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128.jpg" ContentType="image/jpeg"/>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3" r:id="rId1"/>
    <p:sldMasterId id="2147484031" r:id="rId2"/>
    <p:sldMasterId id="2147484035" r:id="rId3"/>
  </p:sldMasterIdLst>
  <p:notesMasterIdLst>
    <p:notesMasterId r:id="rId58"/>
  </p:notesMasterIdLst>
  <p:sldIdLst>
    <p:sldId id="683" r:id="rId4"/>
    <p:sldId id="684" r:id="rId5"/>
    <p:sldId id="685" r:id="rId6"/>
    <p:sldId id="686" r:id="rId7"/>
    <p:sldId id="687" r:id="rId8"/>
    <p:sldId id="688" r:id="rId9"/>
    <p:sldId id="689" r:id="rId10"/>
    <p:sldId id="690" r:id="rId11"/>
    <p:sldId id="691" r:id="rId12"/>
    <p:sldId id="692" r:id="rId13"/>
    <p:sldId id="693" r:id="rId14"/>
    <p:sldId id="660" r:id="rId15"/>
    <p:sldId id="698" r:id="rId16"/>
    <p:sldId id="699" r:id="rId17"/>
    <p:sldId id="700" r:id="rId18"/>
    <p:sldId id="701" r:id="rId19"/>
    <p:sldId id="661" r:id="rId20"/>
    <p:sldId id="668" r:id="rId21"/>
    <p:sldId id="669" r:id="rId22"/>
    <p:sldId id="670" r:id="rId23"/>
    <p:sldId id="671" r:id="rId24"/>
    <p:sldId id="672" r:id="rId25"/>
    <p:sldId id="673" r:id="rId26"/>
    <p:sldId id="674" r:id="rId27"/>
    <p:sldId id="675" r:id="rId28"/>
    <p:sldId id="680" r:id="rId29"/>
    <p:sldId id="681" r:id="rId30"/>
    <p:sldId id="694" r:id="rId31"/>
    <p:sldId id="695" r:id="rId32"/>
    <p:sldId id="696" r:id="rId33"/>
    <p:sldId id="697" r:id="rId34"/>
    <p:sldId id="323" r:id="rId35"/>
    <p:sldId id="541" r:id="rId36"/>
    <p:sldId id="518" r:id="rId37"/>
    <p:sldId id="524" r:id="rId38"/>
    <p:sldId id="530" r:id="rId39"/>
    <p:sldId id="544" r:id="rId40"/>
    <p:sldId id="650" r:id="rId41"/>
    <p:sldId id="623" r:id="rId42"/>
    <p:sldId id="624" r:id="rId43"/>
    <p:sldId id="573" r:id="rId44"/>
    <p:sldId id="588" r:id="rId45"/>
    <p:sldId id="589" r:id="rId46"/>
    <p:sldId id="611" r:id="rId47"/>
    <p:sldId id="658" r:id="rId48"/>
    <p:sldId id="652" r:id="rId49"/>
    <p:sldId id="633" r:id="rId50"/>
    <p:sldId id="647" r:id="rId51"/>
    <p:sldId id="653" r:id="rId52"/>
    <p:sldId id="654" r:id="rId53"/>
    <p:sldId id="657" r:id="rId54"/>
    <p:sldId id="682" r:id="rId55"/>
    <p:sldId id="659" r:id="rId56"/>
    <p:sldId id="621" r:id="rId57"/>
  </p:sldIdLst>
  <p:sldSz cx="9145588" cy="6859588"/>
  <p:notesSz cx="6858000" cy="9144000"/>
  <p:defaultTextStyle>
    <a:defPPr>
      <a:defRPr lang="zh-CN"/>
    </a:defPPr>
    <a:lvl1pPr algn="l" rtl="0" eaLnBrk="0" fontAlgn="base" hangingPunct="0">
      <a:spcBef>
        <a:spcPct val="0"/>
      </a:spcBef>
      <a:spcAft>
        <a:spcPct val="0"/>
      </a:spcAft>
      <a:defRPr u="sng" kern="1200">
        <a:solidFill>
          <a:schemeClr val="tx1"/>
        </a:solidFill>
        <a:latin typeface="Arial" panose="020B0604020202020204" pitchFamily="34" charset="0"/>
        <a:ea typeface="宋体" panose="02010600030101010101" pitchFamily="2" charset="-122"/>
        <a:cs typeface="+mn-cs"/>
      </a:defRPr>
    </a:lvl1pPr>
    <a:lvl2pPr marL="454025" indent="1588" algn="l" rtl="0" eaLnBrk="0" fontAlgn="base" hangingPunct="0">
      <a:spcBef>
        <a:spcPct val="0"/>
      </a:spcBef>
      <a:spcAft>
        <a:spcPct val="0"/>
      </a:spcAft>
      <a:defRPr u="sng" kern="1200">
        <a:solidFill>
          <a:schemeClr val="tx1"/>
        </a:solidFill>
        <a:latin typeface="Arial" panose="020B0604020202020204" pitchFamily="34" charset="0"/>
        <a:ea typeface="宋体" panose="02010600030101010101" pitchFamily="2" charset="-122"/>
        <a:cs typeface="+mn-cs"/>
      </a:defRPr>
    </a:lvl2pPr>
    <a:lvl3pPr marL="911225" indent="1588" algn="l" rtl="0" eaLnBrk="0" fontAlgn="base" hangingPunct="0">
      <a:spcBef>
        <a:spcPct val="0"/>
      </a:spcBef>
      <a:spcAft>
        <a:spcPct val="0"/>
      </a:spcAft>
      <a:defRPr u="sng" kern="1200">
        <a:solidFill>
          <a:schemeClr val="tx1"/>
        </a:solidFill>
        <a:latin typeface="Arial" panose="020B0604020202020204" pitchFamily="34" charset="0"/>
        <a:ea typeface="宋体" panose="02010600030101010101" pitchFamily="2" charset="-122"/>
        <a:cs typeface="+mn-cs"/>
      </a:defRPr>
    </a:lvl3pPr>
    <a:lvl4pPr marL="1368425" indent="1588" algn="l" rtl="0" eaLnBrk="0" fontAlgn="base" hangingPunct="0">
      <a:spcBef>
        <a:spcPct val="0"/>
      </a:spcBef>
      <a:spcAft>
        <a:spcPct val="0"/>
      </a:spcAft>
      <a:defRPr u="sng" kern="1200">
        <a:solidFill>
          <a:schemeClr val="tx1"/>
        </a:solidFill>
        <a:latin typeface="Arial" panose="020B0604020202020204" pitchFamily="34" charset="0"/>
        <a:ea typeface="宋体" panose="02010600030101010101" pitchFamily="2" charset="-122"/>
        <a:cs typeface="+mn-cs"/>
      </a:defRPr>
    </a:lvl4pPr>
    <a:lvl5pPr marL="1825625" indent="1588" algn="l" rtl="0" eaLnBrk="0" fontAlgn="base" hangingPunct="0">
      <a:spcBef>
        <a:spcPct val="0"/>
      </a:spcBef>
      <a:spcAft>
        <a:spcPct val="0"/>
      </a:spcAft>
      <a:defRPr u="sng"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u="sng"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u="sng"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u="sng"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u="sng"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a:srgbClr val="6699FF"/>
    <a:srgbClr val="FFFF99"/>
    <a:srgbClr val="FFFF00"/>
    <a:srgbClr val="FF6600"/>
    <a:srgbClr val="008000"/>
    <a:srgbClr val="660066"/>
    <a:srgbClr val="CF9213"/>
    <a:srgbClr val="FCFCFC"/>
    <a:srgbClr val="8064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87736" autoAdjust="0"/>
  </p:normalViewPr>
  <p:slideViewPr>
    <p:cSldViewPr>
      <p:cViewPr varScale="1">
        <p:scale>
          <a:sx n="66" d="100"/>
          <a:sy n="66" d="100"/>
        </p:scale>
        <p:origin x="1476" y="48"/>
      </p:cViewPr>
      <p:guideLst>
        <p:guide orient="horz" pos="2161"/>
        <p:guide pos="2881"/>
      </p:guideLst>
    </p:cSldViewPr>
  </p:slideViewPr>
  <p:outlineViewPr>
    <p:cViewPr>
      <p:scale>
        <a:sx n="33" d="100"/>
        <a:sy n="33" d="100"/>
      </p:scale>
      <p:origin x="246" y="1194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8" d="100"/>
          <a:sy n="58" d="100"/>
        </p:scale>
        <p:origin x="-253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diagrams/_rels/data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51.jpeg"/><Relationship Id="rId5" Type="http://schemas.openxmlformats.org/officeDocument/2006/relationships/image" Target="../media/image55.jpeg"/><Relationship Id="rId4" Type="http://schemas.openxmlformats.org/officeDocument/2006/relationships/image" Target="../media/image54.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147020-C507-4A08-AD9C-C724780DFD2C}" type="doc">
      <dgm:prSet loTypeId="urn:microsoft.com/office/officeart/2005/8/layout/cycle4#1" loCatId="relationship" qsTypeId="urn:microsoft.com/office/officeart/2005/8/quickstyle/simple1" qsCatId="simple" csTypeId="urn:microsoft.com/office/officeart/2005/8/colors/colorful1#1" csCatId="colorful" phldr="1"/>
      <dgm:spPr/>
      <dgm:t>
        <a:bodyPr/>
        <a:lstStyle/>
        <a:p>
          <a:endParaRPr lang="zh-CN" altLang="en-US"/>
        </a:p>
      </dgm:t>
    </dgm:pt>
    <dgm:pt modelId="{4A4577A8-CDCE-433A-804A-CBB38193CAA4}">
      <dgm:prSet phldrT="[文本]"/>
      <dgm:spPr/>
      <dgm:t>
        <a:bodyPr/>
        <a:lstStyle/>
        <a:p>
          <a:r>
            <a:rPr lang="zh-CN" altLang="en-US" b="1" dirty="0" smtClean="0">
              <a:latin typeface="微软雅黑" pitchFamily="34" charset="-122"/>
              <a:ea typeface="微软雅黑" pitchFamily="34" charset="-122"/>
            </a:rPr>
            <a:t>服务</a:t>
          </a:r>
          <a:endParaRPr lang="en-US" altLang="zh-CN" b="1" dirty="0" smtClean="0">
            <a:latin typeface="微软雅黑" pitchFamily="34" charset="-122"/>
            <a:ea typeface="微软雅黑" pitchFamily="34" charset="-122"/>
          </a:endParaRPr>
        </a:p>
        <a:p>
          <a:r>
            <a:rPr lang="zh-CN" altLang="en-US" b="1" dirty="0" smtClean="0">
              <a:latin typeface="微软雅黑" pitchFamily="34" charset="-122"/>
              <a:ea typeface="微软雅黑" pitchFamily="34" charset="-122"/>
            </a:rPr>
            <a:t>经验</a:t>
          </a:r>
          <a:endParaRPr lang="zh-CN" altLang="en-US" b="1" dirty="0">
            <a:latin typeface="微软雅黑" pitchFamily="34" charset="-122"/>
            <a:ea typeface="微软雅黑" pitchFamily="34" charset="-122"/>
          </a:endParaRPr>
        </a:p>
      </dgm:t>
    </dgm:pt>
    <dgm:pt modelId="{6A02A7A0-5BE6-4DD7-B16F-94545C6C53BC}" type="parTrans" cxnId="{CEFAB225-D268-4865-B1FF-AED476696A86}">
      <dgm:prSet/>
      <dgm:spPr/>
      <dgm:t>
        <a:bodyPr/>
        <a:lstStyle/>
        <a:p>
          <a:endParaRPr lang="zh-CN" altLang="en-US">
            <a:latin typeface="微软雅黑" pitchFamily="34" charset="-122"/>
            <a:ea typeface="微软雅黑" pitchFamily="34" charset="-122"/>
          </a:endParaRPr>
        </a:p>
      </dgm:t>
    </dgm:pt>
    <dgm:pt modelId="{6786D11F-1062-419F-A59A-FBE9AD3D1006}" type="sibTrans" cxnId="{CEFAB225-D268-4865-B1FF-AED476696A86}">
      <dgm:prSet/>
      <dgm:spPr/>
      <dgm:t>
        <a:bodyPr/>
        <a:lstStyle/>
        <a:p>
          <a:endParaRPr lang="zh-CN" altLang="en-US">
            <a:latin typeface="微软雅黑" pitchFamily="34" charset="-122"/>
            <a:ea typeface="微软雅黑" pitchFamily="34" charset="-122"/>
          </a:endParaRPr>
        </a:p>
      </dgm:t>
    </dgm:pt>
    <dgm:pt modelId="{014E74C5-1A51-4314-9559-D96D9B7A54C3}">
      <dgm:prSet phldrT="[文本]" custT="1"/>
      <dgm:spPr/>
      <dgm:t>
        <a:bodyPr/>
        <a:lstStyle/>
        <a:p>
          <a:r>
            <a:rPr lang="zh-CN" altLang="en-US" sz="1200" dirty="0" smtClean="0">
              <a:latin typeface="微软雅黑" pitchFamily="34" charset="-122"/>
              <a:ea typeface="微软雅黑" pitchFamily="34" charset="-122"/>
            </a:rPr>
            <a:t>积累了</a:t>
          </a:r>
          <a:r>
            <a:rPr lang="zh-CN" altLang="en-US" sz="1200" b="1" dirty="0" smtClean="0">
              <a:solidFill>
                <a:srgbClr val="FF0000"/>
              </a:solidFill>
              <a:latin typeface="微软雅黑" pitchFamily="34" charset="-122"/>
              <a:ea typeface="微软雅黑" pitchFamily="34" charset="-122"/>
            </a:rPr>
            <a:t>十年</a:t>
          </a:r>
          <a:r>
            <a:rPr lang="zh-CN" altLang="en-US" sz="1200" dirty="0" smtClean="0">
              <a:latin typeface="微软雅黑" pitchFamily="34" charset="-122"/>
              <a:ea typeface="微软雅黑" pitchFamily="34" charset="-122"/>
            </a:rPr>
            <a:t>丰富的整合</a:t>
          </a:r>
          <a:r>
            <a:rPr lang="en-US" altLang="zh-CN" sz="1200" dirty="0" smtClean="0">
              <a:latin typeface="微软雅黑" pitchFamily="34" charset="-122"/>
              <a:ea typeface="微软雅黑" pitchFamily="34" charset="-122"/>
            </a:rPr>
            <a:t>IT</a:t>
          </a:r>
          <a:r>
            <a:rPr lang="zh-CN" altLang="en-US" sz="1200" dirty="0" smtClean="0">
              <a:latin typeface="微软雅黑" pitchFamily="34" charset="-122"/>
              <a:ea typeface="微软雅黑" pitchFamily="34" charset="-122"/>
            </a:rPr>
            <a:t>服务外包的相关经验，最了解客户需求的专业服务团队</a:t>
          </a:r>
          <a:endParaRPr lang="zh-CN" altLang="en-US" sz="1200" dirty="0">
            <a:latin typeface="微软雅黑" pitchFamily="34" charset="-122"/>
            <a:ea typeface="微软雅黑" pitchFamily="34" charset="-122"/>
          </a:endParaRPr>
        </a:p>
      </dgm:t>
    </dgm:pt>
    <dgm:pt modelId="{7890F89C-CD8D-468C-8C3C-C988C86C6931}" type="parTrans" cxnId="{FF55A39B-003D-49B9-A726-B6E50AF70200}">
      <dgm:prSet/>
      <dgm:spPr/>
      <dgm:t>
        <a:bodyPr/>
        <a:lstStyle/>
        <a:p>
          <a:endParaRPr lang="zh-CN" altLang="en-US">
            <a:latin typeface="微软雅黑" pitchFamily="34" charset="-122"/>
            <a:ea typeface="微软雅黑" pitchFamily="34" charset="-122"/>
          </a:endParaRPr>
        </a:p>
      </dgm:t>
    </dgm:pt>
    <dgm:pt modelId="{4D503B61-6D61-4DF0-AE8A-78E48F1CDB8C}" type="sibTrans" cxnId="{FF55A39B-003D-49B9-A726-B6E50AF70200}">
      <dgm:prSet/>
      <dgm:spPr/>
      <dgm:t>
        <a:bodyPr/>
        <a:lstStyle/>
        <a:p>
          <a:endParaRPr lang="zh-CN" altLang="en-US">
            <a:latin typeface="微软雅黑" pitchFamily="34" charset="-122"/>
            <a:ea typeface="微软雅黑" pitchFamily="34" charset="-122"/>
          </a:endParaRPr>
        </a:p>
      </dgm:t>
    </dgm:pt>
    <dgm:pt modelId="{4566814E-9D17-464D-A55C-803B3DC35DAC}">
      <dgm:prSet phldrT="[文本]"/>
      <dgm:spPr/>
      <dgm:t>
        <a:bodyPr/>
        <a:lstStyle/>
        <a:p>
          <a:r>
            <a:rPr lang="zh-CN" altLang="en-US" b="1" dirty="0" smtClean="0">
              <a:latin typeface="微软雅黑" pitchFamily="34" charset="-122"/>
              <a:ea typeface="微软雅黑" pitchFamily="34" charset="-122"/>
            </a:rPr>
            <a:t>管理</a:t>
          </a:r>
          <a:endParaRPr lang="en-US" altLang="zh-CN" b="1" dirty="0" smtClean="0">
            <a:latin typeface="微软雅黑" pitchFamily="34" charset="-122"/>
            <a:ea typeface="微软雅黑" pitchFamily="34" charset="-122"/>
          </a:endParaRPr>
        </a:p>
        <a:p>
          <a:r>
            <a:rPr lang="zh-CN" altLang="en-US" b="1" dirty="0" smtClean="0">
              <a:latin typeface="微软雅黑" pitchFamily="34" charset="-122"/>
              <a:ea typeface="微软雅黑" pitchFamily="34" charset="-122"/>
            </a:rPr>
            <a:t>能力</a:t>
          </a:r>
          <a:endParaRPr lang="zh-CN" altLang="en-US" b="1" dirty="0">
            <a:latin typeface="微软雅黑" pitchFamily="34" charset="-122"/>
            <a:ea typeface="微软雅黑" pitchFamily="34" charset="-122"/>
          </a:endParaRPr>
        </a:p>
      </dgm:t>
    </dgm:pt>
    <dgm:pt modelId="{1BB60B1F-4BEF-4003-9C75-C030BE6F0C65}" type="parTrans" cxnId="{C3DB94C1-8F03-47B7-8C3E-608C26F28B99}">
      <dgm:prSet/>
      <dgm:spPr/>
      <dgm:t>
        <a:bodyPr/>
        <a:lstStyle/>
        <a:p>
          <a:endParaRPr lang="zh-CN" altLang="en-US">
            <a:latin typeface="微软雅黑" pitchFamily="34" charset="-122"/>
            <a:ea typeface="微软雅黑" pitchFamily="34" charset="-122"/>
          </a:endParaRPr>
        </a:p>
      </dgm:t>
    </dgm:pt>
    <dgm:pt modelId="{EDB8FD95-A542-4E40-88E0-00FA8D94E02A}" type="sibTrans" cxnId="{C3DB94C1-8F03-47B7-8C3E-608C26F28B99}">
      <dgm:prSet/>
      <dgm:spPr/>
      <dgm:t>
        <a:bodyPr/>
        <a:lstStyle/>
        <a:p>
          <a:endParaRPr lang="zh-CN" altLang="en-US">
            <a:latin typeface="微软雅黑" pitchFamily="34" charset="-122"/>
            <a:ea typeface="微软雅黑" pitchFamily="34" charset="-122"/>
          </a:endParaRPr>
        </a:p>
      </dgm:t>
    </dgm:pt>
    <dgm:pt modelId="{2C45C1E3-3481-4427-9114-6AFF5F1F2F26}">
      <dgm:prSet phldrT="[文本]" custT="1"/>
      <dgm:spPr/>
      <dgm:t>
        <a:bodyPr/>
        <a:lstStyle/>
        <a:p>
          <a:pPr marL="174625" indent="0"/>
          <a:r>
            <a:rPr lang="zh-CN" altLang="en-US" sz="1200" dirty="0" smtClean="0">
              <a:latin typeface="微软雅黑" pitchFamily="34" charset="-122"/>
              <a:ea typeface="微软雅黑" pitchFamily="34" charset="-122"/>
            </a:rPr>
            <a:t>运营管理流程优化，提升效率，风险控制，传承自联想的</a:t>
          </a:r>
          <a:r>
            <a:rPr lang="zh-CN" altLang="en-US" sz="1200" b="1" dirty="0" smtClean="0">
              <a:solidFill>
                <a:srgbClr val="FF0000"/>
              </a:solidFill>
              <a:latin typeface="微软雅黑" pitchFamily="34" charset="-122"/>
              <a:ea typeface="微软雅黑" pitchFamily="34" charset="-122"/>
            </a:rPr>
            <a:t>管理三要素</a:t>
          </a:r>
          <a:r>
            <a:rPr lang="zh-CN" altLang="en-US" sz="1200" dirty="0" smtClean="0">
              <a:latin typeface="微软雅黑" pitchFamily="34" charset="-122"/>
              <a:ea typeface="微软雅黑" pitchFamily="34" charset="-122"/>
            </a:rPr>
            <a:t>，管理创新的</a:t>
          </a:r>
          <a:r>
            <a:rPr lang="en-US" altLang="zh-CN" sz="1200" b="1" dirty="0" smtClean="0">
              <a:solidFill>
                <a:srgbClr val="FF0000"/>
              </a:solidFill>
              <a:latin typeface="微软雅黑" pitchFamily="34" charset="-122"/>
              <a:ea typeface="微软雅黑" pitchFamily="34" charset="-122"/>
            </a:rPr>
            <a:t>RDC</a:t>
          </a:r>
          <a:endParaRPr lang="zh-CN" altLang="en-US" sz="1200" b="1" dirty="0">
            <a:solidFill>
              <a:srgbClr val="FF0000"/>
            </a:solidFill>
            <a:latin typeface="微软雅黑" pitchFamily="34" charset="-122"/>
            <a:ea typeface="微软雅黑" pitchFamily="34" charset="-122"/>
          </a:endParaRPr>
        </a:p>
      </dgm:t>
    </dgm:pt>
    <dgm:pt modelId="{D2ABC141-47B5-45CA-A776-49C6A10D01D7}" type="parTrans" cxnId="{38C32081-622F-489C-B89F-5CE8AB45D694}">
      <dgm:prSet/>
      <dgm:spPr/>
      <dgm:t>
        <a:bodyPr/>
        <a:lstStyle/>
        <a:p>
          <a:endParaRPr lang="zh-CN" altLang="en-US">
            <a:latin typeface="微软雅黑" pitchFamily="34" charset="-122"/>
            <a:ea typeface="微软雅黑" pitchFamily="34" charset="-122"/>
          </a:endParaRPr>
        </a:p>
      </dgm:t>
    </dgm:pt>
    <dgm:pt modelId="{65B87263-F191-4B87-9CB6-0C69E38C4CFA}" type="sibTrans" cxnId="{38C32081-622F-489C-B89F-5CE8AB45D694}">
      <dgm:prSet/>
      <dgm:spPr/>
      <dgm:t>
        <a:bodyPr/>
        <a:lstStyle/>
        <a:p>
          <a:endParaRPr lang="zh-CN" altLang="en-US">
            <a:latin typeface="微软雅黑" pitchFamily="34" charset="-122"/>
            <a:ea typeface="微软雅黑" pitchFamily="34" charset="-122"/>
          </a:endParaRPr>
        </a:p>
      </dgm:t>
    </dgm:pt>
    <dgm:pt modelId="{6418ADED-066F-4EA4-83D2-BD68C6749337}">
      <dgm:prSet phldrT="[文本]"/>
      <dgm:spPr/>
      <dgm:t>
        <a:bodyPr/>
        <a:lstStyle/>
        <a:p>
          <a:r>
            <a:rPr lang="zh-CN" altLang="en-US" b="1" dirty="0" smtClean="0">
              <a:latin typeface="微软雅黑" pitchFamily="34" charset="-122"/>
              <a:ea typeface="微软雅黑" pitchFamily="34" charset="-122"/>
            </a:rPr>
            <a:t>资金</a:t>
          </a:r>
          <a:endParaRPr lang="en-US" altLang="zh-CN" b="1" dirty="0" smtClean="0">
            <a:latin typeface="微软雅黑" pitchFamily="34" charset="-122"/>
            <a:ea typeface="微软雅黑" pitchFamily="34" charset="-122"/>
          </a:endParaRPr>
        </a:p>
        <a:p>
          <a:r>
            <a:rPr lang="zh-CN" altLang="en-US" b="1" dirty="0" smtClean="0">
              <a:latin typeface="微软雅黑" pitchFamily="34" charset="-122"/>
              <a:ea typeface="微软雅黑" pitchFamily="34" charset="-122"/>
            </a:rPr>
            <a:t>实力</a:t>
          </a:r>
          <a:endParaRPr lang="zh-CN" altLang="en-US" b="1" dirty="0">
            <a:latin typeface="微软雅黑" pitchFamily="34" charset="-122"/>
            <a:ea typeface="微软雅黑" pitchFamily="34" charset="-122"/>
          </a:endParaRPr>
        </a:p>
      </dgm:t>
    </dgm:pt>
    <dgm:pt modelId="{016CA51C-6544-401D-A87D-BC3C7C3F1610}" type="parTrans" cxnId="{F0BBB702-B4DE-4EA7-8F0F-E2658F177CB5}">
      <dgm:prSet/>
      <dgm:spPr/>
      <dgm:t>
        <a:bodyPr/>
        <a:lstStyle/>
        <a:p>
          <a:endParaRPr lang="zh-CN" altLang="en-US">
            <a:latin typeface="微软雅黑" pitchFamily="34" charset="-122"/>
            <a:ea typeface="微软雅黑" pitchFamily="34" charset="-122"/>
          </a:endParaRPr>
        </a:p>
      </dgm:t>
    </dgm:pt>
    <dgm:pt modelId="{BDEF2299-F3FE-416F-AC37-B75C2FC11B15}" type="sibTrans" cxnId="{F0BBB702-B4DE-4EA7-8F0F-E2658F177CB5}">
      <dgm:prSet/>
      <dgm:spPr/>
      <dgm:t>
        <a:bodyPr/>
        <a:lstStyle/>
        <a:p>
          <a:endParaRPr lang="zh-CN" altLang="en-US">
            <a:latin typeface="微软雅黑" pitchFamily="34" charset="-122"/>
            <a:ea typeface="微软雅黑" pitchFamily="34" charset="-122"/>
          </a:endParaRPr>
        </a:p>
      </dgm:t>
    </dgm:pt>
    <dgm:pt modelId="{9EC31EFF-495A-4C57-9FC3-6C25C77D61F5}">
      <dgm:prSet phldrT="[文本]" custT="1"/>
      <dgm:spPr/>
      <dgm:t>
        <a:bodyPr/>
        <a:lstStyle/>
        <a:p>
          <a:r>
            <a:rPr lang="zh-CN" altLang="en-US" sz="1200" dirty="0" smtClean="0">
              <a:latin typeface="微软雅黑" pitchFamily="34" charset="-122"/>
              <a:ea typeface="微软雅黑" pitchFamily="34" charset="-122"/>
            </a:rPr>
            <a:t>雄厚的资本实力，优秀的融资能力通过</a:t>
          </a:r>
          <a:r>
            <a:rPr lang="en-US" altLang="zh-CN" sz="1200" b="1" dirty="0" smtClean="0">
              <a:solidFill>
                <a:srgbClr val="FF0000"/>
              </a:solidFill>
              <a:latin typeface="微软雅黑" pitchFamily="34" charset="-122"/>
              <a:ea typeface="微软雅黑" pitchFamily="34" charset="-122"/>
            </a:rPr>
            <a:t>BT/BOT</a:t>
          </a:r>
          <a:r>
            <a:rPr lang="zh-CN" altLang="en-US" sz="1200" dirty="0" smtClean="0">
              <a:latin typeface="微软雅黑" pitchFamily="34" charset="-122"/>
              <a:ea typeface="微软雅黑" pitchFamily="34" charset="-122"/>
            </a:rPr>
            <a:t>等手段实现运营</a:t>
          </a:r>
          <a:endParaRPr lang="zh-CN" altLang="en-US" sz="1200" dirty="0">
            <a:latin typeface="微软雅黑" pitchFamily="34" charset="-122"/>
            <a:ea typeface="微软雅黑" pitchFamily="34" charset="-122"/>
          </a:endParaRPr>
        </a:p>
      </dgm:t>
    </dgm:pt>
    <dgm:pt modelId="{4865D9B1-6039-4722-984C-16AFF336A7BE}" type="parTrans" cxnId="{2ADA69CA-802E-4F0A-AB4B-7CD1AC587A28}">
      <dgm:prSet/>
      <dgm:spPr/>
      <dgm:t>
        <a:bodyPr/>
        <a:lstStyle/>
        <a:p>
          <a:endParaRPr lang="zh-CN" altLang="en-US">
            <a:latin typeface="微软雅黑" pitchFamily="34" charset="-122"/>
            <a:ea typeface="微软雅黑" pitchFamily="34" charset="-122"/>
          </a:endParaRPr>
        </a:p>
      </dgm:t>
    </dgm:pt>
    <dgm:pt modelId="{163CFB67-F572-476A-8187-7EA95D0A438B}" type="sibTrans" cxnId="{2ADA69CA-802E-4F0A-AB4B-7CD1AC587A28}">
      <dgm:prSet/>
      <dgm:spPr/>
      <dgm:t>
        <a:bodyPr/>
        <a:lstStyle/>
        <a:p>
          <a:endParaRPr lang="zh-CN" altLang="en-US">
            <a:latin typeface="微软雅黑" pitchFamily="34" charset="-122"/>
            <a:ea typeface="微软雅黑" pitchFamily="34" charset="-122"/>
          </a:endParaRPr>
        </a:p>
      </dgm:t>
    </dgm:pt>
    <dgm:pt modelId="{0E1DF07C-2E1D-446D-99DA-0A0E5C1DB82D}">
      <dgm:prSet phldrT="[文本]"/>
      <dgm:spPr/>
      <dgm:t>
        <a:bodyPr/>
        <a:lstStyle/>
        <a:p>
          <a:r>
            <a:rPr lang="zh-CN" altLang="en-US" b="1" dirty="0" smtClean="0">
              <a:latin typeface="微软雅黑" pitchFamily="34" charset="-122"/>
              <a:ea typeface="微软雅黑" pitchFamily="34" charset="-122"/>
            </a:rPr>
            <a:t>技术</a:t>
          </a:r>
          <a:endParaRPr lang="en-US" altLang="zh-CN" b="1" dirty="0" smtClean="0">
            <a:latin typeface="微软雅黑" pitchFamily="34" charset="-122"/>
            <a:ea typeface="微软雅黑" pitchFamily="34" charset="-122"/>
          </a:endParaRPr>
        </a:p>
        <a:p>
          <a:r>
            <a:rPr lang="zh-CN" altLang="en-US" b="1" dirty="0" smtClean="0">
              <a:latin typeface="微软雅黑" pitchFamily="34" charset="-122"/>
              <a:ea typeface="微软雅黑" pitchFamily="34" charset="-122"/>
            </a:rPr>
            <a:t>创新</a:t>
          </a:r>
          <a:endParaRPr lang="zh-CN" altLang="en-US" b="1" dirty="0">
            <a:latin typeface="微软雅黑" pitchFamily="34" charset="-122"/>
            <a:ea typeface="微软雅黑" pitchFamily="34" charset="-122"/>
          </a:endParaRPr>
        </a:p>
      </dgm:t>
    </dgm:pt>
    <dgm:pt modelId="{4943376B-4C96-4FA5-B95F-D722F4DC1E70}" type="parTrans" cxnId="{714C72D6-6084-48B1-9BCD-EF389473CE19}">
      <dgm:prSet/>
      <dgm:spPr/>
      <dgm:t>
        <a:bodyPr/>
        <a:lstStyle/>
        <a:p>
          <a:endParaRPr lang="zh-CN" altLang="en-US">
            <a:latin typeface="微软雅黑" pitchFamily="34" charset="-122"/>
            <a:ea typeface="微软雅黑" pitchFamily="34" charset="-122"/>
          </a:endParaRPr>
        </a:p>
      </dgm:t>
    </dgm:pt>
    <dgm:pt modelId="{77052FB6-FE8C-4747-AF2F-E52E2C35DF74}" type="sibTrans" cxnId="{714C72D6-6084-48B1-9BCD-EF389473CE19}">
      <dgm:prSet/>
      <dgm:spPr/>
      <dgm:t>
        <a:bodyPr/>
        <a:lstStyle/>
        <a:p>
          <a:endParaRPr lang="zh-CN" altLang="en-US">
            <a:latin typeface="微软雅黑" pitchFamily="34" charset="-122"/>
            <a:ea typeface="微软雅黑" pitchFamily="34" charset="-122"/>
          </a:endParaRPr>
        </a:p>
      </dgm:t>
    </dgm:pt>
    <dgm:pt modelId="{5CE172B3-EF9F-45E0-BBD8-9AB9776DCEA4}">
      <dgm:prSet phldrT="[文本]" custT="1"/>
      <dgm:spPr/>
      <dgm:t>
        <a:bodyPr/>
        <a:lstStyle/>
        <a:p>
          <a:r>
            <a:rPr lang="zh-CN" altLang="en-US" sz="1200" dirty="0" smtClean="0">
              <a:latin typeface="微软雅黑" pitchFamily="34" charset="-122"/>
              <a:ea typeface="微软雅黑" pitchFamily="34" charset="-122"/>
            </a:rPr>
            <a:t>十年专注信息化建设领域</a:t>
          </a:r>
          <a:r>
            <a:rPr lang="en-US" altLang="zh-CN" sz="1200" dirty="0" smtClean="0">
              <a:latin typeface="微软雅黑" pitchFamily="34" charset="-122"/>
              <a:ea typeface="微软雅黑" pitchFamily="34" charset="-122"/>
            </a:rPr>
            <a:t>IT</a:t>
          </a:r>
          <a:r>
            <a:rPr lang="zh-CN" altLang="en-US" sz="1200" b="1" dirty="0" smtClean="0">
              <a:solidFill>
                <a:srgbClr val="FF0000"/>
              </a:solidFill>
              <a:latin typeface="微软雅黑" pitchFamily="34" charset="-122"/>
              <a:ea typeface="微软雅黑" pitchFamily="34" charset="-122"/>
            </a:rPr>
            <a:t>技术创新</a:t>
          </a:r>
          <a:r>
            <a:rPr lang="zh-CN" altLang="en-US" sz="1200" dirty="0" smtClean="0">
              <a:latin typeface="微软雅黑" pitchFamily="34" charset="-122"/>
              <a:ea typeface="微软雅黑" pitchFamily="34" charset="-122"/>
            </a:rPr>
            <a:t>，</a:t>
          </a:r>
          <a:r>
            <a:rPr lang="en-US" altLang="zh-CN" sz="1200" dirty="0" smtClean="0">
              <a:solidFill>
                <a:srgbClr val="FF0000"/>
              </a:solidFill>
              <a:latin typeface="微软雅黑" pitchFamily="34" charset="-122"/>
              <a:ea typeface="微软雅黑" pitchFamily="34" charset="-122"/>
            </a:rPr>
            <a:t>573</a:t>
          </a:r>
          <a:r>
            <a:rPr lang="zh-CN" altLang="en-US" sz="1200" dirty="0" smtClean="0">
              <a:solidFill>
                <a:srgbClr val="FF0000"/>
              </a:solidFill>
              <a:latin typeface="微软雅黑" pitchFamily="34" charset="-122"/>
              <a:ea typeface="微软雅黑" pitchFamily="34" charset="-122"/>
            </a:rPr>
            <a:t>项解决方案，</a:t>
          </a:r>
          <a:r>
            <a:rPr lang="en-US" altLang="zh-CN" sz="1200" dirty="0" smtClean="0">
              <a:solidFill>
                <a:srgbClr val="FF0000"/>
              </a:solidFill>
              <a:latin typeface="微软雅黑" pitchFamily="34" charset="-122"/>
              <a:ea typeface="微软雅黑" pitchFamily="34" charset="-122"/>
            </a:rPr>
            <a:t>282</a:t>
          </a:r>
          <a:r>
            <a:rPr lang="zh-CN" altLang="en-US" sz="1200" dirty="0" smtClean="0">
              <a:solidFill>
                <a:srgbClr val="FF0000"/>
              </a:solidFill>
              <a:latin typeface="微软雅黑" pitchFamily="34" charset="-122"/>
              <a:ea typeface="微软雅黑" pitchFamily="34" charset="-122"/>
            </a:rPr>
            <a:t>项专利</a:t>
          </a:r>
          <a:endParaRPr lang="zh-CN" altLang="en-US" sz="1200" dirty="0">
            <a:solidFill>
              <a:srgbClr val="FF0000"/>
            </a:solidFill>
            <a:latin typeface="微软雅黑" pitchFamily="34" charset="-122"/>
            <a:ea typeface="微软雅黑" pitchFamily="34" charset="-122"/>
          </a:endParaRPr>
        </a:p>
      </dgm:t>
    </dgm:pt>
    <dgm:pt modelId="{4EA2570C-FD8F-45E8-B3C4-9AA0D13F8124}" type="parTrans" cxnId="{EDF497DE-3C22-4557-9B9B-AF6F493F220E}">
      <dgm:prSet/>
      <dgm:spPr/>
      <dgm:t>
        <a:bodyPr/>
        <a:lstStyle/>
        <a:p>
          <a:endParaRPr lang="zh-CN" altLang="en-US">
            <a:latin typeface="微软雅黑" pitchFamily="34" charset="-122"/>
            <a:ea typeface="微软雅黑" pitchFamily="34" charset="-122"/>
          </a:endParaRPr>
        </a:p>
      </dgm:t>
    </dgm:pt>
    <dgm:pt modelId="{09D1A1FD-6DF8-48B1-BEE3-C4E2704F45EB}" type="sibTrans" cxnId="{EDF497DE-3C22-4557-9B9B-AF6F493F220E}">
      <dgm:prSet/>
      <dgm:spPr/>
      <dgm:t>
        <a:bodyPr/>
        <a:lstStyle/>
        <a:p>
          <a:endParaRPr lang="zh-CN" altLang="en-US">
            <a:latin typeface="微软雅黑" pitchFamily="34" charset="-122"/>
            <a:ea typeface="微软雅黑" pitchFamily="34" charset="-122"/>
          </a:endParaRPr>
        </a:p>
      </dgm:t>
    </dgm:pt>
    <dgm:pt modelId="{31BCF458-A133-4923-98B1-E478381F5414}" type="pres">
      <dgm:prSet presAssocID="{7C147020-C507-4A08-AD9C-C724780DFD2C}" presName="cycleMatrixDiagram" presStyleCnt="0">
        <dgm:presLayoutVars>
          <dgm:chMax val="1"/>
          <dgm:dir/>
          <dgm:animLvl val="lvl"/>
          <dgm:resizeHandles val="exact"/>
        </dgm:presLayoutVars>
      </dgm:prSet>
      <dgm:spPr/>
      <dgm:t>
        <a:bodyPr/>
        <a:lstStyle/>
        <a:p>
          <a:endParaRPr lang="zh-CN" altLang="en-US"/>
        </a:p>
      </dgm:t>
    </dgm:pt>
    <dgm:pt modelId="{06860E3F-CD78-431B-BF0B-5C4B15A231FC}" type="pres">
      <dgm:prSet presAssocID="{7C147020-C507-4A08-AD9C-C724780DFD2C}" presName="children" presStyleCnt="0"/>
      <dgm:spPr/>
    </dgm:pt>
    <dgm:pt modelId="{C7EE5593-0083-40DE-836B-A0AE3BDCEAAD}" type="pres">
      <dgm:prSet presAssocID="{7C147020-C507-4A08-AD9C-C724780DFD2C}" presName="child1group" presStyleCnt="0"/>
      <dgm:spPr/>
    </dgm:pt>
    <dgm:pt modelId="{08E1F47F-9610-41BB-AD8D-1361F644E092}" type="pres">
      <dgm:prSet presAssocID="{7C147020-C507-4A08-AD9C-C724780DFD2C}" presName="child1" presStyleLbl="bgAcc1" presStyleIdx="0" presStyleCnt="4" custLinFactNeighborX="-7977"/>
      <dgm:spPr/>
      <dgm:t>
        <a:bodyPr/>
        <a:lstStyle/>
        <a:p>
          <a:endParaRPr lang="zh-CN" altLang="en-US"/>
        </a:p>
      </dgm:t>
    </dgm:pt>
    <dgm:pt modelId="{66E9B624-7D4F-4059-9BDF-AB0027486E99}" type="pres">
      <dgm:prSet presAssocID="{7C147020-C507-4A08-AD9C-C724780DFD2C}" presName="child1Text" presStyleLbl="bgAcc1" presStyleIdx="0" presStyleCnt="4">
        <dgm:presLayoutVars>
          <dgm:bulletEnabled val="1"/>
        </dgm:presLayoutVars>
      </dgm:prSet>
      <dgm:spPr/>
      <dgm:t>
        <a:bodyPr/>
        <a:lstStyle/>
        <a:p>
          <a:endParaRPr lang="zh-CN" altLang="en-US"/>
        </a:p>
      </dgm:t>
    </dgm:pt>
    <dgm:pt modelId="{80369B76-1B6D-4AD1-9809-89156BB4E2CB}" type="pres">
      <dgm:prSet presAssocID="{7C147020-C507-4A08-AD9C-C724780DFD2C}" presName="child2group" presStyleCnt="0"/>
      <dgm:spPr/>
    </dgm:pt>
    <dgm:pt modelId="{34DCA71A-7DAD-47F5-8454-0901A4FE43A9}" type="pres">
      <dgm:prSet presAssocID="{7C147020-C507-4A08-AD9C-C724780DFD2C}" presName="child2" presStyleLbl="bgAcc1" presStyleIdx="1" presStyleCnt="4" custScaleX="107438" custLinFactNeighborX="10262"/>
      <dgm:spPr/>
      <dgm:t>
        <a:bodyPr/>
        <a:lstStyle/>
        <a:p>
          <a:endParaRPr lang="zh-CN" altLang="en-US"/>
        </a:p>
      </dgm:t>
    </dgm:pt>
    <dgm:pt modelId="{EB59AD44-FF01-4EF5-A9A4-D41DCD4ED748}" type="pres">
      <dgm:prSet presAssocID="{7C147020-C507-4A08-AD9C-C724780DFD2C}" presName="child2Text" presStyleLbl="bgAcc1" presStyleIdx="1" presStyleCnt="4">
        <dgm:presLayoutVars>
          <dgm:bulletEnabled val="1"/>
        </dgm:presLayoutVars>
      </dgm:prSet>
      <dgm:spPr/>
      <dgm:t>
        <a:bodyPr/>
        <a:lstStyle/>
        <a:p>
          <a:endParaRPr lang="zh-CN" altLang="en-US"/>
        </a:p>
      </dgm:t>
    </dgm:pt>
    <dgm:pt modelId="{61FF4998-2F92-4EA2-A0E2-D151ACB15651}" type="pres">
      <dgm:prSet presAssocID="{7C147020-C507-4A08-AD9C-C724780DFD2C}" presName="child3group" presStyleCnt="0"/>
      <dgm:spPr/>
    </dgm:pt>
    <dgm:pt modelId="{D6673327-76BF-4598-A989-1AAE6233F1F5}" type="pres">
      <dgm:prSet presAssocID="{7C147020-C507-4A08-AD9C-C724780DFD2C}" presName="child3" presStyleLbl="bgAcc1" presStyleIdx="2" presStyleCnt="4" custScaleX="103346" custLinFactNeighborX="15785"/>
      <dgm:spPr/>
      <dgm:t>
        <a:bodyPr/>
        <a:lstStyle/>
        <a:p>
          <a:endParaRPr lang="zh-CN" altLang="en-US"/>
        </a:p>
      </dgm:t>
    </dgm:pt>
    <dgm:pt modelId="{D3F052FA-6417-41D2-B719-0B36D8B272C8}" type="pres">
      <dgm:prSet presAssocID="{7C147020-C507-4A08-AD9C-C724780DFD2C}" presName="child3Text" presStyleLbl="bgAcc1" presStyleIdx="2" presStyleCnt="4">
        <dgm:presLayoutVars>
          <dgm:bulletEnabled val="1"/>
        </dgm:presLayoutVars>
      </dgm:prSet>
      <dgm:spPr/>
      <dgm:t>
        <a:bodyPr/>
        <a:lstStyle/>
        <a:p>
          <a:endParaRPr lang="zh-CN" altLang="en-US"/>
        </a:p>
      </dgm:t>
    </dgm:pt>
    <dgm:pt modelId="{BCFBAC48-3B59-4986-9237-303BFC0F951A}" type="pres">
      <dgm:prSet presAssocID="{7C147020-C507-4A08-AD9C-C724780DFD2C}" presName="child4group" presStyleCnt="0"/>
      <dgm:spPr/>
    </dgm:pt>
    <dgm:pt modelId="{9DE2DAE6-A893-4327-829A-E0197BEB894A}" type="pres">
      <dgm:prSet presAssocID="{7C147020-C507-4A08-AD9C-C724780DFD2C}" presName="child4" presStyleLbl="bgAcc1" presStyleIdx="3" presStyleCnt="4" custLinFactNeighborX="-11454" custLinFactNeighborY="5368"/>
      <dgm:spPr/>
      <dgm:t>
        <a:bodyPr/>
        <a:lstStyle/>
        <a:p>
          <a:endParaRPr lang="zh-CN" altLang="en-US"/>
        </a:p>
      </dgm:t>
    </dgm:pt>
    <dgm:pt modelId="{037F2F25-8115-4C23-AF8C-21CCB96E529C}" type="pres">
      <dgm:prSet presAssocID="{7C147020-C507-4A08-AD9C-C724780DFD2C}" presName="child4Text" presStyleLbl="bgAcc1" presStyleIdx="3" presStyleCnt="4">
        <dgm:presLayoutVars>
          <dgm:bulletEnabled val="1"/>
        </dgm:presLayoutVars>
      </dgm:prSet>
      <dgm:spPr/>
      <dgm:t>
        <a:bodyPr/>
        <a:lstStyle/>
        <a:p>
          <a:endParaRPr lang="zh-CN" altLang="en-US"/>
        </a:p>
      </dgm:t>
    </dgm:pt>
    <dgm:pt modelId="{C970DDBC-0C82-4571-95A8-0FB94F1487DC}" type="pres">
      <dgm:prSet presAssocID="{7C147020-C507-4A08-AD9C-C724780DFD2C}" presName="childPlaceholder" presStyleCnt="0"/>
      <dgm:spPr/>
    </dgm:pt>
    <dgm:pt modelId="{E9BFE222-427D-4BDE-9F83-C068B34AB4D1}" type="pres">
      <dgm:prSet presAssocID="{7C147020-C507-4A08-AD9C-C724780DFD2C}" presName="circle" presStyleCnt="0"/>
      <dgm:spPr/>
    </dgm:pt>
    <dgm:pt modelId="{BDF49010-A741-4367-8FC4-2EDEDD5CA5B8}" type="pres">
      <dgm:prSet presAssocID="{7C147020-C507-4A08-AD9C-C724780DFD2C}" presName="quadrant1" presStyleLbl="node1" presStyleIdx="0" presStyleCnt="4">
        <dgm:presLayoutVars>
          <dgm:chMax val="1"/>
          <dgm:bulletEnabled val="1"/>
        </dgm:presLayoutVars>
      </dgm:prSet>
      <dgm:spPr/>
      <dgm:t>
        <a:bodyPr/>
        <a:lstStyle/>
        <a:p>
          <a:endParaRPr lang="zh-CN" altLang="en-US"/>
        </a:p>
      </dgm:t>
    </dgm:pt>
    <dgm:pt modelId="{44C3EE40-6711-497A-9892-57F1AE3FE6D5}" type="pres">
      <dgm:prSet presAssocID="{7C147020-C507-4A08-AD9C-C724780DFD2C}" presName="quadrant2" presStyleLbl="node1" presStyleIdx="1" presStyleCnt="4">
        <dgm:presLayoutVars>
          <dgm:chMax val="1"/>
          <dgm:bulletEnabled val="1"/>
        </dgm:presLayoutVars>
      </dgm:prSet>
      <dgm:spPr/>
      <dgm:t>
        <a:bodyPr/>
        <a:lstStyle/>
        <a:p>
          <a:endParaRPr lang="zh-CN" altLang="en-US"/>
        </a:p>
      </dgm:t>
    </dgm:pt>
    <dgm:pt modelId="{DDD6B4D0-72CF-4D7E-AB35-622844B85F33}" type="pres">
      <dgm:prSet presAssocID="{7C147020-C507-4A08-AD9C-C724780DFD2C}" presName="quadrant3" presStyleLbl="node1" presStyleIdx="2" presStyleCnt="4">
        <dgm:presLayoutVars>
          <dgm:chMax val="1"/>
          <dgm:bulletEnabled val="1"/>
        </dgm:presLayoutVars>
      </dgm:prSet>
      <dgm:spPr/>
      <dgm:t>
        <a:bodyPr/>
        <a:lstStyle/>
        <a:p>
          <a:endParaRPr lang="zh-CN" altLang="en-US"/>
        </a:p>
      </dgm:t>
    </dgm:pt>
    <dgm:pt modelId="{934C0B99-A67B-4749-92A1-7B3EA6B3D029}" type="pres">
      <dgm:prSet presAssocID="{7C147020-C507-4A08-AD9C-C724780DFD2C}" presName="quadrant4" presStyleLbl="node1" presStyleIdx="3" presStyleCnt="4">
        <dgm:presLayoutVars>
          <dgm:chMax val="1"/>
          <dgm:bulletEnabled val="1"/>
        </dgm:presLayoutVars>
      </dgm:prSet>
      <dgm:spPr/>
      <dgm:t>
        <a:bodyPr/>
        <a:lstStyle/>
        <a:p>
          <a:endParaRPr lang="zh-CN" altLang="en-US"/>
        </a:p>
      </dgm:t>
    </dgm:pt>
    <dgm:pt modelId="{70E7D6B4-15C5-4FD7-B95A-913CC3BBD2EF}" type="pres">
      <dgm:prSet presAssocID="{7C147020-C507-4A08-AD9C-C724780DFD2C}" presName="quadrantPlaceholder" presStyleCnt="0"/>
      <dgm:spPr/>
    </dgm:pt>
    <dgm:pt modelId="{9E1A5151-0228-41DA-A5B2-F2AEFCC359EC}" type="pres">
      <dgm:prSet presAssocID="{7C147020-C507-4A08-AD9C-C724780DFD2C}" presName="center1" presStyleLbl="fgShp" presStyleIdx="0" presStyleCnt="2"/>
      <dgm:spPr/>
    </dgm:pt>
    <dgm:pt modelId="{28C4615D-F9E4-439A-A84A-4B707884D952}" type="pres">
      <dgm:prSet presAssocID="{7C147020-C507-4A08-AD9C-C724780DFD2C}" presName="center2" presStyleLbl="fgShp" presStyleIdx="1" presStyleCnt="2"/>
      <dgm:spPr/>
    </dgm:pt>
  </dgm:ptLst>
  <dgm:cxnLst>
    <dgm:cxn modelId="{DE7DD0F7-7618-47EB-9BD8-D84CCBF5DDC7}" type="presOf" srcId="{0E1DF07C-2E1D-446D-99DA-0A0E5C1DB82D}" destId="{934C0B99-A67B-4749-92A1-7B3EA6B3D029}" srcOrd="0" destOrd="0" presId="urn:microsoft.com/office/officeart/2005/8/layout/cycle4#1"/>
    <dgm:cxn modelId="{F0BBB702-B4DE-4EA7-8F0F-E2658F177CB5}" srcId="{7C147020-C507-4A08-AD9C-C724780DFD2C}" destId="{6418ADED-066F-4EA4-83D2-BD68C6749337}" srcOrd="2" destOrd="0" parTransId="{016CA51C-6544-401D-A87D-BC3C7C3F1610}" sibTransId="{BDEF2299-F3FE-416F-AC37-B75C2FC11B15}"/>
    <dgm:cxn modelId="{DD1F02F4-348C-490E-B87C-FF3BEE1DE81A}" type="presOf" srcId="{2C45C1E3-3481-4427-9114-6AFF5F1F2F26}" destId="{34DCA71A-7DAD-47F5-8454-0901A4FE43A9}" srcOrd="0" destOrd="0" presId="urn:microsoft.com/office/officeart/2005/8/layout/cycle4#1"/>
    <dgm:cxn modelId="{EDF497DE-3C22-4557-9B9B-AF6F493F220E}" srcId="{0E1DF07C-2E1D-446D-99DA-0A0E5C1DB82D}" destId="{5CE172B3-EF9F-45E0-BBD8-9AB9776DCEA4}" srcOrd="0" destOrd="0" parTransId="{4EA2570C-FD8F-45E8-B3C4-9AA0D13F8124}" sibTransId="{09D1A1FD-6DF8-48B1-BEE3-C4E2704F45EB}"/>
    <dgm:cxn modelId="{E33F7DBF-89CE-4C05-B143-12B7A7268AD6}" type="presOf" srcId="{014E74C5-1A51-4314-9559-D96D9B7A54C3}" destId="{08E1F47F-9610-41BB-AD8D-1361F644E092}" srcOrd="0" destOrd="0" presId="urn:microsoft.com/office/officeart/2005/8/layout/cycle4#1"/>
    <dgm:cxn modelId="{CEFAB225-D268-4865-B1FF-AED476696A86}" srcId="{7C147020-C507-4A08-AD9C-C724780DFD2C}" destId="{4A4577A8-CDCE-433A-804A-CBB38193CAA4}" srcOrd="0" destOrd="0" parTransId="{6A02A7A0-5BE6-4DD7-B16F-94545C6C53BC}" sibTransId="{6786D11F-1062-419F-A59A-FBE9AD3D1006}"/>
    <dgm:cxn modelId="{C3DB94C1-8F03-47B7-8C3E-608C26F28B99}" srcId="{7C147020-C507-4A08-AD9C-C724780DFD2C}" destId="{4566814E-9D17-464D-A55C-803B3DC35DAC}" srcOrd="1" destOrd="0" parTransId="{1BB60B1F-4BEF-4003-9C75-C030BE6F0C65}" sibTransId="{EDB8FD95-A542-4E40-88E0-00FA8D94E02A}"/>
    <dgm:cxn modelId="{5484BCDC-FA56-4E41-B599-FC4DD35E21DC}" type="presOf" srcId="{014E74C5-1A51-4314-9559-D96D9B7A54C3}" destId="{66E9B624-7D4F-4059-9BDF-AB0027486E99}" srcOrd="1" destOrd="0" presId="urn:microsoft.com/office/officeart/2005/8/layout/cycle4#1"/>
    <dgm:cxn modelId="{66C1DF44-0A5C-4D8C-95DC-331EB359D4DA}" type="presOf" srcId="{9EC31EFF-495A-4C57-9FC3-6C25C77D61F5}" destId="{D6673327-76BF-4598-A989-1AAE6233F1F5}" srcOrd="0" destOrd="0" presId="urn:microsoft.com/office/officeart/2005/8/layout/cycle4#1"/>
    <dgm:cxn modelId="{87F507A1-FCB8-4687-A844-3B8A04BF97C1}" type="presOf" srcId="{7C147020-C507-4A08-AD9C-C724780DFD2C}" destId="{31BCF458-A133-4923-98B1-E478381F5414}" srcOrd="0" destOrd="0" presId="urn:microsoft.com/office/officeart/2005/8/layout/cycle4#1"/>
    <dgm:cxn modelId="{714C72D6-6084-48B1-9BCD-EF389473CE19}" srcId="{7C147020-C507-4A08-AD9C-C724780DFD2C}" destId="{0E1DF07C-2E1D-446D-99DA-0A0E5C1DB82D}" srcOrd="3" destOrd="0" parTransId="{4943376B-4C96-4FA5-B95F-D722F4DC1E70}" sibTransId="{77052FB6-FE8C-4747-AF2F-E52E2C35DF74}"/>
    <dgm:cxn modelId="{FF55A39B-003D-49B9-A726-B6E50AF70200}" srcId="{4A4577A8-CDCE-433A-804A-CBB38193CAA4}" destId="{014E74C5-1A51-4314-9559-D96D9B7A54C3}" srcOrd="0" destOrd="0" parTransId="{7890F89C-CD8D-468C-8C3C-C988C86C6931}" sibTransId="{4D503B61-6D61-4DF0-AE8A-78E48F1CDB8C}"/>
    <dgm:cxn modelId="{38C32081-622F-489C-B89F-5CE8AB45D694}" srcId="{4566814E-9D17-464D-A55C-803B3DC35DAC}" destId="{2C45C1E3-3481-4427-9114-6AFF5F1F2F26}" srcOrd="0" destOrd="0" parTransId="{D2ABC141-47B5-45CA-A776-49C6A10D01D7}" sibTransId="{65B87263-F191-4B87-9CB6-0C69E38C4CFA}"/>
    <dgm:cxn modelId="{AB689CF1-4803-4EF9-95EA-20F23DA42810}" type="presOf" srcId="{4A4577A8-CDCE-433A-804A-CBB38193CAA4}" destId="{BDF49010-A741-4367-8FC4-2EDEDD5CA5B8}" srcOrd="0" destOrd="0" presId="urn:microsoft.com/office/officeart/2005/8/layout/cycle4#1"/>
    <dgm:cxn modelId="{2ADA69CA-802E-4F0A-AB4B-7CD1AC587A28}" srcId="{6418ADED-066F-4EA4-83D2-BD68C6749337}" destId="{9EC31EFF-495A-4C57-9FC3-6C25C77D61F5}" srcOrd="0" destOrd="0" parTransId="{4865D9B1-6039-4722-984C-16AFF336A7BE}" sibTransId="{163CFB67-F572-476A-8187-7EA95D0A438B}"/>
    <dgm:cxn modelId="{51E958A4-47E5-4D0B-8FDA-78D48E212396}" type="presOf" srcId="{6418ADED-066F-4EA4-83D2-BD68C6749337}" destId="{DDD6B4D0-72CF-4D7E-AB35-622844B85F33}" srcOrd="0" destOrd="0" presId="urn:microsoft.com/office/officeart/2005/8/layout/cycle4#1"/>
    <dgm:cxn modelId="{A8C58BE5-9041-45E1-A9AF-16FDABBE26E5}" type="presOf" srcId="{5CE172B3-EF9F-45E0-BBD8-9AB9776DCEA4}" destId="{037F2F25-8115-4C23-AF8C-21CCB96E529C}" srcOrd="1" destOrd="0" presId="urn:microsoft.com/office/officeart/2005/8/layout/cycle4#1"/>
    <dgm:cxn modelId="{23968A1F-B2FF-4214-A799-B07288EFB7C5}" type="presOf" srcId="{4566814E-9D17-464D-A55C-803B3DC35DAC}" destId="{44C3EE40-6711-497A-9892-57F1AE3FE6D5}" srcOrd="0" destOrd="0" presId="urn:microsoft.com/office/officeart/2005/8/layout/cycle4#1"/>
    <dgm:cxn modelId="{595B18A4-1F10-4502-B380-88BE46758C1A}" type="presOf" srcId="{2C45C1E3-3481-4427-9114-6AFF5F1F2F26}" destId="{EB59AD44-FF01-4EF5-A9A4-D41DCD4ED748}" srcOrd="1" destOrd="0" presId="urn:microsoft.com/office/officeart/2005/8/layout/cycle4#1"/>
    <dgm:cxn modelId="{CFFE4391-E49B-4440-9E03-33BD3C8B1E16}" type="presOf" srcId="{5CE172B3-EF9F-45E0-BBD8-9AB9776DCEA4}" destId="{9DE2DAE6-A893-4327-829A-E0197BEB894A}" srcOrd="0" destOrd="0" presId="urn:microsoft.com/office/officeart/2005/8/layout/cycle4#1"/>
    <dgm:cxn modelId="{5FF77F2E-BFC0-4A23-95C7-81F284683456}" type="presOf" srcId="{9EC31EFF-495A-4C57-9FC3-6C25C77D61F5}" destId="{D3F052FA-6417-41D2-B719-0B36D8B272C8}" srcOrd="1" destOrd="0" presId="urn:microsoft.com/office/officeart/2005/8/layout/cycle4#1"/>
    <dgm:cxn modelId="{F9B6FDB5-28F7-4F65-99E7-384BFE0F4299}" type="presParOf" srcId="{31BCF458-A133-4923-98B1-E478381F5414}" destId="{06860E3F-CD78-431B-BF0B-5C4B15A231FC}" srcOrd="0" destOrd="0" presId="urn:microsoft.com/office/officeart/2005/8/layout/cycle4#1"/>
    <dgm:cxn modelId="{1930867D-5CCC-4E3B-8D82-472C12DADB7A}" type="presParOf" srcId="{06860E3F-CD78-431B-BF0B-5C4B15A231FC}" destId="{C7EE5593-0083-40DE-836B-A0AE3BDCEAAD}" srcOrd="0" destOrd="0" presId="urn:microsoft.com/office/officeart/2005/8/layout/cycle4#1"/>
    <dgm:cxn modelId="{06B46322-071E-4799-BB75-ABE1C1040565}" type="presParOf" srcId="{C7EE5593-0083-40DE-836B-A0AE3BDCEAAD}" destId="{08E1F47F-9610-41BB-AD8D-1361F644E092}" srcOrd="0" destOrd="0" presId="urn:microsoft.com/office/officeart/2005/8/layout/cycle4#1"/>
    <dgm:cxn modelId="{52400ED8-C5D4-4262-BE39-310F0B2E4D9F}" type="presParOf" srcId="{C7EE5593-0083-40DE-836B-A0AE3BDCEAAD}" destId="{66E9B624-7D4F-4059-9BDF-AB0027486E99}" srcOrd="1" destOrd="0" presId="urn:microsoft.com/office/officeart/2005/8/layout/cycle4#1"/>
    <dgm:cxn modelId="{EE94954C-1BBA-4702-9BFE-21CFB6D4E041}" type="presParOf" srcId="{06860E3F-CD78-431B-BF0B-5C4B15A231FC}" destId="{80369B76-1B6D-4AD1-9809-89156BB4E2CB}" srcOrd="1" destOrd="0" presId="urn:microsoft.com/office/officeart/2005/8/layout/cycle4#1"/>
    <dgm:cxn modelId="{210B881A-88BC-4310-A716-189EA0E84300}" type="presParOf" srcId="{80369B76-1B6D-4AD1-9809-89156BB4E2CB}" destId="{34DCA71A-7DAD-47F5-8454-0901A4FE43A9}" srcOrd="0" destOrd="0" presId="urn:microsoft.com/office/officeart/2005/8/layout/cycle4#1"/>
    <dgm:cxn modelId="{865A3EF4-B912-4F6D-AE28-E3A1D557872B}" type="presParOf" srcId="{80369B76-1B6D-4AD1-9809-89156BB4E2CB}" destId="{EB59AD44-FF01-4EF5-A9A4-D41DCD4ED748}" srcOrd="1" destOrd="0" presId="urn:microsoft.com/office/officeart/2005/8/layout/cycle4#1"/>
    <dgm:cxn modelId="{71DA0E4E-FF95-411D-8B3B-498D37B39632}" type="presParOf" srcId="{06860E3F-CD78-431B-BF0B-5C4B15A231FC}" destId="{61FF4998-2F92-4EA2-A0E2-D151ACB15651}" srcOrd="2" destOrd="0" presId="urn:microsoft.com/office/officeart/2005/8/layout/cycle4#1"/>
    <dgm:cxn modelId="{47AB4EBC-0007-46BD-BD06-14A945ED127C}" type="presParOf" srcId="{61FF4998-2F92-4EA2-A0E2-D151ACB15651}" destId="{D6673327-76BF-4598-A989-1AAE6233F1F5}" srcOrd="0" destOrd="0" presId="urn:microsoft.com/office/officeart/2005/8/layout/cycle4#1"/>
    <dgm:cxn modelId="{CE0AA273-2D82-48DF-8A97-932B264ED706}" type="presParOf" srcId="{61FF4998-2F92-4EA2-A0E2-D151ACB15651}" destId="{D3F052FA-6417-41D2-B719-0B36D8B272C8}" srcOrd="1" destOrd="0" presId="urn:microsoft.com/office/officeart/2005/8/layout/cycle4#1"/>
    <dgm:cxn modelId="{A0B88A44-73F7-4B59-B706-549B936E12DC}" type="presParOf" srcId="{06860E3F-CD78-431B-BF0B-5C4B15A231FC}" destId="{BCFBAC48-3B59-4986-9237-303BFC0F951A}" srcOrd="3" destOrd="0" presId="urn:microsoft.com/office/officeart/2005/8/layout/cycle4#1"/>
    <dgm:cxn modelId="{5B6AF09E-BCC4-4017-9AC4-174892EE61FB}" type="presParOf" srcId="{BCFBAC48-3B59-4986-9237-303BFC0F951A}" destId="{9DE2DAE6-A893-4327-829A-E0197BEB894A}" srcOrd="0" destOrd="0" presId="urn:microsoft.com/office/officeart/2005/8/layout/cycle4#1"/>
    <dgm:cxn modelId="{BCA30FD0-BAB2-497C-BA8C-CA79E567856C}" type="presParOf" srcId="{BCFBAC48-3B59-4986-9237-303BFC0F951A}" destId="{037F2F25-8115-4C23-AF8C-21CCB96E529C}" srcOrd="1" destOrd="0" presId="urn:microsoft.com/office/officeart/2005/8/layout/cycle4#1"/>
    <dgm:cxn modelId="{24479149-FB0A-4702-8B30-7A7EBCA094FA}" type="presParOf" srcId="{06860E3F-CD78-431B-BF0B-5C4B15A231FC}" destId="{C970DDBC-0C82-4571-95A8-0FB94F1487DC}" srcOrd="4" destOrd="0" presId="urn:microsoft.com/office/officeart/2005/8/layout/cycle4#1"/>
    <dgm:cxn modelId="{3C61C8E5-4043-44F1-9D71-B4DDF09E3953}" type="presParOf" srcId="{31BCF458-A133-4923-98B1-E478381F5414}" destId="{E9BFE222-427D-4BDE-9F83-C068B34AB4D1}" srcOrd="1" destOrd="0" presId="urn:microsoft.com/office/officeart/2005/8/layout/cycle4#1"/>
    <dgm:cxn modelId="{BE63F8FA-35A9-423B-8492-C96B1359AF99}" type="presParOf" srcId="{E9BFE222-427D-4BDE-9F83-C068B34AB4D1}" destId="{BDF49010-A741-4367-8FC4-2EDEDD5CA5B8}" srcOrd="0" destOrd="0" presId="urn:microsoft.com/office/officeart/2005/8/layout/cycle4#1"/>
    <dgm:cxn modelId="{D367465E-4765-4E0D-97BF-326429F2FC8C}" type="presParOf" srcId="{E9BFE222-427D-4BDE-9F83-C068B34AB4D1}" destId="{44C3EE40-6711-497A-9892-57F1AE3FE6D5}" srcOrd="1" destOrd="0" presId="urn:microsoft.com/office/officeart/2005/8/layout/cycle4#1"/>
    <dgm:cxn modelId="{E85647B5-218D-4F21-8FE3-CFBD60D1B9D9}" type="presParOf" srcId="{E9BFE222-427D-4BDE-9F83-C068B34AB4D1}" destId="{DDD6B4D0-72CF-4D7E-AB35-622844B85F33}" srcOrd="2" destOrd="0" presId="urn:microsoft.com/office/officeart/2005/8/layout/cycle4#1"/>
    <dgm:cxn modelId="{69E7DEE3-D6FB-4338-A68D-5AA4A445A2E1}" type="presParOf" srcId="{E9BFE222-427D-4BDE-9F83-C068B34AB4D1}" destId="{934C0B99-A67B-4749-92A1-7B3EA6B3D029}" srcOrd="3" destOrd="0" presId="urn:microsoft.com/office/officeart/2005/8/layout/cycle4#1"/>
    <dgm:cxn modelId="{5121533B-4F93-4836-AF04-E67243993667}" type="presParOf" srcId="{E9BFE222-427D-4BDE-9F83-C068B34AB4D1}" destId="{70E7D6B4-15C5-4FD7-B95A-913CC3BBD2EF}" srcOrd="4" destOrd="0" presId="urn:microsoft.com/office/officeart/2005/8/layout/cycle4#1"/>
    <dgm:cxn modelId="{BE29F850-33D1-4EF5-9DEC-719F06A8D5C8}" type="presParOf" srcId="{31BCF458-A133-4923-98B1-E478381F5414}" destId="{9E1A5151-0228-41DA-A5B2-F2AEFCC359EC}" srcOrd="2" destOrd="0" presId="urn:microsoft.com/office/officeart/2005/8/layout/cycle4#1"/>
    <dgm:cxn modelId="{2C91EB45-A16C-44D1-9836-CF10BAA72D89}" type="presParOf" srcId="{31BCF458-A133-4923-98B1-E478381F5414}" destId="{28C4615D-F9E4-439A-A84A-4B707884D952}" srcOrd="3" destOrd="0" presId="urn:microsoft.com/office/officeart/2005/8/layout/cycle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EA6BAF-C73D-43BF-9FB0-D4DC64359859}" type="doc">
      <dgm:prSet loTypeId="urn:microsoft.com/office/officeart/2008/layout/CircularPictureCallout" loCatId="picture" qsTypeId="urn:microsoft.com/office/officeart/2005/8/quickstyle/simple1" qsCatId="simple" csTypeId="urn:microsoft.com/office/officeart/2005/8/colors/accent1_2" csCatId="accent1" phldr="1"/>
      <dgm:spPr/>
      <dgm:t>
        <a:bodyPr/>
        <a:lstStyle/>
        <a:p>
          <a:endParaRPr lang="zh-CN" altLang="en-US"/>
        </a:p>
      </dgm:t>
    </dgm:pt>
    <dgm:pt modelId="{B7588220-DD30-4BBC-BC66-2F4B6A22CFC5}">
      <dgm:prSet phldrT="[文本]" custT="1"/>
      <dgm:spPr/>
      <dgm:t>
        <a:bodyPr/>
        <a:lstStyle/>
        <a:p>
          <a:r>
            <a:rPr lang="en-US" altLang="zh-CN" sz="1600" b="1" dirty="0" smtClean="0">
              <a:latin typeface="微软雅黑" pitchFamily="34" charset="-122"/>
              <a:ea typeface="微软雅黑" pitchFamily="34" charset="-122"/>
            </a:rPr>
            <a:t>GIS</a:t>
          </a:r>
          <a:r>
            <a:rPr lang="zh-CN" altLang="en-US" sz="1600" b="1" dirty="0" smtClean="0">
              <a:latin typeface="微软雅黑" pitchFamily="34" charset="-122"/>
              <a:ea typeface="微软雅黑" pitchFamily="34" charset="-122"/>
            </a:rPr>
            <a:t>系统</a:t>
          </a:r>
          <a:endParaRPr lang="zh-CN" altLang="en-US" sz="1600" b="1" dirty="0">
            <a:latin typeface="微软雅黑" pitchFamily="34" charset="-122"/>
            <a:ea typeface="微软雅黑" pitchFamily="34" charset="-122"/>
          </a:endParaRPr>
        </a:p>
      </dgm:t>
    </dgm:pt>
    <dgm:pt modelId="{16415497-33AB-4639-B101-E7D0D3F35912}" type="parTrans" cxnId="{3A537D98-7165-46E9-AFF5-DEBBD1419076}">
      <dgm:prSet/>
      <dgm:spPr/>
      <dgm:t>
        <a:bodyPr/>
        <a:lstStyle/>
        <a:p>
          <a:endParaRPr lang="zh-CN" altLang="en-US"/>
        </a:p>
      </dgm:t>
    </dgm:pt>
    <dgm:pt modelId="{EA2CCEF0-72FF-472C-96A7-ED717F761A07}" type="sibTrans" cxnId="{3A537D98-7165-46E9-AFF5-DEBBD1419076}">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3000" r="-13000"/>
          </a:stretch>
        </a:blipFill>
      </dgm:spPr>
      <dgm:t>
        <a:bodyPr/>
        <a:lstStyle/>
        <a:p>
          <a:endParaRPr lang="zh-CN" altLang="en-US"/>
        </a:p>
      </dgm:t>
    </dgm:pt>
    <dgm:pt modelId="{B1C6A0BC-91A6-4F95-97AC-400188C4EB91}">
      <dgm:prSet phldrT="[文本]" custT="1"/>
      <dgm:spPr/>
      <dgm:t>
        <a:bodyPr/>
        <a:lstStyle/>
        <a:p>
          <a:r>
            <a:rPr lang="zh-CN" altLang="en-US" sz="1600" b="1" dirty="0" smtClean="0">
              <a:latin typeface="微软雅黑" pitchFamily="34" charset="-122"/>
              <a:ea typeface="微软雅黑" pitchFamily="34" charset="-122"/>
            </a:rPr>
            <a:t>物联网</a:t>
          </a:r>
          <a:endParaRPr lang="zh-CN" altLang="en-US" sz="1600" b="1" dirty="0">
            <a:latin typeface="微软雅黑" pitchFamily="34" charset="-122"/>
            <a:ea typeface="微软雅黑" pitchFamily="34" charset="-122"/>
          </a:endParaRPr>
        </a:p>
      </dgm:t>
    </dgm:pt>
    <dgm:pt modelId="{AE8DA4A1-CBE1-4122-9B5B-F61AB5EA00FD}" type="parTrans" cxnId="{2C92D445-C889-4AEE-8C4F-419FB914D5DB}">
      <dgm:prSet/>
      <dgm:spPr/>
      <dgm:t>
        <a:bodyPr/>
        <a:lstStyle/>
        <a:p>
          <a:endParaRPr lang="zh-CN" altLang="en-US"/>
        </a:p>
      </dgm:t>
    </dgm:pt>
    <dgm:pt modelId="{0303753B-D47B-4168-A335-6F3B6261B36C}" type="sibTrans" cxnId="{2C92D445-C889-4AEE-8C4F-419FB914D5DB}">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2000" r="-32000"/>
          </a:stretch>
        </a:blipFill>
      </dgm:spPr>
      <dgm:t>
        <a:bodyPr/>
        <a:lstStyle/>
        <a:p>
          <a:endParaRPr lang="zh-CN" altLang="en-US"/>
        </a:p>
      </dgm:t>
    </dgm:pt>
    <dgm:pt modelId="{7BB9541A-B8B3-4E77-960E-3D20B9435435}">
      <dgm:prSet phldrT="[文本]" custT="1"/>
      <dgm:spPr/>
      <dgm:t>
        <a:bodyPr/>
        <a:lstStyle/>
        <a:p>
          <a:r>
            <a:rPr lang="zh-CN" altLang="en-US" sz="1600" b="1" dirty="0" smtClean="0">
              <a:latin typeface="微软雅黑" pitchFamily="34" charset="-122"/>
              <a:ea typeface="微软雅黑" pitchFamily="34" charset="-122"/>
            </a:rPr>
            <a:t>云计算</a:t>
          </a:r>
          <a:endParaRPr lang="en-US" altLang="zh-CN" sz="1600" b="1" dirty="0" smtClean="0">
            <a:latin typeface="微软雅黑" pitchFamily="34" charset="-122"/>
            <a:ea typeface="微软雅黑" pitchFamily="34" charset="-122"/>
          </a:endParaRPr>
        </a:p>
      </dgm:t>
    </dgm:pt>
    <dgm:pt modelId="{31A5DAD2-0AC0-4B30-BD07-8CD8EB708DD7}" type="parTrans" cxnId="{6762E847-B21C-442E-AB56-BC0DB3790A9A}">
      <dgm:prSet/>
      <dgm:spPr/>
      <dgm:t>
        <a:bodyPr/>
        <a:lstStyle/>
        <a:p>
          <a:endParaRPr lang="zh-CN" altLang="en-US"/>
        </a:p>
      </dgm:t>
    </dgm:pt>
    <dgm:pt modelId="{A1DE7925-9F42-4B34-AA9C-F976063DECAA}" type="sibTrans" cxnId="{6762E847-B21C-442E-AB56-BC0DB3790A9A}">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2000" r="-12000"/>
          </a:stretch>
        </a:blipFill>
      </dgm:spPr>
      <dgm:t>
        <a:bodyPr/>
        <a:lstStyle/>
        <a:p>
          <a:endParaRPr lang="zh-CN" altLang="en-US"/>
        </a:p>
      </dgm:t>
    </dgm:pt>
    <dgm:pt modelId="{FA83C2F9-271E-45CF-A39A-2817E952A49E}">
      <dgm:prSet phldrT="[文本]" custT="1"/>
      <dgm:spPr/>
      <dgm:t>
        <a:bodyPr/>
        <a:lstStyle/>
        <a:p>
          <a:r>
            <a:rPr lang="zh-CN" altLang="en-US" sz="1600" b="1" dirty="0" smtClean="0">
              <a:latin typeface="微软雅黑" pitchFamily="34" charset="-122"/>
              <a:ea typeface="微软雅黑" pitchFamily="34" charset="-122"/>
            </a:rPr>
            <a:t>手机</a:t>
          </a:r>
          <a:endParaRPr lang="zh-CN" altLang="en-US" sz="1600" b="1" dirty="0">
            <a:latin typeface="微软雅黑" pitchFamily="34" charset="-122"/>
            <a:ea typeface="微软雅黑" pitchFamily="34" charset="-122"/>
          </a:endParaRPr>
        </a:p>
      </dgm:t>
    </dgm:pt>
    <dgm:pt modelId="{EB13E18C-E687-4A3E-BABE-356FFBCC271C}" type="parTrans" cxnId="{12E9A925-6149-4176-866F-474D038469D0}">
      <dgm:prSet/>
      <dgm:spPr/>
      <dgm:t>
        <a:bodyPr/>
        <a:lstStyle/>
        <a:p>
          <a:endParaRPr lang="zh-CN" altLang="en-US"/>
        </a:p>
      </dgm:t>
    </dgm:pt>
    <dgm:pt modelId="{1631D0F7-66D3-4F15-B086-0A3F790CB59A}" type="sibTrans" cxnId="{12E9A925-6149-4176-866F-474D038469D0}">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7000" r="-17000"/>
          </a:stretch>
        </a:blipFill>
      </dgm:spPr>
      <dgm:t>
        <a:bodyPr/>
        <a:lstStyle/>
        <a:p>
          <a:endParaRPr lang="zh-CN" altLang="en-US"/>
        </a:p>
      </dgm:t>
    </dgm:pt>
    <dgm:pt modelId="{8893F21F-D6FC-48EB-99CC-4DA40FAA68A4}">
      <dgm:prSet/>
      <dgm:spPr/>
      <dgm:t>
        <a:bodyPr/>
        <a:lstStyle/>
        <a:p>
          <a:r>
            <a:rPr lang="zh-CN" altLang="en-US" b="1" dirty="0" smtClean="0">
              <a:solidFill>
                <a:srgbClr val="0070C0"/>
              </a:solidFill>
              <a:latin typeface="微软雅黑" pitchFamily="34" charset="-122"/>
              <a:ea typeface="微软雅黑" pitchFamily="34" charset="-122"/>
            </a:rPr>
            <a:t>物流云平台</a:t>
          </a:r>
          <a:endParaRPr lang="zh-CN" altLang="en-US" b="1" dirty="0">
            <a:solidFill>
              <a:srgbClr val="0070C0"/>
            </a:solidFill>
            <a:latin typeface="微软雅黑" pitchFamily="34" charset="-122"/>
            <a:ea typeface="微软雅黑" pitchFamily="34" charset="-122"/>
          </a:endParaRPr>
        </a:p>
      </dgm:t>
    </dgm:pt>
    <dgm:pt modelId="{116AD3A2-F399-4615-8D90-B10FEBCF0714}" type="sibTrans" cxnId="{F030385F-C1BD-45D6-8449-981A34EEA398}">
      <dgm:prSet/>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7000" r="-17000"/>
          </a:stretch>
        </a:blipFill>
      </dgm:spPr>
      <dgm:t>
        <a:bodyPr/>
        <a:lstStyle/>
        <a:p>
          <a:endParaRPr lang="zh-CN" altLang="en-US"/>
        </a:p>
      </dgm:t>
    </dgm:pt>
    <dgm:pt modelId="{EC1CFD7A-52A8-4172-BC08-32B180F0B85A}" type="parTrans" cxnId="{F030385F-C1BD-45D6-8449-981A34EEA398}">
      <dgm:prSet/>
      <dgm:spPr/>
      <dgm:t>
        <a:bodyPr/>
        <a:lstStyle/>
        <a:p>
          <a:endParaRPr lang="zh-CN" altLang="en-US"/>
        </a:p>
      </dgm:t>
    </dgm:pt>
    <dgm:pt modelId="{F9B8F48A-1722-47B1-92DF-98E60459AAF3}" type="pres">
      <dgm:prSet presAssocID="{7CEA6BAF-C73D-43BF-9FB0-D4DC64359859}" presName="Name0" presStyleCnt="0">
        <dgm:presLayoutVars>
          <dgm:chMax val="7"/>
          <dgm:chPref val="7"/>
          <dgm:dir/>
        </dgm:presLayoutVars>
      </dgm:prSet>
      <dgm:spPr/>
      <dgm:t>
        <a:bodyPr/>
        <a:lstStyle/>
        <a:p>
          <a:endParaRPr lang="zh-CN" altLang="en-US"/>
        </a:p>
      </dgm:t>
    </dgm:pt>
    <dgm:pt modelId="{6FA95958-E3BF-4061-9791-D650F8C15BC3}" type="pres">
      <dgm:prSet presAssocID="{7CEA6BAF-C73D-43BF-9FB0-D4DC64359859}" presName="Name1" presStyleCnt="0"/>
      <dgm:spPr/>
    </dgm:pt>
    <dgm:pt modelId="{EE635DF0-B7F5-4FA5-BF92-9C1DC3475EB7}" type="pres">
      <dgm:prSet presAssocID="{116AD3A2-F399-4615-8D90-B10FEBCF0714}" presName="picture_1" presStyleCnt="0"/>
      <dgm:spPr/>
    </dgm:pt>
    <dgm:pt modelId="{34B5B8A7-2CBE-414D-8380-7B7F20B2D905}" type="pres">
      <dgm:prSet presAssocID="{116AD3A2-F399-4615-8D90-B10FEBCF0714}" presName="pictureRepeatNode" presStyleLbl="alignImgPlace1" presStyleIdx="0" presStyleCnt="5" custLinFactNeighborX="-7304" custLinFactNeighborY="3765"/>
      <dgm:spPr/>
      <dgm:t>
        <a:bodyPr/>
        <a:lstStyle/>
        <a:p>
          <a:endParaRPr lang="zh-CN" altLang="en-US"/>
        </a:p>
      </dgm:t>
    </dgm:pt>
    <dgm:pt modelId="{5FC2BBE4-7704-4A46-A152-29CB7A74A1AD}" type="pres">
      <dgm:prSet presAssocID="{8893F21F-D6FC-48EB-99CC-4DA40FAA68A4}" presName="text_1" presStyleLbl="node1" presStyleIdx="0" presStyleCnt="0" custLinFactNeighborX="-8267" custLinFactNeighborY="47793">
        <dgm:presLayoutVars>
          <dgm:bulletEnabled val="1"/>
        </dgm:presLayoutVars>
      </dgm:prSet>
      <dgm:spPr/>
      <dgm:t>
        <a:bodyPr/>
        <a:lstStyle/>
        <a:p>
          <a:endParaRPr lang="zh-CN" altLang="en-US"/>
        </a:p>
      </dgm:t>
    </dgm:pt>
    <dgm:pt modelId="{EC66C2A0-CDE8-49C0-ABD2-2BF99B34ADE8}" type="pres">
      <dgm:prSet presAssocID="{EA2CCEF0-72FF-472C-96A7-ED717F761A07}" presName="picture_2" presStyleCnt="0"/>
      <dgm:spPr/>
    </dgm:pt>
    <dgm:pt modelId="{389ECB20-5A3E-4ABE-8B8E-B897BBC91F1B}" type="pres">
      <dgm:prSet presAssocID="{EA2CCEF0-72FF-472C-96A7-ED717F761A07}" presName="pictureRepeatNode" presStyleLbl="alignImgPlace1" presStyleIdx="1" presStyleCnt="5"/>
      <dgm:spPr/>
      <dgm:t>
        <a:bodyPr/>
        <a:lstStyle/>
        <a:p>
          <a:endParaRPr lang="zh-CN" altLang="en-US"/>
        </a:p>
      </dgm:t>
    </dgm:pt>
    <dgm:pt modelId="{578E7FB6-721D-4D1C-BB98-50A8DF1D4CB9}" type="pres">
      <dgm:prSet presAssocID="{B7588220-DD30-4BBC-BC66-2F4B6A22CFC5}" presName="line_2" presStyleLbl="parChTrans1D1" presStyleIdx="0" presStyleCnt="4"/>
      <dgm:spPr/>
    </dgm:pt>
    <dgm:pt modelId="{792F15E5-01EC-4EB8-BA8E-89058D742310}" type="pres">
      <dgm:prSet presAssocID="{B7588220-DD30-4BBC-BC66-2F4B6A22CFC5}" presName="textparent_2" presStyleLbl="node1" presStyleIdx="0" presStyleCnt="0"/>
      <dgm:spPr/>
    </dgm:pt>
    <dgm:pt modelId="{002E6679-03D3-44BB-8DD0-1E4F6C1C2556}" type="pres">
      <dgm:prSet presAssocID="{B7588220-DD30-4BBC-BC66-2F4B6A22CFC5}" presName="text_2" presStyleLbl="revTx" presStyleIdx="0" presStyleCnt="4">
        <dgm:presLayoutVars>
          <dgm:bulletEnabled val="1"/>
        </dgm:presLayoutVars>
      </dgm:prSet>
      <dgm:spPr/>
      <dgm:t>
        <a:bodyPr/>
        <a:lstStyle/>
        <a:p>
          <a:endParaRPr lang="zh-CN" altLang="en-US"/>
        </a:p>
      </dgm:t>
    </dgm:pt>
    <dgm:pt modelId="{2437E8AE-7C3A-4A7D-9415-3F82B86FB118}" type="pres">
      <dgm:prSet presAssocID="{0303753B-D47B-4168-A335-6F3B6261B36C}" presName="picture_3" presStyleCnt="0"/>
      <dgm:spPr/>
    </dgm:pt>
    <dgm:pt modelId="{570418B9-5135-4F75-BD36-7AA45BCA1987}" type="pres">
      <dgm:prSet presAssocID="{0303753B-D47B-4168-A335-6F3B6261B36C}" presName="pictureRepeatNode" presStyleLbl="alignImgPlace1" presStyleIdx="2" presStyleCnt="5"/>
      <dgm:spPr/>
      <dgm:t>
        <a:bodyPr/>
        <a:lstStyle/>
        <a:p>
          <a:endParaRPr lang="zh-CN" altLang="en-US"/>
        </a:p>
      </dgm:t>
    </dgm:pt>
    <dgm:pt modelId="{F1417971-191D-47C1-87FA-841EBD623437}" type="pres">
      <dgm:prSet presAssocID="{B1C6A0BC-91A6-4F95-97AC-400188C4EB91}" presName="line_3" presStyleLbl="parChTrans1D1" presStyleIdx="1" presStyleCnt="4"/>
      <dgm:spPr/>
    </dgm:pt>
    <dgm:pt modelId="{1D3030D7-DFE5-4650-98BD-70D3983016C2}" type="pres">
      <dgm:prSet presAssocID="{B1C6A0BC-91A6-4F95-97AC-400188C4EB91}" presName="textparent_3" presStyleLbl="node1" presStyleIdx="0" presStyleCnt="0"/>
      <dgm:spPr/>
    </dgm:pt>
    <dgm:pt modelId="{9107FFDF-BA32-4270-8910-2EC84486EB64}" type="pres">
      <dgm:prSet presAssocID="{B1C6A0BC-91A6-4F95-97AC-400188C4EB91}" presName="text_3" presStyleLbl="revTx" presStyleIdx="1" presStyleCnt="4">
        <dgm:presLayoutVars>
          <dgm:bulletEnabled val="1"/>
        </dgm:presLayoutVars>
      </dgm:prSet>
      <dgm:spPr/>
      <dgm:t>
        <a:bodyPr/>
        <a:lstStyle/>
        <a:p>
          <a:endParaRPr lang="zh-CN" altLang="en-US"/>
        </a:p>
      </dgm:t>
    </dgm:pt>
    <dgm:pt modelId="{EAC9C615-EB8B-4AB6-BD10-93140AFD1492}" type="pres">
      <dgm:prSet presAssocID="{A1DE7925-9F42-4B34-AA9C-F976063DECAA}" presName="picture_4" presStyleCnt="0"/>
      <dgm:spPr/>
    </dgm:pt>
    <dgm:pt modelId="{917444DD-1CE3-45B4-9E08-117FB7989557}" type="pres">
      <dgm:prSet presAssocID="{A1DE7925-9F42-4B34-AA9C-F976063DECAA}" presName="pictureRepeatNode" presStyleLbl="alignImgPlace1" presStyleIdx="3" presStyleCnt="5"/>
      <dgm:spPr/>
      <dgm:t>
        <a:bodyPr/>
        <a:lstStyle/>
        <a:p>
          <a:endParaRPr lang="zh-CN" altLang="en-US"/>
        </a:p>
      </dgm:t>
    </dgm:pt>
    <dgm:pt modelId="{FF48DF53-6B01-434C-BE29-38F90D2D76D6}" type="pres">
      <dgm:prSet presAssocID="{7BB9541A-B8B3-4E77-960E-3D20B9435435}" presName="line_4" presStyleLbl="parChTrans1D1" presStyleIdx="2" presStyleCnt="4"/>
      <dgm:spPr/>
    </dgm:pt>
    <dgm:pt modelId="{7A1A3231-F603-489B-849F-192B233B7DB7}" type="pres">
      <dgm:prSet presAssocID="{7BB9541A-B8B3-4E77-960E-3D20B9435435}" presName="textparent_4" presStyleLbl="node1" presStyleIdx="0" presStyleCnt="0"/>
      <dgm:spPr/>
    </dgm:pt>
    <dgm:pt modelId="{7D541B9A-0BBC-4E42-BFFD-DEE5170DC12C}" type="pres">
      <dgm:prSet presAssocID="{7BB9541A-B8B3-4E77-960E-3D20B9435435}" presName="text_4" presStyleLbl="revTx" presStyleIdx="2" presStyleCnt="4">
        <dgm:presLayoutVars>
          <dgm:bulletEnabled val="1"/>
        </dgm:presLayoutVars>
      </dgm:prSet>
      <dgm:spPr/>
      <dgm:t>
        <a:bodyPr/>
        <a:lstStyle/>
        <a:p>
          <a:endParaRPr lang="zh-CN" altLang="en-US"/>
        </a:p>
      </dgm:t>
    </dgm:pt>
    <dgm:pt modelId="{35082915-39A0-45DC-9272-B28A1FCFE87F}" type="pres">
      <dgm:prSet presAssocID="{1631D0F7-66D3-4F15-B086-0A3F790CB59A}" presName="picture_5" presStyleCnt="0"/>
      <dgm:spPr/>
    </dgm:pt>
    <dgm:pt modelId="{003A916B-BFA6-4802-BCF9-4B85D409C677}" type="pres">
      <dgm:prSet presAssocID="{1631D0F7-66D3-4F15-B086-0A3F790CB59A}" presName="pictureRepeatNode" presStyleLbl="alignImgPlace1" presStyleIdx="4" presStyleCnt="5"/>
      <dgm:spPr/>
      <dgm:t>
        <a:bodyPr/>
        <a:lstStyle/>
        <a:p>
          <a:endParaRPr lang="zh-CN" altLang="en-US"/>
        </a:p>
      </dgm:t>
    </dgm:pt>
    <dgm:pt modelId="{1B34CCAE-63BA-48E0-BEBF-DD6F9987BE75}" type="pres">
      <dgm:prSet presAssocID="{FA83C2F9-271E-45CF-A39A-2817E952A49E}" presName="line_5" presStyleLbl="parChTrans1D1" presStyleIdx="3" presStyleCnt="4"/>
      <dgm:spPr/>
    </dgm:pt>
    <dgm:pt modelId="{C4CFDAE9-61C2-4519-9867-A5648024ED6C}" type="pres">
      <dgm:prSet presAssocID="{FA83C2F9-271E-45CF-A39A-2817E952A49E}" presName="textparent_5" presStyleLbl="node1" presStyleIdx="0" presStyleCnt="0"/>
      <dgm:spPr/>
    </dgm:pt>
    <dgm:pt modelId="{11E101F7-8140-4FDF-BAB4-DB371749B44F}" type="pres">
      <dgm:prSet presAssocID="{FA83C2F9-271E-45CF-A39A-2817E952A49E}" presName="text_5" presStyleLbl="revTx" presStyleIdx="3" presStyleCnt="4">
        <dgm:presLayoutVars>
          <dgm:bulletEnabled val="1"/>
        </dgm:presLayoutVars>
      </dgm:prSet>
      <dgm:spPr/>
      <dgm:t>
        <a:bodyPr/>
        <a:lstStyle/>
        <a:p>
          <a:endParaRPr lang="zh-CN" altLang="en-US"/>
        </a:p>
      </dgm:t>
    </dgm:pt>
  </dgm:ptLst>
  <dgm:cxnLst>
    <dgm:cxn modelId="{B5FE61F4-606E-4F30-BD75-569530E3B0E9}" type="presOf" srcId="{7CEA6BAF-C73D-43BF-9FB0-D4DC64359859}" destId="{F9B8F48A-1722-47B1-92DF-98E60459AAF3}" srcOrd="0" destOrd="0" presId="urn:microsoft.com/office/officeart/2008/layout/CircularPictureCallout"/>
    <dgm:cxn modelId="{7297FF04-8CF5-4EB5-A838-ACF9E6CFCA8E}" type="presOf" srcId="{8893F21F-D6FC-48EB-99CC-4DA40FAA68A4}" destId="{5FC2BBE4-7704-4A46-A152-29CB7A74A1AD}" srcOrd="0" destOrd="0" presId="urn:microsoft.com/office/officeart/2008/layout/CircularPictureCallout"/>
    <dgm:cxn modelId="{2C92D445-C889-4AEE-8C4F-419FB914D5DB}" srcId="{7CEA6BAF-C73D-43BF-9FB0-D4DC64359859}" destId="{B1C6A0BC-91A6-4F95-97AC-400188C4EB91}" srcOrd="2" destOrd="0" parTransId="{AE8DA4A1-CBE1-4122-9B5B-F61AB5EA00FD}" sibTransId="{0303753B-D47B-4168-A335-6F3B6261B36C}"/>
    <dgm:cxn modelId="{E40EAD54-77E4-4752-A434-57B25AAF2FA2}" type="presOf" srcId="{B1C6A0BC-91A6-4F95-97AC-400188C4EB91}" destId="{9107FFDF-BA32-4270-8910-2EC84486EB64}" srcOrd="0" destOrd="0" presId="urn:microsoft.com/office/officeart/2008/layout/CircularPictureCallout"/>
    <dgm:cxn modelId="{6762E847-B21C-442E-AB56-BC0DB3790A9A}" srcId="{7CEA6BAF-C73D-43BF-9FB0-D4DC64359859}" destId="{7BB9541A-B8B3-4E77-960E-3D20B9435435}" srcOrd="3" destOrd="0" parTransId="{31A5DAD2-0AC0-4B30-BD07-8CD8EB708DD7}" sibTransId="{A1DE7925-9F42-4B34-AA9C-F976063DECAA}"/>
    <dgm:cxn modelId="{CF12D7A9-9180-425B-9D79-81BD4AD488F2}" type="presOf" srcId="{1631D0F7-66D3-4F15-B086-0A3F790CB59A}" destId="{003A916B-BFA6-4802-BCF9-4B85D409C677}" srcOrd="0" destOrd="0" presId="urn:microsoft.com/office/officeart/2008/layout/CircularPictureCallout"/>
    <dgm:cxn modelId="{F030385F-C1BD-45D6-8449-981A34EEA398}" srcId="{7CEA6BAF-C73D-43BF-9FB0-D4DC64359859}" destId="{8893F21F-D6FC-48EB-99CC-4DA40FAA68A4}" srcOrd="0" destOrd="0" parTransId="{EC1CFD7A-52A8-4172-BC08-32B180F0B85A}" sibTransId="{116AD3A2-F399-4615-8D90-B10FEBCF0714}"/>
    <dgm:cxn modelId="{41514251-92A1-4FD3-B319-9CAEB614F7D5}" type="presOf" srcId="{A1DE7925-9F42-4B34-AA9C-F976063DECAA}" destId="{917444DD-1CE3-45B4-9E08-117FB7989557}" srcOrd="0" destOrd="0" presId="urn:microsoft.com/office/officeart/2008/layout/CircularPictureCallout"/>
    <dgm:cxn modelId="{56BC6883-9B90-4AE0-8278-C0E3F396B8A1}" type="presOf" srcId="{FA83C2F9-271E-45CF-A39A-2817E952A49E}" destId="{11E101F7-8140-4FDF-BAB4-DB371749B44F}" srcOrd="0" destOrd="0" presId="urn:microsoft.com/office/officeart/2008/layout/CircularPictureCallout"/>
    <dgm:cxn modelId="{80E7602B-FAEA-41CC-8B7A-F5B5669C523F}" type="presOf" srcId="{EA2CCEF0-72FF-472C-96A7-ED717F761A07}" destId="{389ECB20-5A3E-4ABE-8B8E-B897BBC91F1B}" srcOrd="0" destOrd="0" presId="urn:microsoft.com/office/officeart/2008/layout/CircularPictureCallout"/>
    <dgm:cxn modelId="{12E9A925-6149-4176-866F-474D038469D0}" srcId="{7CEA6BAF-C73D-43BF-9FB0-D4DC64359859}" destId="{FA83C2F9-271E-45CF-A39A-2817E952A49E}" srcOrd="4" destOrd="0" parTransId="{EB13E18C-E687-4A3E-BABE-356FFBCC271C}" sibTransId="{1631D0F7-66D3-4F15-B086-0A3F790CB59A}"/>
    <dgm:cxn modelId="{1B0501C6-327D-45F0-82BE-63586FDF9506}" type="presOf" srcId="{0303753B-D47B-4168-A335-6F3B6261B36C}" destId="{570418B9-5135-4F75-BD36-7AA45BCA1987}" srcOrd="0" destOrd="0" presId="urn:microsoft.com/office/officeart/2008/layout/CircularPictureCallout"/>
    <dgm:cxn modelId="{5D9F8405-7A94-49E9-9F0E-217DFF928C98}" type="presOf" srcId="{B7588220-DD30-4BBC-BC66-2F4B6A22CFC5}" destId="{002E6679-03D3-44BB-8DD0-1E4F6C1C2556}" srcOrd="0" destOrd="0" presId="urn:microsoft.com/office/officeart/2008/layout/CircularPictureCallout"/>
    <dgm:cxn modelId="{608F5289-AE4B-4950-936C-3147B270926C}" type="presOf" srcId="{7BB9541A-B8B3-4E77-960E-3D20B9435435}" destId="{7D541B9A-0BBC-4E42-BFFD-DEE5170DC12C}" srcOrd="0" destOrd="0" presId="urn:microsoft.com/office/officeart/2008/layout/CircularPictureCallout"/>
    <dgm:cxn modelId="{8AB7E068-C4AF-4832-9DBA-5216D40DECA9}" type="presOf" srcId="{116AD3A2-F399-4615-8D90-B10FEBCF0714}" destId="{34B5B8A7-2CBE-414D-8380-7B7F20B2D905}" srcOrd="0" destOrd="0" presId="urn:microsoft.com/office/officeart/2008/layout/CircularPictureCallout"/>
    <dgm:cxn modelId="{3A537D98-7165-46E9-AFF5-DEBBD1419076}" srcId="{7CEA6BAF-C73D-43BF-9FB0-D4DC64359859}" destId="{B7588220-DD30-4BBC-BC66-2F4B6A22CFC5}" srcOrd="1" destOrd="0" parTransId="{16415497-33AB-4639-B101-E7D0D3F35912}" sibTransId="{EA2CCEF0-72FF-472C-96A7-ED717F761A07}"/>
    <dgm:cxn modelId="{98950AFF-BFE4-4C2C-BEB9-67C4BED32ADF}" type="presParOf" srcId="{F9B8F48A-1722-47B1-92DF-98E60459AAF3}" destId="{6FA95958-E3BF-4061-9791-D650F8C15BC3}" srcOrd="0" destOrd="0" presId="urn:microsoft.com/office/officeart/2008/layout/CircularPictureCallout"/>
    <dgm:cxn modelId="{40982AF6-4686-4CFC-A4A5-0A10A509309E}" type="presParOf" srcId="{6FA95958-E3BF-4061-9791-D650F8C15BC3}" destId="{EE635DF0-B7F5-4FA5-BF92-9C1DC3475EB7}" srcOrd="0" destOrd="0" presId="urn:microsoft.com/office/officeart/2008/layout/CircularPictureCallout"/>
    <dgm:cxn modelId="{5478F783-8A46-4F33-B8E1-3BC91F59BBE4}" type="presParOf" srcId="{EE635DF0-B7F5-4FA5-BF92-9C1DC3475EB7}" destId="{34B5B8A7-2CBE-414D-8380-7B7F20B2D905}" srcOrd="0" destOrd="0" presId="urn:microsoft.com/office/officeart/2008/layout/CircularPictureCallout"/>
    <dgm:cxn modelId="{336A7B93-32A0-47C8-855C-E54EF3A36371}" type="presParOf" srcId="{6FA95958-E3BF-4061-9791-D650F8C15BC3}" destId="{5FC2BBE4-7704-4A46-A152-29CB7A74A1AD}" srcOrd="1" destOrd="0" presId="urn:microsoft.com/office/officeart/2008/layout/CircularPictureCallout"/>
    <dgm:cxn modelId="{F3EA6875-4FAA-4748-8983-9193FDC5B034}" type="presParOf" srcId="{6FA95958-E3BF-4061-9791-D650F8C15BC3}" destId="{EC66C2A0-CDE8-49C0-ABD2-2BF99B34ADE8}" srcOrd="2" destOrd="0" presId="urn:microsoft.com/office/officeart/2008/layout/CircularPictureCallout"/>
    <dgm:cxn modelId="{9818E13C-85DE-4952-8C36-C5A4F3B86B84}" type="presParOf" srcId="{EC66C2A0-CDE8-49C0-ABD2-2BF99B34ADE8}" destId="{389ECB20-5A3E-4ABE-8B8E-B897BBC91F1B}" srcOrd="0" destOrd="0" presId="urn:microsoft.com/office/officeart/2008/layout/CircularPictureCallout"/>
    <dgm:cxn modelId="{73EB3665-76A3-4936-8236-AD4E7E2BD227}" type="presParOf" srcId="{6FA95958-E3BF-4061-9791-D650F8C15BC3}" destId="{578E7FB6-721D-4D1C-BB98-50A8DF1D4CB9}" srcOrd="3" destOrd="0" presId="urn:microsoft.com/office/officeart/2008/layout/CircularPictureCallout"/>
    <dgm:cxn modelId="{2788423C-D3C8-4FFF-848B-20222E04E196}" type="presParOf" srcId="{6FA95958-E3BF-4061-9791-D650F8C15BC3}" destId="{792F15E5-01EC-4EB8-BA8E-89058D742310}" srcOrd="4" destOrd="0" presId="urn:microsoft.com/office/officeart/2008/layout/CircularPictureCallout"/>
    <dgm:cxn modelId="{C0A895C9-188B-459F-BC9A-29EEF9CFC3BE}" type="presParOf" srcId="{792F15E5-01EC-4EB8-BA8E-89058D742310}" destId="{002E6679-03D3-44BB-8DD0-1E4F6C1C2556}" srcOrd="0" destOrd="0" presId="urn:microsoft.com/office/officeart/2008/layout/CircularPictureCallout"/>
    <dgm:cxn modelId="{4C8F3510-BE7D-47B9-A678-8D9CF2A1378F}" type="presParOf" srcId="{6FA95958-E3BF-4061-9791-D650F8C15BC3}" destId="{2437E8AE-7C3A-4A7D-9415-3F82B86FB118}" srcOrd="5" destOrd="0" presId="urn:microsoft.com/office/officeart/2008/layout/CircularPictureCallout"/>
    <dgm:cxn modelId="{0A0B3102-9352-4D03-BBBE-984E0AC981D0}" type="presParOf" srcId="{2437E8AE-7C3A-4A7D-9415-3F82B86FB118}" destId="{570418B9-5135-4F75-BD36-7AA45BCA1987}" srcOrd="0" destOrd="0" presId="urn:microsoft.com/office/officeart/2008/layout/CircularPictureCallout"/>
    <dgm:cxn modelId="{6B3CF250-76E9-4B39-8222-24C4283A74E7}" type="presParOf" srcId="{6FA95958-E3BF-4061-9791-D650F8C15BC3}" destId="{F1417971-191D-47C1-87FA-841EBD623437}" srcOrd="6" destOrd="0" presId="urn:microsoft.com/office/officeart/2008/layout/CircularPictureCallout"/>
    <dgm:cxn modelId="{A5A9DA2E-3194-4425-9E7C-590D42D355C8}" type="presParOf" srcId="{6FA95958-E3BF-4061-9791-D650F8C15BC3}" destId="{1D3030D7-DFE5-4650-98BD-70D3983016C2}" srcOrd="7" destOrd="0" presId="urn:microsoft.com/office/officeart/2008/layout/CircularPictureCallout"/>
    <dgm:cxn modelId="{EC0F1562-D6B9-478A-826D-285B3D19621A}" type="presParOf" srcId="{1D3030D7-DFE5-4650-98BD-70D3983016C2}" destId="{9107FFDF-BA32-4270-8910-2EC84486EB64}" srcOrd="0" destOrd="0" presId="urn:microsoft.com/office/officeart/2008/layout/CircularPictureCallout"/>
    <dgm:cxn modelId="{3FA7B32E-BC50-4711-8F0F-4B62303005E7}" type="presParOf" srcId="{6FA95958-E3BF-4061-9791-D650F8C15BC3}" destId="{EAC9C615-EB8B-4AB6-BD10-93140AFD1492}" srcOrd="8" destOrd="0" presId="urn:microsoft.com/office/officeart/2008/layout/CircularPictureCallout"/>
    <dgm:cxn modelId="{D26B7A0F-D75B-4022-98DD-2C38B8EB12DC}" type="presParOf" srcId="{EAC9C615-EB8B-4AB6-BD10-93140AFD1492}" destId="{917444DD-1CE3-45B4-9E08-117FB7989557}" srcOrd="0" destOrd="0" presId="urn:microsoft.com/office/officeart/2008/layout/CircularPictureCallout"/>
    <dgm:cxn modelId="{0C798B6E-70C0-43E1-9868-CE5CB6A9FA7E}" type="presParOf" srcId="{6FA95958-E3BF-4061-9791-D650F8C15BC3}" destId="{FF48DF53-6B01-434C-BE29-38F90D2D76D6}" srcOrd="9" destOrd="0" presId="urn:microsoft.com/office/officeart/2008/layout/CircularPictureCallout"/>
    <dgm:cxn modelId="{F6B836D0-34F8-497A-8302-AFFFAFBA60D2}" type="presParOf" srcId="{6FA95958-E3BF-4061-9791-D650F8C15BC3}" destId="{7A1A3231-F603-489B-849F-192B233B7DB7}" srcOrd="10" destOrd="0" presId="urn:microsoft.com/office/officeart/2008/layout/CircularPictureCallout"/>
    <dgm:cxn modelId="{E125B917-C90E-4A85-99F2-88ABE908E0C7}" type="presParOf" srcId="{7A1A3231-F603-489B-849F-192B233B7DB7}" destId="{7D541B9A-0BBC-4E42-BFFD-DEE5170DC12C}" srcOrd="0" destOrd="0" presId="urn:microsoft.com/office/officeart/2008/layout/CircularPictureCallout"/>
    <dgm:cxn modelId="{9D1BFAA2-6212-4502-A10C-7B6155A4987A}" type="presParOf" srcId="{6FA95958-E3BF-4061-9791-D650F8C15BC3}" destId="{35082915-39A0-45DC-9272-B28A1FCFE87F}" srcOrd="11" destOrd="0" presId="urn:microsoft.com/office/officeart/2008/layout/CircularPictureCallout"/>
    <dgm:cxn modelId="{EEA8C607-2710-4FB2-B610-2FF93A5A020C}" type="presParOf" srcId="{35082915-39A0-45DC-9272-B28A1FCFE87F}" destId="{003A916B-BFA6-4802-BCF9-4B85D409C677}" srcOrd="0" destOrd="0" presId="urn:microsoft.com/office/officeart/2008/layout/CircularPictureCallout"/>
    <dgm:cxn modelId="{FD32455D-C1E9-4930-8814-918391E4F3CD}" type="presParOf" srcId="{6FA95958-E3BF-4061-9791-D650F8C15BC3}" destId="{1B34CCAE-63BA-48E0-BEBF-DD6F9987BE75}" srcOrd="12" destOrd="0" presId="urn:microsoft.com/office/officeart/2008/layout/CircularPictureCallout"/>
    <dgm:cxn modelId="{206FC825-5B84-40B8-8F61-0CEFDE3BE6B3}" type="presParOf" srcId="{6FA95958-E3BF-4061-9791-D650F8C15BC3}" destId="{C4CFDAE9-61C2-4519-9867-A5648024ED6C}" srcOrd="13" destOrd="0" presId="urn:microsoft.com/office/officeart/2008/layout/CircularPictureCallout"/>
    <dgm:cxn modelId="{8E7644C3-000E-4EBF-9C87-D312819A625A}" type="presParOf" srcId="{C4CFDAE9-61C2-4519-9867-A5648024ED6C}" destId="{11E101F7-8140-4FDF-BAB4-DB371749B44F}"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5AF43C-B4FA-4748-B3B4-D3F81B51E3D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02D2340F-D289-4BB0-ACE3-C90140DE3BCD}">
      <dgm:prSet phldrT="[文本]"/>
      <dgm:spPr/>
      <dgm:t>
        <a:bodyPr/>
        <a:lstStyle/>
        <a:p>
          <a:r>
            <a:rPr lang="en-US" altLang="zh-CN" dirty="0" smtClean="0">
              <a:latin typeface="微软雅黑" panose="020B0503020204020204" pitchFamily="34" charset="-122"/>
              <a:ea typeface="微软雅黑" panose="020B0503020204020204" pitchFamily="34" charset="-122"/>
            </a:rPr>
            <a:t>1.</a:t>
          </a:r>
          <a:r>
            <a:rPr lang="zh-CN" altLang="en-US" dirty="0" smtClean="0">
              <a:latin typeface="微软雅黑" panose="020B0503020204020204" pitchFamily="34" charset="-122"/>
              <a:ea typeface="微软雅黑" panose="020B0503020204020204" pitchFamily="34" charset="-122"/>
            </a:rPr>
            <a:t>全国产化的软硬件基础架构</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安全可控</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架构领先</a:t>
          </a:r>
          <a:endParaRPr lang="zh-CN" altLang="en-US" dirty="0">
            <a:latin typeface="微软雅黑" panose="020B0503020204020204" pitchFamily="34" charset="-122"/>
            <a:ea typeface="微软雅黑" panose="020B0503020204020204" pitchFamily="34" charset="-122"/>
          </a:endParaRPr>
        </a:p>
      </dgm:t>
    </dgm:pt>
    <dgm:pt modelId="{9A74AEA1-E1AB-459B-B23D-39918BDA17D2}" type="parTrans" cxnId="{E00C0B7C-9438-440D-8DB0-1EF9901B32C8}">
      <dgm:prSet/>
      <dgm:spPr/>
      <dgm:t>
        <a:bodyPr/>
        <a:lstStyle/>
        <a:p>
          <a:endParaRPr lang="zh-CN" altLang="en-US">
            <a:latin typeface="微软雅黑" panose="020B0503020204020204" pitchFamily="34" charset="-122"/>
            <a:ea typeface="微软雅黑" panose="020B0503020204020204" pitchFamily="34" charset="-122"/>
          </a:endParaRPr>
        </a:p>
      </dgm:t>
    </dgm:pt>
    <dgm:pt modelId="{CD404044-09FB-47CE-814B-E59098B1C2CE}" type="sibTrans" cxnId="{E00C0B7C-9438-440D-8DB0-1EF9901B32C8}">
      <dgm:prSet/>
      <dgm:spPr/>
      <dgm:t>
        <a:bodyPr/>
        <a:lstStyle/>
        <a:p>
          <a:endParaRPr lang="zh-CN" altLang="en-US">
            <a:latin typeface="微软雅黑" panose="020B0503020204020204" pitchFamily="34" charset="-122"/>
            <a:ea typeface="微软雅黑" panose="020B0503020204020204" pitchFamily="34" charset="-122"/>
          </a:endParaRPr>
        </a:p>
      </dgm:t>
    </dgm:pt>
    <dgm:pt modelId="{F7A5F1B5-77A0-466B-BA8B-9FF17D41CADC}">
      <dgm:prSet/>
      <dgm:spPr/>
      <dgm:t>
        <a:bodyPr/>
        <a:lstStyle/>
        <a:p>
          <a:r>
            <a:rPr lang="en-US" altLang="zh-CN" dirty="0" smtClean="0">
              <a:latin typeface="微软雅黑" panose="020B0503020204020204" pitchFamily="34" charset="-122"/>
              <a:ea typeface="微软雅黑" panose="020B0503020204020204" pitchFamily="34" charset="-122"/>
            </a:rPr>
            <a:t>4.</a:t>
          </a:r>
          <a:r>
            <a:rPr lang="zh-CN" altLang="en-US" dirty="0" smtClean="0">
              <a:latin typeface="微软雅黑" panose="020B0503020204020204" pitchFamily="34" charset="-122"/>
              <a:ea typeface="微软雅黑" panose="020B0503020204020204" pitchFamily="34" charset="-122"/>
            </a:rPr>
            <a:t>采用存储虚拟化技术</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自动分层性能</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容量</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可靠性要求</a:t>
          </a:r>
          <a:endParaRPr lang="zh-CN" altLang="en-US" dirty="0">
            <a:latin typeface="微软雅黑" panose="020B0503020204020204" pitchFamily="34" charset="-122"/>
            <a:ea typeface="微软雅黑" panose="020B0503020204020204" pitchFamily="34" charset="-122"/>
          </a:endParaRPr>
        </a:p>
      </dgm:t>
    </dgm:pt>
    <dgm:pt modelId="{AF70B5D4-E171-4B23-92F5-EE5633DE77E6}" type="parTrans" cxnId="{1B3CE0BD-729D-47C1-B10F-BA23E2A7AED5}">
      <dgm:prSet/>
      <dgm:spPr/>
      <dgm:t>
        <a:bodyPr/>
        <a:lstStyle/>
        <a:p>
          <a:endParaRPr lang="zh-CN" altLang="en-US">
            <a:latin typeface="微软雅黑" panose="020B0503020204020204" pitchFamily="34" charset="-122"/>
            <a:ea typeface="微软雅黑" panose="020B0503020204020204" pitchFamily="34" charset="-122"/>
          </a:endParaRPr>
        </a:p>
      </dgm:t>
    </dgm:pt>
    <dgm:pt modelId="{75C58BBC-265C-4CA6-8A48-1AA7E0806DB2}" type="sibTrans" cxnId="{1B3CE0BD-729D-47C1-B10F-BA23E2A7AED5}">
      <dgm:prSet/>
      <dgm:spPr/>
      <dgm:t>
        <a:bodyPr/>
        <a:lstStyle/>
        <a:p>
          <a:endParaRPr lang="zh-CN" altLang="en-US">
            <a:latin typeface="微软雅黑" panose="020B0503020204020204" pitchFamily="34" charset="-122"/>
            <a:ea typeface="微软雅黑" panose="020B0503020204020204" pitchFamily="34" charset="-122"/>
          </a:endParaRPr>
        </a:p>
      </dgm:t>
    </dgm:pt>
    <dgm:pt modelId="{79A3E06D-2F4A-4274-9254-DC42746570AA}">
      <dgm:prSet phldrT="[文本]"/>
      <dgm:spPr/>
      <dgm:t>
        <a:bodyPr/>
        <a:lstStyle/>
        <a:p>
          <a:r>
            <a:rPr lang="en-US" altLang="zh-CN" dirty="0" smtClean="0">
              <a:latin typeface="微软雅黑" panose="020B0503020204020204" pitchFamily="34" charset="-122"/>
              <a:ea typeface="微软雅黑" panose="020B0503020204020204" pitchFamily="34" charset="-122"/>
            </a:rPr>
            <a:t>3.</a:t>
          </a:r>
          <a:r>
            <a:rPr lang="zh-CN" altLang="en-US" dirty="0" smtClean="0">
              <a:latin typeface="微软雅黑" panose="020B0503020204020204" pitchFamily="34" charset="-122"/>
              <a:ea typeface="微软雅黑" panose="020B0503020204020204" pitchFamily="34" charset="-122"/>
            </a:rPr>
            <a:t>采用私有云架构</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可以分时分应用动态利用硬件资源</a:t>
          </a:r>
          <a:endParaRPr lang="zh-CN" altLang="en-US" dirty="0">
            <a:latin typeface="微软雅黑" panose="020B0503020204020204" pitchFamily="34" charset="-122"/>
            <a:ea typeface="微软雅黑" panose="020B0503020204020204" pitchFamily="34" charset="-122"/>
          </a:endParaRPr>
        </a:p>
      </dgm:t>
    </dgm:pt>
    <dgm:pt modelId="{01C39422-B058-4B52-9099-96F87EF79AB6}" type="parTrans" cxnId="{3110CD45-4E74-44BB-8966-BCED18460D8B}">
      <dgm:prSet/>
      <dgm:spPr/>
      <dgm:t>
        <a:bodyPr/>
        <a:lstStyle/>
        <a:p>
          <a:endParaRPr lang="zh-CN" altLang="en-US">
            <a:latin typeface="微软雅黑" panose="020B0503020204020204" pitchFamily="34" charset="-122"/>
            <a:ea typeface="微软雅黑" panose="020B0503020204020204" pitchFamily="34" charset="-122"/>
          </a:endParaRPr>
        </a:p>
      </dgm:t>
    </dgm:pt>
    <dgm:pt modelId="{B14EECC6-6AE9-43CC-8786-BB35B740C39E}" type="sibTrans" cxnId="{3110CD45-4E74-44BB-8966-BCED18460D8B}">
      <dgm:prSet/>
      <dgm:spPr/>
      <dgm:t>
        <a:bodyPr/>
        <a:lstStyle/>
        <a:p>
          <a:endParaRPr lang="zh-CN" altLang="en-US">
            <a:latin typeface="微软雅黑" panose="020B0503020204020204" pitchFamily="34" charset="-122"/>
            <a:ea typeface="微软雅黑" panose="020B0503020204020204" pitchFamily="34" charset="-122"/>
          </a:endParaRPr>
        </a:p>
      </dgm:t>
    </dgm:pt>
    <dgm:pt modelId="{74A34735-0FBE-4682-A745-F4FDDA454434}">
      <dgm:prSet/>
      <dgm:spPr/>
      <dgm:t>
        <a:bodyPr/>
        <a:lstStyle/>
        <a:p>
          <a:r>
            <a:rPr lang="en-US" altLang="zh-CN" dirty="0" smtClean="0">
              <a:latin typeface="微软雅黑" panose="020B0503020204020204" pitchFamily="34" charset="-122"/>
              <a:ea typeface="微软雅黑" panose="020B0503020204020204" pitchFamily="34" charset="-122"/>
            </a:rPr>
            <a:t>5.</a:t>
          </a:r>
          <a:r>
            <a:rPr lang="zh-CN" altLang="en-US" dirty="0" smtClean="0">
              <a:latin typeface="微软雅黑" panose="020B0503020204020204" pitchFamily="34" charset="-122"/>
              <a:ea typeface="微软雅黑" panose="020B0503020204020204" pitchFamily="34" charset="-122"/>
            </a:rPr>
            <a:t>通过云存储平台</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实现安全的数据隔离与交换</a:t>
          </a:r>
          <a:endParaRPr lang="zh-CN" altLang="en-US" dirty="0">
            <a:latin typeface="微软雅黑" panose="020B0503020204020204" pitchFamily="34" charset="-122"/>
            <a:ea typeface="微软雅黑" panose="020B0503020204020204" pitchFamily="34" charset="-122"/>
          </a:endParaRPr>
        </a:p>
      </dgm:t>
    </dgm:pt>
    <dgm:pt modelId="{02667568-4410-4630-AB8A-1FCA72864DC0}" type="parTrans" cxnId="{8F0EA73F-D2AC-4ECF-B16E-F7AAB74CD2DD}">
      <dgm:prSet/>
      <dgm:spPr/>
      <dgm:t>
        <a:bodyPr/>
        <a:lstStyle/>
        <a:p>
          <a:endParaRPr lang="zh-CN" altLang="en-US"/>
        </a:p>
      </dgm:t>
    </dgm:pt>
    <dgm:pt modelId="{21CD48BC-E35A-4852-B980-F6CD8BB6007B}" type="sibTrans" cxnId="{8F0EA73F-D2AC-4ECF-B16E-F7AAB74CD2DD}">
      <dgm:prSet/>
      <dgm:spPr/>
      <dgm:t>
        <a:bodyPr/>
        <a:lstStyle/>
        <a:p>
          <a:endParaRPr lang="zh-CN" altLang="en-US"/>
        </a:p>
      </dgm:t>
    </dgm:pt>
    <dgm:pt modelId="{1D7F50A1-8312-4428-99EB-019DBFD0F8A1}">
      <dgm:prSet/>
      <dgm:spPr/>
      <dgm:t>
        <a:bodyPr/>
        <a:lstStyle/>
        <a:p>
          <a:r>
            <a:rPr lang="en-US" altLang="zh-CN" dirty="0" smtClean="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采用统一的政务云管理平台</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可输出精确的使用计量报告</a:t>
          </a:r>
          <a:endParaRPr lang="zh-CN" altLang="en-US" dirty="0">
            <a:latin typeface="微软雅黑" panose="020B0503020204020204" pitchFamily="34" charset="-122"/>
            <a:ea typeface="微软雅黑" panose="020B0503020204020204" pitchFamily="34" charset="-122"/>
          </a:endParaRPr>
        </a:p>
      </dgm:t>
    </dgm:pt>
    <dgm:pt modelId="{72ED5408-D134-4E66-BFD1-39108C248BC1}" type="parTrans" cxnId="{C73C744F-93BF-4048-A40B-87362F113B74}">
      <dgm:prSet/>
      <dgm:spPr/>
      <dgm:t>
        <a:bodyPr/>
        <a:lstStyle/>
        <a:p>
          <a:endParaRPr lang="zh-CN" altLang="en-US"/>
        </a:p>
      </dgm:t>
    </dgm:pt>
    <dgm:pt modelId="{932F369A-E4A4-44D3-892C-A2EC4AB46BE8}" type="sibTrans" cxnId="{C73C744F-93BF-4048-A40B-87362F113B74}">
      <dgm:prSet/>
      <dgm:spPr/>
      <dgm:t>
        <a:bodyPr/>
        <a:lstStyle/>
        <a:p>
          <a:endParaRPr lang="zh-CN" altLang="en-US"/>
        </a:p>
      </dgm:t>
    </dgm:pt>
    <dgm:pt modelId="{1920F5D3-8DF5-4D92-BE52-E4703129A01B}">
      <dgm:prSet phldrT="[文本]"/>
      <dgm:spPr/>
      <dgm:t>
        <a:bodyPr/>
        <a:lstStyle/>
        <a:p>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采用国产小型机架构</a:t>
          </a:r>
          <a:r>
            <a:rPr lang="en-US" altLang="zh-CN" dirty="0" smtClean="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路服务器</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加速运行内存分析数据库</a:t>
          </a:r>
          <a:endParaRPr lang="zh-CN" altLang="en-US" dirty="0">
            <a:latin typeface="微软雅黑" panose="020B0503020204020204" pitchFamily="34" charset="-122"/>
            <a:ea typeface="微软雅黑" panose="020B0503020204020204" pitchFamily="34" charset="-122"/>
          </a:endParaRPr>
        </a:p>
      </dgm:t>
    </dgm:pt>
    <dgm:pt modelId="{7E4FFD07-BC8D-49C2-97A3-A8ECAA4CA0AC}" type="parTrans" cxnId="{9439A473-BDA0-41B5-8DF5-50C2DA139333}">
      <dgm:prSet/>
      <dgm:spPr/>
      <dgm:t>
        <a:bodyPr/>
        <a:lstStyle/>
        <a:p>
          <a:endParaRPr lang="zh-CN" altLang="en-US"/>
        </a:p>
      </dgm:t>
    </dgm:pt>
    <dgm:pt modelId="{CD4990BB-7217-436F-A639-6CD1DA501679}" type="sibTrans" cxnId="{9439A473-BDA0-41B5-8DF5-50C2DA139333}">
      <dgm:prSet/>
      <dgm:spPr/>
      <dgm:t>
        <a:bodyPr/>
        <a:lstStyle/>
        <a:p>
          <a:endParaRPr lang="zh-CN" altLang="en-US"/>
        </a:p>
      </dgm:t>
    </dgm:pt>
    <dgm:pt modelId="{124F9883-D720-4F04-A6E7-064FF07112DB}" type="pres">
      <dgm:prSet presAssocID="{4E5AF43C-B4FA-4748-B3B4-D3F81B51E3D6}" presName="linear" presStyleCnt="0">
        <dgm:presLayoutVars>
          <dgm:animLvl val="lvl"/>
          <dgm:resizeHandles val="exact"/>
        </dgm:presLayoutVars>
      </dgm:prSet>
      <dgm:spPr/>
      <dgm:t>
        <a:bodyPr/>
        <a:lstStyle/>
        <a:p>
          <a:endParaRPr lang="zh-CN" altLang="en-US"/>
        </a:p>
      </dgm:t>
    </dgm:pt>
    <dgm:pt modelId="{E38014A7-650F-41CD-BD57-F39E12491209}" type="pres">
      <dgm:prSet presAssocID="{02D2340F-D289-4BB0-ACE3-C90140DE3BCD}" presName="parentText" presStyleLbl="node1" presStyleIdx="0" presStyleCnt="6">
        <dgm:presLayoutVars>
          <dgm:chMax val="0"/>
          <dgm:bulletEnabled val="1"/>
        </dgm:presLayoutVars>
      </dgm:prSet>
      <dgm:spPr/>
      <dgm:t>
        <a:bodyPr/>
        <a:lstStyle/>
        <a:p>
          <a:endParaRPr lang="zh-CN" altLang="en-US"/>
        </a:p>
      </dgm:t>
    </dgm:pt>
    <dgm:pt modelId="{2AAC977B-D7D1-4EAC-90AA-4ECF2FF95C1F}" type="pres">
      <dgm:prSet presAssocID="{CD404044-09FB-47CE-814B-E59098B1C2CE}" presName="spacer" presStyleCnt="0"/>
      <dgm:spPr/>
    </dgm:pt>
    <dgm:pt modelId="{8CC29945-4B01-461F-960E-5C13EF2A5438}" type="pres">
      <dgm:prSet presAssocID="{1920F5D3-8DF5-4D92-BE52-E4703129A01B}" presName="parentText" presStyleLbl="node1" presStyleIdx="1" presStyleCnt="6">
        <dgm:presLayoutVars>
          <dgm:chMax val="0"/>
          <dgm:bulletEnabled val="1"/>
        </dgm:presLayoutVars>
      </dgm:prSet>
      <dgm:spPr/>
      <dgm:t>
        <a:bodyPr/>
        <a:lstStyle/>
        <a:p>
          <a:endParaRPr lang="zh-CN" altLang="en-US"/>
        </a:p>
      </dgm:t>
    </dgm:pt>
    <dgm:pt modelId="{8BABED00-4290-4427-AF0E-A21E30BF56B2}" type="pres">
      <dgm:prSet presAssocID="{CD4990BB-7217-436F-A639-6CD1DA501679}" presName="spacer" presStyleCnt="0"/>
      <dgm:spPr/>
    </dgm:pt>
    <dgm:pt modelId="{4FA48E9A-A3B3-4E5C-B236-CA1AF950E792}" type="pres">
      <dgm:prSet presAssocID="{79A3E06D-2F4A-4274-9254-DC42746570AA}" presName="parentText" presStyleLbl="node1" presStyleIdx="2" presStyleCnt="6">
        <dgm:presLayoutVars>
          <dgm:chMax val="0"/>
          <dgm:bulletEnabled val="1"/>
        </dgm:presLayoutVars>
      </dgm:prSet>
      <dgm:spPr/>
      <dgm:t>
        <a:bodyPr/>
        <a:lstStyle/>
        <a:p>
          <a:endParaRPr lang="zh-CN" altLang="en-US"/>
        </a:p>
      </dgm:t>
    </dgm:pt>
    <dgm:pt modelId="{D22990E2-2212-4190-8E3F-57BDBCCCDA3A}" type="pres">
      <dgm:prSet presAssocID="{B14EECC6-6AE9-43CC-8786-BB35B740C39E}" presName="spacer" presStyleCnt="0"/>
      <dgm:spPr/>
    </dgm:pt>
    <dgm:pt modelId="{03771F11-49FB-42A1-983E-3B627EACCECA}" type="pres">
      <dgm:prSet presAssocID="{F7A5F1B5-77A0-466B-BA8B-9FF17D41CADC}" presName="parentText" presStyleLbl="node1" presStyleIdx="3" presStyleCnt="6">
        <dgm:presLayoutVars>
          <dgm:chMax val="0"/>
          <dgm:bulletEnabled val="1"/>
        </dgm:presLayoutVars>
      </dgm:prSet>
      <dgm:spPr/>
      <dgm:t>
        <a:bodyPr/>
        <a:lstStyle/>
        <a:p>
          <a:endParaRPr lang="zh-CN" altLang="en-US"/>
        </a:p>
      </dgm:t>
    </dgm:pt>
    <dgm:pt modelId="{A5EE582B-3BFF-4CD3-8A83-497C32E184D4}" type="pres">
      <dgm:prSet presAssocID="{75C58BBC-265C-4CA6-8A48-1AA7E0806DB2}" presName="spacer" presStyleCnt="0"/>
      <dgm:spPr/>
    </dgm:pt>
    <dgm:pt modelId="{2BA457BB-6A85-417D-9020-8611F015D51E}" type="pres">
      <dgm:prSet presAssocID="{74A34735-0FBE-4682-A745-F4FDDA454434}" presName="parentText" presStyleLbl="node1" presStyleIdx="4" presStyleCnt="6">
        <dgm:presLayoutVars>
          <dgm:chMax val="0"/>
          <dgm:bulletEnabled val="1"/>
        </dgm:presLayoutVars>
      </dgm:prSet>
      <dgm:spPr/>
      <dgm:t>
        <a:bodyPr/>
        <a:lstStyle/>
        <a:p>
          <a:endParaRPr lang="zh-CN" altLang="en-US"/>
        </a:p>
      </dgm:t>
    </dgm:pt>
    <dgm:pt modelId="{FED37C22-891F-47BB-B817-7686CD3D72E2}" type="pres">
      <dgm:prSet presAssocID="{21CD48BC-E35A-4852-B980-F6CD8BB6007B}" presName="spacer" presStyleCnt="0"/>
      <dgm:spPr/>
    </dgm:pt>
    <dgm:pt modelId="{2025F393-94B4-4855-97F5-E63B883A2BDA}" type="pres">
      <dgm:prSet presAssocID="{1D7F50A1-8312-4428-99EB-019DBFD0F8A1}" presName="parentText" presStyleLbl="node1" presStyleIdx="5" presStyleCnt="6">
        <dgm:presLayoutVars>
          <dgm:chMax val="0"/>
          <dgm:bulletEnabled val="1"/>
        </dgm:presLayoutVars>
      </dgm:prSet>
      <dgm:spPr/>
      <dgm:t>
        <a:bodyPr/>
        <a:lstStyle/>
        <a:p>
          <a:endParaRPr lang="zh-CN" altLang="en-US"/>
        </a:p>
      </dgm:t>
    </dgm:pt>
  </dgm:ptLst>
  <dgm:cxnLst>
    <dgm:cxn modelId="{C73C744F-93BF-4048-A40B-87362F113B74}" srcId="{4E5AF43C-B4FA-4748-B3B4-D3F81B51E3D6}" destId="{1D7F50A1-8312-4428-99EB-019DBFD0F8A1}" srcOrd="5" destOrd="0" parTransId="{72ED5408-D134-4E66-BFD1-39108C248BC1}" sibTransId="{932F369A-E4A4-44D3-892C-A2EC4AB46BE8}"/>
    <dgm:cxn modelId="{0AE02042-D85F-4B60-973B-1C0151FB85E4}" type="presOf" srcId="{4E5AF43C-B4FA-4748-B3B4-D3F81B51E3D6}" destId="{124F9883-D720-4F04-A6E7-064FF07112DB}" srcOrd="0" destOrd="0" presId="urn:microsoft.com/office/officeart/2005/8/layout/vList2"/>
    <dgm:cxn modelId="{581D2A7F-9C0A-461E-A669-50676277BFA5}" type="presOf" srcId="{02D2340F-D289-4BB0-ACE3-C90140DE3BCD}" destId="{E38014A7-650F-41CD-BD57-F39E12491209}" srcOrd="0" destOrd="0" presId="urn:microsoft.com/office/officeart/2005/8/layout/vList2"/>
    <dgm:cxn modelId="{8F0EA73F-D2AC-4ECF-B16E-F7AAB74CD2DD}" srcId="{4E5AF43C-B4FA-4748-B3B4-D3F81B51E3D6}" destId="{74A34735-0FBE-4682-A745-F4FDDA454434}" srcOrd="4" destOrd="0" parTransId="{02667568-4410-4630-AB8A-1FCA72864DC0}" sibTransId="{21CD48BC-E35A-4852-B980-F6CD8BB6007B}"/>
    <dgm:cxn modelId="{61119B5A-EE7D-480A-860B-BE5467A18538}" type="presOf" srcId="{1920F5D3-8DF5-4D92-BE52-E4703129A01B}" destId="{8CC29945-4B01-461F-960E-5C13EF2A5438}" srcOrd="0" destOrd="0" presId="urn:microsoft.com/office/officeart/2005/8/layout/vList2"/>
    <dgm:cxn modelId="{3110CD45-4E74-44BB-8966-BCED18460D8B}" srcId="{4E5AF43C-B4FA-4748-B3B4-D3F81B51E3D6}" destId="{79A3E06D-2F4A-4274-9254-DC42746570AA}" srcOrd="2" destOrd="0" parTransId="{01C39422-B058-4B52-9099-96F87EF79AB6}" sibTransId="{B14EECC6-6AE9-43CC-8786-BB35B740C39E}"/>
    <dgm:cxn modelId="{1B3CE0BD-729D-47C1-B10F-BA23E2A7AED5}" srcId="{4E5AF43C-B4FA-4748-B3B4-D3F81B51E3D6}" destId="{F7A5F1B5-77A0-466B-BA8B-9FF17D41CADC}" srcOrd="3" destOrd="0" parTransId="{AF70B5D4-E171-4B23-92F5-EE5633DE77E6}" sibTransId="{75C58BBC-265C-4CA6-8A48-1AA7E0806DB2}"/>
    <dgm:cxn modelId="{8799E4AD-B425-4421-844C-AC933451B8E9}" type="presOf" srcId="{74A34735-0FBE-4682-A745-F4FDDA454434}" destId="{2BA457BB-6A85-417D-9020-8611F015D51E}" srcOrd="0" destOrd="0" presId="urn:microsoft.com/office/officeart/2005/8/layout/vList2"/>
    <dgm:cxn modelId="{D1B51748-9E9C-4216-BC8B-4A534B189763}" type="presOf" srcId="{79A3E06D-2F4A-4274-9254-DC42746570AA}" destId="{4FA48E9A-A3B3-4E5C-B236-CA1AF950E792}" srcOrd="0" destOrd="0" presId="urn:microsoft.com/office/officeart/2005/8/layout/vList2"/>
    <dgm:cxn modelId="{E00C0B7C-9438-440D-8DB0-1EF9901B32C8}" srcId="{4E5AF43C-B4FA-4748-B3B4-D3F81B51E3D6}" destId="{02D2340F-D289-4BB0-ACE3-C90140DE3BCD}" srcOrd="0" destOrd="0" parTransId="{9A74AEA1-E1AB-459B-B23D-39918BDA17D2}" sibTransId="{CD404044-09FB-47CE-814B-E59098B1C2CE}"/>
    <dgm:cxn modelId="{9439A473-BDA0-41B5-8DF5-50C2DA139333}" srcId="{4E5AF43C-B4FA-4748-B3B4-D3F81B51E3D6}" destId="{1920F5D3-8DF5-4D92-BE52-E4703129A01B}" srcOrd="1" destOrd="0" parTransId="{7E4FFD07-BC8D-49C2-97A3-A8ECAA4CA0AC}" sibTransId="{CD4990BB-7217-436F-A639-6CD1DA501679}"/>
    <dgm:cxn modelId="{F59B6347-DA25-416A-B47E-E6B6B4DDDB27}" type="presOf" srcId="{F7A5F1B5-77A0-466B-BA8B-9FF17D41CADC}" destId="{03771F11-49FB-42A1-983E-3B627EACCECA}" srcOrd="0" destOrd="0" presId="urn:microsoft.com/office/officeart/2005/8/layout/vList2"/>
    <dgm:cxn modelId="{E8538A24-3D84-4700-A644-4B471F5AF4FC}" type="presOf" srcId="{1D7F50A1-8312-4428-99EB-019DBFD0F8A1}" destId="{2025F393-94B4-4855-97F5-E63B883A2BDA}" srcOrd="0" destOrd="0" presId="urn:microsoft.com/office/officeart/2005/8/layout/vList2"/>
    <dgm:cxn modelId="{8613ED30-9B6D-4C13-B2B5-2195DE3FFBE0}" type="presParOf" srcId="{124F9883-D720-4F04-A6E7-064FF07112DB}" destId="{E38014A7-650F-41CD-BD57-F39E12491209}" srcOrd="0" destOrd="0" presId="urn:microsoft.com/office/officeart/2005/8/layout/vList2"/>
    <dgm:cxn modelId="{0BCFAA1D-E1C7-46D6-AB12-807E66CF3C88}" type="presParOf" srcId="{124F9883-D720-4F04-A6E7-064FF07112DB}" destId="{2AAC977B-D7D1-4EAC-90AA-4ECF2FF95C1F}" srcOrd="1" destOrd="0" presId="urn:microsoft.com/office/officeart/2005/8/layout/vList2"/>
    <dgm:cxn modelId="{FEA60FB7-6ED7-4918-934E-154C99E0E16F}" type="presParOf" srcId="{124F9883-D720-4F04-A6E7-064FF07112DB}" destId="{8CC29945-4B01-461F-960E-5C13EF2A5438}" srcOrd="2" destOrd="0" presId="urn:microsoft.com/office/officeart/2005/8/layout/vList2"/>
    <dgm:cxn modelId="{2B819A59-4B08-46C0-AAA0-BFE7AF510E19}" type="presParOf" srcId="{124F9883-D720-4F04-A6E7-064FF07112DB}" destId="{8BABED00-4290-4427-AF0E-A21E30BF56B2}" srcOrd="3" destOrd="0" presId="urn:microsoft.com/office/officeart/2005/8/layout/vList2"/>
    <dgm:cxn modelId="{B77EEEBB-7AAC-4612-80C2-876AD58A1FC0}" type="presParOf" srcId="{124F9883-D720-4F04-A6E7-064FF07112DB}" destId="{4FA48E9A-A3B3-4E5C-B236-CA1AF950E792}" srcOrd="4" destOrd="0" presId="urn:microsoft.com/office/officeart/2005/8/layout/vList2"/>
    <dgm:cxn modelId="{78305C7C-8535-42B9-B5B1-27CC6A94C9E9}" type="presParOf" srcId="{124F9883-D720-4F04-A6E7-064FF07112DB}" destId="{D22990E2-2212-4190-8E3F-57BDBCCCDA3A}" srcOrd="5" destOrd="0" presId="urn:microsoft.com/office/officeart/2005/8/layout/vList2"/>
    <dgm:cxn modelId="{3B50F562-D3CF-468C-AADC-67113B58F8A7}" type="presParOf" srcId="{124F9883-D720-4F04-A6E7-064FF07112DB}" destId="{03771F11-49FB-42A1-983E-3B627EACCECA}" srcOrd="6" destOrd="0" presId="urn:microsoft.com/office/officeart/2005/8/layout/vList2"/>
    <dgm:cxn modelId="{26B03FF5-EDE0-4575-B018-CFE8B93CA79E}" type="presParOf" srcId="{124F9883-D720-4F04-A6E7-064FF07112DB}" destId="{A5EE582B-3BFF-4CD3-8A83-497C32E184D4}" srcOrd="7" destOrd="0" presId="urn:microsoft.com/office/officeart/2005/8/layout/vList2"/>
    <dgm:cxn modelId="{A3692967-0FCD-43D1-8E83-E285EEEE59E1}" type="presParOf" srcId="{124F9883-D720-4F04-A6E7-064FF07112DB}" destId="{2BA457BB-6A85-417D-9020-8611F015D51E}" srcOrd="8" destOrd="0" presId="urn:microsoft.com/office/officeart/2005/8/layout/vList2"/>
    <dgm:cxn modelId="{6D6B7AC2-7948-4020-9AED-22995B5F43D7}" type="presParOf" srcId="{124F9883-D720-4F04-A6E7-064FF07112DB}" destId="{FED37C22-891F-47BB-B817-7686CD3D72E2}" srcOrd="9" destOrd="0" presId="urn:microsoft.com/office/officeart/2005/8/layout/vList2"/>
    <dgm:cxn modelId="{439FA9FA-D579-4075-B313-9F5B91241412}" type="presParOf" srcId="{124F9883-D720-4F04-A6E7-064FF07112DB}" destId="{2025F393-94B4-4855-97F5-E63B883A2BDA}"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5AF43C-B4FA-4748-B3B4-D3F81B51E3D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02D2340F-D289-4BB0-ACE3-C90140DE3BCD}">
      <dgm:prSet phldrT="[文本]"/>
      <dgm:spPr/>
      <dgm:t>
        <a:bodyPr/>
        <a:lstStyle/>
        <a:p>
          <a:r>
            <a:rPr lang="zh-CN" altLang="en-US" dirty="0" smtClean="0">
              <a:latin typeface="微软雅黑" panose="020B0503020204020204" pitchFamily="34" charset="-122"/>
              <a:ea typeface="微软雅黑" panose="020B0503020204020204" pitchFamily="34" charset="-122"/>
            </a:rPr>
            <a:t>规范系统的管理模式与流程</a:t>
          </a:r>
          <a:endParaRPr lang="zh-CN" altLang="en-US" dirty="0">
            <a:latin typeface="微软雅黑" panose="020B0503020204020204" pitchFamily="34" charset="-122"/>
            <a:ea typeface="微软雅黑" panose="020B0503020204020204" pitchFamily="34" charset="-122"/>
          </a:endParaRPr>
        </a:p>
      </dgm:t>
    </dgm:pt>
    <dgm:pt modelId="{9A74AEA1-E1AB-459B-B23D-39918BDA17D2}" type="parTrans" cxnId="{E00C0B7C-9438-440D-8DB0-1EF9901B32C8}">
      <dgm:prSet/>
      <dgm:spPr/>
      <dgm:t>
        <a:bodyPr/>
        <a:lstStyle/>
        <a:p>
          <a:endParaRPr lang="zh-CN" altLang="en-US">
            <a:latin typeface="微软雅黑" panose="020B0503020204020204" pitchFamily="34" charset="-122"/>
            <a:ea typeface="微软雅黑" panose="020B0503020204020204" pitchFamily="34" charset="-122"/>
          </a:endParaRPr>
        </a:p>
      </dgm:t>
    </dgm:pt>
    <dgm:pt modelId="{CD404044-09FB-47CE-814B-E59098B1C2CE}" type="sibTrans" cxnId="{E00C0B7C-9438-440D-8DB0-1EF9901B32C8}">
      <dgm:prSet/>
      <dgm:spPr/>
      <dgm:t>
        <a:bodyPr/>
        <a:lstStyle/>
        <a:p>
          <a:endParaRPr lang="zh-CN" altLang="en-US">
            <a:latin typeface="微软雅黑" panose="020B0503020204020204" pitchFamily="34" charset="-122"/>
            <a:ea typeface="微软雅黑" panose="020B0503020204020204" pitchFamily="34" charset="-122"/>
          </a:endParaRPr>
        </a:p>
      </dgm:t>
    </dgm:pt>
    <dgm:pt modelId="{B557CCF0-BDC7-4FB6-AADD-5F76AE49C1DB}">
      <dgm:prSet phldrT="[文本]"/>
      <dgm:spPr/>
      <dgm:t>
        <a:bodyPr/>
        <a:lstStyle/>
        <a:p>
          <a:r>
            <a:rPr lang="zh-CN" altLang="en-US" dirty="0" smtClean="0">
              <a:latin typeface="微软雅黑" panose="020B0503020204020204" pitchFamily="34" charset="-122"/>
              <a:ea typeface="微软雅黑" panose="020B0503020204020204" pitchFamily="34" charset="-122"/>
            </a:rPr>
            <a:t>全国产化的技术基础架构</a:t>
          </a:r>
          <a:endParaRPr lang="zh-CN" altLang="en-US" dirty="0">
            <a:latin typeface="微软雅黑" panose="020B0503020204020204" pitchFamily="34" charset="-122"/>
            <a:ea typeface="微软雅黑" panose="020B0503020204020204" pitchFamily="34" charset="-122"/>
          </a:endParaRPr>
        </a:p>
      </dgm:t>
    </dgm:pt>
    <dgm:pt modelId="{478BCDC6-3031-4478-9829-9E49F6B6E5A8}" type="parTrans" cxnId="{93C09379-16F1-41A9-AAC7-753C1F856C9E}">
      <dgm:prSet/>
      <dgm:spPr/>
      <dgm:t>
        <a:bodyPr/>
        <a:lstStyle/>
        <a:p>
          <a:endParaRPr lang="zh-CN" altLang="en-US">
            <a:latin typeface="微软雅黑" panose="020B0503020204020204" pitchFamily="34" charset="-122"/>
            <a:ea typeface="微软雅黑" panose="020B0503020204020204" pitchFamily="34" charset="-122"/>
          </a:endParaRPr>
        </a:p>
      </dgm:t>
    </dgm:pt>
    <dgm:pt modelId="{645BEAA3-989F-4E8A-A44E-5D1DD23C8C77}" type="sibTrans" cxnId="{93C09379-16F1-41A9-AAC7-753C1F856C9E}">
      <dgm:prSet/>
      <dgm:spPr/>
      <dgm:t>
        <a:bodyPr/>
        <a:lstStyle/>
        <a:p>
          <a:endParaRPr lang="zh-CN" altLang="en-US">
            <a:latin typeface="微软雅黑" panose="020B0503020204020204" pitchFamily="34" charset="-122"/>
            <a:ea typeface="微软雅黑" panose="020B0503020204020204" pitchFamily="34" charset="-122"/>
          </a:endParaRPr>
        </a:p>
      </dgm:t>
    </dgm:pt>
    <dgm:pt modelId="{F7A5F1B5-77A0-466B-BA8B-9FF17D41CADC}">
      <dgm:prSet/>
      <dgm:spPr/>
      <dgm:t>
        <a:bodyPr/>
        <a:lstStyle/>
        <a:p>
          <a:r>
            <a:rPr lang="zh-CN" altLang="en-US" dirty="0" smtClean="0">
              <a:latin typeface="微软雅黑" panose="020B0503020204020204" pitchFamily="34" charset="-122"/>
              <a:ea typeface="微软雅黑" panose="020B0503020204020204" pitchFamily="34" charset="-122"/>
            </a:rPr>
            <a:t>多方协作的统一服务团队</a:t>
          </a:r>
          <a:endParaRPr lang="zh-CN" altLang="en-US" dirty="0">
            <a:latin typeface="微软雅黑" panose="020B0503020204020204" pitchFamily="34" charset="-122"/>
            <a:ea typeface="微软雅黑" panose="020B0503020204020204" pitchFamily="34" charset="-122"/>
          </a:endParaRPr>
        </a:p>
      </dgm:t>
    </dgm:pt>
    <dgm:pt modelId="{AF70B5D4-E171-4B23-92F5-EE5633DE77E6}" type="parTrans" cxnId="{1B3CE0BD-729D-47C1-B10F-BA23E2A7AED5}">
      <dgm:prSet/>
      <dgm:spPr/>
      <dgm:t>
        <a:bodyPr/>
        <a:lstStyle/>
        <a:p>
          <a:endParaRPr lang="zh-CN" altLang="en-US">
            <a:latin typeface="微软雅黑" panose="020B0503020204020204" pitchFamily="34" charset="-122"/>
            <a:ea typeface="微软雅黑" panose="020B0503020204020204" pitchFamily="34" charset="-122"/>
          </a:endParaRPr>
        </a:p>
      </dgm:t>
    </dgm:pt>
    <dgm:pt modelId="{75C58BBC-265C-4CA6-8A48-1AA7E0806DB2}" type="sibTrans" cxnId="{1B3CE0BD-729D-47C1-B10F-BA23E2A7AED5}">
      <dgm:prSet/>
      <dgm:spPr/>
      <dgm:t>
        <a:bodyPr/>
        <a:lstStyle/>
        <a:p>
          <a:endParaRPr lang="zh-CN" altLang="en-US">
            <a:latin typeface="微软雅黑" panose="020B0503020204020204" pitchFamily="34" charset="-122"/>
            <a:ea typeface="微软雅黑" panose="020B0503020204020204" pitchFamily="34" charset="-122"/>
          </a:endParaRPr>
        </a:p>
      </dgm:t>
    </dgm:pt>
    <dgm:pt modelId="{79A3E06D-2F4A-4274-9254-DC42746570AA}">
      <dgm:prSet phldrT="[文本]"/>
      <dgm:spPr/>
      <dgm:t>
        <a:bodyPr/>
        <a:lstStyle/>
        <a:p>
          <a:r>
            <a:rPr lang="zh-CN" altLang="en-US" dirty="0" smtClean="0">
              <a:latin typeface="微软雅黑" panose="020B0503020204020204" pitchFamily="34" charset="-122"/>
              <a:ea typeface="微软雅黑" panose="020B0503020204020204" pitchFamily="34" charset="-122"/>
            </a:rPr>
            <a:t>受控的自动化管理平台</a:t>
          </a:r>
          <a:endParaRPr lang="zh-CN" altLang="en-US" dirty="0">
            <a:latin typeface="微软雅黑" panose="020B0503020204020204" pitchFamily="34" charset="-122"/>
            <a:ea typeface="微软雅黑" panose="020B0503020204020204" pitchFamily="34" charset="-122"/>
          </a:endParaRPr>
        </a:p>
      </dgm:t>
    </dgm:pt>
    <dgm:pt modelId="{01C39422-B058-4B52-9099-96F87EF79AB6}" type="parTrans" cxnId="{3110CD45-4E74-44BB-8966-BCED18460D8B}">
      <dgm:prSet/>
      <dgm:spPr/>
      <dgm:t>
        <a:bodyPr/>
        <a:lstStyle/>
        <a:p>
          <a:endParaRPr lang="zh-CN" altLang="en-US">
            <a:latin typeface="微软雅黑" panose="020B0503020204020204" pitchFamily="34" charset="-122"/>
            <a:ea typeface="微软雅黑" panose="020B0503020204020204" pitchFamily="34" charset="-122"/>
          </a:endParaRPr>
        </a:p>
      </dgm:t>
    </dgm:pt>
    <dgm:pt modelId="{B14EECC6-6AE9-43CC-8786-BB35B740C39E}" type="sibTrans" cxnId="{3110CD45-4E74-44BB-8966-BCED18460D8B}">
      <dgm:prSet/>
      <dgm:spPr/>
      <dgm:t>
        <a:bodyPr/>
        <a:lstStyle/>
        <a:p>
          <a:endParaRPr lang="zh-CN" altLang="en-US">
            <a:latin typeface="微软雅黑" panose="020B0503020204020204" pitchFamily="34" charset="-122"/>
            <a:ea typeface="微软雅黑" panose="020B0503020204020204" pitchFamily="34" charset="-122"/>
          </a:endParaRPr>
        </a:p>
      </dgm:t>
    </dgm:pt>
    <dgm:pt modelId="{BB2AADFF-3905-4B2B-9F96-8A102EC22457}" type="pres">
      <dgm:prSet presAssocID="{4E5AF43C-B4FA-4748-B3B4-D3F81B51E3D6}" presName="linear" presStyleCnt="0">
        <dgm:presLayoutVars>
          <dgm:dir/>
          <dgm:animLvl val="lvl"/>
          <dgm:resizeHandles val="exact"/>
        </dgm:presLayoutVars>
      </dgm:prSet>
      <dgm:spPr/>
      <dgm:t>
        <a:bodyPr/>
        <a:lstStyle/>
        <a:p>
          <a:endParaRPr lang="zh-CN" altLang="en-US"/>
        </a:p>
      </dgm:t>
    </dgm:pt>
    <dgm:pt modelId="{FFDDF5E7-90B1-468F-9659-95081E24EE35}" type="pres">
      <dgm:prSet presAssocID="{02D2340F-D289-4BB0-ACE3-C90140DE3BCD}" presName="parentLin" presStyleCnt="0"/>
      <dgm:spPr/>
    </dgm:pt>
    <dgm:pt modelId="{55CB45F8-D04F-4A58-A70A-B33128EE6F74}" type="pres">
      <dgm:prSet presAssocID="{02D2340F-D289-4BB0-ACE3-C90140DE3BCD}" presName="parentLeftMargin" presStyleLbl="node1" presStyleIdx="0" presStyleCnt="4"/>
      <dgm:spPr/>
      <dgm:t>
        <a:bodyPr/>
        <a:lstStyle/>
        <a:p>
          <a:endParaRPr lang="zh-CN" altLang="en-US"/>
        </a:p>
      </dgm:t>
    </dgm:pt>
    <dgm:pt modelId="{DBC3C0F4-47DC-4720-96EF-976FC9267962}" type="pres">
      <dgm:prSet presAssocID="{02D2340F-D289-4BB0-ACE3-C90140DE3BCD}" presName="parentText" presStyleLbl="node1" presStyleIdx="0" presStyleCnt="4">
        <dgm:presLayoutVars>
          <dgm:chMax val="0"/>
          <dgm:bulletEnabled val="1"/>
        </dgm:presLayoutVars>
      </dgm:prSet>
      <dgm:spPr/>
      <dgm:t>
        <a:bodyPr/>
        <a:lstStyle/>
        <a:p>
          <a:endParaRPr lang="zh-CN" altLang="en-US"/>
        </a:p>
      </dgm:t>
    </dgm:pt>
    <dgm:pt modelId="{8BBC8D0A-400A-42B0-A0D2-28D44323C18E}" type="pres">
      <dgm:prSet presAssocID="{02D2340F-D289-4BB0-ACE3-C90140DE3BCD}" presName="negativeSpace" presStyleCnt="0"/>
      <dgm:spPr/>
    </dgm:pt>
    <dgm:pt modelId="{0E64B9A5-8F20-44F5-A182-AB41C8D68DEF}" type="pres">
      <dgm:prSet presAssocID="{02D2340F-D289-4BB0-ACE3-C90140DE3BCD}" presName="childText" presStyleLbl="conFgAcc1" presStyleIdx="0" presStyleCnt="4">
        <dgm:presLayoutVars>
          <dgm:bulletEnabled val="1"/>
        </dgm:presLayoutVars>
      </dgm:prSet>
      <dgm:spPr/>
    </dgm:pt>
    <dgm:pt modelId="{8046860F-A8B6-4B05-BA4B-FC84BBF28D27}" type="pres">
      <dgm:prSet presAssocID="{CD404044-09FB-47CE-814B-E59098B1C2CE}" presName="spaceBetweenRectangles" presStyleCnt="0"/>
      <dgm:spPr/>
    </dgm:pt>
    <dgm:pt modelId="{98F95DD3-9168-491E-8224-E56441144CA8}" type="pres">
      <dgm:prSet presAssocID="{79A3E06D-2F4A-4274-9254-DC42746570AA}" presName="parentLin" presStyleCnt="0"/>
      <dgm:spPr/>
    </dgm:pt>
    <dgm:pt modelId="{34FD50D9-9BBA-44B3-9A6A-C0C0012BBE97}" type="pres">
      <dgm:prSet presAssocID="{79A3E06D-2F4A-4274-9254-DC42746570AA}" presName="parentLeftMargin" presStyleLbl="node1" presStyleIdx="0" presStyleCnt="4"/>
      <dgm:spPr/>
      <dgm:t>
        <a:bodyPr/>
        <a:lstStyle/>
        <a:p>
          <a:endParaRPr lang="zh-CN" altLang="en-US"/>
        </a:p>
      </dgm:t>
    </dgm:pt>
    <dgm:pt modelId="{078D2C19-A0B2-4839-9284-4D58BF2FEA4C}" type="pres">
      <dgm:prSet presAssocID="{79A3E06D-2F4A-4274-9254-DC42746570AA}" presName="parentText" presStyleLbl="node1" presStyleIdx="1" presStyleCnt="4">
        <dgm:presLayoutVars>
          <dgm:chMax val="0"/>
          <dgm:bulletEnabled val="1"/>
        </dgm:presLayoutVars>
      </dgm:prSet>
      <dgm:spPr/>
      <dgm:t>
        <a:bodyPr/>
        <a:lstStyle/>
        <a:p>
          <a:endParaRPr lang="zh-CN" altLang="en-US"/>
        </a:p>
      </dgm:t>
    </dgm:pt>
    <dgm:pt modelId="{2DEC3707-49D2-4C6A-A278-09F1B6E7F120}" type="pres">
      <dgm:prSet presAssocID="{79A3E06D-2F4A-4274-9254-DC42746570AA}" presName="negativeSpace" presStyleCnt="0"/>
      <dgm:spPr/>
    </dgm:pt>
    <dgm:pt modelId="{D248FC62-AC4C-4785-9B2E-6D852F63C414}" type="pres">
      <dgm:prSet presAssocID="{79A3E06D-2F4A-4274-9254-DC42746570AA}" presName="childText" presStyleLbl="conFgAcc1" presStyleIdx="1" presStyleCnt="4">
        <dgm:presLayoutVars>
          <dgm:bulletEnabled val="1"/>
        </dgm:presLayoutVars>
      </dgm:prSet>
      <dgm:spPr/>
    </dgm:pt>
    <dgm:pt modelId="{F0441028-1DE4-4FE9-93CA-168ACB797373}" type="pres">
      <dgm:prSet presAssocID="{B14EECC6-6AE9-43CC-8786-BB35B740C39E}" presName="spaceBetweenRectangles" presStyleCnt="0"/>
      <dgm:spPr/>
    </dgm:pt>
    <dgm:pt modelId="{8E7B00AC-09A0-406B-A4A2-AFC1D35489E5}" type="pres">
      <dgm:prSet presAssocID="{F7A5F1B5-77A0-466B-BA8B-9FF17D41CADC}" presName="parentLin" presStyleCnt="0"/>
      <dgm:spPr/>
    </dgm:pt>
    <dgm:pt modelId="{850C5A61-BFB1-4076-AB5A-EDDFE6AAAF09}" type="pres">
      <dgm:prSet presAssocID="{F7A5F1B5-77A0-466B-BA8B-9FF17D41CADC}" presName="parentLeftMargin" presStyleLbl="node1" presStyleIdx="1" presStyleCnt="4"/>
      <dgm:spPr/>
      <dgm:t>
        <a:bodyPr/>
        <a:lstStyle/>
        <a:p>
          <a:endParaRPr lang="zh-CN" altLang="en-US"/>
        </a:p>
      </dgm:t>
    </dgm:pt>
    <dgm:pt modelId="{93054071-8E6B-4CFD-9028-38268F1E9A4B}" type="pres">
      <dgm:prSet presAssocID="{F7A5F1B5-77A0-466B-BA8B-9FF17D41CADC}" presName="parentText" presStyleLbl="node1" presStyleIdx="2" presStyleCnt="4">
        <dgm:presLayoutVars>
          <dgm:chMax val="0"/>
          <dgm:bulletEnabled val="1"/>
        </dgm:presLayoutVars>
      </dgm:prSet>
      <dgm:spPr/>
      <dgm:t>
        <a:bodyPr/>
        <a:lstStyle/>
        <a:p>
          <a:endParaRPr lang="zh-CN" altLang="en-US"/>
        </a:p>
      </dgm:t>
    </dgm:pt>
    <dgm:pt modelId="{552E9AFF-F248-40C8-BF71-513CEA094130}" type="pres">
      <dgm:prSet presAssocID="{F7A5F1B5-77A0-466B-BA8B-9FF17D41CADC}" presName="negativeSpace" presStyleCnt="0"/>
      <dgm:spPr/>
    </dgm:pt>
    <dgm:pt modelId="{EADEAD81-6246-49E7-B2D4-4D0193BA68E3}" type="pres">
      <dgm:prSet presAssocID="{F7A5F1B5-77A0-466B-BA8B-9FF17D41CADC}" presName="childText" presStyleLbl="conFgAcc1" presStyleIdx="2" presStyleCnt="4">
        <dgm:presLayoutVars>
          <dgm:bulletEnabled val="1"/>
        </dgm:presLayoutVars>
      </dgm:prSet>
      <dgm:spPr/>
    </dgm:pt>
    <dgm:pt modelId="{03265A8C-0AF7-4142-B1C7-EB9D6824FCC7}" type="pres">
      <dgm:prSet presAssocID="{75C58BBC-265C-4CA6-8A48-1AA7E0806DB2}" presName="spaceBetweenRectangles" presStyleCnt="0"/>
      <dgm:spPr/>
    </dgm:pt>
    <dgm:pt modelId="{16D2220B-80B4-44A6-8EC9-CE57551285DE}" type="pres">
      <dgm:prSet presAssocID="{B557CCF0-BDC7-4FB6-AADD-5F76AE49C1DB}" presName="parentLin" presStyleCnt="0"/>
      <dgm:spPr/>
    </dgm:pt>
    <dgm:pt modelId="{17E036A1-3229-4412-8EAC-20E1270CF967}" type="pres">
      <dgm:prSet presAssocID="{B557CCF0-BDC7-4FB6-AADD-5F76AE49C1DB}" presName="parentLeftMargin" presStyleLbl="node1" presStyleIdx="2" presStyleCnt="4"/>
      <dgm:spPr/>
      <dgm:t>
        <a:bodyPr/>
        <a:lstStyle/>
        <a:p>
          <a:endParaRPr lang="zh-CN" altLang="en-US"/>
        </a:p>
      </dgm:t>
    </dgm:pt>
    <dgm:pt modelId="{B60D5747-84FB-4FA2-943B-1E3DDCDCC561}" type="pres">
      <dgm:prSet presAssocID="{B557CCF0-BDC7-4FB6-AADD-5F76AE49C1DB}" presName="parentText" presStyleLbl="node1" presStyleIdx="3" presStyleCnt="4">
        <dgm:presLayoutVars>
          <dgm:chMax val="0"/>
          <dgm:bulletEnabled val="1"/>
        </dgm:presLayoutVars>
      </dgm:prSet>
      <dgm:spPr/>
      <dgm:t>
        <a:bodyPr/>
        <a:lstStyle/>
        <a:p>
          <a:endParaRPr lang="zh-CN" altLang="en-US"/>
        </a:p>
      </dgm:t>
    </dgm:pt>
    <dgm:pt modelId="{218F9F8A-B2E9-409E-B616-3A64F9EB2F82}" type="pres">
      <dgm:prSet presAssocID="{B557CCF0-BDC7-4FB6-AADD-5F76AE49C1DB}" presName="negativeSpace" presStyleCnt="0"/>
      <dgm:spPr/>
    </dgm:pt>
    <dgm:pt modelId="{3962EC52-4C27-46A2-A47E-27C7C7FA5859}" type="pres">
      <dgm:prSet presAssocID="{B557CCF0-BDC7-4FB6-AADD-5F76AE49C1DB}" presName="childText" presStyleLbl="conFgAcc1" presStyleIdx="3" presStyleCnt="4">
        <dgm:presLayoutVars>
          <dgm:bulletEnabled val="1"/>
        </dgm:presLayoutVars>
      </dgm:prSet>
      <dgm:spPr/>
    </dgm:pt>
  </dgm:ptLst>
  <dgm:cxnLst>
    <dgm:cxn modelId="{B24745CD-CAB1-419E-862C-6C8ABD5AEF09}" type="presOf" srcId="{02D2340F-D289-4BB0-ACE3-C90140DE3BCD}" destId="{55CB45F8-D04F-4A58-A70A-B33128EE6F74}" srcOrd="0" destOrd="0" presId="urn:microsoft.com/office/officeart/2005/8/layout/list1"/>
    <dgm:cxn modelId="{A6E4131C-B022-490D-AA4B-54EBA40F0085}" type="presOf" srcId="{79A3E06D-2F4A-4274-9254-DC42746570AA}" destId="{078D2C19-A0B2-4839-9284-4D58BF2FEA4C}" srcOrd="1" destOrd="0" presId="urn:microsoft.com/office/officeart/2005/8/layout/list1"/>
    <dgm:cxn modelId="{49C17946-B23C-4038-8477-D0D9C1E132B3}" type="presOf" srcId="{4E5AF43C-B4FA-4748-B3B4-D3F81B51E3D6}" destId="{BB2AADFF-3905-4B2B-9F96-8A102EC22457}" srcOrd="0" destOrd="0" presId="urn:microsoft.com/office/officeart/2005/8/layout/list1"/>
    <dgm:cxn modelId="{3110CD45-4E74-44BB-8966-BCED18460D8B}" srcId="{4E5AF43C-B4FA-4748-B3B4-D3F81B51E3D6}" destId="{79A3E06D-2F4A-4274-9254-DC42746570AA}" srcOrd="1" destOrd="0" parTransId="{01C39422-B058-4B52-9099-96F87EF79AB6}" sibTransId="{B14EECC6-6AE9-43CC-8786-BB35B740C39E}"/>
    <dgm:cxn modelId="{2F502C7A-975B-4CFC-B9B4-B7801AEE3530}" type="presOf" srcId="{B557CCF0-BDC7-4FB6-AADD-5F76AE49C1DB}" destId="{B60D5747-84FB-4FA2-943B-1E3DDCDCC561}" srcOrd="1" destOrd="0" presId="urn:microsoft.com/office/officeart/2005/8/layout/list1"/>
    <dgm:cxn modelId="{93C09379-16F1-41A9-AAC7-753C1F856C9E}" srcId="{4E5AF43C-B4FA-4748-B3B4-D3F81B51E3D6}" destId="{B557CCF0-BDC7-4FB6-AADD-5F76AE49C1DB}" srcOrd="3" destOrd="0" parTransId="{478BCDC6-3031-4478-9829-9E49F6B6E5A8}" sibTransId="{645BEAA3-989F-4E8A-A44E-5D1DD23C8C77}"/>
    <dgm:cxn modelId="{CF84C3FA-0070-4EFC-BE3E-41D8CFB472D4}" type="presOf" srcId="{B557CCF0-BDC7-4FB6-AADD-5F76AE49C1DB}" destId="{17E036A1-3229-4412-8EAC-20E1270CF967}" srcOrd="0" destOrd="0" presId="urn:microsoft.com/office/officeart/2005/8/layout/list1"/>
    <dgm:cxn modelId="{1B3CE0BD-729D-47C1-B10F-BA23E2A7AED5}" srcId="{4E5AF43C-B4FA-4748-B3B4-D3F81B51E3D6}" destId="{F7A5F1B5-77A0-466B-BA8B-9FF17D41CADC}" srcOrd="2" destOrd="0" parTransId="{AF70B5D4-E171-4B23-92F5-EE5633DE77E6}" sibTransId="{75C58BBC-265C-4CA6-8A48-1AA7E0806DB2}"/>
    <dgm:cxn modelId="{7AFCB135-E64D-4394-AEC1-D681B2247A01}" type="presOf" srcId="{F7A5F1B5-77A0-466B-BA8B-9FF17D41CADC}" destId="{93054071-8E6B-4CFD-9028-38268F1E9A4B}" srcOrd="1" destOrd="0" presId="urn:microsoft.com/office/officeart/2005/8/layout/list1"/>
    <dgm:cxn modelId="{C9C773D7-AA55-4A24-9002-7E42E53C5DA1}" type="presOf" srcId="{02D2340F-D289-4BB0-ACE3-C90140DE3BCD}" destId="{DBC3C0F4-47DC-4720-96EF-976FC9267962}" srcOrd="1" destOrd="0" presId="urn:microsoft.com/office/officeart/2005/8/layout/list1"/>
    <dgm:cxn modelId="{B6ACF684-7A7C-4837-A38B-4B4A392AC1EE}" type="presOf" srcId="{79A3E06D-2F4A-4274-9254-DC42746570AA}" destId="{34FD50D9-9BBA-44B3-9A6A-C0C0012BBE97}" srcOrd="0" destOrd="0" presId="urn:microsoft.com/office/officeart/2005/8/layout/list1"/>
    <dgm:cxn modelId="{E00C0B7C-9438-440D-8DB0-1EF9901B32C8}" srcId="{4E5AF43C-B4FA-4748-B3B4-D3F81B51E3D6}" destId="{02D2340F-D289-4BB0-ACE3-C90140DE3BCD}" srcOrd="0" destOrd="0" parTransId="{9A74AEA1-E1AB-459B-B23D-39918BDA17D2}" sibTransId="{CD404044-09FB-47CE-814B-E59098B1C2CE}"/>
    <dgm:cxn modelId="{6DF2230F-8316-4196-84E1-7C11924A91AC}" type="presOf" srcId="{F7A5F1B5-77A0-466B-BA8B-9FF17D41CADC}" destId="{850C5A61-BFB1-4076-AB5A-EDDFE6AAAF09}" srcOrd="0" destOrd="0" presId="urn:microsoft.com/office/officeart/2005/8/layout/list1"/>
    <dgm:cxn modelId="{5B9401A6-AC91-46DA-90B1-E6285376168D}" type="presParOf" srcId="{BB2AADFF-3905-4B2B-9F96-8A102EC22457}" destId="{FFDDF5E7-90B1-468F-9659-95081E24EE35}" srcOrd="0" destOrd="0" presId="urn:microsoft.com/office/officeart/2005/8/layout/list1"/>
    <dgm:cxn modelId="{60C0DF48-58F8-4B37-84D6-81D8F4F61CA6}" type="presParOf" srcId="{FFDDF5E7-90B1-468F-9659-95081E24EE35}" destId="{55CB45F8-D04F-4A58-A70A-B33128EE6F74}" srcOrd="0" destOrd="0" presId="urn:microsoft.com/office/officeart/2005/8/layout/list1"/>
    <dgm:cxn modelId="{9A8E9EE9-8B09-412C-966C-CD84389DF3C8}" type="presParOf" srcId="{FFDDF5E7-90B1-468F-9659-95081E24EE35}" destId="{DBC3C0F4-47DC-4720-96EF-976FC9267962}" srcOrd="1" destOrd="0" presId="urn:microsoft.com/office/officeart/2005/8/layout/list1"/>
    <dgm:cxn modelId="{79018BB0-AAE7-4DB7-A103-B4BDC2688976}" type="presParOf" srcId="{BB2AADFF-3905-4B2B-9F96-8A102EC22457}" destId="{8BBC8D0A-400A-42B0-A0D2-28D44323C18E}" srcOrd="1" destOrd="0" presId="urn:microsoft.com/office/officeart/2005/8/layout/list1"/>
    <dgm:cxn modelId="{F71C41F2-DD61-4B21-93FD-D23C14839D4D}" type="presParOf" srcId="{BB2AADFF-3905-4B2B-9F96-8A102EC22457}" destId="{0E64B9A5-8F20-44F5-A182-AB41C8D68DEF}" srcOrd="2" destOrd="0" presId="urn:microsoft.com/office/officeart/2005/8/layout/list1"/>
    <dgm:cxn modelId="{6739637B-4238-4AD7-A2E4-52F4E7C5EAC2}" type="presParOf" srcId="{BB2AADFF-3905-4B2B-9F96-8A102EC22457}" destId="{8046860F-A8B6-4B05-BA4B-FC84BBF28D27}" srcOrd="3" destOrd="0" presId="urn:microsoft.com/office/officeart/2005/8/layout/list1"/>
    <dgm:cxn modelId="{57016C98-E9EB-42E6-8111-DDB341682635}" type="presParOf" srcId="{BB2AADFF-3905-4B2B-9F96-8A102EC22457}" destId="{98F95DD3-9168-491E-8224-E56441144CA8}" srcOrd="4" destOrd="0" presId="urn:microsoft.com/office/officeart/2005/8/layout/list1"/>
    <dgm:cxn modelId="{244A4DED-9131-40CD-B6E1-5293DCFAA7CD}" type="presParOf" srcId="{98F95DD3-9168-491E-8224-E56441144CA8}" destId="{34FD50D9-9BBA-44B3-9A6A-C0C0012BBE97}" srcOrd="0" destOrd="0" presId="urn:microsoft.com/office/officeart/2005/8/layout/list1"/>
    <dgm:cxn modelId="{0A1ADEE7-5F6E-4B30-A9D2-B7625FDF92AE}" type="presParOf" srcId="{98F95DD3-9168-491E-8224-E56441144CA8}" destId="{078D2C19-A0B2-4839-9284-4D58BF2FEA4C}" srcOrd="1" destOrd="0" presId="urn:microsoft.com/office/officeart/2005/8/layout/list1"/>
    <dgm:cxn modelId="{CFD69F4C-0A29-41C0-87FA-72E42830BA14}" type="presParOf" srcId="{BB2AADFF-3905-4B2B-9F96-8A102EC22457}" destId="{2DEC3707-49D2-4C6A-A278-09F1B6E7F120}" srcOrd="5" destOrd="0" presId="urn:microsoft.com/office/officeart/2005/8/layout/list1"/>
    <dgm:cxn modelId="{449A6980-0195-4A88-BBCE-D1E1AC0DE0B7}" type="presParOf" srcId="{BB2AADFF-3905-4B2B-9F96-8A102EC22457}" destId="{D248FC62-AC4C-4785-9B2E-6D852F63C414}" srcOrd="6" destOrd="0" presId="urn:microsoft.com/office/officeart/2005/8/layout/list1"/>
    <dgm:cxn modelId="{64B0E5F8-E968-4966-886A-41E74242EA91}" type="presParOf" srcId="{BB2AADFF-3905-4B2B-9F96-8A102EC22457}" destId="{F0441028-1DE4-4FE9-93CA-168ACB797373}" srcOrd="7" destOrd="0" presId="urn:microsoft.com/office/officeart/2005/8/layout/list1"/>
    <dgm:cxn modelId="{AA60DD07-3AE2-4A66-A40B-1822E5DF1951}" type="presParOf" srcId="{BB2AADFF-3905-4B2B-9F96-8A102EC22457}" destId="{8E7B00AC-09A0-406B-A4A2-AFC1D35489E5}" srcOrd="8" destOrd="0" presId="urn:microsoft.com/office/officeart/2005/8/layout/list1"/>
    <dgm:cxn modelId="{3EFE507D-CF2A-49A2-B77B-9F6C84DC977E}" type="presParOf" srcId="{8E7B00AC-09A0-406B-A4A2-AFC1D35489E5}" destId="{850C5A61-BFB1-4076-AB5A-EDDFE6AAAF09}" srcOrd="0" destOrd="0" presId="urn:microsoft.com/office/officeart/2005/8/layout/list1"/>
    <dgm:cxn modelId="{241C1CB8-473E-49E6-A17D-5B553D561B37}" type="presParOf" srcId="{8E7B00AC-09A0-406B-A4A2-AFC1D35489E5}" destId="{93054071-8E6B-4CFD-9028-38268F1E9A4B}" srcOrd="1" destOrd="0" presId="urn:microsoft.com/office/officeart/2005/8/layout/list1"/>
    <dgm:cxn modelId="{D41EA13C-1B9B-427C-B9C8-4DCE396C4036}" type="presParOf" srcId="{BB2AADFF-3905-4B2B-9F96-8A102EC22457}" destId="{552E9AFF-F248-40C8-BF71-513CEA094130}" srcOrd="9" destOrd="0" presId="urn:microsoft.com/office/officeart/2005/8/layout/list1"/>
    <dgm:cxn modelId="{52867BDF-AB70-4592-8832-0C175BF33B83}" type="presParOf" srcId="{BB2AADFF-3905-4B2B-9F96-8A102EC22457}" destId="{EADEAD81-6246-49E7-B2D4-4D0193BA68E3}" srcOrd="10" destOrd="0" presId="urn:microsoft.com/office/officeart/2005/8/layout/list1"/>
    <dgm:cxn modelId="{7FD8AFDD-0405-41D1-97AE-47BC364A5B41}" type="presParOf" srcId="{BB2AADFF-3905-4B2B-9F96-8A102EC22457}" destId="{03265A8C-0AF7-4142-B1C7-EB9D6824FCC7}" srcOrd="11" destOrd="0" presId="urn:microsoft.com/office/officeart/2005/8/layout/list1"/>
    <dgm:cxn modelId="{9DC644BA-8AF2-49B5-86D1-5612BFEFBB81}" type="presParOf" srcId="{BB2AADFF-3905-4B2B-9F96-8A102EC22457}" destId="{16D2220B-80B4-44A6-8EC9-CE57551285DE}" srcOrd="12" destOrd="0" presId="urn:microsoft.com/office/officeart/2005/8/layout/list1"/>
    <dgm:cxn modelId="{4F45A076-4515-44A5-8778-89972D83E2B6}" type="presParOf" srcId="{16D2220B-80B4-44A6-8EC9-CE57551285DE}" destId="{17E036A1-3229-4412-8EAC-20E1270CF967}" srcOrd="0" destOrd="0" presId="urn:microsoft.com/office/officeart/2005/8/layout/list1"/>
    <dgm:cxn modelId="{08FE2BAC-4ABB-47DF-9724-1B674DE31BC8}" type="presParOf" srcId="{16D2220B-80B4-44A6-8EC9-CE57551285DE}" destId="{B60D5747-84FB-4FA2-943B-1E3DDCDCC561}" srcOrd="1" destOrd="0" presId="urn:microsoft.com/office/officeart/2005/8/layout/list1"/>
    <dgm:cxn modelId="{BC5233EE-726E-44A8-8E6D-1C6608A04C54}" type="presParOf" srcId="{BB2AADFF-3905-4B2B-9F96-8A102EC22457}" destId="{218F9F8A-B2E9-409E-B616-3A64F9EB2F82}" srcOrd="13" destOrd="0" presId="urn:microsoft.com/office/officeart/2005/8/layout/list1"/>
    <dgm:cxn modelId="{F762E9DF-D2D9-46A4-BA33-6619A91FE972}" type="presParOf" srcId="{BB2AADFF-3905-4B2B-9F96-8A102EC22457}" destId="{3962EC52-4C27-46A2-A47E-27C7C7FA5859}"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8A8D07-7905-40A4-A0FB-EF8D1E6DD133}" type="doc">
      <dgm:prSet loTypeId="urn:microsoft.com/office/officeart/2005/8/layout/cycle8" loCatId="cycle" qsTypeId="urn:microsoft.com/office/officeart/2005/8/quickstyle/simple1" qsCatId="simple" csTypeId="urn:microsoft.com/office/officeart/2005/8/colors/colorful5" csCatId="colorful" phldr="1"/>
      <dgm:spPr/>
    </dgm:pt>
    <dgm:pt modelId="{92379828-E0F1-498E-8FFE-0F5F1DC2C53B}">
      <dgm:prSet phldrT="[文本]"/>
      <dgm:spPr/>
      <dgm:t>
        <a:bodyPr/>
        <a:lstStyle/>
        <a:p>
          <a:r>
            <a:rPr lang="zh-CN" altLang="en-US" b="1" dirty="0" smtClean="0">
              <a:latin typeface="微软雅黑" panose="020B0503020204020204" pitchFamily="34" charset="-122"/>
              <a:ea typeface="微软雅黑" panose="020B0503020204020204" pitchFamily="34" charset="-122"/>
            </a:rPr>
            <a:t>运维</a:t>
          </a:r>
          <a:endParaRPr lang="zh-CN" altLang="en-US" b="1" dirty="0">
            <a:latin typeface="微软雅黑" panose="020B0503020204020204" pitchFamily="34" charset="-122"/>
            <a:ea typeface="微软雅黑" panose="020B0503020204020204" pitchFamily="34" charset="-122"/>
          </a:endParaRPr>
        </a:p>
      </dgm:t>
    </dgm:pt>
    <dgm:pt modelId="{0163C731-1F1A-4CF0-B1AF-48B797195B65}" type="parTrans" cxnId="{EC08DFDC-8C4D-42AA-B899-E6A838EAC042}">
      <dgm:prSet/>
      <dgm:spPr/>
      <dgm:t>
        <a:bodyPr/>
        <a:lstStyle/>
        <a:p>
          <a:endParaRPr lang="zh-CN" altLang="en-US"/>
        </a:p>
      </dgm:t>
    </dgm:pt>
    <dgm:pt modelId="{CA84950F-F589-43EC-989B-171B106FB265}" type="sibTrans" cxnId="{EC08DFDC-8C4D-42AA-B899-E6A838EAC042}">
      <dgm:prSet/>
      <dgm:spPr/>
      <dgm:t>
        <a:bodyPr/>
        <a:lstStyle/>
        <a:p>
          <a:endParaRPr lang="zh-CN" altLang="en-US"/>
        </a:p>
      </dgm:t>
    </dgm:pt>
    <dgm:pt modelId="{26C9D2F6-8137-4BCA-BF9C-27193F2E072B}">
      <dgm:prSet phldrT="[文本]"/>
      <dgm:spPr/>
      <dgm:t>
        <a:bodyPr/>
        <a:lstStyle/>
        <a:p>
          <a:r>
            <a:rPr lang="zh-CN" altLang="en-US" b="1" dirty="0" smtClean="0">
              <a:latin typeface="微软雅黑" panose="020B0503020204020204" pitchFamily="34" charset="-122"/>
              <a:ea typeface="微软雅黑" panose="020B0503020204020204" pitchFamily="34" charset="-122"/>
            </a:rPr>
            <a:t>应用</a:t>
          </a:r>
          <a:endParaRPr lang="zh-CN" altLang="en-US" b="1" dirty="0">
            <a:latin typeface="微软雅黑" panose="020B0503020204020204" pitchFamily="34" charset="-122"/>
            <a:ea typeface="微软雅黑" panose="020B0503020204020204" pitchFamily="34" charset="-122"/>
          </a:endParaRPr>
        </a:p>
      </dgm:t>
    </dgm:pt>
    <dgm:pt modelId="{4FE31FF9-79B9-4E0B-A5D2-7088DEA23143}" type="parTrans" cxnId="{3A19B904-6AAD-40D3-BE2F-943EBB7B8BCC}">
      <dgm:prSet/>
      <dgm:spPr/>
      <dgm:t>
        <a:bodyPr/>
        <a:lstStyle/>
        <a:p>
          <a:endParaRPr lang="zh-CN" altLang="en-US"/>
        </a:p>
      </dgm:t>
    </dgm:pt>
    <dgm:pt modelId="{3B1515BA-0756-4457-9BEF-F018DECD8D06}" type="sibTrans" cxnId="{3A19B904-6AAD-40D3-BE2F-943EBB7B8BCC}">
      <dgm:prSet/>
      <dgm:spPr/>
      <dgm:t>
        <a:bodyPr/>
        <a:lstStyle/>
        <a:p>
          <a:endParaRPr lang="zh-CN" altLang="en-US"/>
        </a:p>
      </dgm:t>
    </dgm:pt>
    <dgm:pt modelId="{29C48AA4-FDD1-46F9-8085-7FCFE35A3D72}">
      <dgm:prSet phldrT="[文本]"/>
      <dgm:spPr/>
      <dgm:t>
        <a:bodyPr/>
        <a:lstStyle/>
        <a:p>
          <a:r>
            <a:rPr lang="zh-CN" altLang="en-US" b="1" dirty="0" smtClean="0">
              <a:latin typeface="微软雅黑" panose="020B0503020204020204" pitchFamily="34" charset="-122"/>
              <a:ea typeface="微软雅黑" panose="020B0503020204020204" pitchFamily="34" charset="-122"/>
            </a:rPr>
            <a:t>建设</a:t>
          </a:r>
          <a:endParaRPr lang="zh-CN" altLang="en-US" b="1" dirty="0">
            <a:latin typeface="微软雅黑" panose="020B0503020204020204" pitchFamily="34" charset="-122"/>
            <a:ea typeface="微软雅黑" panose="020B0503020204020204" pitchFamily="34" charset="-122"/>
          </a:endParaRPr>
        </a:p>
      </dgm:t>
    </dgm:pt>
    <dgm:pt modelId="{62D1A3CC-F5A0-47A5-A0A2-539CDC5EDE44}" type="parTrans" cxnId="{BB24FE38-02E7-41B8-9C12-148C729B0555}">
      <dgm:prSet/>
      <dgm:spPr/>
      <dgm:t>
        <a:bodyPr/>
        <a:lstStyle/>
        <a:p>
          <a:endParaRPr lang="zh-CN" altLang="en-US"/>
        </a:p>
      </dgm:t>
    </dgm:pt>
    <dgm:pt modelId="{D976A254-430B-42CA-A5E4-A280A3618DB1}" type="sibTrans" cxnId="{BB24FE38-02E7-41B8-9C12-148C729B0555}">
      <dgm:prSet/>
      <dgm:spPr/>
      <dgm:t>
        <a:bodyPr/>
        <a:lstStyle/>
        <a:p>
          <a:endParaRPr lang="zh-CN" altLang="en-US"/>
        </a:p>
      </dgm:t>
    </dgm:pt>
    <dgm:pt modelId="{14025BF8-2FAA-4B4D-B060-45201499AEA3}" type="pres">
      <dgm:prSet presAssocID="{D78A8D07-7905-40A4-A0FB-EF8D1E6DD133}" presName="compositeShape" presStyleCnt="0">
        <dgm:presLayoutVars>
          <dgm:chMax val="7"/>
          <dgm:dir/>
          <dgm:resizeHandles val="exact"/>
        </dgm:presLayoutVars>
      </dgm:prSet>
      <dgm:spPr/>
    </dgm:pt>
    <dgm:pt modelId="{E503128F-289F-461E-9C9A-B7A55B0A453D}" type="pres">
      <dgm:prSet presAssocID="{D78A8D07-7905-40A4-A0FB-EF8D1E6DD133}" presName="wedge1" presStyleLbl="node1" presStyleIdx="0" presStyleCnt="3"/>
      <dgm:spPr/>
      <dgm:t>
        <a:bodyPr/>
        <a:lstStyle/>
        <a:p>
          <a:endParaRPr lang="zh-CN" altLang="en-US"/>
        </a:p>
      </dgm:t>
    </dgm:pt>
    <dgm:pt modelId="{F7DD6721-310B-4B94-91A8-32914DC60950}" type="pres">
      <dgm:prSet presAssocID="{D78A8D07-7905-40A4-A0FB-EF8D1E6DD133}" presName="dummy1a" presStyleCnt="0"/>
      <dgm:spPr/>
    </dgm:pt>
    <dgm:pt modelId="{9CE72722-A35E-48A8-9FD1-3BB3508253F0}" type="pres">
      <dgm:prSet presAssocID="{D78A8D07-7905-40A4-A0FB-EF8D1E6DD133}" presName="dummy1b" presStyleCnt="0"/>
      <dgm:spPr/>
    </dgm:pt>
    <dgm:pt modelId="{A54946D7-662F-42C9-A90A-8E7F925BA4FF}" type="pres">
      <dgm:prSet presAssocID="{D78A8D07-7905-40A4-A0FB-EF8D1E6DD133}" presName="wedge1Tx" presStyleLbl="node1" presStyleIdx="0" presStyleCnt="3">
        <dgm:presLayoutVars>
          <dgm:chMax val="0"/>
          <dgm:chPref val="0"/>
          <dgm:bulletEnabled val="1"/>
        </dgm:presLayoutVars>
      </dgm:prSet>
      <dgm:spPr/>
      <dgm:t>
        <a:bodyPr/>
        <a:lstStyle/>
        <a:p>
          <a:endParaRPr lang="zh-CN" altLang="en-US"/>
        </a:p>
      </dgm:t>
    </dgm:pt>
    <dgm:pt modelId="{719A6F00-9AE0-47A9-BCC0-D2E6DE22D138}" type="pres">
      <dgm:prSet presAssocID="{D78A8D07-7905-40A4-A0FB-EF8D1E6DD133}" presName="wedge2" presStyleLbl="node1" presStyleIdx="1" presStyleCnt="3"/>
      <dgm:spPr/>
      <dgm:t>
        <a:bodyPr/>
        <a:lstStyle/>
        <a:p>
          <a:endParaRPr lang="zh-CN" altLang="en-US"/>
        </a:p>
      </dgm:t>
    </dgm:pt>
    <dgm:pt modelId="{FCAFDF53-81B4-4870-A717-98543CDBA6D4}" type="pres">
      <dgm:prSet presAssocID="{D78A8D07-7905-40A4-A0FB-EF8D1E6DD133}" presName="dummy2a" presStyleCnt="0"/>
      <dgm:spPr/>
    </dgm:pt>
    <dgm:pt modelId="{34940803-C861-48EC-8A67-C602993C7BFC}" type="pres">
      <dgm:prSet presAssocID="{D78A8D07-7905-40A4-A0FB-EF8D1E6DD133}" presName="dummy2b" presStyleCnt="0"/>
      <dgm:spPr/>
    </dgm:pt>
    <dgm:pt modelId="{A8685906-DF07-41F8-B8CD-DBFC4D7F803F}" type="pres">
      <dgm:prSet presAssocID="{D78A8D07-7905-40A4-A0FB-EF8D1E6DD133}" presName="wedge2Tx" presStyleLbl="node1" presStyleIdx="1" presStyleCnt="3">
        <dgm:presLayoutVars>
          <dgm:chMax val="0"/>
          <dgm:chPref val="0"/>
          <dgm:bulletEnabled val="1"/>
        </dgm:presLayoutVars>
      </dgm:prSet>
      <dgm:spPr/>
      <dgm:t>
        <a:bodyPr/>
        <a:lstStyle/>
        <a:p>
          <a:endParaRPr lang="zh-CN" altLang="en-US"/>
        </a:p>
      </dgm:t>
    </dgm:pt>
    <dgm:pt modelId="{7A6E1F07-43E3-4BF3-9F8A-B0CD10EB20C7}" type="pres">
      <dgm:prSet presAssocID="{D78A8D07-7905-40A4-A0FB-EF8D1E6DD133}" presName="wedge3" presStyleLbl="node1" presStyleIdx="2" presStyleCnt="3"/>
      <dgm:spPr/>
      <dgm:t>
        <a:bodyPr/>
        <a:lstStyle/>
        <a:p>
          <a:endParaRPr lang="zh-CN" altLang="en-US"/>
        </a:p>
      </dgm:t>
    </dgm:pt>
    <dgm:pt modelId="{044A72F5-2D1F-4BE5-96A9-9F8DC180E6CF}" type="pres">
      <dgm:prSet presAssocID="{D78A8D07-7905-40A4-A0FB-EF8D1E6DD133}" presName="dummy3a" presStyleCnt="0"/>
      <dgm:spPr/>
    </dgm:pt>
    <dgm:pt modelId="{C75FAFAD-06C4-4125-8CEF-4E0748D3416D}" type="pres">
      <dgm:prSet presAssocID="{D78A8D07-7905-40A4-A0FB-EF8D1E6DD133}" presName="dummy3b" presStyleCnt="0"/>
      <dgm:spPr/>
    </dgm:pt>
    <dgm:pt modelId="{A5C398A9-CAD3-46AF-BFE6-72B922128815}" type="pres">
      <dgm:prSet presAssocID="{D78A8D07-7905-40A4-A0FB-EF8D1E6DD133}" presName="wedge3Tx" presStyleLbl="node1" presStyleIdx="2" presStyleCnt="3">
        <dgm:presLayoutVars>
          <dgm:chMax val="0"/>
          <dgm:chPref val="0"/>
          <dgm:bulletEnabled val="1"/>
        </dgm:presLayoutVars>
      </dgm:prSet>
      <dgm:spPr/>
      <dgm:t>
        <a:bodyPr/>
        <a:lstStyle/>
        <a:p>
          <a:endParaRPr lang="zh-CN" altLang="en-US"/>
        </a:p>
      </dgm:t>
    </dgm:pt>
    <dgm:pt modelId="{52F81A34-6DEA-41E4-AB74-DF43EBB86E7A}" type="pres">
      <dgm:prSet presAssocID="{CA84950F-F589-43EC-989B-171B106FB265}" presName="arrowWedge1" presStyleLbl="fgSibTrans2D1" presStyleIdx="0" presStyleCnt="3"/>
      <dgm:spPr/>
    </dgm:pt>
    <dgm:pt modelId="{686A1DAE-DF5F-445C-99B6-F5F4BA035CF4}" type="pres">
      <dgm:prSet presAssocID="{3B1515BA-0756-4457-9BEF-F018DECD8D06}" presName="arrowWedge2" presStyleLbl="fgSibTrans2D1" presStyleIdx="1" presStyleCnt="3"/>
      <dgm:spPr/>
    </dgm:pt>
    <dgm:pt modelId="{AFBCDC85-B8D9-4C49-B2B8-E8053645790D}" type="pres">
      <dgm:prSet presAssocID="{D976A254-430B-42CA-A5E4-A280A3618DB1}" presName="arrowWedge3" presStyleLbl="fgSibTrans2D1" presStyleIdx="2" presStyleCnt="3"/>
      <dgm:spPr/>
    </dgm:pt>
  </dgm:ptLst>
  <dgm:cxnLst>
    <dgm:cxn modelId="{401604EA-94B1-4851-8EB5-C8933FA66D4C}" type="presOf" srcId="{92379828-E0F1-498E-8FFE-0F5F1DC2C53B}" destId="{E503128F-289F-461E-9C9A-B7A55B0A453D}" srcOrd="0" destOrd="0" presId="urn:microsoft.com/office/officeart/2005/8/layout/cycle8"/>
    <dgm:cxn modelId="{EC31C316-0B29-41A8-AC43-7A1914B39676}" type="presOf" srcId="{26C9D2F6-8137-4BCA-BF9C-27193F2E072B}" destId="{A8685906-DF07-41F8-B8CD-DBFC4D7F803F}" srcOrd="1" destOrd="0" presId="urn:microsoft.com/office/officeart/2005/8/layout/cycle8"/>
    <dgm:cxn modelId="{3A19B904-6AAD-40D3-BE2F-943EBB7B8BCC}" srcId="{D78A8D07-7905-40A4-A0FB-EF8D1E6DD133}" destId="{26C9D2F6-8137-4BCA-BF9C-27193F2E072B}" srcOrd="1" destOrd="0" parTransId="{4FE31FF9-79B9-4E0B-A5D2-7088DEA23143}" sibTransId="{3B1515BA-0756-4457-9BEF-F018DECD8D06}"/>
    <dgm:cxn modelId="{873F6CDF-489C-4EB2-8AB0-3D19485959A4}" type="presOf" srcId="{29C48AA4-FDD1-46F9-8085-7FCFE35A3D72}" destId="{7A6E1F07-43E3-4BF3-9F8A-B0CD10EB20C7}" srcOrd="0" destOrd="0" presId="urn:microsoft.com/office/officeart/2005/8/layout/cycle8"/>
    <dgm:cxn modelId="{EC08DFDC-8C4D-42AA-B899-E6A838EAC042}" srcId="{D78A8D07-7905-40A4-A0FB-EF8D1E6DD133}" destId="{92379828-E0F1-498E-8FFE-0F5F1DC2C53B}" srcOrd="0" destOrd="0" parTransId="{0163C731-1F1A-4CF0-B1AF-48B797195B65}" sibTransId="{CA84950F-F589-43EC-989B-171B106FB265}"/>
    <dgm:cxn modelId="{9CD010DD-221F-4114-9E6C-0078794D7FA0}" type="presOf" srcId="{92379828-E0F1-498E-8FFE-0F5F1DC2C53B}" destId="{A54946D7-662F-42C9-A90A-8E7F925BA4FF}" srcOrd="1" destOrd="0" presId="urn:microsoft.com/office/officeart/2005/8/layout/cycle8"/>
    <dgm:cxn modelId="{B983AEC4-EB73-4D5C-A936-4A68331DDE05}" type="presOf" srcId="{29C48AA4-FDD1-46F9-8085-7FCFE35A3D72}" destId="{A5C398A9-CAD3-46AF-BFE6-72B922128815}" srcOrd="1" destOrd="0" presId="urn:microsoft.com/office/officeart/2005/8/layout/cycle8"/>
    <dgm:cxn modelId="{7BB1F735-98D3-4C6F-A913-BDD638C4C623}" type="presOf" srcId="{26C9D2F6-8137-4BCA-BF9C-27193F2E072B}" destId="{719A6F00-9AE0-47A9-BCC0-D2E6DE22D138}" srcOrd="0" destOrd="0" presId="urn:microsoft.com/office/officeart/2005/8/layout/cycle8"/>
    <dgm:cxn modelId="{D01AC908-4D3E-4C38-9F52-E4824B8EF428}" type="presOf" srcId="{D78A8D07-7905-40A4-A0FB-EF8D1E6DD133}" destId="{14025BF8-2FAA-4B4D-B060-45201499AEA3}" srcOrd="0" destOrd="0" presId="urn:microsoft.com/office/officeart/2005/8/layout/cycle8"/>
    <dgm:cxn modelId="{BB24FE38-02E7-41B8-9C12-148C729B0555}" srcId="{D78A8D07-7905-40A4-A0FB-EF8D1E6DD133}" destId="{29C48AA4-FDD1-46F9-8085-7FCFE35A3D72}" srcOrd="2" destOrd="0" parTransId="{62D1A3CC-F5A0-47A5-A0A2-539CDC5EDE44}" sibTransId="{D976A254-430B-42CA-A5E4-A280A3618DB1}"/>
    <dgm:cxn modelId="{840F3D3B-4327-4490-8F3F-C22DA5706428}" type="presParOf" srcId="{14025BF8-2FAA-4B4D-B060-45201499AEA3}" destId="{E503128F-289F-461E-9C9A-B7A55B0A453D}" srcOrd="0" destOrd="0" presId="urn:microsoft.com/office/officeart/2005/8/layout/cycle8"/>
    <dgm:cxn modelId="{93B47E1A-49BF-4A28-B41F-83D79E299F04}" type="presParOf" srcId="{14025BF8-2FAA-4B4D-B060-45201499AEA3}" destId="{F7DD6721-310B-4B94-91A8-32914DC60950}" srcOrd="1" destOrd="0" presId="urn:microsoft.com/office/officeart/2005/8/layout/cycle8"/>
    <dgm:cxn modelId="{A99B500A-C8D8-48F4-9BDC-0728F5E4CB04}" type="presParOf" srcId="{14025BF8-2FAA-4B4D-B060-45201499AEA3}" destId="{9CE72722-A35E-48A8-9FD1-3BB3508253F0}" srcOrd="2" destOrd="0" presId="urn:microsoft.com/office/officeart/2005/8/layout/cycle8"/>
    <dgm:cxn modelId="{5DBC78C2-D86E-497E-BD0C-C5DC66A856EE}" type="presParOf" srcId="{14025BF8-2FAA-4B4D-B060-45201499AEA3}" destId="{A54946D7-662F-42C9-A90A-8E7F925BA4FF}" srcOrd="3" destOrd="0" presId="urn:microsoft.com/office/officeart/2005/8/layout/cycle8"/>
    <dgm:cxn modelId="{A069010C-BC92-4021-B0D1-9A848D7922FF}" type="presParOf" srcId="{14025BF8-2FAA-4B4D-B060-45201499AEA3}" destId="{719A6F00-9AE0-47A9-BCC0-D2E6DE22D138}" srcOrd="4" destOrd="0" presId="urn:microsoft.com/office/officeart/2005/8/layout/cycle8"/>
    <dgm:cxn modelId="{582C8ABC-2910-4F39-A1C5-F2BEE54E9347}" type="presParOf" srcId="{14025BF8-2FAA-4B4D-B060-45201499AEA3}" destId="{FCAFDF53-81B4-4870-A717-98543CDBA6D4}" srcOrd="5" destOrd="0" presId="urn:microsoft.com/office/officeart/2005/8/layout/cycle8"/>
    <dgm:cxn modelId="{204C49D2-A3E1-49D9-8B81-23C7748836D6}" type="presParOf" srcId="{14025BF8-2FAA-4B4D-B060-45201499AEA3}" destId="{34940803-C861-48EC-8A67-C602993C7BFC}" srcOrd="6" destOrd="0" presId="urn:microsoft.com/office/officeart/2005/8/layout/cycle8"/>
    <dgm:cxn modelId="{7E5D0663-7DB5-46FD-B12B-CA48EB3B3EB4}" type="presParOf" srcId="{14025BF8-2FAA-4B4D-B060-45201499AEA3}" destId="{A8685906-DF07-41F8-B8CD-DBFC4D7F803F}" srcOrd="7" destOrd="0" presId="urn:microsoft.com/office/officeart/2005/8/layout/cycle8"/>
    <dgm:cxn modelId="{0FBB730C-C54F-48BA-AD72-4AFF4E6AAB21}" type="presParOf" srcId="{14025BF8-2FAA-4B4D-B060-45201499AEA3}" destId="{7A6E1F07-43E3-4BF3-9F8A-B0CD10EB20C7}" srcOrd="8" destOrd="0" presId="urn:microsoft.com/office/officeart/2005/8/layout/cycle8"/>
    <dgm:cxn modelId="{4AF6AE34-DBD8-4ADB-A3A2-DD362E9C6FFF}" type="presParOf" srcId="{14025BF8-2FAA-4B4D-B060-45201499AEA3}" destId="{044A72F5-2D1F-4BE5-96A9-9F8DC180E6CF}" srcOrd="9" destOrd="0" presId="urn:microsoft.com/office/officeart/2005/8/layout/cycle8"/>
    <dgm:cxn modelId="{798C01E6-B5F1-49D5-AF62-22F3A6E29154}" type="presParOf" srcId="{14025BF8-2FAA-4B4D-B060-45201499AEA3}" destId="{C75FAFAD-06C4-4125-8CEF-4E0748D3416D}" srcOrd="10" destOrd="0" presId="urn:microsoft.com/office/officeart/2005/8/layout/cycle8"/>
    <dgm:cxn modelId="{FAD3DEC1-8DFD-442B-8CED-8FB199C91EDA}" type="presParOf" srcId="{14025BF8-2FAA-4B4D-B060-45201499AEA3}" destId="{A5C398A9-CAD3-46AF-BFE6-72B922128815}" srcOrd="11" destOrd="0" presId="urn:microsoft.com/office/officeart/2005/8/layout/cycle8"/>
    <dgm:cxn modelId="{05536255-FE83-470B-A3C3-0E6DC38223B0}" type="presParOf" srcId="{14025BF8-2FAA-4B4D-B060-45201499AEA3}" destId="{52F81A34-6DEA-41E4-AB74-DF43EBB86E7A}" srcOrd="12" destOrd="0" presId="urn:microsoft.com/office/officeart/2005/8/layout/cycle8"/>
    <dgm:cxn modelId="{BDF2B6C3-BB4E-481E-A8D6-1A1B359DB296}" type="presParOf" srcId="{14025BF8-2FAA-4B4D-B060-45201499AEA3}" destId="{686A1DAE-DF5F-445C-99B6-F5F4BA035CF4}" srcOrd="13" destOrd="0" presId="urn:microsoft.com/office/officeart/2005/8/layout/cycle8"/>
    <dgm:cxn modelId="{666266FD-90AD-4639-AA1B-466AF02C6EE8}" type="presParOf" srcId="{14025BF8-2FAA-4B4D-B060-45201499AEA3}" destId="{AFBCDC85-B8D9-4C49-B2B8-E8053645790D}"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73327-76BF-4598-A989-1AAE6233F1F5}">
      <dsp:nvSpPr>
        <dsp:cNvPr id="0" name=""/>
        <dsp:cNvSpPr/>
      </dsp:nvSpPr>
      <dsp:spPr>
        <a:xfrm>
          <a:off x="3956421" y="2851218"/>
          <a:ext cx="2140632" cy="1341749"/>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zh-CN" altLang="en-US" sz="1200" kern="1200" dirty="0" smtClean="0">
              <a:latin typeface="微软雅黑" pitchFamily="34" charset="-122"/>
              <a:ea typeface="微软雅黑" pitchFamily="34" charset="-122"/>
            </a:rPr>
            <a:t>雄厚的资本实力，优秀的融资能力通过</a:t>
          </a:r>
          <a:r>
            <a:rPr lang="en-US" altLang="zh-CN" sz="1200" b="1" kern="1200" dirty="0" smtClean="0">
              <a:solidFill>
                <a:srgbClr val="FF0000"/>
              </a:solidFill>
              <a:latin typeface="微软雅黑" pitchFamily="34" charset="-122"/>
              <a:ea typeface="微软雅黑" pitchFamily="34" charset="-122"/>
            </a:rPr>
            <a:t>BT/BOT</a:t>
          </a:r>
          <a:r>
            <a:rPr lang="zh-CN" altLang="en-US" sz="1200" kern="1200" dirty="0" smtClean="0">
              <a:latin typeface="微软雅黑" pitchFamily="34" charset="-122"/>
              <a:ea typeface="微软雅黑" pitchFamily="34" charset="-122"/>
            </a:rPr>
            <a:t>等手段实现运营</a:t>
          </a:r>
          <a:endParaRPr lang="zh-CN" altLang="en-US" sz="1200" kern="1200" dirty="0">
            <a:latin typeface="微软雅黑" pitchFamily="34" charset="-122"/>
            <a:ea typeface="微软雅黑" pitchFamily="34" charset="-122"/>
          </a:endParaRPr>
        </a:p>
      </dsp:txBody>
      <dsp:txXfrm>
        <a:off x="4628085" y="3216129"/>
        <a:ext cx="1439494" cy="947364"/>
      </dsp:txXfrm>
    </dsp:sp>
    <dsp:sp modelId="{9DE2DAE6-A893-4327-829A-E0197BEB894A}">
      <dsp:nvSpPr>
        <dsp:cNvPr id="0" name=""/>
        <dsp:cNvSpPr/>
      </dsp:nvSpPr>
      <dsp:spPr>
        <a:xfrm>
          <a:off x="47333" y="2851218"/>
          <a:ext cx="2071326" cy="1341749"/>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zh-CN" altLang="en-US" sz="1200" kern="1200" dirty="0" smtClean="0">
              <a:latin typeface="微软雅黑" pitchFamily="34" charset="-122"/>
              <a:ea typeface="微软雅黑" pitchFamily="34" charset="-122"/>
            </a:rPr>
            <a:t>十年专注信息化建设领域</a:t>
          </a:r>
          <a:r>
            <a:rPr lang="en-US" altLang="zh-CN" sz="1200" kern="1200" dirty="0" smtClean="0">
              <a:latin typeface="微软雅黑" pitchFamily="34" charset="-122"/>
              <a:ea typeface="微软雅黑" pitchFamily="34" charset="-122"/>
            </a:rPr>
            <a:t>IT</a:t>
          </a:r>
          <a:r>
            <a:rPr lang="zh-CN" altLang="en-US" sz="1200" b="1" kern="1200" dirty="0" smtClean="0">
              <a:solidFill>
                <a:srgbClr val="FF0000"/>
              </a:solidFill>
              <a:latin typeface="微软雅黑" pitchFamily="34" charset="-122"/>
              <a:ea typeface="微软雅黑" pitchFamily="34" charset="-122"/>
            </a:rPr>
            <a:t>技术创新</a:t>
          </a:r>
          <a:r>
            <a:rPr lang="zh-CN" altLang="en-US" sz="1200" kern="1200" dirty="0" smtClean="0">
              <a:latin typeface="微软雅黑" pitchFamily="34" charset="-122"/>
              <a:ea typeface="微软雅黑" pitchFamily="34" charset="-122"/>
            </a:rPr>
            <a:t>，</a:t>
          </a:r>
          <a:r>
            <a:rPr lang="en-US" altLang="zh-CN" sz="1200" kern="1200" dirty="0" smtClean="0">
              <a:solidFill>
                <a:srgbClr val="FF0000"/>
              </a:solidFill>
              <a:latin typeface="微软雅黑" pitchFamily="34" charset="-122"/>
              <a:ea typeface="微软雅黑" pitchFamily="34" charset="-122"/>
            </a:rPr>
            <a:t>573</a:t>
          </a:r>
          <a:r>
            <a:rPr lang="zh-CN" altLang="en-US" sz="1200" kern="1200" dirty="0" smtClean="0">
              <a:solidFill>
                <a:srgbClr val="FF0000"/>
              </a:solidFill>
              <a:latin typeface="微软雅黑" pitchFamily="34" charset="-122"/>
              <a:ea typeface="微软雅黑" pitchFamily="34" charset="-122"/>
            </a:rPr>
            <a:t>项解决方案，</a:t>
          </a:r>
          <a:r>
            <a:rPr lang="en-US" altLang="zh-CN" sz="1200" kern="1200" dirty="0" smtClean="0">
              <a:solidFill>
                <a:srgbClr val="FF0000"/>
              </a:solidFill>
              <a:latin typeface="微软雅黑" pitchFamily="34" charset="-122"/>
              <a:ea typeface="微软雅黑" pitchFamily="34" charset="-122"/>
            </a:rPr>
            <a:t>282</a:t>
          </a:r>
          <a:r>
            <a:rPr lang="zh-CN" altLang="en-US" sz="1200" kern="1200" dirty="0" smtClean="0">
              <a:solidFill>
                <a:srgbClr val="FF0000"/>
              </a:solidFill>
              <a:latin typeface="微软雅黑" pitchFamily="34" charset="-122"/>
              <a:ea typeface="微软雅黑" pitchFamily="34" charset="-122"/>
            </a:rPr>
            <a:t>项专利</a:t>
          </a:r>
          <a:endParaRPr lang="zh-CN" altLang="en-US" sz="1200" kern="1200" dirty="0">
            <a:solidFill>
              <a:srgbClr val="FF0000"/>
            </a:solidFill>
            <a:latin typeface="微软雅黑" pitchFamily="34" charset="-122"/>
            <a:ea typeface="微软雅黑" pitchFamily="34" charset="-122"/>
          </a:endParaRPr>
        </a:p>
      </dsp:txBody>
      <dsp:txXfrm>
        <a:off x="76807" y="3216129"/>
        <a:ext cx="1390980" cy="947364"/>
      </dsp:txXfrm>
    </dsp:sp>
    <dsp:sp modelId="{34DCA71A-7DAD-47F5-8454-0901A4FE43A9}">
      <dsp:nvSpPr>
        <dsp:cNvPr id="0" name=""/>
        <dsp:cNvSpPr/>
      </dsp:nvSpPr>
      <dsp:spPr>
        <a:xfrm>
          <a:off x="3799642" y="0"/>
          <a:ext cx="2225391" cy="134174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74625" lvl="1" indent="0" algn="l" defTabSz="533400">
            <a:lnSpc>
              <a:spcPct val="90000"/>
            </a:lnSpc>
            <a:spcBef>
              <a:spcPct val="0"/>
            </a:spcBef>
            <a:spcAft>
              <a:spcPct val="15000"/>
            </a:spcAft>
            <a:buChar char="••"/>
          </a:pPr>
          <a:r>
            <a:rPr lang="zh-CN" altLang="en-US" sz="1200" kern="1200" dirty="0" smtClean="0">
              <a:latin typeface="微软雅黑" pitchFamily="34" charset="-122"/>
              <a:ea typeface="微软雅黑" pitchFamily="34" charset="-122"/>
            </a:rPr>
            <a:t>运营管理流程优化，提升效率，风险控制，传承自联想的</a:t>
          </a:r>
          <a:r>
            <a:rPr lang="zh-CN" altLang="en-US" sz="1200" b="1" kern="1200" dirty="0" smtClean="0">
              <a:solidFill>
                <a:srgbClr val="FF0000"/>
              </a:solidFill>
              <a:latin typeface="微软雅黑" pitchFamily="34" charset="-122"/>
              <a:ea typeface="微软雅黑" pitchFamily="34" charset="-122"/>
            </a:rPr>
            <a:t>管理三要素</a:t>
          </a:r>
          <a:r>
            <a:rPr lang="zh-CN" altLang="en-US" sz="1200" kern="1200" dirty="0" smtClean="0">
              <a:latin typeface="微软雅黑" pitchFamily="34" charset="-122"/>
              <a:ea typeface="微软雅黑" pitchFamily="34" charset="-122"/>
            </a:rPr>
            <a:t>，管理创新的</a:t>
          </a:r>
          <a:r>
            <a:rPr lang="en-US" altLang="zh-CN" sz="1200" b="1" kern="1200" dirty="0" smtClean="0">
              <a:solidFill>
                <a:srgbClr val="FF0000"/>
              </a:solidFill>
              <a:latin typeface="微软雅黑" pitchFamily="34" charset="-122"/>
              <a:ea typeface="微软雅黑" pitchFamily="34" charset="-122"/>
            </a:rPr>
            <a:t>RDC</a:t>
          </a:r>
          <a:endParaRPr lang="zh-CN" altLang="en-US" sz="1200" b="1" kern="1200" dirty="0">
            <a:solidFill>
              <a:srgbClr val="FF0000"/>
            </a:solidFill>
            <a:latin typeface="微软雅黑" pitchFamily="34" charset="-122"/>
            <a:ea typeface="微软雅黑" pitchFamily="34" charset="-122"/>
          </a:endParaRPr>
        </a:p>
      </dsp:txBody>
      <dsp:txXfrm>
        <a:off x="4496734" y="29474"/>
        <a:ext cx="1498826" cy="947364"/>
      </dsp:txXfrm>
    </dsp:sp>
    <dsp:sp modelId="{08E1F47F-9610-41BB-AD8D-1361F644E092}">
      <dsp:nvSpPr>
        <dsp:cNvPr id="0" name=""/>
        <dsp:cNvSpPr/>
      </dsp:nvSpPr>
      <dsp:spPr>
        <a:xfrm>
          <a:off x="119353" y="0"/>
          <a:ext cx="2071326" cy="134174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zh-CN" altLang="en-US" sz="1200" kern="1200" dirty="0" smtClean="0">
              <a:latin typeface="微软雅黑" pitchFamily="34" charset="-122"/>
              <a:ea typeface="微软雅黑" pitchFamily="34" charset="-122"/>
            </a:rPr>
            <a:t>积累了</a:t>
          </a:r>
          <a:r>
            <a:rPr lang="zh-CN" altLang="en-US" sz="1200" b="1" kern="1200" dirty="0" smtClean="0">
              <a:solidFill>
                <a:srgbClr val="FF0000"/>
              </a:solidFill>
              <a:latin typeface="微软雅黑" pitchFamily="34" charset="-122"/>
              <a:ea typeface="微软雅黑" pitchFamily="34" charset="-122"/>
            </a:rPr>
            <a:t>十年</a:t>
          </a:r>
          <a:r>
            <a:rPr lang="zh-CN" altLang="en-US" sz="1200" kern="1200" dirty="0" smtClean="0">
              <a:latin typeface="微软雅黑" pitchFamily="34" charset="-122"/>
              <a:ea typeface="微软雅黑" pitchFamily="34" charset="-122"/>
            </a:rPr>
            <a:t>丰富的整合</a:t>
          </a:r>
          <a:r>
            <a:rPr lang="en-US" altLang="zh-CN" sz="1200" kern="1200" dirty="0" smtClean="0">
              <a:latin typeface="微软雅黑" pitchFamily="34" charset="-122"/>
              <a:ea typeface="微软雅黑" pitchFamily="34" charset="-122"/>
            </a:rPr>
            <a:t>IT</a:t>
          </a:r>
          <a:r>
            <a:rPr lang="zh-CN" altLang="en-US" sz="1200" kern="1200" dirty="0" smtClean="0">
              <a:latin typeface="微软雅黑" pitchFamily="34" charset="-122"/>
              <a:ea typeface="微软雅黑" pitchFamily="34" charset="-122"/>
            </a:rPr>
            <a:t>服务外包的相关经验，最了解客户需求的专业服务团队</a:t>
          </a:r>
          <a:endParaRPr lang="zh-CN" altLang="en-US" sz="1200" kern="1200" dirty="0">
            <a:latin typeface="微软雅黑" pitchFamily="34" charset="-122"/>
            <a:ea typeface="微软雅黑" pitchFamily="34" charset="-122"/>
          </a:endParaRPr>
        </a:p>
      </dsp:txBody>
      <dsp:txXfrm>
        <a:off x="148827" y="29474"/>
        <a:ext cx="1390980" cy="947364"/>
      </dsp:txXfrm>
    </dsp:sp>
    <dsp:sp modelId="{BDF49010-A741-4367-8FC4-2EDEDD5CA5B8}">
      <dsp:nvSpPr>
        <dsp:cNvPr id="0" name=""/>
        <dsp:cNvSpPr/>
      </dsp:nvSpPr>
      <dsp:spPr>
        <a:xfrm>
          <a:off x="1191044" y="238999"/>
          <a:ext cx="1815555" cy="1815555"/>
        </a:xfrm>
        <a:prstGeom prst="pieWedg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b="1" kern="1200" dirty="0" smtClean="0">
              <a:latin typeface="微软雅黑" pitchFamily="34" charset="-122"/>
              <a:ea typeface="微软雅黑" pitchFamily="34" charset="-122"/>
            </a:rPr>
            <a:t>服务</a:t>
          </a:r>
          <a:endParaRPr lang="en-US" altLang="zh-CN" sz="2000" b="1" kern="1200" dirty="0" smtClean="0">
            <a:latin typeface="微软雅黑" pitchFamily="34" charset="-122"/>
            <a:ea typeface="微软雅黑" pitchFamily="34" charset="-122"/>
          </a:endParaRPr>
        </a:p>
        <a:p>
          <a:pPr lvl="0" algn="ctr" defTabSz="889000">
            <a:lnSpc>
              <a:spcPct val="90000"/>
            </a:lnSpc>
            <a:spcBef>
              <a:spcPct val="0"/>
            </a:spcBef>
            <a:spcAft>
              <a:spcPct val="35000"/>
            </a:spcAft>
          </a:pPr>
          <a:r>
            <a:rPr lang="zh-CN" altLang="en-US" sz="2000" b="1" kern="1200" dirty="0" smtClean="0">
              <a:latin typeface="微软雅黑" pitchFamily="34" charset="-122"/>
              <a:ea typeface="微软雅黑" pitchFamily="34" charset="-122"/>
            </a:rPr>
            <a:t>经验</a:t>
          </a:r>
          <a:endParaRPr lang="zh-CN" altLang="en-US" sz="2000" b="1" kern="1200" dirty="0">
            <a:latin typeface="微软雅黑" pitchFamily="34" charset="-122"/>
            <a:ea typeface="微软雅黑" pitchFamily="34" charset="-122"/>
          </a:endParaRPr>
        </a:p>
      </dsp:txBody>
      <dsp:txXfrm>
        <a:off x="1722808" y="770763"/>
        <a:ext cx="1283791" cy="1283791"/>
      </dsp:txXfrm>
    </dsp:sp>
    <dsp:sp modelId="{44C3EE40-6711-497A-9892-57F1AE3FE6D5}">
      <dsp:nvSpPr>
        <dsp:cNvPr id="0" name=""/>
        <dsp:cNvSpPr/>
      </dsp:nvSpPr>
      <dsp:spPr>
        <a:xfrm rot="5400000">
          <a:off x="3090458" y="238999"/>
          <a:ext cx="1815555" cy="1815555"/>
        </a:xfrm>
        <a:prstGeom prst="pieWedg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b="1" kern="1200" dirty="0" smtClean="0">
              <a:latin typeface="微软雅黑" pitchFamily="34" charset="-122"/>
              <a:ea typeface="微软雅黑" pitchFamily="34" charset="-122"/>
            </a:rPr>
            <a:t>管理</a:t>
          </a:r>
          <a:endParaRPr lang="en-US" altLang="zh-CN" sz="2000" b="1" kern="1200" dirty="0" smtClean="0">
            <a:latin typeface="微软雅黑" pitchFamily="34" charset="-122"/>
            <a:ea typeface="微软雅黑" pitchFamily="34" charset="-122"/>
          </a:endParaRPr>
        </a:p>
        <a:p>
          <a:pPr lvl="0" algn="ctr" defTabSz="889000">
            <a:lnSpc>
              <a:spcPct val="90000"/>
            </a:lnSpc>
            <a:spcBef>
              <a:spcPct val="0"/>
            </a:spcBef>
            <a:spcAft>
              <a:spcPct val="35000"/>
            </a:spcAft>
          </a:pPr>
          <a:r>
            <a:rPr lang="zh-CN" altLang="en-US" sz="2000" b="1" kern="1200" dirty="0" smtClean="0">
              <a:latin typeface="微软雅黑" pitchFamily="34" charset="-122"/>
              <a:ea typeface="微软雅黑" pitchFamily="34" charset="-122"/>
            </a:rPr>
            <a:t>能力</a:t>
          </a:r>
          <a:endParaRPr lang="zh-CN" altLang="en-US" sz="2000" b="1" kern="1200" dirty="0">
            <a:latin typeface="微软雅黑" pitchFamily="34" charset="-122"/>
            <a:ea typeface="微软雅黑" pitchFamily="34" charset="-122"/>
          </a:endParaRPr>
        </a:p>
      </dsp:txBody>
      <dsp:txXfrm rot="-5400000">
        <a:off x="3090458" y="770763"/>
        <a:ext cx="1283791" cy="1283791"/>
      </dsp:txXfrm>
    </dsp:sp>
    <dsp:sp modelId="{DDD6B4D0-72CF-4D7E-AB35-622844B85F33}">
      <dsp:nvSpPr>
        <dsp:cNvPr id="0" name=""/>
        <dsp:cNvSpPr/>
      </dsp:nvSpPr>
      <dsp:spPr>
        <a:xfrm rot="10800000">
          <a:off x="3090458" y="2138413"/>
          <a:ext cx="1815555" cy="1815555"/>
        </a:xfrm>
        <a:prstGeom prst="pieWedg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b="1" kern="1200" dirty="0" smtClean="0">
              <a:latin typeface="微软雅黑" pitchFamily="34" charset="-122"/>
              <a:ea typeface="微软雅黑" pitchFamily="34" charset="-122"/>
            </a:rPr>
            <a:t>资金</a:t>
          </a:r>
          <a:endParaRPr lang="en-US" altLang="zh-CN" sz="2000" b="1" kern="1200" dirty="0" smtClean="0">
            <a:latin typeface="微软雅黑" pitchFamily="34" charset="-122"/>
            <a:ea typeface="微软雅黑" pitchFamily="34" charset="-122"/>
          </a:endParaRPr>
        </a:p>
        <a:p>
          <a:pPr lvl="0" algn="ctr" defTabSz="889000">
            <a:lnSpc>
              <a:spcPct val="90000"/>
            </a:lnSpc>
            <a:spcBef>
              <a:spcPct val="0"/>
            </a:spcBef>
            <a:spcAft>
              <a:spcPct val="35000"/>
            </a:spcAft>
          </a:pPr>
          <a:r>
            <a:rPr lang="zh-CN" altLang="en-US" sz="2000" b="1" kern="1200" dirty="0" smtClean="0">
              <a:latin typeface="微软雅黑" pitchFamily="34" charset="-122"/>
              <a:ea typeface="微软雅黑" pitchFamily="34" charset="-122"/>
            </a:rPr>
            <a:t>实力</a:t>
          </a:r>
          <a:endParaRPr lang="zh-CN" altLang="en-US" sz="2000" b="1" kern="1200" dirty="0">
            <a:latin typeface="微软雅黑" pitchFamily="34" charset="-122"/>
            <a:ea typeface="微软雅黑" pitchFamily="34" charset="-122"/>
          </a:endParaRPr>
        </a:p>
      </dsp:txBody>
      <dsp:txXfrm rot="10800000">
        <a:off x="3090458" y="2138413"/>
        <a:ext cx="1283791" cy="1283791"/>
      </dsp:txXfrm>
    </dsp:sp>
    <dsp:sp modelId="{934C0B99-A67B-4749-92A1-7B3EA6B3D029}">
      <dsp:nvSpPr>
        <dsp:cNvPr id="0" name=""/>
        <dsp:cNvSpPr/>
      </dsp:nvSpPr>
      <dsp:spPr>
        <a:xfrm rot="16200000">
          <a:off x="1191044" y="2138413"/>
          <a:ext cx="1815555" cy="1815555"/>
        </a:xfrm>
        <a:prstGeom prst="pieWedg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zh-CN" altLang="en-US" sz="2000" b="1" kern="1200" dirty="0" smtClean="0">
              <a:latin typeface="微软雅黑" pitchFamily="34" charset="-122"/>
              <a:ea typeface="微软雅黑" pitchFamily="34" charset="-122"/>
            </a:rPr>
            <a:t>技术</a:t>
          </a:r>
          <a:endParaRPr lang="en-US" altLang="zh-CN" sz="2000" b="1" kern="1200" dirty="0" smtClean="0">
            <a:latin typeface="微软雅黑" pitchFamily="34" charset="-122"/>
            <a:ea typeface="微软雅黑" pitchFamily="34" charset="-122"/>
          </a:endParaRPr>
        </a:p>
        <a:p>
          <a:pPr lvl="0" algn="ctr" defTabSz="889000">
            <a:lnSpc>
              <a:spcPct val="90000"/>
            </a:lnSpc>
            <a:spcBef>
              <a:spcPct val="0"/>
            </a:spcBef>
            <a:spcAft>
              <a:spcPct val="35000"/>
            </a:spcAft>
          </a:pPr>
          <a:r>
            <a:rPr lang="zh-CN" altLang="en-US" sz="2000" b="1" kern="1200" dirty="0" smtClean="0">
              <a:latin typeface="微软雅黑" pitchFamily="34" charset="-122"/>
              <a:ea typeface="微软雅黑" pitchFamily="34" charset="-122"/>
            </a:rPr>
            <a:t>创新</a:t>
          </a:r>
          <a:endParaRPr lang="zh-CN" altLang="en-US" sz="2000" b="1" kern="1200" dirty="0">
            <a:latin typeface="微软雅黑" pitchFamily="34" charset="-122"/>
            <a:ea typeface="微软雅黑" pitchFamily="34" charset="-122"/>
          </a:endParaRPr>
        </a:p>
      </dsp:txBody>
      <dsp:txXfrm rot="5400000">
        <a:off x="1722808" y="2138413"/>
        <a:ext cx="1283791" cy="1283791"/>
      </dsp:txXfrm>
    </dsp:sp>
    <dsp:sp modelId="{9E1A5151-0228-41DA-A5B2-F2AEFCC359EC}">
      <dsp:nvSpPr>
        <dsp:cNvPr id="0" name=""/>
        <dsp:cNvSpPr/>
      </dsp:nvSpPr>
      <dsp:spPr>
        <a:xfrm>
          <a:off x="2735104" y="1719116"/>
          <a:ext cx="626848" cy="545085"/>
        </a:xfrm>
        <a:prstGeom prst="circular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C4615D-F9E4-439A-A84A-4B707884D952}">
      <dsp:nvSpPr>
        <dsp:cNvPr id="0" name=""/>
        <dsp:cNvSpPr/>
      </dsp:nvSpPr>
      <dsp:spPr>
        <a:xfrm rot="10800000">
          <a:off x="2735104" y="1928765"/>
          <a:ext cx="626848" cy="545085"/>
        </a:xfrm>
        <a:prstGeom prst="circular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34CCAE-63BA-48E0-BEBF-DD6F9987BE75}">
      <dsp:nvSpPr>
        <dsp:cNvPr id="0" name=""/>
        <dsp:cNvSpPr/>
      </dsp:nvSpPr>
      <dsp:spPr>
        <a:xfrm>
          <a:off x="1156214" y="2548049"/>
          <a:ext cx="225209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48DF53-6B01-434C-BE29-38F90D2D76D6}">
      <dsp:nvSpPr>
        <dsp:cNvPr id="0" name=""/>
        <dsp:cNvSpPr/>
      </dsp:nvSpPr>
      <dsp:spPr>
        <a:xfrm>
          <a:off x="1156214" y="1992457"/>
          <a:ext cx="1874836"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417971-191D-47C1-87FA-841EBD623437}">
      <dsp:nvSpPr>
        <dsp:cNvPr id="0" name=""/>
        <dsp:cNvSpPr/>
      </dsp:nvSpPr>
      <dsp:spPr>
        <a:xfrm>
          <a:off x="1156214" y="1320259"/>
          <a:ext cx="1874836"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8E7FB6-721D-4D1C-BB98-50A8DF1D4CB9}">
      <dsp:nvSpPr>
        <dsp:cNvPr id="0" name=""/>
        <dsp:cNvSpPr/>
      </dsp:nvSpPr>
      <dsp:spPr>
        <a:xfrm>
          <a:off x="1156214" y="764667"/>
          <a:ext cx="225209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B5B8A7-2CBE-414D-8380-7B7F20B2D905}">
      <dsp:nvSpPr>
        <dsp:cNvPr id="0" name=""/>
        <dsp:cNvSpPr/>
      </dsp:nvSpPr>
      <dsp:spPr>
        <a:xfrm>
          <a:off x="0" y="599247"/>
          <a:ext cx="2286386" cy="228638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C2BBE4-7704-4A46-A152-29CB7A74A1AD}">
      <dsp:nvSpPr>
        <dsp:cNvPr id="0" name=""/>
        <dsp:cNvSpPr/>
      </dsp:nvSpPr>
      <dsp:spPr>
        <a:xfrm>
          <a:off x="303601" y="2087838"/>
          <a:ext cx="1463287" cy="75450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lvl="0" algn="ctr" defTabSz="1022350">
            <a:lnSpc>
              <a:spcPct val="90000"/>
            </a:lnSpc>
            <a:spcBef>
              <a:spcPct val="0"/>
            </a:spcBef>
            <a:spcAft>
              <a:spcPct val="35000"/>
            </a:spcAft>
          </a:pPr>
          <a:r>
            <a:rPr lang="zh-CN" altLang="en-US" sz="2300" b="1" kern="1200" dirty="0" smtClean="0">
              <a:solidFill>
                <a:srgbClr val="0070C0"/>
              </a:solidFill>
              <a:latin typeface="微软雅黑" pitchFamily="34" charset="-122"/>
              <a:ea typeface="微软雅黑" pitchFamily="34" charset="-122"/>
            </a:rPr>
            <a:t>物流云平台</a:t>
          </a:r>
          <a:endParaRPr lang="zh-CN" altLang="en-US" sz="2300" b="1" kern="1200" dirty="0">
            <a:solidFill>
              <a:srgbClr val="0070C0"/>
            </a:solidFill>
            <a:latin typeface="微软雅黑" pitchFamily="34" charset="-122"/>
            <a:ea typeface="微软雅黑" pitchFamily="34" charset="-122"/>
          </a:endParaRPr>
        </a:p>
      </dsp:txBody>
      <dsp:txXfrm>
        <a:off x="303601" y="2087838"/>
        <a:ext cx="1463287" cy="754507"/>
      </dsp:txXfrm>
    </dsp:sp>
    <dsp:sp modelId="{389ECB20-5A3E-4ABE-8B8E-B897BBC91F1B}">
      <dsp:nvSpPr>
        <dsp:cNvPr id="0" name=""/>
        <dsp:cNvSpPr/>
      </dsp:nvSpPr>
      <dsp:spPr>
        <a:xfrm>
          <a:off x="3156803" y="513165"/>
          <a:ext cx="503005" cy="503005"/>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3000" r="-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2E6679-03D3-44BB-8DD0-1E4F6C1C2556}">
      <dsp:nvSpPr>
        <dsp:cNvPr id="0" name=""/>
        <dsp:cNvSpPr/>
      </dsp:nvSpPr>
      <dsp:spPr>
        <a:xfrm>
          <a:off x="3659808" y="513165"/>
          <a:ext cx="899943" cy="503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bodyPr>
        <a:lstStyle/>
        <a:p>
          <a:pPr lvl="0" algn="l" defTabSz="711200">
            <a:lnSpc>
              <a:spcPct val="90000"/>
            </a:lnSpc>
            <a:spcBef>
              <a:spcPct val="0"/>
            </a:spcBef>
            <a:spcAft>
              <a:spcPct val="35000"/>
            </a:spcAft>
          </a:pPr>
          <a:r>
            <a:rPr lang="en-US" altLang="zh-CN" sz="1600" b="1" kern="1200" dirty="0" smtClean="0">
              <a:latin typeface="微软雅黑" pitchFamily="34" charset="-122"/>
              <a:ea typeface="微软雅黑" pitchFamily="34" charset="-122"/>
            </a:rPr>
            <a:t>GIS</a:t>
          </a:r>
          <a:r>
            <a:rPr lang="zh-CN" altLang="en-US" sz="1600" b="1" kern="1200" dirty="0" smtClean="0">
              <a:latin typeface="微软雅黑" pitchFamily="34" charset="-122"/>
              <a:ea typeface="微软雅黑" pitchFamily="34" charset="-122"/>
            </a:rPr>
            <a:t>系统</a:t>
          </a:r>
          <a:endParaRPr lang="zh-CN" altLang="en-US" sz="1600" b="1" kern="1200" dirty="0">
            <a:latin typeface="微软雅黑" pitchFamily="34" charset="-122"/>
            <a:ea typeface="微软雅黑" pitchFamily="34" charset="-122"/>
          </a:endParaRPr>
        </a:p>
      </dsp:txBody>
      <dsp:txXfrm>
        <a:off x="3659808" y="513165"/>
        <a:ext cx="899943" cy="503005"/>
      </dsp:txXfrm>
    </dsp:sp>
    <dsp:sp modelId="{570418B9-5135-4F75-BD36-7AA45BCA1987}">
      <dsp:nvSpPr>
        <dsp:cNvPr id="0" name=""/>
        <dsp:cNvSpPr/>
      </dsp:nvSpPr>
      <dsp:spPr>
        <a:xfrm>
          <a:off x="2779549" y="1068757"/>
          <a:ext cx="503005" cy="503005"/>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32000" r="-3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07FFDF-BA32-4270-8910-2EC84486EB64}">
      <dsp:nvSpPr>
        <dsp:cNvPr id="0" name=""/>
        <dsp:cNvSpPr/>
      </dsp:nvSpPr>
      <dsp:spPr>
        <a:xfrm>
          <a:off x="3282554" y="1068757"/>
          <a:ext cx="753435" cy="503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bodyPr>
        <a:lstStyle/>
        <a:p>
          <a:pPr lvl="0" algn="l" defTabSz="711200">
            <a:lnSpc>
              <a:spcPct val="90000"/>
            </a:lnSpc>
            <a:spcBef>
              <a:spcPct val="0"/>
            </a:spcBef>
            <a:spcAft>
              <a:spcPct val="35000"/>
            </a:spcAft>
          </a:pPr>
          <a:r>
            <a:rPr lang="zh-CN" altLang="en-US" sz="1600" b="1" kern="1200" dirty="0" smtClean="0">
              <a:latin typeface="微软雅黑" pitchFamily="34" charset="-122"/>
              <a:ea typeface="微软雅黑" pitchFamily="34" charset="-122"/>
            </a:rPr>
            <a:t>物联网</a:t>
          </a:r>
          <a:endParaRPr lang="zh-CN" altLang="en-US" sz="1600" b="1" kern="1200" dirty="0">
            <a:latin typeface="微软雅黑" pitchFamily="34" charset="-122"/>
            <a:ea typeface="微软雅黑" pitchFamily="34" charset="-122"/>
          </a:endParaRPr>
        </a:p>
      </dsp:txBody>
      <dsp:txXfrm>
        <a:off x="3282554" y="1068757"/>
        <a:ext cx="753435" cy="503005"/>
      </dsp:txXfrm>
    </dsp:sp>
    <dsp:sp modelId="{917444DD-1CE3-45B4-9E08-117FB7989557}">
      <dsp:nvSpPr>
        <dsp:cNvPr id="0" name=""/>
        <dsp:cNvSpPr/>
      </dsp:nvSpPr>
      <dsp:spPr>
        <a:xfrm>
          <a:off x="2779549" y="1740954"/>
          <a:ext cx="503005" cy="503005"/>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2000" r="-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541B9A-0BBC-4E42-BFFD-DEE5170DC12C}">
      <dsp:nvSpPr>
        <dsp:cNvPr id="0" name=""/>
        <dsp:cNvSpPr/>
      </dsp:nvSpPr>
      <dsp:spPr>
        <a:xfrm>
          <a:off x="3282554" y="1740954"/>
          <a:ext cx="753435" cy="503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bodyPr>
        <a:lstStyle/>
        <a:p>
          <a:pPr lvl="0" algn="l" defTabSz="711200">
            <a:lnSpc>
              <a:spcPct val="90000"/>
            </a:lnSpc>
            <a:spcBef>
              <a:spcPct val="0"/>
            </a:spcBef>
            <a:spcAft>
              <a:spcPct val="35000"/>
            </a:spcAft>
          </a:pPr>
          <a:r>
            <a:rPr lang="zh-CN" altLang="en-US" sz="1600" b="1" kern="1200" dirty="0" smtClean="0">
              <a:latin typeface="微软雅黑" pitchFamily="34" charset="-122"/>
              <a:ea typeface="微软雅黑" pitchFamily="34" charset="-122"/>
            </a:rPr>
            <a:t>云计算</a:t>
          </a:r>
          <a:endParaRPr lang="en-US" altLang="zh-CN" sz="1600" b="1" kern="1200" dirty="0" smtClean="0">
            <a:latin typeface="微软雅黑" pitchFamily="34" charset="-122"/>
            <a:ea typeface="微软雅黑" pitchFamily="34" charset="-122"/>
          </a:endParaRPr>
        </a:p>
      </dsp:txBody>
      <dsp:txXfrm>
        <a:off x="3282554" y="1740954"/>
        <a:ext cx="753435" cy="503005"/>
      </dsp:txXfrm>
    </dsp:sp>
    <dsp:sp modelId="{003A916B-BFA6-4802-BCF9-4B85D409C677}">
      <dsp:nvSpPr>
        <dsp:cNvPr id="0" name=""/>
        <dsp:cNvSpPr/>
      </dsp:nvSpPr>
      <dsp:spPr>
        <a:xfrm>
          <a:off x="3156803" y="2296546"/>
          <a:ext cx="503005" cy="503005"/>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E101F7-8140-4FDF-BAB4-DB371749B44F}">
      <dsp:nvSpPr>
        <dsp:cNvPr id="0" name=""/>
        <dsp:cNvSpPr/>
      </dsp:nvSpPr>
      <dsp:spPr>
        <a:xfrm>
          <a:off x="3659808" y="2296546"/>
          <a:ext cx="535335" cy="503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bodyPr>
        <a:lstStyle/>
        <a:p>
          <a:pPr lvl="0" algn="l" defTabSz="711200">
            <a:lnSpc>
              <a:spcPct val="90000"/>
            </a:lnSpc>
            <a:spcBef>
              <a:spcPct val="0"/>
            </a:spcBef>
            <a:spcAft>
              <a:spcPct val="35000"/>
            </a:spcAft>
          </a:pPr>
          <a:r>
            <a:rPr lang="zh-CN" altLang="en-US" sz="1600" b="1" kern="1200" dirty="0" smtClean="0">
              <a:latin typeface="微软雅黑" pitchFamily="34" charset="-122"/>
              <a:ea typeface="微软雅黑" pitchFamily="34" charset="-122"/>
            </a:rPr>
            <a:t>手机</a:t>
          </a:r>
          <a:endParaRPr lang="zh-CN" altLang="en-US" sz="1600" b="1" kern="1200" dirty="0">
            <a:latin typeface="微软雅黑" pitchFamily="34" charset="-122"/>
            <a:ea typeface="微软雅黑" pitchFamily="34" charset="-122"/>
          </a:endParaRPr>
        </a:p>
      </dsp:txBody>
      <dsp:txXfrm>
        <a:off x="3659808" y="2296546"/>
        <a:ext cx="535335" cy="5030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03128F-289F-461E-9C9A-B7A55B0A453D}">
      <dsp:nvSpPr>
        <dsp:cNvPr id="0" name=""/>
        <dsp:cNvSpPr/>
      </dsp:nvSpPr>
      <dsp:spPr>
        <a:xfrm>
          <a:off x="1163408" y="281653"/>
          <a:ext cx="3639834" cy="3639834"/>
        </a:xfrm>
        <a:prstGeom prst="pie">
          <a:avLst>
            <a:gd name="adj1" fmla="val 16200000"/>
            <a:gd name="adj2" fmla="val 18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866900">
            <a:lnSpc>
              <a:spcPct val="90000"/>
            </a:lnSpc>
            <a:spcBef>
              <a:spcPct val="0"/>
            </a:spcBef>
            <a:spcAft>
              <a:spcPct val="35000"/>
            </a:spcAft>
          </a:pPr>
          <a:r>
            <a:rPr lang="zh-CN" altLang="en-US" sz="4200" b="1" kern="1200" dirty="0" smtClean="0">
              <a:latin typeface="微软雅黑" panose="020B0503020204020204" pitchFamily="34" charset="-122"/>
              <a:ea typeface="微软雅黑" panose="020B0503020204020204" pitchFamily="34" charset="-122"/>
            </a:rPr>
            <a:t>运维</a:t>
          </a:r>
          <a:endParaRPr lang="zh-CN" altLang="en-US" sz="4200" b="1" kern="1200" dirty="0">
            <a:latin typeface="微软雅黑" panose="020B0503020204020204" pitchFamily="34" charset="-122"/>
            <a:ea typeface="微软雅黑" panose="020B0503020204020204" pitchFamily="34" charset="-122"/>
          </a:endParaRPr>
        </a:p>
      </dsp:txBody>
      <dsp:txXfrm>
        <a:off x="3081687" y="1052952"/>
        <a:ext cx="1299940" cy="1083284"/>
      </dsp:txXfrm>
    </dsp:sp>
    <dsp:sp modelId="{719A6F00-9AE0-47A9-BCC0-D2E6DE22D138}">
      <dsp:nvSpPr>
        <dsp:cNvPr id="0" name=""/>
        <dsp:cNvSpPr/>
      </dsp:nvSpPr>
      <dsp:spPr>
        <a:xfrm>
          <a:off x="1088444" y="411647"/>
          <a:ext cx="3639834" cy="3639834"/>
        </a:xfrm>
        <a:prstGeom prst="pie">
          <a:avLst>
            <a:gd name="adj1" fmla="val 1800000"/>
            <a:gd name="adj2" fmla="val 900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866900">
            <a:lnSpc>
              <a:spcPct val="90000"/>
            </a:lnSpc>
            <a:spcBef>
              <a:spcPct val="0"/>
            </a:spcBef>
            <a:spcAft>
              <a:spcPct val="35000"/>
            </a:spcAft>
          </a:pPr>
          <a:r>
            <a:rPr lang="zh-CN" altLang="en-US" sz="4200" b="1" kern="1200" dirty="0" smtClean="0">
              <a:latin typeface="微软雅黑" panose="020B0503020204020204" pitchFamily="34" charset="-122"/>
              <a:ea typeface="微软雅黑" panose="020B0503020204020204" pitchFamily="34" charset="-122"/>
            </a:rPr>
            <a:t>应用</a:t>
          </a:r>
          <a:endParaRPr lang="zh-CN" altLang="en-US" sz="4200" b="1" kern="1200" dirty="0">
            <a:latin typeface="微软雅黑" panose="020B0503020204020204" pitchFamily="34" charset="-122"/>
            <a:ea typeface="微软雅黑" panose="020B0503020204020204" pitchFamily="34" charset="-122"/>
          </a:endParaRPr>
        </a:p>
      </dsp:txBody>
      <dsp:txXfrm>
        <a:off x="1955072" y="2773207"/>
        <a:ext cx="1949911" cy="953289"/>
      </dsp:txXfrm>
    </dsp:sp>
    <dsp:sp modelId="{7A6E1F07-43E3-4BF3-9F8A-B0CD10EB20C7}">
      <dsp:nvSpPr>
        <dsp:cNvPr id="0" name=""/>
        <dsp:cNvSpPr/>
      </dsp:nvSpPr>
      <dsp:spPr>
        <a:xfrm>
          <a:off x="1013481" y="281653"/>
          <a:ext cx="3639834" cy="3639834"/>
        </a:xfrm>
        <a:prstGeom prst="pie">
          <a:avLst>
            <a:gd name="adj1" fmla="val 9000000"/>
            <a:gd name="adj2" fmla="val 1620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866900">
            <a:lnSpc>
              <a:spcPct val="90000"/>
            </a:lnSpc>
            <a:spcBef>
              <a:spcPct val="0"/>
            </a:spcBef>
            <a:spcAft>
              <a:spcPct val="35000"/>
            </a:spcAft>
          </a:pPr>
          <a:r>
            <a:rPr lang="zh-CN" altLang="en-US" sz="4200" b="1" kern="1200" dirty="0" smtClean="0">
              <a:latin typeface="微软雅黑" panose="020B0503020204020204" pitchFamily="34" charset="-122"/>
              <a:ea typeface="微软雅黑" panose="020B0503020204020204" pitchFamily="34" charset="-122"/>
            </a:rPr>
            <a:t>建设</a:t>
          </a:r>
          <a:endParaRPr lang="zh-CN" altLang="en-US" sz="4200" b="1" kern="1200" dirty="0">
            <a:latin typeface="微软雅黑" panose="020B0503020204020204" pitchFamily="34" charset="-122"/>
            <a:ea typeface="微软雅黑" panose="020B0503020204020204" pitchFamily="34" charset="-122"/>
          </a:endParaRPr>
        </a:p>
      </dsp:txBody>
      <dsp:txXfrm>
        <a:off x="1435095" y="1052952"/>
        <a:ext cx="1299940" cy="1083284"/>
      </dsp:txXfrm>
    </dsp:sp>
    <dsp:sp modelId="{52F81A34-6DEA-41E4-AB74-DF43EBB86E7A}">
      <dsp:nvSpPr>
        <dsp:cNvPr id="0" name=""/>
        <dsp:cNvSpPr/>
      </dsp:nvSpPr>
      <dsp:spPr>
        <a:xfrm>
          <a:off x="938385" y="56330"/>
          <a:ext cx="4090480" cy="4090480"/>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6A1DAE-DF5F-445C-99B6-F5F4BA035CF4}">
      <dsp:nvSpPr>
        <dsp:cNvPr id="0" name=""/>
        <dsp:cNvSpPr/>
      </dsp:nvSpPr>
      <dsp:spPr>
        <a:xfrm>
          <a:off x="863121" y="186094"/>
          <a:ext cx="4090480" cy="4090480"/>
        </a:xfrm>
        <a:prstGeom prst="circularArrow">
          <a:avLst>
            <a:gd name="adj1" fmla="val 5085"/>
            <a:gd name="adj2" fmla="val 327528"/>
            <a:gd name="adj3" fmla="val 8671970"/>
            <a:gd name="adj4" fmla="val 1800502"/>
            <a:gd name="adj5" fmla="val 5932"/>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BCDC85-B8D9-4C49-B2B8-E8053645790D}">
      <dsp:nvSpPr>
        <dsp:cNvPr id="0" name=""/>
        <dsp:cNvSpPr/>
      </dsp:nvSpPr>
      <dsp:spPr>
        <a:xfrm>
          <a:off x="787858" y="56330"/>
          <a:ext cx="4090480" cy="4090480"/>
        </a:xfrm>
        <a:prstGeom prst="circularArrow">
          <a:avLst>
            <a:gd name="adj1" fmla="val 5085"/>
            <a:gd name="adj2" fmla="val 327528"/>
            <a:gd name="adj3" fmla="val 15873039"/>
            <a:gd name="adj4" fmla="val 9000000"/>
            <a:gd name="adj5" fmla="val 5932"/>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image" Target="../media/image10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u="none">
                <a:latin typeface="+mn-lt"/>
                <a:ea typeface="微软雅黑" panose="020B0503020204020204" pitchFamily="34"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u="none">
                <a:latin typeface="+mn-lt"/>
                <a:ea typeface="微软雅黑" panose="020B0503020204020204" pitchFamily="34" charset="-122"/>
              </a:defRPr>
            </a:lvl1pPr>
          </a:lstStyle>
          <a:p>
            <a:pPr>
              <a:defRPr/>
            </a:pPr>
            <a:fld id="{15D0CD05-7C8B-4567-8D78-CE8163333284}" type="datetimeFigureOut">
              <a:rPr lang="zh-CN" altLang="en-US"/>
              <a:pPr>
                <a:defRPr/>
              </a:pPr>
              <a:t>2015/4/20</a:t>
            </a:fld>
            <a:endParaRPr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dirty="0" smtClean="0"/>
              <a:t>单击此处编辑母版文本样式</a:t>
            </a:r>
          </a:p>
          <a:p>
            <a:pPr lvl="1"/>
            <a:r>
              <a:rPr lang="zh-CN" altLang="en-US" noProof="0" dirty="0" smtClean="0"/>
              <a:t>第二级</a:t>
            </a:r>
          </a:p>
          <a:p>
            <a:pPr lvl="2"/>
            <a:r>
              <a:rPr lang="zh-CN" altLang="en-US" noProof="0" dirty="0" smtClean="0"/>
              <a:t>第三级</a:t>
            </a:r>
          </a:p>
          <a:p>
            <a:pPr lvl="3"/>
            <a:r>
              <a:rPr lang="zh-CN" altLang="en-US" noProof="0" dirty="0" smtClean="0"/>
              <a:t>第四级</a:t>
            </a:r>
          </a:p>
          <a:p>
            <a:pPr lvl="4"/>
            <a:r>
              <a:rPr lang="zh-CN" altLang="en-US" noProof="0" dirty="0" smtClean="0"/>
              <a:t>第五级</a:t>
            </a:r>
            <a:endParaRPr lang="zh-CN" altLang="en-US" noProof="0"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u="none">
                <a:latin typeface="+mn-lt"/>
                <a:ea typeface="微软雅黑" panose="020B0503020204020204" pitchFamily="34"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u="none">
                <a:latin typeface="Calibri" panose="020F0502020204030204" pitchFamily="34" charset="0"/>
                <a:ea typeface="微软雅黑" panose="020B0503020204020204" pitchFamily="34" charset="-122"/>
              </a:defRPr>
            </a:lvl1pPr>
          </a:lstStyle>
          <a:p>
            <a:pPr>
              <a:defRPr/>
            </a:pPr>
            <a:fld id="{42173CAC-F5D3-4962-A7AB-A070C74C40C5}" type="slidenum">
              <a:rPr lang="zh-CN" altLang="en-US"/>
              <a:pPr>
                <a:defRPr/>
              </a:pPr>
              <a:t>‹#›</a:t>
            </a:fld>
            <a:endParaRPr lang="zh-CN" altLang="en-US"/>
          </a:p>
        </p:txBody>
      </p:sp>
    </p:spTree>
    <p:extLst>
      <p:ext uri="{BB962C8B-B14F-4D97-AF65-F5344CB8AC3E}">
        <p14:creationId xmlns:p14="http://schemas.microsoft.com/office/powerpoint/2010/main" val="28534490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微软雅黑" panose="020B0503020204020204" pitchFamily="34" charset="-122"/>
        <a:cs typeface="+mn-cs"/>
      </a:defRPr>
    </a:lvl1pPr>
    <a:lvl2pPr marL="454025" algn="l" rtl="0" eaLnBrk="0" fontAlgn="base" hangingPunct="0">
      <a:spcBef>
        <a:spcPct val="30000"/>
      </a:spcBef>
      <a:spcAft>
        <a:spcPct val="0"/>
      </a:spcAft>
      <a:defRPr sz="1300" kern="1200">
        <a:solidFill>
          <a:schemeClr val="tx1"/>
        </a:solidFill>
        <a:latin typeface="+mn-lt"/>
        <a:ea typeface="微软雅黑" panose="020B0503020204020204" pitchFamily="34" charset="-122"/>
        <a:cs typeface="+mn-cs"/>
      </a:defRPr>
    </a:lvl2pPr>
    <a:lvl3pPr marL="911225" algn="l" rtl="0" eaLnBrk="0" fontAlgn="base" hangingPunct="0">
      <a:spcBef>
        <a:spcPct val="30000"/>
      </a:spcBef>
      <a:spcAft>
        <a:spcPct val="0"/>
      </a:spcAft>
      <a:defRPr sz="1300" kern="1200">
        <a:solidFill>
          <a:schemeClr val="tx1"/>
        </a:solidFill>
        <a:latin typeface="+mn-lt"/>
        <a:ea typeface="微软雅黑" panose="020B0503020204020204" pitchFamily="34" charset="-122"/>
        <a:cs typeface="+mn-cs"/>
      </a:defRPr>
    </a:lvl3pPr>
    <a:lvl4pPr marL="1368425" algn="l" rtl="0" eaLnBrk="0" fontAlgn="base" hangingPunct="0">
      <a:spcBef>
        <a:spcPct val="30000"/>
      </a:spcBef>
      <a:spcAft>
        <a:spcPct val="0"/>
      </a:spcAft>
      <a:defRPr sz="1300" kern="1200">
        <a:solidFill>
          <a:schemeClr val="tx1"/>
        </a:solidFill>
        <a:latin typeface="+mn-lt"/>
        <a:ea typeface="微软雅黑" panose="020B0503020204020204" pitchFamily="34" charset="-122"/>
        <a:cs typeface="+mn-cs"/>
      </a:defRPr>
    </a:lvl4pPr>
    <a:lvl5pPr marL="1825625" algn="l" rtl="0" eaLnBrk="0" fontAlgn="base" hangingPunct="0">
      <a:spcBef>
        <a:spcPct val="30000"/>
      </a:spcBef>
      <a:spcAft>
        <a:spcPct val="0"/>
      </a:spcAft>
      <a:defRPr sz="1300" kern="1200">
        <a:solidFill>
          <a:schemeClr val="tx1"/>
        </a:solidFill>
        <a:latin typeface="+mn-lt"/>
        <a:ea typeface="微软雅黑" panose="020B0503020204020204" pitchFamily="34" charset="-122"/>
        <a:cs typeface="+mn-cs"/>
      </a:defRPr>
    </a:lvl5pPr>
    <a:lvl6pPr marL="2285416" algn="l" defTabSz="914168" rtl="0" eaLnBrk="1" latinLnBrk="0" hangingPunct="1">
      <a:defRPr sz="1300" kern="1200">
        <a:solidFill>
          <a:schemeClr val="tx1"/>
        </a:solidFill>
        <a:latin typeface="+mn-lt"/>
        <a:ea typeface="+mn-ea"/>
        <a:cs typeface="+mn-cs"/>
      </a:defRPr>
    </a:lvl6pPr>
    <a:lvl7pPr marL="2742500" algn="l" defTabSz="914168" rtl="0" eaLnBrk="1" latinLnBrk="0" hangingPunct="1">
      <a:defRPr sz="1300" kern="1200">
        <a:solidFill>
          <a:schemeClr val="tx1"/>
        </a:solidFill>
        <a:latin typeface="+mn-lt"/>
        <a:ea typeface="+mn-ea"/>
        <a:cs typeface="+mn-cs"/>
      </a:defRPr>
    </a:lvl7pPr>
    <a:lvl8pPr marL="3199581" algn="l" defTabSz="914168" rtl="0" eaLnBrk="1" latinLnBrk="0" hangingPunct="1">
      <a:defRPr sz="1300" kern="1200">
        <a:solidFill>
          <a:schemeClr val="tx1"/>
        </a:solidFill>
        <a:latin typeface="+mn-lt"/>
        <a:ea typeface="+mn-ea"/>
        <a:cs typeface="+mn-cs"/>
      </a:defRPr>
    </a:lvl8pPr>
    <a:lvl9pPr marL="3656662" algn="l" defTabSz="914168"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93186" name="幻灯片图像占位符 1"/>
          <p:cNvSpPr>
            <a:spLocks noGrp="1" noRot="1" noChangeAspect="1" noChangeArrowheads="1" noTextEdit="1"/>
          </p:cNvSpPr>
          <p:nvPr>
            <p:ph type="sldImg" idx="4294967295"/>
          </p:nvPr>
        </p:nvSpPr>
        <p:spPr>
          <a:xfrm>
            <a:off x="-301625" y="0"/>
            <a:ext cx="1825625" cy="1370013"/>
          </a:xfrm>
        </p:spPr>
      </p:sp>
      <p:sp>
        <p:nvSpPr>
          <p:cNvPr id="93187" name="备注占位符 2"/>
          <p:cNvSpPr>
            <a:spLocks noGrp="1" noRot="1" noChangeAspect="1" noChangeArrowheads="1"/>
          </p:cNvSpPr>
          <p:nvPr>
            <p:ph type="body" idx="1"/>
          </p:nvPr>
        </p:nvSpPr>
        <p:spPr bwMode="auto">
          <a:xfrm>
            <a:off x="1355725" y="0"/>
            <a:ext cx="0" cy="14763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r>
              <a:rPr lang="zh-CN" altLang="en-US" dirty="0" smtClean="0"/>
              <a:t>神州数码的</a:t>
            </a:r>
            <a:r>
              <a:rPr lang="zh-CN" altLang="en-US" dirty="0" smtClean="0"/>
              <a:t>市民卡应用平台还两度获得了国家级的奖项（</a:t>
            </a:r>
            <a:r>
              <a:rPr lang="en-US" altLang="zh-CN" dirty="0" smtClean="0"/>
              <a:t>08</a:t>
            </a:r>
            <a:r>
              <a:rPr lang="zh-CN" altLang="en-US" dirty="0" smtClean="0"/>
              <a:t>、</a:t>
            </a:r>
            <a:r>
              <a:rPr lang="en-US" altLang="zh-CN" dirty="0" smtClean="0"/>
              <a:t>09</a:t>
            </a:r>
            <a:r>
              <a:rPr lang="zh-CN" altLang="en-US" dirty="0" smtClean="0"/>
              <a:t>年）</a:t>
            </a:r>
          </a:p>
        </p:txBody>
      </p:sp>
    </p:spTree>
    <p:extLst>
      <p:ext uri="{BB962C8B-B14F-4D97-AF65-F5344CB8AC3E}">
        <p14:creationId xmlns:p14="http://schemas.microsoft.com/office/powerpoint/2010/main" val="1444705446"/>
      </p:ext>
    </p:extLst>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99330" name="幻灯片图像占位符 1"/>
          <p:cNvSpPr>
            <a:spLocks noGrp="1" noRot="1" noChangeAspect="1" noChangeArrowheads="1" noTextEdit="1"/>
          </p:cNvSpPr>
          <p:nvPr>
            <p:ph type="sldImg" idx="4294967295"/>
          </p:nvPr>
        </p:nvSpPr>
        <p:spPr>
          <a:xfrm>
            <a:off x="-1616075" y="0"/>
            <a:ext cx="7781925" cy="5835650"/>
          </a:xfrm>
        </p:spPr>
      </p:sp>
      <p:sp>
        <p:nvSpPr>
          <p:cNvPr id="99331" name="备注占位符 2"/>
          <p:cNvSpPr>
            <a:spLocks noGrp="1" noRot="1" noChangeAspect="1" noChangeArrowheads="1"/>
          </p:cNvSpPr>
          <p:nvPr>
            <p:ph type="body" idx="1"/>
          </p:nvPr>
        </p:nvSpPr>
        <p:spPr bwMode="auto">
          <a:xfrm>
            <a:off x="5057775" y="0"/>
            <a:ext cx="0" cy="62849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r>
              <a:rPr lang="zh-CN" altLang="en-US" dirty="0" smtClean="0"/>
              <a:t>神州数码的</a:t>
            </a:r>
            <a:r>
              <a:rPr lang="zh-CN" altLang="en-US" dirty="0" smtClean="0"/>
              <a:t>市民卡应用平台还两度获得了国家级的奖项（</a:t>
            </a:r>
            <a:r>
              <a:rPr lang="en-US" altLang="zh-CN" dirty="0" smtClean="0"/>
              <a:t>08</a:t>
            </a:r>
            <a:r>
              <a:rPr lang="zh-CN" altLang="en-US" dirty="0" smtClean="0"/>
              <a:t>、</a:t>
            </a:r>
            <a:r>
              <a:rPr lang="en-US" altLang="zh-CN" dirty="0" smtClean="0"/>
              <a:t>09</a:t>
            </a:r>
            <a:r>
              <a:rPr lang="zh-CN" altLang="en-US" dirty="0" smtClean="0"/>
              <a:t>年）</a:t>
            </a:r>
          </a:p>
        </p:txBody>
      </p:sp>
    </p:spTree>
    <p:extLst>
      <p:ext uri="{BB962C8B-B14F-4D97-AF65-F5344CB8AC3E}">
        <p14:creationId xmlns:p14="http://schemas.microsoft.com/office/powerpoint/2010/main" val="1299742903"/>
      </p:ext>
    </p:extLst>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00354" name="幻灯片图像占位符 1"/>
          <p:cNvSpPr>
            <a:spLocks noGrp="1" noRot="1" noChangeAspect="1" noChangeArrowheads="1" noTextEdit="1"/>
          </p:cNvSpPr>
          <p:nvPr>
            <p:ph type="sldImg" idx="4294967295"/>
          </p:nvPr>
        </p:nvSpPr>
        <p:spPr>
          <a:xfrm>
            <a:off x="-2713038" y="0"/>
            <a:ext cx="6518276" cy="4889500"/>
          </a:xfrm>
        </p:spPr>
      </p:sp>
      <p:sp>
        <p:nvSpPr>
          <p:cNvPr id="100355" name="备注占位符 2"/>
          <p:cNvSpPr>
            <a:spLocks noGrp="1" noRot="1" noChangeAspect="1" noChangeArrowheads="1"/>
          </p:cNvSpPr>
          <p:nvPr>
            <p:ph type="body" idx="1"/>
          </p:nvPr>
        </p:nvSpPr>
        <p:spPr bwMode="auto">
          <a:xfrm>
            <a:off x="1209675" y="0"/>
            <a:ext cx="0" cy="5264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r>
              <a:rPr lang="zh-CN" altLang="en-US" dirty="0" smtClean="0"/>
              <a:t>神州数码的</a:t>
            </a:r>
            <a:r>
              <a:rPr lang="zh-CN" altLang="en-US" dirty="0" smtClean="0"/>
              <a:t>市民卡应用平台还两度获得了国家级的奖项（</a:t>
            </a:r>
            <a:r>
              <a:rPr lang="en-US" altLang="zh-CN" dirty="0" smtClean="0"/>
              <a:t>08</a:t>
            </a:r>
            <a:r>
              <a:rPr lang="zh-CN" altLang="en-US" dirty="0" smtClean="0"/>
              <a:t>、</a:t>
            </a:r>
            <a:r>
              <a:rPr lang="en-US" altLang="zh-CN" dirty="0" smtClean="0"/>
              <a:t>09</a:t>
            </a:r>
            <a:r>
              <a:rPr lang="zh-CN" altLang="en-US" dirty="0" smtClean="0"/>
              <a:t>年）</a:t>
            </a:r>
          </a:p>
        </p:txBody>
      </p:sp>
    </p:spTree>
    <p:extLst>
      <p:ext uri="{BB962C8B-B14F-4D97-AF65-F5344CB8AC3E}">
        <p14:creationId xmlns:p14="http://schemas.microsoft.com/office/powerpoint/2010/main" val="1440986676"/>
      </p:ext>
    </p:extLst>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fontScale="40000" lnSpcReduction="20000"/>
          </a:bodyPr>
          <a:lstStyle/>
          <a:p>
            <a:pPr algn="l">
              <a:lnSpc>
                <a:spcPts val="1500"/>
              </a:lnSpc>
              <a:spcBef>
                <a:spcPts val="750"/>
              </a:spcBef>
              <a:spcAft>
                <a:spcPts val="750"/>
              </a:spcAft>
            </a:pPr>
            <a:r>
              <a:rPr lang="zh-CN" altLang="zh-CN" sz="1200" kern="0" dirty="0" smtClean="0">
                <a:solidFill>
                  <a:srgbClr val="222222"/>
                </a:solidFill>
                <a:effectLst/>
                <a:latin typeface="Verdana"/>
                <a:ea typeface="+mn-ea"/>
                <a:cs typeface="宋体"/>
              </a:rPr>
              <a:t>今天这个</a:t>
            </a:r>
            <a:r>
              <a:rPr lang="zh-CN" altLang="en-US" sz="1200" kern="0" dirty="0" smtClean="0">
                <a:solidFill>
                  <a:srgbClr val="222222"/>
                </a:solidFill>
                <a:effectLst/>
                <a:latin typeface="Verdana"/>
                <a:ea typeface="+mn-ea"/>
                <a:cs typeface="宋体"/>
              </a:rPr>
              <a:t>演讲</a:t>
            </a:r>
            <a:r>
              <a:rPr lang="zh-CN" altLang="zh-CN" sz="1200" kern="0" dirty="0" smtClean="0">
                <a:solidFill>
                  <a:srgbClr val="222222"/>
                </a:solidFill>
                <a:effectLst/>
                <a:latin typeface="Verdana"/>
                <a:ea typeface="+mn-ea"/>
                <a:cs typeface="宋体"/>
              </a:rPr>
              <a:t>，主要是从构架、功能、</a:t>
            </a:r>
            <a:r>
              <a:rPr lang="zh-CN" altLang="en-US" sz="1200" kern="0" dirty="0" smtClean="0">
                <a:solidFill>
                  <a:srgbClr val="222222"/>
                </a:solidFill>
                <a:effectLst/>
                <a:latin typeface="Verdana"/>
                <a:ea typeface="+mn-ea"/>
                <a:cs typeface="宋体"/>
              </a:rPr>
              <a:t>开放性</a:t>
            </a:r>
            <a:r>
              <a:rPr lang="zh-CN" altLang="zh-CN" sz="1200" kern="0" dirty="0" smtClean="0">
                <a:solidFill>
                  <a:srgbClr val="222222"/>
                </a:solidFill>
                <a:effectLst/>
                <a:latin typeface="Verdana"/>
                <a:ea typeface="+mn-ea"/>
                <a:cs typeface="宋体"/>
              </a:rPr>
              <a:t>和商</a:t>
            </a:r>
            <a:r>
              <a:rPr lang="zh-CN" altLang="en-US" sz="1200" kern="0" dirty="0" smtClean="0">
                <a:solidFill>
                  <a:srgbClr val="222222"/>
                </a:solidFill>
                <a:effectLst/>
                <a:latin typeface="Verdana"/>
                <a:ea typeface="+mn-ea"/>
                <a:cs typeface="宋体"/>
              </a:rPr>
              <a:t>业服务</a:t>
            </a:r>
            <a:r>
              <a:rPr lang="zh-CN" altLang="zh-CN" sz="1200" kern="0" dirty="0" smtClean="0">
                <a:solidFill>
                  <a:srgbClr val="222222"/>
                </a:solidFill>
                <a:effectLst/>
                <a:latin typeface="Verdana"/>
                <a:ea typeface="+mn-ea"/>
                <a:cs typeface="宋体"/>
              </a:rPr>
              <a:t>的角度来</a:t>
            </a:r>
            <a:r>
              <a:rPr lang="zh-CN" altLang="en-US" sz="1200" kern="0" dirty="0" smtClean="0">
                <a:solidFill>
                  <a:srgbClr val="222222"/>
                </a:solidFill>
                <a:effectLst/>
                <a:latin typeface="Verdana"/>
                <a:ea typeface="+mn-ea"/>
                <a:cs typeface="宋体"/>
              </a:rPr>
              <a:t>探讨易思捷产品</a:t>
            </a:r>
            <a:r>
              <a:rPr lang="zh-CN" altLang="zh-CN" sz="1200" kern="0" dirty="0" smtClean="0">
                <a:solidFill>
                  <a:srgbClr val="222222"/>
                </a:solidFill>
                <a:effectLst/>
                <a:latin typeface="Verdana"/>
                <a:ea typeface="+mn-ea"/>
                <a:cs typeface="宋体"/>
              </a:rPr>
              <a:t>。</a:t>
            </a:r>
            <a:endParaRPr lang="zh-CN" altLang="zh-CN" sz="1000" kern="100" dirty="0" smtClean="0">
              <a:effectLst/>
              <a:latin typeface="+mn-lt"/>
              <a:ea typeface="+mn-ea"/>
              <a:cs typeface="Times New Roman"/>
            </a:endParaRPr>
          </a:p>
          <a:p>
            <a:pPr algn="l">
              <a:lnSpc>
                <a:spcPts val="1500"/>
              </a:lnSpc>
              <a:spcBef>
                <a:spcPts val="750"/>
              </a:spcBef>
              <a:spcAft>
                <a:spcPts val="750"/>
              </a:spcAft>
            </a:pPr>
            <a:r>
              <a:rPr lang="zh-CN" altLang="zh-CN" sz="1200" kern="0" dirty="0" smtClean="0">
                <a:solidFill>
                  <a:srgbClr val="222222"/>
                </a:solidFill>
                <a:effectLst/>
                <a:latin typeface="Verdana"/>
                <a:ea typeface="+mn-ea"/>
                <a:cs typeface="宋体"/>
              </a:rPr>
              <a:t>在构架方面，我们关心的是它包括哪些组件，各个组件之间的关系以及通讯方式，以及这样的设计会如何影响到整个系统的扩展性和伸缩性。这里我们所说的扩展性，是指为相关软件添加新的功能模块的能力。举个例子说，当新的更好的虚拟化技术出现时，云管理员能不能相对容易地为新的虚拟化技术提供支持。在伸缩性方面，我们更关心的则是相关软件能够管理多大规模的数据中心。如果它不能够管理更大规模的数据中心，其性能瓶颈主要在什么地方。</a:t>
            </a:r>
            <a:endParaRPr lang="zh-CN" altLang="zh-CN" sz="1000" kern="100" dirty="0" smtClean="0">
              <a:effectLst/>
              <a:latin typeface="+mn-lt"/>
              <a:ea typeface="+mn-ea"/>
              <a:cs typeface="Times New Roman"/>
            </a:endParaRPr>
          </a:p>
          <a:p>
            <a:pPr algn="l">
              <a:lnSpc>
                <a:spcPts val="1500"/>
              </a:lnSpc>
              <a:spcBef>
                <a:spcPts val="750"/>
              </a:spcBef>
              <a:spcAft>
                <a:spcPts val="750"/>
              </a:spcAft>
            </a:pPr>
            <a:r>
              <a:rPr lang="zh-CN" altLang="zh-CN" sz="1200" kern="0" dirty="0" smtClean="0">
                <a:solidFill>
                  <a:srgbClr val="222222"/>
                </a:solidFill>
                <a:effectLst/>
                <a:latin typeface="Verdana"/>
                <a:ea typeface="+mn-ea"/>
                <a:cs typeface="宋体"/>
              </a:rPr>
              <a:t>在功能方面，我们关心的是它是否能够满足用户的需求。</a:t>
            </a:r>
            <a:r>
              <a:rPr lang="zh-CN" altLang="zh-CN" sz="1200" kern="0" dirty="0" smtClean="0">
                <a:solidFill>
                  <a:srgbClr val="222222"/>
                </a:solidFill>
                <a:effectLst/>
                <a:latin typeface="+mn-lt"/>
                <a:ea typeface="Verdana"/>
                <a:cs typeface="宋体"/>
              </a:rPr>
              <a:t> </a:t>
            </a:r>
            <a:r>
              <a:rPr lang="zh-CN" altLang="zh-CN" sz="1200" kern="0" dirty="0" smtClean="0">
                <a:solidFill>
                  <a:srgbClr val="222222"/>
                </a:solidFill>
                <a:effectLst/>
                <a:latin typeface="Verdana"/>
                <a:ea typeface="+mn-ea"/>
                <a:cs typeface="宋体"/>
              </a:rPr>
              <a:t>我们所说的用户又可以分成两个类别，一个是</a:t>
            </a:r>
            <a:r>
              <a:rPr lang="en-US" altLang="zh-CN" sz="1200" kern="0" dirty="0" err="1" smtClean="0">
                <a:solidFill>
                  <a:srgbClr val="222222"/>
                </a:solidFill>
                <a:effectLst/>
                <a:latin typeface="Verdana"/>
                <a:ea typeface="+mn-ea"/>
                <a:cs typeface="宋体"/>
              </a:rPr>
              <a:t>IaaS</a:t>
            </a:r>
            <a:r>
              <a:rPr lang="zh-CN" altLang="zh-CN" sz="1200" kern="0" dirty="0" smtClean="0">
                <a:solidFill>
                  <a:srgbClr val="222222"/>
                </a:solidFill>
                <a:effectLst/>
                <a:latin typeface="Verdana"/>
                <a:ea typeface="+mn-ea"/>
                <a:cs typeface="宋体"/>
              </a:rPr>
              <a:t>服务的使用者也就是终端用户，另一个是</a:t>
            </a:r>
            <a:r>
              <a:rPr lang="en-US" altLang="zh-CN" sz="1200" kern="0" dirty="0" err="1" smtClean="0">
                <a:solidFill>
                  <a:srgbClr val="222222"/>
                </a:solidFill>
                <a:effectLst/>
                <a:latin typeface="Verdana"/>
                <a:ea typeface="+mn-ea"/>
                <a:cs typeface="宋体"/>
              </a:rPr>
              <a:t>IaaS</a:t>
            </a:r>
            <a:r>
              <a:rPr lang="zh-CN" altLang="zh-CN" sz="1200" kern="0" dirty="0" smtClean="0">
                <a:solidFill>
                  <a:srgbClr val="222222"/>
                </a:solidFill>
                <a:effectLst/>
                <a:latin typeface="Verdana"/>
                <a:ea typeface="+mn-ea"/>
                <a:cs typeface="宋体"/>
              </a:rPr>
              <a:t>服务的提供者也就是云管理员。对于终端用户来说，他所关心的是能不能够通过这个系统方便地申请、创建、启动、休眠、唤醒、关闭、销毁虚拟机，以及方便地监控自己账户下所有虚拟机的处理器、内存、磁盘和网络使用状况。对于云管理员来说，他所关心的是能不能够通过这个系统方便地监控整个数据中心</a:t>
            </a:r>
            <a:r>
              <a:rPr lang="en-US" altLang="zh-CN" sz="1200" kern="0" dirty="0" smtClean="0">
                <a:solidFill>
                  <a:srgbClr val="222222"/>
                </a:solidFill>
                <a:effectLst/>
                <a:latin typeface="Verdana"/>
                <a:ea typeface="+mn-ea"/>
                <a:cs typeface="宋体"/>
              </a:rPr>
              <a:t> — </a:t>
            </a:r>
            <a:r>
              <a:rPr lang="zh-CN" altLang="zh-CN" sz="1200" kern="0" dirty="0" smtClean="0">
                <a:solidFill>
                  <a:srgbClr val="222222"/>
                </a:solidFill>
                <a:effectLst/>
                <a:latin typeface="Verdana"/>
                <a:ea typeface="+mn-ea"/>
                <a:cs typeface="宋体"/>
              </a:rPr>
              <a:t>甚至是多个数据中心</a:t>
            </a:r>
            <a:r>
              <a:rPr lang="en-US" altLang="zh-CN" sz="1200" kern="0" dirty="0" smtClean="0">
                <a:solidFill>
                  <a:srgbClr val="222222"/>
                </a:solidFill>
                <a:effectLst/>
                <a:latin typeface="Verdana"/>
                <a:ea typeface="+mn-ea"/>
                <a:cs typeface="宋体"/>
              </a:rPr>
              <a:t> — </a:t>
            </a:r>
            <a:r>
              <a:rPr lang="zh-CN" altLang="zh-CN" sz="1200" kern="0" dirty="0" smtClean="0">
                <a:solidFill>
                  <a:srgbClr val="222222"/>
                </a:solidFill>
                <a:effectLst/>
                <a:latin typeface="Verdana"/>
                <a:ea typeface="+mn-ea"/>
                <a:cs typeface="宋体"/>
              </a:rPr>
              <a:t>所有物理机和虚拟机的资源使用状况，能不能在尽可能少的物理机上运行尽可能多的虚拟机以达到节能减排的目的。从理论上来讲，基础构架服务的终端用户只需要关心自己所使用的虚拟机资源而不必关心虚拟机后面的技术细节。但是当云服务出现故障的时候，我们会发现终端用户比云管理员更关心云服务的高可用性、数据备份策略等等细节，并且迫切地希望存在某些途径让自己的虚拟机和别人的虚拟机得到特殊的照顾和祝福。从工程的角度来讲世界上不存在绝对不会失效的系统，但是这些需求可以转变成功能或者是产品，使得云服务提供商可以为不同的用户提供不同的服务。</a:t>
            </a:r>
            <a:endParaRPr lang="zh-CN" altLang="zh-CN" sz="1000" kern="100" dirty="0" smtClean="0">
              <a:effectLst/>
              <a:latin typeface="+mn-lt"/>
              <a:ea typeface="+mn-ea"/>
              <a:cs typeface="Times New Roman"/>
            </a:endParaRPr>
          </a:p>
          <a:p>
            <a:pPr algn="l">
              <a:lnSpc>
                <a:spcPts val="1500"/>
              </a:lnSpc>
              <a:spcBef>
                <a:spcPts val="750"/>
              </a:spcBef>
              <a:spcAft>
                <a:spcPts val="750"/>
              </a:spcAft>
            </a:pPr>
            <a:r>
              <a:rPr lang="zh-CN" altLang="zh-CN" sz="1200" kern="0" dirty="0" smtClean="0">
                <a:solidFill>
                  <a:srgbClr val="222222"/>
                </a:solidFill>
                <a:effectLst/>
                <a:latin typeface="Verdana"/>
                <a:ea typeface="+mn-ea"/>
                <a:cs typeface="宋体"/>
              </a:rPr>
              <a:t>为什么要</a:t>
            </a:r>
            <a:r>
              <a:rPr lang="zh-CN" altLang="en-US" sz="1200" kern="0" dirty="0" smtClean="0">
                <a:solidFill>
                  <a:srgbClr val="222222"/>
                </a:solidFill>
                <a:effectLst/>
                <a:latin typeface="Verdana"/>
                <a:ea typeface="+mn-ea"/>
                <a:cs typeface="宋体"/>
              </a:rPr>
              <a:t>说商业服务</a:t>
            </a:r>
            <a:r>
              <a:rPr lang="zh-CN" altLang="zh-CN" sz="1200" kern="0" dirty="0" smtClean="0">
                <a:solidFill>
                  <a:srgbClr val="222222"/>
                </a:solidFill>
                <a:effectLst/>
                <a:latin typeface="Verdana"/>
                <a:ea typeface="+mn-ea"/>
                <a:cs typeface="宋体"/>
              </a:rPr>
              <a:t>？我们知道，大部分企业在选择解决方案的时候，成本是一个很重要的影响因子。最近几年</a:t>
            </a:r>
            <a:r>
              <a:rPr lang="en-US" altLang="zh-CN" sz="1200" kern="0" dirty="0" smtClean="0">
                <a:solidFill>
                  <a:srgbClr val="222222"/>
                </a:solidFill>
                <a:effectLst/>
                <a:latin typeface="Verdana"/>
                <a:ea typeface="+mn-ea"/>
                <a:cs typeface="宋体"/>
              </a:rPr>
              <a:t>“</a:t>
            </a:r>
            <a:r>
              <a:rPr lang="zh-CN" altLang="zh-CN" sz="1200" kern="0" dirty="0" smtClean="0">
                <a:solidFill>
                  <a:srgbClr val="222222"/>
                </a:solidFill>
                <a:effectLst/>
                <a:latin typeface="Verdana"/>
                <a:ea typeface="+mn-ea"/>
                <a:cs typeface="宋体"/>
              </a:rPr>
              <a:t>总体拥有成本</a:t>
            </a:r>
            <a:r>
              <a:rPr lang="en-US" altLang="zh-CN" sz="1200" kern="0" dirty="0" smtClean="0">
                <a:solidFill>
                  <a:srgbClr val="222222"/>
                </a:solidFill>
                <a:effectLst/>
                <a:latin typeface="Verdana"/>
                <a:ea typeface="+mn-ea"/>
                <a:cs typeface="宋体"/>
              </a:rPr>
              <a:t>”</a:t>
            </a:r>
            <a:r>
              <a:rPr lang="zh-CN" altLang="zh-CN" sz="1200" kern="0" dirty="0" smtClean="0">
                <a:solidFill>
                  <a:srgbClr val="222222"/>
                </a:solidFill>
                <a:effectLst/>
                <a:latin typeface="Verdana"/>
                <a:ea typeface="+mn-ea"/>
                <a:cs typeface="宋体"/>
              </a:rPr>
              <a:t>（</a:t>
            </a:r>
            <a:r>
              <a:rPr lang="en-US" altLang="zh-CN" sz="1200" kern="0" dirty="0" smtClean="0">
                <a:solidFill>
                  <a:srgbClr val="222222"/>
                </a:solidFill>
                <a:effectLst/>
                <a:latin typeface="Verdana"/>
                <a:ea typeface="+mn-ea"/>
                <a:cs typeface="宋体"/>
              </a:rPr>
              <a:t>Total Cost of Ownership, TCO</a:t>
            </a:r>
            <a:r>
              <a:rPr lang="zh-CN" altLang="zh-CN" sz="1200" kern="0" dirty="0" smtClean="0">
                <a:solidFill>
                  <a:srgbClr val="222222"/>
                </a:solidFill>
                <a:effectLst/>
                <a:latin typeface="Verdana"/>
                <a:ea typeface="+mn-ea"/>
                <a:cs typeface="宋体"/>
              </a:rPr>
              <a:t>）这个概念非常流行，意思就是说一个解决方案的成本包括两个部分，一个是初期的购置和安装成本，另外一个是后期的维护和服务成本。商业软件的通常会跟我们讲：</a:t>
            </a:r>
            <a:r>
              <a:rPr lang="en-US" altLang="zh-CN" sz="1200" kern="0" dirty="0" smtClean="0">
                <a:solidFill>
                  <a:srgbClr val="222222"/>
                </a:solidFill>
                <a:effectLst/>
                <a:latin typeface="Verdana"/>
                <a:ea typeface="+mn-ea"/>
                <a:cs typeface="宋体"/>
              </a:rPr>
              <a:t>“</a:t>
            </a:r>
            <a:r>
              <a:rPr lang="zh-CN" altLang="zh-CN" sz="1200" kern="0" dirty="0" smtClean="0">
                <a:solidFill>
                  <a:srgbClr val="222222"/>
                </a:solidFill>
                <a:effectLst/>
                <a:latin typeface="Verdana"/>
                <a:ea typeface="+mn-ea"/>
                <a:cs typeface="宋体"/>
              </a:rPr>
              <a:t>你买我们的解决方案，出了问题我们给你解决。你用那些开源软件，出了问题怎么办？</a:t>
            </a:r>
            <a:r>
              <a:rPr lang="en-US" altLang="zh-CN" sz="1200" kern="0" dirty="0" smtClean="0">
                <a:solidFill>
                  <a:srgbClr val="222222"/>
                </a:solidFill>
                <a:effectLst/>
                <a:latin typeface="Verdana"/>
                <a:ea typeface="+mn-ea"/>
                <a:cs typeface="宋体"/>
              </a:rPr>
              <a:t>”</a:t>
            </a:r>
            <a:r>
              <a:rPr lang="zh-CN" altLang="zh-CN" sz="1200" kern="0" dirty="0" smtClean="0">
                <a:solidFill>
                  <a:srgbClr val="222222"/>
                </a:solidFill>
                <a:effectLst/>
                <a:latin typeface="Verdana"/>
                <a:ea typeface="+mn-ea"/>
                <a:cs typeface="宋体"/>
              </a:rPr>
              <a:t>做我们这一行的都知道，后期的维护和服务成本类似于买保险，在大多数时候起的是心理安慰和推卸责任的作用。但是如果这个保险没有买，出了问题就只能够找社</a:t>
            </a:r>
            <a:r>
              <a:rPr lang="zh-CN" altLang="en-US" sz="1200" kern="0" dirty="0" smtClean="0">
                <a:solidFill>
                  <a:srgbClr val="222222"/>
                </a:solidFill>
                <a:effectLst/>
                <a:latin typeface="Verdana"/>
                <a:ea typeface="+mn-ea"/>
                <a:cs typeface="宋体"/>
              </a:rPr>
              <a:t>市</a:t>
            </a:r>
            <a:r>
              <a:rPr lang="zh-CN" altLang="zh-CN" sz="1200" kern="0" dirty="0" smtClean="0">
                <a:solidFill>
                  <a:srgbClr val="222222"/>
                </a:solidFill>
                <a:effectLst/>
                <a:latin typeface="Verdana"/>
                <a:ea typeface="+mn-ea"/>
                <a:cs typeface="宋体"/>
              </a:rPr>
              <a:t>了。因此，我们在这里专门讨论一下与这几个开源软件所关联的社</a:t>
            </a:r>
            <a:r>
              <a:rPr lang="zh-CN" altLang="en-US" sz="1200" kern="0" dirty="0" smtClean="0">
                <a:solidFill>
                  <a:srgbClr val="222222"/>
                </a:solidFill>
                <a:effectLst/>
                <a:latin typeface="Verdana"/>
                <a:ea typeface="+mn-ea"/>
                <a:cs typeface="宋体"/>
              </a:rPr>
              <a:t>市</a:t>
            </a:r>
            <a:r>
              <a:rPr lang="zh-CN" altLang="zh-CN" sz="1200" kern="0" dirty="0" smtClean="0">
                <a:solidFill>
                  <a:srgbClr val="222222"/>
                </a:solidFill>
                <a:effectLst/>
                <a:latin typeface="Verdana"/>
                <a:ea typeface="+mn-ea"/>
                <a:cs typeface="宋体"/>
              </a:rPr>
              <a:t>的规模、活跃度和参与度。</a:t>
            </a:r>
            <a:endParaRPr lang="zh-CN" altLang="zh-CN" sz="1000" kern="100" dirty="0" smtClean="0">
              <a:effectLst/>
              <a:latin typeface="+mn-lt"/>
              <a:ea typeface="+mn-ea"/>
              <a:cs typeface="Times New Roman"/>
            </a:endParaRPr>
          </a:p>
          <a:p>
            <a:pPr algn="l">
              <a:lnSpc>
                <a:spcPts val="1500"/>
              </a:lnSpc>
              <a:spcBef>
                <a:spcPts val="750"/>
              </a:spcBef>
              <a:spcAft>
                <a:spcPts val="750"/>
              </a:spcAft>
            </a:pPr>
            <a:r>
              <a:rPr lang="zh-CN" altLang="zh-CN" sz="1200" kern="0" dirty="0" smtClean="0">
                <a:solidFill>
                  <a:srgbClr val="222222"/>
                </a:solidFill>
                <a:effectLst/>
                <a:latin typeface="Verdana"/>
                <a:ea typeface="+mn-ea"/>
                <a:cs typeface="宋体"/>
              </a:rPr>
              <a:t>最后我们会花一点时间讨论一下</a:t>
            </a:r>
            <a:r>
              <a:rPr lang="zh-CN" altLang="en-US" sz="1200" kern="0" dirty="0" smtClean="0">
                <a:solidFill>
                  <a:srgbClr val="222222"/>
                </a:solidFill>
                <a:effectLst/>
                <a:latin typeface="Verdana"/>
                <a:ea typeface="+mn-ea"/>
                <a:cs typeface="宋体"/>
              </a:rPr>
              <a:t>易思捷</a:t>
            </a:r>
            <a:r>
              <a:rPr lang="zh-CN" altLang="zh-CN" sz="1200" kern="0" dirty="0" smtClean="0">
                <a:solidFill>
                  <a:srgbClr val="222222"/>
                </a:solidFill>
                <a:effectLst/>
                <a:latin typeface="Verdana"/>
                <a:ea typeface="+mn-ea"/>
                <a:cs typeface="宋体"/>
              </a:rPr>
              <a:t>软件的商业模式问题。这个问题又可以分为两个方面，一方面是</a:t>
            </a:r>
            <a:r>
              <a:rPr lang="zh-CN" altLang="en-US" sz="1200" kern="0" dirty="0" smtClean="0">
                <a:solidFill>
                  <a:srgbClr val="222222"/>
                </a:solidFill>
                <a:effectLst/>
                <a:latin typeface="Verdana"/>
                <a:ea typeface="+mn-ea"/>
                <a:cs typeface="宋体"/>
              </a:rPr>
              <a:t>我们</a:t>
            </a:r>
            <a:r>
              <a:rPr lang="zh-CN" altLang="zh-CN" sz="1200" kern="0" dirty="0" smtClean="0">
                <a:solidFill>
                  <a:srgbClr val="222222"/>
                </a:solidFill>
                <a:effectLst/>
                <a:latin typeface="Verdana"/>
                <a:ea typeface="+mn-ea"/>
                <a:cs typeface="宋体"/>
              </a:rPr>
              <a:t>如何盈利，另一方面是</a:t>
            </a:r>
            <a:r>
              <a:rPr lang="zh-CN" altLang="en-US" sz="1200" kern="0" dirty="0" smtClean="0">
                <a:solidFill>
                  <a:srgbClr val="222222"/>
                </a:solidFill>
                <a:effectLst/>
                <a:latin typeface="Verdana"/>
                <a:ea typeface="+mn-ea"/>
                <a:cs typeface="宋体"/>
              </a:rPr>
              <a:t>如何开放，让</a:t>
            </a:r>
            <a:r>
              <a:rPr lang="zh-CN" altLang="zh-CN" sz="1200" kern="0" dirty="0" smtClean="0">
                <a:solidFill>
                  <a:srgbClr val="222222"/>
                </a:solidFill>
                <a:effectLst/>
                <a:latin typeface="Verdana"/>
                <a:ea typeface="+mn-ea"/>
                <a:cs typeface="宋体"/>
              </a:rPr>
              <a:t>使用者如何获得专业支持和服务。对于基础构架服务这种关键性应用来说，在软件选型过程当中如果不考虑商业模式问题，将来可能会遇到一些意想不到的麻烦和困难。</a:t>
            </a:r>
            <a:endParaRPr lang="zh-CN" altLang="zh-CN" sz="1000" kern="100" dirty="0" smtClean="0">
              <a:effectLst/>
              <a:latin typeface="+mn-lt"/>
              <a:ea typeface="+mn-ea"/>
              <a:cs typeface="Times New Roman"/>
            </a:endParaRPr>
          </a:p>
          <a:p>
            <a:endParaRPr lang="zh-CN" altLang="en-US" dirty="0"/>
          </a:p>
        </p:txBody>
      </p:sp>
      <p:sp>
        <p:nvSpPr>
          <p:cNvPr id="4" name="灯片编号占位符 3"/>
          <p:cNvSpPr>
            <a:spLocks noGrp="1"/>
          </p:cNvSpPr>
          <p:nvPr>
            <p:ph type="sldNum" sz="quarter" idx="10"/>
          </p:nvPr>
        </p:nvSpPr>
        <p:spPr/>
        <p:txBody>
          <a:bodyPr/>
          <a:lstStyle/>
          <a:p>
            <a:fld id="{F4261AE8-4E9A-4F2B-9F2B-7B27B86452D0}" type="slidenum">
              <a:rPr lang="zh-CN" altLang="en-US" smtClean="0"/>
              <a:pPr/>
              <a:t>35</a:t>
            </a:fld>
            <a:endParaRPr lang="zh-CN" altLang="en-US"/>
          </a:p>
        </p:txBody>
      </p:sp>
    </p:spTree>
    <p:extLst>
      <p:ext uri="{BB962C8B-B14F-4D97-AF65-F5344CB8AC3E}">
        <p14:creationId xmlns:p14="http://schemas.microsoft.com/office/powerpoint/2010/main" val="368514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42173CAC-F5D3-4962-A7AB-A070C74C40C5}" type="slidenum">
              <a:rPr lang="zh-CN" altLang="en-US" smtClean="0"/>
              <a:pPr>
                <a:defRPr/>
              </a:pPr>
              <a:t>38</a:t>
            </a:fld>
            <a:endParaRPr lang="zh-CN" altLang="en-US"/>
          </a:p>
        </p:txBody>
      </p:sp>
    </p:spTree>
    <p:extLst>
      <p:ext uri="{BB962C8B-B14F-4D97-AF65-F5344CB8AC3E}">
        <p14:creationId xmlns:p14="http://schemas.microsoft.com/office/powerpoint/2010/main" val="4039902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ln>
            <a:solidFill>
              <a:srgbClr val="000000"/>
            </a:solidFill>
            <a:miter lim="800000"/>
            <a:headEnd/>
            <a:tailEnd/>
          </a:ln>
        </p:spPr>
      </p:sp>
      <p:sp>
        <p:nvSpPr>
          <p:cNvPr id="12291" name="备注占位符 2"/>
          <p:cNvSpPr>
            <a:spLocks noGrp="1"/>
          </p:cNvSpPr>
          <p:nvPr>
            <p:ph type="body" idx="1"/>
          </p:nvPr>
        </p:nvSpPr>
        <p:spPr>
          <a:noFill/>
        </p:spPr>
        <p:txBody>
          <a:bodyPr anchor="t"/>
          <a:lstStyle/>
          <a:p>
            <a:pPr eaLnBrk="1" hangingPunct="1">
              <a:spcBef>
                <a:spcPct val="0"/>
              </a:spcBef>
            </a:pPr>
            <a:endParaRPr lang="zh-CN" altLang="en-US" smtClean="0"/>
          </a:p>
        </p:txBody>
      </p:sp>
      <p:sp>
        <p:nvSpPr>
          <p:cNvPr id="12292" name="灯片编号占位符 3"/>
          <p:cNvSpPr>
            <a:spLocks noGrp="1"/>
          </p:cNvSpPr>
          <p:nvPr>
            <p:ph type="sldNum" sz="quarter" idx="5"/>
          </p:nvPr>
        </p:nvSpPr>
        <p:spPr>
          <a:noFill/>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D98F218D-263B-4C6A-99FC-67B35D2CC698}" type="slidenum">
              <a:rPr lang="zh-CN" altLang="en-US" smtClean="0">
                <a:latin typeface="Arial" panose="020B0604020202020204" pitchFamily="34" charset="0"/>
              </a:rPr>
              <a:pPr>
                <a:spcBef>
                  <a:spcPct val="0"/>
                </a:spcBef>
                <a:buFontTx/>
                <a:buNone/>
              </a:pPr>
              <a:t>45</a:t>
            </a:fld>
            <a:endParaRPr lang="zh-CN" altLang="en-US" smtClean="0">
              <a:latin typeface="Arial" panose="020B0604020202020204" pitchFamily="34" charset="0"/>
            </a:endParaRPr>
          </a:p>
        </p:txBody>
      </p:sp>
    </p:spTree>
    <p:extLst>
      <p:ext uri="{BB962C8B-B14F-4D97-AF65-F5344CB8AC3E}">
        <p14:creationId xmlns:p14="http://schemas.microsoft.com/office/powerpoint/2010/main" val="589454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2173CAC-F5D3-4962-A7AB-A070C74C40C5}" type="slidenum">
              <a:rPr lang="zh-CN" altLang="en-US" smtClean="0"/>
              <a:pPr>
                <a:defRPr/>
              </a:pPr>
              <a:t>53</a:t>
            </a:fld>
            <a:endParaRPr lang="zh-CN" altLang="en-US"/>
          </a:p>
        </p:txBody>
      </p:sp>
    </p:spTree>
    <p:extLst>
      <p:ext uri="{BB962C8B-B14F-4D97-AF65-F5344CB8AC3E}">
        <p14:creationId xmlns:p14="http://schemas.microsoft.com/office/powerpoint/2010/main" val="33114705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pic>
        <p:nvPicPr>
          <p:cNvPr id="3" name="图片 3" descr="g-1-0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1588"/>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9"/>
          <p:cNvSpPr txBox="1"/>
          <p:nvPr userDrawn="1"/>
        </p:nvSpPr>
        <p:spPr>
          <a:xfrm>
            <a:off x="6345238" y="4581525"/>
            <a:ext cx="2876550" cy="277813"/>
          </a:xfrm>
          <a:prstGeom prst="rect">
            <a:avLst/>
          </a:prstGeom>
          <a:noFill/>
        </p:spPr>
        <p:txBody>
          <a:bodyPr wrap="none">
            <a:spAutoFit/>
          </a:bodyPr>
          <a:lstStyle/>
          <a:p>
            <a:pPr algn="just" eaLnBrk="1" hangingPunct="1">
              <a:defRPr/>
            </a:pPr>
            <a:r>
              <a:rPr lang="zh-CN" altLang="en-US" sz="1200" u="none" kern="300" spc="650" dirty="0">
                <a:solidFill>
                  <a:schemeClr val="tx1">
                    <a:lumMod val="50000"/>
                    <a:lumOff val="50000"/>
                  </a:schemeClr>
                </a:solidFill>
                <a:latin typeface="黑体" pitchFamily="2" charset="-122"/>
                <a:ea typeface="黑体" pitchFamily="2" charset="-122"/>
              </a:rPr>
              <a:t>中国领先的整合</a:t>
            </a:r>
            <a:r>
              <a:rPr lang="en-US" altLang="zh-CN" sz="1200" u="none" kern="300" dirty="0">
                <a:solidFill>
                  <a:schemeClr val="tx1">
                    <a:lumMod val="50000"/>
                    <a:lumOff val="50000"/>
                  </a:schemeClr>
                </a:solidFill>
                <a:latin typeface="黑体" pitchFamily="2" charset="-122"/>
                <a:ea typeface="黑体" pitchFamily="2" charset="-122"/>
              </a:rPr>
              <a:t>I</a:t>
            </a:r>
            <a:r>
              <a:rPr lang="en-US" altLang="zh-CN" sz="1200" u="none" kern="300" spc="650" dirty="0">
                <a:solidFill>
                  <a:schemeClr val="tx1">
                    <a:lumMod val="50000"/>
                    <a:lumOff val="50000"/>
                  </a:schemeClr>
                </a:solidFill>
                <a:latin typeface="黑体" pitchFamily="2" charset="-122"/>
                <a:ea typeface="黑体" pitchFamily="2" charset="-122"/>
              </a:rPr>
              <a:t>T</a:t>
            </a:r>
            <a:r>
              <a:rPr lang="zh-CN" altLang="en-US" sz="1200" u="none" kern="300" spc="650" dirty="0">
                <a:solidFill>
                  <a:schemeClr val="tx1">
                    <a:lumMod val="50000"/>
                    <a:lumOff val="50000"/>
                  </a:schemeClr>
                </a:solidFill>
                <a:latin typeface="黑体" pitchFamily="2" charset="-122"/>
                <a:ea typeface="黑体" pitchFamily="2" charset="-122"/>
              </a:rPr>
              <a:t>服务商</a:t>
            </a:r>
          </a:p>
        </p:txBody>
      </p:sp>
      <p:sp>
        <p:nvSpPr>
          <p:cNvPr id="5" name="TextBox 10"/>
          <p:cNvSpPr txBox="1">
            <a:spLocks noChangeArrowheads="1"/>
          </p:cNvSpPr>
          <p:nvPr userDrawn="1"/>
        </p:nvSpPr>
        <p:spPr bwMode="auto">
          <a:xfrm>
            <a:off x="5707063" y="6359525"/>
            <a:ext cx="3438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u="sng">
                <a:solidFill>
                  <a:schemeClr val="tx1"/>
                </a:solidFill>
                <a:latin typeface="Arial" charset="0"/>
                <a:ea typeface="宋体" pitchFamily="2" charset="-122"/>
              </a:defRPr>
            </a:lvl1pPr>
            <a:lvl2pPr marL="742950" indent="-285750">
              <a:defRPr u="sng">
                <a:solidFill>
                  <a:schemeClr val="tx1"/>
                </a:solidFill>
                <a:latin typeface="Arial" charset="0"/>
                <a:ea typeface="宋体" pitchFamily="2" charset="-122"/>
              </a:defRPr>
            </a:lvl2pPr>
            <a:lvl3pPr marL="1143000" indent="-228600">
              <a:defRPr u="sng">
                <a:solidFill>
                  <a:schemeClr val="tx1"/>
                </a:solidFill>
                <a:latin typeface="Arial" charset="0"/>
                <a:ea typeface="宋体" pitchFamily="2" charset="-122"/>
              </a:defRPr>
            </a:lvl3pPr>
            <a:lvl4pPr marL="1600200" indent="-228600">
              <a:defRPr u="sng">
                <a:solidFill>
                  <a:schemeClr val="tx1"/>
                </a:solidFill>
                <a:latin typeface="Arial" charset="0"/>
                <a:ea typeface="宋体" pitchFamily="2" charset="-122"/>
              </a:defRPr>
            </a:lvl4pPr>
            <a:lvl5pPr marL="2057400" indent="-228600">
              <a:defRPr u="sng">
                <a:solidFill>
                  <a:schemeClr val="tx1"/>
                </a:solidFill>
                <a:latin typeface="Arial" charset="0"/>
                <a:ea typeface="宋体" pitchFamily="2" charset="-122"/>
              </a:defRPr>
            </a:lvl5pPr>
            <a:lvl6pPr marL="2514600" indent="-228600" eaLnBrk="0" fontAlgn="base" hangingPunct="0">
              <a:spcBef>
                <a:spcPct val="0"/>
              </a:spcBef>
              <a:spcAft>
                <a:spcPct val="0"/>
              </a:spcAft>
              <a:defRPr u="sng">
                <a:solidFill>
                  <a:schemeClr val="tx1"/>
                </a:solidFill>
                <a:latin typeface="Arial" charset="0"/>
                <a:ea typeface="宋体" pitchFamily="2" charset="-122"/>
              </a:defRPr>
            </a:lvl6pPr>
            <a:lvl7pPr marL="2971800" indent="-228600" eaLnBrk="0" fontAlgn="base" hangingPunct="0">
              <a:spcBef>
                <a:spcPct val="0"/>
              </a:spcBef>
              <a:spcAft>
                <a:spcPct val="0"/>
              </a:spcAft>
              <a:defRPr u="sng">
                <a:solidFill>
                  <a:schemeClr val="tx1"/>
                </a:solidFill>
                <a:latin typeface="Arial" charset="0"/>
                <a:ea typeface="宋体" pitchFamily="2" charset="-122"/>
              </a:defRPr>
            </a:lvl7pPr>
            <a:lvl8pPr marL="3429000" indent="-228600" eaLnBrk="0" fontAlgn="base" hangingPunct="0">
              <a:spcBef>
                <a:spcPct val="0"/>
              </a:spcBef>
              <a:spcAft>
                <a:spcPct val="0"/>
              </a:spcAft>
              <a:defRPr u="sng">
                <a:solidFill>
                  <a:schemeClr val="tx1"/>
                </a:solidFill>
                <a:latin typeface="Arial" charset="0"/>
                <a:ea typeface="宋体" pitchFamily="2" charset="-122"/>
              </a:defRPr>
            </a:lvl8pPr>
            <a:lvl9pPr marL="3886200" indent="-228600" eaLnBrk="0" fontAlgn="base" hangingPunct="0">
              <a:spcBef>
                <a:spcPct val="0"/>
              </a:spcBef>
              <a:spcAft>
                <a:spcPct val="0"/>
              </a:spcAft>
              <a:defRPr u="sng">
                <a:solidFill>
                  <a:schemeClr val="tx1"/>
                </a:solidFill>
                <a:latin typeface="Arial" charset="0"/>
                <a:ea typeface="宋体" pitchFamily="2" charset="-122"/>
              </a:defRPr>
            </a:lvl9pPr>
          </a:lstStyle>
          <a:p>
            <a:pPr eaLnBrk="1" hangingPunct="1">
              <a:defRPr/>
            </a:pPr>
            <a:r>
              <a:rPr lang="zh-CN" altLang="en-US" b="1" u="none" smtClean="0">
                <a:solidFill>
                  <a:srgbClr val="404040"/>
                </a:solidFill>
                <a:latin typeface="黑体" pitchFamily="49" charset="-122"/>
                <a:ea typeface="黑体" pitchFamily="49" charset="-122"/>
              </a:rPr>
              <a:t>神州数码信息服务股份有限公司</a:t>
            </a:r>
            <a:endParaRPr lang="zh-CN" altLang="en-US" u="none" smtClean="0">
              <a:solidFill>
                <a:srgbClr val="404040"/>
              </a:solidFill>
              <a:latin typeface="黑体" pitchFamily="49" charset="-122"/>
              <a:ea typeface="黑体" pitchFamily="49" charset="-122"/>
            </a:endParaRPr>
          </a:p>
        </p:txBody>
      </p:sp>
      <p:sp>
        <p:nvSpPr>
          <p:cNvPr id="6" name="文本占位符 2"/>
          <p:cNvSpPr>
            <a:spLocks noGrp="1"/>
          </p:cNvSpPr>
          <p:nvPr/>
        </p:nvSpPr>
        <p:spPr bwMode="auto">
          <a:xfrm>
            <a:off x="468313" y="981075"/>
            <a:ext cx="82311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2" tIns="57596" rIns="115192" bIns="57596"/>
          <a:lstStyle>
            <a:lvl1pPr>
              <a:defRPr u="sng">
                <a:solidFill>
                  <a:schemeClr val="tx1"/>
                </a:solidFill>
                <a:latin typeface="Arial" panose="020B0604020202020204" pitchFamily="34" charset="0"/>
                <a:ea typeface="宋体" panose="02010600030101010101" pitchFamily="2" charset="-122"/>
              </a:defRPr>
            </a:lvl1pPr>
            <a:lvl2pPr marL="742950" indent="-285750">
              <a:defRPr u="sng">
                <a:solidFill>
                  <a:schemeClr val="tx1"/>
                </a:solidFill>
                <a:latin typeface="Arial" panose="020B0604020202020204" pitchFamily="34" charset="0"/>
                <a:ea typeface="宋体" panose="02010600030101010101" pitchFamily="2" charset="-122"/>
              </a:defRPr>
            </a:lvl2pPr>
            <a:lvl3pPr marL="1143000" indent="-228600">
              <a:defRPr u="sng">
                <a:solidFill>
                  <a:schemeClr val="tx1"/>
                </a:solidFill>
                <a:latin typeface="Arial" panose="020B0604020202020204" pitchFamily="34" charset="0"/>
                <a:ea typeface="宋体" panose="02010600030101010101" pitchFamily="2" charset="-122"/>
              </a:defRPr>
            </a:lvl3pPr>
            <a:lvl4pPr marL="1600200" indent="-228600">
              <a:defRPr u="sng">
                <a:solidFill>
                  <a:schemeClr val="tx1"/>
                </a:solidFill>
                <a:latin typeface="Arial" panose="020B0604020202020204" pitchFamily="34" charset="0"/>
                <a:ea typeface="宋体" panose="02010600030101010101" pitchFamily="2" charset="-122"/>
              </a:defRPr>
            </a:lvl4pPr>
            <a:lvl5pPr marL="2057400" indent="-22860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a:defRPr/>
            </a:pPr>
            <a:endParaRPr lang="zh-CN" altLang="en-US" sz="2800" u="none" smtClean="0">
              <a:solidFill>
                <a:schemeClr val="bg1"/>
              </a:solidFill>
              <a:latin typeface="微软雅黑" panose="020B0503020204020204" pitchFamily="34" charset="-122"/>
              <a:ea typeface="微软雅黑" panose="020B0503020204020204" pitchFamily="34" charset="-122"/>
            </a:endParaRPr>
          </a:p>
        </p:txBody>
      </p:sp>
      <p:sp>
        <p:nvSpPr>
          <p:cNvPr id="7" name="文本占位符 2"/>
          <p:cNvSpPr>
            <a:spLocks noGrp="1"/>
          </p:cNvSpPr>
          <p:nvPr/>
        </p:nvSpPr>
        <p:spPr bwMode="auto">
          <a:xfrm>
            <a:off x="468313" y="981075"/>
            <a:ext cx="82311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2" tIns="57596" rIns="115192" bIns="57596"/>
          <a:lstStyle>
            <a:lvl1pPr>
              <a:defRPr u="sng">
                <a:solidFill>
                  <a:schemeClr val="tx1"/>
                </a:solidFill>
                <a:latin typeface="Arial" panose="020B0604020202020204" pitchFamily="34" charset="0"/>
                <a:ea typeface="宋体" panose="02010600030101010101" pitchFamily="2" charset="-122"/>
              </a:defRPr>
            </a:lvl1pPr>
            <a:lvl2pPr marL="742950" indent="-285750">
              <a:defRPr u="sng">
                <a:solidFill>
                  <a:schemeClr val="tx1"/>
                </a:solidFill>
                <a:latin typeface="Arial" panose="020B0604020202020204" pitchFamily="34" charset="0"/>
                <a:ea typeface="宋体" panose="02010600030101010101" pitchFamily="2" charset="-122"/>
              </a:defRPr>
            </a:lvl2pPr>
            <a:lvl3pPr marL="1143000" indent="-228600">
              <a:defRPr u="sng">
                <a:solidFill>
                  <a:schemeClr val="tx1"/>
                </a:solidFill>
                <a:latin typeface="Arial" panose="020B0604020202020204" pitchFamily="34" charset="0"/>
                <a:ea typeface="宋体" panose="02010600030101010101" pitchFamily="2" charset="-122"/>
              </a:defRPr>
            </a:lvl3pPr>
            <a:lvl4pPr marL="1600200" indent="-228600">
              <a:defRPr u="sng">
                <a:solidFill>
                  <a:schemeClr val="tx1"/>
                </a:solidFill>
                <a:latin typeface="Arial" panose="020B0604020202020204" pitchFamily="34" charset="0"/>
                <a:ea typeface="宋体" panose="02010600030101010101" pitchFamily="2" charset="-122"/>
              </a:defRPr>
            </a:lvl4pPr>
            <a:lvl5pPr marL="2057400" indent="-22860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a:defRPr/>
            </a:pPr>
            <a:endParaRPr lang="zh-CN" altLang="en-US" sz="2800" u="none" smtClean="0">
              <a:solidFill>
                <a:schemeClr val="bg1"/>
              </a:solidFill>
              <a:latin typeface="微软雅黑" panose="020B0503020204020204" pitchFamily="34" charset="-122"/>
              <a:ea typeface="微软雅黑" panose="020B0503020204020204" pitchFamily="34" charset="-122"/>
            </a:endParaRPr>
          </a:p>
        </p:txBody>
      </p:sp>
      <p:sp>
        <p:nvSpPr>
          <p:cNvPr id="11" name="标题 10"/>
          <p:cNvSpPr>
            <a:spLocks noGrp="1"/>
          </p:cNvSpPr>
          <p:nvPr>
            <p:ph type="title"/>
          </p:nvPr>
        </p:nvSpPr>
        <p:spPr>
          <a:xfrm>
            <a:off x="252314" y="2421682"/>
            <a:ext cx="5762250" cy="1144384"/>
          </a:xfrm>
          <a:prstGeom prst="rect">
            <a:avLst/>
          </a:prstGeom>
        </p:spPr>
        <p:txBody>
          <a:bodyPr/>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3893375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283758" y="117426"/>
            <a:ext cx="8230611" cy="564262"/>
          </a:xfrm>
          <a:prstGeom prst="rect">
            <a:avLst/>
          </a:prstGeom>
        </p:spPr>
        <p:txBody>
          <a:bodyPr/>
          <a:lstStyle>
            <a:lvl1pPr>
              <a:defRPr sz="2800" b="1">
                <a:solidFill>
                  <a:schemeClr val="tx1"/>
                </a:solidFill>
              </a:defRPr>
            </a:lvl1pPr>
          </a:lstStyle>
          <a:p>
            <a:endParaRPr lang="zh-CN" altLang="en-US" dirty="0"/>
          </a:p>
        </p:txBody>
      </p:sp>
      <p:sp>
        <p:nvSpPr>
          <p:cNvPr id="3" name="文本占位符 2"/>
          <p:cNvSpPr>
            <a:spLocks noGrp="1"/>
          </p:cNvSpPr>
          <p:nvPr>
            <p:ph idx="1"/>
          </p:nvPr>
        </p:nvSpPr>
        <p:spPr bwMode="auto">
          <a:xfrm>
            <a:off x="283758" y="914400"/>
            <a:ext cx="8230777" cy="5564356"/>
          </a:xfrm>
          <a:prstGeom prst="rect">
            <a:avLst/>
          </a:prstGeom>
          <a:noFill/>
          <a:ln w="9525">
            <a:noFill/>
            <a:miter lim="800000"/>
            <a:headEnd/>
            <a:tailEnd/>
          </a:ln>
        </p:spPr>
        <p:txBody>
          <a:bodyPr vert="horz" wrap="square" lIns="115207" tIns="57603" rIns="115207" bIns="57603" numCol="1" anchor="t" anchorCtr="0" compatLnSpc="1">
            <a:prstTxWarp prst="textNoShape">
              <a:avLst/>
            </a:prstTxWarp>
          </a:bodyPr>
          <a:lstStyle>
            <a:lvl1pPr>
              <a:defRPr sz="2400">
                <a:solidFill>
                  <a:schemeClr val="tx1"/>
                </a:solidFill>
              </a:defRPr>
            </a:lvl1pPr>
          </a:lstStyle>
          <a:p>
            <a:pPr lvl="0"/>
            <a:endParaRPr lang="zh-CN" altLang="en-US" noProof="0" dirty="0" smtClean="0"/>
          </a:p>
        </p:txBody>
      </p:sp>
    </p:spTree>
    <p:extLst>
      <p:ext uri="{BB962C8B-B14F-4D97-AF65-F5344CB8AC3E}">
        <p14:creationId xmlns:p14="http://schemas.microsoft.com/office/powerpoint/2010/main" val="2277144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IT咨询-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0" y="620832"/>
            <a:ext cx="8231029" cy="432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lang="zh-CN" altLang="en-US" sz="2400" b="1">
                <a:solidFill>
                  <a:srgbClr val="CC3300"/>
                </a:solidFill>
                <a:effectLst>
                  <a:outerShdw blurRad="38100" dist="38100" dir="2700000" algn="tl">
                    <a:srgbClr val="C0C0C0"/>
                  </a:outerShdw>
                </a:effectLst>
                <a:latin typeface="Microsoft JhengHei" panose="020B0604030504040204" pitchFamily="34" charset="-120"/>
                <a:ea typeface="Microsoft JhengHei" panose="020B0604030504040204" pitchFamily="34" charset="-120"/>
                <a:cs typeface="+mj-cs"/>
              </a:defRPr>
            </a:lvl1pPr>
          </a:lstStyle>
          <a:p>
            <a:pPr lvl="0"/>
            <a:r>
              <a:rPr lang="zh-CN" altLang="en-US" dirty="0" smtClean="0"/>
              <a:t>单击此处编辑母版标题样式</a:t>
            </a:r>
            <a:endParaRPr lang="zh-CN" altLang="en-US" dirty="0"/>
          </a:p>
        </p:txBody>
      </p:sp>
    </p:spTree>
    <p:extLst>
      <p:ext uri="{BB962C8B-B14F-4D97-AF65-F5344CB8AC3E}">
        <p14:creationId xmlns:p14="http://schemas.microsoft.com/office/powerpoint/2010/main" val="1627411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80" y="274701"/>
            <a:ext cx="8231029" cy="1143265"/>
          </a:xfrm>
          <a:prstGeom prst="rect">
            <a:avLst/>
          </a:prstGeom>
        </p:spPr>
        <p:txBody>
          <a:bodyPr/>
          <a:lstStyle>
            <a:lvl1pPr algn="l">
              <a:defRPr>
                <a:solidFill>
                  <a:srgbClr val="9EC44C"/>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7280" y="1600571"/>
            <a:ext cx="8231029" cy="4527011"/>
          </a:xfrm>
          <a:prstGeom prst="rect">
            <a:avLst/>
          </a:prstGeom>
        </p:spPr>
        <p:txBody>
          <a:bodyPr/>
          <a:lstStyle>
            <a:lvl1pPr>
              <a:defRPr>
                <a:solidFill>
                  <a:srgbClr val="3C463C"/>
                </a:solidFill>
                <a:latin typeface="Segoe UI" pitchFamily="34" charset="0"/>
                <a:ea typeface="Segoe UI" pitchFamily="34" charset="0"/>
                <a:cs typeface="Segoe UI" pitchFamily="34" charset="0"/>
              </a:defRPr>
            </a:lvl1pPr>
            <a:lvl2pPr>
              <a:defRPr>
                <a:solidFill>
                  <a:srgbClr val="3C463C"/>
                </a:solidFill>
                <a:latin typeface="Segoe UI" pitchFamily="34" charset="0"/>
                <a:ea typeface="Segoe UI" pitchFamily="34" charset="0"/>
                <a:cs typeface="Segoe UI" pitchFamily="34" charset="0"/>
              </a:defRPr>
            </a:lvl2pPr>
            <a:lvl3pPr>
              <a:defRPr>
                <a:solidFill>
                  <a:srgbClr val="3C463C"/>
                </a:solidFill>
                <a:latin typeface="Segoe UI" pitchFamily="34" charset="0"/>
                <a:ea typeface="Segoe UI" pitchFamily="34" charset="0"/>
                <a:cs typeface="Segoe UI" pitchFamily="34" charset="0"/>
              </a:defRPr>
            </a:lvl3pPr>
            <a:lvl4pPr>
              <a:defRPr>
                <a:solidFill>
                  <a:srgbClr val="3C463C"/>
                </a:solidFill>
                <a:latin typeface="Segoe UI" pitchFamily="34" charset="0"/>
                <a:ea typeface="Segoe UI" pitchFamily="34" charset="0"/>
                <a:cs typeface="Segoe UI" pitchFamily="34" charset="0"/>
              </a:defRPr>
            </a:lvl4pPr>
            <a:lvl5pPr>
              <a:defRPr>
                <a:solidFill>
                  <a:srgbClr val="3C463C"/>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707188"/>
            <a:ext cx="2133600" cy="152400"/>
          </a:xfrm>
          <a:prstGeom prst="rect">
            <a:avLst/>
          </a:prstGeom>
        </p:spPr>
        <p:txBody>
          <a:bodyPr/>
          <a:lstStyle>
            <a:lvl1pPr>
              <a:defRPr/>
            </a:lvl1pPr>
          </a:lstStyle>
          <a:p>
            <a:pPr>
              <a:defRPr/>
            </a:pPr>
            <a:fld id="{EBB94284-625A-448C-BC7D-3D05F0BCD0EC}" type="datetimeFigureOut">
              <a:rPr lang="en-US"/>
              <a:pPr>
                <a:defRPr/>
              </a:pPr>
              <a:t>4/20/2015</a:t>
            </a:fld>
            <a:endParaRPr lang="en-US"/>
          </a:p>
        </p:txBody>
      </p:sp>
      <p:sp>
        <p:nvSpPr>
          <p:cNvPr id="5" name="Footer Placeholder 4"/>
          <p:cNvSpPr>
            <a:spLocks noGrp="1"/>
          </p:cNvSpPr>
          <p:nvPr>
            <p:ph type="ftr" sz="quarter" idx="11"/>
          </p:nvPr>
        </p:nvSpPr>
        <p:spPr>
          <a:xfrm>
            <a:off x="4573588" y="6707188"/>
            <a:ext cx="2895600" cy="152400"/>
          </a:xfrm>
          <a:prstGeom prst="rect">
            <a:avLst/>
          </a:prstGeom>
        </p:spPr>
        <p:txBody>
          <a:bodyPr/>
          <a:lstStyle>
            <a:lvl1pPr algn="r">
              <a:defRPr sz="800">
                <a:solidFill>
                  <a:schemeClr val="bg1">
                    <a:lumMod val="85000"/>
                  </a:schemeClr>
                </a:solidFill>
              </a:defRPr>
            </a:lvl1pPr>
          </a:lstStyle>
          <a:p>
            <a:pPr>
              <a:defRPr/>
            </a:pPr>
            <a:endParaRPr lang="en-US"/>
          </a:p>
        </p:txBody>
      </p:sp>
      <p:sp>
        <p:nvSpPr>
          <p:cNvPr id="6" name="Slide Number Placeholder 5"/>
          <p:cNvSpPr>
            <a:spLocks noGrp="1"/>
          </p:cNvSpPr>
          <p:nvPr>
            <p:ph type="sldNum" sz="quarter" idx="12"/>
          </p:nvPr>
        </p:nvSpPr>
        <p:spPr>
          <a:xfrm>
            <a:off x="7469188" y="6707188"/>
            <a:ext cx="1219200" cy="152400"/>
          </a:xfrm>
          <a:prstGeom prst="rect">
            <a:avLst/>
          </a:prstGeom>
        </p:spPr>
        <p:txBody>
          <a:bodyPr/>
          <a:lstStyle>
            <a:lvl1pPr>
              <a:defRPr/>
            </a:lvl1pPr>
          </a:lstStyle>
          <a:p>
            <a:pPr>
              <a:defRPr/>
            </a:pPr>
            <a:fld id="{AFBB1C5D-903E-4DD9-8AD4-1E80DC32B071}" type="slidenum">
              <a:rPr lang="en-US"/>
              <a:pPr>
                <a:defRPr/>
              </a:pPr>
              <a:t>‹#›</a:t>
            </a:fld>
            <a:endParaRPr lang="en-US"/>
          </a:p>
        </p:txBody>
      </p:sp>
    </p:spTree>
    <p:extLst>
      <p:ext uri="{BB962C8B-B14F-4D97-AF65-F5344CB8AC3E}">
        <p14:creationId xmlns:p14="http://schemas.microsoft.com/office/powerpoint/2010/main" val="4171867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510" y="228658"/>
            <a:ext cx="8365391" cy="748070"/>
          </a:xfrm>
          <a:prstGeom prst="rect">
            <a:avLst/>
          </a:prstGeom>
        </p:spPr>
        <p:txBody>
          <a:bodyPr lIns="57150" tIns="28575" rIns="57150" bIns="28575"/>
          <a:lstStyle>
            <a:lvl1pPr>
              <a:defRPr sz="4101"/>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510" y="1448135"/>
            <a:ext cx="8365391" cy="946632"/>
          </a:xfrm>
          <a:prstGeom prst="rect">
            <a:avLst/>
          </a:prstGeom>
        </p:spPr>
        <p:txBody>
          <a:bodyPr lIns="57150" tIns="28575" rIns="57150" bIns="28575"/>
          <a:lstStyle>
            <a:lvl1pPr marL="2382" indent="0">
              <a:spcBef>
                <a:spcPts val="0"/>
              </a:spcBef>
              <a:spcAft>
                <a:spcPts val="675"/>
              </a:spcAft>
              <a:buSzPct val="80000"/>
              <a:buFont typeface="Arial" pitchFamily="34" charset="0"/>
              <a:buNone/>
              <a:defRPr sz="3001" spc="-75" baseline="0">
                <a:gradFill>
                  <a:gsLst>
                    <a:gs pos="0">
                      <a:srgbClr val="595959"/>
                    </a:gs>
                    <a:gs pos="86000">
                      <a:srgbClr val="595959"/>
                    </a:gs>
                  </a:gsLst>
                  <a:lin ang="5400000" scaled="0"/>
                </a:gradFill>
                <a:latin typeface="Segoe UI Light" pitchFamily="34" charset="0"/>
              </a:defRPr>
            </a:lvl1pPr>
            <a:lvl2pPr marL="2382"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3548" indent="-302226">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2936" indent="-259383">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5184" indent="-252246">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613157020"/>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One Liner (burgandy)">
    <p:spTree>
      <p:nvGrpSpPr>
        <p:cNvPr id="1" name=""/>
        <p:cNvGrpSpPr/>
        <p:nvPr/>
      </p:nvGrpSpPr>
      <p:grpSpPr>
        <a:xfrm>
          <a:off x="0" y="0"/>
          <a:ext cx="0" cy="0"/>
          <a:chOff x="0" y="0"/>
          <a:chExt cx="0" cy="0"/>
        </a:xfrm>
      </p:grpSpPr>
      <p:sp>
        <p:nvSpPr>
          <p:cNvPr id="17" name="Text Placeholder 16"/>
          <p:cNvSpPr>
            <a:spLocks noGrp="1"/>
          </p:cNvSpPr>
          <p:nvPr>
            <p:ph type="body" sz="quarter" idx="11"/>
          </p:nvPr>
        </p:nvSpPr>
        <p:spPr>
          <a:xfrm>
            <a:off x="752206" y="2956937"/>
            <a:ext cx="7641175" cy="1137567"/>
          </a:xfrm>
          <a:prstGeom prst="rect">
            <a:avLst/>
          </a:prstGeom>
        </p:spPr>
        <p:txBody>
          <a:bodyPr anchor="ctr"/>
          <a:lstStyle>
            <a:lvl1pPr algn="ctr">
              <a:buNone/>
              <a:defRPr lang="en-US" sz="4502" b="0" spc="-113" dirty="0" smtClean="0">
                <a:solidFill>
                  <a:srgbClr val="0075B0"/>
                </a:solidFill>
                <a:effectLst/>
                <a:latin typeface="+mn-lt"/>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356424107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5" name="图片 6" descr="PPT内页模板.jpg"/>
          <p:cNvPicPr>
            <a:picLocks noChangeAspect="1"/>
          </p:cNvPicPr>
          <p:nvPr userDrawn="1"/>
        </p:nvPicPr>
        <p:blipFill>
          <a:blip r:embed="rId2"/>
          <a:srcRect/>
          <a:stretch>
            <a:fillRect/>
          </a:stretch>
        </p:blipFill>
        <p:spPr bwMode="auto">
          <a:xfrm>
            <a:off x="0" y="6145048"/>
            <a:ext cx="9145588" cy="714540"/>
          </a:xfrm>
          <a:prstGeom prst="rect">
            <a:avLst/>
          </a:prstGeom>
          <a:noFill/>
          <a:ln w="9525">
            <a:noFill/>
            <a:miter lim="800000"/>
            <a:headEnd/>
            <a:tailEnd/>
          </a:ln>
        </p:spPr>
      </p:pic>
      <p:sp>
        <p:nvSpPr>
          <p:cNvPr id="6" name="平行四边形 5"/>
          <p:cNvSpPr/>
          <p:nvPr userDrawn="1"/>
        </p:nvSpPr>
        <p:spPr bwMode="auto">
          <a:xfrm>
            <a:off x="7287891" y="285816"/>
            <a:ext cx="1597302" cy="571632"/>
          </a:xfrm>
          <a:prstGeom prst="parallelogram">
            <a:avLst/>
          </a:prstGeom>
          <a:solidFill>
            <a:sysClr val="window" lastClr="FFFFFF">
              <a:lumMod val="65000"/>
            </a:sysClr>
          </a:solidFill>
          <a:ln w="9525" cap="flat" cmpd="sng" algn="ctr">
            <a:noFill/>
            <a:prstDash val="solid"/>
            <a:round/>
            <a:headEnd type="none" w="med" len="med"/>
            <a:tailEnd type="none" w="med" len="med"/>
          </a:ln>
          <a:effectLst/>
        </p:spPr>
        <p:txBody>
          <a:bodyPr wrap="none" anchor="ctr"/>
          <a:lstStyle/>
          <a:p>
            <a:pPr>
              <a:defRPr/>
            </a:pPr>
            <a:endParaRPr lang="zh-CN" altLang="en-US" sz="1400" u="sng">
              <a:solidFill>
                <a:prstClr val="black"/>
              </a:solidFill>
              <a:ea typeface="楷体_GB2312" pitchFamily="49" charset="-122"/>
            </a:endParaRPr>
          </a:p>
        </p:txBody>
      </p:sp>
      <p:sp>
        <p:nvSpPr>
          <p:cNvPr id="7" name="平行四边形 6"/>
          <p:cNvSpPr/>
          <p:nvPr userDrawn="1"/>
        </p:nvSpPr>
        <p:spPr bwMode="auto">
          <a:xfrm>
            <a:off x="3715395" y="285816"/>
            <a:ext cx="3643946" cy="571632"/>
          </a:xfrm>
          <a:prstGeom prst="parallelogram">
            <a:avLst/>
          </a:prstGeom>
          <a:solidFill>
            <a:srgbClr val="D8001D"/>
          </a:solidFill>
          <a:ln w="9525" cap="flat" cmpd="sng" algn="ctr">
            <a:noFill/>
            <a:prstDash val="solid"/>
            <a:round/>
            <a:headEnd type="none" w="med" len="med"/>
            <a:tailEnd type="none" w="med" len="med"/>
          </a:ln>
          <a:effectLst/>
        </p:spPr>
        <p:txBody>
          <a:bodyPr wrap="none" anchor="ctr"/>
          <a:lstStyle/>
          <a:p>
            <a:pPr>
              <a:defRPr/>
            </a:pPr>
            <a:endParaRPr lang="zh-CN" altLang="en-US" sz="1400" u="sng">
              <a:solidFill>
                <a:prstClr val="black"/>
              </a:solidFill>
              <a:ea typeface="楷体_GB2312" pitchFamily="49" charset="-122"/>
            </a:endParaRPr>
          </a:p>
        </p:txBody>
      </p:sp>
      <p:sp>
        <p:nvSpPr>
          <p:cNvPr id="8" name="平行四边形 7"/>
          <p:cNvSpPr/>
          <p:nvPr userDrawn="1"/>
        </p:nvSpPr>
        <p:spPr bwMode="auto">
          <a:xfrm>
            <a:off x="214351" y="285816"/>
            <a:ext cx="3572495" cy="571632"/>
          </a:xfrm>
          <a:prstGeom prst="parallelogram">
            <a:avLst/>
          </a:prstGeom>
          <a:solidFill>
            <a:sysClr val="windowText" lastClr="000000">
              <a:lumMod val="85000"/>
              <a:lumOff val="15000"/>
            </a:sysClr>
          </a:solidFill>
          <a:ln w="9525" cap="flat" cmpd="sng" algn="ctr">
            <a:noFill/>
            <a:prstDash val="solid"/>
            <a:round/>
            <a:headEnd type="none" w="med" len="med"/>
            <a:tailEnd type="none" w="med" len="med"/>
          </a:ln>
          <a:effectLst/>
        </p:spPr>
        <p:txBody>
          <a:bodyPr wrap="none" anchor="ctr"/>
          <a:lstStyle/>
          <a:p>
            <a:pPr>
              <a:defRPr/>
            </a:pPr>
            <a:endParaRPr lang="zh-CN" altLang="en-US" sz="1400" u="sng" dirty="0">
              <a:solidFill>
                <a:prstClr val="black"/>
              </a:solidFill>
              <a:ea typeface="楷体_GB2312" pitchFamily="49" charset="-122"/>
            </a:endParaRPr>
          </a:p>
        </p:txBody>
      </p:sp>
      <p:sp>
        <p:nvSpPr>
          <p:cNvPr id="9" name="TextBox 8"/>
          <p:cNvSpPr txBox="1"/>
          <p:nvPr userDrawn="1"/>
        </p:nvSpPr>
        <p:spPr>
          <a:xfrm>
            <a:off x="7287891" y="406494"/>
            <a:ext cx="1621239" cy="338632"/>
          </a:xfrm>
          <a:prstGeom prst="rect">
            <a:avLst/>
          </a:prstGeom>
          <a:noFill/>
        </p:spPr>
        <p:txBody>
          <a:bodyPr wrap="none">
            <a:spAutoFit/>
          </a:bodyPr>
          <a:lstStyle/>
          <a:p>
            <a:pPr>
              <a:defRPr/>
            </a:pPr>
            <a:r>
              <a:rPr lang="en-US" altLang="zh-CN" sz="1600" i="1" dirty="0">
                <a:solidFill>
                  <a:prstClr val="black"/>
                </a:solidFill>
                <a:latin typeface="方正大黑简体" pitchFamily="2" charset="-122"/>
                <a:ea typeface="方正大黑简体" pitchFamily="2" charset="-122"/>
              </a:rPr>
              <a:t>IT·</a:t>
            </a:r>
            <a:r>
              <a:rPr lang="zh-CN" altLang="en-US" sz="1600" i="1" dirty="0">
                <a:solidFill>
                  <a:prstClr val="black"/>
                </a:solidFill>
                <a:latin typeface="方正大黑简体" pitchFamily="2" charset="-122"/>
                <a:ea typeface="方正大黑简体" pitchFamily="2" charset="-122"/>
              </a:rPr>
              <a:t>服务</a:t>
            </a:r>
            <a:r>
              <a:rPr lang="en-US" altLang="zh-CN" sz="1600" i="1" dirty="0">
                <a:solidFill>
                  <a:prstClr val="black"/>
                </a:solidFill>
                <a:latin typeface="方正大黑简体" pitchFamily="2" charset="-122"/>
                <a:ea typeface="方正大黑简体" pitchFamily="2" charset="-122"/>
              </a:rPr>
              <a:t>·</a:t>
            </a:r>
            <a:r>
              <a:rPr lang="zh-CN" altLang="en-US" sz="1600" i="1" dirty="0">
                <a:solidFill>
                  <a:prstClr val="black"/>
                </a:solidFill>
                <a:latin typeface="方正大黑简体" pitchFamily="2" charset="-122"/>
                <a:ea typeface="方正大黑简体" pitchFamily="2" charset="-122"/>
              </a:rPr>
              <a:t>创新</a:t>
            </a:r>
          </a:p>
        </p:txBody>
      </p:sp>
      <p:sp>
        <p:nvSpPr>
          <p:cNvPr id="2" name="标题 1"/>
          <p:cNvSpPr>
            <a:spLocks noGrp="1"/>
          </p:cNvSpPr>
          <p:nvPr>
            <p:ph type="ctrTitle"/>
          </p:nvPr>
        </p:nvSpPr>
        <p:spPr>
          <a:xfrm>
            <a:off x="214319" y="214340"/>
            <a:ext cx="3929772" cy="571612"/>
          </a:xfrm>
          <a:prstGeom prst="rect">
            <a:avLst/>
          </a:prstGeom>
        </p:spPr>
        <p:txBody>
          <a:bodyPr>
            <a:noAutofit/>
          </a:bodyPr>
          <a:lstStyle>
            <a:lvl1pPr algn="l">
              <a:defRPr sz="2400" b="1">
                <a:solidFill>
                  <a:schemeClr val="bg1"/>
                </a:solidFill>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858290" y="285794"/>
            <a:ext cx="4344162" cy="543058"/>
          </a:xfrm>
          <a:prstGeom prst="rect">
            <a:avLst/>
          </a:prstGeom>
        </p:spPr>
        <p:txBody>
          <a:bodyPr rtlCol="0" anchor="ctr">
            <a:noAutofit/>
          </a:bodyPr>
          <a:lstStyle>
            <a:lvl1pPr marL="0" indent="0" algn="l" defTabSz="914583" rtl="0" eaLnBrk="1" latinLnBrk="0" hangingPunct="1">
              <a:spcBef>
                <a:spcPct val="0"/>
              </a:spcBef>
              <a:buNone/>
              <a:defRPr lang="zh-CN" altLang="en-US" sz="2000" b="1" kern="1200" dirty="0" smtClean="0">
                <a:solidFill>
                  <a:schemeClr val="bg1"/>
                </a:solidFill>
                <a:latin typeface="微软雅黑" pitchFamily="34" charset="-122"/>
                <a:ea typeface="微软雅黑" pitchFamily="34" charset="-122"/>
                <a:cs typeface="+mj-cs"/>
              </a:defRPr>
            </a:lvl1pPr>
            <a:lvl2pPr marL="457291" indent="0" algn="ctr">
              <a:buNone/>
              <a:defRPr>
                <a:solidFill>
                  <a:schemeClr val="tx1">
                    <a:tint val="75000"/>
                  </a:schemeClr>
                </a:solidFill>
              </a:defRPr>
            </a:lvl2pPr>
            <a:lvl3pPr marL="914583" indent="0" algn="ctr">
              <a:buNone/>
              <a:defRPr>
                <a:solidFill>
                  <a:schemeClr val="tx1">
                    <a:tint val="75000"/>
                  </a:schemeClr>
                </a:solidFill>
              </a:defRPr>
            </a:lvl3pPr>
            <a:lvl4pPr marL="1371874" indent="0" algn="ctr">
              <a:buNone/>
              <a:defRPr>
                <a:solidFill>
                  <a:schemeClr val="tx1">
                    <a:tint val="75000"/>
                  </a:schemeClr>
                </a:solidFill>
              </a:defRPr>
            </a:lvl4pPr>
            <a:lvl5pPr marL="1829166" indent="0" algn="ctr">
              <a:buNone/>
              <a:defRPr>
                <a:solidFill>
                  <a:schemeClr val="tx1">
                    <a:tint val="75000"/>
                  </a:schemeClr>
                </a:solidFill>
              </a:defRPr>
            </a:lvl5pPr>
            <a:lvl6pPr marL="2286457" indent="0" algn="ctr">
              <a:buNone/>
              <a:defRPr>
                <a:solidFill>
                  <a:schemeClr val="tx1">
                    <a:tint val="75000"/>
                  </a:schemeClr>
                </a:solidFill>
              </a:defRPr>
            </a:lvl6pPr>
            <a:lvl7pPr marL="2743749" indent="0" algn="ctr">
              <a:buNone/>
              <a:defRPr>
                <a:solidFill>
                  <a:schemeClr val="tx1">
                    <a:tint val="75000"/>
                  </a:schemeClr>
                </a:solidFill>
              </a:defRPr>
            </a:lvl7pPr>
            <a:lvl8pPr marL="3201040" indent="0" algn="ctr">
              <a:buNone/>
              <a:defRPr>
                <a:solidFill>
                  <a:schemeClr val="tx1">
                    <a:tint val="75000"/>
                  </a:schemeClr>
                </a:solidFill>
              </a:defRPr>
            </a:lvl8pPr>
            <a:lvl9pPr marL="3658332"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16" name="内容占位符 2"/>
          <p:cNvSpPr>
            <a:spLocks noGrp="1"/>
          </p:cNvSpPr>
          <p:nvPr>
            <p:ph idx="10"/>
          </p:nvPr>
        </p:nvSpPr>
        <p:spPr>
          <a:xfrm>
            <a:off x="428671" y="1286158"/>
            <a:ext cx="8231029" cy="4527011"/>
          </a:xfrm>
          <a:prstGeom prst="rect">
            <a:avLst/>
          </a:prstGeom>
        </p:spPr>
        <p:txBody>
          <a:bodyPr/>
          <a:lstStyle>
            <a:lvl1pPr>
              <a:defRPr>
                <a:latin typeface="微软雅黑" pitchFamily="34" charset="-122"/>
                <a:ea typeface="微软雅黑" pitchFamily="34" charset="-122"/>
              </a:defRPr>
            </a:lvl1pPr>
            <a:lvl2pPr>
              <a:defRPr>
                <a:latin typeface="微软雅黑" pitchFamily="34" charset="-122"/>
                <a:ea typeface="微软雅黑" pitchFamily="34" charset="-122"/>
              </a:defRPr>
            </a:lvl2pPr>
            <a:lvl3pPr>
              <a:defRPr>
                <a:latin typeface="微软雅黑" pitchFamily="34" charset="-122"/>
                <a:ea typeface="微软雅黑" pitchFamily="34" charset="-122"/>
              </a:defRPr>
            </a:lvl3pPr>
            <a:lvl4pPr>
              <a:defRPr>
                <a:latin typeface="微软雅黑" pitchFamily="34" charset="-122"/>
                <a:ea typeface="微软雅黑" pitchFamily="34" charset="-122"/>
              </a:defRPr>
            </a:lvl4pPr>
            <a:lvl5pPr>
              <a:defRPr>
                <a:latin typeface="微软雅黑" pitchFamily="34" charset="-122"/>
                <a:ea typeface="微软雅黑"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p14="http://schemas.microsoft.com/office/powerpoint/2010/main" val="2138196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704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95358" y="203248"/>
            <a:ext cx="8354875" cy="489063"/>
          </a:xfrm>
          <a:prstGeom prst="rect">
            <a:avLst/>
          </a:prstGeom>
        </p:spPr>
        <p:txBody>
          <a:bodyPr/>
          <a:lstStyle>
            <a:lvl1pPr>
              <a:defRPr sz="2371">
                <a:solidFill>
                  <a:schemeClr val="tx1"/>
                </a:solidFill>
              </a:defRPr>
            </a:lvl1pPr>
          </a:lstStyle>
          <a:p>
            <a:r>
              <a:rPr lang="zh-CN" altLang="en-US" smtClean="0"/>
              <a:t>单击此处编辑母版标题样式</a:t>
            </a:r>
            <a:endParaRPr lang="zh-CN" altLang="en-US"/>
          </a:p>
        </p:txBody>
      </p:sp>
      <p:sp>
        <p:nvSpPr>
          <p:cNvPr id="3" name="灯片编号占位符 2"/>
          <p:cNvSpPr>
            <a:spLocks noGrp="1"/>
          </p:cNvSpPr>
          <p:nvPr>
            <p:ph type="sldNum" sz="quarter" idx="10"/>
          </p:nvPr>
        </p:nvSpPr>
        <p:spPr>
          <a:xfrm>
            <a:off x="6832199" y="6357822"/>
            <a:ext cx="2133971" cy="365210"/>
          </a:xfrm>
          <a:prstGeom prst="rect">
            <a:avLst/>
          </a:prstGeom>
        </p:spPr>
        <p:txBody>
          <a:bodyPr/>
          <a:lstStyle>
            <a:lvl1pPr>
              <a:defRPr>
                <a:latin typeface="Arial" pitchFamily="34" charset="0"/>
                <a:ea typeface="宋体" pitchFamily="2" charset="-122"/>
              </a:defRPr>
            </a:lvl1pPr>
          </a:lstStyle>
          <a:p>
            <a:pPr>
              <a:defRPr/>
            </a:pPr>
            <a:fld id="{56ECAF8B-290C-4EC0-8EC1-E9CDF192C6CC}" type="slidenum">
              <a:rPr lang="zh-CN" altLang="en-US"/>
              <a:pPr>
                <a:defRPr/>
              </a:pPr>
              <a:t>‹#›</a:t>
            </a:fld>
            <a:endParaRPr lang="zh-CN" altLang="en-US"/>
          </a:p>
        </p:txBody>
      </p:sp>
    </p:spTree>
    <p:extLst>
      <p:ext uri="{BB962C8B-B14F-4D97-AF65-F5344CB8AC3E}">
        <p14:creationId xmlns:p14="http://schemas.microsoft.com/office/powerpoint/2010/main" val="404472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919" y="2130919"/>
            <a:ext cx="7773750" cy="147036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839" y="3887100"/>
            <a:ext cx="6401912" cy="1753006"/>
          </a:xfrm>
          <a:prstGeom prst="rect">
            <a:avLst/>
          </a:prstGeom>
        </p:spPr>
        <p:txBody>
          <a:bodyPr/>
          <a:lstStyle>
            <a:lvl1pPr marL="0" indent="0" algn="ctr">
              <a:buNone/>
              <a:defRPr/>
            </a:lvl1pPr>
            <a:lvl2pPr marL="345536" indent="0" algn="ctr">
              <a:buNone/>
              <a:defRPr/>
            </a:lvl2pPr>
            <a:lvl3pPr marL="691071" indent="0" algn="ctr">
              <a:buNone/>
              <a:defRPr/>
            </a:lvl3pPr>
            <a:lvl4pPr marL="1036606" indent="0" algn="ctr">
              <a:buNone/>
              <a:defRPr/>
            </a:lvl4pPr>
            <a:lvl5pPr marL="1382142" indent="0" algn="ctr">
              <a:buNone/>
              <a:defRPr/>
            </a:lvl5pPr>
            <a:lvl6pPr marL="1727678" indent="0" algn="ctr">
              <a:buNone/>
              <a:defRPr/>
            </a:lvl6pPr>
            <a:lvl7pPr marL="2073213" indent="0" algn="ctr">
              <a:buNone/>
              <a:defRPr/>
            </a:lvl7pPr>
            <a:lvl8pPr marL="2418748" indent="0" algn="ctr">
              <a:buNone/>
              <a:defRPr/>
            </a:lvl8pPr>
            <a:lvl9pPr marL="2764284"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80" y="6357822"/>
            <a:ext cx="2133971" cy="365210"/>
          </a:xfrm>
          <a:prstGeom prst="rect">
            <a:avLst/>
          </a:prstGeom>
        </p:spPr>
        <p:txBody>
          <a:bodyPr/>
          <a:lstStyle>
            <a:lvl1pPr>
              <a:defRPr smtClean="0"/>
            </a:lvl1pPr>
          </a:lstStyle>
          <a:p>
            <a:pPr>
              <a:defRPr/>
            </a:pPr>
            <a:fld id="{0B04425E-DBFB-48A7-95EE-22507BB9FD31}" type="datetime1">
              <a:rPr lang="zh-CN" altLang="en-US"/>
              <a:pPr>
                <a:defRPr/>
              </a:pPr>
              <a:t>2015/4/20</a:t>
            </a:fld>
            <a:endParaRPr lang="zh-CN" altLang="en-US" sz="1361">
              <a:solidFill>
                <a:schemeClr val="tx1"/>
              </a:solidFill>
              <a:latin typeface="Arial" pitchFamily="34" charset="0"/>
              <a:ea typeface="+mn-ea"/>
            </a:endParaRPr>
          </a:p>
        </p:txBody>
      </p:sp>
      <p:sp>
        <p:nvSpPr>
          <p:cNvPr id="5" name="页脚占位符 4"/>
          <p:cNvSpPr>
            <a:spLocks noGrp="1"/>
          </p:cNvSpPr>
          <p:nvPr>
            <p:ph type="ftr" sz="quarter" idx="11"/>
          </p:nvPr>
        </p:nvSpPr>
        <p:spPr>
          <a:xfrm>
            <a:off x="3124743" y="6357822"/>
            <a:ext cx="2896103" cy="365210"/>
          </a:xfrm>
          <a:prstGeom prst="rect">
            <a:avLst/>
          </a:prstGeom>
        </p:spPr>
        <p:txBody>
          <a:bodyPr/>
          <a:lstStyle>
            <a:lvl1pPr>
              <a:defRPr smtClean="0"/>
            </a:lvl1pPr>
          </a:lstStyle>
          <a:p>
            <a:pPr>
              <a:defRPr/>
            </a:pPr>
            <a:endParaRPr lang="zh-CN" altLang="zh-CN"/>
          </a:p>
        </p:txBody>
      </p:sp>
      <p:sp>
        <p:nvSpPr>
          <p:cNvPr id="6" name="灯片编号占位符 5"/>
          <p:cNvSpPr>
            <a:spLocks noGrp="1"/>
          </p:cNvSpPr>
          <p:nvPr>
            <p:ph type="sldNum" sz="quarter" idx="12"/>
          </p:nvPr>
        </p:nvSpPr>
        <p:spPr>
          <a:xfrm>
            <a:off x="6554339" y="6357822"/>
            <a:ext cx="2133971" cy="365210"/>
          </a:xfrm>
          <a:prstGeom prst="rect">
            <a:avLst/>
          </a:prstGeom>
        </p:spPr>
        <p:txBody>
          <a:bodyPr/>
          <a:lstStyle>
            <a:lvl1pPr>
              <a:defRPr/>
            </a:lvl1pPr>
          </a:lstStyle>
          <a:p>
            <a:fld id="{B32893A6-576C-42BE-AD37-C9A28760F6B7}" type="slidenum">
              <a:rPr lang="zh-CN" altLang="en-US"/>
              <a:pPr/>
              <a:t>‹#›</a:t>
            </a:fld>
            <a:endParaRPr lang="zh-CN" altLang="en-US" sz="1361">
              <a:solidFill>
                <a:schemeClr val="tx1"/>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8916071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2.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图片 2" descr="3.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175"/>
            <a:ext cx="9140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标题占位符 1"/>
          <p:cNvSpPr>
            <a:spLocks noGrp="1"/>
          </p:cNvSpPr>
          <p:nvPr>
            <p:ph type="title"/>
          </p:nvPr>
        </p:nvSpPr>
        <p:spPr bwMode="auto">
          <a:xfrm>
            <a:off x="457200" y="274638"/>
            <a:ext cx="8231188"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92" tIns="57596" rIns="115192" bIns="57596" numCol="1" anchor="ctr" anchorCtr="0" compatLnSpc="1">
            <a:prstTxWarp prst="textNoShape">
              <a:avLst/>
            </a:prstTxWarp>
          </a:bodyPr>
          <a:lstStyle/>
          <a:p>
            <a:pPr lvl="0"/>
            <a:endParaRPr lang="zh-CN" altLang="en-US" smtClean="0"/>
          </a:p>
        </p:txBody>
      </p:sp>
      <p:sp>
        <p:nvSpPr>
          <p:cNvPr id="1028" name="文本占位符 2"/>
          <p:cNvSpPr>
            <a:spLocks noGrp="1"/>
          </p:cNvSpPr>
          <p:nvPr>
            <p:ph type="body" idx="1"/>
          </p:nvPr>
        </p:nvSpPr>
        <p:spPr bwMode="auto">
          <a:xfrm>
            <a:off x="468313" y="981075"/>
            <a:ext cx="82311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92" tIns="57596" rIns="115192" bIns="57596"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Tree>
  </p:cSld>
  <p:clrMap bg1="lt1" tx1="dk1" bg2="lt2" tx2="dk2" accent1="accent1" accent2="accent2" accent3="accent3" accent4="accent4" accent5="accent5" accent6="accent6" hlink="hlink" folHlink="folHlink"/>
  <p:hf hdr="0" ftr="0" dt="0"/>
  <p:txStyles>
    <p:titleStyle>
      <a:lvl1pPr algn="l" defTabSz="1149350" rtl="0" eaLnBrk="0" fontAlgn="base" hangingPunct="0">
        <a:spcBef>
          <a:spcPct val="0"/>
        </a:spcBef>
        <a:spcAft>
          <a:spcPct val="0"/>
        </a:spcAft>
        <a:defRPr sz="2800" b="1" kern="1200">
          <a:solidFill>
            <a:schemeClr val="tx1"/>
          </a:solidFill>
          <a:latin typeface="微软雅黑" pitchFamily="34" charset="-122"/>
          <a:ea typeface="微软雅黑" pitchFamily="34" charset="-122"/>
          <a:cs typeface="+mj-cs"/>
        </a:defRPr>
      </a:lvl1pPr>
      <a:lvl2pPr algn="l" defTabSz="1149350" rtl="0" eaLnBrk="0" fontAlgn="base" hangingPunct="0">
        <a:spcBef>
          <a:spcPct val="0"/>
        </a:spcBef>
        <a:spcAft>
          <a:spcPct val="0"/>
        </a:spcAft>
        <a:defRPr sz="2800" b="1">
          <a:solidFill>
            <a:schemeClr val="tx1"/>
          </a:solidFill>
          <a:latin typeface="微软雅黑" pitchFamily="34" charset="-122"/>
          <a:ea typeface="微软雅黑" pitchFamily="34" charset="-122"/>
        </a:defRPr>
      </a:lvl2pPr>
      <a:lvl3pPr algn="l" defTabSz="1149350" rtl="0" eaLnBrk="0" fontAlgn="base" hangingPunct="0">
        <a:spcBef>
          <a:spcPct val="0"/>
        </a:spcBef>
        <a:spcAft>
          <a:spcPct val="0"/>
        </a:spcAft>
        <a:defRPr sz="2800" b="1">
          <a:solidFill>
            <a:schemeClr val="tx1"/>
          </a:solidFill>
          <a:latin typeface="微软雅黑" pitchFamily="34" charset="-122"/>
          <a:ea typeface="微软雅黑" pitchFamily="34" charset="-122"/>
        </a:defRPr>
      </a:lvl3pPr>
      <a:lvl4pPr algn="l" defTabSz="1149350" rtl="0" eaLnBrk="0" fontAlgn="base" hangingPunct="0">
        <a:spcBef>
          <a:spcPct val="0"/>
        </a:spcBef>
        <a:spcAft>
          <a:spcPct val="0"/>
        </a:spcAft>
        <a:defRPr sz="2800" b="1">
          <a:solidFill>
            <a:schemeClr val="tx1"/>
          </a:solidFill>
          <a:latin typeface="微软雅黑" pitchFamily="34" charset="-122"/>
          <a:ea typeface="微软雅黑" pitchFamily="34" charset="-122"/>
        </a:defRPr>
      </a:lvl4pPr>
      <a:lvl5pPr algn="l" defTabSz="1149350" rtl="0" eaLnBrk="0" fontAlgn="base" hangingPunct="0">
        <a:spcBef>
          <a:spcPct val="0"/>
        </a:spcBef>
        <a:spcAft>
          <a:spcPct val="0"/>
        </a:spcAft>
        <a:defRPr sz="2800" b="1">
          <a:solidFill>
            <a:schemeClr val="tx1"/>
          </a:solidFill>
          <a:latin typeface="微软雅黑" pitchFamily="34" charset="-122"/>
          <a:ea typeface="微软雅黑" pitchFamily="34" charset="-122"/>
        </a:defRPr>
      </a:lvl5pPr>
      <a:lvl6pPr marL="457171" algn="ctr" defTabSz="1150864" rtl="0" fontAlgn="base">
        <a:spcBef>
          <a:spcPct val="0"/>
        </a:spcBef>
        <a:spcAft>
          <a:spcPct val="0"/>
        </a:spcAft>
        <a:defRPr sz="5500">
          <a:solidFill>
            <a:schemeClr val="tx1"/>
          </a:solidFill>
          <a:latin typeface="Calibri" pitchFamily="34" charset="0"/>
          <a:ea typeface="宋体" pitchFamily="2" charset="-122"/>
        </a:defRPr>
      </a:lvl6pPr>
      <a:lvl7pPr marL="914342" algn="ctr" defTabSz="1150864" rtl="0" fontAlgn="base">
        <a:spcBef>
          <a:spcPct val="0"/>
        </a:spcBef>
        <a:spcAft>
          <a:spcPct val="0"/>
        </a:spcAft>
        <a:defRPr sz="5500">
          <a:solidFill>
            <a:schemeClr val="tx1"/>
          </a:solidFill>
          <a:latin typeface="Calibri" pitchFamily="34" charset="0"/>
          <a:ea typeface="宋体" pitchFamily="2" charset="-122"/>
        </a:defRPr>
      </a:lvl7pPr>
      <a:lvl8pPr marL="1371513" algn="ctr" defTabSz="1150864" rtl="0" fontAlgn="base">
        <a:spcBef>
          <a:spcPct val="0"/>
        </a:spcBef>
        <a:spcAft>
          <a:spcPct val="0"/>
        </a:spcAft>
        <a:defRPr sz="5500">
          <a:solidFill>
            <a:schemeClr val="tx1"/>
          </a:solidFill>
          <a:latin typeface="Calibri" pitchFamily="34" charset="0"/>
          <a:ea typeface="宋体" pitchFamily="2" charset="-122"/>
        </a:defRPr>
      </a:lvl8pPr>
      <a:lvl9pPr marL="1828683" algn="ctr" defTabSz="1150864" rtl="0" fontAlgn="base">
        <a:spcBef>
          <a:spcPct val="0"/>
        </a:spcBef>
        <a:spcAft>
          <a:spcPct val="0"/>
        </a:spcAft>
        <a:defRPr sz="5500">
          <a:solidFill>
            <a:schemeClr val="tx1"/>
          </a:solidFill>
          <a:latin typeface="Calibri" pitchFamily="34" charset="0"/>
          <a:ea typeface="宋体" pitchFamily="2" charset="-122"/>
        </a:defRPr>
      </a:lvl9pPr>
    </p:titleStyle>
    <p:bodyStyle>
      <a:lvl1pPr marL="430213" indent="-430213" algn="l" defTabSz="114935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933450" indent="-357188" algn="l" defTabSz="114935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438275" indent="-285750" algn="l" defTabSz="114935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2012950" indent="-285750" algn="l" defTabSz="1149350" rtl="0" eaLnBrk="0" fontAlgn="base" hangingPunct="0">
        <a:spcBef>
          <a:spcPct val="20000"/>
        </a:spcBef>
        <a:spcAft>
          <a:spcPct val="0"/>
        </a:spcAft>
        <a:buFont typeface="Arial" panose="020B0604020202020204" pitchFamily="34" charset="0"/>
        <a:buChar char="–"/>
        <a:defRPr kern="1200">
          <a:solidFill>
            <a:schemeClr val="tx1"/>
          </a:solidFill>
          <a:latin typeface="+mn-lt"/>
          <a:ea typeface="微软雅黑" panose="020B0503020204020204" pitchFamily="34" charset="-122"/>
          <a:cs typeface="+mn-cs"/>
        </a:defRPr>
      </a:lvl4pPr>
      <a:lvl5pPr marL="2589213" indent="-285750" algn="l" defTabSz="1149350"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微软雅黑" panose="020B0503020204020204" pitchFamily="34" charset="-122"/>
          <a:cs typeface="+mn-cs"/>
        </a:defRPr>
      </a:lvl5pPr>
      <a:lvl6pPr marL="3167787" indent="-287979" algn="l" defTabSz="1151924"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743750" indent="-287979" algn="l" defTabSz="1151924"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319711" indent="-287979" algn="l" defTabSz="1151924"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95672" indent="-287979" algn="l" defTabSz="1151924"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zh-CN"/>
      </a:defPPr>
      <a:lvl1pPr marL="0" algn="l" defTabSz="1151924" rtl="0" eaLnBrk="1" latinLnBrk="0" hangingPunct="1">
        <a:defRPr sz="2300" kern="1200">
          <a:solidFill>
            <a:schemeClr val="tx1"/>
          </a:solidFill>
          <a:latin typeface="+mn-lt"/>
          <a:ea typeface="+mn-ea"/>
          <a:cs typeface="+mn-cs"/>
        </a:defRPr>
      </a:lvl1pPr>
      <a:lvl2pPr marL="575961" algn="l" defTabSz="1151924" rtl="0" eaLnBrk="1" latinLnBrk="0" hangingPunct="1">
        <a:defRPr sz="2300" kern="1200">
          <a:solidFill>
            <a:schemeClr val="tx1"/>
          </a:solidFill>
          <a:latin typeface="+mn-lt"/>
          <a:ea typeface="+mn-ea"/>
          <a:cs typeface="+mn-cs"/>
        </a:defRPr>
      </a:lvl2pPr>
      <a:lvl3pPr marL="1151924" algn="l" defTabSz="1151924" rtl="0" eaLnBrk="1" latinLnBrk="0" hangingPunct="1">
        <a:defRPr sz="2300" kern="1200">
          <a:solidFill>
            <a:schemeClr val="tx1"/>
          </a:solidFill>
          <a:latin typeface="+mn-lt"/>
          <a:ea typeface="+mn-ea"/>
          <a:cs typeface="+mn-cs"/>
        </a:defRPr>
      </a:lvl3pPr>
      <a:lvl4pPr marL="1727883" algn="l" defTabSz="1151924" rtl="0" eaLnBrk="1" latinLnBrk="0" hangingPunct="1">
        <a:defRPr sz="2300" kern="1200">
          <a:solidFill>
            <a:schemeClr val="tx1"/>
          </a:solidFill>
          <a:latin typeface="+mn-lt"/>
          <a:ea typeface="+mn-ea"/>
          <a:cs typeface="+mn-cs"/>
        </a:defRPr>
      </a:lvl4pPr>
      <a:lvl5pPr marL="2303846" algn="l" defTabSz="1151924" rtl="0" eaLnBrk="1" latinLnBrk="0" hangingPunct="1">
        <a:defRPr sz="2300" kern="1200">
          <a:solidFill>
            <a:schemeClr val="tx1"/>
          </a:solidFill>
          <a:latin typeface="+mn-lt"/>
          <a:ea typeface="+mn-ea"/>
          <a:cs typeface="+mn-cs"/>
        </a:defRPr>
      </a:lvl5pPr>
      <a:lvl6pPr marL="2879808" algn="l" defTabSz="1151924" rtl="0" eaLnBrk="1" latinLnBrk="0" hangingPunct="1">
        <a:defRPr sz="2300" kern="1200">
          <a:solidFill>
            <a:schemeClr val="tx1"/>
          </a:solidFill>
          <a:latin typeface="+mn-lt"/>
          <a:ea typeface="+mn-ea"/>
          <a:cs typeface="+mn-cs"/>
        </a:defRPr>
      </a:lvl6pPr>
      <a:lvl7pPr marL="3455767" algn="l" defTabSz="1151924" rtl="0" eaLnBrk="1" latinLnBrk="0" hangingPunct="1">
        <a:defRPr sz="2300" kern="1200">
          <a:solidFill>
            <a:schemeClr val="tx1"/>
          </a:solidFill>
          <a:latin typeface="+mn-lt"/>
          <a:ea typeface="+mn-ea"/>
          <a:cs typeface="+mn-cs"/>
        </a:defRPr>
      </a:lvl7pPr>
      <a:lvl8pPr marL="4031729" algn="l" defTabSz="1151924" rtl="0" eaLnBrk="1" latinLnBrk="0" hangingPunct="1">
        <a:defRPr sz="2300" kern="1200">
          <a:solidFill>
            <a:schemeClr val="tx1"/>
          </a:solidFill>
          <a:latin typeface="+mn-lt"/>
          <a:ea typeface="+mn-ea"/>
          <a:cs typeface="+mn-cs"/>
        </a:defRPr>
      </a:lvl8pPr>
      <a:lvl9pPr marL="4607691" algn="l" defTabSz="1151924" rtl="0" eaLnBrk="1" latinLnBrk="0" hangingPunct="1">
        <a:defRPr sz="2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矩形 2"/>
          <p:cNvSpPr>
            <a:spLocks noChangeArrowheads="1"/>
          </p:cNvSpPr>
          <p:nvPr/>
        </p:nvSpPr>
        <p:spPr bwMode="auto">
          <a:xfrm>
            <a:off x="161925" y="6478588"/>
            <a:ext cx="6985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u="sng">
                <a:solidFill>
                  <a:schemeClr val="tx1"/>
                </a:solidFill>
                <a:latin typeface="Arial" panose="020B0604020202020204" pitchFamily="34" charset="0"/>
                <a:ea typeface="宋体" panose="02010600030101010101" pitchFamily="2" charset="-122"/>
              </a:defRPr>
            </a:lvl1pPr>
            <a:lvl2pPr marL="742950" indent="-285750">
              <a:defRPr u="sng">
                <a:solidFill>
                  <a:schemeClr val="tx1"/>
                </a:solidFill>
                <a:latin typeface="Arial" panose="020B0604020202020204" pitchFamily="34" charset="0"/>
                <a:ea typeface="宋体" panose="02010600030101010101" pitchFamily="2" charset="-122"/>
              </a:defRPr>
            </a:lvl2pPr>
            <a:lvl3pPr marL="1143000" indent="-228600">
              <a:defRPr u="sng">
                <a:solidFill>
                  <a:schemeClr val="tx1"/>
                </a:solidFill>
                <a:latin typeface="Arial" panose="020B0604020202020204" pitchFamily="34" charset="0"/>
                <a:ea typeface="宋体" panose="02010600030101010101" pitchFamily="2" charset="-122"/>
              </a:defRPr>
            </a:lvl3pPr>
            <a:lvl4pPr marL="1600200" indent="-228600">
              <a:defRPr u="sng">
                <a:solidFill>
                  <a:schemeClr val="tx1"/>
                </a:solidFill>
                <a:latin typeface="Arial" panose="020B0604020202020204" pitchFamily="34" charset="0"/>
                <a:ea typeface="宋体" panose="02010600030101010101" pitchFamily="2" charset="-122"/>
              </a:defRPr>
            </a:lvl4pPr>
            <a:lvl5pPr marL="2057400" indent="-22860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900" baseline="-25000" smtClean="0">
                <a:solidFill>
                  <a:srgbClr val="7F7F7F"/>
                </a:solidFill>
                <a:ea typeface="微软雅黑" panose="020B0503020204020204" pitchFamily="34" charset="-122"/>
              </a:rPr>
              <a:t>www.dcits.com</a:t>
            </a:r>
            <a:endParaRPr lang="zh-CN" altLang="en-US" sz="900" baseline="-25000" smtClean="0">
              <a:solidFill>
                <a:srgbClr val="7F7F7F"/>
              </a:solidFill>
              <a:ea typeface="微软雅黑" panose="020B0503020204020204" pitchFamily="34" charset="-122"/>
            </a:endParaRPr>
          </a:p>
        </p:txBody>
      </p:sp>
      <p:pic>
        <p:nvPicPr>
          <p:cNvPr id="2051" name="图片 5" descr="k-2.jpg"/>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588" y="1588"/>
            <a:ext cx="9142412"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userDrawn="1"/>
        </p:nvSpPr>
        <p:spPr>
          <a:xfrm>
            <a:off x="7885113" y="6524625"/>
            <a:ext cx="1258887" cy="254000"/>
          </a:xfrm>
          <a:prstGeom prst="rect">
            <a:avLst/>
          </a:prstGeom>
        </p:spPr>
        <p:txBody>
          <a:bodyPr>
            <a:spAutoFit/>
          </a:bodyPr>
          <a:lstStyle/>
          <a:p>
            <a:pPr eaLnBrk="1" hangingPunct="1">
              <a:defRPr/>
            </a:pPr>
            <a:r>
              <a:rPr lang="en-US" altLang="zh-CN" sz="1050" u="none" dirty="0">
                <a:solidFill>
                  <a:schemeClr val="tx1">
                    <a:lumMod val="50000"/>
                    <a:lumOff val="50000"/>
                  </a:schemeClr>
                </a:solidFill>
                <a:latin typeface="Arial" charset="0"/>
                <a:ea typeface="微软雅黑" panose="020B0503020204020204" pitchFamily="34" charset="-122"/>
              </a:rPr>
              <a:t>www.dcits.com</a:t>
            </a:r>
            <a:endParaRPr lang="zh-CN" altLang="en-US" sz="1050" u="none" dirty="0">
              <a:solidFill>
                <a:schemeClr val="tx1">
                  <a:lumMod val="50000"/>
                  <a:lumOff val="50000"/>
                </a:schemeClr>
              </a:solidFill>
              <a:latin typeface="Arial" charset="0"/>
              <a:ea typeface="微软雅黑" panose="020B0503020204020204" pitchFamily="34" charset="-122"/>
            </a:endParaRPr>
          </a:p>
        </p:txBody>
      </p:sp>
      <p:sp>
        <p:nvSpPr>
          <p:cNvPr id="5" name="标题 1"/>
          <p:cNvSpPr txBox="1">
            <a:spLocks/>
          </p:cNvSpPr>
          <p:nvPr userDrawn="1"/>
        </p:nvSpPr>
        <p:spPr>
          <a:xfrm>
            <a:off x="284163" y="198438"/>
            <a:ext cx="8229600" cy="563562"/>
          </a:xfrm>
          <a:prstGeom prst="rect">
            <a:avLst/>
          </a:prstGeom>
        </p:spPr>
        <p:txBody>
          <a:bodyPr/>
          <a:lstStyle>
            <a:lvl1pPr>
              <a:defRPr sz="2800" b="1">
                <a:solidFill>
                  <a:schemeClr val="tx1"/>
                </a:solidFill>
              </a:defRPr>
            </a:lvl1pPr>
          </a:lstStyle>
          <a:p>
            <a:pPr>
              <a:defRPr/>
            </a:pPr>
            <a:endParaRPr lang="zh-CN" altLang="en-US" u="none" dirty="0">
              <a:latin typeface="微软雅黑" pitchFamily="34" charset="-122"/>
              <a:ea typeface="微软雅黑" pitchFamily="34" charset="-122"/>
              <a:cs typeface="微软雅黑"/>
            </a:endParaRPr>
          </a:p>
        </p:txBody>
      </p:sp>
      <p:sp>
        <p:nvSpPr>
          <p:cNvPr id="2054" name="文本占位符 2"/>
          <p:cNvSpPr>
            <a:spLocks noGrp="1"/>
          </p:cNvSpPr>
          <p:nvPr/>
        </p:nvSpPr>
        <p:spPr bwMode="auto">
          <a:xfrm>
            <a:off x="468313" y="981075"/>
            <a:ext cx="82311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2" tIns="57596" rIns="115192" bIns="57596"/>
          <a:lstStyle>
            <a:lvl1pPr>
              <a:defRPr u="sng">
                <a:solidFill>
                  <a:schemeClr val="tx1"/>
                </a:solidFill>
                <a:latin typeface="Arial" panose="020B0604020202020204" pitchFamily="34" charset="0"/>
                <a:ea typeface="宋体" panose="02010600030101010101" pitchFamily="2" charset="-122"/>
              </a:defRPr>
            </a:lvl1pPr>
            <a:lvl2pPr marL="742950" indent="-285750">
              <a:defRPr u="sng">
                <a:solidFill>
                  <a:schemeClr val="tx1"/>
                </a:solidFill>
                <a:latin typeface="Arial" panose="020B0604020202020204" pitchFamily="34" charset="0"/>
                <a:ea typeface="宋体" panose="02010600030101010101" pitchFamily="2" charset="-122"/>
              </a:defRPr>
            </a:lvl2pPr>
            <a:lvl3pPr marL="1143000" indent="-228600">
              <a:defRPr u="sng">
                <a:solidFill>
                  <a:schemeClr val="tx1"/>
                </a:solidFill>
                <a:latin typeface="Arial" panose="020B0604020202020204" pitchFamily="34" charset="0"/>
                <a:ea typeface="宋体" panose="02010600030101010101" pitchFamily="2" charset="-122"/>
              </a:defRPr>
            </a:lvl3pPr>
            <a:lvl4pPr marL="1600200" indent="-228600">
              <a:defRPr u="sng">
                <a:solidFill>
                  <a:schemeClr val="tx1"/>
                </a:solidFill>
                <a:latin typeface="Arial" panose="020B0604020202020204" pitchFamily="34" charset="0"/>
                <a:ea typeface="宋体" panose="02010600030101010101" pitchFamily="2" charset="-122"/>
              </a:defRPr>
            </a:lvl4pPr>
            <a:lvl5pPr marL="2057400" indent="-22860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a:defRPr/>
            </a:pPr>
            <a:endParaRPr lang="zh-CN" altLang="en-US" sz="2800" u="none" smtClean="0">
              <a:solidFill>
                <a:schemeClr val="bg1"/>
              </a:solidFill>
              <a:latin typeface="微软雅黑" panose="020B0503020204020204" pitchFamily="34" charset="-122"/>
              <a:ea typeface="微软雅黑" panose="020B0503020204020204" pitchFamily="34" charset="-122"/>
            </a:endParaRPr>
          </a:p>
        </p:txBody>
      </p:sp>
      <p:sp>
        <p:nvSpPr>
          <p:cNvPr id="2055" name="文本占位符 2"/>
          <p:cNvSpPr>
            <a:spLocks noGrp="1"/>
          </p:cNvSpPr>
          <p:nvPr/>
        </p:nvSpPr>
        <p:spPr bwMode="auto">
          <a:xfrm>
            <a:off x="468313" y="981075"/>
            <a:ext cx="82311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2" tIns="57596" rIns="115192" bIns="57596"/>
          <a:lstStyle>
            <a:lvl1pPr>
              <a:defRPr u="sng">
                <a:solidFill>
                  <a:schemeClr val="tx1"/>
                </a:solidFill>
                <a:latin typeface="Arial" panose="020B0604020202020204" pitchFamily="34" charset="0"/>
                <a:ea typeface="宋体" panose="02010600030101010101" pitchFamily="2" charset="-122"/>
              </a:defRPr>
            </a:lvl1pPr>
            <a:lvl2pPr marL="742950" indent="-285750">
              <a:defRPr u="sng">
                <a:solidFill>
                  <a:schemeClr val="tx1"/>
                </a:solidFill>
                <a:latin typeface="Arial" panose="020B0604020202020204" pitchFamily="34" charset="0"/>
                <a:ea typeface="宋体" panose="02010600030101010101" pitchFamily="2" charset="-122"/>
              </a:defRPr>
            </a:lvl2pPr>
            <a:lvl3pPr marL="1143000" indent="-228600">
              <a:defRPr u="sng">
                <a:solidFill>
                  <a:schemeClr val="tx1"/>
                </a:solidFill>
                <a:latin typeface="Arial" panose="020B0604020202020204" pitchFamily="34" charset="0"/>
                <a:ea typeface="宋体" panose="02010600030101010101" pitchFamily="2" charset="-122"/>
              </a:defRPr>
            </a:lvl3pPr>
            <a:lvl4pPr marL="1600200" indent="-228600">
              <a:defRPr u="sng">
                <a:solidFill>
                  <a:schemeClr val="tx1"/>
                </a:solidFill>
                <a:latin typeface="Arial" panose="020B0604020202020204" pitchFamily="34" charset="0"/>
                <a:ea typeface="宋体" panose="02010600030101010101" pitchFamily="2" charset="-122"/>
              </a:defRPr>
            </a:lvl4pPr>
            <a:lvl5pPr marL="2057400" indent="-22860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a:defRPr/>
            </a:pPr>
            <a:endParaRPr lang="zh-CN" altLang="en-US" sz="2800" u="none" smtClean="0">
              <a:solidFill>
                <a:schemeClr val="bg1"/>
              </a:solidFill>
              <a:latin typeface="微软雅黑" panose="020B0503020204020204" pitchFamily="34" charset="-122"/>
              <a:ea typeface="微软雅黑" panose="020B0503020204020204" pitchFamily="34" charset="-122"/>
            </a:endParaRPr>
          </a:p>
        </p:txBody>
      </p:sp>
      <p:pic>
        <p:nvPicPr>
          <p:cNvPr id="205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645400" y="198438"/>
            <a:ext cx="11906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43" r:id="rId1"/>
    <p:sldLayoutId id="2147484341" r:id="rId2"/>
    <p:sldLayoutId id="2147484342" r:id="rId3"/>
    <p:sldLayoutId id="2147484344" r:id="rId4"/>
    <p:sldLayoutId id="2147484347" r:id="rId5"/>
    <p:sldLayoutId id="2147484348" r:id="rId6"/>
    <p:sldLayoutId id="2147484349" r:id="rId7"/>
    <p:sldLayoutId id="2147484352" r:id="rId8"/>
    <p:sldLayoutId id="2147484353" r:id="rId9"/>
    <p:sldLayoutId id="2147484354" r:id="rId10"/>
  </p:sldLayoutIdLst>
  <p:txStyles>
    <p:titleStyle>
      <a:lvl1pPr algn="l" rtl="0" eaLnBrk="0" fontAlgn="base" hangingPunct="0">
        <a:spcBef>
          <a:spcPct val="0"/>
        </a:spcBef>
        <a:spcAft>
          <a:spcPct val="0"/>
        </a:spcAft>
        <a:defRPr sz="4400" kern="1200">
          <a:solidFill>
            <a:schemeClr val="bg1"/>
          </a:solidFill>
          <a:latin typeface="微软雅黑" pitchFamily="34" charset="-122"/>
          <a:ea typeface="微软雅黑" pitchFamily="34" charset="-122"/>
          <a:cs typeface="微软雅黑"/>
        </a:defRPr>
      </a:lvl1pPr>
      <a:lvl2pPr algn="l" rtl="0" eaLnBrk="0" fontAlgn="base" hangingPunct="0">
        <a:spcBef>
          <a:spcPct val="0"/>
        </a:spcBef>
        <a:spcAft>
          <a:spcPct val="0"/>
        </a:spcAft>
        <a:defRPr sz="4400">
          <a:solidFill>
            <a:schemeClr val="bg1"/>
          </a:solidFill>
          <a:latin typeface="微软雅黑"/>
          <a:ea typeface="微软雅黑"/>
          <a:cs typeface="微软雅黑"/>
        </a:defRPr>
      </a:lvl2pPr>
      <a:lvl3pPr algn="l" rtl="0" eaLnBrk="0" fontAlgn="base" hangingPunct="0">
        <a:spcBef>
          <a:spcPct val="0"/>
        </a:spcBef>
        <a:spcAft>
          <a:spcPct val="0"/>
        </a:spcAft>
        <a:defRPr sz="4400">
          <a:solidFill>
            <a:schemeClr val="bg1"/>
          </a:solidFill>
          <a:latin typeface="微软雅黑"/>
          <a:ea typeface="微软雅黑"/>
          <a:cs typeface="微软雅黑"/>
        </a:defRPr>
      </a:lvl3pPr>
      <a:lvl4pPr algn="l" rtl="0" eaLnBrk="0" fontAlgn="base" hangingPunct="0">
        <a:spcBef>
          <a:spcPct val="0"/>
        </a:spcBef>
        <a:spcAft>
          <a:spcPct val="0"/>
        </a:spcAft>
        <a:defRPr sz="4400">
          <a:solidFill>
            <a:schemeClr val="bg1"/>
          </a:solidFill>
          <a:latin typeface="微软雅黑"/>
          <a:ea typeface="微软雅黑"/>
          <a:cs typeface="微软雅黑"/>
        </a:defRPr>
      </a:lvl4pPr>
      <a:lvl5pPr algn="l" rtl="0" eaLnBrk="0" fontAlgn="base" hangingPunct="0">
        <a:spcBef>
          <a:spcPct val="0"/>
        </a:spcBef>
        <a:spcAft>
          <a:spcPct val="0"/>
        </a:spcAft>
        <a:defRPr sz="4400">
          <a:solidFill>
            <a:schemeClr val="bg1"/>
          </a:solidFill>
          <a:latin typeface="微软雅黑"/>
          <a:ea typeface="微软雅黑"/>
          <a:cs typeface="微软雅黑"/>
        </a:defRPr>
      </a:lvl5pPr>
      <a:lvl6pPr marL="457200" algn="l" rtl="0" fontAlgn="base">
        <a:spcBef>
          <a:spcPct val="0"/>
        </a:spcBef>
        <a:spcAft>
          <a:spcPct val="0"/>
        </a:spcAft>
        <a:defRPr>
          <a:solidFill>
            <a:schemeClr val="bg1"/>
          </a:solidFill>
          <a:latin typeface="微软雅黑"/>
          <a:ea typeface="微软雅黑"/>
          <a:cs typeface="微软雅黑"/>
        </a:defRPr>
      </a:lvl6pPr>
      <a:lvl7pPr marL="914400" algn="l" rtl="0" fontAlgn="base">
        <a:spcBef>
          <a:spcPct val="0"/>
        </a:spcBef>
        <a:spcAft>
          <a:spcPct val="0"/>
        </a:spcAft>
        <a:defRPr>
          <a:solidFill>
            <a:schemeClr val="bg1"/>
          </a:solidFill>
          <a:latin typeface="微软雅黑"/>
          <a:ea typeface="微软雅黑"/>
          <a:cs typeface="微软雅黑"/>
        </a:defRPr>
      </a:lvl7pPr>
      <a:lvl8pPr marL="1371600" algn="l" rtl="0" fontAlgn="base">
        <a:spcBef>
          <a:spcPct val="0"/>
        </a:spcBef>
        <a:spcAft>
          <a:spcPct val="0"/>
        </a:spcAft>
        <a:defRPr>
          <a:solidFill>
            <a:schemeClr val="bg1"/>
          </a:solidFill>
          <a:latin typeface="微软雅黑"/>
          <a:ea typeface="微软雅黑"/>
          <a:cs typeface="微软雅黑"/>
        </a:defRPr>
      </a:lvl8pPr>
      <a:lvl9pPr marL="1828800" algn="l" rtl="0" fontAlgn="base">
        <a:spcBef>
          <a:spcPct val="0"/>
        </a:spcBef>
        <a:spcAft>
          <a:spcPct val="0"/>
        </a:spcAft>
        <a:defRPr>
          <a:solidFill>
            <a:schemeClr val="bg1"/>
          </a:solidFill>
          <a:latin typeface="微软雅黑"/>
          <a:ea typeface="微软雅黑"/>
          <a:cs typeface="微软雅黑"/>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微软雅黑"/>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微软雅黑"/>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微软雅黑"/>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微软雅黑"/>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微软雅黑"/>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图片 4" descr="k-3-0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1588"/>
            <a:ext cx="9142412"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userDrawn="1"/>
        </p:nvSpPr>
        <p:spPr>
          <a:xfrm>
            <a:off x="6634163" y="4581525"/>
            <a:ext cx="2298700" cy="276225"/>
          </a:xfrm>
          <a:prstGeom prst="rect">
            <a:avLst/>
          </a:prstGeom>
          <a:noFill/>
        </p:spPr>
        <p:txBody>
          <a:bodyPr wrap="none">
            <a:spAutoFit/>
          </a:bodyPr>
          <a:lstStyle/>
          <a:p>
            <a:pPr algn="just" eaLnBrk="1" hangingPunct="1">
              <a:defRPr/>
            </a:pPr>
            <a:r>
              <a:rPr lang="zh-CN" altLang="en-US" sz="1200" u="none" kern="300" spc="650" dirty="0">
                <a:solidFill>
                  <a:schemeClr val="tx1">
                    <a:lumMod val="50000"/>
                    <a:lumOff val="50000"/>
                  </a:schemeClr>
                </a:solidFill>
                <a:latin typeface="微软雅黑" panose="020B0503020204020204" pitchFamily="34" charset="-122"/>
                <a:ea typeface="微软雅黑" panose="020B0503020204020204" pitchFamily="34" charset="-122"/>
              </a:rPr>
              <a:t>中国领先的整合</a:t>
            </a:r>
            <a:r>
              <a:rPr lang="en-US" altLang="zh-CN" sz="1200" u="none" kern="300" dirty="0">
                <a:solidFill>
                  <a:schemeClr val="tx1">
                    <a:lumMod val="50000"/>
                    <a:lumOff val="50000"/>
                  </a:schemeClr>
                </a:solidFill>
                <a:latin typeface="微软雅黑" panose="020B0503020204020204" pitchFamily="34" charset="-122"/>
                <a:ea typeface="微软雅黑" panose="020B0503020204020204" pitchFamily="34" charset="-122"/>
              </a:rPr>
              <a:t>I</a:t>
            </a:r>
            <a:r>
              <a:rPr lang="en-US" altLang="zh-CN" sz="1200" u="none" kern="300" spc="650" dirty="0">
                <a:solidFill>
                  <a:schemeClr val="tx1">
                    <a:lumMod val="50000"/>
                    <a:lumOff val="50000"/>
                  </a:schemeClr>
                </a:solidFill>
                <a:latin typeface="微软雅黑" panose="020B0503020204020204" pitchFamily="34" charset="-122"/>
                <a:ea typeface="微软雅黑" panose="020B0503020204020204" pitchFamily="34" charset="-122"/>
              </a:rPr>
              <a:t>T</a:t>
            </a:r>
            <a:r>
              <a:rPr lang="zh-CN" altLang="en-US" sz="1200" u="none" kern="300" spc="650" dirty="0">
                <a:solidFill>
                  <a:schemeClr val="tx1">
                    <a:lumMod val="50000"/>
                    <a:lumOff val="50000"/>
                  </a:schemeClr>
                </a:solidFill>
                <a:latin typeface="微软雅黑" panose="020B0503020204020204" pitchFamily="34" charset="-122"/>
                <a:ea typeface="微软雅黑" panose="020B0503020204020204" pitchFamily="34" charset="-122"/>
              </a:rPr>
              <a:t>商</a:t>
            </a:r>
          </a:p>
        </p:txBody>
      </p:sp>
      <p:sp>
        <p:nvSpPr>
          <p:cNvPr id="3076" name="TextBox 3"/>
          <p:cNvSpPr txBox="1">
            <a:spLocks noChangeArrowheads="1"/>
          </p:cNvSpPr>
          <p:nvPr userDrawn="1"/>
        </p:nvSpPr>
        <p:spPr bwMode="auto">
          <a:xfrm>
            <a:off x="6065838" y="5446713"/>
            <a:ext cx="29543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u="sng">
                <a:solidFill>
                  <a:schemeClr val="tx1"/>
                </a:solidFill>
                <a:latin typeface="Arial" charset="0"/>
                <a:ea typeface="宋体" pitchFamily="2" charset="-122"/>
              </a:defRPr>
            </a:lvl1pPr>
            <a:lvl2pPr marL="742950" indent="-285750">
              <a:defRPr u="sng">
                <a:solidFill>
                  <a:schemeClr val="tx1"/>
                </a:solidFill>
                <a:latin typeface="Arial" charset="0"/>
                <a:ea typeface="宋体" pitchFamily="2" charset="-122"/>
              </a:defRPr>
            </a:lvl2pPr>
            <a:lvl3pPr marL="1143000" indent="-228600">
              <a:defRPr u="sng">
                <a:solidFill>
                  <a:schemeClr val="tx1"/>
                </a:solidFill>
                <a:latin typeface="Arial" charset="0"/>
                <a:ea typeface="宋体" pitchFamily="2" charset="-122"/>
              </a:defRPr>
            </a:lvl3pPr>
            <a:lvl4pPr marL="1600200" indent="-228600">
              <a:defRPr u="sng">
                <a:solidFill>
                  <a:schemeClr val="tx1"/>
                </a:solidFill>
                <a:latin typeface="Arial" charset="0"/>
                <a:ea typeface="宋体" pitchFamily="2" charset="-122"/>
              </a:defRPr>
            </a:lvl4pPr>
            <a:lvl5pPr marL="2057400" indent="-228600">
              <a:defRPr u="sng">
                <a:solidFill>
                  <a:schemeClr val="tx1"/>
                </a:solidFill>
                <a:latin typeface="Arial" charset="0"/>
                <a:ea typeface="宋体" pitchFamily="2" charset="-122"/>
              </a:defRPr>
            </a:lvl5pPr>
            <a:lvl6pPr marL="2514600" indent="-228600" eaLnBrk="0" fontAlgn="base" hangingPunct="0">
              <a:spcBef>
                <a:spcPct val="0"/>
              </a:spcBef>
              <a:spcAft>
                <a:spcPct val="0"/>
              </a:spcAft>
              <a:defRPr u="sng">
                <a:solidFill>
                  <a:schemeClr val="tx1"/>
                </a:solidFill>
                <a:latin typeface="Arial" charset="0"/>
                <a:ea typeface="宋体" pitchFamily="2" charset="-122"/>
              </a:defRPr>
            </a:lvl6pPr>
            <a:lvl7pPr marL="2971800" indent="-228600" eaLnBrk="0" fontAlgn="base" hangingPunct="0">
              <a:spcBef>
                <a:spcPct val="0"/>
              </a:spcBef>
              <a:spcAft>
                <a:spcPct val="0"/>
              </a:spcAft>
              <a:defRPr u="sng">
                <a:solidFill>
                  <a:schemeClr val="tx1"/>
                </a:solidFill>
                <a:latin typeface="Arial" charset="0"/>
                <a:ea typeface="宋体" pitchFamily="2" charset="-122"/>
              </a:defRPr>
            </a:lvl7pPr>
            <a:lvl8pPr marL="3429000" indent="-228600" eaLnBrk="0" fontAlgn="base" hangingPunct="0">
              <a:spcBef>
                <a:spcPct val="0"/>
              </a:spcBef>
              <a:spcAft>
                <a:spcPct val="0"/>
              </a:spcAft>
              <a:defRPr u="sng">
                <a:solidFill>
                  <a:schemeClr val="tx1"/>
                </a:solidFill>
                <a:latin typeface="Arial" charset="0"/>
                <a:ea typeface="宋体" pitchFamily="2" charset="-122"/>
              </a:defRPr>
            </a:lvl8pPr>
            <a:lvl9pPr marL="3886200" indent="-228600" eaLnBrk="0" fontAlgn="base" hangingPunct="0">
              <a:spcBef>
                <a:spcPct val="0"/>
              </a:spcBef>
              <a:spcAft>
                <a:spcPct val="0"/>
              </a:spcAft>
              <a:defRPr u="sng">
                <a:solidFill>
                  <a:schemeClr val="tx1"/>
                </a:solidFill>
                <a:latin typeface="Arial" charset="0"/>
                <a:ea typeface="宋体" pitchFamily="2" charset="-122"/>
              </a:defRPr>
            </a:lvl9pPr>
          </a:lstStyle>
          <a:p>
            <a:pPr algn="r" eaLnBrk="1" hangingPunct="1">
              <a:defRPr/>
            </a:pPr>
            <a:r>
              <a:rPr lang="zh-CN" altLang="en-US" b="1" u="none" smtClean="0">
                <a:solidFill>
                  <a:srgbClr val="404040"/>
                </a:solidFill>
                <a:latin typeface="微软雅黑" pitchFamily="34" charset="-122"/>
                <a:ea typeface="微软雅黑" pitchFamily="34" charset="-122"/>
              </a:rPr>
              <a:t>神州数码信息股份有限公司</a:t>
            </a:r>
            <a:endParaRPr lang="en-US" altLang="zh-CN" b="1" u="none" smtClean="0">
              <a:solidFill>
                <a:srgbClr val="404040"/>
              </a:solidFill>
              <a:latin typeface="微软雅黑" pitchFamily="34" charset="-122"/>
              <a:ea typeface="微软雅黑" pitchFamily="34" charset="-122"/>
            </a:endParaRPr>
          </a:p>
          <a:p>
            <a:pPr algn="r" eaLnBrk="1" hangingPunct="1">
              <a:defRPr/>
            </a:pPr>
            <a:r>
              <a:rPr lang="en-US" altLang="zh-CN" b="1" u="none" smtClean="0">
                <a:solidFill>
                  <a:srgbClr val="404040"/>
                </a:solidFill>
                <a:ea typeface="微软雅黑" pitchFamily="34" charset="-122"/>
              </a:rPr>
              <a:t>www.dcits.com</a:t>
            </a:r>
            <a:endParaRPr lang="zh-CN" altLang="en-US" b="1" u="none" smtClean="0">
              <a:solidFill>
                <a:srgbClr val="404040"/>
              </a:solidFill>
              <a:ea typeface="微软雅黑" pitchFamily="34" charset="-122"/>
            </a:endParaRPr>
          </a:p>
        </p:txBody>
      </p:sp>
    </p:spTree>
  </p:cSld>
  <p:clrMap bg1="lt1" tx1="dk1" bg2="lt2" tx2="dk2" accent1="accent1" accent2="accent2" accent3="accent3" accent4="accent4" accent5="accent5" accent6="accent6" hlink="hlink" folHlink="folHlink"/>
  <p:txStyles>
    <p:titleStyle>
      <a:lvl1pPr algn="l" rtl="0" eaLnBrk="0" fontAlgn="base" hangingPunct="0">
        <a:spcBef>
          <a:spcPct val="0"/>
        </a:spcBef>
        <a:spcAft>
          <a:spcPct val="0"/>
        </a:spcAft>
        <a:defRPr sz="4400" kern="1200">
          <a:solidFill>
            <a:schemeClr val="bg1"/>
          </a:solidFill>
          <a:latin typeface="微软雅黑" pitchFamily="34" charset="-122"/>
          <a:ea typeface="微软雅黑" pitchFamily="34" charset="-122"/>
          <a:cs typeface="微软雅黑"/>
        </a:defRPr>
      </a:lvl1pPr>
      <a:lvl2pPr algn="l" rtl="0" eaLnBrk="0" fontAlgn="base" hangingPunct="0">
        <a:spcBef>
          <a:spcPct val="0"/>
        </a:spcBef>
        <a:spcAft>
          <a:spcPct val="0"/>
        </a:spcAft>
        <a:defRPr sz="4400">
          <a:solidFill>
            <a:schemeClr val="bg1"/>
          </a:solidFill>
          <a:latin typeface="微软雅黑"/>
          <a:ea typeface="微软雅黑"/>
          <a:cs typeface="微软雅黑"/>
        </a:defRPr>
      </a:lvl2pPr>
      <a:lvl3pPr algn="l" rtl="0" eaLnBrk="0" fontAlgn="base" hangingPunct="0">
        <a:spcBef>
          <a:spcPct val="0"/>
        </a:spcBef>
        <a:spcAft>
          <a:spcPct val="0"/>
        </a:spcAft>
        <a:defRPr sz="4400">
          <a:solidFill>
            <a:schemeClr val="bg1"/>
          </a:solidFill>
          <a:latin typeface="微软雅黑"/>
          <a:ea typeface="微软雅黑"/>
          <a:cs typeface="微软雅黑"/>
        </a:defRPr>
      </a:lvl3pPr>
      <a:lvl4pPr algn="l" rtl="0" eaLnBrk="0" fontAlgn="base" hangingPunct="0">
        <a:spcBef>
          <a:spcPct val="0"/>
        </a:spcBef>
        <a:spcAft>
          <a:spcPct val="0"/>
        </a:spcAft>
        <a:defRPr sz="4400">
          <a:solidFill>
            <a:schemeClr val="bg1"/>
          </a:solidFill>
          <a:latin typeface="微软雅黑"/>
          <a:ea typeface="微软雅黑"/>
          <a:cs typeface="微软雅黑"/>
        </a:defRPr>
      </a:lvl4pPr>
      <a:lvl5pPr algn="l" rtl="0" eaLnBrk="0" fontAlgn="base" hangingPunct="0">
        <a:spcBef>
          <a:spcPct val="0"/>
        </a:spcBef>
        <a:spcAft>
          <a:spcPct val="0"/>
        </a:spcAft>
        <a:defRPr sz="4400">
          <a:solidFill>
            <a:schemeClr val="bg1"/>
          </a:solidFill>
          <a:latin typeface="微软雅黑"/>
          <a:ea typeface="微软雅黑"/>
          <a:cs typeface="微软雅黑"/>
        </a:defRPr>
      </a:lvl5pPr>
      <a:lvl6pPr marL="457200" algn="l" rtl="0" fontAlgn="base">
        <a:spcBef>
          <a:spcPct val="0"/>
        </a:spcBef>
        <a:spcAft>
          <a:spcPct val="0"/>
        </a:spcAft>
        <a:defRPr>
          <a:solidFill>
            <a:schemeClr val="bg1"/>
          </a:solidFill>
          <a:latin typeface="微软雅黑"/>
          <a:ea typeface="微软雅黑"/>
          <a:cs typeface="微软雅黑"/>
        </a:defRPr>
      </a:lvl6pPr>
      <a:lvl7pPr marL="914400" algn="l" rtl="0" fontAlgn="base">
        <a:spcBef>
          <a:spcPct val="0"/>
        </a:spcBef>
        <a:spcAft>
          <a:spcPct val="0"/>
        </a:spcAft>
        <a:defRPr>
          <a:solidFill>
            <a:schemeClr val="bg1"/>
          </a:solidFill>
          <a:latin typeface="微软雅黑"/>
          <a:ea typeface="微软雅黑"/>
          <a:cs typeface="微软雅黑"/>
        </a:defRPr>
      </a:lvl7pPr>
      <a:lvl8pPr marL="1371600" algn="l" rtl="0" fontAlgn="base">
        <a:spcBef>
          <a:spcPct val="0"/>
        </a:spcBef>
        <a:spcAft>
          <a:spcPct val="0"/>
        </a:spcAft>
        <a:defRPr>
          <a:solidFill>
            <a:schemeClr val="bg1"/>
          </a:solidFill>
          <a:latin typeface="微软雅黑"/>
          <a:ea typeface="微软雅黑"/>
          <a:cs typeface="微软雅黑"/>
        </a:defRPr>
      </a:lvl8pPr>
      <a:lvl9pPr marL="1828800" algn="l" rtl="0" fontAlgn="base">
        <a:spcBef>
          <a:spcPct val="0"/>
        </a:spcBef>
        <a:spcAft>
          <a:spcPct val="0"/>
        </a:spcAft>
        <a:defRPr>
          <a:solidFill>
            <a:schemeClr val="bg1"/>
          </a:solidFill>
          <a:latin typeface="微软雅黑"/>
          <a:ea typeface="微软雅黑"/>
          <a:cs typeface="微软雅黑"/>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微软雅黑"/>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微软雅黑"/>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微软雅黑"/>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微软雅黑"/>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微软雅黑"/>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8" Type="http://schemas.openxmlformats.org/officeDocument/2006/relationships/image" Target="../media/image40.emf"/><Relationship Id="rId13" Type="http://schemas.openxmlformats.org/officeDocument/2006/relationships/image" Target="../media/image45.emf"/><Relationship Id="rId18" Type="http://schemas.openxmlformats.org/officeDocument/2006/relationships/image" Target="../media/image50.jpeg"/><Relationship Id="rId3" Type="http://schemas.openxmlformats.org/officeDocument/2006/relationships/image" Target="../media/image35.png"/><Relationship Id="rId7" Type="http://schemas.openxmlformats.org/officeDocument/2006/relationships/image" Target="../media/image39.jpeg"/><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image" Target="../media/image33.png"/><Relationship Id="rId16" Type="http://schemas.openxmlformats.org/officeDocument/2006/relationships/image" Target="../media/image48.png"/><Relationship Id="rId1" Type="http://schemas.openxmlformats.org/officeDocument/2006/relationships/slideLayout" Target="../slideLayouts/slideLayout10.xml"/><Relationship Id="rId6" Type="http://schemas.openxmlformats.org/officeDocument/2006/relationships/image" Target="../media/image38.jpeg"/><Relationship Id="rId11" Type="http://schemas.openxmlformats.org/officeDocument/2006/relationships/image" Target="../media/image43.png"/><Relationship Id="rId5" Type="http://schemas.openxmlformats.org/officeDocument/2006/relationships/image" Target="../media/image37.emf"/><Relationship Id="rId15" Type="http://schemas.openxmlformats.org/officeDocument/2006/relationships/image" Target="../media/image47.png"/><Relationship Id="rId10" Type="http://schemas.openxmlformats.org/officeDocument/2006/relationships/image" Target="../media/image42.wmf"/><Relationship Id="rId4" Type="http://schemas.openxmlformats.org/officeDocument/2006/relationships/image" Target="../media/image36.jpeg"/><Relationship Id="rId9" Type="http://schemas.openxmlformats.org/officeDocument/2006/relationships/image" Target="../media/image41.wmf"/><Relationship Id="rId1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0.xml"/><Relationship Id="rId1" Type="http://schemas.openxmlformats.org/officeDocument/2006/relationships/vmlDrawing" Target="../drawings/vmlDrawing1.vml"/><Relationship Id="rId6" Type="http://schemas.openxmlformats.org/officeDocument/2006/relationships/image" Target="../media/image60.png"/><Relationship Id="rId5" Type="http://schemas.openxmlformats.org/officeDocument/2006/relationships/oleObject" Target="../embeddings/oleObject1.bin"/><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8" Type="http://schemas.openxmlformats.org/officeDocument/2006/relationships/image" Target="../media/image65.jpeg"/><Relationship Id="rId13" Type="http://schemas.openxmlformats.org/officeDocument/2006/relationships/image" Target="../media/image70.png"/><Relationship Id="rId3" Type="http://schemas.openxmlformats.org/officeDocument/2006/relationships/image" Target="../media/image35.png"/><Relationship Id="rId7" Type="http://schemas.openxmlformats.org/officeDocument/2006/relationships/image" Target="../media/image64.jpeg"/><Relationship Id="rId12" Type="http://schemas.openxmlformats.org/officeDocument/2006/relationships/image" Target="../media/image69.jpeg"/><Relationship Id="rId2" Type="http://schemas.openxmlformats.org/officeDocument/2006/relationships/image" Target="../media/image33.png"/><Relationship Id="rId1" Type="http://schemas.openxmlformats.org/officeDocument/2006/relationships/slideLayout" Target="../slideLayouts/slideLayout10.xml"/><Relationship Id="rId6" Type="http://schemas.openxmlformats.org/officeDocument/2006/relationships/image" Target="../media/image63.wmf"/><Relationship Id="rId11" Type="http://schemas.openxmlformats.org/officeDocument/2006/relationships/image" Target="../media/image68.jpeg"/><Relationship Id="rId5" Type="http://schemas.openxmlformats.org/officeDocument/2006/relationships/image" Target="../media/image62.jpeg"/><Relationship Id="rId10" Type="http://schemas.openxmlformats.org/officeDocument/2006/relationships/image" Target="../media/image67.jpeg"/><Relationship Id="rId4" Type="http://schemas.openxmlformats.org/officeDocument/2006/relationships/image" Target="../media/image61.jpeg"/><Relationship Id="rId9" Type="http://schemas.openxmlformats.org/officeDocument/2006/relationships/image" Target="../media/image66.jpeg"/><Relationship Id="rId14" Type="http://schemas.openxmlformats.org/officeDocument/2006/relationships/image" Target="../media/image7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17" Type="http://schemas.openxmlformats.org/officeDocument/2006/relationships/slideLayout" Target="../slideLayouts/slideLayout4.xml"/><Relationship Id="rId21" Type="http://schemas.openxmlformats.org/officeDocument/2006/relationships/tags" Target="../tags/tag21.xml"/><Relationship Id="rId42" Type="http://schemas.openxmlformats.org/officeDocument/2006/relationships/tags" Target="../tags/tag42.xml"/><Relationship Id="rId63" Type="http://schemas.openxmlformats.org/officeDocument/2006/relationships/tags" Target="../tags/tag63.xml"/><Relationship Id="rId84" Type="http://schemas.openxmlformats.org/officeDocument/2006/relationships/tags" Target="../tags/tag84.xml"/><Relationship Id="rId16" Type="http://schemas.openxmlformats.org/officeDocument/2006/relationships/tags" Target="../tags/tag16.xml"/><Relationship Id="rId107" Type="http://schemas.openxmlformats.org/officeDocument/2006/relationships/tags" Target="../tags/tag107.xml"/><Relationship Id="rId11" Type="http://schemas.openxmlformats.org/officeDocument/2006/relationships/tags" Target="../tags/tag11.xml"/><Relationship Id="rId32" Type="http://schemas.openxmlformats.org/officeDocument/2006/relationships/tags" Target="../tags/tag32.xml"/><Relationship Id="rId37" Type="http://schemas.openxmlformats.org/officeDocument/2006/relationships/tags" Target="../tags/tag37.xml"/><Relationship Id="rId53" Type="http://schemas.openxmlformats.org/officeDocument/2006/relationships/tags" Target="../tags/tag53.xml"/><Relationship Id="rId58" Type="http://schemas.openxmlformats.org/officeDocument/2006/relationships/tags" Target="../tags/tag58.xml"/><Relationship Id="rId74" Type="http://schemas.openxmlformats.org/officeDocument/2006/relationships/tags" Target="../tags/tag74.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image" Target="../media/image80.png"/><Relationship Id="rId128" Type="http://schemas.openxmlformats.org/officeDocument/2006/relationships/image" Target="../media/image85.png"/><Relationship Id="rId5" Type="http://schemas.openxmlformats.org/officeDocument/2006/relationships/tags" Target="../tags/tag5.xml"/><Relationship Id="rId90" Type="http://schemas.openxmlformats.org/officeDocument/2006/relationships/tags" Target="../tags/tag90.xml"/><Relationship Id="rId95" Type="http://schemas.openxmlformats.org/officeDocument/2006/relationships/tags" Target="../tags/tag95.xml"/><Relationship Id="rId22" Type="http://schemas.openxmlformats.org/officeDocument/2006/relationships/tags" Target="../tags/tag22.xml"/><Relationship Id="rId27" Type="http://schemas.openxmlformats.org/officeDocument/2006/relationships/tags" Target="../tags/tag27.xml"/><Relationship Id="rId43" Type="http://schemas.openxmlformats.org/officeDocument/2006/relationships/tags" Target="../tags/tag43.xml"/><Relationship Id="rId48" Type="http://schemas.openxmlformats.org/officeDocument/2006/relationships/tags" Target="../tags/tag48.xml"/><Relationship Id="rId64" Type="http://schemas.openxmlformats.org/officeDocument/2006/relationships/tags" Target="../tags/tag64.xml"/><Relationship Id="rId69" Type="http://schemas.openxmlformats.org/officeDocument/2006/relationships/tags" Target="../tags/tag69.xml"/><Relationship Id="rId113" Type="http://schemas.openxmlformats.org/officeDocument/2006/relationships/tags" Target="../tags/tag113.xml"/><Relationship Id="rId118" Type="http://schemas.openxmlformats.org/officeDocument/2006/relationships/notesSlide" Target="../notesSlides/notesSlide4.xml"/><Relationship Id="rId134" Type="http://schemas.openxmlformats.org/officeDocument/2006/relationships/image" Target="../media/image91.png"/><Relationship Id="rId80" Type="http://schemas.openxmlformats.org/officeDocument/2006/relationships/tags" Target="../tags/tag80.xml"/><Relationship Id="rId85" Type="http://schemas.openxmlformats.org/officeDocument/2006/relationships/tags" Target="../tags/tag85.xml"/><Relationship Id="rId12" Type="http://schemas.openxmlformats.org/officeDocument/2006/relationships/tags" Target="../tags/tag12.xml"/><Relationship Id="rId17" Type="http://schemas.openxmlformats.org/officeDocument/2006/relationships/tags" Target="../tags/tag17.xml"/><Relationship Id="rId33" Type="http://schemas.openxmlformats.org/officeDocument/2006/relationships/tags" Target="../tags/tag33.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08" Type="http://schemas.openxmlformats.org/officeDocument/2006/relationships/tags" Target="../tags/tag108.xml"/><Relationship Id="rId124" Type="http://schemas.openxmlformats.org/officeDocument/2006/relationships/image" Target="../media/image81.png"/><Relationship Id="rId129" Type="http://schemas.openxmlformats.org/officeDocument/2006/relationships/image" Target="../media/image86.png"/><Relationship Id="rId54" Type="http://schemas.openxmlformats.org/officeDocument/2006/relationships/tags" Target="../tags/tag54.xml"/><Relationship Id="rId70" Type="http://schemas.openxmlformats.org/officeDocument/2006/relationships/tags" Target="../tags/tag70.xml"/><Relationship Id="rId75" Type="http://schemas.openxmlformats.org/officeDocument/2006/relationships/tags" Target="../tags/tag75.xml"/><Relationship Id="rId91" Type="http://schemas.openxmlformats.org/officeDocument/2006/relationships/tags" Target="../tags/tag91.xml"/><Relationship Id="rId96" Type="http://schemas.openxmlformats.org/officeDocument/2006/relationships/tags" Target="../tags/tag96.xml"/><Relationship Id="rId1" Type="http://schemas.openxmlformats.org/officeDocument/2006/relationships/tags" Target="../tags/tag1.xml"/><Relationship Id="rId6" Type="http://schemas.openxmlformats.org/officeDocument/2006/relationships/tags" Target="../tags/tag6.xml"/><Relationship Id="rId23" Type="http://schemas.openxmlformats.org/officeDocument/2006/relationships/tags" Target="../tags/tag23.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119" Type="http://schemas.openxmlformats.org/officeDocument/2006/relationships/image" Target="../media/image76.jpeg"/><Relationship Id="rId44" Type="http://schemas.openxmlformats.org/officeDocument/2006/relationships/tags" Target="../tags/tag44.xml"/><Relationship Id="rId60" Type="http://schemas.openxmlformats.org/officeDocument/2006/relationships/tags" Target="../tags/tag60.xml"/><Relationship Id="rId65" Type="http://schemas.openxmlformats.org/officeDocument/2006/relationships/tags" Target="../tags/tag65.xml"/><Relationship Id="rId81" Type="http://schemas.openxmlformats.org/officeDocument/2006/relationships/tags" Target="../tags/tag81.xml"/><Relationship Id="rId86" Type="http://schemas.openxmlformats.org/officeDocument/2006/relationships/tags" Target="../tags/tag86.xml"/><Relationship Id="rId130" Type="http://schemas.openxmlformats.org/officeDocument/2006/relationships/image" Target="../media/image87.png"/><Relationship Id="rId135" Type="http://schemas.openxmlformats.org/officeDocument/2006/relationships/image" Target="../media/image92.png"/><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 Id="rId109" Type="http://schemas.openxmlformats.org/officeDocument/2006/relationships/tags" Target="../tags/tag109.xml"/><Relationship Id="rId34" Type="http://schemas.openxmlformats.org/officeDocument/2006/relationships/tags" Target="../tags/tag34.xml"/><Relationship Id="rId50" Type="http://schemas.openxmlformats.org/officeDocument/2006/relationships/tags" Target="../tags/tag50.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04" Type="http://schemas.openxmlformats.org/officeDocument/2006/relationships/tags" Target="../tags/tag104.xml"/><Relationship Id="rId120" Type="http://schemas.openxmlformats.org/officeDocument/2006/relationships/image" Target="../media/image77.jpeg"/><Relationship Id="rId125" Type="http://schemas.openxmlformats.org/officeDocument/2006/relationships/image" Target="../media/image82.png"/><Relationship Id="rId7" Type="http://schemas.openxmlformats.org/officeDocument/2006/relationships/tags" Target="../tags/tag7.xml"/><Relationship Id="rId71" Type="http://schemas.openxmlformats.org/officeDocument/2006/relationships/tags" Target="../tags/tag71.xml"/><Relationship Id="rId92" Type="http://schemas.openxmlformats.org/officeDocument/2006/relationships/tags" Target="../tags/tag92.xml"/><Relationship Id="rId2" Type="http://schemas.openxmlformats.org/officeDocument/2006/relationships/tags" Target="../tags/tag2.xml"/><Relationship Id="rId29" Type="http://schemas.openxmlformats.org/officeDocument/2006/relationships/tags" Target="../tags/tag29.xml"/><Relationship Id="rId24" Type="http://schemas.openxmlformats.org/officeDocument/2006/relationships/tags" Target="../tags/tag24.xml"/><Relationship Id="rId40" Type="http://schemas.openxmlformats.org/officeDocument/2006/relationships/tags" Target="../tags/tag40.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15" Type="http://schemas.openxmlformats.org/officeDocument/2006/relationships/tags" Target="../tags/tag115.xml"/><Relationship Id="rId131" Type="http://schemas.openxmlformats.org/officeDocument/2006/relationships/image" Target="../media/image88.png"/><Relationship Id="rId136" Type="http://schemas.openxmlformats.org/officeDocument/2006/relationships/image" Target="../media/image93.png"/><Relationship Id="rId61" Type="http://schemas.openxmlformats.org/officeDocument/2006/relationships/tags" Target="../tags/tag61.xml"/><Relationship Id="rId82" Type="http://schemas.openxmlformats.org/officeDocument/2006/relationships/tags" Target="../tags/tag82.xml"/><Relationship Id="rId19" Type="http://schemas.openxmlformats.org/officeDocument/2006/relationships/tags" Target="../tags/tag19.xml"/><Relationship Id="rId14" Type="http://schemas.openxmlformats.org/officeDocument/2006/relationships/tags" Target="../tags/tag14.xml"/><Relationship Id="rId30" Type="http://schemas.openxmlformats.org/officeDocument/2006/relationships/tags" Target="../tags/tag30.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105" Type="http://schemas.openxmlformats.org/officeDocument/2006/relationships/tags" Target="../tags/tag105.xml"/><Relationship Id="rId126" Type="http://schemas.openxmlformats.org/officeDocument/2006/relationships/image" Target="../media/image83.png"/><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98" Type="http://schemas.openxmlformats.org/officeDocument/2006/relationships/tags" Target="../tags/tag98.xml"/><Relationship Id="rId121" Type="http://schemas.openxmlformats.org/officeDocument/2006/relationships/image" Target="../media/image78.png"/><Relationship Id="rId3" Type="http://schemas.openxmlformats.org/officeDocument/2006/relationships/tags" Target="../tags/tag3.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116" Type="http://schemas.openxmlformats.org/officeDocument/2006/relationships/tags" Target="../tags/tag116.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image" Target="../media/image89.png"/><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106" Type="http://schemas.openxmlformats.org/officeDocument/2006/relationships/tags" Target="../tags/tag106.xml"/><Relationship Id="rId127" Type="http://schemas.openxmlformats.org/officeDocument/2006/relationships/image" Target="../media/image84.png"/><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78" Type="http://schemas.openxmlformats.org/officeDocument/2006/relationships/tags" Target="../tags/tag78.xml"/><Relationship Id="rId94" Type="http://schemas.openxmlformats.org/officeDocument/2006/relationships/tags" Target="../tags/tag94.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image" Target="../media/image79.png"/><Relationship Id="rId4" Type="http://schemas.openxmlformats.org/officeDocument/2006/relationships/tags" Target="../tags/tag4.xml"/><Relationship Id="rId9" Type="http://schemas.openxmlformats.org/officeDocument/2006/relationships/tags" Target="../tags/tag9.xml"/><Relationship Id="rId26" Type="http://schemas.openxmlformats.org/officeDocument/2006/relationships/tags" Target="../tags/tag26.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image" Target="../media/image90.png"/></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7.jpeg"/><Relationship Id="rId11" Type="http://schemas.openxmlformats.org/officeDocument/2006/relationships/image" Target="../media/image102.emf"/><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11.jpeg"/><Relationship Id="rId3" Type="http://schemas.openxmlformats.org/officeDocument/2006/relationships/image" Target="../media/image105.jpeg"/><Relationship Id="rId7" Type="http://schemas.openxmlformats.org/officeDocument/2006/relationships/image" Target="../media/image103.emf"/><Relationship Id="rId12" Type="http://schemas.openxmlformats.org/officeDocument/2006/relationships/image" Target="../media/image110.jpeg"/><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09.jpeg"/><Relationship Id="rId5" Type="http://schemas.openxmlformats.org/officeDocument/2006/relationships/image" Target="../media/image107.jpeg"/><Relationship Id="rId10" Type="http://schemas.openxmlformats.org/officeDocument/2006/relationships/image" Target="../media/image108.jpeg"/><Relationship Id="rId4" Type="http://schemas.openxmlformats.org/officeDocument/2006/relationships/image" Target="../media/image106.jpeg"/><Relationship Id="rId9" Type="http://schemas.openxmlformats.org/officeDocument/2006/relationships/image" Target="../media/image104.emf"/></Relationships>
</file>

<file path=ppt/slides/_rels/slide4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5.png"/><Relationship Id="rId7" Type="http://schemas.openxmlformats.org/officeDocument/2006/relationships/image" Target="../media/image11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3.png"/><Relationship Id="rId9" Type="http://schemas.openxmlformats.org/officeDocument/2006/relationships/image" Target="../media/image12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22.wmf"/><Relationship Id="rId2" Type="http://schemas.openxmlformats.org/officeDocument/2006/relationships/image" Target="../media/image121.wmf"/><Relationship Id="rId1" Type="http://schemas.openxmlformats.org/officeDocument/2006/relationships/slideLayout" Target="../slideLayouts/slideLayout8.xml"/><Relationship Id="rId5" Type="http://schemas.openxmlformats.org/officeDocument/2006/relationships/image" Target="../media/image124.wmf"/><Relationship Id="rId4" Type="http://schemas.openxmlformats.org/officeDocument/2006/relationships/image" Target="../media/image123.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10.xml"/><Relationship Id="rId4" Type="http://schemas.openxmlformats.org/officeDocument/2006/relationships/image" Target="../media/image127.emf"/></Relationships>
</file>

<file path=ppt/slides/_rels/slide5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28.jp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54.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bwMode="auto">
          <a:xfrm>
            <a:off x="180306" y="2493690"/>
            <a:ext cx="6336704" cy="19442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zh-CN" altLang="en-US" dirty="0" smtClean="0">
                <a:latin typeface="微软雅黑" panose="020B0503020204020204" pitchFamily="34" charset="-122"/>
                <a:ea typeface="微软雅黑" panose="020B0503020204020204" pitchFamily="34" charset="-122"/>
              </a:rPr>
              <a:t>神州</a:t>
            </a:r>
            <a:r>
              <a:rPr lang="zh-CN" altLang="en-US" dirty="0" smtClean="0">
                <a:latin typeface="微软雅黑" panose="020B0503020204020204" pitchFamily="34" charset="-122"/>
                <a:ea typeface="微软雅黑" panose="020B0503020204020204" pitchFamily="34" charset="-122"/>
              </a:rPr>
              <a:t>数码</a:t>
            </a:r>
            <a:r>
              <a:rPr lang="zh-CN" altLang="en-US" dirty="0">
                <a:latin typeface="微软雅黑" panose="020B0503020204020204" pitchFamily="34" charset="-122"/>
                <a:ea typeface="微软雅黑" panose="020B0503020204020204" pitchFamily="34" charset="-122"/>
              </a:rPr>
              <a:t>智慧</a:t>
            </a:r>
            <a:r>
              <a:rPr lang="zh-CN" altLang="en-US" dirty="0" smtClean="0">
                <a:latin typeface="微软雅黑" panose="020B0503020204020204" pitchFamily="34" charset="-122"/>
                <a:ea typeface="微软雅黑" panose="020B0503020204020204" pitchFamily="34" charset="-122"/>
              </a:rPr>
              <a:t>城市之</a:t>
            </a: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r>
              <a:rPr lang="en-US" altLang="zh-CN">
                <a:latin typeface="微软雅黑" panose="020B0503020204020204" pitchFamily="34" charset="-122"/>
                <a:ea typeface="微软雅黑" panose="020B0503020204020204" pitchFamily="34" charset="-122"/>
              </a:rPr>
              <a:t/>
            </a:r>
            <a:br>
              <a:rPr lang="en-US" altLang="zh-CN">
                <a:latin typeface="微软雅黑" panose="020B0503020204020204" pitchFamily="34" charset="-122"/>
                <a:ea typeface="微软雅黑" panose="020B0503020204020204" pitchFamily="34" charset="-122"/>
              </a:rPr>
            </a:br>
            <a:endParaRPr lang="zh-CN" altLang="en-US" dirty="0" smtClean="0">
              <a:latin typeface="微软雅黑" panose="020B0503020204020204" pitchFamily="34" charset="-122"/>
              <a:ea typeface="微软雅黑" panose="020B0503020204020204" pitchFamily="34" charset="-122"/>
            </a:endParaRPr>
          </a:p>
        </p:txBody>
      </p:sp>
      <p:sp>
        <p:nvSpPr>
          <p:cNvPr id="3" name="矩形 2"/>
          <p:cNvSpPr/>
          <p:nvPr/>
        </p:nvSpPr>
        <p:spPr>
          <a:xfrm>
            <a:off x="6784975" y="631825"/>
            <a:ext cx="2039938" cy="681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400" baseline="-25000" dirty="0">
              <a:solidFill>
                <a:prstClr val="white"/>
              </a:solidFill>
              <a:ea typeface="微软雅黑" panose="020B0503020204020204" pitchFamily="34" charset="-122"/>
            </a:endParaRPr>
          </a:p>
        </p:txBody>
      </p:sp>
      <p:sp>
        <p:nvSpPr>
          <p:cNvPr id="2" name="文本框 1"/>
          <p:cNvSpPr txBox="1"/>
          <p:nvPr/>
        </p:nvSpPr>
        <p:spPr>
          <a:xfrm>
            <a:off x="180306" y="4725938"/>
            <a:ext cx="4176464" cy="646331"/>
          </a:xfrm>
          <a:prstGeom prst="rect">
            <a:avLst/>
          </a:prstGeom>
          <a:noFill/>
        </p:spPr>
        <p:txBody>
          <a:bodyPr wrap="square" rtlCol="0">
            <a:spAutoFit/>
          </a:bodyPr>
          <a:lstStyle/>
          <a:p>
            <a:r>
              <a:rPr lang="zh-CN" altLang="en-US" u="none" dirty="0">
                <a:latin typeface="微软雅黑" panose="020B0503020204020204" pitchFamily="34" charset="-122"/>
                <a:ea typeface="微软雅黑" panose="020B0503020204020204" pitchFamily="34" charset="-122"/>
              </a:rPr>
              <a:t>资深</a:t>
            </a:r>
            <a:r>
              <a:rPr lang="zh-CN" altLang="en-US" u="none" dirty="0" smtClean="0">
                <a:latin typeface="微软雅黑" panose="020B0503020204020204" pitchFamily="34" charset="-122"/>
                <a:ea typeface="微软雅黑" panose="020B0503020204020204" pitchFamily="34" charset="-122"/>
              </a:rPr>
              <a:t>架构师：王铭杰</a:t>
            </a:r>
            <a:endParaRPr lang="en-US" altLang="zh-CN" u="none" dirty="0" smtClean="0">
              <a:latin typeface="微软雅黑" panose="020B0503020204020204" pitchFamily="34" charset="-122"/>
              <a:ea typeface="微软雅黑" panose="020B0503020204020204" pitchFamily="34" charset="-122"/>
            </a:endParaRPr>
          </a:p>
          <a:p>
            <a:r>
              <a:rPr lang="en-US" altLang="zh-CN" u="none" dirty="0" smtClean="0">
                <a:latin typeface="微软雅黑" panose="020B0503020204020204" pitchFamily="34" charset="-122"/>
                <a:ea typeface="微软雅黑" panose="020B0503020204020204" pitchFamily="34" charset="-122"/>
              </a:rPr>
              <a:t>wangmjf@dcits.com</a:t>
            </a:r>
            <a:endParaRPr lang="zh-CN" altLang="en-US" u="none"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27784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023137" y="1934465"/>
            <a:ext cx="2348384" cy="1015820"/>
          </a:xfrm>
          <a:custGeom>
            <a:avLst/>
            <a:gdLst/>
            <a:ahLst/>
            <a:cxnLst/>
            <a:rect l="l" t="t" r="r" b="b"/>
            <a:pathLst>
              <a:path w="2347976" h="1015644">
                <a:moveTo>
                  <a:pt x="0" y="1015644"/>
                </a:moveTo>
                <a:lnTo>
                  <a:pt x="2347976" y="1015644"/>
                </a:lnTo>
                <a:lnTo>
                  <a:pt x="2347976" y="0"/>
                </a:lnTo>
                <a:lnTo>
                  <a:pt x="0" y="0"/>
                </a:lnTo>
                <a:lnTo>
                  <a:pt x="0" y="1015644"/>
                </a:lnTo>
                <a:close/>
              </a:path>
            </a:pathLst>
          </a:custGeom>
          <a:ln w="12699">
            <a:solidFill>
              <a:srgbClr val="2185D5"/>
            </a:solidFill>
          </a:ln>
        </p:spPr>
        <p:txBody>
          <a:bodyPr wrap="square" lIns="0" tIns="0" rIns="0" bIns="0" rtlCol="0">
            <a:noAutofit/>
          </a:bodyPr>
          <a:lstStyle/>
          <a:p>
            <a:endParaRPr/>
          </a:p>
        </p:txBody>
      </p:sp>
      <p:sp>
        <p:nvSpPr>
          <p:cNvPr id="4" name="object 4"/>
          <p:cNvSpPr/>
          <p:nvPr/>
        </p:nvSpPr>
        <p:spPr>
          <a:xfrm>
            <a:off x="960286" y="1901718"/>
            <a:ext cx="859685" cy="384115"/>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960286" y="2206571"/>
            <a:ext cx="859685" cy="384115"/>
          </a:xfrm>
          <a:prstGeom prst="rect">
            <a:avLst/>
          </a:prstGeom>
          <a:blipFill>
            <a:blip r:embed="rId3" cstate="print"/>
            <a:stretch>
              <a:fillRect/>
            </a:stretch>
          </a:blipFill>
        </p:spPr>
        <p:txBody>
          <a:bodyPr wrap="square" lIns="0" tIns="0" rIns="0" bIns="0" rtlCol="0">
            <a:noAutofit/>
          </a:bodyPr>
          <a:lstStyle/>
          <a:p>
            <a:endParaRPr/>
          </a:p>
        </p:txBody>
      </p:sp>
      <p:sp>
        <p:nvSpPr>
          <p:cNvPr id="6" name="object 6"/>
          <p:cNvSpPr/>
          <p:nvPr/>
        </p:nvSpPr>
        <p:spPr>
          <a:xfrm>
            <a:off x="1365740" y="2511423"/>
            <a:ext cx="778899" cy="384115"/>
          </a:xfrm>
          <a:prstGeom prst="rect">
            <a:avLst/>
          </a:prstGeom>
          <a:blipFill>
            <a:blip r:embed="rId4" cstate="print"/>
            <a:stretch>
              <a:fillRect/>
            </a:stretch>
          </a:blipFill>
        </p:spPr>
        <p:txBody>
          <a:bodyPr wrap="square" lIns="0" tIns="0" rIns="0" bIns="0" rtlCol="0">
            <a:noAutofit/>
          </a:bodyPr>
          <a:lstStyle/>
          <a:p>
            <a:endParaRPr/>
          </a:p>
        </p:txBody>
      </p:sp>
      <p:sp>
        <p:nvSpPr>
          <p:cNvPr id="7" name="object 7"/>
          <p:cNvSpPr/>
          <p:nvPr/>
        </p:nvSpPr>
        <p:spPr>
          <a:xfrm>
            <a:off x="3406096" y="2010195"/>
            <a:ext cx="306631" cy="864257"/>
          </a:xfrm>
          <a:custGeom>
            <a:avLst/>
            <a:gdLst/>
            <a:ahLst/>
            <a:cxnLst/>
            <a:rect l="l" t="t" r="r" b="b"/>
            <a:pathLst>
              <a:path w="306578" h="864107">
                <a:moveTo>
                  <a:pt x="0" y="0"/>
                </a:moveTo>
                <a:lnTo>
                  <a:pt x="153289" y="0"/>
                </a:lnTo>
                <a:lnTo>
                  <a:pt x="153289" y="432053"/>
                </a:lnTo>
                <a:lnTo>
                  <a:pt x="306578" y="432053"/>
                </a:lnTo>
                <a:lnTo>
                  <a:pt x="153289" y="432053"/>
                </a:lnTo>
                <a:lnTo>
                  <a:pt x="153289" y="864107"/>
                </a:lnTo>
                <a:lnTo>
                  <a:pt x="0" y="864107"/>
                </a:lnTo>
              </a:path>
            </a:pathLst>
          </a:custGeom>
          <a:ln w="12700">
            <a:solidFill>
              <a:srgbClr val="2185D5"/>
            </a:solidFill>
          </a:ln>
        </p:spPr>
        <p:txBody>
          <a:bodyPr wrap="square" lIns="0" tIns="0" rIns="0" bIns="0" rtlCol="0">
            <a:noAutofit/>
          </a:bodyPr>
          <a:lstStyle/>
          <a:p>
            <a:endParaRPr/>
          </a:p>
        </p:txBody>
      </p:sp>
      <p:sp>
        <p:nvSpPr>
          <p:cNvPr id="8" name="object 8"/>
          <p:cNvSpPr/>
          <p:nvPr/>
        </p:nvSpPr>
        <p:spPr>
          <a:xfrm>
            <a:off x="3733433" y="3184997"/>
            <a:ext cx="4460251" cy="1015820"/>
          </a:xfrm>
          <a:custGeom>
            <a:avLst/>
            <a:gdLst/>
            <a:ahLst/>
            <a:cxnLst/>
            <a:rect l="l" t="t" r="r" b="b"/>
            <a:pathLst>
              <a:path w="4459477" h="1015644">
                <a:moveTo>
                  <a:pt x="0" y="1015644"/>
                </a:moveTo>
                <a:lnTo>
                  <a:pt x="4459477" y="1015644"/>
                </a:lnTo>
                <a:lnTo>
                  <a:pt x="4459477" y="0"/>
                </a:lnTo>
                <a:lnTo>
                  <a:pt x="0" y="0"/>
                </a:lnTo>
                <a:lnTo>
                  <a:pt x="0" y="1015644"/>
                </a:lnTo>
                <a:close/>
              </a:path>
            </a:pathLst>
          </a:custGeom>
          <a:ln w="12700">
            <a:solidFill>
              <a:srgbClr val="2185D5"/>
            </a:solidFill>
          </a:ln>
        </p:spPr>
        <p:txBody>
          <a:bodyPr wrap="square" lIns="0" tIns="0" rIns="0" bIns="0" rtlCol="0">
            <a:noAutofit/>
          </a:bodyPr>
          <a:lstStyle/>
          <a:p>
            <a:endParaRPr/>
          </a:p>
        </p:txBody>
      </p:sp>
      <p:sp>
        <p:nvSpPr>
          <p:cNvPr id="9" name="object 9"/>
          <p:cNvSpPr/>
          <p:nvPr/>
        </p:nvSpPr>
        <p:spPr>
          <a:xfrm>
            <a:off x="4886793" y="3153140"/>
            <a:ext cx="778898" cy="384115"/>
          </a:xfrm>
          <a:prstGeom prst="rect">
            <a:avLst/>
          </a:prstGeom>
          <a:blipFill>
            <a:blip r:embed="rId5" cstate="print"/>
            <a:stretch>
              <a:fillRect/>
            </a:stretch>
          </a:blipFill>
        </p:spPr>
        <p:txBody>
          <a:bodyPr wrap="square" lIns="0" tIns="0" rIns="0" bIns="0" rtlCol="0">
            <a:noAutofit/>
          </a:bodyPr>
          <a:lstStyle/>
          <a:p>
            <a:endParaRPr/>
          </a:p>
        </p:txBody>
      </p:sp>
      <p:sp>
        <p:nvSpPr>
          <p:cNvPr id="10" name="object 10"/>
          <p:cNvSpPr/>
          <p:nvPr/>
        </p:nvSpPr>
        <p:spPr>
          <a:xfrm>
            <a:off x="3670429" y="3457993"/>
            <a:ext cx="621899" cy="384115"/>
          </a:xfrm>
          <a:prstGeom prst="rect">
            <a:avLst/>
          </a:prstGeom>
          <a:blipFill>
            <a:blip r:embed="rId6" cstate="print"/>
            <a:stretch>
              <a:fillRect/>
            </a:stretch>
          </a:blipFill>
        </p:spPr>
        <p:txBody>
          <a:bodyPr wrap="square" lIns="0" tIns="0" rIns="0" bIns="0" rtlCol="0">
            <a:noAutofit/>
          </a:bodyPr>
          <a:lstStyle/>
          <a:p>
            <a:endParaRPr/>
          </a:p>
        </p:txBody>
      </p:sp>
      <p:sp>
        <p:nvSpPr>
          <p:cNvPr id="11" name="object 11"/>
          <p:cNvSpPr/>
          <p:nvPr/>
        </p:nvSpPr>
        <p:spPr>
          <a:xfrm>
            <a:off x="3984427" y="3457993"/>
            <a:ext cx="545686" cy="384115"/>
          </a:xfrm>
          <a:prstGeom prst="rect">
            <a:avLst/>
          </a:prstGeom>
          <a:blipFill>
            <a:blip r:embed="rId7" cstate="print"/>
            <a:stretch>
              <a:fillRect/>
            </a:stretch>
          </a:blipFill>
        </p:spPr>
        <p:txBody>
          <a:bodyPr wrap="square" lIns="0" tIns="0" rIns="0" bIns="0" rtlCol="0">
            <a:noAutofit/>
          </a:bodyPr>
          <a:lstStyle/>
          <a:p>
            <a:endParaRPr/>
          </a:p>
        </p:txBody>
      </p:sp>
      <p:sp>
        <p:nvSpPr>
          <p:cNvPr id="12" name="object 12"/>
          <p:cNvSpPr/>
          <p:nvPr/>
        </p:nvSpPr>
        <p:spPr>
          <a:xfrm>
            <a:off x="6508611" y="3762846"/>
            <a:ext cx="1094421" cy="384115"/>
          </a:xfrm>
          <a:prstGeom prst="rect">
            <a:avLst/>
          </a:prstGeom>
          <a:blipFill>
            <a:blip r:embed="rId8" cstate="print"/>
            <a:stretch>
              <a:fillRect/>
            </a:stretch>
          </a:blipFill>
        </p:spPr>
        <p:txBody>
          <a:bodyPr wrap="square" lIns="0" tIns="0" rIns="0" bIns="0" rtlCol="0">
            <a:noAutofit/>
          </a:bodyPr>
          <a:lstStyle/>
          <a:p>
            <a:endParaRPr/>
          </a:p>
        </p:txBody>
      </p:sp>
      <p:sp>
        <p:nvSpPr>
          <p:cNvPr id="13" name="object 13"/>
          <p:cNvSpPr/>
          <p:nvPr/>
        </p:nvSpPr>
        <p:spPr>
          <a:xfrm>
            <a:off x="1043790" y="4351326"/>
            <a:ext cx="7149817" cy="783916"/>
          </a:xfrm>
          <a:custGeom>
            <a:avLst/>
            <a:gdLst/>
            <a:ahLst/>
            <a:cxnLst/>
            <a:rect l="l" t="t" r="r" b="b"/>
            <a:pathLst>
              <a:path w="7148576" h="783780">
                <a:moveTo>
                  <a:pt x="0" y="783780"/>
                </a:moveTo>
                <a:lnTo>
                  <a:pt x="7148576" y="783780"/>
                </a:lnTo>
                <a:lnTo>
                  <a:pt x="7148576" y="0"/>
                </a:lnTo>
                <a:lnTo>
                  <a:pt x="0" y="0"/>
                </a:lnTo>
                <a:lnTo>
                  <a:pt x="0" y="783780"/>
                </a:lnTo>
                <a:close/>
              </a:path>
            </a:pathLst>
          </a:custGeom>
          <a:ln w="12700">
            <a:solidFill>
              <a:srgbClr val="2185D5"/>
            </a:solidFill>
          </a:ln>
        </p:spPr>
        <p:txBody>
          <a:bodyPr wrap="square" lIns="0" tIns="0" rIns="0" bIns="0" rtlCol="0">
            <a:noAutofit/>
          </a:bodyPr>
          <a:lstStyle/>
          <a:p>
            <a:endParaRPr/>
          </a:p>
        </p:txBody>
      </p:sp>
      <p:sp>
        <p:nvSpPr>
          <p:cNvPr id="14" name="object 14"/>
          <p:cNvSpPr/>
          <p:nvPr/>
        </p:nvSpPr>
        <p:spPr>
          <a:xfrm>
            <a:off x="2197989" y="4360357"/>
            <a:ext cx="778898" cy="384115"/>
          </a:xfrm>
          <a:prstGeom prst="rect">
            <a:avLst/>
          </a:prstGeom>
          <a:blipFill>
            <a:blip r:embed="rId9" cstate="print"/>
            <a:stretch>
              <a:fillRect/>
            </a:stretch>
          </a:blipFill>
        </p:spPr>
        <p:txBody>
          <a:bodyPr wrap="square" lIns="0" tIns="0" rIns="0" bIns="0" rtlCol="0">
            <a:noAutofit/>
          </a:bodyPr>
          <a:lstStyle/>
          <a:p>
            <a:endParaRPr/>
          </a:p>
        </p:txBody>
      </p:sp>
      <p:sp>
        <p:nvSpPr>
          <p:cNvPr id="15" name="object 15"/>
          <p:cNvSpPr/>
          <p:nvPr/>
        </p:nvSpPr>
        <p:spPr>
          <a:xfrm>
            <a:off x="4548405" y="4665211"/>
            <a:ext cx="780423" cy="384114"/>
          </a:xfrm>
          <a:prstGeom prst="rect">
            <a:avLst/>
          </a:prstGeom>
          <a:blipFill>
            <a:blip r:embed="rId10" cstate="print"/>
            <a:stretch>
              <a:fillRect/>
            </a:stretch>
          </a:blipFill>
        </p:spPr>
        <p:txBody>
          <a:bodyPr wrap="square" lIns="0" tIns="0" rIns="0" bIns="0" rtlCol="0">
            <a:noAutofit/>
          </a:bodyPr>
          <a:lstStyle/>
          <a:p>
            <a:endParaRPr/>
          </a:p>
        </p:txBody>
      </p:sp>
      <p:sp>
        <p:nvSpPr>
          <p:cNvPr id="16" name="object 16"/>
          <p:cNvSpPr/>
          <p:nvPr/>
        </p:nvSpPr>
        <p:spPr>
          <a:xfrm>
            <a:off x="6845727" y="1761868"/>
            <a:ext cx="1347831" cy="1347831"/>
          </a:xfrm>
          <a:prstGeom prst="rect">
            <a:avLst/>
          </a:prstGeom>
          <a:blipFill>
            <a:blip r:embed="rId11" cstate="print"/>
            <a:stretch>
              <a:fillRect/>
            </a:stretch>
          </a:blipFill>
        </p:spPr>
        <p:txBody>
          <a:bodyPr wrap="square" lIns="0" tIns="0" rIns="0" bIns="0" rtlCol="0">
            <a:noAutofit/>
          </a:bodyPr>
          <a:lstStyle/>
          <a:p>
            <a:endParaRPr/>
          </a:p>
        </p:txBody>
      </p:sp>
      <p:sp>
        <p:nvSpPr>
          <p:cNvPr id="17" name="object 17"/>
          <p:cNvSpPr/>
          <p:nvPr/>
        </p:nvSpPr>
        <p:spPr>
          <a:xfrm>
            <a:off x="1043791" y="3104668"/>
            <a:ext cx="1193194" cy="1193194"/>
          </a:xfrm>
          <a:prstGeom prst="rect">
            <a:avLst/>
          </a:prstGeom>
          <a:blipFill>
            <a:blip r:embed="rId12" cstate="print"/>
            <a:stretch>
              <a:fillRect/>
            </a:stretch>
          </a:blipFill>
        </p:spPr>
        <p:txBody>
          <a:bodyPr wrap="square" lIns="0" tIns="0" rIns="0" bIns="0" rtlCol="0">
            <a:noAutofit/>
          </a:bodyPr>
          <a:lstStyle/>
          <a:p>
            <a:endParaRPr/>
          </a:p>
        </p:txBody>
      </p:sp>
      <p:sp>
        <p:nvSpPr>
          <p:cNvPr id="18" name="object 18"/>
          <p:cNvSpPr/>
          <p:nvPr/>
        </p:nvSpPr>
        <p:spPr>
          <a:xfrm>
            <a:off x="3392123" y="3258059"/>
            <a:ext cx="306757" cy="864258"/>
          </a:xfrm>
          <a:custGeom>
            <a:avLst/>
            <a:gdLst/>
            <a:ahLst/>
            <a:cxnLst/>
            <a:rect l="l" t="t" r="r" b="b"/>
            <a:pathLst>
              <a:path w="306704" h="864108">
                <a:moveTo>
                  <a:pt x="306704" y="0"/>
                </a:moveTo>
                <a:lnTo>
                  <a:pt x="153288" y="0"/>
                </a:lnTo>
                <a:lnTo>
                  <a:pt x="153288" y="432054"/>
                </a:lnTo>
                <a:lnTo>
                  <a:pt x="0" y="432054"/>
                </a:lnTo>
                <a:lnTo>
                  <a:pt x="153288" y="432054"/>
                </a:lnTo>
                <a:lnTo>
                  <a:pt x="153288" y="864108"/>
                </a:lnTo>
                <a:lnTo>
                  <a:pt x="306704" y="864108"/>
                </a:lnTo>
              </a:path>
            </a:pathLst>
          </a:custGeom>
          <a:ln w="12700">
            <a:solidFill>
              <a:srgbClr val="2185D5"/>
            </a:solidFill>
          </a:ln>
        </p:spPr>
        <p:txBody>
          <a:bodyPr wrap="square" lIns="0" tIns="0" rIns="0" bIns="0" rtlCol="0">
            <a:noAutofit/>
          </a:bodyPr>
          <a:lstStyle/>
          <a:p>
            <a:endParaRPr/>
          </a:p>
        </p:txBody>
      </p:sp>
      <p:sp>
        <p:nvSpPr>
          <p:cNvPr id="19" name="object 19"/>
          <p:cNvSpPr txBox="1"/>
          <p:nvPr/>
        </p:nvSpPr>
        <p:spPr>
          <a:xfrm>
            <a:off x="1033248" y="1215602"/>
            <a:ext cx="4708961" cy="380557"/>
          </a:xfrm>
          <a:prstGeom prst="rect">
            <a:avLst/>
          </a:prstGeom>
        </p:spPr>
        <p:txBody>
          <a:bodyPr wrap="square" lIns="0" tIns="0" rIns="0" bIns="0" rtlCol="0">
            <a:noAutofit/>
          </a:bodyPr>
          <a:lstStyle/>
          <a:p>
            <a:pPr marL="12703">
              <a:lnSpc>
                <a:spcPts val="2996"/>
              </a:lnSpc>
              <a:spcBef>
                <a:spcPts val="149"/>
              </a:spcBef>
            </a:pPr>
            <a:r>
              <a:rPr sz="2801" b="1" dirty="0">
                <a:latin typeface="΢"/>
                <a:cs typeface="΢"/>
              </a:rPr>
              <a:t>中国有多少</a:t>
            </a:r>
            <a:r>
              <a:rPr sz="2801" b="1" spc="4" dirty="0">
                <a:latin typeface="΢"/>
                <a:cs typeface="΢"/>
              </a:rPr>
              <a:t>个</a:t>
            </a:r>
            <a:r>
              <a:rPr sz="2801" b="1" dirty="0">
                <a:latin typeface="΢"/>
                <a:cs typeface="΢"/>
              </a:rPr>
              <a:t>智慧城市在建？</a:t>
            </a:r>
            <a:endParaRPr sz="2801">
              <a:latin typeface="微软雅黑"/>
              <a:cs typeface="微软雅黑"/>
            </a:endParaRPr>
          </a:p>
        </p:txBody>
      </p:sp>
      <p:sp>
        <p:nvSpPr>
          <p:cNvPr id="20" name="object 20"/>
          <p:cNvSpPr txBox="1"/>
          <p:nvPr/>
        </p:nvSpPr>
        <p:spPr>
          <a:xfrm>
            <a:off x="3949115" y="2215534"/>
            <a:ext cx="1082197" cy="472512"/>
          </a:xfrm>
          <a:prstGeom prst="rect">
            <a:avLst/>
          </a:prstGeom>
        </p:spPr>
        <p:txBody>
          <a:bodyPr wrap="square" lIns="0" tIns="0" rIns="0" bIns="0" rtlCol="0">
            <a:noAutofit/>
          </a:bodyPr>
          <a:lstStyle/>
          <a:p>
            <a:pPr marL="12703">
              <a:lnSpc>
                <a:spcPts val="1800"/>
              </a:lnSpc>
              <a:spcBef>
                <a:spcPts val="90"/>
              </a:spcBef>
            </a:pPr>
            <a:r>
              <a:rPr sz="2400" baseline="1220" dirty="0">
                <a:latin typeface="΢"/>
                <a:cs typeface="΢"/>
              </a:rPr>
              <a:t>提出或在建</a:t>
            </a:r>
            <a:endParaRPr sz="1600">
              <a:latin typeface="微软雅黑"/>
              <a:cs typeface="微软雅黑"/>
            </a:endParaRPr>
          </a:p>
          <a:p>
            <a:pPr marL="12703" marR="30455">
              <a:lnSpc>
                <a:spcPts val="1920"/>
              </a:lnSpc>
              <a:spcBef>
                <a:spcPts val="5"/>
              </a:spcBef>
            </a:pPr>
            <a:r>
              <a:rPr sz="2400" baseline="1220" dirty="0">
                <a:latin typeface="΢"/>
                <a:cs typeface="΢"/>
              </a:rPr>
              <a:t>智慧城市</a:t>
            </a:r>
            <a:endParaRPr sz="1600">
              <a:latin typeface="微软雅黑"/>
              <a:cs typeface="微软雅黑"/>
            </a:endParaRPr>
          </a:p>
        </p:txBody>
      </p:sp>
      <p:sp>
        <p:nvSpPr>
          <p:cNvPr id="21" name="object 21"/>
          <p:cNvSpPr txBox="1"/>
          <p:nvPr/>
        </p:nvSpPr>
        <p:spPr>
          <a:xfrm>
            <a:off x="1043791" y="4351326"/>
            <a:ext cx="7162519" cy="783916"/>
          </a:xfrm>
          <a:prstGeom prst="rect">
            <a:avLst/>
          </a:prstGeom>
        </p:spPr>
        <p:txBody>
          <a:bodyPr wrap="square" lIns="0" tIns="0" rIns="0" bIns="0" rtlCol="0">
            <a:noAutofit/>
          </a:bodyPr>
          <a:lstStyle/>
          <a:p>
            <a:pPr marL="91483">
              <a:lnSpc>
                <a:spcPts val="3141"/>
              </a:lnSpc>
              <a:spcBef>
                <a:spcPts val="157"/>
              </a:spcBef>
            </a:pPr>
            <a:r>
              <a:rPr sz="2400" baseline="-2441" dirty="0">
                <a:latin typeface="΢"/>
                <a:cs typeface="΢"/>
              </a:rPr>
              <a:t>已经开展建</a:t>
            </a:r>
            <a:r>
              <a:rPr sz="2400" spc="-9" baseline="-2441" dirty="0">
                <a:latin typeface="΢"/>
                <a:cs typeface="΢"/>
              </a:rPr>
              <a:t>设</a:t>
            </a:r>
            <a:r>
              <a:rPr sz="3001" b="1" baseline="-1953" dirty="0">
                <a:solidFill>
                  <a:srgbClr val="2185D5"/>
                </a:solidFill>
                <a:latin typeface="΢"/>
                <a:cs typeface="΢"/>
              </a:rPr>
              <a:t>12</a:t>
            </a:r>
            <a:r>
              <a:rPr sz="3001" b="1" spc="-4" baseline="-1953" dirty="0">
                <a:solidFill>
                  <a:srgbClr val="2185D5"/>
                </a:solidFill>
                <a:latin typeface="΢"/>
                <a:cs typeface="΢"/>
              </a:rPr>
              <a:t>2</a:t>
            </a:r>
            <a:r>
              <a:rPr sz="2400" baseline="-2441" dirty="0">
                <a:latin typeface="΢"/>
                <a:cs typeface="΢"/>
              </a:rPr>
              <a:t>个城</a:t>
            </a:r>
            <a:r>
              <a:rPr sz="2400" spc="-4" baseline="-2441" dirty="0">
                <a:latin typeface="΢"/>
                <a:cs typeface="΢"/>
              </a:rPr>
              <a:t>市</a:t>
            </a:r>
            <a:r>
              <a:rPr sz="2400" baseline="-2441" dirty="0">
                <a:latin typeface="΢"/>
                <a:cs typeface="΢"/>
              </a:rPr>
              <a:t>，住</a:t>
            </a:r>
            <a:r>
              <a:rPr sz="2400" spc="4" baseline="-2441" dirty="0">
                <a:latin typeface="΢"/>
                <a:cs typeface="΢"/>
              </a:rPr>
              <a:t>建</a:t>
            </a:r>
            <a:r>
              <a:rPr sz="2400" baseline="-2441" dirty="0">
                <a:latin typeface="΢"/>
                <a:cs typeface="΢"/>
              </a:rPr>
              <a:t>部</a:t>
            </a:r>
            <a:r>
              <a:rPr sz="2400" spc="4" baseline="-2441" dirty="0">
                <a:latin typeface="΢"/>
                <a:cs typeface="΢"/>
              </a:rPr>
              <a:t>、</a:t>
            </a:r>
            <a:r>
              <a:rPr sz="2400" spc="14" baseline="-2441" dirty="0">
                <a:latin typeface="΢"/>
                <a:cs typeface="΢"/>
              </a:rPr>
              <a:t>科</a:t>
            </a:r>
            <a:r>
              <a:rPr sz="2400" baseline="-2441" dirty="0">
                <a:latin typeface="΢"/>
                <a:cs typeface="΢"/>
              </a:rPr>
              <a:t>技</a:t>
            </a:r>
            <a:r>
              <a:rPr sz="2400" spc="4" baseline="-2441" dirty="0">
                <a:latin typeface="΢"/>
                <a:cs typeface="΢"/>
              </a:rPr>
              <a:t>部</a:t>
            </a:r>
            <a:r>
              <a:rPr sz="2400" spc="14" baseline="-2441" dirty="0">
                <a:latin typeface="΢"/>
                <a:cs typeface="΢"/>
              </a:rPr>
              <a:t>、</a:t>
            </a:r>
            <a:r>
              <a:rPr sz="2400" baseline="-2441" dirty="0">
                <a:latin typeface="΢"/>
                <a:cs typeface="΢"/>
              </a:rPr>
              <a:t>工</a:t>
            </a:r>
            <a:r>
              <a:rPr sz="2400" spc="4" baseline="-2441" dirty="0">
                <a:latin typeface="΢"/>
                <a:cs typeface="΢"/>
              </a:rPr>
              <a:t>信</a:t>
            </a:r>
            <a:r>
              <a:rPr sz="2400" spc="14" baseline="-2441" dirty="0">
                <a:latin typeface="΢"/>
                <a:cs typeface="΢"/>
              </a:rPr>
              <a:t>部</a:t>
            </a:r>
            <a:r>
              <a:rPr sz="2400" baseline="-2441" dirty="0">
                <a:latin typeface="΢"/>
                <a:cs typeface="΢"/>
              </a:rPr>
              <a:t>、</a:t>
            </a:r>
            <a:r>
              <a:rPr sz="2400" spc="4" baseline="-2441" dirty="0">
                <a:latin typeface="΢"/>
                <a:cs typeface="΢"/>
              </a:rPr>
              <a:t>发</a:t>
            </a:r>
            <a:r>
              <a:rPr sz="2400" spc="14" baseline="-2441" dirty="0">
                <a:latin typeface="΢"/>
                <a:cs typeface="΢"/>
              </a:rPr>
              <a:t>改</a:t>
            </a:r>
            <a:r>
              <a:rPr sz="2400" baseline="-2441" dirty="0">
                <a:latin typeface="΢"/>
                <a:cs typeface="΢"/>
              </a:rPr>
              <a:t>委</a:t>
            </a:r>
            <a:r>
              <a:rPr sz="2400" spc="4" baseline="-2441" dirty="0">
                <a:latin typeface="΢"/>
                <a:cs typeface="΢"/>
              </a:rPr>
              <a:t>纷</a:t>
            </a:r>
            <a:r>
              <a:rPr sz="2400" spc="14" baseline="-2441" dirty="0">
                <a:latin typeface="΢"/>
                <a:cs typeface="΢"/>
              </a:rPr>
              <a:t>纷</a:t>
            </a:r>
            <a:r>
              <a:rPr sz="2400" baseline="-2441" dirty="0">
                <a:latin typeface="΢"/>
                <a:cs typeface="΢"/>
              </a:rPr>
              <a:t>推</a:t>
            </a:r>
            <a:r>
              <a:rPr sz="2400" spc="4" baseline="-2441" dirty="0">
                <a:latin typeface="΢"/>
                <a:cs typeface="΢"/>
              </a:rPr>
              <a:t>出</a:t>
            </a:r>
            <a:r>
              <a:rPr sz="2400" spc="14" baseline="-2441" dirty="0">
                <a:latin typeface="΢"/>
                <a:cs typeface="΢"/>
              </a:rPr>
              <a:t>智</a:t>
            </a:r>
            <a:r>
              <a:rPr sz="2400" baseline="-2441" dirty="0">
                <a:latin typeface="΢"/>
                <a:cs typeface="΢"/>
              </a:rPr>
              <a:t>慧</a:t>
            </a:r>
            <a:endParaRPr sz="1600">
              <a:latin typeface="微软雅黑"/>
              <a:cs typeface="微软雅黑"/>
            </a:endParaRPr>
          </a:p>
          <a:p>
            <a:pPr marL="91483">
              <a:lnSpc>
                <a:spcPts val="2400"/>
              </a:lnSpc>
            </a:pPr>
            <a:r>
              <a:rPr sz="2400" baseline="1220" dirty="0">
                <a:latin typeface="΢"/>
                <a:cs typeface="΢"/>
              </a:rPr>
              <a:t>城市相兲试点，截止今</a:t>
            </a:r>
            <a:r>
              <a:rPr sz="2400" spc="-19" baseline="1220" dirty="0">
                <a:latin typeface="΢"/>
                <a:cs typeface="΢"/>
              </a:rPr>
              <a:t>年</a:t>
            </a:r>
            <a:r>
              <a:rPr sz="2400" baseline="1220" dirty="0">
                <a:latin typeface="΢"/>
                <a:cs typeface="΢"/>
              </a:rPr>
              <a:t>5月</a:t>
            </a:r>
            <a:r>
              <a:rPr sz="2400" spc="4" baseline="1220" dirty="0">
                <a:latin typeface="΢"/>
                <a:cs typeface="΢"/>
              </a:rPr>
              <a:t>，</a:t>
            </a:r>
            <a:r>
              <a:rPr sz="2400" baseline="1220" dirty="0">
                <a:latin typeface="΢"/>
                <a:cs typeface="΢"/>
              </a:rPr>
              <a:t>城</a:t>
            </a:r>
            <a:r>
              <a:rPr sz="2400" spc="4" baseline="1220" dirty="0">
                <a:latin typeface="΢"/>
                <a:cs typeface="΢"/>
              </a:rPr>
              <a:t>市</a:t>
            </a:r>
            <a:r>
              <a:rPr sz="2400" spc="14" baseline="1220" dirty="0">
                <a:latin typeface="΢"/>
                <a:cs typeface="΢"/>
              </a:rPr>
              <a:t>试</a:t>
            </a:r>
            <a:r>
              <a:rPr sz="2400" spc="-4" baseline="1220" dirty="0">
                <a:latin typeface="΢"/>
                <a:cs typeface="΢"/>
              </a:rPr>
              <a:t>点</a:t>
            </a:r>
            <a:r>
              <a:rPr sz="2000" b="1" dirty="0">
                <a:solidFill>
                  <a:srgbClr val="2185D5"/>
                </a:solidFill>
                <a:latin typeface="΢"/>
                <a:cs typeface="΢"/>
              </a:rPr>
              <a:t>45</a:t>
            </a:r>
            <a:r>
              <a:rPr sz="2000" b="1" spc="9" dirty="0">
                <a:solidFill>
                  <a:srgbClr val="2185D5"/>
                </a:solidFill>
                <a:latin typeface="΢"/>
                <a:cs typeface="΢"/>
              </a:rPr>
              <a:t>3</a:t>
            </a:r>
            <a:r>
              <a:rPr sz="2400" baseline="1220" dirty="0">
                <a:latin typeface="΢"/>
                <a:cs typeface="΢"/>
              </a:rPr>
              <a:t>个</a:t>
            </a:r>
            <a:endParaRPr sz="1600">
              <a:latin typeface="微软雅黑"/>
              <a:cs typeface="微软雅黑"/>
            </a:endParaRPr>
          </a:p>
        </p:txBody>
      </p:sp>
      <p:sp>
        <p:nvSpPr>
          <p:cNvPr id="22" name="object 22"/>
          <p:cNvSpPr txBox="1"/>
          <p:nvPr/>
        </p:nvSpPr>
        <p:spPr>
          <a:xfrm>
            <a:off x="3392123" y="3258059"/>
            <a:ext cx="153315" cy="432129"/>
          </a:xfrm>
          <a:prstGeom prst="rect">
            <a:avLst/>
          </a:prstGeom>
        </p:spPr>
        <p:txBody>
          <a:bodyPr wrap="square" lIns="0" tIns="0" rIns="0" bIns="0" rtlCol="0">
            <a:noAutofit/>
          </a:bodyPr>
          <a:lstStyle/>
          <a:p>
            <a:pPr marL="25405">
              <a:lnSpc>
                <a:spcPts val="1000"/>
              </a:lnSpc>
            </a:pPr>
            <a:endParaRPr sz="1000"/>
          </a:p>
        </p:txBody>
      </p:sp>
      <p:sp>
        <p:nvSpPr>
          <p:cNvPr id="23" name="object 23"/>
          <p:cNvSpPr txBox="1"/>
          <p:nvPr/>
        </p:nvSpPr>
        <p:spPr>
          <a:xfrm>
            <a:off x="3545439" y="3258059"/>
            <a:ext cx="153442" cy="864258"/>
          </a:xfrm>
          <a:prstGeom prst="rect">
            <a:avLst/>
          </a:prstGeom>
        </p:spPr>
        <p:txBody>
          <a:bodyPr wrap="square" lIns="0" tIns="0" rIns="0" bIns="0" rtlCol="0">
            <a:noAutofit/>
          </a:bodyPr>
          <a:lstStyle/>
          <a:p>
            <a:pPr marL="25405">
              <a:lnSpc>
                <a:spcPts val="1000"/>
              </a:lnSpc>
            </a:pPr>
            <a:endParaRPr sz="1000"/>
          </a:p>
        </p:txBody>
      </p:sp>
      <p:sp>
        <p:nvSpPr>
          <p:cNvPr id="24" name="object 24"/>
          <p:cNvSpPr txBox="1"/>
          <p:nvPr/>
        </p:nvSpPr>
        <p:spPr>
          <a:xfrm>
            <a:off x="3392123" y="3690189"/>
            <a:ext cx="153315" cy="432129"/>
          </a:xfrm>
          <a:prstGeom prst="rect">
            <a:avLst/>
          </a:prstGeom>
        </p:spPr>
        <p:txBody>
          <a:bodyPr wrap="square" lIns="0" tIns="0" rIns="0" bIns="0" rtlCol="0">
            <a:noAutofit/>
          </a:bodyPr>
          <a:lstStyle/>
          <a:p>
            <a:pPr marL="25405">
              <a:lnSpc>
                <a:spcPts val="1000"/>
              </a:lnSpc>
            </a:pPr>
            <a:endParaRPr sz="1000"/>
          </a:p>
        </p:txBody>
      </p:sp>
      <p:sp>
        <p:nvSpPr>
          <p:cNvPr id="25" name="object 25"/>
          <p:cNvSpPr txBox="1"/>
          <p:nvPr/>
        </p:nvSpPr>
        <p:spPr>
          <a:xfrm>
            <a:off x="3733433" y="3184997"/>
            <a:ext cx="4472953" cy="1015820"/>
          </a:xfrm>
          <a:prstGeom prst="rect">
            <a:avLst/>
          </a:prstGeom>
        </p:spPr>
        <p:txBody>
          <a:bodyPr wrap="square" lIns="0" tIns="0" rIns="0" bIns="0" rtlCol="0">
            <a:noAutofit/>
          </a:bodyPr>
          <a:lstStyle/>
          <a:p>
            <a:pPr marL="92219">
              <a:lnSpc>
                <a:spcPts val="2811"/>
              </a:lnSpc>
              <a:spcBef>
                <a:spcPts val="140"/>
              </a:spcBef>
            </a:pPr>
            <a:r>
              <a:rPr sz="2400" baseline="-1220" dirty="0">
                <a:latin typeface="΢"/>
                <a:cs typeface="΢"/>
              </a:rPr>
              <a:t>已经开展建设</a:t>
            </a:r>
            <a:r>
              <a:rPr sz="2000" b="1" dirty="0">
                <a:solidFill>
                  <a:srgbClr val="2185D5"/>
                </a:solidFill>
                <a:latin typeface="΢"/>
                <a:cs typeface="΢"/>
              </a:rPr>
              <a:t>122</a:t>
            </a:r>
            <a:r>
              <a:rPr sz="2400" baseline="-1220" dirty="0">
                <a:latin typeface="΢"/>
                <a:cs typeface="΢"/>
              </a:rPr>
              <a:t>个城市</a:t>
            </a:r>
            <a:endParaRPr sz="1600">
              <a:latin typeface="微软雅黑"/>
              <a:cs typeface="微软雅黑"/>
            </a:endParaRPr>
          </a:p>
          <a:p>
            <a:pPr marL="92219">
              <a:lnSpc>
                <a:spcPts val="2400"/>
              </a:lnSpc>
            </a:pPr>
            <a:r>
              <a:rPr sz="2000" b="1" dirty="0">
                <a:solidFill>
                  <a:srgbClr val="2185D5"/>
                </a:solidFill>
                <a:latin typeface="΢"/>
                <a:cs typeface="΢"/>
              </a:rPr>
              <a:t>80</a:t>
            </a:r>
            <a:r>
              <a:rPr sz="2000" b="1" spc="4" dirty="0">
                <a:solidFill>
                  <a:srgbClr val="2185D5"/>
                </a:solidFill>
                <a:latin typeface="΢"/>
                <a:cs typeface="΢"/>
              </a:rPr>
              <a:t>%</a:t>
            </a:r>
            <a:r>
              <a:rPr sz="2400" baseline="1220" dirty="0">
                <a:latin typeface="΢"/>
                <a:cs typeface="΢"/>
              </a:rPr>
              <a:t>城市“十事亏”期间将智慧城市作为经济</a:t>
            </a:r>
            <a:endParaRPr sz="1600">
              <a:latin typeface="微软雅黑"/>
              <a:cs typeface="微软雅黑"/>
            </a:endParaRPr>
          </a:p>
          <a:p>
            <a:pPr marL="92219">
              <a:lnSpc>
                <a:spcPts val="2400"/>
              </a:lnSpc>
            </a:pPr>
            <a:r>
              <a:rPr sz="2400" baseline="1220" dirty="0">
                <a:latin typeface="΢"/>
                <a:cs typeface="΢"/>
              </a:rPr>
              <a:t>社会转型的战略导向，总投资超</a:t>
            </a:r>
            <a:r>
              <a:rPr sz="2000" b="1" dirty="0">
                <a:solidFill>
                  <a:srgbClr val="2185D5"/>
                </a:solidFill>
                <a:latin typeface="΢"/>
                <a:cs typeface="΢"/>
              </a:rPr>
              <a:t>1000</a:t>
            </a:r>
            <a:r>
              <a:rPr sz="2000" b="1" spc="14" dirty="0">
                <a:solidFill>
                  <a:srgbClr val="2185D5"/>
                </a:solidFill>
                <a:latin typeface="΢"/>
                <a:cs typeface="΢"/>
              </a:rPr>
              <a:t>0</a:t>
            </a:r>
            <a:r>
              <a:rPr sz="2400" baseline="1220" dirty="0">
                <a:latin typeface="΢"/>
                <a:cs typeface="΢"/>
              </a:rPr>
              <a:t>亿</a:t>
            </a:r>
            <a:endParaRPr sz="1600">
              <a:latin typeface="微软雅黑"/>
              <a:cs typeface="微软雅黑"/>
            </a:endParaRPr>
          </a:p>
        </p:txBody>
      </p:sp>
      <p:sp>
        <p:nvSpPr>
          <p:cNvPr id="26" name="object 26"/>
          <p:cNvSpPr txBox="1"/>
          <p:nvPr/>
        </p:nvSpPr>
        <p:spPr>
          <a:xfrm>
            <a:off x="3406096" y="2010195"/>
            <a:ext cx="153316" cy="864257"/>
          </a:xfrm>
          <a:prstGeom prst="rect">
            <a:avLst/>
          </a:prstGeom>
        </p:spPr>
        <p:txBody>
          <a:bodyPr wrap="square" lIns="0" tIns="0" rIns="0" bIns="0" rtlCol="0">
            <a:noAutofit/>
          </a:bodyPr>
          <a:lstStyle/>
          <a:p>
            <a:pPr marL="25405">
              <a:lnSpc>
                <a:spcPts val="1000"/>
              </a:lnSpc>
            </a:pPr>
            <a:endParaRPr sz="1000"/>
          </a:p>
        </p:txBody>
      </p:sp>
      <p:sp>
        <p:nvSpPr>
          <p:cNvPr id="27" name="object 27"/>
          <p:cNvSpPr txBox="1"/>
          <p:nvPr/>
        </p:nvSpPr>
        <p:spPr>
          <a:xfrm>
            <a:off x="3559412" y="2010195"/>
            <a:ext cx="153315" cy="432128"/>
          </a:xfrm>
          <a:prstGeom prst="rect">
            <a:avLst/>
          </a:prstGeom>
        </p:spPr>
        <p:txBody>
          <a:bodyPr wrap="square" lIns="0" tIns="0" rIns="0" bIns="0" rtlCol="0">
            <a:noAutofit/>
          </a:bodyPr>
          <a:lstStyle/>
          <a:p>
            <a:pPr marL="25405">
              <a:lnSpc>
                <a:spcPts val="1000"/>
              </a:lnSpc>
            </a:pPr>
            <a:endParaRPr sz="1000"/>
          </a:p>
        </p:txBody>
      </p:sp>
      <p:sp>
        <p:nvSpPr>
          <p:cNvPr id="28" name="object 28"/>
          <p:cNvSpPr txBox="1"/>
          <p:nvPr/>
        </p:nvSpPr>
        <p:spPr>
          <a:xfrm>
            <a:off x="3559412" y="2442325"/>
            <a:ext cx="153315" cy="432129"/>
          </a:xfrm>
          <a:prstGeom prst="rect">
            <a:avLst/>
          </a:prstGeom>
        </p:spPr>
        <p:txBody>
          <a:bodyPr wrap="square" lIns="0" tIns="0" rIns="0" bIns="0" rtlCol="0">
            <a:noAutofit/>
          </a:bodyPr>
          <a:lstStyle/>
          <a:p>
            <a:pPr marL="25405">
              <a:lnSpc>
                <a:spcPts val="1000"/>
              </a:lnSpc>
            </a:pPr>
            <a:endParaRPr sz="1000"/>
          </a:p>
        </p:txBody>
      </p:sp>
      <p:sp>
        <p:nvSpPr>
          <p:cNvPr id="29" name="object 29"/>
          <p:cNvSpPr txBox="1"/>
          <p:nvPr/>
        </p:nvSpPr>
        <p:spPr>
          <a:xfrm>
            <a:off x="1023137" y="1934465"/>
            <a:ext cx="2361086" cy="1015820"/>
          </a:xfrm>
          <a:prstGeom prst="rect">
            <a:avLst/>
          </a:prstGeom>
        </p:spPr>
        <p:txBody>
          <a:bodyPr wrap="square" lIns="0" tIns="0" rIns="0" bIns="0" rtlCol="0">
            <a:noAutofit/>
          </a:bodyPr>
          <a:lstStyle/>
          <a:p>
            <a:pPr marL="91711">
              <a:lnSpc>
                <a:spcPts val="2811"/>
              </a:lnSpc>
              <a:spcBef>
                <a:spcPts val="140"/>
              </a:spcBef>
            </a:pPr>
            <a:r>
              <a:rPr sz="2000" b="1" dirty="0">
                <a:solidFill>
                  <a:srgbClr val="2185D5"/>
                </a:solidFill>
                <a:latin typeface="΢"/>
                <a:cs typeface="΢"/>
              </a:rPr>
              <a:t>95</a:t>
            </a:r>
            <a:r>
              <a:rPr sz="2000" b="1" spc="4" dirty="0">
                <a:solidFill>
                  <a:srgbClr val="2185D5"/>
                </a:solidFill>
                <a:latin typeface="΢"/>
                <a:cs typeface="΢"/>
              </a:rPr>
              <a:t>%</a:t>
            </a:r>
            <a:r>
              <a:rPr sz="2400" baseline="-1220" dirty="0">
                <a:latin typeface="΢"/>
                <a:cs typeface="΢"/>
              </a:rPr>
              <a:t>副省级以上城市</a:t>
            </a:r>
            <a:endParaRPr sz="1600">
              <a:latin typeface="微软雅黑"/>
              <a:cs typeface="微软雅黑"/>
            </a:endParaRPr>
          </a:p>
          <a:p>
            <a:pPr marL="91711">
              <a:lnSpc>
                <a:spcPts val="2400"/>
              </a:lnSpc>
            </a:pPr>
            <a:r>
              <a:rPr sz="2000" b="1" dirty="0">
                <a:solidFill>
                  <a:srgbClr val="2185D5"/>
                </a:solidFill>
                <a:latin typeface="΢"/>
                <a:cs typeface="΢"/>
              </a:rPr>
              <a:t>76</a:t>
            </a:r>
            <a:r>
              <a:rPr sz="2000" b="1" spc="4" dirty="0">
                <a:solidFill>
                  <a:srgbClr val="2185D5"/>
                </a:solidFill>
                <a:latin typeface="΢"/>
                <a:cs typeface="΢"/>
              </a:rPr>
              <a:t>%</a:t>
            </a:r>
            <a:r>
              <a:rPr sz="2400" baseline="1220" dirty="0">
                <a:latin typeface="΢"/>
                <a:cs typeface="΢"/>
              </a:rPr>
              <a:t>地级以上城市</a:t>
            </a:r>
            <a:endParaRPr sz="1600">
              <a:latin typeface="微软雅黑"/>
              <a:cs typeface="微软雅黑"/>
            </a:endParaRPr>
          </a:p>
          <a:p>
            <a:pPr marL="91711">
              <a:lnSpc>
                <a:spcPts val="2400"/>
              </a:lnSpc>
            </a:pPr>
            <a:r>
              <a:rPr sz="2400" baseline="1220" dirty="0">
                <a:latin typeface="΢"/>
                <a:cs typeface="΢"/>
              </a:rPr>
              <a:t>总计</a:t>
            </a:r>
            <a:r>
              <a:rPr sz="2000" b="1" dirty="0">
                <a:solidFill>
                  <a:srgbClr val="2185D5"/>
                </a:solidFill>
                <a:latin typeface="΢"/>
                <a:cs typeface="΢"/>
              </a:rPr>
              <a:t>230</a:t>
            </a:r>
            <a:r>
              <a:rPr sz="2400" baseline="1220" dirty="0">
                <a:latin typeface="΢"/>
                <a:cs typeface="΢"/>
              </a:rPr>
              <a:t>多个城市</a:t>
            </a:r>
            <a:endParaRPr sz="1600">
              <a:latin typeface="微软雅黑"/>
              <a:cs typeface="微软雅黑"/>
            </a:endParaRPr>
          </a:p>
        </p:txBody>
      </p:sp>
    </p:spTree>
    <p:extLst>
      <p:ext uri="{BB962C8B-B14F-4D97-AF65-F5344CB8AC3E}">
        <p14:creationId xmlns:p14="http://schemas.microsoft.com/office/powerpoint/2010/main" val="135066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711177" y="4003870"/>
            <a:ext cx="1715686" cy="1728484"/>
          </a:xfrm>
          <a:custGeom>
            <a:avLst/>
            <a:gdLst/>
            <a:ahLst/>
            <a:cxnLst/>
            <a:rect l="l" t="t" r="r" b="b"/>
            <a:pathLst>
              <a:path w="1715388" h="1728184">
                <a:moveTo>
                  <a:pt x="857694" y="0"/>
                </a:moveTo>
                <a:lnTo>
                  <a:pt x="791900" y="2531"/>
                </a:lnTo>
                <a:lnTo>
                  <a:pt x="726418" y="10126"/>
                </a:lnTo>
                <a:lnTo>
                  <a:pt x="661560" y="22785"/>
                </a:lnTo>
                <a:lnTo>
                  <a:pt x="597639" y="40507"/>
                </a:lnTo>
                <a:lnTo>
                  <a:pt x="534967" y="63293"/>
                </a:lnTo>
                <a:lnTo>
                  <a:pt x="473856" y="91142"/>
                </a:lnTo>
                <a:lnTo>
                  <a:pt x="414619" y="124055"/>
                </a:lnTo>
                <a:lnTo>
                  <a:pt x="357567" y="162031"/>
                </a:lnTo>
                <a:lnTo>
                  <a:pt x="303013" y="205071"/>
                </a:lnTo>
                <a:lnTo>
                  <a:pt x="251269" y="253174"/>
                </a:lnTo>
                <a:lnTo>
                  <a:pt x="203528" y="305292"/>
                </a:lnTo>
                <a:lnTo>
                  <a:pt x="160812" y="360244"/>
                </a:lnTo>
                <a:lnTo>
                  <a:pt x="123122" y="417714"/>
                </a:lnTo>
                <a:lnTo>
                  <a:pt x="90457" y="477388"/>
                </a:lnTo>
                <a:lnTo>
                  <a:pt x="62817" y="538951"/>
                </a:lnTo>
                <a:lnTo>
                  <a:pt x="40203" y="602089"/>
                </a:lnTo>
                <a:lnTo>
                  <a:pt x="22614" y="666486"/>
                </a:lnTo>
                <a:lnTo>
                  <a:pt x="10050" y="731827"/>
                </a:lnTo>
                <a:lnTo>
                  <a:pt x="2512" y="797799"/>
                </a:lnTo>
                <a:lnTo>
                  <a:pt x="0" y="864087"/>
                </a:lnTo>
                <a:lnTo>
                  <a:pt x="2512" y="930375"/>
                </a:lnTo>
                <a:lnTo>
                  <a:pt x="10050" y="996349"/>
                </a:lnTo>
                <a:lnTo>
                  <a:pt x="22614" y="1061694"/>
                </a:lnTo>
                <a:lnTo>
                  <a:pt x="40203" y="1126096"/>
                </a:lnTo>
                <a:lnTo>
                  <a:pt x="62817" y="1189239"/>
                </a:lnTo>
                <a:lnTo>
                  <a:pt x="90457" y="1250810"/>
                </a:lnTo>
                <a:lnTo>
                  <a:pt x="123122" y="1310492"/>
                </a:lnTo>
                <a:lnTo>
                  <a:pt x="160812" y="1367972"/>
                </a:lnTo>
                <a:lnTo>
                  <a:pt x="203528" y="1422935"/>
                </a:lnTo>
                <a:lnTo>
                  <a:pt x="251269" y="1475066"/>
                </a:lnTo>
                <a:lnTo>
                  <a:pt x="303013" y="1523159"/>
                </a:lnTo>
                <a:lnTo>
                  <a:pt x="357567" y="1566189"/>
                </a:lnTo>
                <a:lnTo>
                  <a:pt x="414619" y="1604156"/>
                </a:lnTo>
                <a:lnTo>
                  <a:pt x="473856" y="1637062"/>
                </a:lnTo>
                <a:lnTo>
                  <a:pt x="534967" y="1664904"/>
                </a:lnTo>
                <a:lnTo>
                  <a:pt x="597639" y="1687685"/>
                </a:lnTo>
                <a:lnTo>
                  <a:pt x="661560" y="1705403"/>
                </a:lnTo>
                <a:lnTo>
                  <a:pt x="726418" y="1718059"/>
                </a:lnTo>
                <a:lnTo>
                  <a:pt x="791900" y="1725653"/>
                </a:lnTo>
                <a:lnTo>
                  <a:pt x="857694" y="1728184"/>
                </a:lnTo>
                <a:lnTo>
                  <a:pt x="923488" y="1725653"/>
                </a:lnTo>
                <a:lnTo>
                  <a:pt x="988970" y="1718059"/>
                </a:lnTo>
                <a:lnTo>
                  <a:pt x="1053828" y="1705403"/>
                </a:lnTo>
                <a:lnTo>
                  <a:pt x="1117749" y="1687685"/>
                </a:lnTo>
                <a:lnTo>
                  <a:pt x="1180421" y="1664904"/>
                </a:lnTo>
                <a:lnTo>
                  <a:pt x="1241532" y="1637062"/>
                </a:lnTo>
                <a:lnTo>
                  <a:pt x="1300769" y="1604156"/>
                </a:lnTo>
                <a:lnTo>
                  <a:pt x="1357821" y="1566189"/>
                </a:lnTo>
                <a:lnTo>
                  <a:pt x="1412375" y="1523159"/>
                </a:lnTo>
                <a:lnTo>
                  <a:pt x="1464119" y="1475066"/>
                </a:lnTo>
                <a:lnTo>
                  <a:pt x="1511860" y="1422935"/>
                </a:lnTo>
                <a:lnTo>
                  <a:pt x="1554576" y="1367972"/>
                </a:lnTo>
                <a:lnTo>
                  <a:pt x="1592266" y="1310492"/>
                </a:lnTo>
                <a:lnTo>
                  <a:pt x="1624931" y="1250810"/>
                </a:lnTo>
                <a:lnTo>
                  <a:pt x="1652571" y="1189239"/>
                </a:lnTo>
                <a:lnTo>
                  <a:pt x="1675185" y="1126096"/>
                </a:lnTo>
                <a:lnTo>
                  <a:pt x="1692774" y="1061694"/>
                </a:lnTo>
                <a:lnTo>
                  <a:pt x="1705338" y="996349"/>
                </a:lnTo>
                <a:lnTo>
                  <a:pt x="1712876" y="930375"/>
                </a:lnTo>
                <a:lnTo>
                  <a:pt x="1715388" y="864087"/>
                </a:lnTo>
                <a:lnTo>
                  <a:pt x="1712876" y="797799"/>
                </a:lnTo>
                <a:lnTo>
                  <a:pt x="1705338" y="731827"/>
                </a:lnTo>
                <a:lnTo>
                  <a:pt x="1692774" y="666486"/>
                </a:lnTo>
                <a:lnTo>
                  <a:pt x="1675185" y="602089"/>
                </a:lnTo>
                <a:lnTo>
                  <a:pt x="1652571" y="538951"/>
                </a:lnTo>
                <a:lnTo>
                  <a:pt x="1624931" y="477388"/>
                </a:lnTo>
                <a:lnTo>
                  <a:pt x="1592266" y="417714"/>
                </a:lnTo>
                <a:lnTo>
                  <a:pt x="1554576" y="360244"/>
                </a:lnTo>
                <a:lnTo>
                  <a:pt x="1511860" y="305292"/>
                </a:lnTo>
                <a:lnTo>
                  <a:pt x="1464119" y="253174"/>
                </a:lnTo>
                <a:lnTo>
                  <a:pt x="1412375" y="205071"/>
                </a:lnTo>
                <a:lnTo>
                  <a:pt x="1357821" y="162031"/>
                </a:lnTo>
                <a:lnTo>
                  <a:pt x="1300769" y="124055"/>
                </a:lnTo>
                <a:lnTo>
                  <a:pt x="1241532" y="91142"/>
                </a:lnTo>
                <a:lnTo>
                  <a:pt x="1180421" y="63293"/>
                </a:lnTo>
                <a:lnTo>
                  <a:pt x="1117749" y="40507"/>
                </a:lnTo>
                <a:lnTo>
                  <a:pt x="1053828" y="22785"/>
                </a:lnTo>
                <a:lnTo>
                  <a:pt x="988970" y="10126"/>
                </a:lnTo>
                <a:lnTo>
                  <a:pt x="923488" y="2531"/>
                </a:lnTo>
                <a:lnTo>
                  <a:pt x="857694" y="0"/>
                </a:lnTo>
                <a:close/>
              </a:path>
            </a:pathLst>
          </a:custGeom>
          <a:solidFill>
            <a:srgbClr val="2185D5"/>
          </a:solidFill>
        </p:spPr>
        <p:txBody>
          <a:bodyPr wrap="square" lIns="0" tIns="0" rIns="0" bIns="0" rtlCol="0">
            <a:noAutofit/>
          </a:bodyPr>
          <a:lstStyle/>
          <a:p>
            <a:endParaRPr/>
          </a:p>
        </p:txBody>
      </p:sp>
      <p:sp>
        <p:nvSpPr>
          <p:cNvPr id="4" name="object 4"/>
          <p:cNvSpPr/>
          <p:nvPr/>
        </p:nvSpPr>
        <p:spPr>
          <a:xfrm>
            <a:off x="1711177" y="4003870"/>
            <a:ext cx="1715686" cy="1728484"/>
          </a:xfrm>
          <a:custGeom>
            <a:avLst/>
            <a:gdLst/>
            <a:ahLst/>
            <a:cxnLst/>
            <a:rect l="l" t="t" r="r" b="b"/>
            <a:pathLst>
              <a:path w="1715388" h="1728184">
                <a:moveTo>
                  <a:pt x="1464119" y="253174"/>
                </a:moveTo>
                <a:lnTo>
                  <a:pt x="1511860" y="305292"/>
                </a:lnTo>
                <a:lnTo>
                  <a:pt x="1554576" y="360244"/>
                </a:lnTo>
                <a:lnTo>
                  <a:pt x="1592266" y="417714"/>
                </a:lnTo>
                <a:lnTo>
                  <a:pt x="1624931" y="477388"/>
                </a:lnTo>
                <a:lnTo>
                  <a:pt x="1652571" y="538951"/>
                </a:lnTo>
                <a:lnTo>
                  <a:pt x="1675185" y="602089"/>
                </a:lnTo>
                <a:lnTo>
                  <a:pt x="1692774" y="666486"/>
                </a:lnTo>
                <a:lnTo>
                  <a:pt x="1705338" y="731827"/>
                </a:lnTo>
                <a:lnTo>
                  <a:pt x="1712876" y="797799"/>
                </a:lnTo>
                <a:lnTo>
                  <a:pt x="1715388" y="864087"/>
                </a:lnTo>
                <a:lnTo>
                  <a:pt x="1712876" y="930375"/>
                </a:lnTo>
                <a:lnTo>
                  <a:pt x="1705338" y="996349"/>
                </a:lnTo>
                <a:lnTo>
                  <a:pt x="1692774" y="1061694"/>
                </a:lnTo>
                <a:lnTo>
                  <a:pt x="1675185" y="1126096"/>
                </a:lnTo>
                <a:lnTo>
                  <a:pt x="1652571" y="1189239"/>
                </a:lnTo>
                <a:lnTo>
                  <a:pt x="1624931" y="1250810"/>
                </a:lnTo>
                <a:lnTo>
                  <a:pt x="1592266" y="1310492"/>
                </a:lnTo>
                <a:lnTo>
                  <a:pt x="1554576" y="1367972"/>
                </a:lnTo>
                <a:lnTo>
                  <a:pt x="1511860" y="1422935"/>
                </a:lnTo>
                <a:lnTo>
                  <a:pt x="1464119" y="1475066"/>
                </a:lnTo>
                <a:lnTo>
                  <a:pt x="1412375" y="1523159"/>
                </a:lnTo>
                <a:lnTo>
                  <a:pt x="1357821" y="1566189"/>
                </a:lnTo>
                <a:lnTo>
                  <a:pt x="1300769" y="1604156"/>
                </a:lnTo>
                <a:lnTo>
                  <a:pt x="1241532" y="1637062"/>
                </a:lnTo>
                <a:lnTo>
                  <a:pt x="1180421" y="1664904"/>
                </a:lnTo>
                <a:lnTo>
                  <a:pt x="1117749" y="1687685"/>
                </a:lnTo>
                <a:lnTo>
                  <a:pt x="1053828" y="1705403"/>
                </a:lnTo>
                <a:lnTo>
                  <a:pt x="988970" y="1718059"/>
                </a:lnTo>
                <a:lnTo>
                  <a:pt x="923488" y="1725653"/>
                </a:lnTo>
                <a:lnTo>
                  <a:pt x="857694" y="1728184"/>
                </a:lnTo>
                <a:lnTo>
                  <a:pt x="791900" y="1725653"/>
                </a:lnTo>
                <a:lnTo>
                  <a:pt x="726418" y="1718059"/>
                </a:lnTo>
                <a:lnTo>
                  <a:pt x="661560" y="1705403"/>
                </a:lnTo>
                <a:lnTo>
                  <a:pt x="597639" y="1687685"/>
                </a:lnTo>
                <a:lnTo>
                  <a:pt x="534967" y="1664904"/>
                </a:lnTo>
                <a:lnTo>
                  <a:pt x="473856" y="1637062"/>
                </a:lnTo>
                <a:lnTo>
                  <a:pt x="414619" y="1604156"/>
                </a:lnTo>
                <a:lnTo>
                  <a:pt x="357567" y="1566189"/>
                </a:lnTo>
                <a:lnTo>
                  <a:pt x="303013" y="1523159"/>
                </a:lnTo>
                <a:lnTo>
                  <a:pt x="251269" y="1475066"/>
                </a:lnTo>
                <a:lnTo>
                  <a:pt x="203528" y="1422935"/>
                </a:lnTo>
                <a:lnTo>
                  <a:pt x="160812" y="1367972"/>
                </a:lnTo>
                <a:lnTo>
                  <a:pt x="123122" y="1310492"/>
                </a:lnTo>
                <a:lnTo>
                  <a:pt x="90457" y="1250810"/>
                </a:lnTo>
                <a:lnTo>
                  <a:pt x="62817" y="1189239"/>
                </a:lnTo>
                <a:lnTo>
                  <a:pt x="40203" y="1126096"/>
                </a:lnTo>
                <a:lnTo>
                  <a:pt x="22614" y="1061694"/>
                </a:lnTo>
                <a:lnTo>
                  <a:pt x="10050" y="996349"/>
                </a:lnTo>
                <a:lnTo>
                  <a:pt x="2512" y="930375"/>
                </a:lnTo>
                <a:lnTo>
                  <a:pt x="0" y="864087"/>
                </a:lnTo>
                <a:lnTo>
                  <a:pt x="2512" y="797799"/>
                </a:lnTo>
                <a:lnTo>
                  <a:pt x="10050" y="731827"/>
                </a:lnTo>
                <a:lnTo>
                  <a:pt x="22614" y="666486"/>
                </a:lnTo>
                <a:lnTo>
                  <a:pt x="40203" y="602089"/>
                </a:lnTo>
                <a:lnTo>
                  <a:pt x="62817" y="538951"/>
                </a:lnTo>
                <a:lnTo>
                  <a:pt x="90457" y="477388"/>
                </a:lnTo>
                <a:lnTo>
                  <a:pt x="123122" y="417714"/>
                </a:lnTo>
                <a:lnTo>
                  <a:pt x="160812" y="360244"/>
                </a:lnTo>
                <a:lnTo>
                  <a:pt x="203528" y="305292"/>
                </a:lnTo>
                <a:lnTo>
                  <a:pt x="251269" y="253174"/>
                </a:lnTo>
                <a:lnTo>
                  <a:pt x="303013" y="205071"/>
                </a:lnTo>
                <a:lnTo>
                  <a:pt x="357567" y="162031"/>
                </a:lnTo>
                <a:lnTo>
                  <a:pt x="414619" y="124055"/>
                </a:lnTo>
                <a:lnTo>
                  <a:pt x="473856" y="91142"/>
                </a:lnTo>
                <a:lnTo>
                  <a:pt x="534967" y="63293"/>
                </a:lnTo>
                <a:lnTo>
                  <a:pt x="597639" y="40507"/>
                </a:lnTo>
                <a:lnTo>
                  <a:pt x="661560" y="22785"/>
                </a:lnTo>
                <a:lnTo>
                  <a:pt x="726418" y="10126"/>
                </a:lnTo>
                <a:lnTo>
                  <a:pt x="791900" y="2531"/>
                </a:lnTo>
                <a:lnTo>
                  <a:pt x="857694" y="0"/>
                </a:lnTo>
                <a:lnTo>
                  <a:pt x="923488" y="2531"/>
                </a:lnTo>
                <a:lnTo>
                  <a:pt x="988970" y="10126"/>
                </a:lnTo>
                <a:lnTo>
                  <a:pt x="1053828" y="22785"/>
                </a:lnTo>
                <a:lnTo>
                  <a:pt x="1117749" y="40507"/>
                </a:lnTo>
                <a:lnTo>
                  <a:pt x="1180421" y="63293"/>
                </a:lnTo>
                <a:lnTo>
                  <a:pt x="1241532" y="91142"/>
                </a:lnTo>
                <a:lnTo>
                  <a:pt x="1300769" y="124055"/>
                </a:lnTo>
                <a:lnTo>
                  <a:pt x="1357821" y="162031"/>
                </a:lnTo>
                <a:lnTo>
                  <a:pt x="1412375" y="205071"/>
                </a:lnTo>
                <a:lnTo>
                  <a:pt x="1464119" y="253174"/>
                </a:lnTo>
                <a:close/>
              </a:path>
            </a:pathLst>
          </a:custGeom>
          <a:ln w="39999">
            <a:solidFill>
              <a:srgbClr val="FFFFFF"/>
            </a:solidFill>
          </a:ln>
        </p:spPr>
        <p:txBody>
          <a:bodyPr wrap="square" lIns="0" tIns="0" rIns="0" bIns="0" rtlCol="0">
            <a:noAutofit/>
          </a:bodyPr>
          <a:lstStyle/>
          <a:p>
            <a:endParaRPr/>
          </a:p>
        </p:txBody>
      </p:sp>
      <p:sp>
        <p:nvSpPr>
          <p:cNvPr id="5" name="object 5"/>
          <p:cNvSpPr/>
          <p:nvPr/>
        </p:nvSpPr>
        <p:spPr>
          <a:xfrm>
            <a:off x="3083778" y="4003870"/>
            <a:ext cx="1715687" cy="1728484"/>
          </a:xfrm>
          <a:custGeom>
            <a:avLst/>
            <a:gdLst/>
            <a:ahLst/>
            <a:cxnLst/>
            <a:rect l="l" t="t" r="r" b="b"/>
            <a:pathLst>
              <a:path w="1715389" h="1728184">
                <a:moveTo>
                  <a:pt x="857694" y="0"/>
                </a:moveTo>
                <a:lnTo>
                  <a:pt x="791900" y="2531"/>
                </a:lnTo>
                <a:lnTo>
                  <a:pt x="726418" y="10126"/>
                </a:lnTo>
                <a:lnTo>
                  <a:pt x="661560" y="22785"/>
                </a:lnTo>
                <a:lnTo>
                  <a:pt x="597639" y="40507"/>
                </a:lnTo>
                <a:lnTo>
                  <a:pt x="534967" y="63293"/>
                </a:lnTo>
                <a:lnTo>
                  <a:pt x="473856" y="91142"/>
                </a:lnTo>
                <a:lnTo>
                  <a:pt x="414619" y="124055"/>
                </a:lnTo>
                <a:lnTo>
                  <a:pt x="357567" y="162031"/>
                </a:lnTo>
                <a:lnTo>
                  <a:pt x="303013" y="205071"/>
                </a:lnTo>
                <a:lnTo>
                  <a:pt x="251269" y="253174"/>
                </a:lnTo>
                <a:lnTo>
                  <a:pt x="203528" y="305292"/>
                </a:lnTo>
                <a:lnTo>
                  <a:pt x="160812" y="360244"/>
                </a:lnTo>
                <a:lnTo>
                  <a:pt x="123122" y="417714"/>
                </a:lnTo>
                <a:lnTo>
                  <a:pt x="90457" y="477388"/>
                </a:lnTo>
                <a:lnTo>
                  <a:pt x="62817" y="538951"/>
                </a:lnTo>
                <a:lnTo>
                  <a:pt x="40203" y="602089"/>
                </a:lnTo>
                <a:lnTo>
                  <a:pt x="22614" y="666486"/>
                </a:lnTo>
                <a:lnTo>
                  <a:pt x="10050" y="731827"/>
                </a:lnTo>
                <a:lnTo>
                  <a:pt x="2512" y="797799"/>
                </a:lnTo>
                <a:lnTo>
                  <a:pt x="0" y="864087"/>
                </a:lnTo>
                <a:lnTo>
                  <a:pt x="2512" y="930375"/>
                </a:lnTo>
                <a:lnTo>
                  <a:pt x="10050" y="996349"/>
                </a:lnTo>
                <a:lnTo>
                  <a:pt x="22614" y="1061694"/>
                </a:lnTo>
                <a:lnTo>
                  <a:pt x="40203" y="1126096"/>
                </a:lnTo>
                <a:lnTo>
                  <a:pt x="62817" y="1189239"/>
                </a:lnTo>
                <a:lnTo>
                  <a:pt x="90457" y="1250810"/>
                </a:lnTo>
                <a:lnTo>
                  <a:pt x="123122" y="1310492"/>
                </a:lnTo>
                <a:lnTo>
                  <a:pt x="160812" y="1367972"/>
                </a:lnTo>
                <a:lnTo>
                  <a:pt x="203528" y="1422935"/>
                </a:lnTo>
                <a:lnTo>
                  <a:pt x="251269" y="1475066"/>
                </a:lnTo>
                <a:lnTo>
                  <a:pt x="303013" y="1523159"/>
                </a:lnTo>
                <a:lnTo>
                  <a:pt x="357567" y="1566189"/>
                </a:lnTo>
                <a:lnTo>
                  <a:pt x="414619" y="1604156"/>
                </a:lnTo>
                <a:lnTo>
                  <a:pt x="473856" y="1637062"/>
                </a:lnTo>
                <a:lnTo>
                  <a:pt x="534967" y="1664904"/>
                </a:lnTo>
                <a:lnTo>
                  <a:pt x="597639" y="1687685"/>
                </a:lnTo>
                <a:lnTo>
                  <a:pt x="661560" y="1705403"/>
                </a:lnTo>
                <a:lnTo>
                  <a:pt x="726418" y="1718059"/>
                </a:lnTo>
                <a:lnTo>
                  <a:pt x="791900" y="1725653"/>
                </a:lnTo>
                <a:lnTo>
                  <a:pt x="857694" y="1728184"/>
                </a:lnTo>
                <a:lnTo>
                  <a:pt x="923488" y="1725653"/>
                </a:lnTo>
                <a:lnTo>
                  <a:pt x="988970" y="1718059"/>
                </a:lnTo>
                <a:lnTo>
                  <a:pt x="1053828" y="1705403"/>
                </a:lnTo>
                <a:lnTo>
                  <a:pt x="1117749" y="1687685"/>
                </a:lnTo>
                <a:lnTo>
                  <a:pt x="1180421" y="1664904"/>
                </a:lnTo>
                <a:lnTo>
                  <a:pt x="1241532" y="1637062"/>
                </a:lnTo>
                <a:lnTo>
                  <a:pt x="1300769" y="1604156"/>
                </a:lnTo>
                <a:lnTo>
                  <a:pt x="1357821" y="1566189"/>
                </a:lnTo>
                <a:lnTo>
                  <a:pt x="1412375" y="1523159"/>
                </a:lnTo>
                <a:lnTo>
                  <a:pt x="1464119" y="1475066"/>
                </a:lnTo>
                <a:lnTo>
                  <a:pt x="1511860" y="1422935"/>
                </a:lnTo>
                <a:lnTo>
                  <a:pt x="1554576" y="1367972"/>
                </a:lnTo>
                <a:lnTo>
                  <a:pt x="1592266" y="1310492"/>
                </a:lnTo>
                <a:lnTo>
                  <a:pt x="1624931" y="1250810"/>
                </a:lnTo>
                <a:lnTo>
                  <a:pt x="1652571" y="1189239"/>
                </a:lnTo>
                <a:lnTo>
                  <a:pt x="1675185" y="1126096"/>
                </a:lnTo>
                <a:lnTo>
                  <a:pt x="1692774" y="1061694"/>
                </a:lnTo>
                <a:lnTo>
                  <a:pt x="1705338" y="996349"/>
                </a:lnTo>
                <a:lnTo>
                  <a:pt x="1712876" y="930375"/>
                </a:lnTo>
                <a:lnTo>
                  <a:pt x="1715389" y="864087"/>
                </a:lnTo>
                <a:lnTo>
                  <a:pt x="1712876" y="797799"/>
                </a:lnTo>
                <a:lnTo>
                  <a:pt x="1705338" y="731827"/>
                </a:lnTo>
                <a:lnTo>
                  <a:pt x="1692774" y="666486"/>
                </a:lnTo>
                <a:lnTo>
                  <a:pt x="1675185" y="602089"/>
                </a:lnTo>
                <a:lnTo>
                  <a:pt x="1652571" y="538951"/>
                </a:lnTo>
                <a:lnTo>
                  <a:pt x="1624931" y="477388"/>
                </a:lnTo>
                <a:lnTo>
                  <a:pt x="1592266" y="417714"/>
                </a:lnTo>
                <a:lnTo>
                  <a:pt x="1554576" y="360244"/>
                </a:lnTo>
                <a:lnTo>
                  <a:pt x="1511860" y="305292"/>
                </a:lnTo>
                <a:lnTo>
                  <a:pt x="1464119" y="253174"/>
                </a:lnTo>
                <a:lnTo>
                  <a:pt x="1412375" y="205071"/>
                </a:lnTo>
                <a:lnTo>
                  <a:pt x="1357821" y="162031"/>
                </a:lnTo>
                <a:lnTo>
                  <a:pt x="1300769" y="124055"/>
                </a:lnTo>
                <a:lnTo>
                  <a:pt x="1241532" y="91142"/>
                </a:lnTo>
                <a:lnTo>
                  <a:pt x="1180421" y="63293"/>
                </a:lnTo>
                <a:lnTo>
                  <a:pt x="1117749" y="40507"/>
                </a:lnTo>
                <a:lnTo>
                  <a:pt x="1053828" y="22785"/>
                </a:lnTo>
                <a:lnTo>
                  <a:pt x="988970" y="10126"/>
                </a:lnTo>
                <a:lnTo>
                  <a:pt x="923488" y="2531"/>
                </a:lnTo>
                <a:lnTo>
                  <a:pt x="857694" y="0"/>
                </a:lnTo>
                <a:close/>
              </a:path>
            </a:pathLst>
          </a:custGeom>
          <a:solidFill>
            <a:srgbClr val="2185D5"/>
          </a:solidFill>
        </p:spPr>
        <p:txBody>
          <a:bodyPr wrap="square" lIns="0" tIns="0" rIns="0" bIns="0" rtlCol="0">
            <a:noAutofit/>
          </a:bodyPr>
          <a:lstStyle/>
          <a:p>
            <a:endParaRPr/>
          </a:p>
        </p:txBody>
      </p:sp>
      <p:sp>
        <p:nvSpPr>
          <p:cNvPr id="6" name="object 6"/>
          <p:cNvSpPr/>
          <p:nvPr/>
        </p:nvSpPr>
        <p:spPr>
          <a:xfrm>
            <a:off x="3083778" y="4003870"/>
            <a:ext cx="1715687" cy="1728484"/>
          </a:xfrm>
          <a:custGeom>
            <a:avLst/>
            <a:gdLst/>
            <a:ahLst/>
            <a:cxnLst/>
            <a:rect l="l" t="t" r="r" b="b"/>
            <a:pathLst>
              <a:path w="1715389" h="1728184">
                <a:moveTo>
                  <a:pt x="1464119" y="253174"/>
                </a:moveTo>
                <a:lnTo>
                  <a:pt x="1511860" y="305292"/>
                </a:lnTo>
                <a:lnTo>
                  <a:pt x="1554576" y="360244"/>
                </a:lnTo>
                <a:lnTo>
                  <a:pt x="1592266" y="417714"/>
                </a:lnTo>
                <a:lnTo>
                  <a:pt x="1624931" y="477388"/>
                </a:lnTo>
                <a:lnTo>
                  <a:pt x="1652571" y="538951"/>
                </a:lnTo>
                <a:lnTo>
                  <a:pt x="1675185" y="602089"/>
                </a:lnTo>
                <a:lnTo>
                  <a:pt x="1692774" y="666486"/>
                </a:lnTo>
                <a:lnTo>
                  <a:pt x="1705338" y="731827"/>
                </a:lnTo>
                <a:lnTo>
                  <a:pt x="1712876" y="797799"/>
                </a:lnTo>
                <a:lnTo>
                  <a:pt x="1715389" y="864087"/>
                </a:lnTo>
                <a:lnTo>
                  <a:pt x="1712876" y="930375"/>
                </a:lnTo>
                <a:lnTo>
                  <a:pt x="1705338" y="996349"/>
                </a:lnTo>
                <a:lnTo>
                  <a:pt x="1692774" y="1061694"/>
                </a:lnTo>
                <a:lnTo>
                  <a:pt x="1675185" y="1126096"/>
                </a:lnTo>
                <a:lnTo>
                  <a:pt x="1652571" y="1189239"/>
                </a:lnTo>
                <a:lnTo>
                  <a:pt x="1624931" y="1250810"/>
                </a:lnTo>
                <a:lnTo>
                  <a:pt x="1592266" y="1310492"/>
                </a:lnTo>
                <a:lnTo>
                  <a:pt x="1554576" y="1367972"/>
                </a:lnTo>
                <a:lnTo>
                  <a:pt x="1511860" y="1422935"/>
                </a:lnTo>
                <a:lnTo>
                  <a:pt x="1464119" y="1475066"/>
                </a:lnTo>
                <a:lnTo>
                  <a:pt x="1412375" y="1523159"/>
                </a:lnTo>
                <a:lnTo>
                  <a:pt x="1357821" y="1566189"/>
                </a:lnTo>
                <a:lnTo>
                  <a:pt x="1300769" y="1604156"/>
                </a:lnTo>
                <a:lnTo>
                  <a:pt x="1241532" y="1637062"/>
                </a:lnTo>
                <a:lnTo>
                  <a:pt x="1180421" y="1664904"/>
                </a:lnTo>
                <a:lnTo>
                  <a:pt x="1117749" y="1687685"/>
                </a:lnTo>
                <a:lnTo>
                  <a:pt x="1053828" y="1705403"/>
                </a:lnTo>
                <a:lnTo>
                  <a:pt x="988970" y="1718059"/>
                </a:lnTo>
                <a:lnTo>
                  <a:pt x="923488" y="1725653"/>
                </a:lnTo>
                <a:lnTo>
                  <a:pt x="857694" y="1728184"/>
                </a:lnTo>
                <a:lnTo>
                  <a:pt x="791900" y="1725653"/>
                </a:lnTo>
                <a:lnTo>
                  <a:pt x="726418" y="1718059"/>
                </a:lnTo>
                <a:lnTo>
                  <a:pt x="661560" y="1705403"/>
                </a:lnTo>
                <a:lnTo>
                  <a:pt x="597639" y="1687685"/>
                </a:lnTo>
                <a:lnTo>
                  <a:pt x="534967" y="1664904"/>
                </a:lnTo>
                <a:lnTo>
                  <a:pt x="473856" y="1637062"/>
                </a:lnTo>
                <a:lnTo>
                  <a:pt x="414619" y="1604156"/>
                </a:lnTo>
                <a:lnTo>
                  <a:pt x="357567" y="1566189"/>
                </a:lnTo>
                <a:lnTo>
                  <a:pt x="303013" y="1523159"/>
                </a:lnTo>
                <a:lnTo>
                  <a:pt x="251269" y="1475066"/>
                </a:lnTo>
                <a:lnTo>
                  <a:pt x="203528" y="1422935"/>
                </a:lnTo>
                <a:lnTo>
                  <a:pt x="160812" y="1367972"/>
                </a:lnTo>
                <a:lnTo>
                  <a:pt x="123122" y="1310492"/>
                </a:lnTo>
                <a:lnTo>
                  <a:pt x="90457" y="1250810"/>
                </a:lnTo>
                <a:lnTo>
                  <a:pt x="62817" y="1189239"/>
                </a:lnTo>
                <a:lnTo>
                  <a:pt x="40203" y="1126096"/>
                </a:lnTo>
                <a:lnTo>
                  <a:pt x="22614" y="1061694"/>
                </a:lnTo>
                <a:lnTo>
                  <a:pt x="10050" y="996349"/>
                </a:lnTo>
                <a:lnTo>
                  <a:pt x="2512" y="930375"/>
                </a:lnTo>
                <a:lnTo>
                  <a:pt x="0" y="864087"/>
                </a:lnTo>
                <a:lnTo>
                  <a:pt x="2512" y="797799"/>
                </a:lnTo>
                <a:lnTo>
                  <a:pt x="10050" y="731827"/>
                </a:lnTo>
                <a:lnTo>
                  <a:pt x="22614" y="666486"/>
                </a:lnTo>
                <a:lnTo>
                  <a:pt x="40203" y="602089"/>
                </a:lnTo>
                <a:lnTo>
                  <a:pt x="62817" y="538951"/>
                </a:lnTo>
                <a:lnTo>
                  <a:pt x="90457" y="477388"/>
                </a:lnTo>
                <a:lnTo>
                  <a:pt x="123122" y="417714"/>
                </a:lnTo>
                <a:lnTo>
                  <a:pt x="160812" y="360244"/>
                </a:lnTo>
                <a:lnTo>
                  <a:pt x="203528" y="305292"/>
                </a:lnTo>
                <a:lnTo>
                  <a:pt x="251269" y="253174"/>
                </a:lnTo>
                <a:lnTo>
                  <a:pt x="303013" y="205071"/>
                </a:lnTo>
                <a:lnTo>
                  <a:pt x="357567" y="162031"/>
                </a:lnTo>
                <a:lnTo>
                  <a:pt x="414619" y="124055"/>
                </a:lnTo>
                <a:lnTo>
                  <a:pt x="473856" y="91142"/>
                </a:lnTo>
                <a:lnTo>
                  <a:pt x="534967" y="63293"/>
                </a:lnTo>
                <a:lnTo>
                  <a:pt x="597639" y="40507"/>
                </a:lnTo>
                <a:lnTo>
                  <a:pt x="661560" y="22785"/>
                </a:lnTo>
                <a:lnTo>
                  <a:pt x="726418" y="10126"/>
                </a:lnTo>
                <a:lnTo>
                  <a:pt x="791900" y="2531"/>
                </a:lnTo>
                <a:lnTo>
                  <a:pt x="857694" y="0"/>
                </a:lnTo>
                <a:lnTo>
                  <a:pt x="923488" y="2531"/>
                </a:lnTo>
                <a:lnTo>
                  <a:pt x="988970" y="10126"/>
                </a:lnTo>
                <a:lnTo>
                  <a:pt x="1053828" y="22785"/>
                </a:lnTo>
                <a:lnTo>
                  <a:pt x="1117749" y="40507"/>
                </a:lnTo>
                <a:lnTo>
                  <a:pt x="1180421" y="63293"/>
                </a:lnTo>
                <a:lnTo>
                  <a:pt x="1241532" y="91142"/>
                </a:lnTo>
                <a:lnTo>
                  <a:pt x="1300769" y="124055"/>
                </a:lnTo>
                <a:lnTo>
                  <a:pt x="1357821" y="162031"/>
                </a:lnTo>
                <a:lnTo>
                  <a:pt x="1412375" y="205071"/>
                </a:lnTo>
                <a:lnTo>
                  <a:pt x="1464119" y="253174"/>
                </a:lnTo>
                <a:close/>
              </a:path>
            </a:pathLst>
          </a:custGeom>
          <a:ln w="39999">
            <a:solidFill>
              <a:srgbClr val="FFFFFF"/>
            </a:solidFill>
          </a:ln>
        </p:spPr>
        <p:txBody>
          <a:bodyPr wrap="square" lIns="0" tIns="0" rIns="0" bIns="0" rtlCol="0">
            <a:noAutofit/>
          </a:bodyPr>
          <a:lstStyle/>
          <a:p>
            <a:endParaRPr/>
          </a:p>
        </p:txBody>
      </p:sp>
      <p:sp>
        <p:nvSpPr>
          <p:cNvPr id="7" name="object 7"/>
          <p:cNvSpPr/>
          <p:nvPr/>
        </p:nvSpPr>
        <p:spPr>
          <a:xfrm>
            <a:off x="4456378" y="4003870"/>
            <a:ext cx="1715718" cy="1728484"/>
          </a:xfrm>
          <a:custGeom>
            <a:avLst/>
            <a:gdLst/>
            <a:ahLst/>
            <a:cxnLst/>
            <a:rect l="l" t="t" r="r" b="b"/>
            <a:pathLst>
              <a:path w="1715420" h="1728184">
                <a:moveTo>
                  <a:pt x="857710" y="0"/>
                </a:moveTo>
                <a:lnTo>
                  <a:pt x="791911" y="2531"/>
                </a:lnTo>
                <a:lnTo>
                  <a:pt x="726426" y="10126"/>
                </a:lnTo>
                <a:lnTo>
                  <a:pt x="661566" y="22785"/>
                </a:lnTo>
                <a:lnTo>
                  <a:pt x="597643" y="40507"/>
                </a:lnTo>
                <a:lnTo>
                  <a:pt x="534969" y="63293"/>
                </a:lnTo>
                <a:lnTo>
                  <a:pt x="473857" y="91142"/>
                </a:lnTo>
                <a:lnTo>
                  <a:pt x="414619" y="124055"/>
                </a:lnTo>
                <a:lnTo>
                  <a:pt x="357567" y="162031"/>
                </a:lnTo>
                <a:lnTo>
                  <a:pt x="303013" y="205071"/>
                </a:lnTo>
                <a:lnTo>
                  <a:pt x="251269" y="253174"/>
                </a:lnTo>
                <a:lnTo>
                  <a:pt x="203528" y="305292"/>
                </a:lnTo>
                <a:lnTo>
                  <a:pt x="160812" y="360244"/>
                </a:lnTo>
                <a:lnTo>
                  <a:pt x="123122" y="417714"/>
                </a:lnTo>
                <a:lnTo>
                  <a:pt x="90457" y="477388"/>
                </a:lnTo>
                <a:lnTo>
                  <a:pt x="62817" y="538951"/>
                </a:lnTo>
                <a:lnTo>
                  <a:pt x="40203" y="602089"/>
                </a:lnTo>
                <a:lnTo>
                  <a:pt x="22614" y="666486"/>
                </a:lnTo>
                <a:lnTo>
                  <a:pt x="10050" y="731827"/>
                </a:lnTo>
                <a:lnTo>
                  <a:pt x="2512" y="797799"/>
                </a:lnTo>
                <a:lnTo>
                  <a:pt x="0" y="864087"/>
                </a:lnTo>
                <a:lnTo>
                  <a:pt x="2512" y="930375"/>
                </a:lnTo>
                <a:lnTo>
                  <a:pt x="10050" y="996349"/>
                </a:lnTo>
                <a:lnTo>
                  <a:pt x="22614" y="1061694"/>
                </a:lnTo>
                <a:lnTo>
                  <a:pt x="40203" y="1126096"/>
                </a:lnTo>
                <a:lnTo>
                  <a:pt x="62817" y="1189239"/>
                </a:lnTo>
                <a:lnTo>
                  <a:pt x="90457" y="1250810"/>
                </a:lnTo>
                <a:lnTo>
                  <a:pt x="123122" y="1310492"/>
                </a:lnTo>
                <a:lnTo>
                  <a:pt x="160812" y="1367972"/>
                </a:lnTo>
                <a:lnTo>
                  <a:pt x="203528" y="1422935"/>
                </a:lnTo>
                <a:lnTo>
                  <a:pt x="251269" y="1475066"/>
                </a:lnTo>
                <a:lnTo>
                  <a:pt x="303013" y="1523159"/>
                </a:lnTo>
                <a:lnTo>
                  <a:pt x="357567" y="1566189"/>
                </a:lnTo>
                <a:lnTo>
                  <a:pt x="414619" y="1604156"/>
                </a:lnTo>
                <a:lnTo>
                  <a:pt x="473857" y="1637062"/>
                </a:lnTo>
                <a:lnTo>
                  <a:pt x="534969" y="1664904"/>
                </a:lnTo>
                <a:lnTo>
                  <a:pt x="597643" y="1687685"/>
                </a:lnTo>
                <a:lnTo>
                  <a:pt x="661566" y="1705403"/>
                </a:lnTo>
                <a:lnTo>
                  <a:pt x="726426" y="1718059"/>
                </a:lnTo>
                <a:lnTo>
                  <a:pt x="791911" y="1725653"/>
                </a:lnTo>
                <a:lnTo>
                  <a:pt x="857710" y="1728184"/>
                </a:lnTo>
                <a:lnTo>
                  <a:pt x="923509" y="1725653"/>
                </a:lnTo>
                <a:lnTo>
                  <a:pt x="988998" y="1718059"/>
                </a:lnTo>
                <a:lnTo>
                  <a:pt x="1053863" y="1705403"/>
                </a:lnTo>
                <a:lnTo>
                  <a:pt x="1117792" y="1687685"/>
                </a:lnTo>
                <a:lnTo>
                  <a:pt x="1180474" y="1664904"/>
                </a:lnTo>
                <a:lnTo>
                  <a:pt x="1241597" y="1637062"/>
                </a:lnTo>
                <a:lnTo>
                  <a:pt x="1300847" y="1604156"/>
                </a:lnTo>
                <a:lnTo>
                  <a:pt x="1357914" y="1566189"/>
                </a:lnTo>
                <a:lnTo>
                  <a:pt x="1412484" y="1523159"/>
                </a:lnTo>
                <a:lnTo>
                  <a:pt x="1464246" y="1475066"/>
                </a:lnTo>
                <a:lnTo>
                  <a:pt x="1511969" y="1422935"/>
                </a:lnTo>
                <a:lnTo>
                  <a:pt x="1554669" y="1367972"/>
                </a:lnTo>
                <a:lnTo>
                  <a:pt x="1592345" y="1310492"/>
                </a:lnTo>
                <a:lnTo>
                  <a:pt x="1624998" y="1250810"/>
                </a:lnTo>
                <a:lnTo>
                  <a:pt x="1652627" y="1189239"/>
                </a:lnTo>
                <a:lnTo>
                  <a:pt x="1675232" y="1126096"/>
                </a:lnTo>
                <a:lnTo>
                  <a:pt x="1692815" y="1061694"/>
                </a:lnTo>
                <a:lnTo>
                  <a:pt x="1705373" y="996349"/>
                </a:lnTo>
                <a:lnTo>
                  <a:pt x="1712909" y="930375"/>
                </a:lnTo>
                <a:lnTo>
                  <a:pt x="1715420" y="864087"/>
                </a:lnTo>
                <a:lnTo>
                  <a:pt x="1712909" y="797799"/>
                </a:lnTo>
                <a:lnTo>
                  <a:pt x="1705373" y="731827"/>
                </a:lnTo>
                <a:lnTo>
                  <a:pt x="1692815" y="666486"/>
                </a:lnTo>
                <a:lnTo>
                  <a:pt x="1675232" y="602089"/>
                </a:lnTo>
                <a:lnTo>
                  <a:pt x="1652627" y="538951"/>
                </a:lnTo>
                <a:lnTo>
                  <a:pt x="1624998" y="477388"/>
                </a:lnTo>
                <a:lnTo>
                  <a:pt x="1592345" y="417714"/>
                </a:lnTo>
                <a:lnTo>
                  <a:pt x="1554669" y="360244"/>
                </a:lnTo>
                <a:lnTo>
                  <a:pt x="1511969" y="305292"/>
                </a:lnTo>
                <a:lnTo>
                  <a:pt x="1464246" y="253174"/>
                </a:lnTo>
                <a:lnTo>
                  <a:pt x="1412484" y="205071"/>
                </a:lnTo>
                <a:lnTo>
                  <a:pt x="1357914" y="162031"/>
                </a:lnTo>
                <a:lnTo>
                  <a:pt x="1300847" y="124055"/>
                </a:lnTo>
                <a:lnTo>
                  <a:pt x="1241597" y="91142"/>
                </a:lnTo>
                <a:lnTo>
                  <a:pt x="1180474" y="63293"/>
                </a:lnTo>
                <a:lnTo>
                  <a:pt x="1117792" y="40507"/>
                </a:lnTo>
                <a:lnTo>
                  <a:pt x="1053863" y="22785"/>
                </a:lnTo>
                <a:lnTo>
                  <a:pt x="988998" y="10126"/>
                </a:lnTo>
                <a:lnTo>
                  <a:pt x="923509" y="2531"/>
                </a:lnTo>
                <a:lnTo>
                  <a:pt x="857710" y="0"/>
                </a:lnTo>
                <a:close/>
              </a:path>
            </a:pathLst>
          </a:custGeom>
          <a:solidFill>
            <a:srgbClr val="56DCFF"/>
          </a:solidFill>
        </p:spPr>
        <p:txBody>
          <a:bodyPr wrap="square" lIns="0" tIns="0" rIns="0" bIns="0" rtlCol="0">
            <a:noAutofit/>
          </a:bodyPr>
          <a:lstStyle/>
          <a:p>
            <a:endParaRPr/>
          </a:p>
        </p:txBody>
      </p:sp>
      <p:sp>
        <p:nvSpPr>
          <p:cNvPr id="8" name="object 8"/>
          <p:cNvSpPr/>
          <p:nvPr/>
        </p:nvSpPr>
        <p:spPr>
          <a:xfrm>
            <a:off x="4456378" y="4003870"/>
            <a:ext cx="1715718" cy="1728484"/>
          </a:xfrm>
          <a:custGeom>
            <a:avLst/>
            <a:gdLst/>
            <a:ahLst/>
            <a:cxnLst/>
            <a:rect l="l" t="t" r="r" b="b"/>
            <a:pathLst>
              <a:path w="1715420" h="1728184">
                <a:moveTo>
                  <a:pt x="1464246" y="253174"/>
                </a:moveTo>
                <a:lnTo>
                  <a:pt x="1511969" y="305292"/>
                </a:lnTo>
                <a:lnTo>
                  <a:pt x="1554669" y="360244"/>
                </a:lnTo>
                <a:lnTo>
                  <a:pt x="1592345" y="417714"/>
                </a:lnTo>
                <a:lnTo>
                  <a:pt x="1624998" y="477388"/>
                </a:lnTo>
                <a:lnTo>
                  <a:pt x="1652627" y="538951"/>
                </a:lnTo>
                <a:lnTo>
                  <a:pt x="1675232" y="602089"/>
                </a:lnTo>
                <a:lnTo>
                  <a:pt x="1692815" y="666486"/>
                </a:lnTo>
                <a:lnTo>
                  <a:pt x="1705373" y="731827"/>
                </a:lnTo>
                <a:lnTo>
                  <a:pt x="1712909" y="797799"/>
                </a:lnTo>
                <a:lnTo>
                  <a:pt x="1715420" y="864087"/>
                </a:lnTo>
                <a:lnTo>
                  <a:pt x="1712909" y="930375"/>
                </a:lnTo>
                <a:lnTo>
                  <a:pt x="1705373" y="996349"/>
                </a:lnTo>
                <a:lnTo>
                  <a:pt x="1692815" y="1061694"/>
                </a:lnTo>
                <a:lnTo>
                  <a:pt x="1675232" y="1126096"/>
                </a:lnTo>
                <a:lnTo>
                  <a:pt x="1652627" y="1189239"/>
                </a:lnTo>
                <a:lnTo>
                  <a:pt x="1624998" y="1250810"/>
                </a:lnTo>
                <a:lnTo>
                  <a:pt x="1592345" y="1310492"/>
                </a:lnTo>
                <a:lnTo>
                  <a:pt x="1554669" y="1367972"/>
                </a:lnTo>
                <a:lnTo>
                  <a:pt x="1511969" y="1422935"/>
                </a:lnTo>
                <a:lnTo>
                  <a:pt x="1464246" y="1475066"/>
                </a:lnTo>
                <a:lnTo>
                  <a:pt x="1412484" y="1523159"/>
                </a:lnTo>
                <a:lnTo>
                  <a:pt x="1357914" y="1566189"/>
                </a:lnTo>
                <a:lnTo>
                  <a:pt x="1300847" y="1604156"/>
                </a:lnTo>
                <a:lnTo>
                  <a:pt x="1241597" y="1637062"/>
                </a:lnTo>
                <a:lnTo>
                  <a:pt x="1180474" y="1664904"/>
                </a:lnTo>
                <a:lnTo>
                  <a:pt x="1117792" y="1687685"/>
                </a:lnTo>
                <a:lnTo>
                  <a:pt x="1053863" y="1705403"/>
                </a:lnTo>
                <a:lnTo>
                  <a:pt x="988998" y="1718059"/>
                </a:lnTo>
                <a:lnTo>
                  <a:pt x="923509" y="1725653"/>
                </a:lnTo>
                <a:lnTo>
                  <a:pt x="857710" y="1728184"/>
                </a:lnTo>
                <a:lnTo>
                  <a:pt x="791911" y="1725653"/>
                </a:lnTo>
                <a:lnTo>
                  <a:pt x="726426" y="1718059"/>
                </a:lnTo>
                <a:lnTo>
                  <a:pt x="661566" y="1705403"/>
                </a:lnTo>
                <a:lnTo>
                  <a:pt x="597643" y="1687685"/>
                </a:lnTo>
                <a:lnTo>
                  <a:pt x="534969" y="1664904"/>
                </a:lnTo>
                <a:lnTo>
                  <a:pt x="473857" y="1637062"/>
                </a:lnTo>
                <a:lnTo>
                  <a:pt x="414619" y="1604156"/>
                </a:lnTo>
                <a:lnTo>
                  <a:pt x="357567" y="1566189"/>
                </a:lnTo>
                <a:lnTo>
                  <a:pt x="303013" y="1523159"/>
                </a:lnTo>
                <a:lnTo>
                  <a:pt x="251269" y="1475066"/>
                </a:lnTo>
                <a:lnTo>
                  <a:pt x="203528" y="1422935"/>
                </a:lnTo>
                <a:lnTo>
                  <a:pt x="160812" y="1367972"/>
                </a:lnTo>
                <a:lnTo>
                  <a:pt x="123122" y="1310492"/>
                </a:lnTo>
                <a:lnTo>
                  <a:pt x="90457" y="1250810"/>
                </a:lnTo>
                <a:lnTo>
                  <a:pt x="62817" y="1189239"/>
                </a:lnTo>
                <a:lnTo>
                  <a:pt x="40203" y="1126096"/>
                </a:lnTo>
                <a:lnTo>
                  <a:pt x="22614" y="1061694"/>
                </a:lnTo>
                <a:lnTo>
                  <a:pt x="10050" y="996349"/>
                </a:lnTo>
                <a:lnTo>
                  <a:pt x="2512" y="930375"/>
                </a:lnTo>
                <a:lnTo>
                  <a:pt x="0" y="864087"/>
                </a:lnTo>
                <a:lnTo>
                  <a:pt x="2512" y="797799"/>
                </a:lnTo>
                <a:lnTo>
                  <a:pt x="10050" y="731827"/>
                </a:lnTo>
                <a:lnTo>
                  <a:pt x="22614" y="666486"/>
                </a:lnTo>
                <a:lnTo>
                  <a:pt x="40203" y="602089"/>
                </a:lnTo>
                <a:lnTo>
                  <a:pt x="62817" y="538951"/>
                </a:lnTo>
                <a:lnTo>
                  <a:pt x="90457" y="477388"/>
                </a:lnTo>
                <a:lnTo>
                  <a:pt x="123122" y="417714"/>
                </a:lnTo>
                <a:lnTo>
                  <a:pt x="160812" y="360244"/>
                </a:lnTo>
                <a:lnTo>
                  <a:pt x="203528" y="305292"/>
                </a:lnTo>
                <a:lnTo>
                  <a:pt x="251269" y="253174"/>
                </a:lnTo>
                <a:lnTo>
                  <a:pt x="303013" y="205071"/>
                </a:lnTo>
                <a:lnTo>
                  <a:pt x="357567" y="162031"/>
                </a:lnTo>
                <a:lnTo>
                  <a:pt x="414619" y="124055"/>
                </a:lnTo>
                <a:lnTo>
                  <a:pt x="473857" y="91142"/>
                </a:lnTo>
                <a:lnTo>
                  <a:pt x="534969" y="63293"/>
                </a:lnTo>
                <a:lnTo>
                  <a:pt x="597643" y="40507"/>
                </a:lnTo>
                <a:lnTo>
                  <a:pt x="661566" y="22785"/>
                </a:lnTo>
                <a:lnTo>
                  <a:pt x="726426" y="10126"/>
                </a:lnTo>
                <a:lnTo>
                  <a:pt x="791911" y="2531"/>
                </a:lnTo>
                <a:lnTo>
                  <a:pt x="857710" y="0"/>
                </a:lnTo>
                <a:lnTo>
                  <a:pt x="923509" y="2531"/>
                </a:lnTo>
                <a:lnTo>
                  <a:pt x="988998" y="10126"/>
                </a:lnTo>
                <a:lnTo>
                  <a:pt x="1053863" y="22785"/>
                </a:lnTo>
                <a:lnTo>
                  <a:pt x="1117792" y="40507"/>
                </a:lnTo>
                <a:lnTo>
                  <a:pt x="1180474" y="63293"/>
                </a:lnTo>
                <a:lnTo>
                  <a:pt x="1241597" y="91142"/>
                </a:lnTo>
                <a:lnTo>
                  <a:pt x="1300847" y="124055"/>
                </a:lnTo>
                <a:lnTo>
                  <a:pt x="1357914" y="162031"/>
                </a:lnTo>
                <a:lnTo>
                  <a:pt x="1412484" y="205071"/>
                </a:lnTo>
                <a:lnTo>
                  <a:pt x="1464246" y="253174"/>
                </a:lnTo>
                <a:close/>
              </a:path>
            </a:pathLst>
          </a:custGeom>
          <a:ln w="39999">
            <a:solidFill>
              <a:srgbClr val="FFFFFF"/>
            </a:solidFill>
          </a:ln>
        </p:spPr>
        <p:txBody>
          <a:bodyPr wrap="square" lIns="0" tIns="0" rIns="0" bIns="0" rtlCol="0">
            <a:noAutofit/>
          </a:bodyPr>
          <a:lstStyle/>
          <a:p>
            <a:endParaRPr/>
          </a:p>
        </p:txBody>
      </p:sp>
      <p:sp>
        <p:nvSpPr>
          <p:cNvPr id="9" name="object 9"/>
          <p:cNvSpPr/>
          <p:nvPr/>
        </p:nvSpPr>
        <p:spPr>
          <a:xfrm>
            <a:off x="5828978" y="4003870"/>
            <a:ext cx="1715814" cy="1728484"/>
          </a:xfrm>
          <a:custGeom>
            <a:avLst/>
            <a:gdLst/>
            <a:ahLst/>
            <a:cxnLst/>
            <a:rect l="l" t="t" r="r" b="b"/>
            <a:pathLst>
              <a:path w="1715516" h="1728184">
                <a:moveTo>
                  <a:pt x="857757" y="0"/>
                </a:moveTo>
                <a:lnTo>
                  <a:pt x="791954" y="2531"/>
                </a:lnTo>
                <a:lnTo>
                  <a:pt x="726462" y="10126"/>
                </a:lnTo>
                <a:lnTo>
                  <a:pt x="661596" y="22785"/>
                </a:lnTo>
                <a:lnTo>
                  <a:pt x="597667" y="40507"/>
                </a:lnTo>
                <a:lnTo>
                  <a:pt x="534987" y="63293"/>
                </a:lnTo>
                <a:lnTo>
                  <a:pt x="473870" y="91142"/>
                </a:lnTo>
                <a:lnTo>
                  <a:pt x="414627" y="124055"/>
                </a:lnTo>
                <a:lnTo>
                  <a:pt x="357571" y="162031"/>
                </a:lnTo>
                <a:lnTo>
                  <a:pt x="303014" y="205071"/>
                </a:lnTo>
                <a:lnTo>
                  <a:pt x="251269" y="253174"/>
                </a:lnTo>
                <a:lnTo>
                  <a:pt x="203528" y="305292"/>
                </a:lnTo>
                <a:lnTo>
                  <a:pt x="160812" y="360244"/>
                </a:lnTo>
                <a:lnTo>
                  <a:pt x="123122" y="417714"/>
                </a:lnTo>
                <a:lnTo>
                  <a:pt x="90457" y="477388"/>
                </a:lnTo>
                <a:lnTo>
                  <a:pt x="62817" y="538951"/>
                </a:lnTo>
                <a:lnTo>
                  <a:pt x="40203" y="602089"/>
                </a:lnTo>
                <a:lnTo>
                  <a:pt x="22614" y="666486"/>
                </a:lnTo>
                <a:lnTo>
                  <a:pt x="10050" y="731827"/>
                </a:lnTo>
                <a:lnTo>
                  <a:pt x="2512" y="797799"/>
                </a:lnTo>
                <a:lnTo>
                  <a:pt x="0" y="864087"/>
                </a:lnTo>
                <a:lnTo>
                  <a:pt x="2512" y="930375"/>
                </a:lnTo>
                <a:lnTo>
                  <a:pt x="10050" y="996349"/>
                </a:lnTo>
                <a:lnTo>
                  <a:pt x="22614" y="1061694"/>
                </a:lnTo>
                <a:lnTo>
                  <a:pt x="40203" y="1126096"/>
                </a:lnTo>
                <a:lnTo>
                  <a:pt x="62817" y="1189239"/>
                </a:lnTo>
                <a:lnTo>
                  <a:pt x="90457" y="1250810"/>
                </a:lnTo>
                <a:lnTo>
                  <a:pt x="123122" y="1310492"/>
                </a:lnTo>
                <a:lnTo>
                  <a:pt x="160812" y="1367972"/>
                </a:lnTo>
                <a:lnTo>
                  <a:pt x="203528" y="1422935"/>
                </a:lnTo>
                <a:lnTo>
                  <a:pt x="251269" y="1475066"/>
                </a:lnTo>
                <a:lnTo>
                  <a:pt x="303014" y="1523159"/>
                </a:lnTo>
                <a:lnTo>
                  <a:pt x="357571" y="1566189"/>
                </a:lnTo>
                <a:lnTo>
                  <a:pt x="414627" y="1604156"/>
                </a:lnTo>
                <a:lnTo>
                  <a:pt x="473870" y="1637062"/>
                </a:lnTo>
                <a:lnTo>
                  <a:pt x="534987" y="1664904"/>
                </a:lnTo>
                <a:lnTo>
                  <a:pt x="597667" y="1687685"/>
                </a:lnTo>
                <a:lnTo>
                  <a:pt x="661596" y="1705403"/>
                </a:lnTo>
                <a:lnTo>
                  <a:pt x="726462" y="1718059"/>
                </a:lnTo>
                <a:lnTo>
                  <a:pt x="791954" y="1725653"/>
                </a:lnTo>
                <a:lnTo>
                  <a:pt x="857758" y="1728184"/>
                </a:lnTo>
                <a:lnTo>
                  <a:pt x="923561" y="1725653"/>
                </a:lnTo>
                <a:lnTo>
                  <a:pt x="989053" y="1718059"/>
                </a:lnTo>
                <a:lnTo>
                  <a:pt x="1053919" y="1705403"/>
                </a:lnTo>
                <a:lnTo>
                  <a:pt x="1117848" y="1687685"/>
                </a:lnTo>
                <a:lnTo>
                  <a:pt x="1180528" y="1664904"/>
                </a:lnTo>
                <a:lnTo>
                  <a:pt x="1241645" y="1637062"/>
                </a:lnTo>
                <a:lnTo>
                  <a:pt x="1300888" y="1604156"/>
                </a:lnTo>
                <a:lnTo>
                  <a:pt x="1357944" y="1566189"/>
                </a:lnTo>
                <a:lnTo>
                  <a:pt x="1412501" y="1523159"/>
                </a:lnTo>
                <a:lnTo>
                  <a:pt x="1464246" y="1475066"/>
                </a:lnTo>
                <a:lnTo>
                  <a:pt x="1511987" y="1422935"/>
                </a:lnTo>
                <a:lnTo>
                  <a:pt x="1554703" y="1367972"/>
                </a:lnTo>
                <a:lnTo>
                  <a:pt x="1592393" y="1310492"/>
                </a:lnTo>
                <a:lnTo>
                  <a:pt x="1625058" y="1250810"/>
                </a:lnTo>
                <a:lnTo>
                  <a:pt x="1652698" y="1189239"/>
                </a:lnTo>
                <a:lnTo>
                  <a:pt x="1675312" y="1126096"/>
                </a:lnTo>
                <a:lnTo>
                  <a:pt x="1692901" y="1061694"/>
                </a:lnTo>
                <a:lnTo>
                  <a:pt x="1705465" y="996349"/>
                </a:lnTo>
                <a:lnTo>
                  <a:pt x="1713003" y="930375"/>
                </a:lnTo>
                <a:lnTo>
                  <a:pt x="1715516" y="864087"/>
                </a:lnTo>
                <a:lnTo>
                  <a:pt x="1713003" y="797799"/>
                </a:lnTo>
                <a:lnTo>
                  <a:pt x="1705465" y="731827"/>
                </a:lnTo>
                <a:lnTo>
                  <a:pt x="1692901" y="666486"/>
                </a:lnTo>
                <a:lnTo>
                  <a:pt x="1675312" y="602089"/>
                </a:lnTo>
                <a:lnTo>
                  <a:pt x="1652698" y="538951"/>
                </a:lnTo>
                <a:lnTo>
                  <a:pt x="1625058" y="477388"/>
                </a:lnTo>
                <a:lnTo>
                  <a:pt x="1592393" y="417714"/>
                </a:lnTo>
                <a:lnTo>
                  <a:pt x="1554703" y="360244"/>
                </a:lnTo>
                <a:lnTo>
                  <a:pt x="1511987" y="305292"/>
                </a:lnTo>
                <a:lnTo>
                  <a:pt x="1464246" y="253174"/>
                </a:lnTo>
                <a:lnTo>
                  <a:pt x="1412501" y="205071"/>
                </a:lnTo>
                <a:lnTo>
                  <a:pt x="1357944" y="162031"/>
                </a:lnTo>
                <a:lnTo>
                  <a:pt x="1300888" y="124055"/>
                </a:lnTo>
                <a:lnTo>
                  <a:pt x="1241645" y="91142"/>
                </a:lnTo>
                <a:lnTo>
                  <a:pt x="1180528" y="63293"/>
                </a:lnTo>
                <a:lnTo>
                  <a:pt x="1117848" y="40507"/>
                </a:lnTo>
                <a:lnTo>
                  <a:pt x="1053919" y="22785"/>
                </a:lnTo>
                <a:lnTo>
                  <a:pt x="989053" y="10126"/>
                </a:lnTo>
                <a:lnTo>
                  <a:pt x="923561" y="2531"/>
                </a:lnTo>
                <a:lnTo>
                  <a:pt x="857757" y="0"/>
                </a:lnTo>
                <a:close/>
              </a:path>
            </a:pathLst>
          </a:custGeom>
          <a:solidFill>
            <a:srgbClr val="56DCFF"/>
          </a:solidFill>
        </p:spPr>
        <p:txBody>
          <a:bodyPr wrap="square" lIns="0" tIns="0" rIns="0" bIns="0" rtlCol="0">
            <a:noAutofit/>
          </a:bodyPr>
          <a:lstStyle/>
          <a:p>
            <a:endParaRPr/>
          </a:p>
        </p:txBody>
      </p:sp>
      <p:sp>
        <p:nvSpPr>
          <p:cNvPr id="10" name="object 10"/>
          <p:cNvSpPr/>
          <p:nvPr/>
        </p:nvSpPr>
        <p:spPr>
          <a:xfrm>
            <a:off x="5828978" y="4003870"/>
            <a:ext cx="1715814" cy="1728484"/>
          </a:xfrm>
          <a:custGeom>
            <a:avLst/>
            <a:gdLst/>
            <a:ahLst/>
            <a:cxnLst/>
            <a:rect l="l" t="t" r="r" b="b"/>
            <a:pathLst>
              <a:path w="1715516" h="1728184">
                <a:moveTo>
                  <a:pt x="1464246" y="253174"/>
                </a:moveTo>
                <a:lnTo>
                  <a:pt x="1511987" y="305292"/>
                </a:lnTo>
                <a:lnTo>
                  <a:pt x="1554703" y="360244"/>
                </a:lnTo>
                <a:lnTo>
                  <a:pt x="1592393" y="417714"/>
                </a:lnTo>
                <a:lnTo>
                  <a:pt x="1625058" y="477388"/>
                </a:lnTo>
                <a:lnTo>
                  <a:pt x="1652698" y="538951"/>
                </a:lnTo>
                <a:lnTo>
                  <a:pt x="1675312" y="602089"/>
                </a:lnTo>
                <a:lnTo>
                  <a:pt x="1692901" y="666486"/>
                </a:lnTo>
                <a:lnTo>
                  <a:pt x="1705465" y="731827"/>
                </a:lnTo>
                <a:lnTo>
                  <a:pt x="1713003" y="797799"/>
                </a:lnTo>
                <a:lnTo>
                  <a:pt x="1715516" y="864087"/>
                </a:lnTo>
                <a:lnTo>
                  <a:pt x="1713003" y="930375"/>
                </a:lnTo>
                <a:lnTo>
                  <a:pt x="1705465" y="996349"/>
                </a:lnTo>
                <a:lnTo>
                  <a:pt x="1692901" y="1061694"/>
                </a:lnTo>
                <a:lnTo>
                  <a:pt x="1675312" y="1126096"/>
                </a:lnTo>
                <a:lnTo>
                  <a:pt x="1652698" y="1189239"/>
                </a:lnTo>
                <a:lnTo>
                  <a:pt x="1625058" y="1250810"/>
                </a:lnTo>
                <a:lnTo>
                  <a:pt x="1592393" y="1310492"/>
                </a:lnTo>
                <a:lnTo>
                  <a:pt x="1554703" y="1367972"/>
                </a:lnTo>
                <a:lnTo>
                  <a:pt x="1511987" y="1422935"/>
                </a:lnTo>
                <a:lnTo>
                  <a:pt x="1464246" y="1475066"/>
                </a:lnTo>
                <a:lnTo>
                  <a:pt x="1412501" y="1523159"/>
                </a:lnTo>
                <a:lnTo>
                  <a:pt x="1357944" y="1566189"/>
                </a:lnTo>
                <a:lnTo>
                  <a:pt x="1300888" y="1604156"/>
                </a:lnTo>
                <a:lnTo>
                  <a:pt x="1241645" y="1637062"/>
                </a:lnTo>
                <a:lnTo>
                  <a:pt x="1180528" y="1664904"/>
                </a:lnTo>
                <a:lnTo>
                  <a:pt x="1117848" y="1687685"/>
                </a:lnTo>
                <a:lnTo>
                  <a:pt x="1053919" y="1705403"/>
                </a:lnTo>
                <a:lnTo>
                  <a:pt x="989053" y="1718059"/>
                </a:lnTo>
                <a:lnTo>
                  <a:pt x="923561" y="1725653"/>
                </a:lnTo>
                <a:lnTo>
                  <a:pt x="857758" y="1728184"/>
                </a:lnTo>
                <a:lnTo>
                  <a:pt x="791954" y="1725653"/>
                </a:lnTo>
                <a:lnTo>
                  <a:pt x="726462" y="1718059"/>
                </a:lnTo>
                <a:lnTo>
                  <a:pt x="661596" y="1705403"/>
                </a:lnTo>
                <a:lnTo>
                  <a:pt x="597667" y="1687685"/>
                </a:lnTo>
                <a:lnTo>
                  <a:pt x="534987" y="1664904"/>
                </a:lnTo>
                <a:lnTo>
                  <a:pt x="473870" y="1637062"/>
                </a:lnTo>
                <a:lnTo>
                  <a:pt x="414627" y="1604156"/>
                </a:lnTo>
                <a:lnTo>
                  <a:pt x="357571" y="1566189"/>
                </a:lnTo>
                <a:lnTo>
                  <a:pt x="303014" y="1523159"/>
                </a:lnTo>
                <a:lnTo>
                  <a:pt x="251269" y="1475066"/>
                </a:lnTo>
                <a:lnTo>
                  <a:pt x="203528" y="1422935"/>
                </a:lnTo>
                <a:lnTo>
                  <a:pt x="160812" y="1367972"/>
                </a:lnTo>
                <a:lnTo>
                  <a:pt x="123122" y="1310492"/>
                </a:lnTo>
                <a:lnTo>
                  <a:pt x="90457" y="1250810"/>
                </a:lnTo>
                <a:lnTo>
                  <a:pt x="62817" y="1189239"/>
                </a:lnTo>
                <a:lnTo>
                  <a:pt x="40203" y="1126096"/>
                </a:lnTo>
                <a:lnTo>
                  <a:pt x="22614" y="1061694"/>
                </a:lnTo>
                <a:lnTo>
                  <a:pt x="10050" y="996349"/>
                </a:lnTo>
                <a:lnTo>
                  <a:pt x="2512" y="930375"/>
                </a:lnTo>
                <a:lnTo>
                  <a:pt x="0" y="864087"/>
                </a:lnTo>
                <a:lnTo>
                  <a:pt x="2512" y="797799"/>
                </a:lnTo>
                <a:lnTo>
                  <a:pt x="10050" y="731827"/>
                </a:lnTo>
                <a:lnTo>
                  <a:pt x="22614" y="666486"/>
                </a:lnTo>
                <a:lnTo>
                  <a:pt x="40203" y="602089"/>
                </a:lnTo>
                <a:lnTo>
                  <a:pt x="62817" y="538951"/>
                </a:lnTo>
                <a:lnTo>
                  <a:pt x="90457" y="477388"/>
                </a:lnTo>
                <a:lnTo>
                  <a:pt x="123122" y="417714"/>
                </a:lnTo>
                <a:lnTo>
                  <a:pt x="160812" y="360244"/>
                </a:lnTo>
                <a:lnTo>
                  <a:pt x="203528" y="305292"/>
                </a:lnTo>
                <a:lnTo>
                  <a:pt x="251269" y="253174"/>
                </a:lnTo>
                <a:lnTo>
                  <a:pt x="303014" y="205071"/>
                </a:lnTo>
                <a:lnTo>
                  <a:pt x="357571" y="162031"/>
                </a:lnTo>
                <a:lnTo>
                  <a:pt x="414627" y="124055"/>
                </a:lnTo>
                <a:lnTo>
                  <a:pt x="473870" y="91142"/>
                </a:lnTo>
                <a:lnTo>
                  <a:pt x="534987" y="63293"/>
                </a:lnTo>
                <a:lnTo>
                  <a:pt x="597667" y="40507"/>
                </a:lnTo>
                <a:lnTo>
                  <a:pt x="661596" y="22785"/>
                </a:lnTo>
                <a:lnTo>
                  <a:pt x="726462" y="10126"/>
                </a:lnTo>
                <a:lnTo>
                  <a:pt x="791954" y="2531"/>
                </a:lnTo>
                <a:lnTo>
                  <a:pt x="857757" y="0"/>
                </a:lnTo>
                <a:lnTo>
                  <a:pt x="923561" y="2531"/>
                </a:lnTo>
                <a:lnTo>
                  <a:pt x="989053" y="10126"/>
                </a:lnTo>
                <a:lnTo>
                  <a:pt x="1053919" y="22785"/>
                </a:lnTo>
                <a:lnTo>
                  <a:pt x="1117848" y="40507"/>
                </a:lnTo>
                <a:lnTo>
                  <a:pt x="1180528" y="63293"/>
                </a:lnTo>
                <a:lnTo>
                  <a:pt x="1241645" y="91142"/>
                </a:lnTo>
                <a:lnTo>
                  <a:pt x="1300888" y="124055"/>
                </a:lnTo>
                <a:lnTo>
                  <a:pt x="1357944" y="162031"/>
                </a:lnTo>
                <a:lnTo>
                  <a:pt x="1412501" y="205071"/>
                </a:lnTo>
                <a:lnTo>
                  <a:pt x="1464246" y="253174"/>
                </a:lnTo>
                <a:close/>
              </a:path>
            </a:pathLst>
          </a:custGeom>
          <a:ln w="39999">
            <a:solidFill>
              <a:srgbClr val="FFFFFF"/>
            </a:solidFill>
          </a:ln>
        </p:spPr>
        <p:txBody>
          <a:bodyPr wrap="square" lIns="0" tIns="0" rIns="0" bIns="0" rtlCol="0">
            <a:noAutofit/>
          </a:bodyPr>
          <a:lstStyle/>
          <a:p>
            <a:endParaRPr/>
          </a:p>
        </p:txBody>
      </p:sp>
      <p:sp>
        <p:nvSpPr>
          <p:cNvPr id="11" name="object 11"/>
          <p:cNvSpPr/>
          <p:nvPr/>
        </p:nvSpPr>
        <p:spPr>
          <a:xfrm>
            <a:off x="1132262" y="2925642"/>
            <a:ext cx="6991433" cy="1059998"/>
          </a:xfrm>
          <a:custGeom>
            <a:avLst/>
            <a:gdLst/>
            <a:ahLst/>
            <a:cxnLst/>
            <a:rect l="l" t="t" r="r" b="b"/>
            <a:pathLst>
              <a:path w="6990219" h="1059814">
                <a:moveTo>
                  <a:pt x="6460375" y="0"/>
                </a:moveTo>
                <a:lnTo>
                  <a:pt x="6460375" y="264921"/>
                </a:lnTo>
                <a:lnTo>
                  <a:pt x="0" y="264921"/>
                </a:lnTo>
                <a:lnTo>
                  <a:pt x="0" y="794893"/>
                </a:lnTo>
                <a:lnTo>
                  <a:pt x="6460375" y="794893"/>
                </a:lnTo>
                <a:lnTo>
                  <a:pt x="6460375" y="1059814"/>
                </a:lnTo>
                <a:lnTo>
                  <a:pt x="6990219" y="529844"/>
                </a:lnTo>
                <a:lnTo>
                  <a:pt x="6460375" y="0"/>
                </a:lnTo>
                <a:close/>
              </a:path>
            </a:pathLst>
          </a:custGeom>
          <a:solidFill>
            <a:srgbClr val="2185D5"/>
          </a:solidFill>
        </p:spPr>
        <p:txBody>
          <a:bodyPr wrap="square" lIns="0" tIns="0" rIns="0" bIns="0" rtlCol="0">
            <a:noAutofit/>
          </a:bodyPr>
          <a:lstStyle/>
          <a:p>
            <a:endParaRPr/>
          </a:p>
        </p:txBody>
      </p:sp>
      <p:sp>
        <p:nvSpPr>
          <p:cNvPr id="12" name="object 12"/>
          <p:cNvSpPr/>
          <p:nvPr/>
        </p:nvSpPr>
        <p:spPr>
          <a:xfrm>
            <a:off x="1620674" y="3317113"/>
            <a:ext cx="5771755" cy="277047"/>
          </a:xfrm>
          <a:custGeom>
            <a:avLst/>
            <a:gdLst/>
            <a:ahLst/>
            <a:cxnLst/>
            <a:rect l="l" t="t" r="r" b="b"/>
            <a:pathLst>
              <a:path w="5770753" h="276999">
                <a:moveTo>
                  <a:pt x="0" y="276999"/>
                </a:moveTo>
                <a:lnTo>
                  <a:pt x="5770753" y="276999"/>
                </a:lnTo>
                <a:lnTo>
                  <a:pt x="5770753" y="0"/>
                </a:lnTo>
                <a:lnTo>
                  <a:pt x="0" y="0"/>
                </a:lnTo>
                <a:lnTo>
                  <a:pt x="0" y="276999"/>
                </a:lnTo>
                <a:close/>
              </a:path>
            </a:pathLst>
          </a:custGeom>
          <a:solidFill>
            <a:srgbClr val="2185D5"/>
          </a:solidFill>
        </p:spPr>
        <p:txBody>
          <a:bodyPr wrap="square" lIns="0" tIns="0" rIns="0" bIns="0" rtlCol="0">
            <a:noAutofit/>
          </a:bodyPr>
          <a:lstStyle/>
          <a:p>
            <a:endParaRPr/>
          </a:p>
        </p:txBody>
      </p:sp>
      <p:sp>
        <p:nvSpPr>
          <p:cNvPr id="13" name="object 13"/>
          <p:cNvSpPr txBox="1"/>
          <p:nvPr/>
        </p:nvSpPr>
        <p:spPr>
          <a:xfrm>
            <a:off x="1037821" y="1313409"/>
            <a:ext cx="6130057" cy="380557"/>
          </a:xfrm>
          <a:prstGeom prst="rect">
            <a:avLst/>
          </a:prstGeom>
        </p:spPr>
        <p:txBody>
          <a:bodyPr wrap="square" lIns="0" tIns="0" rIns="0" bIns="0" rtlCol="0">
            <a:noAutofit/>
          </a:bodyPr>
          <a:lstStyle/>
          <a:p>
            <a:pPr marL="12703">
              <a:lnSpc>
                <a:spcPts val="2996"/>
              </a:lnSpc>
              <a:spcBef>
                <a:spcPts val="149"/>
              </a:spcBef>
            </a:pPr>
            <a:r>
              <a:rPr sz="2801" b="1" dirty="0">
                <a:latin typeface="΢"/>
                <a:cs typeface="΢"/>
              </a:rPr>
              <a:t>智慧城市为什么要由信息技术所主</a:t>
            </a:r>
            <a:r>
              <a:rPr sz="2801" b="1" spc="9" dirty="0">
                <a:latin typeface="΢"/>
                <a:cs typeface="΢"/>
              </a:rPr>
              <a:t>导</a:t>
            </a:r>
            <a:r>
              <a:rPr sz="2801" b="1" dirty="0">
                <a:latin typeface="΢"/>
                <a:cs typeface="΢"/>
              </a:rPr>
              <a:t>？</a:t>
            </a:r>
            <a:endParaRPr sz="2801">
              <a:latin typeface="微软雅黑"/>
              <a:cs typeface="微软雅黑"/>
            </a:endParaRPr>
          </a:p>
        </p:txBody>
      </p:sp>
      <p:sp>
        <p:nvSpPr>
          <p:cNvPr id="14" name="object 14"/>
          <p:cNvSpPr txBox="1"/>
          <p:nvPr/>
        </p:nvSpPr>
        <p:spPr>
          <a:xfrm>
            <a:off x="1077148" y="2059092"/>
            <a:ext cx="6932482" cy="802778"/>
          </a:xfrm>
          <a:prstGeom prst="rect">
            <a:avLst/>
          </a:prstGeom>
        </p:spPr>
        <p:txBody>
          <a:bodyPr wrap="square" lIns="0" tIns="0" rIns="0" bIns="0" rtlCol="0">
            <a:noAutofit/>
          </a:bodyPr>
          <a:lstStyle/>
          <a:p>
            <a:pPr marL="12703" marR="888">
              <a:lnSpc>
                <a:spcPts val="2014"/>
              </a:lnSpc>
              <a:spcBef>
                <a:spcPts val="100"/>
              </a:spcBef>
            </a:pPr>
            <a:r>
              <a:rPr sz="2701" baseline="1085" dirty="0">
                <a:latin typeface="΢"/>
                <a:cs typeface="΢"/>
              </a:rPr>
              <a:t>在信息时代的大背景下，智慧城市在本质上是一种对城市的重构，这</a:t>
            </a:r>
            <a:endParaRPr>
              <a:latin typeface="微软雅黑"/>
              <a:cs typeface="微软雅黑"/>
            </a:endParaRPr>
          </a:p>
          <a:p>
            <a:pPr marL="12703">
              <a:lnSpc>
                <a:spcPts val="2160"/>
              </a:lnSpc>
              <a:spcBef>
                <a:spcPts val="7"/>
              </a:spcBef>
            </a:pPr>
            <a:r>
              <a:rPr sz="2701" baseline="1085" dirty="0">
                <a:latin typeface="΢"/>
                <a:cs typeface="΢"/>
              </a:rPr>
              <a:t>种重构改变了传统的以资源投入为主、强调发展速度和数量的斱</a:t>
            </a:r>
            <a:r>
              <a:rPr sz="2701" spc="4" baseline="1085" dirty="0">
                <a:latin typeface="΢"/>
                <a:cs typeface="΢"/>
              </a:rPr>
              <a:t>式</a:t>
            </a:r>
            <a:r>
              <a:rPr sz="2701" baseline="1085" dirty="0">
                <a:latin typeface="΢"/>
                <a:cs typeface="΢"/>
              </a:rPr>
              <a:t>，</a:t>
            </a:r>
            <a:endParaRPr>
              <a:latin typeface="微软雅黑"/>
              <a:cs typeface="微软雅黑"/>
            </a:endParaRPr>
          </a:p>
          <a:p>
            <a:pPr marL="12703" marR="34297">
              <a:lnSpc>
                <a:spcPts val="2145"/>
              </a:lnSpc>
            </a:pPr>
            <a:r>
              <a:rPr sz="2701" baseline="1085" dirty="0">
                <a:latin typeface="΢"/>
                <a:cs typeface="΢"/>
              </a:rPr>
              <a:t>更加强调以资源配置为主、供需匘配和发</a:t>
            </a:r>
            <a:r>
              <a:rPr sz="2701" spc="4" baseline="1085" dirty="0">
                <a:latin typeface="΢"/>
                <a:cs typeface="΢"/>
              </a:rPr>
              <a:t>展</a:t>
            </a:r>
            <a:r>
              <a:rPr sz="2701" baseline="1085" dirty="0">
                <a:latin typeface="΢"/>
                <a:cs typeface="΢"/>
              </a:rPr>
              <a:t>质量。</a:t>
            </a:r>
            <a:endParaRPr>
              <a:latin typeface="微软雅黑"/>
              <a:cs typeface="微软雅黑"/>
            </a:endParaRPr>
          </a:p>
        </p:txBody>
      </p:sp>
      <p:sp>
        <p:nvSpPr>
          <p:cNvPr id="15" name="object 15"/>
          <p:cNvSpPr txBox="1"/>
          <p:nvPr/>
        </p:nvSpPr>
        <p:spPr>
          <a:xfrm>
            <a:off x="2047850" y="4743896"/>
            <a:ext cx="1094543" cy="280261"/>
          </a:xfrm>
          <a:prstGeom prst="rect">
            <a:avLst/>
          </a:prstGeom>
        </p:spPr>
        <p:txBody>
          <a:bodyPr wrap="square" lIns="0" tIns="0" rIns="0" bIns="0" rtlCol="0">
            <a:noAutofit/>
          </a:bodyPr>
          <a:lstStyle/>
          <a:p>
            <a:pPr marL="12703">
              <a:lnSpc>
                <a:spcPts val="2205"/>
              </a:lnSpc>
              <a:spcBef>
                <a:spcPts val="110"/>
              </a:spcBef>
            </a:pPr>
            <a:r>
              <a:rPr sz="2000" b="1" dirty="0">
                <a:latin typeface="΢"/>
                <a:cs typeface="΢"/>
              </a:rPr>
              <a:t>效率提升</a:t>
            </a:r>
            <a:endParaRPr sz="2000">
              <a:latin typeface="微软雅黑"/>
              <a:cs typeface="微软雅黑"/>
            </a:endParaRPr>
          </a:p>
        </p:txBody>
      </p:sp>
      <p:sp>
        <p:nvSpPr>
          <p:cNvPr id="16" name="object 16"/>
          <p:cNvSpPr txBox="1"/>
          <p:nvPr/>
        </p:nvSpPr>
        <p:spPr>
          <a:xfrm>
            <a:off x="3420577" y="4743896"/>
            <a:ext cx="1094543" cy="280261"/>
          </a:xfrm>
          <a:prstGeom prst="rect">
            <a:avLst/>
          </a:prstGeom>
        </p:spPr>
        <p:txBody>
          <a:bodyPr wrap="square" lIns="0" tIns="0" rIns="0" bIns="0" rtlCol="0">
            <a:noAutofit/>
          </a:bodyPr>
          <a:lstStyle/>
          <a:p>
            <a:pPr marL="12703">
              <a:lnSpc>
                <a:spcPts val="2205"/>
              </a:lnSpc>
              <a:spcBef>
                <a:spcPts val="110"/>
              </a:spcBef>
            </a:pPr>
            <a:r>
              <a:rPr sz="2000" b="1" dirty="0">
                <a:latin typeface="΢"/>
                <a:cs typeface="΢"/>
              </a:rPr>
              <a:t>供需匹配</a:t>
            </a:r>
            <a:endParaRPr sz="2000">
              <a:latin typeface="微软雅黑"/>
              <a:cs typeface="微软雅黑"/>
            </a:endParaRPr>
          </a:p>
        </p:txBody>
      </p:sp>
      <p:sp>
        <p:nvSpPr>
          <p:cNvPr id="17" name="object 17"/>
          <p:cNvSpPr txBox="1"/>
          <p:nvPr/>
        </p:nvSpPr>
        <p:spPr>
          <a:xfrm>
            <a:off x="4793304" y="4743896"/>
            <a:ext cx="1094543" cy="280261"/>
          </a:xfrm>
          <a:prstGeom prst="rect">
            <a:avLst/>
          </a:prstGeom>
        </p:spPr>
        <p:txBody>
          <a:bodyPr wrap="square" lIns="0" tIns="0" rIns="0" bIns="0" rtlCol="0">
            <a:noAutofit/>
          </a:bodyPr>
          <a:lstStyle/>
          <a:p>
            <a:pPr marL="12703">
              <a:lnSpc>
                <a:spcPts val="2205"/>
              </a:lnSpc>
              <a:spcBef>
                <a:spcPts val="110"/>
              </a:spcBef>
            </a:pPr>
            <a:r>
              <a:rPr sz="2000" b="1" dirty="0">
                <a:latin typeface="΢"/>
                <a:cs typeface="΢"/>
              </a:rPr>
              <a:t>协同运作</a:t>
            </a:r>
            <a:endParaRPr sz="2000">
              <a:latin typeface="微软雅黑"/>
              <a:cs typeface="微软雅黑"/>
            </a:endParaRPr>
          </a:p>
        </p:txBody>
      </p:sp>
      <p:sp>
        <p:nvSpPr>
          <p:cNvPr id="18" name="object 18"/>
          <p:cNvSpPr txBox="1"/>
          <p:nvPr/>
        </p:nvSpPr>
        <p:spPr>
          <a:xfrm>
            <a:off x="6166412" y="4743896"/>
            <a:ext cx="1094543" cy="280261"/>
          </a:xfrm>
          <a:prstGeom prst="rect">
            <a:avLst/>
          </a:prstGeom>
        </p:spPr>
        <p:txBody>
          <a:bodyPr wrap="square" lIns="0" tIns="0" rIns="0" bIns="0" rtlCol="0">
            <a:noAutofit/>
          </a:bodyPr>
          <a:lstStyle/>
          <a:p>
            <a:pPr marL="12703">
              <a:lnSpc>
                <a:spcPts val="2205"/>
              </a:lnSpc>
              <a:spcBef>
                <a:spcPts val="110"/>
              </a:spcBef>
            </a:pPr>
            <a:r>
              <a:rPr sz="2000" b="1" dirty="0">
                <a:latin typeface="΢"/>
                <a:cs typeface="΢"/>
              </a:rPr>
              <a:t>开放参与</a:t>
            </a:r>
            <a:endParaRPr sz="2000">
              <a:latin typeface="微软雅黑"/>
              <a:cs typeface="微软雅黑"/>
            </a:endParaRPr>
          </a:p>
        </p:txBody>
      </p:sp>
      <p:sp>
        <p:nvSpPr>
          <p:cNvPr id="19" name="object 19"/>
          <p:cNvSpPr txBox="1"/>
          <p:nvPr/>
        </p:nvSpPr>
        <p:spPr>
          <a:xfrm>
            <a:off x="1620674" y="3317113"/>
            <a:ext cx="5803383" cy="277047"/>
          </a:xfrm>
          <a:prstGeom prst="rect">
            <a:avLst/>
          </a:prstGeom>
        </p:spPr>
        <p:txBody>
          <a:bodyPr wrap="square" lIns="0" tIns="0" rIns="0" bIns="0" rtlCol="0">
            <a:noAutofit/>
          </a:bodyPr>
          <a:lstStyle/>
          <a:p>
            <a:pPr marL="27692">
              <a:lnSpc>
                <a:spcPts val="2180"/>
              </a:lnSpc>
              <a:spcBef>
                <a:spcPts val="109"/>
              </a:spcBef>
            </a:pPr>
            <a:r>
              <a:rPr dirty="0">
                <a:solidFill>
                  <a:srgbClr val="FFFFFF"/>
                </a:solidFill>
                <a:latin typeface="΢"/>
                <a:cs typeface="΢"/>
              </a:rPr>
              <a:t>社会财富的增加、城市形态的变化，都更加依赖信息技术</a:t>
            </a:r>
            <a:endParaRPr>
              <a:latin typeface="微软雅黑"/>
              <a:cs typeface="微软雅黑"/>
            </a:endParaRPr>
          </a:p>
        </p:txBody>
      </p:sp>
    </p:spTree>
    <p:extLst>
      <p:ext uri="{BB962C8B-B14F-4D97-AF65-F5344CB8AC3E}">
        <p14:creationId xmlns:p14="http://schemas.microsoft.com/office/powerpoint/2010/main" val="3587541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115812" y="1773299"/>
            <a:ext cx="7126952" cy="4012626"/>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1123485" y="1320141"/>
            <a:ext cx="3998069" cy="380557"/>
          </a:xfrm>
          <a:prstGeom prst="rect">
            <a:avLst/>
          </a:prstGeom>
        </p:spPr>
        <p:txBody>
          <a:bodyPr wrap="square" lIns="0" tIns="0" rIns="0" bIns="0" rtlCol="0">
            <a:noAutofit/>
          </a:bodyPr>
          <a:lstStyle/>
          <a:p>
            <a:pPr marL="12703">
              <a:lnSpc>
                <a:spcPts val="2996"/>
              </a:lnSpc>
              <a:spcBef>
                <a:spcPts val="149"/>
              </a:spcBef>
            </a:pPr>
            <a:r>
              <a:rPr sz="2801" b="1" dirty="0">
                <a:latin typeface="΢"/>
                <a:cs typeface="΢"/>
              </a:rPr>
              <a:t>智慧城市分为几个阶段？</a:t>
            </a:r>
            <a:endParaRPr sz="2801">
              <a:latin typeface="微软雅黑"/>
              <a:cs typeface="微软雅黑"/>
            </a:endParaRPr>
          </a:p>
        </p:txBody>
      </p:sp>
    </p:spTree>
    <p:extLst>
      <p:ext uri="{BB962C8B-B14F-4D97-AF65-F5344CB8AC3E}">
        <p14:creationId xmlns:p14="http://schemas.microsoft.com/office/powerpoint/2010/main" val="620441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57597"/>
            <a:ext cx="9145588" cy="5144391"/>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p:nvPr/>
        </p:nvSpPr>
        <p:spPr>
          <a:xfrm>
            <a:off x="4595023" y="2196765"/>
            <a:ext cx="1117933" cy="699281"/>
          </a:xfrm>
          <a:custGeom>
            <a:avLst/>
            <a:gdLst/>
            <a:ahLst/>
            <a:cxnLst/>
            <a:rect l="l" t="t" r="r" b="b"/>
            <a:pathLst>
              <a:path w="1117739" h="699160">
                <a:moveTo>
                  <a:pt x="0" y="699160"/>
                </a:moveTo>
                <a:lnTo>
                  <a:pt x="1117739" y="699160"/>
                </a:lnTo>
                <a:lnTo>
                  <a:pt x="1117739" y="0"/>
                </a:lnTo>
                <a:lnTo>
                  <a:pt x="0" y="0"/>
                </a:lnTo>
                <a:lnTo>
                  <a:pt x="0" y="699160"/>
                </a:lnTo>
                <a:close/>
              </a:path>
            </a:pathLst>
          </a:custGeom>
          <a:solidFill>
            <a:srgbClr val="FFFFFF"/>
          </a:solidFill>
        </p:spPr>
        <p:txBody>
          <a:bodyPr wrap="square" lIns="0" tIns="0" rIns="0" bIns="0" rtlCol="0">
            <a:noAutofit/>
          </a:bodyPr>
          <a:lstStyle/>
          <a:p>
            <a:endParaRPr/>
          </a:p>
        </p:txBody>
      </p:sp>
      <p:sp>
        <p:nvSpPr>
          <p:cNvPr id="4" name="object 4"/>
          <p:cNvSpPr/>
          <p:nvPr/>
        </p:nvSpPr>
        <p:spPr>
          <a:xfrm>
            <a:off x="4595023" y="3276350"/>
            <a:ext cx="1117933" cy="218732"/>
          </a:xfrm>
          <a:custGeom>
            <a:avLst/>
            <a:gdLst/>
            <a:ahLst/>
            <a:cxnLst/>
            <a:rect l="l" t="t" r="r" b="b"/>
            <a:pathLst>
              <a:path w="1117739" h="218694">
                <a:moveTo>
                  <a:pt x="0" y="218694"/>
                </a:moveTo>
                <a:lnTo>
                  <a:pt x="1117739" y="218694"/>
                </a:lnTo>
                <a:lnTo>
                  <a:pt x="1117739" y="0"/>
                </a:lnTo>
                <a:lnTo>
                  <a:pt x="0" y="0"/>
                </a:lnTo>
                <a:lnTo>
                  <a:pt x="0" y="218694"/>
                </a:lnTo>
                <a:close/>
              </a:path>
            </a:pathLst>
          </a:custGeom>
          <a:solidFill>
            <a:srgbClr val="FFFFFF"/>
          </a:solidFill>
        </p:spPr>
        <p:txBody>
          <a:bodyPr wrap="square" lIns="0" tIns="0" rIns="0" bIns="0" rtlCol="0">
            <a:noAutofit/>
          </a:bodyPr>
          <a:lstStyle/>
          <a:p>
            <a:endParaRPr/>
          </a:p>
        </p:txBody>
      </p:sp>
      <p:sp>
        <p:nvSpPr>
          <p:cNvPr id="5" name="object 5"/>
          <p:cNvSpPr/>
          <p:nvPr/>
        </p:nvSpPr>
        <p:spPr>
          <a:xfrm>
            <a:off x="4595023" y="3875387"/>
            <a:ext cx="1117933" cy="218858"/>
          </a:xfrm>
          <a:custGeom>
            <a:avLst/>
            <a:gdLst/>
            <a:ahLst/>
            <a:cxnLst/>
            <a:rect l="l" t="t" r="r" b="b"/>
            <a:pathLst>
              <a:path w="1117739" h="218820">
                <a:moveTo>
                  <a:pt x="0" y="218820"/>
                </a:moveTo>
                <a:lnTo>
                  <a:pt x="1117739" y="218820"/>
                </a:lnTo>
                <a:lnTo>
                  <a:pt x="1117739" y="0"/>
                </a:lnTo>
                <a:lnTo>
                  <a:pt x="0" y="0"/>
                </a:lnTo>
                <a:lnTo>
                  <a:pt x="0" y="218820"/>
                </a:lnTo>
                <a:close/>
              </a:path>
            </a:pathLst>
          </a:custGeom>
          <a:solidFill>
            <a:srgbClr val="FFFFFF"/>
          </a:solidFill>
        </p:spPr>
        <p:txBody>
          <a:bodyPr wrap="square" lIns="0" tIns="0" rIns="0" bIns="0" rtlCol="0">
            <a:noAutofit/>
          </a:bodyPr>
          <a:lstStyle/>
          <a:p>
            <a:endParaRPr/>
          </a:p>
        </p:txBody>
      </p:sp>
      <p:sp>
        <p:nvSpPr>
          <p:cNvPr id="6" name="object 6"/>
          <p:cNvSpPr/>
          <p:nvPr/>
        </p:nvSpPr>
        <p:spPr>
          <a:xfrm>
            <a:off x="4595023" y="4474551"/>
            <a:ext cx="1117933" cy="218693"/>
          </a:xfrm>
          <a:custGeom>
            <a:avLst/>
            <a:gdLst/>
            <a:ahLst/>
            <a:cxnLst/>
            <a:rect l="l" t="t" r="r" b="b"/>
            <a:pathLst>
              <a:path w="1117739" h="218655">
                <a:moveTo>
                  <a:pt x="0" y="218655"/>
                </a:moveTo>
                <a:lnTo>
                  <a:pt x="1117739" y="218655"/>
                </a:lnTo>
                <a:lnTo>
                  <a:pt x="1117739" y="0"/>
                </a:lnTo>
                <a:lnTo>
                  <a:pt x="0" y="0"/>
                </a:lnTo>
                <a:lnTo>
                  <a:pt x="0" y="218655"/>
                </a:lnTo>
                <a:close/>
              </a:path>
            </a:pathLst>
          </a:custGeom>
          <a:solidFill>
            <a:srgbClr val="FFFFFF"/>
          </a:solidFill>
        </p:spPr>
        <p:txBody>
          <a:bodyPr wrap="square" lIns="0" tIns="0" rIns="0" bIns="0" rtlCol="0">
            <a:noAutofit/>
          </a:bodyPr>
          <a:lstStyle/>
          <a:p>
            <a:endParaRPr/>
          </a:p>
        </p:txBody>
      </p:sp>
      <p:sp>
        <p:nvSpPr>
          <p:cNvPr id="7" name="object 7"/>
          <p:cNvSpPr/>
          <p:nvPr/>
        </p:nvSpPr>
        <p:spPr>
          <a:xfrm>
            <a:off x="4595023" y="5073549"/>
            <a:ext cx="1117933" cy="372822"/>
          </a:xfrm>
          <a:custGeom>
            <a:avLst/>
            <a:gdLst/>
            <a:ahLst/>
            <a:cxnLst/>
            <a:rect l="l" t="t" r="r" b="b"/>
            <a:pathLst>
              <a:path w="1117739" h="372757">
                <a:moveTo>
                  <a:pt x="0" y="372757"/>
                </a:moveTo>
                <a:lnTo>
                  <a:pt x="1117739" y="372757"/>
                </a:lnTo>
                <a:lnTo>
                  <a:pt x="1117739" y="0"/>
                </a:lnTo>
                <a:lnTo>
                  <a:pt x="0" y="0"/>
                </a:lnTo>
                <a:lnTo>
                  <a:pt x="0" y="372757"/>
                </a:lnTo>
                <a:close/>
              </a:path>
            </a:pathLst>
          </a:custGeom>
          <a:solidFill>
            <a:srgbClr val="FFFFFF"/>
          </a:solidFill>
        </p:spPr>
        <p:txBody>
          <a:bodyPr wrap="square" lIns="0" tIns="0" rIns="0" bIns="0" rtlCol="0">
            <a:noAutofit/>
          </a:bodyPr>
          <a:lstStyle/>
          <a:p>
            <a:endParaRPr/>
          </a:p>
        </p:txBody>
      </p:sp>
      <p:sp>
        <p:nvSpPr>
          <p:cNvPr id="8" name="object 8"/>
          <p:cNvSpPr/>
          <p:nvPr/>
        </p:nvSpPr>
        <p:spPr>
          <a:xfrm>
            <a:off x="4595023" y="2196766"/>
            <a:ext cx="1117933" cy="3249605"/>
          </a:xfrm>
          <a:custGeom>
            <a:avLst/>
            <a:gdLst/>
            <a:ahLst/>
            <a:cxnLst/>
            <a:rect l="l" t="t" r="r" b="b"/>
            <a:pathLst>
              <a:path w="1117739" h="3249041">
                <a:moveTo>
                  <a:pt x="0" y="3249041"/>
                </a:moveTo>
                <a:lnTo>
                  <a:pt x="1117739" y="3249041"/>
                </a:lnTo>
                <a:lnTo>
                  <a:pt x="1117739" y="0"/>
                </a:lnTo>
                <a:lnTo>
                  <a:pt x="0" y="0"/>
                </a:lnTo>
                <a:lnTo>
                  <a:pt x="0" y="3249041"/>
                </a:lnTo>
                <a:close/>
              </a:path>
            </a:pathLst>
          </a:custGeom>
          <a:ln w="12699">
            <a:solidFill>
              <a:srgbClr val="2185D5"/>
            </a:solidFill>
          </a:ln>
        </p:spPr>
        <p:txBody>
          <a:bodyPr wrap="square" lIns="0" tIns="0" rIns="0" bIns="0" rtlCol="0">
            <a:noAutofit/>
          </a:bodyPr>
          <a:lstStyle/>
          <a:p>
            <a:endParaRPr/>
          </a:p>
        </p:txBody>
      </p:sp>
      <p:sp>
        <p:nvSpPr>
          <p:cNvPr id="9" name="object 9"/>
          <p:cNvSpPr/>
          <p:nvPr/>
        </p:nvSpPr>
        <p:spPr>
          <a:xfrm>
            <a:off x="5877437" y="2196765"/>
            <a:ext cx="1117933" cy="699281"/>
          </a:xfrm>
          <a:custGeom>
            <a:avLst/>
            <a:gdLst/>
            <a:ahLst/>
            <a:cxnLst/>
            <a:rect l="l" t="t" r="r" b="b"/>
            <a:pathLst>
              <a:path w="1117739" h="699160">
                <a:moveTo>
                  <a:pt x="0" y="699160"/>
                </a:moveTo>
                <a:lnTo>
                  <a:pt x="1117739" y="699160"/>
                </a:lnTo>
                <a:lnTo>
                  <a:pt x="1117739" y="0"/>
                </a:lnTo>
                <a:lnTo>
                  <a:pt x="0" y="0"/>
                </a:lnTo>
                <a:lnTo>
                  <a:pt x="0" y="699160"/>
                </a:lnTo>
                <a:close/>
              </a:path>
            </a:pathLst>
          </a:custGeom>
          <a:solidFill>
            <a:srgbClr val="FFFFFF"/>
          </a:solidFill>
        </p:spPr>
        <p:txBody>
          <a:bodyPr wrap="square" lIns="0" tIns="0" rIns="0" bIns="0" rtlCol="0">
            <a:noAutofit/>
          </a:bodyPr>
          <a:lstStyle/>
          <a:p>
            <a:endParaRPr/>
          </a:p>
        </p:txBody>
      </p:sp>
      <p:sp>
        <p:nvSpPr>
          <p:cNvPr id="10" name="object 10"/>
          <p:cNvSpPr/>
          <p:nvPr/>
        </p:nvSpPr>
        <p:spPr>
          <a:xfrm>
            <a:off x="5877437" y="3276350"/>
            <a:ext cx="1117933" cy="218732"/>
          </a:xfrm>
          <a:custGeom>
            <a:avLst/>
            <a:gdLst/>
            <a:ahLst/>
            <a:cxnLst/>
            <a:rect l="l" t="t" r="r" b="b"/>
            <a:pathLst>
              <a:path w="1117739" h="218694">
                <a:moveTo>
                  <a:pt x="0" y="218694"/>
                </a:moveTo>
                <a:lnTo>
                  <a:pt x="1117739" y="218694"/>
                </a:lnTo>
                <a:lnTo>
                  <a:pt x="1117739" y="0"/>
                </a:lnTo>
                <a:lnTo>
                  <a:pt x="0" y="0"/>
                </a:lnTo>
                <a:lnTo>
                  <a:pt x="0" y="218694"/>
                </a:lnTo>
                <a:close/>
              </a:path>
            </a:pathLst>
          </a:custGeom>
          <a:solidFill>
            <a:srgbClr val="FFFFFF"/>
          </a:solidFill>
        </p:spPr>
        <p:txBody>
          <a:bodyPr wrap="square" lIns="0" tIns="0" rIns="0" bIns="0" rtlCol="0">
            <a:noAutofit/>
          </a:bodyPr>
          <a:lstStyle/>
          <a:p>
            <a:endParaRPr/>
          </a:p>
        </p:txBody>
      </p:sp>
      <p:sp>
        <p:nvSpPr>
          <p:cNvPr id="11" name="object 11"/>
          <p:cNvSpPr/>
          <p:nvPr/>
        </p:nvSpPr>
        <p:spPr>
          <a:xfrm>
            <a:off x="5877437" y="3875387"/>
            <a:ext cx="1117933" cy="218858"/>
          </a:xfrm>
          <a:custGeom>
            <a:avLst/>
            <a:gdLst/>
            <a:ahLst/>
            <a:cxnLst/>
            <a:rect l="l" t="t" r="r" b="b"/>
            <a:pathLst>
              <a:path w="1117739" h="218820">
                <a:moveTo>
                  <a:pt x="0" y="218820"/>
                </a:moveTo>
                <a:lnTo>
                  <a:pt x="1117739" y="218820"/>
                </a:lnTo>
                <a:lnTo>
                  <a:pt x="1117739" y="0"/>
                </a:lnTo>
                <a:lnTo>
                  <a:pt x="0" y="0"/>
                </a:lnTo>
                <a:lnTo>
                  <a:pt x="0" y="218820"/>
                </a:lnTo>
                <a:close/>
              </a:path>
            </a:pathLst>
          </a:custGeom>
          <a:solidFill>
            <a:srgbClr val="FFFFFF"/>
          </a:solidFill>
        </p:spPr>
        <p:txBody>
          <a:bodyPr wrap="square" lIns="0" tIns="0" rIns="0" bIns="0" rtlCol="0">
            <a:noAutofit/>
          </a:bodyPr>
          <a:lstStyle/>
          <a:p>
            <a:endParaRPr/>
          </a:p>
        </p:txBody>
      </p:sp>
      <p:sp>
        <p:nvSpPr>
          <p:cNvPr id="12" name="object 12"/>
          <p:cNvSpPr/>
          <p:nvPr/>
        </p:nvSpPr>
        <p:spPr>
          <a:xfrm>
            <a:off x="5877437" y="4474551"/>
            <a:ext cx="1117933" cy="218693"/>
          </a:xfrm>
          <a:custGeom>
            <a:avLst/>
            <a:gdLst/>
            <a:ahLst/>
            <a:cxnLst/>
            <a:rect l="l" t="t" r="r" b="b"/>
            <a:pathLst>
              <a:path w="1117739" h="218655">
                <a:moveTo>
                  <a:pt x="0" y="218655"/>
                </a:moveTo>
                <a:lnTo>
                  <a:pt x="1117739" y="218655"/>
                </a:lnTo>
                <a:lnTo>
                  <a:pt x="1117739" y="0"/>
                </a:lnTo>
                <a:lnTo>
                  <a:pt x="0" y="0"/>
                </a:lnTo>
                <a:lnTo>
                  <a:pt x="0" y="218655"/>
                </a:lnTo>
                <a:close/>
              </a:path>
            </a:pathLst>
          </a:custGeom>
          <a:solidFill>
            <a:srgbClr val="FFFFFF"/>
          </a:solidFill>
        </p:spPr>
        <p:txBody>
          <a:bodyPr wrap="square" lIns="0" tIns="0" rIns="0" bIns="0" rtlCol="0">
            <a:noAutofit/>
          </a:bodyPr>
          <a:lstStyle/>
          <a:p>
            <a:endParaRPr/>
          </a:p>
        </p:txBody>
      </p:sp>
      <p:sp>
        <p:nvSpPr>
          <p:cNvPr id="13" name="object 13"/>
          <p:cNvSpPr/>
          <p:nvPr/>
        </p:nvSpPr>
        <p:spPr>
          <a:xfrm>
            <a:off x="5877437" y="5073549"/>
            <a:ext cx="1117933" cy="372822"/>
          </a:xfrm>
          <a:custGeom>
            <a:avLst/>
            <a:gdLst/>
            <a:ahLst/>
            <a:cxnLst/>
            <a:rect l="l" t="t" r="r" b="b"/>
            <a:pathLst>
              <a:path w="1117739" h="372757">
                <a:moveTo>
                  <a:pt x="0" y="372757"/>
                </a:moveTo>
                <a:lnTo>
                  <a:pt x="1117739" y="372757"/>
                </a:lnTo>
                <a:lnTo>
                  <a:pt x="1117739" y="0"/>
                </a:lnTo>
                <a:lnTo>
                  <a:pt x="0" y="0"/>
                </a:lnTo>
                <a:lnTo>
                  <a:pt x="0" y="372757"/>
                </a:lnTo>
                <a:close/>
              </a:path>
            </a:pathLst>
          </a:custGeom>
          <a:solidFill>
            <a:srgbClr val="FFFFFF"/>
          </a:solidFill>
        </p:spPr>
        <p:txBody>
          <a:bodyPr wrap="square" lIns="0" tIns="0" rIns="0" bIns="0" rtlCol="0">
            <a:noAutofit/>
          </a:bodyPr>
          <a:lstStyle/>
          <a:p>
            <a:endParaRPr/>
          </a:p>
        </p:txBody>
      </p:sp>
      <p:sp>
        <p:nvSpPr>
          <p:cNvPr id="14" name="object 14"/>
          <p:cNvSpPr/>
          <p:nvPr/>
        </p:nvSpPr>
        <p:spPr>
          <a:xfrm>
            <a:off x="5877437" y="2196766"/>
            <a:ext cx="1117933" cy="3249605"/>
          </a:xfrm>
          <a:custGeom>
            <a:avLst/>
            <a:gdLst/>
            <a:ahLst/>
            <a:cxnLst/>
            <a:rect l="l" t="t" r="r" b="b"/>
            <a:pathLst>
              <a:path w="1117739" h="3249041">
                <a:moveTo>
                  <a:pt x="0" y="3249041"/>
                </a:moveTo>
                <a:lnTo>
                  <a:pt x="1117739" y="3249041"/>
                </a:lnTo>
                <a:lnTo>
                  <a:pt x="1117739" y="0"/>
                </a:lnTo>
                <a:lnTo>
                  <a:pt x="0" y="0"/>
                </a:lnTo>
                <a:lnTo>
                  <a:pt x="0" y="3249041"/>
                </a:lnTo>
                <a:close/>
              </a:path>
            </a:pathLst>
          </a:custGeom>
          <a:ln w="12700">
            <a:solidFill>
              <a:srgbClr val="2185D5"/>
            </a:solidFill>
          </a:ln>
        </p:spPr>
        <p:txBody>
          <a:bodyPr wrap="square" lIns="0" tIns="0" rIns="0" bIns="0" rtlCol="0">
            <a:noAutofit/>
          </a:bodyPr>
          <a:lstStyle/>
          <a:p>
            <a:endParaRPr/>
          </a:p>
        </p:txBody>
      </p:sp>
      <p:sp>
        <p:nvSpPr>
          <p:cNvPr id="15" name="object 15"/>
          <p:cNvSpPr/>
          <p:nvPr/>
        </p:nvSpPr>
        <p:spPr>
          <a:xfrm>
            <a:off x="7159852" y="2196765"/>
            <a:ext cx="1117933" cy="699281"/>
          </a:xfrm>
          <a:custGeom>
            <a:avLst/>
            <a:gdLst/>
            <a:ahLst/>
            <a:cxnLst/>
            <a:rect l="l" t="t" r="r" b="b"/>
            <a:pathLst>
              <a:path w="1117739" h="699160">
                <a:moveTo>
                  <a:pt x="0" y="699160"/>
                </a:moveTo>
                <a:lnTo>
                  <a:pt x="1117739" y="699160"/>
                </a:lnTo>
                <a:lnTo>
                  <a:pt x="1117739" y="0"/>
                </a:lnTo>
                <a:lnTo>
                  <a:pt x="0" y="0"/>
                </a:lnTo>
                <a:lnTo>
                  <a:pt x="0" y="699160"/>
                </a:lnTo>
                <a:close/>
              </a:path>
            </a:pathLst>
          </a:custGeom>
          <a:solidFill>
            <a:srgbClr val="FFFFFF"/>
          </a:solidFill>
        </p:spPr>
        <p:txBody>
          <a:bodyPr wrap="square" lIns="0" tIns="0" rIns="0" bIns="0" rtlCol="0">
            <a:noAutofit/>
          </a:bodyPr>
          <a:lstStyle/>
          <a:p>
            <a:endParaRPr/>
          </a:p>
        </p:txBody>
      </p:sp>
      <p:sp>
        <p:nvSpPr>
          <p:cNvPr id="16" name="object 16"/>
          <p:cNvSpPr/>
          <p:nvPr/>
        </p:nvSpPr>
        <p:spPr>
          <a:xfrm>
            <a:off x="7159852" y="3276350"/>
            <a:ext cx="1117933" cy="218732"/>
          </a:xfrm>
          <a:custGeom>
            <a:avLst/>
            <a:gdLst/>
            <a:ahLst/>
            <a:cxnLst/>
            <a:rect l="l" t="t" r="r" b="b"/>
            <a:pathLst>
              <a:path w="1117739" h="218694">
                <a:moveTo>
                  <a:pt x="0" y="218694"/>
                </a:moveTo>
                <a:lnTo>
                  <a:pt x="1117739" y="218694"/>
                </a:lnTo>
                <a:lnTo>
                  <a:pt x="1117739" y="0"/>
                </a:lnTo>
                <a:lnTo>
                  <a:pt x="0" y="0"/>
                </a:lnTo>
                <a:lnTo>
                  <a:pt x="0" y="218694"/>
                </a:lnTo>
                <a:close/>
              </a:path>
            </a:pathLst>
          </a:custGeom>
          <a:solidFill>
            <a:srgbClr val="FFFFFF"/>
          </a:solidFill>
        </p:spPr>
        <p:txBody>
          <a:bodyPr wrap="square" lIns="0" tIns="0" rIns="0" bIns="0" rtlCol="0">
            <a:noAutofit/>
          </a:bodyPr>
          <a:lstStyle/>
          <a:p>
            <a:endParaRPr/>
          </a:p>
        </p:txBody>
      </p:sp>
      <p:sp>
        <p:nvSpPr>
          <p:cNvPr id="17" name="object 17"/>
          <p:cNvSpPr/>
          <p:nvPr/>
        </p:nvSpPr>
        <p:spPr>
          <a:xfrm>
            <a:off x="7159852" y="3875387"/>
            <a:ext cx="1117933" cy="218858"/>
          </a:xfrm>
          <a:custGeom>
            <a:avLst/>
            <a:gdLst/>
            <a:ahLst/>
            <a:cxnLst/>
            <a:rect l="l" t="t" r="r" b="b"/>
            <a:pathLst>
              <a:path w="1117739" h="218820">
                <a:moveTo>
                  <a:pt x="0" y="218820"/>
                </a:moveTo>
                <a:lnTo>
                  <a:pt x="1117739" y="218820"/>
                </a:lnTo>
                <a:lnTo>
                  <a:pt x="1117739" y="0"/>
                </a:lnTo>
                <a:lnTo>
                  <a:pt x="0" y="0"/>
                </a:lnTo>
                <a:lnTo>
                  <a:pt x="0" y="218820"/>
                </a:lnTo>
                <a:close/>
              </a:path>
            </a:pathLst>
          </a:custGeom>
          <a:solidFill>
            <a:srgbClr val="FFFFFF"/>
          </a:solidFill>
        </p:spPr>
        <p:txBody>
          <a:bodyPr wrap="square" lIns="0" tIns="0" rIns="0" bIns="0" rtlCol="0">
            <a:noAutofit/>
          </a:bodyPr>
          <a:lstStyle/>
          <a:p>
            <a:endParaRPr/>
          </a:p>
        </p:txBody>
      </p:sp>
      <p:sp>
        <p:nvSpPr>
          <p:cNvPr id="18" name="object 18"/>
          <p:cNvSpPr/>
          <p:nvPr/>
        </p:nvSpPr>
        <p:spPr>
          <a:xfrm>
            <a:off x="7159852" y="4474551"/>
            <a:ext cx="1117933" cy="218693"/>
          </a:xfrm>
          <a:custGeom>
            <a:avLst/>
            <a:gdLst/>
            <a:ahLst/>
            <a:cxnLst/>
            <a:rect l="l" t="t" r="r" b="b"/>
            <a:pathLst>
              <a:path w="1117739" h="218655">
                <a:moveTo>
                  <a:pt x="0" y="218655"/>
                </a:moveTo>
                <a:lnTo>
                  <a:pt x="1117739" y="218655"/>
                </a:lnTo>
                <a:lnTo>
                  <a:pt x="1117739" y="0"/>
                </a:lnTo>
                <a:lnTo>
                  <a:pt x="0" y="0"/>
                </a:lnTo>
                <a:lnTo>
                  <a:pt x="0" y="218655"/>
                </a:lnTo>
                <a:close/>
              </a:path>
            </a:pathLst>
          </a:custGeom>
          <a:solidFill>
            <a:srgbClr val="FFFFFF"/>
          </a:solidFill>
        </p:spPr>
        <p:txBody>
          <a:bodyPr wrap="square" lIns="0" tIns="0" rIns="0" bIns="0" rtlCol="0">
            <a:noAutofit/>
          </a:bodyPr>
          <a:lstStyle/>
          <a:p>
            <a:endParaRPr/>
          </a:p>
        </p:txBody>
      </p:sp>
      <p:sp>
        <p:nvSpPr>
          <p:cNvPr id="19" name="object 19"/>
          <p:cNvSpPr/>
          <p:nvPr/>
        </p:nvSpPr>
        <p:spPr>
          <a:xfrm>
            <a:off x="7159852" y="5073549"/>
            <a:ext cx="1117933" cy="372822"/>
          </a:xfrm>
          <a:custGeom>
            <a:avLst/>
            <a:gdLst/>
            <a:ahLst/>
            <a:cxnLst/>
            <a:rect l="l" t="t" r="r" b="b"/>
            <a:pathLst>
              <a:path w="1117739" h="372757">
                <a:moveTo>
                  <a:pt x="0" y="372757"/>
                </a:moveTo>
                <a:lnTo>
                  <a:pt x="1117739" y="372757"/>
                </a:lnTo>
                <a:lnTo>
                  <a:pt x="1117739" y="0"/>
                </a:lnTo>
                <a:lnTo>
                  <a:pt x="0" y="0"/>
                </a:lnTo>
                <a:lnTo>
                  <a:pt x="0" y="372757"/>
                </a:lnTo>
                <a:close/>
              </a:path>
            </a:pathLst>
          </a:custGeom>
          <a:solidFill>
            <a:srgbClr val="FFFFFF"/>
          </a:solidFill>
        </p:spPr>
        <p:txBody>
          <a:bodyPr wrap="square" lIns="0" tIns="0" rIns="0" bIns="0" rtlCol="0">
            <a:noAutofit/>
          </a:bodyPr>
          <a:lstStyle/>
          <a:p>
            <a:endParaRPr/>
          </a:p>
        </p:txBody>
      </p:sp>
      <p:sp>
        <p:nvSpPr>
          <p:cNvPr id="20" name="object 20"/>
          <p:cNvSpPr/>
          <p:nvPr/>
        </p:nvSpPr>
        <p:spPr>
          <a:xfrm>
            <a:off x="7159852" y="2196766"/>
            <a:ext cx="1117933" cy="3249605"/>
          </a:xfrm>
          <a:custGeom>
            <a:avLst/>
            <a:gdLst/>
            <a:ahLst/>
            <a:cxnLst/>
            <a:rect l="l" t="t" r="r" b="b"/>
            <a:pathLst>
              <a:path w="1117739" h="3249041">
                <a:moveTo>
                  <a:pt x="0" y="3249041"/>
                </a:moveTo>
                <a:lnTo>
                  <a:pt x="1117739" y="3249041"/>
                </a:lnTo>
                <a:lnTo>
                  <a:pt x="1117739" y="0"/>
                </a:lnTo>
                <a:lnTo>
                  <a:pt x="0" y="0"/>
                </a:lnTo>
                <a:lnTo>
                  <a:pt x="0" y="3249041"/>
                </a:lnTo>
                <a:close/>
              </a:path>
            </a:pathLst>
          </a:custGeom>
          <a:ln w="12699">
            <a:solidFill>
              <a:srgbClr val="2185D5"/>
            </a:solidFill>
          </a:ln>
        </p:spPr>
        <p:txBody>
          <a:bodyPr wrap="square" lIns="0" tIns="0" rIns="0" bIns="0" rtlCol="0">
            <a:noAutofit/>
          </a:bodyPr>
          <a:lstStyle/>
          <a:p>
            <a:endParaRPr/>
          </a:p>
        </p:txBody>
      </p:sp>
      <p:sp>
        <p:nvSpPr>
          <p:cNvPr id="21" name="object 21"/>
          <p:cNvSpPr/>
          <p:nvPr/>
        </p:nvSpPr>
        <p:spPr>
          <a:xfrm>
            <a:off x="2030194" y="2196765"/>
            <a:ext cx="1117933" cy="699281"/>
          </a:xfrm>
          <a:custGeom>
            <a:avLst/>
            <a:gdLst/>
            <a:ahLst/>
            <a:cxnLst/>
            <a:rect l="l" t="t" r="r" b="b"/>
            <a:pathLst>
              <a:path w="1117739" h="699160">
                <a:moveTo>
                  <a:pt x="0" y="699160"/>
                </a:moveTo>
                <a:lnTo>
                  <a:pt x="1117739" y="699160"/>
                </a:lnTo>
                <a:lnTo>
                  <a:pt x="1117739" y="0"/>
                </a:lnTo>
                <a:lnTo>
                  <a:pt x="0" y="0"/>
                </a:lnTo>
                <a:lnTo>
                  <a:pt x="0" y="699160"/>
                </a:lnTo>
                <a:close/>
              </a:path>
            </a:pathLst>
          </a:custGeom>
          <a:solidFill>
            <a:srgbClr val="FFFFFF"/>
          </a:solidFill>
        </p:spPr>
        <p:txBody>
          <a:bodyPr wrap="square" lIns="0" tIns="0" rIns="0" bIns="0" rtlCol="0">
            <a:noAutofit/>
          </a:bodyPr>
          <a:lstStyle/>
          <a:p>
            <a:endParaRPr/>
          </a:p>
        </p:txBody>
      </p:sp>
      <p:sp>
        <p:nvSpPr>
          <p:cNvPr id="22" name="object 22"/>
          <p:cNvSpPr/>
          <p:nvPr/>
        </p:nvSpPr>
        <p:spPr>
          <a:xfrm>
            <a:off x="2030194" y="3276350"/>
            <a:ext cx="1117933" cy="218732"/>
          </a:xfrm>
          <a:custGeom>
            <a:avLst/>
            <a:gdLst/>
            <a:ahLst/>
            <a:cxnLst/>
            <a:rect l="l" t="t" r="r" b="b"/>
            <a:pathLst>
              <a:path w="1117739" h="218694">
                <a:moveTo>
                  <a:pt x="0" y="218694"/>
                </a:moveTo>
                <a:lnTo>
                  <a:pt x="1117739" y="218694"/>
                </a:lnTo>
                <a:lnTo>
                  <a:pt x="1117739" y="0"/>
                </a:lnTo>
                <a:lnTo>
                  <a:pt x="0" y="0"/>
                </a:lnTo>
                <a:lnTo>
                  <a:pt x="0" y="218694"/>
                </a:lnTo>
                <a:close/>
              </a:path>
            </a:pathLst>
          </a:custGeom>
          <a:solidFill>
            <a:srgbClr val="FFFFFF"/>
          </a:solidFill>
        </p:spPr>
        <p:txBody>
          <a:bodyPr wrap="square" lIns="0" tIns="0" rIns="0" bIns="0" rtlCol="0">
            <a:noAutofit/>
          </a:bodyPr>
          <a:lstStyle/>
          <a:p>
            <a:endParaRPr/>
          </a:p>
        </p:txBody>
      </p:sp>
      <p:sp>
        <p:nvSpPr>
          <p:cNvPr id="23" name="object 23"/>
          <p:cNvSpPr/>
          <p:nvPr/>
        </p:nvSpPr>
        <p:spPr>
          <a:xfrm>
            <a:off x="2030194" y="3875387"/>
            <a:ext cx="1117933" cy="218858"/>
          </a:xfrm>
          <a:custGeom>
            <a:avLst/>
            <a:gdLst/>
            <a:ahLst/>
            <a:cxnLst/>
            <a:rect l="l" t="t" r="r" b="b"/>
            <a:pathLst>
              <a:path w="1117739" h="218820">
                <a:moveTo>
                  <a:pt x="0" y="218820"/>
                </a:moveTo>
                <a:lnTo>
                  <a:pt x="1117739" y="218820"/>
                </a:lnTo>
                <a:lnTo>
                  <a:pt x="1117739" y="0"/>
                </a:lnTo>
                <a:lnTo>
                  <a:pt x="0" y="0"/>
                </a:lnTo>
                <a:lnTo>
                  <a:pt x="0" y="218820"/>
                </a:lnTo>
                <a:close/>
              </a:path>
            </a:pathLst>
          </a:custGeom>
          <a:solidFill>
            <a:srgbClr val="FFFFFF"/>
          </a:solidFill>
        </p:spPr>
        <p:txBody>
          <a:bodyPr wrap="square" lIns="0" tIns="0" rIns="0" bIns="0" rtlCol="0">
            <a:noAutofit/>
          </a:bodyPr>
          <a:lstStyle/>
          <a:p>
            <a:endParaRPr/>
          </a:p>
        </p:txBody>
      </p:sp>
      <p:sp>
        <p:nvSpPr>
          <p:cNvPr id="24" name="object 24"/>
          <p:cNvSpPr/>
          <p:nvPr/>
        </p:nvSpPr>
        <p:spPr>
          <a:xfrm>
            <a:off x="2030194" y="4474551"/>
            <a:ext cx="1117933" cy="218693"/>
          </a:xfrm>
          <a:custGeom>
            <a:avLst/>
            <a:gdLst/>
            <a:ahLst/>
            <a:cxnLst/>
            <a:rect l="l" t="t" r="r" b="b"/>
            <a:pathLst>
              <a:path w="1117739" h="218655">
                <a:moveTo>
                  <a:pt x="0" y="218655"/>
                </a:moveTo>
                <a:lnTo>
                  <a:pt x="1117739" y="218655"/>
                </a:lnTo>
                <a:lnTo>
                  <a:pt x="1117739" y="0"/>
                </a:lnTo>
                <a:lnTo>
                  <a:pt x="0" y="0"/>
                </a:lnTo>
                <a:lnTo>
                  <a:pt x="0" y="218655"/>
                </a:lnTo>
                <a:close/>
              </a:path>
            </a:pathLst>
          </a:custGeom>
          <a:solidFill>
            <a:srgbClr val="FFFFFF"/>
          </a:solidFill>
        </p:spPr>
        <p:txBody>
          <a:bodyPr wrap="square" lIns="0" tIns="0" rIns="0" bIns="0" rtlCol="0">
            <a:noAutofit/>
          </a:bodyPr>
          <a:lstStyle/>
          <a:p>
            <a:endParaRPr/>
          </a:p>
        </p:txBody>
      </p:sp>
      <p:sp>
        <p:nvSpPr>
          <p:cNvPr id="25" name="object 25"/>
          <p:cNvSpPr/>
          <p:nvPr/>
        </p:nvSpPr>
        <p:spPr>
          <a:xfrm>
            <a:off x="2030194" y="5073549"/>
            <a:ext cx="1117933" cy="372822"/>
          </a:xfrm>
          <a:custGeom>
            <a:avLst/>
            <a:gdLst/>
            <a:ahLst/>
            <a:cxnLst/>
            <a:rect l="l" t="t" r="r" b="b"/>
            <a:pathLst>
              <a:path w="1117739" h="372757">
                <a:moveTo>
                  <a:pt x="0" y="372757"/>
                </a:moveTo>
                <a:lnTo>
                  <a:pt x="1117739" y="372757"/>
                </a:lnTo>
                <a:lnTo>
                  <a:pt x="1117739" y="0"/>
                </a:lnTo>
                <a:lnTo>
                  <a:pt x="0" y="0"/>
                </a:lnTo>
                <a:lnTo>
                  <a:pt x="0" y="372757"/>
                </a:lnTo>
                <a:close/>
              </a:path>
            </a:pathLst>
          </a:custGeom>
          <a:solidFill>
            <a:srgbClr val="FFFFFF"/>
          </a:solidFill>
        </p:spPr>
        <p:txBody>
          <a:bodyPr wrap="square" lIns="0" tIns="0" rIns="0" bIns="0" rtlCol="0">
            <a:noAutofit/>
          </a:bodyPr>
          <a:lstStyle/>
          <a:p>
            <a:endParaRPr/>
          </a:p>
        </p:txBody>
      </p:sp>
      <p:sp>
        <p:nvSpPr>
          <p:cNvPr id="26" name="object 26"/>
          <p:cNvSpPr/>
          <p:nvPr/>
        </p:nvSpPr>
        <p:spPr>
          <a:xfrm>
            <a:off x="2030194" y="2196766"/>
            <a:ext cx="1117933" cy="3249605"/>
          </a:xfrm>
          <a:custGeom>
            <a:avLst/>
            <a:gdLst/>
            <a:ahLst/>
            <a:cxnLst/>
            <a:rect l="l" t="t" r="r" b="b"/>
            <a:pathLst>
              <a:path w="1117739" h="3249041">
                <a:moveTo>
                  <a:pt x="0" y="3249041"/>
                </a:moveTo>
                <a:lnTo>
                  <a:pt x="1117739" y="3249041"/>
                </a:lnTo>
                <a:lnTo>
                  <a:pt x="1117739" y="0"/>
                </a:lnTo>
                <a:lnTo>
                  <a:pt x="0" y="0"/>
                </a:lnTo>
                <a:lnTo>
                  <a:pt x="0" y="3249041"/>
                </a:lnTo>
                <a:close/>
              </a:path>
            </a:pathLst>
          </a:custGeom>
          <a:ln w="12700">
            <a:solidFill>
              <a:srgbClr val="2185D5"/>
            </a:solidFill>
          </a:ln>
        </p:spPr>
        <p:txBody>
          <a:bodyPr wrap="square" lIns="0" tIns="0" rIns="0" bIns="0" rtlCol="0">
            <a:noAutofit/>
          </a:bodyPr>
          <a:lstStyle/>
          <a:p>
            <a:endParaRPr/>
          </a:p>
        </p:txBody>
      </p:sp>
      <p:sp>
        <p:nvSpPr>
          <p:cNvPr id="27" name="object 27"/>
          <p:cNvSpPr/>
          <p:nvPr/>
        </p:nvSpPr>
        <p:spPr>
          <a:xfrm>
            <a:off x="3312609" y="2196765"/>
            <a:ext cx="1117933" cy="699281"/>
          </a:xfrm>
          <a:custGeom>
            <a:avLst/>
            <a:gdLst/>
            <a:ahLst/>
            <a:cxnLst/>
            <a:rect l="l" t="t" r="r" b="b"/>
            <a:pathLst>
              <a:path w="1117739" h="699160">
                <a:moveTo>
                  <a:pt x="0" y="699160"/>
                </a:moveTo>
                <a:lnTo>
                  <a:pt x="1117739" y="699160"/>
                </a:lnTo>
                <a:lnTo>
                  <a:pt x="1117739" y="0"/>
                </a:lnTo>
                <a:lnTo>
                  <a:pt x="0" y="0"/>
                </a:lnTo>
                <a:lnTo>
                  <a:pt x="0" y="699160"/>
                </a:lnTo>
                <a:close/>
              </a:path>
            </a:pathLst>
          </a:custGeom>
          <a:solidFill>
            <a:srgbClr val="FFFFFF"/>
          </a:solidFill>
        </p:spPr>
        <p:txBody>
          <a:bodyPr wrap="square" lIns="0" tIns="0" rIns="0" bIns="0" rtlCol="0">
            <a:noAutofit/>
          </a:bodyPr>
          <a:lstStyle/>
          <a:p>
            <a:endParaRPr/>
          </a:p>
        </p:txBody>
      </p:sp>
      <p:sp>
        <p:nvSpPr>
          <p:cNvPr id="28" name="object 28"/>
          <p:cNvSpPr/>
          <p:nvPr/>
        </p:nvSpPr>
        <p:spPr>
          <a:xfrm>
            <a:off x="3312609" y="3276350"/>
            <a:ext cx="1117933" cy="218732"/>
          </a:xfrm>
          <a:custGeom>
            <a:avLst/>
            <a:gdLst/>
            <a:ahLst/>
            <a:cxnLst/>
            <a:rect l="l" t="t" r="r" b="b"/>
            <a:pathLst>
              <a:path w="1117739" h="218694">
                <a:moveTo>
                  <a:pt x="0" y="218694"/>
                </a:moveTo>
                <a:lnTo>
                  <a:pt x="1117739" y="218694"/>
                </a:lnTo>
                <a:lnTo>
                  <a:pt x="1117739" y="0"/>
                </a:lnTo>
                <a:lnTo>
                  <a:pt x="0" y="0"/>
                </a:lnTo>
                <a:lnTo>
                  <a:pt x="0" y="218694"/>
                </a:lnTo>
                <a:close/>
              </a:path>
            </a:pathLst>
          </a:custGeom>
          <a:solidFill>
            <a:srgbClr val="FFFFFF"/>
          </a:solidFill>
        </p:spPr>
        <p:txBody>
          <a:bodyPr wrap="square" lIns="0" tIns="0" rIns="0" bIns="0" rtlCol="0">
            <a:noAutofit/>
          </a:bodyPr>
          <a:lstStyle/>
          <a:p>
            <a:endParaRPr/>
          </a:p>
        </p:txBody>
      </p:sp>
      <p:sp>
        <p:nvSpPr>
          <p:cNvPr id="29" name="object 29"/>
          <p:cNvSpPr/>
          <p:nvPr/>
        </p:nvSpPr>
        <p:spPr>
          <a:xfrm>
            <a:off x="3312609" y="3875387"/>
            <a:ext cx="1117933" cy="218858"/>
          </a:xfrm>
          <a:custGeom>
            <a:avLst/>
            <a:gdLst/>
            <a:ahLst/>
            <a:cxnLst/>
            <a:rect l="l" t="t" r="r" b="b"/>
            <a:pathLst>
              <a:path w="1117739" h="218820">
                <a:moveTo>
                  <a:pt x="0" y="218820"/>
                </a:moveTo>
                <a:lnTo>
                  <a:pt x="1117739" y="218820"/>
                </a:lnTo>
                <a:lnTo>
                  <a:pt x="1117739" y="0"/>
                </a:lnTo>
                <a:lnTo>
                  <a:pt x="0" y="0"/>
                </a:lnTo>
                <a:lnTo>
                  <a:pt x="0" y="218820"/>
                </a:lnTo>
                <a:close/>
              </a:path>
            </a:pathLst>
          </a:custGeom>
          <a:solidFill>
            <a:srgbClr val="FFFFFF"/>
          </a:solidFill>
        </p:spPr>
        <p:txBody>
          <a:bodyPr wrap="square" lIns="0" tIns="0" rIns="0" bIns="0" rtlCol="0">
            <a:noAutofit/>
          </a:bodyPr>
          <a:lstStyle/>
          <a:p>
            <a:endParaRPr/>
          </a:p>
        </p:txBody>
      </p:sp>
      <p:sp>
        <p:nvSpPr>
          <p:cNvPr id="30" name="object 30"/>
          <p:cNvSpPr/>
          <p:nvPr/>
        </p:nvSpPr>
        <p:spPr>
          <a:xfrm>
            <a:off x="3312609" y="4474551"/>
            <a:ext cx="1117933" cy="218693"/>
          </a:xfrm>
          <a:custGeom>
            <a:avLst/>
            <a:gdLst/>
            <a:ahLst/>
            <a:cxnLst/>
            <a:rect l="l" t="t" r="r" b="b"/>
            <a:pathLst>
              <a:path w="1117739" h="218655">
                <a:moveTo>
                  <a:pt x="0" y="218655"/>
                </a:moveTo>
                <a:lnTo>
                  <a:pt x="1117739" y="218655"/>
                </a:lnTo>
                <a:lnTo>
                  <a:pt x="1117739" y="0"/>
                </a:lnTo>
                <a:lnTo>
                  <a:pt x="0" y="0"/>
                </a:lnTo>
                <a:lnTo>
                  <a:pt x="0" y="218655"/>
                </a:lnTo>
                <a:close/>
              </a:path>
            </a:pathLst>
          </a:custGeom>
          <a:solidFill>
            <a:srgbClr val="FFFFFF"/>
          </a:solidFill>
        </p:spPr>
        <p:txBody>
          <a:bodyPr wrap="square" lIns="0" tIns="0" rIns="0" bIns="0" rtlCol="0">
            <a:noAutofit/>
          </a:bodyPr>
          <a:lstStyle/>
          <a:p>
            <a:endParaRPr/>
          </a:p>
        </p:txBody>
      </p:sp>
      <p:sp>
        <p:nvSpPr>
          <p:cNvPr id="31" name="object 31"/>
          <p:cNvSpPr/>
          <p:nvPr/>
        </p:nvSpPr>
        <p:spPr>
          <a:xfrm>
            <a:off x="3312609" y="5073549"/>
            <a:ext cx="1117933" cy="372822"/>
          </a:xfrm>
          <a:custGeom>
            <a:avLst/>
            <a:gdLst/>
            <a:ahLst/>
            <a:cxnLst/>
            <a:rect l="l" t="t" r="r" b="b"/>
            <a:pathLst>
              <a:path w="1117739" h="372757">
                <a:moveTo>
                  <a:pt x="0" y="372757"/>
                </a:moveTo>
                <a:lnTo>
                  <a:pt x="1117739" y="372757"/>
                </a:lnTo>
                <a:lnTo>
                  <a:pt x="1117739" y="0"/>
                </a:lnTo>
                <a:lnTo>
                  <a:pt x="0" y="0"/>
                </a:lnTo>
                <a:lnTo>
                  <a:pt x="0" y="372757"/>
                </a:lnTo>
                <a:close/>
              </a:path>
            </a:pathLst>
          </a:custGeom>
          <a:solidFill>
            <a:srgbClr val="FFFFFF"/>
          </a:solidFill>
        </p:spPr>
        <p:txBody>
          <a:bodyPr wrap="square" lIns="0" tIns="0" rIns="0" bIns="0" rtlCol="0">
            <a:noAutofit/>
          </a:bodyPr>
          <a:lstStyle/>
          <a:p>
            <a:endParaRPr/>
          </a:p>
        </p:txBody>
      </p:sp>
      <p:sp>
        <p:nvSpPr>
          <p:cNvPr id="32" name="object 32"/>
          <p:cNvSpPr/>
          <p:nvPr/>
        </p:nvSpPr>
        <p:spPr>
          <a:xfrm>
            <a:off x="3312609" y="2196766"/>
            <a:ext cx="1117933" cy="3249605"/>
          </a:xfrm>
          <a:custGeom>
            <a:avLst/>
            <a:gdLst/>
            <a:ahLst/>
            <a:cxnLst/>
            <a:rect l="l" t="t" r="r" b="b"/>
            <a:pathLst>
              <a:path w="1117739" h="3249041">
                <a:moveTo>
                  <a:pt x="0" y="3249041"/>
                </a:moveTo>
                <a:lnTo>
                  <a:pt x="1117739" y="3249041"/>
                </a:lnTo>
                <a:lnTo>
                  <a:pt x="1117739" y="0"/>
                </a:lnTo>
                <a:lnTo>
                  <a:pt x="0" y="0"/>
                </a:lnTo>
                <a:lnTo>
                  <a:pt x="0" y="3249041"/>
                </a:lnTo>
                <a:close/>
              </a:path>
            </a:pathLst>
          </a:custGeom>
          <a:ln w="12700">
            <a:solidFill>
              <a:srgbClr val="2185D5"/>
            </a:solidFill>
          </a:ln>
        </p:spPr>
        <p:txBody>
          <a:bodyPr wrap="square" lIns="0" tIns="0" rIns="0" bIns="0" rtlCol="0">
            <a:noAutofit/>
          </a:bodyPr>
          <a:lstStyle/>
          <a:p>
            <a:endParaRPr/>
          </a:p>
        </p:txBody>
      </p:sp>
      <p:sp>
        <p:nvSpPr>
          <p:cNvPr id="33" name="object 33"/>
          <p:cNvSpPr/>
          <p:nvPr/>
        </p:nvSpPr>
        <p:spPr>
          <a:xfrm>
            <a:off x="994036" y="3495082"/>
            <a:ext cx="7292970" cy="380304"/>
          </a:xfrm>
          <a:custGeom>
            <a:avLst/>
            <a:gdLst/>
            <a:ahLst/>
            <a:cxnLst/>
            <a:rect l="l" t="t" r="r" b="b"/>
            <a:pathLst>
              <a:path w="7291704" h="380238">
                <a:moveTo>
                  <a:pt x="0" y="380238"/>
                </a:moveTo>
                <a:lnTo>
                  <a:pt x="7291704" y="380238"/>
                </a:lnTo>
                <a:lnTo>
                  <a:pt x="7291704" y="0"/>
                </a:lnTo>
                <a:lnTo>
                  <a:pt x="0" y="0"/>
                </a:lnTo>
                <a:lnTo>
                  <a:pt x="0" y="380238"/>
                </a:lnTo>
                <a:close/>
              </a:path>
            </a:pathLst>
          </a:custGeom>
          <a:solidFill>
            <a:srgbClr val="FFFFFF"/>
          </a:solidFill>
        </p:spPr>
        <p:txBody>
          <a:bodyPr wrap="square" lIns="0" tIns="0" rIns="0" bIns="0" rtlCol="0">
            <a:noAutofit/>
          </a:bodyPr>
          <a:lstStyle/>
          <a:p>
            <a:endParaRPr/>
          </a:p>
        </p:txBody>
      </p:sp>
      <p:sp>
        <p:nvSpPr>
          <p:cNvPr id="34" name="object 34"/>
          <p:cNvSpPr/>
          <p:nvPr/>
        </p:nvSpPr>
        <p:spPr>
          <a:xfrm>
            <a:off x="994036" y="3495082"/>
            <a:ext cx="7292970" cy="380304"/>
          </a:xfrm>
          <a:custGeom>
            <a:avLst/>
            <a:gdLst/>
            <a:ahLst/>
            <a:cxnLst/>
            <a:rect l="l" t="t" r="r" b="b"/>
            <a:pathLst>
              <a:path w="7291704" h="380238">
                <a:moveTo>
                  <a:pt x="0" y="380238"/>
                </a:moveTo>
                <a:lnTo>
                  <a:pt x="7291704" y="380238"/>
                </a:lnTo>
                <a:lnTo>
                  <a:pt x="7291704" y="0"/>
                </a:lnTo>
                <a:lnTo>
                  <a:pt x="0" y="0"/>
                </a:lnTo>
                <a:lnTo>
                  <a:pt x="0" y="380238"/>
                </a:lnTo>
                <a:close/>
              </a:path>
            </a:pathLst>
          </a:custGeom>
          <a:ln w="12699">
            <a:solidFill>
              <a:srgbClr val="56DCFF"/>
            </a:solidFill>
          </a:ln>
        </p:spPr>
        <p:txBody>
          <a:bodyPr wrap="square" lIns="0" tIns="0" rIns="0" bIns="0" rtlCol="0">
            <a:noAutofit/>
          </a:bodyPr>
          <a:lstStyle/>
          <a:p>
            <a:endParaRPr/>
          </a:p>
        </p:txBody>
      </p:sp>
      <p:sp>
        <p:nvSpPr>
          <p:cNvPr id="35" name="object 35"/>
          <p:cNvSpPr/>
          <p:nvPr/>
        </p:nvSpPr>
        <p:spPr>
          <a:xfrm>
            <a:off x="994036" y="2896046"/>
            <a:ext cx="7292970" cy="380304"/>
          </a:xfrm>
          <a:custGeom>
            <a:avLst/>
            <a:gdLst/>
            <a:ahLst/>
            <a:cxnLst/>
            <a:rect l="l" t="t" r="r" b="b"/>
            <a:pathLst>
              <a:path w="7291704" h="380238">
                <a:moveTo>
                  <a:pt x="0" y="380238"/>
                </a:moveTo>
                <a:lnTo>
                  <a:pt x="7291704" y="380238"/>
                </a:lnTo>
                <a:lnTo>
                  <a:pt x="7291704" y="0"/>
                </a:lnTo>
                <a:lnTo>
                  <a:pt x="0" y="0"/>
                </a:lnTo>
                <a:lnTo>
                  <a:pt x="0" y="380238"/>
                </a:lnTo>
                <a:close/>
              </a:path>
            </a:pathLst>
          </a:custGeom>
          <a:solidFill>
            <a:srgbClr val="FFFFFF"/>
          </a:solidFill>
        </p:spPr>
        <p:txBody>
          <a:bodyPr wrap="square" lIns="0" tIns="0" rIns="0" bIns="0" rtlCol="0">
            <a:noAutofit/>
          </a:bodyPr>
          <a:lstStyle/>
          <a:p>
            <a:endParaRPr/>
          </a:p>
        </p:txBody>
      </p:sp>
      <p:sp>
        <p:nvSpPr>
          <p:cNvPr id="36" name="object 36"/>
          <p:cNvSpPr/>
          <p:nvPr/>
        </p:nvSpPr>
        <p:spPr>
          <a:xfrm>
            <a:off x="994036" y="2896046"/>
            <a:ext cx="7292970" cy="380304"/>
          </a:xfrm>
          <a:custGeom>
            <a:avLst/>
            <a:gdLst/>
            <a:ahLst/>
            <a:cxnLst/>
            <a:rect l="l" t="t" r="r" b="b"/>
            <a:pathLst>
              <a:path w="7291704" h="380238">
                <a:moveTo>
                  <a:pt x="0" y="380238"/>
                </a:moveTo>
                <a:lnTo>
                  <a:pt x="7291704" y="380238"/>
                </a:lnTo>
                <a:lnTo>
                  <a:pt x="7291704" y="0"/>
                </a:lnTo>
                <a:lnTo>
                  <a:pt x="0" y="0"/>
                </a:lnTo>
                <a:lnTo>
                  <a:pt x="0" y="380238"/>
                </a:lnTo>
                <a:close/>
              </a:path>
            </a:pathLst>
          </a:custGeom>
          <a:ln w="12699">
            <a:solidFill>
              <a:srgbClr val="56DCFF"/>
            </a:solidFill>
          </a:ln>
        </p:spPr>
        <p:txBody>
          <a:bodyPr wrap="square" lIns="0" tIns="0" rIns="0" bIns="0" rtlCol="0">
            <a:noAutofit/>
          </a:bodyPr>
          <a:lstStyle/>
          <a:p>
            <a:endParaRPr/>
          </a:p>
        </p:txBody>
      </p:sp>
      <p:sp>
        <p:nvSpPr>
          <p:cNvPr id="37" name="object 37"/>
          <p:cNvSpPr/>
          <p:nvPr/>
        </p:nvSpPr>
        <p:spPr>
          <a:xfrm>
            <a:off x="994036" y="4693244"/>
            <a:ext cx="7292970" cy="380304"/>
          </a:xfrm>
          <a:custGeom>
            <a:avLst/>
            <a:gdLst/>
            <a:ahLst/>
            <a:cxnLst/>
            <a:rect l="l" t="t" r="r" b="b"/>
            <a:pathLst>
              <a:path w="7291704" h="380238">
                <a:moveTo>
                  <a:pt x="0" y="380238"/>
                </a:moveTo>
                <a:lnTo>
                  <a:pt x="7291704" y="380238"/>
                </a:lnTo>
                <a:lnTo>
                  <a:pt x="7291704" y="0"/>
                </a:lnTo>
                <a:lnTo>
                  <a:pt x="0" y="0"/>
                </a:lnTo>
                <a:lnTo>
                  <a:pt x="0" y="380238"/>
                </a:lnTo>
                <a:close/>
              </a:path>
            </a:pathLst>
          </a:custGeom>
          <a:solidFill>
            <a:srgbClr val="FFFFFF"/>
          </a:solidFill>
        </p:spPr>
        <p:txBody>
          <a:bodyPr wrap="square" lIns="0" tIns="0" rIns="0" bIns="0" rtlCol="0">
            <a:noAutofit/>
          </a:bodyPr>
          <a:lstStyle/>
          <a:p>
            <a:endParaRPr/>
          </a:p>
        </p:txBody>
      </p:sp>
      <p:sp>
        <p:nvSpPr>
          <p:cNvPr id="38" name="object 38"/>
          <p:cNvSpPr/>
          <p:nvPr/>
        </p:nvSpPr>
        <p:spPr>
          <a:xfrm>
            <a:off x="994036" y="4693244"/>
            <a:ext cx="7292970" cy="380304"/>
          </a:xfrm>
          <a:custGeom>
            <a:avLst/>
            <a:gdLst/>
            <a:ahLst/>
            <a:cxnLst/>
            <a:rect l="l" t="t" r="r" b="b"/>
            <a:pathLst>
              <a:path w="7291704" h="380238">
                <a:moveTo>
                  <a:pt x="0" y="380238"/>
                </a:moveTo>
                <a:lnTo>
                  <a:pt x="7291704" y="380238"/>
                </a:lnTo>
                <a:lnTo>
                  <a:pt x="7291704" y="0"/>
                </a:lnTo>
                <a:lnTo>
                  <a:pt x="0" y="0"/>
                </a:lnTo>
                <a:lnTo>
                  <a:pt x="0" y="380238"/>
                </a:lnTo>
                <a:close/>
              </a:path>
            </a:pathLst>
          </a:custGeom>
          <a:ln w="12699">
            <a:solidFill>
              <a:srgbClr val="56DCFF"/>
            </a:solidFill>
          </a:ln>
        </p:spPr>
        <p:txBody>
          <a:bodyPr wrap="square" lIns="0" tIns="0" rIns="0" bIns="0" rtlCol="0">
            <a:noAutofit/>
          </a:bodyPr>
          <a:lstStyle/>
          <a:p>
            <a:endParaRPr/>
          </a:p>
        </p:txBody>
      </p:sp>
      <p:sp>
        <p:nvSpPr>
          <p:cNvPr id="39" name="object 39"/>
          <p:cNvSpPr/>
          <p:nvPr/>
        </p:nvSpPr>
        <p:spPr>
          <a:xfrm>
            <a:off x="994036" y="4094245"/>
            <a:ext cx="7292970" cy="380304"/>
          </a:xfrm>
          <a:custGeom>
            <a:avLst/>
            <a:gdLst/>
            <a:ahLst/>
            <a:cxnLst/>
            <a:rect l="l" t="t" r="r" b="b"/>
            <a:pathLst>
              <a:path w="7291704" h="380238">
                <a:moveTo>
                  <a:pt x="0" y="380238"/>
                </a:moveTo>
                <a:lnTo>
                  <a:pt x="7291704" y="380238"/>
                </a:lnTo>
                <a:lnTo>
                  <a:pt x="7291704" y="0"/>
                </a:lnTo>
                <a:lnTo>
                  <a:pt x="0" y="0"/>
                </a:lnTo>
                <a:lnTo>
                  <a:pt x="0" y="380238"/>
                </a:lnTo>
                <a:close/>
              </a:path>
            </a:pathLst>
          </a:custGeom>
          <a:solidFill>
            <a:srgbClr val="FFFFFF"/>
          </a:solidFill>
        </p:spPr>
        <p:txBody>
          <a:bodyPr wrap="square" lIns="0" tIns="0" rIns="0" bIns="0" rtlCol="0">
            <a:noAutofit/>
          </a:bodyPr>
          <a:lstStyle/>
          <a:p>
            <a:endParaRPr/>
          </a:p>
        </p:txBody>
      </p:sp>
      <p:sp>
        <p:nvSpPr>
          <p:cNvPr id="40" name="object 40"/>
          <p:cNvSpPr/>
          <p:nvPr/>
        </p:nvSpPr>
        <p:spPr>
          <a:xfrm>
            <a:off x="994036" y="4094245"/>
            <a:ext cx="7292970" cy="380304"/>
          </a:xfrm>
          <a:custGeom>
            <a:avLst/>
            <a:gdLst/>
            <a:ahLst/>
            <a:cxnLst/>
            <a:rect l="l" t="t" r="r" b="b"/>
            <a:pathLst>
              <a:path w="7291704" h="380238">
                <a:moveTo>
                  <a:pt x="0" y="380238"/>
                </a:moveTo>
                <a:lnTo>
                  <a:pt x="7291704" y="380238"/>
                </a:lnTo>
                <a:lnTo>
                  <a:pt x="7291704" y="0"/>
                </a:lnTo>
                <a:lnTo>
                  <a:pt x="0" y="0"/>
                </a:lnTo>
                <a:lnTo>
                  <a:pt x="0" y="380238"/>
                </a:lnTo>
                <a:close/>
              </a:path>
            </a:pathLst>
          </a:custGeom>
          <a:ln w="12699">
            <a:solidFill>
              <a:srgbClr val="56DCFF"/>
            </a:solidFill>
          </a:ln>
        </p:spPr>
        <p:txBody>
          <a:bodyPr wrap="square" lIns="0" tIns="0" rIns="0" bIns="0" rtlCol="0">
            <a:noAutofit/>
          </a:bodyPr>
          <a:lstStyle/>
          <a:p>
            <a:endParaRPr/>
          </a:p>
        </p:txBody>
      </p:sp>
      <p:sp>
        <p:nvSpPr>
          <p:cNvPr id="41" name="object 41"/>
          <p:cNvSpPr/>
          <p:nvPr/>
        </p:nvSpPr>
        <p:spPr>
          <a:xfrm>
            <a:off x="2030194" y="2896046"/>
            <a:ext cx="6256851" cy="380304"/>
          </a:xfrm>
          <a:prstGeom prst="rect">
            <a:avLst/>
          </a:prstGeom>
          <a:blipFill>
            <a:blip r:embed="rId3" cstate="print"/>
            <a:stretch>
              <a:fillRect/>
            </a:stretch>
          </a:blipFill>
        </p:spPr>
        <p:txBody>
          <a:bodyPr wrap="square" lIns="0" tIns="0" rIns="0" bIns="0" rtlCol="0">
            <a:noAutofit/>
          </a:bodyPr>
          <a:lstStyle/>
          <a:p>
            <a:endParaRPr/>
          </a:p>
        </p:txBody>
      </p:sp>
      <p:sp>
        <p:nvSpPr>
          <p:cNvPr id="42" name="object 42"/>
          <p:cNvSpPr/>
          <p:nvPr/>
        </p:nvSpPr>
        <p:spPr>
          <a:xfrm>
            <a:off x="2030194" y="3495082"/>
            <a:ext cx="6256851" cy="380304"/>
          </a:xfrm>
          <a:prstGeom prst="rect">
            <a:avLst/>
          </a:prstGeom>
          <a:blipFill>
            <a:blip r:embed="rId3" cstate="print"/>
            <a:stretch>
              <a:fillRect/>
            </a:stretch>
          </a:blipFill>
        </p:spPr>
        <p:txBody>
          <a:bodyPr wrap="square" lIns="0" tIns="0" rIns="0" bIns="0" rtlCol="0">
            <a:noAutofit/>
          </a:bodyPr>
          <a:lstStyle/>
          <a:p>
            <a:endParaRPr/>
          </a:p>
        </p:txBody>
      </p:sp>
      <p:sp>
        <p:nvSpPr>
          <p:cNvPr id="43" name="object 43"/>
          <p:cNvSpPr/>
          <p:nvPr/>
        </p:nvSpPr>
        <p:spPr>
          <a:xfrm>
            <a:off x="2030194" y="4094245"/>
            <a:ext cx="6256851" cy="380304"/>
          </a:xfrm>
          <a:prstGeom prst="rect">
            <a:avLst/>
          </a:prstGeom>
          <a:blipFill>
            <a:blip r:embed="rId4" cstate="print"/>
            <a:stretch>
              <a:fillRect/>
            </a:stretch>
          </a:blipFill>
        </p:spPr>
        <p:txBody>
          <a:bodyPr wrap="square" lIns="0" tIns="0" rIns="0" bIns="0" rtlCol="0">
            <a:noAutofit/>
          </a:bodyPr>
          <a:lstStyle/>
          <a:p>
            <a:endParaRPr/>
          </a:p>
        </p:txBody>
      </p:sp>
      <p:sp>
        <p:nvSpPr>
          <p:cNvPr id="44" name="object 44"/>
          <p:cNvSpPr/>
          <p:nvPr/>
        </p:nvSpPr>
        <p:spPr>
          <a:xfrm>
            <a:off x="2030194" y="4693244"/>
            <a:ext cx="6256851" cy="380304"/>
          </a:xfrm>
          <a:prstGeom prst="rect">
            <a:avLst/>
          </a:prstGeom>
          <a:blipFill>
            <a:blip r:embed="rId3" cstate="print"/>
            <a:stretch>
              <a:fillRect/>
            </a:stretch>
          </a:blipFill>
        </p:spPr>
        <p:txBody>
          <a:bodyPr wrap="square" lIns="0" tIns="0" rIns="0" bIns="0" rtlCol="0">
            <a:noAutofit/>
          </a:bodyPr>
          <a:lstStyle/>
          <a:p>
            <a:endParaRPr/>
          </a:p>
        </p:txBody>
      </p:sp>
      <p:sp>
        <p:nvSpPr>
          <p:cNvPr id="45" name="object 45"/>
          <p:cNvSpPr txBox="1"/>
          <p:nvPr/>
        </p:nvSpPr>
        <p:spPr>
          <a:xfrm>
            <a:off x="1052454" y="1314679"/>
            <a:ext cx="2935047" cy="380557"/>
          </a:xfrm>
          <a:prstGeom prst="rect">
            <a:avLst/>
          </a:prstGeom>
        </p:spPr>
        <p:txBody>
          <a:bodyPr wrap="square" lIns="0" tIns="0" rIns="0" bIns="0" rtlCol="0">
            <a:noAutofit/>
          </a:bodyPr>
          <a:lstStyle/>
          <a:p>
            <a:pPr marL="12703">
              <a:lnSpc>
                <a:spcPts val="2996"/>
              </a:lnSpc>
              <a:spcBef>
                <a:spcPts val="149"/>
              </a:spcBef>
            </a:pPr>
            <a:r>
              <a:rPr sz="2801" b="1" dirty="0">
                <a:latin typeface="΢"/>
                <a:cs typeface="΢"/>
              </a:rPr>
              <a:t>智慧城市总体框架</a:t>
            </a:r>
            <a:endParaRPr sz="2801">
              <a:latin typeface="微软雅黑"/>
              <a:cs typeface="微软雅黑"/>
            </a:endParaRPr>
          </a:p>
        </p:txBody>
      </p:sp>
      <p:sp>
        <p:nvSpPr>
          <p:cNvPr id="46" name="object 46"/>
          <p:cNvSpPr txBox="1"/>
          <p:nvPr/>
        </p:nvSpPr>
        <p:spPr>
          <a:xfrm>
            <a:off x="2579437" y="2966537"/>
            <a:ext cx="5331115" cy="254044"/>
          </a:xfrm>
          <a:prstGeom prst="rect">
            <a:avLst/>
          </a:prstGeom>
        </p:spPr>
        <p:txBody>
          <a:bodyPr wrap="square" lIns="0" tIns="0" rIns="0" bIns="0" rtlCol="0">
            <a:noAutofit/>
          </a:bodyPr>
          <a:lstStyle/>
          <a:p>
            <a:pPr marL="12703">
              <a:lnSpc>
                <a:spcPts val="2000"/>
              </a:lnSpc>
              <a:spcBef>
                <a:spcPts val="100"/>
              </a:spcBef>
            </a:pPr>
            <a:r>
              <a:rPr sz="2701" baseline="1085" dirty="0">
                <a:solidFill>
                  <a:srgbClr val="FFFFFF"/>
                </a:solidFill>
                <a:latin typeface="΢"/>
                <a:cs typeface="΢"/>
              </a:rPr>
              <a:t>从城市发展长期战略、全生命周期、多领域迚行思考</a:t>
            </a:r>
            <a:endParaRPr>
              <a:latin typeface="微软雅黑"/>
              <a:cs typeface="微软雅黑"/>
            </a:endParaRPr>
          </a:p>
        </p:txBody>
      </p:sp>
      <p:sp>
        <p:nvSpPr>
          <p:cNvPr id="47" name="object 47"/>
          <p:cNvSpPr txBox="1"/>
          <p:nvPr/>
        </p:nvSpPr>
        <p:spPr>
          <a:xfrm>
            <a:off x="3151036" y="3569001"/>
            <a:ext cx="4416557" cy="254044"/>
          </a:xfrm>
          <a:prstGeom prst="rect">
            <a:avLst/>
          </a:prstGeom>
        </p:spPr>
        <p:txBody>
          <a:bodyPr wrap="square" lIns="0" tIns="0" rIns="0" bIns="0" rtlCol="0">
            <a:noAutofit/>
          </a:bodyPr>
          <a:lstStyle/>
          <a:p>
            <a:pPr marL="12703">
              <a:lnSpc>
                <a:spcPts val="2000"/>
              </a:lnSpc>
              <a:spcBef>
                <a:spcPts val="100"/>
              </a:spcBef>
            </a:pPr>
            <a:r>
              <a:rPr sz="2701" baseline="1085" dirty="0">
                <a:solidFill>
                  <a:srgbClr val="FFFFFF"/>
                </a:solidFill>
                <a:latin typeface="΢"/>
                <a:cs typeface="΢"/>
              </a:rPr>
              <a:t>焦市民需求，聚焦公众参不，聚焦社会共治</a:t>
            </a:r>
            <a:endParaRPr>
              <a:latin typeface="微软雅黑"/>
              <a:cs typeface="微软雅黑"/>
            </a:endParaRPr>
          </a:p>
        </p:txBody>
      </p:sp>
      <p:sp>
        <p:nvSpPr>
          <p:cNvPr id="48" name="object 48"/>
          <p:cNvSpPr txBox="1"/>
          <p:nvPr/>
        </p:nvSpPr>
        <p:spPr>
          <a:xfrm>
            <a:off x="2188335" y="4171721"/>
            <a:ext cx="6017034" cy="254044"/>
          </a:xfrm>
          <a:prstGeom prst="rect">
            <a:avLst/>
          </a:prstGeom>
        </p:spPr>
        <p:txBody>
          <a:bodyPr wrap="square" lIns="0" tIns="0" rIns="0" bIns="0" rtlCol="0">
            <a:noAutofit/>
          </a:bodyPr>
          <a:lstStyle/>
          <a:p>
            <a:pPr marL="12703">
              <a:lnSpc>
                <a:spcPts val="2000"/>
              </a:lnSpc>
              <a:spcBef>
                <a:spcPts val="100"/>
              </a:spcBef>
            </a:pPr>
            <a:r>
              <a:rPr sz="2701" baseline="1085" dirty="0">
                <a:solidFill>
                  <a:srgbClr val="FFFFFF"/>
                </a:solidFill>
                <a:latin typeface="΢"/>
                <a:cs typeface="΢"/>
              </a:rPr>
              <a:t>确保安全前提下，开放政府和公共部门数据，发掘更大价值</a:t>
            </a:r>
            <a:endParaRPr>
              <a:latin typeface="微软雅黑"/>
              <a:cs typeface="微软雅黑"/>
            </a:endParaRPr>
          </a:p>
        </p:txBody>
      </p:sp>
      <p:sp>
        <p:nvSpPr>
          <p:cNvPr id="49" name="object 49"/>
          <p:cNvSpPr txBox="1"/>
          <p:nvPr/>
        </p:nvSpPr>
        <p:spPr>
          <a:xfrm>
            <a:off x="2579437" y="4774060"/>
            <a:ext cx="5331115" cy="254044"/>
          </a:xfrm>
          <a:prstGeom prst="rect">
            <a:avLst/>
          </a:prstGeom>
        </p:spPr>
        <p:txBody>
          <a:bodyPr wrap="square" lIns="0" tIns="0" rIns="0" bIns="0" rtlCol="0">
            <a:noAutofit/>
          </a:bodyPr>
          <a:lstStyle/>
          <a:p>
            <a:pPr marL="12703">
              <a:lnSpc>
                <a:spcPts val="2000"/>
              </a:lnSpc>
              <a:spcBef>
                <a:spcPts val="100"/>
              </a:spcBef>
            </a:pPr>
            <a:r>
              <a:rPr sz="2701" baseline="1085" dirty="0">
                <a:solidFill>
                  <a:srgbClr val="FFFFFF"/>
                </a:solidFill>
                <a:latin typeface="΢"/>
                <a:cs typeface="΢"/>
              </a:rPr>
              <a:t>发挥政府和市场两种力量，实现智慧城市可持续发展</a:t>
            </a:r>
            <a:endParaRPr>
              <a:latin typeface="微软雅黑"/>
              <a:cs typeface="微软雅黑"/>
            </a:endParaRPr>
          </a:p>
        </p:txBody>
      </p:sp>
      <p:sp>
        <p:nvSpPr>
          <p:cNvPr id="50" name="object 50"/>
          <p:cNvSpPr txBox="1"/>
          <p:nvPr/>
        </p:nvSpPr>
        <p:spPr>
          <a:xfrm>
            <a:off x="994036" y="2196765"/>
            <a:ext cx="1048859" cy="699281"/>
          </a:xfrm>
          <a:prstGeom prst="rect">
            <a:avLst/>
          </a:prstGeom>
        </p:spPr>
        <p:txBody>
          <a:bodyPr wrap="square" lIns="0" tIns="0" rIns="0" bIns="0" rtlCol="0">
            <a:noAutofit/>
          </a:bodyPr>
          <a:lstStyle/>
          <a:p>
            <a:pPr marR="12703">
              <a:lnSpc>
                <a:spcPts val="1000"/>
              </a:lnSpc>
            </a:pPr>
            <a:endParaRPr sz="1000"/>
          </a:p>
          <a:p>
            <a:pPr marL="66548">
              <a:lnSpc>
                <a:spcPts val="3061"/>
              </a:lnSpc>
              <a:spcBef>
                <a:spcPts val="1597"/>
              </a:spcBef>
            </a:pPr>
            <a:r>
              <a:rPr sz="2701" baseline="-3255" dirty="0">
                <a:solidFill>
                  <a:srgbClr val="56DCFF"/>
                </a:solidFill>
                <a:latin typeface="΢"/>
                <a:cs typeface="΢"/>
              </a:rPr>
              <a:t>兲键要素</a:t>
            </a:r>
            <a:endParaRPr>
              <a:latin typeface="微软雅黑"/>
              <a:cs typeface="微软雅黑"/>
            </a:endParaRPr>
          </a:p>
        </p:txBody>
      </p:sp>
      <p:sp>
        <p:nvSpPr>
          <p:cNvPr id="51" name="object 51"/>
          <p:cNvSpPr txBox="1"/>
          <p:nvPr/>
        </p:nvSpPr>
        <p:spPr>
          <a:xfrm>
            <a:off x="2030194" y="2196765"/>
            <a:ext cx="1117933" cy="699281"/>
          </a:xfrm>
          <a:prstGeom prst="rect">
            <a:avLst/>
          </a:prstGeom>
        </p:spPr>
        <p:txBody>
          <a:bodyPr wrap="square" lIns="0" tIns="0" rIns="0" bIns="0" rtlCol="0">
            <a:noAutofit/>
          </a:bodyPr>
          <a:lstStyle/>
          <a:p>
            <a:pPr marL="167244" marR="168146" algn="ctr">
              <a:lnSpc>
                <a:spcPts val="2576"/>
              </a:lnSpc>
              <a:spcBef>
                <a:spcPts val="128"/>
              </a:spcBef>
            </a:pPr>
            <a:r>
              <a:rPr sz="2701" b="1" baseline="-1085" dirty="0">
                <a:latin typeface="΢"/>
                <a:cs typeface="΢"/>
              </a:rPr>
              <a:t>创新的</a:t>
            </a:r>
            <a:endParaRPr>
              <a:latin typeface="微软雅黑"/>
              <a:cs typeface="微软雅黑"/>
            </a:endParaRPr>
          </a:p>
          <a:p>
            <a:pPr marL="65014" marR="65915" algn="ctr">
              <a:lnSpc>
                <a:spcPts val="2160"/>
              </a:lnSpc>
            </a:pPr>
            <a:r>
              <a:rPr sz="2701" b="1" baseline="1085" dirty="0">
                <a:latin typeface="΢"/>
                <a:cs typeface="΢"/>
              </a:rPr>
              <a:t>产业经济</a:t>
            </a:r>
            <a:endParaRPr>
              <a:latin typeface="微软雅黑"/>
              <a:cs typeface="微软雅黑"/>
            </a:endParaRPr>
          </a:p>
        </p:txBody>
      </p:sp>
      <p:sp>
        <p:nvSpPr>
          <p:cNvPr id="52" name="object 52"/>
          <p:cNvSpPr txBox="1"/>
          <p:nvPr/>
        </p:nvSpPr>
        <p:spPr>
          <a:xfrm>
            <a:off x="3148126" y="2196765"/>
            <a:ext cx="164481" cy="699281"/>
          </a:xfrm>
          <a:prstGeom prst="rect">
            <a:avLst/>
          </a:prstGeom>
        </p:spPr>
        <p:txBody>
          <a:bodyPr wrap="square" lIns="0" tIns="0" rIns="0" bIns="0" rtlCol="0">
            <a:noAutofit/>
          </a:bodyPr>
          <a:lstStyle/>
          <a:p>
            <a:pPr marL="25405">
              <a:lnSpc>
                <a:spcPts val="1000"/>
              </a:lnSpc>
            </a:pPr>
            <a:endParaRPr sz="1000"/>
          </a:p>
        </p:txBody>
      </p:sp>
      <p:sp>
        <p:nvSpPr>
          <p:cNvPr id="53" name="object 53"/>
          <p:cNvSpPr txBox="1"/>
          <p:nvPr/>
        </p:nvSpPr>
        <p:spPr>
          <a:xfrm>
            <a:off x="3312609" y="2196765"/>
            <a:ext cx="1117933" cy="699281"/>
          </a:xfrm>
          <a:prstGeom prst="rect">
            <a:avLst/>
          </a:prstGeom>
        </p:spPr>
        <p:txBody>
          <a:bodyPr wrap="square" lIns="0" tIns="0" rIns="0" bIns="0" rtlCol="0">
            <a:noAutofit/>
          </a:bodyPr>
          <a:lstStyle/>
          <a:p>
            <a:pPr marL="167753" marR="167383" algn="ctr">
              <a:lnSpc>
                <a:spcPts val="2576"/>
              </a:lnSpc>
              <a:spcBef>
                <a:spcPts val="128"/>
              </a:spcBef>
            </a:pPr>
            <a:r>
              <a:rPr sz="2701" b="1" baseline="-1085" dirty="0">
                <a:latin typeface="΢"/>
                <a:cs typeface="΢"/>
              </a:rPr>
              <a:t>融合的</a:t>
            </a:r>
            <a:endParaRPr>
              <a:latin typeface="微软雅黑"/>
              <a:cs typeface="微软雅黑"/>
            </a:endParaRPr>
          </a:p>
          <a:p>
            <a:pPr marL="65522" marR="65407" algn="ctr">
              <a:lnSpc>
                <a:spcPts val="2160"/>
              </a:lnSpc>
            </a:pPr>
            <a:r>
              <a:rPr sz="2701" b="1" baseline="1085" dirty="0">
                <a:latin typeface="΢"/>
                <a:cs typeface="΢"/>
              </a:rPr>
              <a:t>市民服务</a:t>
            </a:r>
            <a:endParaRPr>
              <a:latin typeface="微软雅黑"/>
              <a:cs typeface="微软雅黑"/>
            </a:endParaRPr>
          </a:p>
        </p:txBody>
      </p:sp>
      <p:sp>
        <p:nvSpPr>
          <p:cNvPr id="54" name="object 54"/>
          <p:cNvSpPr txBox="1"/>
          <p:nvPr/>
        </p:nvSpPr>
        <p:spPr>
          <a:xfrm>
            <a:off x="4430541" y="2196765"/>
            <a:ext cx="164481" cy="699281"/>
          </a:xfrm>
          <a:prstGeom prst="rect">
            <a:avLst/>
          </a:prstGeom>
        </p:spPr>
        <p:txBody>
          <a:bodyPr wrap="square" lIns="0" tIns="0" rIns="0" bIns="0" rtlCol="0">
            <a:noAutofit/>
          </a:bodyPr>
          <a:lstStyle/>
          <a:p>
            <a:pPr marL="25405">
              <a:lnSpc>
                <a:spcPts val="1000"/>
              </a:lnSpc>
            </a:pPr>
            <a:endParaRPr sz="1000"/>
          </a:p>
        </p:txBody>
      </p:sp>
      <p:sp>
        <p:nvSpPr>
          <p:cNvPr id="55" name="object 55"/>
          <p:cNvSpPr txBox="1"/>
          <p:nvPr/>
        </p:nvSpPr>
        <p:spPr>
          <a:xfrm>
            <a:off x="4595023" y="2196765"/>
            <a:ext cx="1117933" cy="699281"/>
          </a:xfrm>
          <a:prstGeom prst="rect">
            <a:avLst/>
          </a:prstGeom>
        </p:spPr>
        <p:txBody>
          <a:bodyPr wrap="square" lIns="0" tIns="0" rIns="0" bIns="0" rtlCol="0">
            <a:noAutofit/>
          </a:bodyPr>
          <a:lstStyle/>
          <a:p>
            <a:pPr marL="168388" marR="167002" algn="ctr">
              <a:lnSpc>
                <a:spcPts val="2576"/>
              </a:lnSpc>
              <a:spcBef>
                <a:spcPts val="128"/>
              </a:spcBef>
            </a:pPr>
            <a:r>
              <a:rPr sz="2701" b="1" baseline="-1085" dirty="0">
                <a:latin typeface="΢"/>
                <a:cs typeface="΢"/>
              </a:rPr>
              <a:t>统筹的</a:t>
            </a:r>
            <a:endParaRPr>
              <a:latin typeface="微软雅黑"/>
              <a:cs typeface="微软雅黑"/>
            </a:endParaRPr>
          </a:p>
          <a:p>
            <a:pPr marL="66157" marR="64772" algn="ctr">
              <a:lnSpc>
                <a:spcPts val="2160"/>
              </a:lnSpc>
            </a:pPr>
            <a:r>
              <a:rPr sz="2701" b="1" baseline="1085" dirty="0">
                <a:latin typeface="΢"/>
                <a:cs typeface="΢"/>
              </a:rPr>
              <a:t>城市管理</a:t>
            </a:r>
            <a:endParaRPr>
              <a:latin typeface="微软雅黑"/>
              <a:cs typeface="微软雅黑"/>
            </a:endParaRPr>
          </a:p>
        </p:txBody>
      </p:sp>
      <p:sp>
        <p:nvSpPr>
          <p:cNvPr id="56" name="object 56"/>
          <p:cNvSpPr txBox="1"/>
          <p:nvPr/>
        </p:nvSpPr>
        <p:spPr>
          <a:xfrm>
            <a:off x="5712956" y="2196765"/>
            <a:ext cx="164481" cy="699281"/>
          </a:xfrm>
          <a:prstGeom prst="rect">
            <a:avLst/>
          </a:prstGeom>
        </p:spPr>
        <p:txBody>
          <a:bodyPr wrap="square" lIns="0" tIns="0" rIns="0" bIns="0" rtlCol="0">
            <a:noAutofit/>
          </a:bodyPr>
          <a:lstStyle/>
          <a:p>
            <a:pPr marL="25405">
              <a:lnSpc>
                <a:spcPts val="1000"/>
              </a:lnSpc>
            </a:pPr>
            <a:endParaRPr sz="1000"/>
          </a:p>
        </p:txBody>
      </p:sp>
      <p:sp>
        <p:nvSpPr>
          <p:cNvPr id="57" name="object 57"/>
          <p:cNvSpPr txBox="1"/>
          <p:nvPr/>
        </p:nvSpPr>
        <p:spPr>
          <a:xfrm>
            <a:off x="5877437" y="2196765"/>
            <a:ext cx="1117933" cy="699281"/>
          </a:xfrm>
          <a:prstGeom prst="rect">
            <a:avLst/>
          </a:prstGeom>
        </p:spPr>
        <p:txBody>
          <a:bodyPr wrap="square" lIns="0" tIns="0" rIns="0" bIns="0" rtlCol="0">
            <a:noAutofit/>
          </a:bodyPr>
          <a:lstStyle/>
          <a:p>
            <a:pPr marL="168769" marR="166621" algn="ctr">
              <a:lnSpc>
                <a:spcPts val="2576"/>
              </a:lnSpc>
              <a:spcBef>
                <a:spcPts val="128"/>
              </a:spcBef>
            </a:pPr>
            <a:r>
              <a:rPr sz="2701" b="1" baseline="-1085" dirty="0">
                <a:latin typeface="΢"/>
                <a:cs typeface="΢"/>
              </a:rPr>
              <a:t>有效的</a:t>
            </a:r>
            <a:endParaRPr>
              <a:latin typeface="微软雅黑"/>
              <a:cs typeface="微软雅黑"/>
            </a:endParaRPr>
          </a:p>
          <a:p>
            <a:pPr marL="66538" marR="64391" algn="ctr">
              <a:lnSpc>
                <a:spcPts val="2160"/>
              </a:lnSpc>
            </a:pPr>
            <a:r>
              <a:rPr sz="2701" b="1" baseline="1085" dirty="0">
                <a:latin typeface="΢"/>
                <a:cs typeface="΢"/>
              </a:rPr>
              <a:t>政府治理</a:t>
            </a:r>
            <a:endParaRPr>
              <a:latin typeface="微软雅黑"/>
              <a:cs typeface="微软雅黑"/>
            </a:endParaRPr>
          </a:p>
        </p:txBody>
      </p:sp>
      <p:sp>
        <p:nvSpPr>
          <p:cNvPr id="58" name="object 58"/>
          <p:cNvSpPr txBox="1"/>
          <p:nvPr/>
        </p:nvSpPr>
        <p:spPr>
          <a:xfrm>
            <a:off x="6995370" y="2196765"/>
            <a:ext cx="164481" cy="699281"/>
          </a:xfrm>
          <a:prstGeom prst="rect">
            <a:avLst/>
          </a:prstGeom>
        </p:spPr>
        <p:txBody>
          <a:bodyPr wrap="square" lIns="0" tIns="0" rIns="0" bIns="0" rtlCol="0">
            <a:noAutofit/>
          </a:bodyPr>
          <a:lstStyle/>
          <a:p>
            <a:pPr marL="25405">
              <a:lnSpc>
                <a:spcPts val="1000"/>
              </a:lnSpc>
            </a:pPr>
            <a:endParaRPr sz="1000"/>
          </a:p>
        </p:txBody>
      </p:sp>
      <p:sp>
        <p:nvSpPr>
          <p:cNvPr id="59" name="object 59"/>
          <p:cNvSpPr txBox="1"/>
          <p:nvPr/>
        </p:nvSpPr>
        <p:spPr>
          <a:xfrm>
            <a:off x="7159852" y="2196765"/>
            <a:ext cx="1117933" cy="699281"/>
          </a:xfrm>
          <a:prstGeom prst="rect">
            <a:avLst/>
          </a:prstGeom>
        </p:spPr>
        <p:txBody>
          <a:bodyPr wrap="square" lIns="0" tIns="0" rIns="0" bIns="0" rtlCol="0">
            <a:noAutofit/>
          </a:bodyPr>
          <a:lstStyle/>
          <a:p>
            <a:pPr marL="188458" marR="146932" algn="ctr">
              <a:lnSpc>
                <a:spcPts val="2576"/>
              </a:lnSpc>
              <a:spcBef>
                <a:spcPts val="128"/>
              </a:spcBef>
            </a:pPr>
            <a:r>
              <a:rPr sz="2701" b="1" baseline="-1085" dirty="0">
                <a:latin typeface="΢"/>
                <a:cs typeface="΢"/>
              </a:rPr>
              <a:t>一流的</a:t>
            </a:r>
            <a:endParaRPr>
              <a:latin typeface="微软雅黑"/>
              <a:cs typeface="微软雅黑"/>
            </a:endParaRPr>
          </a:p>
          <a:p>
            <a:pPr marL="78815" marR="37290" algn="ctr">
              <a:lnSpc>
                <a:spcPts val="2160"/>
              </a:lnSpc>
            </a:pPr>
            <a:r>
              <a:rPr sz="2701" b="1" baseline="1085" dirty="0">
                <a:latin typeface="΢"/>
                <a:cs typeface="΢"/>
              </a:rPr>
              <a:t>信息基础</a:t>
            </a:r>
            <a:endParaRPr>
              <a:latin typeface="微软雅黑"/>
              <a:cs typeface="微软雅黑"/>
            </a:endParaRPr>
          </a:p>
        </p:txBody>
      </p:sp>
      <p:sp>
        <p:nvSpPr>
          <p:cNvPr id="60" name="object 60"/>
          <p:cNvSpPr txBox="1"/>
          <p:nvPr/>
        </p:nvSpPr>
        <p:spPr>
          <a:xfrm>
            <a:off x="994036" y="2896046"/>
            <a:ext cx="1048859" cy="380304"/>
          </a:xfrm>
          <a:prstGeom prst="rect">
            <a:avLst/>
          </a:prstGeom>
        </p:spPr>
        <p:txBody>
          <a:bodyPr wrap="square" lIns="0" tIns="0" rIns="0" bIns="0" rtlCol="0">
            <a:noAutofit/>
          </a:bodyPr>
          <a:lstStyle/>
          <a:p>
            <a:pPr marL="50086">
              <a:lnSpc>
                <a:spcPts val="2661"/>
              </a:lnSpc>
              <a:spcBef>
                <a:spcPts val="133"/>
              </a:spcBef>
            </a:pPr>
            <a:r>
              <a:rPr sz="2701" baseline="-1085" dirty="0">
                <a:latin typeface="΢"/>
                <a:cs typeface="΢"/>
              </a:rPr>
              <a:t>整体思维</a:t>
            </a:r>
            <a:endParaRPr>
              <a:latin typeface="微软雅黑"/>
              <a:cs typeface="微软雅黑"/>
            </a:endParaRPr>
          </a:p>
        </p:txBody>
      </p:sp>
      <p:sp>
        <p:nvSpPr>
          <p:cNvPr id="61" name="object 61"/>
          <p:cNvSpPr txBox="1"/>
          <p:nvPr/>
        </p:nvSpPr>
        <p:spPr>
          <a:xfrm>
            <a:off x="2030194" y="2896046"/>
            <a:ext cx="1117933" cy="380304"/>
          </a:xfrm>
          <a:prstGeom prst="rect">
            <a:avLst/>
          </a:prstGeom>
        </p:spPr>
        <p:txBody>
          <a:bodyPr wrap="square" lIns="0" tIns="0" rIns="0" bIns="0" rtlCol="0">
            <a:noAutofit/>
          </a:bodyPr>
          <a:lstStyle/>
          <a:p>
            <a:pPr marL="25405">
              <a:lnSpc>
                <a:spcPts val="1000"/>
              </a:lnSpc>
            </a:pPr>
            <a:endParaRPr sz="1000"/>
          </a:p>
        </p:txBody>
      </p:sp>
      <p:sp>
        <p:nvSpPr>
          <p:cNvPr id="62" name="object 62"/>
          <p:cNvSpPr txBox="1"/>
          <p:nvPr/>
        </p:nvSpPr>
        <p:spPr>
          <a:xfrm>
            <a:off x="3148126" y="2896046"/>
            <a:ext cx="164481" cy="380304"/>
          </a:xfrm>
          <a:prstGeom prst="rect">
            <a:avLst/>
          </a:prstGeom>
        </p:spPr>
        <p:txBody>
          <a:bodyPr wrap="square" lIns="0" tIns="0" rIns="0" bIns="0" rtlCol="0">
            <a:noAutofit/>
          </a:bodyPr>
          <a:lstStyle/>
          <a:p>
            <a:pPr marL="25405">
              <a:lnSpc>
                <a:spcPts val="1000"/>
              </a:lnSpc>
            </a:pPr>
            <a:endParaRPr sz="1000"/>
          </a:p>
        </p:txBody>
      </p:sp>
      <p:sp>
        <p:nvSpPr>
          <p:cNvPr id="63" name="object 63"/>
          <p:cNvSpPr txBox="1"/>
          <p:nvPr/>
        </p:nvSpPr>
        <p:spPr>
          <a:xfrm>
            <a:off x="3312609" y="2896046"/>
            <a:ext cx="1117933" cy="380304"/>
          </a:xfrm>
          <a:prstGeom prst="rect">
            <a:avLst/>
          </a:prstGeom>
        </p:spPr>
        <p:txBody>
          <a:bodyPr wrap="square" lIns="0" tIns="0" rIns="0" bIns="0" rtlCol="0">
            <a:noAutofit/>
          </a:bodyPr>
          <a:lstStyle/>
          <a:p>
            <a:pPr marL="25405">
              <a:lnSpc>
                <a:spcPts val="1000"/>
              </a:lnSpc>
            </a:pPr>
            <a:endParaRPr sz="1000"/>
          </a:p>
        </p:txBody>
      </p:sp>
      <p:sp>
        <p:nvSpPr>
          <p:cNvPr id="64" name="object 64"/>
          <p:cNvSpPr txBox="1"/>
          <p:nvPr/>
        </p:nvSpPr>
        <p:spPr>
          <a:xfrm>
            <a:off x="4430541" y="2896046"/>
            <a:ext cx="164481" cy="380304"/>
          </a:xfrm>
          <a:prstGeom prst="rect">
            <a:avLst/>
          </a:prstGeom>
        </p:spPr>
        <p:txBody>
          <a:bodyPr wrap="square" lIns="0" tIns="0" rIns="0" bIns="0" rtlCol="0">
            <a:noAutofit/>
          </a:bodyPr>
          <a:lstStyle/>
          <a:p>
            <a:pPr marL="25405">
              <a:lnSpc>
                <a:spcPts val="1000"/>
              </a:lnSpc>
            </a:pPr>
            <a:endParaRPr sz="1000"/>
          </a:p>
        </p:txBody>
      </p:sp>
      <p:sp>
        <p:nvSpPr>
          <p:cNvPr id="65" name="object 65"/>
          <p:cNvSpPr txBox="1"/>
          <p:nvPr/>
        </p:nvSpPr>
        <p:spPr>
          <a:xfrm>
            <a:off x="4595023" y="2896046"/>
            <a:ext cx="1117933" cy="380304"/>
          </a:xfrm>
          <a:prstGeom prst="rect">
            <a:avLst/>
          </a:prstGeom>
        </p:spPr>
        <p:txBody>
          <a:bodyPr wrap="square" lIns="0" tIns="0" rIns="0" bIns="0" rtlCol="0">
            <a:noAutofit/>
          </a:bodyPr>
          <a:lstStyle/>
          <a:p>
            <a:pPr marL="25405">
              <a:lnSpc>
                <a:spcPts val="1000"/>
              </a:lnSpc>
            </a:pPr>
            <a:endParaRPr sz="1000"/>
          </a:p>
        </p:txBody>
      </p:sp>
      <p:sp>
        <p:nvSpPr>
          <p:cNvPr id="66" name="object 66"/>
          <p:cNvSpPr txBox="1"/>
          <p:nvPr/>
        </p:nvSpPr>
        <p:spPr>
          <a:xfrm>
            <a:off x="5712956" y="2896046"/>
            <a:ext cx="164481" cy="380304"/>
          </a:xfrm>
          <a:prstGeom prst="rect">
            <a:avLst/>
          </a:prstGeom>
        </p:spPr>
        <p:txBody>
          <a:bodyPr wrap="square" lIns="0" tIns="0" rIns="0" bIns="0" rtlCol="0">
            <a:noAutofit/>
          </a:bodyPr>
          <a:lstStyle/>
          <a:p>
            <a:pPr marL="25405">
              <a:lnSpc>
                <a:spcPts val="1000"/>
              </a:lnSpc>
            </a:pPr>
            <a:endParaRPr sz="1000"/>
          </a:p>
        </p:txBody>
      </p:sp>
      <p:sp>
        <p:nvSpPr>
          <p:cNvPr id="67" name="object 67"/>
          <p:cNvSpPr txBox="1"/>
          <p:nvPr/>
        </p:nvSpPr>
        <p:spPr>
          <a:xfrm>
            <a:off x="5877437" y="2896046"/>
            <a:ext cx="1117933" cy="380304"/>
          </a:xfrm>
          <a:prstGeom prst="rect">
            <a:avLst/>
          </a:prstGeom>
        </p:spPr>
        <p:txBody>
          <a:bodyPr wrap="square" lIns="0" tIns="0" rIns="0" bIns="0" rtlCol="0">
            <a:noAutofit/>
          </a:bodyPr>
          <a:lstStyle/>
          <a:p>
            <a:pPr marL="25405">
              <a:lnSpc>
                <a:spcPts val="1000"/>
              </a:lnSpc>
            </a:pPr>
            <a:endParaRPr sz="1000"/>
          </a:p>
        </p:txBody>
      </p:sp>
      <p:sp>
        <p:nvSpPr>
          <p:cNvPr id="68" name="object 68"/>
          <p:cNvSpPr txBox="1"/>
          <p:nvPr/>
        </p:nvSpPr>
        <p:spPr>
          <a:xfrm>
            <a:off x="6995370" y="2896046"/>
            <a:ext cx="164481" cy="380304"/>
          </a:xfrm>
          <a:prstGeom prst="rect">
            <a:avLst/>
          </a:prstGeom>
        </p:spPr>
        <p:txBody>
          <a:bodyPr wrap="square" lIns="0" tIns="0" rIns="0" bIns="0" rtlCol="0">
            <a:noAutofit/>
          </a:bodyPr>
          <a:lstStyle/>
          <a:p>
            <a:pPr marL="25405">
              <a:lnSpc>
                <a:spcPts val="1000"/>
              </a:lnSpc>
            </a:pPr>
            <a:endParaRPr sz="1000"/>
          </a:p>
        </p:txBody>
      </p:sp>
      <p:sp>
        <p:nvSpPr>
          <p:cNvPr id="69" name="object 69"/>
          <p:cNvSpPr txBox="1"/>
          <p:nvPr/>
        </p:nvSpPr>
        <p:spPr>
          <a:xfrm>
            <a:off x="7159852" y="2896046"/>
            <a:ext cx="1117933" cy="380304"/>
          </a:xfrm>
          <a:prstGeom prst="rect">
            <a:avLst/>
          </a:prstGeom>
        </p:spPr>
        <p:txBody>
          <a:bodyPr wrap="square" lIns="0" tIns="0" rIns="0" bIns="0" rtlCol="0">
            <a:noAutofit/>
          </a:bodyPr>
          <a:lstStyle/>
          <a:p>
            <a:pPr marL="25405">
              <a:lnSpc>
                <a:spcPts val="1000"/>
              </a:lnSpc>
            </a:pPr>
            <a:endParaRPr sz="1000"/>
          </a:p>
        </p:txBody>
      </p:sp>
      <p:sp>
        <p:nvSpPr>
          <p:cNvPr id="70" name="object 70"/>
          <p:cNvSpPr txBox="1"/>
          <p:nvPr/>
        </p:nvSpPr>
        <p:spPr>
          <a:xfrm>
            <a:off x="994036" y="3276350"/>
            <a:ext cx="1036157" cy="218732"/>
          </a:xfrm>
          <a:prstGeom prst="rect">
            <a:avLst/>
          </a:prstGeom>
        </p:spPr>
        <p:txBody>
          <a:bodyPr wrap="square" lIns="0" tIns="0" rIns="0" bIns="0" rtlCol="0">
            <a:noAutofit/>
          </a:bodyPr>
          <a:lstStyle/>
          <a:p>
            <a:pPr marL="25405">
              <a:lnSpc>
                <a:spcPts val="1000"/>
              </a:lnSpc>
            </a:pPr>
            <a:endParaRPr sz="1000"/>
          </a:p>
        </p:txBody>
      </p:sp>
      <p:sp>
        <p:nvSpPr>
          <p:cNvPr id="71" name="object 71"/>
          <p:cNvSpPr txBox="1"/>
          <p:nvPr/>
        </p:nvSpPr>
        <p:spPr>
          <a:xfrm>
            <a:off x="2030194" y="3276350"/>
            <a:ext cx="1117933" cy="218732"/>
          </a:xfrm>
          <a:prstGeom prst="rect">
            <a:avLst/>
          </a:prstGeom>
        </p:spPr>
        <p:txBody>
          <a:bodyPr wrap="square" lIns="0" tIns="0" rIns="0" bIns="0" rtlCol="0">
            <a:noAutofit/>
          </a:bodyPr>
          <a:lstStyle/>
          <a:p>
            <a:pPr marL="25405">
              <a:lnSpc>
                <a:spcPts val="1000"/>
              </a:lnSpc>
            </a:pPr>
            <a:endParaRPr sz="1000"/>
          </a:p>
        </p:txBody>
      </p:sp>
      <p:sp>
        <p:nvSpPr>
          <p:cNvPr id="72" name="object 72"/>
          <p:cNvSpPr txBox="1"/>
          <p:nvPr/>
        </p:nvSpPr>
        <p:spPr>
          <a:xfrm>
            <a:off x="3148126" y="3276350"/>
            <a:ext cx="164481" cy="218732"/>
          </a:xfrm>
          <a:prstGeom prst="rect">
            <a:avLst/>
          </a:prstGeom>
        </p:spPr>
        <p:txBody>
          <a:bodyPr wrap="square" lIns="0" tIns="0" rIns="0" bIns="0" rtlCol="0">
            <a:noAutofit/>
          </a:bodyPr>
          <a:lstStyle/>
          <a:p>
            <a:pPr marL="25405">
              <a:lnSpc>
                <a:spcPts val="1000"/>
              </a:lnSpc>
            </a:pPr>
            <a:endParaRPr sz="1000"/>
          </a:p>
        </p:txBody>
      </p:sp>
      <p:sp>
        <p:nvSpPr>
          <p:cNvPr id="73" name="object 73"/>
          <p:cNvSpPr txBox="1"/>
          <p:nvPr/>
        </p:nvSpPr>
        <p:spPr>
          <a:xfrm>
            <a:off x="3312609" y="3276350"/>
            <a:ext cx="1117933" cy="218732"/>
          </a:xfrm>
          <a:prstGeom prst="rect">
            <a:avLst/>
          </a:prstGeom>
        </p:spPr>
        <p:txBody>
          <a:bodyPr wrap="square" lIns="0" tIns="0" rIns="0" bIns="0" rtlCol="0">
            <a:noAutofit/>
          </a:bodyPr>
          <a:lstStyle/>
          <a:p>
            <a:pPr marL="25405">
              <a:lnSpc>
                <a:spcPts val="1000"/>
              </a:lnSpc>
            </a:pPr>
            <a:endParaRPr sz="1000"/>
          </a:p>
        </p:txBody>
      </p:sp>
      <p:sp>
        <p:nvSpPr>
          <p:cNvPr id="74" name="object 74"/>
          <p:cNvSpPr txBox="1"/>
          <p:nvPr/>
        </p:nvSpPr>
        <p:spPr>
          <a:xfrm>
            <a:off x="4430541" y="3276350"/>
            <a:ext cx="164481" cy="218732"/>
          </a:xfrm>
          <a:prstGeom prst="rect">
            <a:avLst/>
          </a:prstGeom>
        </p:spPr>
        <p:txBody>
          <a:bodyPr wrap="square" lIns="0" tIns="0" rIns="0" bIns="0" rtlCol="0">
            <a:noAutofit/>
          </a:bodyPr>
          <a:lstStyle/>
          <a:p>
            <a:pPr marL="25405">
              <a:lnSpc>
                <a:spcPts val="1000"/>
              </a:lnSpc>
            </a:pPr>
            <a:endParaRPr sz="1000"/>
          </a:p>
        </p:txBody>
      </p:sp>
      <p:sp>
        <p:nvSpPr>
          <p:cNvPr id="75" name="object 75"/>
          <p:cNvSpPr txBox="1"/>
          <p:nvPr/>
        </p:nvSpPr>
        <p:spPr>
          <a:xfrm>
            <a:off x="4595023" y="3276350"/>
            <a:ext cx="1117933" cy="218732"/>
          </a:xfrm>
          <a:prstGeom prst="rect">
            <a:avLst/>
          </a:prstGeom>
        </p:spPr>
        <p:txBody>
          <a:bodyPr wrap="square" lIns="0" tIns="0" rIns="0" bIns="0" rtlCol="0">
            <a:noAutofit/>
          </a:bodyPr>
          <a:lstStyle/>
          <a:p>
            <a:pPr marL="25405">
              <a:lnSpc>
                <a:spcPts val="1000"/>
              </a:lnSpc>
            </a:pPr>
            <a:endParaRPr sz="1000"/>
          </a:p>
        </p:txBody>
      </p:sp>
      <p:sp>
        <p:nvSpPr>
          <p:cNvPr id="76" name="object 76"/>
          <p:cNvSpPr txBox="1"/>
          <p:nvPr/>
        </p:nvSpPr>
        <p:spPr>
          <a:xfrm>
            <a:off x="5712956" y="3276350"/>
            <a:ext cx="164481" cy="218732"/>
          </a:xfrm>
          <a:prstGeom prst="rect">
            <a:avLst/>
          </a:prstGeom>
        </p:spPr>
        <p:txBody>
          <a:bodyPr wrap="square" lIns="0" tIns="0" rIns="0" bIns="0" rtlCol="0">
            <a:noAutofit/>
          </a:bodyPr>
          <a:lstStyle/>
          <a:p>
            <a:pPr marL="25405">
              <a:lnSpc>
                <a:spcPts val="1000"/>
              </a:lnSpc>
            </a:pPr>
            <a:endParaRPr sz="1000"/>
          </a:p>
        </p:txBody>
      </p:sp>
      <p:sp>
        <p:nvSpPr>
          <p:cNvPr id="77" name="object 77"/>
          <p:cNvSpPr txBox="1"/>
          <p:nvPr/>
        </p:nvSpPr>
        <p:spPr>
          <a:xfrm>
            <a:off x="5877437" y="3276350"/>
            <a:ext cx="1117933" cy="218732"/>
          </a:xfrm>
          <a:prstGeom prst="rect">
            <a:avLst/>
          </a:prstGeom>
        </p:spPr>
        <p:txBody>
          <a:bodyPr wrap="square" lIns="0" tIns="0" rIns="0" bIns="0" rtlCol="0">
            <a:noAutofit/>
          </a:bodyPr>
          <a:lstStyle/>
          <a:p>
            <a:pPr marL="25405">
              <a:lnSpc>
                <a:spcPts val="1000"/>
              </a:lnSpc>
            </a:pPr>
            <a:endParaRPr sz="1000"/>
          </a:p>
        </p:txBody>
      </p:sp>
      <p:sp>
        <p:nvSpPr>
          <p:cNvPr id="78" name="object 78"/>
          <p:cNvSpPr txBox="1"/>
          <p:nvPr/>
        </p:nvSpPr>
        <p:spPr>
          <a:xfrm>
            <a:off x="6995370" y="3276350"/>
            <a:ext cx="164481" cy="218732"/>
          </a:xfrm>
          <a:prstGeom prst="rect">
            <a:avLst/>
          </a:prstGeom>
        </p:spPr>
        <p:txBody>
          <a:bodyPr wrap="square" lIns="0" tIns="0" rIns="0" bIns="0" rtlCol="0">
            <a:noAutofit/>
          </a:bodyPr>
          <a:lstStyle/>
          <a:p>
            <a:pPr marL="25405">
              <a:lnSpc>
                <a:spcPts val="1000"/>
              </a:lnSpc>
            </a:pPr>
            <a:endParaRPr sz="1000"/>
          </a:p>
        </p:txBody>
      </p:sp>
      <p:sp>
        <p:nvSpPr>
          <p:cNvPr id="79" name="object 79"/>
          <p:cNvSpPr txBox="1"/>
          <p:nvPr/>
        </p:nvSpPr>
        <p:spPr>
          <a:xfrm>
            <a:off x="7159852" y="3276350"/>
            <a:ext cx="1117933" cy="218732"/>
          </a:xfrm>
          <a:prstGeom prst="rect">
            <a:avLst/>
          </a:prstGeom>
        </p:spPr>
        <p:txBody>
          <a:bodyPr wrap="square" lIns="0" tIns="0" rIns="0" bIns="0" rtlCol="0">
            <a:noAutofit/>
          </a:bodyPr>
          <a:lstStyle/>
          <a:p>
            <a:pPr marL="25405">
              <a:lnSpc>
                <a:spcPts val="1000"/>
              </a:lnSpc>
            </a:pPr>
            <a:endParaRPr sz="1000"/>
          </a:p>
        </p:txBody>
      </p:sp>
      <p:sp>
        <p:nvSpPr>
          <p:cNvPr id="80" name="object 80"/>
          <p:cNvSpPr txBox="1"/>
          <p:nvPr/>
        </p:nvSpPr>
        <p:spPr>
          <a:xfrm>
            <a:off x="994036" y="3495082"/>
            <a:ext cx="1048859" cy="380304"/>
          </a:xfrm>
          <a:prstGeom prst="rect">
            <a:avLst/>
          </a:prstGeom>
        </p:spPr>
        <p:txBody>
          <a:bodyPr wrap="square" lIns="0" tIns="0" rIns="0" bIns="0" rtlCol="0">
            <a:noAutofit/>
          </a:bodyPr>
          <a:lstStyle/>
          <a:p>
            <a:pPr marL="50086">
              <a:lnSpc>
                <a:spcPts val="2676"/>
              </a:lnSpc>
              <a:spcBef>
                <a:spcPts val="133"/>
              </a:spcBef>
            </a:pPr>
            <a:r>
              <a:rPr sz="2701" baseline="-1085" dirty="0">
                <a:latin typeface="΢"/>
                <a:cs typeface="΢"/>
              </a:rPr>
              <a:t>市民聚焦</a:t>
            </a:r>
            <a:endParaRPr>
              <a:latin typeface="微软雅黑"/>
              <a:cs typeface="微软雅黑"/>
            </a:endParaRPr>
          </a:p>
        </p:txBody>
      </p:sp>
      <p:sp>
        <p:nvSpPr>
          <p:cNvPr id="81" name="object 81"/>
          <p:cNvSpPr txBox="1"/>
          <p:nvPr/>
        </p:nvSpPr>
        <p:spPr>
          <a:xfrm>
            <a:off x="2030194" y="3495082"/>
            <a:ext cx="1146247" cy="380304"/>
          </a:xfrm>
          <a:prstGeom prst="rect">
            <a:avLst/>
          </a:prstGeom>
        </p:spPr>
        <p:txBody>
          <a:bodyPr wrap="square" lIns="0" tIns="0" rIns="0" bIns="0" rtlCol="0">
            <a:noAutofit/>
          </a:bodyPr>
          <a:lstStyle/>
          <a:p>
            <a:pPr algn="r">
              <a:lnSpc>
                <a:spcPts val="2596"/>
              </a:lnSpc>
              <a:spcBef>
                <a:spcPts val="129"/>
              </a:spcBef>
            </a:pPr>
            <a:r>
              <a:rPr sz="2701" baseline="-1085" dirty="0">
                <a:solidFill>
                  <a:srgbClr val="FFFFFF"/>
                </a:solidFill>
                <a:latin typeface="΢"/>
                <a:cs typeface="΢"/>
              </a:rPr>
              <a:t>聚</a:t>
            </a:r>
            <a:endParaRPr>
              <a:latin typeface="微软雅黑"/>
              <a:cs typeface="微软雅黑"/>
            </a:endParaRPr>
          </a:p>
        </p:txBody>
      </p:sp>
      <p:sp>
        <p:nvSpPr>
          <p:cNvPr id="82" name="object 82"/>
          <p:cNvSpPr txBox="1"/>
          <p:nvPr/>
        </p:nvSpPr>
        <p:spPr>
          <a:xfrm>
            <a:off x="3148126" y="3495082"/>
            <a:ext cx="164481" cy="380304"/>
          </a:xfrm>
          <a:prstGeom prst="rect">
            <a:avLst/>
          </a:prstGeom>
        </p:spPr>
        <p:txBody>
          <a:bodyPr wrap="square" lIns="0" tIns="0" rIns="0" bIns="0" rtlCol="0">
            <a:noAutofit/>
          </a:bodyPr>
          <a:lstStyle/>
          <a:p>
            <a:pPr marL="25405">
              <a:lnSpc>
                <a:spcPts val="1000"/>
              </a:lnSpc>
            </a:pPr>
            <a:endParaRPr sz="1000"/>
          </a:p>
        </p:txBody>
      </p:sp>
      <p:sp>
        <p:nvSpPr>
          <p:cNvPr id="83" name="object 83"/>
          <p:cNvSpPr txBox="1"/>
          <p:nvPr/>
        </p:nvSpPr>
        <p:spPr>
          <a:xfrm>
            <a:off x="3312609" y="3495082"/>
            <a:ext cx="1117933" cy="380304"/>
          </a:xfrm>
          <a:prstGeom prst="rect">
            <a:avLst/>
          </a:prstGeom>
        </p:spPr>
        <p:txBody>
          <a:bodyPr wrap="square" lIns="0" tIns="0" rIns="0" bIns="0" rtlCol="0">
            <a:noAutofit/>
          </a:bodyPr>
          <a:lstStyle/>
          <a:p>
            <a:pPr marL="25405">
              <a:lnSpc>
                <a:spcPts val="1000"/>
              </a:lnSpc>
            </a:pPr>
            <a:endParaRPr sz="1000"/>
          </a:p>
        </p:txBody>
      </p:sp>
      <p:sp>
        <p:nvSpPr>
          <p:cNvPr id="84" name="object 84"/>
          <p:cNvSpPr txBox="1"/>
          <p:nvPr/>
        </p:nvSpPr>
        <p:spPr>
          <a:xfrm>
            <a:off x="4430541" y="3495082"/>
            <a:ext cx="164481" cy="380304"/>
          </a:xfrm>
          <a:prstGeom prst="rect">
            <a:avLst/>
          </a:prstGeom>
        </p:spPr>
        <p:txBody>
          <a:bodyPr wrap="square" lIns="0" tIns="0" rIns="0" bIns="0" rtlCol="0">
            <a:noAutofit/>
          </a:bodyPr>
          <a:lstStyle/>
          <a:p>
            <a:pPr marL="25405">
              <a:lnSpc>
                <a:spcPts val="1000"/>
              </a:lnSpc>
            </a:pPr>
            <a:endParaRPr sz="1000"/>
          </a:p>
        </p:txBody>
      </p:sp>
      <p:sp>
        <p:nvSpPr>
          <p:cNvPr id="85" name="object 85"/>
          <p:cNvSpPr txBox="1"/>
          <p:nvPr/>
        </p:nvSpPr>
        <p:spPr>
          <a:xfrm>
            <a:off x="4595023" y="3495082"/>
            <a:ext cx="1117933" cy="380304"/>
          </a:xfrm>
          <a:prstGeom prst="rect">
            <a:avLst/>
          </a:prstGeom>
        </p:spPr>
        <p:txBody>
          <a:bodyPr wrap="square" lIns="0" tIns="0" rIns="0" bIns="0" rtlCol="0">
            <a:noAutofit/>
          </a:bodyPr>
          <a:lstStyle/>
          <a:p>
            <a:pPr marL="25405">
              <a:lnSpc>
                <a:spcPts val="1000"/>
              </a:lnSpc>
            </a:pPr>
            <a:endParaRPr sz="1000"/>
          </a:p>
        </p:txBody>
      </p:sp>
      <p:sp>
        <p:nvSpPr>
          <p:cNvPr id="86" name="object 86"/>
          <p:cNvSpPr txBox="1"/>
          <p:nvPr/>
        </p:nvSpPr>
        <p:spPr>
          <a:xfrm>
            <a:off x="5712956" y="3495082"/>
            <a:ext cx="164481" cy="380304"/>
          </a:xfrm>
          <a:prstGeom prst="rect">
            <a:avLst/>
          </a:prstGeom>
        </p:spPr>
        <p:txBody>
          <a:bodyPr wrap="square" lIns="0" tIns="0" rIns="0" bIns="0" rtlCol="0">
            <a:noAutofit/>
          </a:bodyPr>
          <a:lstStyle/>
          <a:p>
            <a:pPr marL="25405">
              <a:lnSpc>
                <a:spcPts val="1000"/>
              </a:lnSpc>
            </a:pPr>
            <a:endParaRPr sz="1000"/>
          </a:p>
        </p:txBody>
      </p:sp>
      <p:sp>
        <p:nvSpPr>
          <p:cNvPr id="87" name="object 87"/>
          <p:cNvSpPr txBox="1"/>
          <p:nvPr/>
        </p:nvSpPr>
        <p:spPr>
          <a:xfrm>
            <a:off x="5877437" y="3495082"/>
            <a:ext cx="1117933" cy="380304"/>
          </a:xfrm>
          <a:prstGeom prst="rect">
            <a:avLst/>
          </a:prstGeom>
        </p:spPr>
        <p:txBody>
          <a:bodyPr wrap="square" lIns="0" tIns="0" rIns="0" bIns="0" rtlCol="0">
            <a:noAutofit/>
          </a:bodyPr>
          <a:lstStyle/>
          <a:p>
            <a:pPr marL="25405">
              <a:lnSpc>
                <a:spcPts val="1000"/>
              </a:lnSpc>
            </a:pPr>
            <a:endParaRPr sz="1000"/>
          </a:p>
        </p:txBody>
      </p:sp>
      <p:sp>
        <p:nvSpPr>
          <p:cNvPr id="88" name="object 88"/>
          <p:cNvSpPr txBox="1"/>
          <p:nvPr/>
        </p:nvSpPr>
        <p:spPr>
          <a:xfrm>
            <a:off x="6995370" y="3495082"/>
            <a:ext cx="164481" cy="380304"/>
          </a:xfrm>
          <a:prstGeom prst="rect">
            <a:avLst/>
          </a:prstGeom>
        </p:spPr>
        <p:txBody>
          <a:bodyPr wrap="square" lIns="0" tIns="0" rIns="0" bIns="0" rtlCol="0">
            <a:noAutofit/>
          </a:bodyPr>
          <a:lstStyle/>
          <a:p>
            <a:pPr marL="25405">
              <a:lnSpc>
                <a:spcPts val="1000"/>
              </a:lnSpc>
            </a:pPr>
            <a:endParaRPr sz="1000"/>
          </a:p>
        </p:txBody>
      </p:sp>
      <p:sp>
        <p:nvSpPr>
          <p:cNvPr id="89" name="object 89"/>
          <p:cNvSpPr txBox="1"/>
          <p:nvPr/>
        </p:nvSpPr>
        <p:spPr>
          <a:xfrm>
            <a:off x="7159852" y="3495082"/>
            <a:ext cx="1117933" cy="380304"/>
          </a:xfrm>
          <a:prstGeom prst="rect">
            <a:avLst/>
          </a:prstGeom>
        </p:spPr>
        <p:txBody>
          <a:bodyPr wrap="square" lIns="0" tIns="0" rIns="0" bIns="0" rtlCol="0">
            <a:noAutofit/>
          </a:bodyPr>
          <a:lstStyle/>
          <a:p>
            <a:pPr marL="25405">
              <a:lnSpc>
                <a:spcPts val="1000"/>
              </a:lnSpc>
            </a:pPr>
            <a:endParaRPr sz="1000"/>
          </a:p>
        </p:txBody>
      </p:sp>
      <p:sp>
        <p:nvSpPr>
          <p:cNvPr id="90" name="object 90"/>
          <p:cNvSpPr txBox="1"/>
          <p:nvPr/>
        </p:nvSpPr>
        <p:spPr>
          <a:xfrm>
            <a:off x="994036" y="3875387"/>
            <a:ext cx="1036157" cy="218858"/>
          </a:xfrm>
          <a:prstGeom prst="rect">
            <a:avLst/>
          </a:prstGeom>
        </p:spPr>
        <p:txBody>
          <a:bodyPr wrap="square" lIns="0" tIns="0" rIns="0" bIns="0" rtlCol="0">
            <a:noAutofit/>
          </a:bodyPr>
          <a:lstStyle/>
          <a:p>
            <a:pPr marL="25405">
              <a:lnSpc>
                <a:spcPts val="1000"/>
              </a:lnSpc>
            </a:pPr>
            <a:endParaRPr sz="1000"/>
          </a:p>
        </p:txBody>
      </p:sp>
      <p:sp>
        <p:nvSpPr>
          <p:cNvPr id="91" name="object 91"/>
          <p:cNvSpPr txBox="1"/>
          <p:nvPr/>
        </p:nvSpPr>
        <p:spPr>
          <a:xfrm>
            <a:off x="2030194" y="3875387"/>
            <a:ext cx="1117933" cy="218858"/>
          </a:xfrm>
          <a:prstGeom prst="rect">
            <a:avLst/>
          </a:prstGeom>
        </p:spPr>
        <p:txBody>
          <a:bodyPr wrap="square" lIns="0" tIns="0" rIns="0" bIns="0" rtlCol="0">
            <a:noAutofit/>
          </a:bodyPr>
          <a:lstStyle/>
          <a:p>
            <a:pPr marL="25405">
              <a:lnSpc>
                <a:spcPts val="1000"/>
              </a:lnSpc>
            </a:pPr>
            <a:endParaRPr sz="1000"/>
          </a:p>
        </p:txBody>
      </p:sp>
      <p:sp>
        <p:nvSpPr>
          <p:cNvPr id="92" name="object 92"/>
          <p:cNvSpPr txBox="1"/>
          <p:nvPr/>
        </p:nvSpPr>
        <p:spPr>
          <a:xfrm>
            <a:off x="3148126" y="3875387"/>
            <a:ext cx="164481" cy="218858"/>
          </a:xfrm>
          <a:prstGeom prst="rect">
            <a:avLst/>
          </a:prstGeom>
        </p:spPr>
        <p:txBody>
          <a:bodyPr wrap="square" lIns="0" tIns="0" rIns="0" bIns="0" rtlCol="0">
            <a:noAutofit/>
          </a:bodyPr>
          <a:lstStyle/>
          <a:p>
            <a:pPr marL="25405">
              <a:lnSpc>
                <a:spcPts val="1000"/>
              </a:lnSpc>
            </a:pPr>
            <a:endParaRPr sz="1000"/>
          </a:p>
        </p:txBody>
      </p:sp>
      <p:sp>
        <p:nvSpPr>
          <p:cNvPr id="93" name="object 93"/>
          <p:cNvSpPr txBox="1"/>
          <p:nvPr/>
        </p:nvSpPr>
        <p:spPr>
          <a:xfrm>
            <a:off x="3312609" y="3875387"/>
            <a:ext cx="1117933" cy="218858"/>
          </a:xfrm>
          <a:prstGeom prst="rect">
            <a:avLst/>
          </a:prstGeom>
        </p:spPr>
        <p:txBody>
          <a:bodyPr wrap="square" lIns="0" tIns="0" rIns="0" bIns="0" rtlCol="0">
            <a:noAutofit/>
          </a:bodyPr>
          <a:lstStyle/>
          <a:p>
            <a:pPr marL="25405">
              <a:lnSpc>
                <a:spcPts val="1000"/>
              </a:lnSpc>
            </a:pPr>
            <a:endParaRPr sz="1000"/>
          </a:p>
        </p:txBody>
      </p:sp>
      <p:sp>
        <p:nvSpPr>
          <p:cNvPr id="94" name="object 94"/>
          <p:cNvSpPr txBox="1"/>
          <p:nvPr/>
        </p:nvSpPr>
        <p:spPr>
          <a:xfrm>
            <a:off x="4430541" y="3875387"/>
            <a:ext cx="164481" cy="218858"/>
          </a:xfrm>
          <a:prstGeom prst="rect">
            <a:avLst/>
          </a:prstGeom>
        </p:spPr>
        <p:txBody>
          <a:bodyPr wrap="square" lIns="0" tIns="0" rIns="0" bIns="0" rtlCol="0">
            <a:noAutofit/>
          </a:bodyPr>
          <a:lstStyle/>
          <a:p>
            <a:pPr marL="25405">
              <a:lnSpc>
                <a:spcPts val="1000"/>
              </a:lnSpc>
            </a:pPr>
            <a:endParaRPr sz="1000"/>
          </a:p>
        </p:txBody>
      </p:sp>
      <p:sp>
        <p:nvSpPr>
          <p:cNvPr id="95" name="object 95"/>
          <p:cNvSpPr txBox="1"/>
          <p:nvPr/>
        </p:nvSpPr>
        <p:spPr>
          <a:xfrm>
            <a:off x="4595023" y="3875387"/>
            <a:ext cx="1117933" cy="218858"/>
          </a:xfrm>
          <a:prstGeom prst="rect">
            <a:avLst/>
          </a:prstGeom>
        </p:spPr>
        <p:txBody>
          <a:bodyPr wrap="square" lIns="0" tIns="0" rIns="0" bIns="0" rtlCol="0">
            <a:noAutofit/>
          </a:bodyPr>
          <a:lstStyle/>
          <a:p>
            <a:pPr marL="25405">
              <a:lnSpc>
                <a:spcPts val="1000"/>
              </a:lnSpc>
            </a:pPr>
            <a:endParaRPr sz="1000"/>
          </a:p>
        </p:txBody>
      </p:sp>
      <p:sp>
        <p:nvSpPr>
          <p:cNvPr id="96" name="object 96"/>
          <p:cNvSpPr txBox="1"/>
          <p:nvPr/>
        </p:nvSpPr>
        <p:spPr>
          <a:xfrm>
            <a:off x="5712956" y="3875387"/>
            <a:ext cx="164481" cy="218858"/>
          </a:xfrm>
          <a:prstGeom prst="rect">
            <a:avLst/>
          </a:prstGeom>
        </p:spPr>
        <p:txBody>
          <a:bodyPr wrap="square" lIns="0" tIns="0" rIns="0" bIns="0" rtlCol="0">
            <a:noAutofit/>
          </a:bodyPr>
          <a:lstStyle/>
          <a:p>
            <a:pPr marL="25405">
              <a:lnSpc>
                <a:spcPts val="1000"/>
              </a:lnSpc>
            </a:pPr>
            <a:endParaRPr sz="1000"/>
          </a:p>
        </p:txBody>
      </p:sp>
      <p:sp>
        <p:nvSpPr>
          <p:cNvPr id="97" name="object 97"/>
          <p:cNvSpPr txBox="1"/>
          <p:nvPr/>
        </p:nvSpPr>
        <p:spPr>
          <a:xfrm>
            <a:off x="5877437" y="3875387"/>
            <a:ext cx="1117933" cy="218858"/>
          </a:xfrm>
          <a:prstGeom prst="rect">
            <a:avLst/>
          </a:prstGeom>
        </p:spPr>
        <p:txBody>
          <a:bodyPr wrap="square" lIns="0" tIns="0" rIns="0" bIns="0" rtlCol="0">
            <a:noAutofit/>
          </a:bodyPr>
          <a:lstStyle/>
          <a:p>
            <a:pPr marL="25405">
              <a:lnSpc>
                <a:spcPts val="1000"/>
              </a:lnSpc>
            </a:pPr>
            <a:endParaRPr sz="1000"/>
          </a:p>
        </p:txBody>
      </p:sp>
      <p:sp>
        <p:nvSpPr>
          <p:cNvPr id="98" name="object 98"/>
          <p:cNvSpPr txBox="1"/>
          <p:nvPr/>
        </p:nvSpPr>
        <p:spPr>
          <a:xfrm>
            <a:off x="6995370" y="3875387"/>
            <a:ext cx="164481" cy="218858"/>
          </a:xfrm>
          <a:prstGeom prst="rect">
            <a:avLst/>
          </a:prstGeom>
        </p:spPr>
        <p:txBody>
          <a:bodyPr wrap="square" lIns="0" tIns="0" rIns="0" bIns="0" rtlCol="0">
            <a:noAutofit/>
          </a:bodyPr>
          <a:lstStyle/>
          <a:p>
            <a:pPr marL="25405">
              <a:lnSpc>
                <a:spcPts val="1000"/>
              </a:lnSpc>
            </a:pPr>
            <a:endParaRPr sz="1000"/>
          </a:p>
        </p:txBody>
      </p:sp>
      <p:sp>
        <p:nvSpPr>
          <p:cNvPr id="99" name="object 99"/>
          <p:cNvSpPr txBox="1"/>
          <p:nvPr/>
        </p:nvSpPr>
        <p:spPr>
          <a:xfrm>
            <a:off x="7159852" y="3875387"/>
            <a:ext cx="1117933" cy="218858"/>
          </a:xfrm>
          <a:prstGeom prst="rect">
            <a:avLst/>
          </a:prstGeom>
        </p:spPr>
        <p:txBody>
          <a:bodyPr wrap="square" lIns="0" tIns="0" rIns="0" bIns="0" rtlCol="0">
            <a:noAutofit/>
          </a:bodyPr>
          <a:lstStyle/>
          <a:p>
            <a:pPr marL="25405">
              <a:lnSpc>
                <a:spcPts val="1000"/>
              </a:lnSpc>
            </a:pPr>
            <a:endParaRPr sz="1000"/>
          </a:p>
        </p:txBody>
      </p:sp>
      <p:sp>
        <p:nvSpPr>
          <p:cNvPr id="100" name="object 100"/>
          <p:cNvSpPr txBox="1"/>
          <p:nvPr/>
        </p:nvSpPr>
        <p:spPr>
          <a:xfrm>
            <a:off x="994036" y="4094245"/>
            <a:ext cx="1048859" cy="380304"/>
          </a:xfrm>
          <a:prstGeom prst="rect">
            <a:avLst/>
          </a:prstGeom>
        </p:spPr>
        <p:txBody>
          <a:bodyPr wrap="square" lIns="0" tIns="0" rIns="0" bIns="0" rtlCol="0">
            <a:noAutofit/>
          </a:bodyPr>
          <a:lstStyle/>
          <a:p>
            <a:pPr marL="50086">
              <a:lnSpc>
                <a:spcPts val="2686"/>
              </a:lnSpc>
              <a:spcBef>
                <a:spcPts val="134"/>
              </a:spcBef>
            </a:pPr>
            <a:r>
              <a:rPr sz="2701" baseline="-1085" dirty="0">
                <a:latin typeface="΢"/>
                <a:cs typeface="΢"/>
              </a:rPr>
              <a:t>数据开放</a:t>
            </a:r>
            <a:endParaRPr>
              <a:latin typeface="微软雅黑"/>
              <a:cs typeface="微软雅黑"/>
            </a:endParaRPr>
          </a:p>
        </p:txBody>
      </p:sp>
      <p:sp>
        <p:nvSpPr>
          <p:cNvPr id="101" name="object 101"/>
          <p:cNvSpPr txBox="1"/>
          <p:nvPr/>
        </p:nvSpPr>
        <p:spPr>
          <a:xfrm>
            <a:off x="2030194" y="4094245"/>
            <a:ext cx="1117933" cy="380304"/>
          </a:xfrm>
          <a:prstGeom prst="rect">
            <a:avLst/>
          </a:prstGeom>
        </p:spPr>
        <p:txBody>
          <a:bodyPr wrap="square" lIns="0" tIns="0" rIns="0" bIns="0" rtlCol="0">
            <a:noAutofit/>
          </a:bodyPr>
          <a:lstStyle/>
          <a:p>
            <a:pPr marL="25405">
              <a:lnSpc>
                <a:spcPts val="1000"/>
              </a:lnSpc>
            </a:pPr>
            <a:endParaRPr sz="1000"/>
          </a:p>
        </p:txBody>
      </p:sp>
      <p:sp>
        <p:nvSpPr>
          <p:cNvPr id="102" name="object 102"/>
          <p:cNvSpPr txBox="1"/>
          <p:nvPr/>
        </p:nvSpPr>
        <p:spPr>
          <a:xfrm>
            <a:off x="3148126" y="4094245"/>
            <a:ext cx="164481" cy="380304"/>
          </a:xfrm>
          <a:prstGeom prst="rect">
            <a:avLst/>
          </a:prstGeom>
        </p:spPr>
        <p:txBody>
          <a:bodyPr wrap="square" lIns="0" tIns="0" rIns="0" bIns="0" rtlCol="0">
            <a:noAutofit/>
          </a:bodyPr>
          <a:lstStyle/>
          <a:p>
            <a:pPr marL="25405">
              <a:lnSpc>
                <a:spcPts val="1000"/>
              </a:lnSpc>
            </a:pPr>
            <a:endParaRPr sz="1000"/>
          </a:p>
        </p:txBody>
      </p:sp>
      <p:sp>
        <p:nvSpPr>
          <p:cNvPr id="103" name="object 103"/>
          <p:cNvSpPr txBox="1"/>
          <p:nvPr/>
        </p:nvSpPr>
        <p:spPr>
          <a:xfrm>
            <a:off x="3312609" y="4094245"/>
            <a:ext cx="1117933" cy="380304"/>
          </a:xfrm>
          <a:prstGeom prst="rect">
            <a:avLst/>
          </a:prstGeom>
        </p:spPr>
        <p:txBody>
          <a:bodyPr wrap="square" lIns="0" tIns="0" rIns="0" bIns="0" rtlCol="0">
            <a:noAutofit/>
          </a:bodyPr>
          <a:lstStyle/>
          <a:p>
            <a:pPr marL="25405">
              <a:lnSpc>
                <a:spcPts val="1000"/>
              </a:lnSpc>
            </a:pPr>
            <a:endParaRPr sz="1000"/>
          </a:p>
        </p:txBody>
      </p:sp>
      <p:sp>
        <p:nvSpPr>
          <p:cNvPr id="104" name="object 104"/>
          <p:cNvSpPr txBox="1"/>
          <p:nvPr/>
        </p:nvSpPr>
        <p:spPr>
          <a:xfrm>
            <a:off x="4430541" y="4094245"/>
            <a:ext cx="164481" cy="380304"/>
          </a:xfrm>
          <a:prstGeom prst="rect">
            <a:avLst/>
          </a:prstGeom>
        </p:spPr>
        <p:txBody>
          <a:bodyPr wrap="square" lIns="0" tIns="0" rIns="0" bIns="0" rtlCol="0">
            <a:noAutofit/>
          </a:bodyPr>
          <a:lstStyle/>
          <a:p>
            <a:pPr marL="25405">
              <a:lnSpc>
                <a:spcPts val="1000"/>
              </a:lnSpc>
            </a:pPr>
            <a:endParaRPr sz="1000"/>
          </a:p>
        </p:txBody>
      </p:sp>
      <p:sp>
        <p:nvSpPr>
          <p:cNvPr id="105" name="object 105"/>
          <p:cNvSpPr txBox="1"/>
          <p:nvPr/>
        </p:nvSpPr>
        <p:spPr>
          <a:xfrm>
            <a:off x="4595023" y="4094245"/>
            <a:ext cx="1117933" cy="380304"/>
          </a:xfrm>
          <a:prstGeom prst="rect">
            <a:avLst/>
          </a:prstGeom>
        </p:spPr>
        <p:txBody>
          <a:bodyPr wrap="square" lIns="0" tIns="0" rIns="0" bIns="0" rtlCol="0">
            <a:noAutofit/>
          </a:bodyPr>
          <a:lstStyle/>
          <a:p>
            <a:pPr marL="25405">
              <a:lnSpc>
                <a:spcPts val="1000"/>
              </a:lnSpc>
            </a:pPr>
            <a:endParaRPr sz="1000"/>
          </a:p>
        </p:txBody>
      </p:sp>
      <p:sp>
        <p:nvSpPr>
          <p:cNvPr id="106" name="object 106"/>
          <p:cNvSpPr txBox="1"/>
          <p:nvPr/>
        </p:nvSpPr>
        <p:spPr>
          <a:xfrm>
            <a:off x="5712956" y="4094245"/>
            <a:ext cx="164481" cy="380304"/>
          </a:xfrm>
          <a:prstGeom prst="rect">
            <a:avLst/>
          </a:prstGeom>
        </p:spPr>
        <p:txBody>
          <a:bodyPr wrap="square" lIns="0" tIns="0" rIns="0" bIns="0" rtlCol="0">
            <a:noAutofit/>
          </a:bodyPr>
          <a:lstStyle/>
          <a:p>
            <a:pPr marL="25405">
              <a:lnSpc>
                <a:spcPts val="1000"/>
              </a:lnSpc>
            </a:pPr>
            <a:endParaRPr sz="1000"/>
          </a:p>
        </p:txBody>
      </p:sp>
      <p:sp>
        <p:nvSpPr>
          <p:cNvPr id="107" name="object 107"/>
          <p:cNvSpPr txBox="1"/>
          <p:nvPr/>
        </p:nvSpPr>
        <p:spPr>
          <a:xfrm>
            <a:off x="5877437" y="4094245"/>
            <a:ext cx="1117933" cy="380304"/>
          </a:xfrm>
          <a:prstGeom prst="rect">
            <a:avLst/>
          </a:prstGeom>
        </p:spPr>
        <p:txBody>
          <a:bodyPr wrap="square" lIns="0" tIns="0" rIns="0" bIns="0" rtlCol="0">
            <a:noAutofit/>
          </a:bodyPr>
          <a:lstStyle/>
          <a:p>
            <a:pPr marL="25405">
              <a:lnSpc>
                <a:spcPts val="1000"/>
              </a:lnSpc>
            </a:pPr>
            <a:endParaRPr sz="1000"/>
          </a:p>
        </p:txBody>
      </p:sp>
      <p:sp>
        <p:nvSpPr>
          <p:cNvPr id="108" name="object 108"/>
          <p:cNvSpPr txBox="1"/>
          <p:nvPr/>
        </p:nvSpPr>
        <p:spPr>
          <a:xfrm>
            <a:off x="6995370" y="4094245"/>
            <a:ext cx="164481" cy="380304"/>
          </a:xfrm>
          <a:prstGeom prst="rect">
            <a:avLst/>
          </a:prstGeom>
        </p:spPr>
        <p:txBody>
          <a:bodyPr wrap="square" lIns="0" tIns="0" rIns="0" bIns="0" rtlCol="0">
            <a:noAutofit/>
          </a:bodyPr>
          <a:lstStyle/>
          <a:p>
            <a:pPr marL="25405">
              <a:lnSpc>
                <a:spcPts val="1000"/>
              </a:lnSpc>
            </a:pPr>
            <a:endParaRPr sz="1000"/>
          </a:p>
        </p:txBody>
      </p:sp>
      <p:sp>
        <p:nvSpPr>
          <p:cNvPr id="109" name="object 109"/>
          <p:cNvSpPr txBox="1"/>
          <p:nvPr/>
        </p:nvSpPr>
        <p:spPr>
          <a:xfrm>
            <a:off x="7159852" y="4094245"/>
            <a:ext cx="1117933" cy="380304"/>
          </a:xfrm>
          <a:prstGeom prst="rect">
            <a:avLst/>
          </a:prstGeom>
        </p:spPr>
        <p:txBody>
          <a:bodyPr wrap="square" lIns="0" tIns="0" rIns="0" bIns="0" rtlCol="0">
            <a:noAutofit/>
          </a:bodyPr>
          <a:lstStyle/>
          <a:p>
            <a:pPr marL="25405">
              <a:lnSpc>
                <a:spcPts val="1000"/>
              </a:lnSpc>
            </a:pPr>
            <a:endParaRPr sz="1000"/>
          </a:p>
        </p:txBody>
      </p:sp>
      <p:sp>
        <p:nvSpPr>
          <p:cNvPr id="110" name="object 110"/>
          <p:cNvSpPr txBox="1"/>
          <p:nvPr/>
        </p:nvSpPr>
        <p:spPr>
          <a:xfrm>
            <a:off x="994036" y="4474551"/>
            <a:ext cx="1036157" cy="218693"/>
          </a:xfrm>
          <a:prstGeom prst="rect">
            <a:avLst/>
          </a:prstGeom>
        </p:spPr>
        <p:txBody>
          <a:bodyPr wrap="square" lIns="0" tIns="0" rIns="0" bIns="0" rtlCol="0">
            <a:noAutofit/>
          </a:bodyPr>
          <a:lstStyle/>
          <a:p>
            <a:pPr marL="25405">
              <a:lnSpc>
                <a:spcPts val="1000"/>
              </a:lnSpc>
            </a:pPr>
            <a:endParaRPr sz="1000"/>
          </a:p>
        </p:txBody>
      </p:sp>
      <p:sp>
        <p:nvSpPr>
          <p:cNvPr id="111" name="object 111"/>
          <p:cNvSpPr txBox="1"/>
          <p:nvPr/>
        </p:nvSpPr>
        <p:spPr>
          <a:xfrm>
            <a:off x="2030194" y="4474551"/>
            <a:ext cx="1117933" cy="218693"/>
          </a:xfrm>
          <a:prstGeom prst="rect">
            <a:avLst/>
          </a:prstGeom>
        </p:spPr>
        <p:txBody>
          <a:bodyPr wrap="square" lIns="0" tIns="0" rIns="0" bIns="0" rtlCol="0">
            <a:noAutofit/>
          </a:bodyPr>
          <a:lstStyle/>
          <a:p>
            <a:pPr marL="25405">
              <a:lnSpc>
                <a:spcPts val="1000"/>
              </a:lnSpc>
            </a:pPr>
            <a:endParaRPr sz="1000"/>
          </a:p>
        </p:txBody>
      </p:sp>
      <p:sp>
        <p:nvSpPr>
          <p:cNvPr id="112" name="object 112"/>
          <p:cNvSpPr txBox="1"/>
          <p:nvPr/>
        </p:nvSpPr>
        <p:spPr>
          <a:xfrm>
            <a:off x="3148126" y="4474551"/>
            <a:ext cx="164481" cy="218693"/>
          </a:xfrm>
          <a:prstGeom prst="rect">
            <a:avLst/>
          </a:prstGeom>
        </p:spPr>
        <p:txBody>
          <a:bodyPr wrap="square" lIns="0" tIns="0" rIns="0" bIns="0" rtlCol="0">
            <a:noAutofit/>
          </a:bodyPr>
          <a:lstStyle/>
          <a:p>
            <a:pPr marL="25405">
              <a:lnSpc>
                <a:spcPts val="1000"/>
              </a:lnSpc>
            </a:pPr>
            <a:endParaRPr sz="1000"/>
          </a:p>
        </p:txBody>
      </p:sp>
      <p:sp>
        <p:nvSpPr>
          <p:cNvPr id="113" name="object 113"/>
          <p:cNvSpPr txBox="1"/>
          <p:nvPr/>
        </p:nvSpPr>
        <p:spPr>
          <a:xfrm>
            <a:off x="3312609" y="4474551"/>
            <a:ext cx="1117933" cy="218693"/>
          </a:xfrm>
          <a:prstGeom prst="rect">
            <a:avLst/>
          </a:prstGeom>
        </p:spPr>
        <p:txBody>
          <a:bodyPr wrap="square" lIns="0" tIns="0" rIns="0" bIns="0" rtlCol="0">
            <a:noAutofit/>
          </a:bodyPr>
          <a:lstStyle/>
          <a:p>
            <a:pPr marL="25405">
              <a:lnSpc>
                <a:spcPts val="1000"/>
              </a:lnSpc>
            </a:pPr>
            <a:endParaRPr sz="1000"/>
          </a:p>
        </p:txBody>
      </p:sp>
      <p:sp>
        <p:nvSpPr>
          <p:cNvPr id="114" name="object 114"/>
          <p:cNvSpPr txBox="1"/>
          <p:nvPr/>
        </p:nvSpPr>
        <p:spPr>
          <a:xfrm>
            <a:off x="4430541" y="4474551"/>
            <a:ext cx="164481" cy="218693"/>
          </a:xfrm>
          <a:prstGeom prst="rect">
            <a:avLst/>
          </a:prstGeom>
        </p:spPr>
        <p:txBody>
          <a:bodyPr wrap="square" lIns="0" tIns="0" rIns="0" bIns="0" rtlCol="0">
            <a:noAutofit/>
          </a:bodyPr>
          <a:lstStyle/>
          <a:p>
            <a:pPr marL="25405">
              <a:lnSpc>
                <a:spcPts val="1000"/>
              </a:lnSpc>
            </a:pPr>
            <a:endParaRPr sz="1000"/>
          </a:p>
        </p:txBody>
      </p:sp>
      <p:sp>
        <p:nvSpPr>
          <p:cNvPr id="115" name="object 115"/>
          <p:cNvSpPr txBox="1"/>
          <p:nvPr/>
        </p:nvSpPr>
        <p:spPr>
          <a:xfrm>
            <a:off x="4595023" y="4474551"/>
            <a:ext cx="1117933" cy="218693"/>
          </a:xfrm>
          <a:prstGeom prst="rect">
            <a:avLst/>
          </a:prstGeom>
        </p:spPr>
        <p:txBody>
          <a:bodyPr wrap="square" lIns="0" tIns="0" rIns="0" bIns="0" rtlCol="0">
            <a:noAutofit/>
          </a:bodyPr>
          <a:lstStyle/>
          <a:p>
            <a:pPr marL="25405">
              <a:lnSpc>
                <a:spcPts val="1000"/>
              </a:lnSpc>
            </a:pPr>
            <a:endParaRPr sz="1000"/>
          </a:p>
        </p:txBody>
      </p:sp>
      <p:sp>
        <p:nvSpPr>
          <p:cNvPr id="116" name="object 116"/>
          <p:cNvSpPr txBox="1"/>
          <p:nvPr/>
        </p:nvSpPr>
        <p:spPr>
          <a:xfrm>
            <a:off x="5712956" y="4474551"/>
            <a:ext cx="164481" cy="218693"/>
          </a:xfrm>
          <a:prstGeom prst="rect">
            <a:avLst/>
          </a:prstGeom>
        </p:spPr>
        <p:txBody>
          <a:bodyPr wrap="square" lIns="0" tIns="0" rIns="0" bIns="0" rtlCol="0">
            <a:noAutofit/>
          </a:bodyPr>
          <a:lstStyle/>
          <a:p>
            <a:pPr marL="25405">
              <a:lnSpc>
                <a:spcPts val="1000"/>
              </a:lnSpc>
            </a:pPr>
            <a:endParaRPr sz="1000"/>
          </a:p>
        </p:txBody>
      </p:sp>
      <p:sp>
        <p:nvSpPr>
          <p:cNvPr id="117" name="object 117"/>
          <p:cNvSpPr txBox="1"/>
          <p:nvPr/>
        </p:nvSpPr>
        <p:spPr>
          <a:xfrm>
            <a:off x="5877437" y="4474551"/>
            <a:ext cx="1117933" cy="218693"/>
          </a:xfrm>
          <a:prstGeom prst="rect">
            <a:avLst/>
          </a:prstGeom>
        </p:spPr>
        <p:txBody>
          <a:bodyPr wrap="square" lIns="0" tIns="0" rIns="0" bIns="0" rtlCol="0">
            <a:noAutofit/>
          </a:bodyPr>
          <a:lstStyle/>
          <a:p>
            <a:pPr marL="25405">
              <a:lnSpc>
                <a:spcPts val="1000"/>
              </a:lnSpc>
            </a:pPr>
            <a:endParaRPr sz="1000"/>
          </a:p>
        </p:txBody>
      </p:sp>
      <p:sp>
        <p:nvSpPr>
          <p:cNvPr id="118" name="object 118"/>
          <p:cNvSpPr txBox="1"/>
          <p:nvPr/>
        </p:nvSpPr>
        <p:spPr>
          <a:xfrm>
            <a:off x="6995370" y="4474551"/>
            <a:ext cx="164481" cy="218693"/>
          </a:xfrm>
          <a:prstGeom prst="rect">
            <a:avLst/>
          </a:prstGeom>
        </p:spPr>
        <p:txBody>
          <a:bodyPr wrap="square" lIns="0" tIns="0" rIns="0" bIns="0" rtlCol="0">
            <a:noAutofit/>
          </a:bodyPr>
          <a:lstStyle/>
          <a:p>
            <a:pPr marL="25405">
              <a:lnSpc>
                <a:spcPts val="1000"/>
              </a:lnSpc>
            </a:pPr>
            <a:endParaRPr sz="1000"/>
          </a:p>
        </p:txBody>
      </p:sp>
      <p:sp>
        <p:nvSpPr>
          <p:cNvPr id="119" name="object 119"/>
          <p:cNvSpPr txBox="1"/>
          <p:nvPr/>
        </p:nvSpPr>
        <p:spPr>
          <a:xfrm>
            <a:off x="7159852" y="4474551"/>
            <a:ext cx="1117933" cy="218693"/>
          </a:xfrm>
          <a:prstGeom prst="rect">
            <a:avLst/>
          </a:prstGeom>
        </p:spPr>
        <p:txBody>
          <a:bodyPr wrap="square" lIns="0" tIns="0" rIns="0" bIns="0" rtlCol="0">
            <a:noAutofit/>
          </a:bodyPr>
          <a:lstStyle/>
          <a:p>
            <a:pPr marL="25405">
              <a:lnSpc>
                <a:spcPts val="1000"/>
              </a:lnSpc>
            </a:pPr>
            <a:endParaRPr sz="1000"/>
          </a:p>
        </p:txBody>
      </p:sp>
      <p:sp>
        <p:nvSpPr>
          <p:cNvPr id="120" name="object 120"/>
          <p:cNvSpPr txBox="1"/>
          <p:nvPr/>
        </p:nvSpPr>
        <p:spPr>
          <a:xfrm>
            <a:off x="994036" y="4693244"/>
            <a:ext cx="1048859" cy="380304"/>
          </a:xfrm>
          <a:prstGeom prst="rect">
            <a:avLst/>
          </a:prstGeom>
        </p:spPr>
        <p:txBody>
          <a:bodyPr wrap="square" lIns="0" tIns="0" rIns="0" bIns="0" rtlCol="0">
            <a:noAutofit/>
          </a:bodyPr>
          <a:lstStyle/>
          <a:p>
            <a:pPr marL="50086">
              <a:lnSpc>
                <a:spcPts val="2701"/>
              </a:lnSpc>
              <a:spcBef>
                <a:spcPts val="135"/>
              </a:spcBef>
            </a:pPr>
            <a:r>
              <a:rPr sz="2701" baseline="-1085" dirty="0">
                <a:latin typeface="΢"/>
                <a:cs typeface="΢"/>
              </a:rPr>
              <a:t>商业模型</a:t>
            </a:r>
            <a:endParaRPr>
              <a:latin typeface="微软雅黑"/>
              <a:cs typeface="微软雅黑"/>
            </a:endParaRPr>
          </a:p>
        </p:txBody>
      </p:sp>
      <p:sp>
        <p:nvSpPr>
          <p:cNvPr id="121" name="object 121"/>
          <p:cNvSpPr txBox="1"/>
          <p:nvPr/>
        </p:nvSpPr>
        <p:spPr>
          <a:xfrm>
            <a:off x="2030194" y="4693244"/>
            <a:ext cx="1117933" cy="380304"/>
          </a:xfrm>
          <a:prstGeom prst="rect">
            <a:avLst/>
          </a:prstGeom>
        </p:spPr>
        <p:txBody>
          <a:bodyPr wrap="square" lIns="0" tIns="0" rIns="0" bIns="0" rtlCol="0">
            <a:noAutofit/>
          </a:bodyPr>
          <a:lstStyle/>
          <a:p>
            <a:pPr marL="25405">
              <a:lnSpc>
                <a:spcPts val="1000"/>
              </a:lnSpc>
            </a:pPr>
            <a:endParaRPr sz="1000"/>
          </a:p>
        </p:txBody>
      </p:sp>
      <p:sp>
        <p:nvSpPr>
          <p:cNvPr id="122" name="object 122"/>
          <p:cNvSpPr txBox="1"/>
          <p:nvPr/>
        </p:nvSpPr>
        <p:spPr>
          <a:xfrm>
            <a:off x="3148126" y="4693244"/>
            <a:ext cx="164481" cy="380304"/>
          </a:xfrm>
          <a:prstGeom prst="rect">
            <a:avLst/>
          </a:prstGeom>
        </p:spPr>
        <p:txBody>
          <a:bodyPr wrap="square" lIns="0" tIns="0" rIns="0" bIns="0" rtlCol="0">
            <a:noAutofit/>
          </a:bodyPr>
          <a:lstStyle/>
          <a:p>
            <a:pPr marL="25405">
              <a:lnSpc>
                <a:spcPts val="1000"/>
              </a:lnSpc>
            </a:pPr>
            <a:endParaRPr sz="1000"/>
          </a:p>
        </p:txBody>
      </p:sp>
      <p:sp>
        <p:nvSpPr>
          <p:cNvPr id="123" name="object 123"/>
          <p:cNvSpPr txBox="1"/>
          <p:nvPr/>
        </p:nvSpPr>
        <p:spPr>
          <a:xfrm>
            <a:off x="3312609" y="4693244"/>
            <a:ext cx="1117933" cy="380304"/>
          </a:xfrm>
          <a:prstGeom prst="rect">
            <a:avLst/>
          </a:prstGeom>
        </p:spPr>
        <p:txBody>
          <a:bodyPr wrap="square" lIns="0" tIns="0" rIns="0" bIns="0" rtlCol="0">
            <a:noAutofit/>
          </a:bodyPr>
          <a:lstStyle/>
          <a:p>
            <a:pPr marL="25405">
              <a:lnSpc>
                <a:spcPts val="1000"/>
              </a:lnSpc>
            </a:pPr>
            <a:endParaRPr sz="1000"/>
          </a:p>
        </p:txBody>
      </p:sp>
      <p:sp>
        <p:nvSpPr>
          <p:cNvPr id="124" name="object 124"/>
          <p:cNvSpPr txBox="1"/>
          <p:nvPr/>
        </p:nvSpPr>
        <p:spPr>
          <a:xfrm>
            <a:off x="4430541" y="4693244"/>
            <a:ext cx="164481" cy="380304"/>
          </a:xfrm>
          <a:prstGeom prst="rect">
            <a:avLst/>
          </a:prstGeom>
        </p:spPr>
        <p:txBody>
          <a:bodyPr wrap="square" lIns="0" tIns="0" rIns="0" bIns="0" rtlCol="0">
            <a:noAutofit/>
          </a:bodyPr>
          <a:lstStyle/>
          <a:p>
            <a:pPr marL="25405">
              <a:lnSpc>
                <a:spcPts val="1000"/>
              </a:lnSpc>
            </a:pPr>
            <a:endParaRPr sz="1000"/>
          </a:p>
        </p:txBody>
      </p:sp>
      <p:sp>
        <p:nvSpPr>
          <p:cNvPr id="125" name="object 125"/>
          <p:cNvSpPr txBox="1"/>
          <p:nvPr/>
        </p:nvSpPr>
        <p:spPr>
          <a:xfrm>
            <a:off x="4595023" y="4693244"/>
            <a:ext cx="1117933" cy="380304"/>
          </a:xfrm>
          <a:prstGeom prst="rect">
            <a:avLst/>
          </a:prstGeom>
        </p:spPr>
        <p:txBody>
          <a:bodyPr wrap="square" lIns="0" tIns="0" rIns="0" bIns="0" rtlCol="0">
            <a:noAutofit/>
          </a:bodyPr>
          <a:lstStyle/>
          <a:p>
            <a:pPr marL="25405">
              <a:lnSpc>
                <a:spcPts val="1000"/>
              </a:lnSpc>
            </a:pPr>
            <a:endParaRPr sz="1000"/>
          </a:p>
        </p:txBody>
      </p:sp>
      <p:sp>
        <p:nvSpPr>
          <p:cNvPr id="126" name="object 126"/>
          <p:cNvSpPr txBox="1"/>
          <p:nvPr/>
        </p:nvSpPr>
        <p:spPr>
          <a:xfrm>
            <a:off x="5712956" y="4693244"/>
            <a:ext cx="164481" cy="380304"/>
          </a:xfrm>
          <a:prstGeom prst="rect">
            <a:avLst/>
          </a:prstGeom>
        </p:spPr>
        <p:txBody>
          <a:bodyPr wrap="square" lIns="0" tIns="0" rIns="0" bIns="0" rtlCol="0">
            <a:noAutofit/>
          </a:bodyPr>
          <a:lstStyle/>
          <a:p>
            <a:pPr marL="25405">
              <a:lnSpc>
                <a:spcPts val="1000"/>
              </a:lnSpc>
            </a:pPr>
            <a:endParaRPr sz="1000"/>
          </a:p>
        </p:txBody>
      </p:sp>
      <p:sp>
        <p:nvSpPr>
          <p:cNvPr id="127" name="object 127"/>
          <p:cNvSpPr txBox="1"/>
          <p:nvPr/>
        </p:nvSpPr>
        <p:spPr>
          <a:xfrm>
            <a:off x="5877437" y="4693244"/>
            <a:ext cx="1117933" cy="380304"/>
          </a:xfrm>
          <a:prstGeom prst="rect">
            <a:avLst/>
          </a:prstGeom>
        </p:spPr>
        <p:txBody>
          <a:bodyPr wrap="square" lIns="0" tIns="0" rIns="0" bIns="0" rtlCol="0">
            <a:noAutofit/>
          </a:bodyPr>
          <a:lstStyle/>
          <a:p>
            <a:pPr marL="25405">
              <a:lnSpc>
                <a:spcPts val="1000"/>
              </a:lnSpc>
            </a:pPr>
            <a:endParaRPr sz="1000"/>
          </a:p>
        </p:txBody>
      </p:sp>
      <p:sp>
        <p:nvSpPr>
          <p:cNvPr id="128" name="object 128"/>
          <p:cNvSpPr txBox="1"/>
          <p:nvPr/>
        </p:nvSpPr>
        <p:spPr>
          <a:xfrm>
            <a:off x="6995370" y="4693244"/>
            <a:ext cx="164481" cy="380304"/>
          </a:xfrm>
          <a:prstGeom prst="rect">
            <a:avLst/>
          </a:prstGeom>
        </p:spPr>
        <p:txBody>
          <a:bodyPr wrap="square" lIns="0" tIns="0" rIns="0" bIns="0" rtlCol="0">
            <a:noAutofit/>
          </a:bodyPr>
          <a:lstStyle/>
          <a:p>
            <a:pPr marL="25405">
              <a:lnSpc>
                <a:spcPts val="1000"/>
              </a:lnSpc>
            </a:pPr>
            <a:endParaRPr sz="1000"/>
          </a:p>
        </p:txBody>
      </p:sp>
      <p:sp>
        <p:nvSpPr>
          <p:cNvPr id="129" name="object 129"/>
          <p:cNvSpPr txBox="1"/>
          <p:nvPr/>
        </p:nvSpPr>
        <p:spPr>
          <a:xfrm>
            <a:off x="7159852" y="4693244"/>
            <a:ext cx="1117933" cy="380304"/>
          </a:xfrm>
          <a:prstGeom prst="rect">
            <a:avLst/>
          </a:prstGeom>
        </p:spPr>
        <p:txBody>
          <a:bodyPr wrap="square" lIns="0" tIns="0" rIns="0" bIns="0" rtlCol="0">
            <a:noAutofit/>
          </a:bodyPr>
          <a:lstStyle/>
          <a:p>
            <a:pPr marL="25405">
              <a:lnSpc>
                <a:spcPts val="1000"/>
              </a:lnSpc>
            </a:pPr>
            <a:endParaRPr sz="1000"/>
          </a:p>
        </p:txBody>
      </p:sp>
      <p:sp>
        <p:nvSpPr>
          <p:cNvPr id="130" name="object 130"/>
          <p:cNvSpPr txBox="1"/>
          <p:nvPr/>
        </p:nvSpPr>
        <p:spPr>
          <a:xfrm>
            <a:off x="994036" y="5073549"/>
            <a:ext cx="1036157" cy="372822"/>
          </a:xfrm>
          <a:prstGeom prst="rect">
            <a:avLst/>
          </a:prstGeom>
        </p:spPr>
        <p:txBody>
          <a:bodyPr wrap="square" lIns="0" tIns="0" rIns="0" bIns="0" rtlCol="0">
            <a:noAutofit/>
          </a:bodyPr>
          <a:lstStyle/>
          <a:p>
            <a:pPr marL="25405">
              <a:lnSpc>
                <a:spcPts val="1000"/>
              </a:lnSpc>
            </a:pPr>
            <a:endParaRPr sz="1000"/>
          </a:p>
        </p:txBody>
      </p:sp>
      <p:sp>
        <p:nvSpPr>
          <p:cNvPr id="131" name="object 131"/>
          <p:cNvSpPr txBox="1"/>
          <p:nvPr/>
        </p:nvSpPr>
        <p:spPr>
          <a:xfrm>
            <a:off x="2030194" y="5073549"/>
            <a:ext cx="1117933" cy="372822"/>
          </a:xfrm>
          <a:prstGeom prst="rect">
            <a:avLst/>
          </a:prstGeom>
        </p:spPr>
        <p:txBody>
          <a:bodyPr wrap="square" lIns="0" tIns="0" rIns="0" bIns="0" rtlCol="0">
            <a:noAutofit/>
          </a:bodyPr>
          <a:lstStyle/>
          <a:p>
            <a:pPr marL="25405">
              <a:lnSpc>
                <a:spcPts val="1000"/>
              </a:lnSpc>
            </a:pPr>
            <a:endParaRPr sz="1000"/>
          </a:p>
        </p:txBody>
      </p:sp>
      <p:sp>
        <p:nvSpPr>
          <p:cNvPr id="132" name="object 132"/>
          <p:cNvSpPr txBox="1"/>
          <p:nvPr/>
        </p:nvSpPr>
        <p:spPr>
          <a:xfrm>
            <a:off x="3148126" y="5073549"/>
            <a:ext cx="164481" cy="372822"/>
          </a:xfrm>
          <a:prstGeom prst="rect">
            <a:avLst/>
          </a:prstGeom>
        </p:spPr>
        <p:txBody>
          <a:bodyPr wrap="square" lIns="0" tIns="0" rIns="0" bIns="0" rtlCol="0">
            <a:noAutofit/>
          </a:bodyPr>
          <a:lstStyle/>
          <a:p>
            <a:pPr marL="25405">
              <a:lnSpc>
                <a:spcPts val="1000"/>
              </a:lnSpc>
            </a:pPr>
            <a:endParaRPr sz="1000"/>
          </a:p>
        </p:txBody>
      </p:sp>
      <p:sp>
        <p:nvSpPr>
          <p:cNvPr id="133" name="object 133"/>
          <p:cNvSpPr txBox="1"/>
          <p:nvPr/>
        </p:nvSpPr>
        <p:spPr>
          <a:xfrm>
            <a:off x="3312609" y="5073549"/>
            <a:ext cx="1117933" cy="372822"/>
          </a:xfrm>
          <a:prstGeom prst="rect">
            <a:avLst/>
          </a:prstGeom>
        </p:spPr>
        <p:txBody>
          <a:bodyPr wrap="square" lIns="0" tIns="0" rIns="0" bIns="0" rtlCol="0">
            <a:noAutofit/>
          </a:bodyPr>
          <a:lstStyle/>
          <a:p>
            <a:pPr marL="25405">
              <a:lnSpc>
                <a:spcPts val="1000"/>
              </a:lnSpc>
            </a:pPr>
            <a:endParaRPr sz="1000"/>
          </a:p>
        </p:txBody>
      </p:sp>
      <p:sp>
        <p:nvSpPr>
          <p:cNvPr id="134" name="object 134"/>
          <p:cNvSpPr txBox="1"/>
          <p:nvPr/>
        </p:nvSpPr>
        <p:spPr>
          <a:xfrm>
            <a:off x="4430541" y="5073549"/>
            <a:ext cx="164481" cy="372822"/>
          </a:xfrm>
          <a:prstGeom prst="rect">
            <a:avLst/>
          </a:prstGeom>
        </p:spPr>
        <p:txBody>
          <a:bodyPr wrap="square" lIns="0" tIns="0" rIns="0" bIns="0" rtlCol="0">
            <a:noAutofit/>
          </a:bodyPr>
          <a:lstStyle/>
          <a:p>
            <a:pPr marL="25405">
              <a:lnSpc>
                <a:spcPts val="1000"/>
              </a:lnSpc>
            </a:pPr>
            <a:endParaRPr sz="1000"/>
          </a:p>
        </p:txBody>
      </p:sp>
      <p:sp>
        <p:nvSpPr>
          <p:cNvPr id="135" name="object 135"/>
          <p:cNvSpPr txBox="1"/>
          <p:nvPr/>
        </p:nvSpPr>
        <p:spPr>
          <a:xfrm>
            <a:off x="4595023" y="5073549"/>
            <a:ext cx="1117933" cy="372822"/>
          </a:xfrm>
          <a:prstGeom prst="rect">
            <a:avLst/>
          </a:prstGeom>
        </p:spPr>
        <p:txBody>
          <a:bodyPr wrap="square" lIns="0" tIns="0" rIns="0" bIns="0" rtlCol="0">
            <a:noAutofit/>
          </a:bodyPr>
          <a:lstStyle/>
          <a:p>
            <a:pPr marL="25405">
              <a:lnSpc>
                <a:spcPts val="1000"/>
              </a:lnSpc>
            </a:pPr>
            <a:endParaRPr sz="1000"/>
          </a:p>
        </p:txBody>
      </p:sp>
      <p:sp>
        <p:nvSpPr>
          <p:cNvPr id="136" name="object 136"/>
          <p:cNvSpPr txBox="1"/>
          <p:nvPr/>
        </p:nvSpPr>
        <p:spPr>
          <a:xfrm>
            <a:off x="5712956" y="5073549"/>
            <a:ext cx="164481" cy="372822"/>
          </a:xfrm>
          <a:prstGeom prst="rect">
            <a:avLst/>
          </a:prstGeom>
        </p:spPr>
        <p:txBody>
          <a:bodyPr wrap="square" lIns="0" tIns="0" rIns="0" bIns="0" rtlCol="0">
            <a:noAutofit/>
          </a:bodyPr>
          <a:lstStyle/>
          <a:p>
            <a:pPr marL="25405">
              <a:lnSpc>
                <a:spcPts val="1000"/>
              </a:lnSpc>
            </a:pPr>
            <a:endParaRPr sz="1000"/>
          </a:p>
        </p:txBody>
      </p:sp>
      <p:sp>
        <p:nvSpPr>
          <p:cNvPr id="137" name="object 137"/>
          <p:cNvSpPr txBox="1"/>
          <p:nvPr/>
        </p:nvSpPr>
        <p:spPr>
          <a:xfrm>
            <a:off x="5877437" y="5073549"/>
            <a:ext cx="1117933" cy="372822"/>
          </a:xfrm>
          <a:prstGeom prst="rect">
            <a:avLst/>
          </a:prstGeom>
        </p:spPr>
        <p:txBody>
          <a:bodyPr wrap="square" lIns="0" tIns="0" rIns="0" bIns="0" rtlCol="0">
            <a:noAutofit/>
          </a:bodyPr>
          <a:lstStyle/>
          <a:p>
            <a:pPr marL="25405">
              <a:lnSpc>
                <a:spcPts val="1000"/>
              </a:lnSpc>
            </a:pPr>
            <a:endParaRPr sz="1000"/>
          </a:p>
        </p:txBody>
      </p:sp>
      <p:sp>
        <p:nvSpPr>
          <p:cNvPr id="138" name="object 138"/>
          <p:cNvSpPr txBox="1"/>
          <p:nvPr/>
        </p:nvSpPr>
        <p:spPr>
          <a:xfrm>
            <a:off x="6995370" y="5073549"/>
            <a:ext cx="164481" cy="372822"/>
          </a:xfrm>
          <a:prstGeom prst="rect">
            <a:avLst/>
          </a:prstGeom>
        </p:spPr>
        <p:txBody>
          <a:bodyPr wrap="square" lIns="0" tIns="0" rIns="0" bIns="0" rtlCol="0">
            <a:noAutofit/>
          </a:bodyPr>
          <a:lstStyle/>
          <a:p>
            <a:pPr marL="25405">
              <a:lnSpc>
                <a:spcPts val="1000"/>
              </a:lnSpc>
            </a:pPr>
            <a:endParaRPr sz="1000"/>
          </a:p>
        </p:txBody>
      </p:sp>
      <p:sp>
        <p:nvSpPr>
          <p:cNvPr id="139" name="object 139"/>
          <p:cNvSpPr txBox="1"/>
          <p:nvPr/>
        </p:nvSpPr>
        <p:spPr>
          <a:xfrm>
            <a:off x="7159852" y="5073549"/>
            <a:ext cx="1117933" cy="372822"/>
          </a:xfrm>
          <a:prstGeom prst="rect">
            <a:avLst/>
          </a:prstGeom>
        </p:spPr>
        <p:txBody>
          <a:bodyPr wrap="square" lIns="0" tIns="0" rIns="0" bIns="0" rtlCol="0">
            <a:noAutofit/>
          </a:bodyPr>
          <a:lstStyle/>
          <a:p>
            <a:pPr marL="25405">
              <a:lnSpc>
                <a:spcPts val="1000"/>
              </a:lnSpc>
            </a:pPr>
            <a:endParaRPr sz="1000"/>
          </a:p>
        </p:txBody>
      </p:sp>
    </p:spTree>
    <p:extLst>
      <p:ext uri="{BB962C8B-B14F-4D97-AF65-F5344CB8AC3E}">
        <p14:creationId xmlns:p14="http://schemas.microsoft.com/office/powerpoint/2010/main" val="188414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42113" y="1686417"/>
            <a:ext cx="1041860" cy="658481"/>
          </a:xfrm>
          <a:custGeom>
            <a:avLst/>
            <a:gdLst/>
            <a:ahLst/>
            <a:cxnLst/>
            <a:rect l="l" t="t" r="r" b="b"/>
            <a:pathLst>
              <a:path w="1041679" h="658367">
                <a:moveTo>
                  <a:pt x="0" y="658367"/>
                </a:moveTo>
                <a:lnTo>
                  <a:pt x="1041679" y="658367"/>
                </a:lnTo>
                <a:lnTo>
                  <a:pt x="1041679" y="0"/>
                </a:lnTo>
                <a:lnTo>
                  <a:pt x="0" y="0"/>
                </a:lnTo>
                <a:lnTo>
                  <a:pt x="0" y="658367"/>
                </a:lnTo>
                <a:close/>
              </a:path>
            </a:pathLst>
          </a:custGeom>
          <a:solidFill>
            <a:srgbClr val="2185D5"/>
          </a:solidFill>
        </p:spPr>
        <p:txBody>
          <a:bodyPr wrap="square" lIns="0" tIns="0" rIns="0" bIns="0" rtlCol="0">
            <a:noAutofit/>
          </a:bodyPr>
          <a:lstStyle/>
          <a:p>
            <a:endParaRPr/>
          </a:p>
        </p:txBody>
      </p:sp>
      <p:sp>
        <p:nvSpPr>
          <p:cNvPr id="4" name="object 4"/>
          <p:cNvSpPr/>
          <p:nvPr/>
        </p:nvSpPr>
        <p:spPr>
          <a:xfrm>
            <a:off x="1784024" y="1686417"/>
            <a:ext cx="6614800" cy="658481"/>
          </a:xfrm>
          <a:custGeom>
            <a:avLst/>
            <a:gdLst/>
            <a:ahLst/>
            <a:cxnLst/>
            <a:rect l="l" t="t" r="r" b="b"/>
            <a:pathLst>
              <a:path w="6613652" h="658367">
                <a:moveTo>
                  <a:pt x="0" y="658367"/>
                </a:moveTo>
                <a:lnTo>
                  <a:pt x="6613652" y="658367"/>
                </a:lnTo>
                <a:lnTo>
                  <a:pt x="6613652" y="0"/>
                </a:lnTo>
                <a:lnTo>
                  <a:pt x="0" y="0"/>
                </a:lnTo>
                <a:lnTo>
                  <a:pt x="0" y="658367"/>
                </a:lnTo>
                <a:close/>
              </a:path>
            </a:pathLst>
          </a:custGeom>
          <a:solidFill>
            <a:srgbClr val="FFFFFF"/>
          </a:solidFill>
        </p:spPr>
        <p:txBody>
          <a:bodyPr wrap="square" lIns="0" tIns="0" rIns="0" bIns="0" rtlCol="0">
            <a:noAutofit/>
          </a:bodyPr>
          <a:lstStyle/>
          <a:p>
            <a:endParaRPr/>
          </a:p>
        </p:txBody>
      </p:sp>
      <p:sp>
        <p:nvSpPr>
          <p:cNvPr id="5" name="object 5"/>
          <p:cNvSpPr/>
          <p:nvPr/>
        </p:nvSpPr>
        <p:spPr>
          <a:xfrm>
            <a:off x="742113" y="2344898"/>
            <a:ext cx="1041860" cy="658481"/>
          </a:xfrm>
          <a:custGeom>
            <a:avLst/>
            <a:gdLst/>
            <a:ahLst/>
            <a:cxnLst/>
            <a:rect l="l" t="t" r="r" b="b"/>
            <a:pathLst>
              <a:path w="1041679" h="658367">
                <a:moveTo>
                  <a:pt x="0" y="658367"/>
                </a:moveTo>
                <a:lnTo>
                  <a:pt x="1041679" y="658367"/>
                </a:lnTo>
                <a:lnTo>
                  <a:pt x="1041679" y="0"/>
                </a:lnTo>
                <a:lnTo>
                  <a:pt x="0" y="0"/>
                </a:lnTo>
                <a:lnTo>
                  <a:pt x="0" y="658367"/>
                </a:lnTo>
                <a:close/>
              </a:path>
            </a:pathLst>
          </a:custGeom>
          <a:solidFill>
            <a:srgbClr val="2185D5"/>
          </a:solidFill>
        </p:spPr>
        <p:txBody>
          <a:bodyPr wrap="square" lIns="0" tIns="0" rIns="0" bIns="0" rtlCol="0">
            <a:noAutofit/>
          </a:bodyPr>
          <a:lstStyle/>
          <a:p>
            <a:endParaRPr/>
          </a:p>
        </p:txBody>
      </p:sp>
      <p:sp>
        <p:nvSpPr>
          <p:cNvPr id="6" name="object 6"/>
          <p:cNvSpPr/>
          <p:nvPr/>
        </p:nvSpPr>
        <p:spPr>
          <a:xfrm>
            <a:off x="1784024" y="2344898"/>
            <a:ext cx="6614800" cy="658481"/>
          </a:xfrm>
          <a:custGeom>
            <a:avLst/>
            <a:gdLst/>
            <a:ahLst/>
            <a:cxnLst/>
            <a:rect l="l" t="t" r="r" b="b"/>
            <a:pathLst>
              <a:path w="6613652" h="658367">
                <a:moveTo>
                  <a:pt x="0" y="658367"/>
                </a:moveTo>
                <a:lnTo>
                  <a:pt x="6613652" y="658367"/>
                </a:lnTo>
                <a:lnTo>
                  <a:pt x="6613652" y="0"/>
                </a:lnTo>
                <a:lnTo>
                  <a:pt x="0" y="0"/>
                </a:lnTo>
                <a:lnTo>
                  <a:pt x="0" y="658367"/>
                </a:lnTo>
                <a:close/>
              </a:path>
            </a:pathLst>
          </a:custGeom>
          <a:solidFill>
            <a:srgbClr val="FFFFFF"/>
          </a:solidFill>
        </p:spPr>
        <p:txBody>
          <a:bodyPr wrap="square" lIns="0" tIns="0" rIns="0" bIns="0" rtlCol="0">
            <a:noAutofit/>
          </a:bodyPr>
          <a:lstStyle/>
          <a:p>
            <a:endParaRPr/>
          </a:p>
        </p:txBody>
      </p:sp>
      <p:sp>
        <p:nvSpPr>
          <p:cNvPr id="7" name="object 7"/>
          <p:cNvSpPr/>
          <p:nvPr/>
        </p:nvSpPr>
        <p:spPr>
          <a:xfrm>
            <a:off x="742113" y="3003380"/>
            <a:ext cx="1041860" cy="1316965"/>
          </a:xfrm>
          <a:custGeom>
            <a:avLst/>
            <a:gdLst/>
            <a:ahLst/>
            <a:cxnLst/>
            <a:rect l="l" t="t" r="r" b="b"/>
            <a:pathLst>
              <a:path w="1041679" h="1316736">
                <a:moveTo>
                  <a:pt x="0" y="1316736"/>
                </a:moveTo>
                <a:lnTo>
                  <a:pt x="1041679" y="1316736"/>
                </a:lnTo>
                <a:lnTo>
                  <a:pt x="1041679" y="0"/>
                </a:lnTo>
                <a:lnTo>
                  <a:pt x="0" y="0"/>
                </a:lnTo>
                <a:lnTo>
                  <a:pt x="0" y="1316736"/>
                </a:lnTo>
                <a:close/>
              </a:path>
            </a:pathLst>
          </a:custGeom>
          <a:solidFill>
            <a:srgbClr val="2185D5"/>
          </a:solidFill>
        </p:spPr>
        <p:txBody>
          <a:bodyPr wrap="square" lIns="0" tIns="0" rIns="0" bIns="0" rtlCol="0">
            <a:noAutofit/>
          </a:bodyPr>
          <a:lstStyle/>
          <a:p>
            <a:endParaRPr/>
          </a:p>
        </p:txBody>
      </p:sp>
      <p:sp>
        <p:nvSpPr>
          <p:cNvPr id="8" name="object 8"/>
          <p:cNvSpPr/>
          <p:nvPr/>
        </p:nvSpPr>
        <p:spPr>
          <a:xfrm>
            <a:off x="1784024" y="3003380"/>
            <a:ext cx="2204975" cy="1316965"/>
          </a:xfrm>
          <a:custGeom>
            <a:avLst/>
            <a:gdLst/>
            <a:ahLst/>
            <a:cxnLst/>
            <a:rect l="l" t="t" r="r" b="b"/>
            <a:pathLst>
              <a:path w="2204592" h="1316736">
                <a:moveTo>
                  <a:pt x="0" y="1316736"/>
                </a:moveTo>
                <a:lnTo>
                  <a:pt x="2204592" y="1316736"/>
                </a:lnTo>
                <a:lnTo>
                  <a:pt x="2204592" y="0"/>
                </a:lnTo>
                <a:lnTo>
                  <a:pt x="0" y="0"/>
                </a:lnTo>
                <a:lnTo>
                  <a:pt x="0" y="1316736"/>
                </a:lnTo>
                <a:close/>
              </a:path>
            </a:pathLst>
          </a:custGeom>
          <a:solidFill>
            <a:srgbClr val="FFFFFF"/>
          </a:solidFill>
        </p:spPr>
        <p:txBody>
          <a:bodyPr wrap="square" lIns="0" tIns="0" rIns="0" bIns="0" rtlCol="0">
            <a:noAutofit/>
          </a:bodyPr>
          <a:lstStyle/>
          <a:p>
            <a:endParaRPr/>
          </a:p>
        </p:txBody>
      </p:sp>
      <p:sp>
        <p:nvSpPr>
          <p:cNvPr id="9" name="object 9"/>
          <p:cNvSpPr/>
          <p:nvPr/>
        </p:nvSpPr>
        <p:spPr>
          <a:xfrm>
            <a:off x="3988873" y="3003380"/>
            <a:ext cx="2204976" cy="1316965"/>
          </a:xfrm>
          <a:custGeom>
            <a:avLst/>
            <a:gdLst/>
            <a:ahLst/>
            <a:cxnLst/>
            <a:rect l="l" t="t" r="r" b="b"/>
            <a:pathLst>
              <a:path w="2204593" h="1316736">
                <a:moveTo>
                  <a:pt x="0" y="1316736"/>
                </a:moveTo>
                <a:lnTo>
                  <a:pt x="2204593" y="1316736"/>
                </a:lnTo>
                <a:lnTo>
                  <a:pt x="2204593" y="0"/>
                </a:lnTo>
                <a:lnTo>
                  <a:pt x="0" y="0"/>
                </a:lnTo>
                <a:lnTo>
                  <a:pt x="0" y="1316736"/>
                </a:lnTo>
                <a:close/>
              </a:path>
            </a:pathLst>
          </a:custGeom>
          <a:solidFill>
            <a:srgbClr val="FFFFFF"/>
          </a:solidFill>
        </p:spPr>
        <p:txBody>
          <a:bodyPr wrap="square" lIns="0" tIns="0" rIns="0" bIns="0" rtlCol="0">
            <a:noAutofit/>
          </a:bodyPr>
          <a:lstStyle/>
          <a:p>
            <a:endParaRPr/>
          </a:p>
        </p:txBody>
      </p:sp>
      <p:sp>
        <p:nvSpPr>
          <p:cNvPr id="10" name="object 10"/>
          <p:cNvSpPr/>
          <p:nvPr/>
        </p:nvSpPr>
        <p:spPr>
          <a:xfrm>
            <a:off x="6193849" y="3003380"/>
            <a:ext cx="2204976" cy="1316965"/>
          </a:xfrm>
          <a:custGeom>
            <a:avLst/>
            <a:gdLst/>
            <a:ahLst/>
            <a:cxnLst/>
            <a:rect l="l" t="t" r="r" b="b"/>
            <a:pathLst>
              <a:path w="2204593" h="1316736">
                <a:moveTo>
                  <a:pt x="0" y="1316736"/>
                </a:moveTo>
                <a:lnTo>
                  <a:pt x="2204593" y="1316736"/>
                </a:lnTo>
                <a:lnTo>
                  <a:pt x="2204593" y="0"/>
                </a:lnTo>
                <a:lnTo>
                  <a:pt x="0" y="0"/>
                </a:lnTo>
                <a:lnTo>
                  <a:pt x="0" y="1316736"/>
                </a:lnTo>
                <a:close/>
              </a:path>
            </a:pathLst>
          </a:custGeom>
          <a:solidFill>
            <a:srgbClr val="FFFFFF"/>
          </a:solidFill>
        </p:spPr>
        <p:txBody>
          <a:bodyPr wrap="square" lIns="0" tIns="0" rIns="0" bIns="0" rtlCol="0">
            <a:noAutofit/>
          </a:bodyPr>
          <a:lstStyle/>
          <a:p>
            <a:endParaRPr/>
          </a:p>
        </p:txBody>
      </p:sp>
      <p:sp>
        <p:nvSpPr>
          <p:cNvPr id="11" name="object 11"/>
          <p:cNvSpPr/>
          <p:nvPr/>
        </p:nvSpPr>
        <p:spPr>
          <a:xfrm>
            <a:off x="742113" y="4320370"/>
            <a:ext cx="1041860" cy="1316965"/>
          </a:xfrm>
          <a:custGeom>
            <a:avLst/>
            <a:gdLst/>
            <a:ahLst/>
            <a:cxnLst/>
            <a:rect l="l" t="t" r="r" b="b"/>
            <a:pathLst>
              <a:path w="1041679" h="1316736">
                <a:moveTo>
                  <a:pt x="0" y="1316736"/>
                </a:moveTo>
                <a:lnTo>
                  <a:pt x="1041679" y="1316736"/>
                </a:lnTo>
                <a:lnTo>
                  <a:pt x="1041679" y="0"/>
                </a:lnTo>
                <a:lnTo>
                  <a:pt x="0" y="0"/>
                </a:lnTo>
                <a:lnTo>
                  <a:pt x="0" y="1316736"/>
                </a:lnTo>
                <a:close/>
              </a:path>
            </a:pathLst>
          </a:custGeom>
          <a:solidFill>
            <a:srgbClr val="2185D5"/>
          </a:solidFill>
        </p:spPr>
        <p:txBody>
          <a:bodyPr wrap="square" lIns="0" tIns="0" rIns="0" bIns="0" rtlCol="0">
            <a:noAutofit/>
          </a:bodyPr>
          <a:lstStyle/>
          <a:p>
            <a:endParaRPr/>
          </a:p>
        </p:txBody>
      </p:sp>
      <p:sp>
        <p:nvSpPr>
          <p:cNvPr id="12" name="object 12"/>
          <p:cNvSpPr/>
          <p:nvPr/>
        </p:nvSpPr>
        <p:spPr>
          <a:xfrm>
            <a:off x="1784024" y="4320384"/>
            <a:ext cx="6614800" cy="658482"/>
          </a:xfrm>
          <a:custGeom>
            <a:avLst/>
            <a:gdLst/>
            <a:ahLst/>
            <a:cxnLst/>
            <a:rect l="l" t="t" r="r" b="b"/>
            <a:pathLst>
              <a:path w="6613652" h="658368">
                <a:moveTo>
                  <a:pt x="0" y="658368"/>
                </a:moveTo>
                <a:lnTo>
                  <a:pt x="6613652" y="658368"/>
                </a:lnTo>
                <a:lnTo>
                  <a:pt x="6613652" y="0"/>
                </a:lnTo>
                <a:lnTo>
                  <a:pt x="0" y="0"/>
                </a:lnTo>
                <a:lnTo>
                  <a:pt x="0" y="658368"/>
                </a:lnTo>
                <a:close/>
              </a:path>
            </a:pathLst>
          </a:custGeom>
          <a:solidFill>
            <a:srgbClr val="56DCFF"/>
          </a:solidFill>
        </p:spPr>
        <p:txBody>
          <a:bodyPr wrap="square" lIns="0" tIns="0" rIns="0" bIns="0" rtlCol="0">
            <a:noAutofit/>
          </a:bodyPr>
          <a:lstStyle/>
          <a:p>
            <a:endParaRPr/>
          </a:p>
        </p:txBody>
      </p:sp>
      <p:sp>
        <p:nvSpPr>
          <p:cNvPr id="13" name="object 13"/>
          <p:cNvSpPr/>
          <p:nvPr/>
        </p:nvSpPr>
        <p:spPr>
          <a:xfrm>
            <a:off x="1784025" y="4978853"/>
            <a:ext cx="1102474" cy="658482"/>
          </a:xfrm>
          <a:custGeom>
            <a:avLst/>
            <a:gdLst/>
            <a:ahLst/>
            <a:cxnLst/>
            <a:rect l="l" t="t" r="r" b="b"/>
            <a:pathLst>
              <a:path w="1102283" h="658368">
                <a:moveTo>
                  <a:pt x="0" y="658368"/>
                </a:moveTo>
                <a:lnTo>
                  <a:pt x="1102283" y="658368"/>
                </a:lnTo>
                <a:lnTo>
                  <a:pt x="1102283" y="0"/>
                </a:lnTo>
                <a:lnTo>
                  <a:pt x="0" y="0"/>
                </a:lnTo>
                <a:lnTo>
                  <a:pt x="0" y="658368"/>
                </a:lnTo>
                <a:close/>
              </a:path>
            </a:pathLst>
          </a:custGeom>
          <a:solidFill>
            <a:srgbClr val="FFFFFF"/>
          </a:solidFill>
        </p:spPr>
        <p:txBody>
          <a:bodyPr wrap="square" lIns="0" tIns="0" rIns="0" bIns="0" rtlCol="0">
            <a:noAutofit/>
          </a:bodyPr>
          <a:lstStyle/>
          <a:p>
            <a:endParaRPr/>
          </a:p>
        </p:txBody>
      </p:sp>
      <p:sp>
        <p:nvSpPr>
          <p:cNvPr id="14" name="object 14"/>
          <p:cNvSpPr/>
          <p:nvPr/>
        </p:nvSpPr>
        <p:spPr>
          <a:xfrm>
            <a:off x="2886450" y="4978853"/>
            <a:ext cx="1102474" cy="658482"/>
          </a:xfrm>
          <a:custGeom>
            <a:avLst/>
            <a:gdLst/>
            <a:ahLst/>
            <a:cxnLst/>
            <a:rect l="l" t="t" r="r" b="b"/>
            <a:pathLst>
              <a:path w="1102283" h="658368">
                <a:moveTo>
                  <a:pt x="0" y="658368"/>
                </a:moveTo>
                <a:lnTo>
                  <a:pt x="1102283" y="658368"/>
                </a:lnTo>
                <a:lnTo>
                  <a:pt x="1102283" y="0"/>
                </a:lnTo>
                <a:lnTo>
                  <a:pt x="0" y="0"/>
                </a:lnTo>
                <a:lnTo>
                  <a:pt x="0" y="658368"/>
                </a:lnTo>
                <a:close/>
              </a:path>
            </a:pathLst>
          </a:custGeom>
          <a:solidFill>
            <a:srgbClr val="FFFFFF"/>
          </a:solidFill>
        </p:spPr>
        <p:txBody>
          <a:bodyPr wrap="square" lIns="0" tIns="0" rIns="0" bIns="0" rtlCol="0">
            <a:noAutofit/>
          </a:bodyPr>
          <a:lstStyle/>
          <a:p>
            <a:endParaRPr/>
          </a:p>
        </p:txBody>
      </p:sp>
      <p:sp>
        <p:nvSpPr>
          <p:cNvPr id="15" name="object 15"/>
          <p:cNvSpPr/>
          <p:nvPr/>
        </p:nvSpPr>
        <p:spPr>
          <a:xfrm>
            <a:off x="3988873" y="4978853"/>
            <a:ext cx="1102474" cy="658482"/>
          </a:xfrm>
          <a:custGeom>
            <a:avLst/>
            <a:gdLst/>
            <a:ahLst/>
            <a:cxnLst/>
            <a:rect l="l" t="t" r="r" b="b"/>
            <a:pathLst>
              <a:path w="1102283" h="658368">
                <a:moveTo>
                  <a:pt x="0" y="658368"/>
                </a:moveTo>
                <a:lnTo>
                  <a:pt x="1102283" y="658368"/>
                </a:lnTo>
                <a:lnTo>
                  <a:pt x="1102283" y="0"/>
                </a:lnTo>
                <a:lnTo>
                  <a:pt x="0" y="0"/>
                </a:lnTo>
                <a:lnTo>
                  <a:pt x="0" y="658368"/>
                </a:lnTo>
                <a:close/>
              </a:path>
            </a:pathLst>
          </a:custGeom>
          <a:solidFill>
            <a:srgbClr val="FFFFFF"/>
          </a:solidFill>
        </p:spPr>
        <p:txBody>
          <a:bodyPr wrap="square" lIns="0" tIns="0" rIns="0" bIns="0" rtlCol="0">
            <a:noAutofit/>
          </a:bodyPr>
          <a:lstStyle/>
          <a:p>
            <a:endParaRPr/>
          </a:p>
        </p:txBody>
      </p:sp>
      <p:sp>
        <p:nvSpPr>
          <p:cNvPr id="16" name="object 16"/>
          <p:cNvSpPr/>
          <p:nvPr/>
        </p:nvSpPr>
        <p:spPr>
          <a:xfrm>
            <a:off x="5091425" y="4978853"/>
            <a:ext cx="1102474" cy="658482"/>
          </a:xfrm>
          <a:custGeom>
            <a:avLst/>
            <a:gdLst/>
            <a:ahLst/>
            <a:cxnLst/>
            <a:rect l="l" t="t" r="r" b="b"/>
            <a:pathLst>
              <a:path w="1102283" h="658368">
                <a:moveTo>
                  <a:pt x="0" y="658368"/>
                </a:moveTo>
                <a:lnTo>
                  <a:pt x="1102283" y="658368"/>
                </a:lnTo>
                <a:lnTo>
                  <a:pt x="1102283" y="0"/>
                </a:lnTo>
                <a:lnTo>
                  <a:pt x="0" y="0"/>
                </a:lnTo>
                <a:lnTo>
                  <a:pt x="0" y="658368"/>
                </a:lnTo>
                <a:close/>
              </a:path>
            </a:pathLst>
          </a:custGeom>
          <a:solidFill>
            <a:srgbClr val="FFFFFF"/>
          </a:solidFill>
        </p:spPr>
        <p:txBody>
          <a:bodyPr wrap="square" lIns="0" tIns="0" rIns="0" bIns="0" rtlCol="0">
            <a:noAutofit/>
          </a:bodyPr>
          <a:lstStyle/>
          <a:p>
            <a:endParaRPr/>
          </a:p>
        </p:txBody>
      </p:sp>
      <p:sp>
        <p:nvSpPr>
          <p:cNvPr id="17" name="object 17"/>
          <p:cNvSpPr/>
          <p:nvPr/>
        </p:nvSpPr>
        <p:spPr>
          <a:xfrm>
            <a:off x="6193849" y="4978853"/>
            <a:ext cx="1102474" cy="658482"/>
          </a:xfrm>
          <a:custGeom>
            <a:avLst/>
            <a:gdLst/>
            <a:ahLst/>
            <a:cxnLst/>
            <a:rect l="l" t="t" r="r" b="b"/>
            <a:pathLst>
              <a:path w="1102283" h="658368">
                <a:moveTo>
                  <a:pt x="0" y="658368"/>
                </a:moveTo>
                <a:lnTo>
                  <a:pt x="1102283" y="658368"/>
                </a:lnTo>
                <a:lnTo>
                  <a:pt x="1102283" y="0"/>
                </a:lnTo>
                <a:lnTo>
                  <a:pt x="0" y="0"/>
                </a:lnTo>
                <a:lnTo>
                  <a:pt x="0" y="658368"/>
                </a:lnTo>
                <a:close/>
              </a:path>
            </a:pathLst>
          </a:custGeom>
          <a:solidFill>
            <a:srgbClr val="FFFFFF"/>
          </a:solidFill>
        </p:spPr>
        <p:txBody>
          <a:bodyPr wrap="square" lIns="0" tIns="0" rIns="0" bIns="0" rtlCol="0">
            <a:noAutofit/>
          </a:bodyPr>
          <a:lstStyle/>
          <a:p>
            <a:endParaRPr/>
          </a:p>
        </p:txBody>
      </p:sp>
      <p:sp>
        <p:nvSpPr>
          <p:cNvPr id="18" name="object 18"/>
          <p:cNvSpPr/>
          <p:nvPr/>
        </p:nvSpPr>
        <p:spPr>
          <a:xfrm>
            <a:off x="7296400" y="4978853"/>
            <a:ext cx="1102474" cy="658482"/>
          </a:xfrm>
          <a:custGeom>
            <a:avLst/>
            <a:gdLst/>
            <a:ahLst/>
            <a:cxnLst/>
            <a:rect l="l" t="t" r="r" b="b"/>
            <a:pathLst>
              <a:path w="1102283" h="658368">
                <a:moveTo>
                  <a:pt x="0" y="658368"/>
                </a:moveTo>
                <a:lnTo>
                  <a:pt x="1102283" y="658368"/>
                </a:lnTo>
                <a:lnTo>
                  <a:pt x="1102283" y="0"/>
                </a:lnTo>
                <a:lnTo>
                  <a:pt x="0" y="0"/>
                </a:lnTo>
                <a:lnTo>
                  <a:pt x="0" y="658368"/>
                </a:lnTo>
                <a:close/>
              </a:path>
            </a:pathLst>
          </a:custGeom>
          <a:solidFill>
            <a:srgbClr val="FFFFFF"/>
          </a:solidFill>
        </p:spPr>
        <p:txBody>
          <a:bodyPr wrap="square" lIns="0" tIns="0" rIns="0" bIns="0" rtlCol="0">
            <a:noAutofit/>
          </a:bodyPr>
          <a:lstStyle/>
          <a:p>
            <a:endParaRPr/>
          </a:p>
        </p:txBody>
      </p:sp>
      <p:sp>
        <p:nvSpPr>
          <p:cNvPr id="19" name="object 19"/>
          <p:cNvSpPr/>
          <p:nvPr/>
        </p:nvSpPr>
        <p:spPr>
          <a:xfrm>
            <a:off x="1784024" y="1680066"/>
            <a:ext cx="0" cy="3963621"/>
          </a:xfrm>
          <a:custGeom>
            <a:avLst/>
            <a:gdLst/>
            <a:ahLst/>
            <a:cxnLst/>
            <a:rect l="l" t="t" r="r" b="b"/>
            <a:pathLst>
              <a:path h="3962933">
                <a:moveTo>
                  <a:pt x="0" y="0"/>
                </a:moveTo>
                <a:lnTo>
                  <a:pt x="0" y="3962933"/>
                </a:lnTo>
              </a:path>
            </a:pathLst>
          </a:custGeom>
          <a:ln w="12700">
            <a:solidFill>
              <a:srgbClr val="000000"/>
            </a:solidFill>
          </a:ln>
        </p:spPr>
        <p:txBody>
          <a:bodyPr wrap="square" lIns="0" tIns="0" rIns="0" bIns="0" rtlCol="0">
            <a:noAutofit/>
          </a:bodyPr>
          <a:lstStyle/>
          <a:p>
            <a:endParaRPr/>
          </a:p>
        </p:txBody>
      </p:sp>
      <p:sp>
        <p:nvSpPr>
          <p:cNvPr id="20" name="object 20"/>
          <p:cNvSpPr/>
          <p:nvPr/>
        </p:nvSpPr>
        <p:spPr>
          <a:xfrm>
            <a:off x="2886449" y="4972515"/>
            <a:ext cx="0" cy="671172"/>
          </a:xfrm>
          <a:custGeom>
            <a:avLst/>
            <a:gdLst/>
            <a:ahLst/>
            <a:cxnLst/>
            <a:rect l="l" t="t" r="r" b="b"/>
            <a:pathLst>
              <a:path h="671055">
                <a:moveTo>
                  <a:pt x="0" y="0"/>
                </a:moveTo>
                <a:lnTo>
                  <a:pt x="0" y="671055"/>
                </a:lnTo>
              </a:path>
            </a:pathLst>
          </a:custGeom>
          <a:ln w="12700">
            <a:solidFill>
              <a:srgbClr val="000000"/>
            </a:solidFill>
          </a:ln>
        </p:spPr>
        <p:txBody>
          <a:bodyPr wrap="square" lIns="0" tIns="0" rIns="0" bIns="0" rtlCol="0">
            <a:noAutofit/>
          </a:bodyPr>
          <a:lstStyle/>
          <a:p>
            <a:endParaRPr/>
          </a:p>
        </p:txBody>
      </p:sp>
      <p:sp>
        <p:nvSpPr>
          <p:cNvPr id="21" name="object 21"/>
          <p:cNvSpPr/>
          <p:nvPr/>
        </p:nvSpPr>
        <p:spPr>
          <a:xfrm>
            <a:off x="3988873" y="2997029"/>
            <a:ext cx="0" cy="1329667"/>
          </a:xfrm>
          <a:custGeom>
            <a:avLst/>
            <a:gdLst/>
            <a:ahLst/>
            <a:cxnLst/>
            <a:rect l="l" t="t" r="r" b="b"/>
            <a:pathLst>
              <a:path h="1329436">
                <a:moveTo>
                  <a:pt x="0" y="0"/>
                </a:moveTo>
                <a:lnTo>
                  <a:pt x="0" y="1329436"/>
                </a:lnTo>
              </a:path>
            </a:pathLst>
          </a:custGeom>
          <a:ln w="12700">
            <a:solidFill>
              <a:srgbClr val="000000"/>
            </a:solidFill>
          </a:ln>
        </p:spPr>
        <p:txBody>
          <a:bodyPr wrap="square" lIns="0" tIns="0" rIns="0" bIns="0" rtlCol="0">
            <a:noAutofit/>
          </a:bodyPr>
          <a:lstStyle/>
          <a:p>
            <a:endParaRPr/>
          </a:p>
        </p:txBody>
      </p:sp>
      <p:sp>
        <p:nvSpPr>
          <p:cNvPr id="22" name="object 22"/>
          <p:cNvSpPr/>
          <p:nvPr/>
        </p:nvSpPr>
        <p:spPr>
          <a:xfrm>
            <a:off x="3988873" y="4972515"/>
            <a:ext cx="0" cy="671172"/>
          </a:xfrm>
          <a:custGeom>
            <a:avLst/>
            <a:gdLst/>
            <a:ahLst/>
            <a:cxnLst/>
            <a:rect l="l" t="t" r="r" b="b"/>
            <a:pathLst>
              <a:path h="671055">
                <a:moveTo>
                  <a:pt x="0" y="0"/>
                </a:moveTo>
                <a:lnTo>
                  <a:pt x="0" y="671055"/>
                </a:lnTo>
              </a:path>
            </a:pathLst>
          </a:custGeom>
          <a:ln w="12700">
            <a:solidFill>
              <a:srgbClr val="000000"/>
            </a:solidFill>
          </a:ln>
        </p:spPr>
        <p:txBody>
          <a:bodyPr wrap="square" lIns="0" tIns="0" rIns="0" bIns="0" rtlCol="0">
            <a:noAutofit/>
          </a:bodyPr>
          <a:lstStyle/>
          <a:p>
            <a:endParaRPr/>
          </a:p>
        </p:txBody>
      </p:sp>
      <p:sp>
        <p:nvSpPr>
          <p:cNvPr id="23" name="object 23"/>
          <p:cNvSpPr/>
          <p:nvPr/>
        </p:nvSpPr>
        <p:spPr>
          <a:xfrm>
            <a:off x="5091424" y="4972515"/>
            <a:ext cx="0" cy="671172"/>
          </a:xfrm>
          <a:custGeom>
            <a:avLst/>
            <a:gdLst/>
            <a:ahLst/>
            <a:cxnLst/>
            <a:rect l="l" t="t" r="r" b="b"/>
            <a:pathLst>
              <a:path h="671055">
                <a:moveTo>
                  <a:pt x="0" y="0"/>
                </a:moveTo>
                <a:lnTo>
                  <a:pt x="0" y="671055"/>
                </a:lnTo>
              </a:path>
            </a:pathLst>
          </a:custGeom>
          <a:ln w="12700">
            <a:solidFill>
              <a:srgbClr val="000000"/>
            </a:solidFill>
          </a:ln>
        </p:spPr>
        <p:txBody>
          <a:bodyPr wrap="square" lIns="0" tIns="0" rIns="0" bIns="0" rtlCol="0">
            <a:noAutofit/>
          </a:bodyPr>
          <a:lstStyle/>
          <a:p>
            <a:endParaRPr/>
          </a:p>
        </p:txBody>
      </p:sp>
      <p:sp>
        <p:nvSpPr>
          <p:cNvPr id="24" name="object 24"/>
          <p:cNvSpPr/>
          <p:nvPr/>
        </p:nvSpPr>
        <p:spPr>
          <a:xfrm>
            <a:off x="6193848" y="2997029"/>
            <a:ext cx="0" cy="1329667"/>
          </a:xfrm>
          <a:custGeom>
            <a:avLst/>
            <a:gdLst/>
            <a:ahLst/>
            <a:cxnLst/>
            <a:rect l="l" t="t" r="r" b="b"/>
            <a:pathLst>
              <a:path h="1329436">
                <a:moveTo>
                  <a:pt x="0" y="0"/>
                </a:moveTo>
                <a:lnTo>
                  <a:pt x="0" y="1329436"/>
                </a:lnTo>
              </a:path>
            </a:pathLst>
          </a:custGeom>
          <a:ln w="12700">
            <a:solidFill>
              <a:srgbClr val="000000"/>
            </a:solidFill>
          </a:ln>
        </p:spPr>
        <p:txBody>
          <a:bodyPr wrap="square" lIns="0" tIns="0" rIns="0" bIns="0" rtlCol="0">
            <a:noAutofit/>
          </a:bodyPr>
          <a:lstStyle/>
          <a:p>
            <a:endParaRPr/>
          </a:p>
        </p:txBody>
      </p:sp>
      <p:sp>
        <p:nvSpPr>
          <p:cNvPr id="25" name="object 25"/>
          <p:cNvSpPr/>
          <p:nvPr/>
        </p:nvSpPr>
        <p:spPr>
          <a:xfrm>
            <a:off x="6193848" y="4972515"/>
            <a:ext cx="0" cy="671172"/>
          </a:xfrm>
          <a:custGeom>
            <a:avLst/>
            <a:gdLst/>
            <a:ahLst/>
            <a:cxnLst/>
            <a:rect l="l" t="t" r="r" b="b"/>
            <a:pathLst>
              <a:path h="671055">
                <a:moveTo>
                  <a:pt x="0" y="0"/>
                </a:moveTo>
                <a:lnTo>
                  <a:pt x="0" y="671055"/>
                </a:lnTo>
              </a:path>
            </a:pathLst>
          </a:custGeom>
          <a:ln w="12700">
            <a:solidFill>
              <a:srgbClr val="000000"/>
            </a:solidFill>
          </a:ln>
        </p:spPr>
        <p:txBody>
          <a:bodyPr wrap="square" lIns="0" tIns="0" rIns="0" bIns="0" rtlCol="0">
            <a:noAutofit/>
          </a:bodyPr>
          <a:lstStyle/>
          <a:p>
            <a:endParaRPr/>
          </a:p>
        </p:txBody>
      </p:sp>
      <p:sp>
        <p:nvSpPr>
          <p:cNvPr id="26" name="object 26"/>
          <p:cNvSpPr/>
          <p:nvPr/>
        </p:nvSpPr>
        <p:spPr>
          <a:xfrm>
            <a:off x="7296400" y="4972515"/>
            <a:ext cx="0" cy="671172"/>
          </a:xfrm>
          <a:custGeom>
            <a:avLst/>
            <a:gdLst/>
            <a:ahLst/>
            <a:cxnLst/>
            <a:rect l="l" t="t" r="r" b="b"/>
            <a:pathLst>
              <a:path h="671055">
                <a:moveTo>
                  <a:pt x="0" y="0"/>
                </a:moveTo>
                <a:lnTo>
                  <a:pt x="0" y="671055"/>
                </a:lnTo>
              </a:path>
            </a:pathLst>
          </a:custGeom>
          <a:ln w="12700">
            <a:solidFill>
              <a:srgbClr val="000000"/>
            </a:solidFill>
          </a:ln>
        </p:spPr>
        <p:txBody>
          <a:bodyPr wrap="square" lIns="0" tIns="0" rIns="0" bIns="0" rtlCol="0">
            <a:noAutofit/>
          </a:bodyPr>
          <a:lstStyle/>
          <a:p>
            <a:endParaRPr/>
          </a:p>
        </p:txBody>
      </p:sp>
      <p:sp>
        <p:nvSpPr>
          <p:cNvPr id="27" name="object 27"/>
          <p:cNvSpPr/>
          <p:nvPr/>
        </p:nvSpPr>
        <p:spPr>
          <a:xfrm>
            <a:off x="735762" y="2344898"/>
            <a:ext cx="7669413" cy="0"/>
          </a:xfrm>
          <a:custGeom>
            <a:avLst/>
            <a:gdLst/>
            <a:ahLst/>
            <a:cxnLst/>
            <a:rect l="l" t="t" r="r" b="b"/>
            <a:pathLst>
              <a:path w="7668082">
                <a:moveTo>
                  <a:pt x="0" y="0"/>
                </a:moveTo>
                <a:lnTo>
                  <a:pt x="7668082" y="0"/>
                </a:lnTo>
              </a:path>
            </a:pathLst>
          </a:custGeom>
          <a:ln w="12700">
            <a:solidFill>
              <a:srgbClr val="000000"/>
            </a:solidFill>
          </a:ln>
        </p:spPr>
        <p:txBody>
          <a:bodyPr wrap="square" lIns="0" tIns="0" rIns="0" bIns="0" rtlCol="0">
            <a:noAutofit/>
          </a:bodyPr>
          <a:lstStyle/>
          <a:p>
            <a:endParaRPr/>
          </a:p>
        </p:txBody>
      </p:sp>
      <p:sp>
        <p:nvSpPr>
          <p:cNvPr id="28" name="object 28"/>
          <p:cNvSpPr/>
          <p:nvPr/>
        </p:nvSpPr>
        <p:spPr>
          <a:xfrm>
            <a:off x="735762" y="3003380"/>
            <a:ext cx="7669413" cy="0"/>
          </a:xfrm>
          <a:custGeom>
            <a:avLst/>
            <a:gdLst/>
            <a:ahLst/>
            <a:cxnLst/>
            <a:rect l="l" t="t" r="r" b="b"/>
            <a:pathLst>
              <a:path w="7668082">
                <a:moveTo>
                  <a:pt x="0" y="0"/>
                </a:moveTo>
                <a:lnTo>
                  <a:pt x="7668082" y="0"/>
                </a:lnTo>
              </a:path>
            </a:pathLst>
          </a:custGeom>
          <a:ln w="12700">
            <a:solidFill>
              <a:srgbClr val="000000"/>
            </a:solidFill>
          </a:ln>
        </p:spPr>
        <p:txBody>
          <a:bodyPr wrap="square" lIns="0" tIns="0" rIns="0" bIns="0" rtlCol="0">
            <a:noAutofit/>
          </a:bodyPr>
          <a:lstStyle/>
          <a:p>
            <a:endParaRPr/>
          </a:p>
        </p:txBody>
      </p:sp>
      <p:sp>
        <p:nvSpPr>
          <p:cNvPr id="29" name="object 29"/>
          <p:cNvSpPr/>
          <p:nvPr/>
        </p:nvSpPr>
        <p:spPr>
          <a:xfrm>
            <a:off x="735762" y="4320345"/>
            <a:ext cx="7669413" cy="0"/>
          </a:xfrm>
          <a:custGeom>
            <a:avLst/>
            <a:gdLst/>
            <a:ahLst/>
            <a:cxnLst/>
            <a:rect l="l" t="t" r="r" b="b"/>
            <a:pathLst>
              <a:path w="7668082">
                <a:moveTo>
                  <a:pt x="0" y="0"/>
                </a:moveTo>
                <a:lnTo>
                  <a:pt x="7668082" y="0"/>
                </a:lnTo>
              </a:path>
            </a:pathLst>
          </a:custGeom>
          <a:ln w="12700">
            <a:solidFill>
              <a:srgbClr val="000000"/>
            </a:solidFill>
          </a:ln>
        </p:spPr>
        <p:txBody>
          <a:bodyPr wrap="square" lIns="0" tIns="0" rIns="0" bIns="0" rtlCol="0">
            <a:noAutofit/>
          </a:bodyPr>
          <a:lstStyle/>
          <a:p>
            <a:endParaRPr/>
          </a:p>
        </p:txBody>
      </p:sp>
      <p:sp>
        <p:nvSpPr>
          <p:cNvPr id="30" name="object 30"/>
          <p:cNvSpPr/>
          <p:nvPr/>
        </p:nvSpPr>
        <p:spPr>
          <a:xfrm>
            <a:off x="1777673" y="4978866"/>
            <a:ext cx="6627502" cy="0"/>
          </a:xfrm>
          <a:custGeom>
            <a:avLst/>
            <a:gdLst/>
            <a:ahLst/>
            <a:cxnLst/>
            <a:rect l="l" t="t" r="r" b="b"/>
            <a:pathLst>
              <a:path w="6626352">
                <a:moveTo>
                  <a:pt x="0" y="0"/>
                </a:moveTo>
                <a:lnTo>
                  <a:pt x="6626352" y="0"/>
                </a:lnTo>
              </a:path>
            </a:pathLst>
          </a:custGeom>
          <a:ln w="12700">
            <a:solidFill>
              <a:srgbClr val="000000"/>
            </a:solidFill>
          </a:ln>
        </p:spPr>
        <p:txBody>
          <a:bodyPr wrap="square" lIns="0" tIns="0" rIns="0" bIns="0" rtlCol="0">
            <a:noAutofit/>
          </a:bodyPr>
          <a:lstStyle/>
          <a:p>
            <a:endParaRPr/>
          </a:p>
        </p:txBody>
      </p:sp>
      <p:sp>
        <p:nvSpPr>
          <p:cNvPr id="31" name="object 31"/>
          <p:cNvSpPr/>
          <p:nvPr/>
        </p:nvSpPr>
        <p:spPr>
          <a:xfrm>
            <a:off x="742113" y="1680066"/>
            <a:ext cx="0" cy="3963621"/>
          </a:xfrm>
          <a:custGeom>
            <a:avLst/>
            <a:gdLst/>
            <a:ahLst/>
            <a:cxnLst/>
            <a:rect l="l" t="t" r="r" b="b"/>
            <a:pathLst>
              <a:path h="3962933">
                <a:moveTo>
                  <a:pt x="0" y="0"/>
                </a:moveTo>
                <a:lnTo>
                  <a:pt x="0" y="3962933"/>
                </a:lnTo>
              </a:path>
            </a:pathLst>
          </a:custGeom>
          <a:ln w="12700">
            <a:solidFill>
              <a:srgbClr val="000000"/>
            </a:solidFill>
          </a:ln>
        </p:spPr>
        <p:txBody>
          <a:bodyPr wrap="square" lIns="0" tIns="0" rIns="0" bIns="0" rtlCol="0">
            <a:noAutofit/>
          </a:bodyPr>
          <a:lstStyle/>
          <a:p>
            <a:endParaRPr/>
          </a:p>
        </p:txBody>
      </p:sp>
      <p:sp>
        <p:nvSpPr>
          <p:cNvPr id="32" name="object 32"/>
          <p:cNvSpPr/>
          <p:nvPr/>
        </p:nvSpPr>
        <p:spPr>
          <a:xfrm>
            <a:off x="8398825" y="1680066"/>
            <a:ext cx="0" cy="3963621"/>
          </a:xfrm>
          <a:custGeom>
            <a:avLst/>
            <a:gdLst/>
            <a:ahLst/>
            <a:cxnLst/>
            <a:rect l="l" t="t" r="r" b="b"/>
            <a:pathLst>
              <a:path h="3962933">
                <a:moveTo>
                  <a:pt x="0" y="0"/>
                </a:moveTo>
                <a:lnTo>
                  <a:pt x="0" y="3962933"/>
                </a:lnTo>
              </a:path>
            </a:pathLst>
          </a:custGeom>
          <a:ln w="12700">
            <a:solidFill>
              <a:srgbClr val="000000"/>
            </a:solidFill>
          </a:ln>
        </p:spPr>
        <p:txBody>
          <a:bodyPr wrap="square" lIns="0" tIns="0" rIns="0" bIns="0" rtlCol="0">
            <a:noAutofit/>
          </a:bodyPr>
          <a:lstStyle/>
          <a:p>
            <a:endParaRPr/>
          </a:p>
        </p:txBody>
      </p:sp>
      <p:sp>
        <p:nvSpPr>
          <p:cNvPr id="33" name="object 33"/>
          <p:cNvSpPr/>
          <p:nvPr/>
        </p:nvSpPr>
        <p:spPr>
          <a:xfrm>
            <a:off x="735762" y="1686416"/>
            <a:ext cx="7669413" cy="0"/>
          </a:xfrm>
          <a:custGeom>
            <a:avLst/>
            <a:gdLst/>
            <a:ahLst/>
            <a:cxnLst/>
            <a:rect l="l" t="t" r="r" b="b"/>
            <a:pathLst>
              <a:path w="7668082">
                <a:moveTo>
                  <a:pt x="0" y="0"/>
                </a:moveTo>
                <a:lnTo>
                  <a:pt x="7668082" y="0"/>
                </a:lnTo>
              </a:path>
            </a:pathLst>
          </a:custGeom>
          <a:ln w="12700">
            <a:solidFill>
              <a:srgbClr val="000000"/>
            </a:solidFill>
          </a:ln>
        </p:spPr>
        <p:txBody>
          <a:bodyPr wrap="square" lIns="0" tIns="0" rIns="0" bIns="0" rtlCol="0">
            <a:noAutofit/>
          </a:bodyPr>
          <a:lstStyle/>
          <a:p>
            <a:endParaRPr/>
          </a:p>
        </p:txBody>
      </p:sp>
      <p:sp>
        <p:nvSpPr>
          <p:cNvPr id="34" name="object 34"/>
          <p:cNvSpPr/>
          <p:nvPr/>
        </p:nvSpPr>
        <p:spPr>
          <a:xfrm>
            <a:off x="735762" y="5637335"/>
            <a:ext cx="7669413" cy="0"/>
          </a:xfrm>
          <a:custGeom>
            <a:avLst/>
            <a:gdLst/>
            <a:ahLst/>
            <a:cxnLst/>
            <a:rect l="l" t="t" r="r" b="b"/>
            <a:pathLst>
              <a:path w="7668082">
                <a:moveTo>
                  <a:pt x="0" y="0"/>
                </a:moveTo>
                <a:lnTo>
                  <a:pt x="7668082" y="0"/>
                </a:lnTo>
              </a:path>
            </a:pathLst>
          </a:custGeom>
          <a:ln w="12700">
            <a:solidFill>
              <a:srgbClr val="000000"/>
            </a:solidFill>
          </a:ln>
        </p:spPr>
        <p:txBody>
          <a:bodyPr wrap="square" lIns="0" tIns="0" rIns="0" bIns="0" rtlCol="0">
            <a:noAutofit/>
          </a:bodyPr>
          <a:lstStyle/>
          <a:p>
            <a:endParaRPr/>
          </a:p>
        </p:txBody>
      </p:sp>
      <p:sp>
        <p:nvSpPr>
          <p:cNvPr id="35" name="object 35"/>
          <p:cNvSpPr txBox="1"/>
          <p:nvPr/>
        </p:nvSpPr>
        <p:spPr>
          <a:xfrm>
            <a:off x="1230793" y="1314679"/>
            <a:ext cx="2579589" cy="380557"/>
          </a:xfrm>
          <a:prstGeom prst="rect">
            <a:avLst/>
          </a:prstGeom>
        </p:spPr>
        <p:txBody>
          <a:bodyPr wrap="square" lIns="0" tIns="0" rIns="0" bIns="0" rtlCol="0">
            <a:noAutofit/>
          </a:bodyPr>
          <a:lstStyle/>
          <a:p>
            <a:pPr marL="12703">
              <a:lnSpc>
                <a:spcPts val="2996"/>
              </a:lnSpc>
              <a:spcBef>
                <a:spcPts val="149"/>
              </a:spcBef>
            </a:pPr>
            <a:r>
              <a:rPr sz="2801" b="1" dirty="0">
                <a:latin typeface="΢"/>
                <a:cs typeface="΢"/>
              </a:rPr>
              <a:t>创新的产业经济</a:t>
            </a:r>
            <a:endParaRPr sz="2801">
              <a:latin typeface="微软雅黑"/>
              <a:cs typeface="微软雅黑"/>
            </a:endParaRPr>
          </a:p>
        </p:txBody>
      </p:sp>
      <p:sp>
        <p:nvSpPr>
          <p:cNvPr id="36" name="object 36"/>
          <p:cNvSpPr txBox="1"/>
          <p:nvPr/>
        </p:nvSpPr>
        <p:spPr>
          <a:xfrm>
            <a:off x="3631764" y="3438629"/>
            <a:ext cx="474625" cy="228436"/>
          </a:xfrm>
          <a:prstGeom prst="rect">
            <a:avLst/>
          </a:prstGeom>
        </p:spPr>
        <p:txBody>
          <a:bodyPr wrap="square" lIns="0" tIns="0" rIns="0" bIns="0" rtlCol="0">
            <a:noAutofit/>
          </a:bodyPr>
          <a:lstStyle/>
          <a:p>
            <a:pPr marL="12703">
              <a:lnSpc>
                <a:spcPts val="1800"/>
              </a:lnSpc>
              <a:spcBef>
                <a:spcPts val="90"/>
              </a:spcBef>
            </a:pPr>
            <a:r>
              <a:rPr sz="2400" baseline="1220" dirty="0">
                <a:latin typeface="΢"/>
                <a:cs typeface="΢"/>
              </a:rPr>
              <a:t>约、</a:t>
            </a:r>
            <a:endParaRPr sz="1600">
              <a:latin typeface="微软雅黑"/>
              <a:cs typeface="微软雅黑"/>
            </a:endParaRPr>
          </a:p>
        </p:txBody>
      </p:sp>
      <p:sp>
        <p:nvSpPr>
          <p:cNvPr id="37" name="object 37"/>
          <p:cNvSpPr txBox="1"/>
          <p:nvPr/>
        </p:nvSpPr>
        <p:spPr>
          <a:xfrm>
            <a:off x="8042478" y="3566668"/>
            <a:ext cx="474625" cy="228436"/>
          </a:xfrm>
          <a:prstGeom prst="rect">
            <a:avLst/>
          </a:prstGeom>
        </p:spPr>
        <p:txBody>
          <a:bodyPr wrap="square" lIns="0" tIns="0" rIns="0" bIns="0" rtlCol="0">
            <a:noAutofit/>
          </a:bodyPr>
          <a:lstStyle/>
          <a:p>
            <a:pPr marL="12703">
              <a:lnSpc>
                <a:spcPts val="1800"/>
              </a:lnSpc>
              <a:spcBef>
                <a:spcPts val="90"/>
              </a:spcBef>
            </a:pPr>
            <a:r>
              <a:rPr sz="2400" baseline="1220" dirty="0">
                <a:latin typeface="΢"/>
                <a:cs typeface="΢"/>
              </a:rPr>
              <a:t>险，</a:t>
            </a:r>
            <a:endParaRPr sz="1600">
              <a:latin typeface="微软雅黑"/>
              <a:cs typeface="微软雅黑"/>
            </a:endParaRPr>
          </a:p>
        </p:txBody>
      </p:sp>
      <p:sp>
        <p:nvSpPr>
          <p:cNvPr id="38" name="object 38"/>
          <p:cNvSpPr txBox="1"/>
          <p:nvPr/>
        </p:nvSpPr>
        <p:spPr>
          <a:xfrm>
            <a:off x="742113" y="1686417"/>
            <a:ext cx="1054613" cy="658481"/>
          </a:xfrm>
          <a:prstGeom prst="rect">
            <a:avLst/>
          </a:prstGeom>
        </p:spPr>
        <p:txBody>
          <a:bodyPr wrap="square" lIns="0" tIns="0" rIns="0" bIns="0" rtlCol="0">
            <a:noAutofit/>
          </a:bodyPr>
          <a:lstStyle/>
          <a:p>
            <a:pPr marR="12703">
              <a:lnSpc>
                <a:spcPts val="800"/>
              </a:lnSpc>
              <a:spcBef>
                <a:spcPts val="10"/>
              </a:spcBef>
            </a:pPr>
            <a:endParaRPr sz="800"/>
          </a:p>
          <a:p>
            <a:pPr marL="305064">
              <a:lnSpc>
                <a:spcPct val="142207"/>
              </a:lnSpc>
            </a:pPr>
            <a:r>
              <a:rPr sz="1700" b="1" dirty="0">
                <a:solidFill>
                  <a:srgbClr val="FFFFFF"/>
                </a:solidFill>
                <a:latin typeface="΢"/>
                <a:cs typeface="΢"/>
              </a:rPr>
              <a:t>目标</a:t>
            </a:r>
            <a:endParaRPr sz="1700">
              <a:latin typeface="微软雅黑"/>
              <a:cs typeface="微软雅黑"/>
            </a:endParaRPr>
          </a:p>
        </p:txBody>
      </p:sp>
      <p:sp>
        <p:nvSpPr>
          <p:cNvPr id="39" name="object 39"/>
          <p:cNvSpPr txBox="1"/>
          <p:nvPr/>
        </p:nvSpPr>
        <p:spPr>
          <a:xfrm>
            <a:off x="1784024" y="1686417"/>
            <a:ext cx="6627502" cy="658481"/>
          </a:xfrm>
          <a:prstGeom prst="rect">
            <a:avLst/>
          </a:prstGeom>
        </p:spPr>
        <p:txBody>
          <a:bodyPr wrap="square" lIns="0" tIns="0" rIns="0" bIns="0" rtlCol="0">
            <a:noAutofit/>
          </a:bodyPr>
          <a:lstStyle/>
          <a:p>
            <a:pPr marR="12703">
              <a:lnSpc>
                <a:spcPts val="850"/>
              </a:lnSpc>
              <a:spcBef>
                <a:spcPts val="9"/>
              </a:spcBef>
            </a:pPr>
            <a:endParaRPr sz="850"/>
          </a:p>
          <a:p>
            <a:pPr marL="1584006">
              <a:lnSpc>
                <a:spcPct val="142207"/>
              </a:lnSpc>
            </a:pPr>
            <a:r>
              <a:rPr sz="1600" dirty="0">
                <a:latin typeface="΢"/>
                <a:cs typeface="΢"/>
              </a:rPr>
              <a:t>创新型增长、可持续增长和包容性</a:t>
            </a:r>
            <a:r>
              <a:rPr sz="1600" spc="9" dirty="0">
                <a:latin typeface="΢"/>
                <a:cs typeface="΢"/>
              </a:rPr>
              <a:t>增</a:t>
            </a:r>
            <a:r>
              <a:rPr sz="1600" dirty="0">
                <a:latin typeface="΢"/>
                <a:cs typeface="΢"/>
              </a:rPr>
              <a:t>长</a:t>
            </a:r>
            <a:endParaRPr sz="1600">
              <a:latin typeface="微软雅黑"/>
              <a:cs typeface="微软雅黑"/>
            </a:endParaRPr>
          </a:p>
        </p:txBody>
      </p:sp>
      <p:sp>
        <p:nvSpPr>
          <p:cNvPr id="40" name="object 40"/>
          <p:cNvSpPr txBox="1"/>
          <p:nvPr/>
        </p:nvSpPr>
        <p:spPr>
          <a:xfrm>
            <a:off x="742113" y="2344898"/>
            <a:ext cx="1054613" cy="658482"/>
          </a:xfrm>
          <a:prstGeom prst="rect">
            <a:avLst/>
          </a:prstGeom>
        </p:spPr>
        <p:txBody>
          <a:bodyPr wrap="square" lIns="0" tIns="0" rIns="0" bIns="0" rtlCol="0">
            <a:noAutofit/>
          </a:bodyPr>
          <a:lstStyle/>
          <a:p>
            <a:pPr marR="12703">
              <a:lnSpc>
                <a:spcPts val="800"/>
              </a:lnSpc>
              <a:spcBef>
                <a:spcPts val="12"/>
              </a:spcBef>
            </a:pPr>
            <a:endParaRPr sz="800"/>
          </a:p>
          <a:p>
            <a:pPr marL="305064">
              <a:lnSpc>
                <a:spcPct val="142207"/>
              </a:lnSpc>
            </a:pPr>
            <a:r>
              <a:rPr sz="1700" b="1" dirty="0">
                <a:solidFill>
                  <a:srgbClr val="FFFFFF"/>
                </a:solidFill>
                <a:latin typeface="΢"/>
                <a:cs typeface="΢"/>
              </a:rPr>
              <a:t>效果</a:t>
            </a:r>
            <a:endParaRPr sz="1700">
              <a:latin typeface="微软雅黑"/>
              <a:cs typeface="微软雅黑"/>
            </a:endParaRPr>
          </a:p>
        </p:txBody>
      </p:sp>
      <p:sp>
        <p:nvSpPr>
          <p:cNvPr id="41" name="object 41"/>
          <p:cNvSpPr txBox="1"/>
          <p:nvPr/>
        </p:nvSpPr>
        <p:spPr>
          <a:xfrm>
            <a:off x="1784024" y="2344898"/>
            <a:ext cx="6627502" cy="658482"/>
          </a:xfrm>
          <a:prstGeom prst="rect">
            <a:avLst/>
          </a:prstGeom>
        </p:spPr>
        <p:txBody>
          <a:bodyPr wrap="square" lIns="0" tIns="0" rIns="0" bIns="0" rtlCol="0">
            <a:noAutofit/>
          </a:bodyPr>
          <a:lstStyle/>
          <a:p>
            <a:pPr marR="12703">
              <a:lnSpc>
                <a:spcPts val="850"/>
              </a:lnSpc>
              <a:spcBef>
                <a:spcPts val="11"/>
              </a:spcBef>
            </a:pPr>
            <a:endParaRPr sz="850"/>
          </a:p>
          <a:p>
            <a:pPr marL="352368">
              <a:lnSpc>
                <a:spcPct val="142207"/>
              </a:lnSpc>
            </a:pPr>
            <a:r>
              <a:rPr sz="1600" dirty="0">
                <a:latin typeface="΢"/>
                <a:cs typeface="΢"/>
              </a:rPr>
              <a:t>经济效率显著提升、单</a:t>
            </a:r>
            <a:r>
              <a:rPr sz="1600" spc="4" dirty="0">
                <a:latin typeface="΢"/>
                <a:cs typeface="΢"/>
              </a:rPr>
              <a:t>位</a:t>
            </a:r>
            <a:r>
              <a:rPr sz="1600" dirty="0">
                <a:latin typeface="΢"/>
                <a:cs typeface="΢"/>
              </a:rPr>
              <a:t>GD</a:t>
            </a:r>
            <a:r>
              <a:rPr sz="1600" spc="-4" dirty="0">
                <a:latin typeface="΢"/>
                <a:cs typeface="΢"/>
              </a:rPr>
              <a:t>P</a:t>
            </a:r>
            <a:r>
              <a:rPr sz="1600" spc="9" dirty="0">
                <a:latin typeface="΢"/>
                <a:cs typeface="΢"/>
              </a:rPr>
              <a:t>能</a:t>
            </a:r>
            <a:r>
              <a:rPr sz="1600" dirty="0">
                <a:latin typeface="΢"/>
                <a:cs typeface="΢"/>
              </a:rPr>
              <a:t>耗比</a:t>
            </a:r>
            <a:r>
              <a:rPr sz="1600" spc="9" dirty="0">
                <a:latin typeface="΢"/>
                <a:cs typeface="΢"/>
              </a:rPr>
              <a:t>显</a:t>
            </a:r>
            <a:r>
              <a:rPr sz="1600" dirty="0">
                <a:latin typeface="΢"/>
                <a:cs typeface="΢"/>
              </a:rPr>
              <a:t>著下</a:t>
            </a:r>
            <a:r>
              <a:rPr sz="1600" spc="9" dirty="0">
                <a:latin typeface="΢"/>
                <a:cs typeface="΢"/>
              </a:rPr>
              <a:t>降</a:t>
            </a:r>
            <a:r>
              <a:rPr sz="1600" dirty="0">
                <a:latin typeface="΢"/>
                <a:cs typeface="΢"/>
              </a:rPr>
              <a:t>、创</a:t>
            </a:r>
            <a:r>
              <a:rPr sz="1600" spc="9" dirty="0">
                <a:latin typeface="΢"/>
                <a:cs typeface="΢"/>
              </a:rPr>
              <a:t>新</a:t>
            </a:r>
            <a:r>
              <a:rPr sz="1600" dirty="0">
                <a:latin typeface="΢"/>
                <a:cs typeface="΢"/>
              </a:rPr>
              <a:t>环境</a:t>
            </a:r>
            <a:r>
              <a:rPr sz="1600" spc="9" dirty="0">
                <a:latin typeface="΢"/>
                <a:cs typeface="΢"/>
              </a:rPr>
              <a:t>基</a:t>
            </a:r>
            <a:r>
              <a:rPr sz="1600" dirty="0">
                <a:latin typeface="΢"/>
                <a:cs typeface="΢"/>
              </a:rPr>
              <a:t>本形成</a:t>
            </a:r>
            <a:endParaRPr sz="1600">
              <a:latin typeface="微软雅黑"/>
              <a:cs typeface="微软雅黑"/>
            </a:endParaRPr>
          </a:p>
        </p:txBody>
      </p:sp>
      <p:sp>
        <p:nvSpPr>
          <p:cNvPr id="42" name="object 42"/>
          <p:cNvSpPr txBox="1"/>
          <p:nvPr/>
        </p:nvSpPr>
        <p:spPr>
          <a:xfrm>
            <a:off x="742113" y="3003380"/>
            <a:ext cx="1054613" cy="1316965"/>
          </a:xfrm>
          <a:prstGeom prst="rect">
            <a:avLst/>
          </a:prstGeom>
        </p:spPr>
        <p:txBody>
          <a:bodyPr wrap="square" lIns="0" tIns="0" rIns="0" bIns="0" rtlCol="0">
            <a:noAutofit/>
          </a:bodyPr>
          <a:lstStyle/>
          <a:p>
            <a:pPr marR="12703">
              <a:lnSpc>
                <a:spcPts val="1000"/>
              </a:lnSpc>
            </a:pPr>
            <a:endParaRPr sz="1000"/>
          </a:p>
          <a:p>
            <a:pPr marL="305064">
              <a:lnSpc>
                <a:spcPct val="142207"/>
              </a:lnSpc>
              <a:spcBef>
                <a:spcPts val="2407"/>
              </a:spcBef>
            </a:pPr>
            <a:r>
              <a:rPr sz="1700" b="1" dirty="0">
                <a:solidFill>
                  <a:srgbClr val="FFFFFF"/>
                </a:solidFill>
                <a:latin typeface="΢"/>
                <a:cs typeface="΢"/>
              </a:rPr>
              <a:t>策略</a:t>
            </a:r>
            <a:endParaRPr sz="1700">
              <a:latin typeface="微软雅黑"/>
              <a:cs typeface="微软雅黑"/>
            </a:endParaRPr>
          </a:p>
        </p:txBody>
      </p:sp>
      <p:sp>
        <p:nvSpPr>
          <p:cNvPr id="43" name="object 43"/>
          <p:cNvSpPr txBox="1"/>
          <p:nvPr/>
        </p:nvSpPr>
        <p:spPr>
          <a:xfrm>
            <a:off x="1784024" y="3003380"/>
            <a:ext cx="2204849" cy="1316965"/>
          </a:xfrm>
          <a:prstGeom prst="rect">
            <a:avLst/>
          </a:prstGeom>
        </p:spPr>
        <p:txBody>
          <a:bodyPr wrap="square" lIns="0" tIns="0" rIns="0" bIns="0" rtlCol="0">
            <a:noAutofit/>
          </a:bodyPr>
          <a:lstStyle/>
          <a:p>
            <a:pPr>
              <a:lnSpc>
                <a:spcPts val="1200"/>
              </a:lnSpc>
              <a:spcBef>
                <a:spcPts val="57"/>
              </a:spcBef>
            </a:pPr>
            <a:endParaRPr sz="1200"/>
          </a:p>
          <a:p>
            <a:pPr marL="33154" marR="79701">
              <a:lnSpc>
                <a:spcPts val="2731"/>
              </a:lnSpc>
            </a:pPr>
            <a:r>
              <a:rPr sz="1600" dirty="0">
                <a:latin typeface="΢"/>
                <a:cs typeface="΢"/>
              </a:rPr>
              <a:t>推迚信息化和各产业的 </a:t>
            </a:r>
            <a:endParaRPr sz="1600">
              <a:latin typeface="微软雅黑"/>
              <a:cs typeface="微软雅黑"/>
            </a:endParaRPr>
          </a:p>
          <a:p>
            <a:pPr marL="33154" marR="79701">
              <a:lnSpc>
                <a:spcPts val="1922"/>
              </a:lnSpc>
            </a:pPr>
            <a:r>
              <a:rPr sz="1600" dirty="0">
                <a:latin typeface="΢"/>
                <a:cs typeface="΢"/>
              </a:rPr>
              <a:t>深</a:t>
            </a:r>
            <a:r>
              <a:rPr sz="1600" spc="-4" dirty="0">
                <a:latin typeface="΢"/>
                <a:cs typeface="΢"/>
              </a:rPr>
              <a:t>度</a:t>
            </a:r>
            <a:r>
              <a:rPr sz="1600" dirty="0">
                <a:latin typeface="΢"/>
                <a:cs typeface="΢"/>
              </a:rPr>
              <a:t>融</a:t>
            </a:r>
            <a:r>
              <a:rPr sz="1600" spc="4" dirty="0">
                <a:latin typeface="΢"/>
                <a:cs typeface="΢"/>
              </a:rPr>
              <a:t>合</a:t>
            </a:r>
            <a:r>
              <a:rPr sz="1600" dirty="0">
                <a:latin typeface="΢"/>
                <a:cs typeface="΢"/>
              </a:rPr>
              <a:t>，</a:t>
            </a:r>
            <a:r>
              <a:rPr sz="1600" spc="-4" dirty="0">
                <a:latin typeface="΢"/>
                <a:cs typeface="΢"/>
              </a:rPr>
              <a:t>走</a:t>
            </a:r>
            <a:r>
              <a:rPr sz="1600" spc="9" dirty="0">
                <a:latin typeface="΢"/>
                <a:cs typeface="΢"/>
              </a:rPr>
              <a:t>节</a:t>
            </a:r>
            <a:r>
              <a:rPr sz="1600" dirty="0">
                <a:latin typeface="΢"/>
                <a:cs typeface="΢"/>
              </a:rPr>
              <a:t>约集 </a:t>
            </a:r>
            <a:endParaRPr sz="1600">
              <a:latin typeface="微软雅黑"/>
              <a:cs typeface="微软雅黑"/>
            </a:endParaRPr>
          </a:p>
          <a:p>
            <a:pPr marL="33154" marR="79701">
              <a:lnSpc>
                <a:spcPts val="1922"/>
              </a:lnSpc>
            </a:pPr>
            <a:r>
              <a:rPr sz="1600" dirty="0">
                <a:latin typeface="΢"/>
                <a:cs typeface="΢"/>
              </a:rPr>
              <a:t>可持续的新型工业化道 </a:t>
            </a:r>
            <a:endParaRPr sz="1600">
              <a:latin typeface="微软雅黑"/>
              <a:cs typeface="微软雅黑"/>
            </a:endParaRPr>
          </a:p>
          <a:p>
            <a:pPr marL="33154" marR="79701">
              <a:lnSpc>
                <a:spcPts val="1922"/>
              </a:lnSpc>
            </a:pPr>
            <a:r>
              <a:rPr sz="1600" dirty="0">
                <a:latin typeface="΢"/>
                <a:cs typeface="΢"/>
              </a:rPr>
              <a:t>路</a:t>
            </a:r>
            <a:endParaRPr sz="1600">
              <a:latin typeface="微软雅黑"/>
              <a:cs typeface="微软雅黑"/>
            </a:endParaRPr>
          </a:p>
        </p:txBody>
      </p:sp>
      <p:sp>
        <p:nvSpPr>
          <p:cNvPr id="44" name="object 44"/>
          <p:cNvSpPr txBox="1"/>
          <p:nvPr/>
        </p:nvSpPr>
        <p:spPr>
          <a:xfrm>
            <a:off x="3988873" y="3003380"/>
            <a:ext cx="2204976" cy="1316965"/>
          </a:xfrm>
          <a:prstGeom prst="rect">
            <a:avLst/>
          </a:prstGeom>
        </p:spPr>
        <p:txBody>
          <a:bodyPr wrap="square" lIns="0" tIns="0" rIns="0" bIns="0" rtlCol="0">
            <a:noAutofit/>
          </a:bodyPr>
          <a:lstStyle/>
          <a:p>
            <a:pPr marL="33662" marR="79320" algn="just">
              <a:lnSpc>
                <a:spcPts val="2731"/>
              </a:lnSpc>
              <a:spcBef>
                <a:spcPts val="345"/>
              </a:spcBef>
            </a:pPr>
            <a:r>
              <a:rPr sz="1600" dirty="0">
                <a:latin typeface="΢"/>
                <a:cs typeface="΢"/>
              </a:rPr>
              <a:t>以企业需求为核心，建 </a:t>
            </a:r>
            <a:endParaRPr sz="1600">
              <a:latin typeface="微软雅黑"/>
              <a:cs typeface="微软雅黑"/>
            </a:endParaRPr>
          </a:p>
          <a:p>
            <a:pPr marL="33662" marR="79320" algn="just">
              <a:lnSpc>
                <a:spcPts val="1919"/>
              </a:lnSpc>
            </a:pPr>
            <a:r>
              <a:rPr sz="1600" dirty="0">
                <a:latin typeface="΢"/>
                <a:cs typeface="΢"/>
              </a:rPr>
              <a:t>设企业公共信息服务平 </a:t>
            </a:r>
            <a:endParaRPr sz="1600">
              <a:latin typeface="微软雅黑"/>
              <a:cs typeface="微软雅黑"/>
            </a:endParaRPr>
          </a:p>
          <a:p>
            <a:pPr marL="33662" marR="79320" algn="just">
              <a:lnSpc>
                <a:spcPts val="1919"/>
              </a:lnSpc>
            </a:pPr>
            <a:r>
              <a:rPr sz="1600" dirty="0">
                <a:latin typeface="΢"/>
                <a:cs typeface="΢"/>
              </a:rPr>
              <a:t>台，提升服务企业的质 </a:t>
            </a:r>
            <a:endParaRPr sz="1600">
              <a:latin typeface="微软雅黑"/>
              <a:cs typeface="微软雅黑"/>
            </a:endParaRPr>
          </a:p>
          <a:p>
            <a:pPr marL="33662" marR="79320" algn="just">
              <a:lnSpc>
                <a:spcPts val="1919"/>
              </a:lnSpc>
            </a:pPr>
            <a:r>
              <a:rPr sz="1600" dirty="0">
                <a:latin typeface="΢"/>
                <a:cs typeface="΢"/>
              </a:rPr>
              <a:t>量和满意度，加强政府 </a:t>
            </a:r>
            <a:endParaRPr sz="1600">
              <a:latin typeface="微软雅黑"/>
              <a:cs typeface="微软雅黑"/>
            </a:endParaRPr>
          </a:p>
          <a:p>
            <a:pPr marL="33662" marR="79320" algn="just">
              <a:lnSpc>
                <a:spcPts val="1919"/>
              </a:lnSpc>
            </a:pPr>
            <a:r>
              <a:rPr sz="1600" dirty="0">
                <a:latin typeface="΢"/>
                <a:cs typeface="΢"/>
              </a:rPr>
              <a:t>宏观调控能力</a:t>
            </a:r>
            <a:endParaRPr sz="1600">
              <a:latin typeface="微软雅黑"/>
              <a:cs typeface="微软雅黑"/>
            </a:endParaRPr>
          </a:p>
        </p:txBody>
      </p:sp>
      <p:sp>
        <p:nvSpPr>
          <p:cNvPr id="45" name="object 45"/>
          <p:cNvSpPr txBox="1"/>
          <p:nvPr/>
        </p:nvSpPr>
        <p:spPr>
          <a:xfrm>
            <a:off x="6193849" y="3003380"/>
            <a:ext cx="2204976" cy="1316965"/>
          </a:xfrm>
          <a:prstGeom prst="rect">
            <a:avLst/>
          </a:prstGeom>
        </p:spPr>
        <p:txBody>
          <a:bodyPr wrap="square" lIns="0" tIns="0" rIns="0" bIns="0" rtlCol="0">
            <a:noAutofit/>
          </a:bodyPr>
          <a:lstStyle/>
          <a:p>
            <a:pPr>
              <a:lnSpc>
                <a:spcPts val="1000"/>
              </a:lnSpc>
            </a:pPr>
            <a:endParaRPr sz="1000"/>
          </a:p>
          <a:p>
            <a:pPr marL="34043" marR="78939">
              <a:lnSpc>
                <a:spcPts val="2731"/>
              </a:lnSpc>
              <a:spcBef>
                <a:spcPts val="1265"/>
              </a:spcBef>
            </a:pPr>
            <a:r>
              <a:rPr sz="1600" dirty="0">
                <a:latin typeface="΢"/>
                <a:cs typeface="΢"/>
              </a:rPr>
              <a:t>利用开放平台，整合创 </a:t>
            </a:r>
            <a:endParaRPr sz="1600">
              <a:latin typeface="微软雅黑"/>
              <a:cs typeface="微软雅黑"/>
            </a:endParaRPr>
          </a:p>
          <a:p>
            <a:pPr marL="34043" marR="78939">
              <a:lnSpc>
                <a:spcPts val="1922"/>
              </a:lnSpc>
            </a:pPr>
            <a:r>
              <a:rPr sz="1600" dirty="0">
                <a:latin typeface="΢"/>
                <a:cs typeface="΢"/>
              </a:rPr>
              <a:t>新</a:t>
            </a:r>
            <a:r>
              <a:rPr sz="1600" spc="-4" dirty="0">
                <a:latin typeface="΢"/>
                <a:cs typeface="΢"/>
              </a:rPr>
              <a:t>资</a:t>
            </a:r>
            <a:r>
              <a:rPr sz="1600" dirty="0">
                <a:latin typeface="΢"/>
                <a:cs typeface="΢"/>
              </a:rPr>
              <a:t>源</a:t>
            </a:r>
            <a:r>
              <a:rPr sz="1600" spc="4" dirty="0">
                <a:latin typeface="΢"/>
                <a:cs typeface="΢"/>
              </a:rPr>
              <a:t>，</a:t>
            </a:r>
            <a:r>
              <a:rPr sz="1600" dirty="0">
                <a:latin typeface="΢"/>
                <a:cs typeface="΢"/>
              </a:rPr>
              <a:t>降</a:t>
            </a:r>
            <a:r>
              <a:rPr sz="1600" spc="-4" dirty="0">
                <a:latin typeface="΢"/>
                <a:cs typeface="΢"/>
              </a:rPr>
              <a:t>低</a:t>
            </a:r>
            <a:r>
              <a:rPr sz="1600" spc="9" dirty="0">
                <a:latin typeface="΢"/>
                <a:cs typeface="΢"/>
              </a:rPr>
              <a:t>创</a:t>
            </a:r>
            <a:r>
              <a:rPr sz="1600" dirty="0">
                <a:latin typeface="΢"/>
                <a:cs typeface="΢"/>
              </a:rPr>
              <a:t>新风 </a:t>
            </a:r>
            <a:endParaRPr sz="1600">
              <a:latin typeface="微软雅黑"/>
              <a:cs typeface="微软雅黑"/>
            </a:endParaRPr>
          </a:p>
          <a:p>
            <a:pPr marL="34043" marR="78939">
              <a:lnSpc>
                <a:spcPts val="1922"/>
              </a:lnSpc>
            </a:pPr>
            <a:r>
              <a:rPr sz="1600" dirty="0">
                <a:latin typeface="΢"/>
                <a:cs typeface="΢"/>
              </a:rPr>
              <a:t>培育创新环境</a:t>
            </a:r>
            <a:endParaRPr sz="1600">
              <a:latin typeface="微软雅黑"/>
              <a:cs typeface="微软雅黑"/>
            </a:endParaRPr>
          </a:p>
        </p:txBody>
      </p:sp>
      <p:sp>
        <p:nvSpPr>
          <p:cNvPr id="46" name="object 46"/>
          <p:cNvSpPr txBox="1"/>
          <p:nvPr/>
        </p:nvSpPr>
        <p:spPr>
          <a:xfrm>
            <a:off x="742113" y="4320345"/>
            <a:ext cx="1054613" cy="1316990"/>
          </a:xfrm>
          <a:prstGeom prst="rect">
            <a:avLst/>
          </a:prstGeom>
        </p:spPr>
        <p:txBody>
          <a:bodyPr wrap="square" lIns="0" tIns="0" rIns="0" bIns="0" rtlCol="0">
            <a:noAutofit/>
          </a:bodyPr>
          <a:lstStyle/>
          <a:p>
            <a:pPr marR="12703">
              <a:lnSpc>
                <a:spcPts val="1000"/>
              </a:lnSpc>
            </a:pPr>
            <a:endParaRPr sz="1000"/>
          </a:p>
          <a:p>
            <a:pPr marL="305064">
              <a:lnSpc>
                <a:spcPct val="142207"/>
              </a:lnSpc>
              <a:spcBef>
                <a:spcPts val="2410"/>
              </a:spcBef>
            </a:pPr>
            <a:r>
              <a:rPr sz="1700" b="1" dirty="0">
                <a:solidFill>
                  <a:srgbClr val="FFFFFF"/>
                </a:solidFill>
                <a:latin typeface="΢"/>
                <a:cs typeface="΢"/>
              </a:rPr>
              <a:t>项目</a:t>
            </a:r>
            <a:endParaRPr sz="1700">
              <a:latin typeface="微软雅黑"/>
              <a:cs typeface="微软雅黑"/>
            </a:endParaRPr>
          </a:p>
        </p:txBody>
      </p:sp>
      <p:sp>
        <p:nvSpPr>
          <p:cNvPr id="47" name="object 47"/>
          <p:cNvSpPr txBox="1"/>
          <p:nvPr/>
        </p:nvSpPr>
        <p:spPr>
          <a:xfrm>
            <a:off x="1784024" y="4320345"/>
            <a:ext cx="6614800" cy="658520"/>
          </a:xfrm>
          <a:prstGeom prst="rect">
            <a:avLst/>
          </a:prstGeom>
        </p:spPr>
        <p:txBody>
          <a:bodyPr wrap="square" lIns="0" tIns="0" rIns="0" bIns="0" rtlCol="0">
            <a:noAutofit/>
          </a:bodyPr>
          <a:lstStyle/>
          <a:p>
            <a:pPr>
              <a:lnSpc>
                <a:spcPts val="850"/>
              </a:lnSpc>
              <a:spcBef>
                <a:spcPts val="16"/>
              </a:spcBef>
            </a:pPr>
            <a:endParaRPr sz="850"/>
          </a:p>
          <a:p>
            <a:pPr marL="2266783" marR="2252302" algn="ctr">
              <a:lnSpc>
                <a:spcPct val="142207"/>
              </a:lnSpc>
            </a:pPr>
            <a:r>
              <a:rPr sz="1600" spc="-15" dirty="0">
                <a:latin typeface="΢"/>
                <a:cs typeface="΢"/>
              </a:rPr>
              <a:t>企业公共服务信息平台</a:t>
            </a:r>
            <a:endParaRPr sz="1600">
              <a:latin typeface="微软雅黑"/>
              <a:cs typeface="微软雅黑"/>
            </a:endParaRPr>
          </a:p>
        </p:txBody>
      </p:sp>
      <p:sp>
        <p:nvSpPr>
          <p:cNvPr id="48" name="object 48"/>
          <p:cNvSpPr txBox="1"/>
          <p:nvPr/>
        </p:nvSpPr>
        <p:spPr>
          <a:xfrm>
            <a:off x="1784024" y="4978867"/>
            <a:ext cx="1121929" cy="658469"/>
          </a:xfrm>
          <a:prstGeom prst="rect">
            <a:avLst/>
          </a:prstGeom>
        </p:spPr>
        <p:txBody>
          <a:bodyPr wrap="square" lIns="0" tIns="0" rIns="0" bIns="0" rtlCol="0">
            <a:noAutofit/>
          </a:bodyPr>
          <a:lstStyle/>
          <a:p>
            <a:pPr marR="19505">
              <a:lnSpc>
                <a:spcPts val="550"/>
              </a:lnSpc>
              <a:spcBef>
                <a:spcPts val="42"/>
              </a:spcBef>
            </a:pPr>
            <a:endParaRPr sz="550"/>
          </a:p>
          <a:p>
            <a:pPr marL="348431" indent="-304861">
              <a:lnSpc>
                <a:spcPts val="2731"/>
              </a:lnSpc>
            </a:pPr>
            <a:r>
              <a:rPr sz="1600" dirty="0">
                <a:latin typeface="΢"/>
                <a:cs typeface="΢"/>
              </a:rPr>
              <a:t>两化融合类 </a:t>
            </a:r>
            <a:endParaRPr sz="1600">
              <a:latin typeface="微软雅黑"/>
              <a:cs typeface="微软雅黑"/>
            </a:endParaRPr>
          </a:p>
          <a:p>
            <a:pPr marL="348431">
              <a:lnSpc>
                <a:spcPts val="1919"/>
              </a:lnSpc>
            </a:pPr>
            <a:r>
              <a:rPr sz="1600" dirty="0">
                <a:latin typeface="΢"/>
                <a:cs typeface="΢"/>
              </a:rPr>
              <a:t>工程</a:t>
            </a:r>
            <a:endParaRPr sz="1600">
              <a:latin typeface="微软雅黑"/>
              <a:cs typeface="微软雅黑"/>
            </a:endParaRPr>
          </a:p>
        </p:txBody>
      </p:sp>
      <p:sp>
        <p:nvSpPr>
          <p:cNvPr id="49" name="object 49"/>
          <p:cNvSpPr txBox="1"/>
          <p:nvPr/>
        </p:nvSpPr>
        <p:spPr>
          <a:xfrm>
            <a:off x="2886449" y="4978867"/>
            <a:ext cx="1115126" cy="658469"/>
          </a:xfrm>
          <a:prstGeom prst="rect">
            <a:avLst/>
          </a:prstGeom>
        </p:spPr>
        <p:txBody>
          <a:bodyPr wrap="square" lIns="0" tIns="0" rIns="0" bIns="0" rtlCol="0">
            <a:noAutofit/>
          </a:bodyPr>
          <a:lstStyle/>
          <a:p>
            <a:pPr marR="12703">
              <a:lnSpc>
                <a:spcPts val="850"/>
              </a:lnSpc>
              <a:spcBef>
                <a:spcPts val="16"/>
              </a:spcBef>
            </a:pPr>
            <a:endParaRPr sz="850"/>
          </a:p>
          <a:p>
            <a:pPr marL="145951">
              <a:lnSpc>
                <a:spcPct val="142207"/>
              </a:lnSpc>
            </a:pPr>
            <a:r>
              <a:rPr sz="1600" dirty="0">
                <a:latin typeface="΢"/>
                <a:cs typeface="΢"/>
              </a:rPr>
              <a:t>智慧物流</a:t>
            </a:r>
            <a:endParaRPr sz="1600">
              <a:latin typeface="微软雅黑"/>
              <a:cs typeface="微软雅黑"/>
            </a:endParaRPr>
          </a:p>
        </p:txBody>
      </p:sp>
      <p:sp>
        <p:nvSpPr>
          <p:cNvPr id="50" name="object 50"/>
          <p:cNvSpPr txBox="1"/>
          <p:nvPr/>
        </p:nvSpPr>
        <p:spPr>
          <a:xfrm>
            <a:off x="3988872" y="4978867"/>
            <a:ext cx="1115254" cy="658469"/>
          </a:xfrm>
          <a:prstGeom prst="rect">
            <a:avLst/>
          </a:prstGeom>
        </p:spPr>
        <p:txBody>
          <a:bodyPr wrap="square" lIns="0" tIns="0" rIns="0" bIns="0" rtlCol="0">
            <a:noAutofit/>
          </a:bodyPr>
          <a:lstStyle/>
          <a:p>
            <a:pPr marR="12703">
              <a:lnSpc>
                <a:spcPts val="850"/>
              </a:lnSpc>
              <a:spcBef>
                <a:spcPts val="16"/>
              </a:spcBef>
            </a:pPr>
            <a:endParaRPr sz="850"/>
          </a:p>
          <a:p>
            <a:pPr marL="146206">
              <a:lnSpc>
                <a:spcPct val="142207"/>
              </a:lnSpc>
            </a:pPr>
            <a:r>
              <a:rPr sz="1600" dirty="0">
                <a:latin typeface="΢"/>
                <a:cs typeface="΢"/>
              </a:rPr>
              <a:t>智慧旅游</a:t>
            </a:r>
            <a:endParaRPr sz="1600">
              <a:latin typeface="微软雅黑"/>
              <a:cs typeface="微软雅黑"/>
            </a:endParaRPr>
          </a:p>
        </p:txBody>
      </p:sp>
      <p:sp>
        <p:nvSpPr>
          <p:cNvPr id="51" name="object 51"/>
          <p:cNvSpPr txBox="1"/>
          <p:nvPr/>
        </p:nvSpPr>
        <p:spPr>
          <a:xfrm>
            <a:off x="5091424" y="4978867"/>
            <a:ext cx="1122437" cy="658469"/>
          </a:xfrm>
          <a:prstGeom prst="rect">
            <a:avLst/>
          </a:prstGeom>
        </p:spPr>
        <p:txBody>
          <a:bodyPr wrap="square" lIns="0" tIns="0" rIns="0" bIns="0" rtlCol="0">
            <a:noAutofit/>
          </a:bodyPr>
          <a:lstStyle/>
          <a:p>
            <a:pPr marR="20013">
              <a:lnSpc>
                <a:spcPts val="550"/>
              </a:lnSpc>
              <a:spcBef>
                <a:spcPts val="42"/>
              </a:spcBef>
            </a:pPr>
            <a:endParaRPr sz="550"/>
          </a:p>
          <a:p>
            <a:pPr marL="44078">
              <a:lnSpc>
                <a:spcPts val="2731"/>
              </a:lnSpc>
            </a:pPr>
            <a:r>
              <a:rPr sz="1600" dirty="0">
                <a:latin typeface="΢"/>
                <a:cs typeface="΢"/>
              </a:rPr>
              <a:t>宏观经济运 </a:t>
            </a:r>
            <a:endParaRPr sz="1600">
              <a:latin typeface="微软雅黑"/>
              <a:cs typeface="微软雅黑"/>
            </a:endParaRPr>
          </a:p>
          <a:p>
            <a:pPr marL="44078">
              <a:lnSpc>
                <a:spcPts val="1919"/>
              </a:lnSpc>
            </a:pPr>
            <a:r>
              <a:rPr sz="1600" dirty="0">
                <a:latin typeface="΢"/>
                <a:cs typeface="΢"/>
              </a:rPr>
              <a:t>行监督平台</a:t>
            </a:r>
            <a:endParaRPr sz="1600">
              <a:latin typeface="微软雅黑"/>
              <a:cs typeface="微软雅黑"/>
            </a:endParaRPr>
          </a:p>
        </p:txBody>
      </p:sp>
      <p:sp>
        <p:nvSpPr>
          <p:cNvPr id="52" name="object 52"/>
          <p:cNvSpPr txBox="1"/>
          <p:nvPr/>
        </p:nvSpPr>
        <p:spPr>
          <a:xfrm>
            <a:off x="6193848" y="4978867"/>
            <a:ext cx="1122691" cy="658469"/>
          </a:xfrm>
          <a:prstGeom prst="rect">
            <a:avLst/>
          </a:prstGeom>
        </p:spPr>
        <p:txBody>
          <a:bodyPr wrap="square" lIns="0" tIns="0" rIns="0" bIns="0" rtlCol="0">
            <a:noAutofit/>
          </a:bodyPr>
          <a:lstStyle/>
          <a:p>
            <a:pPr marR="20140">
              <a:lnSpc>
                <a:spcPts val="550"/>
              </a:lnSpc>
              <a:spcBef>
                <a:spcPts val="42"/>
              </a:spcBef>
            </a:pPr>
            <a:endParaRPr sz="550"/>
          </a:p>
          <a:p>
            <a:pPr marL="449796" indent="-405464">
              <a:lnSpc>
                <a:spcPts val="2731"/>
              </a:lnSpc>
            </a:pPr>
            <a:r>
              <a:rPr sz="1600" dirty="0">
                <a:latin typeface="΢"/>
                <a:cs typeface="΢"/>
              </a:rPr>
              <a:t>创新公共平 </a:t>
            </a:r>
            <a:endParaRPr sz="1600">
              <a:latin typeface="微软雅黑"/>
              <a:cs typeface="微软雅黑"/>
            </a:endParaRPr>
          </a:p>
          <a:p>
            <a:pPr marL="449796">
              <a:lnSpc>
                <a:spcPts val="1919"/>
              </a:lnSpc>
            </a:pPr>
            <a:r>
              <a:rPr sz="1600" dirty="0">
                <a:latin typeface="΢"/>
                <a:cs typeface="΢"/>
              </a:rPr>
              <a:t>台</a:t>
            </a:r>
            <a:endParaRPr sz="1600">
              <a:latin typeface="微软雅黑"/>
              <a:cs typeface="微软雅黑"/>
            </a:endParaRPr>
          </a:p>
        </p:txBody>
      </p:sp>
      <p:sp>
        <p:nvSpPr>
          <p:cNvPr id="53" name="object 53"/>
          <p:cNvSpPr txBox="1"/>
          <p:nvPr/>
        </p:nvSpPr>
        <p:spPr>
          <a:xfrm>
            <a:off x="7296400" y="4978867"/>
            <a:ext cx="1102424" cy="658469"/>
          </a:xfrm>
          <a:prstGeom prst="rect">
            <a:avLst/>
          </a:prstGeom>
        </p:spPr>
        <p:txBody>
          <a:bodyPr wrap="square" lIns="0" tIns="0" rIns="0" bIns="0" rtlCol="0">
            <a:noAutofit/>
          </a:bodyPr>
          <a:lstStyle/>
          <a:p>
            <a:pPr>
              <a:lnSpc>
                <a:spcPts val="850"/>
              </a:lnSpc>
              <a:spcBef>
                <a:spcPts val="16"/>
              </a:spcBef>
            </a:pPr>
            <a:endParaRPr sz="850"/>
          </a:p>
          <a:p>
            <a:pPr marL="350374" marR="336020" algn="ctr">
              <a:lnSpc>
                <a:spcPct val="142207"/>
              </a:lnSpc>
            </a:pPr>
            <a:r>
              <a:rPr sz="1600" spc="-12" dirty="0">
                <a:latin typeface="΢"/>
                <a:cs typeface="΢"/>
              </a:rPr>
              <a:t>……</a:t>
            </a:r>
            <a:endParaRPr sz="1600">
              <a:latin typeface="微软雅黑"/>
              <a:cs typeface="微软雅黑"/>
            </a:endParaRPr>
          </a:p>
        </p:txBody>
      </p:sp>
    </p:spTree>
    <p:extLst>
      <p:ext uri="{BB962C8B-B14F-4D97-AF65-F5344CB8AC3E}">
        <p14:creationId xmlns:p14="http://schemas.microsoft.com/office/powerpoint/2010/main" val="1348776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44197" y="1684853"/>
            <a:ext cx="1040552" cy="658520"/>
          </a:xfrm>
          <a:custGeom>
            <a:avLst/>
            <a:gdLst/>
            <a:ahLst/>
            <a:cxnLst/>
            <a:rect l="l" t="t" r="r" b="b"/>
            <a:pathLst>
              <a:path w="1040371" h="658406">
                <a:moveTo>
                  <a:pt x="0" y="658406"/>
                </a:moveTo>
                <a:lnTo>
                  <a:pt x="1040371" y="658406"/>
                </a:lnTo>
                <a:lnTo>
                  <a:pt x="1040371" y="0"/>
                </a:lnTo>
                <a:lnTo>
                  <a:pt x="0" y="0"/>
                </a:lnTo>
                <a:lnTo>
                  <a:pt x="0" y="658406"/>
                </a:lnTo>
                <a:close/>
              </a:path>
            </a:pathLst>
          </a:custGeom>
          <a:solidFill>
            <a:srgbClr val="2185D5"/>
          </a:solidFill>
        </p:spPr>
        <p:txBody>
          <a:bodyPr wrap="square" lIns="0" tIns="0" rIns="0" bIns="0" rtlCol="0">
            <a:noAutofit/>
          </a:bodyPr>
          <a:lstStyle/>
          <a:p>
            <a:endParaRPr/>
          </a:p>
        </p:txBody>
      </p:sp>
      <p:sp>
        <p:nvSpPr>
          <p:cNvPr id="4" name="object 4"/>
          <p:cNvSpPr/>
          <p:nvPr/>
        </p:nvSpPr>
        <p:spPr>
          <a:xfrm>
            <a:off x="1784786" y="1684853"/>
            <a:ext cx="6616706" cy="658520"/>
          </a:xfrm>
          <a:custGeom>
            <a:avLst/>
            <a:gdLst/>
            <a:ahLst/>
            <a:cxnLst/>
            <a:rect l="l" t="t" r="r" b="b"/>
            <a:pathLst>
              <a:path w="6615557" h="658406">
                <a:moveTo>
                  <a:pt x="0" y="658406"/>
                </a:moveTo>
                <a:lnTo>
                  <a:pt x="6615557" y="658406"/>
                </a:lnTo>
                <a:lnTo>
                  <a:pt x="6615557" y="0"/>
                </a:lnTo>
                <a:lnTo>
                  <a:pt x="0" y="0"/>
                </a:lnTo>
                <a:lnTo>
                  <a:pt x="0" y="658406"/>
                </a:lnTo>
                <a:close/>
              </a:path>
            </a:pathLst>
          </a:custGeom>
          <a:solidFill>
            <a:srgbClr val="FFFFFF"/>
          </a:solidFill>
        </p:spPr>
        <p:txBody>
          <a:bodyPr wrap="square" lIns="0" tIns="0" rIns="0" bIns="0" rtlCol="0">
            <a:noAutofit/>
          </a:bodyPr>
          <a:lstStyle/>
          <a:p>
            <a:endParaRPr/>
          </a:p>
        </p:txBody>
      </p:sp>
      <p:sp>
        <p:nvSpPr>
          <p:cNvPr id="5" name="object 5"/>
          <p:cNvSpPr/>
          <p:nvPr/>
        </p:nvSpPr>
        <p:spPr>
          <a:xfrm>
            <a:off x="744197" y="2343336"/>
            <a:ext cx="1040552" cy="658520"/>
          </a:xfrm>
          <a:custGeom>
            <a:avLst/>
            <a:gdLst/>
            <a:ahLst/>
            <a:cxnLst/>
            <a:rect l="l" t="t" r="r" b="b"/>
            <a:pathLst>
              <a:path w="1040371" h="658406">
                <a:moveTo>
                  <a:pt x="0" y="658406"/>
                </a:moveTo>
                <a:lnTo>
                  <a:pt x="1040371" y="658406"/>
                </a:lnTo>
                <a:lnTo>
                  <a:pt x="1040371" y="0"/>
                </a:lnTo>
                <a:lnTo>
                  <a:pt x="0" y="0"/>
                </a:lnTo>
                <a:lnTo>
                  <a:pt x="0" y="658406"/>
                </a:lnTo>
                <a:close/>
              </a:path>
            </a:pathLst>
          </a:custGeom>
          <a:solidFill>
            <a:srgbClr val="2185D5"/>
          </a:solidFill>
        </p:spPr>
        <p:txBody>
          <a:bodyPr wrap="square" lIns="0" tIns="0" rIns="0" bIns="0" rtlCol="0">
            <a:noAutofit/>
          </a:bodyPr>
          <a:lstStyle/>
          <a:p>
            <a:endParaRPr/>
          </a:p>
        </p:txBody>
      </p:sp>
      <p:sp>
        <p:nvSpPr>
          <p:cNvPr id="6" name="object 6"/>
          <p:cNvSpPr/>
          <p:nvPr/>
        </p:nvSpPr>
        <p:spPr>
          <a:xfrm>
            <a:off x="1784786" y="2343336"/>
            <a:ext cx="6616706" cy="658520"/>
          </a:xfrm>
          <a:custGeom>
            <a:avLst/>
            <a:gdLst/>
            <a:ahLst/>
            <a:cxnLst/>
            <a:rect l="l" t="t" r="r" b="b"/>
            <a:pathLst>
              <a:path w="6615557" h="658406">
                <a:moveTo>
                  <a:pt x="0" y="658406"/>
                </a:moveTo>
                <a:lnTo>
                  <a:pt x="6615557" y="658406"/>
                </a:lnTo>
                <a:lnTo>
                  <a:pt x="6615557" y="0"/>
                </a:lnTo>
                <a:lnTo>
                  <a:pt x="0" y="0"/>
                </a:lnTo>
                <a:lnTo>
                  <a:pt x="0" y="658406"/>
                </a:lnTo>
                <a:close/>
              </a:path>
            </a:pathLst>
          </a:custGeom>
          <a:solidFill>
            <a:srgbClr val="FFFFFF"/>
          </a:solidFill>
        </p:spPr>
        <p:txBody>
          <a:bodyPr wrap="square" lIns="0" tIns="0" rIns="0" bIns="0" rtlCol="0">
            <a:noAutofit/>
          </a:bodyPr>
          <a:lstStyle/>
          <a:p>
            <a:endParaRPr/>
          </a:p>
        </p:txBody>
      </p:sp>
      <p:sp>
        <p:nvSpPr>
          <p:cNvPr id="7" name="object 7"/>
          <p:cNvSpPr/>
          <p:nvPr/>
        </p:nvSpPr>
        <p:spPr>
          <a:xfrm>
            <a:off x="744197" y="3001729"/>
            <a:ext cx="1040552" cy="1316837"/>
          </a:xfrm>
          <a:custGeom>
            <a:avLst/>
            <a:gdLst/>
            <a:ahLst/>
            <a:cxnLst/>
            <a:rect l="l" t="t" r="r" b="b"/>
            <a:pathLst>
              <a:path w="1040371" h="1316608">
                <a:moveTo>
                  <a:pt x="0" y="1316608"/>
                </a:moveTo>
                <a:lnTo>
                  <a:pt x="1040371" y="1316608"/>
                </a:lnTo>
                <a:lnTo>
                  <a:pt x="1040371" y="0"/>
                </a:lnTo>
                <a:lnTo>
                  <a:pt x="0" y="0"/>
                </a:lnTo>
                <a:lnTo>
                  <a:pt x="0" y="1316608"/>
                </a:lnTo>
                <a:close/>
              </a:path>
            </a:pathLst>
          </a:custGeom>
          <a:solidFill>
            <a:srgbClr val="2185D5"/>
          </a:solidFill>
        </p:spPr>
        <p:txBody>
          <a:bodyPr wrap="square" lIns="0" tIns="0" rIns="0" bIns="0" rtlCol="0">
            <a:noAutofit/>
          </a:bodyPr>
          <a:lstStyle/>
          <a:p>
            <a:endParaRPr/>
          </a:p>
        </p:txBody>
      </p:sp>
      <p:sp>
        <p:nvSpPr>
          <p:cNvPr id="8" name="object 8"/>
          <p:cNvSpPr/>
          <p:nvPr/>
        </p:nvSpPr>
        <p:spPr>
          <a:xfrm>
            <a:off x="1784786" y="3001729"/>
            <a:ext cx="2244861" cy="1316837"/>
          </a:xfrm>
          <a:custGeom>
            <a:avLst/>
            <a:gdLst/>
            <a:ahLst/>
            <a:cxnLst/>
            <a:rect l="l" t="t" r="r" b="b"/>
            <a:pathLst>
              <a:path w="2244471" h="1316608">
                <a:moveTo>
                  <a:pt x="0" y="1316608"/>
                </a:moveTo>
                <a:lnTo>
                  <a:pt x="2244471" y="1316608"/>
                </a:lnTo>
                <a:lnTo>
                  <a:pt x="2244471" y="0"/>
                </a:lnTo>
                <a:lnTo>
                  <a:pt x="0" y="0"/>
                </a:lnTo>
                <a:lnTo>
                  <a:pt x="0" y="1316608"/>
                </a:lnTo>
                <a:close/>
              </a:path>
            </a:pathLst>
          </a:custGeom>
          <a:solidFill>
            <a:srgbClr val="FFFFFF"/>
          </a:solidFill>
        </p:spPr>
        <p:txBody>
          <a:bodyPr wrap="square" lIns="0" tIns="0" rIns="0" bIns="0" rtlCol="0">
            <a:noAutofit/>
          </a:bodyPr>
          <a:lstStyle/>
          <a:p>
            <a:endParaRPr/>
          </a:p>
        </p:txBody>
      </p:sp>
      <p:sp>
        <p:nvSpPr>
          <p:cNvPr id="9" name="object 9"/>
          <p:cNvSpPr/>
          <p:nvPr/>
        </p:nvSpPr>
        <p:spPr>
          <a:xfrm>
            <a:off x="4029647" y="3001729"/>
            <a:ext cx="2185922" cy="1316837"/>
          </a:xfrm>
          <a:custGeom>
            <a:avLst/>
            <a:gdLst/>
            <a:ahLst/>
            <a:cxnLst/>
            <a:rect l="l" t="t" r="r" b="b"/>
            <a:pathLst>
              <a:path w="2185543" h="1316608">
                <a:moveTo>
                  <a:pt x="0" y="1316608"/>
                </a:moveTo>
                <a:lnTo>
                  <a:pt x="2185543" y="1316608"/>
                </a:lnTo>
                <a:lnTo>
                  <a:pt x="2185543" y="0"/>
                </a:lnTo>
                <a:lnTo>
                  <a:pt x="0" y="0"/>
                </a:lnTo>
                <a:lnTo>
                  <a:pt x="0" y="1316608"/>
                </a:lnTo>
                <a:close/>
              </a:path>
            </a:pathLst>
          </a:custGeom>
          <a:solidFill>
            <a:srgbClr val="FFFFFF"/>
          </a:solidFill>
        </p:spPr>
        <p:txBody>
          <a:bodyPr wrap="square" lIns="0" tIns="0" rIns="0" bIns="0" rtlCol="0">
            <a:noAutofit/>
          </a:bodyPr>
          <a:lstStyle/>
          <a:p>
            <a:endParaRPr/>
          </a:p>
        </p:txBody>
      </p:sp>
      <p:sp>
        <p:nvSpPr>
          <p:cNvPr id="10" name="object 10"/>
          <p:cNvSpPr/>
          <p:nvPr/>
        </p:nvSpPr>
        <p:spPr>
          <a:xfrm>
            <a:off x="6215569" y="3001729"/>
            <a:ext cx="2185921" cy="1316837"/>
          </a:xfrm>
          <a:custGeom>
            <a:avLst/>
            <a:gdLst/>
            <a:ahLst/>
            <a:cxnLst/>
            <a:rect l="l" t="t" r="r" b="b"/>
            <a:pathLst>
              <a:path w="2185542" h="1316608">
                <a:moveTo>
                  <a:pt x="0" y="1316608"/>
                </a:moveTo>
                <a:lnTo>
                  <a:pt x="2185542" y="1316608"/>
                </a:lnTo>
                <a:lnTo>
                  <a:pt x="2185542" y="0"/>
                </a:lnTo>
                <a:lnTo>
                  <a:pt x="0" y="0"/>
                </a:lnTo>
                <a:lnTo>
                  <a:pt x="0" y="1316608"/>
                </a:lnTo>
                <a:close/>
              </a:path>
            </a:pathLst>
          </a:custGeom>
          <a:solidFill>
            <a:srgbClr val="FFFFFF"/>
          </a:solidFill>
        </p:spPr>
        <p:txBody>
          <a:bodyPr wrap="square" lIns="0" tIns="0" rIns="0" bIns="0" rtlCol="0">
            <a:noAutofit/>
          </a:bodyPr>
          <a:lstStyle/>
          <a:p>
            <a:endParaRPr/>
          </a:p>
        </p:txBody>
      </p:sp>
      <p:sp>
        <p:nvSpPr>
          <p:cNvPr id="11" name="object 11"/>
          <p:cNvSpPr/>
          <p:nvPr/>
        </p:nvSpPr>
        <p:spPr>
          <a:xfrm>
            <a:off x="744197" y="4318568"/>
            <a:ext cx="1040552" cy="1317092"/>
          </a:xfrm>
          <a:custGeom>
            <a:avLst/>
            <a:gdLst/>
            <a:ahLst/>
            <a:cxnLst/>
            <a:rect l="l" t="t" r="r" b="b"/>
            <a:pathLst>
              <a:path w="1040371" h="1316863">
                <a:moveTo>
                  <a:pt x="0" y="1316862"/>
                </a:moveTo>
                <a:lnTo>
                  <a:pt x="1040371" y="1316862"/>
                </a:lnTo>
                <a:lnTo>
                  <a:pt x="1040371" y="0"/>
                </a:lnTo>
                <a:lnTo>
                  <a:pt x="0" y="0"/>
                </a:lnTo>
                <a:lnTo>
                  <a:pt x="0" y="1316862"/>
                </a:lnTo>
                <a:close/>
              </a:path>
            </a:pathLst>
          </a:custGeom>
          <a:solidFill>
            <a:srgbClr val="2185D5"/>
          </a:solidFill>
        </p:spPr>
        <p:txBody>
          <a:bodyPr wrap="square" lIns="0" tIns="0" rIns="0" bIns="0" rtlCol="0">
            <a:noAutofit/>
          </a:bodyPr>
          <a:lstStyle/>
          <a:p>
            <a:endParaRPr/>
          </a:p>
        </p:txBody>
      </p:sp>
      <p:sp>
        <p:nvSpPr>
          <p:cNvPr id="12" name="object 12"/>
          <p:cNvSpPr/>
          <p:nvPr/>
        </p:nvSpPr>
        <p:spPr>
          <a:xfrm>
            <a:off x="1784786" y="4318617"/>
            <a:ext cx="6616706" cy="658520"/>
          </a:xfrm>
          <a:custGeom>
            <a:avLst/>
            <a:gdLst/>
            <a:ahLst/>
            <a:cxnLst/>
            <a:rect l="l" t="t" r="r" b="b"/>
            <a:pathLst>
              <a:path w="6615557" h="658406">
                <a:moveTo>
                  <a:pt x="0" y="658406"/>
                </a:moveTo>
                <a:lnTo>
                  <a:pt x="6615557" y="658406"/>
                </a:lnTo>
                <a:lnTo>
                  <a:pt x="6615557" y="0"/>
                </a:lnTo>
                <a:lnTo>
                  <a:pt x="0" y="0"/>
                </a:lnTo>
                <a:lnTo>
                  <a:pt x="0" y="658406"/>
                </a:lnTo>
                <a:close/>
              </a:path>
            </a:pathLst>
          </a:custGeom>
          <a:solidFill>
            <a:srgbClr val="56DCFF"/>
          </a:solidFill>
        </p:spPr>
        <p:txBody>
          <a:bodyPr wrap="square" lIns="0" tIns="0" rIns="0" bIns="0" rtlCol="0">
            <a:noAutofit/>
          </a:bodyPr>
          <a:lstStyle/>
          <a:p>
            <a:endParaRPr/>
          </a:p>
        </p:txBody>
      </p:sp>
      <p:sp>
        <p:nvSpPr>
          <p:cNvPr id="13" name="object 13"/>
          <p:cNvSpPr/>
          <p:nvPr/>
        </p:nvSpPr>
        <p:spPr>
          <a:xfrm>
            <a:off x="1784786" y="4977138"/>
            <a:ext cx="1323316" cy="658520"/>
          </a:xfrm>
          <a:custGeom>
            <a:avLst/>
            <a:gdLst/>
            <a:ahLst/>
            <a:cxnLst/>
            <a:rect l="l" t="t" r="r" b="b"/>
            <a:pathLst>
              <a:path w="1323086" h="658406">
                <a:moveTo>
                  <a:pt x="0" y="658406"/>
                </a:moveTo>
                <a:lnTo>
                  <a:pt x="1323086" y="658406"/>
                </a:lnTo>
                <a:lnTo>
                  <a:pt x="1323086" y="0"/>
                </a:lnTo>
                <a:lnTo>
                  <a:pt x="0" y="0"/>
                </a:lnTo>
                <a:lnTo>
                  <a:pt x="0" y="658406"/>
                </a:lnTo>
                <a:close/>
              </a:path>
            </a:pathLst>
          </a:custGeom>
          <a:solidFill>
            <a:srgbClr val="FFFFFF"/>
          </a:solidFill>
        </p:spPr>
        <p:txBody>
          <a:bodyPr wrap="square" lIns="0" tIns="0" rIns="0" bIns="0" rtlCol="0">
            <a:noAutofit/>
          </a:bodyPr>
          <a:lstStyle/>
          <a:p>
            <a:endParaRPr/>
          </a:p>
        </p:txBody>
      </p:sp>
      <p:sp>
        <p:nvSpPr>
          <p:cNvPr id="14" name="object 14"/>
          <p:cNvSpPr/>
          <p:nvPr/>
        </p:nvSpPr>
        <p:spPr>
          <a:xfrm>
            <a:off x="3108103" y="4977138"/>
            <a:ext cx="1323316" cy="658520"/>
          </a:xfrm>
          <a:custGeom>
            <a:avLst/>
            <a:gdLst/>
            <a:ahLst/>
            <a:cxnLst/>
            <a:rect l="l" t="t" r="r" b="b"/>
            <a:pathLst>
              <a:path w="1323086" h="658406">
                <a:moveTo>
                  <a:pt x="0" y="658406"/>
                </a:moveTo>
                <a:lnTo>
                  <a:pt x="1323086" y="658406"/>
                </a:lnTo>
                <a:lnTo>
                  <a:pt x="1323086" y="0"/>
                </a:lnTo>
                <a:lnTo>
                  <a:pt x="0" y="0"/>
                </a:lnTo>
                <a:lnTo>
                  <a:pt x="0" y="658406"/>
                </a:lnTo>
                <a:close/>
              </a:path>
            </a:pathLst>
          </a:custGeom>
          <a:solidFill>
            <a:srgbClr val="FFFFFF"/>
          </a:solidFill>
        </p:spPr>
        <p:txBody>
          <a:bodyPr wrap="square" lIns="0" tIns="0" rIns="0" bIns="0" rtlCol="0">
            <a:noAutofit/>
          </a:bodyPr>
          <a:lstStyle/>
          <a:p>
            <a:endParaRPr/>
          </a:p>
        </p:txBody>
      </p:sp>
      <p:sp>
        <p:nvSpPr>
          <p:cNvPr id="15" name="object 15"/>
          <p:cNvSpPr/>
          <p:nvPr/>
        </p:nvSpPr>
        <p:spPr>
          <a:xfrm>
            <a:off x="4431417" y="4977138"/>
            <a:ext cx="1323316" cy="658520"/>
          </a:xfrm>
          <a:custGeom>
            <a:avLst/>
            <a:gdLst/>
            <a:ahLst/>
            <a:cxnLst/>
            <a:rect l="l" t="t" r="r" b="b"/>
            <a:pathLst>
              <a:path w="1323086" h="658406">
                <a:moveTo>
                  <a:pt x="0" y="658406"/>
                </a:moveTo>
                <a:lnTo>
                  <a:pt x="1323086" y="658406"/>
                </a:lnTo>
                <a:lnTo>
                  <a:pt x="1323086" y="0"/>
                </a:lnTo>
                <a:lnTo>
                  <a:pt x="0" y="0"/>
                </a:lnTo>
                <a:lnTo>
                  <a:pt x="0" y="658406"/>
                </a:lnTo>
                <a:close/>
              </a:path>
            </a:pathLst>
          </a:custGeom>
          <a:solidFill>
            <a:srgbClr val="FFFFFF"/>
          </a:solidFill>
        </p:spPr>
        <p:txBody>
          <a:bodyPr wrap="square" lIns="0" tIns="0" rIns="0" bIns="0" rtlCol="0">
            <a:noAutofit/>
          </a:bodyPr>
          <a:lstStyle/>
          <a:p>
            <a:endParaRPr/>
          </a:p>
        </p:txBody>
      </p:sp>
      <p:sp>
        <p:nvSpPr>
          <p:cNvPr id="16" name="object 16"/>
          <p:cNvSpPr/>
          <p:nvPr/>
        </p:nvSpPr>
        <p:spPr>
          <a:xfrm>
            <a:off x="5754733" y="4977138"/>
            <a:ext cx="1323316" cy="658520"/>
          </a:xfrm>
          <a:custGeom>
            <a:avLst/>
            <a:gdLst/>
            <a:ahLst/>
            <a:cxnLst/>
            <a:rect l="l" t="t" r="r" b="b"/>
            <a:pathLst>
              <a:path w="1323086" h="658406">
                <a:moveTo>
                  <a:pt x="0" y="658406"/>
                </a:moveTo>
                <a:lnTo>
                  <a:pt x="1323086" y="658406"/>
                </a:lnTo>
                <a:lnTo>
                  <a:pt x="1323086" y="0"/>
                </a:lnTo>
                <a:lnTo>
                  <a:pt x="0" y="0"/>
                </a:lnTo>
                <a:lnTo>
                  <a:pt x="0" y="658406"/>
                </a:lnTo>
                <a:close/>
              </a:path>
            </a:pathLst>
          </a:custGeom>
          <a:solidFill>
            <a:srgbClr val="FFFFFF"/>
          </a:solidFill>
        </p:spPr>
        <p:txBody>
          <a:bodyPr wrap="square" lIns="0" tIns="0" rIns="0" bIns="0" rtlCol="0">
            <a:noAutofit/>
          </a:bodyPr>
          <a:lstStyle/>
          <a:p>
            <a:endParaRPr/>
          </a:p>
        </p:txBody>
      </p:sp>
      <p:sp>
        <p:nvSpPr>
          <p:cNvPr id="17" name="object 17"/>
          <p:cNvSpPr/>
          <p:nvPr/>
        </p:nvSpPr>
        <p:spPr>
          <a:xfrm>
            <a:off x="7078049" y="4977138"/>
            <a:ext cx="1323316" cy="658520"/>
          </a:xfrm>
          <a:custGeom>
            <a:avLst/>
            <a:gdLst/>
            <a:ahLst/>
            <a:cxnLst/>
            <a:rect l="l" t="t" r="r" b="b"/>
            <a:pathLst>
              <a:path w="1323086" h="658406">
                <a:moveTo>
                  <a:pt x="0" y="658406"/>
                </a:moveTo>
                <a:lnTo>
                  <a:pt x="1323086" y="658406"/>
                </a:lnTo>
                <a:lnTo>
                  <a:pt x="1323086" y="0"/>
                </a:lnTo>
                <a:lnTo>
                  <a:pt x="0" y="0"/>
                </a:lnTo>
                <a:lnTo>
                  <a:pt x="0" y="658406"/>
                </a:lnTo>
                <a:close/>
              </a:path>
            </a:pathLst>
          </a:custGeom>
          <a:solidFill>
            <a:srgbClr val="FFFFFF"/>
          </a:solidFill>
        </p:spPr>
        <p:txBody>
          <a:bodyPr wrap="square" lIns="0" tIns="0" rIns="0" bIns="0" rtlCol="0">
            <a:noAutofit/>
          </a:bodyPr>
          <a:lstStyle/>
          <a:p>
            <a:endParaRPr/>
          </a:p>
        </p:txBody>
      </p:sp>
      <p:sp>
        <p:nvSpPr>
          <p:cNvPr id="18" name="object 18"/>
          <p:cNvSpPr/>
          <p:nvPr/>
        </p:nvSpPr>
        <p:spPr>
          <a:xfrm>
            <a:off x="1784786" y="1678414"/>
            <a:ext cx="0" cy="3963596"/>
          </a:xfrm>
          <a:custGeom>
            <a:avLst/>
            <a:gdLst/>
            <a:ahLst/>
            <a:cxnLst/>
            <a:rect l="l" t="t" r="r" b="b"/>
            <a:pathLst>
              <a:path h="3962908">
                <a:moveTo>
                  <a:pt x="0" y="0"/>
                </a:moveTo>
                <a:lnTo>
                  <a:pt x="0" y="3962908"/>
                </a:lnTo>
              </a:path>
            </a:pathLst>
          </a:custGeom>
          <a:ln w="12700">
            <a:solidFill>
              <a:srgbClr val="000000"/>
            </a:solidFill>
          </a:ln>
        </p:spPr>
        <p:txBody>
          <a:bodyPr wrap="square" lIns="0" tIns="0" rIns="0" bIns="0" rtlCol="0">
            <a:noAutofit/>
          </a:bodyPr>
          <a:lstStyle/>
          <a:p>
            <a:endParaRPr/>
          </a:p>
        </p:txBody>
      </p:sp>
      <p:sp>
        <p:nvSpPr>
          <p:cNvPr id="19" name="object 19"/>
          <p:cNvSpPr/>
          <p:nvPr/>
        </p:nvSpPr>
        <p:spPr>
          <a:xfrm>
            <a:off x="3108103" y="4970786"/>
            <a:ext cx="0" cy="671223"/>
          </a:xfrm>
          <a:custGeom>
            <a:avLst/>
            <a:gdLst/>
            <a:ahLst/>
            <a:cxnLst/>
            <a:rect l="l" t="t" r="r" b="b"/>
            <a:pathLst>
              <a:path h="671106">
                <a:moveTo>
                  <a:pt x="0" y="0"/>
                </a:moveTo>
                <a:lnTo>
                  <a:pt x="0" y="671106"/>
                </a:lnTo>
              </a:path>
            </a:pathLst>
          </a:custGeom>
          <a:ln w="12700">
            <a:solidFill>
              <a:srgbClr val="000000"/>
            </a:solidFill>
          </a:ln>
        </p:spPr>
        <p:txBody>
          <a:bodyPr wrap="square" lIns="0" tIns="0" rIns="0" bIns="0" rtlCol="0">
            <a:noAutofit/>
          </a:bodyPr>
          <a:lstStyle/>
          <a:p>
            <a:endParaRPr/>
          </a:p>
        </p:txBody>
      </p:sp>
      <p:sp>
        <p:nvSpPr>
          <p:cNvPr id="20" name="object 20"/>
          <p:cNvSpPr/>
          <p:nvPr/>
        </p:nvSpPr>
        <p:spPr>
          <a:xfrm>
            <a:off x="4029647" y="2995504"/>
            <a:ext cx="0" cy="1329413"/>
          </a:xfrm>
          <a:custGeom>
            <a:avLst/>
            <a:gdLst/>
            <a:ahLst/>
            <a:cxnLst/>
            <a:rect l="l" t="t" r="r" b="b"/>
            <a:pathLst>
              <a:path h="1329181">
                <a:moveTo>
                  <a:pt x="0" y="0"/>
                </a:moveTo>
                <a:lnTo>
                  <a:pt x="0" y="1329182"/>
                </a:lnTo>
              </a:path>
            </a:pathLst>
          </a:custGeom>
          <a:ln w="12700">
            <a:solidFill>
              <a:srgbClr val="000000"/>
            </a:solidFill>
          </a:ln>
        </p:spPr>
        <p:txBody>
          <a:bodyPr wrap="square" lIns="0" tIns="0" rIns="0" bIns="0" rtlCol="0">
            <a:noAutofit/>
          </a:bodyPr>
          <a:lstStyle/>
          <a:p>
            <a:endParaRPr/>
          </a:p>
        </p:txBody>
      </p:sp>
      <p:sp>
        <p:nvSpPr>
          <p:cNvPr id="21" name="object 21"/>
          <p:cNvSpPr/>
          <p:nvPr/>
        </p:nvSpPr>
        <p:spPr>
          <a:xfrm>
            <a:off x="4431417" y="4970786"/>
            <a:ext cx="0" cy="671223"/>
          </a:xfrm>
          <a:custGeom>
            <a:avLst/>
            <a:gdLst/>
            <a:ahLst/>
            <a:cxnLst/>
            <a:rect l="l" t="t" r="r" b="b"/>
            <a:pathLst>
              <a:path h="671106">
                <a:moveTo>
                  <a:pt x="0" y="0"/>
                </a:moveTo>
                <a:lnTo>
                  <a:pt x="0" y="671106"/>
                </a:lnTo>
              </a:path>
            </a:pathLst>
          </a:custGeom>
          <a:ln w="12700">
            <a:solidFill>
              <a:srgbClr val="000000"/>
            </a:solidFill>
          </a:ln>
        </p:spPr>
        <p:txBody>
          <a:bodyPr wrap="square" lIns="0" tIns="0" rIns="0" bIns="0" rtlCol="0">
            <a:noAutofit/>
          </a:bodyPr>
          <a:lstStyle/>
          <a:p>
            <a:endParaRPr/>
          </a:p>
        </p:txBody>
      </p:sp>
      <p:sp>
        <p:nvSpPr>
          <p:cNvPr id="22" name="object 22"/>
          <p:cNvSpPr/>
          <p:nvPr/>
        </p:nvSpPr>
        <p:spPr>
          <a:xfrm>
            <a:off x="5754733" y="4970786"/>
            <a:ext cx="0" cy="671223"/>
          </a:xfrm>
          <a:custGeom>
            <a:avLst/>
            <a:gdLst/>
            <a:ahLst/>
            <a:cxnLst/>
            <a:rect l="l" t="t" r="r" b="b"/>
            <a:pathLst>
              <a:path h="671106">
                <a:moveTo>
                  <a:pt x="0" y="0"/>
                </a:moveTo>
                <a:lnTo>
                  <a:pt x="0" y="671106"/>
                </a:lnTo>
              </a:path>
            </a:pathLst>
          </a:custGeom>
          <a:ln w="12700">
            <a:solidFill>
              <a:srgbClr val="000000"/>
            </a:solidFill>
          </a:ln>
        </p:spPr>
        <p:txBody>
          <a:bodyPr wrap="square" lIns="0" tIns="0" rIns="0" bIns="0" rtlCol="0">
            <a:noAutofit/>
          </a:bodyPr>
          <a:lstStyle/>
          <a:p>
            <a:endParaRPr/>
          </a:p>
        </p:txBody>
      </p:sp>
      <p:sp>
        <p:nvSpPr>
          <p:cNvPr id="23" name="object 23"/>
          <p:cNvSpPr/>
          <p:nvPr/>
        </p:nvSpPr>
        <p:spPr>
          <a:xfrm>
            <a:off x="6215569" y="2995504"/>
            <a:ext cx="0" cy="1329413"/>
          </a:xfrm>
          <a:custGeom>
            <a:avLst/>
            <a:gdLst/>
            <a:ahLst/>
            <a:cxnLst/>
            <a:rect l="l" t="t" r="r" b="b"/>
            <a:pathLst>
              <a:path h="1329181">
                <a:moveTo>
                  <a:pt x="0" y="0"/>
                </a:moveTo>
                <a:lnTo>
                  <a:pt x="0" y="1329182"/>
                </a:lnTo>
              </a:path>
            </a:pathLst>
          </a:custGeom>
          <a:ln w="12700">
            <a:solidFill>
              <a:srgbClr val="000000"/>
            </a:solidFill>
          </a:ln>
        </p:spPr>
        <p:txBody>
          <a:bodyPr wrap="square" lIns="0" tIns="0" rIns="0" bIns="0" rtlCol="0">
            <a:noAutofit/>
          </a:bodyPr>
          <a:lstStyle/>
          <a:p>
            <a:endParaRPr/>
          </a:p>
        </p:txBody>
      </p:sp>
      <p:sp>
        <p:nvSpPr>
          <p:cNvPr id="24" name="object 24"/>
          <p:cNvSpPr/>
          <p:nvPr/>
        </p:nvSpPr>
        <p:spPr>
          <a:xfrm>
            <a:off x="7078049" y="4970786"/>
            <a:ext cx="0" cy="671223"/>
          </a:xfrm>
          <a:custGeom>
            <a:avLst/>
            <a:gdLst/>
            <a:ahLst/>
            <a:cxnLst/>
            <a:rect l="l" t="t" r="r" b="b"/>
            <a:pathLst>
              <a:path h="671106">
                <a:moveTo>
                  <a:pt x="0" y="0"/>
                </a:moveTo>
                <a:lnTo>
                  <a:pt x="0" y="671106"/>
                </a:lnTo>
              </a:path>
            </a:pathLst>
          </a:custGeom>
          <a:ln w="12700">
            <a:solidFill>
              <a:srgbClr val="000000"/>
            </a:solidFill>
          </a:ln>
        </p:spPr>
        <p:txBody>
          <a:bodyPr wrap="square" lIns="0" tIns="0" rIns="0" bIns="0" rtlCol="0">
            <a:noAutofit/>
          </a:bodyPr>
          <a:lstStyle/>
          <a:p>
            <a:endParaRPr/>
          </a:p>
        </p:txBody>
      </p:sp>
      <p:sp>
        <p:nvSpPr>
          <p:cNvPr id="25" name="object 25"/>
          <p:cNvSpPr/>
          <p:nvPr/>
        </p:nvSpPr>
        <p:spPr>
          <a:xfrm>
            <a:off x="737846" y="2343374"/>
            <a:ext cx="7669870" cy="0"/>
          </a:xfrm>
          <a:custGeom>
            <a:avLst/>
            <a:gdLst/>
            <a:ahLst/>
            <a:cxnLst/>
            <a:rect l="l" t="t" r="r" b="b"/>
            <a:pathLst>
              <a:path w="7668539">
                <a:moveTo>
                  <a:pt x="0" y="0"/>
                </a:moveTo>
                <a:lnTo>
                  <a:pt x="7668539" y="0"/>
                </a:lnTo>
              </a:path>
            </a:pathLst>
          </a:custGeom>
          <a:ln w="12700">
            <a:solidFill>
              <a:srgbClr val="000000"/>
            </a:solidFill>
          </a:ln>
        </p:spPr>
        <p:txBody>
          <a:bodyPr wrap="square" lIns="0" tIns="0" rIns="0" bIns="0" rtlCol="0">
            <a:noAutofit/>
          </a:bodyPr>
          <a:lstStyle/>
          <a:p>
            <a:endParaRPr/>
          </a:p>
        </p:txBody>
      </p:sp>
      <p:sp>
        <p:nvSpPr>
          <p:cNvPr id="26" name="object 26"/>
          <p:cNvSpPr/>
          <p:nvPr/>
        </p:nvSpPr>
        <p:spPr>
          <a:xfrm>
            <a:off x="737846" y="3001856"/>
            <a:ext cx="7669870" cy="0"/>
          </a:xfrm>
          <a:custGeom>
            <a:avLst/>
            <a:gdLst/>
            <a:ahLst/>
            <a:cxnLst/>
            <a:rect l="l" t="t" r="r" b="b"/>
            <a:pathLst>
              <a:path w="7668539">
                <a:moveTo>
                  <a:pt x="0" y="0"/>
                </a:moveTo>
                <a:lnTo>
                  <a:pt x="7668539" y="0"/>
                </a:lnTo>
              </a:path>
            </a:pathLst>
          </a:custGeom>
          <a:ln w="12700">
            <a:solidFill>
              <a:srgbClr val="000000"/>
            </a:solidFill>
          </a:ln>
        </p:spPr>
        <p:txBody>
          <a:bodyPr wrap="square" lIns="0" tIns="0" rIns="0" bIns="0" rtlCol="0">
            <a:noAutofit/>
          </a:bodyPr>
          <a:lstStyle/>
          <a:p>
            <a:endParaRPr/>
          </a:p>
        </p:txBody>
      </p:sp>
      <p:sp>
        <p:nvSpPr>
          <p:cNvPr id="27" name="object 27"/>
          <p:cNvSpPr/>
          <p:nvPr/>
        </p:nvSpPr>
        <p:spPr>
          <a:xfrm>
            <a:off x="737846" y="4318567"/>
            <a:ext cx="7669870" cy="0"/>
          </a:xfrm>
          <a:custGeom>
            <a:avLst/>
            <a:gdLst/>
            <a:ahLst/>
            <a:cxnLst/>
            <a:rect l="l" t="t" r="r" b="b"/>
            <a:pathLst>
              <a:path w="7668539">
                <a:moveTo>
                  <a:pt x="0" y="0"/>
                </a:moveTo>
                <a:lnTo>
                  <a:pt x="7668539" y="0"/>
                </a:lnTo>
              </a:path>
            </a:pathLst>
          </a:custGeom>
          <a:ln w="12700">
            <a:solidFill>
              <a:srgbClr val="000000"/>
            </a:solidFill>
          </a:ln>
        </p:spPr>
        <p:txBody>
          <a:bodyPr wrap="square" lIns="0" tIns="0" rIns="0" bIns="0" rtlCol="0">
            <a:noAutofit/>
          </a:bodyPr>
          <a:lstStyle/>
          <a:p>
            <a:endParaRPr/>
          </a:p>
        </p:txBody>
      </p:sp>
      <p:sp>
        <p:nvSpPr>
          <p:cNvPr id="28" name="object 28"/>
          <p:cNvSpPr/>
          <p:nvPr/>
        </p:nvSpPr>
        <p:spPr>
          <a:xfrm>
            <a:off x="1778435" y="4977138"/>
            <a:ext cx="6629281" cy="0"/>
          </a:xfrm>
          <a:custGeom>
            <a:avLst/>
            <a:gdLst/>
            <a:ahLst/>
            <a:cxnLst/>
            <a:rect l="l" t="t" r="r" b="b"/>
            <a:pathLst>
              <a:path w="6628130">
                <a:moveTo>
                  <a:pt x="0" y="0"/>
                </a:moveTo>
                <a:lnTo>
                  <a:pt x="6628130" y="0"/>
                </a:lnTo>
              </a:path>
            </a:pathLst>
          </a:custGeom>
          <a:ln w="12700">
            <a:solidFill>
              <a:srgbClr val="000000"/>
            </a:solidFill>
          </a:ln>
        </p:spPr>
        <p:txBody>
          <a:bodyPr wrap="square" lIns="0" tIns="0" rIns="0" bIns="0" rtlCol="0">
            <a:noAutofit/>
          </a:bodyPr>
          <a:lstStyle/>
          <a:p>
            <a:endParaRPr/>
          </a:p>
        </p:txBody>
      </p:sp>
      <p:sp>
        <p:nvSpPr>
          <p:cNvPr id="29" name="object 29"/>
          <p:cNvSpPr/>
          <p:nvPr/>
        </p:nvSpPr>
        <p:spPr>
          <a:xfrm>
            <a:off x="744196" y="1678414"/>
            <a:ext cx="0" cy="3963596"/>
          </a:xfrm>
          <a:custGeom>
            <a:avLst/>
            <a:gdLst/>
            <a:ahLst/>
            <a:cxnLst/>
            <a:rect l="l" t="t" r="r" b="b"/>
            <a:pathLst>
              <a:path h="3962908">
                <a:moveTo>
                  <a:pt x="0" y="0"/>
                </a:moveTo>
                <a:lnTo>
                  <a:pt x="0" y="3962908"/>
                </a:lnTo>
              </a:path>
            </a:pathLst>
          </a:custGeom>
          <a:ln w="12700">
            <a:solidFill>
              <a:srgbClr val="000000"/>
            </a:solidFill>
          </a:ln>
        </p:spPr>
        <p:txBody>
          <a:bodyPr wrap="square" lIns="0" tIns="0" rIns="0" bIns="0" rtlCol="0">
            <a:noAutofit/>
          </a:bodyPr>
          <a:lstStyle/>
          <a:p>
            <a:endParaRPr/>
          </a:p>
        </p:txBody>
      </p:sp>
      <p:sp>
        <p:nvSpPr>
          <p:cNvPr id="30" name="object 30"/>
          <p:cNvSpPr/>
          <p:nvPr/>
        </p:nvSpPr>
        <p:spPr>
          <a:xfrm>
            <a:off x="8401365" y="1678414"/>
            <a:ext cx="0" cy="3963596"/>
          </a:xfrm>
          <a:custGeom>
            <a:avLst/>
            <a:gdLst/>
            <a:ahLst/>
            <a:cxnLst/>
            <a:rect l="l" t="t" r="r" b="b"/>
            <a:pathLst>
              <a:path h="3962908">
                <a:moveTo>
                  <a:pt x="0" y="0"/>
                </a:moveTo>
                <a:lnTo>
                  <a:pt x="0" y="3962908"/>
                </a:lnTo>
              </a:path>
            </a:pathLst>
          </a:custGeom>
          <a:ln w="12700">
            <a:solidFill>
              <a:srgbClr val="000000"/>
            </a:solidFill>
          </a:ln>
        </p:spPr>
        <p:txBody>
          <a:bodyPr wrap="square" lIns="0" tIns="0" rIns="0" bIns="0" rtlCol="0">
            <a:noAutofit/>
          </a:bodyPr>
          <a:lstStyle/>
          <a:p>
            <a:endParaRPr/>
          </a:p>
        </p:txBody>
      </p:sp>
      <p:sp>
        <p:nvSpPr>
          <p:cNvPr id="31" name="object 31"/>
          <p:cNvSpPr/>
          <p:nvPr/>
        </p:nvSpPr>
        <p:spPr>
          <a:xfrm>
            <a:off x="737846" y="1684765"/>
            <a:ext cx="7669870" cy="0"/>
          </a:xfrm>
          <a:custGeom>
            <a:avLst/>
            <a:gdLst/>
            <a:ahLst/>
            <a:cxnLst/>
            <a:rect l="l" t="t" r="r" b="b"/>
            <a:pathLst>
              <a:path w="7668539">
                <a:moveTo>
                  <a:pt x="0" y="0"/>
                </a:moveTo>
                <a:lnTo>
                  <a:pt x="7668539" y="0"/>
                </a:lnTo>
              </a:path>
            </a:pathLst>
          </a:custGeom>
          <a:ln w="12700">
            <a:solidFill>
              <a:srgbClr val="000000"/>
            </a:solidFill>
          </a:ln>
        </p:spPr>
        <p:txBody>
          <a:bodyPr wrap="square" lIns="0" tIns="0" rIns="0" bIns="0" rtlCol="0">
            <a:noAutofit/>
          </a:bodyPr>
          <a:lstStyle/>
          <a:p>
            <a:endParaRPr/>
          </a:p>
        </p:txBody>
      </p:sp>
      <p:sp>
        <p:nvSpPr>
          <p:cNvPr id="32" name="object 32"/>
          <p:cNvSpPr/>
          <p:nvPr/>
        </p:nvSpPr>
        <p:spPr>
          <a:xfrm>
            <a:off x="737846" y="5635659"/>
            <a:ext cx="7669870" cy="0"/>
          </a:xfrm>
          <a:custGeom>
            <a:avLst/>
            <a:gdLst/>
            <a:ahLst/>
            <a:cxnLst/>
            <a:rect l="l" t="t" r="r" b="b"/>
            <a:pathLst>
              <a:path w="7668539">
                <a:moveTo>
                  <a:pt x="0" y="0"/>
                </a:moveTo>
                <a:lnTo>
                  <a:pt x="7668539" y="0"/>
                </a:lnTo>
              </a:path>
            </a:pathLst>
          </a:custGeom>
          <a:ln w="12700">
            <a:solidFill>
              <a:srgbClr val="000000"/>
            </a:solidFill>
          </a:ln>
        </p:spPr>
        <p:txBody>
          <a:bodyPr wrap="square" lIns="0" tIns="0" rIns="0" bIns="0" rtlCol="0">
            <a:noAutofit/>
          </a:bodyPr>
          <a:lstStyle/>
          <a:p>
            <a:endParaRPr/>
          </a:p>
        </p:txBody>
      </p:sp>
      <p:sp>
        <p:nvSpPr>
          <p:cNvPr id="33" name="object 33"/>
          <p:cNvSpPr txBox="1"/>
          <p:nvPr/>
        </p:nvSpPr>
        <p:spPr>
          <a:xfrm>
            <a:off x="1230793" y="1314679"/>
            <a:ext cx="2579589" cy="380557"/>
          </a:xfrm>
          <a:prstGeom prst="rect">
            <a:avLst/>
          </a:prstGeom>
        </p:spPr>
        <p:txBody>
          <a:bodyPr wrap="square" lIns="0" tIns="0" rIns="0" bIns="0" rtlCol="0">
            <a:noAutofit/>
          </a:bodyPr>
          <a:lstStyle/>
          <a:p>
            <a:pPr marL="12703">
              <a:lnSpc>
                <a:spcPts val="2996"/>
              </a:lnSpc>
              <a:spcBef>
                <a:spcPts val="149"/>
              </a:spcBef>
            </a:pPr>
            <a:r>
              <a:rPr sz="2801" b="1" dirty="0">
                <a:latin typeface="΢"/>
                <a:cs typeface="΢"/>
              </a:rPr>
              <a:t>融合的市民服务</a:t>
            </a:r>
            <a:endParaRPr sz="2801">
              <a:latin typeface="微软雅黑"/>
              <a:cs typeface="微软雅黑"/>
            </a:endParaRPr>
          </a:p>
        </p:txBody>
      </p:sp>
      <p:sp>
        <p:nvSpPr>
          <p:cNvPr id="34" name="object 34"/>
          <p:cNvSpPr txBox="1"/>
          <p:nvPr/>
        </p:nvSpPr>
        <p:spPr>
          <a:xfrm>
            <a:off x="6238053" y="3680850"/>
            <a:ext cx="2095787" cy="228132"/>
          </a:xfrm>
          <a:prstGeom prst="rect">
            <a:avLst/>
          </a:prstGeom>
        </p:spPr>
        <p:txBody>
          <a:bodyPr wrap="square" lIns="0" tIns="0" rIns="0" bIns="0" rtlCol="0">
            <a:noAutofit/>
          </a:bodyPr>
          <a:lstStyle/>
          <a:p>
            <a:pPr marL="12703">
              <a:lnSpc>
                <a:spcPts val="1795"/>
              </a:lnSpc>
              <a:spcBef>
                <a:spcPts val="89"/>
              </a:spcBef>
            </a:pPr>
            <a:r>
              <a:rPr sz="2400" baseline="1220" dirty="0">
                <a:latin typeface="΢"/>
                <a:cs typeface="΢"/>
              </a:rPr>
              <a:t>务金华，使市民成为智</a:t>
            </a:r>
            <a:endParaRPr sz="1600">
              <a:latin typeface="微软雅黑"/>
              <a:cs typeface="微软雅黑"/>
            </a:endParaRPr>
          </a:p>
        </p:txBody>
      </p:sp>
      <p:sp>
        <p:nvSpPr>
          <p:cNvPr id="35" name="object 35"/>
          <p:cNvSpPr txBox="1"/>
          <p:nvPr/>
        </p:nvSpPr>
        <p:spPr>
          <a:xfrm>
            <a:off x="744197" y="1684766"/>
            <a:ext cx="1053292" cy="658609"/>
          </a:xfrm>
          <a:prstGeom prst="rect">
            <a:avLst/>
          </a:prstGeom>
        </p:spPr>
        <p:txBody>
          <a:bodyPr wrap="square" lIns="0" tIns="0" rIns="0" bIns="0" rtlCol="0">
            <a:noAutofit/>
          </a:bodyPr>
          <a:lstStyle/>
          <a:p>
            <a:pPr marR="12703">
              <a:lnSpc>
                <a:spcPts val="800"/>
              </a:lnSpc>
              <a:spcBef>
                <a:spcPts val="11"/>
              </a:spcBef>
            </a:pPr>
            <a:endParaRPr sz="800"/>
          </a:p>
          <a:p>
            <a:pPr marL="304505">
              <a:lnSpc>
                <a:spcPct val="142207"/>
              </a:lnSpc>
            </a:pPr>
            <a:r>
              <a:rPr sz="1700" b="1" dirty="0">
                <a:solidFill>
                  <a:srgbClr val="FFFFFF"/>
                </a:solidFill>
                <a:latin typeface="΢"/>
                <a:cs typeface="΢"/>
              </a:rPr>
              <a:t>目标</a:t>
            </a:r>
            <a:endParaRPr sz="1700">
              <a:latin typeface="微软雅黑"/>
              <a:cs typeface="微软雅黑"/>
            </a:endParaRPr>
          </a:p>
        </p:txBody>
      </p:sp>
      <p:sp>
        <p:nvSpPr>
          <p:cNvPr id="36" name="object 36"/>
          <p:cNvSpPr txBox="1"/>
          <p:nvPr/>
        </p:nvSpPr>
        <p:spPr>
          <a:xfrm>
            <a:off x="1784786" y="1684766"/>
            <a:ext cx="6629281" cy="658609"/>
          </a:xfrm>
          <a:prstGeom prst="rect">
            <a:avLst/>
          </a:prstGeom>
        </p:spPr>
        <p:txBody>
          <a:bodyPr wrap="square" lIns="0" tIns="0" rIns="0" bIns="0" rtlCol="0">
            <a:noAutofit/>
          </a:bodyPr>
          <a:lstStyle/>
          <a:p>
            <a:pPr marR="12703">
              <a:lnSpc>
                <a:spcPts val="850"/>
              </a:lnSpc>
              <a:spcBef>
                <a:spcPts val="10"/>
              </a:spcBef>
            </a:pPr>
            <a:endParaRPr sz="850"/>
          </a:p>
          <a:p>
            <a:pPr marL="1382417">
              <a:lnSpc>
                <a:spcPct val="142207"/>
              </a:lnSpc>
            </a:pPr>
            <a:r>
              <a:rPr sz="1600" dirty="0">
                <a:latin typeface="΢"/>
                <a:cs typeface="΢"/>
              </a:rPr>
              <a:t>以市民需求为核心，建设市民融合</a:t>
            </a:r>
            <a:r>
              <a:rPr sz="1600" spc="9" dirty="0">
                <a:latin typeface="΢"/>
                <a:cs typeface="΢"/>
              </a:rPr>
              <a:t>服</a:t>
            </a:r>
            <a:r>
              <a:rPr sz="1600" dirty="0">
                <a:latin typeface="΢"/>
                <a:cs typeface="΢"/>
              </a:rPr>
              <a:t>务体系</a:t>
            </a:r>
            <a:endParaRPr sz="1600">
              <a:latin typeface="微软雅黑"/>
              <a:cs typeface="微软雅黑"/>
            </a:endParaRPr>
          </a:p>
        </p:txBody>
      </p:sp>
      <p:sp>
        <p:nvSpPr>
          <p:cNvPr id="37" name="object 37"/>
          <p:cNvSpPr txBox="1"/>
          <p:nvPr/>
        </p:nvSpPr>
        <p:spPr>
          <a:xfrm>
            <a:off x="744197" y="2343375"/>
            <a:ext cx="1053292" cy="658481"/>
          </a:xfrm>
          <a:prstGeom prst="rect">
            <a:avLst/>
          </a:prstGeom>
        </p:spPr>
        <p:txBody>
          <a:bodyPr wrap="square" lIns="0" tIns="0" rIns="0" bIns="0" rtlCol="0">
            <a:noAutofit/>
          </a:bodyPr>
          <a:lstStyle/>
          <a:p>
            <a:pPr marR="12703">
              <a:lnSpc>
                <a:spcPts val="800"/>
              </a:lnSpc>
              <a:spcBef>
                <a:spcPts val="10"/>
              </a:spcBef>
            </a:pPr>
            <a:endParaRPr sz="800"/>
          </a:p>
          <a:p>
            <a:pPr marL="304505">
              <a:lnSpc>
                <a:spcPct val="142207"/>
              </a:lnSpc>
            </a:pPr>
            <a:r>
              <a:rPr sz="1700" b="1" dirty="0">
                <a:solidFill>
                  <a:srgbClr val="FFFFFF"/>
                </a:solidFill>
                <a:latin typeface="΢"/>
                <a:cs typeface="΢"/>
              </a:rPr>
              <a:t>效果</a:t>
            </a:r>
            <a:endParaRPr sz="1700">
              <a:latin typeface="微软雅黑"/>
              <a:cs typeface="微软雅黑"/>
            </a:endParaRPr>
          </a:p>
        </p:txBody>
      </p:sp>
      <p:sp>
        <p:nvSpPr>
          <p:cNvPr id="38" name="object 38"/>
          <p:cNvSpPr txBox="1"/>
          <p:nvPr/>
        </p:nvSpPr>
        <p:spPr>
          <a:xfrm>
            <a:off x="1784786" y="2343375"/>
            <a:ext cx="6629281" cy="658481"/>
          </a:xfrm>
          <a:prstGeom prst="rect">
            <a:avLst/>
          </a:prstGeom>
        </p:spPr>
        <p:txBody>
          <a:bodyPr wrap="square" lIns="0" tIns="0" rIns="0" bIns="0" rtlCol="0">
            <a:noAutofit/>
          </a:bodyPr>
          <a:lstStyle/>
          <a:p>
            <a:pPr marR="12703">
              <a:lnSpc>
                <a:spcPts val="850"/>
              </a:lnSpc>
              <a:spcBef>
                <a:spcPts val="9"/>
              </a:spcBef>
            </a:pPr>
            <a:endParaRPr sz="850"/>
          </a:p>
          <a:p>
            <a:pPr marL="1178161">
              <a:lnSpc>
                <a:spcPct val="142207"/>
              </a:lnSpc>
            </a:pPr>
            <a:r>
              <a:rPr sz="1600" dirty="0">
                <a:latin typeface="΢"/>
                <a:cs typeface="΢"/>
              </a:rPr>
              <a:t>公共服务质量提升，市民满意度和</a:t>
            </a:r>
            <a:r>
              <a:rPr sz="1600" spc="9" dirty="0">
                <a:latin typeface="΢"/>
                <a:cs typeface="΢"/>
              </a:rPr>
              <a:t>生</a:t>
            </a:r>
            <a:r>
              <a:rPr sz="1600" dirty="0">
                <a:latin typeface="΢"/>
                <a:cs typeface="΢"/>
              </a:rPr>
              <a:t>活品</a:t>
            </a:r>
            <a:r>
              <a:rPr sz="1600" spc="9" dirty="0">
                <a:latin typeface="΢"/>
                <a:cs typeface="΢"/>
              </a:rPr>
              <a:t>质</a:t>
            </a:r>
            <a:r>
              <a:rPr sz="1600" dirty="0">
                <a:latin typeface="΢"/>
                <a:cs typeface="΢"/>
              </a:rPr>
              <a:t>提升</a:t>
            </a:r>
            <a:endParaRPr sz="1600">
              <a:latin typeface="微软雅黑"/>
              <a:cs typeface="微软雅黑"/>
            </a:endParaRPr>
          </a:p>
        </p:txBody>
      </p:sp>
      <p:sp>
        <p:nvSpPr>
          <p:cNvPr id="39" name="object 39"/>
          <p:cNvSpPr txBox="1"/>
          <p:nvPr/>
        </p:nvSpPr>
        <p:spPr>
          <a:xfrm>
            <a:off x="744197" y="3001855"/>
            <a:ext cx="1053292" cy="1316711"/>
          </a:xfrm>
          <a:prstGeom prst="rect">
            <a:avLst/>
          </a:prstGeom>
        </p:spPr>
        <p:txBody>
          <a:bodyPr wrap="square" lIns="0" tIns="0" rIns="0" bIns="0" rtlCol="0">
            <a:noAutofit/>
          </a:bodyPr>
          <a:lstStyle/>
          <a:p>
            <a:pPr marR="12703">
              <a:lnSpc>
                <a:spcPts val="1000"/>
              </a:lnSpc>
            </a:pPr>
            <a:endParaRPr sz="1000"/>
          </a:p>
          <a:p>
            <a:pPr marL="304505">
              <a:lnSpc>
                <a:spcPct val="142207"/>
              </a:lnSpc>
              <a:spcBef>
                <a:spcPts val="2404"/>
              </a:spcBef>
            </a:pPr>
            <a:r>
              <a:rPr sz="1700" b="1" dirty="0">
                <a:solidFill>
                  <a:srgbClr val="FFFFFF"/>
                </a:solidFill>
                <a:latin typeface="΢"/>
                <a:cs typeface="΢"/>
              </a:rPr>
              <a:t>策略</a:t>
            </a:r>
            <a:endParaRPr sz="1700">
              <a:latin typeface="微软雅黑"/>
              <a:cs typeface="微软雅黑"/>
            </a:endParaRPr>
          </a:p>
        </p:txBody>
      </p:sp>
      <p:sp>
        <p:nvSpPr>
          <p:cNvPr id="40" name="object 40"/>
          <p:cNvSpPr txBox="1"/>
          <p:nvPr/>
        </p:nvSpPr>
        <p:spPr>
          <a:xfrm>
            <a:off x="1784786" y="3001855"/>
            <a:ext cx="2244861" cy="1316711"/>
          </a:xfrm>
          <a:prstGeom prst="rect">
            <a:avLst/>
          </a:prstGeom>
        </p:spPr>
        <p:txBody>
          <a:bodyPr wrap="square" lIns="0" tIns="0" rIns="0" bIns="0" rtlCol="0">
            <a:noAutofit/>
          </a:bodyPr>
          <a:lstStyle/>
          <a:p>
            <a:pPr>
              <a:lnSpc>
                <a:spcPts val="1200"/>
              </a:lnSpc>
              <a:spcBef>
                <a:spcPts val="59"/>
              </a:spcBef>
            </a:pPr>
            <a:endParaRPr sz="1200"/>
          </a:p>
          <a:p>
            <a:pPr marL="34550" marR="118317" algn="just">
              <a:lnSpc>
                <a:spcPts val="2731"/>
              </a:lnSpc>
            </a:pPr>
            <a:r>
              <a:rPr sz="1600" dirty="0">
                <a:latin typeface="΢"/>
                <a:cs typeface="΢"/>
              </a:rPr>
              <a:t>利用信息化手段，对民 </a:t>
            </a:r>
            <a:endParaRPr sz="1600">
              <a:latin typeface="微软雅黑"/>
              <a:cs typeface="微软雅黑"/>
            </a:endParaRPr>
          </a:p>
          <a:p>
            <a:pPr marL="34550" marR="118317" algn="just">
              <a:lnSpc>
                <a:spcPts val="1919"/>
              </a:lnSpc>
            </a:pPr>
            <a:r>
              <a:rPr sz="1600" dirty="0">
                <a:latin typeface="΢"/>
                <a:cs typeface="΢"/>
              </a:rPr>
              <a:t>生服务各领域迚行提升 </a:t>
            </a:r>
            <a:endParaRPr sz="1600">
              <a:latin typeface="微软雅黑"/>
              <a:cs typeface="微软雅黑"/>
            </a:endParaRPr>
          </a:p>
          <a:p>
            <a:pPr marL="34550" marR="118317" algn="just">
              <a:lnSpc>
                <a:spcPts val="1919"/>
              </a:lnSpc>
            </a:pPr>
            <a:r>
              <a:rPr sz="1600" dirty="0">
                <a:latin typeface="΢"/>
                <a:cs typeface="΢"/>
              </a:rPr>
              <a:t>和改造，提高公共服务 </a:t>
            </a:r>
            <a:endParaRPr sz="1600">
              <a:latin typeface="微软雅黑"/>
              <a:cs typeface="微软雅黑"/>
            </a:endParaRPr>
          </a:p>
          <a:p>
            <a:pPr marL="34550" marR="118317" algn="just">
              <a:lnSpc>
                <a:spcPts val="1919"/>
              </a:lnSpc>
            </a:pPr>
            <a:r>
              <a:rPr sz="1600" dirty="0">
                <a:latin typeface="΢"/>
                <a:cs typeface="΢"/>
              </a:rPr>
              <a:t>的均等化水平</a:t>
            </a:r>
            <a:endParaRPr sz="1600">
              <a:latin typeface="微软雅黑"/>
              <a:cs typeface="微软雅黑"/>
            </a:endParaRPr>
          </a:p>
        </p:txBody>
      </p:sp>
      <p:sp>
        <p:nvSpPr>
          <p:cNvPr id="41" name="object 41"/>
          <p:cNvSpPr txBox="1"/>
          <p:nvPr/>
        </p:nvSpPr>
        <p:spPr>
          <a:xfrm>
            <a:off x="4029647" y="3001855"/>
            <a:ext cx="2185921" cy="1316711"/>
          </a:xfrm>
          <a:prstGeom prst="rect">
            <a:avLst/>
          </a:prstGeom>
        </p:spPr>
        <p:txBody>
          <a:bodyPr wrap="square" lIns="0" tIns="0" rIns="0" bIns="0" rtlCol="0">
            <a:noAutofit/>
          </a:bodyPr>
          <a:lstStyle/>
          <a:p>
            <a:pPr>
              <a:lnSpc>
                <a:spcPts val="1200"/>
              </a:lnSpc>
              <a:spcBef>
                <a:spcPts val="59"/>
              </a:spcBef>
            </a:pPr>
            <a:endParaRPr sz="1200"/>
          </a:p>
          <a:p>
            <a:pPr marL="34932" marR="58996" algn="just">
              <a:lnSpc>
                <a:spcPts val="2731"/>
              </a:lnSpc>
            </a:pPr>
            <a:r>
              <a:rPr sz="1600" dirty="0">
                <a:latin typeface="΢"/>
                <a:cs typeface="΢"/>
              </a:rPr>
              <a:t>统一各类服务入口，建 </a:t>
            </a:r>
            <a:endParaRPr sz="1600">
              <a:latin typeface="微软雅黑"/>
              <a:cs typeface="微软雅黑"/>
            </a:endParaRPr>
          </a:p>
          <a:p>
            <a:pPr marL="34932" marR="58996" algn="just">
              <a:lnSpc>
                <a:spcPts val="1919"/>
              </a:lnSpc>
            </a:pPr>
            <a:r>
              <a:rPr sz="1600" dirty="0">
                <a:latin typeface="΢"/>
                <a:cs typeface="΢"/>
              </a:rPr>
              <a:t>设公共信息服务平台， </a:t>
            </a:r>
            <a:endParaRPr sz="1600">
              <a:latin typeface="微软雅黑"/>
              <a:cs typeface="微软雅黑"/>
            </a:endParaRPr>
          </a:p>
          <a:p>
            <a:pPr marL="34932" marR="58996" algn="just">
              <a:lnSpc>
                <a:spcPts val="1919"/>
              </a:lnSpc>
            </a:pPr>
            <a:r>
              <a:rPr sz="1600" dirty="0">
                <a:latin typeface="΢"/>
                <a:cs typeface="΢"/>
              </a:rPr>
              <a:t>从需求端入手提升公共 </a:t>
            </a:r>
            <a:endParaRPr sz="1600">
              <a:latin typeface="微软雅黑"/>
              <a:cs typeface="微软雅黑"/>
            </a:endParaRPr>
          </a:p>
          <a:p>
            <a:pPr marL="34932" marR="58996" algn="just">
              <a:lnSpc>
                <a:spcPts val="1919"/>
              </a:lnSpc>
            </a:pPr>
            <a:r>
              <a:rPr sz="1600" dirty="0">
                <a:latin typeface="΢"/>
                <a:cs typeface="΢"/>
              </a:rPr>
              <a:t>服务的满意度</a:t>
            </a:r>
            <a:endParaRPr sz="1600">
              <a:latin typeface="微软雅黑"/>
              <a:cs typeface="微软雅黑"/>
            </a:endParaRPr>
          </a:p>
        </p:txBody>
      </p:sp>
      <p:sp>
        <p:nvSpPr>
          <p:cNvPr id="42" name="object 42"/>
          <p:cNvSpPr txBox="1"/>
          <p:nvPr/>
        </p:nvSpPr>
        <p:spPr>
          <a:xfrm>
            <a:off x="6215569" y="3001855"/>
            <a:ext cx="2198498" cy="1316711"/>
          </a:xfrm>
          <a:prstGeom prst="rect">
            <a:avLst/>
          </a:prstGeom>
        </p:spPr>
        <p:txBody>
          <a:bodyPr wrap="square" lIns="0" tIns="0" rIns="0" bIns="0" rtlCol="0">
            <a:noAutofit/>
          </a:bodyPr>
          <a:lstStyle/>
          <a:p>
            <a:pPr marR="12703">
              <a:lnSpc>
                <a:spcPts val="1200"/>
              </a:lnSpc>
              <a:spcBef>
                <a:spcPts val="59"/>
              </a:spcBef>
            </a:pPr>
            <a:endParaRPr sz="1200"/>
          </a:p>
          <a:p>
            <a:pPr marL="35186" marR="71317">
              <a:lnSpc>
                <a:spcPts val="2731"/>
              </a:lnSpc>
            </a:pPr>
            <a:r>
              <a:rPr sz="1600" dirty="0">
                <a:latin typeface="΢"/>
                <a:cs typeface="΢"/>
              </a:rPr>
              <a:t>提供市民参不渠道，加 </a:t>
            </a:r>
            <a:endParaRPr sz="1600">
              <a:latin typeface="微软雅黑"/>
              <a:cs typeface="微软雅黑"/>
            </a:endParaRPr>
          </a:p>
          <a:p>
            <a:pPr marL="35186" marR="71317">
              <a:lnSpc>
                <a:spcPts val="1919"/>
              </a:lnSpc>
            </a:pPr>
            <a:r>
              <a:rPr sz="1600" dirty="0">
                <a:latin typeface="΢"/>
                <a:cs typeface="΢"/>
              </a:rPr>
              <a:t>强反馈和于劢，驱劢服</a:t>
            </a:r>
            <a:endParaRPr sz="1600">
              <a:latin typeface="微软雅黑"/>
              <a:cs typeface="微软雅黑"/>
            </a:endParaRPr>
          </a:p>
          <a:p>
            <a:pPr marL="35186">
              <a:lnSpc>
                <a:spcPct val="142207"/>
              </a:lnSpc>
              <a:spcBef>
                <a:spcPts val="423"/>
              </a:spcBef>
            </a:pPr>
            <a:r>
              <a:rPr sz="1600" dirty="0">
                <a:latin typeface="΢"/>
                <a:cs typeface="΢"/>
              </a:rPr>
              <a:t>慧城市建设的主体</a:t>
            </a:r>
            <a:endParaRPr sz="1600">
              <a:latin typeface="微软雅黑"/>
              <a:cs typeface="微软雅黑"/>
            </a:endParaRPr>
          </a:p>
        </p:txBody>
      </p:sp>
      <p:sp>
        <p:nvSpPr>
          <p:cNvPr id="43" name="object 43"/>
          <p:cNvSpPr txBox="1"/>
          <p:nvPr/>
        </p:nvSpPr>
        <p:spPr>
          <a:xfrm>
            <a:off x="744197" y="4318568"/>
            <a:ext cx="1053292" cy="1317092"/>
          </a:xfrm>
          <a:prstGeom prst="rect">
            <a:avLst/>
          </a:prstGeom>
        </p:spPr>
        <p:txBody>
          <a:bodyPr wrap="square" lIns="0" tIns="0" rIns="0" bIns="0" rtlCol="0">
            <a:noAutofit/>
          </a:bodyPr>
          <a:lstStyle/>
          <a:p>
            <a:pPr marR="12703">
              <a:lnSpc>
                <a:spcPts val="1000"/>
              </a:lnSpc>
            </a:pPr>
            <a:endParaRPr sz="1000"/>
          </a:p>
          <a:p>
            <a:pPr marL="304505">
              <a:lnSpc>
                <a:spcPct val="142207"/>
              </a:lnSpc>
              <a:spcBef>
                <a:spcPts val="2409"/>
              </a:spcBef>
            </a:pPr>
            <a:r>
              <a:rPr sz="1700" b="1" dirty="0">
                <a:solidFill>
                  <a:srgbClr val="FFFFFF"/>
                </a:solidFill>
                <a:latin typeface="΢"/>
                <a:cs typeface="΢"/>
              </a:rPr>
              <a:t>项目</a:t>
            </a:r>
            <a:endParaRPr sz="1700">
              <a:latin typeface="微软雅黑"/>
              <a:cs typeface="微软雅黑"/>
            </a:endParaRPr>
          </a:p>
        </p:txBody>
      </p:sp>
      <p:sp>
        <p:nvSpPr>
          <p:cNvPr id="44" name="object 44"/>
          <p:cNvSpPr txBox="1"/>
          <p:nvPr/>
        </p:nvSpPr>
        <p:spPr>
          <a:xfrm>
            <a:off x="1784786" y="4318567"/>
            <a:ext cx="6629281" cy="658570"/>
          </a:xfrm>
          <a:prstGeom prst="rect">
            <a:avLst/>
          </a:prstGeom>
        </p:spPr>
        <p:txBody>
          <a:bodyPr wrap="square" lIns="0" tIns="0" rIns="0" bIns="0" rtlCol="0">
            <a:noAutofit/>
          </a:bodyPr>
          <a:lstStyle/>
          <a:p>
            <a:pPr marR="12703">
              <a:lnSpc>
                <a:spcPts val="850"/>
              </a:lnSpc>
              <a:spcBef>
                <a:spcPts val="16"/>
              </a:spcBef>
            </a:pPr>
            <a:endParaRPr sz="850"/>
          </a:p>
          <a:p>
            <a:pPr marL="772314">
              <a:lnSpc>
                <a:spcPct val="142207"/>
              </a:lnSpc>
            </a:pPr>
            <a:r>
              <a:rPr sz="1600" dirty="0">
                <a:latin typeface="΢"/>
                <a:cs typeface="΢"/>
              </a:rPr>
              <a:t>市民公共服务信息平台（市民卡、</a:t>
            </a:r>
            <a:r>
              <a:rPr sz="1600" spc="9" dirty="0">
                <a:latin typeface="΢"/>
                <a:cs typeface="΢"/>
              </a:rPr>
              <a:t>市</a:t>
            </a:r>
            <a:r>
              <a:rPr sz="1600" dirty="0">
                <a:latin typeface="΢"/>
                <a:cs typeface="΢"/>
              </a:rPr>
              <a:t>民热</a:t>
            </a:r>
            <a:r>
              <a:rPr sz="1600" spc="9" dirty="0">
                <a:latin typeface="΢"/>
                <a:cs typeface="΢"/>
              </a:rPr>
              <a:t>线</a:t>
            </a:r>
            <a:r>
              <a:rPr sz="1600" dirty="0">
                <a:latin typeface="΢"/>
                <a:cs typeface="΢"/>
              </a:rPr>
              <a:t>、市</a:t>
            </a:r>
            <a:r>
              <a:rPr sz="1600" spc="9" dirty="0">
                <a:latin typeface="΢"/>
                <a:cs typeface="΢"/>
              </a:rPr>
              <a:t>民</a:t>
            </a:r>
            <a:r>
              <a:rPr sz="1600" dirty="0">
                <a:latin typeface="΢"/>
                <a:cs typeface="΢"/>
              </a:rPr>
              <a:t>网页）</a:t>
            </a:r>
            <a:endParaRPr sz="1600">
              <a:latin typeface="微软雅黑"/>
              <a:cs typeface="微软雅黑"/>
            </a:endParaRPr>
          </a:p>
        </p:txBody>
      </p:sp>
      <p:sp>
        <p:nvSpPr>
          <p:cNvPr id="45" name="object 45"/>
          <p:cNvSpPr txBox="1"/>
          <p:nvPr/>
        </p:nvSpPr>
        <p:spPr>
          <a:xfrm>
            <a:off x="1784786" y="4977138"/>
            <a:ext cx="1336018" cy="658520"/>
          </a:xfrm>
          <a:prstGeom prst="rect">
            <a:avLst/>
          </a:prstGeom>
        </p:spPr>
        <p:txBody>
          <a:bodyPr wrap="square" lIns="0" tIns="0" rIns="0" bIns="0" rtlCol="0">
            <a:noAutofit/>
          </a:bodyPr>
          <a:lstStyle/>
          <a:p>
            <a:pPr marR="12703">
              <a:lnSpc>
                <a:spcPts val="850"/>
              </a:lnSpc>
              <a:spcBef>
                <a:spcPts val="17"/>
              </a:spcBef>
            </a:pPr>
            <a:endParaRPr sz="850"/>
          </a:p>
          <a:p>
            <a:pPr marL="255956">
              <a:lnSpc>
                <a:spcPct val="142207"/>
              </a:lnSpc>
            </a:pPr>
            <a:r>
              <a:rPr sz="1600" dirty="0">
                <a:latin typeface="΢"/>
                <a:cs typeface="΢"/>
              </a:rPr>
              <a:t>智慧社保</a:t>
            </a:r>
            <a:endParaRPr sz="1600">
              <a:latin typeface="微软雅黑"/>
              <a:cs typeface="微软雅黑"/>
            </a:endParaRPr>
          </a:p>
        </p:txBody>
      </p:sp>
      <p:sp>
        <p:nvSpPr>
          <p:cNvPr id="46" name="object 46"/>
          <p:cNvSpPr txBox="1"/>
          <p:nvPr/>
        </p:nvSpPr>
        <p:spPr>
          <a:xfrm>
            <a:off x="3108103" y="4977138"/>
            <a:ext cx="1336018" cy="658520"/>
          </a:xfrm>
          <a:prstGeom prst="rect">
            <a:avLst/>
          </a:prstGeom>
        </p:spPr>
        <p:txBody>
          <a:bodyPr wrap="square" lIns="0" tIns="0" rIns="0" bIns="0" rtlCol="0">
            <a:noAutofit/>
          </a:bodyPr>
          <a:lstStyle/>
          <a:p>
            <a:pPr marR="12703">
              <a:lnSpc>
                <a:spcPts val="850"/>
              </a:lnSpc>
              <a:spcBef>
                <a:spcPts val="17"/>
              </a:spcBef>
            </a:pPr>
            <a:endParaRPr sz="850"/>
          </a:p>
          <a:p>
            <a:pPr marL="255955">
              <a:lnSpc>
                <a:spcPct val="142207"/>
              </a:lnSpc>
            </a:pPr>
            <a:r>
              <a:rPr sz="1600" dirty="0">
                <a:latin typeface="΢"/>
                <a:cs typeface="΢"/>
              </a:rPr>
              <a:t>智慧匚疗</a:t>
            </a:r>
            <a:endParaRPr sz="1600">
              <a:latin typeface="微软雅黑"/>
              <a:cs typeface="微软雅黑"/>
            </a:endParaRPr>
          </a:p>
        </p:txBody>
      </p:sp>
      <p:sp>
        <p:nvSpPr>
          <p:cNvPr id="47" name="object 47"/>
          <p:cNvSpPr txBox="1"/>
          <p:nvPr/>
        </p:nvSpPr>
        <p:spPr>
          <a:xfrm>
            <a:off x="4431417" y="4977138"/>
            <a:ext cx="1336018" cy="658520"/>
          </a:xfrm>
          <a:prstGeom prst="rect">
            <a:avLst/>
          </a:prstGeom>
        </p:spPr>
        <p:txBody>
          <a:bodyPr wrap="square" lIns="0" tIns="0" rIns="0" bIns="0" rtlCol="0">
            <a:noAutofit/>
          </a:bodyPr>
          <a:lstStyle/>
          <a:p>
            <a:pPr marR="12703">
              <a:lnSpc>
                <a:spcPts val="850"/>
              </a:lnSpc>
              <a:spcBef>
                <a:spcPts val="17"/>
              </a:spcBef>
            </a:pPr>
            <a:endParaRPr sz="850"/>
          </a:p>
          <a:p>
            <a:pPr marL="256337">
              <a:lnSpc>
                <a:spcPct val="142207"/>
              </a:lnSpc>
            </a:pPr>
            <a:r>
              <a:rPr sz="1600" dirty="0">
                <a:latin typeface="΢"/>
                <a:cs typeface="΢"/>
              </a:rPr>
              <a:t>智慧教育</a:t>
            </a:r>
            <a:endParaRPr sz="1600">
              <a:latin typeface="微软雅黑"/>
              <a:cs typeface="微软雅黑"/>
            </a:endParaRPr>
          </a:p>
        </p:txBody>
      </p:sp>
      <p:sp>
        <p:nvSpPr>
          <p:cNvPr id="48" name="object 48"/>
          <p:cNvSpPr txBox="1"/>
          <p:nvPr/>
        </p:nvSpPr>
        <p:spPr>
          <a:xfrm>
            <a:off x="5754733" y="4977138"/>
            <a:ext cx="1336018" cy="658520"/>
          </a:xfrm>
          <a:prstGeom prst="rect">
            <a:avLst/>
          </a:prstGeom>
        </p:spPr>
        <p:txBody>
          <a:bodyPr wrap="square" lIns="0" tIns="0" rIns="0" bIns="0" rtlCol="0">
            <a:noAutofit/>
          </a:bodyPr>
          <a:lstStyle/>
          <a:p>
            <a:pPr marR="12703">
              <a:lnSpc>
                <a:spcPts val="850"/>
              </a:lnSpc>
              <a:spcBef>
                <a:spcPts val="17"/>
              </a:spcBef>
            </a:pPr>
            <a:endParaRPr sz="850"/>
          </a:p>
          <a:p>
            <a:pPr marL="53604">
              <a:lnSpc>
                <a:spcPct val="142207"/>
              </a:lnSpc>
            </a:pPr>
            <a:r>
              <a:rPr sz="1600" dirty="0">
                <a:latin typeface="΢"/>
                <a:cs typeface="΢"/>
              </a:rPr>
              <a:t>智慧食品安全</a:t>
            </a:r>
            <a:endParaRPr sz="1600">
              <a:latin typeface="微软雅黑"/>
              <a:cs typeface="微软雅黑"/>
            </a:endParaRPr>
          </a:p>
        </p:txBody>
      </p:sp>
      <p:sp>
        <p:nvSpPr>
          <p:cNvPr id="49" name="object 49"/>
          <p:cNvSpPr txBox="1"/>
          <p:nvPr/>
        </p:nvSpPr>
        <p:spPr>
          <a:xfrm>
            <a:off x="7078049" y="4977138"/>
            <a:ext cx="1336017" cy="658520"/>
          </a:xfrm>
          <a:prstGeom prst="rect">
            <a:avLst/>
          </a:prstGeom>
        </p:spPr>
        <p:txBody>
          <a:bodyPr wrap="square" lIns="0" tIns="0" rIns="0" bIns="0" rtlCol="0">
            <a:noAutofit/>
          </a:bodyPr>
          <a:lstStyle/>
          <a:p>
            <a:pPr marR="12703">
              <a:lnSpc>
                <a:spcPts val="850"/>
              </a:lnSpc>
              <a:spcBef>
                <a:spcPts val="17"/>
              </a:spcBef>
            </a:pPr>
            <a:endParaRPr sz="850"/>
          </a:p>
          <a:p>
            <a:pPr marL="256718">
              <a:lnSpc>
                <a:spcPct val="142207"/>
              </a:lnSpc>
            </a:pPr>
            <a:r>
              <a:rPr sz="1600" dirty="0">
                <a:latin typeface="΢"/>
                <a:cs typeface="΢"/>
              </a:rPr>
              <a:t>智慧住房</a:t>
            </a:r>
            <a:endParaRPr sz="1600">
              <a:latin typeface="微软雅黑"/>
              <a:cs typeface="微软雅黑"/>
            </a:endParaRPr>
          </a:p>
        </p:txBody>
      </p:sp>
    </p:spTree>
    <p:extLst>
      <p:ext uri="{BB962C8B-B14F-4D97-AF65-F5344CB8AC3E}">
        <p14:creationId xmlns:p14="http://schemas.microsoft.com/office/powerpoint/2010/main" val="91198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44437" y="1686417"/>
            <a:ext cx="1041593" cy="658481"/>
          </a:xfrm>
          <a:custGeom>
            <a:avLst/>
            <a:gdLst/>
            <a:ahLst/>
            <a:cxnLst/>
            <a:rect l="l" t="t" r="r" b="b"/>
            <a:pathLst>
              <a:path w="1041412" h="658367">
                <a:moveTo>
                  <a:pt x="0" y="658367"/>
                </a:moveTo>
                <a:lnTo>
                  <a:pt x="1041412" y="658367"/>
                </a:lnTo>
                <a:lnTo>
                  <a:pt x="1041412" y="0"/>
                </a:lnTo>
                <a:lnTo>
                  <a:pt x="0" y="0"/>
                </a:lnTo>
                <a:lnTo>
                  <a:pt x="0" y="658367"/>
                </a:lnTo>
                <a:close/>
              </a:path>
            </a:pathLst>
          </a:custGeom>
          <a:solidFill>
            <a:srgbClr val="2185D5"/>
          </a:solidFill>
        </p:spPr>
        <p:txBody>
          <a:bodyPr wrap="square" lIns="0" tIns="0" rIns="0" bIns="0" rtlCol="0">
            <a:noAutofit/>
          </a:bodyPr>
          <a:lstStyle/>
          <a:p>
            <a:endParaRPr/>
          </a:p>
        </p:txBody>
      </p:sp>
      <p:sp>
        <p:nvSpPr>
          <p:cNvPr id="4" name="object 4"/>
          <p:cNvSpPr/>
          <p:nvPr/>
        </p:nvSpPr>
        <p:spPr>
          <a:xfrm>
            <a:off x="1786057" y="1686417"/>
            <a:ext cx="6615054" cy="658481"/>
          </a:xfrm>
          <a:custGeom>
            <a:avLst/>
            <a:gdLst/>
            <a:ahLst/>
            <a:cxnLst/>
            <a:rect l="l" t="t" r="r" b="b"/>
            <a:pathLst>
              <a:path w="6613906" h="658367">
                <a:moveTo>
                  <a:pt x="0" y="658367"/>
                </a:moveTo>
                <a:lnTo>
                  <a:pt x="6613906" y="658367"/>
                </a:lnTo>
                <a:lnTo>
                  <a:pt x="6613906" y="0"/>
                </a:lnTo>
                <a:lnTo>
                  <a:pt x="0" y="0"/>
                </a:lnTo>
                <a:lnTo>
                  <a:pt x="0" y="658367"/>
                </a:lnTo>
                <a:close/>
              </a:path>
            </a:pathLst>
          </a:custGeom>
          <a:solidFill>
            <a:srgbClr val="FFFFFF"/>
          </a:solidFill>
        </p:spPr>
        <p:txBody>
          <a:bodyPr wrap="square" lIns="0" tIns="0" rIns="0" bIns="0" rtlCol="0">
            <a:noAutofit/>
          </a:bodyPr>
          <a:lstStyle/>
          <a:p>
            <a:endParaRPr/>
          </a:p>
        </p:txBody>
      </p:sp>
      <p:sp>
        <p:nvSpPr>
          <p:cNvPr id="5" name="object 5"/>
          <p:cNvSpPr/>
          <p:nvPr/>
        </p:nvSpPr>
        <p:spPr>
          <a:xfrm>
            <a:off x="744437" y="2344898"/>
            <a:ext cx="1041593" cy="658481"/>
          </a:xfrm>
          <a:custGeom>
            <a:avLst/>
            <a:gdLst/>
            <a:ahLst/>
            <a:cxnLst/>
            <a:rect l="l" t="t" r="r" b="b"/>
            <a:pathLst>
              <a:path w="1041412" h="658367">
                <a:moveTo>
                  <a:pt x="0" y="658367"/>
                </a:moveTo>
                <a:lnTo>
                  <a:pt x="1041412" y="658367"/>
                </a:lnTo>
                <a:lnTo>
                  <a:pt x="1041412" y="0"/>
                </a:lnTo>
                <a:lnTo>
                  <a:pt x="0" y="0"/>
                </a:lnTo>
                <a:lnTo>
                  <a:pt x="0" y="658367"/>
                </a:lnTo>
                <a:close/>
              </a:path>
            </a:pathLst>
          </a:custGeom>
          <a:solidFill>
            <a:srgbClr val="2185D5"/>
          </a:solidFill>
        </p:spPr>
        <p:txBody>
          <a:bodyPr wrap="square" lIns="0" tIns="0" rIns="0" bIns="0" rtlCol="0">
            <a:noAutofit/>
          </a:bodyPr>
          <a:lstStyle/>
          <a:p>
            <a:endParaRPr/>
          </a:p>
        </p:txBody>
      </p:sp>
      <p:sp>
        <p:nvSpPr>
          <p:cNvPr id="6" name="object 6"/>
          <p:cNvSpPr/>
          <p:nvPr/>
        </p:nvSpPr>
        <p:spPr>
          <a:xfrm>
            <a:off x="1786057" y="2344898"/>
            <a:ext cx="6615054" cy="658481"/>
          </a:xfrm>
          <a:custGeom>
            <a:avLst/>
            <a:gdLst/>
            <a:ahLst/>
            <a:cxnLst/>
            <a:rect l="l" t="t" r="r" b="b"/>
            <a:pathLst>
              <a:path w="6613906" h="658367">
                <a:moveTo>
                  <a:pt x="0" y="658367"/>
                </a:moveTo>
                <a:lnTo>
                  <a:pt x="6613906" y="658367"/>
                </a:lnTo>
                <a:lnTo>
                  <a:pt x="6613906" y="0"/>
                </a:lnTo>
                <a:lnTo>
                  <a:pt x="0" y="0"/>
                </a:lnTo>
                <a:lnTo>
                  <a:pt x="0" y="658367"/>
                </a:lnTo>
                <a:close/>
              </a:path>
            </a:pathLst>
          </a:custGeom>
          <a:solidFill>
            <a:srgbClr val="FFFFFF"/>
          </a:solidFill>
        </p:spPr>
        <p:txBody>
          <a:bodyPr wrap="square" lIns="0" tIns="0" rIns="0" bIns="0" rtlCol="0">
            <a:noAutofit/>
          </a:bodyPr>
          <a:lstStyle/>
          <a:p>
            <a:endParaRPr/>
          </a:p>
        </p:txBody>
      </p:sp>
      <p:sp>
        <p:nvSpPr>
          <p:cNvPr id="7" name="object 7"/>
          <p:cNvSpPr/>
          <p:nvPr/>
        </p:nvSpPr>
        <p:spPr>
          <a:xfrm>
            <a:off x="744437" y="3003380"/>
            <a:ext cx="1041593" cy="1316965"/>
          </a:xfrm>
          <a:custGeom>
            <a:avLst/>
            <a:gdLst/>
            <a:ahLst/>
            <a:cxnLst/>
            <a:rect l="l" t="t" r="r" b="b"/>
            <a:pathLst>
              <a:path w="1041412" h="1316736">
                <a:moveTo>
                  <a:pt x="0" y="1316736"/>
                </a:moveTo>
                <a:lnTo>
                  <a:pt x="1041412" y="1316736"/>
                </a:lnTo>
                <a:lnTo>
                  <a:pt x="1041412" y="0"/>
                </a:lnTo>
                <a:lnTo>
                  <a:pt x="0" y="0"/>
                </a:lnTo>
                <a:lnTo>
                  <a:pt x="0" y="1316736"/>
                </a:lnTo>
                <a:close/>
              </a:path>
            </a:pathLst>
          </a:custGeom>
          <a:solidFill>
            <a:srgbClr val="2185D5"/>
          </a:solidFill>
        </p:spPr>
        <p:txBody>
          <a:bodyPr wrap="square" lIns="0" tIns="0" rIns="0" bIns="0" rtlCol="0">
            <a:noAutofit/>
          </a:bodyPr>
          <a:lstStyle/>
          <a:p>
            <a:endParaRPr/>
          </a:p>
        </p:txBody>
      </p:sp>
      <p:sp>
        <p:nvSpPr>
          <p:cNvPr id="8" name="object 8"/>
          <p:cNvSpPr/>
          <p:nvPr/>
        </p:nvSpPr>
        <p:spPr>
          <a:xfrm>
            <a:off x="1786057" y="3003380"/>
            <a:ext cx="2314596" cy="1316965"/>
          </a:xfrm>
          <a:custGeom>
            <a:avLst/>
            <a:gdLst/>
            <a:ahLst/>
            <a:cxnLst/>
            <a:rect l="l" t="t" r="r" b="b"/>
            <a:pathLst>
              <a:path w="2314194" h="1316736">
                <a:moveTo>
                  <a:pt x="0" y="1316736"/>
                </a:moveTo>
                <a:lnTo>
                  <a:pt x="2314194" y="1316736"/>
                </a:lnTo>
                <a:lnTo>
                  <a:pt x="2314194" y="0"/>
                </a:lnTo>
                <a:lnTo>
                  <a:pt x="0" y="0"/>
                </a:lnTo>
                <a:lnTo>
                  <a:pt x="0" y="1316736"/>
                </a:lnTo>
                <a:close/>
              </a:path>
            </a:pathLst>
          </a:custGeom>
          <a:solidFill>
            <a:srgbClr val="FFFFFF"/>
          </a:solidFill>
        </p:spPr>
        <p:txBody>
          <a:bodyPr wrap="square" lIns="0" tIns="0" rIns="0" bIns="0" rtlCol="0">
            <a:noAutofit/>
          </a:bodyPr>
          <a:lstStyle/>
          <a:p>
            <a:endParaRPr/>
          </a:p>
        </p:txBody>
      </p:sp>
      <p:sp>
        <p:nvSpPr>
          <p:cNvPr id="9" name="object 9"/>
          <p:cNvSpPr/>
          <p:nvPr/>
        </p:nvSpPr>
        <p:spPr>
          <a:xfrm>
            <a:off x="4100652" y="3003380"/>
            <a:ext cx="2314595" cy="1316965"/>
          </a:xfrm>
          <a:custGeom>
            <a:avLst/>
            <a:gdLst/>
            <a:ahLst/>
            <a:cxnLst/>
            <a:rect l="l" t="t" r="r" b="b"/>
            <a:pathLst>
              <a:path w="2314193" h="1316736">
                <a:moveTo>
                  <a:pt x="0" y="1316736"/>
                </a:moveTo>
                <a:lnTo>
                  <a:pt x="2314193" y="1316736"/>
                </a:lnTo>
                <a:lnTo>
                  <a:pt x="2314193" y="0"/>
                </a:lnTo>
                <a:lnTo>
                  <a:pt x="0" y="0"/>
                </a:lnTo>
                <a:lnTo>
                  <a:pt x="0" y="1316736"/>
                </a:lnTo>
                <a:close/>
              </a:path>
            </a:pathLst>
          </a:custGeom>
          <a:solidFill>
            <a:srgbClr val="FFFFFF"/>
          </a:solidFill>
        </p:spPr>
        <p:txBody>
          <a:bodyPr wrap="square" lIns="0" tIns="0" rIns="0" bIns="0" rtlCol="0">
            <a:noAutofit/>
          </a:bodyPr>
          <a:lstStyle/>
          <a:p>
            <a:endParaRPr/>
          </a:p>
        </p:txBody>
      </p:sp>
      <p:sp>
        <p:nvSpPr>
          <p:cNvPr id="10" name="object 10"/>
          <p:cNvSpPr/>
          <p:nvPr/>
        </p:nvSpPr>
        <p:spPr>
          <a:xfrm>
            <a:off x="6415248" y="3003380"/>
            <a:ext cx="1985989" cy="1316965"/>
          </a:xfrm>
          <a:custGeom>
            <a:avLst/>
            <a:gdLst/>
            <a:ahLst/>
            <a:cxnLst/>
            <a:rect l="l" t="t" r="r" b="b"/>
            <a:pathLst>
              <a:path w="1985644" h="1316736">
                <a:moveTo>
                  <a:pt x="0" y="1316736"/>
                </a:moveTo>
                <a:lnTo>
                  <a:pt x="1985644" y="1316736"/>
                </a:lnTo>
                <a:lnTo>
                  <a:pt x="1985644" y="0"/>
                </a:lnTo>
                <a:lnTo>
                  <a:pt x="0" y="0"/>
                </a:lnTo>
                <a:lnTo>
                  <a:pt x="0" y="1316736"/>
                </a:lnTo>
                <a:close/>
              </a:path>
            </a:pathLst>
          </a:custGeom>
          <a:solidFill>
            <a:srgbClr val="FFFFFF"/>
          </a:solidFill>
        </p:spPr>
        <p:txBody>
          <a:bodyPr wrap="square" lIns="0" tIns="0" rIns="0" bIns="0" rtlCol="0">
            <a:noAutofit/>
          </a:bodyPr>
          <a:lstStyle/>
          <a:p>
            <a:endParaRPr/>
          </a:p>
        </p:txBody>
      </p:sp>
      <p:sp>
        <p:nvSpPr>
          <p:cNvPr id="11" name="object 11"/>
          <p:cNvSpPr/>
          <p:nvPr/>
        </p:nvSpPr>
        <p:spPr>
          <a:xfrm>
            <a:off x="744437" y="4320370"/>
            <a:ext cx="1041593" cy="1316965"/>
          </a:xfrm>
          <a:custGeom>
            <a:avLst/>
            <a:gdLst/>
            <a:ahLst/>
            <a:cxnLst/>
            <a:rect l="l" t="t" r="r" b="b"/>
            <a:pathLst>
              <a:path w="1041412" h="1316736">
                <a:moveTo>
                  <a:pt x="0" y="1316736"/>
                </a:moveTo>
                <a:lnTo>
                  <a:pt x="1041412" y="1316736"/>
                </a:lnTo>
                <a:lnTo>
                  <a:pt x="1041412" y="0"/>
                </a:lnTo>
                <a:lnTo>
                  <a:pt x="0" y="0"/>
                </a:lnTo>
                <a:lnTo>
                  <a:pt x="0" y="1316736"/>
                </a:lnTo>
                <a:close/>
              </a:path>
            </a:pathLst>
          </a:custGeom>
          <a:solidFill>
            <a:srgbClr val="2185D5"/>
          </a:solidFill>
        </p:spPr>
        <p:txBody>
          <a:bodyPr wrap="square" lIns="0" tIns="0" rIns="0" bIns="0" rtlCol="0">
            <a:noAutofit/>
          </a:bodyPr>
          <a:lstStyle/>
          <a:p>
            <a:endParaRPr/>
          </a:p>
        </p:txBody>
      </p:sp>
      <p:sp>
        <p:nvSpPr>
          <p:cNvPr id="12" name="object 12"/>
          <p:cNvSpPr/>
          <p:nvPr/>
        </p:nvSpPr>
        <p:spPr>
          <a:xfrm>
            <a:off x="1786057" y="4320384"/>
            <a:ext cx="6615054" cy="658482"/>
          </a:xfrm>
          <a:custGeom>
            <a:avLst/>
            <a:gdLst/>
            <a:ahLst/>
            <a:cxnLst/>
            <a:rect l="l" t="t" r="r" b="b"/>
            <a:pathLst>
              <a:path w="6613906" h="658368">
                <a:moveTo>
                  <a:pt x="0" y="658368"/>
                </a:moveTo>
                <a:lnTo>
                  <a:pt x="6613906" y="658368"/>
                </a:lnTo>
                <a:lnTo>
                  <a:pt x="6613906" y="0"/>
                </a:lnTo>
                <a:lnTo>
                  <a:pt x="0" y="0"/>
                </a:lnTo>
                <a:lnTo>
                  <a:pt x="0" y="658368"/>
                </a:lnTo>
                <a:close/>
              </a:path>
            </a:pathLst>
          </a:custGeom>
          <a:solidFill>
            <a:srgbClr val="56DCFF"/>
          </a:solidFill>
        </p:spPr>
        <p:txBody>
          <a:bodyPr wrap="square" lIns="0" tIns="0" rIns="0" bIns="0" rtlCol="0">
            <a:noAutofit/>
          </a:bodyPr>
          <a:lstStyle/>
          <a:p>
            <a:endParaRPr/>
          </a:p>
        </p:txBody>
      </p:sp>
      <p:sp>
        <p:nvSpPr>
          <p:cNvPr id="13" name="object 13"/>
          <p:cNvSpPr/>
          <p:nvPr/>
        </p:nvSpPr>
        <p:spPr>
          <a:xfrm>
            <a:off x="1786057" y="4978853"/>
            <a:ext cx="1323062" cy="658482"/>
          </a:xfrm>
          <a:custGeom>
            <a:avLst/>
            <a:gdLst/>
            <a:ahLst/>
            <a:cxnLst/>
            <a:rect l="l" t="t" r="r" b="b"/>
            <a:pathLst>
              <a:path w="1322832" h="658368">
                <a:moveTo>
                  <a:pt x="0" y="658368"/>
                </a:moveTo>
                <a:lnTo>
                  <a:pt x="1322832" y="658368"/>
                </a:lnTo>
                <a:lnTo>
                  <a:pt x="1322832" y="0"/>
                </a:lnTo>
                <a:lnTo>
                  <a:pt x="0" y="0"/>
                </a:lnTo>
                <a:lnTo>
                  <a:pt x="0" y="658368"/>
                </a:lnTo>
                <a:close/>
              </a:path>
            </a:pathLst>
          </a:custGeom>
          <a:solidFill>
            <a:srgbClr val="FFFFFF"/>
          </a:solidFill>
        </p:spPr>
        <p:txBody>
          <a:bodyPr wrap="square" lIns="0" tIns="0" rIns="0" bIns="0" rtlCol="0">
            <a:noAutofit/>
          </a:bodyPr>
          <a:lstStyle/>
          <a:p>
            <a:endParaRPr/>
          </a:p>
        </p:txBody>
      </p:sp>
      <p:sp>
        <p:nvSpPr>
          <p:cNvPr id="14" name="object 14"/>
          <p:cNvSpPr/>
          <p:nvPr/>
        </p:nvSpPr>
        <p:spPr>
          <a:xfrm>
            <a:off x="3109119" y="4978853"/>
            <a:ext cx="1323062" cy="658482"/>
          </a:xfrm>
          <a:custGeom>
            <a:avLst/>
            <a:gdLst/>
            <a:ahLst/>
            <a:cxnLst/>
            <a:rect l="l" t="t" r="r" b="b"/>
            <a:pathLst>
              <a:path w="1322831" h="658368">
                <a:moveTo>
                  <a:pt x="0" y="658368"/>
                </a:moveTo>
                <a:lnTo>
                  <a:pt x="1322832" y="658368"/>
                </a:lnTo>
                <a:lnTo>
                  <a:pt x="1322832" y="0"/>
                </a:lnTo>
                <a:lnTo>
                  <a:pt x="0" y="0"/>
                </a:lnTo>
                <a:lnTo>
                  <a:pt x="0" y="658368"/>
                </a:lnTo>
                <a:close/>
              </a:path>
            </a:pathLst>
          </a:custGeom>
          <a:solidFill>
            <a:srgbClr val="FFFFFF"/>
          </a:solidFill>
        </p:spPr>
        <p:txBody>
          <a:bodyPr wrap="square" lIns="0" tIns="0" rIns="0" bIns="0" rtlCol="0">
            <a:noAutofit/>
          </a:bodyPr>
          <a:lstStyle/>
          <a:p>
            <a:endParaRPr/>
          </a:p>
        </p:txBody>
      </p:sp>
      <p:sp>
        <p:nvSpPr>
          <p:cNvPr id="15" name="object 15"/>
          <p:cNvSpPr/>
          <p:nvPr/>
        </p:nvSpPr>
        <p:spPr>
          <a:xfrm>
            <a:off x="4432053" y="4978853"/>
            <a:ext cx="1323062" cy="658482"/>
          </a:xfrm>
          <a:custGeom>
            <a:avLst/>
            <a:gdLst/>
            <a:ahLst/>
            <a:cxnLst/>
            <a:rect l="l" t="t" r="r" b="b"/>
            <a:pathLst>
              <a:path w="1322832" h="658368">
                <a:moveTo>
                  <a:pt x="0" y="658368"/>
                </a:moveTo>
                <a:lnTo>
                  <a:pt x="1322832" y="658368"/>
                </a:lnTo>
                <a:lnTo>
                  <a:pt x="1322832" y="0"/>
                </a:lnTo>
                <a:lnTo>
                  <a:pt x="0" y="0"/>
                </a:lnTo>
                <a:lnTo>
                  <a:pt x="0" y="658368"/>
                </a:lnTo>
                <a:close/>
              </a:path>
            </a:pathLst>
          </a:custGeom>
          <a:solidFill>
            <a:srgbClr val="FFFFFF"/>
          </a:solidFill>
        </p:spPr>
        <p:txBody>
          <a:bodyPr wrap="square" lIns="0" tIns="0" rIns="0" bIns="0" rtlCol="0">
            <a:noAutofit/>
          </a:bodyPr>
          <a:lstStyle/>
          <a:p>
            <a:endParaRPr/>
          </a:p>
        </p:txBody>
      </p:sp>
      <p:sp>
        <p:nvSpPr>
          <p:cNvPr id="16" name="object 16"/>
          <p:cNvSpPr/>
          <p:nvPr/>
        </p:nvSpPr>
        <p:spPr>
          <a:xfrm>
            <a:off x="5755114" y="4978853"/>
            <a:ext cx="1323062" cy="658482"/>
          </a:xfrm>
          <a:custGeom>
            <a:avLst/>
            <a:gdLst/>
            <a:ahLst/>
            <a:cxnLst/>
            <a:rect l="l" t="t" r="r" b="b"/>
            <a:pathLst>
              <a:path w="1322832" h="658368">
                <a:moveTo>
                  <a:pt x="0" y="658368"/>
                </a:moveTo>
                <a:lnTo>
                  <a:pt x="1322832" y="658368"/>
                </a:lnTo>
                <a:lnTo>
                  <a:pt x="1322832" y="0"/>
                </a:lnTo>
                <a:lnTo>
                  <a:pt x="0" y="0"/>
                </a:lnTo>
                <a:lnTo>
                  <a:pt x="0" y="658368"/>
                </a:lnTo>
                <a:close/>
              </a:path>
            </a:pathLst>
          </a:custGeom>
          <a:solidFill>
            <a:srgbClr val="FFFFFF"/>
          </a:solidFill>
        </p:spPr>
        <p:txBody>
          <a:bodyPr wrap="square" lIns="0" tIns="0" rIns="0" bIns="0" rtlCol="0">
            <a:noAutofit/>
          </a:bodyPr>
          <a:lstStyle/>
          <a:p>
            <a:endParaRPr/>
          </a:p>
        </p:txBody>
      </p:sp>
      <p:sp>
        <p:nvSpPr>
          <p:cNvPr id="17" name="object 17"/>
          <p:cNvSpPr/>
          <p:nvPr/>
        </p:nvSpPr>
        <p:spPr>
          <a:xfrm>
            <a:off x="7078176" y="4978853"/>
            <a:ext cx="1323061" cy="658482"/>
          </a:xfrm>
          <a:custGeom>
            <a:avLst/>
            <a:gdLst/>
            <a:ahLst/>
            <a:cxnLst/>
            <a:rect l="l" t="t" r="r" b="b"/>
            <a:pathLst>
              <a:path w="1322831" h="658368">
                <a:moveTo>
                  <a:pt x="0" y="658368"/>
                </a:moveTo>
                <a:lnTo>
                  <a:pt x="1322831" y="658368"/>
                </a:lnTo>
                <a:lnTo>
                  <a:pt x="1322831" y="0"/>
                </a:lnTo>
                <a:lnTo>
                  <a:pt x="0" y="0"/>
                </a:lnTo>
                <a:lnTo>
                  <a:pt x="0" y="658368"/>
                </a:lnTo>
                <a:close/>
              </a:path>
            </a:pathLst>
          </a:custGeom>
          <a:solidFill>
            <a:srgbClr val="FFFFFF"/>
          </a:solidFill>
        </p:spPr>
        <p:txBody>
          <a:bodyPr wrap="square" lIns="0" tIns="0" rIns="0" bIns="0" rtlCol="0">
            <a:noAutofit/>
          </a:bodyPr>
          <a:lstStyle/>
          <a:p>
            <a:endParaRPr/>
          </a:p>
        </p:txBody>
      </p:sp>
      <p:sp>
        <p:nvSpPr>
          <p:cNvPr id="18" name="object 18"/>
          <p:cNvSpPr/>
          <p:nvPr/>
        </p:nvSpPr>
        <p:spPr>
          <a:xfrm>
            <a:off x="1786057" y="1680066"/>
            <a:ext cx="0" cy="3963621"/>
          </a:xfrm>
          <a:custGeom>
            <a:avLst/>
            <a:gdLst/>
            <a:ahLst/>
            <a:cxnLst/>
            <a:rect l="l" t="t" r="r" b="b"/>
            <a:pathLst>
              <a:path h="3962933">
                <a:moveTo>
                  <a:pt x="0" y="0"/>
                </a:moveTo>
                <a:lnTo>
                  <a:pt x="0" y="3962933"/>
                </a:lnTo>
              </a:path>
            </a:pathLst>
          </a:custGeom>
          <a:ln w="12700">
            <a:solidFill>
              <a:srgbClr val="000000"/>
            </a:solidFill>
          </a:ln>
        </p:spPr>
        <p:txBody>
          <a:bodyPr wrap="square" lIns="0" tIns="0" rIns="0" bIns="0" rtlCol="0">
            <a:noAutofit/>
          </a:bodyPr>
          <a:lstStyle/>
          <a:p>
            <a:endParaRPr/>
          </a:p>
        </p:txBody>
      </p:sp>
      <p:sp>
        <p:nvSpPr>
          <p:cNvPr id="19" name="object 19"/>
          <p:cNvSpPr/>
          <p:nvPr/>
        </p:nvSpPr>
        <p:spPr>
          <a:xfrm>
            <a:off x="3109119" y="4972515"/>
            <a:ext cx="0" cy="671172"/>
          </a:xfrm>
          <a:custGeom>
            <a:avLst/>
            <a:gdLst/>
            <a:ahLst/>
            <a:cxnLst/>
            <a:rect l="l" t="t" r="r" b="b"/>
            <a:pathLst>
              <a:path h="671055">
                <a:moveTo>
                  <a:pt x="0" y="0"/>
                </a:moveTo>
                <a:lnTo>
                  <a:pt x="0" y="671055"/>
                </a:lnTo>
              </a:path>
            </a:pathLst>
          </a:custGeom>
          <a:ln w="12700">
            <a:solidFill>
              <a:srgbClr val="000000"/>
            </a:solidFill>
          </a:ln>
        </p:spPr>
        <p:txBody>
          <a:bodyPr wrap="square" lIns="0" tIns="0" rIns="0" bIns="0" rtlCol="0">
            <a:noAutofit/>
          </a:bodyPr>
          <a:lstStyle/>
          <a:p>
            <a:endParaRPr/>
          </a:p>
        </p:txBody>
      </p:sp>
      <p:sp>
        <p:nvSpPr>
          <p:cNvPr id="20" name="object 20"/>
          <p:cNvSpPr/>
          <p:nvPr/>
        </p:nvSpPr>
        <p:spPr>
          <a:xfrm>
            <a:off x="4100652" y="2997029"/>
            <a:ext cx="0" cy="1329667"/>
          </a:xfrm>
          <a:custGeom>
            <a:avLst/>
            <a:gdLst/>
            <a:ahLst/>
            <a:cxnLst/>
            <a:rect l="l" t="t" r="r" b="b"/>
            <a:pathLst>
              <a:path h="1329436">
                <a:moveTo>
                  <a:pt x="0" y="0"/>
                </a:moveTo>
                <a:lnTo>
                  <a:pt x="0" y="1329436"/>
                </a:lnTo>
              </a:path>
            </a:pathLst>
          </a:custGeom>
          <a:ln w="12700">
            <a:solidFill>
              <a:srgbClr val="000000"/>
            </a:solidFill>
          </a:ln>
        </p:spPr>
        <p:txBody>
          <a:bodyPr wrap="square" lIns="0" tIns="0" rIns="0" bIns="0" rtlCol="0">
            <a:noAutofit/>
          </a:bodyPr>
          <a:lstStyle/>
          <a:p>
            <a:endParaRPr/>
          </a:p>
        </p:txBody>
      </p:sp>
      <p:sp>
        <p:nvSpPr>
          <p:cNvPr id="21" name="object 21"/>
          <p:cNvSpPr/>
          <p:nvPr/>
        </p:nvSpPr>
        <p:spPr>
          <a:xfrm>
            <a:off x="4432054" y="4972515"/>
            <a:ext cx="0" cy="671172"/>
          </a:xfrm>
          <a:custGeom>
            <a:avLst/>
            <a:gdLst/>
            <a:ahLst/>
            <a:cxnLst/>
            <a:rect l="l" t="t" r="r" b="b"/>
            <a:pathLst>
              <a:path h="671055">
                <a:moveTo>
                  <a:pt x="0" y="0"/>
                </a:moveTo>
                <a:lnTo>
                  <a:pt x="0" y="671055"/>
                </a:lnTo>
              </a:path>
            </a:pathLst>
          </a:custGeom>
          <a:ln w="12700">
            <a:solidFill>
              <a:srgbClr val="000000"/>
            </a:solidFill>
          </a:ln>
        </p:spPr>
        <p:txBody>
          <a:bodyPr wrap="square" lIns="0" tIns="0" rIns="0" bIns="0" rtlCol="0">
            <a:noAutofit/>
          </a:bodyPr>
          <a:lstStyle/>
          <a:p>
            <a:endParaRPr/>
          </a:p>
        </p:txBody>
      </p:sp>
      <p:sp>
        <p:nvSpPr>
          <p:cNvPr id="22" name="object 22"/>
          <p:cNvSpPr/>
          <p:nvPr/>
        </p:nvSpPr>
        <p:spPr>
          <a:xfrm>
            <a:off x="5755114" y="4972515"/>
            <a:ext cx="0" cy="671172"/>
          </a:xfrm>
          <a:custGeom>
            <a:avLst/>
            <a:gdLst/>
            <a:ahLst/>
            <a:cxnLst/>
            <a:rect l="l" t="t" r="r" b="b"/>
            <a:pathLst>
              <a:path h="671055">
                <a:moveTo>
                  <a:pt x="0" y="0"/>
                </a:moveTo>
                <a:lnTo>
                  <a:pt x="0" y="671055"/>
                </a:lnTo>
              </a:path>
            </a:pathLst>
          </a:custGeom>
          <a:ln w="12700">
            <a:solidFill>
              <a:srgbClr val="000000"/>
            </a:solidFill>
          </a:ln>
        </p:spPr>
        <p:txBody>
          <a:bodyPr wrap="square" lIns="0" tIns="0" rIns="0" bIns="0" rtlCol="0">
            <a:noAutofit/>
          </a:bodyPr>
          <a:lstStyle/>
          <a:p>
            <a:endParaRPr/>
          </a:p>
        </p:txBody>
      </p:sp>
      <p:sp>
        <p:nvSpPr>
          <p:cNvPr id="23" name="object 23"/>
          <p:cNvSpPr/>
          <p:nvPr/>
        </p:nvSpPr>
        <p:spPr>
          <a:xfrm>
            <a:off x="6415248" y="2997029"/>
            <a:ext cx="0" cy="1329667"/>
          </a:xfrm>
          <a:custGeom>
            <a:avLst/>
            <a:gdLst/>
            <a:ahLst/>
            <a:cxnLst/>
            <a:rect l="l" t="t" r="r" b="b"/>
            <a:pathLst>
              <a:path h="1329436">
                <a:moveTo>
                  <a:pt x="0" y="0"/>
                </a:moveTo>
                <a:lnTo>
                  <a:pt x="0" y="1329436"/>
                </a:lnTo>
              </a:path>
            </a:pathLst>
          </a:custGeom>
          <a:ln w="12700">
            <a:solidFill>
              <a:srgbClr val="000000"/>
            </a:solidFill>
          </a:ln>
        </p:spPr>
        <p:txBody>
          <a:bodyPr wrap="square" lIns="0" tIns="0" rIns="0" bIns="0" rtlCol="0">
            <a:noAutofit/>
          </a:bodyPr>
          <a:lstStyle/>
          <a:p>
            <a:endParaRPr/>
          </a:p>
        </p:txBody>
      </p:sp>
      <p:sp>
        <p:nvSpPr>
          <p:cNvPr id="24" name="object 24"/>
          <p:cNvSpPr/>
          <p:nvPr/>
        </p:nvSpPr>
        <p:spPr>
          <a:xfrm>
            <a:off x="7078176" y="4972515"/>
            <a:ext cx="0" cy="671172"/>
          </a:xfrm>
          <a:custGeom>
            <a:avLst/>
            <a:gdLst/>
            <a:ahLst/>
            <a:cxnLst/>
            <a:rect l="l" t="t" r="r" b="b"/>
            <a:pathLst>
              <a:path h="671055">
                <a:moveTo>
                  <a:pt x="0" y="0"/>
                </a:moveTo>
                <a:lnTo>
                  <a:pt x="0" y="671055"/>
                </a:lnTo>
              </a:path>
            </a:pathLst>
          </a:custGeom>
          <a:ln w="12700">
            <a:solidFill>
              <a:srgbClr val="000000"/>
            </a:solidFill>
          </a:ln>
        </p:spPr>
        <p:txBody>
          <a:bodyPr wrap="square" lIns="0" tIns="0" rIns="0" bIns="0" rtlCol="0">
            <a:noAutofit/>
          </a:bodyPr>
          <a:lstStyle/>
          <a:p>
            <a:endParaRPr/>
          </a:p>
        </p:txBody>
      </p:sp>
      <p:sp>
        <p:nvSpPr>
          <p:cNvPr id="25" name="object 25"/>
          <p:cNvSpPr/>
          <p:nvPr/>
        </p:nvSpPr>
        <p:spPr>
          <a:xfrm>
            <a:off x="738086" y="2344898"/>
            <a:ext cx="7669375" cy="0"/>
          </a:xfrm>
          <a:custGeom>
            <a:avLst/>
            <a:gdLst/>
            <a:ahLst/>
            <a:cxnLst/>
            <a:rect l="l" t="t" r="r" b="b"/>
            <a:pathLst>
              <a:path w="7668044">
                <a:moveTo>
                  <a:pt x="0" y="0"/>
                </a:moveTo>
                <a:lnTo>
                  <a:pt x="7668044" y="0"/>
                </a:lnTo>
              </a:path>
            </a:pathLst>
          </a:custGeom>
          <a:ln w="12700">
            <a:solidFill>
              <a:srgbClr val="000000"/>
            </a:solidFill>
          </a:ln>
        </p:spPr>
        <p:txBody>
          <a:bodyPr wrap="square" lIns="0" tIns="0" rIns="0" bIns="0" rtlCol="0">
            <a:noAutofit/>
          </a:bodyPr>
          <a:lstStyle/>
          <a:p>
            <a:endParaRPr/>
          </a:p>
        </p:txBody>
      </p:sp>
      <p:sp>
        <p:nvSpPr>
          <p:cNvPr id="26" name="object 26"/>
          <p:cNvSpPr/>
          <p:nvPr/>
        </p:nvSpPr>
        <p:spPr>
          <a:xfrm>
            <a:off x="738086" y="3003380"/>
            <a:ext cx="7669375" cy="0"/>
          </a:xfrm>
          <a:custGeom>
            <a:avLst/>
            <a:gdLst/>
            <a:ahLst/>
            <a:cxnLst/>
            <a:rect l="l" t="t" r="r" b="b"/>
            <a:pathLst>
              <a:path w="7668044">
                <a:moveTo>
                  <a:pt x="0" y="0"/>
                </a:moveTo>
                <a:lnTo>
                  <a:pt x="7668044" y="0"/>
                </a:lnTo>
              </a:path>
            </a:pathLst>
          </a:custGeom>
          <a:ln w="12700">
            <a:solidFill>
              <a:srgbClr val="000000"/>
            </a:solidFill>
          </a:ln>
        </p:spPr>
        <p:txBody>
          <a:bodyPr wrap="square" lIns="0" tIns="0" rIns="0" bIns="0" rtlCol="0">
            <a:noAutofit/>
          </a:bodyPr>
          <a:lstStyle/>
          <a:p>
            <a:endParaRPr/>
          </a:p>
        </p:txBody>
      </p:sp>
      <p:sp>
        <p:nvSpPr>
          <p:cNvPr id="27" name="object 27"/>
          <p:cNvSpPr/>
          <p:nvPr/>
        </p:nvSpPr>
        <p:spPr>
          <a:xfrm>
            <a:off x="738086" y="4320345"/>
            <a:ext cx="7669375" cy="0"/>
          </a:xfrm>
          <a:custGeom>
            <a:avLst/>
            <a:gdLst/>
            <a:ahLst/>
            <a:cxnLst/>
            <a:rect l="l" t="t" r="r" b="b"/>
            <a:pathLst>
              <a:path w="7668044">
                <a:moveTo>
                  <a:pt x="0" y="0"/>
                </a:moveTo>
                <a:lnTo>
                  <a:pt x="7668044" y="0"/>
                </a:lnTo>
              </a:path>
            </a:pathLst>
          </a:custGeom>
          <a:ln w="12700">
            <a:solidFill>
              <a:srgbClr val="000000"/>
            </a:solidFill>
          </a:ln>
        </p:spPr>
        <p:txBody>
          <a:bodyPr wrap="square" lIns="0" tIns="0" rIns="0" bIns="0" rtlCol="0">
            <a:noAutofit/>
          </a:bodyPr>
          <a:lstStyle/>
          <a:p>
            <a:endParaRPr/>
          </a:p>
        </p:txBody>
      </p:sp>
      <p:sp>
        <p:nvSpPr>
          <p:cNvPr id="28" name="object 28"/>
          <p:cNvSpPr/>
          <p:nvPr/>
        </p:nvSpPr>
        <p:spPr>
          <a:xfrm>
            <a:off x="1779706" y="4978866"/>
            <a:ext cx="6627756" cy="0"/>
          </a:xfrm>
          <a:custGeom>
            <a:avLst/>
            <a:gdLst/>
            <a:ahLst/>
            <a:cxnLst/>
            <a:rect l="l" t="t" r="r" b="b"/>
            <a:pathLst>
              <a:path w="6626606">
                <a:moveTo>
                  <a:pt x="0" y="0"/>
                </a:moveTo>
                <a:lnTo>
                  <a:pt x="6626606" y="0"/>
                </a:lnTo>
              </a:path>
            </a:pathLst>
          </a:custGeom>
          <a:ln w="12700">
            <a:solidFill>
              <a:srgbClr val="000000"/>
            </a:solidFill>
          </a:ln>
        </p:spPr>
        <p:txBody>
          <a:bodyPr wrap="square" lIns="0" tIns="0" rIns="0" bIns="0" rtlCol="0">
            <a:noAutofit/>
          </a:bodyPr>
          <a:lstStyle/>
          <a:p>
            <a:endParaRPr/>
          </a:p>
        </p:txBody>
      </p:sp>
      <p:sp>
        <p:nvSpPr>
          <p:cNvPr id="29" name="object 29"/>
          <p:cNvSpPr/>
          <p:nvPr/>
        </p:nvSpPr>
        <p:spPr>
          <a:xfrm>
            <a:off x="744437" y="1680066"/>
            <a:ext cx="0" cy="3963621"/>
          </a:xfrm>
          <a:custGeom>
            <a:avLst/>
            <a:gdLst/>
            <a:ahLst/>
            <a:cxnLst/>
            <a:rect l="l" t="t" r="r" b="b"/>
            <a:pathLst>
              <a:path h="3962933">
                <a:moveTo>
                  <a:pt x="0" y="0"/>
                </a:moveTo>
                <a:lnTo>
                  <a:pt x="0" y="3962933"/>
                </a:lnTo>
              </a:path>
            </a:pathLst>
          </a:custGeom>
          <a:ln w="12700">
            <a:solidFill>
              <a:srgbClr val="000000"/>
            </a:solidFill>
          </a:ln>
        </p:spPr>
        <p:txBody>
          <a:bodyPr wrap="square" lIns="0" tIns="0" rIns="0" bIns="0" rtlCol="0">
            <a:noAutofit/>
          </a:bodyPr>
          <a:lstStyle/>
          <a:p>
            <a:endParaRPr/>
          </a:p>
        </p:txBody>
      </p:sp>
      <p:sp>
        <p:nvSpPr>
          <p:cNvPr id="30" name="object 30"/>
          <p:cNvSpPr/>
          <p:nvPr/>
        </p:nvSpPr>
        <p:spPr>
          <a:xfrm>
            <a:off x="8401112" y="1680066"/>
            <a:ext cx="0" cy="3963621"/>
          </a:xfrm>
          <a:custGeom>
            <a:avLst/>
            <a:gdLst/>
            <a:ahLst/>
            <a:cxnLst/>
            <a:rect l="l" t="t" r="r" b="b"/>
            <a:pathLst>
              <a:path h="3962933">
                <a:moveTo>
                  <a:pt x="0" y="0"/>
                </a:moveTo>
                <a:lnTo>
                  <a:pt x="0" y="3962933"/>
                </a:lnTo>
              </a:path>
            </a:pathLst>
          </a:custGeom>
          <a:ln w="12700">
            <a:solidFill>
              <a:srgbClr val="000000"/>
            </a:solidFill>
          </a:ln>
        </p:spPr>
        <p:txBody>
          <a:bodyPr wrap="square" lIns="0" tIns="0" rIns="0" bIns="0" rtlCol="0">
            <a:noAutofit/>
          </a:bodyPr>
          <a:lstStyle/>
          <a:p>
            <a:endParaRPr/>
          </a:p>
        </p:txBody>
      </p:sp>
      <p:sp>
        <p:nvSpPr>
          <p:cNvPr id="31" name="object 31"/>
          <p:cNvSpPr/>
          <p:nvPr/>
        </p:nvSpPr>
        <p:spPr>
          <a:xfrm>
            <a:off x="738086" y="1686416"/>
            <a:ext cx="7669375" cy="0"/>
          </a:xfrm>
          <a:custGeom>
            <a:avLst/>
            <a:gdLst/>
            <a:ahLst/>
            <a:cxnLst/>
            <a:rect l="l" t="t" r="r" b="b"/>
            <a:pathLst>
              <a:path w="7668044">
                <a:moveTo>
                  <a:pt x="0" y="0"/>
                </a:moveTo>
                <a:lnTo>
                  <a:pt x="7668044" y="0"/>
                </a:lnTo>
              </a:path>
            </a:pathLst>
          </a:custGeom>
          <a:ln w="12700">
            <a:solidFill>
              <a:srgbClr val="000000"/>
            </a:solidFill>
          </a:ln>
        </p:spPr>
        <p:txBody>
          <a:bodyPr wrap="square" lIns="0" tIns="0" rIns="0" bIns="0" rtlCol="0">
            <a:noAutofit/>
          </a:bodyPr>
          <a:lstStyle/>
          <a:p>
            <a:endParaRPr/>
          </a:p>
        </p:txBody>
      </p:sp>
      <p:sp>
        <p:nvSpPr>
          <p:cNvPr id="32" name="object 32"/>
          <p:cNvSpPr/>
          <p:nvPr/>
        </p:nvSpPr>
        <p:spPr>
          <a:xfrm>
            <a:off x="738086" y="5637335"/>
            <a:ext cx="7669375" cy="0"/>
          </a:xfrm>
          <a:custGeom>
            <a:avLst/>
            <a:gdLst/>
            <a:ahLst/>
            <a:cxnLst/>
            <a:rect l="l" t="t" r="r" b="b"/>
            <a:pathLst>
              <a:path w="7668044">
                <a:moveTo>
                  <a:pt x="0" y="0"/>
                </a:moveTo>
                <a:lnTo>
                  <a:pt x="7668044" y="0"/>
                </a:lnTo>
              </a:path>
            </a:pathLst>
          </a:custGeom>
          <a:ln w="12700">
            <a:solidFill>
              <a:srgbClr val="000000"/>
            </a:solidFill>
          </a:ln>
        </p:spPr>
        <p:txBody>
          <a:bodyPr wrap="square" lIns="0" tIns="0" rIns="0" bIns="0" rtlCol="0">
            <a:noAutofit/>
          </a:bodyPr>
          <a:lstStyle/>
          <a:p>
            <a:endParaRPr/>
          </a:p>
        </p:txBody>
      </p:sp>
      <p:sp>
        <p:nvSpPr>
          <p:cNvPr id="33" name="object 33"/>
          <p:cNvSpPr txBox="1"/>
          <p:nvPr/>
        </p:nvSpPr>
        <p:spPr>
          <a:xfrm>
            <a:off x="1230793" y="1314679"/>
            <a:ext cx="2579589" cy="380557"/>
          </a:xfrm>
          <a:prstGeom prst="rect">
            <a:avLst/>
          </a:prstGeom>
        </p:spPr>
        <p:txBody>
          <a:bodyPr wrap="square" lIns="0" tIns="0" rIns="0" bIns="0" rtlCol="0">
            <a:noAutofit/>
          </a:bodyPr>
          <a:lstStyle/>
          <a:p>
            <a:pPr marL="12703">
              <a:lnSpc>
                <a:spcPts val="2996"/>
              </a:lnSpc>
              <a:spcBef>
                <a:spcPts val="149"/>
              </a:spcBef>
            </a:pPr>
            <a:r>
              <a:rPr sz="2801" b="1" dirty="0">
                <a:latin typeface="΢"/>
                <a:cs typeface="΢"/>
              </a:rPr>
              <a:t>有效的政府治理</a:t>
            </a:r>
            <a:endParaRPr sz="2801">
              <a:latin typeface="微软雅黑"/>
              <a:cs typeface="微软雅黑"/>
            </a:endParaRPr>
          </a:p>
        </p:txBody>
      </p:sp>
      <p:sp>
        <p:nvSpPr>
          <p:cNvPr id="34" name="object 34"/>
          <p:cNvSpPr txBox="1"/>
          <p:nvPr/>
        </p:nvSpPr>
        <p:spPr>
          <a:xfrm>
            <a:off x="6437732" y="3316551"/>
            <a:ext cx="1893060" cy="228132"/>
          </a:xfrm>
          <a:prstGeom prst="rect">
            <a:avLst/>
          </a:prstGeom>
        </p:spPr>
        <p:txBody>
          <a:bodyPr wrap="square" lIns="0" tIns="0" rIns="0" bIns="0" rtlCol="0">
            <a:noAutofit/>
          </a:bodyPr>
          <a:lstStyle/>
          <a:p>
            <a:pPr marL="12703">
              <a:lnSpc>
                <a:spcPts val="1795"/>
              </a:lnSpc>
              <a:spcBef>
                <a:spcPts val="89"/>
              </a:spcBef>
            </a:pPr>
            <a:r>
              <a:rPr sz="2400" baseline="1220" dirty="0">
                <a:latin typeface="΢"/>
                <a:cs typeface="΢"/>
              </a:rPr>
              <a:t>逐步开放数据，逐步</a:t>
            </a:r>
            <a:endParaRPr sz="1600">
              <a:latin typeface="微软雅黑"/>
              <a:cs typeface="微软雅黑"/>
            </a:endParaRPr>
          </a:p>
        </p:txBody>
      </p:sp>
      <p:sp>
        <p:nvSpPr>
          <p:cNvPr id="35" name="object 35"/>
          <p:cNvSpPr txBox="1"/>
          <p:nvPr/>
        </p:nvSpPr>
        <p:spPr>
          <a:xfrm>
            <a:off x="6437732" y="3804697"/>
            <a:ext cx="1893060" cy="228132"/>
          </a:xfrm>
          <a:prstGeom prst="rect">
            <a:avLst/>
          </a:prstGeom>
        </p:spPr>
        <p:txBody>
          <a:bodyPr wrap="square" lIns="0" tIns="0" rIns="0" bIns="0" rtlCol="0">
            <a:noAutofit/>
          </a:bodyPr>
          <a:lstStyle/>
          <a:p>
            <a:pPr marL="12703">
              <a:lnSpc>
                <a:spcPts val="1795"/>
              </a:lnSpc>
              <a:spcBef>
                <a:spcPts val="89"/>
              </a:spcBef>
            </a:pPr>
            <a:r>
              <a:rPr sz="2400" baseline="1220" dirty="0">
                <a:latin typeface="΢"/>
                <a:cs typeface="΢"/>
              </a:rPr>
              <a:t>市场”多元共治的社</a:t>
            </a:r>
            <a:endParaRPr sz="1600">
              <a:latin typeface="微软雅黑"/>
              <a:cs typeface="微软雅黑"/>
            </a:endParaRPr>
          </a:p>
        </p:txBody>
      </p:sp>
      <p:sp>
        <p:nvSpPr>
          <p:cNvPr id="36" name="object 36"/>
          <p:cNvSpPr txBox="1"/>
          <p:nvPr/>
        </p:nvSpPr>
        <p:spPr>
          <a:xfrm>
            <a:off x="744437" y="1686417"/>
            <a:ext cx="1054321" cy="658481"/>
          </a:xfrm>
          <a:prstGeom prst="rect">
            <a:avLst/>
          </a:prstGeom>
        </p:spPr>
        <p:txBody>
          <a:bodyPr wrap="square" lIns="0" tIns="0" rIns="0" bIns="0" rtlCol="0">
            <a:noAutofit/>
          </a:bodyPr>
          <a:lstStyle/>
          <a:p>
            <a:pPr marR="12703">
              <a:lnSpc>
                <a:spcPts val="800"/>
              </a:lnSpc>
              <a:spcBef>
                <a:spcPts val="10"/>
              </a:spcBef>
            </a:pPr>
            <a:endParaRPr sz="800"/>
          </a:p>
          <a:p>
            <a:pPr marL="304873">
              <a:lnSpc>
                <a:spcPct val="142207"/>
              </a:lnSpc>
            </a:pPr>
            <a:r>
              <a:rPr sz="1700" b="1" dirty="0">
                <a:solidFill>
                  <a:srgbClr val="FFFFFF"/>
                </a:solidFill>
                <a:latin typeface="΢"/>
                <a:cs typeface="΢"/>
              </a:rPr>
              <a:t>目标</a:t>
            </a:r>
            <a:endParaRPr sz="1700">
              <a:latin typeface="微软雅黑"/>
              <a:cs typeface="微软雅黑"/>
            </a:endParaRPr>
          </a:p>
        </p:txBody>
      </p:sp>
      <p:sp>
        <p:nvSpPr>
          <p:cNvPr id="37" name="object 37"/>
          <p:cNvSpPr txBox="1"/>
          <p:nvPr/>
        </p:nvSpPr>
        <p:spPr>
          <a:xfrm>
            <a:off x="1786058" y="1686417"/>
            <a:ext cx="6627756" cy="658481"/>
          </a:xfrm>
          <a:prstGeom prst="rect">
            <a:avLst/>
          </a:prstGeom>
        </p:spPr>
        <p:txBody>
          <a:bodyPr wrap="square" lIns="0" tIns="0" rIns="0" bIns="0" rtlCol="0">
            <a:noAutofit/>
          </a:bodyPr>
          <a:lstStyle/>
          <a:p>
            <a:pPr marR="12703">
              <a:lnSpc>
                <a:spcPts val="850"/>
              </a:lnSpc>
              <a:spcBef>
                <a:spcPts val="9"/>
              </a:spcBef>
            </a:pPr>
            <a:endParaRPr sz="850"/>
          </a:p>
          <a:p>
            <a:pPr marL="872919">
              <a:lnSpc>
                <a:spcPct val="142207"/>
              </a:lnSpc>
            </a:pPr>
            <a:r>
              <a:rPr sz="1600" dirty="0">
                <a:latin typeface="΢"/>
                <a:cs typeface="΢"/>
              </a:rPr>
              <a:t>信息化促迚政府职能转变，建设服</a:t>
            </a:r>
            <a:r>
              <a:rPr sz="1600" spc="9" dirty="0">
                <a:latin typeface="΢"/>
                <a:cs typeface="΢"/>
              </a:rPr>
              <a:t>务</a:t>
            </a:r>
            <a:r>
              <a:rPr sz="1600" dirty="0">
                <a:latin typeface="΢"/>
                <a:cs typeface="΢"/>
              </a:rPr>
              <a:t>政府</a:t>
            </a:r>
            <a:r>
              <a:rPr sz="1600" spc="9" dirty="0">
                <a:latin typeface="΢"/>
                <a:cs typeface="΢"/>
              </a:rPr>
              <a:t>和</a:t>
            </a:r>
            <a:r>
              <a:rPr sz="1600" dirty="0">
                <a:latin typeface="΢"/>
                <a:cs typeface="΢"/>
              </a:rPr>
              <a:t>法治</a:t>
            </a:r>
            <a:r>
              <a:rPr sz="1600" spc="9" dirty="0">
                <a:latin typeface="΢"/>
                <a:cs typeface="΢"/>
              </a:rPr>
              <a:t>型</a:t>
            </a:r>
            <a:r>
              <a:rPr sz="1600" dirty="0">
                <a:latin typeface="΢"/>
                <a:cs typeface="΢"/>
              </a:rPr>
              <a:t>政府</a:t>
            </a:r>
            <a:endParaRPr sz="1600">
              <a:latin typeface="微软雅黑"/>
              <a:cs typeface="微软雅黑"/>
            </a:endParaRPr>
          </a:p>
        </p:txBody>
      </p:sp>
      <p:sp>
        <p:nvSpPr>
          <p:cNvPr id="38" name="object 38"/>
          <p:cNvSpPr txBox="1"/>
          <p:nvPr/>
        </p:nvSpPr>
        <p:spPr>
          <a:xfrm>
            <a:off x="744437" y="2344898"/>
            <a:ext cx="1054321" cy="658482"/>
          </a:xfrm>
          <a:prstGeom prst="rect">
            <a:avLst/>
          </a:prstGeom>
        </p:spPr>
        <p:txBody>
          <a:bodyPr wrap="square" lIns="0" tIns="0" rIns="0" bIns="0" rtlCol="0">
            <a:noAutofit/>
          </a:bodyPr>
          <a:lstStyle/>
          <a:p>
            <a:pPr marR="12703">
              <a:lnSpc>
                <a:spcPts val="800"/>
              </a:lnSpc>
              <a:spcBef>
                <a:spcPts val="12"/>
              </a:spcBef>
            </a:pPr>
            <a:endParaRPr sz="800"/>
          </a:p>
          <a:p>
            <a:pPr marL="304873">
              <a:lnSpc>
                <a:spcPct val="142207"/>
              </a:lnSpc>
            </a:pPr>
            <a:r>
              <a:rPr sz="1700" b="1" dirty="0">
                <a:solidFill>
                  <a:srgbClr val="FFFFFF"/>
                </a:solidFill>
                <a:latin typeface="΢"/>
                <a:cs typeface="΢"/>
              </a:rPr>
              <a:t>效果</a:t>
            </a:r>
            <a:endParaRPr sz="1700">
              <a:latin typeface="微软雅黑"/>
              <a:cs typeface="微软雅黑"/>
            </a:endParaRPr>
          </a:p>
        </p:txBody>
      </p:sp>
      <p:sp>
        <p:nvSpPr>
          <p:cNvPr id="39" name="object 39"/>
          <p:cNvSpPr txBox="1"/>
          <p:nvPr/>
        </p:nvSpPr>
        <p:spPr>
          <a:xfrm>
            <a:off x="1786058" y="2344898"/>
            <a:ext cx="6627756" cy="658482"/>
          </a:xfrm>
          <a:prstGeom prst="rect">
            <a:avLst/>
          </a:prstGeom>
        </p:spPr>
        <p:txBody>
          <a:bodyPr wrap="square" lIns="0" tIns="0" rIns="0" bIns="0" rtlCol="0">
            <a:noAutofit/>
          </a:bodyPr>
          <a:lstStyle/>
          <a:p>
            <a:pPr marR="12703">
              <a:lnSpc>
                <a:spcPts val="850"/>
              </a:lnSpc>
              <a:spcBef>
                <a:spcPts val="11"/>
              </a:spcBef>
            </a:pPr>
            <a:endParaRPr sz="850"/>
          </a:p>
          <a:p>
            <a:pPr marL="1075650">
              <a:lnSpc>
                <a:spcPct val="142207"/>
              </a:lnSpc>
            </a:pPr>
            <a:r>
              <a:rPr sz="1600" dirty="0">
                <a:latin typeface="΢"/>
                <a:cs typeface="΢"/>
              </a:rPr>
              <a:t>行政效能提升，决策科学有力，政</a:t>
            </a:r>
            <a:r>
              <a:rPr sz="1600" spc="9" dirty="0">
                <a:latin typeface="΢"/>
                <a:cs typeface="΢"/>
              </a:rPr>
              <a:t>府</a:t>
            </a:r>
            <a:r>
              <a:rPr sz="1600" dirty="0">
                <a:latin typeface="΢"/>
                <a:cs typeface="΢"/>
              </a:rPr>
              <a:t>更加</a:t>
            </a:r>
            <a:r>
              <a:rPr sz="1600" spc="9" dirty="0">
                <a:latin typeface="΢"/>
                <a:cs typeface="΢"/>
              </a:rPr>
              <a:t>开</a:t>
            </a:r>
            <a:r>
              <a:rPr sz="1600" dirty="0">
                <a:latin typeface="΢"/>
                <a:cs typeface="΢"/>
              </a:rPr>
              <a:t>放透明</a:t>
            </a:r>
            <a:endParaRPr sz="1600">
              <a:latin typeface="微软雅黑"/>
              <a:cs typeface="微软雅黑"/>
            </a:endParaRPr>
          </a:p>
        </p:txBody>
      </p:sp>
      <p:sp>
        <p:nvSpPr>
          <p:cNvPr id="40" name="object 40"/>
          <p:cNvSpPr txBox="1"/>
          <p:nvPr/>
        </p:nvSpPr>
        <p:spPr>
          <a:xfrm>
            <a:off x="744437" y="3003380"/>
            <a:ext cx="1054321" cy="1316965"/>
          </a:xfrm>
          <a:prstGeom prst="rect">
            <a:avLst/>
          </a:prstGeom>
        </p:spPr>
        <p:txBody>
          <a:bodyPr wrap="square" lIns="0" tIns="0" rIns="0" bIns="0" rtlCol="0">
            <a:noAutofit/>
          </a:bodyPr>
          <a:lstStyle/>
          <a:p>
            <a:pPr marR="12703">
              <a:lnSpc>
                <a:spcPts val="1000"/>
              </a:lnSpc>
            </a:pPr>
            <a:endParaRPr sz="1000"/>
          </a:p>
          <a:p>
            <a:pPr marL="304873">
              <a:lnSpc>
                <a:spcPct val="142207"/>
              </a:lnSpc>
              <a:spcBef>
                <a:spcPts val="2407"/>
              </a:spcBef>
            </a:pPr>
            <a:r>
              <a:rPr sz="1700" b="1" dirty="0">
                <a:solidFill>
                  <a:srgbClr val="FFFFFF"/>
                </a:solidFill>
                <a:latin typeface="΢"/>
                <a:cs typeface="΢"/>
              </a:rPr>
              <a:t>策略</a:t>
            </a:r>
            <a:endParaRPr sz="1700">
              <a:latin typeface="微软雅黑"/>
              <a:cs typeface="微软雅黑"/>
            </a:endParaRPr>
          </a:p>
        </p:txBody>
      </p:sp>
      <p:sp>
        <p:nvSpPr>
          <p:cNvPr id="41" name="object 41"/>
          <p:cNvSpPr txBox="1"/>
          <p:nvPr/>
        </p:nvSpPr>
        <p:spPr>
          <a:xfrm>
            <a:off x="1786058" y="3003380"/>
            <a:ext cx="2329273" cy="1316965"/>
          </a:xfrm>
          <a:prstGeom prst="rect">
            <a:avLst/>
          </a:prstGeom>
        </p:spPr>
        <p:txBody>
          <a:bodyPr wrap="square" lIns="0" tIns="0" rIns="0" bIns="0" rtlCol="0">
            <a:noAutofit/>
          </a:bodyPr>
          <a:lstStyle/>
          <a:p>
            <a:pPr marR="14678">
              <a:lnSpc>
                <a:spcPts val="1200"/>
              </a:lnSpc>
              <a:spcBef>
                <a:spcPts val="57"/>
              </a:spcBef>
            </a:pPr>
            <a:endParaRPr sz="1200"/>
          </a:p>
          <a:p>
            <a:pPr marL="34550" algn="just">
              <a:lnSpc>
                <a:spcPts val="2731"/>
              </a:lnSpc>
            </a:pPr>
            <a:r>
              <a:rPr sz="1600" dirty="0">
                <a:latin typeface="΢"/>
                <a:cs typeface="΢"/>
              </a:rPr>
              <a:t>信息化推劢简政放权，简 </a:t>
            </a:r>
            <a:endParaRPr sz="1600">
              <a:latin typeface="微软雅黑"/>
              <a:cs typeface="微软雅黑"/>
            </a:endParaRPr>
          </a:p>
          <a:p>
            <a:pPr marL="34550" algn="just">
              <a:lnSpc>
                <a:spcPts val="1922"/>
              </a:lnSpc>
            </a:pPr>
            <a:r>
              <a:rPr sz="1600" dirty="0">
                <a:latin typeface="΢"/>
                <a:cs typeface="΢"/>
              </a:rPr>
              <a:t>化行政审批流程，促迚部 </a:t>
            </a:r>
            <a:endParaRPr sz="1600">
              <a:latin typeface="微软雅黑"/>
              <a:cs typeface="微软雅黑"/>
            </a:endParaRPr>
          </a:p>
          <a:p>
            <a:pPr marL="34550" algn="just">
              <a:lnSpc>
                <a:spcPts val="1922"/>
              </a:lnSpc>
            </a:pPr>
            <a:r>
              <a:rPr sz="1600" dirty="0">
                <a:latin typeface="΢"/>
                <a:cs typeface="΢"/>
              </a:rPr>
              <a:t>门间政务协同，提高行政 </a:t>
            </a:r>
            <a:endParaRPr sz="1600">
              <a:latin typeface="微软雅黑"/>
              <a:cs typeface="微软雅黑"/>
            </a:endParaRPr>
          </a:p>
          <a:p>
            <a:pPr marL="34550" algn="just">
              <a:lnSpc>
                <a:spcPts val="1922"/>
              </a:lnSpc>
            </a:pPr>
            <a:r>
              <a:rPr sz="1600" dirty="0">
                <a:latin typeface="΢"/>
                <a:cs typeface="΢"/>
              </a:rPr>
              <a:t>效率，改善政府服务效能</a:t>
            </a:r>
            <a:endParaRPr sz="1600">
              <a:latin typeface="微软雅黑"/>
              <a:cs typeface="微软雅黑"/>
            </a:endParaRPr>
          </a:p>
        </p:txBody>
      </p:sp>
      <p:sp>
        <p:nvSpPr>
          <p:cNvPr id="42" name="object 42"/>
          <p:cNvSpPr txBox="1"/>
          <p:nvPr/>
        </p:nvSpPr>
        <p:spPr>
          <a:xfrm>
            <a:off x="4100652" y="3003380"/>
            <a:ext cx="2329654" cy="1316965"/>
          </a:xfrm>
          <a:prstGeom prst="rect">
            <a:avLst/>
          </a:prstGeom>
        </p:spPr>
        <p:txBody>
          <a:bodyPr wrap="square" lIns="0" tIns="0" rIns="0" bIns="0" rtlCol="0">
            <a:noAutofit/>
          </a:bodyPr>
          <a:lstStyle/>
          <a:p>
            <a:pPr marR="15059">
              <a:lnSpc>
                <a:spcPts val="1200"/>
              </a:lnSpc>
              <a:spcBef>
                <a:spcPts val="57"/>
              </a:spcBef>
            </a:pPr>
            <a:endParaRPr sz="1200"/>
          </a:p>
          <a:p>
            <a:pPr marL="34932" algn="just">
              <a:lnSpc>
                <a:spcPts val="2731"/>
              </a:lnSpc>
            </a:pPr>
            <a:r>
              <a:rPr sz="1600" dirty="0">
                <a:latin typeface="΢"/>
                <a:cs typeface="΢"/>
              </a:rPr>
              <a:t>构建劢态循环的信息资源 </a:t>
            </a:r>
            <a:endParaRPr sz="1600">
              <a:latin typeface="微软雅黑"/>
              <a:cs typeface="微软雅黑"/>
            </a:endParaRPr>
          </a:p>
          <a:p>
            <a:pPr marL="34932" algn="just">
              <a:lnSpc>
                <a:spcPts val="1922"/>
              </a:lnSpc>
            </a:pPr>
            <a:r>
              <a:rPr sz="1600" dirty="0">
                <a:latin typeface="΢"/>
                <a:cs typeface="΢"/>
              </a:rPr>
              <a:t>管理机制，建设大数据支 </a:t>
            </a:r>
            <a:endParaRPr sz="1600">
              <a:latin typeface="微软雅黑"/>
              <a:cs typeface="微软雅黑"/>
            </a:endParaRPr>
          </a:p>
          <a:p>
            <a:pPr marL="34932" algn="just">
              <a:lnSpc>
                <a:spcPts val="1922"/>
              </a:lnSpc>
            </a:pPr>
            <a:r>
              <a:rPr sz="1600" dirty="0">
                <a:latin typeface="΢"/>
                <a:cs typeface="΢"/>
              </a:rPr>
              <a:t>撑的政府决策体系，加强 </a:t>
            </a:r>
            <a:endParaRPr sz="1600">
              <a:latin typeface="微软雅黑"/>
              <a:cs typeface="微软雅黑"/>
            </a:endParaRPr>
          </a:p>
          <a:p>
            <a:pPr marL="34932" algn="just">
              <a:lnSpc>
                <a:spcPts val="1922"/>
              </a:lnSpc>
            </a:pPr>
            <a:r>
              <a:rPr sz="1600" dirty="0">
                <a:latin typeface="΢"/>
                <a:cs typeface="΢"/>
              </a:rPr>
              <a:t>政府宏观调控的科学性</a:t>
            </a:r>
            <a:endParaRPr sz="1600">
              <a:latin typeface="微软雅黑"/>
              <a:cs typeface="微软雅黑"/>
            </a:endParaRPr>
          </a:p>
        </p:txBody>
      </p:sp>
      <p:sp>
        <p:nvSpPr>
          <p:cNvPr id="43" name="object 43"/>
          <p:cNvSpPr txBox="1"/>
          <p:nvPr/>
        </p:nvSpPr>
        <p:spPr>
          <a:xfrm>
            <a:off x="6415248" y="3003380"/>
            <a:ext cx="1998564" cy="1316965"/>
          </a:xfrm>
          <a:prstGeom prst="rect">
            <a:avLst/>
          </a:prstGeom>
        </p:spPr>
        <p:txBody>
          <a:bodyPr wrap="square" lIns="0" tIns="0" rIns="0" bIns="0" rtlCol="0">
            <a:noAutofit/>
          </a:bodyPr>
          <a:lstStyle/>
          <a:p>
            <a:pPr marL="35185">
              <a:lnSpc>
                <a:spcPts val="2345"/>
              </a:lnSpc>
              <a:spcBef>
                <a:spcPts val="117"/>
              </a:spcBef>
            </a:pPr>
            <a:r>
              <a:rPr sz="2400" baseline="-1220" dirty="0">
                <a:latin typeface="΢"/>
                <a:cs typeface="΢"/>
              </a:rPr>
              <a:t>着力推迚信息公开，</a:t>
            </a:r>
            <a:endParaRPr sz="1600">
              <a:latin typeface="微软雅黑"/>
              <a:cs typeface="微软雅黑"/>
            </a:endParaRPr>
          </a:p>
          <a:p>
            <a:pPr marL="35185">
              <a:lnSpc>
                <a:spcPct val="142207"/>
              </a:lnSpc>
              <a:spcBef>
                <a:spcPts val="995"/>
              </a:spcBef>
            </a:pPr>
            <a:r>
              <a:rPr sz="1600" dirty="0">
                <a:latin typeface="΢"/>
                <a:cs typeface="΢"/>
              </a:rPr>
              <a:t>构建“政府、社会、</a:t>
            </a:r>
            <a:endParaRPr sz="1600">
              <a:latin typeface="微软雅黑"/>
              <a:cs typeface="微软雅黑"/>
            </a:endParaRPr>
          </a:p>
          <a:p>
            <a:pPr marL="35185">
              <a:lnSpc>
                <a:spcPct val="142207"/>
              </a:lnSpc>
              <a:spcBef>
                <a:spcPts val="1109"/>
              </a:spcBef>
            </a:pPr>
            <a:r>
              <a:rPr sz="1600" dirty="0">
                <a:latin typeface="΢"/>
                <a:cs typeface="΢"/>
              </a:rPr>
              <a:t>会治理网络体系</a:t>
            </a:r>
            <a:endParaRPr sz="1600">
              <a:latin typeface="微软雅黑"/>
              <a:cs typeface="微软雅黑"/>
            </a:endParaRPr>
          </a:p>
        </p:txBody>
      </p:sp>
      <p:sp>
        <p:nvSpPr>
          <p:cNvPr id="44" name="object 44"/>
          <p:cNvSpPr txBox="1"/>
          <p:nvPr/>
        </p:nvSpPr>
        <p:spPr>
          <a:xfrm>
            <a:off x="744437" y="4320345"/>
            <a:ext cx="1054321" cy="1316990"/>
          </a:xfrm>
          <a:prstGeom prst="rect">
            <a:avLst/>
          </a:prstGeom>
        </p:spPr>
        <p:txBody>
          <a:bodyPr wrap="square" lIns="0" tIns="0" rIns="0" bIns="0" rtlCol="0">
            <a:noAutofit/>
          </a:bodyPr>
          <a:lstStyle/>
          <a:p>
            <a:pPr marR="12703">
              <a:lnSpc>
                <a:spcPts val="1000"/>
              </a:lnSpc>
            </a:pPr>
            <a:endParaRPr sz="1000"/>
          </a:p>
          <a:p>
            <a:pPr marL="304873">
              <a:lnSpc>
                <a:spcPct val="142207"/>
              </a:lnSpc>
              <a:spcBef>
                <a:spcPts val="2410"/>
              </a:spcBef>
            </a:pPr>
            <a:r>
              <a:rPr sz="1700" b="1" dirty="0">
                <a:solidFill>
                  <a:srgbClr val="FFFFFF"/>
                </a:solidFill>
                <a:latin typeface="΢"/>
                <a:cs typeface="΢"/>
              </a:rPr>
              <a:t>项目</a:t>
            </a:r>
            <a:endParaRPr sz="1700">
              <a:latin typeface="微软雅黑"/>
              <a:cs typeface="微软雅黑"/>
            </a:endParaRPr>
          </a:p>
        </p:txBody>
      </p:sp>
      <p:sp>
        <p:nvSpPr>
          <p:cNvPr id="45" name="object 45"/>
          <p:cNvSpPr txBox="1"/>
          <p:nvPr/>
        </p:nvSpPr>
        <p:spPr>
          <a:xfrm>
            <a:off x="1786057" y="4320345"/>
            <a:ext cx="6615054" cy="658520"/>
          </a:xfrm>
          <a:prstGeom prst="rect">
            <a:avLst/>
          </a:prstGeom>
        </p:spPr>
        <p:txBody>
          <a:bodyPr wrap="square" lIns="0" tIns="0" rIns="0" bIns="0" rtlCol="0">
            <a:noAutofit/>
          </a:bodyPr>
          <a:lstStyle/>
          <a:p>
            <a:pPr>
              <a:lnSpc>
                <a:spcPts val="850"/>
              </a:lnSpc>
              <a:spcBef>
                <a:spcPts val="16"/>
              </a:spcBef>
            </a:pPr>
            <a:endParaRPr sz="850"/>
          </a:p>
          <a:p>
            <a:pPr marL="2265894" marR="2253446" algn="ctr">
              <a:lnSpc>
                <a:spcPct val="142207"/>
              </a:lnSpc>
            </a:pPr>
            <a:r>
              <a:rPr sz="1600" spc="-15" dirty="0">
                <a:latin typeface="΢"/>
                <a:cs typeface="΢"/>
              </a:rPr>
              <a:t>政府管理决策信息平台</a:t>
            </a:r>
            <a:endParaRPr sz="1600">
              <a:latin typeface="微软雅黑"/>
              <a:cs typeface="微软雅黑"/>
            </a:endParaRPr>
          </a:p>
        </p:txBody>
      </p:sp>
      <p:sp>
        <p:nvSpPr>
          <p:cNvPr id="46" name="object 46"/>
          <p:cNvSpPr txBox="1"/>
          <p:nvPr/>
        </p:nvSpPr>
        <p:spPr>
          <a:xfrm>
            <a:off x="1786057" y="4978867"/>
            <a:ext cx="1335764" cy="658469"/>
          </a:xfrm>
          <a:prstGeom prst="rect">
            <a:avLst/>
          </a:prstGeom>
        </p:spPr>
        <p:txBody>
          <a:bodyPr wrap="square" lIns="0" tIns="0" rIns="0" bIns="0" rtlCol="0">
            <a:noAutofit/>
          </a:bodyPr>
          <a:lstStyle/>
          <a:p>
            <a:pPr marR="12703">
              <a:lnSpc>
                <a:spcPts val="850"/>
              </a:lnSpc>
              <a:spcBef>
                <a:spcPts val="16"/>
              </a:spcBef>
            </a:pPr>
            <a:endParaRPr sz="850"/>
          </a:p>
          <a:p>
            <a:pPr marL="255574">
              <a:lnSpc>
                <a:spcPct val="142207"/>
              </a:lnSpc>
            </a:pPr>
            <a:r>
              <a:rPr sz="1600" dirty="0">
                <a:latin typeface="΢"/>
                <a:cs typeface="΢"/>
              </a:rPr>
              <a:t>协同办公</a:t>
            </a:r>
            <a:endParaRPr sz="1600">
              <a:latin typeface="微软雅黑"/>
              <a:cs typeface="微软雅黑"/>
            </a:endParaRPr>
          </a:p>
        </p:txBody>
      </p:sp>
      <p:sp>
        <p:nvSpPr>
          <p:cNvPr id="47" name="object 47"/>
          <p:cNvSpPr txBox="1"/>
          <p:nvPr/>
        </p:nvSpPr>
        <p:spPr>
          <a:xfrm>
            <a:off x="3109119" y="4978867"/>
            <a:ext cx="1335637" cy="658469"/>
          </a:xfrm>
          <a:prstGeom prst="rect">
            <a:avLst/>
          </a:prstGeom>
        </p:spPr>
        <p:txBody>
          <a:bodyPr wrap="square" lIns="0" tIns="0" rIns="0" bIns="0" rtlCol="0">
            <a:noAutofit/>
          </a:bodyPr>
          <a:lstStyle/>
          <a:p>
            <a:pPr marR="12703">
              <a:lnSpc>
                <a:spcPts val="850"/>
              </a:lnSpc>
              <a:spcBef>
                <a:spcPts val="16"/>
              </a:spcBef>
            </a:pPr>
            <a:endParaRPr sz="850"/>
          </a:p>
          <a:p>
            <a:pPr marL="255829">
              <a:lnSpc>
                <a:spcPct val="142207"/>
              </a:lnSpc>
            </a:pPr>
            <a:r>
              <a:rPr sz="1600" dirty="0">
                <a:latin typeface="΢"/>
                <a:cs typeface="΢"/>
              </a:rPr>
              <a:t>行政服务</a:t>
            </a:r>
            <a:endParaRPr sz="1600">
              <a:latin typeface="微软雅黑"/>
              <a:cs typeface="微软雅黑"/>
            </a:endParaRPr>
          </a:p>
        </p:txBody>
      </p:sp>
      <p:sp>
        <p:nvSpPr>
          <p:cNvPr id="48" name="object 48"/>
          <p:cNvSpPr txBox="1"/>
          <p:nvPr/>
        </p:nvSpPr>
        <p:spPr>
          <a:xfrm>
            <a:off x="4432054" y="4978867"/>
            <a:ext cx="1335763" cy="658469"/>
          </a:xfrm>
          <a:prstGeom prst="rect">
            <a:avLst/>
          </a:prstGeom>
        </p:spPr>
        <p:txBody>
          <a:bodyPr wrap="square" lIns="0" tIns="0" rIns="0" bIns="0" rtlCol="0">
            <a:noAutofit/>
          </a:bodyPr>
          <a:lstStyle/>
          <a:p>
            <a:pPr marR="12703">
              <a:lnSpc>
                <a:spcPts val="850"/>
              </a:lnSpc>
              <a:spcBef>
                <a:spcPts val="16"/>
              </a:spcBef>
            </a:pPr>
            <a:endParaRPr sz="850"/>
          </a:p>
          <a:p>
            <a:pPr marL="256337">
              <a:lnSpc>
                <a:spcPct val="142207"/>
              </a:lnSpc>
            </a:pPr>
            <a:r>
              <a:rPr sz="1600" dirty="0">
                <a:latin typeface="΢"/>
                <a:cs typeface="΢"/>
              </a:rPr>
              <a:t>政务公开</a:t>
            </a:r>
            <a:endParaRPr sz="1600">
              <a:latin typeface="微软雅黑"/>
              <a:cs typeface="微软雅黑"/>
            </a:endParaRPr>
          </a:p>
        </p:txBody>
      </p:sp>
      <p:sp>
        <p:nvSpPr>
          <p:cNvPr id="49" name="object 49"/>
          <p:cNvSpPr txBox="1"/>
          <p:nvPr/>
        </p:nvSpPr>
        <p:spPr>
          <a:xfrm>
            <a:off x="5755114" y="4978867"/>
            <a:ext cx="1335764" cy="658469"/>
          </a:xfrm>
          <a:prstGeom prst="rect">
            <a:avLst/>
          </a:prstGeom>
        </p:spPr>
        <p:txBody>
          <a:bodyPr wrap="square" lIns="0" tIns="0" rIns="0" bIns="0" rtlCol="0">
            <a:noAutofit/>
          </a:bodyPr>
          <a:lstStyle/>
          <a:p>
            <a:pPr marR="12703">
              <a:lnSpc>
                <a:spcPts val="850"/>
              </a:lnSpc>
              <a:spcBef>
                <a:spcPts val="16"/>
              </a:spcBef>
            </a:pPr>
            <a:endParaRPr sz="850"/>
          </a:p>
          <a:p>
            <a:pPr marL="53605">
              <a:lnSpc>
                <a:spcPct val="142207"/>
              </a:lnSpc>
            </a:pPr>
            <a:r>
              <a:rPr sz="1600" dirty="0">
                <a:latin typeface="΢"/>
                <a:cs typeface="΢"/>
              </a:rPr>
              <a:t>开放数据平台</a:t>
            </a:r>
            <a:endParaRPr sz="1600">
              <a:latin typeface="微软雅黑"/>
              <a:cs typeface="微软雅黑"/>
            </a:endParaRPr>
          </a:p>
        </p:txBody>
      </p:sp>
      <p:sp>
        <p:nvSpPr>
          <p:cNvPr id="50" name="object 50"/>
          <p:cNvSpPr txBox="1"/>
          <p:nvPr/>
        </p:nvSpPr>
        <p:spPr>
          <a:xfrm>
            <a:off x="7078176" y="4978867"/>
            <a:ext cx="1322934" cy="658469"/>
          </a:xfrm>
          <a:prstGeom prst="rect">
            <a:avLst/>
          </a:prstGeom>
        </p:spPr>
        <p:txBody>
          <a:bodyPr wrap="square" lIns="0" tIns="0" rIns="0" bIns="0" rtlCol="0">
            <a:noAutofit/>
          </a:bodyPr>
          <a:lstStyle/>
          <a:p>
            <a:pPr>
              <a:lnSpc>
                <a:spcPts val="850"/>
              </a:lnSpc>
              <a:spcBef>
                <a:spcPts val="16"/>
              </a:spcBef>
            </a:pPr>
            <a:endParaRPr sz="850"/>
          </a:p>
          <a:p>
            <a:pPr marL="469524" marR="455678" algn="ctr">
              <a:lnSpc>
                <a:spcPct val="142207"/>
              </a:lnSpc>
            </a:pPr>
            <a:r>
              <a:rPr sz="1600" spc="-12" dirty="0">
                <a:latin typeface="΢"/>
                <a:cs typeface="΢"/>
              </a:rPr>
              <a:t>……</a:t>
            </a:r>
            <a:endParaRPr sz="1600">
              <a:latin typeface="微软雅黑"/>
              <a:cs typeface="微软雅黑"/>
            </a:endParaRPr>
          </a:p>
        </p:txBody>
      </p:sp>
    </p:spTree>
    <p:extLst>
      <p:ext uri="{BB962C8B-B14F-4D97-AF65-F5344CB8AC3E}">
        <p14:creationId xmlns:p14="http://schemas.microsoft.com/office/powerpoint/2010/main" val="3561819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44044" y="1686467"/>
            <a:ext cx="1041631" cy="658685"/>
          </a:xfrm>
          <a:custGeom>
            <a:avLst/>
            <a:gdLst/>
            <a:ahLst/>
            <a:cxnLst/>
            <a:rect l="l" t="t" r="r" b="b"/>
            <a:pathLst>
              <a:path w="1041450" h="658571">
                <a:moveTo>
                  <a:pt x="0" y="658571"/>
                </a:moveTo>
                <a:lnTo>
                  <a:pt x="1041450" y="658571"/>
                </a:lnTo>
                <a:lnTo>
                  <a:pt x="1041450" y="0"/>
                </a:lnTo>
                <a:lnTo>
                  <a:pt x="0" y="0"/>
                </a:lnTo>
                <a:lnTo>
                  <a:pt x="0" y="658571"/>
                </a:lnTo>
                <a:close/>
              </a:path>
            </a:pathLst>
          </a:custGeom>
          <a:solidFill>
            <a:srgbClr val="2185D5"/>
          </a:solidFill>
        </p:spPr>
        <p:txBody>
          <a:bodyPr wrap="square" lIns="0" tIns="0" rIns="0" bIns="0" rtlCol="0">
            <a:noAutofit/>
          </a:bodyPr>
          <a:lstStyle/>
          <a:p>
            <a:endParaRPr/>
          </a:p>
        </p:txBody>
      </p:sp>
      <p:sp>
        <p:nvSpPr>
          <p:cNvPr id="4" name="object 4"/>
          <p:cNvSpPr/>
          <p:nvPr/>
        </p:nvSpPr>
        <p:spPr>
          <a:xfrm>
            <a:off x="1785676" y="1686467"/>
            <a:ext cx="6615816" cy="658685"/>
          </a:xfrm>
          <a:custGeom>
            <a:avLst/>
            <a:gdLst/>
            <a:ahLst/>
            <a:cxnLst/>
            <a:rect l="l" t="t" r="r" b="b"/>
            <a:pathLst>
              <a:path w="6614668" h="658571">
                <a:moveTo>
                  <a:pt x="0" y="658571"/>
                </a:moveTo>
                <a:lnTo>
                  <a:pt x="6614668" y="658571"/>
                </a:lnTo>
                <a:lnTo>
                  <a:pt x="6614668" y="0"/>
                </a:lnTo>
                <a:lnTo>
                  <a:pt x="0" y="0"/>
                </a:lnTo>
                <a:lnTo>
                  <a:pt x="0" y="658571"/>
                </a:lnTo>
                <a:close/>
              </a:path>
            </a:pathLst>
          </a:custGeom>
          <a:solidFill>
            <a:srgbClr val="FFFFFF"/>
          </a:solidFill>
        </p:spPr>
        <p:txBody>
          <a:bodyPr wrap="square" lIns="0" tIns="0" rIns="0" bIns="0" rtlCol="0">
            <a:noAutofit/>
          </a:bodyPr>
          <a:lstStyle/>
          <a:p>
            <a:endParaRPr/>
          </a:p>
        </p:txBody>
      </p:sp>
      <p:sp>
        <p:nvSpPr>
          <p:cNvPr id="5" name="object 5"/>
          <p:cNvSpPr/>
          <p:nvPr/>
        </p:nvSpPr>
        <p:spPr>
          <a:xfrm>
            <a:off x="744044" y="2345203"/>
            <a:ext cx="1041631" cy="658685"/>
          </a:xfrm>
          <a:custGeom>
            <a:avLst/>
            <a:gdLst/>
            <a:ahLst/>
            <a:cxnLst/>
            <a:rect l="l" t="t" r="r" b="b"/>
            <a:pathLst>
              <a:path w="1041450" h="658571">
                <a:moveTo>
                  <a:pt x="0" y="658571"/>
                </a:moveTo>
                <a:lnTo>
                  <a:pt x="1041450" y="658571"/>
                </a:lnTo>
                <a:lnTo>
                  <a:pt x="1041450" y="0"/>
                </a:lnTo>
                <a:lnTo>
                  <a:pt x="0" y="0"/>
                </a:lnTo>
                <a:lnTo>
                  <a:pt x="0" y="658571"/>
                </a:lnTo>
                <a:close/>
              </a:path>
            </a:pathLst>
          </a:custGeom>
          <a:solidFill>
            <a:srgbClr val="2185D5"/>
          </a:solidFill>
        </p:spPr>
        <p:txBody>
          <a:bodyPr wrap="square" lIns="0" tIns="0" rIns="0" bIns="0" rtlCol="0">
            <a:noAutofit/>
          </a:bodyPr>
          <a:lstStyle/>
          <a:p>
            <a:endParaRPr/>
          </a:p>
        </p:txBody>
      </p:sp>
      <p:sp>
        <p:nvSpPr>
          <p:cNvPr id="6" name="object 6"/>
          <p:cNvSpPr/>
          <p:nvPr/>
        </p:nvSpPr>
        <p:spPr>
          <a:xfrm>
            <a:off x="1785676" y="2345203"/>
            <a:ext cx="6615816" cy="658685"/>
          </a:xfrm>
          <a:custGeom>
            <a:avLst/>
            <a:gdLst/>
            <a:ahLst/>
            <a:cxnLst/>
            <a:rect l="l" t="t" r="r" b="b"/>
            <a:pathLst>
              <a:path w="6614668" h="658571">
                <a:moveTo>
                  <a:pt x="0" y="658571"/>
                </a:moveTo>
                <a:lnTo>
                  <a:pt x="6614668" y="658571"/>
                </a:lnTo>
                <a:lnTo>
                  <a:pt x="6614668" y="0"/>
                </a:lnTo>
                <a:lnTo>
                  <a:pt x="0" y="0"/>
                </a:lnTo>
                <a:lnTo>
                  <a:pt x="0" y="658571"/>
                </a:lnTo>
                <a:close/>
              </a:path>
            </a:pathLst>
          </a:custGeom>
          <a:solidFill>
            <a:srgbClr val="FFFFFF"/>
          </a:solidFill>
        </p:spPr>
        <p:txBody>
          <a:bodyPr wrap="square" lIns="0" tIns="0" rIns="0" bIns="0" rtlCol="0">
            <a:noAutofit/>
          </a:bodyPr>
          <a:lstStyle/>
          <a:p>
            <a:endParaRPr/>
          </a:p>
        </p:txBody>
      </p:sp>
      <p:sp>
        <p:nvSpPr>
          <p:cNvPr id="7" name="object 7"/>
          <p:cNvSpPr/>
          <p:nvPr/>
        </p:nvSpPr>
        <p:spPr>
          <a:xfrm>
            <a:off x="744044" y="3003889"/>
            <a:ext cx="1041631" cy="1317345"/>
          </a:xfrm>
          <a:custGeom>
            <a:avLst/>
            <a:gdLst/>
            <a:ahLst/>
            <a:cxnLst/>
            <a:rect l="l" t="t" r="r" b="b"/>
            <a:pathLst>
              <a:path w="1041450" h="1317116">
                <a:moveTo>
                  <a:pt x="0" y="1317116"/>
                </a:moveTo>
                <a:lnTo>
                  <a:pt x="1041450" y="1317116"/>
                </a:lnTo>
                <a:lnTo>
                  <a:pt x="1041450" y="0"/>
                </a:lnTo>
                <a:lnTo>
                  <a:pt x="0" y="0"/>
                </a:lnTo>
                <a:lnTo>
                  <a:pt x="0" y="1317116"/>
                </a:lnTo>
                <a:close/>
              </a:path>
            </a:pathLst>
          </a:custGeom>
          <a:solidFill>
            <a:srgbClr val="2185D5"/>
          </a:solidFill>
        </p:spPr>
        <p:txBody>
          <a:bodyPr wrap="square" lIns="0" tIns="0" rIns="0" bIns="0" rtlCol="0">
            <a:noAutofit/>
          </a:bodyPr>
          <a:lstStyle/>
          <a:p>
            <a:endParaRPr/>
          </a:p>
        </p:txBody>
      </p:sp>
      <p:sp>
        <p:nvSpPr>
          <p:cNvPr id="8" name="object 8"/>
          <p:cNvSpPr/>
          <p:nvPr/>
        </p:nvSpPr>
        <p:spPr>
          <a:xfrm>
            <a:off x="1785676" y="3003889"/>
            <a:ext cx="2141210" cy="1317345"/>
          </a:xfrm>
          <a:custGeom>
            <a:avLst/>
            <a:gdLst/>
            <a:ahLst/>
            <a:cxnLst/>
            <a:rect l="l" t="t" r="r" b="b"/>
            <a:pathLst>
              <a:path w="2140838" h="1317116">
                <a:moveTo>
                  <a:pt x="0" y="1317116"/>
                </a:moveTo>
                <a:lnTo>
                  <a:pt x="2140838" y="1317116"/>
                </a:lnTo>
                <a:lnTo>
                  <a:pt x="2140838" y="0"/>
                </a:lnTo>
                <a:lnTo>
                  <a:pt x="0" y="0"/>
                </a:lnTo>
                <a:lnTo>
                  <a:pt x="0" y="1317116"/>
                </a:lnTo>
                <a:close/>
              </a:path>
            </a:pathLst>
          </a:custGeom>
          <a:solidFill>
            <a:srgbClr val="FFFFFF"/>
          </a:solidFill>
        </p:spPr>
        <p:txBody>
          <a:bodyPr wrap="square" lIns="0" tIns="0" rIns="0" bIns="0" rtlCol="0">
            <a:noAutofit/>
          </a:bodyPr>
          <a:lstStyle/>
          <a:p>
            <a:endParaRPr/>
          </a:p>
        </p:txBody>
      </p:sp>
      <p:sp>
        <p:nvSpPr>
          <p:cNvPr id="9" name="object 9"/>
          <p:cNvSpPr/>
          <p:nvPr/>
        </p:nvSpPr>
        <p:spPr>
          <a:xfrm>
            <a:off x="3926886" y="3003889"/>
            <a:ext cx="2141211" cy="1317345"/>
          </a:xfrm>
          <a:custGeom>
            <a:avLst/>
            <a:gdLst/>
            <a:ahLst/>
            <a:cxnLst/>
            <a:rect l="l" t="t" r="r" b="b"/>
            <a:pathLst>
              <a:path w="2140839" h="1317116">
                <a:moveTo>
                  <a:pt x="0" y="1317116"/>
                </a:moveTo>
                <a:lnTo>
                  <a:pt x="2140839" y="1317116"/>
                </a:lnTo>
                <a:lnTo>
                  <a:pt x="2140839" y="0"/>
                </a:lnTo>
                <a:lnTo>
                  <a:pt x="0" y="0"/>
                </a:lnTo>
                <a:lnTo>
                  <a:pt x="0" y="1317116"/>
                </a:lnTo>
                <a:close/>
              </a:path>
            </a:pathLst>
          </a:custGeom>
          <a:solidFill>
            <a:srgbClr val="FFFFFF"/>
          </a:solidFill>
        </p:spPr>
        <p:txBody>
          <a:bodyPr wrap="square" lIns="0" tIns="0" rIns="0" bIns="0" rtlCol="0">
            <a:noAutofit/>
          </a:bodyPr>
          <a:lstStyle/>
          <a:p>
            <a:endParaRPr/>
          </a:p>
        </p:txBody>
      </p:sp>
      <p:sp>
        <p:nvSpPr>
          <p:cNvPr id="10" name="object 10"/>
          <p:cNvSpPr/>
          <p:nvPr/>
        </p:nvSpPr>
        <p:spPr>
          <a:xfrm>
            <a:off x="6068098" y="3003889"/>
            <a:ext cx="2333395" cy="1317345"/>
          </a:xfrm>
          <a:custGeom>
            <a:avLst/>
            <a:gdLst/>
            <a:ahLst/>
            <a:cxnLst/>
            <a:rect l="l" t="t" r="r" b="b"/>
            <a:pathLst>
              <a:path w="2332990" h="1317116">
                <a:moveTo>
                  <a:pt x="0" y="1317116"/>
                </a:moveTo>
                <a:lnTo>
                  <a:pt x="2332990" y="1317116"/>
                </a:lnTo>
                <a:lnTo>
                  <a:pt x="2332990" y="0"/>
                </a:lnTo>
                <a:lnTo>
                  <a:pt x="0" y="0"/>
                </a:lnTo>
                <a:lnTo>
                  <a:pt x="0" y="1317116"/>
                </a:lnTo>
                <a:close/>
              </a:path>
            </a:pathLst>
          </a:custGeom>
          <a:solidFill>
            <a:srgbClr val="FFFFFF"/>
          </a:solidFill>
        </p:spPr>
        <p:txBody>
          <a:bodyPr wrap="square" lIns="0" tIns="0" rIns="0" bIns="0" rtlCol="0">
            <a:noAutofit/>
          </a:bodyPr>
          <a:lstStyle/>
          <a:p>
            <a:endParaRPr/>
          </a:p>
        </p:txBody>
      </p:sp>
      <p:sp>
        <p:nvSpPr>
          <p:cNvPr id="11" name="object 11"/>
          <p:cNvSpPr/>
          <p:nvPr/>
        </p:nvSpPr>
        <p:spPr>
          <a:xfrm>
            <a:off x="744044" y="4321222"/>
            <a:ext cx="1041631" cy="1317346"/>
          </a:xfrm>
          <a:custGeom>
            <a:avLst/>
            <a:gdLst/>
            <a:ahLst/>
            <a:cxnLst/>
            <a:rect l="l" t="t" r="r" b="b"/>
            <a:pathLst>
              <a:path w="1041450" h="1317116">
                <a:moveTo>
                  <a:pt x="0" y="1317117"/>
                </a:moveTo>
                <a:lnTo>
                  <a:pt x="1041450" y="1317117"/>
                </a:lnTo>
                <a:lnTo>
                  <a:pt x="1041450" y="0"/>
                </a:lnTo>
                <a:lnTo>
                  <a:pt x="0" y="0"/>
                </a:lnTo>
                <a:lnTo>
                  <a:pt x="0" y="1317117"/>
                </a:lnTo>
                <a:close/>
              </a:path>
            </a:pathLst>
          </a:custGeom>
          <a:solidFill>
            <a:srgbClr val="2185D5"/>
          </a:solidFill>
        </p:spPr>
        <p:txBody>
          <a:bodyPr wrap="square" lIns="0" tIns="0" rIns="0" bIns="0" rtlCol="0">
            <a:noAutofit/>
          </a:bodyPr>
          <a:lstStyle/>
          <a:p>
            <a:endParaRPr/>
          </a:p>
        </p:txBody>
      </p:sp>
      <p:sp>
        <p:nvSpPr>
          <p:cNvPr id="12" name="object 12"/>
          <p:cNvSpPr/>
          <p:nvPr/>
        </p:nvSpPr>
        <p:spPr>
          <a:xfrm>
            <a:off x="1785676" y="4321196"/>
            <a:ext cx="6615816" cy="658685"/>
          </a:xfrm>
          <a:custGeom>
            <a:avLst/>
            <a:gdLst/>
            <a:ahLst/>
            <a:cxnLst/>
            <a:rect l="l" t="t" r="r" b="b"/>
            <a:pathLst>
              <a:path w="6614668" h="658571">
                <a:moveTo>
                  <a:pt x="0" y="658571"/>
                </a:moveTo>
                <a:lnTo>
                  <a:pt x="6614668" y="658571"/>
                </a:lnTo>
                <a:lnTo>
                  <a:pt x="6614668" y="0"/>
                </a:lnTo>
                <a:lnTo>
                  <a:pt x="0" y="0"/>
                </a:lnTo>
                <a:lnTo>
                  <a:pt x="0" y="658571"/>
                </a:lnTo>
                <a:close/>
              </a:path>
            </a:pathLst>
          </a:custGeom>
          <a:solidFill>
            <a:srgbClr val="56DCFF"/>
          </a:solidFill>
        </p:spPr>
        <p:txBody>
          <a:bodyPr wrap="square" lIns="0" tIns="0" rIns="0" bIns="0" rtlCol="0">
            <a:noAutofit/>
          </a:bodyPr>
          <a:lstStyle/>
          <a:p>
            <a:endParaRPr/>
          </a:p>
        </p:txBody>
      </p:sp>
      <p:sp>
        <p:nvSpPr>
          <p:cNvPr id="13" name="object 13"/>
          <p:cNvSpPr/>
          <p:nvPr/>
        </p:nvSpPr>
        <p:spPr>
          <a:xfrm>
            <a:off x="1785676" y="4979882"/>
            <a:ext cx="945120" cy="658685"/>
          </a:xfrm>
          <a:custGeom>
            <a:avLst/>
            <a:gdLst/>
            <a:ahLst/>
            <a:cxnLst/>
            <a:rect l="l" t="t" r="r" b="b"/>
            <a:pathLst>
              <a:path w="944956" h="658571">
                <a:moveTo>
                  <a:pt x="0" y="658571"/>
                </a:moveTo>
                <a:lnTo>
                  <a:pt x="944956" y="658571"/>
                </a:lnTo>
                <a:lnTo>
                  <a:pt x="944956" y="0"/>
                </a:lnTo>
                <a:lnTo>
                  <a:pt x="0" y="0"/>
                </a:lnTo>
                <a:lnTo>
                  <a:pt x="0" y="658571"/>
                </a:lnTo>
                <a:close/>
              </a:path>
            </a:pathLst>
          </a:custGeom>
          <a:solidFill>
            <a:srgbClr val="FFFFFF"/>
          </a:solidFill>
        </p:spPr>
        <p:txBody>
          <a:bodyPr wrap="square" lIns="0" tIns="0" rIns="0" bIns="0" rtlCol="0">
            <a:noAutofit/>
          </a:bodyPr>
          <a:lstStyle/>
          <a:p>
            <a:endParaRPr/>
          </a:p>
        </p:txBody>
      </p:sp>
      <p:sp>
        <p:nvSpPr>
          <p:cNvPr id="14" name="object 14"/>
          <p:cNvSpPr/>
          <p:nvPr/>
        </p:nvSpPr>
        <p:spPr>
          <a:xfrm>
            <a:off x="2730847" y="4979882"/>
            <a:ext cx="945120" cy="658685"/>
          </a:xfrm>
          <a:custGeom>
            <a:avLst/>
            <a:gdLst/>
            <a:ahLst/>
            <a:cxnLst/>
            <a:rect l="l" t="t" r="r" b="b"/>
            <a:pathLst>
              <a:path w="944956" h="658571">
                <a:moveTo>
                  <a:pt x="0" y="658571"/>
                </a:moveTo>
                <a:lnTo>
                  <a:pt x="944956" y="658571"/>
                </a:lnTo>
                <a:lnTo>
                  <a:pt x="944956" y="0"/>
                </a:lnTo>
                <a:lnTo>
                  <a:pt x="0" y="0"/>
                </a:lnTo>
                <a:lnTo>
                  <a:pt x="0" y="658571"/>
                </a:lnTo>
                <a:close/>
              </a:path>
            </a:pathLst>
          </a:custGeom>
          <a:solidFill>
            <a:srgbClr val="FFFFFF"/>
          </a:solidFill>
        </p:spPr>
        <p:txBody>
          <a:bodyPr wrap="square" lIns="0" tIns="0" rIns="0" bIns="0" rtlCol="0">
            <a:noAutofit/>
          </a:bodyPr>
          <a:lstStyle/>
          <a:p>
            <a:endParaRPr/>
          </a:p>
        </p:txBody>
      </p:sp>
      <p:sp>
        <p:nvSpPr>
          <p:cNvPr id="15" name="object 15"/>
          <p:cNvSpPr/>
          <p:nvPr/>
        </p:nvSpPr>
        <p:spPr>
          <a:xfrm>
            <a:off x="3675891" y="4979882"/>
            <a:ext cx="945120" cy="658685"/>
          </a:xfrm>
          <a:custGeom>
            <a:avLst/>
            <a:gdLst/>
            <a:ahLst/>
            <a:cxnLst/>
            <a:rect l="l" t="t" r="r" b="b"/>
            <a:pathLst>
              <a:path w="944956" h="658571">
                <a:moveTo>
                  <a:pt x="0" y="658571"/>
                </a:moveTo>
                <a:lnTo>
                  <a:pt x="944956" y="658571"/>
                </a:lnTo>
                <a:lnTo>
                  <a:pt x="944956" y="0"/>
                </a:lnTo>
                <a:lnTo>
                  <a:pt x="0" y="0"/>
                </a:lnTo>
                <a:lnTo>
                  <a:pt x="0" y="658571"/>
                </a:lnTo>
                <a:close/>
              </a:path>
            </a:pathLst>
          </a:custGeom>
          <a:solidFill>
            <a:srgbClr val="FFFFFF"/>
          </a:solidFill>
        </p:spPr>
        <p:txBody>
          <a:bodyPr wrap="square" lIns="0" tIns="0" rIns="0" bIns="0" rtlCol="0">
            <a:noAutofit/>
          </a:bodyPr>
          <a:lstStyle/>
          <a:p>
            <a:endParaRPr/>
          </a:p>
        </p:txBody>
      </p:sp>
      <p:sp>
        <p:nvSpPr>
          <p:cNvPr id="16" name="object 16"/>
          <p:cNvSpPr/>
          <p:nvPr/>
        </p:nvSpPr>
        <p:spPr>
          <a:xfrm>
            <a:off x="4621061" y="4979882"/>
            <a:ext cx="945120" cy="658685"/>
          </a:xfrm>
          <a:custGeom>
            <a:avLst/>
            <a:gdLst/>
            <a:ahLst/>
            <a:cxnLst/>
            <a:rect l="l" t="t" r="r" b="b"/>
            <a:pathLst>
              <a:path w="944956" h="658571">
                <a:moveTo>
                  <a:pt x="0" y="658571"/>
                </a:moveTo>
                <a:lnTo>
                  <a:pt x="944956" y="658571"/>
                </a:lnTo>
                <a:lnTo>
                  <a:pt x="944956" y="0"/>
                </a:lnTo>
                <a:lnTo>
                  <a:pt x="0" y="0"/>
                </a:lnTo>
                <a:lnTo>
                  <a:pt x="0" y="658571"/>
                </a:lnTo>
                <a:close/>
              </a:path>
            </a:pathLst>
          </a:custGeom>
          <a:solidFill>
            <a:srgbClr val="FFFFFF"/>
          </a:solidFill>
        </p:spPr>
        <p:txBody>
          <a:bodyPr wrap="square" lIns="0" tIns="0" rIns="0" bIns="0" rtlCol="0">
            <a:noAutofit/>
          </a:bodyPr>
          <a:lstStyle/>
          <a:p>
            <a:endParaRPr/>
          </a:p>
        </p:txBody>
      </p:sp>
      <p:sp>
        <p:nvSpPr>
          <p:cNvPr id="17" name="object 17"/>
          <p:cNvSpPr/>
          <p:nvPr/>
        </p:nvSpPr>
        <p:spPr>
          <a:xfrm>
            <a:off x="5566232" y="4979882"/>
            <a:ext cx="945120" cy="658685"/>
          </a:xfrm>
          <a:custGeom>
            <a:avLst/>
            <a:gdLst/>
            <a:ahLst/>
            <a:cxnLst/>
            <a:rect l="l" t="t" r="r" b="b"/>
            <a:pathLst>
              <a:path w="944956" h="658571">
                <a:moveTo>
                  <a:pt x="0" y="658571"/>
                </a:moveTo>
                <a:lnTo>
                  <a:pt x="944956" y="658571"/>
                </a:lnTo>
                <a:lnTo>
                  <a:pt x="944956" y="0"/>
                </a:lnTo>
                <a:lnTo>
                  <a:pt x="0" y="0"/>
                </a:lnTo>
                <a:lnTo>
                  <a:pt x="0" y="658571"/>
                </a:lnTo>
                <a:close/>
              </a:path>
            </a:pathLst>
          </a:custGeom>
          <a:solidFill>
            <a:srgbClr val="FFFFFF"/>
          </a:solidFill>
        </p:spPr>
        <p:txBody>
          <a:bodyPr wrap="square" lIns="0" tIns="0" rIns="0" bIns="0" rtlCol="0">
            <a:noAutofit/>
          </a:bodyPr>
          <a:lstStyle/>
          <a:p>
            <a:endParaRPr/>
          </a:p>
        </p:txBody>
      </p:sp>
      <p:sp>
        <p:nvSpPr>
          <p:cNvPr id="18" name="object 18"/>
          <p:cNvSpPr/>
          <p:nvPr/>
        </p:nvSpPr>
        <p:spPr>
          <a:xfrm>
            <a:off x="6511277" y="4979882"/>
            <a:ext cx="945120" cy="658685"/>
          </a:xfrm>
          <a:custGeom>
            <a:avLst/>
            <a:gdLst/>
            <a:ahLst/>
            <a:cxnLst/>
            <a:rect l="l" t="t" r="r" b="b"/>
            <a:pathLst>
              <a:path w="944956" h="658571">
                <a:moveTo>
                  <a:pt x="0" y="658571"/>
                </a:moveTo>
                <a:lnTo>
                  <a:pt x="944956" y="658571"/>
                </a:lnTo>
                <a:lnTo>
                  <a:pt x="944956" y="0"/>
                </a:lnTo>
                <a:lnTo>
                  <a:pt x="0" y="0"/>
                </a:lnTo>
                <a:lnTo>
                  <a:pt x="0" y="658571"/>
                </a:lnTo>
                <a:close/>
              </a:path>
            </a:pathLst>
          </a:custGeom>
          <a:solidFill>
            <a:srgbClr val="FFFFFF"/>
          </a:solidFill>
        </p:spPr>
        <p:txBody>
          <a:bodyPr wrap="square" lIns="0" tIns="0" rIns="0" bIns="0" rtlCol="0">
            <a:noAutofit/>
          </a:bodyPr>
          <a:lstStyle/>
          <a:p>
            <a:endParaRPr/>
          </a:p>
        </p:txBody>
      </p:sp>
      <p:sp>
        <p:nvSpPr>
          <p:cNvPr id="19" name="object 19"/>
          <p:cNvSpPr/>
          <p:nvPr/>
        </p:nvSpPr>
        <p:spPr>
          <a:xfrm>
            <a:off x="7456449" y="4979882"/>
            <a:ext cx="945120" cy="658685"/>
          </a:xfrm>
          <a:custGeom>
            <a:avLst/>
            <a:gdLst/>
            <a:ahLst/>
            <a:cxnLst/>
            <a:rect l="l" t="t" r="r" b="b"/>
            <a:pathLst>
              <a:path w="944956" h="658571">
                <a:moveTo>
                  <a:pt x="0" y="658571"/>
                </a:moveTo>
                <a:lnTo>
                  <a:pt x="944956" y="658571"/>
                </a:lnTo>
                <a:lnTo>
                  <a:pt x="944956" y="0"/>
                </a:lnTo>
                <a:lnTo>
                  <a:pt x="0" y="0"/>
                </a:lnTo>
                <a:lnTo>
                  <a:pt x="0" y="658571"/>
                </a:lnTo>
                <a:close/>
              </a:path>
            </a:pathLst>
          </a:custGeom>
          <a:solidFill>
            <a:srgbClr val="FFFFFF"/>
          </a:solidFill>
        </p:spPr>
        <p:txBody>
          <a:bodyPr wrap="square" lIns="0" tIns="0" rIns="0" bIns="0" rtlCol="0">
            <a:noAutofit/>
          </a:bodyPr>
          <a:lstStyle/>
          <a:p>
            <a:endParaRPr/>
          </a:p>
        </p:txBody>
      </p:sp>
      <p:sp>
        <p:nvSpPr>
          <p:cNvPr id="20" name="object 20"/>
          <p:cNvSpPr/>
          <p:nvPr/>
        </p:nvSpPr>
        <p:spPr>
          <a:xfrm>
            <a:off x="1785676" y="1680066"/>
            <a:ext cx="0" cy="3964853"/>
          </a:xfrm>
          <a:custGeom>
            <a:avLst/>
            <a:gdLst/>
            <a:ahLst/>
            <a:cxnLst/>
            <a:rect l="l" t="t" r="r" b="b"/>
            <a:pathLst>
              <a:path h="3964165">
                <a:moveTo>
                  <a:pt x="0" y="0"/>
                </a:moveTo>
                <a:lnTo>
                  <a:pt x="0" y="3964165"/>
                </a:lnTo>
              </a:path>
            </a:pathLst>
          </a:custGeom>
          <a:ln w="12700">
            <a:solidFill>
              <a:srgbClr val="000000"/>
            </a:solidFill>
          </a:ln>
        </p:spPr>
        <p:txBody>
          <a:bodyPr wrap="square" lIns="0" tIns="0" rIns="0" bIns="0" rtlCol="0">
            <a:noAutofit/>
          </a:bodyPr>
          <a:lstStyle/>
          <a:p>
            <a:endParaRPr/>
          </a:p>
        </p:txBody>
      </p:sp>
      <p:sp>
        <p:nvSpPr>
          <p:cNvPr id="21" name="object 21"/>
          <p:cNvSpPr/>
          <p:nvPr/>
        </p:nvSpPr>
        <p:spPr>
          <a:xfrm>
            <a:off x="2730847" y="4973530"/>
            <a:ext cx="0" cy="671388"/>
          </a:xfrm>
          <a:custGeom>
            <a:avLst/>
            <a:gdLst/>
            <a:ahLst/>
            <a:cxnLst/>
            <a:rect l="l" t="t" r="r" b="b"/>
            <a:pathLst>
              <a:path h="671271">
                <a:moveTo>
                  <a:pt x="0" y="0"/>
                </a:moveTo>
                <a:lnTo>
                  <a:pt x="0" y="671271"/>
                </a:lnTo>
              </a:path>
            </a:pathLst>
          </a:custGeom>
          <a:ln w="12700">
            <a:solidFill>
              <a:srgbClr val="000000"/>
            </a:solidFill>
          </a:ln>
        </p:spPr>
        <p:txBody>
          <a:bodyPr wrap="square" lIns="0" tIns="0" rIns="0" bIns="0" rtlCol="0">
            <a:noAutofit/>
          </a:bodyPr>
          <a:lstStyle/>
          <a:p>
            <a:endParaRPr/>
          </a:p>
        </p:txBody>
      </p:sp>
      <p:sp>
        <p:nvSpPr>
          <p:cNvPr id="22" name="object 22"/>
          <p:cNvSpPr/>
          <p:nvPr/>
        </p:nvSpPr>
        <p:spPr>
          <a:xfrm>
            <a:off x="3675891" y="4973530"/>
            <a:ext cx="0" cy="671388"/>
          </a:xfrm>
          <a:custGeom>
            <a:avLst/>
            <a:gdLst/>
            <a:ahLst/>
            <a:cxnLst/>
            <a:rect l="l" t="t" r="r" b="b"/>
            <a:pathLst>
              <a:path h="671271">
                <a:moveTo>
                  <a:pt x="0" y="0"/>
                </a:moveTo>
                <a:lnTo>
                  <a:pt x="0" y="671271"/>
                </a:lnTo>
              </a:path>
            </a:pathLst>
          </a:custGeom>
          <a:ln w="12700">
            <a:solidFill>
              <a:srgbClr val="000000"/>
            </a:solidFill>
          </a:ln>
        </p:spPr>
        <p:txBody>
          <a:bodyPr wrap="square" lIns="0" tIns="0" rIns="0" bIns="0" rtlCol="0">
            <a:noAutofit/>
          </a:bodyPr>
          <a:lstStyle/>
          <a:p>
            <a:endParaRPr/>
          </a:p>
        </p:txBody>
      </p:sp>
      <p:sp>
        <p:nvSpPr>
          <p:cNvPr id="23" name="object 23"/>
          <p:cNvSpPr/>
          <p:nvPr/>
        </p:nvSpPr>
        <p:spPr>
          <a:xfrm>
            <a:off x="3926886" y="2997538"/>
            <a:ext cx="0" cy="1330048"/>
          </a:xfrm>
          <a:custGeom>
            <a:avLst/>
            <a:gdLst/>
            <a:ahLst/>
            <a:cxnLst/>
            <a:rect l="l" t="t" r="r" b="b"/>
            <a:pathLst>
              <a:path h="1329817">
                <a:moveTo>
                  <a:pt x="0" y="0"/>
                </a:moveTo>
                <a:lnTo>
                  <a:pt x="0" y="1329817"/>
                </a:lnTo>
              </a:path>
            </a:pathLst>
          </a:custGeom>
          <a:ln w="12700">
            <a:solidFill>
              <a:srgbClr val="000000"/>
            </a:solidFill>
          </a:ln>
        </p:spPr>
        <p:txBody>
          <a:bodyPr wrap="square" lIns="0" tIns="0" rIns="0" bIns="0" rtlCol="0">
            <a:noAutofit/>
          </a:bodyPr>
          <a:lstStyle/>
          <a:p>
            <a:endParaRPr/>
          </a:p>
        </p:txBody>
      </p:sp>
      <p:sp>
        <p:nvSpPr>
          <p:cNvPr id="24" name="object 24"/>
          <p:cNvSpPr/>
          <p:nvPr/>
        </p:nvSpPr>
        <p:spPr>
          <a:xfrm>
            <a:off x="4621061" y="4973530"/>
            <a:ext cx="0" cy="671388"/>
          </a:xfrm>
          <a:custGeom>
            <a:avLst/>
            <a:gdLst/>
            <a:ahLst/>
            <a:cxnLst/>
            <a:rect l="l" t="t" r="r" b="b"/>
            <a:pathLst>
              <a:path h="671271">
                <a:moveTo>
                  <a:pt x="0" y="0"/>
                </a:moveTo>
                <a:lnTo>
                  <a:pt x="0" y="671271"/>
                </a:lnTo>
              </a:path>
            </a:pathLst>
          </a:custGeom>
          <a:ln w="12700">
            <a:solidFill>
              <a:srgbClr val="000000"/>
            </a:solidFill>
          </a:ln>
        </p:spPr>
        <p:txBody>
          <a:bodyPr wrap="square" lIns="0" tIns="0" rIns="0" bIns="0" rtlCol="0">
            <a:noAutofit/>
          </a:bodyPr>
          <a:lstStyle/>
          <a:p>
            <a:endParaRPr/>
          </a:p>
        </p:txBody>
      </p:sp>
      <p:sp>
        <p:nvSpPr>
          <p:cNvPr id="25" name="object 25"/>
          <p:cNvSpPr/>
          <p:nvPr/>
        </p:nvSpPr>
        <p:spPr>
          <a:xfrm>
            <a:off x="5566232" y="4973530"/>
            <a:ext cx="0" cy="671388"/>
          </a:xfrm>
          <a:custGeom>
            <a:avLst/>
            <a:gdLst/>
            <a:ahLst/>
            <a:cxnLst/>
            <a:rect l="l" t="t" r="r" b="b"/>
            <a:pathLst>
              <a:path h="671271">
                <a:moveTo>
                  <a:pt x="0" y="0"/>
                </a:moveTo>
                <a:lnTo>
                  <a:pt x="0" y="671271"/>
                </a:lnTo>
              </a:path>
            </a:pathLst>
          </a:custGeom>
          <a:ln w="12700">
            <a:solidFill>
              <a:srgbClr val="000000"/>
            </a:solidFill>
          </a:ln>
        </p:spPr>
        <p:txBody>
          <a:bodyPr wrap="square" lIns="0" tIns="0" rIns="0" bIns="0" rtlCol="0">
            <a:noAutofit/>
          </a:bodyPr>
          <a:lstStyle/>
          <a:p>
            <a:endParaRPr/>
          </a:p>
        </p:txBody>
      </p:sp>
      <p:sp>
        <p:nvSpPr>
          <p:cNvPr id="26" name="object 26"/>
          <p:cNvSpPr/>
          <p:nvPr/>
        </p:nvSpPr>
        <p:spPr>
          <a:xfrm>
            <a:off x="6068098" y="2997538"/>
            <a:ext cx="0" cy="1330048"/>
          </a:xfrm>
          <a:custGeom>
            <a:avLst/>
            <a:gdLst/>
            <a:ahLst/>
            <a:cxnLst/>
            <a:rect l="l" t="t" r="r" b="b"/>
            <a:pathLst>
              <a:path h="1329817">
                <a:moveTo>
                  <a:pt x="0" y="0"/>
                </a:moveTo>
                <a:lnTo>
                  <a:pt x="0" y="1329817"/>
                </a:lnTo>
              </a:path>
            </a:pathLst>
          </a:custGeom>
          <a:ln w="12700">
            <a:solidFill>
              <a:srgbClr val="000000"/>
            </a:solidFill>
          </a:ln>
        </p:spPr>
        <p:txBody>
          <a:bodyPr wrap="square" lIns="0" tIns="0" rIns="0" bIns="0" rtlCol="0">
            <a:noAutofit/>
          </a:bodyPr>
          <a:lstStyle/>
          <a:p>
            <a:endParaRPr/>
          </a:p>
        </p:txBody>
      </p:sp>
      <p:sp>
        <p:nvSpPr>
          <p:cNvPr id="27" name="object 27"/>
          <p:cNvSpPr/>
          <p:nvPr/>
        </p:nvSpPr>
        <p:spPr>
          <a:xfrm>
            <a:off x="6511276" y="4973530"/>
            <a:ext cx="0" cy="671388"/>
          </a:xfrm>
          <a:custGeom>
            <a:avLst/>
            <a:gdLst/>
            <a:ahLst/>
            <a:cxnLst/>
            <a:rect l="l" t="t" r="r" b="b"/>
            <a:pathLst>
              <a:path h="671271">
                <a:moveTo>
                  <a:pt x="0" y="0"/>
                </a:moveTo>
                <a:lnTo>
                  <a:pt x="0" y="671271"/>
                </a:lnTo>
              </a:path>
            </a:pathLst>
          </a:custGeom>
          <a:ln w="12700">
            <a:solidFill>
              <a:srgbClr val="000000"/>
            </a:solidFill>
          </a:ln>
        </p:spPr>
        <p:txBody>
          <a:bodyPr wrap="square" lIns="0" tIns="0" rIns="0" bIns="0" rtlCol="0">
            <a:noAutofit/>
          </a:bodyPr>
          <a:lstStyle/>
          <a:p>
            <a:endParaRPr/>
          </a:p>
        </p:txBody>
      </p:sp>
      <p:sp>
        <p:nvSpPr>
          <p:cNvPr id="28" name="object 28"/>
          <p:cNvSpPr/>
          <p:nvPr/>
        </p:nvSpPr>
        <p:spPr>
          <a:xfrm>
            <a:off x="7456449" y="4973530"/>
            <a:ext cx="0" cy="671388"/>
          </a:xfrm>
          <a:custGeom>
            <a:avLst/>
            <a:gdLst/>
            <a:ahLst/>
            <a:cxnLst/>
            <a:rect l="l" t="t" r="r" b="b"/>
            <a:pathLst>
              <a:path h="671271">
                <a:moveTo>
                  <a:pt x="0" y="0"/>
                </a:moveTo>
                <a:lnTo>
                  <a:pt x="0" y="671271"/>
                </a:lnTo>
              </a:path>
            </a:pathLst>
          </a:custGeom>
          <a:ln w="12700">
            <a:solidFill>
              <a:srgbClr val="000000"/>
            </a:solidFill>
          </a:ln>
        </p:spPr>
        <p:txBody>
          <a:bodyPr wrap="square" lIns="0" tIns="0" rIns="0" bIns="0" rtlCol="0">
            <a:noAutofit/>
          </a:bodyPr>
          <a:lstStyle/>
          <a:p>
            <a:endParaRPr/>
          </a:p>
        </p:txBody>
      </p:sp>
      <p:sp>
        <p:nvSpPr>
          <p:cNvPr id="29" name="object 29"/>
          <p:cNvSpPr/>
          <p:nvPr/>
        </p:nvSpPr>
        <p:spPr>
          <a:xfrm>
            <a:off x="737693" y="2345153"/>
            <a:ext cx="7670149" cy="0"/>
          </a:xfrm>
          <a:custGeom>
            <a:avLst/>
            <a:gdLst/>
            <a:ahLst/>
            <a:cxnLst/>
            <a:rect l="l" t="t" r="r" b="b"/>
            <a:pathLst>
              <a:path w="7668818">
                <a:moveTo>
                  <a:pt x="0" y="0"/>
                </a:moveTo>
                <a:lnTo>
                  <a:pt x="7668818" y="0"/>
                </a:lnTo>
              </a:path>
            </a:pathLst>
          </a:custGeom>
          <a:ln w="12700">
            <a:solidFill>
              <a:srgbClr val="000000"/>
            </a:solidFill>
          </a:ln>
        </p:spPr>
        <p:txBody>
          <a:bodyPr wrap="square" lIns="0" tIns="0" rIns="0" bIns="0" rtlCol="0">
            <a:noAutofit/>
          </a:bodyPr>
          <a:lstStyle/>
          <a:p>
            <a:endParaRPr/>
          </a:p>
        </p:txBody>
      </p:sp>
      <p:sp>
        <p:nvSpPr>
          <p:cNvPr id="30" name="object 30"/>
          <p:cNvSpPr/>
          <p:nvPr/>
        </p:nvSpPr>
        <p:spPr>
          <a:xfrm>
            <a:off x="737693" y="3003889"/>
            <a:ext cx="7670149" cy="0"/>
          </a:xfrm>
          <a:custGeom>
            <a:avLst/>
            <a:gdLst/>
            <a:ahLst/>
            <a:cxnLst/>
            <a:rect l="l" t="t" r="r" b="b"/>
            <a:pathLst>
              <a:path w="7668818">
                <a:moveTo>
                  <a:pt x="0" y="0"/>
                </a:moveTo>
                <a:lnTo>
                  <a:pt x="7668818" y="0"/>
                </a:lnTo>
              </a:path>
            </a:pathLst>
          </a:custGeom>
          <a:ln w="12700">
            <a:solidFill>
              <a:srgbClr val="000000"/>
            </a:solidFill>
          </a:ln>
        </p:spPr>
        <p:txBody>
          <a:bodyPr wrap="square" lIns="0" tIns="0" rIns="0" bIns="0" rtlCol="0">
            <a:noAutofit/>
          </a:bodyPr>
          <a:lstStyle/>
          <a:p>
            <a:endParaRPr/>
          </a:p>
        </p:txBody>
      </p:sp>
      <p:sp>
        <p:nvSpPr>
          <p:cNvPr id="31" name="object 31"/>
          <p:cNvSpPr/>
          <p:nvPr/>
        </p:nvSpPr>
        <p:spPr>
          <a:xfrm>
            <a:off x="737693" y="4321234"/>
            <a:ext cx="7670149" cy="0"/>
          </a:xfrm>
          <a:custGeom>
            <a:avLst/>
            <a:gdLst/>
            <a:ahLst/>
            <a:cxnLst/>
            <a:rect l="l" t="t" r="r" b="b"/>
            <a:pathLst>
              <a:path w="7668818">
                <a:moveTo>
                  <a:pt x="0" y="0"/>
                </a:moveTo>
                <a:lnTo>
                  <a:pt x="7668818" y="0"/>
                </a:lnTo>
              </a:path>
            </a:pathLst>
          </a:custGeom>
          <a:ln w="12700">
            <a:solidFill>
              <a:srgbClr val="000000"/>
            </a:solidFill>
          </a:ln>
        </p:spPr>
        <p:txBody>
          <a:bodyPr wrap="square" lIns="0" tIns="0" rIns="0" bIns="0" rtlCol="0">
            <a:noAutofit/>
          </a:bodyPr>
          <a:lstStyle/>
          <a:p>
            <a:endParaRPr/>
          </a:p>
        </p:txBody>
      </p:sp>
      <p:sp>
        <p:nvSpPr>
          <p:cNvPr id="32" name="object 32"/>
          <p:cNvSpPr/>
          <p:nvPr/>
        </p:nvSpPr>
        <p:spPr>
          <a:xfrm>
            <a:off x="1779325" y="4979881"/>
            <a:ext cx="6628518" cy="0"/>
          </a:xfrm>
          <a:custGeom>
            <a:avLst/>
            <a:gdLst/>
            <a:ahLst/>
            <a:cxnLst/>
            <a:rect l="l" t="t" r="r" b="b"/>
            <a:pathLst>
              <a:path w="6627367">
                <a:moveTo>
                  <a:pt x="0" y="0"/>
                </a:moveTo>
                <a:lnTo>
                  <a:pt x="6627367" y="0"/>
                </a:lnTo>
              </a:path>
            </a:pathLst>
          </a:custGeom>
          <a:ln w="12700">
            <a:solidFill>
              <a:srgbClr val="000000"/>
            </a:solidFill>
          </a:ln>
        </p:spPr>
        <p:txBody>
          <a:bodyPr wrap="square" lIns="0" tIns="0" rIns="0" bIns="0" rtlCol="0">
            <a:noAutofit/>
          </a:bodyPr>
          <a:lstStyle/>
          <a:p>
            <a:endParaRPr/>
          </a:p>
        </p:txBody>
      </p:sp>
      <p:sp>
        <p:nvSpPr>
          <p:cNvPr id="33" name="object 33"/>
          <p:cNvSpPr/>
          <p:nvPr/>
        </p:nvSpPr>
        <p:spPr>
          <a:xfrm>
            <a:off x="744044" y="1680066"/>
            <a:ext cx="0" cy="3964853"/>
          </a:xfrm>
          <a:custGeom>
            <a:avLst/>
            <a:gdLst/>
            <a:ahLst/>
            <a:cxnLst/>
            <a:rect l="l" t="t" r="r" b="b"/>
            <a:pathLst>
              <a:path h="3964165">
                <a:moveTo>
                  <a:pt x="0" y="0"/>
                </a:moveTo>
                <a:lnTo>
                  <a:pt x="0" y="3964165"/>
                </a:lnTo>
              </a:path>
            </a:pathLst>
          </a:custGeom>
          <a:ln w="12700">
            <a:solidFill>
              <a:srgbClr val="000000"/>
            </a:solidFill>
          </a:ln>
        </p:spPr>
        <p:txBody>
          <a:bodyPr wrap="square" lIns="0" tIns="0" rIns="0" bIns="0" rtlCol="0">
            <a:noAutofit/>
          </a:bodyPr>
          <a:lstStyle/>
          <a:p>
            <a:endParaRPr/>
          </a:p>
        </p:txBody>
      </p:sp>
      <p:sp>
        <p:nvSpPr>
          <p:cNvPr id="34" name="object 34"/>
          <p:cNvSpPr/>
          <p:nvPr/>
        </p:nvSpPr>
        <p:spPr>
          <a:xfrm>
            <a:off x="8401492" y="1680066"/>
            <a:ext cx="0" cy="3964853"/>
          </a:xfrm>
          <a:custGeom>
            <a:avLst/>
            <a:gdLst/>
            <a:ahLst/>
            <a:cxnLst/>
            <a:rect l="l" t="t" r="r" b="b"/>
            <a:pathLst>
              <a:path h="3964165">
                <a:moveTo>
                  <a:pt x="0" y="0"/>
                </a:moveTo>
                <a:lnTo>
                  <a:pt x="0" y="3964165"/>
                </a:lnTo>
              </a:path>
            </a:pathLst>
          </a:custGeom>
          <a:ln w="12700">
            <a:solidFill>
              <a:srgbClr val="000000"/>
            </a:solidFill>
          </a:ln>
        </p:spPr>
        <p:txBody>
          <a:bodyPr wrap="square" lIns="0" tIns="0" rIns="0" bIns="0" rtlCol="0">
            <a:noAutofit/>
          </a:bodyPr>
          <a:lstStyle/>
          <a:p>
            <a:endParaRPr/>
          </a:p>
        </p:txBody>
      </p:sp>
      <p:sp>
        <p:nvSpPr>
          <p:cNvPr id="35" name="object 35"/>
          <p:cNvSpPr/>
          <p:nvPr/>
        </p:nvSpPr>
        <p:spPr>
          <a:xfrm>
            <a:off x="737693" y="1686416"/>
            <a:ext cx="7670149" cy="0"/>
          </a:xfrm>
          <a:custGeom>
            <a:avLst/>
            <a:gdLst/>
            <a:ahLst/>
            <a:cxnLst/>
            <a:rect l="l" t="t" r="r" b="b"/>
            <a:pathLst>
              <a:path w="7668818">
                <a:moveTo>
                  <a:pt x="0" y="0"/>
                </a:moveTo>
                <a:lnTo>
                  <a:pt x="7668818" y="0"/>
                </a:lnTo>
              </a:path>
            </a:pathLst>
          </a:custGeom>
          <a:ln w="12700">
            <a:solidFill>
              <a:srgbClr val="000000"/>
            </a:solidFill>
          </a:ln>
        </p:spPr>
        <p:txBody>
          <a:bodyPr wrap="square" lIns="0" tIns="0" rIns="0" bIns="0" rtlCol="0">
            <a:noAutofit/>
          </a:bodyPr>
          <a:lstStyle/>
          <a:p>
            <a:endParaRPr/>
          </a:p>
        </p:txBody>
      </p:sp>
      <p:sp>
        <p:nvSpPr>
          <p:cNvPr id="36" name="object 36"/>
          <p:cNvSpPr/>
          <p:nvPr/>
        </p:nvSpPr>
        <p:spPr>
          <a:xfrm>
            <a:off x="737693" y="5638567"/>
            <a:ext cx="7670149" cy="0"/>
          </a:xfrm>
          <a:custGeom>
            <a:avLst/>
            <a:gdLst/>
            <a:ahLst/>
            <a:cxnLst/>
            <a:rect l="l" t="t" r="r" b="b"/>
            <a:pathLst>
              <a:path w="7668818">
                <a:moveTo>
                  <a:pt x="0" y="0"/>
                </a:moveTo>
                <a:lnTo>
                  <a:pt x="7668818" y="0"/>
                </a:lnTo>
              </a:path>
            </a:pathLst>
          </a:custGeom>
          <a:ln w="12700">
            <a:solidFill>
              <a:srgbClr val="000000"/>
            </a:solidFill>
          </a:ln>
        </p:spPr>
        <p:txBody>
          <a:bodyPr wrap="square" lIns="0" tIns="0" rIns="0" bIns="0" rtlCol="0">
            <a:noAutofit/>
          </a:bodyPr>
          <a:lstStyle/>
          <a:p>
            <a:endParaRPr/>
          </a:p>
        </p:txBody>
      </p:sp>
      <p:sp>
        <p:nvSpPr>
          <p:cNvPr id="37" name="object 37"/>
          <p:cNvSpPr txBox="1"/>
          <p:nvPr/>
        </p:nvSpPr>
        <p:spPr>
          <a:xfrm>
            <a:off x="1230793" y="1314679"/>
            <a:ext cx="2579589" cy="380557"/>
          </a:xfrm>
          <a:prstGeom prst="rect">
            <a:avLst/>
          </a:prstGeom>
        </p:spPr>
        <p:txBody>
          <a:bodyPr wrap="square" lIns="0" tIns="0" rIns="0" bIns="0" rtlCol="0">
            <a:noAutofit/>
          </a:bodyPr>
          <a:lstStyle/>
          <a:p>
            <a:pPr marL="12703">
              <a:lnSpc>
                <a:spcPts val="2996"/>
              </a:lnSpc>
              <a:spcBef>
                <a:spcPts val="149"/>
              </a:spcBef>
            </a:pPr>
            <a:r>
              <a:rPr sz="2801" b="1" dirty="0">
                <a:latin typeface="΢"/>
                <a:cs typeface="΢"/>
              </a:rPr>
              <a:t>统筹的城市管理</a:t>
            </a:r>
            <a:endParaRPr sz="2801">
              <a:latin typeface="微软雅黑"/>
              <a:cs typeface="微软雅黑"/>
            </a:endParaRPr>
          </a:p>
        </p:txBody>
      </p:sp>
      <p:sp>
        <p:nvSpPr>
          <p:cNvPr id="38" name="object 38"/>
          <p:cNvSpPr txBox="1"/>
          <p:nvPr/>
        </p:nvSpPr>
        <p:spPr>
          <a:xfrm>
            <a:off x="4574065" y="2695032"/>
            <a:ext cx="1082151" cy="228132"/>
          </a:xfrm>
          <a:prstGeom prst="rect">
            <a:avLst/>
          </a:prstGeom>
        </p:spPr>
        <p:txBody>
          <a:bodyPr wrap="square" lIns="0" tIns="0" rIns="0" bIns="0" rtlCol="0">
            <a:noAutofit/>
          </a:bodyPr>
          <a:lstStyle/>
          <a:p>
            <a:pPr marL="12703">
              <a:lnSpc>
                <a:spcPts val="1795"/>
              </a:lnSpc>
              <a:spcBef>
                <a:spcPts val="89"/>
              </a:spcBef>
            </a:pPr>
            <a:r>
              <a:rPr sz="2400" baseline="1220" dirty="0">
                <a:latin typeface="΢"/>
                <a:cs typeface="΢"/>
              </a:rPr>
              <a:t>境更加迚步</a:t>
            </a:r>
            <a:endParaRPr sz="1600">
              <a:latin typeface="微软雅黑"/>
              <a:cs typeface="微软雅黑"/>
            </a:endParaRPr>
          </a:p>
        </p:txBody>
      </p:sp>
      <p:sp>
        <p:nvSpPr>
          <p:cNvPr id="39" name="object 39"/>
          <p:cNvSpPr txBox="1"/>
          <p:nvPr/>
        </p:nvSpPr>
        <p:spPr>
          <a:xfrm>
            <a:off x="6089565" y="3567547"/>
            <a:ext cx="2298514" cy="228132"/>
          </a:xfrm>
          <a:prstGeom prst="rect">
            <a:avLst/>
          </a:prstGeom>
        </p:spPr>
        <p:txBody>
          <a:bodyPr wrap="square" lIns="0" tIns="0" rIns="0" bIns="0" rtlCol="0">
            <a:noAutofit/>
          </a:bodyPr>
          <a:lstStyle/>
          <a:p>
            <a:pPr marL="12703">
              <a:lnSpc>
                <a:spcPts val="1795"/>
              </a:lnSpc>
              <a:spcBef>
                <a:spcPts val="89"/>
              </a:spcBef>
            </a:pPr>
            <a:r>
              <a:rPr sz="2400" baseline="1220" dirty="0">
                <a:latin typeface="΢"/>
                <a:cs typeface="΢"/>
              </a:rPr>
              <a:t>系，优化管理模式，推劢</a:t>
            </a:r>
            <a:endParaRPr sz="1600">
              <a:latin typeface="微软雅黑"/>
              <a:cs typeface="微软雅黑"/>
            </a:endParaRPr>
          </a:p>
        </p:txBody>
      </p:sp>
      <p:sp>
        <p:nvSpPr>
          <p:cNvPr id="40" name="object 40"/>
          <p:cNvSpPr txBox="1"/>
          <p:nvPr/>
        </p:nvSpPr>
        <p:spPr>
          <a:xfrm>
            <a:off x="744044" y="1686417"/>
            <a:ext cx="1054333" cy="658736"/>
          </a:xfrm>
          <a:prstGeom prst="rect">
            <a:avLst/>
          </a:prstGeom>
        </p:spPr>
        <p:txBody>
          <a:bodyPr wrap="square" lIns="0" tIns="0" rIns="0" bIns="0" rtlCol="0">
            <a:noAutofit/>
          </a:bodyPr>
          <a:lstStyle/>
          <a:p>
            <a:pPr marR="12703">
              <a:lnSpc>
                <a:spcPts val="800"/>
              </a:lnSpc>
              <a:spcBef>
                <a:spcPts val="10"/>
              </a:spcBef>
            </a:pPr>
            <a:endParaRPr sz="800"/>
          </a:p>
          <a:p>
            <a:pPr marL="304962">
              <a:lnSpc>
                <a:spcPct val="142207"/>
              </a:lnSpc>
            </a:pPr>
            <a:r>
              <a:rPr sz="1700" b="1" dirty="0">
                <a:solidFill>
                  <a:srgbClr val="FFFFFF"/>
                </a:solidFill>
                <a:latin typeface="΢"/>
                <a:cs typeface="΢"/>
              </a:rPr>
              <a:t>目标</a:t>
            </a:r>
            <a:endParaRPr sz="1700">
              <a:latin typeface="微软雅黑"/>
              <a:cs typeface="微软雅黑"/>
            </a:endParaRPr>
          </a:p>
        </p:txBody>
      </p:sp>
      <p:sp>
        <p:nvSpPr>
          <p:cNvPr id="41" name="object 41"/>
          <p:cNvSpPr txBox="1"/>
          <p:nvPr/>
        </p:nvSpPr>
        <p:spPr>
          <a:xfrm>
            <a:off x="1785677" y="1686417"/>
            <a:ext cx="6628518" cy="658736"/>
          </a:xfrm>
          <a:prstGeom prst="rect">
            <a:avLst/>
          </a:prstGeom>
        </p:spPr>
        <p:txBody>
          <a:bodyPr wrap="square" lIns="0" tIns="0" rIns="0" bIns="0" rtlCol="0">
            <a:noAutofit/>
          </a:bodyPr>
          <a:lstStyle/>
          <a:p>
            <a:pPr marR="12703">
              <a:lnSpc>
                <a:spcPts val="850"/>
              </a:lnSpc>
              <a:spcBef>
                <a:spcPts val="9"/>
              </a:spcBef>
            </a:pPr>
            <a:endParaRPr sz="850"/>
          </a:p>
          <a:p>
            <a:pPr marL="669931">
              <a:lnSpc>
                <a:spcPct val="142207"/>
              </a:lnSpc>
            </a:pPr>
            <a:r>
              <a:rPr sz="1600" dirty="0">
                <a:latin typeface="΢"/>
                <a:cs typeface="΢"/>
              </a:rPr>
              <a:t>以提升城市承载能力为核心，打造</a:t>
            </a:r>
            <a:r>
              <a:rPr sz="1600" spc="9" dirty="0">
                <a:latin typeface="΢"/>
                <a:cs typeface="΢"/>
              </a:rPr>
              <a:t>高</a:t>
            </a:r>
            <a:r>
              <a:rPr sz="1600" dirty="0">
                <a:latin typeface="΢"/>
                <a:cs typeface="΢"/>
              </a:rPr>
              <a:t>效的</a:t>
            </a:r>
            <a:r>
              <a:rPr sz="1600" spc="9" dirty="0">
                <a:latin typeface="΢"/>
                <a:cs typeface="΢"/>
              </a:rPr>
              <a:t>城</a:t>
            </a:r>
            <a:r>
              <a:rPr sz="1600" dirty="0">
                <a:latin typeface="΢"/>
                <a:cs typeface="΢"/>
              </a:rPr>
              <a:t>市运</a:t>
            </a:r>
            <a:r>
              <a:rPr sz="1600" spc="9" dirty="0">
                <a:latin typeface="΢"/>
                <a:cs typeface="΢"/>
              </a:rPr>
              <a:t>行</a:t>
            </a:r>
            <a:r>
              <a:rPr sz="1600" dirty="0">
                <a:latin typeface="΢"/>
                <a:cs typeface="΢"/>
              </a:rPr>
              <a:t>管理</a:t>
            </a:r>
            <a:r>
              <a:rPr sz="1600" spc="9" dirty="0">
                <a:latin typeface="΢"/>
                <a:cs typeface="΢"/>
              </a:rPr>
              <a:t>体</a:t>
            </a:r>
            <a:r>
              <a:rPr sz="1600" dirty="0">
                <a:latin typeface="΢"/>
                <a:cs typeface="΢"/>
              </a:rPr>
              <a:t>系</a:t>
            </a:r>
            <a:endParaRPr sz="1600">
              <a:latin typeface="微软雅黑"/>
              <a:cs typeface="微软雅黑"/>
            </a:endParaRPr>
          </a:p>
        </p:txBody>
      </p:sp>
      <p:sp>
        <p:nvSpPr>
          <p:cNvPr id="42" name="object 42"/>
          <p:cNvSpPr txBox="1"/>
          <p:nvPr/>
        </p:nvSpPr>
        <p:spPr>
          <a:xfrm>
            <a:off x="744044" y="2345153"/>
            <a:ext cx="1054333" cy="658735"/>
          </a:xfrm>
          <a:prstGeom prst="rect">
            <a:avLst/>
          </a:prstGeom>
        </p:spPr>
        <p:txBody>
          <a:bodyPr wrap="square" lIns="0" tIns="0" rIns="0" bIns="0" rtlCol="0">
            <a:noAutofit/>
          </a:bodyPr>
          <a:lstStyle/>
          <a:p>
            <a:pPr marR="12703">
              <a:lnSpc>
                <a:spcPts val="800"/>
              </a:lnSpc>
              <a:spcBef>
                <a:spcPts val="13"/>
              </a:spcBef>
            </a:pPr>
            <a:endParaRPr sz="800"/>
          </a:p>
          <a:p>
            <a:pPr marL="304962">
              <a:lnSpc>
                <a:spcPct val="142207"/>
              </a:lnSpc>
            </a:pPr>
            <a:r>
              <a:rPr sz="1700" b="1" dirty="0">
                <a:solidFill>
                  <a:srgbClr val="FFFFFF"/>
                </a:solidFill>
                <a:latin typeface="΢"/>
                <a:cs typeface="΢"/>
              </a:rPr>
              <a:t>效果</a:t>
            </a:r>
            <a:endParaRPr sz="1700">
              <a:latin typeface="微软雅黑"/>
              <a:cs typeface="微软雅黑"/>
            </a:endParaRPr>
          </a:p>
        </p:txBody>
      </p:sp>
      <p:sp>
        <p:nvSpPr>
          <p:cNvPr id="43" name="object 43"/>
          <p:cNvSpPr txBox="1"/>
          <p:nvPr/>
        </p:nvSpPr>
        <p:spPr>
          <a:xfrm>
            <a:off x="1785677" y="2345153"/>
            <a:ext cx="6628518" cy="658735"/>
          </a:xfrm>
          <a:prstGeom prst="rect">
            <a:avLst/>
          </a:prstGeom>
        </p:spPr>
        <p:txBody>
          <a:bodyPr wrap="square" lIns="0" tIns="0" rIns="0" bIns="0" rtlCol="0">
            <a:noAutofit/>
          </a:bodyPr>
          <a:lstStyle/>
          <a:p>
            <a:pPr marL="60209">
              <a:lnSpc>
                <a:spcPts val="2636"/>
              </a:lnSpc>
              <a:spcBef>
                <a:spcPts val="131"/>
              </a:spcBef>
            </a:pPr>
            <a:r>
              <a:rPr sz="2400" baseline="-2441" dirty="0">
                <a:latin typeface="΢"/>
                <a:cs typeface="΢"/>
              </a:rPr>
              <a:t>城市运行效率提高，各类城市病得</a:t>
            </a:r>
            <a:r>
              <a:rPr sz="2400" spc="9" baseline="-2441" dirty="0">
                <a:latin typeface="΢"/>
                <a:cs typeface="΢"/>
              </a:rPr>
              <a:t>到</a:t>
            </a:r>
            <a:r>
              <a:rPr sz="2400" baseline="-2441" dirty="0">
                <a:latin typeface="΢"/>
                <a:cs typeface="΢"/>
              </a:rPr>
              <a:t>控制</a:t>
            </a:r>
            <a:r>
              <a:rPr sz="2400" spc="9" baseline="-2441" dirty="0">
                <a:latin typeface="΢"/>
                <a:cs typeface="΢"/>
              </a:rPr>
              <a:t>缓</a:t>
            </a:r>
            <a:r>
              <a:rPr sz="2400" baseline="-2441" dirty="0">
                <a:latin typeface="΢"/>
                <a:cs typeface="΢"/>
              </a:rPr>
              <a:t>解，</a:t>
            </a:r>
            <a:r>
              <a:rPr sz="2400" spc="9" baseline="-2441" dirty="0">
                <a:latin typeface="΢"/>
                <a:cs typeface="΢"/>
              </a:rPr>
              <a:t>城</a:t>
            </a:r>
            <a:r>
              <a:rPr sz="2400" baseline="-2441" dirty="0">
                <a:latin typeface="΢"/>
                <a:cs typeface="΢"/>
              </a:rPr>
              <a:t>市生</a:t>
            </a:r>
            <a:r>
              <a:rPr sz="2400" spc="9" baseline="-2441" dirty="0">
                <a:latin typeface="΢"/>
                <a:cs typeface="΢"/>
              </a:rPr>
              <a:t>产</a:t>
            </a:r>
            <a:r>
              <a:rPr sz="2400" baseline="-2441" dirty="0">
                <a:latin typeface="΢"/>
                <a:cs typeface="΢"/>
              </a:rPr>
              <a:t>、生</a:t>
            </a:r>
            <a:r>
              <a:rPr sz="2400" spc="9" baseline="-2441" dirty="0">
                <a:latin typeface="΢"/>
                <a:cs typeface="΢"/>
              </a:rPr>
              <a:t>活</a:t>
            </a:r>
            <a:r>
              <a:rPr sz="2400" baseline="-2441" dirty="0">
                <a:latin typeface="΢"/>
                <a:cs typeface="΢"/>
              </a:rPr>
              <a:t>和发</a:t>
            </a:r>
            <a:r>
              <a:rPr sz="2400" spc="9" baseline="-2441" dirty="0">
                <a:latin typeface="΢"/>
                <a:cs typeface="΢"/>
              </a:rPr>
              <a:t>展</a:t>
            </a:r>
            <a:r>
              <a:rPr sz="2400" baseline="-2441" dirty="0">
                <a:latin typeface="΢"/>
                <a:cs typeface="΢"/>
              </a:rPr>
              <a:t>环</a:t>
            </a:r>
            <a:endParaRPr sz="1600">
              <a:latin typeface="微软雅黑"/>
              <a:cs typeface="微软雅黑"/>
            </a:endParaRPr>
          </a:p>
        </p:txBody>
      </p:sp>
      <p:sp>
        <p:nvSpPr>
          <p:cNvPr id="44" name="object 44"/>
          <p:cNvSpPr txBox="1"/>
          <p:nvPr/>
        </p:nvSpPr>
        <p:spPr>
          <a:xfrm>
            <a:off x="744044" y="3003889"/>
            <a:ext cx="1054333" cy="1317346"/>
          </a:xfrm>
          <a:prstGeom prst="rect">
            <a:avLst/>
          </a:prstGeom>
        </p:spPr>
        <p:txBody>
          <a:bodyPr wrap="square" lIns="0" tIns="0" rIns="0" bIns="0" rtlCol="0">
            <a:noAutofit/>
          </a:bodyPr>
          <a:lstStyle/>
          <a:p>
            <a:pPr marR="12703">
              <a:lnSpc>
                <a:spcPts val="1000"/>
              </a:lnSpc>
            </a:pPr>
            <a:endParaRPr sz="1000"/>
          </a:p>
          <a:p>
            <a:pPr marL="304962">
              <a:lnSpc>
                <a:spcPct val="142207"/>
              </a:lnSpc>
              <a:spcBef>
                <a:spcPts val="2408"/>
              </a:spcBef>
            </a:pPr>
            <a:r>
              <a:rPr sz="1700" b="1" dirty="0">
                <a:solidFill>
                  <a:srgbClr val="FFFFFF"/>
                </a:solidFill>
                <a:latin typeface="΢"/>
                <a:cs typeface="΢"/>
              </a:rPr>
              <a:t>策略</a:t>
            </a:r>
            <a:endParaRPr sz="1700">
              <a:latin typeface="微软雅黑"/>
              <a:cs typeface="微软雅黑"/>
            </a:endParaRPr>
          </a:p>
        </p:txBody>
      </p:sp>
      <p:sp>
        <p:nvSpPr>
          <p:cNvPr id="45" name="object 45"/>
          <p:cNvSpPr txBox="1"/>
          <p:nvPr/>
        </p:nvSpPr>
        <p:spPr>
          <a:xfrm>
            <a:off x="1785676" y="3003889"/>
            <a:ext cx="2141210" cy="1317346"/>
          </a:xfrm>
          <a:prstGeom prst="rect">
            <a:avLst/>
          </a:prstGeom>
        </p:spPr>
        <p:txBody>
          <a:bodyPr wrap="square" lIns="0" tIns="0" rIns="0" bIns="0" rtlCol="0">
            <a:noAutofit/>
          </a:bodyPr>
          <a:lstStyle/>
          <a:p>
            <a:pPr>
              <a:lnSpc>
                <a:spcPts val="1000"/>
              </a:lnSpc>
            </a:pPr>
            <a:endParaRPr sz="1000"/>
          </a:p>
          <a:p>
            <a:pPr marL="33407" marR="15807" algn="just">
              <a:lnSpc>
                <a:spcPts val="2731"/>
              </a:lnSpc>
              <a:spcBef>
                <a:spcPts val="1218"/>
              </a:spcBef>
            </a:pPr>
            <a:r>
              <a:rPr sz="1600" dirty="0">
                <a:latin typeface="΢"/>
                <a:cs typeface="΢"/>
              </a:rPr>
              <a:t>对城市管理各领域迚行 </a:t>
            </a:r>
            <a:endParaRPr sz="1600">
              <a:latin typeface="微软雅黑"/>
              <a:cs typeface="微软雅黑"/>
            </a:endParaRPr>
          </a:p>
          <a:p>
            <a:pPr marL="33407" marR="15807" algn="just">
              <a:lnSpc>
                <a:spcPts val="1922"/>
              </a:lnSpc>
            </a:pPr>
            <a:r>
              <a:rPr sz="1600" dirty="0">
                <a:latin typeface="΢"/>
                <a:cs typeface="΢"/>
              </a:rPr>
              <a:t>智能化改造升级，提升 </a:t>
            </a:r>
            <a:endParaRPr sz="1600">
              <a:latin typeface="微软雅黑"/>
              <a:cs typeface="微软雅黑"/>
            </a:endParaRPr>
          </a:p>
          <a:p>
            <a:pPr marL="33407" marR="15807" algn="just">
              <a:lnSpc>
                <a:spcPts val="1922"/>
              </a:lnSpc>
            </a:pPr>
            <a:r>
              <a:rPr sz="1600" dirty="0">
                <a:latin typeface="΢"/>
                <a:cs typeface="΢"/>
              </a:rPr>
              <a:t>城市基础承载力</a:t>
            </a:r>
            <a:endParaRPr sz="1600">
              <a:latin typeface="微软雅黑"/>
              <a:cs typeface="微软雅黑"/>
            </a:endParaRPr>
          </a:p>
        </p:txBody>
      </p:sp>
      <p:sp>
        <p:nvSpPr>
          <p:cNvPr id="46" name="object 46"/>
          <p:cNvSpPr txBox="1"/>
          <p:nvPr/>
        </p:nvSpPr>
        <p:spPr>
          <a:xfrm>
            <a:off x="3926886" y="3003889"/>
            <a:ext cx="2141211" cy="1317346"/>
          </a:xfrm>
          <a:prstGeom prst="rect">
            <a:avLst/>
          </a:prstGeom>
        </p:spPr>
        <p:txBody>
          <a:bodyPr wrap="square" lIns="0" tIns="0" rIns="0" bIns="0" rtlCol="0">
            <a:noAutofit/>
          </a:bodyPr>
          <a:lstStyle/>
          <a:p>
            <a:pPr>
              <a:lnSpc>
                <a:spcPts val="1300"/>
              </a:lnSpc>
              <a:spcBef>
                <a:spcPts val="6"/>
              </a:spcBef>
            </a:pPr>
            <a:endParaRPr sz="1300"/>
          </a:p>
          <a:p>
            <a:pPr marL="33789" marR="12588" algn="just">
              <a:lnSpc>
                <a:spcPts val="2731"/>
              </a:lnSpc>
            </a:pPr>
            <a:r>
              <a:rPr sz="1600" dirty="0">
                <a:latin typeface="΢"/>
                <a:cs typeface="΢"/>
              </a:rPr>
              <a:t>打造城</a:t>
            </a:r>
            <a:r>
              <a:rPr sz="1600" spc="9" dirty="0">
                <a:latin typeface="΢"/>
                <a:cs typeface="΢"/>
              </a:rPr>
              <a:t>市</a:t>
            </a:r>
            <a:r>
              <a:rPr sz="1600" dirty="0">
                <a:latin typeface="΢"/>
                <a:cs typeface="΢"/>
              </a:rPr>
              <a:t>运行</a:t>
            </a:r>
            <a:r>
              <a:rPr sz="1600" spc="9" dirty="0">
                <a:latin typeface="΢"/>
                <a:cs typeface="΢"/>
              </a:rPr>
              <a:t>管</a:t>
            </a:r>
            <a:r>
              <a:rPr sz="1600" dirty="0">
                <a:latin typeface="΢"/>
                <a:cs typeface="΢"/>
              </a:rPr>
              <a:t>理中心 </a:t>
            </a:r>
            <a:endParaRPr sz="1600">
              <a:latin typeface="微软雅黑"/>
              <a:cs typeface="微软雅黑"/>
            </a:endParaRPr>
          </a:p>
          <a:p>
            <a:pPr marL="33789" marR="12588" algn="just">
              <a:lnSpc>
                <a:spcPts val="1922"/>
              </a:lnSpc>
            </a:pPr>
            <a:r>
              <a:rPr sz="1600" dirty="0">
                <a:latin typeface="΢"/>
                <a:cs typeface="΢"/>
              </a:rPr>
              <a:t>统筹协调迚行日常管理 </a:t>
            </a:r>
            <a:endParaRPr sz="1600">
              <a:latin typeface="微软雅黑"/>
              <a:cs typeface="微软雅黑"/>
            </a:endParaRPr>
          </a:p>
          <a:p>
            <a:pPr marL="33789" marR="12588" algn="just">
              <a:lnSpc>
                <a:spcPts val="1922"/>
              </a:lnSpc>
            </a:pPr>
            <a:r>
              <a:rPr sz="1600" dirty="0">
                <a:latin typeface="΢"/>
                <a:cs typeface="΢"/>
              </a:rPr>
              <a:t>和应急处置，提升城市 </a:t>
            </a:r>
            <a:endParaRPr sz="1600">
              <a:latin typeface="微软雅黑"/>
              <a:cs typeface="微软雅黑"/>
            </a:endParaRPr>
          </a:p>
          <a:p>
            <a:pPr marL="33789" marR="12588" algn="just">
              <a:lnSpc>
                <a:spcPts val="1922"/>
              </a:lnSpc>
            </a:pPr>
            <a:r>
              <a:rPr sz="1600" dirty="0">
                <a:latin typeface="΢"/>
                <a:cs typeface="΢"/>
              </a:rPr>
              <a:t>运行的可靠性</a:t>
            </a:r>
            <a:endParaRPr sz="1600">
              <a:latin typeface="微软雅黑"/>
              <a:cs typeface="微软雅黑"/>
            </a:endParaRPr>
          </a:p>
        </p:txBody>
      </p:sp>
      <p:sp>
        <p:nvSpPr>
          <p:cNvPr id="47" name="object 47"/>
          <p:cNvSpPr txBox="1"/>
          <p:nvPr/>
        </p:nvSpPr>
        <p:spPr>
          <a:xfrm>
            <a:off x="6068098" y="3003889"/>
            <a:ext cx="2333394" cy="1317346"/>
          </a:xfrm>
          <a:prstGeom prst="rect">
            <a:avLst/>
          </a:prstGeom>
        </p:spPr>
        <p:txBody>
          <a:bodyPr wrap="square" lIns="0" tIns="0" rIns="0" bIns="0" rtlCol="0">
            <a:noAutofit/>
          </a:bodyPr>
          <a:lstStyle/>
          <a:p>
            <a:pPr>
              <a:lnSpc>
                <a:spcPts val="550"/>
              </a:lnSpc>
              <a:spcBef>
                <a:spcPts val="32"/>
              </a:spcBef>
            </a:pPr>
            <a:endParaRPr sz="550"/>
          </a:p>
          <a:p>
            <a:pPr marL="34169" marR="4502">
              <a:lnSpc>
                <a:spcPts val="2731"/>
              </a:lnSpc>
              <a:spcBef>
                <a:spcPts val="1000"/>
              </a:spcBef>
            </a:pPr>
            <a:r>
              <a:rPr sz="1600" dirty="0">
                <a:latin typeface="΢"/>
                <a:cs typeface="΢"/>
              </a:rPr>
              <a:t>建设城市管理公众参不体 </a:t>
            </a:r>
            <a:endParaRPr sz="1600">
              <a:latin typeface="微软雅黑"/>
              <a:cs typeface="微软雅黑"/>
            </a:endParaRPr>
          </a:p>
          <a:p>
            <a:pPr marL="34169" marR="4502">
              <a:lnSpc>
                <a:spcPts val="2731"/>
              </a:lnSpc>
              <a:spcBef>
                <a:spcPts val="1111"/>
              </a:spcBef>
            </a:pPr>
            <a:r>
              <a:rPr sz="1600" dirty="0">
                <a:latin typeface="΢"/>
                <a:cs typeface="΢"/>
              </a:rPr>
              <a:t>多斱共同治理</a:t>
            </a:r>
            <a:endParaRPr sz="1600">
              <a:latin typeface="微软雅黑"/>
              <a:cs typeface="微软雅黑"/>
            </a:endParaRPr>
          </a:p>
        </p:txBody>
      </p:sp>
      <p:sp>
        <p:nvSpPr>
          <p:cNvPr id="48" name="object 48"/>
          <p:cNvSpPr txBox="1"/>
          <p:nvPr/>
        </p:nvSpPr>
        <p:spPr>
          <a:xfrm>
            <a:off x="744044" y="4321234"/>
            <a:ext cx="1054333" cy="1317333"/>
          </a:xfrm>
          <a:prstGeom prst="rect">
            <a:avLst/>
          </a:prstGeom>
        </p:spPr>
        <p:txBody>
          <a:bodyPr wrap="square" lIns="0" tIns="0" rIns="0" bIns="0" rtlCol="0">
            <a:noAutofit/>
          </a:bodyPr>
          <a:lstStyle/>
          <a:p>
            <a:pPr marR="12703">
              <a:lnSpc>
                <a:spcPts val="1000"/>
              </a:lnSpc>
            </a:pPr>
            <a:endParaRPr sz="1000"/>
          </a:p>
          <a:p>
            <a:pPr marL="304962">
              <a:lnSpc>
                <a:spcPct val="142207"/>
              </a:lnSpc>
              <a:spcBef>
                <a:spcPts val="2410"/>
              </a:spcBef>
            </a:pPr>
            <a:r>
              <a:rPr sz="1700" b="1" dirty="0">
                <a:solidFill>
                  <a:srgbClr val="FFFFFF"/>
                </a:solidFill>
                <a:latin typeface="΢"/>
                <a:cs typeface="΢"/>
              </a:rPr>
              <a:t>项目</a:t>
            </a:r>
            <a:endParaRPr sz="1700">
              <a:latin typeface="微软雅黑"/>
              <a:cs typeface="微软雅黑"/>
            </a:endParaRPr>
          </a:p>
        </p:txBody>
      </p:sp>
      <p:sp>
        <p:nvSpPr>
          <p:cNvPr id="49" name="object 49"/>
          <p:cNvSpPr txBox="1"/>
          <p:nvPr/>
        </p:nvSpPr>
        <p:spPr>
          <a:xfrm>
            <a:off x="1785677" y="4321234"/>
            <a:ext cx="6615815" cy="658647"/>
          </a:xfrm>
          <a:prstGeom prst="rect">
            <a:avLst/>
          </a:prstGeom>
        </p:spPr>
        <p:txBody>
          <a:bodyPr wrap="square" lIns="0" tIns="0" rIns="0" bIns="0" rtlCol="0">
            <a:noAutofit/>
          </a:bodyPr>
          <a:lstStyle/>
          <a:p>
            <a:pPr>
              <a:lnSpc>
                <a:spcPts val="850"/>
              </a:lnSpc>
              <a:spcBef>
                <a:spcPts val="16"/>
              </a:spcBef>
            </a:pPr>
            <a:endParaRPr sz="850"/>
          </a:p>
          <a:p>
            <a:pPr marL="2469897" marR="2455670" algn="ctr">
              <a:lnSpc>
                <a:spcPct val="142207"/>
              </a:lnSpc>
            </a:pPr>
            <a:r>
              <a:rPr sz="1600" spc="-15" dirty="0">
                <a:latin typeface="΢"/>
                <a:cs typeface="΢"/>
              </a:rPr>
              <a:t>城市运行管理平台</a:t>
            </a:r>
            <a:endParaRPr sz="1600">
              <a:latin typeface="微软雅黑"/>
              <a:cs typeface="微软雅黑"/>
            </a:endParaRPr>
          </a:p>
        </p:txBody>
      </p:sp>
      <p:sp>
        <p:nvSpPr>
          <p:cNvPr id="50" name="object 50"/>
          <p:cNvSpPr txBox="1"/>
          <p:nvPr/>
        </p:nvSpPr>
        <p:spPr>
          <a:xfrm>
            <a:off x="1785677" y="4979882"/>
            <a:ext cx="957873" cy="658685"/>
          </a:xfrm>
          <a:prstGeom prst="rect">
            <a:avLst/>
          </a:prstGeom>
        </p:spPr>
        <p:txBody>
          <a:bodyPr wrap="square" lIns="0" tIns="0" rIns="0" bIns="0" rtlCol="0">
            <a:noAutofit/>
          </a:bodyPr>
          <a:lstStyle/>
          <a:p>
            <a:pPr marR="12703">
              <a:lnSpc>
                <a:spcPts val="850"/>
              </a:lnSpc>
              <a:spcBef>
                <a:spcPts val="17"/>
              </a:spcBef>
            </a:pPr>
            <a:endParaRPr sz="850"/>
          </a:p>
          <a:p>
            <a:pPr marL="67195">
              <a:lnSpc>
                <a:spcPct val="142207"/>
              </a:lnSpc>
            </a:pPr>
            <a:r>
              <a:rPr sz="1600" dirty="0">
                <a:latin typeface="΢"/>
                <a:cs typeface="΢"/>
              </a:rPr>
              <a:t>智慧交通</a:t>
            </a:r>
            <a:endParaRPr sz="1600">
              <a:latin typeface="微软雅黑"/>
              <a:cs typeface="微软雅黑"/>
            </a:endParaRPr>
          </a:p>
        </p:txBody>
      </p:sp>
      <p:sp>
        <p:nvSpPr>
          <p:cNvPr id="51" name="object 51"/>
          <p:cNvSpPr txBox="1"/>
          <p:nvPr/>
        </p:nvSpPr>
        <p:spPr>
          <a:xfrm>
            <a:off x="2730848" y="4979882"/>
            <a:ext cx="957745" cy="658685"/>
          </a:xfrm>
          <a:prstGeom prst="rect">
            <a:avLst/>
          </a:prstGeom>
        </p:spPr>
        <p:txBody>
          <a:bodyPr wrap="square" lIns="0" tIns="0" rIns="0" bIns="0" rtlCol="0">
            <a:noAutofit/>
          </a:bodyPr>
          <a:lstStyle/>
          <a:p>
            <a:pPr marR="12703">
              <a:lnSpc>
                <a:spcPts val="850"/>
              </a:lnSpc>
              <a:spcBef>
                <a:spcPts val="17"/>
              </a:spcBef>
            </a:pPr>
            <a:endParaRPr sz="850"/>
          </a:p>
          <a:p>
            <a:pPr marL="67450">
              <a:lnSpc>
                <a:spcPct val="142207"/>
              </a:lnSpc>
            </a:pPr>
            <a:r>
              <a:rPr sz="1600" dirty="0">
                <a:latin typeface="΢"/>
                <a:cs typeface="΢"/>
              </a:rPr>
              <a:t>智慧城管</a:t>
            </a:r>
            <a:endParaRPr sz="1600">
              <a:latin typeface="微软雅黑"/>
              <a:cs typeface="微软雅黑"/>
            </a:endParaRPr>
          </a:p>
        </p:txBody>
      </p:sp>
      <p:sp>
        <p:nvSpPr>
          <p:cNvPr id="52" name="object 52"/>
          <p:cNvSpPr txBox="1"/>
          <p:nvPr/>
        </p:nvSpPr>
        <p:spPr>
          <a:xfrm>
            <a:off x="3675892" y="4979882"/>
            <a:ext cx="957873" cy="658685"/>
          </a:xfrm>
          <a:prstGeom prst="rect">
            <a:avLst/>
          </a:prstGeom>
        </p:spPr>
        <p:txBody>
          <a:bodyPr wrap="square" lIns="0" tIns="0" rIns="0" bIns="0" rtlCol="0">
            <a:noAutofit/>
          </a:bodyPr>
          <a:lstStyle/>
          <a:p>
            <a:pPr marR="12703">
              <a:lnSpc>
                <a:spcPts val="850"/>
              </a:lnSpc>
              <a:spcBef>
                <a:spcPts val="17"/>
              </a:spcBef>
            </a:pPr>
            <a:endParaRPr sz="850"/>
          </a:p>
          <a:p>
            <a:pPr marL="67705">
              <a:lnSpc>
                <a:spcPct val="142207"/>
              </a:lnSpc>
            </a:pPr>
            <a:r>
              <a:rPr sz="1600" dirty="0">
                <a:latin typeface="΢"/>
                <a:cs typeface="΢"/>
              </a:rPr>
              <a:t>智能电网</a:t>
            </a:r>
            <a:endParaRPr sz="1600">
              <a:latin typeface="微软雅黑"/>
              <a:cs typeface="微软雅黑"/>
            </a:endParaRPr>
          </a:p>
        </p:txBody>
      </p:sp>
      <p:sp>
        <p:nvSpPr>
          <p:cNvPr id="53" name="object 53"/>
          <p:cNvSpPr txBox="1"/>
          <p:nvPr/>
        </p:nvSpPr>
        <p:spPr>
          <a:xfrm>
            <a:off x="4621062" y="4979882"/>
            <a:ext cx="957872" cy="658685"/>
          </a:xfrm>
          <a:prstGeom prst="rect">
            <a:avLst/>
          </a:prstGeom>
        </p:spPr>
        <p:txBody>
          <a:bodyPr wrap="square" lIns="0" tIns="0" rIns="0" bIns="0" rtlCol="0">
            <a:noAutofit/>
          </a:bodyPr>
          <a:lstStyle/>
          <a:p>
            <a:pPr marR="12703">
              <a:lnSpc>
                <a:spcPts val="850"/>
              </a:lnSpc>
              <a:spcBef>
                <a:spcPts val="17"/>
              </a:spcBef>
            </a:pPr>
            <a:endParaRPr sz="850"/>
          </a:p>
          <a:p>
            <a:pPr marL="67577">
              <a:lnSpc>
                <a:spcPct val="142207"/>
              </a:lnSpc>
            </a:pPr>
            <a:r>
              <a:rPr sz="1600" dirty="0">
                <a:latin typeface="΢"/>
                <a:cs typeface="΢"/>
              </a:rPr>
              <a:t>平安城市</a:t>
            </a:r>
            <a:endParaRPr sz="1600">
              <a:latin typeface="微软雅黑"/>
              <a:cs typeface="微软雅黑"/>
            </a:endParaRPr>
          </a:p>
        </p:txBody>
      </p:sp>
      <p:sp>
        <p:nvSpPr>
          <p:cNvPr id="54" name="object 54"/>
          <p:cNvSpPr txBox="1"/>
          <p:nvPr/>
        </p:nvSpPr>
        <p:spPr>
          <a:xfrm>
            <a:off x="5566233" y="4979882"/>
            <a:ext cx="957746" cy="658685"/>
          </a:xfrm>
          <a:prstGeom prst="rect">
            <a:avLst/>
          </a:prstGeom>
        </p:spPr>
        <p:txBody>
          <a:bodyPr wrap="square" lIns="0" tIns="0" rIns="0" bIns="0" rtlCol="0">
            <a:noAutofit/>
          </a:bodyPr>
          <a:lstStyle/>
          <a:p>
            <a:pPr marR="12703">
              <a:lnSpc>
                <a:spcPts val="850"/>
              </a:lnSpc>
              <a:spcBef>
                <a:spcPts val="17"/>
              </a:spcBef>
            </a:pPr>
            <a:endParaRPr sz="850"/>
          </a:p>
          <a:p>
            <a:pPr marL="67705">
              <a:lnSpc>
                <a:spcPct val="142207"/>
              </a:lnSpc>
            </a:pPr>
            <a:r>
              <a:rPr sz="1600" dirty="0">
                <a:latin typeface="΢"/>
                <a:cs typeface="΢"/>
              </a:rPr>
              <a:t>智慧环保</a:t>
            </a:r>
            <a:endParaRPr sz="1600">
              <a:latin typeface="微软雅黑"/>
              <a:cs typeface="微软雅黑"/>
            </a:endParaRPr>
          </a:p>
        </p:txBody>
      </p:sp>
      <p:sp>
        <p:nvSpPr>
          <p:cNvPr id="55" name="object 55"/>
          <p:cNvSpPr txBox="1"/>
          <p:nvPr/>
        </p:nvSpPr>
        <p:spPr>
          <a:xfrm>
            <a:off x="6511277" y="4979882"/>
            <a:ext cx="957872" cy="658685"/>
          </a:xfrm>
          <a:prstGeom prst="rect">
            <a:avLst/>
          </a:prstGeom>
        </p:spPr>
        <p:txBody>
          <a:bodyPr wrap="square" lIns="0" tIns="0" rIns="0" bIns="0" rtlCol="0">
            <a:noAutofit/>
          </a:bodyPr>
          <a:lstStyle/>
          <a:p>
            <a:pPr marR="12703">
              <a:lnSpc>
                <a:spcPts val="850"/>
              </a:lnSpc>
              <a:spcBef>
                <a:spcPts val="17"/>
              </a:spcBef>
            </a:pPr>
            <a:endParaRPr sz="850"/>
          </a:p>
          <a:p>
            <a:pPr marL="68086">
              <a:lnSpc>
                <a:spcPct val="142207"/>
              </a:lnSpc>
            </a:pPr>
            <a:r>
              <a:rPr sz="1600" dirty="0">
                <a:latin typeface="΢"/>
                <a:cs typeface="΢"/>
              </a:rPr>
              <a:t>智慧觃建</a:t>
            </a:r>
            <a:endParaRPr sz="1600">
              <a:latin typeface="微软雅黑"/>
              <a:cs typeface="微软雅黑"/>
            </a:endParaRPr>
          </a:p>
        </p:txBody>
      </p:sp>
      <p:sp>
        <p:nvSpPr>
          <p:cNvPr id="56" name="object 56"/>
          <p:cNvSpPr txBox="1"/>
          <p:nvPr/>
        </p:nvSpPr>
        <p:spPr>
          <a:xfrm>
            <a:off x="7456449" y="4979882"/>
            <a:ext cx="957745" cy="658685"/>
          </a:xfrm>
          <a:prstGeom prst="rect">
            <a:avLst/>
          </a:prstGeom>
        </p:spPr>
        <p:txBody>
          <a:bodyPr wrap="square" lIns="0" tIns="0" rIns="0" bIns="0" rtlCol="0">
            <a:noAutofit/>
          </a:bodyPr>
          <a:lstStyle/>
          <a:p>
            <a:pPr marR="12703">
              <a:lnSpc>
                <a:spcPts val="850"/>
              </a:lnSpc>
              <a:spcBef>
                <a:spcPts val="17"/>
              </a:spcBef>
            </a:pPr>
            <a:endParaRPr sz="850"/>
          </a:p>
          <a:p>
            <a:pPr marL="309053">
              <a:lnSpc>
                <a:spcPct val="142207"/>
              </a:lnSpc>
            </a:pPr>
            <a:r>
              <a:rPr sz="1600" dirty="0">
                <a:latin typeface="΢"/>
                <a:cs typeface="΢"/>
              </a:rPr>
              <a:t>……</a:t>
            </a:r>
            <a:endParaRPr sz="1600">
              <a:latin typeface="微软雅黑"/>
              <a:cs typeface="微软雅黑"/>
            </a:endParaRPr>
          </a:p>
        </p:txBody>
      </p:sp>
    </p:spTree>
    <p:extLst>
      <p:ext uri="{BB962C8B-B14F-4D97-AF65-F5344CB8AC3E}">
        <p14:creationId xmlns:p14="http://schemas.microsoft.com/office/powerpoint/2010/main" val="1455099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44044" y="1686467"/>
            <a:ext cx="1041631" cy="658685"/>
          </a:xfrm>
          <a:custGeom>
            <a:avLst/>
            <a:gdLst/>
            <a:ahLst/>
            <a:cxnLst/>
            <a:rect l="l" t="t" r="r" b="b"/>
            <a:pathLst>
              <a:path w="1041450" h="658571">
                <a:moveTo>
                  <a:pt x="0" y="658571"/>
                </a:moveTo>
                <a:lnTo>
                  <a:pt x="1041450" y="658571"/>
                </a:lnTo>
                <a:lnTo>
                  <a:pt x="1041450" y="0"/>
                </a:lnTo>
                <a:lnTo>
                  <a:pt x="0" y="0"/>
                </a:lnTo>
                <a:lnTo>
                  <a:pt x="0" y="658571"/>
                </a:lnTo>
                <a:close/>
              </a:path>
            </a:pathLst>
          </a:custGeom>
          <a:solidFill>
            <a:srgbClr val="2185D5"/>
          </a:solidFill>
        </p:spPr>
        <p:txBody>
          <a:bodyPr wrap="square" lIns="0" tIns="0" rIns="0" bIns="0" rtlCol="0">
            <a:noAutofit/>
          </a:bodyPr>
          <a:lstStyle/>
          <a:p>
            <a:endParaRPr/>
          </a:p>
        </p:txBody>
      </p:sp>
      <p:sp>
        <p:nvSpPr>
          <p:cNvPr id="4" name="object 4"/>
          <p:cNvSpPr/>
          <p:nvPr/>
        </p:nvSpPr>
        <p:spPr>
          <a:xfrm>
            <a:off x="1785676" y="1686467"/>
            <a:ext cx="6615816" cy="658685"/>
          </a:xfrm>
          <a:custGeom>
            <a:avLst/>
            <a:gdLst/>
            <a:ahLst/>
            <a:cxnLst/>
            <a:rect l="l" t="t" r="r" b="b"/>
            <a:pathLst>
              <a:path w="6614668" h="658571">
                <a:moveTo>
                  <a:pt x="0" y="658571"/>
                </a:moveTo>
                <a:lnTo>
                  <a:pt x="6614668" y="658571"/>
                </a:lnTo>
                <a:lnTo>
                  <a:pt x="6614668" y="0"/>
                </a:lnTo>
                <a:lnTo>
                  <a:pt x="0" y="0"/>
                </a:lnTo>
                <a:lnTo>
                  <a:pt x="0" y="658571"/>
                </a:lnTo>
                <a:close/>
              </a:path>
            </a:pathLst>
          </a:custGeom>
          <a:solidFill>
            <a:srgbClr val="FFFFFF"/>
          </a:solidFill>
        </p:spPr>
        <p:txBody>
          <a:bodyPr wrap="square" lIns="0" tIns="0" rIns="0" bIns="0" rtlCol="0">
            <a:noAutofit/>
          </a:bodyPr>
          <a:lstStyle/>
          <a:p>
            <a:endParaRPr/>
          </a:p>
        </p:txBody>
      </p:sp>
      <p:sp>
        <p:nvSpPr>
          <p:cNvPr id="5" name="object 5"/>
          <p:cNvSpPr/>
          <p:nvPr/>
        </p:nvSpPr>
        <p:spPr>
          <a:xfrm>
            <a:off x="744044" y="2345203"/>
            <a:ext cx="1041631" cy="658685"/>
          </a:xfrm>
          <a:custGeom>
            <a:avLst/>
            <a:gdLst/>
            <a:ahLst/>
            <a:cxnLst/>
            <a:rect l="l" t="t" r="r" b="b"/>
            <a:pathLst>
              <a:path w="1041450" h="658571">
                <a:moveTo>
                  <a:pt x="0" y="658571"/>
                </a:moveTo>
                <a:lnTo>
                  <a:pt x="1041450" y="658571"/>
                </a:lnTo>
                <a:lnTo>
                  <a:pt x="1041450" y="0"/>
                </a:lnTo>
                <a:lnTo>
                  <a:pt x="0" y="0"/>
                </a:lnTo>
                <a:lnTo>
                  <a:pt x="0" y="658571"/>
                </a:lnTo>
                <a:close/>
              </a:path>
            </a:pathLst>
          </a:custGeom>
          <a:solidFill>
            <a:srgbClr val="2185D5"/>
          </a:solidFill>
        </p:spPr>
        <p:txBody>
          <a:bodyPr wrap="square" lIns="0" tIns="0" rIns="0" bIns="0" rtlCol="0">
            <a:noAutofit/>
          </a:bodyPr>
          <a:lstStyle/>
          <a:p>
            <a:endParaRPr/>
          </a:p>
        </p:txBody>
      </p:sp>
      <p:sp>
        <p:nvSpPr>
          <p:cNvPr id="6" name="object 6"/>
          <p:cNvSpPr/>
          <p:nvPr/>
        </p:nvSpPr>
        <p:spPr>
          <a:xfrm>
            <a:off x="1785676" y="2345203"/>
            <a:ext cx="6615816" cy="658685"/>
          </a:xfrm>
          <a:custGeom>
            <a:avLst/>
            <a:gdLst/>
            <a:ahLst/>
            <a:cxnLst/>
            <a:rect l="l" t="t" r="r" b="b"/>
            <a:pathLst>
              <a:path w="6614668" h="658571">
                <a:moveTo>
                  <a:pt x="0" y="658571"/>
                </a:moveTo>
                <a:lnTo>
                  <a:pt x="6614668" y="658571"/>
                </a:lnTo>
                <a:lnTo>
                  <a:pt x="6614668" y="0"/>
                </a:lnTo>
                <a:lnTo>
                  <a:pt x="0" y="0"/>
                </a:lnTo>
                <a:lnTo>
                  <a:pt x="0" y="658571"/>
                </a:lnTo>
                <a:close/>
              </a:path>
            </a:pathLst>
          </a:custGeom>
          <a:solidFill>
            <a:srgbClr val="FFFFFF"/>
          </a:solidFill>
        </p:spPr>
        <p:txBody>
          <a:bodyPr wrap="square" lIns="0" tIns="0" rIns="0" bIns="0" rtlCol="0">
            <a:noAutofit/>
          </a:bodyPr>
          <a:lstStyle/>
          <a:p>
            <a:endParaRPr/>
          </a:p>
        </p:txBody>
      </p:sp>
      <p:sp>
        <p:nvSpPr>
          <p:cNvPr id="7" name="object 7"/>
          <p:cNvSpPr/>
          <p:nvPr/>
        </p:nvSpPr>
        <p:spPr>
          <a:xfrm>
            <a:off x="744044" y="3003889"/>
            <a:ext cx="1041631" cy="1317345"/>
          </a:xfrm>
          <a:custGeom>
            <a:avLst/>
            <a:gdLst/>
            <a:ahLst/>
            <a:cxnLst/>
            <a:rect l="l" t="t" r="r" b="b"/>
            <a:pathLst>
              <a:path w="1041450" h="1317116">
                <a:moveTo>
                  <a:pt x="0" y="1317116"/>
                </a:moveTo>
                <a:lnTo>
                  <a:pt x="1041450" y="1317116"/>
                </a:lnTo>
                <a:lnTo>
                  <a:pt x="1041450" y="0"/>
                </a:lnTo>
                <a:lnTo>
                  <a:pt x="0" y="0"/>
                </a:lnTo>
                <a:lnTo>
                  <a:pt x="0" y="1317116"/>
                </a:lnTo>
                <a:close/>
              </a:path>
            </a:pathLst>
          </a:custGeom>
          <a:solidFill>
            <a:srgbClr val="2185D5"/>
          </a:solidFill>
        </p:spPr>
        <p:txBody>
          <a:bodyPr wrap="square" lIns="0" tIns="0" rIns="0" bIns="0" rtlCol="0">
            <a:noAutofit/>
          </a:bodyPr>
          <a:lstStyle/>
          <a:p>
            <a:endParaRPr/>
          </a:p>
        </p:txBody>
      </p:sp>
      <p:sp>
        <p:nvSpPr>
          <p:cNvPr id="8" name="object 8"/>
          <p:cNvSpPr/>
          <p:nvPr/>
        </p:nvSpPr>
        <p:spPr>
          <a:xfrm>
            <a:off x="1785677" y="3003889"/>
            <a:ext cx="1653954" cy="1317345"/>
          </a:xfrm>
          <a:custGeom>
            <a:avLst/>
            <a:gdLst/>
            <a:ahLst/>
            <a:cxnLst/>
            <a:rect l="l" t="t" r="r" b="b"/>
            <a:pathLst>
              <a:path w="1653667" h="1317116">
                <a:moveTo>
                  <a:pt x="0" y="1317116"/>
                </a:moveTo>
                <a:lnTo>
                  <a:pt x="1653667" y="1317116"/>
                </a:lnTo>
                <a:lnTo>
                  <a:pt x="1653667" y="0"/>
                </a:lnTo>
                <a:lnTo>
                  <a:pt x="0" y="0"/>
                </a:lnTo>
                <a:lnTo>
                  <a:pt x="0" y="1317116"/>
                </a:lnTo>
                <a:close/>
              </a:path>
            </a:pathLst>
          </a:custGeom>
          <a:solidFill>
            <a:srgbClr val="FFFFFF"/>
          </a:solidFill>
        </p:spPr>
        <p:txBody>
          <a:bodyPr wrap="square" lIns="0" tIns="0" rIns="0" bIns="0" rtlCol="0">
            <a:noAutofit/>
          </a:bodyPr>
          <a:lstStyle/>
          <a:p>
            <a:endParaRPr/>
          </a:p>
        </p:txBody>
      </p:sp>
      <p:sp>
        <p:nvSpPr>
          <p:cNvPr id="9" name="object 9"/>
          <p:cNvSpPr/>
          <p:nvPr/>
        </p:nvSpPr>
        <p:spPr>
          <a:xfrm>
            <a:off x="3439630" y="3003889"/>
            <a:ext cx="1653953" cy="1317345"/>
          </a:xfrm>
          <a:custGeom>
            <a:avLst/>
            <a:gdLst/>
            <a:ahLst/>
            <a:cxnLst/>
            <a:rect l="l" t="t" r="r" b="b"/>
            <a:pathLst>
              <a:path w="1653666" h="1317116">
                <a:moveTo>
                  <a:pt x="0" y="1317116"/>
                </a:moveTo>
                <a:lnTo>
                  <a:pt x="1653666" y="1317116"/>
                </a:lnTo>
                <a:lnTo>
                  <a:pt x="1653666" y="0"/>
                </a:lnTo>
                <a:lnTo>
                  <a:pt x="0" y="0"/>
                </a:lnTo>
                <a:lnTo>
                  <a:pt x="0" y="1317116"/>
                </a:lnTo>
                <a:close/>
              </a:path>
            </a:pathLst>
          </a:custGeom>
          <a:solidFill>
            <a:srgbClr val="FFFFFF"/>
          </a:solidFill>
        </p:spPr>
        <p:txBody>
          <a:bodyPr wrap="square" lIns="0" tIns="0" rIns="0" bIns="0" rtlCol="0">
            <a:noAutofit/>
          </a:bodyPr>
          <a:lstStyle/>
          <a:p>
            <a:endParaRPr/>
          </a:p>
        </p:txBody>
      </p:sp>
      <p:sp>
        <p:nvSpPr>
          <p:cNvPr id="10" name="object 10"/>
          <p:cNvSpPr/>
          <p:nvPr/>
        </p:nvSpPr>
        <p:spPr>
          <a:xfrm>
            <a:off x="5093585" y="3003889"/>
            <a:ext cx="1653954" cy="1317345"/>
          </a:xfrm>
          <a:custGeom>
            <a:avLst/>
            <a:gdLst/>
            <a:ahLst/>
            <a:cxnLst/>
            <a:rect l="l" t="t" r="r" b="b"/>
            <a:pathLst>
              <a:path w="1653667" h="1317116">
                <a:moveTo>
                  <a:pt x="0" y="1317116"/>
                </a:moveTo>
                <a:lnTo>
                  <a:pt x="1653667" y="1317116"/>
                </a:lnTo>
                <a:lnTo>
                  <a:pt x="1653667" y="0"/>
                </a:lnTo>
                <a:lnTo>
                  <a:pt x="0" y="0"/>
                </a:lnTo>
                <a:lnTo>
                  <a:pt x="0" y="1317116"/>
                </a:lnTo>
                <a:close/>
              </a:path>
            </a:pathLst>
          </a:custGeom>
          <a:solidFill>
            <a:srgbClr val="FFFFFF"/>
          </a:solidFill>
        </p:spPr>
        <p:txBody>
          <a:bodyPr wrap="square" lIns="0" tIns="0" rIns="0" bIns="0" rtlCol="0">
            <a:noAutofit/>
          </a:bodyPr>
          <a:lstStyle/>
          <a:p>
            <a:endParaRPr/>
          </a:p>
        </p:txBody>
      </p:sp>
      <p:sp>
        <p:nvSpPr>
          <p:cNvPr id="11" name="object 11"/>
          <p:cNvSpPr/>
          <p:nvPr/>
        </p:nvSpPr>
        <p:spPr>
          <a:xfrm>
            <a:off x="6747539" y="3003889"/>
            <a:ext cx="1653954" cy="1317345"/>
          </a:xfrm>
          <a:custGeom>
            <a:avLst/>
            <a:gdLst/>
            <a:ahLst/>
            <a:cxnLst/>
            <a:rect l="l" t="t" r="r" b="b"/>
            <a:pathLst>
              <a:path w="1653667" h="1317116">
                <a:moveTo>
                  <a:pt x="0" y="1317116"/>
                </a:moveTo>
                <a:lnTo>
                  <a:pt x="1653667" y="1317116"/>
                </a:lnTo>
                <a:lnTo>
                  <a:pt x="1653667" y="0"/>
                </a:lnTo>
                <a:lnTo>
                  <a:pt x="0" y="0"/>
                </a:lnTo>
                <a:lnTo>
                  <a:pt x="0" y="1317116"/>
                </a:lnTo>
                <a:close/>
              </a:path>
            </a:pathLst>
          </a:custGeom>
          <a:solidFill>
            <a:srgbClr val="FFFFFF"/>
          </a:solidFill>
        </p:spPr>
        <p:txBody>
          <a:bodyPr wrap="square" lIns="0" tIns="0" rIns="0" bIns="0" rtlCol="0">
            <a:noAutofit/>
          </a:bodyPr>
          <a:lstStyle/>
          <a:p>
            <a:endParaRPr/>
          </a:p>
        </p:txBody>
      </p:sp>
      <p:sp>
        <p:nvSpPr>
          <p:cNvPr id="12" name="object 12"/>
          <p:cNvSpPr/>
          <p:nvPr/>
        </p:nvSpPr>
        <p:spPr>
          <a:xfrm>
            <a:off x="744044" y="4321222"/>
            <a:ext cx="1041631" cy="1317346"/>
          </a:xfrm>
          <a:custGeom>
            <a:avLst/>
            <a:gdLst/>
            <a:ahLst/>
            <a:cxnLst/>
            <a:rect l="l" t="t" r="r" b="b"/>
            <a:pathLst>
              <a:path w="1041450" h="1317116">
                <a:moveTo>
                  <a:pt x="0" y="1317117"/>
                </a:moveTo>
                <a:lnTo>
                  <a:pt x="1041450" y="1317117"/>
                </a:lnTo>
                <a:lnTo>
                  <a:pt x="1041450" y="0"/>
                </a:lnTo>
                <a:lnTo>
                  <a:pt x="0" y="0"/>
                </a:lnTo>
                <a:lnTo>
                  <a:pt x="0" y="1317117"/>
                </a:lnTo>
                <a:close/>
              </a:path>
            </a:pathLst>
          </a:custGeom>
          <a:solidFill>
            <a:srgbClr val="2185D5"/>
          </a:solidFill>
        </p:spPr>
        <p:txBody>
          <a:bodyPr wrap="square" lIns="0" tIns="0" rIns="0" bIns="0" rtlCol="0">
            <a:noAutofit/>
          </a:bodyPr>
          <a:lstStyle/>
          <a:p>
            <a:endParaRPr/>
          </a:p>
        </p:txBody>
      </p:sp>
      <p:sp>
        <p:nvSpPr>
          <p:cNvPr id="13" name="object 13"/>
          <p:cNvSpPr/>
          <p:nvPr/>
        </p:nvSpPr>
        <p:spPr>
          <a:xfrm>
            <a:off x="1785676" y="4321196"/>
            <a:ext cx="6615816" cy="658685"/>
          </a:xfrm>
          <a:custGeom>
            <a:avLst/>
            <a:gdLst/>
            <a:ahLst/>
            <a:cxnLst/>
            <a:rect l="l" t="t" r="r" b="b"/>
            <a:pathLst>
              <a:path w="6614668" h="658571">
                <a:moveTo>
                  <a:pt x="0" y="658571"/>
                </a:moveTo>
                <a:lnTo>
                  <a:pt x="6614668" y="658571"/>
                </a:lnTo>
                <a:lnTo>
                  <a:pt x="6614668" y="0"/>
                </a:lnTo>
                <a:lnTo>
                  <a:pt x="0" y="0"/>
                </a:lnTo>
                <a:lnTo>
                  <a:pt x="0" y="658571"/>
                </a:lnTo>
                <a:close/>
              </a:path>
            </a:pathLst>
          </a:custGeom>
          <a:solidFill>
            <a:srgbClr val="56DCFF"/>
          </a:solidFill>
        </p:spPr>
        <p:txBody>
          <a:bodyPr wrap="square" lIns="0" tIns="0" rIns="0" bIns="0" rtlCol="0">
            <a:noAutofit/>
          </a:bodyPr>
          <a:lstStyle/>
          <a:p>
            <a:endParaRPr/>
          </a:p>
        </p:txBody>
      </p:sp>
      <p:sp>
        <p:nvSpPr>
          <p:cNvPr id="14" name="object 14"/>
          <p:cNvSpPr/>
          <p:nvPr/>
        </p:nvSpPr>
        <p:spPr>
          <a:xfrm>
            <a:off x="1785677" y="4979882"/>
            <a:ext cx="1653954" cy="658685"/>
          </a:xfrm>
          <a:custGeom>
            <a:avLst/>
            <a:gdLst/>
            <a:ahLst/>
            <a:cxnLst/>
            <a:rect l="l" t="t" r="r" b="b"/>
            <a:pathLst>
              <a:path w="1653667" h="658571">
                <a:moveTo>
                  <a:pt x="0" y="658571"/>
                </a:moveTo>
                <a:lnTo>
                  <a:pt x="1653667" y="658571"/>
                </a:lnTo>
                <a:lnTo>
                  <a:pt x="1653667" y="0"/>
                </a:lnTo>
                <a:lnTo>
                  <a:pt x="0" y="0"/>
                </a:lnTo>
                <a:lnTo>
                  <a:pt x="0" y="658571"/>
                </a:lnTo>
                <a:close/>
              </a:path>
            </a:pathLst>
          </a:custGeom>
          <a:solidFill>
            <a:srgbClr val="FFFFFF"/>
          </a:solidFill>
        </p:spPr>
        <p:txBody>
          <a:bodyPr wrap="square" lIns="0" tIns="0" rIns="0" bIns="0" rtlCol="0">
            <a:noAutofit/>
          </a:bodyPr>
          <a:lstStyle/>
          <a:p>
            <a:endParaRPr/>
          </a:p>
        </p:txBody>
      </p:sp>
      <p:sp>
        <p:nvSpPr>
          <p:cNvPr id="15" name="object 15"/>
          <p:cNvSpPr/>
          <p:nvPr/>
        </p:nvSpPr>
        <p:spPr>
          <a:xfrm>
            <a:off x="3439630" y="4979882"/>
            <a:ext cx="1653953" cy="658685"/>
          </a:xfrm>
          <a:custGeom>
            <a:avLst/>
            <a:gdLst/>
            <a:ahLst/>
            <a:cxnLst/>
            <a:rect l="l" t="t" r="r" b="b"/>
            <a:pathLst>
              <a:path w="1653666" h="658571">
                <a:moveTo>
                  <a:pt x="0" y="658571"/>
                </a:moveTo>
                <a:lnTo>
                  <a:pt x="1653666" y="658571"/>
                </a:lnTo>
                <a:lnTo>
                  <a:pt x="1653666" y="0"/>
                </a:lnTo>
                <a:lnTo>
                  <a:pt x="0" y="0"/>
                </a:lnTo>
                <a:lnTo>
                  <a:pt x="0" y="658571"/>
                </a:lnTo>
                <a:close/>
              </a:path>
            </a:pathLst>
          </a:custGeom>
          <a:solidFill>
            <a:srgbClr val="FFFFFF"/>
          </a:solidFill>
        </p:spPr>
        <p:txBody>
          <a:bodyPr wrap="square" lIns="0" tIns="0" rIns="0" bIns="0" rtlCol="0">
            <a:noAutofit/>
          </a:bodyPr>
          <a:lstStyle/>
          <a:p>
            <a:endParaRPr/>
          </a:p>
        </p:txBody>
      </p:sp>
      <p:sp>
        <p:nvSpPr>
          <p:cNvPr id="16" name="object 16"/>
          <p:cNvSpPr/>
          <p:nvPr/>
        </p:nvSpPr>
        <p:spPr>
          <a:xfrm>
            <a:off x="5093585" y="4979882"/>
            <a:ext cx="1653954" cy="658685"/>
          </a:xfrm>
          <a:custGeom>
            <a:avLst/>
            <a:gdLst/>
            <a:ahLst/>
            <a:cxnLst/>
            <a:rect l="l" t="t" r="r" b="b"/>
            <a:pathLst>
              <a:path w="1653667" h="658571">
                <a:moveTo>
                  <a:pt x="0" y="658571"/>
                </a:moveTo>
                <a:lnTo>
                  <a:pt x="1653667" y="658571"/>
                </a:lnTo>
                <a:lnTo>
                  <a:pt x="1653667" y="0"/>
                </a:lnTo>
                <a:lnTo>
                  <a:pt x="0" y="0"/>
                </a:lnTo>
                <a:lnTo>
                  <a:pt x="0" y="658571"/>
                </a:lnTo>
                <a:close/>
              </a:path>
            </a:pathLst>
          </a:custGeom>
          <a:solidFill>
            <a:srgbClr val="FFFFFF"/>
          </a:solidFill>
        </p:spPr>
        <p:txBody>
          <a:bodyPr wrap="square" lIns="0" tIns="0" rIns="0" bIns="0" rtlCol="0">
            <a:noAutofit/>
          </a:bodyPr>
          <a:lstStyle/>
          <a:p>
            <a:endParaRPr/>
          </a:p>
        </p:txBody>
      </p:sp>
      <p:sp>
        <p:nvSpPr>
          <p:cNvPr id="17" name="object 17"/>
          <p:cNvSpPr/>
          <p:nvPr/>
        </p:nvSpPr>
        <p:spPr>
          <a:xfrm>
            <a:off x="6747539" y="4979882"/>
            <a:ext cx="1653954" cy="658685"/>
          </a:xfrm>
          <a:custGeom>
            <a:avLst/>
            <a:gdLst/>
            <a:ahLst/>
            <a:cxnLst/>
            <a:rect l="l" t="t" r="r" b="b"/>
            <a:pathLst>
              <a:path w="1653667" h="658571">
                <a:moveTo>
                  <a:pt x="0" y="658571"/>
                </a:moveTo>
                <a:lnTo>
                  <a:pt x="1653667" y="658571"/>
                </a:lnTo>
                <a:lnTo>
                  <a:pt x="1653667" y="0"/>
                </a:lnTo>
                <a:lnTo>
                  <a:pt x="0" y="0"/>
                </a:lnTo>
                <a:lnTo>
                  <a:pt x="0" y="658571"/>
                </a:lnTo>
                <a:close/>
              </a:path>
            </a:pathLst>
          </a:custGeom>
          <a:solidFill>
            <a:srgbClr val="FFFFFF"/>
          </a:solidFill>
        </p:spPr>
        <p:txBody>
          <a:bodyPr wrap="square" lIns="0" tIns="0" rIns="0" bIns="0" rtlCol="0">
            <a:noAutofit/>
          </a:bodyPr>
          <a:lstStyle/>
          <a:p>
            <a:endParaRPr/>
          </a:p>
        </p:txBody>
      </p:sp>
      <p:sp>
        <p:nvSpPr>
          <p:cNvPr id="18" name="object 18"/>
          <p:cNvSpPr/>
          <p:nvPr/>
        </p:nvSpPr>
        <p:spPr>
          <a:xfrm>
            <a:off x="1785676" y="1680066"/>
            <a:ext cx="0" cy="3964853"/>
          </a:xfrm>
          <a:custGeom>
            <a:avLst/>
            <a:gdLst/>
            <a:ahLst/>
            <a:cxnLst/>
            <a:rect l="l" t="t" r="r" b="b"/>
            <a:pathLst>
              <a:path h="3964165">
                <a:moveTo>
                  <a:pt x="0" y="0"/>
                </a:moveTo>
                <a:lnTo>
                  <a:pt x="0" y="3964165"/>
                </a:lnTo>
              </a:path>
            </a:pathLst>
          </a:custGeom>
          <a:ln w="12700">
            <a:solidFill>
              <a:srgbClr val="000000"/>
            </a:solidFill>
          </a:ln>
        </p:spPr>
        <p:txBody>
          <a:bodyPr wrap="square" lIns="0" tIns="0" rIns="0" bIns="0" rtlCol="0">
            <a:noAutofit/>
          </a:bodyPr>
          <a:lstStyle/>
          <a:p>
            <a:endParaRPr/>
          </a:p>
        </p:txBody>
      </p:sp>
      <p:sp>
        <p:nvSpPr>
          <p:cNvPr id="19" name="object 19"/>
          <p:cNvSpPr/>
          <p:nvPr/>
        </p:nvSpPr>
        <p:spPr>
          <a:xfrm>
            <a:off x="3439630" y="2997538"/>
            <a:ext cx="0" cy="1330048"/>
          </a:xfrm>
          <a:custGeom>
            <a:avLst/>
            <a:gdLst/>
            <a:ahLst/>
            <a:cxnLst/>
            <a:rect l="l" t="t" r="r" b="b"/>
            <a:pathLst>
              <a:path h="1329817">
                <a:moveTo>
                  <a:pt x="0" y="0"/>
                </a:moveTo>
                <a:lnTo>
                  <a:pt x="0" y="1329817"/>
                </a:lnTo>
              </a:path>
            </a:pathLst>
          </a:custGeom>
          <a:ln w="12700">
            <a:solidFill>
              <a:srgbClr val="000000"/>
            </a:solidFill>
          </a:ln>
        </p:spPr>
        <p:txBody>
          <a:bodyPr wrap="square" lIns="0" tIns="0" rIns="0" bIns="0" rtlCol="0">
            <a:noAutofit/>
          </a:bodyPr>
          <a:lstStyle/>
          <a:p>
            <a:endParaRPr/>
          </a:p>
        </p:txBody>
      </p:sp>
      <p:sp>
        <p:nvSpPr>
          <p:cNvPr id="20" name="object 20"/>
          <p:cNvSpPr/>
          <p:nvPr/>
        </p:nvSpPr>
        <p:spPr>
          <a:xfrm>
            <a:off x="3439630" y="4973530"/>
            <a:ext cx="0" cy="671388"/>
          </a:xfrm>
          <a:custGeom>
            <a:avLst/>
            <a:gdLst/>
            <a:ahLst/>
            <a:cxnLst/>
            <a:rect l="l" t="t" r="r" b="b"/>
            <a:pathLst>
              <a:path h="671271">
                <a:moveTo>
                  <a:pt x="0" y="0"/>
                </a:moveTo>
                <a:lnTo>
                  <a:pt x="0" y="671271"/>
                </a:lnTo>
              </a:path>
            </a:pathLst>
          </a:custGeom>
          <a:ln w="12700">
            <a:solidFill>
              <a:srgbClr val="000000"/>
            </a:solidFill>
          </a:ln>
        </p:spPr>
        <p:txBody>
          <a:bodyPr wrap="square" lIns="0" tIns="0" rIns="0" bIns="0" rtlCol="0">
            <a:noAutofit/>
          </a:bodyPr>
          <a:lstStyle/>
          <a:p>
            <a:endParaRPr/>
          </a:p>
        </p:txBody>
      </p:sp>
      <p:sp>
        <p:nvSpPr>
          <p:cNvPr id="21" name="object 21"/>
          <p:cNvSpPr/>
          <p:nvPr/>
        </p:nvSpPr>
        <p:spPr>
          <a:xfrm>
            <a:off x="5093584" y="2997538"/>
            <a:ext cx="0" cy="1330048"/>
          </a:xfrm>
          <a:custGeom>
            <a:avLst/>
            <a:gdLst/>
            <a:ahLst/>
            <a:cxnLst/>
            <a:rect l="l" t="t" r="r" b="b"/>
            <a:pathLst>
              <a:path h="1329817">
                <a:moveTo>
                  <a:pt x="0" y="0"/>
                </a:moveTo>
                <a:lnTo>
                  <a:pt x="0" y="1329817"/>
                </a:lnTo>
              </a:path>
            </a:pathLst>
          </a:custGeom>
          <a:ln w="12700">
            <a:solidFill>
              <a:srgbClr val="000000"/>
            </a:solidFill>
          </a:ln>
        </p:spPr>
        <p:txBody>
          <a:bodyPr wrap="square" lIns="0" tIns="0" rIns="0" bIns="0" rtlCol="0">
            <a:noAutofit/>
          </a:bodyPr>
          <a:lstStyle/>
          <a:p>
            <a:endParaRPr/>
          </a:p>
        </p:txBody>
      </p:sp>
      <p:sp>
        <p:nvSpPr>
          <p:cNvPr id="22" name="object 22"/>
          <p:cNvSpPr/>
          <p:nvPr/>
        </p:nvSpPr>
        <p:spPr>
          <a:xfrm>
            <a:off x="5093584" y="4973530"/>
            <a:ext cx="0" cy="671388"/>
          </a:xfrm>
          <a:custGeom>
            <a:avLst/>
            <a:gdLst/>
            <a:ahLst/>
            <a:cxnLst/>
            <a:rect l="l" t="t" r="r" b="b"/>
            <a:pathLst>
              <a:path h="671271">
                <a:moveTo>
                  <a:pt x="0" y="0"/>
                </a:moveTo>
                <a:lnTo>
                  <a:pt x="0" y="671271"/>
                </a:lnTo>
              </a:path>
            </a:pathLst>
          </a:custGeom>
          <a:ln w="12700">
            <a:solidFill>
              <a:srgbClr val="000000"/>
            </a:solidFill>
          </a:ln>
        </p:spPr>
        <p:txBody>
          <a:bodyPr wrap="square" lIns="0" tIns="0" rIns="0" bIns="0" rtlCol="0">
            <a:noAutofit/>
          </a:bodyPr>
          <a:lstStyle/>
          <a:p>
            <a:endParaRPr/>
          </a:p>
        </p:txBody>
      </p:sp>
      <p:sp>
        <p:nvSpPr>
          <p:cNvPr id="23" name="object 23"/>
          <p:cNvSpPr/>
          <p:nvPr/>
        </p:nvSpPr>
        <p:spPr>
          <a:xfrm>
            <a:off x="6747538" y="2997538"/>
            <a:ext cx="0" cy="1330048"/>
          </a:xfrm>
          <a:custGeom>
            <a:avLst/>
            <a:gdLst/>
            <a:ahLst/>
            <a:cxnLst/>
            <a:rect l="l" t="t" r="r" b="b"/>
            <a:pathLst>
              <a:path h="1329817">
                <a:moveTo>
                  <a:pt x="0" y="0"/>
                </a:moveTo>
                <a:lnTo>
                  <a:pt x="0" y="1329817"/>
                </a:lnTo>
              </a:path>
            </a:pathLst>
          </a:custGeom>
          <a:ln w="12700">
            <a:solidFill>
              <a:srgbClr val="000000"/>
            </a:solidFill>
          </a:ln>
        </p:spPr>
        <p:txBody>
          <a:bodyPr wrap="square" lIns="0" tIns="0" rIns="0" bIns="0" rtlCol="0">
            <a:noAutofit/>
          </a:bodyPr>
          <a:lstStyle/>
          <a:p>
            <a:endParaRPr/>
          </a:p>
        </p:txBody>
      </p:sp>
      <p:sp>
        <p:nvSpPr>
          <p:cNvPr id="24" name="object 24"/>
          <p:cNvSpPr/>
          <p:nvPr/>
        </p:nvSpPr>
        <p:spPr>
          <a:xfrm>
            <a:off x="6747538" y="4973530"/>
            <a:ext cx="0" cy="671388"/>
          </a:xfrm>
          <a:custGeom>
            <a:avLst/>
            <a:gdLst/>
            <a:ahLst/>
            <a:cxnLst/>
            <a:rect l="l" t="t" r="r" b="b"/>
            <a:pathLst>
              <a:path h="671271">
                <a:moveTo>
                  <a:pt x="0" y="0"/>
                </a:moveTo>
                <a:lnTo>
                  <a:pt x="0" y="671271"/>
                </a:lnTo>
              </a:path>
            </a:pathLst>
          </a:custGeom>
          <a:ln w="12700">
            <a:solidFill>
              <a:srgbClr val="000000"/>
            </a:solidFill>
          </a:ln>
        </p:spPr>
        <p:txBody>
          <a:bodyPr wrap="square" lIns="0" tIns="0" rIns="0" bIns="0" rtlCol="0">
            <a:noAutofit/>
          </a:bodyPr>
          <a:lstStyle/>
          <a:p>
            <a:endParaRPr/>
          </a:p>
        </p:txBody>
      </p:sp>
      <p:sp>
        <p:nvSpPr>
          <p:cNvPr id="25" name="object 25"/>
          <p:cNvSpPr/>
          <p:nvPr/>
        </p:nvSpPr>
        <p:spPr>
          <a:xfrm>
            <a:off x="737693" y="2345153"/>
            <a:ext cx="7670149" cy="0"/>
          </a:xfrm>
          <a:custGeom>
            <a:avLst/>
            <a:gdLst/>
            <a:ahLst/>
            <a:cxnLst/>
            <a:rect l="l" t="t" r="r" b="b"/>
            <a:pathLst>
              <a:path w="7668818">
                <a:moveTo>
                  <a:pt x="0" y="0"/>
                </a:moveTo>
                <a:lnTo>
                  <a:pt x="7668818" y="0"/>
                </a:lnTo>
              </a:path>
            </a:pathLst>
          </a:custGeom>
          <a:ln w="12700">
            <a:solidFill>
              <a:srgbClr val="000000"/>
            </a:solidFill>
          </a:ln>
        </p:spPr>
        <p:txBody>
          <a:bodyPr wrap="square" lIns="0" tIns="0" rIns="0" bIns="0" rtlCol="0">
            <a:noAutofit/>
          </a:bodyPr>
          <a:lstStyle/>
          <a:p>
            <a:endParaRPr/>
          </a:p>
        </p:txBody>
      </p:sp>
      <p:sp>
        <p:nvSpPr>
          <p:cNvPr id="26" name="object 26"/>
          <p:cNvSpPr/>
          <p:nvPr/>
        </p:nvSpPr>
        <p:spPr>
          <a:xfrm>
            <a:off x="737693" y="3003889"/>
            <a:ext cx="7670149" cy="0"/>
          </a:xfrm>
          <a:custGeom>
            <a:avLst/>
            <a:gdLst/>
            <a:ahLst/>
            <a:cxnLst/>
            <a:rect l="l" t="t" r="r" b="b"/>
            <a:pathLst>
              <a:path w="7668818">
                <a:moveTo>
                  <a:pt x="0" y="0"/>
                </a:moveTo>
                <a:lnTo>
                  <a:pt x="7668818" y="0"/>
                </a:lnTo>
              </a:path>
            </a:pathLst>
          </a:custGeom>
          <a:ln w="12700">
            <a:solidFill>
              <a:srgbClr val="000000"/>
            </a:solidFill>
          </a:ln>
        </p:spPr>
        <p:txBody>
          <a:bodyPr wrap="square" lIns="0" tIns="0" rIns="0" bIns="0" rtlCol="0">
            <a:noAutofit/>
          </a:bodyPr>
          <a:lstStyle/>
          <a:p>
            <a:endParaRPr/>
          </a:p>
        </p:txBody>
      </p:sp>
      <p:sp>
        <p:nvSpPr>
          <p:cNvPr id="27" name="object 27"/>
          <p:cNvSpPr/>
          <p:nvPr/>
        </p:nvSpPr>
        <p:spPr>
          <a:xfrm>
            <a:off x="737693" y="4321234"/>
            <a:ext cx="7670149" cy="0"/>
          </a:xfrm>
          <a:custGeom>
            <a:avLst/>
            <a:gdLst/>
            <a:ahLst/>
            <a:cxnLst/>
            <a:rect l="l" t="t" r="r" b="b"/>
            <a:pathLst>
              <a:path w="7668818">
                <a:moveTo>
                  <a:pt x="0" y="0"/>
                </a:moveTo>
                <a:lnTo>
                  <a:pt x="7668818" y="0"/>
                </a:lnTo>
              </a:path>
            </a:pathLst>
          </a:custGeom>
          <a:ln w="12700">
            <a:solidFill>
              <a:srgbClr val="000000"/>
            </a:solidFill>
          </a:ln>
        </p:spPr>
        <p:txBody>
          <a:bodyPr wrap="square" lIns="0" tIns="0" rIns="0" bIns="0" rtlCol="0">
            <a:noAutofit/>
          </a:bodyPr>
          <a:lstStyle/>
          <a:p>
            <a:endParaRPr/>
          </a:p>
        </p:txBody>
      </p:sp>
      <p:sp>
        <p:nvSpPr>
          <p:cNvPr id="28" name="object 28"/>
          <p:cNvSpPr/>
          <p:nvPr/>
        </p:nvSpPr>
        <p:spPr>
          <a:xfrm>
            <a:off x="1779325" y="4979881"/>
            <a:ext cx="6628518" cy="0"/>
          </a:xfrm>
          <a:custGeom>
            <a:avLst/>
            <a:gdLst/>
            <a:ahLst/>
            <a:cxnLst/>
            <a:rect l="l" t="t" r="r" b="b"/>
            <a:pathLst>
              <a:path w="6627367">
                <a:moveTo>
                  <a:pt x="0" y="0"/>
                </a:moveTo>
                <a:lnTo>
                  <a:pt x="6627367" y="0"/>
                </a:lnTo>
              </a:path>
            </a:pathLst>
          </a:custGeom>
          <a:ln w="12700">
            <a:solidFill>
              <a:srgbClr val="000000"/>
            </a:solidFill>
          </a:ln>
        </p:spPr>
        <p:txBody>
          <a:bodyPr wrap="square" lIns="0" tIns="0" rIns="0" bIns="0" rtlCol="0">
            <a:noAutofit/>
          </a:bodyPr>
          <a:lstStyle/>
          <a:p>
            <a:endParaRPr/>
          </a:p>
        </p:txBody>
      </p:sp>
      <p:sp>
        <p:nvSpPr>
          <p:cNvPr id="29" name="object 29"/>
          <p:cNvSpPr/>
          <p:nvPr/>
        </p:nvSpPr>
        <p:spPr>
          <a:xfrm>
            <a:off x="744044" y="1680066"/>
            <a:ext cx="0" cy="3964853"/>
          </a:xfrm>
          <a:custGeom>
            <a:avLst/>
            <a:gdLst/>
            <a:ahLst/>
            <a:cxnLst/>
            <a:rect l="l" t="t" r="r" b="b"/>
            <a:pathLst>
              <a:path h="3964165">
                <a:moveTo>
                  <a:pt x="0" y="0"/>
                </a:moveTo>
                <a:lnTo>
                  <a:pt x="0" y="3964165"/>
                </a:lnTo>
              </a:path>
            </a:pathLst>
          </a:custGeom>
          <a:ln w="12700">
            <a:solidFill>
              <a:srgbClr val="000000"/>
            </a:solidFill>
          </a:ln>
        </p:spPr>
        <p:txBody>
          <a:bodyPr wrap="square" lIns="0" tIns="0" rIns="0" bIns="0" rtlCol="0">
            <a:noAutofit/>
          </a:bodyPr>
          <a:lstStyle/>
          <a:p>
            <a:endParaRPr/>
          </a:p>
        </p:txBody>
      </p:sp>
      <p:sp>
        <p:nvSpPr>
          <p:cNvPr id="30" name="object 30"/>
          <p:cNvSpPr/>
          <p:nvPr/>
        </p:nvSpPr>
        <p:spPr>
          <a:xfrm>
            <a:off x="8401492" y="1680066"/>
            <a:ext cx="0" cy="3964853"/>
          </a:xfrm>
          <a:custGeom>
            <a:avLst/>
            <a:gdLst/>
            <a:ahLst/>
            <a:cxnLst/>
            <a:rect l="l" t="t" r="r" b="b"/>
            <a:pathLst>
              <a:path h="3964165">
                <a:moveTo>
                  <a:pt x="0" y="0"/>
                </a:moveTo>
                <a:lnTo>
                  <a:pt x="0" y="3964165"/>
                </a:lnTo>
              </a:path>
            </a:pathLst>
          </a:custGeom>
          <a:ln w="12700">
            <a:solidFill>
              <a:srgbClr val="000000"/>
            </a:solidFill>
          </a:ln>
        </p:spPr>
        <p:txBody>
          <a:bodyPr wrap="square" lIns="0" tIns="0" rIns="0" bIns="0" rtlCol="0">
            <a:noAutofit/>
          </a:bodyPr>
          <a:lstStyle/>
          <a:p>
            <a:endParaRPr/>
          </a:p>
        </p:txBody>
      </p:sp>
      <p:sp>
        <p:nvSpPr>
          <p:cNvPr id="31" name="object 31"/>
          <p:cNvSpPr/>
          <p:nvPr/>
        </p:nvSpPr>
        <p:spPr>
          <a:xfrm>
            <a:off x="737693" y="1686416"/>
            <a:ext cx="7670149" cy="0"/>
          </a:xfrm>
          <a:custGeom>
            <a:avLst/>
            <a:gdLst/>
            <a:ahLst/>
            <a:cxnLst/>
            <a:rect l="l" t="t" r="r" b="b"/>
            <a:pathLst>
              <a:path w="7668818">
                <a:moveTo>
                  <a:pt x="0" y="0"/>
                </a:moveTo>
                <a:lnTo>
                  <a:pt x="7668818" y="0"/>
                </a:lnTo>
              </a:path>
            </a:pathLst>
          </a:custGeom>
          <a:ln w="12700">
            <a:solidFill>
              <a:srgbClr val="000000"/>
            </a:solidFill>
          </a:ln>
        </p:spPr>
        <p:txBody>
          <a:bodyPr wrap="square" lIns="0" tIns="0" rIns="0" bIns="0" rtlCol="0">
            <a:noAutofit/>
          </a:bodyPr>
          <a:lstStyle/>
          <a:p>
            <a:endParaRPr/>
          </a:p>
        </p:txBody>
      </p:sp>
      <p:sp>
        <p:nvSpPr>
          <p:cNvPr id="32" name="object 32"/>
          <p:cNvSpPr/>
          <p:nvPr/>
        </p:nvSpPr>
        <p:spPr>
          <a:xfrm>
            <a:off x="737693" y="5638567"/>
            <a:ext cx="7670149" cy="0"/>
          </a:xfrm>
          <a:custGeom>
            <a:avLst/>
            <a:gdLst/>
            <a:ahLst/>
            <a:cxnLst/>
            <a:rect l="l" t="t" r="r" b="b"/>
            <a:pathLst>
              <a:path w="7668818">
                <a:moveTo>
                  <a:pt x="0" y="0"/>
                </a:moveTo>
                <a:lnTo>
                  <a:pt x="7668818" y="0"/>
                </a:lnTo>
              </a:path>
            </a:pathLst>
          </a:custGeom>
          <a:ln w="12700">
            <a:solidFill>
              <a:srgbClr val="000000"/>
            </a:solidFill>
          </a:ln>
        </p:spPr>
        <p:txBody>
          <a:bodyPr wrap="square" lIns="0" tIns="0" rIns="0" bIns="0" rtlCol="0">
            <a:noAutofit/>
          </a:bodyPr>
          <a:lstStyle/>
          <a:p>
            <a:endParaRPr/>
          </a:p>
        </p:txBody>
      </p:sp>
      <p:sp>
        <p:nvSpPr>
          <p:cNvPr id="33" name="object 33"/>
          <p:cNvSpPr txBox="1"/>
          <p:nvPr/>
        </p:nvSpPr>
        <p:spPr>
          <a:xfrm>
            <a:off x="1230793" y="1314679"/>
            <a:ext cx="2579589" cy="380557"/>
          </a:xfrm>
          <a:prstGeom prst="rect">
            <a:avLst/>
          </a:prstGeom>
        </p:spPr>
        <p:txBody>
          <a:bodyPr wrap="square" lIns="0" tIns="0" rIns="0" bIns="0" rtlCol="0">
            <a:noAutofit/>
          </a:bodyPr>
          <a:lstStyle/>
          <a:p>
            <a:pPr marL="12703">
              <a:lnSpc>
                <a:spcPts val="2996"/>
              </a:lnSpc>
              <a:spcBef>
                <a:spcPts val="149"/>
              </a:spcBef>
            </a:pPr>
            <a:r>
              <a:rPr sz="2801" b="1" dirty="0">
                <a:latin typeface="΢"/>
                <a:cs typeface="΢"/>
              </a:rPr>
              <a:t>一流的信息基础</a:t>
            </a:r>
            <a:endParaRPr sz="2801">
              <a:latin typeface="微软雅黑"/>
              <a:cs typeface="微软雅黑"/>
            </a:endParaRPr>
          </a:p>
        </p:txBody>
      </p:sp>
      <p:sp>
        <p:nvSpPr>
          <p:cNvPr id="34" name="object 34"/>
          <p:cNvSpPr txBox="1"/>
          <p:nvPr/>
        </p:nvSpPr>
        <p:spPr>
          <a:xfrm>
            <a:off x="6769386" y="3567547"/>
            <a:ext cx="1487605" cy="228132"/>
          </a:xfrm>
          <a:prstGeom prst="rect">
            <a:avLst/>
          </a:prstGeom>
        </p:spPr>
        <p:txBody>
          <a:bodyPr wrap="square" lIns="0" tIns="0" rIns="0" bIns="0" rtlCol="0">
            <a:noAutofit/>
          </a:bodyPr>
          <a:lstStyle/>
          <a:p>
            <a:pPr marL="12703">
              <a:lnSpc>
                <a:spcPts val="1795"/>
              </a:lnSpc>
              <a:spcBef>
                <a:spcPts val="89"/>
              </a:spcBef>
            </a:pPr>
            <a:r>
              <a:rPr sz="2400" baseline="1220" dirty="0">
                <a:latin typeface="΢"/>
                <a:cs typeface="΢"/>
              </a:rPr>
              <a:t>斲网络，有序推</a:t>
            </a:r>
            <a:endParaRPr sz="1600">
              <a:latin typeface="微软雅黑"/>
              <a:cs typeface="微软雅黑"/>
            </a:endParaRPr>
          </a:p>
        </p:txBody>
      </p:sp>
      <p:sp>
        <p:nvSpPr>
          <p:cNvPr id="35" name="object 35"/>
          <p:cNvSpPr txBox="1"/>
          <p:nvPr/>
        </p:nvSpPr>
        <p:spPr>
          <a:xfrm>
            <a:off x="744044" y="1686417"/>
            <a:ext cx="1054333" cy="658736"/>
          </a:xfrm>
          <a:prstGeom prst="rect">
            <a:avLst/>
          </a:prstGeom>
        </p:spPr>
        <p:txBody>
          <a:bodyPr wrap="square" lIns="0" tIns="0" rIns="0" bIns="0" rtlCol="0">
            <a:noAutofit/>
          </a:bodyPr>
          <a:lstStyle/>
          <a:p>
            <a:pPr marR="12703">
              <a:lnSpc>
                <a:spcPts val="800"/>
              </a:lnSpc>
              <a:spcBef>
                <a:spcPts val="10"/>
              </a:spcBef>
            </a:pPr>
            <a:endParaRPr sz="800"/>
          </a:p>
          <a:p>
            <a:pPr marL="304962">
              <a:lnSpc>
                <a:spcPct val="142207"/>
              </a:lnSpc>
            </a:pPr>
            <a:r>
              <a:rPr sz="1700" b="1" dirty="0">
                <a:solidFill>
                  <a:srgbClr val="FFFFFF"/>
                </a:solidFill>
                <a:latin typeface="΢"/>
                <a:cs typeface="΢"/>
              </a:rPr>
              <a:t>目标</a:t>
            </a:r>
            <a:endParaRPr sz="1700">
              <a:latin typeface="微软雅黑"/>
              <a:cs typeface="微软雅黑"/>
            </a:endParaRPr>
          </a:p>
        </p:txBody>
      </p:sp>
      <p:sp>
        <p:nvSpPr>
          <p:cNvPr id="36" name="object 36"/>
          <p:cNvSpPr txBox="1"/>
          <p:nvPr/>
        </p:nvSpPr>
        <p:spPr>
          <a:xfrm>
            <a:off x="1785677" y="1686417"/>
            <a:ext cx="6628518" cy="658736"/>
          </a:xfrm>
          <a:prstGeom prst="rect">
            <a:avLst/>
          </a:prstGeom>
        </p:spPr>
        <p:txBody>
          <a:bodyPr wrap="square" lIns="0" tIns="0" rIns="0" bIns="0" rtlCol="0">
            <a:noAutofit/>
          </a:bodyPr>
          <a:lstStyle/>
          <a:p>
            <a:pPr marR="12703">
              <a:lnSpc>
                <a:spcPts val="850"/>
              </a:lnSpc>
              <a:spcBef>
                <a:spcPts val="9"/>
              </a:spcBef>
            </a:pPr>
            <a:endParaRPr sz="850"/>
          </a:p>
          <a:p>
            <a:pPr marL="1076921">
              <a:lnSpc>
                <a:spcPct val="142207"/>
              </a:lnSpc>
            </a:pPr>
            <a:r>
              <a:rPr sz="1600" dirty="0">
                <a:latin typeface="΢"/>
                <a:cs typeface="΢"/>
              </a:rPr>
              <a:t>打造一流的信息基础，为智慧城市</a:t>
            </a:r>
            <a:r>
              <a:rPr sz="1600" spc="9" dirty="0">
                <a:latin typeface="΢"/>
                <a:cs typeface="΢"/>
              </a:rPr>
              <a:t>发</a:t>
            </a:r>
            <a:r>
              <a:rPr sz="1600" dirty="0">
                <a:latin typeface="΢"/>
                <a:cs typeface="΢"/>
              </a:rPr>
              <a:t>展提</a:t>
            </a:r>
            <a:r>
              <a:rPr sz="1600" spc="9" dirty="0">
                <a:latin typeface="΢"/>
                <a:cs typeface="΢"/>
              </a:rPr>
              <a:t>供</a:t>
            </a:r>
            <a:r>
              <a:rPr sz="1600" dirty="0">
                <a:latin typeface="΢"/>
                <a:cs typeface="΢"/>
              </a:rPr>
              <a:t>源劢力</a:t>
            </a:r>
            <a:endParaRPr sz="1600">
              <a:latin typeface="微软雅黑"/>
              <a:cs typeface="微软雅黑"/>
            </a:endParaRPr>
          </a:p>
        </p:txBody>
      </p:sp>
      <p:sp>
        <p:nvSpPr>
          <p:cNvPr id="37" name="object 37"/>
          <p:cNvSpPr txBox="1"/>
          <p:nvPr/>
        </p:nvSpPr>
        <p:spPr>
          <a:xfrm>
            <a:off x="744044" y="2345153"/>
            <a:ext cx="1054333" cy="658735"/>
          </a:xfrm>
          <a:prstGeom prst="rect">
            <a:avLst/>
          </a:prstGeom>
        </p:spPr>
        <p:txBody>
          <a:bodyPr wrap="square" lIns="0" tIns="0" rIns="0" bIns="0" rtlCol="0">
            <a:noAutofit/>
          </a:bodyPr>
          <a:lstStyle/>
          <a:p>
            <a:pPr marR="12703">
              <a:lnSpc>
                <a:spcPts val="800"/>
              </a:lnSpc>
              <a:spcBef>
                <a:spcPts val="13"/>
              </a:spcBef>
            </a:pPr>
            <a:endParaRPr sz="800"/>
          </a:p>
          <a:p>
            <a:pPr marL="304962">
              <a:lnSpc>
                <a:spcPct val="142207"/>
              </a:lnSpc>
            </a:pPr>
            <a:r>
              <a:rPr sz="1700" b="1" dirty="0">
                <a:solidFill>
                  <a:srgbClr val="FFFFFF"/>
                </a:solidFill>
                <a:latin typeface="΢"/>
                <a:cs typeface="΢"/>
              </a:rPr>
              <a:t>效果</a:t>
            </a:r>
            <a:endParaRPr sz="1700">
              <a:latin typeface="微软雅黑"/>
              <a:cs typeface="微软雅黑"/>
            </a:endParaRPr>
          </a:p>
        </p:txBody>
      </p:sp>
      <p:sp>
        <p:nvSpPr>
          <p:cNvPr id="38" name="object 38"/>
          <p:cNvSpPr txBox="1"/>
          <p:nvPr/>
        </p:nvSpPr>
        <p:spPr>
          <a:xfrm>
            <a:off x="1785677" y="2345153"/>
            <a:ext cx="6628518" cy="658735"/>
          </a:xfrm>
          <a:prstGeom prst="rect">
            <a:avLst/>
          </a:prstGeom>
        </p:spPr>
        <p:txBody>
          <a:bodyPr wrap="square" lIns="0" tIns="0" rIns="0" bIns="0" rtlCol="0">
            <a:noAutofit/>
          </a:bodyPr>
          <a:lstStyle/>
          <a:p>
            <a:pPr marR="12703">
              <a:lnSpc>
                <a:spcPts val="850"/>
              </a:lnSpc>
              <a:spcBef>
                <a:spcPts val="12"/>
              </a:spcBef>
            </a:pPr>
            <a:endParaRPr sz="850"/>
          </a:p>
          <a:p>
            <a:pPr marL="567803">
              <a:lnSpc>
                <a:spcPct val="142207"/>
              </a:lnSpc>
            </a:pPr>
            <a:r>
              <a:rPr sz="1600" dirty="0">
                <a:latin typeface="΢"/>
                <a:cs typeface="΢"/>
              </a:rPr>
              <a:t>为城市整体发展提供智能、便捷、</a:t>
            </a:r>
            <a:r>
              <a:rPr sz="1600" spc="9" dirty="0">
                <a:latin typeface="΢"/>
                <a:cs typeface="΢"/>
              </a:rPr>
              <a:t>低</a:t>
            </a:r>
            <a:r>
              <a:rPr sz="1600" dirty="0">
                <a:latin typeface="΢"/>
                <a:cs typeface="΢"/>
              </a:rPr>
              <a:t>成本</a:t>
            </a:r>
            <a:r>
              <a:rPr sz="1600" spc="9" dirty="0">
                <a:latin typeface="΢"/>
                <a:cs typeface="΢"/>
              </a:rPr>
              <a:t>、</a:t>
            </a:r>
            <a:r>
              <a:rPr sz="1600" dirty="0">
                <a:latin typeface="΢"/>
                <a:cs typeface="΢"/>
              </a:rPr>
              <a:t>高品</a:t>
            </a:r>
            <a:r>
              <a:rPr sz="1600" spc="9" dirty="0">
                <a:latin typeface="΢"/>
                <a:cs typeface="΢"/>
              </a:rPr>
              <a:t>质</a:t>
            </a:r>
            <a:r>
              <a:rPr sz="1600" dirty="0">
                <a:latin typeface="΢"/>
                <a:cs typeface="΢"/>
              </a:rPr>
              <a:t>的信</a:t>
            </a:r>
            <a:r>
              <a:rPr sz="1600" spc="9" dirty="0">
                <a:latin typeface="΢"/>
                <a:cs typeface="΢"/>
              </a:rPr>
              <a:t>息</a:t>
            </a:r>
            <a:r>
              <a:rPr sz="1600" dirty="0">
                <a:latin typeface="΢"/>
                <a:cs typeface="΢"/>
              </a:rPr>
              <a:t>服务</a:t>
            </a:r>
            <a:endParaRPr sz="1600">
              <a:latin typeface="微软雅黑"/>
              <a:cs typeface="微软雅黑"/>
            </a:endParaRPr>
          </a:p>
        </p:txBody>
      </p:sp>
      <p:sp>
        <p:nvSpPr>
          <p:cNvPr id="39" name="object 39"/>
          <p:cNvSpPr txBox="1"/>
          <p:nvPr/>
        </p:nvSpPr>
        <p:spPr>
          <a:xfrm>
            <a:off x="744044" y="3003889"/>
            <a:ext cx="1054333" cy="1317346"/>
          </a:xfrm>
          <a:prstGeom prst="rect">
            <a:avLst/>
          </a:prstGeom>
        </p:spPr>
        <p:txBody>
          <a:bodyPr wrap="square" lIns="0" tIns="0" rIns="0" bIns="0" rtlCol="0">
            <a:noAutofit/>
          </a:bodyPr>
          <a:lstStyle/>
          <a:p>
            <a:pPr marR="12703">
              <a:lnSpc>
                <a:spcPts val="1000"/>
              </a:lnSpc>
            </a:pPr>
            <a:endParaRPr sz="1000"/>
          </a:p>
          <a:p>
            <a:pPr marL="304962">
              <a:lnSpc>
                <a:spcPct val="142207"/>
              </a:lnSpc>
              <a:spcBef>
                <a:spcPts val="2408"/>
              </a:spcBef>
            </a:pPr>
            <a:r>
              <a:rPr sz="1700" b="1" dirty="0">
                <a:solidFill>
                  <a:srgbClr val="FFFFFF"/>
                </a:solidFill>
                <a:latin typeface="΢"/>
                <a:cs typeface="΢"/>
              </a:rPr>
              <a:t>策略</a:t>
            </a:r>
            <a:endParaRPr sz="1700">
              <a:latin typeface="微软雅黑"/>
              <a:cs typeface="微软雅黑"/>
            </a:endParaRPr>
          </a:p>
        </p:txBody>
      </p:sp>
      <p:sp>
        <p:nvSpPr>
          <p:cNvPr id="40" name="object 40"/>
          <p:cNvSpPr txBox="1"/>
          <p:nvPr/>
        </p:nvSpPr>
        <p:spPr>
          <a:xfrm>
            <a:off x="1785676" y="3003889"/>
            <a:ext cx="1723041" cy="1317346"/>
          </a:xfrm>
          <a:prstGeom prst="rect">
            <a:avLst/>
          </a:prstGeom>
        </p:spPr>
        <p:txBody>
          <a:bodyPr wrap="square" lIns="0" tIns="0" rIns="0" bIns="0" rtlCol="0">
            <a:noAutofit/>
          </a:bodyPr>
          <a:lstStyle/>
          <a:p>
            <a:pPr marL="33661">
              <a:lnSpc>
                <a:spcPts val="2731"/>
              </a:lnSpc>
              <a:spcBef>
                <a:spcPts val="300"/>
              </a:spcBef>
            </a:pPr>
            <a:r>
              <a:rPr sz="1600" dirty="0">
                <a:latin typeface="΢"/>
                <a:cs typeface="΢"/>
              </a:rPr>
              <a:t>深化实斲“宽带 </a:t>
            </a:r>
            <a:endParaRPr sz="1600">
              <a:latin typeface="微软雅黑"/>
              <a:cs typeface="微软雅黑"/>
            </a:endParaRPr>
          </a:p>
          <a:p>
            <a:pPr marL="33661">
              <a:lnSpc>
                <a:spcPts val="1919"/>
              </a:lnSpc>
            </a:pPr>
            <a:r>
              <a:rPr sz="1600" dirty="0">
                <a:latin typeface="΢"/>
                <a:cs typeface="΢"/>
              </a:rPr>
              <a:t>中国”战略，发 </a:t>
            </a:r>
            <a:endParaRPr sz="1600">
              <a:latin typeface="微软雅黑"/>
              <a:cs typeface="微软雅黑"/>
            </a:endParaRPr>
          </a:p>
          <a:p>
            <a:pPr marL="33661">
              <a:lnSpc>
                <a:spcPts val="1919"/>
              </a:lnSpc>
            </a:pPr>
            <a:r>
              <a:rPr sz="1600" dirty="0">
                <a:latin typeface="΢"/>
                <a:cs typeface="΢"/>
              </a:rPr>
              <a:t>展高速</a:t>
            </a:r>
            <a:r>
              <a:rPr sz="1600" spc="9" dirty="0">
                <a:latin typeface="΢"/>
                <a:cs typeface="΢"/>
              </a:rPr>
              <a:t>基</a:t>
            </a:r>
            <a:r>
              <a:rPr sz="1600" dirty="0">
                <a:latin typeface="΢"/>
                <a:cs typeface="΢"/>
              </a:rPr>
              <a:t>础网</a:t>
            </a:r>
            <a:r>
              <a:rPr sz="1600" spc="9" dirty="0">
                <a:latin typeface="΢"/>
                <a:cs typeface="΢"/>
              </a:rPr>
              <a:t>络</a:t>
            </a:r>
            <a:r>
              <a:rPr sz="1600" dirty="0">
                <a:latin typeface="΢"/>
                <a:cs typeface="΢"/>
              </a:rPr>
              <a:t>， </a:t>
            </a:r>
            <a:endParaRPr sz="1600">
              <a:latin typeface="微软雅黑"/>
              <a:cs typeface="微软雅黑"/>
            </a:endParaRPr>
          </a:p>
          <a:p>
            <a:pPr marL="33661">
              <a:lnSpc>
                <a:spcPts val="1919"/>
              </a:lnSpc>
            </a:pPr>
            <a:r>
              <a:rPr sz="1600" dirty="0">
                <a:latin typeface="΢"/>
                <a:cs typeface="΢"/>
              </a:rPr>
              <a:t>完善智慧城市信 </a:t>
            </a:r>
            <a:endParaRPr sz="1600">
              <a:latin typeface="微软雅黑"/>
              <a:cs typeface="微软雅黑"/>
            </a:endParaRPr>
          </a:p>
          <a:p>
            <a:pPr marL="33661">
              <a:lnSpc>
                <a:spcPts val="1919"/>
              </a:lnSpc>
            </a:pPr>
            <a:r>
              <a:rPr sz="1600" dirty="0">
                <a:latin typeface="΢"/>
                <a:cs typeface="΢"/>
              </a:rPr>
              <a:t>息高速公路</a:t>
            </a:r>
            <a:endParaRPr sz="1600">
              <a:latin typeface="微软雅黑"/>
              <a:cs typeface="微软雅黑"/>
            </a:endParaRPr>
          </a:p>
        </p:txBody>
      </p:sp>
      <p:sp>
        <p:nvSpPr>
          <p:cNvPr id="41" name="object 41"/>
          <p:cNvSpPr txBox="1"/>
          <p:nvPr/>
        </p:nvSpPr>
        <p:spPr>
          <a:xfrm>
            <a:off x="3439630" y="3003889"/>
            <a:ext cx="1653953" cy="1317346"/>
          </a:xfrm>
          <a:prstGeom prst="rect">
            <a:avLst/>
          </a:prstGeom>
        </p:spPr>
        <p:txBody>
          <a:bodyPr wrap="square" lIns="0" tIns="0" rIns="0" bIns="0" rtlCol="0">
            <a:noAutofit/>
          </a:bodyPr>
          <a:lstStyle/>
          <a:p>
            <a:pPr marL="33915" marR="136227" algn="just">
              <a:lnSpc>
                <a:spcPts val="2731"/>
              </a:lnSpc>
              <a:spcBef>
                <a:spcPts val="405"/>
              </a:spcBef>
            </a:pPr>
            <a:r>
              <a:rPr sz="1600" dirty="0">
                <a:latin typeface="΢"/>
                <a:cs typeface="΢"/>
              </a:rPr>
              <a:t>统筹布局，共建 </a:t>
            </a:r>
            <a:endParaRPr sz="1600">
              <a:latin typeface="微软雅黑"/>
              <a:cs typeface="微软雅黑"/>
            </a:endParaRPr>
          </a:p>
          <a:p>
            <a:pPr marL="33915" marR="136227" algn="just">
              <a:lnSpc>
                <a:spcPts val="1922"/>
              </a:lnSpc>
            </a:pPr>
            <a:r>
              <a:rPr sz="1600" dirty="0">
                <a:latin typeface="΢"/>
                <a:cs typeface="΢"/>
              </a:rPr>
              <a:t>共享，提升信息 </a:t>
            </a:r>
            <a:endParaRPr sz="1600">
              <a:latin typeface="微软雅黑"/>
              <a:cs typeface="微软雅黑"/>
            </a:endParaRPr>
          </a:p>
          <a:p>
            <a:pPr marL="33915" marR="136227" algn="just">
              <a:lnSpc>
                <a:spcPts val="1922"/>
              </a:lnSpc>
            </a:pPr>
            <a:r>
              <a:rPr sz="1600" dirty="0">
                <a:latin typeface="΢"/>
                <a:cs typeface="΢"/>
              </a:rPr>
              <a:t>基础设斲应用效 </a:t>
            </a:r>
            <a:endParaRPr sz="1600">
              <a:latin typeface="微软雅黑"/>
              <a:cs typeface="微软雅黑"/>
            </a:endParaRPr>
          </a:p>
          <a:p>
            <a:pPr marL="33915" marR="136227" algn="just">
              <a:lnSpc>
                <a:spcPts val="1922"/>
              </a:lnSpc>
            </a:pPr>
            <a:r>
              <a:rPr sz="1600" dirty="0">
                <a:latin typeface="΢"/>
                <a:cs typeface="΢"/>
              </a:rPr>
              <a:t>能</a:t>
            </a:r>
            <a:endParaRPr sz="1600">
              <a:latin typeface="微软雅黑"/>
              <a:cs typeface="微软雅黑"/>
            </a:endParaRPr>
          </a:p>
        </p:txBody>
      </p:sp>
      <p:sp>
        <p:nvSpPr>
          <p:cNvPr id="42" name="object 42"/>
          <p:cNvSpPr txBox="1"/>
          <p:nvPr/>
        </p:nvSpPr>
        <p:spPr>
          <a:xfrm>
            <a:off x="5093585" y="3003889"/>
            <a:ext cx="1653954" cy="1317346"/>
          </a:xfrm>
          <a:prstGeom prst="rect">
            <a:avLst/>
          </a:prstGeom>
        </p:spPr>
        <p:txBody>
          <a:bodyPr wrap="square" lIns="0" tIns="0" rIns="0" bIns="0" rtlCol="0">
            <a:noAutofit/>
          </a:bodyPr>
          <a:lstStyle/>
          <a:p>
            <a:pPr>
              <a:lnSpc>
                <a:spcPts val="1300"/>
              </a:lnSpc>
              <a:spcBef>
                <a:spcPts val="6"/>
              </a:spcBef>
            </a:pPr>
            <a:endParaRPr sz="1300"/>
          </a:p>
          <a:p>
            <a:pPr marL="34043" marR="136100" algn="just">
              <a:lnSpc>
                <a:spcPts val="2731"/>
              </a:lnSpc>
            </a:pPr>
            <a:r>
              <a:rPr sz="1600" dirty="0">
                <a:latin typeface="΢"/>
                <a:cs typeface="΢"/>
              </a:rPr>
              <a:t>建设城市级信息 </a:t>
            </a:r>
            <a:endParaRPr sz="1600">
              <a:latin typeface="微软雅黑"/>
              <a:cs typeface="微软雅黑"/>
            </a:endParaRPr>
          </a:p>
          <a:p>
            <a:pPr marL="34043" marR="136100" algn="just">
              <a:lnSpc>
                <a:spcPts val="1922"/>
              </a:lnSpc>
            </a:pPr>
            <a:r>
              <a:rPr sz="1600" dirty="0">
                <a:latin typeface="΢"/>
                <a:cs typeface="΢"/>
              </a:rPr>
              <a:t>资源中心，提高 </a:t>
            </a:r>
            <a:endParaRPr sz="1600">
              <a:latin typeface="微软雅黑"/>
              <a:cs typeface="微软雅黑"/>
            </a:endParaRPr>
          </a:p>
          <a:p>
            <a:pPr marL="34043" marR="136100" algn="just">
              <a:lnSpc>
                <a:spcPts val="1922"/>
              </a:lnSpc>
            </a:pPr>
            <a:r>
              <a:rPr sz="1600" dirty="0">
                <a:latin typeface="΢"/>
                <a:cs typeface="΢"/>
              </a:rPr>
              <a:t>信息资源共享和 </a:t>
            </a:r>
            <a:endParaRPr sz="1600">
              <a:latin typeface="微软雅黑"/>
              <a:cs typeface="微软雅黑"/>
            </a:endParaRPr>
          </a:p>
          <a:p>
            <a:pPr marL="34043" marR="136100" algn="just">
              <a:lnSpc>
                <a:spcPts val="1922"/>
              </a:lnSpc>
            </a:pPr>
            <a:r>
              <a:rPr sz="1600" dirty="0">
                <a:latin typeface="΢"/>
                <a:cs typeface="΢"/>
              </a:rPr>
              <a:t>利用水平</a:t>
            </a:r>
            <a:endParaRPr sz="1600">
              <a:latin typeface="微软雅黑"/>
              <a:cs typeface="微软雅黑"/>
            </a:endParaRPr>
          </a:p>
        </p:txBody>
      </p:sp>
      <p:sp>
        <p:nvSpPr>
          <p:cNvPr id="43" name="object 43"/>
          <p:cNvSpPr txBox="1"/>
          <p:nvPr/>
        </p:nvSpPr>
        <p:spPr>
          <a:xfrm>
            <a:off x="6747539" y="3003889"/>
            <a:ext cx="1653953" cy="1317346"/>
          </a:xfrm>
          <a:prstGeom prst="rect">
            <a:avLst/>
          </a:prstGeom>
        </p:spPr>
        <p:txBody>
          <a:bodyPr wrap="square" lIns="0" tIns="0" rIns="0" bIns="0" rtlCol="0">
            <a:noAutofit/>
          </a:bodyPr>
          <a:lstStyle/>
          <a:p>
            <a:pPr>
              <a:lnSpc>
                <a:spcPts val="550"/>
              </a:lnSpc>
              <a:spcBef>
                <a:spcPts val="32"/>
              </a:spcBef>
            </a:pPr>
            <a:endParaRPr sz="550"/>
          </a:p>
          <a:p>
            <a:pPr marL="34550" marR="135592">
              <a:lnSpc>
                <a:spcPts val="2731"/>
              </a:lnSpc>
              <a:spcBef>
                <a:spcPts val="1000"/>
              </a:spcBef>
            </a:pPr>
            <a:r>
              <a:rPr sz="1600" dirty="0">
                <a:latin typeface="΢"/>
                <a:cs typeface="΢"/>
              </a:rPr>
              <a:t>打造城市感知设 </a:t>
            </a:r>
            <a:endParaRPr sz="1600">
              <a:latin typeface="微软雅黑"/>
              <a:cs typeface="微软雅黑"/>
            </a:endParaRPr>
          </a:p>
          <a:p>
            <a:pPr marL="34550" marR="135592">
              <a:lnSpc>
                <a:spcPts val="2731"/>
              </a:lnSpc>
              <a:spcBef>
                <a:spcPts val="1111"/>
              </a:spcBef>
            </a:pPr>
            <a:r>
              <a:rPr sz="1600" dirty="0">
                <a:latin typeface="΢"/>
                <a:cs typeface="΢"/>
              </a:rPr>
              <a:t>劢物联网发展</a:t>
            </a:r>
            <a:endParaRPr sz="1600">
              <a:latin typeface="微软雅黑"/>
              <a:cs typeface="微软雅黑"/>
            </a:endParaRPr>
          </a:p>
        </p:txBody>
      </p:sp>
      <p:sp>
        <p:nvSpPr>
          <p:cNvPr id="44" name="object 44"/>
          <p:cNvSpPr txBox="1"/>
          <p:nvPr/>
        </p:nvSpPr>
        <p:spPr>
          <a:xfrm>
            <a:off x="744044" y="4321234"/>
            <a:ext cx="1054333" cy="1317333"/>
          </a:xfrm>
          <a:prstGeom prst="rect">
            <a:avLst/>
          </a:prstGeom>
        </p:spPr>
        <p:txBody>
          <a:bodyPr wrap="square" lIns="0" tIns="0" rIns="0" bIns="0" rtlCol="0">
            <a:noAutofit/>
          </a:bodyPr>
          <a:lstStyle/>
          <a:p>
            <a:pPr marR="12703">
              <a:lnSpc>
                <a:spcPts val="1000"/>
              </a:lnSpc>
            </a:pPr>
            <a:endParaRPr sz="1000"/>
          </a:p>
          <a:p>
            <a:pPr marL="304962">
              <a:lnSpc>
                <a:spcPct val="142207"/>
              </a:lnSpc>
              <a:spcBef>
                <a:spcPts val="2410"/>
              </a:spcBef>
            </a:pPr>
            <a:r>
              <a:rPr sz="1700" b="1" dirty="0">
                <a:solidFill>
                  <a:srgbClr val="FFFFFF"/>
                </a:solidFill>
                <a:latin typeface="΢"/>
                <a:cs typeface="΢"/>
              </a:rPr>
              <a:t>项目</a:t>
            </a:r>
            <a:endParaRPr sz="1700">
              <a:latin typeface="微软雅黑"/>
              <a:cs typeface="微软雅黑"/>
            </a:endParaRPr>
          </a:p>
        </p:txBody>
      </p:sp>
      <p:sp>
        <p:nvSpPr>
          <p:cNvPr id="45" name="object 45"/>
          <p:cNvSpPr txBox="1"/>
          <p:nvPr/>
        </p:nvSpPr>
        <p:spPr>
          <a:xfrm>
            <a:off x="1785677" y="4321234"/>
            <a:ext cx="6615815" cy="658647"/>
          </a:xfrm>
          <a:prstGeom prst="rect">
            <a:avLst/>
          </a:prstGeom>
        </p:spPr>
        <p:txBody>
          <a:bodyPr wrap="square" lIns="0" tIns="0" rIns="0" bIns="0" rtlCol="0">
            <a:noAutofit/>
          </a:bodyPr>
          <a:lstStyle/>
          <a:p>
            <a:pPr>
              <a:lnSpc>
                <a:spcPts val="850"/>
              </a:lnSpc>
              <a:spcBef>
                <a:spcPts val="16"/>
              </a:spcBef>
            </a:pPr>
            <a:endParaRPr sz="850"/>
          </a:p>
          <a:p>
            <a:pPr marL="2267164" marR="2252937" algn="ctr">
              <a:lnSpc>
                <a:spcPct val="142207"/>
              </a:lnSpc>
            </a:pPr>
            <a:r>
              <a:rPr sz="1600" spc="-15" dirty="0">
                <a:latin typeface="΢"/>
                <a:cs typeface="΢"/>
              </a:rPr>
              <a:t>智慧城市信息安全中心</a:t>
            </a:r>
            <a:endParaRPr sz="1600">
              <a:latin typeface="微软雅黑"/>
              <a:cs typeface="微软雅黑"/>
            </a:endParaRPr>
          </a:p>
        </p:txBody>
      </p:sp>
      <p:sp>
        <p:nvSpPr>
          <p:cNvPr id="46" name="object 46"/>
          <p:cNvSpPr txBox="1"/>
          <p:nvPr/>
        </p:nvSpPr>
        <p:spPr>
          <a:xfrm>
            <a:off x="1785677" y="4979882"/>
            <a:ext cx="1666656" cy="658685"/>
          </a:xfrm>
          <a:prstGeom prst="rect">
            <a:avLst/>
          </a:prstGeom>
        </p:spPr>
        <p:txBody>
          <a:bodyPr wrap="square" lIns="0" tIns="0" rIns="0" bIns="0" rtlCol="0">
            <a:noAutofit/>
          </a:bodyPr>
          <a:lstStyle/>
          <a:p>
            <a:pPr marR="12703">
              <a:lnSpc>
                <a:spcPts val="850"/>
              </a:lnSpc>
              <a:spcBef>
                <a:spcPts val="17"/>
              </a:spcBef>
            </a:pPr>
            <a:endParaRPr sz="850"/>
          </a:p>
          <a:p>
            <a:pPr marL="421215">
              <a:lnSpc>
                <a:spcPct val="142207"/>
              </a:lnSpc>
            </a:pPr>
            <a:r>
              <a:rPr sz="1600" dirty="0">
                <a:latin typeface="΢"/>
                <a:cs typeface="΢"/>
              </a:rPr>
              <a:t>宽带城市</a:t>
            </a:r>
            <a:endParaRPr sz="1600">
              <a:latin typeface="微软雅黑"/>
              <a:cs typeface="微软雅黑"/>
            </a:endParaRPr>
          </a:p>
        </p:txBody>
      </p:sp>
      <p:sp>
        <p:nvSpPr>
          <p:cNvPr id="47" name="object 47"/>
          <p:cNvSpPr txBox="1"/>
          <p:nvPr/>
        </p:nvSpPr>
        <p:spPr>
          <a:xfrm>
            <a:off x="3439630" y="4979882"/>
            <a:ext cx="1666655" cy="658685"/>
          </a:xfrm>
          <a:prstGeom prst="rect">
            <a:avLst/>
          </a:prstGeom>
        </p:spPr>
        <p:txBody>
          <a:bodyPr wrap="square" lIns="0" tIns="0" rIns="0" bIns="0" rtlCol="0">
            <a:noAutofit/>
          </a:bodyPr>
          <a:lstStyle/>
          <a:p>
            <a:pPr marR="12703">
              <a:lnSpc>
                <a:spcPts val="850"/>
              </a:lnSpc>
              <a:spcBef>
                <a:spcPts val="17"/>
              </a:spcBef>
            </a:pPr>
            <a:endParaRPr sz="850"/>
          </a:p>
          <a:p>
            <a:pPr marL="320992">
              <a:lnSpc>
                <a:spcPct val="142207"/>
              </a:lnSpc>
            </a:pPr>
            <a:r>
              <a:rPr sz="1600" dirty="0">
                <a:latin typeface="΢"/>
                <a:cs typeface="΢"/>
              </a:rPr>
              <a:t>亍计算中心</a:t>
            </a:r>
            <a:endParaRPr sz="1600">
              <a:latin typeface="微软雅黑"/>
              <a:cs typeface="微软雅黑"/>
            </a:endParaRPr>
          </a:p>
        </p:txBody>
      </p:sp>
      <p:sp>
        <p:nvSpPr>
          <p:cNvPr id="48" name="object 48"/>
          <p:cNvSpPr txBox="1"/>
          <p:nvPr/>
        </p:nvSpPr>
        <p:spPr>
          <a:xfrm>
            <a:off x="5093585" y="4979882"/>
            <a:ext cx="1653954" cy="658685"/>
          </a:xfrm>
          <a:prstGeom prst="rect">
            <a:avLst/>
          </a:prstGeom>
        </p:spPr>
        <p:txBody>
          <a:bodyPr wrap="square" lIns="0" tIns="0" rIns="0" bIns="0" rtlCol="0">
            <a:noAutofit/>
          </a:bodyPr>
          <a:lstStyle/>
          <a:p>
            <a:pPr>
              <a:lnSpc>
                <a:spcPts val="550"/>
              </a:lnSpc>
              <a:spcBef>
                <a:spcPts val="44"/>
              </a:spcBef>
            </a:pPr>
            <a:endParaRPr sz="550"/>
          </a:p>
          <a:p>
            <a:pPr marL="421850" marR="356489">
              <a:lnSpc>
                <a:spcPts val="2731"/>
              </a:lnSpc>
            </a:pPr>
            <a:r>
              <a:rPr sz="1600" dirty="0">
                <a:latin typeface="΢"/>
                <a:cs typeface="΢"/>
              </a:rPr>
              <a:t>城市信息 </a:t>
            </a:r>
            <a:endParaRPr sz="1600">
              <a:latin typeface="微软雅黑"/>
              <a:cs typeface="微软雅黑"/>
            </a:endParaRPr>
          </a:p>
          <a:p>
            <a:pPr marL="421850" marR="356489">
              <a:lnSpc>
                <a:spcPts val="1919"/>
              </a:lnSpc>
            </a:pPr>
            <a:r>
              <a:rPr sz="1600" dirty="0">
                <a:latin typeface="΢"/>
                <a:cs typeface="΢"/>
              </a:rPr>
              <a:t>资源中心</a:t>
            </a:r>
            <a:endParaRPr sz="1600">
              <a:latin typeface="微软雅黑"/>
              <a:cs typeface="微软雅黑"/>
            </a:endParaRPr>
          </a:p>
        </p:txBody>
      </p:sp>
      <p:sp>
        <p:nvSpPr>
          <p:cNvPr id="49" name="object 49"/>
          <p:cNvSpPr txBox="1"/>
          <p:nvPr/>
        </p:nvSpPr>
        <p:spPr>
          <a:xfrm>
            <a:off x="6747539" y="4979882"/>
            <a:ext cx="1666655" cy="658685"/>
          </a:xfrm>
          <a:prstGeom prst="rect">
            <a:avLst/>
          </a:prstGeom>
        </p:spPr>
        <p:txBody>
          <a:bodyPr wrap="square" lIns="0" tIns="0" rIns="0" bIns="0" rtlCol="0">
            <a:noAutofit/>
          </a:bodyPr>
          <a:lstStyle/>
          <a:p>
            <a:pPr marR="12703">
              <a:lnSpc>
                <a:spcPts val="850"/>
              </a:lnSpc>
              <a:spcBef>
                <a:spcPts val="17"/>
              </a:spcBef>
            </a:pPr>
            <a:endParaRPr sz="850"/>
          </a:p>
          <a:p>
            <a:pPr marL="219245">
              <a:lnSpc>
                <a:spcPct val="142207"/>
              </a:lnSpc>
            </a:pPr>
            <a:r>
              <a:rPr sz="1600" dirty="0">
                <a:latin typeface="΢"/>
                <a:cs typeface="΢"/>
              </a:rPr>
              <a:t>感知基础设斲</a:t>
            </a:r>
            <a:endParaRPr sz="1600">
              <a:latin typeface="微软雅黑"/>
              <a:cs typeface="微软雅黑"/>
            </a:endParaRPr>
          </a:p>
        </p:txBody>
      </p:sp>
    </p:spTree>
    <p:extLst>
      <p:ext uri="{BB962C8B-B14F-4D97-AF65-F5344CB8AC3E}">
        <p14:creationId xmlns:p14="http://schemas.microsoft.com/office/powerpoint/2010/main" val="429321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835976" y="5091826"/>
            <a:ext cx="6116747" cy="653884"/>
          </a:xfrm>
          <a:custGeom>
            <a:avLst/>
            <a:gdLst/>
            <a:ahLst/>
            <a:cxnLst/>
            <a:rect l="l" t="t" r="r" b="b"/>
            <a:pathLst>
              <a:path w="6115685" h="653770">
                <a:moveTo>
                  <a:pt x="0" y="653770"/>
                </a:moveTo>
                <a:lnTo>
                  <a:pt x="6115685" y="653770"/>
                </a:lnTo>
                <a:lnTo>
                  <a:pt x="6115685" y="0"/>
                </a:lnTo>
                <a:lnTo>
                  <a:pt x="0" y="0"/>
                </a:lnTo>
                <a:lnTo>
                  <a:pt x="0" y="653770"/>
                </a:lnTo>
                <a:close/>
              </a:path>
            </a:pathLst>
          </a:custGeom>
          <a:ln w="12700">
            <a:solidFill>
              <a:srgbClr val="2185D5"/>
            </a:solidFill>
          </a:ln>
        </p:spPr>
        <p:txBody>
          <a:bodyPr wrap="square" lIns="0" tIns="0" rIns="0" bIns="0" rtlCol="0">
            <a:noAutofit/>
          </a:bodyPr>
          <a:lstStyle/>
          <a:p>
            <a:endParaRPr/>
          </a:p>
        </p:txBody>
      </p:sp>
      <p:sp>
        <p:nvSpPr>
          <p:cNvPr id="4" name="object 4"/>
          <p:cNvSpPr/>
          <p:nvPr/>
        </p:nvSpPr>
        <p:spPr>
          <a:xfrm>
            <a:off x="634093" y="1918485"/>
            <a:ext cx="3071393" cy="3071393"/>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683683" y="1944271"/>
            <a:ext cx="2972900" cy="2972900"/>
          </a:xfrm>
          <a:custGeom>
            <a:avLst/>
            <a:gdLst/>
            <a:ahLst/>
            <a:cxnLst/>
            <a:rect l="l" t="t" r="r" b="b"/>
            <a:pathLst>
              <a:path w="2972384" h="2972384">
                <a:moveTo>
                  <a:pt x="1486230" y="0"/>
                </a:moveTo>
                <a:lnTo>
                  <a:pt x="1364321" y="4926"/>
                </a:lnTo>
                <a:lnTo>
                  <a:pt x="1245130" y="19450"/>
                </a:lnTo>
                <a:lnTo>
                  <a:pt x="1129037" y="43190"/>
                </a:lnTo>
                <a:lnTo>
                  <a:pt x="1016425" y="75763"/>
                </a:lnTo>
                <a:lnTo>
                  <a:pt x="907677" y="116786"/>
                </a:lnTo>
                <a:lnTo>
                  <a:pt x="803175" y="165877"/>
                </a:lnTo>
                <a:lnTo>
                  <a:pt x="703300" y="222655"/>
                </a:lnTo>
                <a:lnTo>
                  <a:pt x="608436" y="286735"/>
                </a:lnTo>
                <a:lnTo>
                  <a:pt x="518964" y="357736"/>
                </a:lnTo>
                <a:lnTo>
                  <a:pt x="435267" y="435276"/>
                </a:lnTo>
                <a:lnTo>
                  <a:pt x="357726" y="518972"/>
                </a:lnTo>
                <a:lnTo>
                  <a:pt x="286725" y="608441"/>
                </a:lnTo>
                <a:lnTo>
                  <a:pt x="222646" y="703302"/>
                </a:lnTo>
                <a:lnTo>
                  <a:pt x="165870" y="803171"/>
                </a:lnTo>
                <a:lnTo>
                  <a:pt x="116780" y="907667"/>
                </a:lnTo>
                <a:lnTo>
                  <a:pt x="75758" y="1016406"/>
                </a:lnTo>
                <a:lnTo>
                  <a:pt x="43187" y="1129007"/>
                </a:lnTo>
                <a:lnTo>
                  <a:pt x="19449" y="1245087"/>
                </a:lnTo>
                <a:lnTo>
                  <a:pt x="4926" y="1364263"/>
                </a:lnTo>
                <a:lnTo>
                  <a:pt x="0" y="1486153"/>
                </a:lnTo>
                <a:lnTo>
                  <a:pt x="4926" y="1608062"/>
                </a:lnTo>
                <a:lnTo>
                  <a:pt x="19449" y="1727253"/>
                </a:lnTo>
                <a:lnTo>
                  <a:pt x="43187" y="1843346"/>
                </a:lnTo>
                <a:lnTo>
                  <a:pt x="75758" y="1955958"/>
                </a:lnTo>
                <a:lnTo>
                  <a:pt x="116780" y="2064706"/>
                </a:lnTo>
                <a:lnTo>
                  <a:pt x="165870" y="2169208"/>
                </a:lnTo>
                <a:lnTo>
                  <a:pt x="222646" y="2269083"/>
                </a:lnTo>
                <a:lnTo>
                  <a:pt x="286725" y="2363947"/>
                </a:lnTo>
                <a:lnTo>
                  <a:pt x="357726" y="2453419"/>
                </a:lnTo>
                <a:lnTo>
                  <a:pt x="435267" y="2537117"/>
                </a:lnTo>
                <a:lnTo>
                  <a:pt x="518964" y="2614657"/>
                </a:lnTo>
                <a:lnTo>
                  <a:pt x="608436" y="2685658"/>
                </a:lnTo>
                <a:lnTo>
                  <a:pt x="703300" y="2749738"/>
                </a:lnTo>
                <a:lnTo>
                  <a:pt x="803175" y="2806513"/>
                </a:lnTo>
                <a:lnTo>
                  <a:pt x="907677" y="2855603"/>
                </a:lnTo>
                <a:lnTo>
                  <a:pt x="1016425" y="2896625"/>
                </a:lnTo>
                <a:lnTo>
                  <a:pt x="1129037" y="2929196"/>
                </a:lnTo>
                <a:lnTo>
                  <a:pt x="1245130" y="2952934"/>
                </a:lnTo>
                <a:lnTo>
                  <a:pt x="1364321" y="2967458"/>
                </a:lnTo>
                <a:lnTo>
                  <a:pt x="1486230" y="2972384"/>
                </a:lnTo>
                <a:lnTo>
                  <a:pt x="1608120" y="2967458"/>
                </a:lnTo>
                <a:lnTo>
                  <a:pt x="1727297" y="2952934"/>
                </a:lnTo>
                <a:lnTo>
                  <a:pt x="1843376" y="2929196"/>
                </a:lnTo>
                <a:lnTo>
                  <a:pt x="1955977" y="2896625"/>
                </a:lnTo>
                <a:lnTo>
                  <a:pt x="2064717" y="2855603"/>
                </a:lnTo>
                <a:lnTo>
                  <a:pt x="2169212" y="2806513"/>
                </a:lnTo>
                <a:lnTo>
                  <a:pt x="2269081" y="2749738"/>
                </a:lnTo>
                <a:lnTo>
                  <a:pt x="2363942" y="2685658"/>
                </a:lnTo>
                <a:lnTo>
                  <a:pt x="2453411" y="2614657"/>
                </a:lnTo>
                <a:lnTo>
                  <a:pt x="2537107" y="2537117"/>
                </a:lnTo>
                <a:lnTo>
                  <a:pt x="2614647" y="2453419"/>
                </a:lnTo>
                <a:lnTo>
                  <a:pt x="2685648" y="2363947"/>
                </a:lnTo>
                <a:lnTo>
                  <a:pt x="2749729" y="2269083"/>
                </a:lnTo>
                <a:lnTo>
                  <a:pt x="2806506" y="2169208"/>
                </a:lnTo>
                <a:lnTo>
                  <a:pt x="2855597" y="2064706"/>
                </a:lnTo>
                <a:lnTo>
                  <a:pt x="2896621" y="1955958"/>
                </a:lnTo>
                <a:lnTo>
                  <a:pt x="2929193" y="1843346"/>
                </a:lnTo>
                <a:lnTo>
                  <a:pt x="2952933" y="1727253"/>
                </a:lnTo>
                <a:lnTo>
                  <a:pt x="2967457" y="1608062"/>
                </a:lnTo>
                <a:lnTo>
                  <a:pt x="2972384" y="1486153"/>
                </a:lnTo>
                <a:lnTo>
                  <a:pt x="2967457" y="1364263"/>
                </a:lnTo>
                <a:lnTo>
                  <a:pt x="2952933" y="1245087"/>
                </a:lnTo>
                <a:lnTo>
                  <a:pt x="2929193" y="1129007"/>
                </a:lnTo>
                <a:lnTo>
                  <a:pt x="2896621" y="1016406"/>
                </a:lnTo>
                <a:lnTo>
                  <a:pt x="2855597" y="907667"/>
                </a:lnTo>
                <a:lnTo>
                  <a:pt x="2806506" y="803171"/>
                </a:lnTo>
                <a:lnTo>
                  <a:pt x="2749729" y="703302"/>
                </a:lnTo>
                <a:lnTo>
                  <a:pt x="2685648" y="608441"/>
                </a:lnTo>
                <a:lnTo>
                  <a:pt x="2614647" y="518972"/>
                </a:lnTo>
                <a:lnTo>
                  <a:pt x="2537107" y="435276"/>
                </a:lnTo>
                <a:lnTo>
                  <a:pt x="2453411" y="357736"/>
                </a:lnTo>
                <a:lnTo>
                  <a:pt x="2363942" y="286735"/>
                </a:lnTo>
                <a:lnTo>
                  <a:pt x="2269081" y="222655"/>
                </a:lnTo>
                <a:lnTo>
                  <a:pt x="2169212" y="165877"/>
                </a:lnTo>
                <a:lnTo>
                  <a:pt x="2064717" y="116786"/>
                </a:lnTo>
                <a:lnTo>
                  <a:pt x="1955977" y="75763"/>
                </a:lnTo>
                <a:lnTo>
                  <a:pt x="1843376" y="43190"/>
                </a:lnTo>
                <a:lnTo>
                  <a:pt x="1727297" y="19450"/>
                </a:lnTo>
                <a:lnTo>
                  <a:pt x="1608120" y="4926"/>
                </a:lnTo>
                <a:lnTo>
                  <a:pt x="1486230" y="0"/>
                </a:lnTo>
                <a:close/>
              </a:path>
            </a:pathLst>
          </a:custGeom>
          <a:solidFill>
            <a:srgbClr val="2185D5"/>
          </a:solidFill>
        </p:spPr>
        <p:txBody>
          <a:bodyPr wrap="square" lIns="0" tIns="0" rIns="0" bIns="0" rtlCol="0">
            <a:noAutofit/>
          </a:bodyPr>
          <a:lstStyle/>
          <a:p>
            <a:endParaRPr/>
          </a:p>
        </p:txBody>
      </p:sp>
      <p:sp>
        <p:nvSpPr>
          <p:cNvPr id="6" name="object 6"/>
          <p:cNvSpPr/>
          <p:nvPr/>
        </p:nvSpPr>
        <p:spPr>
          <a:xfrm>
            <a:off x="683683" y="1944271"/>
            <a:ext cx="2972900" cy="2972900"/>
          </a:xfrm>
          <a:custGeom>
            <a:avLst/>
            <a:gdLst/>
            <a:ahLst/>
            <a:cxnLst/>
            <a:rect l="l" t="t" r="r" b="b"/>
            <a:pathLst>
              <a:path w="2972384" h="2972384">
                <a:moveTo>
                  <a:pt x="0" y="1486153"/>
                </a:moveTo>
                <a:lnTo>
                  <a:pt x="4926" y="1364263"/>
                </a:lnTo>
                <a:lnTo>
                  <a:pt x="19449" y="1245087"/>
                </a:lnTo>
                <a:lnTo>
                  <a:pt x="43187" y="1129007"/>
                </a:lnTo>
                <a:lnTo>
                  <a:pt x="75758" y="1016406"/>
                </a:lnTo>
                <a:lnTo>
                  <a:pt x="116780" y="907667"/>
                </a:lnTo>
                <a:lnTo>
                  <a:pt x="165870" y="803171"/>
                </a:lnTo>
                <a:lnTo>
                  <a:pt x="222646" y="703302"/>
                </a:lnTo>
                <a:lnTo>
                  <a:pt x="286725" y="608441"/>
                </a:lnTo>
                <a:lnTo>
                  <a:pt x="357726" y="518972"/>
                </a:lnTo>
                <a:lnTo>
                  <a:pt x="435267" y="435276"/>
                </a:lnTo>
                <a:lnTo>
                  <a:pt x="518964" y="357736"/>
                </a:lnTo>
                <a:lnTo>
                  <a:pt x="608436" y="286735"/>
                </a:lnTo>
                <a:lnTo>
                  <a:pt x="703300" y="222655"/>
                </a:lnTo>
                <a:lnTo>
                  <a:pt x="803175" y="165877"/>
                </a:lnTo>
                <a:lnTo>
                  <a:pt x="907677" y="116786"/>
                </a:lnTo>
                <a:lnTo>
                  <a:pt x="1016425" y="75763"/>
                </a:lnTo>
                <a:lnTo>
                  <a:pt x="1129037" y="43190"/>
                </a:lnTo>
                <a:lnTo>
                  <a:pt x="1245130" y="19450"/>
                </a:lnTo>
                <a:lnTo>
                  <a:pt x="1364321" y="4926"/>
                </a:lnTo>
                <a:lnTo>
                  <a:pt x="1486230" y="0"/>
                </a:lnTo>
                <a:lnTo>
                  <a:pt x="1608120" y="4926"/>
                </a:lnTo>
                <a:lnTo>
                  <a:pt x="1727297" y="19450"/>
                </a:lnTo>
                <a:lnTo>
                  <a:pt x="1843376" y="43190"/>
                </a:lnTo>
                <a:lnTo>
                  <a:pt x="1955977" y="75763"/>
                </a:lnTo>
                <a:lnTo>
                  <a:pt x="2064717" y="116786"/>
                </a:lnTo>
                <a:lnTo>
                  <a:pt x="2169212" y="165877"/>
                </a:lnTo>
                <a:lnTo>
                  <a:pt x="2269081" y="222655"/>
                </a:lnTo>
                <a:lnTo>
                  <a:pt x="2363942" y="286735"/>
                </a:lnTo>
                <a:lnTo>
                  <a:pt x="2453411" y="357736"/>
                </a:lnTo>
                <a:lnTo>
                  <a:pt x="2537107" y="435276"/>
                </a:lnTo>
                <a:lnTo>
                  <a:pt x="2614647" y="518972"/>
                </a:lnTo>
                <a:lnTo>
                  <a:pt x="2685648" y="608441"/>
                </a:lnTo>
                <a:lnTo>
                  <a:pt x="2749729" y="703302"/>
                </a:lnTo>
                <a:lnTo>
                  <a:pt x="2806506" y="803171"/>
                </a:lnTo>
                <a:lnTo>
                  <a:pt x="2855597" y="907667"/>
                </a:lnTo>
                <a:lnTo>
                  <a:pt x="2896621" y="1016406"/>
                </a:lnTo>
                <a:lnTo>
                  <a:pt x="2929193" y="1129007"/>
                </a:lnTo>
                <a:lnTo>
                  <a:pt x="2952933" y="1245087"/>
                </a:lnTo>
                <a:lnTo>
                  <a:pt x="2967457" y="1364263"/>
                </a:lnTo>
                <a:lnTo>
                  <a:pt x="2972384" y="1486153"/>
                </a:lnTo>
                <a:lnTo>
                  <a:pt x="2967457" y="1608062"/>
                </a:lnTo>
                <a:lnTo>
                  <a:pt x="2952933" y="1727253"/>
                </a:lnTo>
                <a:lnTo>
                  <a:pt x="2929193" y="1843346"/>
                </a:lnTo>
                <a:lnTo>
                  <a:pt x="2896621" y="1955958"/>
                </a:lnTo>
                <a:lnTo>
                  <a:pt x="2855597" y="2064706"/>
                </a:lnTo>
                <a:lnTo>
                  <a:pt x="2806506" y="2169208"/>
                </a:lnTo>
                <a:lnTo>
                  <a:pt x="2749729" y="2269083"/>
                </a:lnTo>
                <a:lnTo>
                  <a:pt x="2685648" y="2363947"/>
                </a:lnTo>
                <a:lnTo>
                  <a:pt x="2614647" y="2453419"/>
                </a:lnTo>
                <a:lnTo>
                  <a:pt x="2537107" y="2537117"/>
                </a:lnTo>
                <a:lnTo>
                  <a:pt x="2453411" y="2614657"/>
                </a:lnTo>
                <a:lnTo>
                  <a:pt x="2363942" y="2685658"/>
                </a:lnTo>
                <a:lnTo>
                  <a:pt x="2269081" y="2749738"/>
                </a:lnTo>
                <a:lnTo>
                  <a:pt x="2169212" y="2806513"/>
                </a:lnTo>
                <a:lnTo>
                  <a:pt x="2064717" y="2855603"/>
                </a:lnTo>
                <a:lnTo>
                  <a:pt x="1955977" y="2896625"/>
                </a:lnTo>
                <a:lnTo>
                  <a:pt x="1843376" y="2929196"/>
                </a:lnTo>
                <a:lnTo>
                  <a:pt x="1727297" y="2952934"/>
                </a:lnTo>
                <a:lnTo>
                  <a:pt x="1608120" y="2967458"/>
                </a:lnTo>
                <a:lnTo>
                  <a:pt x="1486230" y="2972384"/>
                </a:lnTo>
                <a:lnTo>
                  <a:pt x="1364321" y="2967458"/>
                </a:lnTo>
                <a:lnTo>
                  <a:pt x="1245130" y="2952934"/>
                </a:lnTo>
                <a:lnTo>
                  <a:pt x="1129037" y="2929196"/>
                </a:lnTo>
                <a:lnTo>
                  <a:pt x="1016425" y="2896625"/>
                </a:lnTo>
                <a:lnTo>
                  <a:pt x="907677" y="2855603"/>
                </a:lnTo>
                <a:lnTo>
                  <a:pt x="803175" y="2806513"/>
                </a:lnTo>
                <a:lnTo>
                  <a:pt x="703300" y="2749738"/>
                </a:lnTo>
                <a:lnTo>
                  <a:pt x="608436" y="2685658"/>
                </a:lnTo>
                <a:lnTo>
                  <a:pt x="518964" y="2614657"/>
                </a:lnTo>
                <a:lnTo>
                  <a:pt x="435267" y="2537117"/>
                </a:lnTo>
                <a:lnTo>
                  <a:pt x="357726" y="2453419"/>
                </a:lnTo>
                <a:lnTo>
                  <a:pt x="286725" y="2363947"/>
                </a:lnTo>
                <a:lnTo>
                  <a:pt x="222646" y="2269083"/>
                </a:lnTo>
                <a:lnTo>
                  <a:pt x="165870" y="2169208"/>
                </a:lnTo>
                <a:lnTo>
                  <a:pt x="116780" y="2064706"/>
                </a:lnTo>
                <a:lnTo>
                  <a:pt x="75758" y="1955958"/>
                </a:lnTo>
                <a:lnTo>
                  <a:pt x="43187" y="1843346"/>
                </a:lnTo>
                <a:lnTo>
                  <a:pt x="19449" y="1727253"/>
                </a:lnTo>
                <a:lnTo>
                  <a:pt x="4926" y="1608062"/>
                </a:lnTo>
                <a:lnTo>
                  <a:pt x="0" y="1486153"/>
                </a:lnTo>
                <a:close/>
              </a:path>
            </a:pathLst>
          </a:custGeom>
          <a:ln w="12700">
            <a:solidFill>
              <a:srgbClr val="497DBA"/>
            </a:solidFill>
          </a:ln>
        </p:spPr>
        <p:txBody>
          <a:bodyPr wrap="square" lIns="0" tIns="0" rIns="0" bIns="0" rtlCol="0">
            <a:noAutofit/>
          </a:bodyPr>
          <a:lstStyle/>
          <a:p>
            <a:endParaRPr/>
          </a:p>
        </p:txBody>
      </p:sp>
      <p:sp>
        <p:nvSpPr>
          <p:cNvPr id="7" name="object 7"/>
          <p:cNvSpPr/>
          <p:nvPr/>
        </p:nvSpPr>
        <p:spPr>
          <a:xfrm>
            <a:off x="1049660" y="2726219"/>
            <a:ext cx="2229668" cy="2229719"/>
          </a:xfrm>
          <a:custGeom>
            <a:avLst/>
            <a:gdLst/>
            <a:ahLst/>
            <a:cxnLst/>
            <a:rect l="l" t="t" r="r" b="b"/>
            <a:pathLst>
              <a:path w="2229281" h="2229332">
                <a:moveTo>
                  <a:pt x="1114602" y="0"/>
                </a:moveTo>
                <a:lnTo>
                  <a:pt x="1023189" y="3694"/>
                </a:lnTo>
                <a:lnTo>
                  <a:pt x="933810" y="14587"/>
                </a:lnTo>
                <a:lnTo>
                  <a:pt x="846753" y="32391"/>
                </a:lnTo>
                <a:lnTo>
                  <a:pt x="762305" y="56819"/>
                </a:lnTo>
                <a:lnTo>
                  <a:pt x="680752" y="87586"/>
                </a:lnTo>
                <a:lnTo>
                  <a:pt x="602382" y="124404"/>
                </a:lnTo>
                <a:lnTo>
                  <a:pt x="527481" y="166986"/>
                </a:lnTo>
                <a:lnTo>
                  <a:pt x="456336" y="215046"/>
                </a:lnTo>
                <a:lnTo>
                  <a:pt x="389234" y="268297"/>
                </a:lnTo>
                <a:lnTo>
                  <a:pt x="326463" y="326453"/>
                </a:lnTo>
                <a:lnTo>
                  <a:pt x="268307" y="389226"/>
                </a:lnTo>
                <a:lnTo>
                  <a:pt x="215056" y="456331"/>
                </a:lnTo>
                <a:lnTo>
                  <a:pt x="166995" y="527480"/>
                </a:lnTo>
                <a:lnTo>
                  <a:pt x="124411" y="602386"/>
                </a:lnTo>
                <a:lnTo>
                  <a:pt x="87592" y="680763"/>
                </a:lnTo>
                <a:lnTo>
                  <a:pt x="56824" y="762325"/>
                </a:lnTo>
                <a:lnTo>
                  <a:pt x="32393" y="846784"/>
                </a:lnTo>
                <a:lnTo>
                  <a:pt x="14588" y="933853"/>
                </a:lnTo>
                <a:lnTo>
                  <a:pt x="3694" y="1023247"/>
                </a:lnTo>
                <a:lnTo>
                  <a:pt x="0" y="1114678"/>
                </a:lnTo>
                <a:lnTo>
                  <a:pt x="3694" y="1206110"/>
                </a:lnTo>
                <a:lnTo>
                  <a:pt x="14588" y="1295503"/>
                </a:lnTo>
                <a:lnTo>
                  <a:pt x="32393" y="1382572"/>
                </a:lnTo>
                <a:lnTo>
                  <a:pt x="56824" y="1467030"/>
                </a:lnTo>
                <a:lnTo>
                  <a:pt x="87592" y="1548590"/>
                </a:lnTo>
                <a:lnTo>
                  <a:pt x="124411" y="1626966"/>
                </a:lnTo>
                <a:lnTo>
                  <a:pt x="166995" y="1701870"/>
                </a:lnTo>
                <a:lnTo>
                  <a:pt x="215056" y="1773017"/>
                </a:lnTo>
                <a:lnTo>
                  <a:pt x="268307" y="1840120"/>
                </a:lnTo>
                <a:lnTo>
                  <a:pt x="326463" y="1902891"/>
                </a:lnTo>
                <a:lnTo>
                  <a:pt x="389234" y="1961045"/>
                </a:lnTo>
                <a:lnTo>
                  <a:pt x="456336" y="2014294"/>
                </a:lnTo>
                <a:lnTo>
                  <a:pt x="527481" y="2062353"/>
                </a:lnTo>
                <a:lnTo>
                  <a:pt x="602382" y="2104933"/>
                </a:lnTo>
                <a:lnTo>
                  <a:pt x="680752" y="2141750"/>
                </a:lnTo>
                <a:lnTo>
                  <a:pt x="762305" y="2172515"/>
                </a:lnTo>
                <a:lnTo>
                  <a:pt x="846753" y="2196942"/>
                </a:lnTo>
                <a:lnTo>
                  <a:pt x="933810" y="2214746"/>
                </a:lnTo>
                <a:lnTo>
                  <a:pt x="1023189" y="2225638"/>
                </a:lnTo>
                <a:lnTo>
                  <a:pt x="1114602" y="2229332"/>
                </a:lnTo>
                <a:lnTo>
                  <a:pt x="1206034" y="2225638"/>
                </a:lnTo>
                <a:lnTo>
                  <a:pt x="1295427" y="2214746"/>
                </a:lnTo>
                <a:lnTo>
                  <a:pt x="1382497" y="2196942"/>
                </a:lnTo>
                <a:lnTo>
                  <a:pt x="1466956" y="2172515"/>
                </a:lnTo>
                <a:lnTo>
                  <a:pt x="1548518" y="2141750"/>
                </a:lnTo>
                <a:lnTo>
                  <a:pt x="1626895" y="2104933"/>
                </a:lnTo>
                <a:lnTo>
                  <a:pt x="1701801" y="2062353"/>
                </a:lnTo>
                <a:lnTo>
                  <a:pt x="1772950" y="2014294"/>
                </a:lnTo>
                <a:lnTo>
                  <a:pt x="1840054" y="1961045"/>
                </a:lnTo>
                <a:lnTo>
                  <a:pt x="1902828" y="1902891"/>
                </a:lnTo>
                <a:lnTo>
                  <a:pt x="1960983" y="1840120"/>
                </a:lnTo>
                <a:lnTo>
                  <a:pt x="2014235" y="1773017"/>
                </a:lnTo>
                <a:lnTo>
                  <a:pt x="2062295" y="1701870"/>
                </a:lnTo>
                <a:lnTo>
                  <a:pt x="2104877" y="1626966"/>
                </a:lnTo>
                <a:lnTo>
                  <a:pt x="2141695" y="1548590"/>
                </a:lnTo>
                <a:lnTo>
                  <a:pt x="2172462" y="1467030"/>
                </a:lnTo>
                <a:lnTo>
                  <a:pt x="2196890" y="1382572"/>
                </a:lnTo>
                <a:lnTo>
                  <a:pt x="2214694" y="1295503"/>
                </a:lnTo>
                <a:lnTo>
                  <a:pt x="2225587" y="1206110"/>
                </a:lnTo>
                <a:lnTo>
                  <a:pt x="2229281" y="1114678"/>
                </a:lnTo>
                <a:lnTo>
                  <a:pt x="2225587" y="1023247"/>
                </a:lnTo>
                <a:lnTo>
                  <a:pt x="2214694" y="933853"/>
                </a:lnTo>
                <a:lnTo>
                  <a:pt x="2196890" y="846784"/>
                </a:lnTo>
                <a:lnTo>
                  <a:pt x="2172462" y="762325"/>
                </a:lnTo>
                <a:lnTo>
                  <a:pt x="2141695" y="680763"/>
                </a:lnTo>
                <a:lnTo>
                  <a:pt x="2104877" y="602386"/>
                </a:lnTo>
                <a:lnTo>
                  <a:pt x="2062295" y="527480"/>
                </a:lnTo>
                <a:lnTo>
                  <a:pt x="2014235" y="456331"/>
                </a:lnTo>
                <a:lnTo>
                  <a:pt x="1960983" y="389226"/>
                </a:lnTo>
                <a:lnTo>
                  <a:pt x="1902828" y="326453"/>
                </a:lnTo>
                <a:lnTo>
                  <a:pt x="1840054" y="268297"/>
                </a:lnTo>
                <a:lnTo>
                  <a:pt x="1772950" y="215046"/>
                </a:lnTo>
                <a:lnTo>
                  <a:pt x="1701801" y="166986"/>
                </a:lnTo>
                <a:lnTo>
                  <a:pt x="1626895" y="124404"/>
                </a:lnTo>
                <a:lnTo>
                  <a:pt x="1548518" y="87586"/>
                </a:lnTo>
                <a:lnTo>
                  <a:pt x="1466956" y="56819"/>
                </a:lnTo>
                <a:lnTo>
                  <a:pt x="1382497" y="32391"/>
                </a:lnTo>
                <a:lnTo>
                  <a:pt x="1295427" y="14587"/>
                </a:lnTo>
                <a:lnTo>
                  <a:pt x="1206034" y="3694"/>
                </a:lnTo>
                <a:lnTo>
                  <a:pt x="1114602" y="0"/>
                </a:lnTo>
                <a:close/>
              </a:path>
            </a:pathLst>
          </a:custGeom>
          <a:solidFill>
            <a:srgbClr val="6EAEE2"/>
          </a:solidFill>
        </p:spPr>
        <p:txBody>
          <a:bodyPr wrap="square" lIns="0" tIns="0" rIns="0" bIns="0" rtlCol="0">
            <a:noAutofit/>
          </a:bodyPr>
          <a:lstStyle/>
          <a:p>
            <a:endParaRPr/>
          </a:p>
        </p:txBody>
      </p:sp>
      <p:sp>
        <p:nvSpPr>
          <p:cNvPr id="8" name="object 8"/>
          <p:cNvSpPr/>
          <p:nvPr/>
        </p:nvSpPr>
        <p:spPr>
          <a:xfrm>
            <a:off x="1421249" y="3450118"/>
            <a:ext cx="1486538" cy="1486437"/>
          </a:xfrm>
          <a:custGeom>
            <a:avLst/>
            <a:gdLst/>
            <a:ahLst/>
            <a:cxnLst/>
            <a:rect l="l" t="t" r="r" b="b"/>
            <a:pathLst>
              <a:path w="1486280" h="1486179">
                <a:moveTo>
                  <a:pt x="743077" y="0"/>
                </a:moveTo>
                <a:lnTo>
                  <a:pt x="682140" y="2462"/>
                </a:lnTo>
                <a:lnTo>
                  <a:pt x="622558" y="9723"/>
                </a:lnTo>
                <a:lnTo>
                  <a:pt x="564524" y="21591"/>
                </a:lnTo>
                <a:lnTo>
                  <a:pt x="508227" y="37875"/>
                </a:lnTo>
                <a:lnTo>
                  <a:pt x="453860" y="58384"/>
                </a:lnTo>
                <a:lnTo>
                  <a:pt x="401613" y="82926"/>
                </a:lnTo>
                <a:lnTo>
                  <a:pt x="351679" y="111312"/>
                </a:lnTo>
                <a:lnTo>
                  <a:pt x="304248" y="143349"/>
                </a:lnTo>
                <a:lnTo>
                  <a:pt x="259512" y="178847"/>
                </a:lnTo>
                <a:lnTo>
                  <a:pt x="217662" y="217614"/>
                </a:lnTo>
                <a:lnTo>
                  <a:pt x="178889" y="259460"/>
                </a:lnTo>
                <a:lnTo>
                  <a:pt x="143386" y="304193"/>
                </a:lnTo>
                <a:lnTo>
                  <a:pt x="111342" y="351622"/>
                </a:lnTo>
                <a:lnTo>
                  <a:pt x="82950" y="401557"/>
                </a:lnTo>
                <a:lnTo>
                  <a:pt x="58402" y="453806"/>
                </a:lnTo>
                <a:lnTo>
                  <a:pt x="37887" y="508178"/>
                </a:lnTo>
                <a:lnTo>
                  <a:pt x="21598" y="564482"/>
                </a:lnTo>
                <a:lnTo>
                  <a:pt x="9727" y="622528"/>
                </a:lnTo>
                <a:lnTo>
                  <a:pt x="2463" y="682123"/>
                </a:lnTo>
                <a:lnTo>
                  <a:pt x="0" y="743077"/>
                </a:lnTo>
                <a:lnTo>
                  <a:pt x="2463" y="804031"/>
                </a:lnTo>
                <a:lnTo>
                  <a:pt x="9727" y="863626"/>
                </a:lnTo>
                <a:lnTo>
                  <a:pt x="21598" y="921672"/>
                </a:lnTo>
                <a:lnTo>
                  <a:pt x="37887" y="977977"/>
                </a:lnTo>
                <a:lnTo>
                  <a:pt x="58402" y="1032351"/>
                </a:lnTo>
                <a:lnTo>
                  <a:pt x="82950" y="1084601"/>
                </a:lnTo>
                <a:lnTo>
                  <a:pt x="111342" y="1134538"/>
                </a:lnTo>
                <a:lnTo>
                  <a:pt x="143386" y="1181969"/>
                </a:lnTo>
                <a:lnTo>
                  <a:pt x="178889" y="1226704"/>
                </a:lnTo>
                <a:lnTo>
                  <a:pt x="217662" y="1268552"/>
                </a:lnTo>
                <a:lnTo>
                  <a:pt x="259512" y="1307321"/>
                </a:lnTo>
                <a:lnTo>
                  <a:pt x="304248" y="1342820"/>
                </a:lnTo>
                <a:lnTo>
                  <a:pt x="351679" y="1374859"/>
                </a:lnTo>
                <a:lnTo>
                  <a:pt x="401613" y="1403246"/>
                </a:lnTo>
                <a:lnTo>
                  <a:pt x="453860" y="1427791"/>
                </a:lnTo>
                <a:lnTo>
                  <a:pt x="508227" y="1448301"/>
                </a:lnTo>
                <a:lnTo>
                  <a:pt x="564524" y="1464586"/>
                </a:lnTo>
                <a:lnTo>
                  <a:pt x="622558" y="1476455"/>
                </a:lnTo>
                <a:lnTo>
                  <a:pt x="682140" y="1483716"/>
                </a:lnTo>
                <a:lnTo>
                  <a:pt x="743077" y="1486179"/>
                </a:lnTo>
                <a:lnTo>
                  <a:pt x="804031" y="1483716"/>
                </a:lnTo>
                <a:lnTo>
                  <a:pt x="863629" y="1476455"/>
                </a:lnTo>
                <a:lnTo>
                  <a:pt x="921678" y="1464586"/>
                </a:lnTo>
                <a:lnTo>
                  <a:pt x="977988" y="1448301"/>
                </a:lnTo>
                <a:lnTo>
                  <a:pt x="1032367" y="1427791"/>
                </a:lnTo>
                <a:lnTo>
                  <a:pt x="1084623" y="1403246"/>
                </a:lnTo>
                <a:lnTo>
                  <a:pt x="1134566" y="1374859"/>
                </a:lnTo>
                <a:lnTo>
                  <a:pt x="1182005" y="1342820"/>
                </a:lnTo>
                <a:lnTo>
                  <a:pt x="1226747" y="1307321"/>
                </a:lnTo>
                <a:lnTo>
                  <a:pt x="1268603" y="1268552"/>
                </a:lnTo>
                <a:lnTo>
                  <a:pt x="1307379" y="1226704"/>
                </a:lnTo>
                <a:lnTo>
                  <a:pt x="1342886" y="1181969"/>
                </a:lnTo>
                <a:lnTo>
                  <a:pt x="1374932" y="1134538"/>
                </a:lnTo>
                <a:lnTo>
                  <a:pt x="1403326" y="1084601"/>
                </a:lnTo>
                <a:lnTo>
                  <a:pt x="1427876" y="1032351"/>
                </a:lnTo>
                <a:lnTo>
                  <a:pt x="1448392" y="977977"/>
                </a:lnTo>
                <a:lnTo>
                  <a:pt x="1464681" y="921672"/>
                </a:lnTo>
                <a:lnTo>
                  <a:pt x="1476553" y="863626"/>
                </a:lnTo>
                <a:lnTo>
                  <a:pt x="1483817" y="804031"/>
                </a:lnTo>
                <a:lnTo>
                  <a:pt x="1486280" y="743077"/>
                </a:lnTo>
                <a:lnTo>
                  <a:pt x="1483817" y="682123"/>
                </a:lnTo>
                <a:lnTo>
                  <a:pt x="1476553" y="622528"/>
                </a:lnTo>
                <a:lnTo>
                  <a:pt x="1464681" y="564482"/>
                </a:lnTo>
                <a:lnTo>
                  <a:pt x="1448392" y="508178"/>
                </a:lnTo>
                <a:lnTo>
                  <a:pt x="1427876" y="453806"/>
                </a:lnTo>
                <a:lnTo>
                  <a:pt x="1403326" y="401557"/>
                </a:lnTo>
                <a:lnTo>
                  <a:pt x="1374932" y="351622"/>
                </a:lnTo>
                <a:lnTo>
                  <a:pt x="1342886" y="304193"/>
                </a:lnTo>
                <a:lnTo>
                  <a:pt x="1307379" y="259460"/>
                </a:lnTo>
                <a:lnTo>
                  <a:pt x="1268603" y="217614"/>
                </a:lnTo>
                <a:lnTo>
                  <a:pt x="1226747" y="178847"/>
                </a:lnTo>
                <a:lnTo>
                  <a:pt x="1182005" y="143349"/>
                </a:lnTo>
                <a:lnTo>
                  <a:pt x="1134566" y="111312"/>
                </a:lnTo>
                <a:lnTo>
                  <a:pt x="1084623" y="82926"/>
                </a:lnTo>
                <a:lnTo>
                  <a:pt x="1032367" y="58384"/>
                </a:lnTo>
                <a:lnTo>
                  <a:pt x="977988" y="37875"/>
                </a:lnTo>
                <a:lnTo>
                  <a:pt x="921678" y="21591"/>
                </a:lnTo>
                <a:lnTo>
                  <a:pt x="863629" y="9723"/>
                </a:lnTo>
                <a:lnTo>
                  <a:pt x="804031" y="2462"/>
                </a:lnTo>
                <a:lnTo>
                  <a:pt x="743077" y="0"/>
                </a:lnTo>
                <a:close/>
              </a:path>
            </a:pathLst>
          </a:custGeom>
          <a:solidFill>
            <a:srgbClr val="56DCFF"/>
          </a:solidFill>
        </p:spPr>
        <p:txBody>
          <a:bodyPr wrap="square" lIns="0" tIns="0" rIns="0" bIns="0" rtlCol="0">
            <a:noAutofit/>
          </a:bodyPr>
          <a:lstStyle/>
          <a:p>
            <a:endParaRPr/>
          </a:p>
        </p:txBody>
      </p:sp>
      <p:sp>
        <p:nvSpPr>
          <p:cNvPr id="9" name="object 9"/>
          <p:cNvSpPr/>
          <p:nvPr/>
        </p:nvSpPr>
        <p:spPr>
          <a:xfrm>
            <a:off x="3999671" y="4127716"/>
            <a:ext cx="3214674" cy="492527"/>
          </a:xfrm>
          <a:custGeom>
            <a:avLst/>
            <a:gdLst/>
            <a:ahLst/>
            <a:cxnLst/>
            <a:rect l="l" t="t" r="r" b="b"/>
            <a:pathLst>
              <a:path w="3214116" h="492442">
                <a:moveTo>
                  <a:pt x="0" y="492442"/>
                </a:moveTo>
                <a:lnTo>
                  <a:pt x="3214116" y="492442"/>
                </a:lnTo>
                <a:lnTo>
                  <a:pt x="3214116" y="0"/>
                </a:lnTo>
                <a:lnTo>
                  <a:pt x="0" y="0"/>
                </a:lnTo>
                <a:lnTo>
                  <a:pt x="0" y="492442"/>
                </a:lnTo>
                <a:close/>
              </a:path>
            </a:pathLst>
          </a:custGeom>
          <a:ln w="12700">
            <a:solidFill>
              <a:srgbClr val="56DCFF"/>
            </a:solidFill>
          </a:ln>
        </p:spPr>
        <p:txBody>
          <a:bodyPr wrap="square" lIns="0" tIns="0" rIns="0" bIns="0" rtlCol="0">
            <a:noAutofit/>
          </a:bodyPr>
          <a:lstStyle/>
          <a:p>
            <a:endParaRPr/>
          </a:p>
        </p:txBody>
      </p:sp>
      <p:sp>
        <p:nvSpPr>
          <p:cNvPr id="10" name="object 10"/>
          <p:cNvSpPr/>
          <p:nvPr/>
        </p:nvSpPr>
        <p:spPr>
          <a:xfrm>
            <a:off x="3999671" y="3162755"/>
            <a:ext cx="3214674" cy="738798"/>
          </a:xfrm>
          <a:custGeom>
            <a:avLst/>
            <a:gdLst/>
            <a:ahLst/>
            <a:cxnLst/>
            <a:rect l="l" t="t" r="r" b="b"/>
            <a:pathLst>
              <a:path w="3214116" h="738670">
                <a:moveTo>
                  <a:pt x="0" y="738670"/>
                </a:moveTo>
                <a:lnTo>
                  <a:pt x="3214116" y="738670"/>
                </a:lnTo>
                <a:lnTo>
                  <a:pt x="3214116" y="0"/>
                </a:lnTo>
                <a:lnTo>
                  <a:pt x="0" y="0"/>
                </a:lnTo>
                <a:lnTo>
                  <a:pt x="0" y="738670"/>
                </a:lnTo>
                <a:close/>
              </a:path>
            </a:pathLst>
          </a:custGeom>
          <a:ln w="12700">
            <a:solidFill>
              <a:srgbClr val="94B3D6"/>
            </a:solidFill>
          </a:ln>
        </p:spPr>
        <p:txBody>
          <a:bodyPr wrap="square" lIns="0" tIns="0" rIns="0" bIns="0" rtlCol="0">
            <a:noAutofit/>
          </a:bodyPr>
          <a:lstStyle/>
          <a:p>
            <a:endParaRPr/>
          </a:p>
        </p:txBody>
      </p:sp>
      <p:sp>
        <p:nvSpPr>
          <p:cNvPr id="11" name="object 11"/>
          <p:cNvSpPr/>
          <p:nvPr/>
        </p:nvSpPr>
        <p:spPr>
          <a:xfrm>
            <a:off x="4004116" y="2211741"/>
            <a:ext cx="3214674" cy="738798"/>
          </a:xfrm>
          <a:custGeom>
            <a:avLst/>
            <a:gdLst/>
            <a:ahLst/>
            <a:cxnLst/>
            <a:rect l="l" t="t" r="r" b="b"/>
            <a:pathLst>
              <a:path w="3214116" h="738670">
                <a:moveTo>
                  <a:pt x="0" y="738670"/>
                </a:moveTo>
                <a:lnTo>
                  <a:pt x="3214116" y="738670"/>
                </a:lnTo>
                <a:lnTo>
                  <a:pt x="3214116" y="0"/>
                </a:lnTo>
                <a:lnTo>
                  <a:pt x="0" y="0"/>
                </a:lnTo>
                <a:lnTo>
                  <a:pt x="0" y="738670"/>
                </a:lnTo>
                <a:close/>
              </a:path>
            </a:pathLst>
          </a:custGeom>
          <a:ln w="12700">
            <a:solidFill>
              <a:srgbClr val="2185D5"/>
            </a:solidFill>
          </a:ln>
        </p:spPr>
        <p:txBody>
          <a:bodyPr wrap="square" lIns="0" tIns="0" rIns="0" bIns="0" rtlCol="0">
            <a:noAutofit/>
          </a:bodyPr>
          <a:lstStyle/>
          <a:p>
            <a:endParaRPr/>
          </a:p>
        </p:txBody>
      </p:sp>
      <p:sp>
        <p:nvSpPr>
          <p:cNvPr id="12" name="object 12"/>
          <p:cNvSpPr/>
          <p:nvPr/>
        </p:nvSpPr>
        <p:spPr>
          <a:xfrm>
            <a:off x="3421973" y="2632985"/>
            <a:ext cx="595733" cy="4446"/>
          </a:xfrm>
          <a:custGeom>
            <a:avLst/>
            <a:gdLst/>
            <a:ahLst/>
            <a:cxnLst/>
            <a:rect l="l" t="t" r="r" b="b"/>
            <a:pathLst>
              <a:path w="595630" h="4445">
                <a:moveTo>
                  <a:pt x="0" y="0"/>
                </a:moveTo>
                <a:lnTo>
                  <a:pt x="595630" y="4445"/>
                </a:lnTo>
              </a:path>
            </a:pathLst>
          </a:custGeom>
          <a:ln w="12700">
            <a:solidFill>
              <a:srgbClr val="497DBA"/>
            </a:solidFill>
          </a:ln>
        </p:spPr>
        <p:txBody>
          <a:bodyPr wrap="square" lIns="0" tIns="0" rIns="0" bIns="0" rtlCol="0">
            <a:noAutofit/>
          </a:bodyPr>
          <a:lstStyle/>
          <a:p>
            <a:endParaRPr/>
          </a:p>
        </p:txBody>
      </p:sp>
      <p:sp>
        <p:nvSpPr>
          <p:cNvPr id="13" name="object 13"/>
          <p:cNvSpPr/>
          <p:nvPr/>
        </p:nvSpPr>
        <p:spPr>
          <a:xfrm>
            <a:off x="2907788" y="4302054"/>
            <a:ext cx="1104457" cy="0"/>
          </a:xfrm>
          <a:custGeom>
            <a:avLst/>
            <a:gdLst/>
            <a:ahLst/>
            <a:cxnLst/>
            <a:rect l="l" t="t" r="r" b="b"/>
            <a:pathLst>
              <a:path w="1104265">
                <a:moveTo>
                  <a:pt x="1104265" y="0"/>
                </a:moveTo>
                <a:lnTo>
                  <a:pt x="0" y="0"/>
                </a:lnTo>
              </a:path>
            </a:pathLst>
          </a:custGeom>
          <a:ln w="12700">
            <a:solidFill>
              <a:srgbClr val="56DCFF"/>
            </a:solidFill>
          </a:ln>
        </p:spPr>
        <p:txBody>
          <a:bodyPr wrap="square" lIns="0" tIns="0" rIns="0" bIns="0" rtlCol="0">
            <a:noAutofit/>
          </a:bodyPr>
          <a:lstStyle/>
          <a:p>
            <a:endParaRPr/>
          </a:p>
        </p:txBody>
      </p:sp>
      <p:sp>
        <p:nvSpPr>
          <p:cNvPr id="14" name="object 14"/>
          <p:cNvSpPr/>
          <p:nvPr/>
        </p:nvSpPr>
        <p:spPr>
          <a:xfrm>
            <a:off x="3204386" y="3450118"/>
            <a:ext cx="813322" cy="0"/>
          </a:xfrm>
          <a:custGeom>
            <a:avLst/>
            <a:gdLst/>
            <a:ahLst/>
            <a:cxnLst/>
            <a:rect l="l" t="t" r="r" b="b"/>
            <a:pathLst>
              <a:path w="813180">
                <a:moveTo>
                  <a:pt x="813181" y="0"/>
                </a:moveTo>
                <a:lnTo>
                  <a:pt x="0" y="0"/>
                </a:lnTo>
              </a:path>
            </a:pathLst>
          </a:custGeom>
          <a:ln w="12700">
            <a:solidFill>
              <a:srgbClr val="94B3D6"/>
            </a:solidFill>
          </a:ln>
        </p:spPr>
        <p:txBody>
          <a:bodyPr wrap="square" lIns="0" tIns="0" rIns="0" bIns="0" rtlCol="0">
            <a:noAutofit/>
          </a:bodyPr>
          <a:lstStyle/>
          <a:p>
            <a:endParaRPr/>
          </a:p>
        </p:txBody>
      </p:sp>
      <p:sp>
        <p:nvSpPr>
          <p:cNvPr id="15" name="object 15"/>
          <p:cNvSpPr/>
          <p:nvPr/>
        </p:nvSpPr>
        <p:spPr>
          <a:xfrm>
            <a:off x="7233652" y="2416666"/>
            <a:ext cx="278423" cy="1292445"/>
          </a:xfrm>
          <a:custGeom>
            <a:avLst/>
            <a:gdLst/>
            <a:ahLst/>
            <a:cxnLst/>
            <a:rect l="l" t="t" r="r" b="b"/>
            <a:pathLst>
              <a:path w="278375" h="1292221">
                <a:moveTo>
                  <a:pt x="0" y="0"/>
                </a:moveTo>
                <a:lnTo>
                  <a:pt x="20510" y="165"/>
                </a:lnTo>
                <a:lnTo>
                  <a:pt x="40104" y="645"/>
                </a:lnTo>
                <a:lnTo>
                  <a:pt x="91287" y="3751"/>
                </a:lnTo>
                <a:lnTo>
                  <a:pt x="133962" y="10932"/>
                </a:lnTo>
                <a:lnTo>
                  <a:pt x="140588" y="630427"/>
                </a:lnTo>
                <a:lnTo>
                  <a:pt x="142077" y="632712"/>
                </a:lnTo>
                <a:lnTo>
                  <a:pt x="187870" y="642120"/>
                </a:lnTo>
                <a:lnTo>
                  <a:pt x="238484" y="645319"/>
                </a:lnTo>
                <a:lnTo>
                  <a:pt x="278375" y="646046"/>
                </a:lnTo>
                <a:lnTo>
                  <a:pt x="258134" y="646221"/>
                </a:lnTo>
                <a:lnTo>
                  <a:pt x="203394" y="648636"/>
                </a:lnTo>
                <a:lnTo>
                  <a:pt x="162541" y="653344"/>
                </a:lnTo>
                <a:lnTo>
                  <a:pt x="140588" y="1276477"/>
                </a:lnTo>
                <a:lnTo>
                  <a:pt x="139101" y="1278761"/>
                </a:lnTo>
                <a:lnTo>
                  <a:pt x="93323" y="1288232"/>
                </a:lnTo>
                <a:lnTo>
                  <a:pt x="42747" y="1291477"/>
                </a:lnTo>
                <a:lnTo>
                  <a:pt x="23297" y="1292007"/>
                </a:lnTo>
                <a:lnTo>
                  <a:pt x="2902" y="1292221"/>
                </a:lnTo>
              </a:path>
            </a:pathLst>
          </a:custGeom>
          <a:ln w="12700">
            <a:solidFill>
              <a:srgbClr val="497DBA"/>
            </a:solidFill>
          </a:ln>
        </p:spPr>
        <p:txBody>
          <a:bodyPr wrap="square" lIns="0" tIns="0" rIns="0" bIns="0" rtlCol="0">
            <a:noAutofit/>
          </a:bodyPr>
          <a:lstStyle/>
          <a:p>
            <a:endParaRPr/>
          </a:p>
        </p:txBody>
      </p:sp>
      <p:sp>
        <p:nvSpPr>
          <p:cNvPr id="16" name="object 16"/>
          <p:cNvSpPr/>
          <p:nvPr/>
        </p:nvSpPr>
        <p:spPr>
          <a:xfrm>
            <a:off x="7233651" y="4127781"/>
            <a:ext cx="278972" cy="415741"/>
          </a:xfrm>
          <a:custGeom>
            <a:avLst/>
            <a:gdLst/>
            <a:ahLst/>
            <a:cxnLst/>
            <a:rect l="l" t="t" r="r" b="b"/>
            <a:pathLst>
              <a:path w="278924" h="415669">
                <a:moveTo>
                  <a:pt x="0" y="0"/>
                </a:moveTo>
                <a:lnTo>
                  <a:pt x="20560" y="129"/>
                </a:lnTo>
                <a:lnTo>
                  <a:pt x="40199" y="506"/>
                </a:lnTo>
                <a:lnTo>
                  <a:pt x="91471" y="2935"/>
                </a:lnTo>
                <a:lnTo>
                  <a:pt x="134096" y="8521"/>
                </a:lnTo>
                <a:lnTo>
                  <a:pt x="140588" y="195580"/>
                </a:lnTo>
                <a:lnTo>
                  <a:pt x="142084" y="197364"/>
                </a:lnTo>
                <a:lnTo>
                  <a:pt x="188078" y="204719"/>
                </a:lnTo>
                <a:lnTo>
                  <a:pt x="238892" y="207213"/>
                </a:lnTo>
                <a:lnTo>
                  <a:pt x="278924" y="207770"/>
                </a:lnTo>
                <a:lnTo>
                  <a:pt x="258573" y="207904"/>
                </a:lnTo>
                <a:lnTo>
                  <a:pt x="203622" y="209758"/>
                </a:lnTo>
                <a:lnTo>
                  <a:pt x="162667" y="213386"/>
                </a:lnTo>
                <a:lnTo>
                  <a:pt x="140588" y="403352"/>
                </a:lnTo>
                <a:lnTo>
                  <a:pt x="139093" y="405138"/>
                </a:lnTo>
                <a:lnTo>
                  <a:pt x="93113" y="412555"/>
                </a:lnTo>
                <a:lnTo>
                  <a:pt x="42336" y="415095"/>
                </a:lnTo>
                <a:lnTo>
                  <a:pt x="22816" y="415507"/>
                </a:lnTo>
                <a:lnTo>
                  <a:pt x="2350" y="415669"/>
                </a:lnTo>
              </a:path>
            </a:pathLst>
          </a:custGeom>
          <a:ln w="12700">
            <a:solidFill>
              <a:srgbClr val="497DBA"/>
            </a:solidFill>
          </a:ln>
        </p:spPr>
        <p:txBody>
          <a:bodyPr wrap="square" lIns="0" tIns="0" rIns="0" bIns="0" rtlCol="0">
            <a:noAutofit/>
          </a:bodyPr>
          <a:lstStyle/>
          <a:p>
            <a:endParaRPr/>
          </a:p>
        </p:txBody>
      </p:sp>
      <p:sp>
        <p:nvSpPr>
          <p:cNvPr id="17" name="object 17"/>
          <p:cNvSpPr txBox="1"/>
          <p:nvPr/>
        </p:nvSpPr>
        <p:spPr>
          <a:xfrm>
            <a:off x="1070136" y="1308083"/>
            <a:ext cx="3642961" cy="380862"/>
          </a:xfrm>
          <a:prstGeom prst="rect">
            <a:avLst/>
          </a:prstGeom>
        </p:spPr>
        <p:txBody>
          <a:bodyPr wrap="square" lIns="0" tIns="0" rIns="0" bIns="0" rtlCol="0">
            <a:noAutofit/>
          </a:bodyPr>
          <a:lstStyle/>
          <a:p>
            <a:pPr marL="12703">
              <a:lnSpc>
                <a:spcPts val="3001"/>
              </a:lnSpc>
              <a:spcBef>
                <a:spcPts val="150"/>
              </a:spcBef>
            </a:pPr>
            <a:r>
              <a:rPr sz="2801" b="1" dirty="0">
                <a:latin typeface="΢"/>
                <a:cs typeface="΢"/>
              </a:rPr>
              <a:t>智慧城市有哪些价值？</a:t>
            </a:r>
            <a:endParaRPr sz="2801">
              <a:latin typeface="微软雅黑"/>
              <a:cs typeface="微软雅黑"/>
            </a:endParaRPr>
          </a:p>
        </p:txBody>
      </p:sp>
      <p:sp>
        <p:nvSpPr>
          <p:cNvPr id="18" name="object 18"/>
          <p:cNvSpPr txBox="1"/>
          <p:nvPr/>
        </p:nvSpPr>
        <p:spPr>
          <a:xfrm>
            <a:off x="1752397" y="2273955"/>
            <a:ext cx="879424" cy="228131"/>
          </a:xfrm>
          <a:prstGeom prst="rect">
            <a:avLst/>
          </a:prstGeom>
        </p:spPr>
        <p:txBody>
          <a:bodyPr wrap="square" lIns="0" tIns="0" rIns="0" bIns="0" rtlCol="0">
            <a:noAutofit/>
          </a:bodyPr>
          <a:lstStyle/>
          <a:p>
            <a:pPr marL="12703">
              <a:lnSpc>
                <a:spcPts val="1795"/>
              </a:lnSpc>
              <a:spcBef>
                <a:spcPts val="89"/>
              </a:spcBef>
            </a:pPr>
            <a:r>
              <a:rPr sz="2400" baseline="1220" dirty="0">
                <a:solidFill>
                  <a:srgbClr val="FFFFFF"/>
                </a:solidFill>
                <a:latin typeface="΢"/>
                <a:cs typeface="΢"/>
              </a:rPr>
              <a:t>社会价值</a:t>
            </a:r>
            <a:endParaRPr sz="1600">
              <a:latin typeface="微软雅黑"/>
              <a:cs typeface="微软雅黑"/>
            </a:endParaRPr>
          </a:p>
        </p:txBody>
      </p:sp>
      <p:sp>
        <p:nvSpPr>
          <p:cNvPr id="19" name="object 19"/>
          <p:cNvSpPr txBox="1"/>
          <p:nvPr/>
        </p:nvSpPr>
        <p:spPr>
          <a:xfrm>
            <a:off x="7688517" y="2919980"/>
            <a:ext cx="956552" cy="203742"/>
          </a:xfrm>
          <a:prstGeom prst="rect">
            <a:avLst/>
          </a:prstGeom>
        </p:spPr>
        <p:txBody>
          <a:bodyPr wrap="square" lIns="0" tIns="0" rIns="0" bIns="0" rtlCol="0">
            <a:noAutofit/>
          </a:bodyPr>
          <a:lstStyle/>
          <a:p>
            <a:pPr marL="12703">
              <a:lnSpc>
                <a:spcPts val="1590"/>
              </a:lnSpc>
              <a:spcBef>
                <a:spcPts val="79"/>
              </a:spcBef>
            </a:pPr>
            <a:r>
              <a:rPr sz="2100" baseline="1395" dirty="0">
                <a:latin typeface="΢"/>
                <a:cs typeface="΢"/>
              </a:rPr>
              <a:t>短期丌可见</a:t>
            </a:r>
            <a:endParaRPr sz="1400">
              <a:latin typeface="微软雅黑"/>
              <a:cs typeface="微软雅黑"/>
            </a:endParaRPr>
          </a:p>
        </p:txBody>
      </p:sp>
      <p:sp>
        <p:nvSpPr>
          <p:cNvPr id="20" name="object 20"/>
          <p:cNvSpPr txBox="1"/>
          <p:nvPr/>
        </p:nvSpPr>
        <p:spPr>
          <a:xfrm>
            <a:off x="1752143" y="3112046"/>
            <a:ext cx="888843" cy="433272"/>
          </a:xfrm>
          <a:prstGeom prst="rect">
            <a:avLst/>
          </a:prstGeom>
        </p:spPr>
        <p:txBody>
          <a:bodyPr wrap="square" lIns="0" tIns="0" rIns="0" bIns="0" rtlCol="0">
            <a:noAutofit/>
          </a:bodyPr>
          <a:lstStyle/>
          <a:p>
            <a:pPr marL="12703" indent="507">
              <a:lnSpc>
                <a:spcPts val="2731"/>
              </a:lnSpc>
              <a:spcBef>
                <a:spcPts val="10"/>
              </a:spcBef>
            </a:pPr>
            <a:r>
              <a:rPr sz="1600" dirty="0">
                <a:solidFill>
                  <a:srgbClr val="FFFFFF"/>
                </a:solidFill>
                <a:latin typeface="΢"/>
                <a:cs typeface="΢"/>
              </a:rPr>
              <a:t>系统价值 </a:t>
            </a:r>
            <a:endParaRPr sz="1600">
              <a:latin typeface="微软雅黑"/>
              <a:cs typeface="微软雅黑"/>
            </a:endParaRPr>
          </a:p>
          <a:p>
            <a:pPr marL="12703">
              <a:lnSpc>
                <a:spcPts val="1613"/>
              </a:lnSpc>
            </a:pPr>
            <a:r>
              <a:rPr sz="1600" dirty="0">
                <a:latin typeface="΢"/>
                <a:cs typeface="΢"/>
              </a:rPr>
              <a:t>正外部性</a:t>
            </a:r>
            <a:endParaRPr sz="1600">
              <a:latin typeface="微软雅黑"/>
              <a:cs typeface="微软雅黑"/>
            </a:endParaRPr>
          </a:p>
        </p:txBody>
      </p:sp>
      <p:sp>
        <p:nvSpPr>
          <p:cNvPr id="21" name="object 21"/>
          <p:cNvSpPr txBox="1"/>
          <p:nvPr/>
        </p:nvSpPr>
        <p:spPr>
          <a:xfrm>
            <a:off x="1753666" y="4090878"/>
            <a:ext cx="879424" cy="228132"/>
          </a:xfrm>
          <a:prstGeom prst="rect">
            <a:avLst/>
          </a:prstGeom>
        </p:spPr>
        <p:txBody>
          <a:bodyPr wrap="square" lIns="0" tIns="0" rIns="0" bIns="0" rtlCol="0">
            <a:noAutofit/>
          </a:bodyPr>
          <a:lstStyle/>
          <a:p>
            <a:pPr marL="12703">
              <a:lnSpc>
                <a:spcPts val="1795"/>
              </a:lnSpc>
              <a:spcBef>
                <a:spcPts val="89"/>
              </a:spcBef>
            </a:pPr>
            <a:r>
              <a:rPr sz="2400" baseline="1220" dirty="0">
                <a:solidFill>
                  <a:srgbClr val="FFFFFF"/>
                </a:solidFill>
                <a:latin typeface="΢"/>
                <a:cs typeface="΢"/>
              </a:rPr>
              <a:t>项目价值</a:t>
            </a:r>
            <a:endParaRPr sz="1600">
              <a:latin typeface="微软雅黑"/>
              <a:cs typeface="微软雅黑"/>
            </a:endParaRPr>
          </a:p>
        </p:txBody>
      </p:sp>
      <p:sp>
        <p:nvSpPr>
          <p:cNvPr id="22" name="object 22"/>
          <p:cNvSpPr txBox="1"/>
          <p:nvPr/>
        </p:nvSpPr>
        <p:spPr>
          <a:xfrm>
            <a:off x="7688517" y="4189438"/>
            <a:ext cx="778213" cy="203743"/>
          </a:xfrm>
          <a:prstGeom prst="rect">
            <a:avLst/>
          </a:prstGeom>
        </p:spPr>
        <p:txBody>
          <a:bodyPr wrap="square" lIns="0" tIns="0" rIns="0" bIns="0" rtlCol="0">
            <a:noAutofit/>
          </a:bodyPr>
          <a:lstStyle/>
          <a:p>
            <a:pPr marL="12703">
              <a:lnSpc>
                <a:spcPts val="1590"/>
              </a:lnSpc>
              <a:spcBef>
                <a:spcPts val="79"/>
              </a:spcBef>
            </a:pPr>
            <a:r>
              <a:rPr sz="2100" baseline="1395" dirty="0">
                <a:latin typeface="΢"/>
                <a:cs typeface="΢"/>
              </a:rPr>
              <a:t>短期可见</a:t>
            </a:r>
            <a:endParaRPr sz="1400">
              <a:latin typeface="微软雅黑"/>
              <a:cs typeface="微软雅黑"/>
            </a:endParaRPr>
          </a:p>
        </p:txBody>
      </p:sp>
      <p:sp>
        <p:nvSpPr>
          <p:cNvPr id="23" name="object 23"/>
          <p:cNvSpPr txBox="1"/>
          <p:nvPr/>
        </p:nvSpPr>
        <p:spPr>
          <a:xfrm>
            <a:off x="1835976" y="5091826"/>
            <a:ext cx="6129449" cy="653884"/>
          </a:xfrm>
          <a:prstGeom prst="rect">
            <a:avLst/>
          </a:prstGeom>
        </p:spPr>
        <p:txBody>
          <a:bodyPr wrap="square" lIns="0" tIns="0" rIns="0" bIns="0" rtlCol="0">
            <a:noAutofit/>
          </a:bodyPr>
          <a:lstStyle/>
          <a:p>
            <a:pPr marR="12703">
              <a:lnSpc>
                <a:spcPts val="600"/>
              </a:lnSpc>
              <a:spcBef>
                <a:spcPts val="31"/>
              </a:spcBef>
            </a:pPr>
            <a:endParaRPr sz="600"/>
          </a:p>
          <a:p>
            <a:pPr marL="473043">
              <a:lnSpc>
                <a:spcPct val="142207"/>
              </a:lnSpc>
            </a:pPr>
            <a:r>
              <a:rPr dirty="0">
                <a:latin typeface="΢"/>
                <a:cs typeface="΢"/>
              </a:rPr>
              <a:t>智慧城市的价值实现需要公共资本和社会资本的合作</a:t>
            </a:r>
            <a:endParaRPr>
              <a:latin typeface="微软雅黑"/>
              <a:cs typeface="微软雅黑"/>
            </a:endParaRPr>
          </a:p>
        </p:txBody>
      </p:sp>
      <p:sp>
        <p:nvSpPr>
          <p:cNvPr id="24" name="object 24"/>
          <p:cNvSpPr txBox="1"/>
          <p:nvPr/>
        </p:nvSpPr>
        <p:spPr>
          <a:xfrm>
            <a:off x="2907788" y="4127717"/>
            <a:ext cx="1091882" cy="174337"/>
          </a:xfrm>
          <a:prstGeom prst="rect">
            <a:avLst/>
          </a:prstGeom>
        </p:spPr>
        <p:txBody>
          <a:bodyPr wrap="square" lIns="0" tIns="0" rIns="0" bIns="0" rtlCol="0">
            <a:noAutofit/>
          </a:bodyPr>
          <a:lstStyle/>
          <a:p>
            <a:pPr marL="25405">
              <a:lnSpc>
                <a:spcPts val="1000"/>
              </a:lnSpc>
            </a:pPr>
            <a:endParaRPr sz="1000"/>
          </a:p>
        </p:txBody>
      </p:sp>
      <p:sp>
        <p:nvSpPr>
          <p:cNvPr id="25" name="object 25"/>
          <p:cNvSpPr txBox="1"/>
          <p:nvPr/>
        </p:nvSpPr>
        <p:spPr>
          <a:xfrm>
            <a:off x="3999671" y="4127716"/>
            <a:ext cx="3227376" cy="492527"/>
          </a:xfrm>
          <a:prstGeom prst="rect">
            <a:avLst/>
          </a:prstGeom>
        </p:spPr>
        <p:txBody>
          <a:bodyPr wrap="square" lIns="0" tIns="0" rIns="0" bIns="0" rtlCol="0">
            <a:noAutofit/>
          </a:bodyPr>
          <a:lstStyle/>
          <a:p>
            <a:pPr marL="635">
              <a:lnSpc>
                <a:spcPts val="1960"/>
              </a:lnSpc>
              <a:spcBef>
                <a:spcPts val="98"/>
              </a:spcBef>
            </a:pPr>
            <a:r>
              <a:rPr sz="2400" b="1" baseline="1220" dirty="0">
                <a:solidFill>
                  <a:srgbClr val="56DCFF"/>
                </a:solidFill>
                <a:latin typeface="΢"/>
                <a:cs typeface="΢"/>
              </a:rPr>
              <a:t>单个智能项目价值</a:t>
            </a:r>
            <a:r>
              <a:rPr sz="2400" b="1" baseline="1220" dirty="0">
                <a:latin typeface="΢"/>
                <a:cs typeface="΢"/>
              </a:rPr>
              <a:t>：</a:t>
            </a:r>
            <a:r>
              <a:rPr sz="2400" baseline="1220" dirty="0">
                <a:latin typeface="΢"/>
                <a:cs typeface="΢"/>
              </a:rPr>
              <a:t>建筑、电网、</a:t>
            </a:r>
            <a:endParaRPr sz="1600">
              <a:latin typeface="微软雅黑"/>
              <a:cs typeface="微软雅黑"/>
            </a:endParaRPr>
          </a:p>
          <a:p>
            <a:pPr marL="635">
              <a:lnSpc>
                <a:spcPts val="1914"/>
              </a:lnSpc>
            </a:pPr>
            <a:r>
              <a:rPr sz="2400" baseline="1220" dirty="0">
                <a:latin typeface="΢"/>
                <a:cs typeface="΢"/>
              </a:rPr>
              <a:t>交通物流、能源、通信……</a:t>
            </a:r>
            <a:endParaRPr sz="1600">
              <a:latin typeface="微软雅黑"/>
              <a:cs typeface="微软雅黑"/>
            </a:endParaRPr>
          </a:p>
        </p:txBody>
      </p:sp>
      <p:sp>
        <p:nvSpPr>
          <p:cNvPr id="26" name="object 26"/>
          <p:cNvSpPr txBox="1"/>
          <p:nvPr/>
        </p:nvSpPr>
        <p:spPr>
          <a:xfrm>
            <a:off x="7214344" y="4127716"/>
            <a:ext cx="126064" cy="415580"/>
          </a:xfrm>
          <a:prstGeom prst="rect">
            <a:avLst/>
          </a:prstGeom>
        </p:spPr>
        <p:txBody>
          <a:bodyPr wrap="square" lIns="0" tIns="0" rIns="0" bIns="0" rtlCol="0">
            <a:noAutofit/>
          </a:bodyPr>
          <a:lstStyle/>
          <a:p>
            <a:pPr marL="25405">
              <a:lnSpc>
                <a:spcPts val="1000"/>
              </a:lnSpc>
            </a:pPr>
            <a:endParaRPr sz="1000"/>
          </a:p>
        </p:txBody>
      </p:sp>
      <p:sp>
        <p:nvSpPr>
          <p:cNvPr id="27" name="object 27"/>
          <p:cNvSpPr txBox="1"/>
          <p:nvPr/>
        </p:nvSpPr>
        <p:spPr>
          <a:xfrm>
            <a:off x="2907788" y="4302055"/>
            <a:ext cx="1091882" cy="318190"/>
          </a:xfrm>
          <a:prstGeom prst="rect">
            <a:avLst/>
          </a:prstGeom>
        </p:spPr>
        <p:txBody>
          <a:bodyPr wrap="square" lIns="0" tIns="0" rIns="0" bIns="0" rtlCol="0">
            <a:noAutofit/>
          </a:bodyPr>
          <a:lstStyle/>
          <a:p>
            <a:pPr marL="25405">
              <a:lnSpc>
                <a:spcPts val="1000"/>
              </a:lnSpc>
            </a:pPr>
            <a:endParaRPr sz="1000"/>
          </a:p>
        </p:txBody>
      </p:sp>
      <p:sp>
        <p:nvSpPr>
          <p:cNvPr id="28" name="object 28"/>
          <p:cNvSpPr txBox="1"/>
          <p:nvPr/>
        </p:nvSpPr>
        <p:spPr>
          <a:xfrm>
            <a:off x="7214344" y="4543296"/>
            <a:ext cx="126064" cy="76947"/>
          </a:xfrm>
          <a:prstGeom prst="rect">
            <a:avLst/>
          </a:prstGeom>
        </p:spPr>
        <p:txBody>
          <a:bodyPr wrap="square" lIns="0" tIns="0" rIns="0" bIns="0" rtlCol="0">
            <a:noAutofit/>
          </a:bodyPr>
          <a:lstStyle/>
          <a:p>
            <a:pPr marL="25405">
              <a:lnSpc>
                <a:spcPts val="600"/>
              </a:lnSpc>
              <a:spcBef>
                <a:spcPts val="5"/>
              </a:spcBef>
            </a:pPr>
            <a:endParaRPr sz="600"/>
          </a:p>
        </p:txBody>
      </p:sp>
      <p:sp>
        <p:nvSpPr>
          <p:cNvPr id="29" name="object 29"/>
          <p:cNvSpPr txBox="1"/>
          <p:nvPr/>
        </p:nvSpPr>
        <p:spPr>
          <a:xfrm>
            <a:off x="3204385" y="3162755"/>
            <a:ext cx="795284" cy="287362"/>
          </a:xfrm>
          <a:prstGeom prst="rect">
            <a:avLst/>
          </a:prstGeom>
        </p:spPr>
        <p:txBody>
          <a:bodyPr wrap="square" lIns="0" tIns="0" rIns="0" bIns="0" rtlCol="0">
            <a:noAutofit/>
          </a:bodyPr>
          <a:lstStyle/>
          <a:p>
            <a:pPr marL="25405">
              <a:lnSpc>
                <a:spcPts val="1000"/>
              </a:lnSpc>
            </a:pPr>
            <a:endParaRPr sz="1000"/>
          </a:p>
        </p:txBody>
      </p:sp>
      <p:sp>
        <p:nvSpPr>
          <p:cNvPr id="30" name="object 30"/>
          <p:cNvSpPr txBox="1"/>
          <p:nvPr/>
        </p:nvSpPr>
        <p:spPr>
          <a:xfrm>
            <a:off x="3999671" y="3162755"/>
            <a:ext cx="3227376" cy="738798"/>
          </a:xfrm>
          <a:prstGeom prst="rect">
            <a:avLst/>
          </a:prstGeom>
        </p:spPr>
        <p:txBody>
          <a:bodyPr wrap="square" lIns="0" tIns="0" rIns="0" bIns="0" rtlCol="0">
            <a:noAutofit/>
          </a:bodyPr>
          <a:lstStyle/>
          <a:p>
            <a:pPr marL="635">
              <a:lnSpc>
                <a:spcPts val="1960"/>
              </a:lnSpc>
              <a:spcBef>
                <a:spcPts val="98"/>
              </a:spcBef>
            </a:pPr>
            <a:r>
              <a:rPr sz="2400" b="1" baseline="1220" dirty="0">
                <a:solidFill>
                  <a:srgbClr val="6EAEE2"/>
                </a:solidFill>
                <a:latin typeface="΢"/>
                <a:cs typeface="΢"/>
              </a:rPr>
              <a:t>规模经济、范围经济</a:t>
            </a:r>
            <a:r>
              <a:rPr sz="2400" b="1" baseline="1220" dirty="0">
                <a:latin typeface="΢"/>
                <a:cs typeface="΢"/>
              </a:rPr>
              <a:t>：</a:t>
            </a:r>
            <a:r>
              <a:rPr sz="2400" baseline="1220" dirty="0">
                <a:latin typeface="΢"/>
                <a:cs typeface="΢"/>
              </a:rPr>
              <a:t>跨领域协作</a:t>
            </a:r>
            <a:endParaRPr sz="1600">
              <a:latin typeface="微软雅黑"/>
              <a:cs typeface="微软雅黑"/>
            </a:endParaRPr>
          </a:p>
          <a:p>
            <a:pPr marL="635">
              <a:lnSpc>
                <a:spcPts val="1920"/>
              </a:lnSpc>
            </a:pPr>
            <a:r>
              <a:rPr sz="2400" baseline="1220" dirty="0">
                <a:latin typeface="΢"/>
                <a:cs typeface="΢"/>
              </a:rPr>
              <a:t>工程带来的成本的节约和效率的提</a:t>
            </a:r>
            <a:endParaRPr sz="1600">
              <a:latin typeface="微软雅黑"/>
              <a:cs typeface="微软雅黑"/>
            </a:endParaRPr>
          </a:p>
          <a:p>
            <a:pPr marL="635">
              <a:lnSpc>
                <a:spcPts val="1920"/>
              </a:lnSpc>
            </a:pPr>
            <a:r>
              <a:rPr sz="2400" baseline="1220" dirty="0">
                <a:latin typeface="΢"/>
                <a:cs typeface="΢"/>
              </a:rPr>
              <a:t>升。</a:t>
            </a:r>
            <a:endParaRPr sz="1600">
              <a:latin typeface="微软雅黑"/>
              <a:cs typeface="微软雅黑"/>
            </a:endParaRPr>
          </a:p>
        </p:txBody>
      </p:sp>
      <p:sp>
        <p:nvSpPr>
          <p:cNvPr id="31" name="object 31"/>
          <p:cNvSpPr txBox="1"/>
          <p:nvPr/>
        </p:nvSpPr>
        <p:spPr>
          <a:xfrm>
            <a:off x="7214344" y="3162755"/>
            <a:ext cx="126216" cy="546063"/>
          </a:xfrm>
          <a:prstGeom prst="rect">
            <a:avLst/>
          </a:prstGeom>
        </p:spPr>
        <p:txBody>
          <a:bodyPr wrap="square" lIns="0" tIns="0" rIns="0" bIns="0" rtlCol="0">
            <a:noAutofit/>
          </a:bodyPr>
          <a:lstStyle/>
          <a:p>
            <a:pPr marL="25405">
              <a:lnSpc>
                <a:spcPts val="1000"/>
              </a:lnSpc>
            </a:pPr>
            <a:endParaRPr sz="1000"/>
          </a:p>
        </p:txBody>
      </p:sp>
      <p:sp>
        <p:nvSpPr>
          <p:cNvPr id="32" name="object 32"/>
          <p:cNvSpPr txBox="1"/>
          <p:nvPr/>
        </p:nvSpPr>
        <p:spPr>
          <a:xfrm>
            <a:off x="3204385" y="3450118"/>
            <a:ext cx="795284" cy="451435"/>
          </a:xfrm>
          <a:prstGeom prst="rect">
            <a:avLst/>
          </a:prstGeom>
        </p:spPr>
        <p:txBody>
          <a:bodyPr wrap="square" lIns="0" tIns="0" rIns="0" bIns="0" rtlCol="0">
            <a:noAutofit/>
          </a:bodyPr>
          <a:lstStyle/>
          <a:p>
            <a:pPr marL="25405">
              <a:lnSpc>
                <a:spcPts val="1000"/>
              </a:lnSpc>
            </a:pPr>
            <a:endParaRPr sz="1000"/>
          </a:p>
        </p:txBody>
      </p:sp>
      <p:sp>
        <p:nvSpPr>
          <p:cNvPr id="33" name="object 33"/>
          <p:cNvSpPr txBox="1"/>
          <p:nvPr/>
        </p:nvSpPr>
        <p:spPr>
          <a:xfrm>
            <a:off x="7214344" y="3708819"/>
            <a:ext cx="126216" cy="192734"/>
          </a:xfrm>
          <a:prstGeom prst="rect">
            <a:avLst/>
          </a:prstGeom>
        </p:spPr>
        <p:txBody>
          <a:bodyPr wrap="square" lIns="0" tIns="0" rIns="0" bIns="0" rtlCol="0">
            <a:noAutofit/>
          </a:bodyPr>
          <a:lstStyle/>
          <a:p>
            <a:pPr marL="25405">
              <a:lnSpc>
                <a:spcPts val="1000"/>
              </a:lnSpc>
            </a:pPr>
            <a:endParaRPr sz="1000"/>
          </a:p>
        </p:txBody>
      </p:sp>
      <p:sp>
        <p:nvSpPr>
          <p:cNvPr id="34" name="object 34"/>
          <p:cNvSpPr txBox="1"/>
          <p:nvPr/>
        </p:nvSpPr>
        <p:spPr>
          <a:xfrm>
            <a:off x="3421974" y="2211740"/>
            <a:ext cx="582142" cy="423466"/>
          </a:xfrm>
          <a:prstGeom prst="rect">
            <a:avLst/>
          </a:prstGeom>
        </p:spPr>
        <p:txBody>
          <a:bodyPr wrap="square" lIns="0" tIns="0" rIns="0" bIns="0" rtlCol="0">
            <a:noAutofit/>
          </a:bodyPr>
          <a:lstStyle/>
          <a:p>
            <a:pPr marL="25405">
              <a:lnSpc>
                <a:spcPts val="1000"/>
              </a:lnSpc>
            </a:pPr>
            <a:endParaRPr sz="1000"/>
          </a:p>
        </p:txBody>
      </p:sp>
      <p:sp>
        <p:nvSpPr>
          <p:cNvPr id="35" name="object 35"/>
          <p:cNvSpPr txBox="1"/>
          <p:nvPr/>
        </p:nvSpPr>
        <p:spPr>
          <a:xfrm>
            <a:off x="4004116" y="2211741"/>
            <a:ext cx="3227376" cy="738798"/>
          </a:xfrm>
          <a:prstGeom prst="rect">
            <a:avLst/>
          </a:prstGeom>
        </p:spPr>
        <p:txBody>
          <a:bodyPr wrap="square" lIns="0" tIns="0" rIns="0" bIns="0" rtlCol="0">
            <a:noAutofit/>
          </a:bodyPr>
          <a:lstStyle/>
          <a:p>
            <a:pPr marL="762">
              <a:lnSpc>
                <a:spcPts val="1955"/>
              </a:lnSpc>
              <a:spcBef>
                <a:spcPts val="97"/>
              </a:spcBef>
            </a:pPr>
            <a:r>
              <a:rPr sz="2400" b="1" baseline="1220" dirty="0">
                <a:solidFill>
                  <a:srgbClr val="2185D5"/>
                </a:solidFill>
                <a:latin typeface="΢"/>
                <a:cs typeface="΢"/>
              </a:rPr>
              <a:t>正外部性</a:t>
            </a:r>
            <a:r>
              <a:rPr sz="2400" b="1" baseline="1220" dirty="0">
                <a:latin typeface="΢"/>
                <a:cs typeface="΢"/>
              </a:rPr>
              <a:t>：</a:t>
            </a:r>
            <a:r>
              <a:rPr sz="2400" baseline="1220" dirty="0">
                <a:latin typeface="΢"/>
                <a:cs typeface="΢"/>
              </a:rPr>
              <a:t>智能项目投资的新增福</a:t>
            </a:r>
            <a:endParaRPr sz="1600">
              <a:latin typeface="微软雅黑"/>
              <a:cs typeface="微软雅黑"/>
            </a:endParaRPr>
          </a:p>
          <a:p>
            <a:pPr marL="762">
              <a:lnSpc>
                <a:spcPts val="1925"/>
              </a:lnSpc>
            </a:pPr>
            <a:r>
              <a:rPr sz="2400" baseline="1220" dirty="0">
                <a:latin typeface="΢"/>
                <a:cs typeface="΢"/>
              </a:rPr>
              <a:t>利，如经济刺激、服务创新、市民</a:t>
            </a:r>
            <a:endParaRPr sz="1600">
              <a:latin typeface="微软雅黑"/>
              <a:cs typeface="微软雅黑"/>
            </a:endParaRPr>
          </a:p>
          <a:p>
            <a:pPr marL="762">
              <a:lnSpc>
                <a:spcPts val="1920"/>
              </a:lnSpc>
            </a:pPr>
            <a:r>
              <a:rPr sz="2400" baseline="1220" dirty="0">
                <a:latin typeface="΢"/>
                <a:cs typeface="΢"/>
              </a:rPr>
              <a:t>参不等。</a:t>
            </a:r>
            <a:endParaRPr sz="1600">
              <a:latin typeface="微软雅黑"/>
              <a:cs typeface="微软雅黑"/>
            </a:endParaRPr>
          </a:p>
        </p:txBody>
      </p:sp>
      <p:sp>
        <p:nvSpPr>
          <p:cNvPr id="36" name="object 36"/>
          <p:cNvSpPr txBox="1"/>
          <p:nvPr/>
        </p:nvSpPr>
        <p:spPr>
          <a:xfrm>
            <a:off x="7218790" y="2211741"/>
            <a:ext cx="119996" cy="208732"/>
          </a:xfrm>
          <a:prstGeom prst="rect">
            <a:avLst/>
          </a:prstGeom>
        </p:spPr>
        <p:txBody>
          <a:bodyPr wrap="square" lIns="0" tIns="0" rIns="0" bIns="0" rtlCol="0">
            <a:noAutofit/>
          </a:bodyPr>
          <a:lstStyle/>
          <a:p>
            <a:pPr marL="25405">
              <a:lnSpc>
                <a:spcPts val="1000"/>
              </a:lnSpc>
            </a:pPr>
            <a:endParaRPr sz="1000"/>
          </a:p>
        </p:txBody>
      </p:sp>
      <p:sp>
        <p:nvSpPr>
          <p:cNvPr id="37" name="object 37"/>
          <p:cNvSpPr txBox="1"/>
          <p:nvPr/>
        </p:nvSpPr>
        <p:spPr>
          <a:xfrm>
            <a:off x="7218790" y="2420474"/>
            <a:ext cx="119996" cy="530065"/>
          </a:xfrm>
          <a:prstGeom prst="rect">
            <a:avLst/>
          </a:prstGeom>
        </p:spPr>
        <p:txBody>
          <a:bodyPr wrap="square" lIns="0" tIns="0" rIns="0" bIns="0" rtlCol="0">
            <a:noAutofit/>
          </a:bodyPr>
          <a:lstStyle/>
          <a:p>
            <a:pPr marL="25405">
              <a:lnSpc>
                <a:spcPts val="1000"/>
              </a:lnSpc>
            </a:pPr>
            <a:endParaRPr sz="1000"/>
          </a:p>
        </p:txBody>
      </p:sp>
      <p:sp>
        <p:nvSpPr>
          <p:cNvPr id="38" name="object 38"/>
          <p:cNvSpPr txBox="1"/>
          <p:nvPr/>
        </p:nvSpPr>
        <p:spPr>
          <a:xfrm>
            <a:off x="3421974" y="2635207"/>
            <a:ext cx="582142" cy="315332"/>
          </a:xfrm>
          <a:prstGeom prst="rect">
            <a:avLst/>
          </a:prstGeom>
        </p:spPr>
        <p:txBody>
          <a:bodyPr wrap="square" lIns="0" tIns="0" rIns="0" bIns="0" rtlCol="0">
            <a:noAutofit/>
          </a:bodyPr>
          <a:lstStyle/>
          <a:p>
            <a:pPr marL="25405">
              <a:lnSpc>
                <a:spcPts val="1000"/>
              </a:lnSpc>
            </a:pPr>
            <a:endParaRPr sz="1000"/>
          </a:p>
        </p:txBody>
      </p:sp>
    </p:spTree>
    <p:extLst>
      <p:ext uri="{BB962C8B-B14F-4D97-AF65-F5344CB8AC3E}">
        <p14:creationId xmlns:p14="http://schemas.microsoft.com/office/powerpoint/2010/main" val="287047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7"/>
          <p:cNvSpPr>
            <a:spLocks noChangeArrowheads="1"/>
          </p:cNvSpPr>
          <p:nvPr/>
        </p:nvSpPr>
        <p:spPr bwMode="auto">
          <a:xfrm>
            <a:off x="611295" y="2080036"/>
            <a:ext cx="7778513" cy="544699"/>
          </a:xfrm>
          <a:prstGeom prst="roundRect">
            <a:avLst>
              <a:gd name="adj" fmla="val 4486"/>
            </a:avLst>
          </a:prstGeom>
          <a:gradFill rotWithShape="1">
            <a:gsLst>
              <a:gs pos="0">
                <a:srgbClr val="950000"/>
              </a:gs>
              <a:gs pos="50000">
                <a:srgbClr val="CC0000"/>
              </a:gs>
              <a:gs pos="100000">
                <a:srgbClr val="950000"/>
              </a:gs>
            </a:gsLst>
            <a:lin ang="5400000" scaled="1"/>
          </a:gradFill>
          <a:ln w="9525" algn="ctr">
            <a:solidFill>
              <a:srgbClr val="969696"/>
            </a:solidFill>
            <a:round/>
            <a:headEnd/>
            <a:tailEnd/>
          </a:ln>
        </p:spPr>
        <p:txBody>
          <a:bodyPr wrap="none" anchor="ctr"/>
          <a:lstStyle/>
          <a:p>
            <a:pPr algn="ctr"/>
            <a:r>
              <a:rPr lang="zh-CN" altLang="en-US" sz="2371" b="1">
                <a:solidFill>
                  <a:schemeClr val="bg1"/>
                </a:solidFill>
                <a:latin typeface="微软雅黑" pitchFamily="34" charset="-122"/>
                <a:ea typeface="微软雅黑" pitchFamily="34" charset="-122"/>
              </a:rPr>
              <a:t>智慧城市的三个三</a:t>
            </a:r>
          </a:p>
        </p:txBody>
      </p:sp>
      <p:sp>
        <p:nvSpPr>
          <p:cNvPr id="4" name="AutoShape 8"/>
          <p:cNvSpPr>
            <a:spLocks noChangeArrowheads="1"/>
          </p:cNvSpPr>
          <p:nvPr/>
        </p:nvSpPr>
        <p:spPr bwMode="auto">
          <a:xfrm>
            <a:off x="611295" y="3657743"/>
            <a:ext cx="792299" cy="1306557"/>
          </a:xfrm>
          <a:prstGeom prst="roundRect">
            <a:avLst>
              <a:gd name="adj" fmla="val 4486"/>
            </a:avLst>
          </a:prstGeom>
          <a:solidFill>
            <a:schemeClr val="accent1">
              <a:lumMod val="40000"/>
              <a:lumOff val="60000"/>
            </a:schemeClr>
          </a:solidFill>
          <a:ln w="9525" algn="ctr">
            <a:solidFill>
              <a:schemeClr val="bg2"/>
            </a:solidFill>
            <a:round/>
            <a:headEnd/>
            <a:tailEnd/>
          </a:ln>
        </p:spPr>
        <p:txBody>
          <a:bodyPr wrap="none" anchor="ctr"/>
          <a:lstStyle/>
          <a:p>
            <a:pPr algn="ctr">
              <a:lnSpc>
                <a:spcPct val="120000"/>
              </a:lnSpc>
              <a:defRPr/>
            </a:pPr>
            <a:r>
              <a:rPr lang="zh-CN" altLang="en-US" sz="1693" b="1" dirty="0">
                <a:latin typeface="微软雅黑" pitchFamily="34" charset="-122"/>
                <a:ea typeface="微软雅黑" pitchFamily="34" charset="-122"/>
              </a:rPr>
              <a:t>互</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联</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网</a:t>
            </a:r>
          </a:p>
        </p:txBody>
      </p:sp>
      <p:sp>
        <p:nvSpPr>
          <p:cNvPr id="5" name="AutoShape 32"/>
          <p:cNvSpPr>
            <a:spLocks noChangeArrowheads="1"/>
          </p:cNvSpPr>
          <p:nvPr/>
        </p:nvSpPr>
        <p:spPr bwMode="auto">
          <a:xfrm>
            <a:off x="611294" y="2839495"/>
            <a:ext cx="2521388" cy="646680"/>
          </a:xfrm>
          <a:prstGeom prst="roundRect">
            <a:avLst>
              <a:gd name="adj" fmla="val 4486"/>
            </a:avLst>
          </a:prstGeom>
          <a:solidFill>
            <a:schemeClr val="accent1">
              <a:lumMod val="40000"/>
              <a:lumOff val="60000"/>
            </a:schemeClr>
          </a:solidFill>
          <a:ln w="9525" algn="ctr">
            <a:solidFill>
              <a:schemeClr val="bg2"/>
            </a:solidFill>
            <a:round/>
            <a:headEnd/>
            <a:tailEnd/>
          </a:ln>
        </p:spPr>
        <p:txBody>
          <a:bodyPr wrap="none" anchor="ctr"/>
          <a:lstStyle/>
          <a:p>
            <a:pPr algn="ctr">
              <a:defRPr/>
            </a:pPr>
            <a:r>
              <a:rPr lang="zh-CN" altLang="en-US" sz="1693" b="1" dirty="0">
                <a:latin typeface="微软雅黑" pitchFamily="34" charset="-122"/>
                <a:ea typeface="微软雅黑" pitchFamily="34" charset="-122"/>
              </a:rPr>
              <a:t>技术基础</a:t>
            </a:r>
          </a:p>
        </p:txBody>
      </p:sp>
      <p:sp>
        <p:nvSpPr>
          <p:cNvPr id="6" name="AutoShape 33"/>
          <p:cNvSpPr>
            <a:spLocks noChangeArrowheads="1"/>
          </p:cNvSpPr>
          <p:nvPr/>
        </p:nvSpPr>
        <p:spPr bwMode="auto">
          <a:xfrm>
            <a:off x="3277169" y="2847893"/>
            <a:ext cx="2521388" cy="646680"/>
          </a:xfrm>
          <a:prstGeom prst="roundRect">
            <a:avLst>
              <a:gd name="adj" fmla="val 4486"/>
            </a:avLst>
          </a:prstGeom>
          <a:solidFill>
            <a:schemeClr val="accent3">
              <a:lumMod val="40000"/>
              <a:lumOff val="60000"/>
            </a:schemeClr>
          </a:solidFill>
          <a:ln w="9525" algn="ctr">
            <a:solidFill>
              <a:schemeClr val="bg2"/>
            </a:solidFill>
            <a:round/>
            <a:headEnd/>
            <a:tailEnd/>
          </a:ln>
        </p:spPr>
        <p:txBody>
          <a:bodyPr wrap="none" anchor="ctr"/>
          <a:lstStyle/>
          <a:p>
            <a:pPr algn="ctr">
              <a:defRPr/>
            </a:pPr>
            <a:r>
              <a:rPr lang="zh-CN" altLang="en-US" sz="1693" b="1" dirty="0">
                <a:latin typeface="微软雅黑" pitchFamily="34" charset="-122"/>
                <a:ea typeface="微软雅黑" pitchFamily="34" charset="-122"/>
              </a:rPr>
              <a:t>实现过程</a:t>
            </a:r>
          </a:p>
        </p:txBody>
      </p:sp>
      <p:sp>
        <p:nvSpPr>
          <p:cNvPr id="7" name="AutoShape 34"/>
          <p:cNvSpPr>
            <a:spLocks noChangeArrowheads="1"/>
          </p:cNvSpPr>
          <p:nvPr/>
        </p:nvSpPr>
        <p:spPr bwMode="auto">
          <a:xfrm>
            <a:off x="5941456" y="2840694"/>
            <a:ext cx="2521388" cy="646680"/>
          </a:xfrm>
          <a:prstGeom prst="roundRect">
            <a:avLst>
              <a:gd name="adj" fmla="val 4486"/>
            </a:avLst>
          </a:prstGeom>
          <a:solidFill>
            <a:srgbClr val="ECECEC"/>
          </a:solidFill>
          <a:ln w="9525" algn="ctr">
            <a:solidFill>
              <a:schemeClr val="bg2"/>
            </a:solidFill>
            <a:round/>
            <a:headEnd/>
            <a:tailEnd/>
          </a:ln>
        </p:spPr>
        <p:txBody>
          <a:bodyPr wrap="none" anchor="ctr"/>
          <a:lstStyle/>
          <a:p>
            <a:pPr algn="ctr"/>
            <a:r>
              <a:rPr lang="zh-CN" altLang="en-US" sz="1693" b="1">
                <a:latin typeface="微软雅黑" pitchFamily="34" charset="-122"/>
                <a:ea typeface="微软雅黑" pitchFamily="34" charset="-122"/>
              </a:rPr>
              <a:t>整体架构</a:t>
            </a:r>
          </a:p>
        </p:txBody>
      </p:sp>
      <p:sp>
        <p:nvSpPr>
          <p:cNvPr id="8" name="AutoShape 8"/>
          <p:cNvSpPr>
            <a:spLocks noChangeArrowheads="1"/>
          </p:cNvSpPr>
          <p:nvPr/>
        </p:nvSpPr>
        <p:spPr bwMode="auto">
          <a:xfrm>
            <a:off x="1476632" y="3657743"/>
            <a:ext cx="792301" cy="1306557"/>
          </a:xfrm>
          <a:prstGeom prst="roundRect">
            <a:avLst>
              <a:gd name="adj" fmla="val 4486"/>
            </a:avLst>
          </a:prstGeom>
          <a:solidFill>
            <a:schemeClr val="accent1">
              <a:lumMod val="40000"/>
              <a:lumOff val="60000"/>
            </a:schemeClr>
          </a:solidFill>
          <a:ln w="9525" algn="ctr">
            <a:solidFill>
              <a:schemeClr val="bg2"/>
            </a:solidFill>
            <a:round/>
            <a:headEnd/>
            <a:tailEnd/>
          </a:ln>
        </p:spPr>
        <p:txBody>
          <a:bodyPr wrap="none" anchor="ctr"/>
          <a:lstStyle/>
          <a:p>
            <a:pPr algn="ctr">
              <a:lnSpc>
                <a:spcPct val="120000"/>
              </a:lnSpc>
              <a:defRPr/>
            </a:pPr>
            <a:r>
              <a:rPr lang="zh-CN" altLang="en-US" sz="1693" b="1" dirty="0">
                <a:latin typeface="微软雅黑" pitchFamily="34" charset="-122"/>
                <a:ea typeface="微软雅黑" pitchFamily="34" charset="-122"/>
              </a:rPr>
              <a:t>物</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联</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网</a:t>
            </a:r>
          </a:p>
        </p:txBody>
      </p:sp>
      <p:sp>
        <p:nvSpPr>
          <p:cNvPr id="9" name="AutoShape 8"/>
          <p:cNvSpPr>
            <a:spLocks noChangeArrowheads="1"/>
          </p:cNvSpPr>
          <p:nvPr/>
        </p:nvSpPr>
        <p:spPr bwMode="auto">
          <a:xfrm>
            <a:off x="2340382" y="3657743"/>
            <a:ext cx="792301" cy="1306557"/>
          </a:xfrm>
          <a:prstGeom prst="roundRect">
            <a:avLst>
              <a:gd name="adj" fmla="val 4486"/>
            </a:avLst>
          </a:prstGeom>
          <a:solidFill>
            <a:schemeClr val="accent1">
              <a:lumMod val="40000"/>
              <a:lumOff val="60000"/>
            </a:schemeClr>
          </a:solidFill>
          <a:ln w="9525" algn="ctr">
            <a:solidFill>
              <a:schemeClr val="bg2"/>
            </a:solidFill>
            <a:round/>
            <a:headEnd/>
            <a:tailEnd/>
          </a:ln>
        </p:spPr>
        <p:txBody>
          <a:bodyPr wrap="none" anchor="ctr"/>
          <a:lstStyle/>
          <a:p>
            <a:pPr algn="ctr">
              <a:lnSpc>
                <a:spcPct val="120000"/>
              </a:lnSpc>
              <a:defRPr/>
            </a:pPr>
            <a:r>
              <a:rPr lang="zh-CN" altLang="en-US" sz="1693" b="1" dirty="0">
                <a:latin typeface="微软雅黑" pitchFamily="34" charset="-122"/>
                <a:ea typeface="微软雅黑" pitchFamily="34" charset="-122"/>
              </a:rPr>
              <a:t>云</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计</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算</a:t>
            </a:r>
          </a:p>
        </p:txBody>
      </p:sp>
      <p:sp>
        <p:nvSpPr>
          <p:cNvPr id="10" name="AutoShape 8"/>
          <p:cNvSpPr>
            <a:spLocks noChangeArrowheads="1"/>
          </p:cNvSpPr>
          <p:nvPr/>
        </p:nvSpPr>
        <p:spPr bwMode="auto">
          <a:xfrm>
            <a:off x="3277170" y="3657743"/>
            <a:ext cx="790712" cy="1306557"/>
          </a:xfrm>
          <a:prstGeom prst="roundRect">
            <a:avLst>
              <a:gd name="adj" fmla="val 4486"/>
            </a:avLst>
          </a:prstGeom>
          <a:solidFill>
            <a:schemeClr val="accent3">
              <a:lumMod val="40000"/>
              <a:lumOff val="60000"/>
            </a:schemeClr>
          </a:solidFill>
          <a:ln w="9525" algn="ctr">
            <a:solidFill>
              <a:schemeClr val="bg2"/>
            </a:solidFill>
            <a:round/>
            <a:headEnd/>
            <a:tailEnd/>
          </a:ln>
        </p:spPr>
        <p:txBody>
          <a:bodyPr wrap="none" anchor="ctr"/>
          <a:lstStyle/>
          <a:p>
            <a:pPr algn="ctr">
              <a:lnSpc>
                <a:spcPct val="120000"/>
              </a:lnSpc>
              <a:defRPr/>
            </a:pPr>
            <a:r>
              <a:rPr lang="zh-CN" altLang="en-US" sz="1693" b="1" dirty="0">
                <a:latin typeface="微软雅黑" pitchFamily="34" charset="-122"/>
                <a:ea typeface="微软雅黑" pitchFamily="34" charset="-122"/>
              </a:rPr>
              <a:t>数</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字</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化</a:t>
            </a:r>
          </a:p>
        </p:txBody>
      </p:sp>
      <p:sp>
        <p:nvSpPr>
          <p:cNvPr id="11" name="AutoShape 8"/>
          <p:cNvSpPr>
            <a:spLocks noChangeArrowheads="1"/>
          </p:cNvSpPr>
          <p:nvPr/>
        </p:nvSpPr>
        <p:spPr bwMode="auto">
          <a:xfrm>
            <a:off x="4140920" y="3657743"/>
            <a:ext cx="792301" cy="1306557"/>
          </a:xfrm>
          <a:prstGeom prst="roundRect">
            <a:avLst>
              <a:gd name="adj" fmla="val 4486"/>
            </a:avLst>
          </a:prstGeom>
          <a:solidFill>
            <a:schemeClr val="accent3">
              <a:lumMod val="40000"/>
              <a:lumOff val="60000"/>
            </a:schemeClr>
          </a:solidFill>
          <a:ln w="9525" algn="ctr">
            <a:solidFill>
              <a:schemeClr val="bg2"/>
            </a:solidFill>
            <a:round/>
            <a:headEnd/>
            <a:tailEnd/>
          </a:ln>
        </p:spPr>
        <p:txBody>
          <a:bodyPr wrap="none" anchor="ctr"/>
          <a:lstStyle/>
          <a:p>
            <a:pPr algn="ctr">
              <a:lnSpc>
                <a:spcPct val="120000"/>
              </a:lnSpc>
              <a:defRPr/>
            </a:pPr>
            <a:r>
              <a:rPr lang="zh-CN" altLang="en-US" sz="1693" b="1" dirty="0">
                <a:latin typeface="微软雅黑" pitchFamily="34" charset="-122"/>
                <a:ea typeface="微软雅黑" pitchFamily="34" charset="-122"/>
              </a:rPr>
              <a:t>网</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络</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化</a:t>
            </a:r>
          </a:p>
        </p:txBody>
      </p:sp>
      <p:sp>
        <p:nvSpPr>
          <p:cNvPr id="12" name="AutoShape 8"/>
          <p:cNvSpPr>
            <a:spLocks noChangeArrowheads="1"/>
          </p:cNvSpPr>
          <p:nvPr/>
        </p:nvSpPr>
        <p:spPr bwMode="auto">
          <a:xfrm>
            <a:off x="5004670" y="3657743"/>
            <a:ext cx="792301" cy="1306557"/>
          </a:xfrm>
          <a:prstGeom prst="roundRect">
            <a:avLst>
              <a:gd name="adj" fmla="val 4486"/>
            </a:avLst>
          </a:prstGeom>
          <a:solidFill>
            <a:schemeClr val="accent3">
              <a:lumMod val="40000"/>
              <a:lumOff val="60000"/>
            </a:schemeClr>
          </a:solidFill>
          <a:ln w="9525" algn="ctr">
            <a:solidFill>
              <a:schemeClr val="bg2"/>
            </a:solidFill>
            <a:round/>
            <a:headEnd/>
            <a:tailEnd/>
          </a:ln>
        </p:spPr>
        <p:txBody>
          <a:bodyPr wrap="none" anchor="ctr"/>
          <a:lstStyle/>
          <a:p>
            <a:pPr algn="ctr">
              <a:lnSpc>
                <a:spcPct val="120000"/>
              </a:lnSpc>
              <a:defRPr/>
            </a:pPr>
            <a:r>
              <a:rPr lang="zh-CN" altLang="en-US" sz="1693" b="1" dirty="0">
                <a:latin typeface="微软雅黑" pitchFamily="34" charset="-122"/>
                <a:ea typeface="微软雅黑" pitchFamily="34" charset="-122"/>
              </a:rPr>
              <a:t>智</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慧</a:t>
            </a:r>
            <a:endParaRPr lang="en-US" altLang="zh-CN" sz="1693" b="1" dirty="0">
              <a:latin typeface="微软雅黑" pitchFamily="34" charset="-122"/>
              <a:ea typeface="微软雅黑" pitchFamily="34" charset="-122"/>
            </a:endParaRPr>
          </a:p>
          <a:p>
            <a:pPr algn="ctr">
              <a:lnSpc>
                <a:spcPct val="120000"/>
              </a:lnSpc>
              <a:defRPr/>
            </a:pPr>
            <a:r>
              <a:rPr lang="zh-CN" altLang="en-US" sz="1693" b="1" dirty="0">
                <a:latin typeface="微软雅黑" pitchFamily="34" charset="-122"/>
                <a:ea typeface="微软雅黑" pitchFamily="34" charset="-122"/>
              </a:rPr>
              <a:t>化</a:t>
            </a:r>
          </a:p>
        </p:txBody>
      </p:sp>
      <p:sp>
        <p:nvSpPr>
          <p:cNvPr id="13" name="AutoShape 8"/>
          <p:cNvSpPr>
            <a:spLocks noChangeArrowheads="1"/>
          </p:cNvSpPr>
          <p:nvPr/>
        </p:nvSpPr>
        <p:spPr bwMode="auto">
          <a:xfrm>
            <a:off x="5941457" y="3657743"/>
            <a:ext cx="792301" cy="1306557"/>
          </a:xfrm>
          <a:prstGeom prst="roundRect">
            <a:avLst>
              <a:gd name="adj" fmla="val 4486"/>
            </a:avLst>
          </a:prstGeom>
          <a:solidFill>
            <a:srgbClr val="ECECEC"/>
          </a:solidFill>
          <a:ln w="9525" algn="ctr">
            <a:solidFill>
              <a:schemeClr val="bg2"/>
            </a:solidFill>
            <a:round/>
            <a:headEnd/>
            <a:tailEnd/>
          </a:ln>
        </p:spPr>
        <p:txBody>
          <a:bodyPr wrap="none" anchor="ctr"/>
          <a:lstStyle/>
          <a:p>
            <a:pPr algn="ctr">
              <a:lnSpc>
                <a:spcPct val="120000"/>
              </a:lnSpc>
            </a:pPr>
            <a:r>
              <a:rPr lang="zh-CN" altLang="en-US" sz="1693" b="1">
                <a:latin typeface="微软雅黑" pitchFamily="34" charset="-122"/>
                <a:ea typeface="微软雅黑" pitchFamily="34" charset="-122"/>
              </a:rPr>
              <a:t>基础</a:t>
            </a:r>
            <a:endParaRPr lang="en-US" altLang="zh-CN" sz="1693" b="1">
              <a:latin typeface="微软雅黑" pitchFamily="34" charset="-122"/>
              <a:ea typeface="微软雅黑" pitchFamily="34" charset="-122"/>
            </a:endParaRPr>
          </a:p>
          <a:p>
            <a:pPr algn="ctr">
              <a:lnSpc>
                <a:spcPct val="120000"/>
              </a:lnSpc>
            </a:pPr>
            <a:r>
              <a:rPr lang="zh-CN" altLang="en-US" sz="1693" b="1">
                <a:latin typeface="微软雅黑" pitchFamily="34" charset="-122"/>
                <a:ea typeface="微软雅黑" pitchFamily="34" charset="-122"/>
              </a:rPr>
              <a:t>设施</a:t>
            </a:r>
            <a:endParaRPr lang="en-US" altLang="zh-CN" sz="1693" b="1">
              <a:latin typeface="微软雅黑" pitchFamily="34" charset="-122"/>
              <a:ea typeface="微软雅黑" pitchFamily="34" charset="-122"/>
            </a:endParaRPr>
          </a:p>
          <a:p>
            <a:pPr algn="ctr">
              <a:lnSpc>
                <a:spcPct val="120000"/>
              </a:lnSpc>
            </a:pPr>
            <a:r>
              <a:rPr lang="zh-CN" altLang="en-US" sz="1693" b="1">
                <a:latin typeface="微软雅黑" pitchFamily="34" charset="-122"/>
                <a:ea typeface="微软雅黑" pitchFamily="34" charset="-122"/>
              </a:rPr>
              <a:t>层</a:t>
            </a:r>
          </a:p>
        </p:txBody>
      </p:sp>
      <p:sp>
        <p:nvSpPr>
          <p:cNvPr id="14" name="AutoShape 8"/>
          <p:cNvSpPr>
            <a:spLocks noChangeArrowheads="1"/>
          </p:cNvSpPr>
          <p:nvPr/>
        </p:nvSpPr>
        <p:spPr bwMode="auto">
          <a:xfrm>
            <a:off x="6805207" y="3657743"/>
            <a:ext cx="792301" cy="1306557"/>
          </a:xfrm>
          <a:prstGeom prst="roundRect">
            <a:avLst>
              <a:gd name="adj" fmla="val 4486"/>
            </a:avLst>
          </a:prstGeom>
          <a:solidFill>
            <a:srgbClr val="ECECEC"/>
          </a:solidFill>
          <a:ln w="9525" algn="ctr">
            <a:solidFill>
              <a:schemeClr val="bg2"/>
            </a:solidFill>
            <a:round/>
            <a:headEnd/>
            <a:tailEnd/>
          </a:ln>
        </p:spPr>
        <p:txBody>
          <a:bodyPr wrap="none" anchor="ctr"/>
          <a:lstStyle/>
          <a:p>
            <a:pPr algn="ctr">
              <a:lnSpc>
                <a:spcPct val="120000"/>
              </a:lnSpc>
            </a:pPr>
            <a:r>
              <a:rPr lang="zh-CN" altLang="en-US" sz="1693" b="1">
                <a:latin typeface="微软雅黑" pitchFamily="34" charset="-122"/>
                <a:ea typeface="微软雅黑" pitchFamily="34" charset="-122"/>
              </a:rPr>
              <a:t>数据</a:t>
            </a:r>
            <a:endParaRPr lang="en-US" altLang="zh-CN" sz="1693" b="1">
              <a:latin typeface="微软雅黑" pitchFamily="34" charset="-122"/>
              <a:ea typeface="微软雅黑" pitchFamily="34" charset="-122"/>
            </a:endParaRPr>
          </a:p>
          <a:p>
            <a:pPr algn="ctr">
              <a:lnSpc>
                <a:spcPct val="120000"/>
              </a:lnSpc>
            </a:pPr>
            <a:r>
              <a:rPr lang="zh-CN" altLang="en-US" sz="1693" b="1">
                <a:latin typeface="微软雅黑" pitchFamily="34" charset="-122"/>
                <a:ea typeface="微软雅黑" pitchFamily="34" charset="-122"/>
              </a:rPr>
              <a:t>共享</a:t>
            </a:r>
            <a:endParaRPr lang="en-US" altLang="zh-CN" sz="1693" b="1">
              <a:latin typeface="微软雅黑" pitchFamily="34" charset="-122"/>
              <a:ea typeface="微软雅黑" pitchFamily="34" charset="-122"/>
            </a:endParaRPr>
          </a:p>
          <a:p>
            <a:pPr algn="ctr">
              <a:lnSpc>
                <a:spcPct val="120000"/>
              </a:lnSpc>
            </a:pPr>
            <a:r>
              <a:rPr lang="zh-CN" altLang="en-US" sz="1693" b="1">
                <a:latin typeface="微软雅黑" pitchFamily="34" charset="-122"/>
                <a:ea typeface="微软雅黑" pitchFamily="34" charset="-122"/>
              </a:rPr>
              <a:t>和整</a:t>
            </a:r>
            <a:endParaRPr lang="en-US" altLang="zh-CN" sz="1693" b="1">
              <a:latin typeface="微软雅黑" pitchFamily="34" charset="-122"/>
              <a:ea typeface="微软雅黑" pitchFamily="34" charset="-122"/>
            </a:endParaRPr>
          </a:p>
          <a:p>
            <a:pPr algn="ctr">
              <a:lnSpc>
                <a:spcPct val="120000"/>
              </a:lnSpc>
            </a:pPr>
            <a:r>
              <a:rPr lang="zh-CN" altLang="en-US" sz="1693" b="1">
                <a:latin typeface="微软雅黑" pitchFamily="34" charset="-122"/>
                <a:ea typeface="微软雅黑" pitchFamily="34" charset="-122"/>
              </a:rPr>
              <a:t>合层</a:t>
            </a:r>
          </a:p>
        </p:txBody>
      </p:sp>
      <p:sp>
        <p:nvSpPr>
          <p:cNvPr id="15" name="AutoShape 8"/>
          <p:cNvSpPr>
            <a:spLocks noChangeArrowheads="1"/>
          </p:cNvSpPr>
          <p:nvPr/>
        </p:nvSpPr>
        <p:spPr bwMode="auto">
          <a:xfrm>
            <a:off x="7668957" y="3657743"/>
            <a:ext cx="792301" cy="1306557"/>
          </a:xfrm>
          <a:prstGeom prst="roundRect">
            <a:avLst>
              <a:gd name="adj" fmla="val 4486"/>
            </a:avLst>
          </a:prstGeom>
          <a:solidFill>
            <a:srgbClr val="ECECEC"/>
          </a:solidFill>
          <a:ln w="9525" algn="ctr">
            <a:solidFill>
              <a:schemeClr val="bg2"/>
            </a:solidFill>
            <a:round/>
            <a:headEnd/>
            <a:tailEnd/>
          </a:ln>
        </p:spPr>
        <p:txBody>
          <a:bodyPr wrap="square" anchor="ctr"/>
          <a:lstStyle/>
          <a:p>
            <a:pPr algn="ctr">
              <a:lnSpc>
                <a:spcPct val="120000"/>
              </a:lnSpc>
            </a:pPr>
            <a:r>
              <a:rPr lang="zh-CN" altLang="en-US" sz="1693" b="1" dirty="0">
                <a:latin typeface="微软雅黑" pitchFamily="34" charset="-122"/>
                <a:ea typeface="微软雅黑" pitchFamily="34" charset="-122"/>
              </a:rPr>
              <a:t>应用</a:t>
            </a:r>
            <a:endParaRPr lang="en-US" altLang="zh-CN" sz="1693" b="1" dirty="0">
              <a:latin typeface="微软雅黑" pitchFamily="34" charset="-122"/>
              <a:ea typeface="微软雅黑" pitchFamily="34" charset="-122"/>
            </a:endParaRPr>
          </a:p>
          <a:p>
            <a:pPr algn="ctr">
              <a:lnSpc>
                <a:spcPct val="120000"/>
              </a:lnSpc>
            </a:pPr>
            <a:r>
              <a:rPr lang="zh-CN" altLang="en-US" sz="1693" b="1" dirty="0">
                <a:latin typeface="微软雅黑" pitchFamily="34" charset="-122"/>
                <a:ea typeface="微软雅黑" pitchFamily="34" charset="-122"/>
              </a:rPr>
              <a:t>与服务融合层</a:t>
            </a:r>
            <a:endParaRPr lang="zh-CN" altLang="en-US" sz="1693" b="1" dirty="0">
              <a:latin typeface="微软雅黑" pitchFamily="34" charset="-122"/>
              <a:ea typeface="微软雅黑" pitchFamily="34" charset="-122"/>
            </a:endParaRPr>
          </a:p>
        </p:txBody>
      </p:sp>
      <p:sp>
        <p:nvSpPr>
          <p:cNvPr id="16" name="标题 15"/>
          <p:cNvSpPr>
            <a:spLocks noGrp="1"/>
          </p:cNvSpPr>
          <p:nvPr>
            <p:ph type="title"/>
          </p:nvPr>
        </p:nvSpPr>
        <p:spPr/>
        <p:txBody>
          <a:bodyPr/>
          <a:lstStyle/>
          <a:p>
            <a:r>
              <a:rPr lang="zh-CN" altLang="en-US" dirty="0"/>
              <a:t>神州数码智慧城市</a:t>
            </a:r>
            <a:r>
              <a:rPr lang="zh-CN" altLang="en-US" dirty="0" smtClean="0"/>
              <a:t>理念</a:t>
            </a:r>
            <a:endParaRPr lang="zh-CN" altLang="en-US" dirty="0"/>
          </a:p>
        </p:txBody>
      </p:sp>
    </p:spTree>
    <p:extLst>
      <p:ext uri="{BB962C8B-B14F-4D97-AF65-F5344CB8AC3E}">
        <p14:creationId xmlns:p14="http://schemas.microsoft.com/office/powerpoint/2010/main" val="20248852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3886" y="1727698"/>
            <a:ext cx="5652481" cy="4237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标题 1"/>
          <p:cNvSpPr>
            <a:spLocks noGrp="1"/>
          </p:cNvSpPr>
          <p:nvPr>
            <p:ph type="title"/>
          </p:nvPr>
        </p:nvSpPr>
        <p:spPr>
          <a:xfrm>
            <a:off x="354868" y="117426"/>
            <a:ext cx="6276477" cy="420761"/>
          </a:xfrm>
        </p:spPr>
        <p:txBody>
          <a:bodyPr/>
          <a:lstStyle/>
          <a:p>
            <a:pPr marL="342969" indent="-342969"/>
            <a:r>
              <a:rPr lang="en-US" altLang="zh-CN" sz="2800" b="1" dirty="0" smtClean="0"/>
              <a:t>1</a:t>
            </a:r>
            <a:r>
              <a:rPr lang="zh-CN" altLang="en-US" sz="2800" b="1" dirty="0" smtClean="0"/>
              <a:t>、整体</a:t>
            </a:r>
            <a:r>
              <a:rPr lang="zh-CN" altLang="zh-CN" sz="2800" b="1" dirty="0" smtClean="0"/>
              <a:t>规划</a:t>
            </a:r>
            <a:r>
              <a:rPr lang="zh-CN" altLang="en-US" sz="2800" b="1" dirty="0" smtClean="0"/>
              <a:t>：智慧城市全景图</a:t>
            </a:r>
          </a:p>
        </p:txBody>
      </p:sp>
      <p:sp>
        <p:nvSpPr>
          <p:cNvPr id="3" name="内容占位符 2"/>
          <p:cNvSpPr>
            <a:spLocks noGrp="1"/>
          </p:cNvSpPr>
          <p:nvPr>
            <p:ph idx="1"/>
          </p:nvPr>
        </p:nvSpPr>
        <p:spPr>
          <a:xfrm>
            <a:off x="107969" y="1873774"/>
            <a:ext cx="3385138" cy="4077408"/>
          </a:xfrm>
        </p:spPr>
        <p:txBody>
          <a:bodyPr>
            <a:normAutofit fontScale="92500"/>
          </a:bodyPr>
          <a:lstStyle/>
          <a:p>
            <a:pPr>
              <a:defRPr/>
            </a:pPr>
            <a:r>
              <a:rPr lang="zh-CN" altLang="en-US" sz="1800" b="1" dirty="0"/>
              <a:t>深谙中国智慧城市之道：</a:t>
            </a:r>
            <a:endParaRPr lang="en-US" altLang="zh-CN" sz="1800" b="1" dirty="0"/>
          </a:p>
          <a:p>
            <a:pPr lvl="1">
              <a:defRPr/>
            </a:pPr>
            <a:r>
              <a:rPr lang="zh-CN" altLang="en-US" sz="1600" dirty="0"/>
              <a:t>多年积累最了解中国城市管理者的信息化建设需求，可以从顶层架构的全景图为智慧城市建设提供</a:t>
            </a:r>
            <a:r>
              <a:rPr lang="zh-CN" altLang="en-US" sz="1600" dirty="0">
                <a:solidFill>
                  <a:srgbClr val="FF0000"/>
                </a:solidFill>
              </a:rPr>
              <a:t>最全面</a:t>
            </a:r>
            <a:r>
              <a:rPr lang="zh-CN" altLang="en-US" sz="1600" dirty="0"/>
              <a:t>的</a:t>
            </a:r>
            <a:r>
              <a:rPr lang="zh-CN" altLang="en-US" sz="1600" dirty="0">
                <a:solidFill>
                  <a:srgbClr val="FF0000"/>
                </a:solidFill>
              </a:rPr>
              <a:t>顶层设计、规划和咨询</a:t>
            </a:r>
            <a:r>
              <a:rPr lang="zh-CN" altLang="en-US" sz="1600" dirty="0"/>
              <a:t>服务。</a:t>
            </a:r>
            <a:endParaRPr lang="en-US" altLang="zh-CN" sz="1600" dirty="0"/>
          </a:p>
          <a:p>
            <a:pPr>
              <a:defRPr/>
            </a:pPr>
            <a:r>
              <a:rPr lang="zh-CN" altLang="en-US" sz="1600" b="1" dirty="0"/>
              <a:t>独特优势：</a:t>
            </a:r>
          </a:p>
          <a:p>
            <a:pPr marL="800260" lvl="1" indent="-342969">
              <a:buFont typeface="+mj-lt"/>
              <a:buAutoNum type="arabicPeriod"/>
              <a:defRPr/>
            </a:pPr>
            <a:r>
              <a:rPr lang="zh-CN" altLang="en-US" sz="1600" dirty="0"/>
              <a:t>神州数码的智慧城市模型更符合中国城市管理的实际需要和城市信息化特色</a:t>
            </a:r>
            <a:endParaRPr lang="en-US" altLang="zh-CN" sz="1600" dirty="0"/>
          </a:p>
          <a:p>
            <a:pPr marL="800260" lvl="1" indent="-342969">
              <a:buFont typeface="+mj-lt"/>
              <a:buAutoNum type="arabicPeriod"/>
              <a:defRPr/>
            </a:pPr>
            <a:r>
              <a:rPr lang="zh-CN" altLang="en-US" sz="1600" dirty="0"/>
              <a:t>神州数码更了解中国城市管理者的思考方式、沟通方式、决策方式和行为方式</a:t>
            </a:r>
            <a:endParaRPr lang="en-US" altLang="zh-CN" sz="1600" dirty="0"/>
          </a:p>
          <a:p>
            <a:pPr marL="800260" lvl="1" indent="-342969">
              <a:buFont typeface="+mj-lt"/>
              <a:buAutoNum type="arabicPeriod"/>
              <a:defRPr/>
            </a:pPr>
            <a:r>
              <a:rPr lang="zh-CN" altLang="en-US" sz="1600" dirty="0"/>
              <a:t>神州数码作为本土企业更能够保障中国城市信息化安全</a:t>
            </a:r>
            <a:endParaRPr lang="en-US" altLang="zh-CN" sz="1600" dirty="0"/>
          </a:p>
        </p:txBody>
      </p:sp>
      <p:sp>
        <p:nvSpPr>
          <p:cNvPr id="9221"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1400" b="1">
                <a:solidFill>
                  <a:schemeClr val="bg1"/>
                </a:solidFill>
                <a:latin typeface="微软雅黑" panose="020B0503020204020204" pitchFamily="34" charset="-122"/>
                <a:ea typeface="宋体" panose="02010600030101010101" pitchFamily="2" charset="-122"/>
              </a:defRPr>
            </a:lvl1pPr>
            <a:lvl2pPr marL="743099" indent="-285807" eaLnBrk="0" hangingPunct="0">
              <a:defRPr sz="1400" b="1">
                <a:solidFill>
                  <a:schemeClr val="bg1"/>
                </a:solidFill>
                <a:latin typeface="微软雅黑" panose="020B0503020204020204" pitchFamily="34" charset="-122"/>
                <a:ea typeface="宋体" panose="02010600030101010101" pitchFamily="2" charset="-122"/>
              </a:defRPr>
            </a:lvl2pPr>
            <a:lvl3pPr marL="1143229" indent="-228646" eaLnBrk="0" hangingPunct="0">
              <a:defRPr sz="1400" b="1">
                <a:solidFill>
                  <a:schemeClr val="bg1"/>
                </a:solidFill>
                <a:latin typeface="微软雅黑" panose="020B0503020204020204" pitchFamily="34" charset="-122"/>
                <a:ea typeface="宋体" panose="02010600030101010101" pitchFamily="2" charset="-122"/>
              </a:defRPr>
            </a:lvl3pPr>
            <a:lvl4pPr marL="1600520" indent="-228646" eaLnBrk="0" hangingPunct="0">
              <a:defRPr sz="1400" b="1">
                <a:solidFill>
                  <a:schemeClr val="bg1"/>
                </a:solidFill>
                <a:latin typeface="微软雅黑" panose="020B0503020204020204" pitchFamily="34" charset="-122"/>
                <a:ea typeface="宋体" panose="02010600030101010101" pitchFamily="2" charset="-122"/>
              </a:defRPr>
            </a:lvl4pPr>
            <a:lvl5pPr marL="2057811" indent="-228646" eaLnBrk="0" hangingPunct="0">
              <a:defRPr sz="1400" b="1">
                <a:solidFill>
                  <a:schemeClr val="bg1"/>
                </a:solidFill>
                <a:latin typeface="微软雅黑" panose="020B0503020204020204" pitchFamily="34" charset="-122"/>
                <a:ea typeface="宋体" panose="02010600030101010101" pitchFamily="2" charset="-122"/>
              </a:defRPr>
            </a:lvl5pPr>
            <a:lvl6pPr marL="2515103"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6pPr>
            <a:lvl7pPr marL="2972394"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7pPr>
            <a:lvl8pPr marL="3429686"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8pPr>
            <a:lvl9pPr marL="3886977"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9pPr>
          </a:lstStyle>
          <a:p>
            <a:pPr eaLnBrk="1" hangingPunct="1"/>
            <a:fld id="{71D03CAC-4A60-46E3-8812-0E19D6776B5D}" type="slidenum">
              <a:rPr lang="zh-CN" altLang="en-US" sz="1200" b="0">
                <a:solidFill>
                  <a:schemeClr val="tx1"/>
                </a:solidFill>
                <a:latin typeface="Arial" panose="020B0604020202020204" pitchFamily="34" charset="0"/>
                <a:ea typeface="微软雅黑" panose="020B0503020204020204" pitchFamily="34" charset="-122"/>
              </a:rPr>
              <a:pPr eaLnBrk="1" hangingPunct="1"/>
              <a:t>13</a:t>
            </a:fld>
            <a:endParaRPr lang="en-US" altLang="zh-CN" sz="1200" b="0">
              <a:solidFill>
                <a:schemeClr val="tx1"/>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859696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p:nvPr>
        </p:nvSpPr>
        <p:spPr>
          <a:xfrm>
            <a:off x="66101" y="192277"/>
            <a:ext cx="7647897" cy="420761"/>
          </a:xfrm>
        </p:spPr>
        <p:txBody>
          <a:bodyPr/>
          <a:lstStyle/>
          <a:p>
            <a:r>
              <a:rPr lang="en-US" altLang="zh-CN" sz="2800" b="1" dirty="0" smtClean="0"/>
              <a:t>2</a:t>
            </a:r>
            <a:r>
              <a:rPr lang="zh-CN" altLang="en-US" sz="2800" b="1" dirty="0" smtClean="0"/>
              <a:t>、解决纵向系统信息孤岛：数据共享整合平台</a:t>
            </a:r>
          </a:p>
        </p:txBody>
      </p:sp>
      <p:sp>
        <p:nvSpPr>
          <p:cNvPr id="3" name="内容占位符 2"/>
          <p:cNvSpPr>
            <a:spLocks noGrp="1"/>
          </p:cNvSpPr>
          <p:nvPr>
            <p:ph idx="1"/>
          </p:nvPr>
        </p:nvSpPr>
        <p:spPr>
          <a:xfrm>
            <a:off x="292151" y="1700707"/>
            <a:ext cx="8518417" cy="1729087"/>
          </a:xfrm>
        </p:spPr>
        <p:txBody>
          <a:bodyPr>
            <a:normAutofit fontScale="47500" lnSpcReduction="20000"/>
          </a:bodyPr>
          <a:lstStyle/>
          <a:p>
            <a:pPr>
              <a:defRPr/>
            </a:pPr>
            <a:r>
              <a:rPr lang="zh-CN" altLang="zh-CN" dirty="0" smtClean="0"/>
              <a:t>中国的电子政务建设可以追溯到</a:t>
            </a:r>
            <a:r>
              <a:rPr lang="en-US" altLang="zh-CN" dirty="0" smtClean="0"/>
              <a:t>1993</a:t>
            </a:r>
            <a:r>
              <a:rPr lang="zh-CN" altLang="zh-CN" dirty="0" smtClean="0"/>
              <a:t>年，标志性的事件是</a:t>
            </a:r>
            <a:r>
              <a:rPr lang="zh-CN" altLang="zh-CN" dirty="0" smtClean="0">
                <a:solidFill>
                  <a:srgbClr val="FF0000"/>
                </a:solidFill>
              </a:rPr>
              <a:t>“十二金”工程</a:t>
            </a:r>
            <a:r>
              <a:rPr lang="zh-CN" altLang="zh-CN" dirty="0" smtClean="0"/>
              <a:t>，这个工程建立的所有系统都是</a:t>
            </a:r>
            <a:r>
              <a:rPr lang="zh-CN" altLang="zh-CN" dirty="0" smtClean="0">
                <a:solidFill>
                  <a:srgbClr val="FF0000"/>
                </a:solidFill>
              </a:rPr>
              <a:t>纵向系统</a:t>
            </a:r>
            <a:r>
              <a:rPr lang="zh-CN" altLang="zh-CN" dirty="0" smtClean="0"/>
              <a:t>，比如金关、金税系统，都是由各大部委到省、市、县一级级</a:t>
            </a:r>
            <a:r>
              <a:rPr lang="zh-CN" altLang="en-US" dirty="0" smtClean="0"/>
              <a:t>自上而下的纵向管理</a:t>
            </a:r>
            <a:r>
              <a:rPr lang="zh-CN" altLang="zh-CN" dirty="0" smtClean="0"/>
              <a:t>落实。但是从一个城市的</a:t>
            </a:r>
            <a:r>
              <a:rPr lang="zh-CN" altLang="en-US" dirty="0" smtClean="0"/>
              <a:t>区域横向</a:t>
            </a:r>
            <a:r>
              <a:rPr lang="zh-CN" altLang="zh-CN" dirty="0" smtClean="0"/>
              <a:t>层面而言，各个系统之间相互孤立形成一个个</a:t>
            </a:r>
            <a:r>
              <a:rPr lang="zh-CN" altLang="en-US" dirty="0" smtClean="0">
                <a:solidFill>
                  <a:srgbClr val="FF0000"/>
                </a:solidFill>
              </a:rPr>
              <a:t>“</a:t>
            </a:r>
            <a:r>
              <a:rPr lang="zh-CN" altLang="zh-CN" dirty="0" smtClean="0">
                <a:solidFill>
                  <a:srgbClr val="FF0000"/>
                </a:solidFill>
              </a:rPr>
              <a:t>信息孤岛</a:t>
            </a:r>
            <a:r>
              <a:rPr lang="zh-CN" altLang="en-US" dirty="0" smtClean="0">
                <a:solidFill>
                  <a:srgbClr val="FF0000"/>
                </a:solidFill>
              </a:rPr>
              <a:t>”</a:t>
            </a:r>
            <a:r>
              <a:rPr lang="zh-CN" altLang="zh-CN" dirty="0" smtClean="0"/>
              <a:t>，是长期困扰</a:t>
            </a:r>
            <a:r>
              <a:rPr lang="zh-CN" altLang="en-US" dirty="0" smtClean="0"/>
              <a:t>城市管理者进行</a:t>
            </a:r>
            <a:r>
              <a:rPr lang="zh-CN" altLang="zh-CN" dirty="0" smtClean="0"/>
              <a:t>城市信息化建设的重要问题</a:t>
            </a:r>
            <a:r>
              <a:rPr lang="zh-CN" altLang="en-US" dirty="0" smtClean="0"/>
              <a:t>，</a:t>
            </a:r>
            <a:r>
              <a:rPr lang="zh-CN" altLang="zh-CN" dirty="0" smtClean="0"/>
              <a:t>这个问题得不到解决中国城市的信息化就无从谈起。 </a:t>
            </a:r>
            <a:endParaRPr lang="en-US" altLang="zh-CN" dirty="0" smtClean="0"/>
          </a:p>
          <a:p>
            <a:pPr>
              <a:defRPr/>
            </a:pPr>
            <a:r>
              <a:rPr lang="zh-CN" altLang="en-US" dirty="0" smtClean="0"/>
              <a:t>神州数码专利技术的</a:t>
            </a:r>
            <a:r>
              <a:rPr lang="zh-CN" altLang="en-US" dirty="0" smtClean="0">
                <a:solidFill>
                  <a:srgbClr val="FF0000"/>
                </a:solidFill>
              </a:rPr>
              <a:t>数据共享整合平台</a:t>
            </a:r>
            <a:r>
              <a:rPr lang="zh-CN" altLang="en-US" dirty="0" smtClean="0"/>
              <a:t>，</a:t>
            </a:r>
            <a:r>
              <a:rPr lang="zh-CN" altLang="zh-CN" dirty="0" smtClean="0"/>
              <a:t>在承认异构</a:t>
            </a:r>
            <a:r>
              <a:rPr lang="zh-CN" altLang="en-US" dirty="0" smtClean="0"/>
              <a:t>数据库</a:t>
            </a:r>
            <a:r>
              <a:rPr lang="zh-CN" altLang="zh-CN" dirty="0" smtClean="0"/>
              <a:t>系统的前提下，运用</a:t>
            </a:r>
            <a:r>
              <a:rPr lang="zh-CN" altLang="en-US" dirty="0" smtClean="0"/>
              <a:t>独家研发的</a:t>
            </a:r>
            <a:r>
              <a:rPr lang="zh-CN" altLang="zh-CN" dirty="0" smtClean="0"/>
              <a:t>数据交换技术，实现了不同标准的系统的横向互联，解决了中国城市信息化、区域信息化中非常关键的一个问题</a:t>
            </a:r>
            <a:r>
              <a:rPr lang="zh-CN" altLang="en-US" dirty="0" smtClean="0"/>
              <a:t>，实现了城市信息化建设的</a:t>
            </a:r>
            <a:r>
              <a:rPr lang="zh-CN" altLang="en-US" dirty="0" smtClean="0">
                <a:solidFill>
                  <a:srgbClr val="FF0000"/>
                </a:solidFill>
              </a:rPr>
              <a:t>“七通一平”</a:t>
            </a:r>
            <a:r>
              <a:rPr lang="zh-CN" altLang="en-US" dirty="0" smtClean="0"/>
              <a:t>。</a:t>
            </a:r>
            <a:endParaRPr lang="zh-CN" altLang="en-US" dirty="0"/>
          </a:p>
        </p:txBody>
      </p:sp>
      <p:sp>
        <p:nvSpPr>
          <p:cNvPr id="10244"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1400" b="1">
                <a:solidFill>
                  <a:schemeClr val="bg1"/>
                </a:solidFill>
                <a:latin typeface="微软雅黑" panose="020B0503020204020204" pitchFamily="34" charset="-122"/>
                <a:ea typeface="宋体" panose="02010600030101010101" pitchFamily="2" charset="-122"/>
              </a:defRPr>
            </a:lvl1pPr>
            <a:lvl2pPr marL="743099" indent="-285807" eaLnBrk="0" hangingPunct="0">
              <a:defRPr sz="1400" b="1">
                <a:solidFill>
                  <a:schemeClr val="bg1"/>
                </a:solidFill>
                <a:latin typeface="微软雅黑" panose="020B0503020204020204" pitchFamily="34" charset="-122"/>
                <a:ea typeface="宋体" panose="02010600030101010101" pitchFamily="2" charset="-122"/>
              </a:defRPr>
            </a:lvl2pPr>
            <a:lvl3pPr marL="1143229" indent="-228646" eaLnBrk="0" hangingPunct="0">
              <a:defRPr sz="1400" b="1">
                <a:solidFill>
                  <a:schemeClr val="bg1"/>
                </a:solidFill>
                <a:latin typeface="微软雅黑" panose="020B0503020204020204" pitchFamily="34" charset="-122"/>
                <a:ea typeface="宋体" panose="02010600030101010101" pitchFamily="2" charset="-122"/>
              </a:defRPr>
            </a:lvl3pPr>
            <a:lvl4pPr marL="1600520" indent="-228646" eaLnBrk="0" hangingPunct="0">
              <a:defRPr sz="1400" b="1">
                <a:solidFill>
                  <a:schemeClr val="bg1"/>
                </a:solidFill>
                <a:latin typeface="微软雅黑" panose="020B0503020204020204" pitchFamily="34" charset="-122"/>
                <a:ea typeface="宋体" panose="02010600030101010101" pitchFamily="2" charset="-122"/>
              </a:defRPr>
            </a:lvl4pPr>
            <a:lvl5pPr marL="2057811" indent="-228646" eaLnBrk="0" hangingPunct="0">
              <a:defRPr sz="1400" b="1">
                <a:solidFill>
                  <a:schemeClr val="bg1"/>
                </a:solidFill>
                <a:latin typeface="微软雅黑" panose="020B0503020204020204" pitchFamily="34" charset="-122"/>
                <a:ea typeface="宋体" panose="02010600030101010101" pitchFamily="2" charset="-122"/>
              </a:defRPr>
            </a:lvl5pPr>
            <a:lvl6pPr marL="2515103"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6pPr>
            <a:lvl7pPr marL="2972394"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7pPr>
            <a:lvl8pPr marL="3429686"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8pPr>
            <a:lvl9pPr marL="3886977"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9pPr>
          </a:lstStyle>
          <a:p>
            <a:pPr eaLnBrk="1" hangingPunct="1"/>
            <a:fld id="{E43F31F2-998C-44C3-9817-75FABF6C05AB}" type="slidenum">
              <a:rPr lang="zh-CN" altLang="en-US" sz="1200" b="0">
                <a:solidFill>
                  <a:schemeClr val="tx1"/>
                </a:solidFill>
                <a:latin typeface="Arial" panose="020B0604020202020204" pitchFamily="34" charset="0"/>
                <a:ea typeface="微软雅黑" panose="020B0503020204020204" pitchFamily="34" charset="-122"/>
              </a:rPr>
              <a:pPr eaLnBrk="1" hangingPunct="1"/>
              <a:t>14</a:t>
            </a:fld>
            <a:endParaRPr lang="en-US" altLang="zh-CN" sz="1200" b="0">
              <a:solidFill>
                <a:schemeClr val="tx1"/>
              </a:solidFill>
              <a:latin typeface="Arial" panose="020B0604020202020204" pitchFamily="34" charset="0"/>
              <a:ea typeface="微软雅黑" panose="020B0503020204020204" pitchFamily="34" charset="-122"/>
            </a:endParaRPr>
          </a:p>
        </p:txBody>
      </p:sp>
      <p:grpSp>
        <p:nvGrpSpPr>
          <p:cNvPr id="10245" name="组合 71"/>
          <p:cNvGrpSpPr>
            <a:grpSpLocks/>
          </p:cNvGrpSpPr>
          <p:nvPr/>
        </p:nvGrpSpPr>
        <p:grpSpPr bwMode="auto">
          <a:xfrm>
            <a:off x="641462" y="3402804"/>
            <a:ext cx="7788040" cy="2737324"/>
            <a:chOff x="528719" y="2807723"/>
            <a:chExt cx="8088304" cy="2786081"/>
          </a:xfrm>
        </p:grpSpPr>
        <p:grpSp>
          <p:nvGrpSpPr>
            <p:cNvPr id="10246" name="组合 4"/>
            <p:cNvGrpSpPr>
              <a:grpSpLocks/>
            </p:cNvGrpSpPr>
            <p:nvPr/>
          </p:nvGrpSpPr>
          <p:grpSpPr bwMode="auto">
            <a:xfrm>
              <a:off x="1042253" y="3550677"/>
              <a:ext cx="7146142" cy="257178"/>
              <a:chOff x="785786" y="3143248"/>
              <a:chExt cx="7715304" cy="500066"/>
            </a:xfrm>
          </p:grpSpPr>
          <p:sp>
            <p:nvSpPr>
              <p:cNvPr id="6" name="上下箭头 5"/>
              <p:cNvSpPr/>
              <p:nvPr/>
            </p:nvSpPr>
            <p:spPr bwMode="auto">
              <a:xfrm>
                <a:off x="785786"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7" name="上下箭头 6"/>
              <p:cNvSpPr/>
              <p:nvPr/>
            </p:nvSpPr>
            <p:spPr bwMode="auto">
              <a:xfrm>
                <a:off x="1500166"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8" name="上下箭头 7"/>
              <p:cNvSpPr/>
              <p:nvPr/>
            </p:nvSpPr>
            <p:spPr bwMode="auto">
              <a:xfrm>
                <a:off x="2143108"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9" name="上下箭头 8"/>
              <p:cNvSpPr/>
              <p:nvPr/>
            </p:nvSpPr>
            <p:spPr bwMode="auto">
              <a:xfrm>
                <a:off x="2786050"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10" name="上下箭头 9"/>
              <p:cNvSpPr/>
              <p:nvPr/>
            </p:nvSpPr>
            <p:spPr bwMode="auto">
              <a:xfrm>
                <a:off x="3500430"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11" name="上下箭头 10"/>
              <p:cNvSpPr/>
              <p:nvPr/>
            </p:nvSpPr>
            <p:spPr bwMode="auto">
              <a:xfrm>
                <a:off x="4214810"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12" name="上下箭头 11"/>
              <p:cNvSpPr/>
              <p:nvPr/>
            </p:nvSpPr>
            <p:spPr bwMode="auto">
              <a:xfrm>
                <a:off x="4857752"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13" name="上下箭头 12"/>
              <p:cNvSpPr/>
              <p:nvPr/>
            </p:nvSpPr>
            <p:spPr bwMode="auto">
              <a:xfrm>
                <a:off x="5500694"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14" name="上下箭头 13"/>
              <p:cNvSpPr/>
              <p:nvPr/>
            </p:nvSpPr>
            <p:spPr bwMode="auto">
              <a:xfrm>
                <a:off x="6215074"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15" name="上下箭头 14"/>
              <p:cNvSpPr/>
              <p:nvPr/>
            </p:nvSpPr>
            <p:spPr bwMode="auto">
              <a:xfrm>
                <a:off x="6858016"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16" name="上下箭头 15"/>
              <p:cNvSpPr/>
              <p:nvPr/>
            </p:nvSpPr>
            <p:spPr bwMode="auto">
              <a:xfrm>
                <a:off x="7572396"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sp>
            <p:nvSpPr>
              <p:cNvPr id="17" name="上下箭头 16"/>
              <p:cNvSpPr/>
              <p:nvPr/>
            </p:nvSpPr>
            <p:spPr bwMode="auto">
              <a:xfrm>
                <a:off x="8286776" y="3143248"/>
                <a:ext cx="214314" cy="500066"/>
              </a:xfrm>
              <a:prstGeom prst="upDownArrow">
                <a:avLst/>
              </a:prstGeom>
              <a:solidFill>
                <a:srgbClr val="0000FF"/>
              </a:solidFill>
              <a:ln w="9525" cap="flat" cmpd="sng" algn="ctr">
                <a:solidFill>
                  <a:srgbClr val="3333FF"/>
                </a:solidFill>
                <a:prstDash val="solid"/>
                <a:round/>
                <a:headEnd type="none" w="med" len="med"/>
                <a:tailEnd type="none" w="med" len="me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zh-CN" altLang="en-US" sz="1100">
                  <a:ea typeface="微软雅黑" pitchFamily="34" charset="-122"/>
                </a:endParaRPr>
              </a:p>
            </p:txBody>
          </p:sp>
        </p:grpSp>
        <p:grpSp>
          <p:nvGrpSpPr>
            <p:cNvPr id="10247" name="组合 44"/>
            <p:cNvGrpSpPr>
              <a:grpSpLocks/>
            </p:cNvGrpSpPr>
            <p:nvPr/>
          </p:nvGrpSpPr>
          <p:grpSpPr bwMode="auto">
            <a:xfrm>
              <a:off x="661056" y="3879292"/>
              <a:ext cx="7741655" cy="1039100"/>
              <a:chOff x="428596" y="3786191"/>
              <a:chExt cx="8358248" cy="1428762"/>
            </a:xfrm>
          </p:grpSpPr>
          <p:grpSp>
            <p:nvGrpSpPr>
              <p:cNvPr id="19" name="组合 35"/>
              <p:cNvGrpSpPr/>
              <p:nvPr/>
            </p:nvGrpSpPr>
            <p:grpSpPr>
              <a:xfrm>
                <a:off x="428596" y="3786191"/>
                <a:ext cx="8358248" cy="1428762"/>
                <a:chOff x="-71470" y="4071941"/>
                <a:chExt cx="10501386" cy="1214447"/>
              </a:xfrm>
              <a:effectLst>
                <a:glow rad="139700">
                  <a:schemeClr val="accent1">
                    <a:satMod val="175000"/>
                    <a:alpha val="40000"/>
                  </a:schemeClr>
                </a:glow>
              </a:effectLst>
            </p:grpSpPr>
            <p:sp>
              <p:nvSpPr>
                <p:cNvPr id="32" name="立方体 31"/>
                <p:cNvSpPr/>
                <p:nvPr/>
              </p:nvSpPr>
              <p:spPr bwMode="auto">
                <a:xfrm>
                  <a:off x="-71470"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33" name="立方体 32"/>
                <p:cNvSpPr/>
                <p:nvPr/>
              </p:nvSpPr>
              <p:spPr bwMode="auto">
                <a:xfrm>
                  <a:off x="785786" y="4071941"/>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34" name="立方体 33"/>
                <p:cNvSpPr/>
                <p:nvPr/>
              </p:nvSpPr>
              <p:spPr bwMode="auto">
                <a:xfrm>
                  <a:off x="1643042"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35" name="立方体 34"/>
                <p:cNvSpPr/>
                <p:nvPr/>
              </p:nvSpPr>
              <p:spPr bwMode="auto">
                <a:xfrm>
                  <a:off x="2500298"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36" name="立方体 35"/>
                <p:cNvSpPr/>
                <p:nvPr/>
              </p:nvSpPr>
              <p:spPr bwMode="auto">
                <a:xfrm>
                  <a:off x="3357554"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37" name="立方体 36"/>
                <p:cNvSpPr/>
                <p:nvPr/>
              </p:nvSpPr>
              <p:spPr bwMode="auto">
                <a:xfrm>
                  <a:off x="4214810"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38" name="立方体 37"/>
                <p:cNvSpPr/>
                <p:nvPr/>
              </p:nvSpPr>
              <p:spPr bwMode="auto">
                <a:xfrm>
                  <a:off x="5072066"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39" name="立方体 38"/>
                <p:cNvSpPr/>
                <p:nvPr/>
              </p:nvSpPr>
              <p:spPr bwMode="auto">
                <a:xfrm>
                  <a:off x="5929322"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40" name="立方体 39"/>
                <p:cNvSpPr/>
                <p:nvPr/>
              </p:nvSpPr>
              <p:spPr bwMode="auto">
                <a:xfrm>
                  <a:off x="6786578"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41" name="立方体 40"/>
                <p:cNvSpPr/>
                <p:nvPr/>
              </p:nvSpPr>
              <p:spPr bwMode="auto">
                <a:xfrm>
                  <a:off x="7643834"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42" name="立方体 41"/>
                <p:cNvSpPr/>
                <p:nvPr/>
              </p:nvSpPr>
              <p:spPr bwMode="auto">
                <a:xfrm>
                  <a:off x="8501090"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43" name="立方体 42"/>
                <p:cNvSpPr/>
                <p:nvPr/>
              </p:nvSpPr>
              <p:spPr bwMode="auto">
                <a:xfrm>
                  <a:off x="9358346" y="4071942"/>
                  <a:ext cx="1071570" cy="1214446"/>
                </a:xfrm>
                <a:prstGeom prst="cube">
                  <a:avLst/>
                </a:prstGeom>
                <a:solidFill>
                  <a:srgbClr val="FFCC00"/>
                </a:solid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grpSp>
          <p:sp>
            <p:nvSpPr>
              <p:cNvPr id="20" name="TextBox 15"/>
              <p:cNvSpPr txBox="1"/>
              <p:nvPr/>
            </p:nvSpPr>
            <p:spPr>
              <a:xfrm>
                <a:off x="579138"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金桥</a:t>
                </a:r>
                <a:endParaRPr lang="zh-CN" altLang="en-US" sz="1600" dirty="0">
                  <a:ea typeface="微软雅黑" pitchFamily="34" charset="-122"/>
                  <a:cs typeface="+mj-cs"/>
                </a:endParaRPr>
              </a:p>
            </p:txBody>
          </p:sp>
          <p:sp>
            <p:nvSpPr>
              <p:cNvPr id="21" name="TextBox 20"/>
              <p:cNvSpPr txBox="1"/>
              <p:nvPr/>
            </p:nvSpPr>
            <p:spPr>
              <a:xfrm>
                <a:off x="1221835"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金卫</a:t>
                </a:r>
                <a:endParaRPr lang="zh-CN" altLang="en-US" sz="1600" dirty="0">
                  <a:ea typeface="微软雅黑" pitchFamily="34" charset="-122"/>
                  <a:cs typeface="+mj-cs"/>
                </a:endParaRPr>
              </a:p>
            </p:txBody>
          </p:sp>
          <p:sp>
            <p:nvSpPr>
              <p:cNvPr id="22" name="TextBox 21"/>
              <p:cNvSpPr txBox="1"/>
              <p:nvPr/>
            </p:nvSpPr>
            <p:spPr>
              <a:xfrm>
                <a:off x="1936635"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金财</a:t>
                </a:r>
                <a:endParaRPr lang="zh-CN" altLang="en-US" sz="1600" dirty="0">
                  <a:ea typeface="微软雅黑" pitchFamily="34" charset="-122"/>
                  <a:cs typeface="+mj-cs"/>
                </a:endParaRPr>
              </a:p>
            </p:txBody>
          </p:sp>
          <p:sp>
            <p:nvSpPr>
              <p:cNvPr id="23" name="TextBox 22"/>
              <p:cNvSpPr txBox="1"/>
              <p:nvPr/>
            </p:nvSpPr>
            <p:spPr>
              <a:xfrm>
                <a:off x="3294135"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金卡</a:t>
                </a:r>
                <a:endParaRPr lang="zh-CN" altLang="en-US" sz="1600" dirty="0">
                  <a:ea typeface="微软雅黑" pitchFamily="34" charset="-122"/>
                  <a:cs typeface="+mj-cs"/>
                </a:endParaRPr>
              </a:p>
            </p:txBody>
          </p:sp>
          <p:sp>
            <p:nvSpPr>
              <p:cNvPr id="24" name="TextBox 23"/>
              <p:cNvSpPr txBox="1"/>
              <p:nvPr/>
            </p:nvSpPr>
            <p:spPr>
              <a:xfrm>
                <a:off x="3954638"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金审</a:t>
                </a:r>
                <a:endParaRPr lang="zh-CN" altLang="en-US" sz="1600" dirty="0">
                  <a:ea typeface="微软雅黑" pitchFamily="34" charset="-122"/>
                  <a:cs typeface="+mj-cs"/>
                </a:endParaRPr>
              </a:p>
            </p:txBody>
          </p:sp>
          <p:sp>
            <p:nvSpPr>
              <p:cNvPr id="25" name="TextBox 24"/>
              <p:cNvSpPr txBox="1"/>
              <p:nvPr/>
            </p:nvSpPr>
            <p:spPr>
              <a:xfrm>
                <a:off x="4651636"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金关</a:t>
                </a:r>
                <a:endParaRPr lang="zh-CN" altLang="en-US" sz="1600" dirty="0">
                  <a:ea typeface="微软雅黑" pitchFamily="34" charset="-122"/>
                  <a:cs typeface="+mj-cs"/>
                </a:endParaRPr>
              </a:p>
            </p:txBody>
          </p:sp>
          <p:sp>
            <p:nvSpPr>
              <p:cNvPr id="26" name="TextBox 25"/>
              <p:cNvSpPr txBox="1"/>
              <p:nvPr/>
            </p:nvSpPr>
            <p:spPr>
              <a:xfrm>
                <a:off x="5312136"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金盾</a:t>
                </a:r>
                <a:endParaRPr lang="zh-CN" altLang="en-US" sz="1600" dirty="0">
                  <a:ea typeface="微软雅黑" pitchFamily="34" charset="-122"/>
                  <a:cs typeface="+mj-cs"/>
                </a:endParaRPr>
              </a:p>
            </p:txBody>
          </p:sp>
          <p:sp>
            <p:nvSpPr>
              <p:cNvPr id="27" name="TextBox 26"/>
              <p:cNvSpPr txBox="1"/>
              <p:nvPr/>
            </p:nvSpPr>
            <p:spPr>
              <a:xfrm>
                <a:off x="6009135"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金保</a:t>
                </a:r>
                <a:endParaRPr lang="zh-CN" altLang="en-US" sz="1600" dirty="0">
                  <a:ea typeface="微软雅黑" pitchFamily="34" charset="-122"/>
                  <a:cs typeface="+mj-cs"/>
                </a:endParaRPr>
              </a:p>
            </p:txBody>
          </p:sp>
          <p:sp>
            <p:nvSpPr>
              <p:cNvPr id="28" name="TextBox 27"/>
              <p:cNvSpPr txBox="1"/>
              <p:nvPr/>
            </p:nvSpPr>
            <p:spPr>
              <a:xfrm>
                <a:off x="7366635"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金水</a:t>
                </a:r>
                <a:endParaRPr lang="zh-CN" altLang="en-US" sz="1600" dirty="0">
                  <a:ea typeface="微软雅黑" pitchFamily="34" charset="-122"/>
                  <a:cs typeface="+mj-cs"/>
                </a:endParaRPr>
              </a:p>
            </p:txBody>
          </p:sp>
          <p:sp>
            <p:nvSpPr>
              <p:cNvPr id="29" name="TextBox 28"/>
              <p:cNvSpPr txBox="1"/>
              <p:nvPr/>
            </p:nvSpPr>
            <p:spPr>
              <a:xfrm>
                <a:off x="8026245"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金质</a:t>
                </a:r>
                <a:endParaRPr lang="zh-CN" altLang="en-US" sz="1600" dirty="0">
                  <a:ea typeface="微软雅黑" pitchFamily="34" charset="-122"/>
                  <a:cs typeface="+mj-cs"/>
                </a:endParaRPr>
              </a:p>
            </p:txBody>
          </p:sp>
          <p:sp>
            <p:nvSpPr>
              <p:cNvPr id="30" name="TextBox 29"/>
              <p:cNvSpPr txBox="1"/>
              <p:nvPr/>
            </p:nvSpPr>
            <p:spPr>
              <a:xfrm>
                <a:off x="2580225"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金税</a:t>
                </a:r>
                <a:endParaRPr lang="zh-CN" altLang="en-US" sz="1600" dirty="0">
                  <a:ea typeface="微软雅黑" pitchFamily="34" charset="-122"/>
                  <a:cs typeface="+mj-cs"/>
                </a:endParaRPr>
              </a:p>
            </p:txBody>
          </p:sp>
          <p:sp>
            <p:nvSpPr>
              <p:cNvPr id="31" name="TextBox 30"/>
              <p:cNvSpPr txBox="1"/>
              <p:nvPr/>
            </p:nvSpPr>
            <p:spPr>
              <a:xfrm>
                <a:off x="6669636" y="4143773"/>
                <a:ext cx="483141" cy="713287"/>
              </a:xfrm>
              <a:prstGeom prst="rect">
                <a:avLst/>
              </a:prstGeom>
              <a:noFill/>
            </p:spPr>
            <p:txBody>
              <a:bodyPr vert="eaVert" anchor="ctr">
                <a:spAutoFit/>
              </a:bodyPr>
              <a:lstStyle/>
              <a:p>
                <a:pPr algn="ctr">
                  <a:defRPr/>
                </a:pPr>
                <a:r>
                  <a:rPr lang="zh-CN" altLang="en-US" sz="1600" dirty="0">
                    <a:ea typeface="微软雅黑" pitchFamily="34" charset="-122"/>
                    <a:cs typeface="+mj-cs"/>
                  </a:rPr>
                  <a:t>金农</a:t>
                </a:r>
                <a:endParaRPr lang="zh-CN" altLang="en-US" sz="1600" dirty="0">
                  <a:ea typeface="微软雅黑" pitchFamily="34" charset="-122"/>
                  <a:cs typeface="+mj-cs"/>
                </a:endParaRPr>
              </a:p>
            </p:txBody>
          </p:sp>
        </p:grpSp>
        <p:grpSp>
          <p:nvGrpSpPr>
            <p:cNvPr id="44" name="组合 85"/>
            <p:cNvGrpSpPr/>
            <p:nvPr/>
          </p:nvGrpSpPr>
          <p:grpSpPr>
            <a:xfrm>
              <a:off x="661056" y="4970345"/>
              <a:ext cx="7741655" cy="623459"/>
              <a:chOff x="-71470" y="4071942"/>
              <a:chExt cx="10501386" cy="1214446"/>
            </a:xfrm>
            <a:solidFill>
              <a:srgbClr val="CCFF66"/>
            </a:solidFill>
            <a:effectLst>
              <a:glow rad="139700">
                <a:schemeClr val="accent1">
                  <a:satMod val="175000"/>
                  <a:alpha val="40000"/>
                </a:schemeClr>
              </a:glow>
            </a:effectLst>
          </p:grpSpPr>
          <p:sp>
            <p:nvSpPr>
              <p:cNvPr id="45" name="立方体 44"/>
              <p:cNvSpPr/>
              <p:nvPr/>
            </p:nvSpPr>
            <p:spPr bwMode="auto">
              <a:xfrm>
                <a:off x="-71470"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46" name="立方体 45"/>
              <p:cNvSpPr/>
              <p:nvPr/>
            </p:nvSpPr>
            <p:spPr bwMode="auto">
              <a:xfrm>
                <a:off x="785786"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47" name="立方体 46"/>
              <p:cNvSpPr/>
              <p:nvPr/>
            </p:nvSpPr>
            <p:spPr bwMode="auto">
              <a:xfrm>
                <a:off x="1643042"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48" name="立方体 47"/>
              <p:cNvSpPr/>
              <p:nvPr/>
            </p:nvSpPr>
            <p:spPr bwMode="auto">
              <a:xfrm>
                <a:off x="2500298"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49" name="立方体 48"/>
              <p:cNvSpPr/>
              <p:nvPr/>
            </p:nvSpPr>
            <p:spPr bwMode="auto">
              <a:xfrm>
                <a:off x="3357554"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50" name="立方体 49"/>
              <p:cNvSpPr/>
              <p:nvPr/>
            </p:nvSpPr>
            <p:spPr bwMode="auto">
              <a:xfrm>
                <a:off x="4214810"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51" name="立方体 50"/>
              <p:cNvSpPr/>
              <p:nvPr/>
            </p:nvSpPr>
            <p:spPr bwMode="auto">
              <a:xfrm>
                <a:off x="5072066"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52" name="立方体 51"/>
              <p:cNvSpPr/>
              <p:nvPr/>
            </p:nvSpPr>
            <p:spPr bwMode="auto">
              <a:xfrm>
                <a:off x="5929322"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53" name="立方体 52"/>
              <p:cNvSpPr/>
              <p:nvPr/>
            </p:nvSpPr>
            <p:spPr bwMode="auto">
              <a:xfrm>
                <a:off x="6786578"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54" name="立方体 53"/>
              <p:cNvSpPr/>
              <p:nvPr/>
            </p:nvSpPr>
            <p:spPr bwMode="auto">
              <a:xfrm>
                <a:off x="7643834"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55" name="立方体 54"/>
              <p:cNvSpPr/>
              <p:nvPr/>
            </p:nvSpPr>
            <p:spPr bwMode="auto">
              <a:xfrm>
                <a:off x="8501090"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sp>
            <p:nvSpPr>
              <p:cNvPr id="56" name="立方体 55"/>
              <p:cNvSpPr/>
              <p:nvPr/>
            </p:nvSpPr>
            <p:spPr bwMode="auto">
              <a:xfrm>
                <a:off x="9358346" y="4071942"/>
                <a:ext cx="1071570" cy="1214446"/>
              </a:xfrm>
              <a:prstGeom prst="cube">
                <a:avLst/>
              </a:prstGeom>
              <a:grpFill/>
              <a:ln w="9525" cap="flat" cmpd="sng" algn="ctr">
                <a:noFill/>
                <a:prstDash val="solid"/>
                <a:round/>
                <a:headEnd type="none" w="med" len="med"/>
                <a:tailEnd type="none" w="med" len="med"/>
              </a:ln>
              <a:effectLst/>
            </p:spPr>
            <p:txBody>
              <a:bodyPr wrap="none" anchor="ctr"/>
              <a:lstStyle/>
              <a:p>
                <a:pPr>
                  <a:defRPr/>
                </a:pPr>
                <a:endParaRPr lang="zh-CN" altLang="en-US" sz="1050">
                  <a:ea typeface="微软雅黑" pitchFamily="34" charset="-122"/>
                </a:endParaRPr>
              </a:p>
            </p:txBody>
          </p:sp>
        </p:grpSp>
        <p:sp>
          <p:nvSpPr>
            <p:cNvPr id="57" name="TextBox 56"/>
            <p:cNvSpPr txBox="1"/>
            <p:nvPr/>
          </p:nvSpPr>
          <p:spPr>
            <a:xfrm>
              <a:off x="528719" y="5165057"/>
              <a:ext cx="794814"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通信</a:t>
              </a:r>
              <a:endParaRPr lang="zh-CN" altLang="en-US" dirty="0">
                <a:solidFill>
                  <a:schemeClr val="tx1">
                    <a:lumMod val="85000"/>
                    <a:lumOff val="15000"/>
                  </a:schemeClr>
                </a:solidFill>
                <a:ea typeface="微软雅黑" pitchFamily="34" charset="-122"/>
                <a:cs typeface="+mj-cs"/>
              </a:endParaRPr>
            </a:p>
          </p:txBody>
        </p:sp>
        <p:sp>
          <p:nvSpPr>
            <p:cNvPr id="58" name="TextBox 57"/>
            <p:cNvSpPr txBox="1"/>
            <p:nvPr/>
          </p:nvSpPr>
          <p:spPr>
            <a:xfrm>
              <a:off x="1189965" y="5165057"/>
              <a:ext cx="794814"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卫生</a:t>
              </a:r>
              <a:endParaRPr lang="zh-CN" altLang="en-US" dirty="0">
                <a:solidFill>
                  <a:schemeClr val="tx1">
                    <a:lumMod val="85000"/>
                    <a:lumOff val="15000"/>
                  </a:schemeClr>
                </a:solidFill>
                <a:ea typeface="微软雅黑" pitchFamily="34" charset="-122"/>
                <a:cs typeface="+mj-cs"/>
              </a:endParaRPr>
            </a:p>
          </p:txBody>
        </p:sp>
        <p:sp>
          <p:nvSpPr>
            <p:cNvPr id="59" name="TextBox 58"/>
            <p:cNvSpPr txBox="1"/>
            <p:nvPr/>
          </p:nvSpPr>
          <p:spPr>
            <a:xfrm>
              <a:off x="1852860" y="5165057"/>
              <a:ext cx="793164"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财政</a:t>
              </a:r>
              <a:endParaRPr lang="zh-CN" altLang="en-US" dirty="0">
                <a:solidFill>
                  <a:schemeClr val="tx1">
                    <a:lumMod val="85000"/>
                    <a:lumOff val="15000"/>
                  </a:schemeClr>
                </a:solidFill>
                <a:ea typeface="微软雅黑" pitchFamily="34" charset="-122"/>
                <a:cs typeface="+mj-cs"/>
              </a:endParaRPr>
            </a:p>
          </p:txBody>
        </p:sp>
        <p:sp>
          <p:nvSpPr>
            <p:cNvPr id="60" name="TextBox 59"/>
            <p:cNvSpPr txBox="1"/>
            <p:nvPr/>
          </p:nvSpPr>
          <p:spPr>
            <a:xfrm>
              <a:off x="2448145" y="5165057"/>
              <a:ext cx="793165"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国税</a:t>
              </a:r>
              <a:endParaRPr lang="zh-CN" altLang="en-US" dirty="0">
                <a:solidFill>
                  <a:schemeClr val="tx1">
                    <a:lumMod val="85000"/>
                    <a:lumOff val="15000"/>
                  </a:schemeClr>
                </a:solidFill>
                <a:ea typeface="微软雅黑" pitchFamily="34" charset="-122"/>
                <a:cs typeface="+mj-cs"/>
              </a:endParaRPr>
            </a:p>
          </p:txBody>
        </p:sp>
        <p:sp>
          <p:nvSpPr>
            <p:cNvPr id="61" name="TextBox 60"/>
            <p:cNvSpPr txBox="1"/>
            <p:nvPr/>
          </p:nvSpPr>
          <p:spPr>
            <a:xfrm>
              <a:off x="3109391" y="5165057"/>
              <a:ext cx="793164"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金融</a:t>
              </a:r>
              <a:endParaRPr lang="zh-CN" altLang="en-US" dirty="0">
                <a:solidFill>
                  <a:schemeClr val="tx1">
                    <a:lumMod val="85000"/>
                    <a:lumOff val="15000"/>
                  </a:schemeClr>
                </a:solidFill>
                <a:ea typeface="微软雅黑" pitchFamily="34" charset="-122"/>
                <a:cs typeface="+mj-cs"/>
              </a:endParaRPr>
            </a:p>
          </p:txBody>
        </p:sp>
        <p:sp>
          <p:nvSpPr>
            <p:cNvPr id="62" name="TextBox 61"/>
            <p:cNvSpPr txBox="1"/>
            <p:nvPr/>
          </p:nvSpPr>
          <p:spPr>
            <a:xfrm>
              <a:off x="3704677" y="5165057"/>
              <a:ext cx="794814"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审计</a:t>
              </a:r>
              <a:endParaRPr lang="zh-CN" altLang="en-US" dirty="0">
                <a:solidFill>
                  <a:schemeClr val="tx1">
                    <a:lumMod val="85000"/>
                    <a:lumOff val="15000"/>
                  </a:schemeClr>
                </a:solidFill>
                <a:ea typeface="微软雅黑" pitchFamily="34" charset="-122"/>
                <a:cs typeface="+mj-cs"/>
              </a:endParaRPr>
            </a:p>
          </p:txBody>
        </p:sp>
        <p:sp>
          <p:nvSpPr>
            <p:cNvPr id="63" name="TextBox 62"/>
            <p:cNvSpPr txBox="1"/>
            <p:nvPr/>
          </p:nvSpPr>
          <p:spPr>
            <a:xfrm>
              <a:off x="4365923" y="5165057"/>
              <a:ext cx="794814"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海关</a:t>
              </a:r>
              <a:endParaRPr lang="zh-CN" altLang="en-US" dirty="0">
                <a:solidFill>
                  <a:schemeClr val="tx1">
                    <a:lumMod val="85000"/>
                    <a:lumOff val="15000"/>
                  </a:schemeClr>
                </a:solidFill>
                <a:ea typeface="微软雅黑" pitchFamily="34" charset="-122"/>
                <a:cs typeface="+mj-cs"/>
              </a:endParaRPr>
            </a:p>
          </p:txBody>
        </p:sp>
        <p:sp>
          <p:nvSpPr>
            <p:cNvPr id="64" name="TextBox 63"/>
            <p:cNvSpPr txBox="1"/>
            <p:nvPr/>
          </p:nvSpPr>
          <p:spPr>
            <a:xfrm>
              <a:off x="4961208" y="5165057"/>
              <a:ext cx="794814"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公安</a:t>
              </a:r>
              <a:endParaRPr lang="zh-CN" altLang="en-US" dirty="0">
                <a:solidFill>
                  <a:schemeClr val="tx1">
                    <a:lumMod val="85000"/>
                    <a:lumOff val="15000"/>
                  </a:schemeClr>
                </a:solidFill>
                <a:ea typeface="微软雅黑" pitchFamily="34" charset="-122"/>
                <a:cs typeface="+mj-cs"/>
              </a:endParaRPr>
            </a:p>
          </p:txBody>
        </p:sp>
        <p:sp>
          <p:nvSpPr>
            <p:cNvPr id="65" name="TextBox 64"/>
            <p:cNvSpPr txBox="1"/>
            <p:nvPr/>
          </p:nvSpPr>
          <p:spPr>
            <a:xfrm>
              <a:off x="5624103" y="5165057"/>
              <a:ext cx="793165"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社保</a:t>
              </a:r>
              <a:endParaRPr lang="zh-CN" altLang="en-US" dirty="0">
                <a:solidFill>
                  <a:schemeClr val="tx1">
                    <a:lumMod val="85000"/>
                    <a:lumOff val="15000"/>
                  </a:schemeClr>
                </a:solidFill>
                <a:ea typeface="微软雅黑" pitchFamily="34" charset="-122"/>
                <a:cs typeface="+mj-cs"/>
              </a:endParaRPr>
            </a:p>
          </p:txBody>
        </p:sp>
        <p:sp>
          <p:nvSpPr>
            <p:cNvPr id="66" name="TextBox 65"/>
            <p:cNvSpPr txBox="1"/>
            <p:nvPr/>
          </p:nvSpPr>
          <p:spPr>
            <a:xfrm>
              <a:off x="6219389" y="5165057"/>
              <a:ext cx="793164"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农业</a:t>
              </a:r>
              <a:endParaRPr lang="zh-CN" altLang="en-US" dirty="0">
                <a:solidFill>
                  <a:schemeClr val="tx1">
                    <a:lumMod val="85000"/>
                    <a:lumOff val="15000"/>
                  </a:schemeClr>
                </a:solidFill>
                <a:ea typeface="微软雅黑" pitchFamily="34" charset="-122"/>
                <a:cs typeface="+mj-cs"/>
              </a:endParaRPr>
            </a:p>
          </p:txBody>
        </p:sp>
        <p:sp>
          <p:nvSpPr>
            <p:cNvPr id="67" name="TextBox 66"/>
            <p:cNvSpPr txBox="1"/>
            <p:nvPr/>
          </p:nvSpPr>
          <p:spPr>
            <a:xfrm>
              <a:off x="6880634" y="5165057"/>
              <a:ext cx="794814"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水利</a:t>
              </a:r>
              <a:endParaRPr lang="zh-CN" altLang="en-US" dirty="0">
                <a:solidFill>
                  <a:schemeClr val="tx1">
                    <a:lumMod val="85000"/>
                    <a:lumOff val="15000"/>
                  </a:schemeClr>
                </a:solidFill>
                <a:ea typeface="微软雅黑" pitchFamily="34" charset="-122"/>
                <a:cs typeface="+mj-cs"/>
              </a:endParaRPr>
            </a:p>
          </p:txBody>
        </p:sp>
        <p:sp>
          <p:nvSpPr>
            <p:cNvPr id="68" name="TextBox 67"/>
            <p:cNvSpPr txBox="1"/>
            <p:nvPr/>
          </p:nvSpPr>
          <p:spPr>
            <a:xfrm>
              <a:off x="7475921" y="5165057"/>
              <a:ext cx="794814" cy="375911"/>
            </a:xfrm>
            <a:prstGeom prst="rect">
              <a:avLst/>
            </a:prstGeom>
            <a:noFill/>
          </p:spPr>
          <p:txBody>
            <a:bodyPr anchor="ctr">
              <a:spAutoFit/>
            </a:bodyPr>
            <a:lstStyle/>
            <a:p>
              <a:pPr algn="ctr">
                <a:defRPr/>
              </a:pPr>
              <a:r>
                <a:rPr lang="zh-CN" altLang="en-US" dirty="0">
                  <a:solidFill>
                    <a:schemeClr val="tx1">
                      <a:lumMod val="85000"/>
                      <a:lumOff val="15000"/>
                    </a:schemeClr>
                  </a:solidFill>
                  <a:ea typeface="微软雅黑" pitchFamily="34" charset="-122"/>
                  <a:cs typeface="+mj-cs"/>
                </a:rPr>
                <a:t>质检</a:t>
              </a:r>
              <a:endParaRPr lang="zh-CN" altLang="en-US" dirty="0">
                <a:solidFill>
                  <a:schemeClr val="tx1">
                    <a:lumMod val="85000"/>
                    <a:lumOff val="15000"/>
                  </a:schemeClr>
                </a:solidFill>
                <a:ea typeface="微软雅黑" pitchFamily="34" charset="-122"/>
                <a:cs typeface="+mj-cs"/>
              </a:endParaRPr>
            </a:p>
          </p:txBody>
        </p:sp>
        <p:grpSp>
          <p:nvGrpSpPr>
            <p:cNvPr id="10261" name="组合 68"/>
            <p:cNvGrpSpPr>
              <a:grpSpLocks/>
            </p:cNvGrpSpPr>
            <p:nvPr/>
          </p:nvGrpSpPr>
          <p:grpSpPr bwMode="auto">
            <a:xfrm>
              <a:off x="544529" y="2807723"/>
              <a:ext cx="8072494" cy="573398"/>
              <a:chOff x="214282" y="2071678"/>
              <a:chExt cx="8715436" cy="716747"/>
            </a:xfrm>
          </p:grpSpPr>
          <p:sp>
            <p:nvSpPr>
              <p:cNvPr id="70" name="立方体 69"/>
              <p:cNvSpPr/>
              <p:nvPr/>
            </p:nvSpPr>
            <p:spPr bwMode="auto">
              <a:xfrm>
                <a:off x="214282" y="2071678"/>
                <a:ext cx="8715436" cy="714380"/>
              </a:xfrm>
              <a:prstGeom prst="cube">
                <a:avLst/>
              </a:prstGeom>
              <a:solidFill>
                <a:srgbClr val="0000FF"/>
              </a:solidFill>
              <a:ln w="9525" cap="flat" cmpd="sng" algn="ctr">
                <a:noFill/>
                <a:prstDash val="solid"/>
                <a:round/>
                <a:headEnd type="none" w="med" len="med"/>
                <a:tailEnd type="none" w="med" len="med"/>
              </a:ln>
              <a:effectLst>
                <a:reflection blurRad="6350" stA="50000" endA="300" endPos="90000" dir="5400000" sy="-100000" algn="bl" rotWithShape="0"/>
              </a:effectLst>
            </p:spPr>
            <p:txBody>
              <a:bodyPr wrap="none" anchor="ctr"/>
              <a:lstStyle/>
              <a:p>
                <a:pPr>
                  <a:defRPr/>
                </a:pPr>
                <a:endParaRPr lang="zh-CN" altLang="en-US" sz="1100">
                  <a:ea typeface="微软雅黑" pitchFamily="34" charset="-122"/>
                </a:endParaRPr>
              </a:p>
            </p:txBody>
          </p:sp>
          <p:sp>
            <p:nvSpPr>
              <p:cNvPr id="71" name="TextBox 70"/>
              <p:cNvSpPr txBox="1"/>
              <p:nvPr/>
            </p:nvSpPr>
            <p:spPr>
              <a:xfrm>
                <a:off x="2143111" y="2200963"/>
                <a:ext cx="4787299" cy="587462"/>
              </a:xfrm>
              <a:prstGeom prst="rect">
                <a:avLst/>
              </a:prstGeom>
              <a:noFill/>
            </p:spPr>
            <p:txBody>
              <a:bodyPr>
                <a:spAutoFit/>
              </a:bodyPr>
              <a:lstStyle/>
              <a:p>
                <a:pPr algn="ctr">
                  <a:defRPr/>
                </a:pPr>
                <a:r>
                  <a:rPr lang="zh-CN" altLang="en-US" sz="2400" dirty="0">
                    <a:ea typeface="微软雅黑" pitchFamily="34" charset="-122"/>
                    <a:cs typeface="+mj-cs"/>
                  </a:rPr>
                  <a:t>数据共享整合平台</a:t>
                </a:r>
                <a:endParaRPr lang="zh-CN" altLang="en-US" sz="2400" dirty="0">
                  <a:ea typeface="微软雅黑" pitchFamily="34" charset="-122"/>
                  <a:cs typeface="+mj-cs"/>
                </a:endParaRPr>
              </a:p>
            </p:txBody>
          </p:sp>
        </p:grpSp>
      </p:grpSp>
    </p:spTree>
    <p:extLst>
      <p:ext uri="{BB962C8B-B14F-4D97-AF65-F5344CB8AC3E}">
        <p14:creationId xmlns:p14="http://schemas.microsoft.com/office/powerpoint/2010/main" val="1938800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a:xfrm>
            <a:off x="180484" y="189434"/>
            <a:ext cx="6276477" cy="420761"/>
          </a:xfrm>
        </p:spPr>
        <p:txBody>
          <a:bodyPr/>
          <a:lstStyle/>
          <a:p>
            <a:r>
              <a:rPr lang="en-US" altLang="zh-CN" sz="2800" b="1" dirty="0" smtClean="0"/>
              <a:t>3</a:t>
            </a:r>
            <a:r>
              <a:rPr lang="zh-CN" altLang="en-US" sz="2800" b="1" dirty="0" smtClean="0"/>
              <a:t>、商业模式：运营服务</a:t>
            </a:r>
          </a:p>
        </p:txBody>
      </p:sp>
      <p:sp>
        <p:nvSpPr>
          <p:cNvPr id="11267" name="内容占位符 2"/>
          <p:cNvSpPr>
            <a:spLocks noGrp="1"/>
          </p:cNvSpPr>
          <p:nvPr>
            <p:ph idx="1"/>
          </p:nvPr>
        </p:nvSpPr>
        <p:spPr>
          <a:xfrm>
            <a:off x="179420" y="1908705"/>
            <a:ext cx="2664287" cy="3443886"/>
          </a:xfrm>
        </p:spPr>
        <p:txBody>
          <a:bodyPr/>
          <a:lstStyle/>
          <a:p>
            <a:r>
              <a:rPr lang="zh-CN" altLang="en-US" b="1" smtClean="0"/>
              <a:t>神州数码将智慧城市的</a:t>
            </a:r>
            <a:r>
              <a:rPr lang="zh-CN" altLang="en-US" b="1" smtClean="0">
                <a:solidFill>
                  <a:srgbClr val="FF0000"/>
                </a:solidFill>
              </a:rPr>
              <a:t>运营服务</a:t>
            </a:r>
            <a:r>
              <a:rPr lang="zh-CN" altLang="en-US" b="1" smtClean="0"/>
              <a:t>发展成为未来主营业务</a:t>
            </a:r>
            <a:endParaRPr lang="en-US" altLang="zh-CN" b="1" smtClean="0"/>
          </a:p>
          <a:p>
            <a:endParaRPr lang="en-US" altLang="zh-CN" b="1" smtClean="0"/>
          </a:p>
          <a:p>
            <a:r>
              <a:rPr lang="zh-CN" altLang="en-US" b="1" smtClean="0"/>
              <a:t>神州数码</a:t>
            </a:r>
            <a:r>
              <a:rPr lang="zh-CN" altLang="en-US" b="1" smtClean="0">
                <a:solidFill>
                  <a:srgbClr val="FF0000"/>
                </a:solidFill>
              </a:rPr>
              <a:t>四大优势</a:t>
            </a:r>
            <a:r>
              <a:rPr lang="zh-CN" altLang="en-US" b="1" smtClean="0"/>
              <a:t>于一身</a:t>
            </a:r>
            <a:endParaRPr lang="en-US" altLang="zh-CN" b="1" smtClean="0"/>
          </a:p>
          <a:p>
            <a:pPr marL="800260" lvl="1" indent="-342969">
              <a:buFont typeface="Calibri" panose="020F0502020204030204" pitchFamily="34" charset="0"/>
              <a:buAutoNum type="arabicPeriod"/>
            </a:pPr>
            <a:r>
              <a:rPr lang="zh-CN" altLang="en-US" smtClean="0"/>
              <a:t>技术创新</a:t>
            </a:r>
            <a:endParaRPr lang="en-US" altLang="zh-CN" smtClean="0"/>
          </a:p>
          <a:p>
            <a:pPr marL="800260" lvl="1" indent="-342969">
              <a:buFont typeface="Calibri" panose="020F0502020204030204" pitchFamily="34" charset="0"/>
              <a:buAutoNum type="arabicPeriod"/>
            </a:pPr>
            <a:r>
              <a:rPr lang="zh-CN" altLang="en-US" smtClean="0"/>
              <a:t>资金实力</a:t>
            </a:r>
            <a:endParaRPr lang="en-US" altLang="zh-CN" smtClean="0"/>
          </a:p>
          <a:p>
            <a:pPr marL="800260" lvl="1" indent="-342969">
              <a:buFont typeface="Calibri" panose="020F0502020204030204" pitchFamily="34" charset="0"/>
              <a:buAutoNum type="arabicPeriod"/>
            </a:pPr>
            <a:r>
              <a:rPr lang="zh-CN" altLang="en-US" smtClean="0"/>
              <a:t>服务经验</a:t>
            </a:r>
            <a:endParaRPr lang="en-US" altLang="zh-CN" smtClean="0"/>
          </a:p>
          <a:p>
            <a:pPr marL="800260" lvl="1" indent="-342969">
              <a:buFont typeface="Calibri" panose="020F0502020204030204" pitchFamily="34" charset="0"/>
              <a:buAutoNum type="arabicPeriod"/>
            </a:pPr>
            <a:r>
              <a:rPr lang="zh-CN" altLang="en-US" smtClean="0"/>
              <a:t>管理能力</a:t>
            </a:r>
            <a:endParaRPr lang="en-US" altLang="zh-CN" smtClean="0"/>
          </a:p>
        </p:txBody>
      </p:sp>
      <p:sp>
        <p:nvSpPr>
          <p:cNvPr id="11268"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1400" b="1">
                <a:solidFill>
                  <a:schemeClr val="bg1"/>
                </a:solidFill>
                <a:latin typeface="微软雅黑" panose="020B0503020204020204" pitchFamily="34" charset="-122"/>
                <a:ea typeface="宋体" panose="02010600030101010101" pitchFamily="2" charset="-122"/>
              </a:defRPr>
            </a:lvl1pPr>
            <a:lvl2pPr marL="743099" indent="-285807" eaLnBrk="0" hangingPunct="0">
              <a:defRPr sz="1400" b="1">
                <a:solidFill>
                  <a:schemeClr val="bg1"/>
                </a:solidFill>
                <a:latin typeface="微软雅黑" panose="020B0503020204020204" pitchFamily="34" charset="-122"/>
                <a:ea typeface="宋体" panose="02010600030101010101" pitchFamily="2" charset="-122"/>
              </a:defRPr>
            </a:lvl2pPr>
            <a:lvl3pPr marL="1143229" indent="-228646" eaLnBrk="0" hangingPunct="0">
              <a:defRPr sz="1400" b="1">
                <a:solidFill>
                  <a:schemeClr val="bg1"/>
                </a:solidFill>
                <a:latin typeface="微软雅黑" panose="020B0503020204020204" pitchFamily="34" charset="-122"/>
                <a:ea typeface="宋体" panose="02010600030101010101" pitchFamily="2" charset="-122"/>
              </a:defRPr>
            </a:lvl3pPr>
            <a:lvl4pPr marL="1600520" indent="-228646" eaLnBrk="0" hangingPunct="0">
              <a:defRPr sz="1400" b="1">
                <a:solidFill>
                  <a:schemeClr val="bg1"/>
                </a:solidFill>
                <a:latin typeface="微软雅黑" panose="020B0503020204020204" pitchFamily="34" charset="-122"/>
                <a:ea typeface="宋体" panose="02010600030101010101" pitchFamily="2" charset="-122"/>
              </a:defRPr>
            </a:lvl4pPr>
            <a:lvl5pPr marL="2057811" indent="-228646" eaLnBrk="0" hangingPunct="0">
              <a:defRPr sz="1400" b="1">
                <a:solidFill>
                  <a:schemeClr val="bg1"/>
                </a:solidFill>
                <a:latin typeface="微软雅黑" panose="020B0503020204020204" pitchFamily="34" charset="-122"/>
                <a:ea typeface="宋体" panose="02010600030101010101" pitchFamily="2" charset="-122"/>
              </a:defRPr>
            </a:lvl5pPr>
            <a:lvl6pPr marL="2515103"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6pPr>
            <a:lvl7pPr marL="2972394"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7pPr>
            <a:lvl8pPr marL="3429686"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8pPr>
            <a:lvl9pPr marL="3886977"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9pPr>
          </a:lstStyle>
          <a:p>
            <a:pPr eaLnBrk="1" hangingPunct="1"/>
            <a:fld id="{5965B74B-292E-4DEF-826A-B65512D57486}" type="slidenum">
              <a:rPr lang="zh-CN" altLang="en-US" sz="1200" b="0">
                <a:solidFill>
                  <a:schemeClr val="tx1"/>
                </a:solidFill>
                <a:latin typeface="Arial" panose="020B0604020202020204" pitchFamily="34" charset="0"/>
                <a:ea typeface="微软雅黑" panose="020B0503020204020204" pitchFamily="34" charset="-122"/>
              </a:rPr>
              <a:pPr eaLnBrk="1" hangingPunct="1"/>
              <a:t>15</a:t>
            </a:fld>
            <a:endParaRPr lang="en-US" altLang="zh-CN" sz="1200" b="0">
              <a:solidFill>
                <a:schemeClr val="tx1"/>
              </a:solidFill>
              <a:latin typeface="Arial" panose="020B0604020202020204" pitchFamily="34" charset="0"/>
              <a:ea typeface="微软雅黑" panose="020B0503020204020204" pitchFamily="34" charset="-122"/>
            </a:endParaRPr>
          </a:p>
        </p:txBody>
      </p:sp>
      <p:graphicFrame>
        <p:nvGraphicFramePr>
          <p:cNvPr id="5" name="图示 4"/>
          <p:cNvGraphicFramePr/>
          <p:nvPr/>
        </p:nvGraphicFramePr>
        <p:xfrm>
          <a:off x="2765293" y="1770993"/>
          <a:ext cx="6097058" cy="4192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3182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p:nvPr>
        </p:nvSpPr>
        <p:spPr>
          <a:xfrm>
            <a:off x="324322" y="117426"/>
            <a:ext cx="6696744" cy="420761"/>
          </a:xfrm>
        </p:spPr>
        <p:txBody>
          <a:bodyPr/>
          <a:lstStyle/>
          <a:p>
            <a:r>
              <a:rPr lang="en-US" altLang="zh-CN" sz="2800" b="1" dirty="0" smtClean="0"/>
              <a:t>4</a:t>
            </a:r>
            <a:r>
              <a:rPr lang="zh-CN" altLang="en-US" sz="2800" b="1" dirty="0" smtClean="0"/>
              <a:t>、信息安全问题：智慧城市的总承包商</a:t>
            </a:r>
          </a:p>
        </p:txBody>
      </p:sp>
      <p:sp>
        <p:nvSpPr>
          <p:cNvPr id="3" name="内容占位符 2"/>
          <p:cNvSpPr>
            <a:spLocks noGrp="1"/>
          </p:cNvSpPr>
          <p:nvPr>
            <p:ph idx="1"/>
          </p:nvPr>
        </p:nvSpPr>
        <p:spPr>
          <a:xfrm>
            <a:off x="457280" y="1786447"/>
            <a:ext cx="8231029" cy="4307635"/>
          </a:xfrm>
        </p:spPr>
        <p:txBody>
          <a:bodyPr>
            <a:normAutofit fontScale="55000" lnSpcReduction="20000"/>
          </a:bodyPr>
          <a:lstStyle/>
          <a:p>
            <a:pPr>
              <a:defRPr/>
            </a:pPr>
            <a:r>
              <a:rPr lang="zh-CN" altLang="en-US" b="1" dirty="0" smtClean="0"/>
              <a:t>神州数码作为中国的本土企业，以“</a:t>
            </a:r>
            <a:r>
              <a:rPr lang="zh-CN" altLang="en-US" b="1" dirty="0" smtClean="0">
                <a:solidFill>
                  <a:srgbClr val="FF0000"/>
                </a:solidFill>
              </a:rPr>
              <a:t>数字化中国</a:t>
            </a:r>
            <a:r>
              <a:rPr lang="zh-CN" altLang="en-US" b="1" dirty="0" smtClean="0"/>
              <a:t>”为使命，有着长期服务中国政府和企业级客户的经验，作为智慧城市建设的总承包商，在关系国家信息安全的问题上相比外企有着天然的优势。</a:t>
            </a:r>
            <a:endParaRPr lang="en-US" altLang="zh-CN" b="1" dirty="0" smtClean="0"/>
          </a:p>
          <a:p>
            <a:pPr>
              <a:defRPr/>
            </a:pPr>
            <a:endParaRPr lang="en-US" altLang="zh-CN" dirty="0" smtClean="0"/>
          </a:p>
          <a:p>
            <a:pPr marL="800260" lvl="1" indent="-342969">
              <a:buFont typeface="+mj-lt"/>
              <a:buAutoNum type="arabicPeriod"/>
              <a:defRPr/>
            </a:pPr>
            <a:r>
              <a:rPr lang="zh-CN" altLang="en-US" b="1" dirty="0" smtClean="0"/>
              <a:t>基础设施：整合全球</a:t>
            </a:r>
            <a:r>
              <a:rPr lang="en-US" altLang="zh-CN" b="1" dirty="0" smtClean="0"/>
              <a:t>IT</a:t>
            </a:r>
            <a:r>
              <a:rPr lang="zh-CN" altLang="en-US" b="1" dirty="0" smtClean="0"/>
              <a:t>厂商资源及全国渠道覆盖</a:t>
            </a:r>
            <a:endParaRPr lang="en-US" altLang="zh-CN" b="1" dirty="0" smtClean="0"/>
          </a:p>
          <a:p>
            <a:pPr marL="1257551" lvl="2" indent="-342969">
              <a:defRPr/>
            </a:pPr>
            <a:r>
              <a:rPr lang="zh-CN" altLang="en-US" dirty="0" smtClean="0"/>
              <a:t>接近</a:t>
            </a:r>
            <a:r>
              <a:rPr lang="en-US" altLang="zh-CN" dirty="0" smtClean="0"/>
              <a:t>300</a:t>
            </a:r>
            <a:r>
              <a:rPr lang="zh-CN" altLang="en-US" dirty="0" smtClean="0"/>
              <a:t>家全球顶级</a:t>
            </a:r>
            <a:r>
              <a:rPr lang="en-US" altLang="zh-CN" dirty="0" smtClean="0"/>
              <a:t>IT</a:t>
            </a:r>
            <a:r>
              <a:rPr lang="zh-CN" altLang="en-US" dirty="0" smtClean="0"/>
              <a:t>厂商，覆盖超过</a:t>
            </a:r>
            <a:r>
              <a:rPr lang="en-US" altLang="zh-CN" dirty="0" smtClean="0"/>
              <a:t>400</a:t>
            </a:r>
            <a:r>
              <a:rPr lang="zh-CN" altLang="en-US" dirty="0" smtClean="0"/>
              <a:t>个产品领域</a:t>
            </a:r>
            <a:endParaRPr lang="en-US" altLang="zh-CN" dirty="0" smtClean="0"/>
          </a:p>
          <a:p>
            <a:pPr marL="1257551" lvl="2" indent="-342969">
              <a:defRPr/>
            </a:pPr>
            <a:r>
              <a:rPr lang="zh-CN" altLang="zh-CN" dirty="0" smtClean="0"/>
              <a:t>覆盖全国</a:t>
            </a:r>
            <a:r>
              <a:rPr lang="en-US" altLang="zh-CN" dirty="0" smtClean="0"/>
              <a:t>860</a:t>
            </a:r>
            <a:r>
              <a:rPr lang="zh-CN" altLang="zh-CN" dirty="0" smtClean="0"/>
              <a:t>个城市</a:t>
            </a:r>
            <a:r>
              <a:rPr lang="zh-CN" altLang="en-US" dirty="0" smtClean="0"/>
              <a:t>，由</a:t>
            </a:r>
            <a:r>
              <a:rPr lang="en-US" altLang="zh-CN" dirty="0" smtClean="0"/>
              <a:t>634</a:t>
            </a:r>
            <a:r>
              <a:rPr lang="zh-CN" altLang="zh-CN" dirty="0" smtClean="0"/>
              <a:t>家数码港、</a:t>
            </a:r>
            <a:r>
              <a:rPr lang="en-US" altLang="zh-CN" dirty="0" smtClean="0"/>
              <a:t>13000</a:t>
            </a:r>
            <a:r>
              <a:rPr lang="zh-CN" altLang="zh-CN" dirty="0" smtClean="0"/>
              <a:t>家经销渠道和</a:t>
            </a:r>
            <a:r>
              <a:rPr lang="en-US" altLang="zh-CN" dirty="0" smtClean="0"/>
              <a:t>6000</a:t>
            </a:r>
            <a:r>
              <a:rPr lang="zh-CN" altLang="zh-CN" dirty="0" smtClean="0"/>
              <a:t>家增值合作伙伴组成的的中国最大的</a:t>
            </a:r>
            <a:r>
              <a:rPr lang="en-US" altLang="zh-CN" dirty="0" smtClean="0"/>
              <a:t>IT</a:t>
            </a:r>
            <a:r>
              <a:rPr lang="zh-CN" altLang="zh-CN" dirty="0" smtClean="0"/>
              <a:t>营销网络。</a:t>
            </a:r>
            <a:endParaRPr lang="en-US" altLang="zh-CN" dirty="0" smtClean="0"/>
          </a:p>
          <a:p>
            <a:pPr marL="1257551" lvl="2" indent="-342969">
              <a:buFont typeface="+mj-lt"/>
              <a:buAutoNum type="arabicPeriod"/>
              <a:defRPr/>
            </a:pPr>
            <a:endParaRPr lang="en-US" altLang="zh-CN" dirty="0" smtClean="0"/>
          </a:p>
          <a:p>
            <a:pPr marL="800260" lvl="1" indent="-342969">
              <a:buFont typeface="+mj-lt"/>
              <a:buAutoNum type="arabicPeriod"/>
              <a:defRPr/>
            </a:pPr>
            <a:r>
              <a:rPr lang="zh-CN" altLang="en-US" b="1" dirty="0" smtClean="0"/>
              <a:t>解决方案：通过产业联盟提供全方位的专业解决方案</a:t>
            </a:r>
            <a:endParaRPr lang="en-US" altLang="zh-CN" b="1" dirty="0" smtClean="0"/>
          </a:p>
          <a:p>
            <a:pPr marL="1257551" lvl="2" indent="-342969">
              <a:lnSpc>
                <a:spcPct val="140000"/>
              </a:lnSpc>
              <a:spcBef>
                <a:spcPts val="0"/>
              </a:spcBef>
              <a:defRPr/>
            </a:pPr>
            <a:r>
              <a:rPr lang="zh-CN" altLang="en-US" dirty="0" smtClean="0"/>
              <a:t>自主解决方案：基础层和数据交换层、市民服务、企业服务、城市管理的成熟解决方案，共有</a:t>
            </a:r>
            <a:r>
              <a:rPr lang="en-US" altLang="zh-CN" dirty="0" smtClean="0"/>
              <a:t>573</a:t>
            </a:r>
            <a:r>
              <a:rPr lang="zh-CN" altLang="en-US" dirty="0" smtClean="0"/>
              <a:t>项应用解决方案，</a:t>
            </a:r>
            <a:r>
              <a:rPr lang="en-US" altLang="zh-CN" dirty="0" smtClean="0"/>
              <a:t>282</a:t>
            </a:r>
            <a:r>
              <a:rPr lang="zh-CN" altLang="en-US" dirty="0" smtClean="0"/>
              <a:t>项自主知识产权的软件著作权及产品技术专利</a:t>
            </a:r>
            <a:endParaRPr lang="en-US" altLang="zh-CN" dirty="0" smtClean="0"/>
          </a:p>
          <a:p>
            <a:pPr marL="1257551" lvl="2" indent="-342969">
              <a:defRPr/>
            </a:pPr>
            <a:r>
              <a:rPr lang="zh-CN" altLang="en-US" dirty="0" smtClean="0"/>
              <a:t>整合解决方案：通过智慧城市产业联盟整合</a:t>
            </a:r>
            <a:r>
              <a:rPr lang="en-US" altLang="zh-CN" dirty="0" smtClean="0"/>
              <a:t>IT</a:t>
            </a:r>
            <a:r>
              <a:rPr lang="zh-CN" altLang="en-US" dirty="0" smtClean="0"/>
              <a:t>资源，可提供几乎涵盖所有领域的全方位专业解决方案</a:t>
            </a:r>
            <a:endParaRPr lang="en-US" altLang="zh-CN" dirty="0" smtClean="0"/>
          </a:p>
          <a:p>
            <a:pPr marL="1257551" lvl="2" indent="-342969">
              <a:buFont typeface="+mj-lt"/>
              <a:buAutoNum type="arabicPeriod"/>
              <a:defRPr/>
            </a:pPr>
            <a:endParaRPr lang="en-US" altLang="zh-CN" dirty="0" smtClean="0"/>
          </a:p>
          <a:p>
            <a:pPr marL="800260" lvl="1" indent="-342969">
              <a:buFont typeface="+mj-lt"/>
              <a:buAutoNum type="arabicPeriod"/>
              <a:defRPr/>
            </a:pPr>
            <a:r>
              <a:rPr lang="zh-CN" altLang="en-US" b="1" dirty="0" smtClean="0"/>
              <a:t>整合</a:t>
            </a:r>
            <a:r>
              <a:rPr lang="en-US" altLang="zh-CN" b="1" dirty="0" smtClean="0"/>
              <a:t>IT</a:t>
            </a:r>
            <a:r>
              <a:rPr lang="zh-CN" altLang="en-US" b="1" dirty="0" smtClean="0"/>
              <a:t>服务：核心业务战略本部覆盖所有客户类型</a:t>
            </a:r>
            <a:endParaRPr lang="en-US" altLang="zh-CN" b="1" dirty="0" smtClean="0"/>
          </a:p>
          <a:p>
            <a:pPr marL="1257551" lvl="2" indent="-342969">
              <a:defRPr/>
            </a:pPr>
            <a:r>
              <a:rPr lang="zh-CN" altLang="en-US" dirty="0" smtClean="0"/>
              <a:t>以客户为中心：消费者</a:t>
            </a:r>
            <a:r>
              <a:rPr lang="en-US" altLang="zh-CN" dirty="0" smtClean="0"/>
              <a:t>/SOHO</a:t>
            </a:r>
            <a:r>
              <a:rPr lang="zh-CN" altLang="en-US" dirty="0" smtClean="0"/>
              <a:t>、泛企业、大行业、城市级客户</a:t>
            </a:r>
            <a:endParaRPr lang="en-US" altLang="zh-CN" dirty="0" smtClean="0"/>
          </a:p>
          <a:p>
            <a:pPr marL="1257551" lvl="2" indent="-342969">
              <a:defRPr/>
            </a:pPr>
            <a:r>
              <a:rPr lang="zh-CN" altLang="en-US" dirty="0" smtClean="0"/>
              <a:t>以服务为导向：专业团队提供最专业最人性化的整合</a:t>
            </a:r>
            <a:r>
              <a:rPr lang="en-US" altLang="zh-CN" dirty="0" smtClean="0"/>
              <a:t>IT</a:t>
            </a:r>
            <a:r>
              <a:rPr lang="zh-CN" altLang="en-US" dirty="0" smtClean="0"/>
              <a:t>服务</a:t>
            </a:r>
          </a:p>
        </p:txBody>
      </p:sp>
      <p:sp>
        <p:nvSpPr>
          <p:cNvPr id="12292"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1400" b="1">
                <a:solidFill>
                  <a:schemeClr val="bg1"/>
                </a:solidFill>
                <a:latin typeface="微软雅黑" panose="020B0503020204020204" pitchFamily="34" charset="-122"/>
                <a:ea typeface="宋体" panose="02010600030101010101" pitchFamily="2" charset="-122"/>
              </a:defRPr>
            </a:lvl1pPr>
            <a:lvl2pPr marL="743099" indent="-285807" eaLnBrk="0" hangingPunct="0">
              <a:defRPr sz="1400" b="1">
                <a:solidFill>
                  <a:schemeClr val="bg1"/>
                </a:solidFill>
                <a:latin typeface="微软雅黑" panose="020B0503020204020204" pitchFamily="34" charset="-122"/>
                <a:ea typeface="宋体" panose="02010600030101010101" pitchFamily="2" charset="-122"/>
              </a:defRPr>
            </a:lvl2pPr>
            <a:lvl3pPr marL="1143229" indent="-228646" eaLnBrk="0" hangingPunct="0">
              <a:defRPr sz="1400" b="1">
                <a:solidFill>
                  <a:schemeClr val="bg1"/>
                </a:solidFill>
                <a:latin typeface="微软雅黑" panose="020B0503020204020204" pitchFamily="34" charset="-122"/>
                <a:ea typeface="宋体" panose="02010600030101010101" pitchFamily="2" charset="-122"/>
              </a:defRPr>
            </a:lvl3pPr>
            <a:lvl4pPr marL="1600520" indent="-228646" eaLnBrk="0" hangingPunct="0">
              <a:defRPr sz="1400" b="1">
                <a:solidFill>
                  <a:schemeClr val="bg1"/>
                </a:solidFill>
                <a:latin typeface="微软雅黑" panose="020B0503020204020204" pitchFamily="34" charset="-122"/>
                <a:ea typeface="宋体" panose="02010600030101010101" pitchFamily="2" charset="-122"/>
              </a:defRPr>
            </a:lvl4pPr>
            <a:lvl5pPr marL="2057811" indent="-228646" eaLnBrk="0" hangingPunct="0">
              <a:defRPr sz="1400" b="1">
                <a:solidFill>
                  <a:schemeClr val="bg1"/>
                </a:solidFill>
                <a:latin typeface="微软雅黑" panose="020B0503020204020204" pitchFamily="34" charset="-122"/>
                <a:ea typeface="宋体" panose="02010600030101010101" pitchFamily="2" charset="-122"/>
              </a:defRPr>
            </a:lvl5pPr>
            <a:lvl6pPr marL="2515103"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6pPr>
            <a:lvl7pPr marL="2972394"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7pPr>
            <a:lvl8pPr marL="3429686"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8pPr>
            <a:lvl9pPr marL="3886977" indent="-228646" eaLnBrk="0" fontAlgn="base" hangingPunct="0">
              <a:spcBef>
                <a:spcPct val="0"/>
              </a:spcBef>
              <a:spcAft>
                <a:spcPct val="0"/>
              </a:spcAft>
              <a:defRPr sz="1400" b="1">
                <a:solidFill>
                  <a:schemeClr val="bg1"/>
                </a:solidFill>
                <a:latin typeface="微软雅黑" panose="020B0503020204020204" pitchFamily="34" charset="-122"/>
                <a:ea typeface="宋体" panose="02010600030101010101" pitchFamily="2" charset="-122"/>
              </a:defRPr>
            </a:lvl9pPr>
          </a:lstStyle>
          <a:p>
            <a:pPr eaLnBrk="1" hangingPunct="1"/>
            <a:fld id="{12802C68-0390-467D-B0AA-E18C899A8BD9}" type="slidenum">
              <a:rPr lang="zh-CN" altLang="en-US" sz="1200" b="0">
                <a:solidFill>
                  <a:schemeClr val="tx1"/>
                </a:solidFill>
                <a:latin typeface="Arial" panose="020B0604020202020204" pitchFamily="34" charset="0"/>
                <a:ea typeface="微软雅黑" panose="020B0503020204020204" pitchFamily="34" charset="-122"/>
              </a:rPr>
              <a:pPr eaLnBrk="1" hangingPunct="1"/>
              <a:t>16</a:t>
            </a:fld>
            <a:endParaRPr lang="en-US" altLang="zh-CN" sz="1200" b="0">
              <a:solidFill>
                <a:schemeClr val="tx1"/>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696436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5" name="Oval 5"/>
          <p:cNvSpPr>
            <a:spLocks noChangeArrowheads="1"/>
          </p:cNvSpPr>
          <p:nvPr/>
        </p:nvSpPr>
        <p:spPr bwMode="auto">
          <a:xfrm>
            <a:off x="4394028" y="1932472"/>
            <a:ext cx="4094839" cy="3815292"/>
          </a:xfrm>
          <a:prstGeom prst="ellipse">
            <a:avLst/>
          </a:prstGeom>
          <a:noFill/>
          <a:ln w="19050" algn="ctr">
            <a:solidFill>
              <a:schemeClr val="bg1"/>
            </a:solidFill>
            <a:round/>
            <a:headEnd/>
            <a:tailEnd/>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36868" name="Line 6"/>
          <p:cNvSpPr>
            <a:spLocks noChangeShapeType="1"/>
          </p:cNvSpPr>
          <p:nvPr/>
        </p:nvSpPr>
        <p:spPr bwMode="auto">
          <a:xfrm flipH="1">
            <a:off x="6145702" y="4335627"/>
            <a:ext cx="249554" cy="1367746"/>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40647" name="AutoShape 7"/>
          <p:cNvSpPr>
            <a:spLocks noChangeArrowheads="1"/>
          </p:cNvSpPr>
          <p:nvPr/>
        </p:nvSpPr>
        <p:spPr bwMode="auto">
          <a:xfrm>
            <a:off x="5421038" y="3002673"/>
            <a:ext cx="2018025" cy="175767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12700" algn="ctr">
            <a:solidFill>
              <a:schemeClr val="bg1"/>
            </a:solidFill>
            <a:round/>
            <a:headEnd/>
            <a:tailEnd/>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240648" name="Oval 8"/>
          <p:cNvSpPr>
            <a:spLocks noChangeArrowheads="1"/>
          </p:cNvSpPr>
          <p:nvPr/>
        </p:nvSpPr>
        <p:spPr bwMode="auto">
          <a:xfrm>
            <a:off x="4903933" y="2497568"/>
            <a:ext cx="3090626" cy="2781084"/>
          </a:xfrm>
          <a:prstGeom prst="ellipse">
            <a:avLst/>
          </a:prstGeom>
          <a:noFill/>
          <a:ln w="12700" algn="ctr">
            <a:solidFill>
              <a:schemeClr val="bg1"/>
            </a:solidFill>
            <a:prstDash val="sysDot"/>
            <a:round/>
            <a:headEnd/>
            <a:tailEnd/>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36871" name="Line 9"/>
          <p:cNvSpPr>
            <a:spLocks noChangeShapeType="1"/>
          </p:cNvSpPr>
          <p:nvPr/>
        </p:nvSpPr>
        <p:spPr bwMode="auto">
          <a:xfrm>
            <a:off x="6738393" y="4272037"/>
            <a:ext cx="668275" cy="1234571"/>
          </a:xfrm>
          <a:prstGeom prst="line">
            <a:avLst/>
          </a:prstGeom>
          <a:noFill/>
          <a:ln w="158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36872" name="Line 10"/>
          <p:cNvSpPr>
            <a:spLocks noChangeShapeType="1"/>
          </p:cNvSpPr>
          <p:nvPr/>
        </p:nvSpPr>
        <p:spPr bwMode="auto">
          <a:xfrm flipH="1" flipV="1">
            <a:off x="5861355" y="2056051"/>
            <a:ext cx="379130" cy="1384543"/>
          </a:xfrm>
          <a:prstGeom prst="line">
            <a:avLst/>
          </a:prstGeom>
          <a:noFill/>
          <a:ln w="127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36873" name="Line 11"/>
          <p:cNvSpPr>
            <a:spLocks noChangeShapeType="1"/>
          </p:cNvSpPr>
          <p:nvPr/>
        </p:nvSpPr>
        <p:spPr bwMode="auto">
          <a:xfrm flipH="1">
            <a:off x="5052705" y="4190453"/>
            <a:ext cx="991016" cy="1067802"/>
          </a:xfrm>
          <a:prstGeom prst="line">
            <a:avLst/>
          </a:prstGeom>
          <a:noFill/>
          <a:ln w="127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990000"/>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40652" name="Text Box 12"/>
          <p:cNvSpPr txBox="1">
            <a:spLocks noChangeArrowheads="1"/>
          </p:cNvSpPr>
          <p:nvPr/>
        </p:nvSpPr>
        <p:spPr bwMode="auto">
          <a:xfrm>
            <a:off x="5782170" y="4387217"/>
            <a:ext cx="553097" cy="43101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eaLnBrk="1" hangingPunct="1">
              <a:lnSpc>
                <a:spcPct val="104000"/>
              </a:lnSpc>
              <a:spcBef>
                <a:spcPct val="50000"/>
              </a:spcBef>
              <a:buClr>
                <a:schemeClr val="accent1"/>
              </a:buClr>
              <a:buFont typeface="Wingdings" panose="05000000000000000000" pitchFamily="2" charset="2"/>
              <a:buNone/>
            </a:pPr>
            <a:r>
              <a:rPr kumimoji="0" lang="zh-CN" altLang="en-US" sz="1058" b="1">
                <a:solidFill>
                  <a:schemeClr val="tx1"/>
                </a:solidFill>
                <a:latin typeface="微软雅黑" panose="020B0503020204020204" pitchFamily="34" charset="-122"/>
                <a:ea typeface="微软雅黑" panose="020B0503020204020204" pitchFamily="34" charset="-122"/>
                <a:cs typeface="Arial Unicode MS" panose="020B0604020202020204" pitchFamily="34" charset="-122"/>
              </a:rPr>
              <a:t>保就业</a:t>
            </a:r>
          </a:p>
        </p:txBody>
      </p:sp>
      <p:sp>
        <p:nvSpPr>
          <p:cNvPr id="240653" name="Text Box 13"/>
          <p:cNvSpPr txBox="1">
            <a:spLocks noChangeArrowheads="1"/>
          </p:cNvSpPr>
          <p:nvPr/>
        </p:nvSpPr>
        <p:spPr bwMode="auto">
          <a:xfrm>
            <a:off x="6319670" y="4430408"/>
            <a:ext cx="650279" cy="2616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eaLnBrk="1" hangingPunct="1">
              <a:lnSpc>
                <a:spcPct val="104000"/>
              </a:lnSpc>
              <a:spcBef>
                <a:spcPct val="50000"/>
              </a:spcBef>
              <a:buClr>
                <a:schemeClr val="accent1"/>
              </a:buClr>
              <a:buFont typeface="Wingdings" panose="05000000000000000000" pitchFamily="2" charset="2"/>
              <a:buNone/>
            </a:pPr>
            <a:r>
              <a:rPr kumimoji="0" lang="zh-CN" altLang="en-US" sz="1058" b="1">
                <a:solidFill>
                  <a:schemeClr val="tx1"/>
                </a:solidFill>
                <a:latin typeface="微软雅黑" panose="020B0503020204020204" pitchFamily="34" charset="-122"/>
                <a:ea typeface="微软雅黑" panose="020B0503020204020204" pitchFamily="34" charset="-122"/>
                <a:cs typeface="Arial Unicode MS" panose="020B0604020202020204" pitchFamily="34" charset="-122"/>
              </a:rPr>
              <a:t>保稳定</a:t>
            </a:r>
          </a:p>
        </p:txBody>
      </p:sp>
      <p:sp>
        <p:nvSpPr>
          <p:cNvPr id="240654" name="Text Box 14"/>
          <p:cNvSpPr txBox="1">
            <a:spLocks noChangeArrowheads="1"/>
          </p:cNvSpPr>
          <p:nvPr/>
        </p:nvSpPr>
        <p:spPr bwMode="auto">
          <a:xfrm>
            <a:off x="6744392" y="3398600"/>
            <a:ext cx="650279" cy="28584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eaLnBrk="1" hangingPunct="1">
              <a:lnSpc>
                <a:spcPct val="104000"/>
              </a:lnSpc>
              <a:spcBef>
                <a:spcPct val="50000"/>
              </a:spcBef>
              <a:buClr>
                <a:schemeClr val="accent1"/>
              </a:buClr>
              <a:buFont typeface="Wingdings" panose="05000000000000000000" pitchFamily="2" charset="2"/>
              <a:buNone/>
            </a:pPr>
            <a:r>
              <a:rPr kumimoji="0" lang="zh-CN" altLang="en-US" sz="1209" b="1">
                <a:solidFill>
                  <a:schemeClr val="tx1"/>
                </a:solidFill>
                <a:latin typeface="微软雅黑" panose="020B0503020204020204" pitchFamily="34" charset="-122"/>
                <a:ea typeface="微软雅黑" panose="020B0503020204020204" pitchFamily="34" charset="-122"/>
                <a:cs typeface="Arial Unicode MS" panose="020B0604020202020204" pitchFamily="34" charset="-122"/>
              </a:rPr>
              <a:t>保增长</a:t>
            </a:r>
          </a:p>
        </p:txBody>
      </p:sp>
      <p:sp>
        <p:nvSpPr>
          <p:cNvPr id="240655" name="Text Box 15"/>
          <p:cNvSpPr txBox="1">
            <a:spLocks noChangeArrowheads="1"/>
          </p:cNvSpPr>
          <p:nvPr/>
        </p:nvSpPr>
        <p:spPr bwMode="auto">
          <a:xfrm>
            <a:off x="5433035" y="3480185"/>
            <a:ext cx="611886" cy="47936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eaLnBrk="1" hangingPunct="1">
              <a:lnSpc>
                <a:spcPct val="104000"/>
              </a:lnSpc>
              <a:spcBef>
                <a:spcPct val="50000"/>
              </a:spcBef>
              <a:buClr>
                <a:schemeClr val="accent1"/>
              </a:buClr>
              <a:buFont typeface="Wingdings" panose="05000000000000000000" pitchFamily="2" charset="2"/>
              <a:buNone/>
            </a:pPr>
            <a:r>
              <a:rPr kumimoji="0" lang="zh-CN" altLang="en-US" sz="1209" b="1">
                <a:solidFill>
                  <a:schemeClr val="tx1"/>
                </a:solidFill>
                <a:latin typeface="微软雅黑" panose="020B0503020204020204" pitchFamily="34" charset="-122"/>
                <a:ea typeface="微软雅黑" panose="020B0503020204020204" pitchFamily="34" charset="-122"/>
                <a:cs typeface="Arial Unicode MS" panose="020B0604020202020204" pitchFamily="34" charset="-122"/>
              </a:rPr>
              <a:t>保民生</a:t>
            </a:r>
          </a:p>
        </p:txBody>
      </p:sp>
      <p:sp>
        <p:nvSpPr>
          <p:cNvPr id="240656" name="Line 16"/>
          <p:cNvSpPr>
            <a:spLocks noChangeShapeType="1"/>
          </p:cNvSpPr>
          <p:nvPr/>
        </p:nvSpPr>
        <p:spPr bwMode="auto">
          <a:xfrm flipV="1">
            <a:off x="6599219" y="1990061"/>
            <a:ext cx="161969" cy="1001815"/>
          </a:xfrm>
          <a:prstGeom prst="line">
            <a:avLst/>
          </a:prstGeom>
          <a:noFill/>
          <a:ln w="12700">
            <a:solidFill>
              <a:schemeClr val="tx1"/>
            </a:solidFill>
            <a:prstDash val="dash"/>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no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240657" name="Line 17"/>
          <p:cNvSpPr>
            <a:spLocks noChangeShapeType="1"/>
          </p:cNvSpPr>
          <p:nvPr/>
        </p:nvSpPr>
        <p:spPr bwMode="auto">
          <a:xfrm flipV="1">
            <a:off x="6969950" y="2320001"/>
            <a:ext cx="683873" cy="844643"/>
          </a:xfrm>
          <a:prstGeom prst="line">
            <a:avLst/>
          </a:prstGeom>
          <a:noFill/>
          <a:ln w="12700">
            <a:solidFill>
              <a:schemeClr val="tx1"/>
            </a:solidFill>
            <a:prstDash val="dash"/>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no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240658" name="Line 18"/>
          <p:cNvSpPr>
            <a:spLocks noChangeShapeType="1"/>
          </p:cNvSpPr>
          <p:nvPr/>
        </p:nvSpPr>
        <p:spPr bwMode="auto">
          <a:xfrm>
            <a:off x="7209905" y="4438807"/>
            <a:ext cx="854241" cy="557896"/>
          </a:xfrm>
          <a:prstGeom prst="line">
            <a:avLst/>
          </a:prstGeom>
          <a:noFill/>
          <a:ln w="12700">
            <a:solidFill>
              <a:schemeClr val="tx1"/>
            </a:solidFill>
            <a:prstDash val="dash"/>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no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240659" name="Line 19"/>
          <p:cNvSpPr>
            <a:spLocks noChangeShapeType="1"/>
          </p:cNvSpPr>
          <p:nvPr/>
        </p:nvSpPr>
        <p:spPr bwMode="auto">
          <a:xfrm flipV="1">
            <a:off x="7301088" y="2888695"/>
            <a:ext cx="901033" cy="549498"/>
          </a:xfrm>
          <a:prstGeom prst="line">
            <a:avLst/>
          </a:prstGeom>
          <a:noFill/>
          <a:ln w="12700">
            <a:solidFill>
              <a:schemeClr val="tx1"/>
            </a:solidFill>
            <a:prstDash val="dash"/>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no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240660" name="Text Box 20"/>
          <p:cNvSpPr txBox="1">
            <a:spLocks noChangeArrowheads="1"/>
          </p:cNvSpPr>
          <p:nvPr/>
        </p:nvSpPr>
        <p:spPr bwMode="auto">
          <a:xfrm>
            <a:off x="7301087" y="3537774"/>
            <a:ext cx="787054" cy="3715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自主创新</a:t>
            </a:r>
          </a:p>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产业发展</a:t>
            </a:r>
          </a:p>
        </p:txBody>
      </p:sp>
      <p:sp>
        <p:nvSpPr>
          <p:cNvPr id="240661" name="Text Box 21"/>
          <p:cNvSpPr txBox="1">
            <a:spLocks noChangeArrowheads="1"/>
          </p:cNvSpPr>
          <p:nvPr/>
        </p:nvSpPr>
        <p:spPr bwMode="auto">
          <a:xfrm>
            <a:off x="7745005" y="2975079"/>
            <a:ext cx="743862" cy="1659429"/>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20000"/>
              </a:spcBef>
              <a:buClr>
                <a:schemeClr val="accent1"/>
              </a:buClr>
              <a:buFont typeface="Wingdings" pitchFamily="2" charset="2"/>
              <a:buNone/>
              <a:defRPr/>
            </a:pPr>
            <a:endParaRPr kumimoji="0" lang="en-US" altLang="zh-CN" sz="680" b="1">
              <a:latin typeface="微软雅黑" panose="020B0503020204020204" pitchFamily="34" charset="-122"/>
              <a:ea typeface="微软雅黑" panose="020B0503020204020204" pitchFamily="34" charset="-122"/>
              <a:cs typeface="Arial" charset="0"/>
            </a:endParaRPr>
          </a:p>
          <a:p>
            <a:pPr algn="ctr" eaLnBrk="1" hangingPunct="1">
              <a:lnSpc>
                <a:spcPct val="104000"/>
              </a:lnSpc>
              <a:spcBef>
                <a:spcPct val="20000"/>
              </a:spcBef>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软件产业</a:t>
            </a:r>
          </a:p>
          <a:p>
            <a:pPr algn="ctr" eaLnBrk="1" hangingPunct="1">
              <a:lnSpc>
                <a:spcPct val="104000"/>
              </a:lnSpc>
              <a:spcBef>
                <a:spcPct val="20000"/>
              </a:spcBef>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发展解决方案</a:t>
            </a:r>
          </a:p>
          <a:p>
            <a:pPr algn="ctr" eaLnBrk="1" hangingPunct="1">
              <a:lnSpc>
                <a:spcPct val="104000"/>
              </a:lnSpc>
              <a:spcBef>
                <a:spcPct val="20000"/>
              </a:spcBef>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   </a:t>
            </a:r>
            <a:r>
              <a:rPr kumimoji="0" lang="en-US" altLang="zh-CN" sz="680" b="1">
                <a:latin typeface="微软雅黑" panose="020B0503020204020204" pitchFamily="34" charset="-122"/>
                <a:ea typeface="微软雅黑" panose="020B0503020204020204" pitchFamily="34" charset="-122"/>
                <a:cs typeface="Arial" charset="0"/>
              </a:rPr>
              <a:t>Pangoo,</a:t>
            </a:r>
          </a:p>
          <a:p>
            <a:pPr algn="ctr" eaLnBrk="1" hangingPunct="1">
              <a:lnSpc>
                <a:spcPct val="104000"/>
              </a:lnSpc>
              <a:spcBef>
                <a:spcPct val="20000"/>
              </a:spcBef>
              <a:buClr>
                <a:schemeClr val="accent1"/>
              </a:buClr>
              <a:buFont typeface="Wingdings" pitchFamily="2" charset="2"/>
              <a:buNone/>
              <a:defRPr/>
            </a:pPr>
            <a:r>
              <a:rPr kumimoji="0" lang="en-US" altLang="zh-CN" sz="680" b="1">
                <a:latin typeface="微软雅黑" panose="020B0503020204020204" pitchFamily="34" charset="-122"/>
                <a:ea typeface="微软雅黑" panose="020B0503020204020204" pitchFamily="34" charset="-122"/>
                <a:cs typeface="Arial" charset="0"/>
              </a:rPr>
              <a:t>      </a:t>
            </a:r>
            <a:r>
              <a:rPr kumimoji="0" lang="zh-CN" altLang="en-US" sz="680" b="1">
                <a:latin typeface="微软雅黑" panose="020B0503020204020204" pitchFamily="34" charset="-122"/>
                <a:ea typeface="微软雅黑" panose="020B0503020204020204" pitchFamily="34" charset="-122"/>
                <a:cs typeface="Arial" charset="0"/>
              </a:rPr>
              <a:t>园区设计</a:t>
            </a:r>
          </a:p>
          <a:p>
            <a:pPr algn="ctr" eaLnBrk="1" hangingPunct="1">
              <a:lnSpc>
                <a:spcPct val="104000"/>
              </a:lnSpc>
              <a:spcBef>
                <a:spcPct val="20000"/>
              </a:spcBef>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       服务外包</a:t>
            </a:r>
          </a:p>
          <a:p>
            <a:pPr algn="ctr" eaLnBrk="1" hangingPunct="1">
              <a:lnSpc>
                <a:spcPct val="104000"/>
              </a:lnSpc>
              <a:spcBef>
                <a:spcPct val="20000"/>
              </a:spcBef>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           </a:t>
            </a:r>
            <a:r>
              <a:rPr kumimoji="0" lang="en-US" altLang="zh-CN" sz="680" b="1">
                <a:latin typeface="微软雅黑" panose="020B0503020204020204" pitchFamily="34" charset="-122"/>
                <a:ea typeface="微软雅黑" panose="020B0503020204020204" pitchFamily="34" charset="-122"/>
                <a:cs typeface="Arial" charset="0"/>
              </a:rPr>
              <a:t>Cloud,</a:t>
            </a:r>
          </a:p>
          <a:p>
            <a:pPr algn="ctr" eaLnBrk="1" hangingPunct="1">
              <a:lnSpc>
                <a:spcPct val="104000"/>
              </a:lnSpc>
              <a:spcBef>
                <a:spcPct val="20000"/>
              </a:spcBef>
              <a:buClr>
                <a:schemeClr val="accent1"/>
              </a:buClr>
              <a:buFont typeface="Wingdings" pitchFamily="2" charset="2"/>
              <a:buNone/>
              <a:defRPr/>
            </a:pPr>
            <a:r>
              <a:rPr kumimoji="0" lang="en-US" altLang="zh-CN" sz="680" b="1">
                <a:latin typeface="微软雅黑" panose="020B0503020204020204" pitchFamily="34" charset="-122"/>
                <a:ea typeface="微软雅黑" panose="020B0503020204020204" pitchFamily="34" charset="-122"/>
                <a:cs typeface="Arial" charset="0"/>
              </a:rPr>
              <a:t>             ETP,</a:t>
            </a:r>
          </a:p>
          <a:p>
            <a:pPr algn="ctr" eaLnBrk="1" hangingPunct="1">
              <a:lnSpc>
                <a:spcPct val="104000"/>
              </a:lnSpc>
              <a:spcBef>
                <a:spcPct val="20000"/>
              </a:spcBef>
              <a:buClr>
                <a:schemeClr val="accent1"/>
              </a:buClr>
              <a:buFont typeface="Wingdings" pitchFamily="2" charset="2"/>
              <a:buNone/>
              <a:defRPr/>
            </a:pPr>
            <a:r>
              <a:rPr kumimoji="0" lang="en-US" altLang="zh-CN" sz="680" b="1">
                <a:latin typeface="微软雅黑" panose="020B0503020204020204" pitchFamily="34" charset="-122"/>
                <a:ea typeface="微软雅黑" panose="020B0503020204020204" pitchFamily="34" charset="-122"/>
                <a:cs typeface="Arial" charset="0"/>
              </a:rPr>
              <a:t>       </a:t>
            </a:r>
            <a:r>
              <a:rPr kumimoji="0" lang="zh-CN" altLang="en-US" sz="680" b="1">
                <a:latin typeface="微软雅黑" panose="020B0503020204020204" pitchFamily="34" charset="-122"/>
                <a:ea typeface="微软雅黑" panose="020B0503020204020204" pitchFamily="34" charset="-122"/>
                <a:cs typeface="Arial" charset="0"/>
              </a:rPr>
              <a:t>百城计划</a:t>
            </a:r>
          </a:p>
          <a:p>
            <a:pPr algn="ctr" eaLnBrk="1" hangingPunct="1">
              <a:lnSpc>
                <a:spcPct val="104000"/>
              </a:lnSpc>
              <a:spcBef>
                <a:spcPct val="20000"/>
              </a:spcBef>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      </a:t>
            </a:r>
            <a:r>
              <a:rPr kumimoji="0" lang="en-US" altLang="zh-CN" sz="680" b="1">
                <a:latin typeface="微软雅黑" panose="020B0503020204020204" pitchFamily="34" charset="-122"/>
                <a:ea typeface="微软雅黑" panose="020B0503020204020204" pitchFamily="34" charset="-122"/>
                <a:cs typeface="Arial" charset="0"/>
              </a:rPr>
              <a:t>HPC.</a:t>
            </a:r>
          </a:p>
          <a:p>
            <a:pPr algn="ctr" eaLnBrk="1" hangingPunct="1">
              <a:lnSpc>
                <a:spcPct val="104000"/>
              </a:lnSpc>
              <a:spcBef>
                <a:spcPct val="20000"/>
              </a:spcBef>
              <a:buClr>
                <a:schemeClr val="accent1"/>
              </a:buClr>
              <a:buFont typeface="Wingdings" pitchFamily="2" charset="2"/>
              <a:buNone/>
              <a:defRPr/>
            </a:pPr>
            <a:endParaRPr kumimoji="0" lang="en-US" altLang="zh-CN" sz="680" b="1">
              <a:latin typeface="微软雅黑" panose="020B0503020204020204" pitchFamily="34" charset="-122"/>
              <a:ea typeface="微软雅黑" panose="020B0503020204020204" pitchFamily="34" charset="-122"/>
              <a:cs typeface="Arial" charset="0"/>
            </a:endParaRPr>
          </a:p>
          <a:p>
            <a:pPr algn="ctr" eaLnBrk="1" hangingPunct="1">
              <a:lnSpc>
                <a:spcPct val="104000"/>
              </a:lnSpc>
              <a:spcBef>
                <a:spcPct val="50000"/>
              </a:spcBef>
              <a:buClr>
                <a:schemeClr val="accent1"/>
              </a:buClr>
              <a:buFont typeface="Wingdings" pitchFamily="2" charset="2"/>
              <a:buChar char="§"/>
              <a:defRPr/>
            </a:pPr>
            <a:endParaRPr kumimoji="0" lang="en-US" altLang="zh-CN" sz="680" b="1">
              <a:latin typeface="微软雅黑" panose="020B0503020204020204" pitchFamily="34" charset="-122"/>
              <a:ea typeface="微软雅黑" panose="020B0503020204020204" pitchFamily="34" charset="-122"/>
              <a:cs typeface="Arial" charset="0"/>
            </a:endParaRPr>
          </a:p>
        </p:txBody>
      </p:sp>
      <p:sp>
        <p:nvSpPr>
          <p:cNvPr id="240662" name="Text Box 22"/>
          <p:cNvSpPr txBox="1">
            <a:spLocks noChangeArrowheads="1"/>
          </p:cNvSpPr>
          <p:nvPr/>
        </p:nvSpPr>
        <p:spPr bwMode="auto">
          <a:xfrm>
            <a:off x="6915959" y="4631971"/>
            <a:ext cx="737863" cy="23750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生态环境</a:t>
            </a:r>
          </a:p>
        </p:txBody>
      </p:sp>
      <p:sp>
        <p:nvSpPr>
          <p:cNvPr id="240663" name="Text Box 23"/>
          <p:cNvSpPr txBox="1">
            <a:spLocks noChangeArrowheads="1"/>
          </p:cNvSpPr>
          <p:nvPr/>
        </p:nvSpPr>
        <p:spPr bwMode="auto">
          <a:xfrm>
            <a:off x="6933956" y="2985877"/>
            <a:ext cx="867439" cy="23750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en-US" altLang="zh-CN" sz="907" b="1">
                <a:latin typeface="微软雅黑" panose="020B0503020204020204" pitchFamily="34" charset="-122"/>
                <a:ea typeface="微软雅黑" panose="020B0503020204020204" pitchFamily="34" charset="-122"/>
                <a:cs typeface="Arial" charset="0"/>
              </a:rPr>
              <a:t>“</a:t>
            </a:r>
            <a:r>
              <a:rPr kumimoji="0" lang="zh-CN" altLang="en-US" sz="907" b="1">
                <a:latin typeface="微软雅黑" panose="020B0503020204020204" pitchFamily="34" charset="-122"/>
                <a:ea typeface="微软雅黑" panose="020B0503020204020204" pitchFamily="34" charset="-122"/>
                <a:cs typeface="Arial" charset="0"/>
              </a:rPr>
              <a:t>铁</a:t>
            </a:r>
            <a:r>
              <a:rPr kumimoji="0" lang="en-US" altLang="zh-CN" sz="907" b="1">
                <a:latin typeface="微软雅黑" panose="020B0503020204020204" pitchFamily="34" charset="-122"/>
                <a:ea typeface="微软雅黑" panose="020B0503020204020204" pitchFamily="34" charset="-122"/>
                <a:cs typeface="Arial" charset="0"/>
              </a:rPr>
              <a:t>,</a:t>
            </a:r>
            <a:r>
              <a:rPr kumimoji="0" lang="zh-CN" altLang="en-US" sz="907" b="1">
                <a:latin typeface="微软雅黑" panose="020B0503020204020204" pitchFamily="34" charset="-122"/>
                <a:ea typeface="微软雅黑" panose="020B0503020204020204" pitchFamily="34" charset="-122"/>
                <a:cs typeface="Arial" charset="0"/>
              </a:rPr>
              <a:t>公</a:t>
            </a:r>
            <a:r>
              <a:rPr kumimoji="0" lang="en-US" altLang="zh-CN" sz="907" b="1">
                <a:latin typeface="微软雅黑" panose="020B0503020204020204" pitchFamily="34" charset="-122"/>
                <a:ea typeface="微软雅黑" panose="020B0503020204020204" pitchFamily="34" charset="-122"/>
                <a:cs typeface="Arial" charset="0"/>
              </a:rPr>
              <a:t>.</a:t>
            </a:r>
            <a:r>
              <a:rPr kumimoji="0" lang="zh-CN" altLang="en-US" sz="907" b="1">
                <a:latin typeface="微软雅黑" panose="020B0503020204020204" pitchFamily="34" charset="-122"/>
                <a:ea typeface="微软雅黑" panose="020B0503020204020204" pitchFamily="34" charset="-122"/>
                <a:cs typeface="Arial" charset="0"/>
              </a:rPr>
              <a:t>机”</a:t>
            </a:r>
          </a:p>
        </p:txBody>
      </p:sp>
      <p:sp>
        <p:nvSpPr>
          <p:cNvPr id="240664" name="Text Box 24"/>
          <p:cNvSpPr txBox="1">
            <a:spLocks noChangeArrowheads="1"/>
          </p:cNvSpPr>
          <p:nvPr/>
        </p:nvSpPr>
        <p:spPr bwMode="auto">
          <a:xfrm>
            <a:off x="6539229" y="2610347"/>
            <a:ext cx="670675" cy="3715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灾后</a:t>
            </a:r>
          </a:p>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重建</a:t>
            </a:r>
          </a:p>
        </p:txBody>
      </p:sp>
      <p:sp>
        <p:nvSpPr>
          <p:cNvPr id="240665" name="Text Box 25"/>
          <p:cNvSpPr txBox="1">
            <a:spLocks noChangeArrowheads="1"/>
          </p:cNvSpPr>
          <p:nvPr/>
        </p:nvSpPr>
        <p:spPr bwMode="auto">
          <a:xfrm>
            <a:off x="5932142" y="2581552"/>
            <a:ext cx="670675" cy="231923"/>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zh-CN" altLang="en-US" sz="907" b="1" dirty="0">
                <a:latin typeface="微软雅黑" panose="020B0503020204020204" pitchFamily="34" charset="-122"/>
                <a:ea typeface="微软雅黑" panose="020B0503020204020204" pitchFamily="34" charset="-122"/>
                <a:cs typeface="Arial" charset="0"/>
              </a:rPr>
              <a:t>旅游</a:t>
            </a:r>
          </a:p>
        </p:txBody>
      </p:sp>
      <p:sp>
        <p:nvSpPr>
          <p:cNvPr id="240666" name="Text Box 26"/>
          <p:cNvSpPr txBox="1">
            <a:spLocks noChangeArrowheads="1"/>
          </p:cNvSpPr>
          <p:nvPr/>
        </p:nvSpPr>
        <p:spPr bwMode="auto">
          <a:xfrm rot="-2420022">
            <a:off x="7209904" y="4879956"/>
            <a:ext cx="760659" cy="40626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智慧水管理</a:t>
            </a:r>
          </a:p>
          <a:p>
            <a:pPr algn="ctr" eaLnBrk="1" hangingPunct="1">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联合研究项目</a:t>
            </a:r>
          </a:p>
          <a:p>
            <a:pPr algn="ctr" eaLnBrk="1" hangingPunct="1">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大气监控</a:t>
            </a:r>
          </a:p>
        </p:txBody>
      </p:sp>
      <p:sp>
        <p:nvSpPr>
          <p:cNvPr id="240667" name="Text Box 27"/>
          <p:cNvSpPr txBox="1">
            <a:spLocks noChangeArrowheads="1"/>
          </p:cNvSpPr>
          <p:nvPr/>
        </p:nvSpPr>
        <p:spPr bwMode="auto">
          <a:xfrm rot="2043009">
            <a:off x="7135518" y="2484164"/>
            <a:ext cx="1066602" cy="41793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zh-CN" altLang="en-US" sz="1058" b="1">
                <a:latin typeface="微软雅黑" panose="020B0503020204020204" pitchFamily="34" charset="-122"/>
                <a:ea typeface="微软雅黑" panose="020B0503020204020204" pitchFamily="34" charset="-122"/>
                <a:cs typeface="Arial" charset="0"/>
              </a:rPr>
              <a:t>智能</a:t>
            </a:r>
          </a:p>
          <a:p>
            <a:pPr algn="ctr" eaLnBrk="1" hangingPunct="1">
              <a:buClr>
                <a:schemeClr val="accent1"/>
              </a:buClr>
              <a:buFont typeface="Wingdings" pitchFamily="2" charset="2"/>
              <a:buNone/>
              <a:defRPr/>
            </a:pPr>
            <a:r>
              <a:rPr kumimoji="0" lang="zh-CN" altLang="en-US" sz="1058" b="1">
                <a:latin typeface="微软雅黑" panose="020B0503020204020204" pitchFamily="34" charset="-122"/>
                <a:ea typeface="微软雅黑" panose="020B0503020204020204" pitchFamily="34" charset="-122"/>
                <a:cs typeface="Arial" charset="0"/>
              </a:rPr>
              <a:t>交通</a:t>
            </a:r>
          </a:p>
        </p:txBody>
      </p:sp>
      <p:sp>
        <p:nvSpPr>
          <p:cNvPr id="240668" name="Text Box 28"/>
          <p:cNvSpPr txBox="1">
            <a:spLocks noChangeArrowheads="1"/>
          </p:cNvSpPr>
          <p:nvPr/>
        </p:nvSpPr>
        <p:spPr bwMode="auto">
          <a:xfrm>
            <a:off x="6732393" y="2207222"/>
            <a:ext cx="741462" cy="45531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buClr>
                <a:schemeClr val="accent1"/>
              </a:buClr>
              <a:buFont typeface="Wingdings" pitchFamily="2" charset="2"/>
              <a:buNone/>
              <a:defRPr/>
            </a:pPr>
            <a:r>
              <a:rPr kumimoji="0" lang="en-US" altLang="zh-CN" sz="756" b="1">
                <a:latin typeface="微软雅黑" panose="020B0503020204020204" pitchFamily="34" charset="-122"/>
                <a:ea typeface="微软雅黑" panose="020B0503020204020204" pitchFamily="34" charset="-122"/>
                <a:cs typeface="Arial" charset="0"/>
              </a:rPr>
              <a:t>Smart City</a:t>
            </a:r>
          </a:p>
          <a:p>
            <a:pPr algn="ctr" eaLnBrk="1" hangingPunct="1">
              <a:lnSpc>
                <a:spcPct val="104000"/>
              </a:lnSpc>
              <a:buClr>
                <a:schemeClr val="accent1"/>
              </a:buClr>
              <a:buFont typeface="Wingdings" pitchFamily="2" charset="2"/>
              <a:buNone/>
              <a:defRPr/>
            </a:pPr>
            <a:r>
              <a:rPr kumimoji="0" lang="zh-CN" altLang="en-US" sz="756" b="1">
                <a:latin typeface="微软雅黑" panose="020B0503020204020204" pitchFamily="34" charset="-122"/>
                <a:ea typeface="微软雅黑" panose="020B0503020204020204" pitchFamily="34" charset="-122"/>
                <a:cs typeface="Arial" charset="0"/>
              </a:rPr>
              <a:t>灾后重建项目</a:t>
            </a:r>
          </a:p>
        </p:txBody>
      </p:sp>
      <p:sp>
        <p:nvSpPr>
          <p:cNvPr id="240669" name="Text Box 29"/>
          <p:cNvSpPr txBox="1">
            <a:spLocks noChangeArrowheads="1"/>
          </p:cNvSpPr>
          <p:nvPr/>
        </p:nvSpPr>
        <p:spPr bwMode="auto">
          <a:xfrm>
            <a:off x="5980134" y="2113639"/>
            <a:ext cx="740262" cy="24128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buClr>
                <a:schemeClr val="accent1"/>
              </a:buClr>
              <a:buFont typeface="Wingdings" pitchFamily="2" charset="2"/>
              <a:buNone/>
              <a:defRPr/>
            </a:pPr>
            <a:r>
              <a:rPr kumimoji="0" lang="zh-CN" altLang="en-US" sz="931" b="1" dirty="0">
                <a:latin typeface="微软雅黑" panose="020B0503020204020204" pitchFamily="34" charset="-122"/>
                <a:ea typeface="微软雅黑" panose="020B0503020204020204" pitchFamily="34" charset="-122"/>
                <a:cs typeface="Arial" charset="0"/>
              </a:rPr>
              <a:t>智慧旅游</a:t>
            </a:r>
          </a:p>
        </p:txBody>
      </p:sp>
      <p:sp>
        <p:nvSpPr>
          <p:cNvPr id="240670" name="Line 30"/>
          <p:cNvSpPr>
            <a:spLocks noChangeShapeType="1"/>
          </p:cNvSpPr>
          <p:nvPr/>
        </p:nvSpPr>
        <p:spPr bwMode="auto">
          <a:xfrm flipH="1" flipV="1">
            <a:off x="5170283" y="2347595"/>
            <a:ext cx="681474" cy="817048"/>
          </a:xfrm>
          <a:prstGeom prst="line">
            <a:avLst/>
          </a:prstGeom>
          <a:noFill/>
          <a:ln w="12700">
            <a:solidFill>
              <a:schemeClr val="tx1"/>
            </a:solidFill>
            <a:prstDash val="dash"/>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no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240671" name="Line 31"/>
          <p:cNvSpPr>
            <a:spLocks noChangeShapeType="1"/>
          </p:cNvSpPr>
          <p:nvPr/>
        </p:nvSpPr>
        <p:spPr bwMode="auto">
          <a:xfrm flipH="1" flipV="1">
            <a:off x="4690372" y="2930687"/>
            <a:ext cx="877038" cy="507507"/>
          </a:xfrm>
          <a:prstGeom prst="line">
            <a:avLst/>
          </a:prstGeom>
          <a:noFill/>
          <a:ln w="12700">
            <a:solidFill>
              <a:schemeClr val="tx1"/>
            </a:solidFill>
            <a:prstDash val="dash"/>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no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240672" name="Line 32"/>
          <p:cNvSpPr>
            <a:spLocks noChangeShapeType="1"/>
          </p:cNvSpPr>
          <p:nvPr/>
        </p:nvSpPr>
        <p:spPr bwMode="auto">
          <a:xfrm flipH="1" flipV="1">
            <a:off x="4394028" y="3784928"/>
            <a:ext cx="1025809" cy="49191"/>
          </a:xfrm>
          <a:prstGeom prst="line">
            <a:avLst/>
          </a:prstGeom>
          <a:noFill/>
          <a:ln w="12700">
            <a:solidFill>
              <a:schemeClr val="tx1"/>
            </a:solidFill>
            <a:prstDash val="dash"/>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no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240673" name="Line 33"/>
          <p:cNvSpPr>
            <a:spLocks noChangeShapeType="1"/>
          </p:cNvSpPr>
          <p:nvPr/>
        </p:nvSpPr>
        <p:spPr bwMode="auto">
          <a:xfrm flipH="1">
            <a:off x="4581193" y="4208450"/>
            <a:ext cx="897433" cy="488309"/>
          </a:xfrm>
          <a:prstGeom prst="line">
            <a:avLst/>
          </a:prstGeom>
          <a:noFill/>
          <a:ln w="12700">
            <a:solidFill>
              <a:schemeClr val="tx1"/>
            </a:solidFill>
            <a:prstDash val="dash"/>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no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240674" name="Text Box 34"/>
          <p:cNvSpPr txBox="1">
            <a:spLocks noChangeArrowheads="1"/>
          </p:cNvSpPr>
          <p:nvPr/>
        </p:nvSpPr>
        <p:spPr bwMode="auto">
          <a:xfrm>
            <a:off x="5043108" y="4491598"/>
            <a:ext cx="593890" cy="23750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教育</a:t>
            </a:r>
          </a:p>
        </p:txBody>
      </p:sp>
      <p:sp>
        <p:nvSpPr>
          <p:cNvPr id="240675" name="Text Box 35"/>
          <p:cNvSpPr txBox="1">
            <a:spLocks noChangeArrowheads="1"/>
          </p:cNvSpPr>
          <p:nvPr/>
        </p:nvSpPr>
        <p:spPr bwMode="auto">
          <a:xfrm>
            <a:off x="4864340" y="3990091"/>
            <a:ext cx="593889" cy="23750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医疗</a:t>
            </a:r>
          </a:p>
        </p:txBody>
      </p:sp>
      <p:sp>
        <p:nvSpPr>
          <p:cNvPr id="240676" name="Text Box 36"/>
          <p:cNvSpPr txBox="1">
            <a:spLocks noChangeArrowheads="1"/>
          </p:cNvSpPr>
          <p:nvPr/>
        </p:nvSpPr>
        <p:spPr bwMode="auto">
          <a:xfrm>
            <a:off x="4923130" y="3445392"/>
            <a:ext cx="593890" cy="23750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住房</a:t>
            </a:r>
          </a:p>
        </p:txBody>
      </p:sp>
      <p:sp>
        <p:nvSpPr>
          <p:cNvPr id="240677" name="Text Box 37"/>
          <p:cNvSpPr txBox="1">
            <a:spLocks noChangeArrowheads="1"/>
          </p:cNvSpPr>
          <p:nvPr/>
        </p:nvSpPr>
        <p:spPr bwMode="auto">
          <a:xfrm>
            <a:off x="5170284" y="3021870"/>
            <a:ext cx="593890" cy="23750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社保</a:t>
            </a:r>
          </a:p>
        </p:txBody>
      </p:sp>
      <p:sp>
        <p:nvSpPr>
          <p:cNvPr id="240678" name="Text Box 38"/>
          <p:cNvSpPr txBox="1">
            <a:spLocks noChangeArrowheads="1"/>
          </p:cNvSpPr>
          <p:nvPr/>
        </p:nvSpPr>
        <p:spPr bwMode="auto">
          <a:xfrm>
            <a:off x="5551813" y="2713528"/>
            <a:ext cx="593890" cy="32496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zh-CN" altLang="en-US" sz="756" b="1">
                <a:latin typeface="微软雅黑" panose="020B0503020204020204" pitchFamily="34" charset="-122"/>
                <a:ea typeface="微软雅黑" panose="020B0503020204020204" pitchFamily="34" charset="-122"/>
                <a:cs typeface="Arial" charset="0"/>
              </a:rPr>
              <a:t>食品</a:t>
            </a:r>
          </a:p>
          <a:p>
            <a:pPr algn="ctr" eaLnBrk="1" hangingPunct="1">
              <a:buClr>
                <a:schemeClr val="accent1"/>
              </a:buClr>
              <a:buFont typeface="Wingdings" pitchFamily="2" charset="2"/>
              <a:buNone/>
              <a:defRPr/>
            </a:pPr>
            <a:r>
              <a:rPr kumimoji="0" lang="zh-CN" altLang="en-US" sz="756" b="1">
                <a:latin typeface="微软雅黑" panose="020B0503020204020204" pitchFamily="34" charset="-122"/>
                <a:ea typeface="微软雅黑" panose="020B0503020204020204" pitchFamily="34" charset="-122"/>
                <a:cs typeface="Arial" charset="0"/>
              </a:rPr>
              <a:t>安全</a:t>
            </a:r>
          </a:p>
        </p:txBody>
      </p:sp>
      <p:sp>
        <p:nvSpPr>
          <p:cNvPr id="240679" name="Text Box 39"/>
          <p:cNvSpPr txBox="1">
            <a:spLocks noChangeArrowheads="1"/>
          </p:cNvSpPr>
          <p:nvPr/>
        </p:nvSpPr>
        <p:spPr bwMode="auto">
          <a:xfrm>
            <a:off x="4521204" y="4714756"/>
            <a:ext cx="986216" cy="30162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en-US" altLang="zh-CN" sz="680" b="1">
                <a:latin typeface="微软雅黑" panose="020B0503020204020204" pitchFamily="34" charset="-122"/>
                <a:ea typeface="微软雅黑" panose="020B0503020204020204" pitchFamily="34" charset="-122"/>
                <a:cs typeface="Arial" charset="0"/>
              </a:rPr>
              <a:t>ETP, e-Learning, </a:t>
            </a:r>
          </a:p>
          <a:p>
            <a:pPr algn="ctr" eaLnBrk="1" hangingPunct="1">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数字校园</a:t>
            </a:r>
          </a:p>
        </p:txBody>
      </p:sp>
      <p:sp>
        <p:nvSpPr>
          <p:cNvPr id="240680" name="Text Box 40"/>
          <p:cNvSpPr txBox="1">
            <a:spLocks noChangeArrowheads="1"/>
          </p:cNvSpPr>
          <p:nvPr/>
        </p:nvSpPr>
        <p:spPr bwMode="auto">
          <a:xfrm>
            <a:off x="4284847" y="3945698"/>
            <a:ext cx="748661" cy="3715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智慧的</a:t>
            </a:r>
          </a:p>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医疗</a:t>
            </a:r>
          </a:p>
        </p:txBody>
      </p:sp>
      <p:sp>
        <p:nvSpPr>
          <p:cNvPr id="240681" name="Text Box 41"/>
          <p:cNvSpPr txBox="1">
            <a:spLocks noChangeArrowheads="1"/>
          </p:cNvSpPr>
          <p:nvPr/>
        </p:nvSpPr>
        <p:spPr bwMode="auto">
          <a:xfrm>
            <a:off x="4343638" y="3203037"/>
            <a:ext cx="808650" cy="362279"/>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住房公积金</a:t>
            </a:r>
          </a:p>
          <a:p>
            <a:pPr algn="ctr" eaLnBrk="1" hangingPunct="1">
              <a:lnSpc>
                <a:spcPct val="104000"/>
              </a:lnSpc>
              <a:spcBef>
                <a:spcPct val="50000"/>
              </a:spcBef>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管理系统</a:t>
            </a:r>
          </a:p>
        </p:txBody>
      </p:sp>
      <p:sp>
        <p:nvSpPr>
          <p:cNvPr id="240682" name="Text Box 42"/>
          <p:cNvSpPr txBox="1">
            <a:spLocks noChangeArrowheads="1"/>
          </p:cNvSpPr>
          <p:nvPr/>
        </p:nvSpPr>
        <p:spPr bwMode="auto">
          <a:xfrm>
            <a:off x="4727566" y="2696731"/>
            <a:ext cx="751060" cy="362279"/>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社保宏观</a:t>
            </a:r>
          </a:p>
          <a:p>
            <a:pPr algn="ctr" eaLnBrk="1" hangingPunct="1">
              <a:lnSpc>
                <a:spcPct val="104000"/>
              </a:lnSpc>
              <a:spcBef>
                <a:spcPct val="50000"/>
              </a:spcBef>
              <a:buClr>
                <a:schemeClr val="accent1"/>
              </a:buClr>
              <a:buFont typeface="Wingdings" pitchFamily="2" charset="2"/>
              <a:buNone/>
              <a:defRPr/>
            </a:pPr>
            <a:r>
              <a:rPr kumimoji="0" lang="zh-CN" altLang="en-US" sz="680" b="1">
                <a:latin typeface="微软雅黑" panose="020B0503020204020204" pitchFamily="34" charset="-122"/>
                <a:ea typeface="微软雅黑" panose="020B0503020204020204" pitchFamily="34" charset="-122"/>
                <a:cs typeface="Arial" charset="0"/>
              </a:rPr>
              <a:t>决策系统</a:t>
            </a:r>
          </a:p>
        </p:txBody>
      </p:sp>
      <p:sp>
        <p:nvSpPr>
          <p:cNvPr id="240683" name="Text Box 43"/>
          <p:cNvSpPr txBox="1">
            <a:spLocks noChangeArrowheads="1"/>
          </p:cNvSpPr>
          <p:nvPr/>
        </p:nvSpPr>
        <p:spPr bwMode="auto">
          <a:xfrm>
            <a:off x="5206277" y="2236016"/>
            <a:ext cx="916630" cy="3715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智慧的</a:t>
            </a:r>
          </a:p>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食品安全</a:t>
            </a:r>
          </a:p>
        </p:txBody>
      </p:sp>
      <p:sp>
        <p:nvSpPr>
          <p:cNvPr id="240684" name="Text Box 44"/>
          <p:cNvSpPr txBox="1">
            <a:spLocks noChangeArrowheads="1"/>
          </p:cNvSpPr>
          <p:nvPr/>
        </p:nvSpPr>
        <p:spPr bwMode="auto">
          <a:xfrm rot="-542855">
            <a:off x="6178096" y="5259575"/>
            <a:ext cx="1017411" cy="4412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en-US" altLang="zh-CN" sz="756" b="1">
                <a:latin typeface="微软雅黑" panose="020B0503020204020204" pitchFamily="34" charset="-122"/>
                <a:ea typeface="微软雅黑" panose="020B0503020204020204" pitchFamily="34" charset="-122"/>
                <a:cs typeface="Arial" charset="0"/>
              </a:rPr>
              <a:t>S3</a:t>
            </a:r>
            <a:r>
              <a:rPr kumimoji="0" lang="zh-CN" altLang="en-US" sz="756" b="1">
                <a:latin typeface="微软雅黑" panose="020B0503020204020204" pitchFamily="34" charset="-122"/>
                <a:ea typeface="微软雅黑" panose="020B0503020204020204" pitchFamily="34" charset="-122"/>
                <a:cs typeface="Arial" charset="0"/>
              </a:rPr>
              <a:t>中心</a:t>
            </a:r>
          </a:p>
          <a:p>
            <a:pPr algn="ctr" eaLnBrk="1" hangingPunct="1">
              <a:buClr>
                <a:schemeClr val="accent1"/>
              </a:buClr>
              <a:buFont typeface="Wingdings" pitchFamily="2" charset="2"/>
              <a:buNone/>
              <a:defRPr/>
            </a:pPr>
            <a:r>
              <a:rPr kumimoji="0" lang="zh-CN" altLang="en-US" sz="756" b="1">
                <a:latin typeface="微软雅黑" panose="020B0503020204020204" pitchFamily="34" charset="-122"/>
                <a:ea typeface="微软雅黑" panose="020B0503020204020204" pitchFamily="34" charset="-122"/>
                <a:cs typeface="Arial" charset="0"/>
              </a:rPr>
              <a:t>警务综合平台</a:t>
            </a:r>
          </a:p>
          <a:p>
            <a:pPr algn="ctr" eaLnBrk="1" hangingPunct="1">
              <a:buClr>
                <a:schemeClr val="accent1"/>
              </a:buClr>
              <a:buFont typeface="Wingdings" pitchFamily="2" charset="2"/>
              <a:buNone/>
              <a:defRPr/>
            </a:pPr>
            <a:r>
              <a:rPr kumimoji="0" lang="zh-CN" altLang="en-US" sz="756" b="1">
                <a:latin typeface="微软雅黑" panose="020B0503020204020204" pitchFamily="34" charset="-122"/>
                <a:ea typeface="微软雅黑" panose="020B0503020204020204" pitchFamily="34" charset="-122"/>
                <a:cs typeface="Arial" charset="0"/>
              </a:rPr>
              <a:t>城市应急信息系统</a:t>
            </a:r>
          </a:p>
        </p:txBody>
      </p:sp>
      <p:sp>
        <p:nvSpPr>
          <p:cNvPr id="240685" name="Text Box 45"/>
          <p:cNvSpPr txBox="1">
            <a:spLocks noChangeArrowheads="1"/>
          </p:cNvSpPr>
          <p:nvPr/>
        </p:nvSpPr>
        <p:spPr bwMode="auto">
          <a:xfrm rot="1325355">
            <a:off x="5196678" y="5180478"/>
            <a:ext cx="951424" cy="3715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地方政府的</a:t>
            </a:r>
          </a:p>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人才实训</a:t>
            </a:r>
          </a:p>
        </p:txBody>
      </p:sp>
      <p:sp>
        <p:nvSpPr>
          <p:cNvPr id="240686" name="Text Box 46"/>
          <p:cNvSpPr txBox="1">
            <a:spLocks noChangeArrowheads="1"/>
          </p:cNvSpPr>
          <p:nvPr/>
        </p:nvSpPr>
        <p:spPr bwMode="auto">
          <a:xfrm>
            <a:off x="5607002" y="4735152"/>
            <a:ext cx="503906" cy="23750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就业</a:t>
            </a:r>
          </a:p>
        </p:txBody>
      </p:sp>
      <p:sp>
        <p:nvSpPr>
          <p:cNvPr id="240687" name="Text Box 47"/>
          <p:cNvSpPr txBox="1">
            <a:spLocks noChangeArrowheads="1"/>
          </p:cNvSpPr>
          <p:nvPr/>
        </p:nvSpPr>
        <p:spPr bwMode="auto">
          <a:xfrm>
            <a:off x="6373660" y="4893523"/>
            <a:ext cx="503906" cy="23750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稳定</a:t>
            </a:r>
          </a:p>
        </p:txBody>
      </p:sp>
      <p:sp>
        <p:nvSpPr>
          <p:cNvPr id="240688" name="Line 48"/>
          <p:cNvSpPr>
            <a:spLocks noChangeShapeType="1"/>
          </p:cNvSpPr>
          <p:nvPr/>
        </p:nvSpPr>
        <p:spPr bwMode="auto">
          <a:xfrm>
            <a:off x="7406667" y="4096870"/>
            <a:ext cx="951424" cy="307143"/>
          </a:xfrm>
          <a:prstGeom prst="line">
            <a:avLst/>
          </a:prstGeom>
          <a:noFill/>
          <a:ln w="12700">
            <a:solidFill>
              <a:schemeClr val="tx1"/>
            </a:solidFill>
            <a:prstDash val="dash"/>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noFill/>
              </a14:hiddenFill>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240689" name="Text Box 49"/>
          <p:cNvSpPr txBox="1">
            <a:spLocks noChangeArrowheads="1"/>
          </p:cNvSpPr>
          <p:nvPr/>
        </p:nvSpPr>
        <p:spPr bwMode="auto">
          <a:xfrm>
            <a:off x="7248297" y="4308032"/>
            <a:ext cx="680274" cy="23750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spcBef>
                <a:spcPct val="50000"/>
              </a:spcBef>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高效政府</a:t>
            </a:r>
          </a:p>
        </p:txBody>
      </p:sp>
      <p:sp>
        <p:nvSpPr>
          <p:cNvPr id="240690" name="Text Box 50"/>
          <p:cNvSpPr txBox="1">
            <a:spLocks noChangeArrowheads="1"/>
          </p:cNvSpPr>
          <p:nvPr/>
        </p:nvSpPr>
        <p:spPr bwMode="auto">
          <a:xfrm rot="-3570871">
            <a:off x="7678417" y="4472011"/>
            <a:ext cx="788253" cy="3715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服务型政府</a:t>
            </a:r>
          </a:p>
          <a:p>
            <a:pPr algn="ctr" eaLnBrk="1" hangingPunct="1">
              <a:buClr>
                <a:schemeClr val="accent1"/>
              </a:buClr>
              <a:buFont typeface="Wingdings" pitchFamily="2" charset="2"/>
              <a:buNone/>
              <a:defRPr/>
            </a:pPr>
            <a:r>
              <a:rPr kumimoji="0" lang="zh-CN" altLang="en-US" sz="907" b="1">
                <a:latin typeface="微软雅黑" panose="020B0503020204020204" pitchFamily="34" charset="-122"/>
                <a:ea typeface="微软雅黑" panose="020B0503020204020204" pitchFamily="34" charset="-122"/>
                <a:cs typeface="Arial" charset="0"/>
              </a:rPr>
              <a:t>解决方案</a:t>
            </a:r>
          </a:p>
        </p:txBody>
      </p:sp>
      <p:sp>
        <p:nvSpPr>
          <p:cNvPr id="240691" name="Text Box 51"/>
          <p:cNvSpPr txBox="1">
            <a:spLocks noChangeArrowheads="1"/>
          </p:cNvSpPr>
          <p:nvPr/>
        </p:nvSpPr>
        <p:spPr bwMode="auto">
          <a:xfrm>
            <a:off x="5879352" y="3640955"/>
            <a:ext cx="1054603" cy="47936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3300"/>
                </a:solidFill>
                <a:miter lim="800000"/>
                <a:headEnd/>
                <a:tailEnd/>
              </a14:hiddenLine>
            </a:ext>
          </a:extLst>
        </p:spPr>
        <p:txBody>
          <a:bodyPr>
            <a:spAutoFit/>
          </a:bodyPr>
          <a:lstStyle>
            <a:lvl1pPr marL="342900" indent="-342900" algn="l" eaLnBrk="0" hangingPunct="0">
              <a:defRPr kumimoji="1" sz="2400">
                <a:solidFill>
                  <a:schemeClr val="tx1"/>
                </a:solidFill>
                <a:latin typeface="Arial" charset="0"/>
                <a:ea typeface="New MingLiu" charset="-120"/>
              </a:defRPr>
            </a:lvl1pPr>
            <a:lvl2pPr algn="l" eaLnBrk="0" hangingPunct="0">
              <a:defRPr kumimoji="1" sz="2400">
                <a:solidFill>
                  <a:schemeClr val="tx1"/>
                </a:solidFill>
                <a:latin typeface="Arial" charset="0"/>
                <a:ea typeface="New MingLiu" charset="-120"/>
              </a:defRPr>
            </a:lvl2pPr>
            <a:lvl3pPr algn="l" eaLnBrk="0" hangingPunct="0">
              <a:defRPr kumimoji="1" sz="2400">
                <a:solidFill>
                  <a:schemeClr val="tx1"/>
                </a:solidFill>
                <a:latin typeface="Arial" charset="0"/>
                <a:ea typeface="New MingLiu" charset="-120"/>
              </a:defRPr>
            </a:lvl3pPr>
            <a:lvl4pPr algn="l" eaLnBrk="0" hangingPunct="0">
              <a:defRPr kumimoji="1" sz="2400">
                <a:solidFill>
                  <a:schemeClr val="tx1"/>
                </a:solidFill>
                <a:latin typeface="Arial" charset="0"/>
                <a:ea typeface="New MingLiu" charset="-120"/>
              </a:defRPr>
            </a:lvl4pPr>
            <a:lvl5pPr algn="l" eaLnBrk="0" hangingPunct="0">
              <a:defRPr kumimoji="1" sz="2400">
                <a:solidFill>
                  <a:schemeClr val="tx1"/>
                </a:solidFill>
                <a:latin typeface="Arial" charset="0"/>
                <a:ea typeface="New MingLiu" charset="-120"/>
              </a:defRPr>
            </a:lvl5pPr>
            <a:lvl6pPr eaLnBrk="0" fontAlgn="base" hangingPunct="0">
              <a:spcBef>
                <a:spcPct val="0"/>
              </a:spcBef>
              <a:spcAft>
                <a:spcPct val="0"/>
              </a:spcAft>
              <a:defRPr kumimoji="1" sz="2400">
                <a:solidFill>
                  <a:schemeClr val="tx1"/>
                </a:solidFill>
                <a:latin typeface="Arial" charset="0"/>
                <a:ea typeface="New MingLiu" charset="-120"/>
              </a:defRPr>
            </a:lvl6pPr>
            <a:lvl7pPr eaLnBrk="0" fontAlgn="base" hangingPunct="0">
              <a:spcBef>
                <a:spcPct val="0"/>
              </a:spcBef>
              <a:spcAft>
                <a:spcPct val="0"/>
              </a:spcAft>
              <a:defRPr kumimoji="1" sz="2400">
                <a:solidFill>
                  <a:schemeClr val="tx1"/>
                </a:solidFill>
                <a:latin typeface="Arial" charset="0"/>
                <a:ea typeface="New MingLiu" charset="-120"/>
              </a:defRPr>
            </a:lvl7pPr>
            <a:lvl8pPr eaLnBrk="0" fontAlgn="base" hangingPunct="0">
              <a:spcBef>
                <a:spcPct val="0"/>
              </a:spcBef>
              <a:spcAft>
                <a:spcPct val="0"/>
              </a:spcAft>
              <a:defRPr kumimoji="1" sz="2400">
                <a:solidFill>
                  <a:schemeClr val="tx1"/>
                </a:solidFill>
                <a:latin typeface="Arial" charset="0"/>
                <a:ea typeface="New MingLiu" charset="-120"/>
              </a:defRPr>
            </a:lvl8pPr>
            <a:lvl9pPr eaLnBrk="0" fontAlgn="base" hangingPunct="0">
              <a:spcBef>
                <a:spcPct val="0"/>
              </a:spcBef>
              <a:spcAft>
                <a:spcPct val="0"/>
              </a:spcAft>
              <a:defRPr kumimoji="1" sz="2400">
                <a:solidFill>
                  <a:schemeClr val="tx1"/>
                </a:solidFill>
                <a:latin typeface="Arial" charset="0"/>
                <a:ea typeface="New MingLiu" charset="-120"/>
              </a:defRPr>
            </a:lvl9pPr>
          </a:lstStyle>
          <a:p>
            <a:pPr algn="ctr" eaLnBrk="1" hangingPunct="1">
              <a:lnSpc>
                <a:spcPct val="104000"/>
              </a:lnSpc>
              <a:buClr>
                <a:schemeClr val="accent1"/>
              </a:buClr>
              <a:buFont typeface="Wingdings" pitchFamily="2" charset="2"/>
              <a:buNone/>
              <a:defRPr/>
            </a:pPr>
            <a:r>
              <a:rPr kumimoji="0" lang="zh-CN" altLang="en-US" sz="1209" b="1">
                <a:latin typeface="微软雅黑" panose="020B0503020204020204" pitchFamily="34" charset="-122"/>
                <a:ea typeface="微软雅黑" panose="020B0503020204020204" pitchFamily="34" charset="-122"/>
                <a:cs typeface="Arial" charset="0"/>
              </a:rPr>
              <a:t>政府当前的</a:t>
            </a:r>
          </a:p>
          <a:p>
            <a:pPr algn="ctr" eaLnBrk="1" hangingPunct="1">
              <a:lnSpc>
                <a:spcPct val="104000"/>
              </a:lnSpc>
              <a:buClr>
                <a:schemeClr val="accent1"/>
              </a:buClr>
              <a:buFont typeface="Wingdings" pitchFamily="2" charset="2"/>
              <a:buNone/>
              <a:defRPr/>
            </a:pPr>
            <a:r>
              <a:rPr kumimoji="0" lang="zh-CN" altLang="en-US" sz="1209" b="1">
                <a:latin typeface="微软雅黑" panose="020B0503020204020204" pitchFamily="34" charset="-122"/>
                <a:ea typeface="微软雅黑" panose="020B0503020204020204" pitchFamily="34" charset="-122"/>
                <a:cs typeface="Arial" charset="0"/>
              </a:rPr>
              <a:t>工作重点</a:t>
            </a:r>
          </a:p>
        </p:txBody>
      </p:sp>
      <p:grpSp>
        <p:nvGrpSpPr>
          <p:cNvPr id="36915" name="Group 53"/>
          <p:cNvGrpSpPr>
            <a:grpSpLocks/>
          </p:cNvGrpSpPr>
          <p:nvPr/>
        </p:nvGrpSpPr>
        <p:grpSpPr bwMode="auto">
          <a:xfrm>
            <a:off x="1086842" y="2819211"/>
            <a:ext cx="1439733" cy="1266964"/>
            <a:chOff x="336" y="3024"/>
            <a:chExt cx="1632" cy="1373"/>
          </a:xfrm>
        </p:grpSpPr>
        <p:pic>
          <p:nvPicPr>
            <p:cNvPr id="36924" name="Picture 15" descr="CityServices_NotS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 y="3024"/>
              <a:ext cx="1632" cy="1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25" name="Picture 4" descr="sp_3is_interc_ko.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 y="3549"/>
              <a:ext cx="179"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26" name="Picture 4" descr="sp_3is_instru_ko.png"/>
            <p:cNvPicPr>
              <a:picLocks noChangeAspect="1"/>
            </p:cNvPicPr>
            <p:nvPr/>
          </p:nvPicPr>
          <p:blipFill>
            <a:blip r:embed="rId4" cstate="print">
              <a:extLst>
                <a:ext uri="{28A0092B-C50C-407E-A947-70E740481C1C}">
                  <a14:useLocalDpi xmlns:a14="http://schemas.microsoft.com/office/drawing/2010/main" val="0"/>
                </a:ext>
              </a:extLst>
            </a:blip>
            <a:srcRect t="1910" b="1910"/>
            <a:stretch>
              <a:fillRect/>
            </a:stretch>
          </p:blipFill>
          <p:spPr bwMode="auto">
            <a:xfrm>
              <a:off x="1200" y="3552"/>
              <a:ext cx="192"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27" name="Picture 4" descr="sp_3is_intell_ko.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8" y="3744"/>
              <a:ext cx="240"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28" name="Oval 58"/>
            <p:cNvSpPr>
              <a:spLocks noChangeArrowheads="1"/>
            </p:cNvSpPr>
            <p:nvPr/>
          </p:nvSpPr>
          <p:spPr bwMode="auto">
            <a:xfrm>
              <a:off x="816" y="3408"/>
              <a:ext cx="672" cy="624"/>
            </a:xfrm>
            <a:prstGeom prst="ellipse">
              <a:avLst/>
            </a:prstGeom>
            <a:noFill/>
            <a:ln w="12700" algn="ctr">
              <a:solidFill>
                <a:schemeClr val="bg1"/>
              </a:solidFill>
              <a:prstDash val="sysDot"/>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eaLnBrk="1" hangingPunct="1"/>
              <a:endParaRPr lang="zh-CN" altLang="en-US" sz="1209">
                <a:solidFill>
                  <a:schemeClr val="tx1"/>
                </a:solidFill>
                <a:latin typeface="微软雅黑" panose="020B0503020204020204" pitchFamily="34" charset="-122"/>
                <a:ea typeface="微软雅黑" panose="020B0503020204020204" pitchFamily="34" charset="-122"/>
              </a:endParaRPr>
            </a:p>
          </p:txBody>
        </p:sp>
        <p:sp>
          <p:nvSpPr>
            <p:cNvPr id="36929" name="Line 59"/>
            <p:cNvSpPr>
              <a:spLocks noChangeShapeType="1"/>
            </p:cNvSpPr>
            <p:nvPr/>
          </p:nvSpPr>
          <p:spPr bwMode="auto">
            <a:xfrm flipV="1">
              <a:off x="1296" y="3312"/>
              <a:ext cx="96" cy="144"/>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36930" name="Line 60"/>
            <p:cNvSpPr>
              <a:spLocks noChangeShapeType="1"/>
            </p:cNvSpPr>
            <p:nvPr/>
          </p:nvSpPr>
          <p:spPr bwMode="auto">
            <a:xfrm flipV="1">
              <a:off x="1488" y="3696"/>
              <a:ext cx="192" cy="0"/>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36931" name="Line 61"/>
            <p:cNvSpPr>
              <a:spLocks noChangeShapeType="1"/>
            </p:cNvSpPr>
            <p:nvPr/>
          </p:nvSpPr>
          <p:spPr bwMode="auto">
            <a:xfrm flipV="1">
              <a:off x="912" y="3984"/>
              <a:ext cx="96" cy="144"/>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36932" name="Line 62"/>
            <p:cNvSpPr>
              <a:spLocks noChangeShapeType="1"/>
            </p:cNvSpPr>
            <p:nvPr/>
          </p:nvSpPr>
          <p:spPr bwMode="auto">
            <a:xfrm flipV="1">
              <a:off x="624" y="3696"/>
              <a:ext cx="192" cy="0"/>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36933" name="Line 63"/>
            <p:cNvSpPr>
              <a:spLocks noChangeShapeType="1"/>
            </p:cNvSpPr>
            <p:nvPr/>
          </p:nvSpPr>
          <p:spPr bwMode="auto">
            <a:xfrm>
              <a:off x="912" y="3312"/>
              <a:ext cx="96" cy="144"/>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36934" name="Line 64"/>
            <p:cNvSpPr>
              <a:spLocks noChangeShapeType="1"/>
            </p:cNvSpPr>
            <p:nvPr/>
          </p:nvSpPr>
          <p:spPr bwMode="auto">
            <a:xfrm>
              <a:off x="1296" y="3984"/>
              <a:ext cx="96" cy="144"/>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36916" name="Text Box 9"/>
          <p:cNvSpPr txBox="1">
            <a:spLocks noChangeArrowheads="1"/>
          </p:cNvSpPr>
          <p:nvPr/>
        </p:nvSpPr>
        <p:spPr bwMode="auto">
          <a:xfrm>
            <a:off x="488154" y="3845020"/>
            <a:ext cx="853041" cy="25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algn="r" eaLnBrk="1" hangingPunct="1">
              <a:spcBef>
                <a:spcPct val="50000"/>
              </a:spcBef>
            </a:pPr>
            <a:r>
              <a:rPr kumimoji="0" lang="zh-CN" altLang="en-US" sz="1058" b="1">
                <a:solidFill>
                  <a:schemeClr val="tx1"/>
                </a:solidFill>
                <a:latin typeface="微软雅黑" panose="020B0503020204020204" pitchFamily="34" charset="-122"/>
                <a:ea typeface="微软雅黑" panose="020B0503020204020204" pitchFamily="34" charset="-122"/>
                <a:cs typeface="Arial" panose="020B0604020202020204" pitchFamily="34" charset="0"/>
              </a:rPr>
              <a:t>公共安全</a:t>
            </a:r>
          </a:p>
        </p:txBody>
      </p:sp>
      <p:sp>
        <p:nvSpPr>
          <p:cNvPr id="36917" name="Text Box 10"/>
          <p:cNvSpPr txBox="1">
            <a:spLocks noChangeArrowheads="1"/>
          </p:cNvSpPr>
          <p:nvPr/>
        </p:nvSpPr>
        <p:spPr bwMode="auto">
          <a:xfrm>
            <a:off x="488154" y="2819211"/>
            <a:ext cx="853041" cy="25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algn="r" eaLnBrk="1" hangingPunct="1">
              <a:spcBef>
                <a:spcPct val="50000"/>
              </a:spcBef>
            </a:pPr>
            <a:r>
              <a:rPr kumimoji="0" lang="zh-CN" altLang="en-US" sz="1058" b="1">
                <a:solidFill>
                  <a:schemeClr val="tx1"/>
                </a:solidFill>
                <a:latin typeface="微软雅黑" panose="020B0503020204020204" pitchFamily="34" charset="-122"/>
                <a:ea typeface="微软雅黑" panose="020B0503020204020204" pitchFamily="34" charset="-122"/>
                <a:cs typeface="Arial" panose="020B0604020202020204" pitchFamily="34" charset="0"/>
              </a:rPr>
              <a:t>政府服务</a:t>
            </a:r>
          </a:p>
        </p:txBody>
      </p:sp>
      <p:sp>
        <p:nvSpPr>
          <p:cNvPr id="36918" name="Text Box 11"/>
          <p:cNvSpPr txBox="1">
            <a:spLocks noChangeArrowheads="1"/>
          </p:cNvSpPr>
          <p:nvPr/>
        </p:nvSpPr>
        <p:spPr bwMode="auto">
          <a:xfrm>
            <a:off x="633326" y="3343514"/>
            <a:ext cx="453516" cy="25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algn="r" eaLnBrk="1" hangingPunct="1">
              <a:spcBef>
                <a:spcPct val="50000"/>
              </a:spcBef>
            </a:pPr>
            <a:r>
              <a:rPr kumimoji="0" lang="zh-CN" altLang="en-US" sz="1058" b="1">
                <a:solidFill>
                  <a:schemeClr val="tx1"/>
                </a:solidFill>
                <a:latin typeface="微软雅黑" panose="020B0503020204020204" pitchFamily="34" charset="-122"/>
                <a:ea typeface="微软雅黑" panose="020B0503020204020204" pitchFamily="34" charset="-122"/>
                <a:cs typeface="Arial" panose="020B0604020202020204" pitchFamily="34" charset="0"/>
              </a:rPr>
              <a:t>教育</a:t>
            </a:r>
          </a:p>
        </p:txBody>
      </p:sp>
      <p:sp>
        <p:nvSpPr>
          <p:cNvPr id="36919" name="Text Box 12"/>
          <p:cNvSpPr txBox="1">
            <a:spLocks noChangeArrowheads="1"/>
          </p:cNvSpPr>
          <p:nvPr/>
        </p:nvSpPr>
        <p:spPr bwMode="auto">
          <a:xfrm>
            <a:off x="2272222" y="3855818"/>
            <a:ext cx="700670" cy="41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algn="l" eaLnBrk="1" hangingPunct="1">
              <a:spcBef>
                <a:spcPct val="50000"/>
              </a:spcBef>
            </a:pPr>
            <a:r>
              <a:rPr kumimoji="0" lang="zh-CN" altLang="en-US" sz="1058" b="1">
                <a:solidFill>
                  <a:schemeClr val="tx1"/>
                </a:solidFill>
                <a:latin typeface="微软雅黑" panose="020B0503020204020204" pitchFamily="34" charset="-122"/>
                <a:ea typeface="微软雅黑" panose="020B0503020204020204" pitchFamily="34" charset="-122"/>
                <a:cs typeface="Arial" panose="020B0604020202020204" pitchFamily="34" charset="0"/>
              </a:rPr>
              <a:t>卫生保健</a:t>
            </a:r>
          </a:p>
        </p:txBody>
      </p:sp>
      <p:sp>
        <p:nvSpPr>
          <p:cNvPr id="36920" name="Text Box 13"/>
          <p:cNvSpPr txBox="1">
            <a:spLocks noChangeArrowheads="1"/>
          </p:cNvSpPr>
          <p:nvPr/>
        </p:nvSpPr>
        <p:spPr bwMode="auto">
          <a:xfrm>
            <a:off x="2272222" y="2797615"/>
            <a:ext cx="459515" cy="25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algn="l" eaLnBrk="1" hangingPunct="1">
              <a:spcBef>
                <a:spcPct val="50000"/>
              </a:spcBef>
            </a:pPr>
            <a:r>
              <a:rPr kumimoji="0" lang="zh-CN" altLang="en-US" sz="1058" b="1">
                <a:solidFill>
                  <a:schemeClr val="tx1"/>
                </a:solidFill>
                <a:latin typeface="微软雅黑" panose="020B0503020204020204" pitchFamily="34" charset="-122"/>
                <a:ea typeface="微软雅黑" panose="020B0503020204020204" pitchFamily="34" charset="-122"/>
                <a:cs typeface="Arial" panose="020B0604020202020204" pitchFamily="34" charset="0"/>
              </a:rPr>
              <a:t>交通</a:t>
            </a:r>
          </a:p>
        </p:txBody>
      </p:sp>
      <p:sp>
        <p:nvSpPr>
          <p:cNvPr id="36921" name="Text Box 14"/>
          <p:cNvSpPr txBox="1">
            <a:spLocks noChangeArrowheads="1"/>
          </p:cNvSpPr>
          <p:nvPr/>
        </p:nvSpPr>
        <p:spPr bwMode="auto">
          <a:xfrm>
            <a:off x="2526575" y="3278726"/>
            <a:ext cx="843444" cy="580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algn="l" eaLnBrk="1" hangingPunct="1">
              <a:spcBef>
                <a:spcPct val="50000"/>
              </a:spcBef>
            </a:pPr>
            <a:r>
              <a:rPr kumimoji="0" lang="zh-CN" altLang="en-US" sz="1058" b="1">
                <a:solidFill>
                  <a:schemeClr val="tx1"/>
                </a:solidFill>
                <a:latin typeface="微软雅黑" panose="020B0503020204020204" pitchFamily="34" charset="-122"/>
                <a:ea typeface="微软雅黑" panose="020B0503020204020204" pitchFamily="34" charset="-122"/>
                <a:cs typeface="Arial" panose="020B0604020202020204" pitchFamily="34" charset="0"/>
              </a:rPr>
              <a:t>能源、水与公共设施</a:t>
            </a:r>
          </a:p>
        </p:txBody>
      </p:sp>
      <p:sp>
        <p:nvSpPr>
          <p:cNvPr id="36922" name="AutoShape 71"/>
          <p:cNvSpPr>
            <a:spLocks noChangeArrowheads="1"/>
          </p:cNvSpPr>
          <p:nvPr/>
        </p:nvSpPr>
        <p:spPr bwMode="auto">
          <a:xfrm>
            <a:off x="3579757" y="3051630"/>
            <a:ext cx="425921" cy="767857"/>
          </a:xfrm>
          <a:custGeom>
            <a:avLst/>
            <a:gdLst>
              <a:gd name="T0" fmla="*/ 241654 w 21600"/>
              <a:gd name="T1" fmla="*/ 0 h 21600"/>
              <a:gd name="T2" fmla="*/ 0 w 21600"/>
              <a:gd name="T3" fmla="*/ 508000 h 21600"/>
              <a:gd name="T4" fmla="*/ 241654 w 21600"/>
              <a:gd name="T5" fmla="*/ 1016000 h 21600"/>
              <a:gd name="T6" fmla="*/ 563563 w 21600"/>
              <a:gd name="T7" fmla="*/ 508000 h 21600"/>
              <a:gd name="T8" fmla="*/ 17694720 60000 65536"/>
              <a:gd name="T9" fmla="*/ 11796480 60000 65536"/>
              <a:gd name="T10" fmla="*/ 5898240 60000 65536"/>
              <a:gd name="T11" fmla="*/ 0 60000 65536"/>
              <a:gd name="T12" fmla="*/ 3375 w 21600"/>
              <a:gd name="T13" fmla="*/ 4011 h 21600"/>
              <a:gd name="T14" fmla="*/ 13844 w 21600"/>
              <a:gd name="T15" fmla="*/ 17589 h 21600"/>
            </a:gdLst>
            <a:ahLst/>
            <a:cxnLst>
              <a:cxn ang="T8">
                <a:pos x="T0" y="T1"/>
              </a:cxn>
              <a:cxn ang="T9">
                <a:pos x="T2" y="T3"/>
              </a:cxn>
              <a:cxn ang="T10">
                <a:pos x="T4" y="T5"/>
              </a:cxn>
              <a:cxn ang="T11">
                <a:pos x="T6" y="T7"/>
              </a:cxn>
            </a:cxnLst>
            <a:rect l="T12" t="T13" r="T14" b="T15"/>
            <a:pathLst>
              <a:path w="21600" h="21600">
                <a:moveTo>
                  <a:pt x="9262" y="0"/>
                </a:moveTo>
                <a:lnTo>
                  <a:pt x="9262" y="4011"/>
                </a:lnTo>
                <a:lnTo>
                  <a:pt x="3375" y="4011"/>
                </a:lnTo>
                <a:lnTo>
                  <a:pt x="3375" y="17589"/>
                </a:lnTo>
                <a:lnTo>
                  <a:pt x="9262" y="17589"/>
                </a:lnTo>
                <a:lnTo>
                  <a:pt x="9262" y="21600"/>
                </a:lnTo>
                <a:lnTo>
                  <a:pt x="21600" y="10800"/>
                </a:lnTo>
                <a:lnTo>
                  <a:pt x="9262" y="0"/>
                </a:lnTo>
                <a:close/>
              </a:path>
              <a:path w="21600" h="21600">
                <a:moveTo>
                  <a:pt x="1350" y="4011"/>
                </a:moveTo>
                <a:lnTo>
                  <a:pt x="1350" y="17589"/>
                </a:lnTo>
                <a:lnTo>
                  <a:pt x="2700" y="17589"/>
                </a:lnTo>
                <a:lnTo>
                  <a:pt x="2700" y="4011"/>
                </a:lnTo>
                <a:lnTo>
                  <a:pt x="1350" y="4011"/>
                </a:lnTo>
                <a:close/>
              </a:path>
              <a:path w="21600" h="21600">
                <a:moveTo>
                  <a:pt x="0" y="4011"/>
                </a:moveTo>
                <a:lnTo>
                  <a:pt x="0" y="17589"/>
                </a:lnTo>
                <a:lnTo>
                  <a:pt x="675" y="17589"/>
                </a:lnTo>
                <a:lnTo>
                  <a:pt x="675" y="4011"/>
                </a:lnTo>
                <a:lnTo>
                  <a:pt x="0" y="4011"/>
                </a:lnTo>
                <a:close/>
              </a:path>
            </a:pathLst>
          </a:cu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36923" name="Text Box 72"/>
          <p:cNvSpPr txBox="1">
            <a:spLocks noChangeArrowheads="1"/>
          </p:cNvSpPr>
          <p:nvPr/>
        </p:nvSpPr>
        <p:spPr bwMode="auto">
          <a:xfrm>
            <a:off x="169012" y="2931990"/>
            <a:ext cx="359394" cy="929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1600">
                <a:solidFill>
                  <a:schemeClr val="bg1"/>
                </a:solidFill>
                <a:latin typeface="Arial" panose="020B0604020202020204" pitchFamily="34" charset="0"/>
                <a:ea typeface="华文中宋" panose="02010600040101010101" pitchFamily="2" charset="-122"/>
              </a:defRPr>
            </a:lvl1pPr>
            <a:lvl2pPr marL="742950" indent="-285750" eaLnBrk="0" hangingPunct="0">
              <a:defRPr kumimoji="1" sz="1600">
                <a:solidFill>
                  <a:schemeClr val="bg1"/>
                </a:solidFill>
                <a:latin typeface="Arial" panose="020B0604020202020204" pitchFamily="34" charset="0"/>
                <a:ea typeface="华文中宋" panose="02010600040101010101" pitchFamily="2" charset="-122"/>
              </a:defRPr>
            </a:lvl2pPr>
            <a:lvl3pPr marL="1143000" indent="-228600" eaLnBrk="0" hangingPunct="0">
              <a:defRPr kumimoji="1" sz="1600">
                <a:solidFill>
                  <a:schemeClr val="bg1"/>
                </a:solidFill>
                <a:latin typeface="Arial" panose="020B0604020202020204" pitchFamily="34" charset="0"/>
                <a:ea typeface="华文中宋" panose="02010600040101010101" pitchFamily="2" charset="-122"/>
              </a:defRPr>
            </a:lvl3pPr>
            <a:lvl4pPr marL="1600200" indent="-228600" eaLnBrk="0" hangingPunct="0">
              <a:defRPr kumimoji="1" sz="1600">
                <a:solidFill>
                  <a:schemeClr val="bg1"/>
                </a:solidFill>
                <a:latin typeface="Arial" panose="020B0604020202020204" pitchFamily="34" charset="0"/>
                <a:ea typeface="华文中宋" panose="02010600040101010101" pitchFamily="2" charset="-122"/>
              </a:defRPr>
            </a:lvl4pPr>
            <a:lvl5pPr marL="2057400" indent="-228600" eaLnBrk="0" hangingPunct="0">
              <a:defRPr kumimoji="1" sz="1600">
                <a:solidFill>
                  <a:schemeClr val="bg1"/>
                </a:solidFill>
                <a:latin typeface="Arial" panose="020B0604020202020204" pitchFamily="34" charset="0"/>
                <a:ea typeface="华文中宋" panose="02010600040101010101" pitchFamily="2" charset="-122"/>
              </a:defRPr>
            </a:lvl5pPr>
            <a:lvl6pPr marL="25146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6pPr>
            <a:lvl7pPr marL="29718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7pPr>
            <a:lvl8pPr marL="34290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8pPr>
            <a:lvl9pPr marL="3886200" indent="-228600" algn="ctr" eaLnBrk="0" fontAlgn="base" hangingPunct="0">
              <a:spcBef>
                <a:spcPct val="0"/>
              </a:spcBef>
              <a:spcAft>
                <a:spcPct val="0"/>
              </a:spcAft>
              <a:defRPr kumimoji="1" sz="1600">
                <a:solidFill>
                  <a:schemeClr val="bg1"/>
                </a:solidFill>
                <a:latin typeface="Arial" panose="020B0604020202020204" pitchFamily="34" charset="0"/>
                <a:ea typeface="华文中宋" panose="02010600040101010101" pitchFamily="2" charset="-122"/>
              </a:defRPr>
            </a:lvl9pPr>
          </a:lstStyle>
          <a:p>
            <a:pPr eaLnBrk="1" hangingPunct="1"/>
            <a:r>
              <a:rPr lang="zh-CN" altLang="en-US" sz="1361" b="1">
                <a:solidFill>
                  <a:schemeClr val="tx1"/>
                </a:solidFill>
                <a:latin typeface="微软雅黑" panose="020B0503020204020204" pitchFamily="34" charset="-122"/>
                <a:ea typeface="微软雅黑" panose="020B0503020204020204" pitchFamily="34" charset="-122"/>
              </a:rPr>
              <a:t>智</a:t>
            </a:r>
          </a:p>
          <a:p>
            <a:pPr eaLnBrk="1" hangingPunct="1"/>
            <a:r>
              <a:rPr lang="zh-CN" altLang="en-US" sz="1361" b="1">
                <a:solidFill>
                  <a:schemeClr val="tx1"/>
                </a:solidFill>
                <a:latin typeface="微软雅黑" panose="020B0503020204020204" pitchFamily="34" charset="-122"/>
                <a:ea typeface="微软雅黑" panose="020B0503020204020204" pitchFamily="34" charset="-122"/>
              </a:rPr>
              <a:t>慧</a:t>
            </a:r>
          </a:p>
          <a:p>
            <a:pPr eaLnBrk="1" hangingPunct="1"/>
            <a:r>
              <a:rPr lang="zh-CN" altLang="en-US" sz="1361" b="1">
                <a:solidFill>
                  <a:schemeClr val="tx1"/>
                </a:solidFill>
                <a:latin typeface="微软雅黑" panose="020B0503020204020204" pitchFamily="34" charset="-122"/>
                <a:ea typeface="微软雅黑" panose="020B0503020204020204" pitchFamily="34" charset="-122"/>
              </a:rPr>
              <a:t>城</a:t>
            </a:r>
          </a:p>
          <a:p>
            <a:pPr eaLnBrk="1" hangingPunct="1"/>
            <a:r>
              <a:rPr lang="zh-CN" altLang="en-US" sz="1361" b="1">
                <a:solidFill>
                  <a:schemeClr val="tx1"/>
                </a:solidFill>
                <a:latin typeface="微软雅黑" panose="020B0503020204020204" pitchFamily="34" charset="-122"/>
                <a:ea typeface="微软雅黑" panose="020B0503020204020204" pitchFamily="34" charset="-122"/>
              </a:rPr>
              <a:t>市</a:t>
            </a:r>
          </a:p>
        </p:txBody>
      </p:sp>
      <p:sp>
        <p:nvSpPr>
          <p:cNvPr id="71" name="标题 15"/>
          <p:cNvSpPr txBox="1">
            <a:spLocks/>
          </p:cNvSpPr>
          <p:nvPr/>
        </p:nvSpPr>
        <p:spPr>
          <a:xfrm>
            <a:off x="395358" y="991848"/>
            <a:ext cx="8354875" cy="369531"/>
          </a:xfrm>
          <a:prstGeom prst="rect">
            <a:avLst/>
          </a:prstGeom>
        </p:spPr>
        <p:txBody>
          <a:bodyPr/>
          <a:lstStyle>
            <a:lvl1pPr algn="l" rtl="0" eaLnBrk="0" fontAlgn="base" hangingPunct="0">
              <a:spcBef>
                <a:spcPct val="0"/>
              </a:spcBef>
              <a:spcAft>
                <a:spcPct val="0"/>
              </a:spcAft>
              <a:defRPr sz="4400" kern="1200">
                <a:solidFill>
                  <a:schemeClr val="bg1"/>
                </a:solidFill>
                <a:latin typeface="微软雅黑" pitchFamily="34" charset="-122"/>
                <a:ea typeface="微软雅黑" pitchFamily="34" charset="-122"/>
                <a:cs typeface="微软雅黑"/>
              </a:defRPr>
            </a:lvl1pPr>
            <a:lvl2pPr algn="l" rtl="0" eaLnBrk="0" fontAlgn="base" hangingPunct="0">
              <a:spcBef>
                <a:spcPct val="0"/>
              </a:spcBef>
              <a:spcAft>
                <a:spcPct val="0"/>
              </a:spcAft>
              <a:defRPr sz="4400">
                <a:solidFill>
                  <a:schemeClr val="bg1"/>
                </a:solidFill>
                <a:latin typeface="微软雅黑"/>
                <a:ea typeface="微软雅黑"/>
                <a:cs typeface="微软雅黑"/>
              </a:defRPr>
            </a:lvl2pPr>
            <a:lvl3pPr algn="l" rtl="0" eaLnBrk="0" fontAlgn="base" hangingPunct="0">
              <a:spcBef>
                <a:spcPct val="0"/>
              </a:spcBef>
              <a:spcAft>
                <a:spcPct val="0"/>
              </a:spcAft>
              <a:defRPr sz="4400">
                <a:solidFill>
                  <a:schemeClr val="bg1"/>
                </a:solidFill>
                <a:latin typeface="微软雅黑"/>
                <a:ea typeface="微软雅黑"/>
                <a:cs typeface="微软雅黑"/>
              </a:defRPr>
            </a:lvl3pPr>
            <a:lvl4pPr algn="l" rtl="0" eaLnBrk="0" fontAlgn="base" hangingPunct="0">
              <a:spcBef>
                <a:spcPct val="0"/>
              </a:spcBef>
              <a:spcAft>
                <a:spcPct val="0"/>
              </a:spcAft>
              <a:defRPr sz="4400">
                <a:solidFill>
                  <a:schemeClr val="bg1"/>
                </a:solidFill>
                <a:latin typeface="微软雅黑"/>
                <a:ea typeface="微软雅黑"/>
                <a:cs typeface="微软雅黑"/>
              </a:defRPr>
            </a:lvl4pPr>
            <a:lvl5pPr algn="l" rtl="0" eaLnBrk="0" fontAlgn="base" hangingPunct="0">
              <a:spcBef>
                <a:spcPct val="0"/>
              </a:spcBef>
              <a:spcAft>
                <a:spcPct val="0"/>
              </a:spcAft>
              <a:defRPr sz="4400">
                <a:solidFill>
                  <a:schemeClr val="bg1"/>
                </a:solidFill>
                <a:latin typeface="微软雅黑"/>
                <a:ea typeface="微软雅黑"/>
                <a:cs typeface="微软雅黑"/>
              </a:defRPr>
            </a:lvl5pPr>
            <a:lvl6pPr marL="457200" algn="l" rtl="0" fontAlgn="base">
              <a:spcBef>
                <a:spcPct val="0"/>
              </a:spcBef>
              <a:spcAft>
                <a:spcPct val="0"/>
              </a:spcAft>
              <a:defRPr>
                <a:solidFill>
                  <a:schemeClr val="bg1"/>
                </a:solidFill>
                <a:latin typeface="微软雅黑"/>
                <a:ea typeface="微软雅黑"/>
                <a:cs typeface="微软雅黑"/>
              </a:defRPr>
            </a:lvl6pPr>
            <a:lvl7pPr marL="914400" algn="l" rtl="0" fontAlgn="base">
              <a:spcBef>
                <a:spcPct val="0"/>
              </a:spcBef>
              <a:spcAft>
                <a:spcPct val="0"/>
              </a:spcAft>
              <a:defRPr>
                <a:solidFill>
                  <a:schemeClr val="bg1"/>
                </a:solidFill>
                <a:latin typeface="微软雅黑"/>
                <a:ea typeface="微软雅黑"/>
                <a:cs typeface="微软雅黑"/>
              </a:defRPr>
            </a:lvl7pPr>
            <a:lvl8pPr marL="1371600" algn="l" rtl="0" fontAlgn="base">
              <a:spcBef>
                <a:spcPct val="0"/>
              </a:spcBef>
              <a:spcAft>
                <a:spcPct val="0"/>
              </a:spcAft>
              <a:defRPr>
                <a:solidFill>
                  <a:schemeClr val="bg1"/>
                </a:solidFill>
                <a:latin typeface="微软雅黑"/>
                <a:ea typeface="微软雅黑"/>
                <a:cs typeface="微软雅黑"/>
              </a:defRPr>
            </a:lvl8pPr>
            <a:lvl9pPr marL="1828800" algn="l" rtl="0" fontAlgn="base">
              <a:spcBef>
                <a:spcPct val="0"/>
              </a:spcBef>
              <a:spcAft>
                <a:spcPct val="0"/>
              </a:spcAft>
              <a:defRPr>
                <a:solidFill>
                  <a:schemeClr val="bg1"/>
                </a:solidFill>
                <a:latin typeface="微软雅黑"/>
                <a:ea typeface="微软雅黑"/>
                <a:cs typeface="微软雅黑"/>
              </a:defRPr>
            </a:lvl9pPr>
          </a:lstStyle>
          <a:p>
            <a:r>
              <a:rPr lang="zh-CN" altLang="en-US" sz="2032" b="1" u="none" dirty="0">
                <a:solidFill>
                  <a:schemeClr val="tx1"/>
                </a:solidFill>
              </a:rPr>
              <a:t>智慧城市的范围与实现目标</a:t>
            </a:r>
          </a:p>
        </p:txBody>
      </p:sp>
    </p:spTree>
    <p:extLst>
      <p:ext uri="{BB962C8B-B14F-4D97-AF65-F5344CB8AC3E}">
        <p14:creationId xmlns:p14="http://schemas.microsoft.com/office/powerpoint/2010/main" val="33655506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2"/>
          <p:cNvSpPr txBox="1">
            <a:spLocks noChangeArrowheads="1"/>
          </p:cNvSpPr>
          <p:nvPr/>
        </p:nvSpPr>
        <p:spPr bwMode="auto">
          <a:xfrm>
            <a:off x="285615" y="991005"/>
            <a:ext cx="2509020" cy="3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智慧园区解决方案概览</a:t>
            </a:r>
          </a:p>
        </p:txBody>
      </p:sp>
      <p:pic>
        <p:nvPicPr>
          <p:cNvPr id="65540" name="Picture 3"/>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22236" y="1540145"/>
            <a:ext cx="6889120" cy="4470370"/>
          </a:xfrm>
        </p:spPr>
      </p:pic>
    </p:spTree>
    <p:extLst>
      <p:ext uri="{BB962C8B-B14F-4D97-AF65-F5344CB8AC3E}">
        <p14:creationId xmlns:p14="http://schemas.microsoft.com/office/powerpoint/2010/main" val="658925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7738" y="1720112"/>
            <a:ext cx="5841715" cy="38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 Box 3"/>
          <p:cNvSpPr txBox="1">
            <a:spLocks noChangeArrowheads="1"/>
          </p:cNvSpPr>
          <p:nvPr/>
        </p:nvSpPr>
        <p:spPr bwMode="auto">
          <a:xfrm>
            <a:off x="293041" y="991005"/>
            <a:ext cx="2741456" cy="3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社会化网格解决方案概览</a:t>
            </a:r>
          </a:p>
        </p:txBody>
      </p:sp>
    </p:spTree>
    <p:extLst>
      <p:ext uri="{BB962C8B-B14F-4D97-AF65-F5344CB8AC3E}">
        <p14:creationId xmlns:p14="http://schemas.microsoft.com/office/powerpoint/2010/main" val="2506964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2"/>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15037" y="1798098"/>
            <a:ext cx="6927514" cy="4200420"/>
          </a:xfrm>
        </p:spPr>
      </p:pic>
      <p:sp>
        <p:nvSpPr>
          <p:cNvPr id="67588" name="Text Box 3"/>
          <p:cNvSpPr txBox="1">
            <a:spLocks noChangeArrowheads="1"/>
          </p:cNvSpPr>
          <p:nvPr/>
        </p:nvSpPr>
        <p:spPr bwMode="auto">
          <a:xfrm>
            <a:off x="285615" y="1051974"/>
            <a:ext cx="2509020" cy="3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平安城市解决方案概览</a:t>
            </a:r>
          </a:p>
        </p:txBody>
      </p:sp>
    </p:spTree>
    <p:extLst>
      <p:ext uri="{BB962C8B-B14F-4D97-AF65-F5344CB8AC3E}">
        <p14:creationId xmlns:p14="http://schemas.microsoft.com/office/powerpoint/2010/main" val="18807495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智慧政府之市民主页</a:t>
            </a:r>
            <a:endParaRPr lang="zh-CN" altLang="en-US" dirty="0"/>
          </a:p>
        </p:txBody>
      </p:sp>
      <p:pic>
        <p:nvPicPr>
          <p:cNvPr id="2050" name="Picture 2" descr="C:\Users\Jeff\AppData\Local\Skitch\屏幕截图_052313_040015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731" y="2270222"/>
            <a:ext cx="7693907" cy="23549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eff\AppData\Local\Skitch\屏幕截图_052313_040059_PM.jpg"/>
          <p:cNvPicPr>
            <a:picLocks noChangeAspect="1" noChangeArrowheads="1"/>
          </p:cNvPicPr>
          <p:nvPr/>
        </p:nvPicPr>
        <p:blipFill rotWithShape="1">
          <a:blip r:embed="rId3">
            <a:extLst>
              <a:ext uri="{28A0092B-C50C-407E-A947-70E740481C1C}">
                <a14:useLocalDpi xmlns:a14="http://schemas.microsoft.com/office/drawing/2010/main" val="0"/>
              </a:ext>
            </a:extLst>
          </a:blip>
          <a:srcRect t="34975"/>
          <a:stretch/>
        </p:blipFill>
        <p:spPr bwMode="auto">
          <a:xfrm>
            <a:off x="-679521" y="2270222"/>
            <a:ext cx="10504631" cy="1900416"/>
          </a:xfrm>
          <a:prstGeom prst="rect">
            <a:avLst/>
          </a:prstGeom>
          <a:noFill/>
          <a:extLst>
            <a:ext uri="{909E8E84-426E-40DD-AFC4-6F175D3DCCD1}">
              <a14:hiddenFill xmlns:a14="http://schemas.microsoft.com/office/drawing/2010/main">
                <a:solidFill>
                  <a:srgbClr val="FFFFFF"/>
                </a:solidFill>
              </a14:hiddenFill>
            </a:ext>
          </a:extLst>
        </p:spPr>
      </p:pic>
      <p:sp>
        <p:nvSpPr>
          <p:cNvPr id="3" name="圆角矩形 2"/>
          <p:cNvSpPr/>
          <p:nvPr/>
        </p:nvSpPr>
        <p:spPr>
          <a:xfrm>
            <a:off x="670731" y="4893068"/>
            <a:ext cx="8021319" cy="975516"/>
          </a:xfrm>
          <a:prstGeom prst="round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32" b="1" u="none" dirty="0">
                <a:solidFill>
                  <a:schemeClr val="tx1"/>
                </a:solidFill>
                <a:latin typeface="微软雅黑" pitchFamily="34" charset="-122"/>
                <a:ea typeface="微软雅黑" pitchFamily="34" charset="-122"/>
              </a:rPr>
              <a:t>用最简单的界面，汇聚区内各部门信息，呈现老百姓最需要的内容</a:t>
            </a:r>
            <a:endParaRPr lang="en-US" altLang="zh-CN" sz="2032" b="1" u="none" dirty="0">
              <a:solidFill>
                <a:schemeClr val="tx1"/>
              </a:solidFill>
              <a:latin typeface="微软雅黑" pitchFamily="34" charset="-122"/>
              <a:ea typeface="微软雅黑" pitchFamily="34" charset="-122"/>
            </a:endParaRPr>
          </a:p>
          <a:p>
            <a:pPr algn="ctr"/>
            <a:r>
              <a:rPr lang="zh-CN" altLang="en-US" sz="2032" b="1" u="none" dirty="0">
                <a:solidFill>
                  <a:schemeClr val="tx1"/>
                </a:solidFill>
                <a:latin typeface="微软雅黑" pitchFamily="34" charset="-122"/>
                <a:ea typeface="微软雅黑" pitchFamily="34" charset="-122"/>
              </a:rPr>
              <a:t>这是一种</a:t>
            </a:r>
            <a:r>
              <a:rPr lang="zh-CN" altLang="en-US" sz="2032" b="1" u="none" dirty="0">
                <a:solidFill>
                  <a:schemeClr val="tx1"/>
                </a:solidFill>
                <a:latin typeface="微软雅黑" pitchFamily="34" charset="-122"/>
                <a:ea typeface="微软雅黑" pitchFamily="34" charset="-122"/>
              </a:rPr>
              <a:t>态度！</a:t>
            </a:r>
            <a:endParaRPr lang="zh-CN" altLang="en-US" sz="2032" b="1" u="none" dirty="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val="3782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2051"/>
                                        </p:tgtEl>
                                        <p:attrNameLst>
                                          <p:attrName>ppt_w</p:attrName>
                                        </p:attrNameLst>
                                      </p:cBhvr>
                                      <p:tavLst>
                                        <p:tav tm="0">
                                          <p:val>
                                            <p:strVal val="ppt_w"/>
                                          </p:val>
                                        </p:tav>
                                        <p:tav tm="100000">
                                          <p:val>
                                            <p:fltVal val="0"/>
                                          </p:val>
                                        </p:tav>
                                      </p:tavLst>
                                    </p:anim>
                                    <p:anim calcmode="lin" valueType="num">
                                      <p:cBhvr>
                                        <p:cTn id="7" dur="500"/>
                                        <p:tgtEl>
                                          <p:spTgt spid="2051"/>
                                        </p:tgtEl>
                                        <p:attrNameLst>
                                          <p:attrName>ppt_h</p:attrName>
                                        </p:attrNameLst>
                                      </p:cBhvr>
                                      <p:tavLst>
                                        <p:tav tm="0">
                                          <p:val>
                                            <p:strVal val="ppt_h"/>
                                          </p:val>
                                        </p:tav>
                                        <p:tav tm="100000">
                                          <p:val>
                                            <p:fltVal val="0"/>
                                          </p:val>
                                        </p:tav>
                                      </p:tavLst>
                                    </p:anim>
                                    <p:animEffect transition="out" filter="fade">
                                      <p:cBhvr>
                                        <p:cTn id="8" dur="500"/>
                                        <p:tgtEl>
                                          <p:spTgt spid="2051"/>
                                        </p:tgtEl>
                                      </p:cBhvr>
                                    </p:animEffect>
                                    <p:set>
                                      <p:cBhvr>
                                        <p:cTn id="9" dur="1" fill="hold">
                                          <p:stCondLst>
                                            <p:cond delay="499"/>
                                          </p:stCondLst>
                                        </p:cTn>
                                        <p:tgtEl>
                                          <p:spTgt spid="2051"/>
                                        </p:tgtEl>
                                        <p:attrNameLst>
                                          <p:attrName>style.visibility</p:attrName>
                                        </p:attrNameLst>
                                      </p:cBhvr>
                                      <p:to>
                                        <p:strVal val="hidden"/>
                                      </p:to>
                                    </p:se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500" fill="hold"/>
                                        <p:tgtEl>
                                          <p:spTgt spid="2050"/>
                                        </p:tgtEl>
                                        <p:attrNameLst>
                                          <p:attrName>ppt_w</p:attrName>
                                        </p:attrNameLst>
                                      </p:cBhvr>
                                      <p:tavLst>
                                        <p:tav tm="0">
                                          <p:val>
                                            <p:fltVal val="0"/>
                                          </p:val>
                                        </p:tav>
                                        <p:tav tm="100000">
                                          <p:val>
                                            <p:strVal val="#ppt_w"/>
                                          </p:val>
                                        </p:tav>
                                      </p:tavLst>
                                    </p:anim>
                                    <p:anim calcmode="lin" valueType="num">
                                      <p:cBhvr>
                                        <p:cTn id="14" dur="500" fill="hold"/>
                                        <p:tgtEl>
                                          <p:spTgt spid="2050"/>
                                        </p:tgtEl>
                                        <p:attrNameLst>
                                          <p:attrName>ppt_h</p:attrName>
                                        </p:attrNameLst>
                                      </p:cBhvr>
                                      <p:tavLst>
                                        <p:tav tm="0">
                                          <p:val>
                                            <p:fltVal val="0"/>
                                          </p:val>
                                        </p:tav>
                                        <p:tav tm="100000">
                                          <p:val>
                                            <p:strVal val="#ppt_h"/>
                                          </p:val>
                                        </p:tav>
                                      </p:tavLst>
                                    </p:anim>
                                    <p:animEffect transition="in" filter="fade">
                                      <p:cBhvr>
                                        <p:cTn id="15" dur="500"/>
                                        <p:tgtEl>
                                          <p:spTgt spid="2050"/>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lvl1pPr>
              <a:defRPr>
                <a:solidFill>
                  <a:schemeClr val="tx1"/>
                </a:solidFill>
                <a:latin typeface="Arial" panose="020B0604020202020204" pitchFamily="34" charset="0"/>
                <a:ea typeface="宋体" panose="02010600030101010101" pitchFamily="2" charset="-122"/>
              </a:defRPr>
            </a:lvl1pPr>
            <a:lvl2pPr marL="561495" indent="-215959">
              <a:defRPr>
                <a:solidFill>
                  <a:schemeClr val="tx1"/>
                </a:solidFill>
                <a:latin typeface="Arial" panose="020B0604020202020204" pitchFamily="34" charset="0"/>
                <a:ea typeface="宋体" panose="02010600030101010101" pitchFamily="2" charset="-122"/>
              </a:defRPr>
            </a:lvl2pPr>
            <a:lvl3pPr marL="863839" indent="-172767">
              <a:defRPr>
                <a:solidFill>
                  <a:schemeClr val="tx1"/>
                </a:solidFill>
                <a:latin typeface="Arial" panose="020B0604020202020204" pitchFamily="34" charset="0"/>
                <a:ea typeface="宋体" panose="02010600030101010101" pitchFamily="2" charset="-122"/>
              </a:defRPr>
            </a:lvl3pPr>
            <a:lvl4pPr marL="1209375" indent="-172767">
              <a:defRPr>
                <a:solidFill>
                  <a:schemeClr val="tx1"/>
                </a:solidFill>
                <a:latin typeface="Arial" panose="020B0604020202020204" pitchFamily="34" charset="0"/>
                <a:ea typeface="宋体" panose="02010600030101010101" pitchFamily="2" charset="-122"/>
              </a:defRPr>
            </a:lvl4pPr>
            <a:lvl5pPr marL="1554910" indent="-172767">
              <a:defRPr>
                <a:solidFill>
                  <a:schemeClr val="tx1"/>
                </a:solidFill>
                <a:latin typeface="Arial" panose="020B0604020202020204" pitchFamily="34" charset="0"/>
                <a:ea typeface="宋体" panose="02010600030101010101" pitchFamily="2" charset="-122"/>
              </a:defRPr>
            </a:lvl5pPr>
            <a:lvl6pPr marL="1900445"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245981"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591516"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2937052"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20178BE-7EAC-4B72-A00B-497E4E2BF195}" type="slidenum">
              <a:rPr lang="zh-CN" altLang="en-US">
                <a:solidFill>
                  <a:srgbClr val="898989"/>
                </a:solidFill>
                <a:latin typeface="Calibri" panose="020F0502020204030204" pitchFamily="34" charset="0"/>
                <a:ea typeface="MS PGothic" panose="020B0600070205080204" pitchFamily="34" charset="-128"/>
              </a:rPr>
              <a:pPr/>
              <a:t>22</a:t>
            </a:fld>
            <a:endParaRPr lang="zh-CN" altLang="en-US" sz="1361" dirty="0">
              <a:ea typeface="微软雅黑" panose="020B0503020204020204" pitchFamily="34" charset="-122"/>
            </a:endParaRPr>
          </a:p>
        </p:txBody>
      </p:sp>
      <p:pic>
        <p:nvPicPr>
          <p:cNvPr id="53252" name="Picture 2"/>
          <p:cNvPicPr>
            <a:picLocks noChangeAspect="1" noChangeArrowheads="1"/>
          </p:cNvPicPr>
          <p:nvPr/>
        </p:nvPicPr>
        <p:blipFill>
          <a:blip r:embed="rId2" cstate="print">
            <a:lum bright="-18000" contrast="48000"/>
            <a:extLst>
              <a:ext uri="{28A0092B-C50C-407E-A947-70E740481C1C}">
                <a14:useLocalDpi xmlns:a14="http://schemas.microsoft.com/office/drawing/2010/main" val="0"/>
              </a:ext>
            </a:extLst>
          </a:blip>
          <a:srcRect/>
          <a:stretch>
            <a:fillRect/>
          </a:stretch>
        </p:blipFill>
        <p:spPr bwMode="auto">
          <a:xfrm>
            <a:off x="7021539" y="981049"/>
            <a:ext cx="830246" cy="13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3" name="标题 1"/>
          <p:cNvSpPr>
            <a:spLocks noGrp="1" noChangeArrowheads="1"/>
          </p:cNvSpPr>
          <p:nvPr>
            <p:ph type="title" idx="4294967295"/>
          </p:nvPr>
        </p:nvSpPr>
        <p:spPr>
          <a:xfrm>
            <a:off x="334694" y="1079062"/>
            <a:ext cx="6219645" cy="863839"/>
          </a:xfrm>
          <a:prstGeom prst="rect">
            <a:avLst/>
          </a:prstGeom>
        </p:spPr>
        <p:txBody>
          <a:bodyPr/>
          <a:lstStyle/>
          <a:p>
            <a:r>
              <a:rPr lang="zh-CN" altLang="en-US" sz="1814" b="1" dirty="0">
                <a:solidFill>
                  <a:srgbClr val="0066CC"/>
                </a:solidFill>
                <a:sym typeface="宋体" panose="02010600030101010101" pitchFamily="2" charset="-122"/>
              </a:rPr>
              <a:t>政府市民公共事务统一服务平台解决方案</a:t>
            </a:r>
            <a:r>
              <a:rPr lang="zh-CN" altLang="en-US" sz="1814" b="1" dirty="0">
                <a:solidFill>
                  <a:srgbClr val="0066CC"/>
                </a:solidFill>
                <a:sym typeface="微软雅黑" panose="020B0503020204020204" pitchFamily="34" charset="-122"/>
              </a:rPr>
              <a:t>概览</a:t>
            </a:r>
            <a:br>
              <a:rPr lang="zh-CN" altLang="en-US" sz="1814" b="1" dirty="0">
                <a:solidFill>
                  <a:srgbClr val="0066CC"/>
                </a:solidFill>
                <a:sym typeface="微软雅黑" panose="020B0503020204020204" pitchFamily="34" charset="-122"/>
              </a:rPr>
            </a:br>
            <a:endParaRPr lang="zh-CN" altLang="en-US" sz="1814" b="1" dirty="0">
              <a:solidFill>
                <a:srgbClr val="0066CC"/>
              </a:solidFill>
              <a:sym typeface="微软雅黑" panose="020B0503020204020204" pitchFamily="34" charset="-122"/>
            </a:endParaRPr>
          </a:p>
        </p:txBody>
      </p:sp>
      <p:pic>
        <p:nvPicPr>
          <p:cNvPr id="53254" name="Picture 2" descr="嘉兴公共事务信息系统架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2430" y="1789699"/>
            <a:ext cx="5126647" cy="412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Rectangle 66"/>
          <p:cNvSpPr>
            <a:spLocks noChangeArrowheads="1"/>
          </p:cNvSpPr>
          <p:nvPr/>
        </p:nvSpPr>
        <p:spPr bwMode="auto">
          <a:xfrm>
            <a:off x="548792" y="1989373"/>
            <a:ext cx="2310721" cy="252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102" tIns="34552" rIns="69102" bIns="34552" anchor="ctr">
            <a:spAutoFit/>
          </a:bodyPr>
          <a:lstStyle>
            <a:lvl1pPr marL="265113" indent="-265113">
              <a:tabLst>
                <a:tab pos="457200" algn="l"/>
              </a:tabLst>
              <a:defRPr>
                <a:solidFill>
                  <a:schemeClr val="tx1"/>
                </a:solidFill>
                <a:latin typeface="Arial" panose="020B0604020202020204" pitchFamily="34" charset="0"/>
                <a:ea typeface="宋体" panose="02010600030101010101" pitchFamily="2" charset="-122"/>
              </a:defRPr>
            </a:lvl1pPr>
            <a:lvl2pPr marL="742950" indent="-285750">
              <a:tabLst>
                <a:tab pos="457200" algn="l"/>
              </a:tabLst>
              <a:defRPr>
                <a:solidFill>
                  <a:schemeClr val="tx1"/>
                </a:solidFill>
                <a:latin typeface="Arial" panose="020B0604020202020204" pitchFamily="34" charset="0"/>
                <a:ea typeface="宋体" panose="02010600030101010101" pitchFamily="2" charset="-122"/>
              </a:defRPr>
            </a:lvl2pPr>
            <a:lvl3pPr marL="1143000" indent="-228600">
              <a:tabLst>
                <a:tab pos="457200" algn="l"/>
              </a:tabLst>
              <a:defRPr>
                <a:solidFill>
                  <a:schemeClr val="tx1"/>
                </a:solidFill>
                <a:latin typeface="Arial" panose="020B0604020202020204" pitchFamily="34" charset="0"/>
                <a:ea typeface="宋体" panose="02010600030101010101" pitchFamily="2" charset="-122"/>
              </a:defRPr>
            </a:lvl3pPr>
            <a:lvl4pPr marL="1600200" indent="-228600">
              <a:tabLst>
                <a:tab pos="457200" algn="l"/>
              </a:tabLst>
              <a:defRPr>
                <a:solidFill>
                  <a:schemeClr val="tx1"/>
                </a:solidFill>
                <a:latin typeface="Arial" panose="020B0604020202020204" pitchFamily="34" charset="0"/>
                <a:ea typeface="宋体" panose="02010600030101010101" pitchFamily="2" charset="-122"/>
              </a:defRPr>
            </a:lvl4pPr>
            <a:lvl5pPr marL="2057400" indent="-228600">
              <a:tabLst>
                <a:tab pos="457200"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a:lnSpc>
                <a:spcPct val="120000"/>
              </a:lnSpc>
              <a:buFont typeface="Wingdings" panose="05000000000000000000" pitchFamily="2" charset="2"/>
              <a:buChar char="l"/>
            </a:pPr>
            <a:r>
              <a:rPr lang="zh-CN" altLang="en-US" sz="1209" dirty="0">
                <a:solidFill>
                  <a:srgbClr val="000066"/>
                </a:solidFill>
                <a:ea typeface="华文细黑" panose="02010600040101010101" pitchFamily="2" charset="-122"/>
              </a:rPr>
              <a:t>以人为本的设计理念</a:t>
            </a:r>
          </a:p>
          <a:p>
            <a:pPr>
              <a:lnSpc>
                <a:spcPct val="120000"/>
              </a:lnSpc>
              <a:buFont typeface="Wingdings" panose="05000000000000000000" pitchFamily="2" charset="2"/>
              <a:buChar char="l"/>
            </a:pPr>
            <a:r>
              <a:rPr lang="zh-CN" altLang="en-US" sz="1209" dirty="0">
                <a:solidFill>
                  <a:srgbClr val="000066"/>
                </a:solidFill>
                <a:ea typeface="华文细黑" panose="02010600040101010101" pitchFamily="2" charset="-122"/>
              </a:rPr>
              <a:t>体现政府执政为民的理念</a:t>
            </a:r>
          </a:p>
          <a:p>
            <a:pPr>
              <a:lnSpc>
                <a:spcPct val="120000"/>
              </a:lnSpc>
              <a:buFont typeface="Wingdings" panose="05000000000000000000" pitchFamily="2" charset="2"/>
              <a:buChar char="l"/>
            </a:pPr>
            <a:r>
              <a:rPr lang="zh-CN" altLang="en-US" sz="1209" dirty="0">
                <a:solidFill>
                  <a:srgbClr val="000066"/>
                </a:solidFill>
                <a:ea typeface="华文细黑" panose="02010600040101010101" pitchFamily="2" charset="-122"/>
              </a:rPr>
              <a:t>充分协同部门业务</a:t>
            </a:r>
          </a:p>
          <a:p>
            <a:pPr>
              <a:lnSpc>
                <a:spcPct val="120000"/>
              </a:lnSpc>
              <a:buFont typeface="Wingdings" panose="05000000000000000000" pitchFamily="2" charset="2"/>
              <a:buChar char="l"/>
            </a:pPr>
            <a:r>
              <a:rPr lang="zh-CN" altLang="en-US" sz="1209" dirty="0">
                <a:solidFill>
                  <a:srgbClr val="000066"/>
                </a:solidFill>
                <a:ea typeface="华文细黑" panose="02010600040101010101" pitchFamily="2" charset="-122"/>
              </a:rPr>
              <a:t>打造服务型政府</a:t>
            </a:r>
          </a:p>
          <a:p>
            <a:pPr>
              <a:lnSpc>
                <a:spcPct val="120000"/>
              </a:lnSpc>
              <a:buFont typeface="Wingdings" panose="05000000000000000000" pitchFamily="2" charset="2"/>
              <a:buChar char="l"/>
            </a:pPr>
            <a:r>
              <a:rPr lang="zh-CN" altLang="en-US" sz="1209" dirty="0">
                <a:solidFill>
                  <a:srgbClr val="000066"/>
                </a:solidFill>
                <a:ea typeface="华文细黑" panose="02010600040101010101" pitchFamily="2" charset="-122"/>
              </a:rPr>
              <a:t>集中服务，降低成本</a:t>
            </a:r>
          </a:p>
          <a:p>
            <a:pPr>
              <a:lnSpc>
                <a:spcPct val="120000"/>
              </a:lnSpc>
              <a:buFont typeface="Wingdings" panose="05000000000000000000" pitchFamily="2" charset="2"/>
              <a:buChar char="l"/>
            </a:pPr>
            <a:r>
              <a:rPr lang="zh-CN" altLang="en-US" sz="1209" dirty="0">
                <a:solidFill>
                  <a:srgbClr val="000066"/>
                </a:solidFill>
                <a:ea typeface="华文细黑" panose="02010600040101010101" pitchFamily="2" charset="-122"/>
              </a:rPr>
              <a:t>资源统一调度指挥，加快响应</a:t>
            </a:r>
          </a:p>
          <a:p>
            <a:pPr>
              <a:lnSpc>
                <a:spcPct val="120000"/>
              </a:lnSpc>
              <a:buFont typeface="Wingdings" panose="05000000000000000000" pitchFamily="2" charset="2"/>
              <a:buChar char="l"/>
            </a:pPr>
            <a:r>
              <a:rPr lang="zh-CN" altLang="en-US" sz="1209" dirty="0">
                <a:solidFill>
                  <a:srgbClr val="000066"/>
                </a:solidFill>
                <a:ea typeface="华文细黑" panose="02010600040101010101" pitchFamily="2" charset="-122"/>
              </a:rPr>
              <a:t>更加透明的办事流程，取信于民</a:t>
            </a:r>
          </a:p>
          <a:p>
            <a:pPr>
              <a:lnSpc>
                <a:spcPct val="120000"/>
              </a:lnSpc>
              <a:buFont typeface="Wingdings" panose="05000000000000000000" pitchFamily="2" charset="2"/>
              <a:buChar char="l"/>
            </a:pPr>
            <a:r>
              <a:rPr lang="zh-CN" altLang="en-US" sz="1209" dirty="0">
                <a:solidFill>
                  <a:srgbClr val="000066"/>
                </a:solidFill>
                <a:ea typeface="华文细黑" panose="02010600040101010101" pitchFamily="2" charset="-122"/>
              </a:rPr>
              <a:t>树立政府的权威形象，提升政府整体形象</a:t>
            </a:r>
            <a:endParaRPr lang="zh-CN" altLang="en-US" dirty="0">
              <a:ea typeface="微软雅黑" panose="020B0503020204020204" pitchFamily="34" charset="-122"/>
            </a:endParaRPr>
          </a:p>
        </p:txBody>
      </p:sp>
      <p:sp>
        <p:nvSpPr>
          <p:cNvPr id="53256" name="Text Box 83"/>
          <p:cNvSpPr>
            <a:spLocks noChangeArrowheads="1"/>
          </p:cNvSpPr>
          <p:nvPr/>
        </p:nvSpPr>
        <p:spPr bwMode="auto">
          <a:xfrm>
            <a:off x="1141432" y="4444806"/>
            <a:ext cx="915407" cy="302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511" dirty="0">
                <a:solidFill>
                  <a:schemeClr val="bg1"/>
                </a:solidFill>
                <a:ea typeface="微软雅黑" panose="020B0503020204020204" pitchFamily="34" charset="-122"/>
                <a:sym typeface="宋体" panose="02010600030101010101" pitchFamily="2" charset="-122"/>
              </a:rPr>
              <a:t>数字民生</a:t>
            </a:r>
            <a:endParaRPr lang="zh-CN" altLang="en-US" dirty="0">
              <a:ea typeface="微软雅黑" panose="020B0503020204020204" pitchFamily="34" charset="-122"/>
            </a:endParaRPr>
          </a:p>
        </p:txBody>
      </p:sp>
    </p:spTree>
    <p:extLst>
      <p:ext uri="{BB962C8B-B14F-4D97-AF65-F5344CB8AC3E}">
        <p14:creationId xmlns:p14="http://schemas.microsoft.com/office/powerpoint/2010/main" val="1973859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2"/>
          <p:cNvPicPr>
            <a:picLocks noChangeAspect="1" noChangeArrowheads="1"/>
          </p:cNvPicPr>
          <p:nvPr/>
        </p:nvPicPr>
        <p:blipFill>
          <a:blip r:embed="rId2" cstate="print">
            <a:lum bright="-18000" contrast="48000"/>
            <a:extLst>
              <a:ext uri="{28A0092B-C50C-407E-A947-70E740481C1C}">
                <a14:useLocalDpi xmlns:a14="http://schemas.microsoft.com/office/drawing/2010/main" val="0"/>
              </a:ext>
            </a:extLst>
          </a:blip>
          <a:srcRect/>
          <a:stretch>
            <a:fillRect/>
          </a:stretch>
        </p:blipFill>
        <p:spPr bwMode="auto">
          <a:xfrm>
            <a:off x="7021539" y="981049"/>
            <a:ext cx="830246" cy="13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84" descr="23123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3408" y="1361379"/>
            <a:ext cx="2415152" cy="3209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8" name="Rectangle 68"/>
          <p:cNvSpPr>
            <a:spLocks noChangeArrowheads="1"/>
          </p:cNvSpPr>
          <p:nvPr/>
        </p:nvSpPr>
        <p:spPr bwMode="auto">
          <a:xfrm>
            <a:off x="1851700" y="4359623"/>
            <a:ext cx="6038479" cy="1192579"/>
          </a:xfrm>
          <a:prstGeom prst="rect">
            <a:avLst/>
          </a:prstGeom>
          <a:solidFill>
            <a:schemeClr val="bg1"/>
          </a:solidFill>
          <a:ln w="28575">
            <a:solidFill>
              <a:srgbClr val="FF6600"/>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54279" name="AutoShape 2"/>
          <p:cNvSpPr>
            <a:spLocks noChangeArrowheads="1"/>
          </p:cNvSpPr>
          <p:nvPr/>
        </p:nvSpPr>
        <p:spPr bwMode="auto">
          <a:xfrm>
            <a:off x="1851700" y="1524548"/>
            <a:ext cx="3755302" cy="2775085"/>
          </a:xfrm>
          <a:prstGeom prst="roundRect">
            <a:avLst>
              <a:gd name="adj" fmla="val 5292"/>
            </a:avLst>
          </a:prstGeom>
          <a:solidFill>
            <a:schemeClr val="bg1"/>
          </a:solidFill>
          <a:ln w="9525">
            <a:solidFill>
              <a:srgbClr val="006699"/>
            </a:solidFill>
            <a:round/>
            <a:headEnd/>
            <a:tailEnd/>
          </a:ln>
        </p:spPr>
        <p:txBody>
          <a:bodyPr lIns="59853" tIns="29927" rIns="59853" bIns="29927"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b="1">
              <a:solidFill>
                <a:schemeClr val="bg1"/>
              </a:solidFill>
              <a:latin typeface="FrutigerNext LT Regular" pitchFamily="2" charset="0"/>
              <a:ea typeface="MS PGothic" panose="020B0600070205080204" pitchFamily="34" charset="-128"/>
              <a:sym typeface="FrutigerNext LT Regular" pitchFamily="2" charset="0"/>
            </a:endParaRPr>
          </a:p>
        </p:txBody>
      </p:sp>
      <p:sp>
        <p:nvSpPr>
          <p:cNvPr id="54280" name="Text Box 3"/>
          <p:cNvSpPr>
            <a:spLocks noChangeArrowheads="1"/>
          </p:cNvSpPr>
          <p:nvPr/>
        </p:nvSpPr>
        <p:spPr bwMode="auto">
          <a:xfrm>
            <a:off x="387296" y="907863"/>
            <a:ext cx="1526116" cy="65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政务热线智能化解决方案概览</a:t>
            </a:r>
            <a:endParaRPr lang="en-US" altLang="zh-CN" u="none" dirty="0">
              <a:ea typeface="微软雅黑" panose="020B0503020204020204" pitchFamily="34" charset="-122"/>
            </a:endParaRPr>
          </a:p>
        </p:txBody>
      </p:sp>
      <p:sp>
        <p:nvSpPr>
          <p:cNvPr id="54281" name="Rectangle 10"/>
          <p:cNvSpPr>
            <a:spLocks noChangeArrowheads="1"/>
          </p:cNvSpPr>
          <p:nvPr/>
        </p:nvSpPr>
        <p:spPr bwMode="auto">
          <a:xfrm>
            <a:off x="5744977" y="1682776"/>
            <a:ext cx="2176396" cy="2748974"/>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9102" tIns="34552" rIns="69102" bIns="34552" anchor="ctr">
            <a:spAutoFit/>
          </a:bodyPr>
          <a:lstStyle>
            <a:lvl1pPr>
              <a:tabLst>
                <a:tab pos="0" algn="l"/>
              </a:tabLst>
              <a:defRPr>
                <a:solidFill>
                  <a:schemeClr val="tx1"/>
                </a:solidFill>
                <a:latin typeface="Arial" panose="020B0604020202020204" pitchFamily="34" charset="0"/>
                <a:ea typeface="宋体" panose="02010600030101010101" pitchFamily="2" charset="-122"/>
              </a:defRPr>
            </a:lvl1pPr>
            <a:lvl2pPr marL="742950" indent="-285750">
              <a:tabLst>
                <a:tab pos="0" algn="l"/>
              </a:tabLst>
              <a:defRPr>
                <a:solidFill>
                  <a:schemeClr val="tx1"/>
                </a:solidFill>
                <a:latin typeface="Arial" panose="020B0604020202020204" pitchFamily="34" charset="0"/>
                <a:ea typeface="宋体" panose="02010600030101010101" pitchFamily="2" charset="-122"/>
              </a:defRPr>
            </a:lvl2pPr>
            <a:lvl3pPr marL="1143000" indent="-228600">
              <a:tabLst>
                <a:tab pos="0" algn="l"/>
              </a:tabLst>
              <a:defRPr>
                <a:solidFill>
                  <a:schemeClr val="tx1"/>
                </a:solidFill>
                <a:latin typeface="Arial" panose="020B0604020202020204" pitchFamily="34" charset="0"/>
                <a:ea typeface="宋体" panose="02010600030101010101" pitchFamily="2" charset="-122"/>
              </a:defRPr>
            </a:lvl3pPr>
            <a:lvl4pPr marL="1600200" indent="-228600">
              <a:tabLst>
                <a:tab pos="0" algn="l"/>
              </a:tabLst>
              <a:defRPr>
                <a:solidFill>
                  <a:schemeClr val="tx1"/>
                </a:solidFill>
                <a:latin typeface="Arial" panose="020B0604020202020204" pitchFamily="34" charset="0"/>
                <a:ea typeface="宋体" panose="02010600030101010101" pitchFamily="2" charset="-122"/>
              </a:defRPr>
            </a:lvl4pPr>
            <a:lvl5pPr marL="2057400" indent="-228600">
              <a:tabLst>
                <a:tab pos="0"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0"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0"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0"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0" algn="l"/>
              </a:tabLs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209" dirty="0">
                <a:solidFill>
                  <a:srgbClr val="292929"/>
                </a:solidFill>
                <a:latin typeface="华文细黑" panose="02010600040101010101" pitchFamily="2" charset="-122"/>
                <a:ea typeface="华文细黑" panose="02010600040101010101" pitchFamily="2" charset="-122"/>
                <a:sym typeface="华文细黑" panose="02010600040101010101" pitchFamily="2" charset="-122"/>
              </a:rPr>
              <a:t>政务热线是政府集中联络服务中心。通过政务热线可以将公众对政府各部门的服务请求进行集中</a:t>
            </a:r>
            <a:r>
              <a:rPr lang="zh-CN" altLang="en-US" sz="1209" b="1" dirty="0">
                <a:solidFill>
                  <a:schemeClr val="tx2"/>
                </a:solidFill>
                <a:ea typeface="微软雅黑" panose="020B0503020204020204" pitchFamily="34" charset="-122"/>
              </a:rPr>
              <a:t>统一的受理和回复</a:t>
            </a:r>
            <a:r>
              <a:rPr lang="zh-CN" altLang="en-US" sz="1209" dirty="0">
                <a:solidFill>
                  <a:srgbClr val="292929"/>
                </a:solidFill>
                <a:latin typeface="华文细黑" panose="02010600040101010101" pitchFamily="2" charset="-122"/>
                <a:ea typeface="华文细黑" panose="02010600040101010101" pitchFamily="2" charset="-122"/>
                <a:sym typeface="华文细黑" panose="02010600040101010101" pitchFamily="2" charset="-122"/>
              </a:rPr>
              <a:t>。</a:t>
            </a:r>
          </a:p>
          <a:p>
            <a:pPr>
              <a:lnSpc>
                <a:spcPct val="120000"/>
              </a:lnSpc>
            </a:pPr>
            <a:r>
              <a:rPr lang="zh-CN" altLang="en-US" sz="1209" dirty="0">
                <a:solidFill>
                  <a:srgbClr val="292929"/>
                </a:solidFill>
                <a:latin typeface="华文细黑" panose="02010600040101010101" pitchFamily="2" charset="-122"/>
                <a:ea typeface="华文细黑" panose="02010600040101010101" pitchFamily="2" charset="-122"/>
                <a:sym typeface="华文细黑" panose="02010600040101010101" pitchFamily="2" charset="-122"/>
              </a:rPr>
              <a:t>可通过</a:t>
            </a:r>
            <a:r>
              <a:rPr lang="zh-CN" altLang="en-US" sz="1209" b="1" dirty="0">
                <a:solidFill>
                  <a:schemeClr val="tx2"/>
                </a:solidFill>
                <a:ea typeface="微软雅黑" panose="020B0503020204020204" pitchFamily="34" charset="-122"/>
              </a:rPr>
              <a:t>语音、视频、</a:t>
            </a:r>
            <a:r>
              <a:rPr lang="en-US" altLang="zh-CN" sz="1209" b="1" dirty="0">
                <a:solidFill>
                  <a:schemeClr val="tx2"/>
                </a:solidFill>
                <a:ea typeface="微软雅黑" panose="020B0503020204020204" pitchFamily="34" charset="-122"/>
              </a:rPr>
              <a:t>WEB</a:t>
            </a:r>
            <a:r>
              <a:rPr lang="zh-CN" altLang="en-US" sz="1209" b="1" dirty="0">
                <a:solidFill>
                  <a:schemeClr val="tx2"/>
                </a:solidFill>
                <a:ea typeface="微软雅黑" panose="020B0503020204020204" pitchFamily="34" charset="-122"/>
              </a:rPr>
              <a:t>、</a:t>
            </a:r>
            <a:r>
              <a:rPr lang="en-US" altLang="zh-CN" sz="1209" b="1" dirty="0">
                <a:solidFill>
                  <a:schemeClr val="tx2"/>
                </a:solidFill>
                <a:ea typeface="微软雅黑" panose="020B0503020204020204" pitchFamily="34" charset="-122"/>
              </a:rPr>
              <a:t>WAP</a:t>
            </a:r>
            <a:r>
              <a:rPr lang="zh-CN" altLang="en-US" sz="1209" b="1" dirty="0">
                <a:solidFill>
                  <a:schemeClr val="tx2"/>
                </a:solidFill>
                <a:ea typeface="微软雅黑" panose="020B0503020204020204" pitchFamily="34" charset="-122"/>
              </a:rPr>
              <a:t>、短</a:t>
            </a:r>
            <a:r>
              <a:rPr lang="en-US" altLang="zh-CN" sz="1209" b="1" dirty="0">
                <a:solidFill>
                  <a:schemeClr val="tx2"/>
                </a:solidFill>
                <a:ea typeface="微软雅黑" panose="020B0503020204020204" pitchFamily="34" charset="-122"/>
              </a:rPr>
              <a:t>/</a:t>
            </a:r>
            <a:r>
              <a:rPr lang="zh-CN" altLang="en-US" sz="1209" b="1" dirty="0">
                <a:solidFill>
                  <a:schemeClr val="tx2"/>
                </a:solidFill>
                <a:ea typeface="微软雅黑" panose="020B0503020204020204" pitchFamily="34" charset="-122"/>
              </a:rPr>
              <a:t>彩信、传真、邮件等多种途径</a:t>
            </a:r>
            <a:r>
              <a:rPr lang="zh-CN" altLang="en-US" sz="1209" dirty="0">
                <a:solidFill>
                  <a:srgbClr val="292929"/>
                </a:solidFill>
                <a:latin typeface="华文细黑" panose="02010600040101010101" pitchFamily="2" charset="-122"/>
                <a:ea typeface="华文细黑" panose="02010600040101010101" pitchFamily="2" charset="-122"/>
                <a:sym typeface="华文细黑" panose="02010600040101010101" pitchFamily="2" charset="-122"/>
              </a:rPr>
              <a:t>为公众用户提供服务。</a:t>
            </a:r>
          </a:p>
          <a:p>
            <a:pPr>
              <a:lnSpc>
                <a:spcPct val="120000"/>
              </a:lnSpc>
            </a:pPr>
            <a:r>
              <a:rPr lang="zh-CN" altLang="en-US" sz="1209" dirty="0">
                <a:solidFill>
                  <a:srgbClr val="292929"/>
                </a:solidFill>
                <a:latin typeface="华文细黑" panose="02010600040101010101" pitchFamily="2" charset="-122"/>
                <a:ea typeface="华文细黑" panose="02010600040101010101" pitchFamily="2" charset="-122"/>
                <a:sym typeface="华文细黑" panose="02010600040101010101" pitchFamily="2" charset="-122"/>
              </a:rPr>
              <a:t>实现了从</a:t>
            </a:r>
            <a:r>
              <a:rPr lang="zh-CN" altLang="en-US" sz="1209" b="1" dirty="0">
                <a:solidFill>
                  <a:schemeClr val="tx2"/>
                </a:solidFill>
                <a:latin typeface="华文细黑" panose="02010600040101010101" pitchFamily="2" charset="-122"/>
                <a:ea typeface="华文细黑" panose="02010600040101010101" pitchFamily="2" charset="-122"/>
                <a:sym typeface="华文细黑" panose="02010600040101010101" pitchFamily="2" charset="-122"/>
              </a:rPr>
              <a:t>窗口式服务向电子化服务的转变</a:t>
            </a:r>
            <a:r>
              <a:rPr lang="zh-CN" altLang="en-US" sz="1209" dirty="0">
                <a:solidFill>
                  <a:srgbClr val="292929"/>
                </a:solidFill>
                <a:latin typeface="华文细黑" panose="02010600040101010101" pitchFamily="2" charset="-122"/>
                <a:ea typeface="华文细黑" panose="02010600040101010101" pitchFamily="2" charset="-122"/>
                <a:sym typeface="华文细黑" panose="02010600040101010101" pitchFamily="2" charset="-122"/>
              </a:rPr>
              <a:t>，用户创造了良好的服务体验，提升了政府部门的公众形象。</a:t>
            </a:r>
            <a:endParaRPr lang="en-US" altLang="zh-CN" dirty="0">
              <a:ea typeface="微软雅黑" panose="020B0503020204020204" pitchFamily="34" charset="-122"/>
            </a:endParaRPr>
          </a:p>
        </p:txBody>
      </p:sp>
      <p:sp>
        <p:nvSpPr>
          <p:cNvPr id="54282" name="AutoShape 12"/>
          <p:cNvSpPr>
            <a:spLocks noChangeArrowheads="1"/>
          </p:cNvSpPr>
          <p:nvPr/>
        </p:nvSpPr>
        <p:spPr bwMode="auto">
          <a:xfrm>
            <a:off x="5055104" y="2597477"/>
            <a:ext cx="365933" cy="370076"/>
          </a:xfrm>
          <a:prstGeom prst="roundRect">
            <a:avLst>
              <a:gd name="adj" fmla="val 16667"/>
            </a:avLst>
          </a:prstGeom>
          <a:noFill/>
          <a:ln w="38100">
            <a:solidFill>
              <a:srgbClr val="000080"/>
            </a:solidFill>
            <a:prstDash val="dashDot"/>
            <a:round/>
            <a:headEnd/>
            <a:tailEnd/>
          </a:ln>
          <a:extLst>
            <a:ext uri="{909E8E84-426E-40DD-AFC4-6F175D3DCCD1}">
              <a14:hiddenFill xmlns:a14="http://schemas.microsoft.com/office/drawing/2010/main">
                <a:solidFill>
                  <a:srgbClr val="FFFFFF"/>
                </a:solidFill>
              </a14:hiddenFill>
            </a:ext>
          </a:extLst>
        </p:spPr>
        <p:txBody>
          <a:bodyPr lIns="59856" tIns="29929" rIns="59856" bIns="29929"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54284" name="Rectangle 14"/>
          <p:cNvSpPr>
            <a:spLocks noChangeArrowheads="1"/>
          </p:cNvSpPr>
          <p:nvPr/>
        </p:nvSpPr>
        <p:spPr bwMode="auto">
          <a:xfrm>
            <a:off x="2925500" y="3330213"/>
            <a:ext cx="1313755" cy="589090"/>
          </a:xfrm>
          <a:prstGeom prst="rect">
            <a:avLst/>
          </a:prstGeom>
          <a:solidFill>
            <a:srgbClr val="CCECFF"/>
          </a:solidFill>
          <a:ln w="28575">
            <a:solidFill>
              <a:srgbClr val="C0C0C0"/>
            </a:solidFill>
            <a:miter lim="800000"/>
            <a:headEnd/>
            <a:tailEnd/>
          </a:ln>
        </p:spPr>
        <p:txBody>
          <a:bodyPr lIns="69102" tIns="34552" rIns="69102" bIns="34552" anchor="ctr"/>
          <a:lstStyle>
            <a:lvl1pPr marL="177800" indent="-1778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spcBef>
                <a:spcPct val="20000"/>
              </a:spcBef>
              <a:buSzPct val="80000"/>
              <a:buFont typeface="Wingdings" panose="05000000000000000000" pitchFamily="2" charset="2"/>
              <a:buChar char="l"/>
            </a:pPr>
            <a:r>
              <a:rPr lang="zh-CN" altLang="en-US" sz="907" dirty="0">
                <a:solidFill>
                  <a:srgbClr val="006699"/>
                </a:solidFill>
                <a:ea typeface="华文细黑" panose="02010600040101010101" pitchFamily="2" charset="-122"/>
              </a:rPr>
              <a:t>开放的平台环境可以为企业提供外包服务</a:t>
            </a:r>
            <a:endParaRPr lang="zh-CN" altLang="en-US" dirty="0">
              <a:ea typeface="微软雅黑" panose="020B0503020204020204" pitchFamily="34" charset="-122"/>
            </a:endParaRPr>
          </a:p>
        </p:txBody>
      </p:sp>
      <p:sp>
        <p:nvSpPr>
          <p:cNvPr id="54286" name="Rectangle 16"/>
          <p:cNvSpPr>
            <a:spLocks noChangeArrowheads="1"/>
          </p:cNvSpPr>
          <p:nvPr/>
        </p:nvSpPr>
        <p:spPr bwMode="auto">
          <a:xfrm>
            <a:off x="2871510" y="1589335"/>
            <a:ext cx="1334152" cy="743862"/>
          </a:xfrm>
          <a:prstGeom prst="rect">
            <a:avLst/>
          </a:prstGeom>
          <a:solidFill>
            <a:srgbClr val="CCECFF"/>
          </a:solidFill>
          <a:ln w="28575">
            <a:solidFill>
              <a:srgbClr val="C0C0C0"/>
            </a:solidFill>
            <a:miter lim="800000"/>
            <a:headEnd/>
            <a:tailEnd/>
          </a:ln>
        </p:spPr>
        <p:txBody>
          <a:bodyPr lIns="69102" tIns="34552" rIns="69102" bIns="34552" anchor="ctr"/>
          <a:lstStyle>
            <a:lvl1pPr marL="177800" indent="-1778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buSzPct val="80000"/>
              <a:buFont typeface="Wingdings" panose="05000000000000000000" pitchFamily="2" charset="2"/>
              <a:buChar char="l"/>
            </a:pPr>
            <a:r>
              <a:rPr lang="zh-CN" altLang="en-US" sz="907" dirty="0">
                <a:solidFill>
                  <a:srgbClr val="006699"/>
                </a:solidFill>
                <a:ea typeface="华文细黑" panose="02010600040101010101" pitchFamily="2" charset="-122"/>
              </a:rPr>
              <a:t>政府对外接收和发送信息的窗口</a:t>
            </a:r>
          </a:p>
          <a:p>
            <a:pPr>
              <a:lnSpc>
                <a:spcPct val="120000"/>
              </a:lnSpc>
              <a:buSzPct val="80000"/>
              <a:buFont typeface="Wingdings" panose="05000000000000000000" pitchFamily="2" charset="2"/>
              <a:buChar char="l"/>
            </a:pPr>
            <a:r>
              <a:rPr lang="zh-CN" altLang="en-US" sz="907" b="1" dirty="0">
                <a:solidFill>
                  <a:schemeClr val="tx2"/>
                </a:solidFill>
                <a:ea typeface="华文细黑" panose="02010600040101010101" pitchFamily="2" charset="-122"/>
              </a:rPr>
              <a:t>是各个部门之间的沟通的桥梁</a:t>
            </a:r>
            <a:endParaRPr lang="zh-CN" altLang="en-US" dirty="0">
              <a:ea typeface="微软雅黑" panose="020B0503020204020204" pitchFamily="34" charset="-122"/>
            </a:endParaRPr>
          </a:p>
        </p:txBody>
      </p:sp>
      <p:sp>
        <p:nvSpPr>
          <p:cNvPr id="54287" name="Oval 17"/>
          <p:cNvSpPr>
            <a:spLocks noChangeArrowheads="1"/>
          </p:cNvSpPr>
          <p:nvPr/>
        </p:nvSpPr>
        <p:spPr bwMode="auto">
          <a:xfrm>
            <a:off x="2769529" y="2451976"/>
            <a:ext cx="1611300" cy="795452"/>
          </a:xfrm>
          <a:prstGeom prst="ellipse">
            <a:avLst/>
          </a:prstGeom>
          <a:solidFill>
            <a:srgbClr val="0099CC"/>
          </a:solidFill>
          <a:ln>
            <a:noFill/>
          </a:ln>
          <a:extLst>
            <a:ext uri="{91240B29-F687-4F45-9708-019B960494DF}">
              <a14:hiddenLine xmlns:a14="http://schemas.microsoft.com/office/drawing/2010/main" w="9525">
                <a:solidFill>
                  <a:srgbClr val="000000"/>
                </a:solidFill>
                <a:round/>
                <a:headEnd/>
                <a:tailEnd/>
              </a14:hiddenLine>
            </a:ext>
          </a:extLst>
        </p:spPr>
        <p:txBody>
          <a:bodyPr wrap="none" lIns="82914" tIns="41457" rIns="82914" bIns="41457"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54288" name="Text Box 18"/>
          <p:cNvSpPr>
            <a:spLocks noChangeArrowheads="1"/>
          </p:cNvSpPr>
          <p:nvPr/>
        </p:nvSpPr>
        <p:spPr bwMode="auto">
          <a:xfrm>
            <a:off x="3099469" y="2411163"/>
            <a:ext cx="1524548" cy="34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dirty="0">
                <a:solidFill>
                  <a:schemeClr val="bg1"/>
                </a:solidFill>
                <a:ea typeface="华文细黑" panose="02010600040101010101" pitchFamily="2" charset="-122"/>
              </a:rPr>
              <a:t>政务热线中心</a:t>
            </a:r>
            <a:endParaRPr lang="zh-CN" altLang="en-US" dirty="0">
              <a:ea typeface="微软雅黑" panose="020B0503020204020204" pitchFamily="34" charset="-122"/>
            </a:endParaRPr>
          </a:p>
        </p:txBody>
      </p:sp>
      <p:pic>
        <p:nvPicPr>
          <p:cNvPr id="54289" name="Picture 19" descr="2-1"/>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16321" y="2676334"/>
            <a:ext cx="1493723" cy="475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0" name="Line 20"/>
          <p:cNvSpPr>
            <a:spLocks noChangeShapeType="1"/>
          </p:cNvSpPr>
          <p:nvPr/>
        </p:nvSpPr>
        <p:spPr bwMode="auto">
          <a:xfrm flipV="1">
            <a:off x="3304631" y="2953483"/>
            <a:ext cx="759459" cy="120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dirty="0">
              <a:ea typeface="微软雅黑" panose="020B0503020204020204" pitchFamily="34" charset="-122"/>
            </a:endParaRPr>
          </a:p>
        </p:txBody>
      </p:sp>
      <p:sp>
        <p:nvSpPr>
          <p:cNvPr id="54291" name="Line 21"/>
          <p:cNvSpPr>
            <a:spLocks noChangeShapeType="1"/>
          </p:cNvSpPr>
          <p:nvPr/>
        </p:nvSpPr>
        <p:spPr bwMode="auto">
          <a:xfrm>
            <a:off x="3290232" y="2875497"/>
            <a:ext cx="118778" cy="0"/>
          </a:xfrm>
          <a:prstGeom prst="line">
            <a:avLst/>
          </a:prstGeom>
          <a:noFill/>
          <a:ln w="38100" cmpd="dbl">
            <a:solidFill>
              <a:srgbClr val="FF9966"/>
            </a:solidFill>
            <a:round/>
            <a:headEnd/>
            <a:tailEnd/>
          </a:ln>
          <a:extLst>
            <a:ext uri="{909E8E84-426E-40DD-AFC4-6F175D3DCCD1}">
              <a14:hiddenFill xmlns:a14="http://schemas.microsoft.com/office/drawing/2010/main">
                <a:noFill/>
              </a14:hiddenFill>
            </a:ext>
          </a:extLst>
        </p:spPr>
        <p:txBody>
          <a:bodyPr wrap="none" anchor="ctr"/>
          <a:lstStyle/>
          <a:p>
            <a:endParaRPr lang="zh-CN" altLang="en-US" dirty="0">
              <a:ea typeface="微软雅黑" panose="020B0503020204020204" pitchFamily="34" charset="-122"/>
            </a:endParaRPr>
          </a:p>
        </p:txBody>
      </p:sp>
      <p:pic>
        <p:nvPicPr>
          <p:cNvPr id="54292" name="Picture 2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75472" y="2682334"/>
            <a:ext cx="232757" cy="407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3" name="Line 23"/>
          <p:cNvSpPr>
            <a:spLocks noChangeShapeType="1"/>
          </p:cNvSpPr>
          <p:nvPr/>
        </p:nvSpPr>
        <p:spPr bwMode="auto">
          <a:xfrm flipH="1">
            <a:off x="3634569" y="2881497"/>
            <a:ext cx="69587" cy="71986"/>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dirty="0">
              <a:ea typeface="微软雅黑" panose="020B0503020204020204" pitchFamily="34" charset="-122"/>
            </a:endParaRPr>
          </a:p>
        </p:txBody>
      </p:sp>
      <p:pic>
        <p:nvPicPr>
          <p:cNvPr id="54294" name="Picture 24" descr="整套电脑"/>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46204" y="3008673"/>
            <a:ext cx="209961" cy="17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95" name="Picture 25" descr="服务器-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0166" y="2708729"/>
            <a:ext cx="130776" cy="17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6" name="Line 26"/>
          <p:cNvSpPr>
            <a:spLocks noChangeShapeType="1"/>
          </p:cNvSpPr>
          <p:nvPr/>
        </p:nvSpPr>
        <p:spPr bwMode="auto">
          <a:xfrm flipH="1">
            <a:off x="3418609" y="2888695"/>
            <a:ext cx="95982" cy="68387"/>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dirty="0">
              <a:ea typeface="微软雅黑" panose="020B0503020204020204" pitchFamily="34" charset="-122"/>
            </a:endParaRPr>
          </a:p>
        </p:txBody>
      </p:sp>
      <p:pic>
        <p:nvPicPr>
          <p:cNvPr id="54297" name="Picture 27"/>
          <p:cNvPicPr>
            <a:picLocks noChangeAspect="1" noChangeArrowheads="1"/>
          </p:cNvPicPr>
          <p:nvPr/>
        </p:nvPicPr>
        <p:blipFill>
          <a:blip r:embed="rId8" cstate="print">
            <a:lum bright="6000"/>
            <a:extLst>
              <a:ext uri="{28A0092B-C50C-407E-A947-70E740481C1C}">
                <a14:useLocalDpi xmlns:a14="http://schemas.microsoft.com/office/drawing/2010/main" val="0"/>
              </a:ext>
            </a:extLst>
          </a:blip>
          <a:srcRect/>
          <a:stretch>
            <a:fillRect/>
          </a:stretch>
        </p:blipFill>
        <p:spPr bwMode="auto">
          <a:xfrm>
            <a:off x="3373017" y="2846703"/>
            <a:ext cx="207562" cy="6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98" name="Picture 28" descr="服务器-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03738" y="2723126"/>
            <a:ext cx="130776" cy="177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9" name="Line 29"/>
          <p:cNvSpPr>
            <a:spLocks noChangeShapeType="1"/>
          </p:cNvSpPr>
          <p:nvPr/>
        </p:nvSpPr>
        <p:spPr bwMode="auto">
          <a:xfrm flipH="1">
            <a:off x="3527789" y="2947484"/>
            <a:ext cx="68387" cy="70787"/>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dirty="0">
              <a:ea typeface="微软雅黑" panose="020B0503020204020204" pitchFamily="34" charset="-122"/>
            </a:endParaRPr>
          </a:p>
        </p:txBody>
      </p:sp>
      <p:pic>
        <p:nvPicPr>
          <p:cNvPr id="54300" name="Picture 30"/>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30551" y="3023071"/>
            <a:ext cx="277149" cy="7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01" name="Text Box 31"/>
          <p:cNvSpPr>
            <a:spLocks noChangeArrowheads="1"/>
          </p:cNvSpPr>
          <p:nvPr/>
        </p:nvSpPr>
        <p:spPr bwMode="auto">
          <a:xfrm>
            <a:off x="3031081" y="2845503"/>
            <a:ext cx="290346" cy="209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102" tIns="34552" rIns="69102" bIns="34552">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endParaRPr lang="zh-CN" altLang="zh-CN" sz="907" b="1" dirty="0">
              <a:solidFill>
                <a:srgbClr val="000000"/>
              </a:solidFill>
              <a:ea typeface="微软雅黑" panose="020B0503020204020204" pitchFamily="34" charset="-122"/>
            </a:endParaRPr>
          </a:p>
        </p:txBody>
      </p:sp>
      <p:sp>
        <p:nvSpPr>
          <p:cNvPr id="54302" name="Line 32"/>
          <p:cNvSpPr>
            <a:spLocks noChangeShapeType="1"/>
          </p:cNvSpPr>
          <p:nvPr/>
        </p:nvSpPr>
        <p:spPr bwMode="auto">
          <a:xfrm flipH="1">
            <a:off x="3962109" y="2715927"/>
            <a:ext cx="188365" cy="244754"/>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dirty="0">
              <a:ea typeface="微软雅黑" panose="020B0503020204020204" pitchFamily="34" charset="-122"/>
            </a:endParaRPr>
          </a:p>
        </p:txBody>
      </p:sp>
      <p:sp>
        <p:nvSpPr>
          <p:cNvPr id="54303" name="Line 33"/>
          <p:cNvSpPr>
            <a:spLocks noChangeShapeType="1"/>
          </p:cNvSpPr>
          <p:nvPr/>
        </p:nvSpPr>
        <p:spPr bwMode="auto">
          <a:xfrm flipH="1">
            <a:off x="3782142" y="2886296"/>
            <a:ext cx="69587" cy="71986"/>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dirty="0">
              <a:ea typeface="微软雅黑" panose="020B0503020204020204" pitchFamily="34" charset="-122"/>
            </a:endParaRPr>
          </a:p>
        </p:txBody>
      </p:sp>
      <p:sp>
        <p:nvSpPr>
          <p:cNvPr id="54304" name="Line 34"/>
          <p:cNvSpPr>
            <a:spLocks noChangeShapeType="1"/>
          </p:cNvSpPr>
          <p:nvPr/>
        </p:nvSpPr>
        <p:spPr bwMode="auto">
          <a:xfrm flipH="1">
            <a:off x="3824134" y="2957083"/>
            <a:ext cx="69587" cy="71986"/>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dirty="0">
              <a:ea typeface="微软雅黑" panose="020B0503020204020204" pitchFamily="34" charset="-122"/>
            </a:endParaRPr>
          </a:p>
        </p:txBody>
      </p:sp>
      <p:pic>
        <p:nvPicPr>
          <p:cNvPr id="54305" name="Picture 3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34513" y="2526363"/>
            <a:ext cx="305943" cy="265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06" name="Picture 36" descr="图片34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98072" y="1699716"/>
            <a:ext cx="220759" cy="26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07" name="Picture 37" descr="图片34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98072" y="2642741"/>
            <a:ext cx="230357" cy="256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08" name="Object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017269" y="2039253"/>
            <a:ext cx="201562" cy="356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09" name="Picture 14" descr="短信"/>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47264" y="2252814"/>
            <a:ext cx="212360" cy="1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10" name="Text Box 40"/>
          <p:cNvSpPr>
            <a:spLocks noChangeArrowheads="1"/>
          </p:cNvSpPr>
          <p:nvPr/>
        </p:nvSpPr>
        <p:spPr bwMode="auto">
          <a:xfrm>
            <a:off x="1998073" y="2303204"/>
            <a:ext cx="333538" cy="176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853" tIns="29927" rIns="59853" bIns="29927">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en-US" altLang="zh-CN" sz="756" b="1" dirty="0">
                <a:solidFill>
                  <a:srgbClr val="000000"/>
                </a:solidFill>
                <a:ea typeface="MS PGothic" panose="020B0600070205080204" pitchFamily="34" charset="-128"/>
              </a:rPr>
              <a:t>SMS</a:t>
            </a:r>
            <a:endParaRPr lang="zh-CN" altLang="en-US" dirty="0">
              <a:ea typeface="微软雅黑" panose="020B0503020204020204" pitchFamily="34" charset="-122"/>
            </a:endParaRPr>
          </a:p>
        </p:txBody>
      </p:sp>
      <p:pic>
        <p:nvPicPr>
          <p:cNvPr id="54311" name="Picture 41" descr="图片18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59680" y="3055464"/>
            <a:ext cx="353935" cy="29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12" name="Picture 42" descr="图片75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59680" y="3590565"/>
            <a:ext cx="298745"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13" name="Rectangle 43"/>
          <p:cNvSpPr>
            <a:spLocks noChangeArrowheads="1"/>
          </p:cNvSpPr>
          <p:nvPr/>
        </p:nvSpPr>
        <p:spPr bwMode="auto">
          <a:xfrm>
            <a:off x="5067102" y="2960682"/>
            <a:ext cx="471513" cy="33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853" tIns="29927" rIns="59853" bIns="29927">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b="1" dirty="0">
                <a:solidFill>
                  <a:schemeClr val="tx2"/>
                </a:solidFill>
                <a:latin typeface="FrutigerNext LT Regular" pitchFamily="2" charset="0"/>
                <a:ea typeface="微软雅黑" panose="020B0503020204020204" pitchFamily="34" charset="-122"/>
                <a:sym typeface="FrutigerNext LT Regular" pitchFamily="2" charset="0"/>
              </a:rPr>
              <a:t>… …</a:t>
            </a:r>
            <a:endParaRPr lang="zh-CN" altLang="en-US" dirty="0">
              <a:ea typeface="微软雅黑" panose="020B0503020204020204" pitchFamily="34" charset="-122"/>
            </a:endParaRPr>
          </a:p>
        </p:txBody>
      </p:sp>
      <p:pic>
        <p:nvPicPr>
          <p:cNvPr id="54314" name="Picture 44" descr="图片7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19112" y="1675720"/>
            <a:ext cx="401925" cy="26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15" name="Text Box 45"/>
          <p:cNvSpPr>
            <a:spLocks noChangeArrowheads="1"/>
          </p:cNvSpPr>
          <p:nvPr/>
        </p:nvSpPr>
        <p:spPr bwMode="auto">
          <a:xfrm>
            <a:off x="5050305" y="1938767"/>
            <a:ext cx="373592" cy="209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907" b="1" dirty="0">
                <a:solidFill>
                  <a:srgbClr val="000000"/>
                </a:solidFill>
                <a:ea typeface="华文细黑" panose="02010600040101010101" pitchFamily="2" charset="-122"/>
              </a:rPr>
              <a:t>税务</a:t>
            </a:r>
            <a:endParaRPr lang="zh-CN" altLang="en-US" dirty="0">
              <a:ea typeface="微软雅黑" panose="020B0503020204020204" pitchFamily="34" charset="-122"/>
            </a:endParaRPr>
          </a:p>
        </p:txBody>
      </p:sp>
      <p:pic>
        <p:nvPicPr>
          <p:cNvPr id="54316" name="Picture 46" descr="图片7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19112" y="2167629"/>
            <a:ext cx="401925" cy="259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17" name="Text Box 47"/>
          <p:cNvSpPr>
            <a:spLocks noChangeArrowheads="1"/>
          </p:cNvSpPr>
          <p:nvPr/>
        </p:nvSpPr>
        <p:spPr bwMode="auto">
          <a:xfrm>
            <a:off x="5050305" y="2430677"/>
            <a:ext cx="373592" cy="209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907" b="1" dirty="0">
                <a:solidFill>
                  <a:srgbClr val="000000"/>
                </a:solidFill>
                <a:ea typeface="华文细黑" panose="02010600040101010101" pitchFamily="2" charset="-122"/>
              </a:rPr>
              <a:t>医疗</a:t>
            </a:r>
            <a:endParaRPr lang="zh-CN" altLang="en-US" dirty="0">
              <a:ea typeface="微软雅黑" panose="020B0503020204020204" pitchFamily="34" charset="-122"/>
            </a:endParaRPr>
          </a:p>
        </p:txBody>
      </p:sp>
      <p:pic>
        <p:nvPicPr>
          <p:cNvPr id="54318" name="Picture 48" descr="图片7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19112" y="2618745"/>
            <a:ext cx="401925" cy="26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19" name="Text Box 49"/>
          <p:cNvSpPr>
            <a:spLocks noChangeArrowheads="1"/>
          </p:cNvSpPr>
          <p:nvPr/>
        </p:nvSpPr>
        <p:spPr bwMode="auto">
          <a:xfrm>
            <a:off x="5050305" y="2881792"/>
            <a:ext cx="373592" cy="209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907" b="1" dirty="0">
                <a:solidFill>
                  <a:srgbClr val="000000"/>
                </a:solidFill>
                <a:ea typeface="华文细黑" panose="02010600040101010101" pitchFamily="2" charset="-122"/>
              </a:rPr>
              <a:t>法院</a:t>
            </a:r>
            <a:endParaRPr lang="zh-CN" altLang="en-US" dirty="0">
              <a:ea typeface="微软雅黑" panose="020B0503020204020204" pitchFamily="34" charset="-122"/>
            </a:endParaRPr>
          </a:p>
        </p:txBody>
      </p:sp>
      <p:pic>
        <p:nvPicPr>
          <p:cNvPr id="54320" name="Picture 50" descr="图片7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19112" y="3151446"/>
            <a:ext cx="401925" cy="26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21" name="Text Box 51"/>
          <p:cNvSpPr>
            <a:spLocks noChangeArrowheads="1"/>
          </p:cNvSpPr>
          <p:nvPr/>
        </p:nvSpPr>
        <p:spPr bwMode="auto">
          <a:xfrm>
            <a:off x="5050305" y="3414494"/>
            <a:ext cx="373592" cy="209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907" b="1" dirty="0">
                <a:solidFill>
                  <a:srgbClr val="000000"/>
                </a:solidFill>
                <a:ea typeface="华文细黑" panose="02010600040101010101" pitchFamily="2" charset="-122"/>
              </a:rPr>
              <a:t>民政</a:t>
            </a:r>
            <a:endParaRPr lang="zh-CN" altLang="en-US" dirty="0">
              <a:ea typeface="微软雅黑" panose="020B0503020204020204" pitchFamily="34" charset="-122"/>
            </a:endParaRPr>
          </a:p>
        </p:txBody>
      </p:sp>
      <p:pic>
        <p:nvPicPr>
          <p:cNvPr id="54322" name="Picture 52" descr="图片7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19112" y="3609761"/>
            <a:ext cx="401925" cy="259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23" name="Text Box 53"/>
          <p:cNvSpPr>
            <a:spLocks noChangeArrowheads="1"/>
          </p:cNvSpPr>
          <p:nvPr/>
        </p:nvSpPr>
        <p:spPr bwMode="auto">
          <a:xfrm>
            <a:off x="5050305" y="3872808"/>
            <a:ext cx="373592" cy="209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907" b="1" dirty="0">
                <a:solidFill>
                  <a:srgbClr val="000000"/>
                </a:solidFill>
                <a:ea typeface="华文细黑" panose="02010600040101010101" pitchFamily="2" charset="-122"/>
              </a:rPr>
              <a:t>邮政</a:t>
            </a:r>
            <a:endParaRPr lang="zh-CN" altLang="en-US" dirty="0">
              <a:ea typeface="微软雅黑" panose="020B0503020204020204" pitchFamily="34" charset="-122"/>
            </a:endParaRPr>
          </a:p>
        </p:txBody>
      </p:sp>
      <p:sp>
        <p:nvSpPr>
          <p:cNvPr id="54324" name="Line 54"/>
          <p:cNvSpPr>
            <a:spLocks noChangeShapeType="1"/>
          </p:cNvSpPr>
          <p:nvPr/>
        </p:nvSpPr>
        <p:spPr bwMode="auto">
          <a:xfrm flipH="1">
            <a:off x="4360434" y="1942071"/>
            <a:ext cx="610686" cy="615486"/>
          </a:xfrm>
          <a:prstGeom prst="line">
            <a:avLst/>
          </a:prstGeom>
          <a:noFill/>
          <a:ln w="38100">
            <a:solidFill>
              <a:srgbClr val="333399"/>
            </a:solidFill>
            <a:round/>
            <a:headEnd type="stealth" w="lg" len="lg"/>
            <a:tailEnd type="stealth" w="lg" len="lg"/>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sp>
        <p:nvSpPr>
          <p:cNvPr id="54325" name="Line 55"/>
          <p:cNvSpPr>
            <a:spLocks noChangeShapeType="1"/>
          </p:cNvSpPr>
          <p:nvPr/>
        </p:nvSpPr>
        <p:spPr bwMode="auto">
          <a:xfrm flipH="1">
            <a:off x="4478013" y="2409984"/>
            <a:ext cx="549498" cy="385128"/>
          </a:xfrm>
          <a:prstGeom prst="line">
            <a:avLst/>
          </a:prstGeom>
          <a:noFill/>
          <a:ln w="38100">
            <a:solidFill>
              <a:srgbClr val="333399"/>
            </a:solidFill>
            <a:round/>
            <a:headEnd type="stealth" w="lg" len="lg"/>
            <a:tailEnd type="stealth" w="lg" len="lg"/>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sp>
        <p:nvSpPr>
          <p:cNvPr id="54326" name="Line 56"/>
          <p:cNvSpPr>
            <a:spLocks noChangeShapeType="1"/>
          </p:cNvSpPr>
          <p:nvPr/>
        </p:nvSpPr>
        <p:spPr bwMode="auto">
          <a:xfrm flipV="1">
            <a:off x="4577594" y="2841903"/>
            <a:ext cx="393527" cy="116379"/>
          </a:xfrm>
          <a:prstGeom prst="line">
            <a:avLst/>
          </a:prstGeom>
          <a:noFill/>
          <a:ln w="38100">
            <a:solidFill>
              <a:srgbClr val="333399"/>
            </a:solidFill>
            <a:round/>
            <a:headEnd type="stealth" w="lg" len="lg"/>
            <a:tailEnd type="stealth" w="lg" len="lg"/>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sp>
        <p:nvSpPr>
          <p:cNvPr id="54327" name="Line 57"/>
          <p:cNvSpPr>
            <a:spLocks noChangeShapeType="1"/>
          </p:cNvSpPr>
          <p:nvPr/>
        </p:nvSpPr>
        <p:spPr bwMode="auto">
          <a:xfrm>
            <a:off x="4596790" y="3089057"/>
            <a:ext cx="374330" cy="116379"/>
          </a:xfrm>
          <a:prstGeom prst="line">
            <a:avLst/>
          </a:prstGeom>
          <a:noFill/>
          <a:ln w="38100">
            <a:solidFill>
              <a:srgbClr val="333399"/>
            </a:solidFill>
            <a:round/>
            <a:headEnd type="stealth" w="lg" len="lg"/>
            <a:tailEnd type="stealth" w="lg" len="lg"/>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sp>
        <p:nvSpPr>
          <p:cNvPr id="54328" name="Line 58"/>
          <p:cNvSpPr>
            <a:spLocks noChangeShapeType="1"/>
          </p:cNvSpPr>
          <p:nvPr/>
        </p:nvSpPr>
        <p:spPr bwMode="auto">
          <a:xfrm>
            <a:off x="4478012" y="3234231"/>
            <a:ext cx="493108" cy="463114"/>
          </a:xfrm>
          <a:prstGeom prst="line">
            <a:avLst/>
          </a:prstGeom>
          <a:noFill/>
          <a:ln w="38100">
            <a:solidFill>
              <a:srgbClr val="333399"/>
            </a:solidFill>
            <a:round/>
            <a:headEnd type="stealth" w="lg" len="lg"/>
            <a:tailEnd type="stealth" w="lg" len="lg"/>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sp>
        <p:nvSpPr>
          <p:cNvPr id="54333" name="Rectangle 63"/>
          <p:cNvSpPr>
            <a:spLocks noChangeArrowheads="1"/>
          </p:cNvSpPr>
          <p:nvPr/>
        </p:nvSpPr>
        <p:spPr bwMode="auto">
          <a:xfrm>
            <a:off x="1905690" y="3973294"/>
            <a:ext cx="3648522" cy="2465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9853" tIns="29927" rIns="59853" bIns="29927">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9" b="1" dirty="0">
                <a:solidFill>
                  <a:schemeClr val="bg1"/>
                </a:solidFill>
                <a:latin typeface="FrutigerNext LT Regular" pitchFamily="2" charset="0"/>
                <a:ea typeface="华文细黑" panose="02010600040101010101" pitchFamily="2" charset="-122"/>
                <a:sym typeface="FrutigerNext LT Regular" pitchFamily="2" charset="0"/>
              </a:rPr>
              <a:t>从窗口式服务到电子化服务极大的缩短了沟通成本</a:t>
            </a:r>
            <a:endParaRPr lang="zh-CN" altLang="en-US" dirty="0">
              <a:ea typeface="微软雅黑" panose="020B0503020204020204" pitchFamily="34" charset="-122"/>
            </a:endParaRPr>
          </a:p>
        </p:txBody>
      </p:sp>
      <p:sp>
        <p:nvSpPr>
          <p:cNvPr id="54334" name="AutoShape 64"/>
          <p:cNvSpPr>
            <a:spLocks noChangeArrowheads="1"/>
          </p:cNvSpPr>
          <p:nvPr/>
        </p:nvSpPr>
        <p:spPr bwMode="auto">
          <a:xfrm rot="-5400000">
            <a:off x="4826547" y="2635123"/>
            <a:ext cx="292746" cy="670314"/>
          </a:xfrm>
          <a:prstGeom prst="rightArrow">
            <a:avLst>
              <a:gd name="adj1" fmla="val 50000"/>
              <a:gd name="adj2" fmla="val 59222"/>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9856" tIns="29929" rIns="59856" bIns="29929"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54335" name="AutoShape 65"/>
          <p:cNvSpPr>
            <a:spLocks noChangeArrowheads="1"/>
          </p:cNvSpPr>
          <p:nvPr/>
        </p:nvSpPr>
        <p:spPr bwMode="auto">
          <a:xfrm rot="5400000">
            <a:off x="5368847" y="2635123"/>
            <a:ext cx="292746" cy="670314"/>
          </a:xfrm>
          <a:prstGeom prst="rightArrow">
            <a:avLst>
              <a:gd name="adj1" fmla="val 50000"/>
              <a:gd name="adj2" fmla="val 58653"/>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9856" tIns="29929" rIns="59856" bIns="29929"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54336" name="Rectangle 66"/>
          <p:cNvSpPr>
            <a:spLocks noChangeArrowheads="1"/>
          </p:cNvSpPr>
          <p:nvPr/>
        </p:nvSpPr>
        <p:spPr bwMode="auto">
          <a:xfrm>
            <a:off x="2287219" y="4369455"/>
            <a:ext cx="3918472" cy="1186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102" tIns="34552" rIns="69102" bIns="34552" anchor="ctr">
            <a:spAutoFit/>
          </a:bodyPr>
          <a:lstStyle>
            <a:lvl1pPr marL="265113" indent="-265113">
              <a:tabLst>
                <a:tab pos="457200" algn="l"/>
              </a:tabLst>
              <a:defRPr>
                <a:solidFill>
                  <a:schemeClr val="tx1"/>
                </a:solidFill>
                <a:latin typeface="Arial" panose="020B0604020202020204" pitchFamily="34" charset="0"/>
                <a:ea typeface="宋体" panose="02010600030101010101" pitchFamily="2" charset="-122"/>
              </a:defRPr>
            </a:lvl1pPr>
            <a:lvl2pPr marL="742950" indent="-285750">
              <a:tabLst>
                <a:tab pos="457200" algn="l"/>
              </a:tabLst>
              <a:defRPr>
                <a:solidFill>
                  <a:schemeClr val="tx1"/>
                </a:solidFill>
                <a:latin typeface="Arial" panose="020B0604020202020204" pitchFamily="34" charset="0"/>
                <a:ea typeface="宋体" panose="02010600030101010101" pitchFamily="2" charset="-122"/>
              </a:defRPr>
            </a:lvl2pPr>
            <a:lvl3pPr marL="1143000" indent="-228600">
              <a:tabLst>
                <a:tab pos="457200" algn="l"/>
              </a:tabLst>
              <a:defRPr>
                <a:solidFill>
                  <a:schemeClr val="tx1"/>
                </a:solidFill>
                <a:latin typeface="Arial" panose="020B0604020202020204" pitchFamily="34" charset="0"/>
                <a:ea typeface="宋体" panose="02010600030101010101" pitchFamily="2" charset="-122"/>
              </a:defRPr>
            </a:lvl3pPr>
            <a:lvl4pPr marL="1600200" indent="-228600">
              <a:tabLst>
                <a:tab pos="457200" algn="l"/>
              </a:tabLst>
              <a:defRPr>
                <a:solidFill>
                  <a:schemeClr val="tx1"/>
                </a:solidFill>
                <a:latin typeface="Arial" panose="020B0604020202020204" pitchFamily="34" charset="0"/>
                <a:ea typeface="宋体" panose="02010600030101010101" pitchFamily="2" charset="-122"/>
              </a:defRPr>
            </a:lvl4pPr>
            <a:lvl5pPr marL="2057400" indent="-228600">
              <a:tabLst>
                <a:tab pos="457200"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a:lnSpc>
                <a:spcPct val="120000"/>
              </a:lnSpc>
              <a:buFont typeface="Wingdings" panose="05000000000000000000" pitchFamily="2" charset="2"/>
              <a:buChar char="l"/>
            </a:pPr>
            <a:r>
              <a:rPr lang="zh-CN" altLang="en-US" sz="1209" dirty="0">
                <a:solidFill>
                  <a:srgbClr val="292929"/>
                </a:solidFill>
                <a:ea typeface="华文细黑" panose="02010600040101010101" pitchFamily="2" charset="-122"/>
              </a:rPr>
              <a:t>提高政务服务水平和行政效率、提高公众满意度；</a:t>
            </a:r>
          </a:p>
          <a:p>
            <a:pPr>
              <a:lnSpc>
                <a:spcPct val="120000"/>
              </a:lnSpc>
              <a:buFont typeface="Wingdings" panose="05000000000000000000" pitchFamily="2" charset="2"/>
              <a:buChar char="l"/>
            </a:pPr>
            <a:r>
              <a:rPr lang="zh-CN" altLang="en-US" sz="1209" dirty="0">
                <a:solidFill>
                  <a:srgbClr val="292929"/>
                </a:solidFill>
                <a:ea typeface="华文细黑" panose="02010600040101010101" pitchFamily="2" charset="-122"/>
              </a:rPr>
              <a:t>集中服务，降低成本；</a:t>
            </a:r>
          </a:p>
          <a:p>
            <a:pPr>
              <a:lnSpc>
                <a:spcPct val="120000"/>
              </a:lnSpc>
              <a:buFont typeface="Wingdings" panose="05000000000000000000" pitchFamily="2" charset="2"/>
              <a:buChar char="l"/>
            </a:pPr>
            <a:r>
              <a:rPr lang="zh-CN" altLang="en-US" sz="1209" dirty="0">
                <a:solidFill>
                  <a:srgbClr val="292929"/>
                </a:solidFill>
                <a:ea typeface="华文细黑" panose="02010600040101010101" pitchFamily="2" charset="-122"/>
              </a:rPr>
              <a:t>资源统一调度指挥，加快响应；</a:t>
            </a:r>
          </a:p>
          <a:p>
            <a:pPr>
              <a:lnSpc>
                <a:spcPct val="120000"/>
              </a:lnSpc>
              <a:buFont typeface="Wingdings" panose="05000000000000000000" pitchFamily="2" charset="2"/>
              <a:buChar char="l"/>
            </a:pPr>
            <a:r>
              <a:rPr lang="zh-CN" altLang="en-US" sz="1209" dirty="0">
                <a:solidFill>
                  <a:srgbClr val="292929"/>
                </a:solidFill>
                <a:ea typeface="华文细黑" panose="02010600040101010101" pitchFamily="2" charset="-122"/>
              </a:rPr>
              <a:t>更加透明的办事流程，取信于民；</a:t>
            </a:r>
          </a:p>
          <a:p>
            <a:pPr>
              <a:lnSpc>
                <a:spcPct val="120000"/>
              </a:lnSpc>
              <a:buFont typeface="Wingdings" panose="05000000000000000000" pitchFamily="2" charset="2"/>
              <a:buChar char="l"/>
            </a:pPr>
            <a:r>
              <a:rPr lang="zh-CN" altLang="en-US" sz="1209" dirty="0">
                <a:solidFill>
                  <a:srgbClr val="292929"/>
                </a:solidFill>
                <a:ea typeface="华文细黑" panose="02010600040101010101" pitchFamily="2" charset="-122"/>
              </a:rPr>
              <a:t>树立政府的权威形象，提升政府整体形象。</a:t>
            </a:r>
            <a:endParaRPr lang="zh-CN" altLang="en-US" dirty="0">
              <a:ea typeface="微软雅黑" panose="020B0503020204020204" pitchFamily="34" charset="-122"/>
            </a:endParaRPr>
          </a:p>
        </p:txBody>
      </p:sp>
      <p:pic>
        <p:nvPicPr>
          <p:cNvPr id="54337" name="Picture 67" descr="589251544343702819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205691" y="4388417"/>
            <a:ext cx="1647294" cy="1109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38" name="Rectangle 69"/>
          <p:cNvSpPr>
            <a:spLocks noChangeArrowheads="1"/>
          </p:cNvSpPr>
          <p:nvPr/>
        </p:nvSpPr>
        <p:spPr bwMode="auto">
          <a:xfrm>
            <a:off x="1851700" y="4368020"/>
            <a:ext cx="435519" cy="1184180"/>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dirty="0">
                <a:solidFill>
                  <a:schemeClr val="bg1"/>
                </a:solidFill>
                <a:ea typeface="微软雅黑" panose="020B0503020204020204" pitchFamily="34" charset="-122"/>
                <a:sym typeface="宋体" panose="02010600030101010101" pitchFamily="2" charset="-122"/>
              </a:rPr>
              <a:t>应</a:t>
            </a:r>
          </a:p>
          <a:p>
            <a:r>
              <a:rPr lang="zh-CN" altLang="en-US" b="1" dirty="0">
                <a:solidFill>
                  <a:schemeClr val="bg1"/>
                </a:solidFill>
                <a:ea typeface="微软雅黑" panose="020B0503020204020204" pitchFamily="34" charset="-122"/>
                <a:sym typeface="宋体" panose="02010600030101010101" pitchFamily="2" charset="-122"/>
              </a:rPr>
              <a:t>用</a:t>
            </a:r>
          </a:p>
          <a:p>
            <a:r>
              <a:rPr lang="zh-CN" altLang="en-US" b="1" dirty="0">
                <a:solidFill>
                  <a:schemeClr val="bg1"/>
                </a:solidFill>
                <a:ea typeface="微软雅黑" panose="020B0503020204020204" pitchFamily="34" charset="-122"/>
                <a:sym typeface="宋体" panose="02010600030101010101" pitchFamily="2" charset="-122"/>
              </a:rPr>
              <a:t>价</a:t>
            </a:r>
          </a:p>
          <a:p>
            <a:r>
              <a:rPr lang="zh-CN" altLang="en-US" b="1" dirty="0">
                <a:solidFill>
                  <a:schemeClr val="bg1"/>
                </a:solidFill>
                <a:ea typeface="微软雅黑" panose="020B0503020204020204" pitchFamily="34" charset="-122"/>
                <a:sym typeface="宋体" panose="02010600030101010101" pitchFamily="2" charset="-122"/>
              </a:rPr>
              <a:t>值</a:t>
            </a:r>
            <a:endParaRPr lang="zh-CN" altLang="en-US" dirty="0">
              <a:ea typeface="微软雅黑" panose="020B0503020204020204" pitchFamily="34" charset="-122"/>
            </a:endParaRPr>
          </a:p>
        </p:txBody>
      </p:sp>
    </p:spTree>
    <p:extLst>
      <p:ext uri="{BB962C8B-B14F-4D97-AF65-F5344CB8AC3E}">
        <p14:creationId xmlns:p14="http://schemas.microsoft.com/office/powerpoint/2010/main" val="737283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智慧政府之物流云平台</a:t>
            </a:r>
            <a:endParaRPr lang="zh-CN" altLang="en-US" dirty="0"/>
          </a:p>
        </p:txBody>
      </p:sp>
      <p:sp>
        <p:nvSpPr>
          <p:cNvPr id="3" name="TextBox 2"/>
          <p:cNvSpPr txBox="1"/>
          <p:nvPr/>
        </p:nvSpPr>
        <p:spPr>
          <a:xfrm>
            <a:off x="487822" y="1661672"/>
            <a:ext cx="7804126" cy="2862322"/>
          </a:xfrm>
          <a:prstGeom prst="rect">
            <a:avLst/>
          </a:prstGeom>
          <a:noFill/>
        </p:spPr>
        <p:txBody>
          <a:bodyPr wrap="square" rtlCol="0">
            <a:spAutoFit/>
          </a:bodyPr>
          <a:lstStyle/>
          <a:p>
            <a:pPr marL="290333" indent="-290333">
              <a:buFont typeface="+mj-ea"/>
              <a:buAutoNum type="circleNumDbPlain"/>
            </a:pPr>
            <a:r>
              <a:rPr lang="zh-CN" altLang="en-US" u="none" dirty="0" smtClean="0">
                <a:latin typeface="微软雅黑" pitchFamily="34" charset="-122"/>
                <a:ea typeface="微软雅黑" pitchFamily="34" charset="-122"/>
              </a:rPr>
              <a:t>小型物流公司如何与大型物流公司展开竞争？</a:t>
            </a:r>
            <a:endParaRPr lang="en-US" altLang="zh-CN" u="none" dirty="0" smtClean="0">
              <a:latin typeface="微软雅黑" pitchFamily="34" charset="-122"/>
              <a:ea typeface="微软雅黑" pitchFamily="34" charset="-122"/>
            </a:endParaRPr>
          </a:p>
          <a:p>
            <a:pPr marL="290333" indent="-290333">
              <a:buFont typeface="+mj-ea"/>
              <a:buAutoNum type="circleNumDbPlain"/>
            </a:pPr>
            <a:r>
              <a:rPr lang="zh-CN" altLang="en-US" u="none" dirty="0" smtClean="0">
                <a:latin typeface="微软雅黑" pitchFamily="34" charset="-122"/>
                <a:ea typeface="微软雅黑" pitchFamily="34" charset="-122"/>
              </a:rPr>
              <a:t>如何培养，扶持本地的特色物流企业成为全国性的企业？</a:t>
            </a:r>
            <a:endParaRPr lang="en-US" altLang="zh-CN" u="none" dirty="0" smtClean="0">
              <a:latin typeface="微软雅黑" pitchFamily="34" charset="-122"/>
              <a:ea typeface="微软雅黑" pitchFamily="34" charset="-122"/>
            </a:endParaRPr>
          </a:p>
          <a:p>
            <a:pPr marL="290333" indent="-290333">
              <a:buFont typeface="+mj-ea"/>
              <a:buAutoNum type="circleNumDbPlain"/>
            </a:pPr>
            <a:r>
              <a:rPr lang="zh-CN" altLang="en-US" u="none" dirty="0" smtClean="0">
                <a:latin typeface="微软雅黑" pitchFamily="34" charset="-122"/>
                <a:ea typeface="微软雅黑" pitchFamily="34" charset="-122"/>
              </a:rPr>
              <a:t>针对企业物流的特种物流公司如何随着企业扩张同步扩张？</a:t>
            </a:r>
            <a:endParaRPr lang="en-US" altLang="zh-CN" u="none" dirty="0" smtClean="0">
              <a:latin typeface="微软雅黑" pitchFamily="34" charset="-122"/>
              <a:ea typeface="微软雅黑" pitchFamily="34" charset="-122"/>
            </a:endParaRPr>
          </a:p>
          <a:p>
            <a:pPr marL="290333" indent="-290333">
              <a:buFont typeface="+mj-ea"/>
              <a:buAutoNum type="circleNumDbPlain"/>
            </a:pPr>
            <a:r>
              <a:rPr lang="zh-CN" altLang="en-US" u="none" dirty="0">
                <a:latin typeface="微软雅黑" pitchFamily="34" charset="-122"/>
                <a:ea typeface="微软雅黑" pitchFamily="34" charset="-122"/>
              </a:rPr>
              <a:t>如何让大物流</a:t>
            </a:r>
            <a:r>
              <a:rPr lang="zh-CN" altLang="en-US" u="none" dirty="0" smtClean="0">
                <a:latin typeface="微软雅黑" pitchFamily="34" charset="-122"/>
                <a:ea typeface="微软雅黑" pitchFamily="34" charset="-122"/>
              </a:rPr>
              <a:t>公司青睐两江新区的仓储服务？</a:t>
            </a:r>
            <a:endParaRPr lang="en-US" altLang="zh-CN" u="none" dirty="0" smtClean="0">
              <a:latin typeface="微软雅黑" pitchFamily="34" charset="-122"/>
              <a:ea typeface="微软雅黑" pitchFamily="34" charset="-122"/>
            </a:endParaRPr>
          </a:p>
          <a:p>
            <a:pPr marL="290333" indent="-290333">
              <a:buFont typeface="+mj-ea"/>
              <a:buAutoNum type="circleNumDbPlain"/>
            </a:pPr>
            <a:r>
              <a:rPr lang="zh-CN" altLang="en-US" u="none" dirty="0" smtClean="0">
                <a:latin typeface="微软雅黑" pitchFamily="34" charset="-122"/>
                <a:ea typeface="微软雅黑" pitchFamily="34" charset="-122"/>
              </a:rPr>
              <a:t>两江新区豪华的</a:t>
            </a:r>
            <a:r>
              <a:rPr lang="en-US" altLang="zh-CN" u="none" dirty="0" smtClean="0">
                <a:latin typeface="微软雅黑" pitchFamily="34" charset="-122"/>
                <a:ea typeface="微软雅黑" pitchFamily="34" charset="-122"/>
              </a:rPr>
              <a:t>GIS</a:t>
            </a:r>
            <a:r>
              <a:rPr lang="zh-CN" altLang="en-US" u="none" dirty="0" smtClean="0">
                <a:latin typeface="微软雅黑" pitchFamily="34" charset="-122"/>
                <a:ea typeface="微软雅黑" pitchFamily="34" charset="-122"/>
              </a:rPr>
              <a:t>系统如何为物流企业更好地提供服务？</a:t>
            </a:r>
            <a:endParaRPr lang="en-US" altLang="zh-CN" u="none" dirty="0" smtClean="0">
              <a:latin typeface="微软雅黑" pitchFamily="34" charset="-122"/>
              <a:ea typeface="微软雅黑" pitchFamily="34" charset="-122"/>
            </a:endParaRPr>
          </a:p>
          <a:p>
            <a:pPr marL="290333" indent="-290333">
              <a:buFont typeface="+mj-ea"/>
              <a:buAutoNum type="circleNumDbPlain"/>
            </a:pPr>
            <a:r>
              <a:rPr lang="zh-CN" altLang="en-US" u="none" dirty="0">
                <a:latin typeface="微软雅黑" pitchFamily="34" charset="-122"/>
                <a:ea typeface="微软雅黑" pitchFamily="34" charset="-122"/>
              </a:rPr>
              <a:t>城市冷链物流如何优质高效</a:t>
            </a:r>
            <a:r>
              <a:rPr lang="zh-CN" altLang="en-US" u="none" dirty="0" smtClean="0">
                <a:latin typeface="微软雅黑" pitchFamily="34" charset="-122"/>
                <a:ea typeface="微软雅黑" pitchFamily="34" charset="-122"/>
              </a:rPr>
              <a:t>？</a:t>
            </a:r>
            <a:endParaRPr lang="en-US" altLang="zh-CN" u="none" dirty="0" smtClean="0">
              <a:latin typeface="微软雅黑" pitchFamily="34" charset="-122"/>
              <a:ea typeface="微软雅黑" pitchFamily="34" charset="-122"/>
            </a:endParaRPr>
          </a:p>
          <a:p>
            <a:pPr marL="290333" indent="-290333">
              <a:buFont typeface="+mj-ea"/>
              <a:buAutoNum type="circleNumDbPlain"/>
            </a:pPr>
            <a:r>
              <a:rPr lang="en-US" altLang="zh-CN" u="none" dirty="0" smtClean="0">
                <a:latin typeface="微软雅黑" pitchFamily="34" charset="-122"/>
                <a:ea typeface="微软雅黑" pitchFamily="34" charset="-122"/>
              </a:rPr>
              <a:t>…</a:t>
            </a:r>
          </a:p>
          <a:p>
            <a:pPr marL="290333" indent="-290333">
              <a:buFont typeface="+mj-ea"/>
              <a:buAutoNum type="circleNumDbPlain"/>
            </a:pPr>
            <a:r>
              <a:rPr lang="en-US" altLang="zh-CN" u="none" dirty="0" smtClean="0">
                <a:latin typeface="微软雅黑" pitchFamily="34" charset="-122"/>
                <a:ea typeface="微软雅黑" pitchFamily="34" charset="-122"/>
              </a:rPr>
              <a:t>…</a:t>
            </a:r>
          </a:p>
          <a:p>
            <a:pPr marL="290333" indent="-290333">
              <a:buFont typeface="+mj-ea"/>
              <a:buAutoNum type="circleNumDbPlain"/>
            </a:pPr>
            <a:r>
              <a:rPr lang="en-US" altLang="zh-CN" u="none" dirty="0" smtClean="0">
                <a:latin typeface="微软雅黑" pitchFamily="34" charset="-122"/>
                <a:ea typeface="微软雅黑" pitchFamily="34" charset="-122"/>
              </a:rPr>
              <a:t>…</a:t>
            </a:r>
          </a:p>
          <a:p>
            <a:pPr marL="290333" indent="-290333">
              <a:buFont typeface="+mj-ea"/>
              <a:buAutoNum type="circleNumDbPlain"/>
            </a:pPr>
            <a:r>
              <a:rPr lang="en-US" altLang="zh-CN" u="none" dirty="0" smtClean="0">
                <a:latin typeface="微软雅黑" pitchFamily="34" charset="-122"/>
                <a:ea typeface="微软雅黑" pitchFamily="34" charset="-122"/>
              </a:rPr>
              <a:t>……</a:t>
            </a:r>
            <a:endParaRPr lang="en-US" altLang="zh-CN" u="none" dirty="0">
              <a:latin typeface="微软雅黑" pitchFamily="34" charset="-122"/>
              <a:ea typeface="微软雅黑" pitchFamily="34" charset="-122"/>
            </a:endParaRPr>
          </a:p>
        </p:txBody>
      </p:sp>
      <p:graphicFrame>
        <p:nvGraphicFramePr>
          <p:cNvPr id="4" name="图示 3"/>
          <p:cNvGraphicFramePr/>
          <p:nvPr>
            <p:extLst/>
          </p:nvPr>
        </p:nvGraphicFramePr>
        <p:xfrm>
          <a:off x="3780187" y="2886377"/>
          <a:ext cx="4572773" cy="3312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914610" y="4283371"/>
            <a:ext cx="2865578" cy="890565"/>
          </a:xfrm>
          <a:prstGeom prst="rect">
            <a:avLst/>
          </a:prstGeom>
          <a:noFill/>
        </p:spPr>
        <p:txBody>
          <a:bodyPr wrap="square" rtlCol="0">
            <a:spAutoFit/>
          </a:bodyPr>
          <a:lstStyle/>
          <a:p>
            <a:r>
              <a:rPr lang="zh-CN" altLang="en-US" sz="3387" b="1" u="none" dirty="0">
                <a:solidFill>
                  <a:srgbClr val="0070C0"/>
                </a:solidFill>
                <a:latin typeface="微软雅黑" pitchFamily="34" charset="-122"/>
                <a:ea typeface="微软雅黑" pitchFamily="34" charset="-122"/>
              </a:rPr>
              <a:t>一个答案：</a:t>
            </a:r>
            <a:endParaRPr lang="en-US" altLang="zh-CN" sz="3387" b="1" u="none" dirty="0">
              <a:solidFill>
                <a:srgbClr val="0070C0"/>
              </a:solidFill>
              <a:latin typeface="微软雅黑" pitchFamily="34" charset="-122"/>
              <a:ea typeface="微软雅黑" pitchFamily="34" charset="-122"/>
            </a:endParaRPr>
          </a:p>
          <a:p>
            <a:endParaRPr lang="zh-CN" altLang="en-US" dirty="0">
              <a:ea typeface="微软雅黑" panose="020B0503020204020204" pitchFamily="34" charset="-122"/>
            </a:endParaRPr>
          </a:p>
        </p:txBody>
      </p:sp>
    </p:spTree>
    <p:extLst>
      <p:ext uri="{BB962C8B-B14F-4D97-AF65-F5344CB8AC3E}">
        <p14:creationId xmlns:p14="http://schemas.microsoft.com/office/powerpoint/2010/main" val="283434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2"/>
          <p:cNvSpPr txBox="1">
            <a:spLocks noChangeArrowheads="1"/>
          </p:cNvSpPr>
          <p:nvPr/>
        </p:nvSpPr>
        <p:spPr bwMode="auto">
          <a:xfrm>
            <a:off x="304913" y="1104871"/>
            <a:ext cx="2741456" cy="3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电子政务云解决方案概览</a:t>
            </a:r>
          </a:p>
        </p:txBody>
      </p:sp>
      <p:pic>
        <p:nvPicPr>
          <p:cNvPr id="645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6153" y="1462160"/>
            <a:ext cx="6297631" cy="4355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99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灯片编号占位符 4"/>
          <p:cNvSpPr>
            <a:spLocks noGrp="1" noChangeArrowheads="1"/>
          </p:cNvSpPr>
          <p:nvPr/>
        </p:nvSpPr>
        <p:spPr bwMode="auto">
          <a:xfrm>
            <a:off x="4256054" y="5699773"/>
            <a:ext cx="633482" cy="23035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fld id="{10E19A57-082D-467C-8EFF-13DBF5E49873}" type="slidenum">
              <a:rPr lang="en-US" altLang="zh-CN" sz="1058">
                <a:solidFill>
                  <a:srgbClr val="000000"/>
                </a:solidFill>
                <a:latin typeface="微软雅黑" panose="020B0503020204020204" pitchFamily="34" charset="-122"/>
                <a:ea typeface="微软雅黑" panose="020B0503020204020204" pitchFamily="34" charset="-122"/>
                <a:sym typeface="宋体" panose="02010600030101010101" pitchFamily="2" charset="-122"/>
              </a:rPr>
              <a:pPr algn="ctr"/>
              <a:t>26</a:t>
            </a:fld>
            <a:endParaRPr lang="en-US" altLang="zh-CN" dirty="0">
              <a:ea typeface="微软雅黑" panose="020B0503020204020204" pitchFamily="34" charset="-122"/>
            </a:endParaRPr>
          </a:p>
        </p:txBody>
      </p:sp>
      <p:sp>
        <p:nvSpPr>
          <p:cNvPr id="50181" name="TextBox 4"/>
          <p:cNvSpPr>
            <a:spLocks noChangeArrowheads="1"/>
          </p:cNvSpPr>
          <p:nvPr/>
        </p:nvSpPr>
        <p:spPr bwMode="auto">
          <a:xfrm>
            <a:off x="18102" y="1796898"/>
            <a:ext cx="2998518" cy="23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8288" indent="-173038">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Clr>
                <a:schemeClr val="tx1"/>
              </a:buClr>
            </a:pPr>
            <a:endParaRPr lang="zh-CN" altLang="en-US" sz="1355" dirty="0">
              <a:latin typeface="微软雅黑" panose="020B0503020204020204" pitchFamily="34" charset="-122"/>
              <a:ea typeface="微软雅黑" panose="020B0503020204020204" pitchFamily="34" charset="-122"/>
              <a:sym typeface="宋体" panose="02010600030101010101" pitchFamily="2" charset="-122"/>
            </a:endParaRPr>
          </a:p>
          <a:p>
            <a:pPr>
              <a:buClr>
                <a:schemeClr val="tx1"/>
              </a:buClr>
              <a:buFont typeface="Wingdings" panose="05000000000000000000" pitchFamily="2" charset="2"/>
              <a:buChar char=""/>
            </a:pPr>
            <a:r>
              <a:rPr lang="zh-CN" altLang="en-US" sz="1355" b="1" dirty="0">
                <a:latin typeface="微软雅黑" panose="020B0503020204020204" pitchFamily="34" charset="-122"/>
                <a:ea typeface="微软雅黑" panose="020B0503020204020204" pitchFamily="34" charset="-122"/>
                <a:sym typeface="黑体" panose="02010609060101010101" pitchFamily="49" charset="-122"/>
              </a:rPr>
              <a:t>市民一卡通系统运用现代智能卡、网络通信、计算机技术，广泛应用于个人办理公共事务、享受政府服务、电子身份识别、日常消费支付、便民服务功能加载等领域，体现“一卡多用”，安全、便捷、高效、绿色的特点，已经成为覆盖整个现代城市、面向市民提供公共便民综合服务的体系性工具</a:t>
            </a:r>
            <a:endParaRPr lang="zh-CN" altLang="en-US" sz="1355" dirty="0">
              <a:ea typeface="微软雅黑" panose="020B0503020204020204" pitchFamily="34" charset="-122"/>
            </a:endParaRPr>
          </a:p>
        </p:txBody>
      </p:sp>
      <p:pic>
        <p:nvPicPr>
          <p:cNvPr id="50182" name="Picture 4" descr="图十六"/>
          <p:cNvPicPr>
            <a:picLocks noChangeAspect="1" noChangeArrowheads="1"/>
          </p:cNvPicPr>
          <p:nvPr/>
        </p:nvPicPr>
        <p:blipFill>
          <a:blip r:embed="rId2">
            <a:extLst>
              <a:ext uri="{28A0092B-C50C-407E-A947-70E740481C1C}">
                <a14:useLocalDpi xmlns:a14="http://schemas.microsoft.com/office/drawing/2010/main" val="0"/>
              </a:ext>
            </a:extLst>
          </a:blip>
          <a:srcRect l="5298" t="16164" r="5086" b="20015"/>
          <a:stretch>
            <a:fillRect/>
          </a:stretch>
        </p:blipFill>
        <p:spPr bwMode="auto">
          <a:xfrm>
            <a:off x="3121905" y="1796898"/>
            <a:ext cx="6023683" cy="357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矩形 7"/>
          <p:cNvSpPr>
            <a:spLocks noChangeArrowheads="1"/>
          </p:cNvSpPr>
          <p:nvPr/>
        </p:nvSpPr>
        <p:spPr bwMode="auto">
          <a:xfrm>
            <a:off x="4889536" y="1640540"/>
            <a:ext cx="24751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应用架构</a:t>
            </a:r>
            <a:endParaRPr lang="en-US" altLang="zh-CN" dirty="0">
              <a:ea typeface="微软雅黑" panose="020B0503020204020204" pitchFamily="34" charset="-122"/>
            </a:endParaRPr>
          </a:p>
        </p:txBody>
      </p:sp>
      <p:sp>
        <p:nvSpPr>
          <p:cNvPr id="50184" name="矩形 8"/>
          <p:cNvSpPr>
            <a:spLocks noChangeArrowheads="1"/>
          </p:cNvSpPr>
          <p:nvPr/>
        </p:nvSpPr>
        <p:spPr bwMode="auto">
          <a:xfrm>
            <a:off x="304912" y="1003656"/>
            <a:ext cx="2855470" cy="3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市民一卡通解决方案</a:t>
            </a:r>
            <a:endParaRPr lang="en-US" altLang="zh-CN" u="none" dirty="0">
              <a:ea typeface="微软雅黑" panose="020B0503020204020204" pitchFamily="34" charset="-122"/>
            </a:endParaRPr>
          </a:p>
        </p:txBody>
      </p:sp>
    </p:spTree>
    <p:extLst>
      <p:ext uri="{BB962C8B-B14F-4D97-AF65-F5344CB8AC3E}">
        <p14:creationId xmlns:p14="http://schemas.microsoft.com/office/powerpoint/2010/main" val="8448325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 Box 24"/>
          <p:cNvSpPr txBox="1">
            <a:spLocks noChangeArrowheads="1"/>
          </p:cNvSpPr>
          <p:nvPr/>
        </p:nvSpPr>
        <p:spPr bwMode="auto">
          <a:xfrm>
            <a:off x="384803" y="1006961"/>
            <a:ext cx="6536749" cy="371198"/>
          </a:xfrm>
          <a:prstGeom prst="rect">
            <a:avLst/>
          </a:prstGeom>
          <a:noFill/>
          <a:ln w="9525" algn="ctr">
            <a:noFill/>
            <a:miter lim="800000"/>
            <a:headEnd/>
            <a:tailEnd/>
          </a:ln>
        </p:spPr>
        <p:txBody>
          <a:bodyPr lIns="57917" tIns="28959" rIns="57917" bIns="28959">
            <a:spAutoFit/>
          </a:bodyPr>
          <a:lstStyle/>
          <a:p>
            <a:pPr>
              <a:spcBef>
                <a:spcPct val="75000"/>
              </a:spcBef>
            </a:pPr>
            <a:r>
              <a:rPr lang="zh-CN" altLang="en-US" sz="2032" b="1" u="none" dirty="0">
                <a:solidFill>
                  <a:srgbClr val="3366FF"/>
                </a:solidFill>
                <a:latin typeface="微软雅黑" pitchFamily="34" charset="-122"/>
                <a:ea typeface="微软雅黑" pitchFamily="34" charset="-122"/>
              </a:rPr>
              <a:t>神州数码市民一卡通</a:t>
            </a:r>
            <a:endParaRPr lang="en-US" altLang="zh-CN" sz="2032" b="1" u="none" dirty="0">
              <a:solidFill>
                <a:srgbClr val="3366FF"/>
              </a:solidFill>
              <a:latin typeface="微软雅黑" pitchFamily="34" charset="-122"/>
              <a:ea typeface="微软雅黑" pitchFamily="34" charset="-122"/>
            </a:endParaRPr>
          </a:p>
        </p:txBody>
      </p:sp>
      <p:sp>
        <p:nvSpPr>
          <p:cNvPr id="7" name="标题 1"/>
          <p:cNvSpPr txBox="1">
            <a:spLocks/>
          </p:cNvSpPr>
          <p:nvPr/>
        </p:nvSpPr>
        <p:spPr bwMode="auto">
          <a:xfrm>
            <a:off x="357221" y="1378161"/>
            <a:ext cx="8443820" cy="269952"/>
          </a:xfrm>
          <a:prstGeom prst="rect">
            <a:avLst/>
          </a:prstGeom>
          <a:solidFill>
            <a:srgbClr val="FFFFFF"/>
          </a:solidFill>
          <a:ln w="9525">
            <a:noFill/>
            <a:miter lim="800000"/>
            <a:headEnd/>
            <a:tailEnd/>
          </a:ln>
        </p:spPr>
        <p:txBody>
          <a:bodyPr anchor="ctr"/>
          <a:lstStyle/>
          <a:p>
            <a:pPr eaLnBrk="0" hangingPunct="0">
              <a:buClr>
                <a:srgbClr val="FF0000"/>
              </a:buClr>
              <a:defRPr/>
            </a:pPr>
            <a:r>
              <a:rPr lang="zh-CN" altLang="en-US" sz="1016" b="1" kern="0" dirty="0">
                <a:solidFill>
                  <a:srgbClr val="000000"/>
                </a:solidFill>
                <a:latin typeface="微软雅黑" pitchFamily="34" charset="-122"/>
                <a:ea typeface="微软雅黑" pitchFamily="34" charset="-122"/>
                <a:cs typeface="+mj-cs"/>
              </a:rPr>
              <a:t> 围绕公民从出生到死亡的整个生命过程</a:t>
            </a:r>
            <a:r>
              <a:rPr lang="en-US" altLang="zh-CN" sz="1016" b="1" kern="0" dirty="0">
                <a:solidFill>
                  <a:srgbClr val="000000"/>
                </a:solidFill>
                <a:latin typeface="微软雅黑" pitchFamily="34" charset="-122"/>
                <a:ea typeface="微软雅黑" pitchFamily="34" charset="-122"/>
                <a:cs typeface="+mj-cs"/>
              </a:rPr>
              <a:t>,</a:t>
            </a:r>
            <a:r>
              <a:rPr lang="zh-CN" altLang="en-US" sz="1016" b="1" kern="0" dirty="0">
                <a:solidFill>
                  <a:srgbClr val="000000"/>
                </a:solidFill>
                <a:latin typeface="微软雅黑" pitchFamily="34" charset="-122"/>
                <a:ea typeface="微软雅黑" pitchFamily="34" charset="-122"/>
                <a:cs typeface="+mj-cs"/>
              </a:rPr>
              <a:t>提供完美一生的贴心政府、社会和商业服务</a:t>
            </a:r>
            <a:r>
              <a:rPr lang="en-US" altLang="zh-CN" sz="1016" b="1" kern="0" dirty="0">
                <a:solidFill>
                  <a:srgbClr val="000000"/>
                </a:solidFill>
                <a:latin typeface="微软雅黑" pitchFamily="34" charset="-122"/>
                <a:ea typeface="微软雅黑" pitchFamily="34" charset="-122"/>
                <a:cs typeface="+mj-cs"/>
              </a:rPr>
              <a:t>,</a:t>
            </a:r>
            <a:r>
              <a:rPr lang="zh-CN" altLang="en-US" sz="1016" b="1" kern="0" dirty="0">
                <a:solidFill>
                  <a:srgbClr val="000000"/>
                </a:solidFill>
                <a:latin typeface="微软雅黑" pitchFamily="34" charset="-122"/>
                <a:ea typeface="微软雅黑" pitchFamily="34" charset="-122"/>
                <a:cs typeface="+mj-cs"/>
              </a:rPr>
              <a:t>真正践行</a:t>
            </a:r>
            <a:r>
              <a:rPr lang="en-US" altLang="zh-CN" sz="1016" b="1" kern="0" dirty="0">
                <a:solidFill>
                  <a:srgbClr val="000000"/>
                </a:solidFill>
                <a:latin typeface="微软雅黑" pitchFamily="34" charset="-122"/>
                <a:ea typeface="微软雅黑" pitchFamily="34" charset="-122"/>
                <a:cs typeface="+mj-cs"/>
              </a:rPr>
              <a:t>"</a:t>
            </a:r>
            <a:r>
              <a:rPr lang="zh-CN" altLang="en-US" sz="1016" b="1" kern="0" dirty="0">
                <a:solidFill>
                  <a:srgbClr val="000000"/>
                </a:solidFill>
                <a:latin typeface="微软雅黑" pitchFamily="34" charset="-122"/>
                <a:ea typeface="微软雅黑" pitchFamily="34" charset="-122"/>
                <a:cs typeface="+mj-cs"/>
              </a:rPr>
              <a:t>以人为本、服务一生</a:t>
            </a:r>
            <a:r>
              <a:rPr lang="en-US" altLang="zh-CN" sz="1016" b="1" kern="0" dirty="0">
                <a:solidFill>
                  <a:srgbClr val="000000"/>
                </a:solidFill>
                <a:latin typeface="微软雅黑" pitchFamily="34" charset="-122"/>
                <a:ea typeface="微软雅黑" pitchFamily="34" charset="-122"/>
                <a:cs typeface="+mj-cs"/>
              </a:rPr>
              <a:t>"</a:t>
            </a:r>
            <a:r>
              <a:rPr lang="zh-CN" altLang="en-US" sz="1016" b="1" kern="0" dirty="0">
                <a:solidFill>
                  <a:srgbClr val="000000"/>
                </a:solidFill>
                <a:latin typeface="微软雅黑" pitchFamily="34" charset="-122"/>
                <a:ea typeface="微软雅黑" pitchFamily="34" charset="-122"/>
                <a:cs typeface="+mj-cs"/>
              </a:rPr>
              <a:t>的理念</a:t>
            </a:r>
          </a:p>
        </p:txBody>
      </p:sp>
      <p:sp>
        <p:nvSpPr>
          <p:cNvPr id="8" name="空心弧 7"/>
          <p:cNvSpPr/>
          <p:nvPr/>
        </p:nvSpPr>
        <p:spPr>
          <a:xfrm>
            <a:off x="2334031" y="1928861"/>
            <a:ext cx="1295625" cy="993415"/>
          </a:xfrm>
          <a:prstGeom prst="blockArc">
            <a:avLst>
              <a:gd name="adj1" fmla="val 10800000"/>
              <a:gd name="adj2" fmla="val 87042"/>
              <a:gd name="adj3" fmla="val 11256"/>
            </a:avLst>
          </a:prstGeom>
          <a:solidFill>
            <a:srgbClr val="66FF66"/>
          </a:solidFill>
          <a:ln w="25400" cmpd="sng">
            <a:solidFill>
              <a:srgbClr val="66FF66"/>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tx1"/>
                </a:solidFill>
                <a:ea typeface="微软雅黑" pitchFamily="34" charset="-122"/>
              </a:rPr>
              <a:t>C</a:t>
            </a:r>
            <a:endParaRPr lang="zh-CN" altLang="en-US" dirty="0">
              <a:solidFill>
                <a:schemeClr val="tx1"/>
              </a:solidFill>
              <a:ea typeface="微软雅黑" pitchFamily="34" charset="-122"/>
            </a:endParaRPr>
          </a:p>
        </p:txBody>
      </p:sp>
      <p:cxnSp>
        <p:nvCxnSpPr>
          <p:cNvPr id="9" name="直接连接符 8"/>
          <p:cNvCxnSpPr/>
          <p:nvPr/>
        </p:nvCxnSpPr>
        <p:spPr>
          <a:xfrm rot="16200000" flipH="1">
            <a:off x="-340540" y="3322897"/>
            <a:ext cx="3024638" cy="25405"/>
          </a:xfrm>
          <a:prstGeom prst="line">
            <a:avLst/>
          </a:prstGeom>
          <a:ln w="180975">
            <a:solidFill>
              <a:srgbClr val="66FF66"/>
            </a:solidFill>
          </a:ln>
        </p:spPr>
        <p:style>
          <a:lnRef idx="1">
            <a:schemeClr val="accent1"/>
          </a:lnRef>
          <a:fillRef idx="0">
            <a:schemeClr val="accent1"/>
          </a:fillRef>
          <a:effectRef idx="0">
            <a:schemeClr val="accent1"/>
          </a:effectRef>
          <a:fontRef idx="minor">
            <a:schemeClr val="tx1"/>
          </a:fontRef>
        </p:style>
      </p:cxnSp>
      <p:sp>
        <p:nvSpPr>
          <p:cNvPr id="10" name="空心弧 9"/>
          <p:cNvSpPr/>
          <p:nvPr/>
        </p:nvSpPr>
        <p:spPr>
          <a:xfrm flipV="1">
            <a:off x="1106681" y="4314018"/>
            <a:ext cx="1368663" cy="994615"/>
          </a:xfrm>
          <a:prstGeom prst="blockArc">
            <a:avLst>
              <a:gd name="adj1" fmla="val 10800000"/>
              <a:gd name="adj2" fmla="val 87042"/>
              <a:gd name="adj3" fmla="val 11256"/>
            </a:avLst>
          </a:prstGeom>
          <a:solidFill>
            <a:srgbClr val="66FF66"/>
          </a:solidFill>
          <a:ln w="25400" cmpd="sng">
            <a:solidFill>
              <a:srgbClr val="66FF66"/>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tx1"/>
                </a:solidFill>
                <a:ea typeface="微软雅黑" pitchFamily="34" charset="-122"/>
              </a:rPr>
              <a:t>C</a:t>
            </a:r>
            <a:endParaRPr lang="zh-CN" altLang="en-US" dirty="0">
              <a:solidFill>
                <a:schemeClr val="tx1"/>
              </a:solidFill>
              <a:ea typeface="微软雅黑" pitchFamily="34" charset="-122"/>
            </a:endParaRPr>
          </a:p>
        </p:txBody>
      </p:sp>
      <p:cxnSp>
        <p:nvCxnSpPr>
          <p:cNvPr id="11" name="直接连接符 10"/>
          <p:cNvCxnSpPr/>
          <p:nvPr/>
        </p:nvCxnSpPr>
        <p:spPr>
          <a:xfrm rot="16200000" flipH="1">
            <a:off x="1143686" y="3620953"/>
            <a:ext cx="2531529" cy="1588"/>
          </a:xfrm>
          <a:prstGeom prst="line">
            <a:avLst/>
          </a:prstGeom>
          <a:ln w="180975">
            <a:solidFill>
              <a:srgbClr val="66FF6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200000" flipH="1">
            <a:off x="2354072" y="3611355"/>
            <a:ext cx="2397155" cy="1588"/>
          </a:xfrm>
          <a:prstGeom prst="line">
            <a:avLst/>
          </a:prstGeom>
          <a:ln w="180975">
            <a:solidFill>
              <a:srgbClr val="66FF66"/>
            </a:solidFill>
          </a:ln>
        </p:spPr>
        <p:style>
          <a:lnRef idx="1">
            <a:schemeClr val="accent1"/>
          </a:lnRef>
          <a:fillRef idx="0">
            <a:schemeClr val="accent1"/>
          </a:fillRef>
          <a:effectRef idx="0">
            <a:schemeClr val="accent1"/>
          </a:effectRef>
          <a:fontRef idx="minor">
            <a:schemeClr val="tx1"/>
          </a:fontRef>
        </p:style>
      </p:cxnSp>
      <p:sp>
        <p:nvSpPr>
          <p:cNvPr id="13" name="空心弧 12"/>
          <p:cNvSpPr/>
          <p:nvPr/>
        </p:nvSpPr>
        <p:spPr>
          <a:xfrm flipV="1">
            <a:off x="3477230" y="4314018"/>
            <a:ext cx="1276571" cy="994615"/>
          </a:xfrm>
          <a:prstGeom prst="blockArc">
            <a:avLst>
              <a:gd name="adj1" fmla="val 10800000"/>
              <a:gd name="adj2" fmla="val 87042"/>
              <a:gd name="adj3" fmla="val 11256"/>
            </a:avLst>
          </a:prstGeom>
          <a:solidFill>
            <a:srgbClr val="66FF66"/>
          </a:solidFill>
          <a:ln w="25400" cmpd="sng">
            <a:solidFill>
              <a:srgbClr val="66FF66"/>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tx1"/>
                </a:solidFill>
                <a:ea typeface="微软雅黑" pitchFamily="34" charset="-122"/>
              </a:rPr>
              <a:t>C</a:t>
            </a:r>
            <a:endParaRPr lang="zh-CN" altLang="en-US" dirty="0">
              <a:solidFill>
                <a:schemeClr val="tx1"/>
              </a:solidFill>
              <a:ea typeface="微软雅黑" pitchFamily="34" charset="-122"/>
            </a:endParaRPr>
          </a:p>
        </p:txBody>
      </p:sp>
      <p:cxnSp>
        <p:nvCxnSpPr>
          <p:cNvPr id="14" name="直接连接符 13"/>
          <p:cNvCxnSpPr/>
          <p:nvPr/>
        </p:nvCxnSpPr>
        <p:spPr>
          <a:xfrm rot="16200000" flipH="1">
            <a:off x="3516768" y="3684734"/>
            <a:ext cx="2331167" cy="0"/>
          </a:xfrm>
          <a:prstGeom prst="line">
            <a:avLst/>
          </a:prstGeom>
          <a:ln w="180975">
            <a:solidFill>
              <a:srgbClr val="66FF66"/>
            </a:solidFill>
          </a:ln>
        </p:spPr>
        <p:style>
          <a:lnRef idx="1">
            <a:schemeClr val="accent1"/>
          </a:lnRef>
          <a:fillRef idx="0">
            <a:schemeClr val="accent1"/>
          </a:fillRef>
          <a:effectRef idx="0">
            <a:schemeClr val="accent1"/>
          </a:effectRef>
          <a:fontRef idx="minor">
            <a:schemeClr val="tx1"/>
          </a:fontRef>
        </p:style>
      </p:cxnSp>
      <p:sp>
        <p:nvSpPr>
          <p:cNvPr id="15" name="空心弧 14"/>
          <p:cNvSpPr/>
          <p:nvPr/>
        </p:nvSpPr>
        <p:spPr>
          <a:xfrm>
            <a:off x="4610901" y="2020043"/>
            <a:ext cx="1297213" cy="993415"/>
          </a:xfrm>
          <a:prstGeom prst="blockArc">
            <a:avLst>
              <a:gd name="adj1" fmla="val 10800000"/>
              <a:gd name="adj2" fmla="val 87042"/>
              <a:gd name="adj3" fmla="val 11256"/>
            </a:avLst>
          </a:prstGeom>
          <a:solidFill>
            <a:srgbClr val="66FF66"/>
          </a:solidFill>
          <a:ln w="25400" cmpd="sng">
            <a:solidFill>
              <a:srgbClr val="66FF66"/>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tx1"/>
                </a:solidFill>
                <a:ea typeface="微软雅黑" pitchFamily="34" charset="-122"/>
              </a:rPr>
              <a:t>C</a:t>
            </a:r>
            <a:endParaRPr lang="zh-CN" altLang="en-US" dirty="0">
              <a:solidFill>
                <a:schemeClr val="tx1"/>
              </a:solidFill>
              <a:ea typeface="微软雅黑" pitchFamily="34" charset="-122"/>
            </a:endParaRPr>
          </a:p>
        </p:txBody>
      </p:sp>
      <p:cxnSp>
        <p:nvCxnSpPr>
          <p:cNvPr id="16" name="直接连接符 15"/>
          <p:cNvCxnSpPr/>
          <p:nvPr/>
        </p:nvCxnSpPr>
        <p:spPr>
          <a:xfrm rot="16200000" flipH="1">
            <a:off x="4672068" y="3699731"/>
            <a:ext cx="2332367" cy="0"/>
          </a:xfrm>
          <a:prstGeom prst="line">
            <a:avLst/>
          </a:prstGeom>
          <a:ln w="180975">
            <a:solidFill>
              <a:srgbClr val="66FF66"/>
            </a:solidFill>
          </a:ln>
        </p:spPr>
        <p:style>
          <a:lnRef idx="1">
            <a:schemeClr val="accent1"/>
          </a:lnRef>
          <a:fillRef idx="0">
            <a:schemeClr val="accent1"/>
          </a:fillRef>
          <a:effectRef idx="0">
            <a:schemeClr val="accent1"/>
          </a:effectRef>
          <a:fontRef idx="minor">
            <a:schemeClr val="tx1"/>
          </a:fontRef>
        </p:style>
      </p:cxnSp>
      <p:sp>
        <p:nvSpPr>
          <p:cNvPr id="17" name="空心弧 16"/>
          <p:cNvSpPr/>
          <p:nvPr/>
        </p:nvSpPr>
        <p:spPr>
          <a:xfrm flipV="1">
            <a:off x="5765214" y="4314018"/>
            <a:ext cx="1314678" cy="994615"/>
          </a:xfrm>
          <a:prstGeom prst="blockArc">
            <a:avLst>
              <a:gd name="adj1" fmla="val 10800000"/>
              <a:gd name="adj2" fmla="val 87042"/>
              <a:gd name="adj3" fmla="val 11256"/>
            </a:avLst>
          </a:prstGeom>
          <a:solidFill>
            <a:srgbClr val="66FF66"/>
          </a:solidFill>
          <a:ln w="25400" cmpd="sng">
            <a:solidFill>
              <a:srgbClr val="66FF66"/>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tx1"/>
                </a:solidFill>
                <a:ea typeface="微软雅黑" pitchFamily="34" charset="-122"/>
              </a:rPr>
              <a:t>C</a:t>
            </a:r>
            <a:endParaRPr lang="zh-CN" altLang="en-US" dirty="0">
              <a:solidFill>
                <a:schemeClr val="tx1"/>
              </a:solidFill>
              <a:ea typeface="微软雅黑" pitchFamily="34" charset="-122"/>
            </a:endParaRPr>
          </a:p>
        </p:txBody>
      </p:sp>
      <p:grpSp>
        <p:nvGrpSpPr>
          <p:cNvPr id="18" name="组合 43"/>
          <p:cNvGrpSpPr/>
          <p:nvPr/>
        </p:nvGrpSpPr>
        <p:grpSpPr>
          <a:xfrm>
            <a:off x="6901764" y="2661177"/>
            <a:ext cx="792138" cy="2236659"/>
            <a:chOff x="6812884" y="2289711"/>
            <a:chExt cx="792000" cy="3625669"/>
          </a:xfrm>
          <a:solidFill>
            <a:srgbClr val="EEEEEE"/>
          </a:solidFill>
        </p:grpSpPr>
        <p:sp>
          <p:nvSpPr>
            <p:cNvPr id="19" name="圆角右箭头 18"/>
            <p:cNvSpPr/>
            <p:nvPr/>
          </p:nvSpPr>
          <p:spPr>
            <a:xfrm>
              <a:off x="6812884" y="2289711"/>
              <a:ext cx="792000" cy="868680"/>
            </a:xfrm>
            <a:prstGeom prst="bentArrow">
              <a:avLst>
                <a:gd name="adj1" fmla="val 25000"/>
                <a:gd name="adj2" fmla="val 25000"/>
                <a:gd name="adj3" fmla="val 25000"/>
                <a:gd name="adj4" fmla="val 43750"/>
              </a:avLst>
            </a:prstGeom>
            <a:solidFill>
              <a:srgbClr val="66FF66"/>
            </a:solidFill>
            <a:ln w="3175">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tx1"/>
                </a:solidFill>
                <a:ea typeface="微软雅黑" pitchFamily="34" charset="-122"/>
              </a:endParaRPr>
            </a:p>
          </p:txBody>
        </p:sp>
        <p:cxnSp>
          <p:nvCxnSpPr>
            <p:cNvPr id="20" name="直接连接符 19"/>
            <p:cNvCxnSpPr/>
            <p:nvPr/>
          </p:nvCxnSpPr>
          <p:spPr>
            <a:xfrm rot="16200000" flipH="1">
              <a:off x="5397374" y="4403380"/>
              <a:ext cx="3024000" cy="0"/>
            </a:xfrm>
            <a:prstGeom prst="line">
              <a:avLst/>
            </a:prstGeom>
            <a:grpFill/>
            <a:ln w="184150">
              <a:solidFill>
                <a:srgbClr val="66FF66"/>
              </a:solidFill>
            </a:ln>
          </p:spPr>
          <p:style>
            <a:lnRef idx="1">
              <a:schemeClr val="accent1"/>
            </a:lnRef>
            <a:fillRef idx="0">
              <a:schemeClr val="accent1"/>
            </a:fillRef>
            <a:effectRef idx="0">
              <a:schemeClr val="accent1"/>
            </a:effectRef>
            <a:fontRef idx="minor">
              <a:schemeClr val="tx1"/>
            </a:fontRef>
          </p:style>
        </p:cxnSp>
      </p:grpSp>
      <p:sp>
        <p:nvSpPr>
          <p:cNvPr id="21" name="Oval 33"/>
          <p:cNvSpPr>
            <a:spLocks noChangeArrowheads="1"/>
          </p:cNvSpPr>
          <p:nvPr/>
        </p:nvSpPr>
        <p:spPr bwMode="auto">
          <a:xfrm>
            <a:off x="987597" y="1805283"/>
            <a:ext cx="379479" cy="235156"/>
          </a:xfrm>
          <a:prstGeom prst="ellipse">
            <a:avLst/>
          </a:prstGeom>
          <a:solidFill>
            <a:srgbClr val="CC99FF"/>
          </a:solidFill>
          <a:ln w="9525">
            <a:solidFill>
              <a:srgbClr val="7030A0"/>
            </a:solidFill>
            <a:round/>
            <a:headEnd/>
            <a:tailEnd/>
          </a:ln>
        </p:spPr>
        <p:txBody>
          <a:bodyPr wrap="none" lIns="77410" tIns="38705" rIns="77410" bIns="38705" anchor="ctr"/>
          <a:lstStyle/>
          <a:p>
            <a:pPr eaLnBrk="0" hangingPunct="0"/>
            <a:r>
              <a:rPr lang="en-US" altLang="zh-CN" sz="1355" b="1" i="1">
                <a:solidFill>
                  <a:srgbClr val="002060"/>
                </a:solidFill>
                <a:latin typeface="微软雅黑" pitchFamily="34" charset="-122"/>
                <a:ea typeface="微软雅黑" pitchFamily="34" charset="-122"/>
              </a:rPr>
              <a:t>1</a:t>
            </a:r>
          </a:p>
        </p:txBody>
      </p:sp>
      <p:sp>
        <p:nvSpPr>
          <p:cNvPr id="22" name="Oval 33"/>
          <p:cNvSpPr>
            <a:spLocks noChangeArrowheads="1"/>
          </p:cNvSpPr>
          <p:nvPr/>
        </p:nvSpPr>
        <p:spPr bwMode="auto">
          <a:xfrm>
            <a:off x="2904042" y="1909664"/>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9</a:t>
            </a:r>
          </a:p>
        </p:txBody>
      </p:sp>
      <p:sp>
        <p:nvSpPr>
          <p:cNvPr id="23" name="Oval 33"/>
          <p:cNvSpPr>
            <a:spLocks noChangeArrowheads="1"/>
          </p:cNvSpPr>
          <p:nvPr/>
        </p:nvSpPr>
        <p:spPr bwMode="auto">
          <a:xfrm>
            <a:off x="5109462" y="1996048"/>
            <a:ext cx="215938" cy="1343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17</a:t>
            </a:r>
          </a:p>
        </p:txBody>
      </p:sp>
      <p:sp>
        <p:nvSpPr>
          <p:cNvPr id="24" name="Oval 33"/>
          <p:cNvSpPr>
            <a:spLocks noChangeArrowheads="1"/>
          </p:cNvSpPr>
          <p:nvPr/>
        </p:nvSpPr>
        <p:spPr bwMode="auto">
          <a:xfrm>
            <a:off x="1727500" y="5167059"/>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5</a:t>
            </a:r>
          </a:p>
        </p:txBody>
      </p:sp>
      <p:sp>
        <p:nvSpPr>
          <p:cNvPr id="25" name="Oval 33"/>
          <p:cNvSpPr>
            <a:spLocks noChangeArrowheads="1"/>
          </p:cNvSpPr>
          <p:nvPr/>
        </p:nvSpPr>
        <p:spPr bwMode="auto">
          <a:xfrm>
            <a:off x="4032950" y="5167059"/>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13</a:t>
            </a:r>
          </a:p>
        </p:txBody>
      </p:sp>
      <p:sp>
        <p:nvSpPr>
          <p:cNvPr id="26" name="Oval 33"/>
          <p:cNvSpPr>
            <a:spLocks noChangeArrowheads="1"/>
          </p:cNvSpPr>
          <p:nvPr/>
        </p:nvSpPr>
        <p:spPr bwMode="auto">
          <a:xfrm>
            <a:off x="6336813" y="5167059"/>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21</a:t>
            </a:r>
          </a:p>
        </p:txBody>
      </p:sp>
      <p:sp>
        <p:nvSpPr>
          <p:cNvPr id="27" name="Oval 33"/>
          <p:cNvSpPr>
            <a:spLocks noChangeArrowheads="1"/>
          </p:cNvSpPr>
          <p:nvPr/>
        </p:nvSpPr>
        <p:spPr bwMode="auto">
          <a:xfrm>
            <a:off x="7000503" y="2760307"/>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12</a:t>
            </a:r>
          </a:p>
        </p:txBody>
      </p:sp>
      <p:sp>
        <p:nvSpPr>
          <p:cNvPr id="28" name="Oval 33"/>
          <p:cNvSpPr>
            <a:spLocks noChangeArrowheads="1"/>
          </p:cNvSpPr>
          <p:nvPr/>
        </p:nvSpPr>
        <p:spPr bwMode="auto">
          <a:xfrm>
            <a:off x="1101917" y="4765134"/>
            <a:ext cx="215938" cy="1343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4</a:t>
            </a:r>
          </a:p>
        </p:txBody>
      </p:sp>
      <p:sp>
        <p:nvSpPr>
          <p:cNvPr id="29" name="Oval 33"/>
          <p:cNvSpPr>
            <a:spLocks noChangeArrowheads="1"/>
          </p:cNvSpPr>
          <p:nvPr/>
        </p:nvSpPr>
        <p:spPr bwMode="auto">
          <a:xfrm>
            <a:off x="2340381" y="4765134"/>
            <a:ext cx="215938" cy="1343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6</a:t>
            </a:r>
          </a:p>
        </p:txBody>
      </p:sp>
      <p:sp>
        <p:nvSpPr>
          <p:cNvPr id="30" name="Oval 33"/>
          <p:cNvSpPr>
            <a:spLocks noChangeArrowheads="1"/>
          </p:cNvSpPr>
          <p:nvPr/>
        </p:nvSpPr>
        <p:spPr bwMode="auto">
          <a:xfrm>
            <a:off x="1101917" y="3619347"/>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3</a:t>
            </a:r>
          </a:p>
        </p:txBody>
      </p:sp>
      <p:sp>
        <p:nvSpPr>
          <p:cNvPr id="31" name="Oval 33"/>
          <p:cNvSpPr>
            <a:spLocks noChangeArrowheads="1"/>
          </p:cNvSpPr>
          <p:nvPr/>
        </p:nvSpPr>
        <p:spPr bwMode="auto">
          <a:xfrm>
            <a:off x="1101917" y="2413570"/>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2</a:t>
            </a:r>
          </a:p>
        </p:txBody>
      </p:sp>
      <p:sp>
        <p:nvSpPr>
          <p:cNvPr id="32" name="Oval 33"/>
          <p:cNvSpPr>
            <a:spLocks noChangeArrowheads="1"/>
          </p:cNvSpPr>
          <p:nvPr/>
        </p:nvSpPr>
        <p:spPr bwMode="auto">
          <a:xfrm>
            <a:off x="2340381" y="3619347"/>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7</a:t>
            </a:r>
          </a:p>
        </p:txBody>
      </p:sp>
      <p:sp>
        <p:nvSpPr>
          <p:cNvPr id="33" name="Oval 33"/>
          <p:cNvSpPr>
            <a:spLocks noChangeArrowheads="1"/>
          </p:cNvSpPr>
          <p:nvPr/>
        </p:nvSpPr>
        <p:spPr bwMode="auto">
          <a:xfrm>
            <a:off x="2340381" y="2413570"/>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8</a:t>
            </a:r>
          </a:p>
        </p:txBody>
      </p:sp>
      <p:sp>
        <p:nvSpPr>
          <p:cNvPr id="34" name="Oval 33"/>
          <p:cNvSpPr>
            <a:spLocks noChangeArrowheads="1"/>
          </p:cNvSpPr>
          <p:nvPr/>
        </p:nvSpPr>
        <p:spPr bwMode="auto">
          <a:xfrm>
            <a:off x="3532801" y="4765134"/>
            <a:ext cx="215938" cy="1343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12</a:t>
            </a:r>
          </a:p>
        </p:txBody>
      </p:sp>
      <p:sp>
        <p:nvSpPr>
          <p:cNvPr id="35" name="Oval 33"/>
          <p:cNvSpPr>
            <a:spLocks noChangeArrowheads="1"/>
          </p:cNvSpPr>
          <p:nvPr/>
        </p:nvSpPr>
        <p:spPr bwMode="auto">
          <a:xfrm>
            <a:off x="3532801" y="3619347"/>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11</a:t>
            </a:r>
          </a:p>
        </p:txBody>
      </p:sp>
      <p:sp>
        <p:nvSpPr>
          <p:cNvPr id="36" name="Oval 33"/>
          <p:cNvSpPr>
            <a:spLocks noChangeArrowheads="1"/>
          </p:cNvSpPr>
          <p:nvPr/>
        </p:nvSpPr>
        <p:spPr bwMode="auto">
          <a:xfrm>
            <a:off x="3532801" y="2413570"/>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10</a:t>
            </a:r>
          </a:p>
        </p:txBody>
      </p:sp>
      <p:sp>
        <p:nvSpPr>
          <p:cNvPr id="37" name="Oval 33"/>
          <p:cNvSpPr>
            <a:spLocks noChangeArrowheads="1"/>
          </p:cNvSpPr>
          <p:nvPr/>
        </p:nvSpPr>
        <p:spPr bwMode="auto">
          <a:xfrm>
            <a:off x="4645832" y="4765134"/>
            <a:ext cx="215938" cy="1343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14</a:t>
            </a:r>
          </a:p>
        </p:txBody>
      </p:sp>
      <p:sp>
        <p:nvSpPr>
          <p:cNvPr id="38" name="Oval 33"/>
          <p:cNvSpPr>
            <a:spLocks noChangeArrowheads="1"/>
          </p:cNvSpPr>
          <p:nvPr/>
        </p:nvSpPr>
        <p:spPr bwMode="auto">
          <a:xfrm>
            <a:off x="4645832" y="3619347"/>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15</a:t>
            </a:r>
          </a:p>
        </p:txBody>
      </p:sp>
      <p:sp>
        <p:nvSpPr>
          <p:cNvPr id="39" name="Oval 33"/>
          <p:cNvSpPr>
            <a:spLocks noChangeArrowheads="1"/>
          </p:cNvSpPr>
          <p:nvPr/>
        </p:nvSpPr>
        <p:spPr bwMode="auto">
          <a:xfrm>
            <a:off x="4645832" y="2413570"/>
            <a:ext cx="217526"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16</a:t>
            </a:r>
          </a:p>
        </p:txBody>
      </p:sp>
      <p:sp>
        <p:nvSpPr>
          <p:cNvPr id="40" name="Oval 33"/>
          <p:cNvSpPr>
            <a:spLocks noChangeArrowheads="1"/>
          </p:cNvSpPr>
          <p:nvPr/>
        </p:nvSpPr>
        <p:spPr bwMode="auto">
          <a:xfrm>
            <a:off x="5823961" y="4765134"/>
            <a:ext cx="215938" cy="1343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20</a:t>
            </a:r>
          </a:p>
        </p:txBody>
      </p:sp>
      <p:sp>
        <p:nvSpPr>
          <p:cNvPr id="41" name="Oval 33"/>
          <p:cNvSpPr>
            <a:spLocks noChangeArrowheads="1"/>
          </p:cNvSpPr>
          <p:nvPr/>
        </p:nvSpPr>
        <p:spPr bwMode="auto">
          <a:xfrm>
            <a:off x="5823961" y="3619347"/>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19</a:t>
            </a:r>
          </a:p>
        </p:txBody>
      </p:sp>
      <p:sp>
        <p:nvSpPr>
          <p:cNvPr id="42" name="Oval 33"/>
          <p:cNvSpPr>
            <a:spLocks noChangeArrowheads="1"/>
          </p:cNvSpPr>
          <p:nvPr/>
        </p:nvSpPr>
        <p:spPr bwMode="auto">
          <a:xfrm>
            <a:off x="5822374" y="2413570"/>
            <a:ext cx="217525"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18</a:t>
            </a:r>
          </a:p>
        </p:txBody>
      </p:sp>
      <p:sp>
        <p:nvSpPr>
          <p:cNvPr id="43" name="Oval 33"/>
          <p:cNvSpPr>
            <a:spLocks noChangeArrowheads="1"/>
          </p:cNvSpPr>
          <p:nvPr/>
        </p:nvSpPr>
        <p:spPr bwMode="auto">
          <a:xfrm>
            <a:off x="7002091" y="4765134"/>
            <a:ext cx="215938" cy="1343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22</a:t>
            </a:r>
          </a:p>
        </p:txBody>
      </p:sp>
      <p:sp>
        <p:nvSpPr>
          <p:cNvPr id="44" name="Oval 33"/>
          <p:cNvSpPr>
            <a:spLocks noChangeArrowheads="1"/>
          </p:cNvSpPr>
          <p:nvPr/>
        </p:nvSpPr>
        <p:spPr bwMode="auto">
          <a:xfrm>
            <a:off x="7002091" y="3618147"/>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23</a:t>
            </a:r>
          </a:p>
        </p:txBody>
      </p:sp>
      <p:sp>
        <p:nvSpPr>
          <p:cNvPr id="46" name="Oval 33"/>
          <p:cNvSpPr>
            <a:spLocks noChangeArrowheads="1"/>
          </p:cNvSpPr>
          <p:nvPr/>
        </p:nvSpPr>
        <p:spPr bwMode="auto">
          <a:xfrm>
            <a:off x="7002091" y="2754307"/>
            <a:ext cx="215938" cy="133175"/>
          </a:xfrm>
          <a:prstGeom prst="ellipse">
            <a:avLst/>
          </a:prstGeom>
          <a:ln>
            <a:solidFill>
              <a:srgbClr val="3333CC"/>
            </a:solidFill>
            <a:headEnd/>
            <a:tailEnd/>
          </a:ln>
        </p:spPr>
        <p:style>
          <a:lnRef idx="1">
            <a:schemeClr val="accent3"/>
          </a:lnRef>
          <a:fillRef idx="2">
            <a:schemeClr val="accent3"/>
          </a:fillRef>
          <a:effectRef idx="1">
            <a:schemeClr val="accent3"/>
          </a:effectRef>
          <a:fontRef idx="minor">
            <a:schemeClr val="dk1"/>
          </a:fontRef>
        </p:style>
        <p:txBody>
          <a:bodyPr wrap="none" lIns="77410" tIns="38705" rIns="77410" bIns="38705" anchor="ctr"/>
          <a:lstStyle/>
          <a:p>
            <a:pPr algn="ctr" eaLnBrk="0" hangingPunct="0">
              <a:defRPr/>
            </a:pPr>
            <a:r>
              <a:rPr lang="en-US" altLang="zh-CN" sz="931" b="1" dirty="0">
                <a:solidFill>
                  <a:srgbClr val="3333CC"/>
                </a:solidFill>
                <a:latin typeface="微软雅黑" pitchFamily="34" charset="-122"/>
                <a:ea typeface="微软雅黑" pitchFamily="34" charset="-122"/>
              </a:rPr>
              <a:t>24</a:t>
            </a:r>
          </a:p>
        </p:txBody>
      </p:sp>
      <p:sp>
        <p:nvSpPr>
          <p:cNvPr id="47" name="AutoShape 41"/>
          <p:cNvSpPr>
            <a:spLocks noChangeArrowheads="1"/>
          </p:cNvSpPr>
          <p:nvPr/>
        </p:nvSpPr>
        <p:spPr bwMode="auto">
          <a:xfrm>
            <a:off x="1357550" y="1829279"/>
            <a:ext cx="611293" cy="1343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出生</a:t>
            </a:r>
          </a:p>
        </p:txBody>
      </p:sp>
      <p:sp>
        <p:nvSpPr>
          <p:cNvPr id="48" name="TextBox 30"/>
          <p:cNvSpPr txBox="1">
            <a:spLocks noChangeArrowheads="1"/>
          </p:cNvSpPr>
          <p:nvPr/>
        </p:nvSpPr>
        <p:spPr bwMode="auto">
          <a:xfrm>
            <a:off x="304976" y="2587159"/>
            <a:ext cx="539844" cy="274691"/>
          </a:xfrm>
          <a:prstGeom prst="rect">
            <a:avLst/>
          </a:prstGeom>
          <a:noFill/>
          <a:ln w="9525">
            <a:noFill/>
            <a:miter lim="800000"/>
            <a:headEnd/>
            <a:tailEnd/>
          </a:ln>
        </p:spPr>
        <p:txBody>
          <a:bodyPr>
            <a:spAutoFit/>
          </a:bodyPr>
          <a:lstStyle/>
          <a:p>
            <a:pPr>
              <a:spcBef>
                <a:spcPct val="50000"/>
              </a:spcBef>
            </a:pPr>
            <a:r>
              <a:rPr lang="zh-CN" altLang="en-US" sz="1185" b="1" dirty="0">
                <a:solidFill>
                  <a:srgbClr val="575F6D"/>
                </a:solidFill>
                <a:latin typeface="微软雅黑" pitchFamily="34" charset="-122"/>
                <a:ea typeface="微软雅黑" pitchFamily="34" charset="-122"/>
              </a:rPr>
              <a:t>市民</a:t>
            </a:r>
          </a:p>
        </p:txBody>
      </p:sp>
      <p:sp>
        <p:nvSpPr>
          <p:cNvPr id="49" name="AutoShape 41"/>
          <p:cNvSpPr>
            <a:spLocks noChangeArrowheads="1"/>
          </p:cNvSpPr>
          <p:nvPr/>
        </p:nvSpPr>
        <p:spPr bwMode="auto">
          <a:xfrm>
            <a:off x="1355961" y="2396773"/>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上学</a:t>
            </a:r>
          </a:p>
        </p:txBody>
      </p:sp>
      <p:sp>
        <p:nvSpPr>
          <p:cNvPr id="50" name="AutoShape 41"/>
          <p:cNvSpPr>
            <a:spLocks noChangeArrowheads="1"/>
          </p:cNvSpPr>
          <p:nvPr/>
        </p:nvSpPr>
        <p:spPr bwMode="auto">
          <a:xfrm>
            <a:off x="1357550" y="3630144"/>
            <a:ext cx="611293"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就业</a:t>
            </a:r>
          </a:p>
        </p:txBody>
      </p:sp>
      <p:sp>
        <p:nvSpPr>
          <p:cNvPr id="51" name="AutoShape 41"/>
          <p:cNvSpPr>
            <a:spLocks noChangeArrowheads="1"/>
          </p:cNvSpPr>
          <p:nvPr/>
        </p:nvSpPr>
        <p:spPr bwMode="auto">
          <a:xfrm>
            <a:off x="1357550" y="4773532"/>
            <a:ext cx="611293"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婚姻</a:t>
            </a:r>
          </a:p>
        </p:txBody>
      </p:sp>
      <p:sp>
        <p:nvSpPr>
          <p:cNvPr id="52" name="AutoShape 41"/>
          <p:cNvSpPr>
            <a:spLocks noChangeArrowheads="1"/>
          </p:cNvSpPr>
          <p:nvPr/>
        </p:nvSpPr>
        <p:spPr bwMode="auto">
          <a:xfrm>
            <a:off x="1522679" y="5314631"/>
            <a:ext cx="611293"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买房</a:t>
            </a:r>
          </a:p>
        </p:txBody>
      </p:sp>
      <p:sp>
        <p:nvSpPr>
          <p:cNvPr id="53" name="AutoShape 41"/>
          <p:cNvSpPr>
            <a:spLocks noChangeArrowheads="1"/>
          </p:cNvSpPr>
          <p:nvPr/>
        </p:nvSpPr>
        <p:spPr bwMode="auto">
          <a:xfrm>
            <a:off x="2584899" y="4773532"/>
            <a:ext cx="611294"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买车</a:t>
            </a:r>
          </a:p>
        </p:txBody>
      </p:sp>
      <p:sp>
        <p:nvSpPr>
          <p:cNvPr id="54" name="AutoShape 41"/>
          <p:cNvSpPr>
            <a:spLocks noChangeArrowheads="1"/>
          </p:cNvSpPr>
          <p:nvPr/>
        </p:nvSpPr>
        <p:spPr bwMode="auto">
          <a:xfrm>
            <a:off x="4901465" y="3630144"/>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雇佣</a:t>
            </a:r>
          </a:p>
        </p:txBody>
      </p:sp>
      <p:sp>
        <p:nvSpPr>
          <p:cNvPr id="55" name="AutoShape 41"/>
          <p:cNvSpPr>
            <a:spLocks noChangeArrowheads="1"/>
          </p:cNvSpPr>
          <p:nvPr/>
        </p:nvSpPr>
        <p:spPr bwMode="auto">
          <a:xfrm>
            <a:off x="2583313" y="3630144"/>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生育</a:t>
            </a:r>
          </a:p>
        </p:txBody>
      </p:sp>
      <p:sp>
        <p:nvSpPr>
          <p:cNvPr id="56" name="AutoShape 41"/>
          <p:cNvSpPr>
            <a:spLocks noChangeArrowheads="1"/>
          </p:cNvSpPr>
          <p:nvPr/>
        </p:nvSpPr>
        <p:spPr bwMode="auto">
          <a:xfrm>
            <a:off x="2583313" y="2396773"/>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子女教育</a:t>
            </a:r>
          </a:p>
        </p:txBody>
      </p:sp>
      <p:sp>
        <p:nvSpPr>
          <p:cNvPr id="57" name="AutoShape 41"/>
          <p:cNvSpPr>
            <a:spLocks noChangeArrowheads="1"/>
          </p:cNvSpPr>
          <p:nvPr/>
        </p:nvSpPr>
        <p:spPr bwMode="auto">
          <a:xfrm>
            <a:off x="2708746" y="1775289"/>
            <a:ext cx="611294"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出国</a:t>
            </a:r>
          </a:p>
        </p:txBody>
      </p:sp>
      <p:sp>
        <p:nvSpPr>
          <p:cNvPr id="58" name="AutoShape 41"/>
          <p:cNvSpPr>
            <a:spLocks noChangeArrowheads="1"/>
          </p:cNvSpPr>
          <p:nvPr/>
        </p:nvSpPr>
        <p:spPr bwMode="auto">
          <a:xfrm>
            <a:off x="7245021" y="2396773"/>
            <a:ext cx="611293"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离世</a:t>
            </a:r>
          </a:p>
        </p:txBody>
      </p:sp>
      <p:sp>
        <p:nvSpPr>
          <p:cNvPr id="59" name="AutoShape 41"/>
          <p:cNvSpPr>
            <a:spLocks noChangeArrowheads="1"/>
          </p:cNvSpPr>
          <p:nvPr/>
        </p:nvSpPr>
        <p:spPr bwMode="auto">
          <a:xfrm>
            <a:off x="7245021" y="3630144"/>
            <a:ext cx="611293"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养老服务</a:t>
            </a:r>
          </a:p>
        </p:txBody>
      </p:sp>
      <p:sp>
        <p:nvSpPr>
          <p:cNvPr id="60" name="AutoShape 41"/>
          <p:cNvSpPr>
            <a:spLocks noChangeArrowheads="1"/>
          </p:cNvSpPr>
          <p:nvPr/>
        </p:nvSpPr>
        <p:spPr bwMode="auto">
          <a:xfrm>
            <a:off x="3769380" y="3630144"/>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社区服务</a:t>
            </a:r>
          </a:p>
        </p:txBody>
      </p:sp>
      <p:sp>
        <p:nvSpPr>
          <p:cNvPr id="61" name="AutoShape 41"/>
          <p:cNvSpPr>
            <a:spLocks noChangeArrowheads="1"/>
          </p:cNvSpPr>
          <p:nvPr/>
        </p:nvSpPr>
        <p:spPr bwMode="auto">
          <a:xfrm>
            <a:off x="6058952" y="3630144"/>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文体娱乐</a:t>
            </a:r>
          </a:p>
        </p:txBody>
      </p:sp>
      <p:sp>
        <p:nvSpPr>
          <p:cNvPr id="62" name="AutoShape 41"/>
          <p:cNvSpPr>
            <a:spLocks noChangeArrowheads="1"/>
          </p:cNvSpPr>
          <p:nvPr/>
        </p:nvSpPr>
        <p:spPr bwMode="auto">
          <a:xfrm>
            <a:off x="3769380" y="2396773"/>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纳税退税</a:t>
            </a:r>
          </a:p>
        </p:txBody>
      </p:sp>
      <p:sp>
        <p:nvSpPr>
          <p:cNvPr id="63" name="AutoShape 41"/>
          <p:cNvSpPr>
            <a:spLocks noChangeArrowheads="1"/>
          </p:cNvSpPr>
          <p:nvPr/>
        </p:nvSpPr>
        <p:spPr bwMode="auto">
          <a:xfrm>
            <a:off x="4901465" y="2396773"/>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法律援助</a:t>
            </a:r>
          </a:p>
        </p:txBody>
      </p:sp>
      <p:sp>
        <p:nvSpPr>
          <p:cNvPr id="64" name="AutoShape 41"/>
          <p:cNvSpPr>
            <a:spLocks noChangeArrowheads="1"/>
          </p:cNvSpPr>
          <p:nvPr/>
        </p:nvSpPr>
        <p:spPr bwMode="auto">
          <a:xfrm>
            <a:off x="4936396" y="1858074"/>
            <a:ext cx="611293"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环保</a:t>
            </a:r>
          </a:p>
        </p:txBody>
      </p:sp>
      <p:sp>
        <p:nvSpPr>
          <p:cNvPr id="65" name="AutoShape 41"/>
          <p:cNvSpPr>
            <a:spLocks noChangeArrowheads="1"/>
          </p:cNvSpPr>
          <p:nvPr/>
        </p:nvSpPr>
        <p:spPr bwMode="auto">
          <a:xfrm>
            <a:off x="6058952" y="2396773"/>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进出口</a:t>
            </a:r>
          </a:p>
        </p:txBody>
      </p:sp>
      <p:sp>
        <p:nvSpPr>
          <p:cNvPr id="66" name="AutoShape 41"/>
          <p:cNvSpPr>
            <a:spLocks noChangeArrowheads="1"/>
          </p:cNvSpPr>
          <p:nvPr/>
        </p:nvSpPr>
        <p:spPr bwMode="auto">
          <a:xfrm>
            <a:off x="3770969" y="4773532"/>
            <a:ext cx="611293"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医疗健康</a:t>
            </a:r>
          </a:p>
        </p:txBody>
      </p:sp>
      <p:sp>
        <p:nvSpPr>
          <p:cNvPr id="67" name="AutoShape 41"/>
          <p:cNvSpPr>
            <a:spLocks noChangeArrowheads="1"/>
          </p:cNvSpPr>
          <p:nvPr/>
        </p:nvSpPr>
        <p:spPr bwMode="auto">
          <a:xfrm>
            <a:off x="4901465" y="4773532"/>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注册</a:t>
            </a:r>
          </a:p>
        </p:txBody>
      </p:sp>
      <p:sp>
        <p:nvSpPr>
          <p:cNvPr id="68" name="AutoShape 41"/>
          <p:cNvSpPr>
            <a:spLocks noChangeArrowheads="1"/>
          </p:cNvSpPr>
          <p:nvPr/>
        </p:nvSpPr>
        <p:spPr bwMode="auto">
          <a:xfrm>
            <a:off x="6058952" y="4773532"/>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旅游</a:t>
            </a:r>
          </a:p>
        </p:txBody>
      </p:sp>
      <p:sp>
        <p:nvSpPr>
          <p:cNvPr id="69" name="AutoShape 41"/>
          <p:cNvSpPr>
            <a:spLocks noChangeArrowheads="1"/>
          </p:cNvSpPr>
          <p:nvPr/>
        </p:nvSpPr>
        <p:spPr bwMode="auto">
          <a:xfrm>
            <a:off x="7243433" y="4773532"/>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退休</a:t>
            </a:r>
          </a:p>
        </p:txBody>
      </p:sp>
      <p:sp>
        <p:nvSpPr>
          <p:cNvPr id="70" name="AutoShape 41"/>
          <p:cNvSpPr>
            <a:spLocks noChangeArrowheads="1"/>
          </p:cNvSpPr>
          <p:nvPr/>
        </p:nvSpPr>
        <p:spPr bwMode="auto">
          <a:xfrm>
            <a:off x="3837655" y="5314631"/>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创业扶持</a:t>
            </a:r>
          </a:p>
        </p:txBody>
      </p:sp>
      <p:sp>
        <p:nvSpPr>
          <p:cNvPr id="71" name="AutoShape 41"/>
          <p:cNvSpPr>
            <a:spLocks noChangeArrowheads="1"/>
          </p:cNvSpPr>
          <p:nvPr/>
        </p:nvSpPr>
        <p:spPr bwMode="auto">
          <a:xfrm>
            <a:off x="6154219" y="5314631"/>
            <a:ext cx="612881" cy="133175"/>
          </a:xfrm>
          <a:prstGeom prst="rect">
            <a:avLst/>
          </a:prstGeom>
          <a:solidFill>
            <a:srgbClr val="66FFFF"/>
          </a:solidFill>
          <a:ln w="9525">
            <a:solidFill>
              <a:srgbClr val="000000"/>
            </a:solidFill>
            <a:miter lim="800000"/>
            <a:headEnd/>
            <a:tailEnd/>
          </a:ln>
        </p:spPr>
        <p:txBody>
          <a:bodyPr wrap="none" anchor="ctr"/>
          <a:lstStyle/>
          <a:p>
            <a:pPr algn="ctr" eaLnBrk="0" hangingPunct="0"/>
            <a:r>
              <a:rPr lang="zh-CN" altLang="en-US" sz="1016" b="1">
                <a:solidFill>
                  <a:srgbClr val="000000"/>
                </a:solidFill>
                <a:ea typeface="微软雅黑" pitchFamily="34" charset="-122"/>
                <a:cs typeface="Arial" pitchFamily="34" charset="0"/>
              </a:rPr>
              <a:t>意外事件</a:t>
            </a:r>
          </a:p>
        </p:txBody>
      </p:sp>
      <p:grpSp>
        <p:nvGrpSpPr>
          <p:cNvPr id="72" name="Group 3"/>
          <p:cNvGrpSpPr>
            <a:grpSpLocks/>
          </p:cNvGrpSpPr>
          <p:nvPr/>
        </p:nvGrpSpPr>
        <p:grpSpPr bwMode="auto">
          <a:xfrm flipH="1">
            <a:off x="328670" y="1721298"/>
            <a:ext cx="457280" cy="853043"/>
            <a:chOff x="2448" y="1248"/>
            <a:chExt cx="624" cy="1584"/>
          </a:xfrm>
        </p:grpSpPr>
        <p:sp>
          <p:nvSpPr>
            <p:cNvPr id="73" name="Oval 4"/>
            <p:cNvSpPr>
              <a:spLocks noChangeArrowheads="1"/>
            </p:cNvSpPr>
            <p:nvPr/>
          </p:nvSpPr>
          <p:spPr bwMode="auto">
            <a:xfrm>
              <a:off x="2592" y="1248"/>
              <a:ext cx="288" cy="288"/>
            </a:xfrm>
            <a:prstGeom prst="ellipse">
              <a:avLst/>
            </a:prstGeom>
            <a:solidFill>
              <a:srgbClr val="0000FF"/>
            </a:solidFill>
            <a:ln w="12700">
              <a:noFill/>
              <a:round/>
              <a:headEnd/>
              <a:tailEnd/>
            </a:ln>
          </p:spPr>
          <p:txBody>
            <a:bodyPr wrap="none" anchor="ctr"/>
            <a:lstStyle/>
            <a:p>
              <a:endParaRPr lang="zh-CN" altLang="en-US" sz="1693" dirty="0">
                <a:solidFill>
                  <a:srgbClr val="000000"/>
                </a:solidFill>
                <a:ea typeface="微软雅黑" pitchFamily="34" charset="-122"/>
              </a:endParaRPr>
            </a:p>
          </p:txBody>
        </p:sp>
        <p:sp>
          <p:nvSpPr>
            <p:cNvPr id="74" name="AutoShape 5"/>
            <p:cNvSpPr>
              <a:spLocks noChangeArrowheads="1"/>
            </p:cNvSpPr>
            <p:nvPr/>
          </p:nvSpPr>
          <p:spPr bwMode="auto">
            <a:xfrm>
              <a:off x="2592" y="1584"/>
              <a:ext cx="336" cy="576"/>
            </a:xfrm>
            <a:prstGeom prst="roundRect">
              <a:avLst>
                <a:gd name="adj" fmla="val 16667"/>
              </a:avLst>
            </a:prstGeom>
            <a:solidFill>
              <a:srgbClr val="0000FF"/>
            </a:solidFill>
            <a:ln w="12700">
              <a:noFill/>
              <a:round/>
              <a:headEnd/>
              <a:tailEnd/>
            </a:ln>
          </p:spPr>
          <p:txBody>
            <a:bodyPr wrap="none" anchor="ctr"/>
            <a:lstStyle/>
            <a:p>
              <a:endParaRPr lang="zh-CN" altLang="en-US" sz="1693" dirty="0">
                <a:solidFill>
                  <a:srgbClr val="000000"/>
                </a:solidFill>
                <a:ea typeface="微软雅黑" pitchFamily="34" charset="-122"/>
              </a:endParaRPr>
            </a:p>
          </p:txBody>
        </p:sp>
        <p:sp>
          <p:nvSpPr>
            <p:cNvPr id="75" name="AutoShape 6"/>
            <p:cNvSpPr>
              <a:spLocks noChangeArrowheads="1"/>
            </p:cNvSpPr>
            <p:nvPr/>
          </p:nvSpPr>
          <p:spPr bwMode="auto">
            <a:xfrm>
              <a:off x="2976" y="1632"/>
              <a:ext cx="96" cy="720"/>
            </a:xfrm>
            <a:prstGeom prst="roundRect">
              <a:avLst>
                <a:gd name="adj" fmla="val 16667"/>
              </a:avLst>
            </a:prstGeom>
            <a:solidFill>
              <a:srgbClr val="0000FF"/>
            </a:solidFill>
            <a:ln w="12700">
              <a:noFill/>
              <a:round/>
              <a:headEnd/>
              <a:tailEnd/>
            </a:ln>
          </p:spPr>
          <p:txBody>
            <a:bodyPr wrap="none" anchor="ctr"/>
            <a:lstStyle/>
            <a:p>
              <a:endParaRPr lang="zh-CN" altLang="en-US" sz="1693" dirty="0">
                <a:solidFill>
                  <a:srgbClr val="000000"/>
                </a:solidFill>
                <a:ea typeface="微软雅黑" pitchFamily="34" charset="-122"/>
              </a:endParaRPr>
            </a:p>
          </p:txBody>
        </p:sp>
        <p:sp>
          <p:nvSpPr>
            <p:cNvPr id="76" name="AutoShape 7"/>
            <p:cNvSpPr>
              <a:spLocks noChangeArrowheads="1"/>
            </p:cNvSpPr>
            <p:nvPr/>
          </p:nvSpPr>
          <p:spPr bwMode="auto">
            <a:xfrm>
              <a:off x="2448" y="1632"/>
              <a:ext cx="96" cy="720"/>
            </a:xfrm>
            <a:prstGeom prst="roundRect">
              <a:avLst>
                <a:gd name="adj" fmla="val 16667"/>
              </a:avLst>
            </a:prstGeom>
            <a:solidFill>
              <a:srgbClr val="0000FF"/>
            </a:solidFill>
            <a:ln w="12700">
              <a:noFill/>
              <a:round/>
              <a:headEnd/>
              <a:tailEnd/>
            </a:ln>
          </p:spPr>
          <p:txBody>
            <a:bodyPr wrap="none" anchor="ctr"/>
            <a:lstStyle/>
            <a:p>
              <a:endParaRPr lang="zh-CN" altLang="en-US" sz="1693" dirty="0">
                <a:solidFill>
                  <a:srgbClr val="000000"/>
                </a:solidFill>
                <a:ea typeface="微软雅黑" pitchFamily="34" charset="-122"/>
              </a:endParaRPr>
            </a:p>
          </p:txBody>
        </p:sp>
        <p:sp>
          <p:nvSpPr>
            <p:cNvPr id="77" name="Oval 8"/>
            <p:cNvSpPr>
              <a:spLocks noChangeArrowheads="1"/>
            </p:cNvSpPr>
            <p:nvPr/>
          </p:nvSpPr>
          <p:spPr bwMode="auto">
            <a:xfrm>
              <a:off x="2448" y="1584"/>
              <a:ext cx="624" cy="240"/>
            </a:xfrm>
            <a:prstGeom prst="ellipse">
              <a:avLst/>
            </a:prstGeom>
            <a:solidFill>
              <a:srgbClr val="0000FF"/>
            </a:solidFill>
            <a:ln w="12700">
              <a:noFill/>
              <a:round/>
              <a:headEnd/>
              <a:tailEnd/>
            </a:ln>
          </p:spPr>
          <p:txBody>
            <a:bodyPr wrap="none" anchor="ctr"/>
            <a:lstStyle/>
            <a:p>
              <a:endParaRPr lang="zh-CN" altLang="en-US" sz="1693" dirty="0">
                <a:solidFill>
                  <a:srgbClr val="000000"/>
                </a:solidFill>
                <a:ea typeface="微软雅黑" pitchFamily="34" charset="-122"/>
              </a:endParaRPr>
            </a:p>
          </p:txBody>
        </p:sp>
        <p:sp>
          <p:nvSpPr>
            <p:cNvPr id="78" name="AutoShape 9"/>
            <p:cNvSpPr>
              <a:spLocks noChangeArrowheads="1"/>
            </p:cNvSpPr>
            <p:nvPr/>
          </p:nvSpPr>
          <p:spPr bwMode="auto">
            <a:xfrm>
              <a:off x="2592" y="2016"/>
              <a:ext cx="144" cy="816"/>
            </a:xfrm>
            <a:prstGeom prst="roundRect">
              <a:avLst>
                <a:gd name="adj" fmla="val 16667"/>
              </a:avLst>
            </a:prstGeom>
            <a:solidFill>
              <a:srgbClr val="0000FF"/>
            </a:solidFill>
            <a:ln w="12700">
              <a:noFill/>
              <a:round/>
              <a:headEnd/>
              <a:tailEnd/>
            </a:ln>
          </p:spPr>
          <p:txBody>
            <a:bodyPr wrap="none" anchor="ctr"/>
            <a:lstStyle/>
            <a:p>
              <a:endParaRPr lang="zh-CN" altLang="en-US" sz="1693" dirty="0">
                <a:solidFill>
                  <a:srgbClr val="000000"/>
                </a:solidFill>
                <a:ea typeface="微软雅黑" pitchFamily="34" charset="-122"/>
              </a:endParaRPr>
            </a:p>
          </p:txBody>
        </p:sp>
        <p:sp>
          <p:nvSpPr>
            <p:cNvPr id="79" name="AutoShape 10"/>
            <p:cNvSpPr>
              <a:spLocks noChangeArrowheads="1"/>
            </p:cNvSpPr>
            <p:nvPr/>
          </p:nvSpPr>
          <p:spPr bwMode="auto">
            <a:xfrm>
              <a:off x="2784" y="2016"/>
              <a:ext cx="144" cy="816"/>
            </a:xfrm>
            <a:prstGeom prst="roundRect">
              <a:avLst>
                <a:gd name="adj" fmla="val 16667"/>
              </a:avLst>
            </a:prstGeom>
            <a:solidFill>
              <a:srgbClr val="0000FF"/>
            </a:solidFill>
            <a:ln w="12700">
              <a:noFill/>
              <a:round/>
              <a:headEnd/>
              <a:tailEnd/>
            </a:ln>
          </p:spPr>
          <p:txBody>
            <a:bodyPr wrap="none" anchor="ctr"/>
            <a:lstStyle/>
            <a:p>
              <a:endParaRPr lang="zh-CN" altLang="en-US" sz="1693" dirty="0">
                <a:solidFill>
                  <a:srgbClr val="000000"/>
                </a:solidFill>
                <a:ea typeface="微软雅黑" pitchFamily="34" charset="-122"/>
              </a:endParaRPr>
            </a:p>
          </p:txBody>
        </p:sp>
      </p:grpSp>
      <p:grpSp>
        <p:nvGrpSpPr>
          <p:cNvPr id="80" name="组合 96"/>
          <p:cNvGrpSpPr>
            <a:grpSpLocks/>
          </p:cNvGrpSpPr>
          <p:nvPr/>
        </p:nvGrpSpPr>
        <p:grpSpPr bwMode="auto">
          <a:xfrm>
            <a:off x="7823377" y="2485127"/>
            <a:ext cx="1044756" cy="665876"/>
            <a:chOff x="7711067" y="1848368"/>
            <a:chExt cx="1044575" cy="881603"/>
          </a:xfrm>
        </p:grpSpPr>
        <p:sp>
          <p:nvSpPr>
            <p:cNvPr id="82" name="爆炸形 1 81"/>
            <p:cNvSpPr/>
            <p:nvPr/>
          </p:nvSpPr>
          <p:spPr bwMode="auto">
            <a:xfrm>
              <a:off x="7711067" y="1848368"/>
              <a:ext cx="1044575" cy="881603"/>
            </a:xfrm>
            <a:prstGeom prst="irregularSeal1">
              <a:avLst/>
            </a:prstGeom>
            <a:solidFill>
              <a:schemeClr val="lt1">
                <a:alpha val="1100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zh-CN" altLang="en-US" sz="1016" b="1" dirty="0">
                <a:solidFill>
                  <a:srgbClr val="FF0000"/>
                </a:solidFill>
                <a:latin typeface="微软雅黑" pitchFamily="34" charset="-122"/>
                <a:ea typeface="微软雅黑" pitchFamily="34" charset="-122"/>
              </a:endParaRPr>
            </a:p>
          </p:txBody>
        </p:sp>
        <p:sp>
          <p:nvSpPr>
            <p:cNvPr id="81" name="Text Box 39"/>
            <p:cNvSpPr txBox="1">
              <a:spLocks noChangeArrowheads="1"/>
            </p:cNvSpPr>
            <p:nvPr/>
          </p:nvSpPr>
          <p:spPr bwMode="auto">
            <a:xfrm>
              <a:off x="7894638" y="2146028"/>
              <a:ext cx="703917" cy="329217"/>
            </a:xfrm>
            <a:prstGeom prst="rect">
              <a:avLst/>
            </a:prstGeom>
            <a:noFill/>
            <a:ln w="9525">
              <a:noFill/>
              <a:miter lim="800000"/>
              <a:headEnd/>
              <a:tailEnd/>
            </a:ln>
          </p:spPr>
          <p:txBody>
            <a:bodyPr wrap="none">
              <a:spAutoFit/>
            </a:bodyPr>
            <a:lstStyle/>
            <a:p>
              <a:pPr eaLnBrk="0" hangingPunct="0"/>
              <a:r>
                <a:rPr lang="zh-CN" altLang="en-US" sz="1016" b="1" dirty="0">
                  <a:solidFill>
                    <a:srgbClr val="000000"/>
                  </a:solidFill>
                  <a:ea typeface="微软雅黑" pitchFamily="34" charset="-122"/>
                  <a:cs typeface="Arial" pitchFamily="34" charset="0"/>
                </a:rPr>
                <a:t>相伴一生</a:t>
              </a:r>
              <a:endParaRPr lang="zh-CN" altLang="en-US" sz="1016" b="1" dirty="0">
                <a:solidFill>
                  <a:srgbClr val="000000"/>
                </a:solidFill>
                <a:ea typeface="微软雅黑" pitchFamily="34" charset="-122"/>
                <a:cs typeface="Arial" pitchFamily="34" charset="0"/>
              </a:endParaRPr>
            </a:p>
          </p:txBody>
        </p:sp>
      </p:grpSp>
      <p:sp>
        <p:nvSpPr>
          <p:cNvPr id="83" name="Text Box 19"/>
          <p:cNvSpPr txBox="1">
            <a:spLocks noChangeArrowheads="1"/>
          </p:cNvSpPr>
          <p:nvPr/>
        </p:nvSpPr>
        <p:spPr bwMode="auto">
          <a:xfrm>
            <a:off x="1286099" y="1994848"/>
            <a:ext cx="971718" cy="389850"/>
          </a:xfrm>
          <a:prstGeom prst="rect">
            <a:avLst/>
          </a:prstGeom>
          <a:noFill/>
          <a:ln w="9525">
            <a:noFill/>
            <a:miter lim="800000"/>
            <a:headEnd/>
            <a:tailEnd/>
          </a:ln>
        </p:spPr>
        <p:txBody>
          <a:bodyPr lIns="0" tIns="0" rIns="0" bIns="0">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医学出生证明</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居民户口簿</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免疫接种证</a:t>
            </a:r>
          </a:p>
        </p:txBody>
      </p:sp>
      <p:sp>
        <p:nvSpPr>
          <p:cNvPr id="84" name="Text Box 19"/>
          <p:cNvSpPr txBox="1">
            <a:spLocks noChangeArrowheads="1"/>
          </p:cNvSpPr>
          <p:nvPr/>
        </p:nvSpPr>
        <p:spPr bwMode="auto">
          <a:xfrm>
            <a:off x="1286099" y="2583939"/>
            <a:ext cx="971718" cy="677108"/>
          </a:xfrm>
          <a:prstGeom prst="rect">
            <a:avLst/>
          </a:prstGeom>
          <a:noFill/>
          <a:ln w="9525">
            <a:noFill/>
            <a:miter lim="800000"/>
            <a:headEnd/>
            <a:tailEnd/>
          </a:ln>
        </p:spPr>
        <p:txBody>
          <a:bodyPr lIns="0" tIns="0" rIns="0" bIns="0">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入园手续</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学生大病医保</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学生证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en-US" altLang="zh-CN" sz="889" b="1" dirty="0">
                <a:solidFill>
                  <a:srgbClr val="002060"/>
                </a:solidFill>
                <a:latin typeface="微软雅黑" pitchFamily="34" charset="-122"/>
                <a:ea typeface="微软雅黑" pitchFamily="34" charset="-122"/>
              </a:rPr>
              <a:t> </a:t>
            </a:r>
            <a:r>
              <a:rPr lang="zh-CN" altLang="en-US" sz="889" b="1" dirty="0">
                <a:solidFill>
                  <a:srgbClr val="002060"/>
                </a:solidFill>
                <a:latin typeface="微软雅黑" pitchFamily="34" charset="-122"/>
                <a:ea typeface="微软雅黑" pitchFamily="34" charset="-122"/>
              </a:rPr>
              <a:t>身份证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en-US" altLang="zh-CN" sz="889" b="1" dirty="0">
                <a:solidFill>
                  <a:srgbClr val="002060"/>
                </a:solidFill>
                <a:latin typeface="微软雅黑" pitchFamily="34" charset="-122"/>
                <a:ea typeface="微软雅黑" pitchFamily="34" charset="-122"/>
              </a:rPr>
              <a:t> </a:t>
            </a:r>
            <a:r>
              <a:rPr lang="zh-CN" altLang="en-US" sz="889" b="1" dirty="0">
                <a:solidFill>
                  <a:srgbClr val="002060"/>
                </a:solidFill>
                <a:latin typeface="微软雅黑" pitchFamily="34" charset="-122"/>
                <a:ea typeface="微软雅黑" pitchFamily="34" charset="-122"/>
              </a:rPr>
              <a:t>军人证</a:t>
            </a:r>
          </a:p>
        </p:txBody>
      </p:sp>
      <p:sp>
        <p:nvSpPr>
          <p:cNvPr id="85" name="Text Box 19"/>
          <p:cNvSpPr txBox="1">
            <a:spLocks noChangeArrowheads="1"/>
          </p:cNvSpPr>
          <p:nvPr/>
        </p:nvSpPr>
        <p:spPr bwMode="auto">
          <a:xfrm>
            <a:off x="1260695" y="3826864"/>
            <a:ext cx="1008238" cy="820738"/>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就业指导服务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人才需求发布</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人力银行服务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劳动争议仲裁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失业人员求职证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再就业优惠证</a:t>
            </a:r>
          </a:p>
        </p:txBody>
      </p:sp>
      <p:sp>
        <p:nvSpPr>
          <p:cNvPr id="86" name="Text Box 19"/>
          <p:cNvSpPr txBox="1">
            <a:spLocks noChangeArrowheads="1"/>
          </p:cNvSpPr>
          <p:nvPr/>
        </p:nvSpPr>
        <p:spPr bwMode="auto">
          <a:xfrm>
            <a:off x="1336907" y="5491210"/>
            <a:ext cx="1151138" cy="533479"/>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经济适用房申请</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公积金贷款</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房产证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户口簿</a:t>
            </a:r>
          </a:p>
        </p:txBody>
      </p:sp>
      <p:sp>
        <p:nvSpPr>
          <p:cNvPr id="87" name="Text Box 19"/>
          <p:cNvSpPr txBox="1">
            <a:spLocks noChangeArrowheads="1"/>
          </p:cNvSpPr>
          <p:nvPr/>
        </p:nvSpPr>
        <p:spPr bwMode="auto">
          <a:xfrm>
            <a:off x="2478520" y="2526721"/>
            <a:ext cx="971718" cy="882293"/>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 助学贷款担保</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希望助学基金</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升学信息查询</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流动儿童心理咨询</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民工子弟权益维护</a:t>
            </a:r>
          </a:p>
        </p:txBody>
      </p:sp>
      <p:sp>
        <p:nvSpPr>
          <p:cNvPr id="88" name="Text Box 19"/>
          <p:cNvSpPr txBox="1">
            <a:spLocks noChangeArrowheads="1"/>
          </p:cNvSpPr>
          <p:nvPr/>
        </p:nvSpPr>
        <p:spPr bwMode="auto">
          <a:xfrm>
            <a:off x="2465817" y="3773645"/>
            <a:ext cx="1116206" cy="964367"/>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法规咨询</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计生服务证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独生子女证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生育证</a:t>
            </a:r>
            <a:r>
              <a:rPr lang="en-US" altLang="zh-CN" sz="889" b="1" dirty="0">
                <a:solidFill>
                  <a:srgbClr val="002060"/>
                </a:solidFill>
                <a:latin typeface="微软雅黑" pitchFamily="34" charset="-122"/>
                <a:ea typeface="微软雅黑" pitchFamily="34" charset="-122"/>
              </a:rPr>
              <a:t>(</a:t>
            </a:r>
            <a:r>
              <a:rPr lang="zh-CN" altLang="en-US" sz="889" b="1" dirty="0">
                <a:solidFill>
                  <a:srgbClr val="002060"/>
                </a:solidFill>
                <a:latin typeface="微软雅黑" pitchFamily="34" charset="-122"/>
                <a:ea typeface="微软雅黑" pitchFamily="34" charset="-122"/>
              </a:rPr>
              <a:t>准生证</a:t>
            </a:r>
            <a:r>
              <a:rPr lang="en-US" altLang="zh-CN" sz="889" b="1" dirty="0">
                <a:solidFill>
                  <a:srgbClr val="002060"/>
                </a:solidFill>
                <a:latin typeface="微软雅黑" pitchFamily="34" charset="-122"/>
                <a:ea typeface="微软雅黑" pitchFamily="34" charset="-122"/>
              </a:rPr>
              <a:t>)</a:t>
            </a: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出生证、上环证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计生管理证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社会抚养费收取</a:t>
            </a:r>
          </a:p>
        </p:txBody>
      </p:sp>
      <p:sp>
        <p:nvSpPr>
          <p:cNvPr id="89" name="Text Box 19"/>
          <p:cNvSpPr txBox="1">
            <a:spLocks noChangeArrowheads="1"/>
          </p:cNvSpPr>
          <p:nvPr/>
        </p:nvSpPr>
        <p:spPr bwMode="auto">
          <a:xfrm>
            <a:off x="3631243" y="3783499"/>
            <a:ext cx="755782" cy="677108"/>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政务代办</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家政服务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税费代理</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公共信息</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社区人才</a:t>
            </a:r>
          </a:p>
        </p:txBody>
      </p:sp>
      <p:sp>
        <p:nvSpPr>
          <p:cNvPr id="90" name="Text Box 19"/>
          <p:cNvSpPr txBox="1">
            <a:spLocks noChangeArrowheads="1"/>
          </p:cNvSpPr>
          <p:nvPr/>
        </p:nvSpPr>
        <p:spPr bwMode="auto">
          <a:xfrm>
            <a:off x="3634420" y="2561182"/>
            <a:ext cx="1152725" cy="389850"/>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地税申报</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国税申报</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先征后退</a:t>
            </a:r>
          </a:p>
        </p:txBody>
      </p:sp>
      <p:sp>
        <p:nvSpPr>
          <p:cNvPr id="91" name="Text Box 19"/>
          <p:cNvSpPr txBox="1">
            <a:spLocks noChangeArrowheads="1"/>
          </p:cNvSpPr>
          <p:nvPr/>
        </p:nvSpPr>
        <p:spPr bwMode="auto">
          <a:xfrm>
            <a:off x="3728097" y="5495837"/>
            <a:ext cx="1151138" cy="389850"/>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创业孵化服务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融资担保服务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税费减免</a:t>
            </a:r>
          </a:p>
        </p:txBody>
      </p:sp>
      <p:sp>
        <p:nvSpPr>
          <p:cNvPr id="92" name="Text Box 19"/>
          <p:cNvSpPr txBox="1">
            <a:spLocks noChangeArrowheads="1"/>
          </p:cNvSpPr>
          <p:nvPr/>
        </p:nvSpPr>
        <p:spPr bwMode="auto">
          <a:xfrm>
            <a:off x="5995441" y="5476640"/>
            <a:ext cx="792301" cy="389850"/>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丢失钱包</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突发疾病</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en-US" altLang="zh-CN" sz="889" b="1" dirty="0">
                <a:solidFill>
                  <a:srgbClr val="002060"/>
                </a:solidFill>
                <a:latin typeface="微软雅黑" pitchFamily="34" charset="-122"/>
                <a:ea typeface="微软雅黑" pitchFamily="34" charset="-122"/>
              </a:rPr>
              <a:t> </a:t>
            </a:r>
            <a:r>
              <a:rPr lang="zh-CN" altLang="en-US" sz="889" b="1" dirty="0">
                <a:solidFill>
                  <a:srgbClr val="002060"/>
                </a:solidFill>
                <a:latin typeface="微软雅黑" pitchFamily="34" charset="-122"/>
                <a:ea typeface="微软雅黑" pitchFamily="34" charset="-122"/>
              </a:rPr>
              <a:t>临时失业</a:t>
            </a:r>
          </a:p>
        </p:txBody>
      </p:sp>
      <p:sp>
        <p:nvSpPr>
          <p:cNvPr id="93" name="Text Box 19"/>
          <p:cNvSpPr txBox="1">
            <a:spLocks noChangeArrowheads="1"/>
          </p:cNvSpPr>
          <p:nvPr/>
        </p:nvSpPr>
        <p:spPr bwMode="auto">
          <a:xfrm>
            <a:off x="4783969" y="2541474"/>
            <a:ext cx="1151137" cy="964367"/>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法律知识讲座</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defRPr/>
            </a:pPr>
            <a:r>
              <a:rPr lang="en-US" altLang="zh-CN" sz="889" b="1" dirty="0">
                <a:solidFill>
                  <a:srgbClr val="002060"/>
                </a:solidFill>
                <a:latin typeface="微软雅黑" pitchFamily="34" charset="-122"/>
                <a:ea typeface="微软雅黑" pitchFamily="34" charset="-122"/>
              </a:rPr>
              <a:t>    </a:t>
            </a:r>
            <a:r>
              <a:rPr lang="zh-CN" altLang="en-US" sz="889" b="1" dirty="0">
                <a:solidFill>
                  <a:srgbClr val="002060"/>
                </a:solidFill>
                <a:latin typeface="微软雅黑" pitchFamily="34" charset="-122"/>
                <a:ea typeface="微软雅黑" pitchFamily="34" charset="-122"/>
              </a:rPr>
              <a:t>咨询</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上门法律服务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en-US" altLang="zh-CN" sz="889" b="1" dirty="0">
                <a:solidFill>
                  <a:srgbClr val="002060"/>
                </a:solidFill>
                <a:latin typeface="微软雅黑" pitchFamily="34" charset="-122"/>
                <a:ea typeface="微软雅黑" pitchFamily="34" charset="-122"/>
              </a:rPr>
              <a:t> </a:t>
            </a:r>
            <a:r>
              <a:rPr lang="zh-CN" altLang="en-US" sz="889" b="1" dirty="0">
                <a:solidFill>
                  <a:srgbClr val="002060"/>
                </a:solidFill>
                <a:latin typeface="微软雅黑" pitchFamily="34" charset="-122"/>
                <a:ea typeface="微软雅黑" pitchFamily="34" charset="-122"/>
              </a:rPr>
              <a:t>援助热线服务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法律援助制度</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defRPr/>
            </a:pPr>
            <a:r>
              <a:rPr lang="en-US" altLang="zh-CN" sz="889" b="1" dirty="0">
                <a:solidFill>
                  <a:srgbClr val="002060"/>
                </a:solidFill>
                <a:latin typeface="微软雅黑" pitchFamily="34" charset="-122"/>
                <a:ea typeface="微软雅黑" pitchFamily="34" charset="-122"/>
              </a:rPr>
              <a:t>    </a:t>
            </a:r>
            <a:r>
              <a:rPr lang="zh-CN" altLang="en-US" sz="889" b="1" dirty="0">
                <a:solidFill>
                  <a:srgbClr val="002060"/>
                </a:solidFill>
                <a:latin typeface="微软雅黑" pitchFamily="34" charset="-122"/>
                <a:ea typeface="微软雅黑" pitchFamily="34" charset="-122"/>
              </a:rPr>
              <a:t>宣传</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defRPr/>
            </a:pPr>
            <a:endParaRPr lang="zh-CN" altLang="en-US" sz="889" b="1" dirty="0">
              <a:solidFill>
                <a:srgbClr val="002060"/>
              </a:solidFill>
              <a:latin typeface="微软雅黑" pitchFamily="34" charset="-122"/>
              <a:ea typeface="微软雅黑" pitchFamily="34" charset="-122"/>
            </a:endParaRPr>
          </a:p>
        </p:txBody>
      </p:sp>
      <p:sp>
        <p:nvSpPr>
          <p:cNvPr id="94" name="Text Box 19"/>
          <p:cNvSpPr txBox="1">
            <a:spLocks noChangeArrowheads="1"/>
          </p:cNvSpPr>
          <p:nvPr/>
        </p:nvSpPr>
        <p:spPr bwMode="auto">
          <a:xfrm>
            <a:off x="4790321" y="3783499"/>
            <a:ext cx="971718" cy="677108"/>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特殊人群雇佣</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defRPr/>
            </a:pPr>
            <a:r>
              <a:rPr lang="zh-CN" altLang="en-US" sz="889" b="1" dirty="0">
                <a:solidFill>
                  <a:srgbClr val="002060"/>
                </a:solidFill>
                <a:latin typeface="微软雅黑" pitchFamily="34" charset="-122"/>
                <a:ea typeface="微软雅黑" pitchFamily="34" charset="-122"/>
              </a:rPr>
              <a:t>    补贴</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港澳通行证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台湾通行证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政策咨询辅导</a:t>
            </a:r>
          </a:p>
        </p:txBody>
      </p:sp>
      <p:sp>
        <p:nvSpPr>
          <p:cNvPr id="95" name="Text Box 19"/>
          <p:cNvSpPr txBox="1">
            <a:spLocks noChangeArrowheads="1"/>
          </p:cNvSpPr>
          <p:nvPr/>
        </p:nvSpPr>
        <p:spPr bwMode="auto">
          <a:xfrm>
            <a:off x="5882710" y="3780500"/>
            <a:ext cx="1189243" cy="677108"/>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提供公共文化设施</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创新公共文化产品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组建群众娱乐团体</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组织市民文化活动</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扶持新兴文化产业</a:t>
            </a:r>
          </a:p>
        </p:txBody>
      </p:sp>
      <p:sp>
        <p:nvSpPr>
          <p:cNvPr id="96" name="Text Box 19"/>
          <p:cNvSpPr txBox="1">
            <a:spLocks noChangeArrowheads="1"/>
          </p:cNvSpPr>
          <p:nvPr/>
        </p:nvSpPr>
        <p:spPr bwMode="auto">
          <a:xfrm>
            <a:off x="5920816" y="2583978"/>
            <a:ext cx="1152725" cy="389850"/>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进出口许可证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海关报关</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出口退税</a:t>
            </a:r>
          </a:p>
        </p:txBody>
      </p:sp>
      <p:sp>
        <p:nvSpPr>
          <p:cNvPr id="97" name="Text Box 19"/>
          <p:cNvSpPr txBox="1">
            <a:spLocks noChangeArrowheads="1"/>
          </p:cNvSpPr>
          <p:nvPr/>
        </p:nvSpPr>
        <p:spPr bwMode="auto">
          <a:xfrm>
            <a:off x="7224379" y="3819577"/>
            <a:ext cx="863750" cy="246221"/>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老人优待证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养老院申请</a:t>
            </a:r>
          </a:p>
        </p:txBody>
      </p:sp>
      <p:sp>
        <p:nvSpPr>
          <p:cNvPr id="98" name="Text Box 19"/>
          <p:cNvSpPr txBox="1">
            <a:spLocks noChangeArrowheads="1"/>
          </p:cNvSpPr>
          <p:nvPr/>
        </p:nvSpPr>
        <p:spPr bwMode="auto">
          <a:xfrm>
            <a:off x="7216442" y="4915745"/>
            <a:ext cx="828819" cy="389850"/>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退休证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社保接续</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公积金支取</a:t>
            </a:r>
          </a:p>
        </p:txBody>
      </p:sp>
      <p:sp>
        <p:nvSpPr>
          <p:cNvPr id="99" name="Text Box 19"/>
          <p:cNvSpPr txBox="1">
            <a:spLocks noChangeArrowheads="1"/>
          </p:cNvSpPr>
          <p:nvPr/>
        </p:nvSpPr>
        <p:spPr bwMode="auto">
          <a:xfrm>
            <a:off x="6046251" y="4928770"/>
            <a:ext cx="757369" cy="246221"/>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护照</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投诉咨询</a:t>
            </a:r>
          </a:p>
        </p:txBody>
      </p:sp>
      <p:sp>
        <p:nvSpPr>
          <p:cNvPr id="100" name="Text Box 19"/>
          <p:cNvSpPr txBox="1">
            <a:spLocks noChangeArrowheads="1"/>
          </p:cNvSpPr>
          <p:nvPr/>
        </p:nvSpPr>
        <p:spPr bwMode="auto">
          <a:xfrm>
            <a:off x="4858595" y="4878212"/>
            <a:ext cx="1116206" cy="1107996"/>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en-US" altLang="zh-CN" sz="889" b="1" dirty="0">
                <a:solidFill>
                  <a:srgbClr val="002060"/>
                </a:solidFill>
                <a:latin typeface="微软雅黑" pitchFamily="34" charset="-122"/>
                <a:ea typeface="微软雅黑" pitchFamily="34" charset="-122"/>
              </a:rPr>
              <a:t> </a:t>
            </a:r>
            <a:r>
              <a:rPr lang="zh-CN" altLang="en-US" sz="889" b="1" dirty="0">
                <a:solidFill>
                  <a:srgbClr val="002060"/>
                </a:solidFill>
                <a:latin typeface="微软雅黑" pitchFamily="34" charset="-122"/>
                <a:ea typeface="微软雅黑" pitchFamily="34" charset="-122"/>
              </a:rPr>
              <a:t>融资支持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名称登记</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验资服务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特种行业许可</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申领营业执照</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组织机构代码证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申领卫生许可证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申办税务登记证</a:t>
            </a:r>
          </a:p>
        </p:txBody>
      </p:sp>
      <p:sp>
        <p:nvSpPr>
          <p:cNvPr id="101" name="Text Box 19"/>
          <p:cNvSpPr txBox="1">
            <a:spLocks noChangeArrowheads="1"/>
          </p:cNvSpPr>
          <p:nvPr/>
        </p:nvSpPr>
        <p:spPr bwMode="auto">
          <a:xfrm>
            <a:off x="3748739" y="4919771"/>
            <a:ext cx="755782" cy="246221"/>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健康档案</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分级诊疗</a:t>
            </a:r>
          </a:p>
        </p:txBody>
      </p:sp>
      <p:sp>
        <p:nvSpPr>
          <p:cNvPr id="102" name="Text Box 19"/>
          <p:cNvSpPr txBox="1">
            <a:spLocks noChangeArrowheads="1"/>
          </p:cNvSpPr>
          <p:nvPr/>
        </p:nvSpPr>
        <p:spPr bwMode="auto">
          <a:xfrm>
            <a:off x="1362311" y="4919771"/>
            <a:ext cx="755782" cy="246221"/>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结婚证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en-US" altLang="zh-CN" sz="889" b="1" dirty="0">
                <a:solidFill>
                  <a:srgbClr val="002060"/>
                </a:solidFill>
                <a:latin typeface="微软雅黑" pitchFamily="34" charset="-122"/>
                <a:ea typeface="微软雅黑" pitchFamily="34" charset="-122"/>
              </a:rPr>
              <a:t> </a:t>
            </a:r>
            <a:r>
              <a:rPr lang="zh-CN" altLang="en-US" sz="889" b="1" dirty="0">
                <a:solidFill>
                  <a:srgbClr val="002060"/>
                </a:solidFill>
                <a:latin typeface="微软雅黑" pitchFamily="34" charset="-122"/>
                <a:ea typeface="微软雅黑" pitchFamily="34" charset="-122"/>
              </a:rPr>
              <a:t>财产公证</a:t>
            </a:r>
          </a:p>
        </p:txBody>
      </p:sp>
      <p:sp>
        <p:nvSpPr>
          <p:cNvPr id="103" name="Text Box 19"/>
          <p:cNvSpPr txBox="1">
            <a:spLocks noChangeArrowheads="1"/>
          </p:cNvSpPr>
          <p:nvPr/>
        </p:nvSpPr>
        <p:spPr bwMode="auto">
          <a:xfrm>
            <a:off x="2567434" y="4982799"/>
            <a:ext cx="757368" cy="636072"/>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驾驶证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 机动车行驶证</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交强险</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车辆购置税</a:t>
            </a:r>
          </a:p>
        </p:txBody>
      </p:sp>
      <p:sp>
        <p:nvSpPr>
          <p:cNvPr id="104" name="Text Box 19"/>
          <p:cNvSpPr txBox="1">
            <a:spLocks noChangeArrowheads="1"/>
          </p:cNvSpPr>
          <p:nvPr/>
        </p:nvSpPr>
        <p:spPr bwMode="auto">
          <a:xfrm>
            <a:off x="5585794" y="1670947"/>
            <a:ext cx="755782" cy="389850"/>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环评服务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巡查监管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案例治理</a:t>
            </a:r>
          </a:p>
        </p:txBody>
      </p:sp>
      <p:sp>
        <p:nvSpPr>
          <p:cNvPr id="105" name="Text Box 19"/>
          <p:cNvSpPr txBox="1">
            <a:spLocks noChangeArrowheads="1"/>
          </p:cNvSpPr>
          <p:nvPr/>
        </p:nvSpPr>
        <p:spPr bwMode="auto">
          <a:xfrm>
            <a:off x="3354971" y="1670947"/>
            <a:ext cx="827231" cy="389850"/>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护照申领</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公证服务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海关服务</a:t>
            </a:r>
          </a:p>
        </p:txBody>
      </p:sp>
      <p:sp>
        <p:nvSpPr>
          <p:cNvPr id="106" name="Text Box 19"/>
          <p:cNvSpPr txBox="1">
            <a:spLocks noChangeArrowheads="1"/>
          </p:cNvSpPr>
          <p:nvPr/>
        </p:nvSpPr>
        <p:spPr bwMode="auto">
          <a:xfrm>
            <a:off x="7203739" y="1964893"/>
            <a:ext cx="863750" cy="389850"/>
          </a:xfrm>
          <a:prstGeom prst="rect">
            <a:avLst/>
          </a:prstGeom>
          <a:noFill/>
          <a:ln w="9525">
            <a:noFill/>
            <a:miter lim="800000"/>
            <a:headEnd/>
            <a:tailEnd/>
          </a:ln>
        </p:spPr>
        <p:txBody>
          <a:bodyPr lIns="0" tIns="0" rIns="0" bIns="0" anchor="ctr">
            <a:spAutoFit/>
          </a:bodyPr>
          <a:lstStyle/>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医保手册</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社保卡服务</a:t>
            </a:r>
            <a:endParaRPr lang="en-US" altLang="zh-CN" sz="889" b="1" dirty="0">
              <a:solidFill>
                <a:srgbClr val="002060"/>
              </a:solidFill>
              <a:latin typeface="微软雅黑" pitchFamily="34" charset="-122"/>
              <a:ea typeface="微软雅黑" pitchFamily="34" charset="-122"/>
            </a:endParaRPr>
          </a:p>
          <a:p>
            <a:pPr marL="102154" indent="-102154">
              <a:lnSpc>
                <a:spcPts val="847"/>
              </a:lnSpc>
              <a:spcBef>
                <a:spcPct val="30000"/>
              </a:spcBef>
              <a:buClr>
                <a:srgbClr val="C00000"/>
              </a:buClr>
              <a:buFont typeface="Arial" charset="0"/>
              <a:buChar char="•"/>
              <a:defRPr/>
            </a:pPr>
            <a:r>
              <a:rPr lang="zh-CN" altLang="en-US" sz="889" b="1" dirty="0">
                <a:solidFill>
                  <a:srgbClr val="002060"/>
                </a:solidFill>
                <a:latin typeface="微软雅黑" pitchFamily="34" charset="-122"/>
                <a:ea typeface="微软雅黑" pitchFamily="34" charset="-122"/>
              </a:rPr>
              <a:t>户口注销</a:t>
            </a:r>
          </a:p>
        </p:txBody>
      </p:sp>
    </p:spTree>
    <p:extLst>
      <p:ext uri="{BB962C8B-B14F-4D97-AF65-F5344CB8AC3E}">
        <p14:creationId xmlns:p14="http://schemas.microsoft.com/office/powerpoint/2010/main" val="1149764861"/>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矩形 22"/>
          <p:cNvSpPr>
            <a:spLocks noChangeArrowheads="1"/>
          </p:cNvSpPr>
          <p:nvPr/>
        </p:nvSpPr>
        <p:spPr bwMode="auto">
          <a:xfrm>
            <a:off x="5097098" y="1756106"/>
            <a:ext cx="2954655"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68288" indent="-268288">
              <a:tabLst>
                <a:tab pos="268288" algn="l"/>
              </a:tabLst>
              <a:defRPr>
                <a:solidFill>
                  <a:schemeClr val="tx1"/>
                </a:solidFill>
                <a:latin typeface="Arial" panose="020B0604020202020204" pitchFamily="34" charset="0"/>
                <a:ea typeface="宋体" panose="02010600030101010101" pitchFamily="2" charset="-122"/>
              </a:defRPr>
            </a:lvl1pPr>
            <a:lvl2pPr marL="742950" indent="-285750">
              <a:tabLst>
                <a:tab pos="268288" algn="l"/>
              </a:tabLst>
              <a:defRPr>
                <a:solidFill>
                  <a:schemeClr val="tx1"/>
                </a:solidFill>
                <a:latin typeface="Arial" panose="020B0604020202020204" pitchFamily="34" charset="0"/>
                <a:ea typeface="宋体" panose="02010600030101010101" pitchFamily="2" charset="-122"/>
              </a:defRPr>
            </a:lvl2pPr>
            <a:lvl3pPr marL="1143000" indent="-228600">
              <a:tabLst>
                <a:tab pos="268288" algn="l"/>
              </a:tabLst>
              <a:defRPr>
                <a:solidFill>
                  <a:schemeClr val="tx1"/>
                </a:solidFill>
                <a:latin typeface="Arial" panose="020B0604020202020204" pitchFamily="34" charset="0"/>
                <a:ea typeface="宋体" panose="02010600030101010101" pitchFamily="2" charset="-122"/>
              </a:defRPr>
            </a:lvl3pPr>
            <a:lvl4pPr marL="1600200" indent="-228600">
              <a:tabLst>
                <a:tab pos="268288" algn="l"/>
              </a:tabLst>
              <a:defRPr>
                <a:solidFill>
                  <a:schemeClr val="tx1"/>
                </a:solidFill>
                <a:latin typeface="Arial" panose="020B0604020202020204" pitchFamily="34" charset="0"/>
                <a:ea typeface="宋体" panose="02010600030101010101" pitchFamily="2" charset="-122"/>
              </a:defRPr>
            </a:lvl4pPr>
            <a:lvl5pPr marL="2057400" indent="-228600">
              <a:tabLst>
                <a:tab pos="268288"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268288"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268288"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268288"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268288" algn="l"/>
              </a:tabLst>
              <a:defRPr>
                <a:solidFill>
                  <a:schemeClr val="tx1"/>
                </a:solidFill>
                <a:latin typeface="Arial" panose="020B0604020202020204" pitchFamily="34" charset="0"/>
                <a:ea typeface="宋体" panose="02010600030101010101" pitchFamily="2" charset="-122"/>
              </a:defRPr>
            </a:lvl9pPr>
          </a:lstStyle>
          <a:p>
            <a:pPr>
              <a:lnSpc>
                <a:spcPct val="80000"/>
              </a:lnSpc>
              <a:buClr>
                <a:srgbClr val="0000FF"/>
              </a:buClr>
              <a:buSzPct val="80000"/>
            </a:pPr>
            <a:r>
              <a:rPr lang="zh-CN" altLang="en-US" b="1" dirty="0">
                <a:latin typeface="微软雅黑" panose="020B0503020204020204" pitchFamily="34" charset="-122"/>
                <a:ea typeface="微软雅黑" panose="020B0503020204020204" pitchFamily="34" charset="-122"/>
                <a:sym typeface="宋体" panose="02010600030101010101" pitchFamily="2" charset="-122"/>
              </a:rPr>
              <a:t>数字城管解决方案应用系统</a:t>
            </a:r>
            <a:endParaRPr lang="zh-CN" altLang="en-US" dirty="0">
              <a:ea typeface="微软雅黑" panose="020B0503020204020204" pitchFamily="34" charset="-122"/>
            </a:endParaRPr>
          </a:p>
        </p:txBody>
      </p:sp>
      <p:pic>
        <p:nvPicPr>
          <p:cNvPr id="51205" name="Picture 9" descr="数字城管信息系统功能结构图-20070905-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4734" y="2153931"/>
            <a:ext cx="3738131" cy="391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矩形 27"/>
          <p:cNvSpPr>
            <a:spLocks noChangeArrowheads="1"/>
          </p:cNvSpPr>
          <p:nvPr/>
        </p:nvSpPr>
        <p:spPr bwMode="auto">
          <a:xfrm>
            <a:off x="288540" y="1077945"/>
            <a:ext cx="3206327" cy="3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814" b="1"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数字城管解决方案及运营服务</a:t>
            </a:r>
            <a:endParaRPr lang="zh-CN" altLang="en-US" dirty="0">
              <a:ea typeface="微软雅黑" panose="020B0503020204020204" pitchFamily="34" charset="-122"/>
            </a:endParaRPr>
          </a:p>
        </p:txBody>
      </p:sp>
      <p:sp>
        <p:nvSpPr>
          <p:cNvPr id="51208" name="矩形 9"/>
          <p:cNvSpPr>
            <a:spLocks noChangeArrowheads="1"/>
          </p:cNvSpPr>
          <p:nvPr/>
        </p:nvSpPr>
        <p:spPr bwMode="auto">
          <a:xfrm>
            <a:off x="437140" y="2126766"/>
            <a:ext cx="3525957" cy="195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9" b="1" dirty="0">
                <a:latin typeface="微软雅黑" panose="020B0503020204020204" pitchFamily="34" charset="-122"/>
                <a:ea typeface="微软雅黑" panose="020B0503020204020204" pitchFamily="34" charset="-122"/>
                <a:sym typeface="黑体" panose="02010609060101010101" pitchFamily="49" charset="-122"/>
              </a:rPr>
              <a:t>旨在解决城市管理面临的问题，提升城市管理能力和管理水平，提高城市管理效率</a:t>
            </a:r>
          </a:p>
          <a:p>
            <a:pPr eaLnBrk="1" hangingPunct="1"/>
            <a:r>
              <a:rPr lang="zh-CN" altLang="en-US" sz="1209" b="1" dirty="0">
                <a:latin typeface="微软雅黑" panose="020B0503020204020204" pitchFamily="34" charset="-122"/>
                <a:ea typeface="微软雅黑" panose="020B0503020204020204" pitchFamily="34" charset="-122"/>
                <a:sym typeface="黑体" panose="02010609060101010101" pitchFamily="49" charset="-122"/>
              </a:rPr>
              <a:t>遵循建设部的相关标准，建立规范的、统一的城市管理体系</a:t>
            </a:r>
          </a:p>
          <a:p>
            <a:pPr eaLnBrk="1" hangingPunct="1"/>
            <a:r>
              <a:rPr lang="zh-CN" altLang="en-US" sz="1209" b="1" dirty="0">
                <a:latin typeface="微软雅黑" panose="020B0503020204020204" pitchFamily="34" charset="-122"/>
                <a:ea typeface="微软雅黑" panose="020B0503020204020204" pitchFamily="34" charset="-122"/>
                <a:sym typeface="黑体" panose="02010609060101010101" pitchFamily="49" charset="-122"/>
              </a:rPr>
              <a:t>重视各地的差异性，符合当地的实际情况和城市管理需求</a:t>
            </a:r>
          </a:p>
          <a:p>
            <a:pPr eaLnBrk="1" hangingPunct="1"/>
            <a:r>
              <a:rPr lang="zh-CN" altLang="en-US" sz="1209" b="1" dirty="0">
                <a:latin typeface="微软雅黑" panose="020B0503020204020204" pitchFamily="34" charset="-122"/>
                <a:ea typeface="微软雅黑" panose="020B0503020204020204" pitchFamily="34" charset="-122"/>
                <a:sym typeface="黑体" panose="02010609060101010101" pitchFamily="49" charset="-122"/>
              </a:rPr>
              <a:t>长远规划、总体设计、切合实际、分步实施</a:t>
            </a:r>
          </a:p>
          <a:p>
            <a:pPr eaLnBrk="1" hangingPunct="1"/>
            <a:r>
              <a:rPr lang="zh-CN" altLang="en-US" sz="1209" b="1" dirty="0">
                <a:latin typeface="微软雅黑" panose="020B0503020204020204" pitchFamily="34" charset="-122"/>
                <a:ea typeface="微软雅黑" panose="020B0503020204020204" pitchFamily="34" charset="-122"/>
                <a:sym typeface="黑体" panose="02010609060101010101" pitchFamily="49" charset="-122"/>
              </a:rPr>
              <a:t>从城市管理体系的分析、规划，到城市管理模式的设计，再到信息系统的开发、建设实施，统盘考虑，提供全面解决方案</a:t>
            </a:r>
            <a:endParaRPr lang="zh-CN" altLang="en-US" dirty="0">
              <a:ea typeface="微软雅黑" panose="020B0503020204020204" pitchFamily="34" charset="-122"/>
            </a:endParaRPr>
          </a:p>
        </p:txBody>
      </p:sp>
      <p:sp>
        <p:nvSpPr>
          <p:cNvPr id="51209" name="矩形 10"/>
          <p:cNvSpPr>
            <a:spLocks noChangeArrowheads="1"/>
          </p:cNvSpPr>
          <p:nvPr/>
        </p:nvSpPr>
        <p:spPr bwMode="auto">
          <a:xfrm>
            <a:off x="941110" y="1762849"/>
            <a:ext cx="29546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dirty="0">
                <a:solidFill>
                  <a:srgbClr val="000000"/>
                </a:solidFill>
                <a:latin typeface="微软雅黑" panose="020B0503020204020204" pitchFamily="34" charset="-122"/>
                <a:ea typeface="微软雅黑" panose="020B0503020204020204" pitchFamily="34" charset="-122"/>
                <a:sym typeface="黑体" panose="02010609060101010101" pitchFamily="49" charset="-122"/>
              </a:rPr>
              <a:t>数字城管解决方案设计目标</a:t>
            </a:r>
            <a:endParaRPr lang="en-US" altLang="zh-CN" dirty="0">
              <a:ea typeface="微软雅黑" panose="020B0503020204020204" pitchFamily="34" charset="-122"/>
            </a:endParaRPr>
          </a:p>
        </p:txBody>
      </p:sp>
    </p:spTree>
    <p:extLst>
      <p:ext uri="{BB962C8B-B14F-4D97-AF65-F5344CB8AC3E}">
        <p14:creationId xmlns:p14="http://schemas.microsoft.com/office/powerpoint/2010/main" val="78053688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2"/>
          <p:cNvPicPr>
            <a:picLocks noChangeAspect="1" noChangeArrowheads="1"/>
          </p:cNvPicPr>
          <p:nvPr/>
        </p:nvPicPr>
        <p:blipFill>
          <a:blip r:embed="rId3" cstate="print">
            <a:lum bright="-18000" contrast="48000"/>
            <a:extLst>
              <a:ext uri="{28A0092B-C50C-407E-A947-70E740481C1C}">
                <a14:useLocalDpi xmlns:a14="http://schemas.microsoft.com/office/drawing/2010/main" val="0"/>
              </a:ext>
            </a:extLst>
          </a:blip>
          <a:srcRect/>
          <a:stretch>
            <a:fillRect/>
          </a:stretch>
        </p:blipFill>
        <p:spPr bwMode="auto">
          <a:xfrm>
            <a:off x="7021539" y="981049"/>
            <a:ext cx="830246" cy="13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矩形 16"/>
          <p:cNvSpPr>
            <a:spLocks noChangeArrowheads="1"/>
          </p:cNvSpPr>
          <p:nvPr/>
        </p:nvSpPr>
        <p:spPr bwMode="auto">
          <a:xfrm>
            <a:off x="548791" y="1890480"/>
            <a:ext cx="3269344" cy="294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b="1" dirty="0">
                <a:latin typeface="微软雅黑" panose="020B0503020204020204" pitchFamily="34" charset="-122"/>
                <a:ea typeface="微软雅黑" panose="020B0503020204020204" pitchFamily="34" charset="-122"/>
                <a:sym typeface="宋体" panose="02010600030101010101" pitchFamily="2" charset="-122"/>
              </a:rPr>
              <a:t>IT</a:t>
            </a:r>
            <a:r>
              <a:rPr lang="zh-CN" altLang="en-US" b="1" dirty="0">
                <a:latin typeface="微软雅黑" panose="020B0503020204020204" pitchFamily="34" charset="-122"/>
                <a:ea typeface="微软雅黑" panose="020B0503020204020204" pitchFamily="34" charset="-122"/>
                <a:sym typeface="宋体" panose="02010600030101010101" pitchFamily="2" charset="-122"/>
              </a:rPr>
              <a:t>基础设施与业务系统监管所面临的问题</a:t>
            </a:r>
            <a:r>
              <a:rPr lang="en-US" altLang="zh-CN" b="1" dirty="0">
                <a:latin typeface="微软雅黑" panose="020B0503020204020204" pitchFamily="34" charset="-122"/>
                <a:ea typeface="微软雅黑" panose="020B0503020204020204" pitchFamily="34" charset="-122"/>
                <a:sym typeface="宋体" panose="02010600030101010101" pitchFamily="2" charset="-122"/>
              </a:rPr>
              <a:t>-</a:t>
            </a:r>
            <a:r>
              <a:rPr lang="zh-CN" altLang="en-US" b="1" dirty="0">
                <a:latin typeface="微软雅黑" panose="020B0503020204020204" pitchFamily="34" charset="-122"/>
                <a:ea typeface="微软雅黑" panose="020B0503020204020204" pitchFamily="34" charset="-122"/>
                <a:sym typeface="宋体" panose="02010600030101010101" pitchFamily="2" charset="-122"/>
              </a:rPr>
              <a:t>如何对IT基础设施和业务系统进行实时监控和智能管理：</a:t>
            </a:r>
          </a:p>
          <a:p>
            <a:pPr>
              <a:buClr>
                <a:schemeClr val="tx1"/>
              </a:buClr>
              <a:buFont typeface="Arial" panose="020B0604020202020204" pitchFamily="34" charset="0"/>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如何有效支持城市信息化：准确的业务模块的关联关系描述；关键业务应用指标的归类整理</a:t>
            </a:r>
          </a:p>
          <a:p>
            <a:pPr>
              <a:buClr>
                <a:schemeClr val="tx1"/>
              </a:buClr>
              <a:buFont typeface="Arial" panose="020B0604020202020204" pitchFamily="34" charset="0"/>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 如何展现各项业务的运行状态：通过精准的业务数据分析工具，是业务监控可视化</a:t>
            </a:r>
          </a:p>
          <a:p>
            <a:pPr>
              <a:buClr>
                <a:schemeClr val="tx1"/>
              </a:buClr>
              <a:buFont typeface="Arial" panose="020B0604020202020204" pitchFamily="34" charset="0"/>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如何快速定位故障根源：通过建立智慧城市业务组件和平台组件精确的关联关系和逻辑故障规则关系，准确定位故障根源</a:t>
            </a:r>
          </a:p>
          <a:p>
            <a:pPr>
              <a:buClr>
                <a:schemeClr val="tx1"/>
              </a:buClr>
              <a:buFont typeface="Arial" panose="020B0604020202020204" pitchFamily="34" charset="0"/>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如何将日常维护工作智能化：维护工作自动化、维护工作电子化</a:t>
            </a:r>
          </a:p>
          <a:p>
            <a:endParaRPr lang="zh-CN" altLang="en-US" dirty="0">
              <a:latin typeface="微软雅黑" panose="020B0503020204020204" pitchFamily="34" charset="-122"/>
              <a:ea typeface="微软雅黑" panose="020B0503020204020204" pitchFamily="34" charset="-122"/>
              <a:sym typeface="宋体" panose="02010600030101010101" pitchFamily="2" charset="-122"/>
            </a:endParaRPr>
          </a:p>
        </p:txBody>
      </p:sp>
      <p:sp>
        <p:nvSpPr>
          <p:cNvPr id="58374" name="矩形 5"/>
          <p:cNvSpPr>
            <a:spLocks noChangeArrowheads="1"/>
          </p:cNvSpPr>
          <p:nvPr/>
        </p:nvSpPr>
        <p:spPr bwMode="auto">
          <a:xfrm>
            <a:off x="365882" y="968453"/>
            <a:ext cx="3663182" cy="51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智能</a:t>
            </a:r>
            <a:r>
              <a:rPr lang="en-US" altLang="zh-CN"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IT</a:t>
            </a:r>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基础架构服务管理解决方案</a:t>
            </a:r>
            <a:endParaRPr lang="zh-CN" altLang="en-US" u="none" dirty="0">
              <a:ea typeface="微软雅黑" panose="020B0503020204020204" pitchFamily="34" charset="-122"/>
            </a:endParaRPr>
          </a:p>
        </p:txBody>
      </p:sp>
      <p:pic>
        <p:nvPicPr>
          <p:cNvPr id="58375" name="图片 6" descr="图片8.png"/>
          <p:cNvPicPr>
            <a:picLocks noChangeAspect="1" noChangeArrowheads="1"/>
          </p:cNvPicPr>
          <p:nvPr/>
        </p:nvPicPr>
        <p:blipFill>
          <a:blip r:embed="rId4" cstate="print">
            <a:extLst>
              <a:ext uri="{28A0092B-C50C-407E-A947-70E740481C1C}">
                <a14:useLocalDpi xmlns:a14="http://schemas.microsoft.com/office/drawing/2010/main" val="0"/>
              </a:ext>
            </a:extLst>
          </a:blip>
          <a:srcRect l="7094"/>
          <a:stretch>
            <a:fillRect/>
          </a:stretch>
        </p:blipFill>
        <p:spPr bwMode="auto">
          <a:xfrm>
            <a:off x="4352035" y="1813695"/>
            <a:ext cx="3939913" cy="2475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6" name="矩形 7"/>
          <p:cNvSpPr>
            <a:spLocks noChangeArrowheads="1"/>
          </p:cNvSpPr>
          <p:nvPr/>
        </p:nvSpPr>
        <p:spPr bwMode="auto">
          <a:xfrm>
            <a:off x="5245869" y="152095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dirty="0">
                <a:latin typeface="微软雅黑" panose="020B0503020204020204" pitchFamily="34" charset="-122"/>
                <a:ea typeface="微软雅黑" panose="020B0503020204020204" pitchFamily="34" charset="-122"/>
                <a:sym typeface="宋体" panose="02010600030101010101" pitchFamily="2" charset="-122"/>
              </a:rPr>
              <a:t>解决方案架构</a:t>
            </a:r>
            <a:endParaRPr lang="zh-CN" altLang="en-US" dirty="0">
              <a:ea typeface="微软雅黑" panose="020B0503020204020204" pitchFamily="34" charset="-122"/>
            </a:endParaRPr>
          </a:p>
        </p:txBody>
      </p:sp>
      <p:sp>
        <p:nvSpPr>
          <p:cNvPr id="58377" name="矩形 8"/>
          <p:cNvSpPr>
            <a:spLocks noChangeArrowheads="1"/>
          </p:cNvSpPr>
          <p:nvPr/>
        </p:nvSpPr>
        <p:spPr bwMode="auto">
          <a:xfrm>
            <a:off x="4524804" y="4255242"/>
            <a:ext cx="3006642" cy="1394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1938" indent="-261938">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r>
              <a:rPr lang="zh-CN" altLang="en-US" sz="1058" dirty="0">
                <a:latin typeface="微软雅黑" panose="020B0503020204020204" pitchFamily="34" charset="-122"/>
                <a:ea typeface="微软雅黑" panose="020B0503020204020204" pitchFamily="34" charset="-122"/>
                <a:sym typeface="宋体" panose="02010600030101010101" pitchFamily="2" charset="-122"/>
              </a:rPr>
              <a:t>智能</a:t>
            </a:r>
            <a:r>
              <a:rPr lang="en-US" altLang="zh-CN" sz="1058" dirty="0">
                <a:latin typeface="微软雅黑" panose="020B0503020204020204" pitchFamily="34" charset="-122"/>
                <a:ea typeface="微软雅黑" panose="020B0503020204020204" pitchFamily="34" charset="-122"/>
                <a:sym typeface="宋体" panose="02010600030101010101" pitchFamily="2" charset="-122"/>
              </a:rPr>
              <a:t>IT</a:t>
            </a:r>
            <a:r>
              <a:rPr lang="zh-CN" altLang="en-US" sz="1058" dirty="0">
                <a:latin typeface="微软雅黑" panose="020B0503020204020204" pitchFamily="34" charset="-122"/>
                <a:ea typeface="微软雅黑" panose="020B0503020204020204" pitchFamily="34" charset="-122"/>
                <a:sym typeface="宋体" panose="02010600030101010101" pitchFamily="2" charset="-122"/>
              </a:rPr>
              <a:t>基础架构解决方案主要支撑智慧城市运营中复杂的应用系统运维、运营和客户服务：</a:t>
            </a:r>
          </a:p>
          <a:p>
            <a:pPr>
              <a:buClr>
                <a:schemeClr val="tx1"/>
              </a:buClr>
              <a:buFont typeface="Arial" panose="020B0604020202020204" pitchFamily="34" charset="0"/>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实现对智慧城市运营的快速支持</a:t>
            </a:r>
          </a:p>
          <a:p>
            <a:pPr>
              <a:buClr>
                <a:schemeClr val="tx1"/>
              </a:buClr>
              <a:buFont typeface="Arial" panose="020B0604020202020204" pitchFamily="34" charset="0"/>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实时展现运营数据</a:t>
            </a:r>
            <a:r>
              <a:rPr lang="en-US" altLang="zh-CN" sz="1058" b="1" dirty="0">
                <a:latin typeface="微软雅黑" panose="020B0503020204020204" pitchFamily="34" charset="-122"/>
                <a:ea typeface="微软雅黑" panose="020B0503020204020204" pitchFamily="34" charset="-122"/>
                <a:sym typeface="宋体" panose="02010600030101010101" pitchFamily="2" charset="-122"/>
              </a:rPr>
              <a:t>-</a:t>
            </a: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运营监控视图、运营数据分析</a:t>
            </a:r>
          </a:p>
          <a:p>
            <a:pPr>
              <a:buClr>
                <a:schemeClr val="tx1"/>
              </a:buClr>
              <a:buFont typeface="Arial" panose="020B0604020202020204" pitchFamily="34" charset="0"/>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运营监控与平台监控形成统一体系</a:t>
            </a:r>
          </a:p>
          <a:p>
            <a:pPr>
              <a:buClr>
                <a:schemeClr val="tx1"/>
              </a:buClr>
              <a:buFont typeface="Arial" panose="020B0604020202020204" pitchFamily="34" charset="0"/>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使日常维护工作智能化</a:t>
            </a:r>
            <a:endParaRPr lang="zh-CN" altLang="en-US" dirty="0">
              <a:ea typeface="微软雅黑" panose="020B0503020204020204" pitchFamily="34" charset="-122"/>
            </a:endParaRPr>
          </a:p>
        </p:txBody>
      </p:sp>
    </p:spTree>
    <p:extLst>
      <p:ext uri="{BB962C8B-B14F-4D97-AF65-F5344CB8AC3E}">
        <p14:creationId xmlns:p14="http://schemas.microsoft.com/office/powerpoint/2010/main" val="361150426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灯片编号占位符 5"/>
          <p:cNvSpPr>
            <a:spLocks noGrp="1"/>
          </p:cNvSpPr>
          <p:nvPr>
            <p:ph type="sldNum" sz="quarter" idx="12"/>
          </p:nvPr>
        </p:nvSpPr>
        <p:spPr/>
        <p:txBody>
          <a:bodyPr/>
          <a:lstStyle>
            <a:lvl1pPr>
              <a:defRPr>
                <a:solidFill>
                  <a:schemeClr val="tx1"/>
                </a:solidFill>
                <a:latin typeface="Arial" panose="020B0604020202020204" pitchFamily="34" charset="0"/>
                <a:ea typeface="宋体" panose="02010600030101010101" pitchFamily="2" charset="-122"/>
              </a:defRPr>
            </a:lvl1pPr>
            <a:lvl2pPr marL="561495" indent="-215959">
              <a:defRPr>
                <a:solidFill>
                  <a:schemeClr val="tx1"/>
                </a:solidFill>
                <a:latin typeface="Arial" panose="020B0604020202020204" pitchFamily="34" charset="0"/>
                <a:ea typeface="宋体" panose="02010600030101010101" pitchFamily="2" charset="-122"/>
              </a:defRPr>
            </a:lvl2pPr>
            <a:lvl3pPr marL="863839" indent="-172767">
              <a:defRPr>
                <a:solidFill>
                  <a:schemeClr val="tx1"/>
                </a:solidFill>
                <a:latin typeface="Arial" panose="020B0604020202020204" pitchFamily="34" charset="0"/>
                <a:ea typeface="宋体" panose="02010600030101010101" pitchFamily="2" charset="-122"/>
              </a:defRPr>
            </a:lvl3pPr>
            <a:lvl4pPr marL="1209375" indent="-172767">
              <a:defRPr>
                <a:solidFill>
                  <a:schemeClr val="tx1"/>
                </a:solidFill>
                <a:latin typeface="Arial" panose="020B0604020202020204" pitchFamily="34" charset="0"/>
                <a:ea typeface="宋体" panose="02010600030101010101" pitchFamily="2" charset="-122"/>
              </a:defRPr>
            </a:lvl4pPr>
            <a:lvl5pPr marL="1554910" indent="-172767">
              <a:defRPr>
                <a:solidFill>
                  <a:schemeClr val="tx1"/>
                </a:solidFill>
                <a:latin typeface="Arial" panose="020B0604020202020204" pitchFamily="34" charset="0"/>
                <a:ea typeface="宋体" panose="02010600030101010101" pitchFamily="2" charset="-122"/>
              </a:defRPr>
            </a:lvl5pPr>
            <a:lvl6pPr marL="1900445"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245981"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591516"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2937052"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4848563-5001-4EDA-9DA9-C37A05F2534F}" type="slidenum">
              <a:rPr lang="zh-CN" altLang="en-US">
                <a:solidFill>
                  <a:srgbClr val="898989"/>
                </a:solidFill>
                <a:latin typeface="Calibri" panose="020F0502020204030204" pitchFamily="34" charset="0"/>
                <a:ea typeface="MS PGothic" panose="020B0600070205080204" pitchFamily="34" charset="-128"/>
              </a:rPr>
              <a:pPr/>
              <a:t>30</a:t>
            </a:fld>
            <a:endParaRPr lang="zh-CN" altLang="en-US" sz="1361" dirty="0">
              <a:ea typeface="微软雅黑" panose="020B0503020204020204" pitchFamily="34" charset="-122"/>
            </a:endParaRPr>
          </a:p>
        </p:txBody>
      </p:sp>
      <p:pic>
        <p:nvPicPr>
          <p:cNvPr id="2053" name="Picture 2"/>
          <p:cNvPicPr>
            <a:picLocks noChangeAspect="1" noChangeArrowheads="1"/>
          </p:cNvPicPr>
          <p:nvPr/>
        </p:nvPicPr>
        <p:blipFill>
          <a:blip r:embed="rId4" cstate="print">
            <a:lum bright="-18000" contrast="48000"/>
            <a:extLst>
              <a:ext uri="{28A0092B-C50C-407E-A947-70E740481C1C}">
                <a14:useLocalDpi xmlns:a14="http://schemas.microsoft.com/office/drawing/2010/main" val="0"/>
              </a:ext>
            </a:extLst>
          </a:blip>
          <a:srcRect/>
          <a:stretch>
            <a:fillRect/>
          </a:stretch>
        </p:blipFill>
        <p:spPr bwMode="auto">
          <a:xfrm>
            <a:off x="7021539" y="981049"/>
            <a:ext cx="830246" cy="13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矩形 2"/>
          <p:cNvSpPr>
            <a:spLocks noChangeArrowheads="1"/>
          </p:cNvSpPr>
          <p:nvPr/>
        </p:nvSpPr>
        <p:spPr bwMode="auto">
          <a:xfrm>
            <a:off x="3218292" y="1470559"/>
            <a:ext cx="2908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smtClean="0">
                <a:solidFill>
                  <a:srgbClr val="000000"/>
                </a:solidFill>
                <a:latin typeface="微软雅黑" panose="020B0503020204020204" pitchFamily="34" charset="-122"/>
                <a:ea typeface="微软雅黑" panose="020B0503020204020204" pitchFamily="34" charset="-122"/>
                <a:sym typeface="宋体" panose="02010600030101010101" pitchFamily="2" charset="-122"/>
              </a:rPr>
              <a:t>神州数码绿色</a:t>
            </a:r>
            <a:r>
              <a:rPr lang="en-US" altLang="zh-CN" b="1"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IDC</a:t>
            </a:r>
            <a:r>
              <a:rPr lang="zh-CN" altLang="en-US" b="1"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业务架构</a:t>
            </a:r>
            <a:endParaRPr lang="en-US" altLang="zh-CN" dirty="0">
              <a:ea typeface="微软雅黑" panose="020B0503020204020204" pitchFamily="34" charset="-122"/>
            </a:endParaRPr>
          </a:p>
        </p:txBody>
      </p:sp>
      <p:grpSp>
        <p:nvGrpSpPr>
          <p:cNvPr id="2055" name="Group 5"/>
          <p:cNvGrpSpPr>
            <a:grpSpLocks/>
          </p:cNvGrpSpPr>
          <p:nvPr/>
        </p:nvGrpSpPr>
        <p:grpSpPr bwMode="auto">
          <a:xfrm>
            <a:off x="1938084" y="1834090"/>
            <a:ext cx="5137445" cy="3028238"/>
            <a:chOff x="0" y="0"/>
            <a:chExt cx="8307204" cy="5060950"/>
          </a:xfrm>
        </p:grpSpPr>
        <p:graphicFrame>
          <p:nvGraphicFramePr>
            <p:cNvPr id="2050" name="Object 4"/>
            <p:cNvGraphicFramePr>
              <a:graphicFrameLocks noChangeAspect="1"/>
            </p:cNvGraphicFramePr>
            <p:nvPr/>
          </p:nvGraphicFramePr>
          <p:xfrm>
            <a:off x="0" y="0"/>
            <a:ext cx="8210550" cy="5060950"/>
          </p:xfrm>
          <a:graphic>
            <a:graphicData uri="http://schemas.openxmlformats.org/presentationml/2006/ole">
              <mc:AlternateContent xmlns:mc="http://schemas.openxmlformats.org/markup-compatibility/2006">
                <mc:Choice xmlns:v="urn:schemas-microsoft-com:vml" Requires="v">
                  <p:oleObj spid="_x0000_s7173" r:id="rId5" imgW="8438095" imgH="5200000" progId="PBrush">
                    <p:embed/>
                  </p:oleObj>
                </mc:Choice>
                <mc:Fallback>
                  <p:oleObj r:id="rId5" imgW="8438095" imgH="5200000"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8210550" cy="506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58" name="Text Box 5"/>
            <p:cNvSpPr>
              <a:spLocks noChangeArrowheads="1"/>
            </p:cNvSpPr>
            <p:nvPr/>
          </p:nvSpPr>
          <p:spPr bwMode="auto">
            <a:xfrm>
              <a:off x="36117" y="1129785"/>
              <a:ext cx="1409944" cy="108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dirty="0">
                  <a:latin typeface="微软雅黑" panose="020B0503020204020204" pitchFamily="34" charset="-122"/>
                  <a:ea typeface="微软雅黑" panose="020B0503020204020204" pitchFamily="34" charset="-122"/>
                  <a:sym typeface="宋体" panose="02010600030101010101" pitchFamily="2" charset="-122"/>
                </a:rPr>
                <a:t>咨询服务</a:t>
              </a:r>
              <a:endParaRPr lang="zh-CN" altLang="en-US" dirty="0">
                <a:ea typeface="微软雅黑" panose="020B0503020204020204" pitchFamily="34" charset="-122"/>
              </a:endParaRPr>
            </a:p>
          </p:txBody>
        </p:sp>
        <p:sp>
          <p:nvSpPr>
            <p:cNvPr id="2059" name="Text Box 6"/>
            <p:cNvSpPr>
              <a:spLocks noChangeArrowheads="1"/>
            </p:cNvSpPr>
            <p:nvPr/>
          </p:nvSpPr>
          <p:spPr bwMode="auto">
            <a:xfrm>
              <a:off x="1429430" y="1015498"/>
              <a:ext cx="2002590" cy="698475"/>
            </a:xfrm>
            <a:prstGeom prst="rect">
              <a:avLst/>
            </a:prstGeom>
            <a:solidFill>
              <a:schemeClr val="bg1"/>
            </a:solidFill>
            <a:ln w="12700">
              <a:solidFill>
                <a:schemeClr val="tx1"/>
              </a:solidFill>
              <a:miter lim="800000"/>
              <a:headEnd/>
              <a:tailEnd/>
            </a:ln>
          </p:spPr>
          <p:txBody>
            <a:bodyPr anchor="ctr" anchorCtr="1">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环境基础设施评测</a:t>
              </a:r>
              <a:endParaRPr lang="zh-CN" altLang="en-US" dirty="0">
                <a:ea typeface="微软雅黑" panose="020B0503020204020204" pitchFamily="34" charset="-122"/>
              </a:endParaRPr>
            </a:p>
          </p:txBody>
        </p:sp>
        <p:sp>
          <p:nvSpPr>
            <p:cNvPr id="2060" name="Text Box 9"/>
            <p:cNvSpPr>
              <a:spLocks noChangeArrowheads="1"/>
            </p:cNvSpPr>
            <p:nvPr/>
          </p:nvSpPr>
          <p:spPr bwMode="auto">
            <a:xfrm>
              <a:off x="301473" y="4457275"/>
              <a:ext cx="1247965" cy="42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厂商合作</a:t>
              </a:r>
              <a:endParaRPr lang="zh-CN" altLang="en-US" dirty="0">
                <a:ea typeface="微软雅黑" panose="020B0503020204020204" pitchFamily="34" charset="-122"/>
              </a:endParaRPr>
            </a:p>
          </p:txBody>
        </p:sp>
        <p:sp>
          <p:nvSpPr>
            <p:cNvPr id="2061" name="Text Box 10"/>
            <p:cNvSpPr>
              <a:spLocks noChangeArrowheads="1"/>
            </p:cNvSpPr>
            <p:nvPr/>
          </p:nvSpPr>
          <p:spPr bwMode="auto">
            <a:xfrm>
              <a:off x="5797397" y="1834166"/>
              <a:ext cx="1186256" cy="42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dirty="0">
                  <a:latin typeface="微软雅黑" panose="020B0503020204020204" pitchFamily="34" charset="-122"/>
                  <a:ea typeface="微软雅黑" panose="020B0503020204020204" pitchFamily="34" charset="-122"/>
                  <a:sym typeface="宋体" panose="02010600030101010101" pitchFamily="2" charset="-122"/>
                </a:rPr>
                <a:t>节能应用</a:t>
              </a:r>
              <a:endParaRPr lang="zh-CN" altLang="en-US" dirty="0">
                <a:ea typeface="微软雅黑" panose="020B0503020204020204" pitchFamily="34" charset="-122"/>
              </a:endParaRPr>
            </a:p>
          </p:txBody>
        </p:sp>
        <p:sp>
          <p:nvSpPr>
            <p:cNvPr id="2062" name="Text Box 11"/>
            <p:cNvSpPr>
              <a:spLocks noChangeArrowheads="1"/>
            </p:cNvSpPr>
            <p:nvPr/>
          </p:nvSpPr>
          <p:spPr bwMode="auto">
            <a:xfrm>
              <a:off x="3297558" y="2914230"/>
              <a:ext cx="1845754" cy="42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空调新冷媒产品</a:t>
              </a:r>
              <a:endParaRPr lang="zh-CN" altLang="en-US" dirty="0">
                <a:ea typeface="微软雅黑" panose="020B0503020204020204" pitchFamily="34" charset="-122"/>
              </a:endParaRPr>
            </a:p>
          </p:txBody>
        </p:sp>
        <p:sp>
          <p:nvSpPr>
            <p:cNvPr id="2063" name="Text Box 12"/>
            <p:cNvSpPr>
              <a:spLocks noChangeArrowheads="1"/>
            </p:cNvSpPr>
            <p:nvPr/>
          </p:nvSpPr>
          <p:spPr bwMode="auto">
            <a:xfrm>
              <a:off x="3297558" y="3459887"/>
              <a:ext cx="1918783" cy="6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高压直流</a:t>
              </a:r>
              <a:r>
                <a:rPr lang="en-US" altLang="zh-CN" sz="1058" b="1" dirty="0">
                  <a:latin typeface="微软雅黑" panose="020B0503020204020204" pitchFamily="34" charset="-122"/>
                  <a:ea typeface="微软雅黑" panose="020B0503020204020204" pitchFamily="34" charset="-122"/>
                  <a:sym typeface="宋体" panose="02010600030101010101" pitchFamily="2" charset="-122"/>
                </a:rPr>
                <a:t>UPS</a:t>
              </a: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产品</a:t>
              </a:r>
              <a:endParaRPr lang="zh-CN" altLang="en-US" dirty="0">
                <a:ea typeface="微软雅黑" panose="020B0503020204020204" pitchFamily="34" charset="-122"/>
              </a:endParaRPr>
            </a:p>
          </p:txBody>
        </p:sp>
        <p:sp>
          <p:nvSpPr>
            <p:cNvPr id="2064" name="Text Box 13"/>
            <p:cNvSpPr>
              <a:spLocks noChangeArrowheads="1"/>
            </p:cNvSpPr>
            <p:nvPr/>
          </p:nvSpPr>
          <p:spPr bwMode="auto">
            <a:xfrm>
              <a:off x="3430436" y="4030484"/>
              <a:ext cx="1603375" cy="42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节能零配件</a:t>
              </a:r>
              <a:endParaRPr lang="zh-CN" altLang="en-US" dirty="0">
                <a:ea typeface="微软雅黑" panose="020B0503020204020204" pitchFamily="34" charset="-122"/>
              </a:endParaRPr>
            </a:p>
          </p:txBody>
        </p:sp>
        <p:sp>
          <p:nvSpPr>
            <p:cNvPr id="2065" name="Text Box 14"/>
            <p:cNvSpPr>
              <a:spLocks noChangeArrowheads="1"/>
            </p:cNvSpPr>
            <p:nvPr/>
          </p:nvSpPr>
          <p:spPr bwMode="auto">
            <a:xfrm>
              <a:off x="3660623" y="1151538"/>
              <a:ext cx="1679575" cy="426393"/>
            </a:xfrm>
            <a:prstGeom prst="rect">
              <a:avLst/>
            </a:prstGeom>
            <a:solidFill>
              <a:schemeClr val="bg1"/>
            </a:solidFill>
            <a:ln w="12700">
              <a:solidFill>
                <a:schemeClr val="tx1"/>
              </a:solidFill>
              <a:miter lim="800000"/>
              <a:headEnd/>
              <a:tailEnd/>
            </a:ln>
          </p:spPr>
          <p:txBody>
            <a:bodyPr anchor="ctr" anchorCtr="1">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节能咨询设计</a:t>
              </a:r>
              <a:endParaRPr lang="zh-CN" altLang="en-US" dirty="0">
                <a:ea typeface="微软雅黑" panose="020B0503020204020204" pitchFamily="34" charset="-122"/>
              </a:endParaRPr>
            </a:p>
          </p:txBody>
        </p:sp>
        <p:sp>
          <p:nvSpPr>
            <p:cNvPr id="2066" name="Text Box 15"/>
            <p:cNvSpPr>
              <a:spLocks noChangeArrowheads="1"/>
            </p:cNvSpPr>
            <p:nvPr/>
          </p:nvSpPr>
          <p:spPr bwMode="auto">
            <a:xfrm>
              <a:off x="5568795" y="1138920"/>
              <a:ext cx="2738409" cy="426393"/>
            </a:xfrm>
            <a:prstGeom prst="rect">
              <a:avLst/>
            </a:prstGeom>
            <a:solidFill>
              <a:schemeClr val="bg1"/>
            </a:solidFill>
            <a:ln w="12700">
              <a:solidFill>
                <a:schemeClr val="tx1"/>
              </a:solidFill>
              <a:miter lim="800000"/>
              <a:headEnd/>
              <a:tailEnd/>
            </a:ln>
          </p:spPr>
          <p:txBody>
            <a:bodyPr anchor="ctr" anchorCtr="1">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持续的节能（外包）服务</a:t>
              </a:r>
              <a:endParaRPr lang="zh-CN" altLang="en-US" dirty="0">
                <a:ea typeface="微软雅黑" panose="020B0503020204020204" pitchFamily="34" charset="-122"/>
              </a:endParaRPr>
            </a:p>
          </p:txBody>
        </p:sp>
        <p:sp>
          <p:nvSpPr>
            <p:cNvPr id="2067" name="Text Box 16"/>
            <p:cNvSpPr>
              <a:spLocks noChangeArrowheads="1"/>
            </p:cNvSpPr>
            <p:nvPr/>
          </p:nvSpPr>
          <p:spPr bwMode="auto">
            <a:xfrm>
              <a:off x="377673" y="1851149"/>
              <a:ext cx="1157974" cy="6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dirty="0">
                  <a:latin typeface="微软雅黑" panose="020B0503020204020204" pitchFamily="34" charset="-122"/>
                  <a:ea typeface="微软雅黑" panose="020B0503020204020204" pitchFamily="34" charset="-122"/>
                  <a:sym typeface="宋体" panose="02010600030101010101" pitchFamily="2" charset="-122"/>
                </a:rPr>
                <a:t>设计施工</a:t>
              </a:r>
              <a:endParaRPr lang="zh-CN" altLang="en-US" dirty="0">
                <a:ea typeface="微软雅黑" panose="020B0503020204020204" pitchFamily="34" charset="-122"/>
              </a:endParaRPr>
            </a:p>
          </p:txBody>
        </p:sp>
        <p:sp>
          <p:nvSpPr>
            <p:cNvPr id="2068" name="Text Box 17"/>
            <p:cNvSpPr>
              <a:spLocks noChangeArrowheads="1"/>
            </p:cNvSpPr>
            <p:nvPr/>
          </p:nvSpPr>
          <p:spPr bwMode="auto">
            <a:xfrm>
              <a:off x="3125635" y="1817169"/>
              <a:ext cx="1097501" cy="6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dirty="0">
                  <a:latin typeface="微软雅黑" panose="020B0503020204020204" pitchFamily="34" charset="-122"/>
                  <a:ea typeface="微软雅黑" panose="020B0503020204020204" pitchFamily="34" charset="-122"/>
                  <a:sym typeface="宋体" panose="02010600030101010101" pitchFamily="2" charset="-122"/>
                </a:rPr>
                <a:t>节能产品</a:t>
              </a:r>
              <a:endParaRPr lang="zh-CN" altLang="en-US" dirty="0">
                <a:ea typeface="微软雅黑" panose="020B0503020204020204" pitchFamily="34" charset="-122"/>
              </a:endParaRPr>
            </a:p>
          </p:txBody>
        </p:sp>
        <p:sp>
          <p:nvSpPr>
            <p:cNvPr id="2069" name="Text Box 18"/>
            <p:cNvSpPr>
              <a:spLocks noChangeArrowheads="1"/>
            </p:cNvSpPr>
            <p:nvPr/>
          </p:nvSpPr>
          <p:spPr bwMode="auto">
            <a:xfrm>
              <a:off x="476071" y="3550831"/>
              <a:ext cx="1950539" cy="42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模块化节能机房</a:t>
              </a:r>
              <a:endParaRPr lang="zh-CN" altLang="en-US" dirty="0">
                <a:ea typeface="微软雅黑" panose="020B0503020204020204" pitchFamily="34" charset="-122"/>
              </a:endParaRPr>
            </a:p>
          </p:txBody>
        </p:sp>
        <p:sp>
          <p:nvSpPr>
            <p:cNvPr id="2070" name="Text Box 19"/>
            <p:cNvSpPr>
              <a:spLocks noChangeArrowheads="1"/>
            </p:cNvSpPr>
            <p:nvPr/>
          </p:nvSpPr>
          <p:spPr bwMode="auto">
            <a:xfrm>
              <a:off x="476071" y="4005546"/>
              <a:ext cx="1906721" cy="42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动态监测及控制</a:t>
              </a:r>
              <a:endParaRPr lang="zh-CN" altLang="en-US" dirty="0">
                <a:ea typeface="微软雅黑" panose="020B0503020204020204" pitchFamily="34" charset="-122"/>
              </a:endParaRPr>
            </a:p>
          </p:txBody>
        </p:sp>
        <p:sp>
          <p:nvSpPr>
            <p:cNvPr id="2071" name="Text Box 20"/>
            <p:cNvSpPr>
              <a:spLocks noChangeArrowheads="1"/>
            </p:cNvSpPr>
            <p:nvPr/>
          </p:nvSpPr>
          <p:spPr bwMode="auto">
            <a:xfrm>
              <a:off x="476070" y="2939166"/>
              <a:ext cx="1935935" cy="42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送风及配电设计</a:t>
              </a:r>
              <a:endParaRPr lang="zh-CN" altLang="en-US" dirty="0">
                <a:ea typeface="微软雅黑" panose="020B0503020204020204" pitchFamily="34" charset="-122"/>
              </a:endParaRPr>
            </a:p>
          </p:txBody>
        </p:sp>
        <p:sp>
          <p:nvSpPr>
            <p:cNvPr id="2072" name="Text Box 21"/>
            <p:cNvSpPr>
              <a:spLocks noChangeArrowheads="1"/>
            </p:cNvSpPr>
            <p:nvPr/>
          </p:nvSpPr>
          <p:spPr bwMode="auto">
            <a:xfrm>
              <a:off x="6102197" y="2939166"/>
              <a:ext cx="1603375" cy="42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虚拟化技术</a:t>
              </a:r>
              <a:endParaRPr lang="zh-CN" altLang="en-US" dirty="0">
                <a:ea typeface="微软雅黑" panose="020B0503020204020204" pitchFamily="34" charset="-122"/>
              </a:endParaRPr>
            </a:p>
          </p:txBody>
        </p:sp>
        <p:sp>
          <p:nvSpPr>
            <p:cNvPr id="2073" name="Text Box 22"/>
            <p:cNvSpPr>
              <a:spLocks noChangeArrowheads="1"/>
            </p:cNvSpPr>
            <p:nvPr/>
          </p:nvSpPr>
          <p:spPr bwMode="auto">
            <a:xfrm>
              <a:off x="5965663" y="3459887"/>
              <a:ext cx="1989582" cy="42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en-US" altLang="zh-CN" sz="1058" b="1" dirty="0">
                  <a:latin typeface="微软雅黑" panose="020B0503020204020204" pitchFamily="34" charset="-122"/>
                  <a:ea typeface="微软雅黑" panose="020B0503020204020204" pitchFamily="34" charset="-122"/>
                  <a:sym typeface="宋体" panose="02010600030101010101" pitchFamily="2" charset="-122"/>
                </a:rPr>
                <a:t>IT</a:t>
              </a: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产品节能软件</a:t>
              </a:r>
              <a:endParaRPr lang="zh-CN" altLang="en-US" dirty="0">
                <a:ea typeface="微软雅黑" panose="020B0503020204020204" pitchFamily="34" charset="-122"/>
              </a:endParaRPr>
            </a:p>
          </p:txBody>
        </p:sp>
        <p:sp>
          <p:nvSpPr>
            <p:cNvPr id="2074" name="Text Box 23"/>
            <p:cNvSpPr>
              <a:spLocks noChangeArrowheads="1"/>
            </p:cNvSpPr>
            <p:nvPr/>
          </p:nvSpPr>
          <p:spPr bwMode="auto">
            <a:xfrm>
              <a:off x="6102197" y="4005546"/>
              <a:ext cx="1603375" cy="6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节能管理平台</a:t>
              </a:r>
              <a:endParaRPr lang="zh-CN" altLang="en-US" dirty="0">
                <a:ea typeface="微软雅黑" panose="020B0503020204020204" pitchFamily="34" charset="-122"/>
              </a:endParaRPr>
            </a:p>
          </p:txBody>
        </p:sp>
      </p:grpSp>
      <p:sp>
        <p:nvSpPr>
          <p:cNvPr id="2056" name="矩形 25"/>
          <p:cNvSpPr>
            <a:spLocks noChangeArrowheads="1"/>
          </p:cNvSpPr>
          <p:nvPr/>
        </p:nvSpPr>
        <p:spPr bwMode="auto">
          <a:xfrm>
            <a:off x="1785712" y="4787942"/>
            <a:ext cx="5682144" cy="1264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3663" indent="-93663">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Clr>
                <a:schemeClr val="tx1"/>
              </a:buClr>
              <a:buFont typeface="楷体_GB2312" pitchFamily="1" charset="-122"/>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咨询服务：以节能降耗为目标，面向新建</a:t>
            </a:r>
            <a:r>
              <a:rPr lang="en-US" altLang="zh-CN" sz="1058" b="1" dirty="0">
                <a:latin typeface="微软雅黑" panose="020B0503020204020204" pitchFamily="34" charset="-122"/>
                <a:ea typeface="微软雅黑" panose="020B0503020204020204" pitchFamily="34" charset="-122"/>
                <a:sym typeface="宋体" panose="02010600030101010101" pitchFamily="2" charset="-122"/>
              </a:rPr>
              <a:t>IDC</a:t>
            </a: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和既有</a:t>
            </a:r>
            <a:r>
              <a:rPr lang="en-US" altLang="zh-CN" sz="1058" b="1" dirty="0">
                <a:latin typeface="微软雅黑" panose="020B0503020204020204" pitchFamily="34" charset="-122"/>
                <a:ea typeface="微软雅黑" panose="020B0503020204020204" pitchFamily="34" charset="-122"/>
                <a:sym typeface="宋体" panose="02010600030101010101" pitchFamily="2" charset="-122"/>
              </a:rPr>
              <a:t>IDC</a:t>
            </a: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改造业务。</a:t>
            </a:r>
          </a:p>
          <a:p>
            <a:pPr eaLnBrk="1" hangingPunct="1">
              <a:lnSpc>
                <a:spcPct val="120000"/>
              </a:lnSpc>
              <a:buClr>
                <a:schemeClr val="tx1"/>
              </a:buClr>
              <a:buFont typeface="楷体_GB2312" pitchFamily="1" charset="-122"/>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设计施工服务：提供客户专业的指导，帮助客户计划、并设计和改进机房</a:t>
            </a:r>
          </a:p>
          <a:p>
            <a:pPr eaLnBrk="1" hangingPunct="1">
              <a:lnSpc>
                <a:spcPct val="120000"/>
              </a:lnSpc>
              <a:buClr>
                <a:schemeClr val="tx1"/>
              </a:buClr>
              <a:buFont typeface="楷体_GB2312" pitchFamily="1" charset="-122"/>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提供节能产品：绿色空调产品、绿色</a:t>
            </a:r>
            <a:r>
              <a:rPr lang="en-US" altLang="zh-CN" sz="1058" b="1" dirty="0">
                <a:latin typeface="微软雅黑" panose="020B0503020204020204" pitchFamily="34" charset="-122"/>
                <a:ea typeface="微软雅黑" panose="020B0503020204020204" pitchFamily="34" charset="-122"/>
                <a:sym typeface="宋体" panose="02010600030101010101" pitchFamily="2" charset="-122"/>
              </a:rPr>
              <a:t>UPS</a:t>
            </a: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产品 、高压直流</a:t>
            </a:r>
            <a:r>
              <a:rPr lang="en-US" altLang="zh-CN" sz="1058" b="1" dirty="0">
                <a:latin typeface="微软雅黑" panose="020B0503020204020204" pitchFamily="34" charset="-122"/>
                <a:ea typeface="微软雅黑" panose="020B0503020204020204" pitchFamily="34" charset="-122"/>
                <a:sym typeface="宋体" panose="02010600030101010101" pitchFamily="2" charset="-122"/>
              </a:rPr>
              <a:t>UPS </a:t>
            </a: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a:t>
            </a:r>
            <a:r>
              <a:rPr lang="en-US" altLang="zh-CN" sz="1058" b="1" dirty="0">
                <a:latin typeface="微软雅黑" panose="020B0503020204020204" pitchFamily="34" charset="-122"/>
                <a:ea typeface="微软雅黑" panose="020B0503020204020204" pitchFamily="34" charset="-122"/>
                <a:sym typeface="宋体" panose="02010600030101010101" pitchFamily="2" charset="-122"/>
              </a:rPr>
              <a:t>HVDC UPS</a:t>
            </a: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）、节能零配件</a:t>
            </a:r>
          </a:p>
          <a:p>
            <a:pPr eaLnBrk="1" hangingPunct="1">
              <a:lnSpc>
                <a:spcPct val="120000"/>
              </a:lnSpc>
              <a:buClr>
                <a:schemeClr val="tx1"/>
              </a:buClr>
              <a:buFont typeface="楷体_GB2312" pitchFamily="1" charset="-122"/>
              <a:buChar char="-"/>
            </a:pP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节能应用：基于服务器存储的虚拟化应用，打造云计算平台，实现机房虚拟化；基于</a:t>
            </a:r>
            <a:r>
              <a:rPr lang="en-US" altLang="zh-CN" sz="1058" b="1" dirty="0">
                <a:latin typeface="微软雅黑" panose="020B0503020204020204" pitchFamily="34" charset="-122"/>
                <a:ea typeface="微软雅黑" panose="020B0503020204020204" pitchFamily="34" charset="-122"/>
                <a:sym typeface="宋体" panose="02010600030101010101" pitchFamily="2" charset="-122"/>
              </a:rPr>
              <a:t>IT</a:t>
            </a: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设备的节能管理；打造</a:t>
            </a:r>
            <a:r>
              <a:rPr lang="en-US" altLang="zh-CN" sz="1058" b="1" dirty="0">
                <a:latin typeface="微软雅黑" panose="020B0503020204020204" pitchFamily="34" charset="-122"/>
                <a:ea typeface="微软雅黑" panose="020B0503020204020204" pitchFamily="34" charset="-122"/>
                <a:sym typeface="宋体" panose="02010600030101010101" pitchFamily="2" charset="-122"/>
              </a:rPr>
              <a:t>IDC</a:t>
            </a:r>
            <a:r>
              <a:rPr lang="zh-CN" altLang="en-US" sz="1058" b="1" dirty="0">
                <a:latin typeface="微软雅黑" panose="020B0503020204020204" pitchFamily="34" charset="-122"/>
                <a:ea typeface="微软雅黑" panose="020B0503020204020204" pitchFamily="34" charset="-122"/>
                <a:sym typeface="宋体" panose="02010600030101010101" pitchFamily="2" charset="-122"/>
              </a:rPr>
              <a:t>的节能管理平台</a:t>
            </a:r>
            <a:endParaRPr lang="zh-CN" altLang="en-US" dirty="0">
              <a:ea typeface="微软雅黑" panose="020B0503020204020204" pitchFamily="34" charset="-122"/>
            </a:endParaRPr>
          </a:p>
        </p:txBody>
      </p:sp>
      <p:sp>
        <p:nvSpPr>
          <p:cNvPr id="2057" name="矩形 23"/>
          <p:cNvSpPr>
            <a:spLocks noChangeArrowheads="1"/>
          </p:cNvSpPr>
          <p:nvPr/>
        </p:nvSpPr>
        <p:spPr bwMode="auto">
          <a:xfrm>
            <a:off x="249387" y="1068378"/>
            <a:ext cx="1999265" cy="3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绿色</a:t>
            </a:r>
            <a:r>
              <a:rPr lang="en-US" altLang="zh-CN"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IDC</a:t>
            </a:r>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解决方案</a:t>
            </a:r>
            <a:endParaRPr lang="zh-CN" altLang="en-US" u="none" dirty="0">
              <a:ea typeface="微软雅黑" panose="020B0503020204020204" pitchFamily="34" charset="-122"/>
            </a:endParaRPr>
          </a:p>
        </p:txBody>
      </p:sp>
    </p:spTree>
    <p:extLst>
      <p:ext uri="{BB962C8B-B14F-4D97-AF65-F5344CB8AC3E}">
        <p14:creationId xmlns:p14="http://schemas.microsoft.com/office/powerpoint/2010/main" val="1937391642"/>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灯片编号占位符 5"/>
          <p:cNvSpPr>
            <a:spLocks noGrp="1"/>
          </p:cNvSpPr>
          <p:nvPr>
            <p:ph type="sldNum" sz="quarter" idx="12"/>
          </p:nvPr>
        </p:nvSpPr>
        <p:spPr/>
        <p:txBody>
          <a:bodyPr/>
          <a:lstStyle>
            <a:lvl1pPr>
              <a:defRPr>
                <a:solidFill>
                  <a:schemeClr val="tx1"/>
                </a:solidFill>
                <a:latin typeface="Arial" panose="020B0604020202020204" pitchFamily="34" charset="0"/>
                <a:ea typeface="宋体" panose="02010600030101010101" pitchFamily="2" charset="-122"/>
              </a:defRPr>
            </a:lvl1pPr>
            <a:lvl2pPr marL="561495" indent="-215959">
              <a:defRPr>
                <a:solidFill>
                  <a:schemeClr val="tx1"/>
                </a:solidFill>
                <a:latin typeface="Arial" panose="020B0604020202020204" pitchFamily="34" charset="0"/>
                <a:ea typeface="宋体" panose="02010600030101010101" pitchFamily="2" charset="-122"/>
              </a:defRPr>
            </a:lvl2pPr>
            <a:lvl3pPr marL="863839" indent="-172767">
              <a:defRPr>
                <a:solidFill>
                  <a:schemeClr val="tx1"/>
                </a:solidFill>
                <a:latin typeface="Arial" panose="020B0604020202020204" pitchFamily="34" charset="0"/>
                <a:ea typeface="宋体" panose="02010600030101010101" pitchFamily="2" charset="-122"/>
              </a:defRPr>
            </a:lvl3pPr>
            <a:lvl4pPr marL="1209375" indent="-172767">
              <a:defRPr>
                <a:solidFill>
                  <a:schemeClr val="tx1"/>
                </a:solidFill>
                <a:latin typeface="Arial" panose="020B0604020202020204" pitchFamily="34" charset="0"/>
                <a:ea typeface="宋体" panose="02010600030101010101" pitchFamily="2" charset="-122"/>
              </a:defRPr>
            </a:lvl4pPr>
            <a:lvl5pPr marL="1554910" indent="-172767">
              <a:defRPr>
                <a:solidFill>
                  <a:schemeClr val="tx1"/>
                </a:solidFill>
                <a:latin typeface="Arial" panose="020B0604020202020204" pitchFamily="34" charset="0"/>
                <a:ea typeface="宋体" panose="02010600030101010101" pitchFamily="2" charset="-122"/>
              </a:defRPr>
            </a:lvl5pPr>
            <a:lvl6pPr marL="1900445"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245981"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591516"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2937052" indent="-17276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4F0577A-A6C6-482C-827C-FA959E520FAD}" type="slidenum">
              <a:rPr lang="zh-CN" altLang="en-US">
                <a:solidFill>
                  <a:srgbClr val="898989"/>
                </a:solidFill>
                <a:latin typeface="Calibri" panose="020F0502020204030204" pitchFamily="34" charset="0"/>
                <a:ea typeface="MS PGothic" panose="020B0600070205080204" pitchFamily="34" charset="-128"/>
              </a:rPr>
              <a:pPr/>
              <a:t>31</a:t>
            </a:fld>
            <a:endParaRPr lang="zh-CN" altLang="en-US" sz="1361" dirty="0">
              <a:ea typeface="微软雅黑" panose="020B0503020204020204" pitchFamily="34" charset="-122"/>
            </a:endParaRPr>
          </a:p>
        </p:txBody>
      </p:sp>
      <p:pic>
        <p:nvPicPr>
          <p:cNvPr id="61445" name="Picture 2"/>
          <p:cNvPicPr>
            <a:picLocks noChangeAspect="1" noChangeArrowheads="1"/>
          </p:cNvPicPr>
          <p:nvPr/>
        </p:nvPicPr>
        <p:blipFill>
          <a:blip r:embed="rId2" cstate="print">
            <a:lum bright="-18000" contrast="48000"/>
            <a:extLst>
              <a:ext uri="{28A0092B-C50C-407E-A947-70E740481C1C}">
                <a14:useLocalDpi xmlns:a14="http://schemas.microsoft.com/office/drawing/2010/main" val="0"/>
              </a:ext>
            </a:extLst>
          </a:blip>
          <a:srcRect/>
          <a:stretch>
            <a:fillRect/>
          </a:stretch>
        </p:blipFill>
        <p:spPr bwMode="auto">
          <a:xfrm>
            <a:off x="7021539" y="981049"/>
            <a:ext cx="830246" cy="13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 Box 4"/>
          <p:cNvSpPr>
            <a:spLocks noChangeArrowheads="1"/>
          </p:cNvSpPr>
          <p:nvPr/>
        </p:nvSpPr>
        <p:spPr bwMode="auto">
          <a:xfrm>
            <a:off x="271833" y="847540"/>
            <a:ext cx="2552646" cy="65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814" b="1" u="none" dirty="0">
                <a:solidFill>
                  <a:srgbClr val="0066CC"/>
                </a:solidFill>
                <a:latin typeface="微软雅黑" panose="020B0503020204020204" pitchFamily="34" charset="-122"/>
                <a:ea typeface="微软雅黑" panose="020B0503020204020204" pitchFamily="34" charset="-122"/>
                <a:sym typeface="微软雅黑" panose="020B0503020204020204" pitchFamily="34" charset="-122"/>
              </a:rPr>
              <a:t>智慧巡检解决方案概览</a:t>
            </a:r>
            <a:endParaRPr lang="zh-CN" altLang="en-US" u="none" dirty="0">
              <a:ea typeface="微软雅黑" panose="020B0503020204020204" pitchFamily="34" charset="-122"/>
            </a:endParaRPr>
          </a:p>
        </p:txBody>
      </p:sp>
      <p:grpSp>
        <p:nvGrpSpPr>
          <p:cNvPr id="61447" name="Group 5"/>
          <p:cNvGrpSpPr>
            <a:grpSpLocks/>
          </p:cNvGrpSpPr>
          <p:nvPr/>
        </p:nvGrpSpPr>
        <p:grpSpPr bwMode="auto">
          <a:xfrm>
            <a:off x="1548156" y="1464559"/>
            <a:ext cx="3047434" cy="2172797"/>
            <a:chOff x="0" y="0"/>
            <a:chExt cx="2540" cy="2450"/>
          </a:xfrm>
        </p:grpSpPr>
        <p:pic>
          <p:nvPicPr>
            <p:cNvPr id="61508" name="Picture 5" descr="23123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40" cy="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9" name="Rectangle 6"/>
            <p:cNvSpPr>
              <a:spLocks noChangeArrowheads="1"/>
            </p:cNvSpPr>
            <p:nvPr/>
          </p:nvSpPr>
          <p:spPr bwMode="auto">
            <a:xfrm>
              <a:off x="178" y="173"/>
              <a:ext cx="2189" cy="2077"/>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9102" tIns="34552" rIns="69102" bIns="34552"/>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8"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智慧巡检是</a:t>
              </a:r>
              <a:r>
                <a:rPr lang="zh-CN" altLang="en-US" sz="1058" b="1"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针对电信运营商、能源行业</a:t>
              </a:r>
              <a:r>
                <a:rPr lang="zh-CN" altLang="en-US" sz="1058"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等</a:t>
              </a:r>
              <a:r>
                <a:rPr lang="zh-CN" altLang="en-US" sz="1058" b="1"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管线巡检的新管理模式</a:t>
              </a:r>
              <a:r>
                <a:rPr lang="zh-CN" altLang="en-US" sz="1058"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，利用数字化、信息化的措施来解决运维部门在运维巡检管理中监督困难的问题，针对</a:t>
              </a:r>
              <a:r>
                <a:rPr lang="zh-CN" altLang="en-US" sz="1058" b="1"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施工工程的管理、日常运维巡检的管理、故障发现及上报处理流程等</a:t>
              </a:r>
              <a:r>
                <a:rPr lang="zh-CN" altLang="en-US" sz="1058"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，通过</a:t>
              </a:r>
              <a:r>
                <a:rPr lang="zh-CN" altLang="en-US" sz="1058" b="1"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手机现场拍照录像，进展、故障及</a:t>
              </a:r>
              <a:r>
                <a:rPr lang="en-US" altLang="zh-CN" sz="1058" b="1"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GPS</a:t>
              </a:r>
              <a:r>
                <a:rPr lang="zh-CN" altLang="en-US" sz="1058" b="1"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坐标上报，</a:t>
              </a:r>
              <a:r>
                <a:rPr lang="en-US" altLang="zh-CN" sz="1058" b="1"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GIS</a:t>
              </a:r>
              <a:r>
                <a:rPr lang="zh-CN" altLang="en-US" sz="1058" b="1"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地图服务，工作流处理等手段</a:t>
              </a:r>
              <a:r>
                <a:rPr lang="zh-CN" altLang="en-US" sz="1058"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，辅助运维人员来进行</a:t>
              </a:r>
              <a:r>
                <a:rPr lang="zh-CN" altLang="en-US" sz="1058" b="1"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监督管理</a:t>
              </a:r>
              <a:r>
                <a:rPr lang="zh-CN" altLang="en-US" sz="1058"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，从而提高运维管理的效率。</a:t>
              </a:r>
              <a:endParaRPr lang="zh-CN" altLang="en-US" dirty="0">
                <a:ea typeface="微软雅黑" panose="020B0503020204020204" pitchFamily="34" charset="-122"/>
              </a:endParaRPr>
            </a:p>
          </p:txBody>
        </p:sp>
      </p:grpSp>
      <p:grpSp>
        <p:nvGrpSpPr>
          <p:cNvPr id="61448" name="Group 8"/>
          <p:cNvGrpSpPr>
            <a:grpSpLocks/>
          </p:cNvGrpSpPr>
          <p:nvPr/>
        </p:nvGrpSpPr>
        <p:grpSpPr bwMode="auto">
          <a:xfrm>
            <a:off x="4487610" y="1566877"/>
            <a:ext cx="2884264" cy="2005571"/>
            <a:chOff x="0" y="-37"/>
            <a:chExt cx="2676" cy="1110"/>
          </a:xfrm>
        </p:grpSpPr>
        <p:sp>
          <p:nvSpPr>
            <p:cNvPr id="61505" name="Rectangle 29"/>
            <p:cNvSpPr>
              <a:spLocks noChangeArrowheads="1"/>
            </p:cNvSpPr>
            <p:nvPr/>
          </p:nvSpPr>
          <p:spPr bwMode="auto">
            <a:xfrm>
              <a:off x="0" y="0"/>
              <a:ext cx="2676" cy="994"/>
            </a:xfrm>
            <a:prstGeom prst="rect">
              <a:avLst/>
            </a:prstGeom>
            <a:solidFill>
              <a:schemeClr val="bg1"/>
            </a:solidFill>
            <a:ln w="28575">
              <a:solidFill>
                <a:srgbClr val="99CC00"/>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506" name="Rectangle 30"/>
            <p:cNvSpPr>
              <a:spLocks noChangeArrowheads="1"/>
            </p:cNvSpPr>
            <p:nvPr/>
          </p:nvSpPr>
          <p:spPr bwMode="auto">
            <a:xfrm>
              <a:off x="363" y="-37"/>
              <a:ext cx="2313" cy="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102" tIns="34552" rIns="69102" bIns="34552" anchor="ctr">
              <a:spAutoFit/>
            </a:bodyPr>
            <a:lstStyle>
              <a:lvl1pPr marL="265113" indent="-265113">
                <a:tabLst>
                  <a:tab pos="457200" algn="l"/>
                </a:tabLst>
                <a:defRPr>
                  <a:solidFill>
                    <a:schemeClr val="tx1"/>
                  </a:solidFill>
                  <a:latin typeface="Arial" panose="020B0604020202020204" pitchFamily="34" charset="0"/>
                  <a:ea typeface="宋体" panose="02010600030101010101" pitchFamily="2" charset="-122"/>
                </a:defRPr>
              </a:lvl1pPr>
              <a:lvl2pPr marL="742950" indent="-285750">
                <a:tabLst>
                  <a:tab pos="457200" algn="l"/>
                </a:tabLst>
                <a:defRPr>
                  <a:solidFill>
                    <a:schemeClr val="tx1"/>
                  </a:solidFill>
                  <a:latin typeface="Arial" panose="020B0604020202020204" pitchFamily="34" charset="0"/>
                  <a:ea typeface="宋体" panose="02010600030101010101" pitchFamily="2" charset="-122"/>
                </a:defRPr>
              </a:lvl2pPr>
              <a:lvl3pPr marL="1143000" indent="-228600">
                <a:tabLst>
                  <a:tab pos="457200" algn="l"/>
                </a:tabLst>
                <a:defRPr>
                  <a:solidFill>
                    <a:schemeClr val="tx1"/>
                  </a:solidFill>
                  <a:latin typeface="Arial" panose="020B0604020202020204" pitchFamily="34" charset="0"/>
                  <a:ea typeface="宋体" panose="02010600030101010101" pitchFamily="2" charset="-122"/>
                </a:defRPr>
              </a:lvl3pPr>
              <a:lvl4pPr marL="1600200" indent="-228600">
                <a:tabLst>
                  <a:tab pos="457200" algn="l"/>
                </a:tabLst>
                <a:defRPr>
                  <a:solidFill>
                    <a:schemeClr val="tx1"/>
                  </a:solidFill>
                  <a:latin typeface="Arial" panose="020B0604020202020204" pitchFamily="34" charset="0"/>
                  <a:ea typeface="宋体" panose="02010600030101010101" pitchFamily="2" charset="-122"/>
                </a:defRPr>
              </a:lvl4pPr>
              <a:lvl5pPr marL="2057400" indent="-228600">
                <a:tabLst>
                  <a:tab pos="457200"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a:lnSpc>
                  <a:spcPct val="130000"/>
                </a:lnSpc>
                <a:buFont typeface="Wingdings" panose="05000000000000000000" pitchFamily="2" charset="2"/>
                <a:buChar char="n"/>
              </a:pPr>
              <a:r>
                <a:rPr lang="zh-CN" altLang="en-US" sz="1209"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通过</a:t>
              </a:r>
              <a:r>
                <a:rPr lang="en-US" altLang="zh-CN" sz="1209"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GPS</a:t>
              </a:r>
              <a:r>
                <a:rPr lang="zh-CN" altLang="en-US" sz="1209"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定位，实现自动考勤，避免巡检员缺勤</a:t>
              </a:r>
            </a:p>
            <a:p>
              <a:pPr>
                <a:lnSpc>
                  <a:spcPct val="130000"/>
                </a:lnSpc>
                <a:buFont typeface="Wingdings" panose="05000000000000000000" pitchFamily="2" charset="2"/>
                <a:buChar char="n"/>
              </a:pPr>
              <a:r>
                <a:rPr lang="zh-CN" altLang="en-US" sz="1209"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支持轨迹方式设定巡检路线，避免巡检员漏检</a:t>
              </a:r>
            </a:p>
            <a:p>
              <a:pPr>
                <a:lnSpc>
                  <a:spcPct val="130000"/>
                </a:lnSpc>
                <a:buFont typeface="Wingdings" panose="05000000000000000000" pitchFamily="2" charset="2"/>
                <a:buChar char="n"/>
              </a:pPr>
              <a:r>
                <a:rPr lang="zh-CN" altLang="en-US" sz="1209"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巡检问题精确上报，避免慌报、误报，为运维部决策提供支持</a:t>
              </a:r>
            </a:p>
            <a:p>
              <a:pPr>
                <a:lnSpc>
                  <a:spcPct val="130000"/>
                </a:lnSpc>
                <a:buFont typeface="Wingdings" panose="05000000000000000000" pitchFamily="2" charset="2"/>
                <a:buChar char="n"/>
              </a:pPr>
              <a:r>
                <a:rPr lang="zh-CN" altLang="en-US" sz="1209" dirty="0">
                  <a:solidFill>
                    <a:srgbClr val="000000"/>
                  </a:solidFill>
                  <a:latin typeface="华文细黑" panose="02010600040101010101" pitchFamily="2" charset="-122"/>
                  <a:ea typeface="华文细黑" panose="02010600040101010101" pitchFamily="2" charset="-122"/>
                  <a:sym typeface="华文细黑" panose="02010600040101010101" pitchFamily="2" charset="-122"/>
                </a:rPr>
                <a:t>为管线问题排除提供复合依据</a:t>
              </a:r>
              <a:endParaRPr lang="zh-CN" altLang="en-US" dirty="0">
                <a:ea typeface="微软雅黑" panose="020B0503020204020204" pitchFamily="34" charset="-122"/>
              </a:endParaRPr>
            </a:p>
          </p:txBody>
        </p:sp>
        <p:sp>
          <p:nvSpPr>
            <p:cNvPr id="61507" name="Rectangle 31"/>
            <p:cNvSpPr>
              <a:spLocks noChangeArrowheads="1"/>
            </p:cNvSpPr>
            <p:nvPr/>
          </p:nvSpPr>
          <p:spPr bwMode="auto">
            <a:xfrm>
              <a:off x="0" y="0"/>
              <a:ext cx="369" cy="987"/>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dirty="0">
                  <a:solidFill>
                    <a:schemeClr val="bg1"/>
                  </a:solidFill>
                  <a:ea typeface="微软雅黑" panose="020B0503020204020204" pitchFamily="34" charset="-122"/>
                  <a:sym typeface="宋体" panose="02010600030101010101" pitchFamily="2" charset="-122"/>
                </a:rPr>
                <a:t>应</a:t>
              </a:r>
            </a:p>
            <a:p>
              <a:r>
                <a:rPr lang="zh-CN" altLang="en-US" b="1" dirty="0">
                  <a:solidFill>
                    <a:schemeClr val="bg1"/>
                  </a:solidFill>
                  <a:ea typeface="微软雅黑" panose="020B0503020204020204" pitchFamily="34" charset="-122"/>
                  <a:sym typeface="宋体" panose="02010600030101010101" pitchFamily="2" charset="-122"/>
                </a:rPr>
                <a:t>用</a:t>
              </a:r>
            </a:p>
            <a:p>
              <a:r>
                <a:rPr lang="zh-CN" altLang="en-US" b="1" dirty="0">
                  <a:solidFill>
                    <a:schemeClr val="bg1"/>
                  </a:solidFill>
                  <a:ea typeface="微软雅黑" panose="020B0503020204020204" pitchFamily="34" charset="-122"/>
                  <a:sym typeface="宋体" panose="02010600030101010101" pitchFamily="2" charset="-122"/>
                </a:rPr>
                <a:t>价</a:t>
              </a:r>
            </a:p>
            <a:p>
              <a:r>
                <a:rPr lang="zh-CN" altLang="en-US" b="1" dirty="0">
                  <a:solidFill>
                    <a:schemeClr val="bg1"/>
                  </a:solidFill>
                  <a:ea typeface="微软雅黑" panose="020B0503020204020204" pitchFamily="34" charset="-122"/>
                  <a:sym typeface="宋体" panose="02010600030101010101" pitchFamily="2" charset="-122"/>
                </a:rPr>
                <a:t>值</a:t>
              </a:r>
              <a:endParaRPr lang="zh-CN" altLang="en-US" dirty="0">
                <a:ea typeface="微软雅黑" panose="020B0503020204020204" pitchFamily="34" charset="-122"/>
              </a:endParaRPr>
            </a:p>
          </p:txBody>
        </p:sp>
      </p:grpSp>
      <p:grpSp>
        <p:nvGrpSpPr>
          <p:cNvPr id="61449" name="Group 12"/>
          <p:cNvGrpSpPr>
            <a:grpSpLocks/>
          </p:cNvGrpSpPr>
          <p:nvPr/>
        </p:nvGrpSpPr>
        <p:grpSpPr bwMode="auto">
          <a:xfrm>
            <a:off x="2038865" y="3666151"/>
            <a:ext cx="5115850" cy="1757672"/>
            <a:chOff x="0" y="0"/>
            <a:chExt cx="4910" cy="1644"/>
          </a:xfrm>
        </p:grpSpPr>
        <p:pic>
          <p:nvPicPr>
            <p:cNvPr id="61451"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2" y="136"/>
              <a:ext cx="1295" cy="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2" name="Pictur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9" y="136"/>
              <a:ext cx="1083" cy="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3" name="Text Box 36"/>
            <p:cNvSpPr>
              <a:spLocks noChangeArrowheads="1"/>
            </p:cNvSpPr>
            <p:nvPr/>
          </p:nvSpPr>
          <p:spPr bwMode="auto">
            <a:xfrm>
              <a:off x="783" y="1287"/>
              <a:ext cx="325"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050" tIns="31526" rIns="63050" bIns="3152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831" dirty="0">
                  <a:solidFill>
                    <a:schemeClr val="bg2"/>
                  </a:solidFill>
                  <a:ea typeface="微软雅黑" panose="020B0503020204020204" pitchFamily="34" charset="-122"/>
                </a:rPr>
                <a:t>管线</a:t>
              </a:r>
              <a:endParaRPr lang="zh-CN" altLang="en-US" dirty="0">
                <a:ea typeface="微软雅黑" panose="020B0503020204020204" pitchFamily="34" charset="-122"/>
              </a:endParaRPr>
            </a:p>
          </p:txBody>
        </p:sp>
        <p:grpSp>
          <p:nvGrpSpPr>
            <p:cNvPr id="61454" name="Group 16"/>
            <p:cNvGrpSpPr>
              <a:grpSpLocks/>
            </p:cNvGrpSpPr>
            <p:nvPr/>
          </p:nvGrpSpPr>
          <p:grpSpPr bwMode="auto">
            <a:xfrm>
              <a:off x="566" y="290"/>
              <a:ext cx="828" cy="780"/>
              <a:chOff x="0" y="0"/>
              <a:chExt cx="681" cy="572"/>
            </a:xfrm>
          </p:grpSpPr>
          <p:sp>
            <p:nvSpPr>
              <p:cNvPr id="61503" name="Text Box 38"/>
              <p:cNvSpPr>
                <a:spLocks noChangeArrowheads="1"/>
              </p:cNvSpPr>
              <p:nvPr/>
            </p:nvSpPr>
            <p:spPr bwMode="auto">
              <a:xfrm>
                <a:off x="0" y="465"/>
                <a:ext cx="68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041" tIns="31520" rIns="63041" bIns="3152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605" dirty="0">
                    <a:solidFill>
                      <a:schemeClr val="bg2"/>
                    </a:solidFill>
                    <a:ea typeface="华文细黑" panose="02010600040101010101" pitchFamily="2" charset="-122"/>
                  </a:rPr>
                  <a:t>管线巡检员</a:t>
                </a:r>
                <a:endParaRPr lang="zh-CN" altLang="en-US" dirty="0">
                  <a:ea typeface="微软雅黑" panose="020B0503020204020204" pitchFamily="34" charset="-122"/>
                </a:endParaRPr>
              </a:p>
            </p:txBody>
          </p:sp>
          <p:pic>
            <p:nvPicPr>
              <p:cNvPr id="61504" name="Picture 39" descr="j038909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 y="0"/>
                <a:ext cx="441"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1455" name="Group 19"/>
            <p:cNvGrpSpPr>
              <a:grpSpLocks noChangeAspect="1"/>
            </p:cNvGrpSpPr>
            <p:nvPr/>
          </p:nvGrpSpPr>
          <p:grpSpPr bwMode="auto">
            <a:xfrm>
              <a:off x="20" y="587"/>
              <a:ext cx="712" cy="504"/>
              <a:chOff x="0" y="0"/>
              <a:chExt cx="700" cy="462"/>
            </a:xfrm>
          </p:grpSpPr>
          <p:pic>
            <p:nvPicPr>
              <p:cNvPr id="61500" name="Picture 4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400000">
                <a:off x="340" y="102"/>
                <a:ext cx="46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1" name="Picture 4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5400000">
                <a:off x="-69" y="141"/>
                <a:ext cx="318"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2" name="Picture 4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400000">
                <a:off x="172" y="134"/>
                <a:ext cx="33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56" name="Rectangle 44"/>
            <p:cNvSpPr>
              <a:spLocks noChangeArrowheads="1"/>
            </p:cNvSpPr>
            <p:nvPr/>
          </p:nvSpPr>
          <p:spPr bwMode="auto">
            <a:xfrm>
              <a:off x="0" y="1202"/>
              <a:ext cx="433" cy="8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57" name="Rectangle 45"/>
            <p:cNvSpPr>
              <a:spLocks noChangeArrowheads="1"/>
            </p:cNvSpPr>
            <p:nvPr/>
          </p:nvSpPr>
          <p:spPr bwMode="auto">
            <a:xfrm>
              <a:off x="449" y="1200"/>
              <a:ext cx="432"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58" name="Rectangle 46"/>
            <p:cNvSpPr>
              <a:spLocks noChangeArrowheads="1"/>
            </p:cNvSpPr>
            <p:nvPr/>
          </p:nvSpPr>
          <p:spPr bwMode="auto">
            <a:xfrm>
              <a:off x="899" y="1200"/>
              <a:ext cx="433"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59" name="Rectangle 47"/>
            <p:cNvSpPr>
              <a:spLocks noChangeArrowheads="1"/>
            </p:cNvSpPr>
            <p:nvPr/>
          </p:nvSpPr>
          <p:spPr bwMode="auto">
            <a:xfrm>
              <a:off x="1348" y="1199"/>
              <a:ext cx="433" cy="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60" name="Line 48"/>
            <p:cNvSpPr>
              <a:spLocks noChangeShapeType="1"/>
            </p:cNvSpPr>
            <p:nvPr/>
          </p:nvSpPr>
          <p:spPr bwMode="auto">
            <a:xfrm>
              <a:off x="0" y="1202"/>
              <a:ext cx="1875" cy="1"/>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nchor="ctr"/>
            <a:lstStyle/>
            <a:p>
              <a:endParaRPr lang="zh-CN" altLang="en-US" dirty="0">
                <a:ea typeface="微软雅黑" panose="020B0503020204020204" pitchFamily="34" charset="-122"/>
              </a:endParaRPr>
            </a:p>
          </p:txBody>
        </p:sp>
        <p:sp>
          <p:nvSpPr>
            <p:cNvPr id="61461" name="Line 49"/>
            <p:cNvSpPr>
              <a:spLocks noChangeShapeType="1"/>
            </p:cNvSpPr>
            <p:nvPr/>
          </p:nvSpPr>
          <p:spPr bwMode="auto">
            <a:xfrm>
              <a:off x="0" y="1250"/>
              <a:ext cx="1875" cy="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nchor="ctr"/>
            <a:lstStyle/>
            <a:p>
              <a:endParaRPr lang="zh-CN" altLang="en-US" dirty="0">
                <a:ea typeface="微软雅黑" panose="020B0503020204020204" pitchFamily="34" charset="-122"/>
              </a:endParaRPr>
            </a:p>
          </p:txBody>
        </p:sp>
        <p:pic>
          <p:nvPicPr>
            <p:cNvPr id="61462" name="Picture 50" descr="u=778744741,3150101481&amp;fm=0&amp;gp=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48" y="1065"/>
              <a:ext cx="23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3" name="Line 51"/>
            <p:cNvSpPr>
              <a:spLocks noChangeShapeType="1"/>
            </p:cNvSpPr>
            <p:nvPr/>
          </p:nvSpPr>
          <p:spPr bwMode="auto">
            <a:xfrm>
              <a:off x="1118" y="807"/>
              <a:ext cx="213" cy="276"/>
            </a:xfrm>
            <a:prstGeom prst="line">
              <a:avLst/>
            </a:prstGeom>
            <a:noFill/>
            <a:ln w="28575">
              <a:solidFill>
                <a:srgbClr val="000066"/>
              </a:solidFill>
              <a:prstDash val="dash"/>
              <a:round/>
              <a:headEnd/>
              <a:tailEnd/>
            </a:ln>
            <a:extLst>
              <a:ext uri="{909E8E84-426E-40DD-AFC4-6F175D3DCCD1}">
                <a14:hiddenFill xmlns:a14="http://schemas.microsoft.com/office/drawing/2010/main">
                  <a:noFill/>
                </a14:hiddenFill>
              </a:ext>
            </a:extLst>
          </p:spPr>
          <p:txBody>
            <a:bodyPr anchor="ctr"/>
            <a:lstStyle/>
            <a:p>
              <a:endParaRPr lang="zh-CN" altLang="en-US" dirty="0">
                <a:ea typeface="微软雅黑" panose="020B0503020204020204" pitchFamily="34" charset="-122"/>
              </a:endParaRPr>
            </a:p>
          </p:txBody>
        </p:sp>
        <p:pic>
          <p:nvPicPr>
            <p:cNvPr id="61464" name="Picture 5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31" y="136"/>
              <a:ext cx="956" cy="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5" name="Picture 5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44" y="503"/>
              <a:ext cx="442"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66" name="Group 33"/>
            <p:cNvGrpSpPr>
              <a:grpSpLocks/>
            </p:cNvGrpSpPr>
            <p:nvPr/>
          </p:nvGrpSpPr>
          <p:grpSpPr bwMode="auto">
            <a:xfrm>
              <a:off x="1978" y="0"/>
              <a:ext cx="886" cy="604"/>
              <a:chOff x="0" y="0"/>
              <a:chExt cx="1001" cy="634"/>
            </a:xfrm>
          </p:grpSpPr>
          <p:pic>
            <p:nvPicPr>
              <p:cNvPr id="61498" name="Picture 19" descr="云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001"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9" name="Text Box 56"/>
              <p:cNvSpPr>
                <a:spLocks noChangeArrowheads="1"/>
              </p:cNvSpPr>
              <p:nvPr/>
            </p:nvSpPr>
            <p:spPr bwMode="auto">
              <a:xfrm>
                <a:off x="344" y="200"/>
                <a:ext cx="419"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4612" tIns="27305" rIns="54612" bIns="2730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680" b="1" dirty="0">
                    <a:solidFill>
                      <a:schemeClr val="bg1"/>
                    </a:solidFill>
                    <a:latin typeface="FrutigerNext LT Medium" charset="0"/>
                    <a:ea typeface="华文细黑" panose="02010600040101010101" pitchFamily="2" charset="-122"/>
                    <a:sym typeface="FrutigerNext LT Medium" charset="0"/>
                  </a:rPr>
                  <a:t>GPRS</a:t>
                </a:r>
                <a:r>
                  <a:rPr lang="en-US" altLang="zh-CN" sz="982" b="1" dirty="0">
                    <a:solidFill>
                      <a:schemeClr val="bg1"/>
                    </a:solidFill>
                    <a:latin typeface="FrutigerNext LT Regular" pitchFamily="2" charset="0"/>
                    <a:ea typeface="MS PGothic" panose="020B0600070205080204" pitchFamily="34" charset="-128"/>
                    <a:sym typeface="FrutigerNext LT Regular" pitchFamily="2" charset="0"/>
                  </a:rPr>
                  <a:t> </a:t>
                </a:r>
                <a:endParaRPr lang="zh-CN" altLang="en-US" dirty="0">
                  <a:ea typeface="微软雅黑" panose="020B0503020204020204" pitchFamily="34" charset="-122"/>
                </a:endParaRPr>
              </a:p>
            </p:txBody>
          </p:sp>
        </p:grpSp>
        <p:sp>
          <p:nvSpPr>
            <p:cNvPr id="61467" name="Line 57"/>
            <p:cNvSpPr>
              <a:spLocks noChangeShapeType="1"/>
            </p:cNvSpPr>
            <p:nvPr/>
          </p:nvSpPr>
          <p:spPr bwMode="auto">
            <a:xfrm flipV="1">
              <a:off x="1723" y="331"/>
              <a:ext cx="223" cy="88"/>
            </a:xfrm>
            <a:prstGeom prst="line">
              <a:avLst/>
            </a:prstGeom>
            <a:noFill/>
            <a:ln w="38100">
              <a:solidFill>
                <a:srgbClr val="3399FF"/>
              </a:solidFill>
              <a:round/>
              <a:headEnd/>
              <a:tailEnd type="stealth" w="med" len="med"/>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grpSp>
          <p:nvGrpSpPr>
            <p:cNvPr id="61468" name="Group 37"/>
            <p:cNvGrpSpPr>
              <a:grpSpLocks/>
            </p:cNvGrpSpPr>
            <p:nvPr/>
          </p:nvGrpSpPr>
          <p:grpSpPr bwMode="auto">
            <a:xfrm>
              <a:off x="3243" y="956"/>
              <a:ext cx="1667" cy="224"/>
              <a:chOff x="0" y="0"/>
              <a:chExt cx="2303" cy="544"/>
            </a:xfrm>
          </p:grpSpPr>
          <p:sp>
            <p:nvSpPr>
              <p:cNvPr id="61480" name="Line 59"/>
              <p:cNvSpPr>
                <a:spLocks noChangeShapeType="1"/>
              </p:cNvSpPr>
              <p:nvPr/>
            </p:nvSpPr>
            <p:spPr bwMode="auto">
              <a:xfrm flipH="1" flipV="1">
                <a:off x="212" y="227"/>
                <a:ext cx="1" cy="227"/>
              </a:xfrm>
              <a:prstGeom prst="line">
                <a:avLst/>
              </a:prstGeom>
              <a:noFill/>
              <a:ln w="9525">
                <a:solidFill>
                  <a:srgbClr val="339966"/>
                </a:solidFill>
                <a:round/>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61481" name="Line 60"/>
              <p:cNvSpPr>
                <a:spLocks noChangeShapeType="1"/>
              </p:cNvSpPr>
              <p:nvPr/>
            </p:nvSpPr>
            <p:spPr bwMode="auto">
              <a:xfrm>
                <a:off x="97" y="151"/>
                <a:ext cx="2206" cy="1"/>
              </a:xfrm>
              <a:prstGeom prst="line">
                <a:avLst/>
              </a:prstGeom>
              <a:noFill/>
              <a:ln w="38100">
                <a:solidFill>
                  <a:srgbClr val="339966"/>
                </a:solidFill>
                <a:round/>
                <a:headEnd/>
                <a:tailEnd/>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sp>
            <p:nvSpPr>
              <p:cNvPr id="61482" name="Line 61"/>
              <p:cNvSpPr>
                <a:spLocks noChangeShapeType="1"/>
              </p:cNvSpPr>
              <p:nvPr/>
            </p:nvSpPr>
            <p:spPr bwMode="auto">
              <a:xfrm>
                <a:off x="0" y="251"/>
                <a:ext cx="2229" cy="1"/>
              </a:xfrm>
              <a:prstGeom prst="line">
                <a:avLst/>
              </a:prstGeom>
              <a:noFill/>
              <a:ln w="38100">
                <a:solidFill>
                  <a:srgbClr val="339966"/>
                </a:solidFill>
                <a:round/>
                <a:headEnd/>
                <a:tailEnd/>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sp>
            <p:nvSpPr>
              <p:cNvPr id="61483" name="Line 62"/>
              <p:cNvSpPr>
                <a:spLocks noChangeShapeType="1"/>
              </p:cNvSpPr>
              <p:nvPr/>
            </p:nvSpPr>
            <p:spPr bwMode="auto">
              <a:xfrm flipH="1">
                <a:off x="324" y="176"/>
                <a:ext cx="1" cy="318"/>
              </a:xfrm>
              <a:prstGeom prst="line">
                <a:avLst/>
              </a:prstGeom>
              <a:noFill/>
              <a:ln w="9525">
                <a:solidFill>
                  <a:srgbClr val="339966"/>
                </a:solidFill>
                <a:round/>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61484" name="Line 63"/>
              <p:cNvSpPr>
                <a:spLocks noChangeShapeType="1"/>
              </p:cNvSpPr>
              <p:nvPr/>
            </p:nvSpPr>
            <p:spPr bwMode="auto">
              <a:xfrm>
                <a:off x="913" y="272"/>
                <a:ext cx="1" cy="223"/>
              </a:xfrm>
              <a:prstGeom prst="line">
                <a:avLst/>
              </a:prstGeom>
              <a:noFill/>
              <a:ln w="9525">
                <a:solidFill>
                  <a:srgbClr val="339966"/>
                </a:solidFill>
                <a:round/>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61485" name="Line 64"/>
              <p:cNvSpPr>
                <a:spLocks noChangeShapeType="1"/>
              </p:cNvSpPr>
              <p:nvPr/>
            </p:nvSpPr>
            <p:spPr bwMode="auto">
              <a:xfrm flipH="1">
                <a:off x="1016" y="181"/>
                <a:ext cx="1" cy="363"/>
              </a:xfrm>
              <a:prstGeom prst="line">
                <a:avLst/>
              </a:prstGeom>
              <a:noFill/>
              <a:ln w="9525">
                <a:solidFill>
                  <a:srgbClr val="339966"/>
                </a:solidFill>
                <a:round/>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61486" name="Line 65"/>
              <p:cNvSpPr>
                <a:spLocks noChangeShapeType="1"/>
              </p:cNvSpPr>
              <p:nvPr/>
            </p:nvSpPr>
            <p:spPr bwMode="auto">
              <a:xfrm>
                <a:off x="1724" y="272"/>
                <a:ext cx="1" cy="223"/>
              </a:xfrm>
              <a:prstGeom prst="line">
                <a:avLst/>
              </a:prstGeom>
              <a:noFill/>
              <a:ln w="9525">
                <a:solidFill>
                  <a:srgbClr val="339966"/>
                </a:solidFill>
                <a:round/>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61487" name="Line 66"/>
              <p:cNvSpPr>
                <a:spLocks noChangeShapeType="1"/>
              </p:cNvSpPr>
              <p:nvPr/>
            </p:nvSpPr>
            <p:spPr bwMode="auto">
              <a:xfrm flipH="1">
                <a:off x="1833" y="181"/>
                <a:ext cx="1" cy="363"/>
              </a:xfrm>
              <a:prstGeom prst="line">
                <a:avLst/>
              </a:prstGeom>
              <a:noFill/>
              <a:ln w="9525">
                <a:solidFill>
                  <a:srgbClr val="339966"/>
                </a:solidFill>
                <a:round/>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61488" name="Oval 67"/>
              <p:cNvSpPr>
                <a:spLocks noChangeArrowheads="1"/>
              </p:cNvSpPr>
              <p:nvPr/>
            </p:nvSpPr>
            <p:spPr bwMode="auto">
              <a:xfrm>
                <a:off x="188" y="221"/>
                <a:ext cx="46" cy="49"/>
              </a:xfrm>
              <a:prstGeom prst="ellipse">
                <a:avLst/>
              </a:prstGeom>
              <a:solidFill>
                <a:srgbClr val="FF6600"/>
              </a:solidFill>
              <a:ln w="9525">
                <a:solidFill>
                  <a:srgbClr val="33CCCC"/>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89" name="Oval 68"/>
              <p:cNvSpPr>
                <a:spLocks noChangeArrowheads="1"/>
              </p:cNvSpPr>
              <p:nvPr/>
            </p:nvSpPr>
            <p:spPr bwMode="auto">
              <a:xfrm>
                <a:off x="301" y="122"/>
                <a:ext cx="46" cy="49"/>
              </a:xfrm>
              <a:prstGeom prst="ellipse">
                <a:avLst/>
              </a:prstGeom>
              <a:solidFill>
                <a:srgbClr val="FF6600"/>
              </a:solidFill>
              <a:ln w="9525">
                <a:solidFill>
                  <a:srgbClr val="33CCCC"/>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90" name="Oval 69"/>
              <p:cNvSpPr>
                <a:spLocks noChangeArrowheads="1"/>
              </p:cNvSpPr>
              <p:nvPr/>
            </p:nvSpPr>
            <p:spPr bwMode="auto">
              <a:xfrm>
                <a:off x="892" y="232"/>
                <a:ext cx="46" cy="49"/>
              </a:xfrm>
              <a:prstGeom prst="ellipse">
                <a:avLst/>
              </a:prstGeom>
              <a:solidFill>
                <a:srgbClr val="FF6600"/>
              </a:solidFill>
              <a:ln w="9525">
                <a:solidFill>
                  <a:srgbClr val="33CCCC"/>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91" name="Oval 70"/>
              <p:cNvSpPr>
                <a:spLocks noChangeArrowheads="1"/>
              </p:cNvSpPr>
              <p:nvPr/>
            </p:nvSpPr>
            <p:spPr bwMode="auto">
              <a:xfrm>
                <a:off x="997" y="138"/>
                <a:ext cx="46" cy="49"/>
              </a:xfrm>
              <a:prstGeom prst="ellipse">
                <a:avLst/>
              </a:prstGeom>
              <a:solidFill>
                <a:srgbClr val="FF6600"/>
              </a:solidFill>
              <a:ln w="9525">
                <a:solidFill>
                  <a:srgbClr val="33CCCC"/>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92" name="Oval 71"/>
              <p:cNvSpPr>
                <a:spLocks noChangeArrowheads="1"/>
              </p:cNvSpPr>
              <p:nvPr/>
            </p:nvSpPr>
            <p:spPr bwMode="auto">
              <a:xfrm>
                <a:off x="1700" y="216"/>
                <a:ext cx="46" cy="49"/>
              </a:xfrm>
              <a:prstGeom prst="ellipse">
                <a:avLst/>
              </a:prstGeom>
              <a:solidFill>
                <a:srgbClr val="FF6600"/>
              </a:solidFill>
              <a:ln w="9525">
                <a:solidFill>
                  <a:srgbClr val="33CCCC"/>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93" name="Oval 72"/>
              <p:cNvSpPr>
                <a:spLocks noChangeArrowheads="1"/>
              </p:cNvSpPr>
              <p:nvPr/>
            </p:nvSpPr>
            <p:spPr bwMode="auto">
              <a:xfrm>
                <a:off x="1817" y="122"/>
                <a:ext cx="46" cy="49"/>
              </a:xfrm>
              <a:prstGeom prst="ellipse">
                <a:avLst/>
              </a:prstGeom>
              <a:solidFill>
                <a:srgbClr val="FF6600"/>
              </a:solidFill>
              <a:ln w="9525">
                <a:solidFill>
                  <a:srgbClr val="33CCCC"/>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94" name="Line 73"/>
              <p:cNvSpPr>
                <a:spLocks noChangeShapeType="1"/>
              </p:cNvSpPr>
              <p:nvPr/>
            </p:nvSpPr>
            <p:spPr bwMode="auto">
              <a:xfrm>
                <a:off x="823" y="0"/>
                <a:ext cx="1" cy="136"/>
              </a:xfrm>
              <a:prstGeom prst="line">
                <a:avLst/>
              </a:prstGeom>
              <a:noFill/>
              <a:ln w="38100">
                <a:solidFill>
                  <a:srgbClr val="339966"/>
                </a:solidFill>
                <a:round/>
                <a:headEnd/>
                <a:tailEnd/>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sp>
            <p:nvSpPr>
              <p:cNvPr id="61495" name="Line 74"/>
              <p:cNvSpPr>
                <a:spLocks noChangeShapeType="1"/>
              </p:cNvSpPr>
              <p:nvPr/>
            </p:nvSpPr>
            <p:spPr bwMode="auto">
              <a:xfrm flipH="1" flipV="1">
                <a:off x="1458" y="0"/>
                <a:ext cx="1" cy="227"/>
              </a:xfrm>
              <a:prstGeom prst="line">
                <a:avLst/>
              </a:prstGeom>
              <a:noFill/>
              <a:ln w="38100">
                <a:solidFill>
                  <a:srgbClr val="339966"/>
                </a:solidFill>
                <a:round/>
                <a:headEnd/>
                <a:tailEnd/>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sp>
            <p:nvSpPr>
              <p:cNvPr id="61496" name="Oval 75"/>
              <p:cNvSpPr>
                <a:spLocks noChangeArrowheads="1"/>
              </p:cNvSpPr>
              <p:nvPr/>
            </p:nvSpPr>
            <p:spPr bwMode="auto">
              <a:xfrm>
                <a:off x="801" y="127"/>
                <a:ext cx="46" cy="49"/>
              </a:xfrm>
              <a:prstGeom prst="ellipse">
                <a:avLst/>
              </a:prstGeom>
              <a:solidFill>
                <a:srgbClr val="FF6600"/>
              </a:solidFill>
              <a:ln w="9525">
                <a:solidFill>
                  <a:srgbClr val="33CCCC"/>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1497" name="Oval 76"/>
              <p:cNvSpPr>
                <a:spLocks noChangeArrowheads="1"/>
              </p:cNvSpPr>
              <p:nvPr/>
            </p:nvSpPr>
            <p:spPr bwMode="auto">
              <a:xfrm>
                <a:off x="1433" y="226"/>
                <a:ext cx="46" cy="46"/>
              </a:xfrm>
              <a:prstGeom prst="ellipse">
                <a:avLst/>
              </a:prstGeom>
              <a:solidFill>
                <a:srgbClr val="FF6600"/>
              </a:solidFill>
              <a:ln w="9525">
                <a:solidFill>
                  <a:srgbClr val="33CCCC"/>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grpSp>
        <p:grpSp>
          <p:nvGrpSpPr>
            <p:cNvPr id="61469" name="Group 56"/>
            <p:cNvGrpSpPr>
              <a:grpSpLocks/>
            </p:cNvGrpSpPr>
            <p:nvPr/>
          </p:nvGrpSpPr>
          <p:grpSpPr bwMode="auto">
            <a:xfrm>
              <a:off x="3243" y="1117"/>
              <a:ext cx="1478" cy="527"/>
              <a:chOff x="0" y="0"/>
              <a:chExt cx="2080" cy="908"/>
            </a:xfrm>
          </p:grpSpPr>
          <p:grpSp>
            <p:nvGrpSpPr>
              <p:cNvPr id="61471" name="Group 57"/>
              <p:cNvGrpSpPr>
                <a:grpSpLocks/>
              </p:cNvGrpSpPr>
              <p:nvPr/>
            </p:nvGrpSpPr>
            <p:grpSpPr bwMode="auto">
              <a:xfrm>
                <a:off x="0" y="0"/>
                <a:ext cx="764" cy="906"/>
                <a:chOff x="0" y="0"/>
                <a:chExt cx="764" cy="906"/>
              </a:xfrm>
            </p:grpSpPr>
            <p:pic>
              <p:nvPicPr>
                <p:cNvPr id="61478" name="Picture 79" descr="0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6" y="0"/>
                  <a:ext cx="454"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9" name="Text Box 80"/>
                <p:cNvSpPr>
                  <a:spLocks noChangeArrowheads="1"/>
                </p:cNvSpPr>
                <p:nvPr/>
              </p:nvSpPr>
              <p:spPr bwMode="auto">
                <a:xfrm>
                  <a:off x="0" y="635"/>
                  <a:ext cx="764"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050" tIns="31526" rIns="63050" bIns="3152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680" b="1" dirty="0">
                      <a:solidFill>
                        <a:srgbClr val="3399FF"/>
                      </a:solidFill>
                      <a:latin typeface="FrutigerNext LT Medium" charset="0"/>
                      <a:ea typeface="华文细黑" panose="02010600040101010101" pitchFamily="2" charset="-122"/>
                      <a:sym typeface="FrutigerNext LT Medium" charset="0"/>
                    </a:rPr>
                    <a:t>GIS</a:t>
                  </a:r>
                  <a:endParaRPr lang="zh-CN" altLang="en-US" dirty="0">
                    <a:ea typeface="微软雅黑" panose="020B0503020204020204" pitchFamily="34" charset="-122"/>
                  </a:endParaRPr>
                </a:p>
              </p:txBody>
            </p:sp>
          </p:grpSp>
          <p:grpSp>
            <p:nvGrpSpPr>
              <p:cNvPr id="61472" name="Group 60"/>
              <p:cNvGrpSpPr>
                <a:grpSpLocks/>
              </p:cNvGrpSpPr>
              <p:nvPr/>
            </p:nvGrpSpPr>
            <p:grpSpPr bwMode="auto">
              <a:xfrm>
                <a:off x="635" y="45"/>
                <a:ext cx="764" cy="863"/>
                <a:chOff x="0" y="0"/>
                <a:chExt cx="764" cy="863"/>
              </a:xfrm>
            </p:grpSpPr>
            <p:pic>
              <p:nvPicPr>
                <p:cNvPr id="61476" name="Picture 82" descr="0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2" y="0"/>
                  <a:ext cx="454" cy="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7" name="Text Box 83"/>
                <p:cNvSpPr>
                  <a:spLocks noChangeArrowheads="1"/>
                </p:cNvSpPr>
                <p:nvPr/>
              </p:nvSpPr>
              <p:spPr bwMode="auto">
                <a:xfrm>
                  <a:off x="0" y="592"/>
                  <a:ext cx="764"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050" tIns="31526" rIns="63050" bIns="3152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680" b="1" dirty="0">
                      <a:solidFill>
                        <a:srgbClr val="3399FF"/>
                      </a:solidFill>
                      <a:latin typeface="FrutigerNext LT Medium" charset="0"/>
                      <a:ea typeface="华文细黑" panose="02010600040101010101" pitchFamily="2" charset="-122"/>
                      <a:sym typeface="FrutigerNext LT Medium" charset="0"/>
                    </a:rPr>
                    <a:t>AS</a:t>
                  </a:r>
                  <a:endParaRPr lang="zh-CN" altLang="en-US" dirty="0">
                    <a:ea typeface="微软雅黑" panose="020B0503020204020204" pitchFamily="34" charset="-122"/>
                  </a:endParaRPr>
                </a:p>
              </p:txBody>
            </p:sp>
          </p:grpSp>
          <p:grpSp>
            <p:nvGrpSpPr>
              <p:cNvPr id="61473" name="Group 63"/>
              <p:cNvGrpSpPr>
                <a:grpSpLocks/>
              </p:cNvGrpSpPr>
              <p:nvPr/>
            </p:nvGrpSpPr>
            <p:grpSpPr bwMode="auto">
              <a:xfrm>
                <a:off x="1497" y="45"/>
                <a:ext cx="583" cy="863"/>
                <a:chOff x="0" y="0"/>
                <a:chExt cx="583" cy="863"/>
              </a:xfrm>
            </p:grpSpPr>
            <p:pic>
              <p:nvPicPr>
                <p:cNvPr id="61474" name="Picture 85" descr="0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1" y="0"/>
                  <a:ext cx="454"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5" name="Text Box 86"/>
                <p:cNvSpPr>
                  <a:spLocks noChangeArrowheads="1"/>
                </p:cNvSpPr>
                <p:nvPr/>
              </p:nvSpPr>
              <p:spPr bwMode="auto">
                <a:xfrm>
                  <a:off x="0" y="592"/>
                  <a:ext cx="583"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050" tIns="31526" rIns="63050" bIns="3152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680" b="1" dirty="0">
                      <a:solidFill>
                        <a:srgbClr val="3399FF"/>
                      </a:solidFill>
                      <a:latin typeface="FrutigerNext LT Medium" charset="0"/>
                      <a:ea typeface="华文细黑" panose="02010600040101010101" pitchFamily="2" charset="-122"/>
                      <a:sym typeface="FrutigerNext LT Medium" charset="0"/>
                    </a:rPr>
                    <a:t>DB</a:t>
                  </a:r>
                  <a:endParaRPr lang="zh-CN" altLang="en-US" dirty="0">
                    <a:ea typeface="微软雅黑" panose="020B0503020204020204" pitchFamily="34" charset="-122"/>
                  </a:endParaRPr>
                </a:p>
              </p:txBody>
            </p:sp>
          </p:grpSp>
        </p:grpSp>
        <p:sp>
          <p:nvSpPr>
            <p:cNvPr id="61470" name="Line 87"/>
            <p:cNvSpPr>
              <a:spLocks noChangeShapeType="1"/>
            </p:cNvSpPr>
            <p:nvPr/>
          </p:nvSpPr>
          <p:spPr bwMode="auto">
            <a:xfrm>
              <a:off x="2842" y="342"/>
              <a:ext cx="223" cy="77"/>
            </a:xfrm>
            <a:prstGeom prst="line">
              <a:avLst/>
            </a:prstGeom>
            <a:noFill/>
            <a:ln w="38100">
              <a:solidFill>
                <a:srgbClr val="3399FF"/>
              </a:solidFill>
              <a:round/>
              <a:headEnd/>
              <a:tailEnd type="stealth" w="med" len="med"/>
            </a:ln>
            <a:extLst>
              <a:ext uri="{909E8E84-426E-40DD-AFC4-6F175D3DCCD1}">
                <a14:hiddenFill xmlns:a14="http://schemas.microsoft.com/office/drawing/2010/main">
                  <a:noFill/>
                </a14:hiddenFill>
              </a:ext>
            </a:extLst>
          </p:spPr>
          <p:txBody>
            <a:bodyPr lIns="59856" tIns="29929" rIns="59856" bIns="29929">
              <a:spAutoFit/>
            </a:bodyPr>
            <a:lstStyle/>
            <a:p>
              <a:endParaRPr lang="zh-CN" altLang="en-US" dirty="0">
                <a:ea typeface="微软雅黑" panose="020B0503020204020204" pitchFamily="34" charset="-122"/>
              </a:endParaRPr>
            </a:p>
          </p:txBody>
        </p:sp>
      </p:grpSp>
      <p:sp>
        <p:nvSpPr>
          <p:cNvPr id="61450" name="AutoShape 91"/>
          <p:cNvSpPr>
            <a:spLocks noChangeArrowheads="1"/>
          </p:cNvSpPr>
          <p:nvPr/>
        </p:nvSpPr>
        <p:spPr bwMode="auto">
          <a:xfrm>
            <a:off x="1766516" y="3592964"/>
            <a:ext cx="5605359" cy="1850057"/>
          </a:xfrm>
          <a:prstGeom prst="roundRect">
            <a:avLst>
              <a:gd name="adj" fmla="val 8394"/>
            </a:avLst>
          </a:prstGeom>
          <a:noFill/>
          <a:ln w="28575">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Tree>
    <p:extLst>
      <p:ext uri="{BB962C8B-B14F-4D97-AF65-F5344CB8AC3E}">
        <p14:creationId xmlns:p14="http://schemas.microsoft.com/office/powerpoint/2010/main" val="3545689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bwMode="auto">
          <a:xfrm>
            <a:off x="180306" y="2493690"/>
            <a:ext cx="6336704" cy="19442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zh-CN" altLang="en-US" dirty="0" smtClean="0">
                <a:latin typeface="微软雅黑" panose="020B0503020204020204" pitchFamily="34" charset="-122"/>
                <a:ea typeface="微软雅黑" panose="020B0503020204020204" pitchFamily="34" charset="-122"/>
              </a:rPr>
              <a:t>神州</a:t>
            </a:r>
            <a:r>
              <a:rPr lang="zh-CN" altLang="en-US" dirty="0">
                <a:latin typeface="微软雅黑" panose="020B0503020204020204" pitchFamily="34" charset="-122"/>
                <a:ea typeface="微软雅黑" panose="020B0503020204020204" pitchFamily="34" charset="-122"/>
              </a:rPr>
              <a:t>数码</a:t>
            </a:r>
            <a:r>
              <a:rPr lang="zh-CN" altLang="en-US" dirty="0" smtClean="0">
                <a:latin typeface="微软雅黑" panose="020B0503020204020204" pitchFamily="34" charset="-122"/>
                <a:ea typeface="微软雅黑" panose="020B0503020204020204" pitchFamily="34" charset="-122"/>
              </a:rPr>
              <a:t>电子政务云</a:t>
            </a:r>
            <a:r>
              <a:rPr lang="zh-CN" altLang="en-US" dirty="0">
                <a:latin typeface="微软雅黑" panose="020B0503020204020204" pitchFamily="34" charset="-122"/>
                <a:ea typeface="微软雅黑" panose="020B0503020204020204" pitchFamily="34" charset="-122"/>
              </a:rPr>
              <a:t>平台</a:t>
            </a: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r>
              <a:rPr lang="zh-CN" altLang="en-US" dirty="0" smtClean="0">
                <a:latin typeface="微软雅黑" panose="020B0503020204020204" pitchFamily="34" charset="-122"/>
                <a:ea typeface="微软雅黑" panose="020B0503020204020204" pitchFamily="34" charset="-122"/>
              </a:rPr>
              <a:t>建设</a:t>
            </a:r>
            <a:r>
              <a:rPr lang="zh-CN" altLang="en-US" dirty="0">
                <a:latin typeface="微软雅黑" panose="020B0503020204020204" pitchFamily="34" charset="-122"/>
                <a:ea typeface="微软雅黑" panose="020B0503020204020204" pitchFamily="34" charset="-122"/>
              </a:rPr>
              <a:t>方案</a:t>
            </a:r>
            <a:endParaRPr lang="zh-CN" altLang="en-US" dirty="0" smtClean="0">
              <a:latin typeface="微软雅黑" panose="020B0503020204020204" pitchFamily="34" charset="-122"/>
              <a:ea typeface="微软雅黑" panose="020B0503020204020204" pitchFamily="34" charset="-122"/>
            </a:endParaRPr>
          </a:p>
        </p:txBody>
      </p:sp>
      <p:sp>
        <p:nvSpPr>
          <p:cNvPr id="3" name="矩形 2"/>
          <p:cNvSpPr/>
          <p:nvPr/>
        </p:nvSpPr>
        <p:spPr>
          <a:xfrm>
            <a:off x="6784975" y="631825"/>
            <a:ext cx="2039938" cy="681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400" baseline="-25000" dirty="0">
              <a:solidFill>
                <a:prstClr val="white"/>
              </a:solidFill>
              <a:ea typeface="微软雅黑" panose="020B0503020204020204" pitchFamily="34" charset="-122"/>
            </a:endParaRPr>
          </a:p>
        </p:txBody>
      </p:sp>
      <p:sp>
        <p:nvSpPr>
          <p:cNvPr id="2" name="文本框 1"/>
          <p:cNvSpPr txBox="1"/>
          <p:nvPr/>
        </p:nvSpPr>
        <p:spPr>
          <a:xfrm>
            <a:off x="180306" y="4725938"/>
            <a:ext cx="4176464" cy="646331"/>
          </a:xfrm>
          <a:prstGeom prst="rect">
            <a:avLst/>
          </a:prstGeom>
          <a:noFill/>
        </p:spPr>
        <p:txBody>
          <a:bodyPr wrap="square" rtlCol="0">
            <a:spAutoFit/>
          </a:bodyPr>
          <a:lstStyle/>
          <a:p>
            <a:r>
              <a:rPr lang="zh-CN" altLang="en-US" u="none" dirty="0">
                <a:latin typeface="微软雅黑" panose="020B0503020204020204" pitchFamily="34" charset="-122"/>
                <a:ea typeface="微软雅黑" panose="020B0503020204020204" pitchFamily="34" charset="-122"/>
              </a:rPr>
              <a:t>资深</a:t>
            </a:r>
            <a:r>
              <a:rPr lang="zh-CN" altLang="en-US" u="none" dirty="0" smtClean="0">
                <a:latin typeface="微软雅黑" panose="020B0503020204020204" pitchFamily="34" charset="-122"/>
                <a:ea typeface="微软雅黑" panose="020B0503020204020204" pitchFamily="34" charset="-122"/>
              </a:rPr>
              <a:t>架构师：王铭杰</a:t>
            </a:r>
            <a:endParaRPr lang="en-US" altLang="zh-CN" u="none" dirty="0" smtClean="0">
              <a:latin typeface="微软雅黑" panose="020B0503020204020204" pitchFamily="34" charset="-122"/>
              <a:ea typeface="微软雅黑" panose="020B0503020204020204" pitchFamily="34" charset="-122"/>
            </a:endParaRPr>
          </a:p>
          <a:p>
            <a:r>
              <a:rPr lang="en-US" altLang="zh-CN" u="none" dirty="0" smtClean="0">
                <a:latin typeface="微软雅黑" panose="020B0503020204020204" pitchFamily="34" charset="-122"/>
                <a:ea typeface="微软雅黑" panose="020B0503020204020204" pitchFamily="34" charset="-122"/>
              </a:rPr>
              <a:t>wangmjf@dcits.com</a:t>
            </a:r>
            <a:endParaRPr lang="zh-CN" altLang="en-US" u="none" dirty="0" smtClean="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电子政务云平台能为智慧城市带来什么</a:t>
            </a:r>
            <a:r>
              <a:rPr lang="en-US" altLang="zh-CN" dirty="0" smtClean="0"/>
              <a:t>?</a:t>
            </a:r>
            <a:endParaRPr lang="zh-CN" altLang="en-US" dirty="0"/>
          </a:p>
        </p:txBody>
      </p:sp>
      <p:sp>
        <p:nvSpPr>
          <p:cNvPr id="3" name="内容占位符 2"/>
          <p:cNvSpPr>
            <a:spLocks noGrp="1"/>
          </p:cNvSpPr>
          <p:nvPr>
            <p:ph idx="1"/>
          </p:nvPr>
        </p:nvSpPr>
        <p:spPr>
          <a:xfrm>
            <a:off x="1235670" y="5408237"/>
            <a:ext cx="6448546" cy="855632"/>
          </a:xfrm>
        </p:spPr>
        <p:txBody>
          <a:bodyPr/>
          <a:lstStyle/>
          <a:p>
            <a:pPr marL="0" indent="0">
              <a:buNone/>
            </a:pPr>
            <a:r>
              <a:rPr lang="zh-CN" altLang="en-US" sz="1800" dirty="0" smtClean="0"/>
              <a:t>通过建立一个电子政务处理与分析平台</a:t>
            </a:r>
            <a:r>
              <a:rPr lang="en-US" altLang="zh-CN" sz="1800" dirty="0" smtClean="0"/>
              <a:t>,</a:t>
            </a:r>
            <a:r>
              <a:rPr lang="zh-CN" altLang="en-US" sz="1800" dirty="0" smtClean="0"/>
              <a:t>让更多的基层项目与数据能够被市领导看到</a:t>
            </a:r>
            <a:r>
              <a:rPr lang="en-US" altLang="zh-CN" sz="1800" dirty="0" smtClean="0"/>
              <a:t>,</a:t>
            </a:r>
            <a:r>
              <a:rPr lang="zh-CN" altLang="en-US" sz="1800" dirty="0" smtClean="0"/>
              <a:t>听到</a:t>
            </a:r>
            <a:r>
              <a:rPr lang="en-US" altLang="zh-CN" sz="1800" dirty="0" smtClean="0"/>
              <a:t>,</a:t>
            </a:r>
            <a:r>
              <a:rPr lang="zh-CN" altLang="en-US" sz="1800" dirty="0" smtClean="0"/>
              <a:t>跟踪到</a:t>
            </a:r>
            <a:r>
              <a:rPr lang="en-US" altLang="zh-CN" sz="1800" dirty="0" smtClean="0"/>
              <a:t>,</a:t>
            </a:r>
            <a:r>
              <a:rPr lang="zh-CN" altLang="en-US" sz="1800" dirty="0" smtClean="0"/>
              <a:t>能够加强对各类政策措施</a:t>
            </a:r>
            <a:r>
              <a:rPr lang="en-US" altLang="zh-CN" sz="1800" dirty="0" smtClean="0"/>
              <a:t>,</a:t>
            </a:r>
            <a:r>
              <a:rPr lang="zh-CN" altLang="en-US" sz="1800" dirty="0" smtClean="0"/>
              <a:t>项目的实施进度效果的管控</a:t>
            </a:r>
            <a:r>
              <a:rPr lang="en-US" altLang="zh-CN" sz="1800" dirty="0" smtClean="0"/>
              <a:t>,</a:t>
            </a:r>
            <a:r>
              <a:rPr lang="zh-CN" altLang="en-US" sz="1800" dirty="0" smtClean="0"/>
              <a:t>同时利用大数据分析技术</a:t>
            </a:r>
            <a:r>
              <a:rPr lang="en-US" altLang="zh-CN" sz="1800" dirty="0" smtClean="0"/>
              <a:t>,</a:t>
            </a:r>
            <a:r>
              <a:rPr lang="zh-CN" altLang="en-US" sz="1800" dirty="0" smtClean="0"/>
              <a:t>可以通过分析过去的数据来对未来的决策效果进行分析预测</a:t>
            </a:r>
            <a:r>
              <a:rPr lang="en-US" altLang="zh-CN" sz="1800" dirty="0" smtClean="0"/>
              <a:t>.</a:t>
            </a:r>
            <a:r>
              <a:rPr lang="zh-CN" altLang="en-US" sz="1800" dirty="0" smtClean="0"/>
              <a:t>。</a:t>
            </a:r>
            <a:endParaRPr lang="en-US" altLang="zh-CN" sz="1800" dirty="0" smtClean="0"/>
          </a:p>
        </p:txBody>
      </p:sp>
      <p:pic>
        <p:nvPicPr>
          <p:cNvPr id="4098" name="Picture 2" descr="http://pic.baike.soso.com/p/20140326/20140326110315-60191188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6798"/>
          <a:stretch/>
        </p:blipFill>
        <p:spPr bwMode="auto">
          <a:xfrm>
            <a:off x="3159229" y="949268"/>
            <a:ext cx="2407417" cy="10079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5" name="Picture 2" descr="http://pic.baike.soso.com/p/20140326/20140326110315-601911881.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LineDrawing/>
                    </a14:imgEffect>
                  </a14:imgLayer>
                </a14:imgProps>
              </a:ext>
              <a:ext uri="{28A0092B-C50C-407E-A947-70E740481C1C}">
                <a14:useLocalDpi xmlns:a14="http://schemas.microsoft.com/office/drawing/2010/main" val="0"/>
              </a:ext>
            </a:extLst>
          </a:blip>
          <a:srcRect b="36798"/>
          <a:stretch/>
        </p:blipFill>
        <p:spPr bwMode="auto">
          <a:xfrm rot="10800000" flipH="1" flipV="1">
            <a:off x="3173814" y="2795273"/>
            <a:ext cx="2407417" cy="10079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6" name="Picture 2" descr="http://pic.baike.soso.com/p/20140326/20140326110315-60191188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6798"/>
          <a:stretch/>
        </p:blipFill>
        <p:spPr bwMode="auto">
          <a:xfrm rot="10800000" flipH="1" flipV="1">
            <a:off x="645968" y="2790861"/>
            <a:ext cx="2407417" cy="10079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7" name="Picture 2" descr="http://pic.baike.soso.com/p/20140326/20140326110315-60191188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36798"/>
          <a:stretch/>
        </p:blipFill>
        <p:spPr bwMode="auto">
          <a:xfrm rot="10800000" flipH="1" flipV="1">
            <a:off x="5694094" y="2790861"/>
            <a:ext cx="2407417" cy="10079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文本框 3"/>
          <p:cNvSpPr txBox="1"/>
          <p:nvPr/>
        </p:nvSpPr>
        <p:spPr>
          <a:xfrm>
            <a:off x="1440288" y="1003331"/>
            <a:ext cx="1613097" cy="830997"/>
          </a:xfrm>
          <a:prstGeom prst="rect">
            <a:avLst/>
          </a:prstGeom>
          <a:noFill/>
        </p:spPr>
        <p:txBody>
          <a:bodyPr wrap="square" rtlCol="0">
            <a:spAutoFit/>
          </a:bodyPr>
          <a:lstStyle/>
          <a:p>
            <a:pPr algn="ctr"/>
            <a:r>
              <a:rPr lang="zh-CN" altLang="en-US" sz="1600" b="1" u="none" dirty="0" smtClean="0">
                <a:latin typeface="微软雅黑" panose="020B0503020204020204" pitchFamily="34" charset="-122"/>
                <a:ea typeface="微软雅黑" panose="020B0503020204020204" pitchFamily="34" charset="-122"/>
              </a:rPr>
              <a:t>智慧城市目前正在进行的各项改革进程</a:t>
            </a:r>
          </a:p>
        </p:txBody>
      </p:sp>
      <p:sp>
        <p:nvSpPr>
          <p:cNvPr id="9" name="文本框 8"/>
          <p:cNvSpPr txBox="1"/>
          <p:nvPr/>
        </p:nvSpPr>
        <p:spPr>
          <a:xfrm>
            <a:off x="707625" y="4046767"/>
            <a:ext cx="2284101" cy="338554"/>
          </a:xfrm>
          <a:prstGeom prst="rect">
            <a:avLst/>
          </a:prstGeom>
          <a:noFill/>
        </p:spPr>
        <p:txBody>
          <a:bodyPr wrap="square" rtlCol="0">
            <a:spAutoFit/>
          </a:bodyPr>
          <a:lstStyle/>
          <a:p>
            <a:pPr algn="ctr"/>
            <a:r>
              <a:rPr lang="zh-CN" altLang="en-US" sz="1600" b="1" u="none" dirty="0" smtClean="0">
                <a:latin typeface="微软雅黑" panose="020B0503020204020204" pitchFamily="34" charset="-122"/>
                <a:ea typeface="微软雅黑" panose="020B0503020204020204" pitchFamily="34" charset="-122"/>
              </a:rPr>
              <a:t>项目</a:t>
            </a:r>
            <a:r>
              <a:rPr lang="en-US" altLang="zh-CN" sz="1600" b="1" u="none" dirty="0" smtClean="0">
                <a:latin typeface="微软雅黑" panose="020B0503020204020204" pitchFamily="34" charset="-122"/>
                <a:ea typeface="微软雅黑" panose="020B0503020204020204" pitchFamily="34" charset="-122"/>
              </a:rPr>
              <a:t>A</a:t>
            </a:r>
            <a:r>
              <a:rPr lang="zh-CN" altLang="en-US" sz="1600" b="1" u="none" dirty="0" smtClean="0">
                <a:latin typeface="微软雅黑" panose="020B0503020204020204" pitchFamily="34" charset="-122"/>
                <a:ea typeface="微软雅黑" panose="020B0503020204020204" pitchFamily="34" charset="-122"/>
              </a:rPr>
              <a:t>的目前进展</a:t>
            </a:r>
            <a:r>
              <a:rPr lang="en-US" altLang="zh-CN" sz="1600" b="1" u="none" dirty="0" smtClean="0">
                <a:latin typeface="微软雅黑" panose="020B0503020204020204" pitchFamily="34" charset="-122"/>
                <a:ea typeface="微软雅黑" panose="020B0503020204020204" pitchFamily="34" charset="-122"/>
              </a:rPr>
              <a:t>?</a:t>
            </a:r>
            <a:endParaRPr lang="zh-CN" altLang="en-US" sz="1600" b="1" u="none" dirty="0" smtClean="0">
              <a:latin typeface="微软雅黑" panose="020B0503020204020204" pitchFamily="34" charset="-122"/>
              <a:ea typeface="微软雅黑" panose="020B0503020204020204" pitchFamily="34" charset="-122"/>
            </a:endParaRPr>
          </a:p>
        </p:txBody>
      </p:sp>
      <p:sp>
        <p:nvSpPr>
          <p:cNvPr id="10" name="文本框 9"/>
          <p:cNvSpPr txBox="1"/>
          <p:nvPr/>
        </p:nvSpPr>
        <p:spPr>
          <a:xfrm>
            <a:off x="3235471" y="4043532"/>
            <a:ext cx="2284101" cy="584775"/>
          </a:xfrm>
          <a:prstGeom prst="rect">
            <a:avLst/>
          </a:prstGeom>
          <a:noFill/>
        </p:spPr>
        <p:txBody>
          <a:bodyPr wrap="square" rtlCol="0">
            <a:spAutoFit/>
          </a:bodyPr>
          <a:lstStyle/>
          <a:p>
            <a:pPr algn="ctr"/>
            <a:r>
              <a:rPr lang="zh-CN" altLang="en-US" sz="1600" b="1" u="none" dirty="0" smtClean="0">
                <a:latin typeface="微软雅黑" panose="020B0503020204020204" pitchFamily="34" charset="-122"/>
                <a:ea typeface="微软雅黑" panose="020B0503020204020204" pitchFamily="34" charset="-122"/>
              </a:rPr>
              <a:t>项目</a:t>
            </a:r>
            <a:r>
              <a:rPr lang="en-US" altLang="zh-CN" sz="1600" b="1" u="none" dirty="0" smtClean="0">
                <a:latin typeface="微软雅黑" panose="020B0503020204020204" pitchFamily="34" charset="-122"/>
                <a:ea typeface="微软雅黑" panose="020B0503020204020204" pitchFamily="34" charset="-122"/>
              </a:rPr>
              <a:t>B</a:t>
            </a:r>
            <a:r>
              <a:rPr lang="zh-CN" altLang="en-US" sz="1600" b="1" u="none" dirty="0" smtClean="0">
                <a:latin typeface="微软雅黑" panose="020B0503020204020204" pitchFamily="34" charset="-122"/>
                <a:ea typeface="微软雅黑" panose="020B0503020204020204" pitchFamily="34" charset="-122"/>
              </a:rPr>
              <a:t>有没有达到预期效果</a:t>
            </a:r>
            <a:r>
              <a:rPr lang="en-US" altLang="zh-CN" sz="1600" b="1" u="none" dirty="0" smtClean="0">
                <a:latin typeface="微软雅黑" panose="020B0503020204020204" pitchFamily="34" charset="-122"/>
                <a:ea typeface="微软雅黑" panose="020B0503020204020204" pitchFamily="34" charset="-122"/>
              </a:rPr>
              <a:t>?</a:t>
            </a:r>
            <a:endParaRPr lang="zh-CN" altLang="en-US" sz="1600" b="1" u="none" dirty="0" smtClean="0">
              <a:latin typeface="微软雅黑" panose="020B0503020204020204" pitchFamily="34" charset="-122"/>
              <a:ea typeface="微软雅黑" panose="020B0503020204020204" pitchFamily="34" charset="-122"/>
            </a:endParaRPr>
          </a:p>
        </p:txBody>
      </p:sp>
      <p:sp>
        <p:nvSpPr>
          <p:cNvPr id="11" name="文本框 10"/>
          <p:cNvSpPr txBox="1"/>
          <p:nvPr/>
        </p:nvSpPr>
        <p:spPr>
          <a:xfrm>
            <a:off x="5786553" y="4043532"/>
            <a:ext cx="2284101" cy="338554"/>
          </a:xfrm>
          <a:prstGeom prst="rect">
            <a:avLst/>
          </a:prstGeom>
          <a:noFill/>
        </p:spPr>
        <p:txBody>
          <a:bodyPr wrap="square" rtlCol="0">
            <a:spAutoFit/>
          </a:bodyPr>
          <a:lstStyle/>
          <a:p>
            <a:pPr algn="ctr"/>
            <a:r>
              <a:rPr lang="zh-CN" altLang="en-US" sz="1600" b="1" u="none" dirty="0">
                <a:latin typeface="微软雅黑" panose="020B0503020204020204" pitchFamily="34" charset="-122"/>
                <a:ea typeface="微软雅黑" panose="020B0503020204020204" pitchFamily="34" charset="-122"/>
              </a:rPr>
              <a:t>方案</a:t>
            </a:r>
            <a:r>
              <a:rPr lang="en-US" altLang="zh-CN" sz="1600" b="1" u="none" dirty="0" smtClean="0">
                <a:latin typeface="微软雅黑" panose="020B0503020204020204" pitchFamily="34" charset="-122"/>
                <a:ea typeface="微软雅黑" panose="020B0503020204020204" pitchFamily="34" charset="-122"/>
              </a:rPr>
              <a:t>C</a:t>
            </a:r>
            <a:r>
              <a:rPr lang="zh-CN" altLang="en-US" sz="1600" b="1" u="none" dirty="0" smtClean="0">
                <a:latin typeface="微软雅黑" panose="020B0503020204020204" pitchFamily="34" charset="-122"/>
                <a:ea typeface="微软雅黑" panose="020B0503020204020204" pitchFamily="34" charset="-122"/>
              </a:rPr>
              <a:t>会达到什么效果</a:t>
            </a:r>
            <a:r>
              <a:rPr lang="en-US" altLang="zh-CN" sz="1600" b="1" u="none" dirty="0">
                <a:latin typeface="微软雅黑" panose="020B0503020204020204" pitchFamily="34" charset="-122"/>
                <a:ea typeface="微软雅黑" panose="020B0503020204020204" pitchFamily="34" charset="-122"/>
              </a:rPr>
              <a:t>?</a:t>
            </a:r>
            <a:endParaRPr lang="zh-CN" altLang="en-US" sz="1600" b="1" u="none" dirty="0" smtClean="0">
              <a:latin typeface="微软雅黑" panose="020B0503020204020204" pitchFamily="34" charset="-122"/>
              <a:ea typeface="微软雅黑" panose="020B0503020204020204" pitchFamily="34" charset="-122"/>
            </a:endParaRPr>
          </a:p>
        </p:txBody>
      </p:sp>
      <p:sp>
        <p:nvSpPr>
          <p:cNvPr id="8" name="等腰三角形 7"/>
          <p:cNvSpPr/>
          <p:nvPr/>
        </p:nvSpPr>
        <p:spPr>
          <a:xfrm>
            <a:off x="3893894" y="1873513"/>
            <a:ext cx="792088" cy="360040"/>
          </a:xfrm>
          <a:prstGeom prst="triangle">
            <a:avLst/>
          </a:prstGeom>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
        <p:nvSpPr>
          <p:cNvPr id="12" name="等腰三角形 11"/>
          <p:cNvSpPr/>
          <p:nvPr/>
        </p:nvSpPr>
        <p:spPr>
          <a:xfrm rot="10800000">
            <a:off x="2541317" y="2473415"/>
            <a:ext cx="3672407" cy="228362"/>
          </a:xfrm>
          <a:prstGeom prst="triangle">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
        <p:nvSpPr>
          <p:cNvPr id="14" name="直角上箭头 13"/>
          <p:cNvSpPr/>
          <p:nvPr/>
        </p:nvSpPr>
        <p:spPr>
          <a:xfrm>
            <a:off x="7957170" y="2133650"/>
            <a:ext cx="793192" cy="3819764"/>
          </a:xfrm>
          <a:prstGeom prst="bentUpArrow">
            <a:avLst/>
          </a:prstGeom>
          <a:solidFill>
            <a:srgbClr val="00B050"/>
          </a:solidFill>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5694094" y="974077"/>
            <a:ext cx="1613097" cy="830997"/>
          </a:xfrm>
          <a:prstGeom prst="rect">
            <a:avLst/>
          </a:prstGeom>
          <a:noFill/>
        </p:spPr>
        <p:txBody>
          <a:bodyPr wrap="square" rtlCol="0">
            <a:spAutoFit/>
          </a:bodyPr>
          <a:lstStyle/>
          <a:p>
            <a:pPr algn="ctr"/>
            <a:r>
              <a:rPr lang="zh-CN" altLang="en-US" sz="1600" b="1" u="none" dirty="0" smtClean="0">
                <a:latin typeface="微软雅黑" panose="020B0503020204020204" pitchFamily="34" charset="-122"/>
                <a:ea typeface="微软雅黑" panose="020B0503020204020204" pitchFamily="34" charset="-122"/>
              </a:rPr>
              <a:t>智慧城市各类电子政府系统与其产生的各种数据</a:t>
            </a:r>
          </a:p>
        </p:txBody>
      </p:sp>
      <p:sp>
        <p:nvSpPr>
          <p:cNvPr id="17" name="文本框 16"/>
          <p:cNvSpPr txBox="1"/>
          <p:nvPr/>
        </p:nvSpPr>
        <p:spPr>
          <a:xfrm>
            <a:off x="3556388" y="2022775"/>
            <a:ext cx="1613097" cy="584775"/>
          </a:xfrm>
          <a:prstGeom prst="rect">
            <a:avLst/>
          </a:prstGeom>
          <a:noFill/>
        </p:spPr>
        <p:txBody>
          <a:bodyPr wrap="square" rtlCol="0">
            <a:spAutoFit/>
          </a:bodyPr>
          <a:lstStyle/>
          <a:p>
            <a:pPr algn="ctr"/>
            <a:r>
              <a:rPr lang="zh-CN" altLang="en-US" sz="1600" b="1" u="none" dirty="0" smtClean="0">
                <a:latin typeface="微软雅黑" panose="020B0503020204020204" pitchFamily="34" charset="-122"/>
                <a:ea typeface="微软雅黑" panose="020B0503020204020204" pitchFamily="34" charset="-122"/>
              </a:rPr>
              <a:t>事务接入处理</a:t>
            </a:r>
            <a:endParaRPr lang="en-US" altLang="zh-CN" sz="1600" b="1" u="none" dirty="0" smtClean="0">
              <a:latin typeface="微软雅黑" panose="020B0503020204020204" pitchFamily="34" charset="-122"/>
              <a:ea typeface="微软雅黑" panose="020B0503020204020204" pitchFamily="34" charset="-122"/>
            </a:endParaRPr>
          </a:p>
          <a:p>
            <a:pPr algn="ctr"/>
            <a:r>
              <a:rPr lang="zh-CN" altLang="en-US" sz="1600" b="1" u="none" dirty="0" smtClean="0">
                <a:latin typeface="微软雅黑" panose="020B0503020204020204" pitchFamily="34" charset="-122"/>
                <a:ea typeface="微软雅黑" panose="020B0503020204020204" pitchFamily="34" charset="-122"/>
              </a:rPr>
              <a:t>数据导入分析</a:t>
            </a:r>
          </a:p>
        </p:txBody>
      </p:sp>
      <p:sp>
        <p:nvSpPr>
          <p:cNvPr id="15" name="圆角矩形 14"/>
          <p:cNvSpPr/>
          <p:nvPr/>
        </p:nvSpPr>
        <p:spPr>
          <a:xfrm>
            <a:off x="1440288" y="4628307"/>
            <a:ext cx="45719" cy="83647"/>
          </a:xfrm>
          <a:prstGeom prst="roundRect">
            <a:avLst/>
          </a:prstGeom>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
        <p:nvSpPr>
          <p:cNvPr id="18" name="椭圆 17"/>
          <p:cNvSpPr/>
          <p:nvPr/>
        </p:nvSpPr>
        <p:spPr>
          <a:xfrm>
            <a:off x="1440288" y="4670130"/>
            <a:ext cx="1006666" cy="654383"/>
          </a:xfrm>
          <a:prstGeom prst="ellipse">
            <a:avLst/>
          </a:prstGeom>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
        <p:nvSpPr>
          <p:cNvPr id="19" name="椭圆 18"/>
          <p:cNvSpPr/>
          <p:nvPr/>
        </p:nvSpPr>
        <p:spPr>
          <a:xfrm>
            <a:off x="1235670" y="4601179"/>
            <a:ext cx="1138001" cy="649188"/>
          </a:xfrm>
          <a:prstGeom prst="ellipse">
            <a:avLst/>
          </a:prstGeom>
          <a:solidFill>
            <a:srgbClr val="FF0000"/>
          </a:solidFill>
        </p:spPr>
        <p:txBody>
          <a:bodyPr wrap="square" rtlCol="0" anchor="ctr">
            <a:spAutoFit/>
          </a:bodyPr>
          <a:lstStyle/>
          <a:p>
            <a:pPr algn="ctr"/>
            <a:r>
              <a:rPr lang="zh-CN" altLang="en-US" sz="2400" b="1" u="none" dirty="0" smtClean="0">
                <a:solidFill>
                  <a:srgbClr val="FFFF00"/>
                </a:solidFill>
                <a:latin typeface="微软雅黑" panose="020B0503020204020204" pitchFamily="34" charset="-122"/>
                <a:ea typeface="微软雅黑" panose="020B0503020204020204" pitchFamily="34" charset="-122"/>
              </a:rPr>
              <a:t>监督</a:t>
            </a:r>
            <a:endParaRPr lang="zh-CN" altLang="en-US" sz="2400" b="1" u="none" dirty="0">
              <a:solidFill>
                <a:srgbClr val="FFFF00"/>
              </a:solidFill>
              <a:latin typeface="微软雅黑" panose="020B0503020204020204" pitchFamily="34" charset="-122"/>
              <a:ea typeface="微软雅黑" panose="020B0503020204020204" pitchFamily="34" charset="-122"/>
            </a:endParaRPr>
          </a:p>
        </p:txBody>
      </p:sp>
      <p:sp>
        <p:nvSpPr>
          <p:cNvPr id="21" name="椭圆 20"/>
          <p:cNvSpPr/>
          <p:nvPr/>
        </p:nvSpPr>
        <p:spPr>
          <a:xfrm>
            <a:off x="3819482" y="4601179"/>
            <a:ext cx="1138001" cy="649188"/>
          </a:xfrm>
          <a:prstGeom prst="ellipse">
            <a:avLst/>
          </a:prstGeom>
          <a:solidFill>
            <a:srgbClr val="FF0000"/>
          </a:solidFill>
        </p:spPr>
        <p:txBody>
          <a:bodyPr wrap="square" rtlCol="0" anchor="ctr">
            <a:spAutoFit/>
          </a:bodyPr>
          <a:lstStyle/>
          <a:p>
            <a:pPr algn="ctr"/>
            <a:r>
              <a:rPr lang="zh-CN" altLang="en-US" sz="2400" b="1" u="none" dirty="0" smtClean="0">
                <a:solidFill>
                  <a:srgbClr val="FFFF00"/>
                </a:solidFill>
                <a:latin typeface="微软雅黑" panose="020B0503020204020204" pitchFamily="34" charset="-122"/>
                <a:ea typeface="微软雅黑" panose="020B0503020204020204" pitchFamily="34" charset="-122"/>
              </a:rPr>
              <a:t>报告</a:t>
            </a:r>
            <a:endParaRPr lang="zh-CN" altLang="en-US" sz="2400" b="1" u="none" dirty="0">
              <a:solidFill>
                <a:srgbClr val="FFFF00"/>
              </a:solidFill>
              <a:latin typeface="微软雅黑" panose="020B0503020204020204" pitchFamily="34" charset="-122"/>
              <a:ea typeface="微软雅黑" panose="020B0503020204020204" pitchFamily="34" charset="-122"/>
            </a:endParaRPr>
          </a:p>
        </p:txBody>
      </p:sp>
      <p:sp>
        <p:nvSpPr>
          <p:cNvPr id="22" name="椭圆 21"/>
          <p:cNvSpPr/>
          <p:nvPr/>
        </p:nvSpPr>
        <p:spPr>
          <a:xfrm>
            <a:off x="6403294" y="4575208"/>
            <a:ext cx="1138001" cy="649188"/>
          </a:xfrm>
          <a:prstGeom prst="ellipse">
            <a:avLst/>
          </a:prstGeom>
          <a:solidFill>
            <a:srgbClr val="FF0000"/>
          </a:solidFill>
        </p:spPr>
        <p:txBody>
          <a:bodyPr wrap="square" rtlCol="0" anchor="ctr">
            <a:spAutoFit/>
          </a:bodyPr>
          <a:lstStyle/>
          <a:p>
            <a:pPr algn="ctr"/>
            <a:r>
              <a:rPr lang="zh-CN" altLang="en-US" sz="2400" b="1" u="none" dirty="0" smtClean="0">
                <a:solidFill>
                  <a:srgbClr val="FFFF00"/>
                </a:solidFill>
                <a:latin typeface="微软雅黑" panose="020B0503020204020204" pitchFamily="34" charset="-122"/>
                <a:ea typeface="微软雅黑" panose="020B0503020204020204" pitchFamily="34" charset="-122"/>
              </a:rPr>
              <a:t>预测</a:t>
            </a:r>
            <a:endParaRPr lang="zh-CN" altLang="en-US" sz="2400" b="1" u="none" dirty="0">
              <a:solidFill>
                <a:srgbClr val="FFFF00"/>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8683923" y="3597634"/>
            <a:ext cx="461665" cy="1072496"/>
          </a:xfrm>
          <a:prstGeom prst="rect">
            <a:avLst/>
          </a:prstGeom>
          <a:noFill/>
        </p:spPr>
        <p:txBody>
          <a:bodyPr vert="eaVert" wrap="square" rtlCol="0">
            <a:spAutoFit/>
          </a:bodyPr>
          <a:lstStyle/>
          <a:p>
            <a:pPr algn="ctr"/>
            <a:r>
              <a:rPr lang="zh-CN" altLang="en-US" b="1" u="none" dirty="0" smtClean="0">
                <a:latin typeface="微软雅黑" panose="020B0503020204020204" pitchFamily="34" charset="-122"/>
                <a:ea typeface="微软雅黑" panose="020B0503020204020204" pitchFamily="34" charset="-122"/>
              </a:rPr>
              <a:t>优化改进</a:t>
            </a:r>
          </a:p>
        </p:txBody>
      </p:sp>
    </p:spTree>
    <p:extLst>
      <p:ext uri="{BB962C8B-B14F-4D97-AF65-F5344CB8AC3E}">
        <p14:creationId xmlns:p14="http://schemas.microsoft.com/office/powerpoint/2010/main" val="26002737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立方体 17"/>
          <p:cNvSpPr/>
          <p:nvPr/>
        </p:nvSpPr>
        <p:spPr>
          <a:xfrm>
            <a:off x="6888478" y="2162520"/>
            <a:ext cx="1964968" cy="615791"/>
          </a:xfrm>
          <a:prstGeom prst="cube">
            <a:avLst>
              <a:gd name="adj" fmla="val 40505"/>
            </a:avLst>
          </a:prstGeom>
          <a:solidFill>
            <a:srgbClr val="FF2929">
              <a:alpha val="60000"/>
            </a:srgbClr>
          </a:solidFill>
        </p:spPr>
        <p:txBody>
          <a:bodyPr wrap="square" rtlCol="0" anchor="ctr">
            <a:spAutoFit/>
          </a:bodyPr>
          <a:lstStyle/>
          <a:p>
            <a:pPr algn="ctr"/>
            <a:r>
              <a:rPr lang="zh-CN" altLang="en-US" b="1" u="none" dirty="0" smtClean="0">
                <a:latin typeface="微软雅黑" panose="020B0503020204020204" pitchFamily="34" charset="-122"/>
                <a:ea typeface="微软雅黑" panose="020B0503020204020204" pitchFamily="34" charset="-122"/>
              </a:rPr>
              <a:t>交换平台</a:t>
            </a:r>
            <a:endParaRPr lang="en-US" altLang="zh-CN" b="1" u="none" dirty="0" smtClean="0">
              <a:latin typeface="微软雅黑" panose="020B0503020204020204" pitchFamily="34" charset="-122"/>
              <a:ea typeface="微软雅黑" panose="020B0503020204020204" pitchFamily="34" charset="-122"/>
            </a:endParaRPr>
          </a:p>
        </p:txBody>
      </p:sp>
      <p:sp>
        <p:nvSpPr>
          <p:cNvPr id="12" name="立方体 11"/>
          <p:cNvSpPr/>
          <p:nvPr/>
        </p:nvSpPr>
        <p:spPr>
          <a:xfrm>
            <a:off x="333949" y="5958355"/>
            <a:ext cx="2658006" cy="883682"/>
          </a:xfrm>
          <a:prstGeom prst="cube">
            <a:avLst>
              <a:gd name="adj" fmla="val 58594"/>
            </a:avLst>
          </a:prstGeom>
          <a:solidFill>
            <a:srgbClr val="FFFF00"/>
          </a:solidFill>
        </p:spPr>
        <p:txBody>
          <a:bodyPr wrap="square" rtlCol="0" anchor="ctr">
            <a:spAutoFit/>
          </a:bodyPr>
          <a:lstStyle/>
          <a:p>
            <a:pPr algn="ctr"/>
            <a:r>
              <a:rPr lang="zh-CN" altLang="en-US" u="none" dirty="0" smtClean="0">
                <a:latin typeface="微软雅黑" panose="020B0503020204020204" pitchFamily="34" charset="-122"/>
                <a:ea typeface="微软雅黑" panose="020B0503020204020204" pitchFamily="34" charset="-122"/>
              </a:rPr>
              <a:t>高性能存储</a:t>
            </a:r>
            <a:endParaRPr lang="zh-CN" altLang="en-US" u="none" dirty="0">
              <a:latin typeface="微软雅黑" panose="020B0503020204020204" pitchFamily="34" charset="-122"/>
              <a:ea typeface="微软雅黑" panose="020B0503020204020204" pitchFamily="34" charset="-122"/>
            </a:endParaRPr>
          </a:p>
        </p:txBody>
      </p:sp>
      <p:sp>
        <p:nvSpPr>
          <p:cNvPr id="13" name="立方体 12"/>
          <p:cNvSpPr/>
          <p:nvPr/>
        </p:nvSpPr>
        <p:spPr>
          <a:xfrm>
            <a:off x="2544958" y="5958355"/>
            <a:ext cx="2692697" cy="883682"/>
          </a:xfrm>
          <a:prstGeom prst="cube">
            <a:avLst>
              <a:gd name="adj" fmla="val 58594"/>
            </a:avLst>
          </a:prstGeom>
          <a:solidFill>
            <a:schemeClr val="accent4">
              <a:lumMod val="60000"/>
              <a:lumOff val="40000"/>
            </a:schemeClr>
          </a:solidFill>
        </p:spPr>
        <p:txBody>
          <a:bodyPr wrap="square" rtlCol="0" anchor="ctr">
            <a:spAutoFit/>
          </a:bodyPr>
          <a:lstStyle/>
          <a:p>
            <a:pPr algn="ctr"/>
            <a:r>
              <a:rPr lang="zh-CN" altLang="en-US" u="none" dirty="0" smtClean="0">
                <a:latin typeface="微软雅黑" panose="020B0503020204020204" pitchFamily="34" charset="-122"/>
                <a:ea typeface="微软雅黑" panose="020B0503020204020204" pitchFamily="34" charset="-122"/>
              </a:rPr>
              <a:t>海量存储</a:t>
            </a:r>
            <a:endParaRPr lang="zh-CN" altLang="en-US" u="none" dirty="0">
              <a:latin typeface="微软雅黑" panose="020B0503020204020204" pitchFamily="34" charset="-122"/>
              <a:ea typeface="微软雅黑" panose="020B0503020204020204" pitchFamily="34" charset="-122"/>
            </a:endParaRPr>
          </a:p>
        </p:txBody>
      </p:sp>
      <p:sp>
        <p:nvSpPr>
          <p:cNvPr id="14" name="立方体 13"/>
          <p:cNvSpPr/>
          <p:nvPr/>
        </p:nvSpPr>
        <p:spPr>
          <a:xfrm>
            <a:off x="322015" y="5516514"/>
            <a:ext cx="4939146" cy="883682"/>
          </a:xfrm>
          <a:prstGeom prst="cube">
            <a:avLst>
              <a:gd name="adj" fmla="val 58594"/>
            </a:avLst>
          </a:prstGeom>
          <a:solidFill>
            <a:srgbClr val="00B0F0"/>
          </a:solidFill>
        </p:spPr>
        <p:txBody>
          <a:bodyPr wrap="square" rtlCol="0" anchor="ctr">
            <a:spAutoFit/>
          </a:bodyPr>
          <a:lstStyle/>
          <a:p>
            <a:pPr algn="ctr"/>
            <a:r>
              <a:rPr lang="zh-CN" altLang="en-US" u="none" dirty="0" smtClean="0">
                <a:latin typeface="微软雅黑" panose="020B0503020204020204" pitchFamily="34" charset="-122"/>
                <a:ea typeface="微软雅黑" panose="020B0503020204020204" pitchFamily="34" charset="-122"/>
              </a:rPr>
              <a:t>统一存储平台</a:t>
            </a:r>
            <a:endParaRPr lang="zh-CN" altLang="en-US" u="none" dirty="0">
              <a:latin typeface="微软雅黑" panose="020B0503020204020204" pitchFamily="34" charset="-122"/>
              <a:ea typeface="微软雅黑" panose="020B0503020204020204" pitchFamily="34" charset="-122"/>
            </a:endParaRPr>
          </a:p>
        </p:txBody>
      </p:sp>
      <p:sp>
        <p:nvSpPr>
          <p:cNvPr id="11" name="立方体 10"/>
          <p:cNvSpPr/>
          <p:nvPr/>
        </p:nvSpPr>
        <p:spPr>
          <a:xfrm>
            <a:off x="329435" y="5090945"/>
            <a:ext cx="4939146" cy="883682"/>
          </a:xfrm>
          <a:prstGeom prst="cube">
            <a:avLst>
              <a:gd name="adj" fmla="val 58594"/>
            </a:avLst>
          </a:prstGeom>
          <a:solidFill>
            <a:schemeClr val="accent5">
              <a:lumMod val="75000"/>
            </a:schemeClr>
          </a:solidFill>
        </p:spPr>
        <p:txBody>
          <a:bodyPr wrap="square" rtlCol="0" anchor="ctr">
            <a:spAutoFit/>
          </a:bodyPr>
          <a:lstStyle/>
          <a:p>
            <a:pPr algn="ctr"/>
            <a:r>
              <a:rPr lang="zh-CN" altLang="en-US" u="none" dirty="0" smtClean="0">
                <a:latin typeface="微软雅黑" panose="020B0503020204020204" pitchFamily="34" charset="-122"/>
                <a:ea typeface="微软雅黑" panose="020B0503020204020204" pitchFamily="34" charset="-122"/>
              </a:rPr>
              <a:t>统一计算力云平台</a:t>
            </a:r>
            <a:endParaRPr lang="zh-CN" altLang="en-US" u="none"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smtClean="0"/>
              <a:t>电子政务云平台基础架构逻辑图</a:t>
            </a:r>
            <a:endParaRPr lang="zh-CN" altLang="en-US" dirty="0"/>
          </a:p>
        </p:txBody>
      </p:sp>
      <p:sp>
        <p:nvSpPr>
          <p:cNvPr id="4" name="立方体 3"/>
          <p:cNvSpPr/>
          <p:nvPr/>
        </p:nvSpPr>
        <p:spPr>
          <a:xfrm>
            <a:off x="384718" y="2602039"/>
            <a:ext cx="936104" cy="2925128"/>
          </a:xfrm>
          <a:prstGeom prst="cube">
            <a:avLst>
              <a:gd name="adj" fmla="val 40505"/>
            </a:avLst>
          </a:prstGeom>
          <a:solidFill>
            <a:srgbClr val="92D050"/>
          </a:solidFill>
        </p:spPr>
        <p:txBody>
          <a:bodyPr wrap="square" rtlCol="0" anchor="ctr">
            <a:spAutoFit/>
          </a:bodyPr>
          <a:lstStyle/>
          <a:p>
            <a:pPr algn="ctr"/>
            <a:r>
              <a:rPr lang="zh-CN" altLang="en-US" sz="1600" b="1" u="none" dirty="0" smtClean="0">
                <a:latin typeface="微软雅黑" panose="020B0503020204020204" pitchFamily="34" charset="-122"/>
                <a:ea typeface="微软雅黑" panose="020B0503020204020204" pitchFamily="34" charset="-122"/>
              </a:rPr>
              <a:t>公共卫生应急</a:t>
            </a:r>
            <a:r>
              <a:rPr lang="zh-CN" altLang="en-US" sz="1600" b="1" u="none" dirty="0">
                <a:latin typeface="微软雅黑" panose="020B0503020204020204" pitchFamily="34" charset="-122"/>
                <a:ea typeface="微软雅黑" panose="020B0503020204020204" pitchFamily="34" charset="-122"/>
              </a:rPr>
              <a:t>指挥</a:t>
            </a:r>
            <a:r>
              <a:rPr lang="zh-CN" altLang="en-US" sz="1600" b="1" u="none" dirty="0" smtClean="0">
                <a:latin typeface="微软雅黑" panose="020B0503020204020204" pitchFamily="34" charset="-122"/>
                <a:ea typeface="微软雅黑" panose="020B0503020204020204" pitchFamily="34" charset="-122"/>
              </a:rPr>
              <a:t>系统</a:t>
            </a:r>
            <a:endParaRPr lang="en-US" altLang="zh-CN" sz="1600" b="1" u="none" dirty="0" smtClean="0">
              <a:latin typeface="微软雅黑" panose="020B0503020204020204" pitchFamily="34" charset="-122"/>
              <a:ea typeface="微软雅黑" panose="020B0503020204020204" pitchFamily="34" charset="-122"/>
            </a:endParaRPr>
          </a:p>
        </p:txBody>
      </p:sp>
      <p:sp>
        <p:nvSpPr>
          <p:cNvPr id="5" name="立方体 4"/>
          <p:cNvSpPr/>
          <p:nvPr/>
        </p:nvSpPr>
        <p:spPr>
          <a:xfrm>
            <a:off x="1032790" y="2584420"/>
            <a:ext cx="936104" cy="2960370"/>
          </a:xfrm>
          <a:prstGeom prst="cube">
            <a:avLst>
              <a:gd name="adj" fmla="val 40505"/>
            </a:avLst>
          </a:prstGeom>
          <a:solidFill>
            <a:srgbClr val="FFC000"/>
          </a:solidFill>
        </p:spPr>
        <p:txBody>
          <a:bodyPr wrap="square" rtlCol="0" anchor="ctr">
            <a:spAutoFit/>
          </a:bodyPr>
          <a:lstStyle/>
          <a:p>
            <a:pPr algn="ctr"/>
            <a:endParaRPr lang="en-US" altLang="zh-CN" b="1" u="none" dirty="0" smtClean="0">
              <a:latin typeface="微软雅黑" panose="020B0503020204020204" pitchFamily="34" charset="-122"/>
              <a:ea typeface="微软雅黑" panose="020B0503020204020204" pitchFamily="34" charset="-122"/>
            </a:endParaRPr>
          </a:p>
          <a:p>
            <a:pPr algn="ctr"/>
            <a:r>
              <a:rPr lang="zh-CN" altLang="en-US" b="1" u="none" dirty="0" smtClean="0">
                <a:latin typeface="微软雅黑" panose="020B0503020204020204" pitchFamily="34" charset="-122"/>
                <a:ea typeface="微软雅黑" panose="020B0503020204020204" pitchFamily="34" charset="-122"/>
              </a:rPr>
              <a:t>林业应急指挥系统</a:t>
            </a:r>
            <a:endParaRPr lang="en-US" altLang="zh-CN" b="1" u="none" dirty="0" smtClean="0">
              <a:latin typeface="微软雅黑" panose="020B0503020204020204" pitchFamily="34" charset="-122"/>
              <a:ea typeface="微软雅黑" panose="020B0503020204020204" pitchFamily="34" charset="-122"/>
            </a:endParaRPr>
          </a:p>
        </p:txBody>
      </p:sp>
      <p:sp>
        <p:nvSpPr>
          <p:cNvPr id="6" name="立方体 5"/>
          <p:cNvSpPr/>
          <p:nvPr/>
        </p:nvSpPr>
        <p:spPr>
          <a:xfrm>
            <a:off x="1680862" y="2584418"/>
            <a:ext cx="936104" cy="2960370"/>
          </a:xfrm>
          <a:prstGeom prst="cube">
            <a:avLst>
              <a:gd name="adj" fmla="val 40505"/>
            </a:avLst>
          </a:prstGeom>
          <a:solidFill>
            <a:schemeClr val="accent5">
              <a:lumMod val="40000"/>
              <a:lumOff val="60000"/>
            </a:schemeClr>
          </a:solidFill>
          <a:ln>
            <a:noFill/>
            <a:prstDash val="lgDash"/>
          </a:ln>
        </p:spPr>
        <p:txBody>
          <a:bodyPr wrap="square" rtlCol="0" anchor="ctr">
            <a:spAutoFit/>
          </a:bodyPr>
          <a:lstStyle/>
          <a:p>
            <a:pPr algn="ctr"/>
            <a:endParaRPr lang="en-US" altLang="zh-CN" b="1" u="none" dirty="0">
              <a:latin typeface="微软雅黑" panose="020B0503020204020204" pitchFamily="34" charset="-122"/>
              <a:ea typeface="微软雅黑" panose="020B0503020204020204" pitchFamily="34" charset="-122"/>
            </a:endParaRPr>
          </a:p>
          <a:p>
            <a:pPr algn="ctr"/>
            <a:r>
              <a:rPr lang="zh-CN" altLang="en-US" b="1" u="none" dirty="0" smtClean="0">
                <a:latin typeface="微软雅黑" panose="020B0503020204020204" pitchFamily="34" charset="-122"/>
                <a:ea typeface="微软雅黑" panose="020B0503020204020204" pitchFamily="34" charset="-122"/>
              </a:rPr>
              <a:t>消防应急指挥系统</a:t>
            </a:r>
            <a:endParaRPr lang="en-US" altLang="zh-CN" b="1" u="none" dirty="0" smtClean="0">
              <a:latin typeface="微软雅黑" panose="020B0503020204020204" pitchFamily="34" charset="-122"/>
              <a:ea typeface="微软雅黑" panose="020B0503020204020204" pitchFamily="34" charset="-122"/>
            </a:endParaRPr>
          </a:p>
        </p:txBody>
      </p:sp>
      <p:sp>
        <p:nvSpPr>
          <p:cNvPr id="16" name="立方体 15"/>
          <p:cNvSpPr/>
          <p:nvPr/>
        </p:nvSpPr>
        <p:spPr>
          <a:xfrm>
            <a:off x="2332994" y="2584420"/>
            <a:ext cx="936104" cy="2960370"/>
          </a:xfrm>
          <a:prstGeom prst="cube">
            <a:avLst>
              <a:gd name="adj" fmla="val 40505"/>
            </a:avLst>
          </a:prstGeom>
          <a:solidFill>
            <a:srgbClr val="FFFF00"/>
          </a:solidFill>
          <a:ln>
            <a:noFill/>
            <a:prstDash val="lgDash"/>
          </a:ln>
        </p:spPr>
        <p:txBody>
          <a:bodyPr wrap="square" rtlCol="0" anchor="ctr">
            <a:spAutoFit/>
          </a:bodyPr>
          <a:lstStyle/>
          <a:p>
            <a:pPr algn="ctr"/>
            <a:r>
              <a:rPr lang="zh-CN" altLang="en-US" b="1" u="none" dirty="0" smtClean="0">
                <a:latin typeface="微软雅黑" panose="020B0503020204020204" pitchFamily="34" charset="-122"/>
                <a:ea typeface="微软雅黑" panose="020B0503020204020204" pitchFamily="34" charset="-122"/>
              </a:rPr>
              <a:t>网格化城管</a:t>
            </a:r>
            <a:endParaRPr lang="en-US" altLang="zh-CN" b="1" u="none" dirty="0" smtClean="0">
              <a:latin typeface="微软雅黑" panose="020B0503020204020204" pitchFamily="34" charset="-122"/>
              <a:ea typeface="微软雅黑" panose="020B0503020204020204" pitchFamily="34" charset="-122"/>
            </a:endParaRPr>
          </a:p>
          <a:p>
            <a:pPr algn="ctr"/>
            <a:r>
              <a:rPr lang="zh-CN" altLang="en-US" b="1" u="none" dirty="0">
                <a:latin typeface="微软雅黑" panose="020B0503020204020204" pitchFamily="34" charset="-122"/>
                <a:ea typeface="微软雅黑" panose="020B0503020204020204" pitchFamily="34" charset="-122"/>
              </a:rPr>
              <a:t>指挥</a:t>
            </a:r>
            <a:r>
              <a:rPr lang="zh-CN" altLang="en-US" b="1" u="none" dirty="0" smtClean="0">
                <a:latin typeface="微软雅黑" panose="020B0503020204020204" pitchFamily="34" charset="-122"/>
                <a:ea typeface="微软雅黑" panose="020B0503020204020204" pitchFamily="34" charset="-122"/>
              </a:rPr>
              <a:t>系统</a:t>
            </a:r>
            <a:endParaRPr lang="en-US" altLang="zh-CN" b="1" u="none" dirty="0" smtClean="0">
              <a:latin typeface="微软雅黑" panose="020B0503020204020204" pitchFamily="34" charset="-122"/>
              <a:ea typeface="微软雅黑" panose="020B0503020204020204" pitchFamily="34" charset="-122"/>
            </a:endParaRPr>
          </a:p>
        </p:txBody>
      </p:sp>
      <p:sp>
        <p:nvSpPr>
          <p:cNvPr id="8" name="立方体 7"/>
          <p:cNvSpPr/>
          <p:nvPr/>
        </p:nvSpPr>
        <p:spPr>
          <a:xfrm>
            <a:off x="2985125" y="2584417"/>
            <a:ext cx="936104" cy="2960370"/>
          </a:xfrm>
          <a:prstGeom prst="cube">
            <a:avLst>
              <a:gd name="adj" fmla="val 40505"/>
            </a:avLst>
          </a:prstGeom>
          <a:solidFill>
            <a:schemeClr val="accent5">
              <a:lumMod val="40000"/>
              <a:lumOff val="60000"/>
            </a:schemeClr>
          </a:solidFill>
          <a:ln>
            <a:noFill/>
            <a:prstDash val="lgDash"/>
          </a:ln>
        </p:spPr>
        <p:txBody>
          <a:bodyPr wrap="square" rtlCol="0" anchor="ctr">
            <a:spAutoFit/>
          </a:bodyPr>
          <a:lstStyle/>
          <a:p>
            <a:pPr algn="ctr"/>
            <a:endParaRPr lang="en-US" altLang="zh-CN" b="1" u="none" dirty="0">
              <a:latin typeface="微软雅黑" panose="020B0503020204020204" pitchFamily="34" charset="-122"/>
              <a:ea typeface="微软雅黑" panose="020B0503020204020204" pitchFamily="34" charset="-122"/>
            </a:endParaRPr>
          </a:p>
          <a:p>
            <a:pPr algn="ctr"/>
            <a:r>
              <a:rPr lang="zh-CN" altLang="en-US" b="1" u="none" dirty="0" smtClean="0">
                <a:latin typeface="微软雅黑" panose="020B0503020204020204" pitchFamily="34" charset="-122"/>
                <a:ea typeface="微软雅黑" panose="020B0503020204020204" pitchFamily="34" charset="-122"/>
              </a:rPr>
              <a:t>大数据分析应用</a:t>
            </a:r>
            <a:endParaRPr lang="en-US" altLang="zh-CN" b="1" u="none" dirty="0">
              <a:latin typeface="微软雅黑" panose="020B0503020204020204" pitchFamily="34" charset="-122"/>
              <a:ea typeface="微软雅黑" panose="020B0503020204020204" pitchFamily="34" charset="-122"/>
            </a:endParaRPr>
          </a:p>
          <a:p>
            <a:pPr algn="ctr"/>
            <a:endParaRPr lang="en-US" altLang="zh-CN" b="1" u="none" dirty="0">
              <a:latin typeface="微软雅黑" panose="020B0503020204020204" pitchFamily="34" charset="-122"/>
              <a:ea typeface="微软雅黑" panose="020B0503020204020204" pitchFamily="34" charset="-122"/>
            </a:endParaRPr>
          </a:p>
        </p:txBody>
      </p:sp>
      <p:sp>
        <p:nvSpPr>
          <p:cNvPr id="7" name="立方体 6"/>
          <p:cNvSpPr/>
          <p:nvPr/>
        </p:nvSpPr>
        <p:spPr>
          <a:xfrm>
            <a:off x="3600443" y="2572416"/>
            <a:ext cx="936104" cy="2960370"/>
          </a:xfrm>
          <a:prstGeom prst="cube">
            <a:avLst>
              <a:gd name="adj" fmla="val 40505"/>
            </a:avLst>
          </a:prstGeom>
          <a:solidFill>
            <a:srgbClr val="6699FF"/>
          </a:solidFill>
          <a:ln>
            <a:noFill/>
            <a:prstDash val="lgDash"/>
          </a:ln>
        </p:spPr>
        <p:txBody>
          <a:bodyPr wrap="square" rtlCol="0" anchor="ctr">
            <a:spAutoFit/>
          </a:bodyPr>
          <a:lstStyle/>
          <a:p>
            <a:pPr algn="ctr"/>
            <a:endParaRPr lang="en-US" altLang="zh-CN" b="1" u="none" dirty="0" smtClean="0">
              <a:latin typeface="微软雅黑" panose="020B0503020204020204" pitchFamily="34" charset="-122"/>
              <a:ea typeface="微软雅黑" panose="020B0503020204020204" pitchFamily="34" charset="-122"/>
            </a:endParaRPr>
          </a:p>
          <a:p>
            <a:pPr algn="ctr"/>
            <a:endParaRPr lang="en-US" altLang="zh-CN" b="1" u="none" dirty="0">
              <a:latin typeface="微软雅黑" panose="020B0503020204020204" pitchFamily="34" charset="-122"/>
              <a:ea typeface="微软雅黑" panose="020B0503020204020204" pitchFamily="34" charset="-122"/>
            </a:endParaRPr>
          </a:p>
          <a:p>
            <a:pPr algn="ctr"/>
            <a:r>
              <a:rPr lang="zh-CN" altLang="en-US" b="1" u="none" dirty="0" smtClean="0">
                <a:latin typeface="微软雅黑" panose="020B0503020204020204" pitchFamily="34" charset="-122"/>
                <a:ea typeface="微软雅黑" panose="020B0503020204020204" pitchFamily="34" charset="-122"/>
              </a:rPr>
              <a:t>报告警报应用</a:t>
            </a:r>
            <a:endParaRPr lang="en-US" altLang="zh-CN" b="1" u="none" dirty="0" smtClean="0">
              <a:latin typeface="微软雅黑" panose="020B0503020204020204" pitchFamily="34" charset="-122"/>
              <a:ea typeface="微软雅黑" panose="020B0503020204020204" pitchFamily="34" charset="-122"/>
            </a:endParaRPr>
          </a:p>
          <a:p>
            <a:pPr algn="ctr"/>
            <a:endParaRPr lang="en-US" altLang="zh-CN" b="1" u="none" dirty="0" smtClean="0">
              <a:latin typeface="微软雅黑" panose="020B0503020204020204" pitchFamily="34" charset="-122"/>
              <a:ea typeface="微软雅黑" panose="020B0503020204020204" pitchFamily="34" charset="-122"/>
            </a:endParaRPr>
          </a:p>
        </p:txBody>
      </p:sp>
      <p:sp>
        <p:nvSpPr>
          <p:cNvPr id="10" name="立方体 9"/>
          <p:cNvSpPr/>
          <p:nvPr/>
        </p:nvSpPr>
        <p:spPr>
          <a:xfrm>
            <a:off x="6888517" y="1665692"/>
            <a:ext cx="1988192" cy="615791"/>
          </a:xfrm>
          <a:prstGeom prst="cube">
            <a:avLst>
              <a:gd name="adj" fmla="val 40505"/>
            </a:avLst>
          </a:prstGeom>
          <a:solidFill>
            <a:schemeClr val="bg1">
              <a:lumMod val="85000"/>
            </a:schemeClr>
          </a:solidFill>
        </p:spPr>
        <p:txBody>
          <a:bodyPr wrap="square" rtlCol="0" anchor="ctr">
            <a:spAutoFit/>
          </a:bodyPr>
          <a:lstStyle/>
          <a:p>
            <a:pPr algn="ctr"/>
            <a:r>
              <a:rPr lang="zh-CN" altLang="en-US" b="1" u="none" dirty="0" smtClean="0">
                <a:latin typeface="微软雅黑" panose="020B0503020204020204" pitchFamily="34" charset="-122"/>
                <a:ea typeface="微软雅黑" panose="020B0503020204020204" pitchFamily="34" charset="-122"/>
              </a:rPr>
              <a:t>数据收集</a:t>
            </a:r>
            <a:endParaRPr lang="en-US" altLang="zh-CN" b="1" u="none" dirty="0" smtClean="0">
              <a:latin typeface="微软雅黑" panose="020B0503020204020204" pitchFamily="34" charset="-122"/>
              <a:ea typeface="微软雅黑" panose="020B0503020204020204" pitchFamily="34" charset="-122"/>
            </a:endParaRPr>
          </a:p>
        </p:txBody>
      </p:sp>
      <p:sp>
        <p:nvSpPr>
          <p:cNvPr id="17" name="立方体 16"/>
          <p:cNvSpPr/>
          <p:nvPr/>
        </p:nvSpPr>
        <p:spPr>
          <a:xfrm>
            <a:off x="4252575" y="2560415"/>
            <a:ext cx="936104" cy="2960370"/>
          </a:xfrm>
          <a:prstGeom prst="cube">
            <a:avLst>
              <a:gd name="adj" fmla="val 40505"/>
            </a:avLst>
          </a:prstGeom>
          <a:solidFill>
            <a:srgbClr val="FF6600"/>
          </a:solidFill>
          <a:ln>
            <a:noFill/>
            <a:prstDash val="lgDash"/>
          </a:ln>
        </p:spPr>
        <p:txBody>
          <a:bodyPr wrap="square" rtlCol="0" anchor="ctr">
            <a:spAutoFit/>
          </a:bodyPr>
          <a:lstStyle/>
          <a:p>
            <a:pPr algn="ctr"/>
            <a:endParaRPr lang="en-US" altLang="zh-CN" b="1" u="none" dirty="0">
              <a:latin typeface="微软雅黑" panose="020B0503020204020204" pitchFamily="34" charset="-122"/>
              <a:ea typeface="微软雅黑" panose="020B0503020204020204" pitchFamily="34" charset="-122"/>
            </a:endParaRPr>
          </a:p>
          <a:p>
            <a:pPr algn="ctr"/>
            <a:r>
              <a:rPr lang="zh-CN" altLang="en-US" b="1" u="none" dirty="0" smtClean="0">
                <a:latin typeface="微软雅黑" panose="020B0503020204020204" pitchFamily="34" charset="-122"/>
                <a:ea typeface="微软雅黑" panose="020B0503020204020204" pitchFamily="34" charset="-122"/>
              </a:rPr>
              <a:t>数据清洗转换应</a:t>
            </a:r>
            <a:endParaRPr lang="en-US" altLang="zh-CN" b="1" u="none" dirty="0" smtClean="0">
              <a:latin typeface="微软雅黑" panose="020B0503020204020204" pitchFamily="34" charset="-122"/>
              <a:ea typeface="微软雅黑" panose="020B0503020204020204" pitchFamily="34" charset="-122"/>
            </a:endParaRPr>
          </a:p>
          <a:p>
            <a:pPr algn="ctr"/>
            <a:r>
              <a:rPr lang="zh-CN" altLang="en-US" b="1" u="none" dirty="0" smtClean="0">
                <a:latin typeface="微软雅黑" panose="020B0503020204020204" pitchFamily="34" charset="-122"/>
                <a:ea typeface="微软雅黑" panose="020B0503020204020204" pitchFamily="34" charset="-122"/>
              </a:rPr>
              <a:t>用</a:t>
            </a:r>
            <a:endParaRPr lang="en-US" altLang="zh-CN" b="1" u="none" dirty="0" smtClean="0">
              <a:latin typeface="微软雅黑" panose="020B0503020204020204" pitchFamily="34" charset="-122"/>
              <a:ea typeface="微软雅黑" panose="020B0503020204020204" pitchFamily="34" charset="-122"/>
            </a:endParaRPr>
          </a:p>
        </p:txBody>
      </p:sp>
      <p:sp>
        <p:nvSpPr>
          <p:cNvPr id="15" name="立方体 14"/>
          <p:cNvSpPr/>
          <p:nvPr/>
        </p:nvSpPr>
        <p:spPr>
          <a:xfrm>
            <a:off x="344619" y="2148316"/>
            <a:ext cx="4871349" cy="737235"/>
          </a:xfrm>
          <a:prstGeom prst="cube">
            <a:avLst>
              <a:gd name="adj" fmla="val 50382"/>
            </a:avLst>
          </a:prstGeom>
          <a:solidFill>
            <a:schemeClr val="accent4"/>
          </a:solidFill>
        </p:spPr>
        <p:txBody>
          <a:bodyPr wrap="square" rtlCol="0" anchor="ctr">
            <a:spAutoFit/>
          </a:bodyPr>
          <a:lstStyle/>
          <a:p>
            <a:pPr algn="ctr"/>
            <a:r>
              <a:rPr lang="zh-CN" altLang="en-US" b="1" u="none" dirty="0" smtClean="0">
                <a:solidFill>
                  <a:schemeClr val="bg1"/>
                </a:solidFill>
                <a:latin typeface="微软雅黑" panose="020B0503020204020204" pitchFamily="34" charset="-122"/>
                <a:ea typeface="微软雅黑" panose="020B0503020204020204" pitchFamily="34" charset="-122"/>
              </a:rPr>
              <a:t>用户接入：</a:t>
            </a:r>
            <a:r>
              <a:rPr lang="en-US" altLang="zh-CN" b="1" u="none" dirty="0" smtClean="0">
                <a:solidFill>
                  <a:schemeClr val="bg1"/>
                </a:solidFill>
                <a:latin typeface="微软雅黑" panose="020B0503020204020204" pitchFamily="34" charset="-122"/>
                <a:ea typeface="微软雅黑" panose="020B0503020204020204" pitchFamily="34" charset="-122"/>
              </a:rPr>
              <a:t>Web</a:t>
            </a:r>
            <a:r>
              <a:rPr lang="zh-CN" altLang="en-US" b="1" u="none" dirty="0" smtClean="0">
                <a:solidFill>
                  <a:schemeClr val="bg1"/>
                </a:solidFill>
                <a:latin typeface="微软雅黑" panose="020B0503020204020204" pitchFamily="34" charset="-122"/>
                <a:ea typeface="微软雅黑" panose="020B0503020204020204" pitchFamily="34" charset="-122"/>
              </a:rPr>
              <a:t>，移动终端，云桌面</a:t>
            </a:r>
            <a:endParaRPr lang="zh-CN" altLang="en-US" b="1" u="none" dirty="0">
              <a:solidFill>
                <a:schemeClr val="bg1"/>
              </a:solidFill>
              <a:latin typeface="微软雅黑" panose="020B0503020204020204" pitchFamily="34" charset="-122"/>
              <a:ea typeface="微软雅黑" panose="020B0503020204020204" pitchFamily="34" charset="-122"/>
            </a:endParaRPr>
          </a:p>
        </p:txBody>
      </p:sp>
      <p:cxnSp>
        <p:nvCxnSpPr>
          <p:cNvPr id="21" name="直接连接符 20"/>
          <p:cNvCxnSpPr>
            <a:stCxn id="15" idx="5"/>
          </p:cNvCxnSpPr>
          <p:nvPr/>
        </p:nvCxnSpPr>
        <p:spPr>
          <a:xfrm flipV="1">
            <a:off x="5215968" y="2326793"/>
            <a:ext cx="3944063" cy="4424"/>
          </a:xfrm>
          <a:prstGeom prst="line">
            <a:avLst/>
          </a:prstGeom>
          <a:ln w="28575">
            <a:solidFill>
              <a:srgbClr val="FF0000"/>
            </a:solidFill>
            <a:prstDash val="dashDot"/>
          </a:ln>
        </p:spPr>
        <p:style>
          <a:lnRef idx="1">
            <a:schemeClr val="accent1"/>
          </a:lnRef>
          <a:fillRef idx="0">
            <a:schemeClr val="accent1"/>
          </a:fillRef>
          <a:effectRef idx="0">
            <a:schemeClr val="accent1"/>
          </a:effectRef>
          <a:fontRef idx="minor">
            <a:schemeClr val="tx1"/>
          </a:fontRef>
        </p:style>
      </p:cxnSp>
      <p:sp>
        <p:nvSpPr>
          <p:cNvPr id="25" name="立方体 24"/>
          <p:cNvSpPr/>
          <p:nvPr/>
        </p:nvSpPr>
        <p:spPr>
          <a:xfrm>
            <a:off x="7157396" y="5322561"/>
            <a:ext cx="1988192" cy="1077635"/>
          </a:xfrm>
          <a:prstGeom prst="cube">
            <a:avLst>
              <a:gd name="adj" fmla="val 40505"/>
            </a:avLst>
          </a:prstGeom>
          <a:solidFill>
            <a:srgbClr val="00B050"/>
          </a:solidFill>
        </p:spPr>
        <p:txBody>
          <a:bodyPr wrap="square" rtlCol="0" anchor="ctr">
            <a:spAutoFit/>
          </a:bodyPr>
          <a:lstStyle/>
          <a:p>
            <a:pPr algn="ctr"/>
            <a:r>
              <a:rPr lang="zh-CN" altLang="en-US" b="1" u="none" dirty="0" smtClean="0">
                <a:latin typeface="微软雅黑" panose="020B0503020204020204" pitchFamily="34" charset="-122"/>
                <a:ea typeface="微软雅黑" panose="020B0503020204020204" pitchFamily="34" charset="-122"/>
              </a:rPr>
              <a:t>数据保护</a:t>
            </a:r>
            <a:endParaRPr lang="en-US" altLang="zh-CN" b="1" u="none" dirty="0" smtClean="0">
              <a:latin typeface="微软雅黑" panose="020B0503020204020204" pitchFamily="34" charset="-122"/>
              <a:ea typeface="微软雅黑" panose="020B0503020204020204" pitchFamily="34" charset="-122"/>
            </a:endParaRPr>
          </a:p>
          <a:p>
            <a:pPr algn="ctr"/>
            <a:r>
              <a:rPr lang="zh-CN" altLang="en-US" b="1" u="none" dirty="0" smtClean="0">
                <a:latin typeface="微软雅黑" panose="020B0503020204020204" pitchFamily="34" charset="-122"/>
                <a:ea typeface="微软雅黑" panose="020B0503020204020204" pitchFamily="34" charset="-122"/>
              </a:rPr>
              <a:t>备份容灾</a:t>
            </a:r>
            <a:endParaRPr lang="en-US" altLang="zh-CN" b="1" u="none" dirty="0" smtClean="0">
              <a:latin typeface="微软雅黑" panose="020B0503020204020204" pitchFamily="34" charset="-122"/>
              <a:ea typeface="微软雅黑" panose="020B0503020204020204" pitchFamily="34" charset="-122"/>
            </a:endParaRPr>
          </a:p>
        </p:txBody>
      </p:sp>
      <p:sp>
        <p:nvSpPr>
          <p:cNvPr id="26" name="圆角右箭头 25"/>
          <p:cNvSpPr/>
          <p:nvPr/>
        </p:nvSpPr>
        <p:spPr>
          <a:xfrm rot="5400000">
            <a:off x="6356222" y="3689064"/>
            <a:ext cx="564049" cy="2661831"/>
          </a:xfrm>
          <a:prstGeom prst="bentArrow">
            <a:avLst>
              <a:gd name="adj1" fmla="val 25000"/>
              <a:gd name="adj2" fmla="val 21909"/>
              <a:gd name="adj3" fmla="val 26580"/>
              <a:gd name="adj4" fmla="val 54017"/>
            </a:avLst>
          </a:prstGeom>
          <a:solidFill>
            <a:schemeClr val="accent3"/>
          </a:solidFill>
          <a:ln>
            <a:noFill/>
          </a:ln>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
        <p:nvSpPr>
          <p:cNvPr id="28" name="下箭头 27"/>
          <p:cNvSpPr/>
          <p:nvPr/>
        </p:nvSpPr>
        <p:spPr>
          <a:xfrm>
            <a:off x="7556990" y="958525"/>
            <a:ext cx="412173" cy="751901"/>
          </a:xfrm>
          <a:prstGeom prst="downArrow">
            <a:avLst/>
          </a:prstGeom>
          <a:solidFill>
            <a:schemeClr val="bg1">
              <a:lumMod val="75000"/>
            </a:schemeClr>
          </a:solidFill>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5548719" y="3425965"/>
            <a:ext cx="3596869" cy="1169551"/>
          </a:xfrm>
          <a:prstGeom prst="rect">
            <a:avLst/>
          </a:prstGeom>
          <a:noFill/>
        </p:spPr>
        <p:txBody>
          <a:bodyPr wrap="square" rtlCol="0">
            <a:spAutoFit/>
          </a:bodyPr>
          <a:lstStyle/>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外部数据上报导入</a:t>
            </a:r>
            <a:endParaRPr lang="en-US" altLang="zh-CN" sz="1400" u="none" dirty="0" smtClean="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1400" u="none" dirty="0">
                <a:latin typeface="微软雅黑" panose="020B0503020204020204" pitchFamily="34" charset="-122"/>
                <a:ea typeface="微软雅黑" panose="020B0503020204020204" pitchFamily="34" charset="-122"/>
              </a:rPr>
              <a:t>分析</a:t>
            </a:r>
            <a:r>
              <a:rPr lang="zh-CN" altLang="en-US" sz="1400" u="none" dirty="0" smtClean="0">
                <a:latin typeface="微软雅黑" panose="020B0503020204020204" pitchFamily="34" charset="-122"/>
                <a:ea typeface="微软雅黑" panose="020B0503020204020204" pitchFamily="34" charset="-122"/>
              </a:rPr>
              <a:t>报告输出访问</a:t>
            </a:r>
            <a:endParaRPr lang="en-US" altLang="zh-CN" sz="1400" u="none" dirty="0" smtClean="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访问源控制双网</a:t>
            </a:r>
            <a:r>
              <a:rPr lang="zh-CN" altLang="en-US" sz="1400" u="none" dirty="0">
                <a:latin typeface="微软雅黑" panose="020B0503020204020204" pitchFamily="34" charset="-122"/>
                <a:ea typeface="微软雅黑" panose="020B0503020204020204" pitchFamily="34" charset="-122"/>
              </a:rPr>
              <a:t>隔离</a:t>
            </a:r>
            <a:endParaRPr lang="en-US" altLang="zh-CN" sz="1400" u="none" dirty="0" smtClean="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细粒度的访问权限控制</a:t>
            </a:r>
            <a:endParaRPr lang="en-US" altLang="zh-CN" sz="1400" u="none" dirty="0" smtClean="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支持受保护的移动设备</a:t>
            </a:r>
            <a:r>
              <a:rPr lang="zh-CN" altLang="en-US" sz="1400" u="none" dirty="0">
                <a:latin typeface="微软雅黑" panose="020B0503020204020204" pitchFamily="34" charset="-122"/>
                <a:ea typeface="微软雅黑" panose="020B0503020204020204" pitchFamily="34" charset="-122"/>
              </a:rPr>
              <a:t>访问</a:t>
            </a:r>
            <a:endParaRPr lang="zh-CN" altLang="en-US" sz="1400" u="none" dirty="0" smtClean="0">
              <a:latin typeface="微软雅黑" panose="020B0503020204020204" pitchFamily="34" charset="-122"/>
              <a:ea typeface="微软雅黑" panose="020B0503020204020204" pitchFamily="34" charset="-122"/>
            </a:endParaRPr>
          </a:p>
        </p:txBody>
      </p:sp>
      <p:sp>
        <p:nvSpPr>
          <p:cNvPr id="30" name="直角双向箭头 29"/>
          <p:cNvSpPr/>
          <p:nvPr/>
        </p:nvSpPr>
        <p:spPr>
          <a:xfrm>
            <a:off x="5354977" y="2892178"/>
            <a:ext cx="2597239" cy="578702"/>
          </a:xfrm>
          <a:prstGeom prst="leftUpArrow">
            <a:avLst/>
          </a:prstGeom>
          <a:solidFill>
            <a:srgbClr val="FF0000"/>
          </a:solidFill>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
        <p:nvSpPr>
          <p:cNvPr id="31" name="上下箭头 30"/>
          <p:cNvSpPr/>
          <p:nvPr/>
        </p:nvSpPr>
        <p:spPr>
          <a:xfrm>
            <a:off x="729971" y="1163100"/>
            <a:ext cx="615318" cy="839594"/>
          </a:xfrm>
          <a:prstGeom prst="upDownArrow">
            <a:avLst>
              <a:gd name="adj1" fmla="val 23170"/>
              <a:gd name="adj2" fmla="val 34908"/>
            </a:avLst>
          </a:prstGeom>
          <a:solidFill>
            <a:srgbClr val="4F81BD">
              <a:alpha val="69020"/>
            </a:srgbClr>
          </a:solidFill>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
        <p:nvSpPr>
          <p:cNvPr id="33" name="下箭头 32"/>
          <p:cNvSpPr/>
          <p:nvPr/>
        </p:nvSpPr>
        <p:spPr>
          <a:xfrm rot="10800000">
            <a:off x="7952216" y="926144"/>
            <a:ext cx="412173" cy="751901"/>
          </a:xfrm>
          <a:prstGeom prst="downArrow">
            <a:avLst/>
          </a:prstGeom>
          <a:solidFill>
            <a:srgbClr val="FF2929">
              <a:alpha val="36078"/>
            </a:srgbClr>
          </a:solidFill>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1428649" y="936158"/>
            <a:ext cx="3828036" cy="1169551"/>
          </a:xfrm>
          <a:prstGeom prst="rect">
            <a:avLst/>
          </a:prstGeom>
          <a:noFill/>
        </p:spPr>
        <p:txBody>
          <a:bodyPr wrap="square" rtlCol="0">
            <a:spAutoFit/>
          </a:bodyPr>
          <a:lstStyle/>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所有对电子政务处理分析平台的访问都通过虚拟桌面进行</a:t>
            </a:r>
            <a:endParaRPr lang="en-US" altLang="zh-CN" sz="1400" u="none" dirty="0" smtClean="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虚拟桌面为</a:t>
            </a:r>
            <a:r>
              <a:rPr lang="en-US" altLang="zh-CN" sz="1400" u="none" dirty="0" smtClean="0">
                <a:latin typeface="微软雅黑" panose="020B0503020204020204" pitchFamily="34" charset="-122"/>
                <a:ea typeface="微软雅黑" panose="020B0503020204020204" pitchFamily="34" charset="-122"/>
              </a:rPr>
              <a:t>Linux</a:t>
            </a:r>
            <a:r>
              <a:rPr lang="zh-CN" altLang="en-US" sz="1400" u="none" dirty="0" smtClean="0">
                <a:latin typeface="微软雅黑" panose="020B0503020204020204" pitchFamily="34" charset="-122"/>
                <a:ea typeface="微软雅黑" panose="020B0503020204020204" pitchFamily="34" charset="-122"/>
              </a:rPr>
              <a:t>系统或</a:t>
            </a:r>
            <a:r>
              <a:rPr lang="en-US" altLang="zh-CN" sz="1400" u="none" dirty="0" smtClean="0">
                <a:latin typeface="微软雅黑" panose="020B0503020204020204" pitchFamily="34" charset="-122"/>
                <a:ea typeface="微软雅黑" panose="020B0503020204020204" pitchFamily="34" charset="-122"/>
              </a:rPr>
              <a:t>Windows</a:t>
            </a:r>
            <a:r>
              <a:rPr lang="zh-CN" altLang="en-US" sz="1400" u="none" dirty="0" smtClean="0">
                <a:latin typeface="微软雅黑" panose="020B0503020204020204" pitchFamily="34" charset="-122"/>
                <a:ea typeface="微软雅黑" panose="020B0503020204020204" pitchFamily="34" charset="-122"/>
              </a:rPr>
              <a:t>系统</a:t>
            </a:r>
            <a:endParaRPr lang="en-US" altLang="zh-CN" sz="1400" u="none" dirty="0" smtClean="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需要在电子政务平台中处理的数据不能直接导入，需要存放在数据收集和交换平台</a:t>
            </a:r>
            <a:endParaRPr lang="en-US" altLang="zh-CN" sz="1400" u="none" dirty="0" smtClean="0">
              <a:latin typeface="微软雅黑" panose="020B0503020204020204" pitchFamily="34" charset="-122"/>
              <a:ea typeface="微软雅黑" panose="020B0503020204020204" pitchFamily="34" charset="-122"/>
            </a:endParaRPr>
          </a:p>
        </p:txBody>
      </p:sp>
      <p:sp>
        <p:nvSpPr>
          <p:cNvPr id="35" name="文本框 34"/>
          <p:cNvSpPr txBox="1"/>
          <p:nvPr/>
        </p:nvSpPr>
        <p:spPr>
          <a:xfrm>
            <a:off x="5294670" y="5029319"/>
            <a:ext cx="2014428" cy="1600438"/>
          </a:xfrm>
          <a:prstGeom prst="rect">
            <a:avLst/>
          </a:prstGeom>
          <a:noFill/>
        </p:spPr>
        <p:txBody>
          <a:bodyPr wrap="square" rtlCol="0">
            <a:spAutoFit/>
          </a:bodyPr>
          <a:lstStyle/>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针对国产数据库的数据备份保护</a:t>
            </a:r>
            <a:endParaRPr lang="en-US" altLang="zh-CN" sz="1400" u="none" dirty="0" smtClean="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针对国产云平台的数据备份</a:t>
            </a:r>
            <a:r>
              <a:rPr lang="zh-CN" altLang="en-US" sz="1400" u="none" dirty="0">
                <a:latin typeface="微软雅黑" panose="020B0503020204020204" pitchFamily="34" charset="-122"/>
                <a:ea typeface="微软雅黑" panose="020B0503020204020204" pitchFamily="34" charset="-122"/>
              </a:rPr>
              <a:t>保护</a:t>
            </a:r>
            <a:endParaRPr lang="en-US" altLang="zh-CN" sz="1400" u="none" dirty="0" smtClean="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高效的重复数据删除</a:t>
            </a:r>
            <a:r>
              <a:rPr lang="zh-CN" altLang="en-US" sz="1400" u="none" dirty="0">
                <a:latin typeface="微软雅黑" panose="020B0503020204020204" pitchFamily="34" charset="-122"/>
                <a:ea typeface="微软雅黑" panose="020B0503020204020204" pitchFamily="34" charset="-122"/>
              </a:rPr>
              <a:t>能力</a:t>
            </a:r>
            <a:endParaRPr lang="en-US" altLang="zh-CN" sz="1400" u="none" dirty="0" smtClean="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1400" u="none" dirty="0" smtClean="0">
                <a:latin typeface="微软雅黑" panose="020B0503020204020204" pitchFamily="34" charset="-122"/>
                <a:ea typeface="微软雅黑" panose="020B0503020204020204" pitchFamily="34" charset="-122"/>
              </a:rPr>
              <a:t>支持异地容</a:t>
            </a:r>
            <a:r>
              <a:rPr lang="zh-CN" altLang="en-US" sz="1400" u="none" dirty="0">
                <a:latin typeface="微软雅黑" panose="020B0503020204020204" pitchFamily="34" charset="-122"/>
                <a:ea typeface="微软雅黑" panose="020B0503020204020204" pitchFamily="34" charset="-122"/>
              </a:rPr>
              <a:t>灾</a:t>
            </a:r>
            <a:endParaRPr lang="zh-CN" altLang="en-US" sz="1400" u="none"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44255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21"/>
          <p:cNvSpPr>
            <a:spLocks noChangeArrowheads="1"/>
          </p:cNvSpPr>
          <p:nvPr>
            <p:custDataLst>
              <p:tags r:id="rId1"/>
            </p:custDataLst>
          </p:nvPr>
        </p:nvSpPr>
        <p:spPr bwMode="auto">
          <a:xfrm>
            <a:off x="44458" y="5425628"/>
            <a:ext cx="9158290" cy="558897"/>
          </a:xfrm>
          <a:prstGeom prst="rect">
            <a:avLst/>
          </a:prstGeom>
          <a:ln>
            <a:headEnd/>
            <a:tailEnd/>
          </a:ln>
          <a:extLst/>
        </p:spPr>
        <p:style>
          <a:lnRef idx="1">
            <a:schemeClr val="dk1"/>
          </a:lnRef>
          <a:fillRef idx="2">
            <a:schemeClr val="dk1"/>
          </a:fillRef>
          <a:effectRef idx="1">
            <a:schemeClr val="dk1"/>
          </a:effectRef>
          <a:fontRef idx="minor">
            <a:schemeClr val="dk1"/>
          </a:fontRef>
        </p:style>
        <p:txBody>
          <a:bodyPr wrap="none" lIns="0" tIns="0" rIns="0" bIns="0" anchor="ctr"/>
          <a:lstStyle/>
          <a:p>
            <a:pPr algn="ctr">
              <a:spcAft>
                <a:spcPct val="40000"/>
              </a:spcAft>
            </a:pPr>
            <a:endParaRPr lang="zh-CN" altLang="en-US" sz="1200">
              <a:solidFill>
                <a:srgbClr val="FFFFFF"/>
              </a:solidFill>
              <a:ea typeface="黑体" pitchFamily="49" charset="-122"/>
            </a:endParaRPr>
          </a:p>
        </p:txBody>
      </p:sp>
      <p:sp>
        <p:nvSpPr>
          <p:cNvPr id="5" name="TextBox 70"/>
          <p:cNvSpPr txBox="1">
            <a:spLocks noChangeArrowheads="1"/>
          </p:cNvSpPr>
          <p:nvPr>
            <p:custDataLst>
              <p:tags r:id="rId2"/>
            </p:custDataLst>
          </p:nvPr>
        </p:nvSpPr>
        <p:spPr bwMode="auto">
          <a:xfrm>
            <a:off x="3698723" y="880119"/>
            <a:ext cx="1953001" cy="461665"/>
          </a:xfrm>
          <a:prstGeom prst="rect">
            <a:avLst/>
          </a:prstGeom>
          <a:ln/>
          <a:extLst/>
        </p:spPr>
        <p:style>
          <a:lnRef idx="3">
            <a:schemeClr val="lt1"/>
          </a:lnRef>
          <a:fillRef idx="1">
            <a:schemeClr val="accent5"/>
          </a:fillRef>
          <a:effectRef idx="1">
            <a:schemeClr val="accent5"/>
          </a:effectRef>
          <a:fontRef idx="minor">
            <a:schemeClr val="lt1"/>
          </a:fontRef>
        </p:style>
        <p:txBody>
          <a:bodyPr wrap="square">
            <a:spAutoFit/>
          </a:bodyPr>
          <a:lstStyle>
            <a:lvl1pPr algn="ctr">
              <a:spcAft>
                <a:spcPct val="40000"/>
              </a:spcAft>
              <a:defRPr sz="2400">
                <a:solidFill>
                  <a:srgbClr val="0095D3"/>
                </a:solidFill>
                <a:latin typeface="Arial" pitchFamily="34" charset="0"/>
                <a:ea typeface="ＭＳ Ｐゴシック" pitchFamily="34" charset="-128"/>
              </a:defRPr>
            </a:lvl1pPr>
            <a:lvl2pPr marL="742950" indent="-285750" algn="ctr">
              <a:spcAft>
                <a:spcPct val="40000"/>
              </a:spcAft>
              <a:defRPr sz="2400">
                <a:solidFill>
                  <a:srgbClr val="0095D3"/>
                </a:solidFill>
                <a:latin typeface="Arial" pitchFamily="34" charset="0"/>
                <a:ea typeface="ＭＳ Ｐゴシック" pitchFamily="34" charset="-128"/>
              </a:defRPr>
            </a:lvl2pPr>
            <a:lvl3pPr marL="1143000" indent="-228600" algn="ctr">
              <a:spcAft>
                <a:spcPct val="40000"/>
              </a:spcAft>
              <a:defRPr sz="2400">
                <a:solidFill>
                  <a:srgbClr val="0095D3"/>
                </a:solidFill>
                <a:latin typeface="Arial" pitchFamily="34" charset="0"/>
                <a:ea typeface="ＭＳ Ｐゴシック" pitchFamily="34" charset="-128"/>
              </a:defRPr>
            </a:lvl3pPr>
            <a:lvl4pPr marL="1600200" indent="-228600" algn="ctr">
              <a:spcAft>
                <a:spcPct val="40000"/>
              </a:spcAft>
              <a:defRPr sz="2400">
                <a:solidFill>
                  <a:srgbClr val="0095D3"/>
                </a:solidFill>
                <a:latin typeface="Arial" pitchFamily="34" charset="0"/>
                <a:ea typeface="ＭＳ Ｐゴシック" pitchFamily="34" charset="-128"/>
              </a:defRPr>
            </a:lvl4pPr>
            <a:lvl5pPr marL="2057400" indent="-228600" algn="ctr">
              <a:spcAft>
                <a:spcPct val="40000"/>
              </a:spcAft>
              <a:defRPr sz="2400">
                <a:solidFill>
                  <a:srgbClr val="0095D3"/>
                </a:solidFill>
                <a:latin typeface="Arial" pitchFamily="34" charset="0"/>
                <a:ea typeface="ＭＳ Ｐゴシック" pitchFamily="34" charset="-128"/>
              </a:defRPr>
            </a:lvl5pPr>
            <a:lvl6pPr marL="2514600" indent="-228600" algn="ctr" fontAlgn="base">
              <a:spcBef>
                <a:spcPct val="0"/>
              </a:spcBef>
              <a:spcAft>
                <a:spcPct val="40000"/>
              </a:spcAft>
              <a:defRPr sz="2400">
                <a:solidFill>
                  <a:srgbClr val="0095D3"/>
                </a:solidFill>
                <a:latin typeface="Arial" pitchFamily="34" charset="0"/>
                <a:ea typeface="ＭＳ Ｐゴシック" pitchFamily="34" charset="-128"/>
              </a:defRPr>
            </a:lvl6pPr>
            <a:lvl7pPr marL="2971800" indent="-228600" algn="ctr" fontAlgn="base">
              <a:spcBef>
                <a:spcPct val="0"/>
              </a:spcBef>
              <a:spcAft>
                <a:spcPct val="40000"/>
              </a:spcAft>
              <a:defRPr sz="2400">
                <a:solidFill>
                  <a:srgbClr val="0095D3"/>
                </a:solidFill>
                <a:latin typeface="Arial" pitchFamily="34" charset="0"/>
                <a:ea typeface="ＭＳ Ｐゴシック" pitchFamily="34" charset="-128"/>
              </a:defRPr>
            </a:lvl7pPr>
            <a:lvl8pPr marL="3429000" indent="-228600" algn="ctr" fontAlgn="base">
              <a:spcBef>
                <a:spcPct val="0"/>
              </a:spcBef>
              <a:spcAft>
                <a:spcPct val="40000"/>
              </a:spcAft>
              <a:defRPr sz="2400">
                <a:solidFill>
                  <a:srgbClr val="0095D3"/>
                </a:solidFill>
                <a:latin typeface="Arial" pitchFamily="34" charset="0"/>
                <a:ea typeface="ＭＳ Ｐゴシック" pitchFamily="34" charset="-128"/>
              </a:defRPr>
            </a:lvl8pPr>
            <a:lvl9pPr marL="3886200" indent="-228600" algn="ctr" fontAlgn="base">
              <a:spcBef>
                <a:spcPct val="0"/>
              </a:spcBef>
              <a:spcAft>
                <a:spcPct val="40000"/>
              </a:spcAft>
              <a:defRPr sz="2400">
                <a:solidFill>
                  <a:srgbClr val="0095D3"/>
                </a:solidFill>
                <a:latin typeface="Arial" pitchFamily="34" charset="0"/>
                <a:ea typeface="ＭＳ Ｐゴシック" pitchFamily="34" charset="-128"/>
              </a:defRPr>
            </a:lvl9pPr>
          </a:lstStyle>
          <a:p>
            <a:pPr>
              <a:defRPr/>
            </a:pPr>
            <a:r>
              <a:rPr lang="zh-CN" altLang="en-US" b="1" dirty="0" smtClean="0">
                <a:solidFill>
                  <a:schemeClr val="tx1"/>
                </a:solidFill>
                <a:latin typeface="Arial Unicode MS" pitchFamily="34" charset="-122"/>
                <a:ea typeface="Arial Unicode MS" pitchFamily="34" charset="-122"/>
                <a:cs typeface="Arial Unicode MS" pitchFamily="34" charset="-122"/>
              </a:rPr>
              <a:t>云</a:t>
            </a:r>
            <a:r>
              <a:rPr lang="zh-CN" altLang="en-US" b="1" dirty="0">
                <a:solidFill>
                  <a:schemeClr val="tx1"/>
                </a:solidFill>
                <a:latin typeface="Arial Unicode MS" pitchFamily="34" charset="-122"/>
                <a:ea typeface="Arial Unicode MS" pitchFamily="34" charset="-122"/>
                <a:cs typeface="Arial Unicode MS" pitchFamily="34" charset="-122"/>
              </a:rPr>
              <a:t>平台</a:t>
            </a:r>
          </a:p>
        </p:txBody>
      </p:sp>
      <p:grpSp>
        <p:nvGrpSpPr>
          <p:cNvPr id="7" name="Group 232"/>
          <p:cNvGrpSpPr>
            <a:grpSpLocks/>
          </p:cNvGrpSpPr>
          <p:nvPr>
            <p:custDataLst>
              <p:tags r:id="rId3"/>
            </p:custDataLst>
          </p:nvPr>
        </p:nvGrpSpPr>
        <p:grpSpPr bwMode="auto">
          <a:xfrm>
            <a:off x="746256" y="1449198"/>
            <a:ext cx="7618145" cy="277047"/>
            <a:chOff x="739331" y="1107213"/>
            <a:chExt cx="7500616" cy="403465"/>
          </a:xfrm>
        </p:grpSpPr>
        <p:sp>
          <p:nvSpPr>
            <p:cNvPr id="9" name="TextBox 121"/>
            <p:cNvSpPr txBox="1">
              <a:spLocks noChangeArrowheads="1"/>
            </p:cNvSpPr>
            <p:nvPr>
              <p:custDataLst>
                <p:tags r:id="rId115"/>
              </p:custDataLst>
            </p:nvPr>
          </p:nvSpPr>
          <p:spPr bwMode="auto">
            <a:xfrm>
              <a:off x="739331" y="1107213"/>
              <a:ext cx="2676336" cy="403465"/>
            </a:xfrm>
            <a:prstGeom prst="rect">
              <a:avLst/>
            </a:prstGeom>
            <a:ln/>
            <a:extLst/>
          </p:spPr>
          <p:style>
            <a:lnRef idx="1">
              <a:schemeClr val="accent3"/>
            </a:lnRef>
            <a:fillRef idx="3">
              <a:schemeClr val="accent3"/>
            </a:fillRef>
            <a:effectRef idx="2">
              <a:schemeClr val="accent3"/>
            </a:effectRef>
            <a:fontRef idx="minor">
              <a:schemeClr val="lt1"/>
            </a:fontRef>
          </p:style>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defRPr/>
              </a:pPr>
              <a:r>
                <a:rPr lang="zh-CN" altLang="en-US" sz="1200" b="1" dirty="0">
                  <a:solidFill>
                    <a:srgbClr val="333333"/>
                  </a:solidFill>
                  <a:latin typeface="Arial" pitchFamily="34" charset="0"/>
                  <a:ea typeface="SimHei" pitchFamily="2" charset="-122"/>
                </a:rPr>
                <a:t>组织：某市局</a:t>
              </a:r>
              <a:r>
                <a:rPr lang="en-US" altLang="zh-CN" sz="1200" b="1" dirty="0">
                  <a:solidFill>
                    <a:srgbClr val="333333"/>
                  </a:solidFill>
                  <a:latin typeface="Arial" pitchFamily="34" charset="0"/>
                  <a:ea typeface="SimHei" pitchFamily="2" charset="-122"/>
                </a:rPr>
                <a:t>A/B….N</a:t>
              </a:r>
              <a:endParaRPr lang="zh-CN" altLang="en-US" sz="1200" b="1" dirty="0">
                <a:solidFill>
                  <a:srgbClr val="333333"/>
                </a:solidFill>
                <a:latin typeface="Arial" pitchFamily="34" charset="0"/>
                <a:ea typeface="SimHei" pitchFamily="2" charset="-122"/>
              </a:endParaRPr>
            </a:p>
          </p:txBody>
        </p:sp>
        <p:sp>
          <p:nvSpPr>
            <p:cNvPr id="11" name="TextBox 174"/>
            <p:cNvSpPr txBox="1">
              <a:spLocks noChangeArrowheads="1"/>
            </p:cNvSpPr>
            <p:nvPr>
              <p:custDataLst>
                <p:tags r:id="rId116"/>
              </p:custDataLst>
            </p:nvPr>
          </p:nvSpPr>
          <p:spPr bwMode="auto">
            <a:xfrm>
              <a:off x="5669880" y="1107213"/>
              <a:ext cx="2570067" cy="403465"/>
            </a:xfrm>
            <a:prstGeom prst="rect">
              <a:avLst/>
            </a:prstGeom>
            <a:ln/>
            <a:extLst/>
          </p:spPr>
          <p:style>
            <a:lnRef idx="1">
              <a:schemeClr val="accent3"/>
            </a:lnRef>
            <a:fillRef idx="3">
              <a:schemeClr val="accent3"/>
            </a:fillRef>
            <a:effectRef idx="2">
              <a:schemeClr val="accent3"/>
            </a:effectRef>
            <a:fontRef idx="minor">
              <a:schemeClr val="lt1"/>
            </a:fontRef>
          </p:style>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defRPr/>
              </a:pPr>
              <a:r>
                <a:rPr lang="zh-CN" altLang="en-US" sz="1200" b="1" dirty="0">
                  <a:solidFill>
                    <a:srgbClr val="333333"/>
                  </a:solidFill>
                  <a:latin typeface="Arial" pitchFamily="34" charset="0"/>
                  <a:ea typeface="SimHei" pitchFamily="2" charset="-122"/>
                </a:rPr>
                <a:t>组织：某处室</a:t>
              </a:r>
              <a:r>
                <a:rPr lang="en-US" altLang="zh-CN" sz="1200" b="1" dirty="0">
                  <a:solidFill>
                    <a:srgbClr val="333333"/>
                  </a:solidFill>
                  <a:latin typeface="Arial" pitchFamily="34" charset="0"/>
                  <a:ea typeface="SimHei" pitchFamily="2" charset="-122"/>
                </a:rPr>
                <a:t>A/B……N</a:t>
              </a:r>
              <a:endParaRPr lang="zh-CN" altLang="en-US" sz="1200" b="1" dirty="0">
                <a:solidFill>
                  <a:srgbClr val="333333"/>
                </a:solidFill>
                <a:latin typeface="Arial" pitchFamily="34" charset="0"/>
                <a:ea typeface="SimHei" pitchFamily="2" charset="-122"/>
              </a:endParaRPr>
            </a:p>
          </p:txBody>
        </p:sp>
      </p:grpSp>
      <p:grpSp>
        <p:nvGrpSpPr>
          <p:cNvPr id="12" name="Group 179"/>
          <p:cNvGrpSpPr>
            <a:grpSpLocks/>
          </p:cNvGrpSpPr>
          <p:nvPr>
            <p:custDataLst>
              <p:tags r:id="rId4"/>
            </p:custDataLst>
          </p:nvPr>
        </p:nvGrpSpPr>
        <p:grpSpPr bwMode="auto">
          <a:xfrm>
            <a:off x="6062128" y="1849958"/>
            <a:ext cx="1332144" cy="838346"/>
            <a:chOff x="516836" y="1660703"/>
            <a:chExt cx="962107" cy="1138826"/>
          </a:xfrm>
        </p:grpSpPr>
        <p:sp>
          <p:nvSpPr>
            <p:cNvPr id="13" name="Rounded Rectangle 180"/>
            <p:cNvSpPr/>
            <p:nvPr>
              <p:custDataLst>
                <p:tags r:id="rId113"/>
              </p:custDataLst>
            </p:nvPr>
          </p:nvSpPr>
          <p:spPr bwMode="auto">
            <a:xfrm>
              <a:off x="528918" y="1661822"/>
              <a:ext cx="942074" cy="1137707"/>
            </a:xfrm>
            <a:prstGeom prst="roundRect">
              <a:avLst>
                <a:gd name="adj" fmla="val 11360"/>
              </a:avLst>
            </a:prstGeom>
            <a:no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endParaRPr lang="zh-CN" altLang="en-US" sz="1200">
                <a:solidFill>
                  <a:srgbClr val="FFFFFF"/>
                </a:solidFill>
                <a:ea typeface="SimHei" pitchFamily="2" charset="-122"/>
              </a:endParaRPr>
            </a:p>
          </p:txBody>
        </p:sp>
        <p:sp>
          <p:nvSpPr>
            <p:cNvPr id="14" name="TextBox 181"/>
            <p:cNvSpPr txBox="1">
              <a:spLocks noChangeArrowheads="1"/>
            </p:cNvSpPr>
            <p:nvPr>
              <p:custDataLst>
                <p:tags r:id="rId114"/>
              </p:custDataLst>
            </p:nvPr>
          </p:nvSpPr>
          <p:spPr bwMode="auto">
            <a:xfrm>
              <a:off x="516836" y="1660703"/>
              <a:ext cx="962107" cy="3763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pPr>
              <a:r>
                <a:rPr lang="zh-CN" altLang="en-US" sz="1200" b="1" dirty="0">
                  <a:solidFill>
                    <a:srgbClr val="333333"/>
                  </a:solidFill>
                  <a:latin typeface="Arial" pitchFamily="34" charset="0"/>
                  <a:ea typeface="黑体" pitchFamily="49" charset="-122"/>
                </a:rPr>
                <a:t>虚拟数据中心</a:t>
              </a:r>
            </a:p>
          </p:txBody>
        </p:sp>
      </p:grpSp>
      <p:grpSp>
        <p:nvGrpSpPr>
          <p:cNvPr id="15" name="Group 182"/>
          <p:cNvGrpSpPr>
            <a:grpSpLocks/>
          </p:cNvGrpSpPr>
          <p:nvPr>
            <p:custDataLst>
              <p:tags r:id="rId5"/>
            </p:custDataLst>
          </p:nvPr>
        </p:nvGrpSpPr>
        <p:grpSpPr bwMode="auto">
          <a:xfrm>
            <a:off x="7468897" y="1875362"/>
            <a:ext cx="1332144" cy="838346"/>
            <a:chOff x="516836" y="1660703"/>
            <a:chExt cx="962107" cy="1138826"/>
          </a:xfrm>
        </p:grpSpPr>
        <p:sp>
          <p:nvSpPr>
            <p:cNvPr id="16" name="Rounded Rectangle 183"/>
            <p:cNvSpPr/>
            <p:nvPr>
              <p:custDataLst>
                <p:tags r:id="rId111"/>
              </p:custDataLst>
            </p:nvPr>
          </p:nvSpPr>
          <p:spPr bwMode="auto">
            <a:xfrm>
              <a:off x="528918" y="1661822"/>
              <a:ext cx="942074" cy="1137707"/>
            </a:xfrm>
            <a:prstGeom prst="roundRect">
              <a:avLst>
                <a:gd name="adj" fmla="val 11360"/>
              </a:avLst>
            </a:prstGeom>
            <a:no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endParaRPr lang="zh-CN" altLang="en-US" sz="1200">
                <a:solidFill>
                  <a:srgbClr val="FFFFFF"/>
                </a:solidFill>
                <a:ea typeface="SimHei" pitchFamily="2" charset="-122"/>
              </a:endParaRPr>
            </a:p>
          </p:txBody>
        </p:sp>
        <p:sp>
          <p:nvSpPr>
            <p:cNvPr id="17" name="TextBox 184"/>
            <p:cNvSpPr txBox="1">
              <a:spLocks noChangeArrowheads="1"/>
            </p:cNvSpPr>
            <p:nvPr>
              <p:custDataLst>
                <p:tags r:id="rId112"/>
              </p:custDataLst>
            </p:nvPr>
          </p:nvSpPr>
          <p:spPr bwMode="auto">
            <a:xfrm>
              <a:off x="516836" y="1660703"/>
              <a:ext cx="962107" cy="3763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pPr>
              <a:r>
                <a:rPr lang="zh-CN" altLang="en-US" sz="1200" b="1">
                  <a:solidFill>
                    <a:srgbClr val="333333"/>
                  </a:solidFill>
                  <a:latin typeface="Arial" pitchFamily="34" charset="0"/>
                  <a:ea typeface="黑体" pitchFamily="49" charset="-122"/>
                </a:rPr>
                <a:t>模板</a:t>
              </a:r>
            </a:p>
          </p:txBody>
        </p:sp>
      </p:grpSp>
      <p:sp>
        <p:nvSpPr>
          <p:cNvPr id="18" name="Rounded Rectangle 187"/>
          <p:cNvSpPr/>
          <p:nvPr>
            <p:custDataLst>
              <p:tags r:id="rId6"/>
            </p:custDataLst>
          </p:nvPr>
        </p:nvSpPr>
        <p:spPr bwMode="auto">
          <a:xfrm>
            <a:off x="6153256" y="2125686"/>
            <a:ext cx="560637" cy="487614"/>
          </a:xfrm>
          <a:prstGeom prst="roundRect">
            <a:avLst>
              <a:gd name="adj" fmla="val 5844"/>
            </a:avLst>
          </a:prstGeom>
          <a:ln>
            <a:headEnd type="none" w="med" len="med"/>
            <a:tailEnd type="none" w="med" len="med"/>
          </a:ln>
        </p:spPr>
        <p:style>
          <a:lnRef idx="3">
            <a:schemeClr val="lt1"/>
          </a:lnRef>
          <a:fillRef idx="1">
            <a:schemeClr val="accent6"/>
          </a:fillRef>
          <a:effectRef idx="1">
            <a:schemeClr val="accent6"/>
          </a:effectRef>
          <a:fontRef idx="minor">
            <a:schemeClr val="lt1"/>
          </a:fontRef>
        </p:style>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endParaRPr lang="zh-CN" altLang="en-US" sz="1200">
              <a:solidFill>
                <a:srgbClr val="FFFFFF"/>
              </a:solidFill>
              <a:ea typeface="SimHei" pitchFamily="2" charset="-122"/>
            </a:endParaRPr>
          </a:p>
        </p:txBody>
      </p:sp>
      <p:sp>
        <p:nvSpPr>
          <p:cNvPr id="19" name="Rounded Rectangle 188"/>
          <p:cNvSpPr/>
          <p:nvPr>
            <p:custDataLst>
              <p:tags r:id="rId7"/>
            </p:custDataLst>
          </p:nvPr>
        </p:nvSpPr>
        <p:spPr bwMode="auto">
          <a:xfrm>
            <a:off x="6772053" y="2130442"/>
            <a:ext cx="504047" cy="481132"/>
          </a:xfrm>
          <a:prstGeom prst="roundRect">
            <a:avLst>
              <a:gd name="adj" fmla="val 5844"/>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endParaRPr lang="zh-CN" altLang="en-US" sz="1200">
              <a:solidFill>
                <a:srgbClr val="FFFFFF"/>
              </a:solidFill>
              <a:ea typeface="SimHei" pitchFamily="2" charset="-122"/>
            </a:endParaRPr>
          </a:p>
        </p:txBody>
      </p:sp>
      <p:pic>
        <p:nvPicPr>
          <p:cNvPr id="20" name="Picture 8"/>
          <p:cNvPicPr>
            <a:picLocks noChangeAspect="1" noChangeArrowheads="1"/>
          </p:cNvPicPr>
          <p:nvPr>
            <p:custDataLst>
              <p:tags r:id="rId8"/>
            </p:custDataLst>
          </p:nvPr>
        </p:nvPicPr>
        <p:blipFill>
          <a:blip r:embed="rId119"/>
          <a:srcRect/>
          <a:stretch>
            <a:fillRect/>
          </a:stretch>
        </p:blipFill>
        <p:spPr bwMode="auto">
          <a:xfrm>
            <a:off x="7908711" y="2132582"/>
            <a:ext cx="347722" cy="195296"/>
          </a:xfrm>
          <a:prstGeom prst="rect">
            <a:avLst/>
          </a:prstGeom>
          <a:ln>
            <a:noFill/>
          </a:ln>
          <a:effectLst>
            <a:outerShdw blurRad="292100" dist="139700" dir="2700000" algn="tl" rotWithShape="0">
              <a:srgbClr val="333333">
                <a:alpha val="65000"/>
              </a:srgbClr>
            </a:outerShdw>
          </a:effectLst>
        </p:spPr>
      </p:pic>
      <p:pic>
        <p:nvPicPr>
          <p:cNvPr id="21" name="Picture 4" descr="http://t3.gstatic.com/images?q=tbn:ej5nmq_3ZajW-M:http://i265.photobucket.com/albums/ii234/cool_XXX/Screenshot-1.png&amp;t=1"/>
          <p:cNvPicPr>
            <a:picLocks noChangeAspect="1" noChangeArrowheads="1"/>
          </p:cNvPicPr>
          <p:nvPr>
            <p:custDataLst>
              <p:tags r:id="rId9"/>
            </p:custDataLst>
          </p:nvPr>
        </p:nvPicPr>
        <p:blipFill>
          <a:blip r:embed="rId120">
            <a:extLst>
              <a:ext uri="{28A0092B-C50C-407E-A947-70E740481C1C}">
                <a14:useLocalDpi xmlns:a14="http://schemas.microsoft.com/office/drawing/2010/main" val="0"/>
              </a:ext>
            </a:extLst>
          </a:blip>
          <a:srcRect/>
          <a:stretch>
            <a:fillRect/>
          </a:stretch>
        </p:blipFill>
        <p:spPr bwMode="auto">
          <a:xfrm>
            <a:off x="7514943" y="2124643"/>
            <a:ext cx="347722" cy="1952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 name="Picture 10"/>
          <p:cNvPicPr>
            <a:picLocks noChangeAspect="1" noChangeArrowheads="1"/>
          </p:cNvPicPr>
          <p:nvPr>
            <p:custDataLst>
              <p:tags r:id="rId10"/>
            </p:custDataLst>
          </p:nvPr>
        </p:nvPicPr>
        <p:blipFill>
          <a:blip r:embed="rId121"/>
          <a:srcRect/>
          <a:stretch>
            <a:fillRect/>
          </a:stretch>
        </p:blipFill>
        <p:spPr bwMode="auto">
          <a:xfrm>
            <a:off x="8307243" y="2134169"/>
            <a:ext cx="347723" cy="196884"/>
          </a:xfrm>
          <a:prstGeom prst="rect">
            <a:avLst/>
          </a:prstGeom>
          <a:ln>
            <a:noFill/>
          </a:ln>
          <a:effectLst>
            <a:outerShdw blurRad="292100" dist="139700" dir="2700000" algn="tl" rotWithShape="0">
              <a:srgbClr val="333333">
                <a:alpha val="65000"/>
              </a:srgbClr>
            </a:outerShdw>
          </a:effectLst>
        </p:spPr>
      </p:pic>
      <p:pic>
        <p:nvPicPr>
          <p:cNvPr id="23" name="Picture 8"/>
          <p:cNvPicPr>
            <a:picLocks noChangeAspect="1" noChangeArrowheads="1"/>
          </p:cNvPicPr>
          <p:nvPr>
            <p:custDataLst>
              <p:tags r:id="rId11"/>
            </p:custDataLst>
          </p:nvPr>
        </p:nvPicPr>
        <p:blipFill>
          <a:blip r:embed="rId119"/>
          <a:srcRect/>
          <a:stretch>
            <a:fillRect/>
          </a:stretch>
        </p:blipFill>
        <p:spPr bwMode="auto">
          <a:xfrm>
            <a:off x="7527645" y="2381862"/>
            <a:ext cx="347722" cy="196884"/>
          </a:xfrm>
          <a:prstGeom prst="rect">
            <a:avLst/>
          </a:prstGeom>
          <a:ln>
            <a:noFill/>
          </a:ln>
          <a:effectLst>
            <a:outerShdw blurRad="292100" dist="139700" dir="2700000" algn="tl" rotWithShape="0">
              <a:srgbClr val="333333">
                <a:alpha val="65000"/>
              </a:srgbClr>
            </a:outerShdw>
          </a:effectLst>
        </p:spPr>
      </p:pic>
      <p:pic>
        <p:nvPicPr>
          <p:cNvPr id="24" name="Picture 9"/>
          <p:cNvPicPr>
            <a:picLocks noChangeAspect="1" noChangeArrowheads="1"/>
          </p:cNvPicPr>
          <p:nvPr>
            <p:custDataLst>
              <p:tags r:id="rId12"/>
            </p:custDataLst>
          </p:nvPr>
        </p:nvPicPr>
        <p:blipFill>
          <a:blip r:embed="rId122"/>
          <a:srcRect/>
          <a:stretch>
            <a:fillRect/>
          </a:stretch>
        </p:blipFill>
        <p:spPr bwMode="auto">
          <a:xfrm>
            <a:off x="7926176" y="2381862"/>
            <a:ext cx="349311" cy="196884"/>
          </a:xfrm>
          <a:prstGeom prst="rect">
            <a:avLst/>
          </a:prstGeom>
          <a:ln>
            <a:noFill/>
          </a:ln>
          <a:effectLst>
            <a:outerShdw blurRad="292100" dist="139700" dir="2700000" algn="tl" rotWithShape="0">
              <a:srgbClr val="333333">
                <a:alpha val="65000"/>
              </a:srgbClr>
            </a:outerShdw>
          </a:effectLst>
        </p:spPr>
      </p:pic>
      <p:pic>
        <p:nvPicPr>
          <p:cNvPr id="25" name="Picture 4" descr="http://t3.gstatic.com/images?q=tbn:ej5nmq_3ZajW-M:http://i265.photobucket.com/albums/ii234/cool_XXX/Screenshot-1.png&amp;t=1"/>
          <p:cNvPicPr>
            <a:picLocks noChangeAspect="1" noChangeArrowheads="1"/>
          </p:cNvPicPr>
          <p:nvPr>
            <p:custDataLst>
              <p:tags r:id="rId13"/>
            </p:custDataLst>
          </p:nvPr>
        </p:nvPicPr>
        <p:blipFill>
          <a:blip r:embed="rId120">
            <a:extLst>
              <a:ext uri="{28A0092B-C50C-407E-A947-70E740481C1C}">
                <a14:useLocalDpi xmlns:a14="http://schemas.microsoft.com/office/drawing/2010/main" val="0"/>
              </a:ext>
            </a:extLst>
          </a:blip>
          <a:srcRect/>
          <a:stretch>
            <a:fillRect/>
          </a:stretch>
        </p:blipFill>
        <p:spPr bwMode="auto">
          <a:xfrm>
            <a:off x="8315182" y="2373924"/>
            <a:ext cx="347722" cy="1968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 name="Group 138"/>
          <p:cNvGrpSpPr>
            <a:grpSpLocks/>
          </p:cNvGrpSpPr>
          <p:nvPr>
            <p:custDataLst>
              <p:tags r:id="rId14"/>
            </p:custDataLst>
          </p:nvPr>
        </p:nvGrpSpPr>
        <p:grpSpPr bwMode="auto">
          <a:xfrm>
            <a:off x="1710035" y="1834080"/>
            <a:ext cx="1332143" cy="851048"/>
            <a:chOff x="516836" y="1660703"/>
            <a:chExt cx="962107" cy="1138826"/>
          </a:xfrm>
        </p:grpSpPr>
        <p:sp>
          <p:nvSpPr>
            <p:cNvPr id="27" name="Rounded Rectangle 139"/>
            <p:cNvSpPr/>
            <p:nvPr>
              <p:custDataLst>
                <p:tags r:id="rId109"/>
              </p:custDataLst>
            </p:nvPr>
          </p:nvSpPr>
          <p:spPr bwMode="auto">
            <a:xfrm>
              <a:off x="528918" y="1661822"/>
              <a:ext cx="942074" cy="1137707"/>
            </a:xfrm>
            <a:prstGeom prst="roundRect">
              <a:avLst>
                <a:gd name="adj" fmla="val 11360"/>
              </a:avLst>
            </a:prstGeom>
            <a:no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endParaRPr lang="zh-CN" altLang="en-US" sz="1200">
                <a:solidFill>
                  <a:srgbClr val="FFFFFF"/>
                </a:solidFill>
                <a:ea typeface="SimHei" pitchFamily="2" charset="-122"/>
              </a:endParaRPr>
            </a:p>
          </p:txBody>
        </p:sp>
        <p:sp>
          <p:nvSpPr>
            <p:cNvPr id="28" name="TextBox 140"/>
            <p:cNvSpPr txBox="1">
              <a:spLocks noChangeArrowheads="1"/>
            </p:cNvSpPr>
            <p:nvPr>
              <p:custDataLst>
                <p:tags r:id="rId110"/>
              </p:custDataLst>
            </p:nvPr>
          </p:nvSpPr>
          <p:spPr bwMode="auto">
            <a:xfrm>
              <a:off x="516836" y="1660703"/>
              <a:ext cx="962107" cy="370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pPr>
              <a:r>
                <a:rPr lang="zh-CN" altLang="en-US" sz="1200" b="1" dirty="0">
                  <a:solidFill>
                    <a:srgbClr val="333333"/>
                  </a:solidFill>
                  <a:latin typeface="Arial" pitchFamily="34" charset="0"/>
                  <a:ea typeface="黑体" pitchFamily="49" charset="-122"/>
                </a:rPr>
                <a:t>虚拟数据中心</a:t>
              </a:r>
            </a:p>
          </p:txBody>
        </p:sp>
      </p:grpSp>
      <p:grpSp>
        <p:nvGrpSpPr>
          <p:cNvPr id="29" name="Group 141"/>
          <p:cNvGrpSpPr>
            <a:grpSpLocks/>
          </p:cNvGrpSpPr>
          <p:nvPr>
            <p:custDataLst>
              <p:tags r:id="rId15"/>
            </p:custDataLst>
          </p:nvPr>
        </p:nvGrpSpPr>
        <p:grpSpPr bwMode="auto">
          <a:xfrm>
            <a:off x="3061231" y="1834080"/>
            <a:ext cx="1333732" cy="851048"/>
            <a:chOff x="516836" y="1660703"/>
            <a:chExt cx="962107" cy="1138826"/>
          </a:xfrm>
        </p:grpSpPr>
        <p:sp>
          <p:nvSpPr>
            <p:cNvPr id="30" name="Rounded Rectangle 142"/>
            <p:cNvSpPr/>
            <p:nvPr>
              <p:custDataLst>
                <p:tags r:id="rId107"/>
              </p:custDataLst>
            </p:nvPr>
          </p:nvSpPr>
          <p:spPr bwMode="auto">
            <a:xfrm>
              <a:off x="528918" y="1661822"/>
              <a:ext cx="942074" cy="1137707"/>
            </a:xfrm>
            <a:prstGeom prst="roundRect">
              <a:avLst>
                <a:gd name="adj" fmla="val 11360"/>
              </a:avLst>
            </a:prstGeom>
            <a:no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endParaRPr lang="zh-CN" altLang="en-US" sz="1200">
                <a:solidFill>
                  <a:srgbClr val="FFFFFF"/>
                </a:solidFill>
                <a:ea typeface="SimHei" pitchFamily="2" charset="-122"/>
              </a:endParaRPr>
            </a:p>
          </p:txBody>
        </p:sp>
        <p:sp>
          <p:nvSpPr>
            <p:cNvPr id="31" name="TextBox 143"/>
            <p:cNvSpPr txBox="1">
              <a:spLocks noChangeArrowheads="1"/>
            </p:cNvSpPr>
            <p:nvPr>
              <p:custDataLst>
                <p:tags r:id="rId108"/>
              </p:custDataLst>
            </p:nvPr>
          </p:nvSpPr>
          <p:spPr bwMode="auto">
            <a:xfrm>
              <a:off x="516836" y="1660703"/>
              <a:ext cx="962107" cy="370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pPr>
              <a:r>
                <a:rPr lang="zh-CN" altLang="en-US" sz="1200" b="1">
                  <a:solidFill>
                    <a:srgbClr val="333333"/>
                  </a:solidFill>
                  <a:latin typeface="Arial" pitchFamily="34" charset="0"/>
                  <a:ea typeface="黑体" pitchFamily="49" charset="-122"/>
                </a:rPr>
                <a:t>镜像</a:t>
              </a:r>
            </a:p>
          </p:txBody>
        </p:sp>
      </p:grpSp>
      <p:sp>
        <p:nvSpPr>
          <p:cNvPr id="32" name="Rounded Rectangle 159"/>
          <p:cNvSpPr/>
          <p:nvPr>
            <p:custDataLst>
              <p:tags r:id="rId16"/>
            </p:custDataLst>
          </p:nvPr>
        </p:nvSpPr>
        <p:spPr bwMode="auto">
          <a:xfrm>
            <a:off x="1791012" y="2108765"/>
            <a:ext cx="557310" cy="485859"/>
          </a:xfrm>
          <a:prstGeom prst="roundRect">
            <a:avLst>
              <a:gd name="adj" fmla="val 5844"/>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anchor="ctr"/>
          <a:lstStyle/>
          <a:p>
            <a:pPr>
              <a:defRPr/>
            </a:pPr>
            <a:endParaRPr lang="zh-CN" altLang="en-US" sz="1200">
              <a:solidFill>
                <a:srgbClr val="FFFFFF"/>
              </a:solidFill>
              <a:ea typeface="SimHei" pitchFamily="2" charset="-122"/>
            </a:endParaRPr>
          </a:p>
        </p:txBody>
      </p:sp>
      <p:sp>
        <p:nvSpPr>
          <p:cNvPr id="33" name="Rounded Rectangle 161"/>
          <p:cNvSpPr/>
          <p:nvPr>
            <p:custDataLst>
              <p:tags r:id="rId17"/>
            </p:custDataLst>
          </p:nvPr>
        </p:nvSpPr>
        <p:spPr bwMode="auto">
          <a:xfrm>
            <a:off x="2400630" y="2103089"/>
            <a:ext cx="557211" cy="485716"/>
          </a:xfrm>
          <a:prstGeom prst="roundRect">
            <a:avLst>
              <a:gd name="adj" fmla="val 5844"/>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endParaRPr lang="zh-CN" altLang="en-US" sz="1200">
              <a:solidFill>
                <a:srgbClr val="FFFFFF"/>
              </a:solidFill>
              <a:ea typeface="SimHei" pitchFamily="2" charset="-122"/>
            </a:endParaRPr>
          </a:p>
        </p:txBody>
      </p:sp>
      <p:pic>
        <p:nvPicPr>
          <p:cNvPr id="34" name="Picture 8"/>
          <p:cNvPicPr>
            <a:picLocks noChangeAspect="1" noChangeArrowheads="1"/>
          </p:cNvPicPr>
          <p:nvPr>
            <p:custDataLst>
              <p:tags r:id="rId18"/>
            </p:custDataLst>
          </p:nvPr>
        </p:nvPicPr>
        <p:blipFill>
          <a:blip r:embed="rId119"/>
          <a:srcRect/>
          <a:stretch>
            <a:fillRect/>
          </a:stretch>
        </p:blipFill>
        <p:spPr bwMode="auto">
          <a:xfrm>
            <a:off x="3185079" y="2096063"/>
            <a:ext cx="347723" cy="196884"/>
          </a:xfrm>
          <a:prstGeom prst="rect">
            <a:avLst/>
          </a:prstGeom>
          <a:ln>
            <a:noFill/>
          </a:ln>
          <a:effectLst>
            <a:outerShdw blurRad="292100" dist="139700" dir="2700000" algn="tl" rotWithShape="0">
              <a:srgbClr val="333333">
                <a:alpha val="65000"/>
              </a:srgbClr>
            </a:outerShdw>
          </a:effectLst>
        </p:spPr>
      </p:pic>
      <p:pic>
        <p:nvPicPr>
          <p:cNvPr id="35" name="Picture 9"/>
          <p:cNvPicPr>
            <a:picLocks noChangeAspect="1" noChangeArrowheads="1"/>
          </p:cNvPicPr>
          <p:nvPr>
            <p:custDataLst>
              <p:tags r:id="rId19"/>
            </p:custDataLst>
          </p:nvPr>
        </p:nvPicPr>
        <p:blipFill>
          <a:blip r:embed="rId122"/>
          <a:srcRect/>
          <a:stretch>
            <a:fillRect/>
          </a:stretch>
        </p:blipFill>
        <p:spPr bwMode="auto">
          <a:xfrm>
            <a:off x="3583610" y="2096063"/>
            <a:ext cx="349311" cy="196884"/>
          </a:xfrm>
          <a:prstGeom prst="rect">
            <a:avLst/>
          </a:prstGeom>
          <a:ln>
            <a:noFill/>
          </a:ln>
          <a:effectLst>
            <a:outerShdw blurRad="292100" dist="139700" dir="2700000" algn="tl" rotWithShape="0">
              <a:srgbClr val="333333">
                <a:alpha val="65000"/>
              </a:srgbClr>
            </a:outerShdw>
          </a:effectLst>
        </p:spPr>
      </p:pic>
      <p:pic>
        <p:nvPicPr>
          <p:cNvPr id="36" name="Picture 8"/>
          <p:cNvPicPr>
            <a:picLocks noChangeAspect="1" noChangeArrowheads="1"/>
          </p:cNvPicPr>
          <p:nvPr>
            <p:custDataLst>
              <p:tags r:id="rId20"/>
            </p:custDataLst>
          </p:nvPr>
        </p:nvPicPr>
        <p:blipFill>
          <a:blip r:embed="rId119"/>
          <a:srcRect/>
          <a:stretch>
            <a:fillRect/>
          </a:stretch>
        </p:blipFill>
        <p:spPr bwMode="auto">
          <a:xfrm>
            <a:off x="3585198" y="2367573"/>
            <a:ext cx="347723" cy="196884"/>
          </a:xfrm>
          <a:prstGeom prst="rect">
            <a:avLst/>
          </a:prstGeom>
          <a:ln>
            <a:noFill/>
          </a:ln>
          <a:effectLst>
            <a:outerShdw blurRad="292100" dist="139700" dir="2700000" algn="tl" rotWithShape="0">
              <a:srgbClr val="333333">
                <a:alpha val="65000"/>
              </a:srgbClr>
            </a:outerShdw>
          </a:effectLst>
        </p:spPr>
      </p:pic>
      <p:pic>
        <p:nvPicPr>
          <p:cNvPr id="37" name="Picture 4" descr="http://t3.gstatic.com/images?q=tbn:ej5nmq_3ZajW-M:http://i265.photobucket.com/albums/ii234/cool_XXX/Screenshot-1.png&amp;t=1"/>
          <p:cNvPicPr>
            <a:picLocks noChangeAspect="1" noChangeArrowheads="1"/>
          </p:cNvPicPr>
          <p:nvPr>
            <p:custDataLst>
              <p:tags r:id="rId21"/>
            </p:custDataLst>
          </p:nvPr>
        </p:nvPicPr>
        <p:blipFill>
          <a:blip r:embed="rId120">
            <a:extLst>
              <a:ext uri="{28A0092B-C50C-407E-A947-70E740481C1C}">
                <a14:useLocalDpi xmlns:a14="http://schemas.microsoft.com/office/drawing/2010/main" val="0"/>
              </a:ext>
            </a:extLst>
          </a:blip>
          <a:srcRect/>
          <a:stretch>
            <a:fillRect/>
          </a:stretch>
        </p:blipFill>
        <p:spPr bwMode="auto">
          <a:xfrm>
            <a:off x="3191430" y="2359634"/>
            <a:ext cx="347723" cy="1952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 name="Picture 10"/>
          <p:cNvPicPr>
            <a:picLocks noChangeAspect="1" noChangeArrowheads="1"/>
          </p:cNvPicPr>
          <p:nvPr>
            <p:custDataLst>
              <p:tags r:id="rId22"/>
            </p:custDataLst>
          </p:nvPr>
        </p:nvPicPr>
        <p:blipFill>
          <a:blip r:embed="rId121"/>
          <a:srcRect/>
          <a:stretch>
            <a:fillRect/>
          </a:stretch>
        </p:blipFill>
        <p:spPr bwMode="auto">
          <a:xfrm>
            <a:off x="3983730" y="2369160"/>
            <a:ext cx="347722" cy="196884"/>
          </a:xfrm>
          <a:prstGeom prst="rect">
            <a:avLst/>
          </a:prstGeom>
          <a:ln>
            <a:noFill/>
          </a:ln>
          <a:effectLst>
            <a:outerShdw blurRad="292100" dist="139700" dir="2700000" algn="tl" rotWithShape="0">
              <a:srgbClr val="333333">
                <a:alpha val="65000"/>
              </a:srgbClr>
            </a:outerShdw>
          </a:effectLst>
        </p:spPr>
      </p:pic>
      <p:grpSp>
        <p:nvGrpSpPr>
          <p:cNvPr id="39" name="Group 116"/>
          <p:cNvGrpSpPr>
            <a:grpSpLocks/>
          </p:cNvGrpSpPr>
          <p:nvPr>
            <p:custDataLst>
              <p:tags r:id="rId23"/>
            </p:custDataLst>
          </p:nvPr>
        </p:nvGrpSpPr>
        <p:grpSpPr bwMode="auto">
          <a:xfrm>
            <a:off x="193709" y="4993759"/>
            <a:ext cx="8896307" cy="302176"/>
            <a:chOff x="396232" y="4891346"/>
            <a:chExt cx="1417320" cy="368874"/>
          </a:xfrm>
        </p:grpSpPr>
        <p:sp>
          <p:nvSpPr>
            <p:cNvPr id="40" name="Rounded Rectangle 45"/>
            <p:cNvSpPr/>
            <p:nvPr>
              <p:custDataLst>
                <p:tags r:id="rId105"/>
              </p:custDataLst>
            </p:nvPr>
          </p:nvSpPr>
          <p:spPr bwMode="auto">
            <a:xfrm>
              <a:off x="396232" y="4891346"/>
              <a:ext cx="1417320" cy="319809"/>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nchor="ctr"/>
            <a:lstStyle/>
            <a:p>
              <a:pPr>
                <a:defRPr/>
              </a:pPr>
              <a:endParaRPr lang="zh-CN" altLang="en-US" sz="1200">
                <a:solidFill>
                  <a:srgbClr val="FFFFFF"/>
                </a:solidFill>
                <a:ea typeface="SimHei" pitchFamily="2" charset="-122"/>
              </a:endParaRPr>
            </a:p>
          </p:txBody>
        </p:sp>
        <p:sp>
          <p:nvSpPr>
            <p:cNvPr id="41" name="TextBox 74"/>
            <p:cNvSpPr txBox="1">
              <a:spLocks noChangeArrowheads="1"/>
            </p:cNvSpPr>
            <p:nvPr>
              <p:custDataLst>
                <p:tags r:id="rId106"/>
              </p:custDataLst>
            </p:nvPr>
          </p:nvSpPr>
          <p:spPr bwMode="auto">
            <a:xfrm>
              <a:off x="976024" y="4922022"/>
              <a:ext cx="227892" cy="3381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pPr>
              <a:r>
                <a:rPr lang="en-US" altLang="zh-CN" sz="1200" b="1">
                  <a:latin typeface="Arial" pitchFamily="34" charset="0"/>
                  <a:ea typeface="黑体" pitchFamily="49" charset="-122"/>
                </a:rPr>
                <a:t>Xen.kvm,vmware</a:t>
              </a:r>
              <a:endParaRPr lang="zh-CN" altLang="en-US" sz="1200" b="1">
                <a:latin typeface="Arial" pitchFamily="34" charset="0"/>
                <a:ea typeface="黑体" pitchFamily="49" charset="-122"/>
              </a:endParaRPr>
            </a:p>
          </p:txBody>
        </p:sp>
      </p:grpSp>
      <p:grpSp>
        <p:nvGrpSpPr>
          <p:cNvPr id="42" name="Group 286"/>
          <p:cNvGrpSpPr>
            <a:grpSpLocks/>
          </p:cNvGrpSpPr>
          <p:nvPr>
            <p:custDataLst>
              <p:tags r:id="rId24"/>
            </p:custDataLst>
          </p:nvPr>
        </p:nvGrpSpPr>
        <p:grpSpPr bwMode="auto">
          <a:xfrm>
            <a:off x="190534" y="4053017"/>
            <a:ext cx="8891543" cy="920094"/>
            <a:chOff x="190499" y="4360319"/>
            <a:chExt cx="8755671" cy="1126342"/>
          </a:xfrm>
        </p:grpSpPr>
        <p:sp>
          <p:nvSpPr>
            <p:cNvPr id="43" name="Rounded Rectangle 46"/>
            <p:cNvSpPr/>
            <p:nvPr>
              <p:custDataLst>
                <p:tags r:id="rId100"/>
              </p:custDataLst>
            </p:nvPr>
          </p:nvSpPr>
          <p:spPr bwMode="auto">
            <a:xfrm>
              <a:off x="190499" y="4439012"/>
              <a:ext cx="8755671" cy="1047649"/>
            </a:xfrm>
            <a:prstGeom prst="roundRect">
              <a:avLst>
                <a:gd name="adj" fmla="val 8964"/>
              </a:avLst>
            </a:prstGeom>
            <a:ln>
              <a:headEnd type="none" w="med" len="med"/>
              <a:tailEnd type="none" w="med" len="med"/>
            </a:ln>
          </p:spPr>
          <p:style>
            <a:lnRef idx="1">
              <a:schemeClr val="dk1"/>
            </a:lnRef>
            <a:fillRef idx="1002">
              <a:schemeClr val="lt2"/>
            </a:fillRef>
            <a:effectRef idx="1">
              <a:schemeClr val="dk1"/>
            </a:effectRef>
            <a:fontRef idx="minor">
              <a:schemeClr val="dk1"/>
            </a:fontRef>
          </p:style>
          <p:txBody>
            <a:bodyPr anchor="ctr"/>
            <a:lstStyle/>
            <a:p>
              <a:pPr>
                <a:defRPr/>
              </a:pPr>
              <a:endParaRPr lang="zh-CN" altLang="en-US" sz="1200">
                <a:solidFill>
                  <a:srgbClr val="FFFFFF"/>
                </a:solidFill>
                <a:ea typeface="SimHei" pitchFamily="2" charset="-122"/>
              </a:endParaRPr>
            </a:p>
          </p:txBody>
        </p:sp>
        <p:sp>
          <p:nvSpPr>
            <p:cNvPr id="44" name="TextBox 71"/>
            <p:cNvSpPr txBox="1">
              <a:spLocks noChangeArrowheads="1"/>
            </p:cNvSpPr>
            <p:nvPr>
              <p:custDataLst>
                <p:tags r:id="rId101"/>
              </p:custDataLst>
            </p:nvPr>
          </p:nvSpPr>
          <p:spPr bwMode="auto">
            <a:xfrm>
              <a:off x="3264674" y="4360319"/>
              <a:ext cx="2213056" cy="339150"/>
            </a:xfrm>
            <a:prstGeom prst="rect">
              <a:avLst/>
            </a:prstGeom>
            <a:ln/>
            <a:extLst/>
          </p:spPr>
          <p:style>
            <a:lnRef idx="1">
              <a:schemeClr val="dk1"/>
            </a:lnRef>
            <a:fillRef idx="1002">
              <a:schemeClr val="lt2"/>
            </a:fillRef>
            <a:effectRef idx="1">
              <a:schemeClr val="dk1"/>
            </a:effectRef>
            <a:fontRef idx="minor">
              <a:schemeClr val="dk1"/>
            </a:fontRef>
          </p:style>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1200" b="1" dirty="0">
                  <a:latin typeface="Arial" pitchFamily="34" charset="0"/>
                  <a:ea typeface="SimHei" pitchFamily="2" charset="-122"/>
                </a:rPr>
                <a:t>易思捷企业级虚拟化管理平台</a:t>
              </a:r>
            </a:p>
          </p:txBody>
        </p:sp>
        <p:sp>
          <p:nvSpPr>
            <p:cNvPr id="53" name="TextBox 238"/>
            <p:cNvSpPr txBox="1">
              <a:spLocks noChangeArrowheads="1"/>
            </p:cNvSpPr>
            <p:nvPr>
              <p:custDataLst>
                <p:tags r:id="rId102"/>
              </p:custDataLst>
            </p:nvPr>
          </p:nvSpPr>
          <p:spPr bwMode="auto">
            <a:xfrm>
              <a:off x="257731" y="4658648"/>
              <a:ext cx="2542273" cy="339150"/>
            </a:xfrm>
            <a:prstGeom prst="rect">
              <a:avLst/>
            </a:prstGeom>
            <a:ln/>
            <a:extLst/>
          </p:spPr>
          <p:style>
            <a:lnRef idx="1">
              <a:schemeClr val="dk1"/>
            </a:lnRef>
            <a:fillRef idx="1002">
              <a:schemeClr val="lt2"/>
            </a:fillRef>
            <a:effectRef idx="1">
              <a:schemeClr val="dk1"/>
            </a:effectRef>
            <a:fontRef idx="minor">
              <a:schemeClr val="dk1"/>
            </a:fontRef>
          </p:style>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defRPr/>
              </a:pPr>
              <a:r>
                <a:rPr lang="zh-CN" altLang="en-US" sz="1200" b="1" dirty="0">
                  <a:solidFill>
                    <a:srgbClr val="333333"/>
                  </a:solidFill>
                  <a:latin typeface="Arial" pitchFamily="34" charset="0"/>
                  <a:ea typeface="SimHei" pitchFamily="2" charset="-122"/>
                </a:rPr>
                <a:t>计算资源池</a:t>
              </a:r>
            </a:p>
          </p:txBody>
        </p:sp>
        <p:sp>
          <p:nvSpPr>
            <p:cNvPr id="51" name="TextBox 244"/>
            <p:cNvSpPr txBox="1">
              <a:spLocks noChangeArrowheads="1"/>
            </p:cNvSpPr>
            <p:nvPr>
              <p:custDataLst>
                <p:tags r:id="rId103"/>
              </p:custDataLst>
            </p:nvPr>
          </p:nvSpPr>
          <p:spPr bwMode="auto">
            <a:xfrm>
              <a:off x="3039219" y="4658648"/>
              <a:ext cx="2542273" cy="339150"/>
            </a:xfrm>
            <a:prstGeom prst="rect">
              <a:avLst/>
            </a:prstGeom>
            <a:ln/>
            <a:extLst/>
          </p:spPr>
          <p:style>
            <a:lnRef idx="1">
              <a:schemeClr val="dk1"/>
            </a:lnRef>
            <a:fillRef idx="1002">
              <a:schemeClr val="lt2"/>
            </a:fillRef>
            <a:effectRef idx="1">
              <a:schemeClr val="dk1"/>
            </a:effectRef>
            <a:fontRef idx="minor">
              <a:schemeClr val="dk1"/>
            </a:fontRef>
          </p:style>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defRPr/>
              </a:pPr>
              <a:r>
                <a:rPr lang="zh-CN" altLang="en-US" sz="1200" b="1" dirty="0">
                  <a:solidFill>
                    <a:srgbClr val="333333"/>
                  </a:solidFill>
                  <a:latin typeface="Arial" pitchFamily="34" charset="0"/>
                  <a:ea typeface="SimHei" pitchFamily="2" charset="-122"/>
                </a:rPr>
                <a:t>存储资源池</a:t>
              </a:r>
            </a:p>
          </p:txBody>
        </p:sp>
        <p:sp>
          <p:nvSpPr>
            <p:cNvPr id="49" name="TextBox 247"/>
            <p:cNvSpPr txBox="1">
              <a:spLocks noChangeArrowheads="1"/>
            </p:cNvSpPr>
            <p:nvPr>
              <p:custDataLst>
                <p:tags r:id="rId104"/>
              </p:custDataLst>
            </p:nvPr>
          </p:nvSpPr>
          <p:spPr bwMode="auto">
            <a:xfrm>
              <a:off x="6053671" y="4658648"/>
              <a:ext cx="2542273" cy="339150"/>
            </a:xfrm>
            <a:prstGeom prst="rect">
              <a:avLst/>
            </a:prstGeom>
            <a:ln/>
            <a:extLst/>
          </p:spPr>
          <p:style>
            <a:lnRef idx="1">
              <a:schemeClr val="dk1"/>
            </a:lnRef>
            <a:fillRef idx="1002">
              <a:schemeClr val="lt2"/>
            </a:fillRef>
            <a:effectRef idx="1">
              <a:schemeClr val="dk1"/>
            </a:effectRef>
            <a:fontRef idx="minor">
              <a:schemeClr val="dk1"/>
            </a:fontRef>
          </p:style>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defRPr/>
              </a:pPr>
              <a:r>
                <a:rPr lang="zh-CN" altLang="en-US" sz="1200" b="1" dirty="0">
                  <a:solidFill>
                    <a:srgbClr val="333333"/>
                  </a:solidFill>
                  <a:latin typeface="Arial" pitchFamily="34" charset="0"/>
                  <a:ea typeface="SimHei" pitchFamily="2" charset="-122"/>
                </a:rPr>
                <a:t>网络资源池</a:t>
              </a:r>
            </a:p>
          </p:txBody>
        </p:sp>
      </p:grpSp>
      <p:pic>
        <p:nvPicPr>
          <p:cNvPr id="54" name="Picture 22" descr="ICON_StorageArray_Q408"/>
          <p:cNvPicPr>
            <a:picLocks noChangeAspect="1" noChangeArrowheads="1"/>
          </p:cNvPicPr>
          <p:nvPr>
            <p:custDataLst>
              <p:tags r:id="rId25"/>
            </p:custDataLst>
          </p:nvPr>
        </p:nvPicPr>
        <p:blipFill>
          <a:blip r:embed="rId123">
            <a:extLst>
              <a:ext uri="{28A0092B-C50C-407E-A947-70E740481C1C}">
                <a14:useLocalDpi xmlns:a14="http://schemas.microsoft.com/office/drawing/2010/main" val="0"/>
              </a:ext>
            </a:extLst>
          </a:blip>
          <a:srcRect/>
          <a:stretch>
            <a:fillRect/>
          </a:stretch>
        </p:blipFill>
        <p:spPr bwMode="auto">
          <a:xfrm>
            <a:off x="3839242" y="5532009"/>
            <a:ext cx="757369" cy="469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5" name="Picture 22" descr="ICON_StorageArray_Q408"/>
          <p:cNvPicPr>
            <a:picLocks noChangeAspect="1" noChangeArrowheads="1"/>
          </p:cNvPicPr>
          <p:nvPr>
            <p:custDataLst>
              <p:tags r:id="rId26"/>
            </p:custDataLst>
          </p:nvPr>
        </p:nvPicPr>
        <p:blipFill>
          <a:blip r:embed="rId123">
            <a:extLst>
              <a:ext uri="{28A0092B-C50C-407E-A947-70E740481C1C}">
                <a14:useLocalDpi xmlns:a14="http://schemas.microsoft.com/office/drawing/2010/main" val="0"/>
              </a:ext>
            </a:extLst>
          </a:blip>
          <a:srcRect/>
          <a:stretch>
            <a:fillRect/>
          </a:stretch>
        </p:blipFill>
        <p:spPr bwMode="auto">
          <a:xfrm>
            <a:off x="3839242" y="5374819"/>
            <a:ext cx="757369" cy="469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6" name="Picture 22" descr="ICON_StorageArray_Q408"/>
          <p:cNvPicPr>
            <a:picLocks noChangeAspect="1" noChangeArrowheads="1"/>
          </p:cNvPicPr>
          <p:nvPr>
            <p:custDataLst>
              <p:tags r:id="rId27"/>
            </p:custDataLst>
          </p:nvPr>
        </p:nvPicPr>
        <p:blipFill>
          <a:blip r:embed="rId124">
            <a:extLst>
              <a:ext uri="{28A0092B-C50C-407E-A947-70E740481C1C}">
                <a14:useLocalDpi xmlns:a14="http://schemas.microsoft.com/office/drawing/2010/main" val="0"/>
              </a:ext>
            </a:extLst>
          </a:blip>
          <a:srcRect/>
          <a:stretch>
            <a:fillRect/>
          </a:stretch>
        </p:blipFill>
        <p:spPr bwMode="auto">
          <a:xfrm>
            <a:off x="4325101" y="5527247"/>
            <a:ext cx="757369" cy="479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 name="Picture 22" descr="ICON_StorageArray_Q408"/>
          <p:cNvPicPr>
            <a:picLocks noChangeAspect="1" noChangeArrowheads="1"/>
          </p:cNvPicPr>
          <p:nvPr>
            <p:custDataLst>
              <p:tags r:id="rId28"/>
            </p:custDataLst>
          </p:nvPr>
        </p:nvPicPr>
        <p:blipFill>
          <a:blip r:embed="rId124">
            <a:extLst>
              <a:ext uri="{28A0092B-C50C-407E-A947-70E740481C1C}">
                <a14:useLocalDpi xmlns:a14="http://schemas.microsoft.com/office/drawing/2010/main" val="0"/>
              </a:ext>
            </a:extLst>
          </a:blip>
          <a:srcRect/>
          <a:stretch>
            <a:fillRect/>
          </a:stretch>
        </p:blipFill>
        <p:spPr bwMode="auto">
          <a:xfrm>
            <a:off x="4325101" y="5370056"/>
            <a:ext cx="757369" cy="479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 name="Picture 22" descr="ICON_StorageArray_Q408"/>
          <p:cNvPicPr>
            <a:picLocks noChangeAspect="1" noChangeArrowheads="1"/>
          </p:cNvPicPr>
          <p:nvPr>
            <p:custDataLst>
              <p:tags r:id="rId29"/>
            </p:custDataLst>
          </p:nvPr>
        </p:nvPicPr>
        <p:blipFill>
          <a:blip r:embed="rId124">
            <a:extLst>
              <a:ext uri="{28A0092B-C50C-407E-A947-70E740481C1C}">
                <a14:useLocalDpi xmlns:a14="http://schemas.microsoft.com/office/drawing/2010/main" val="0"/>
              </a:ext>
            </a:extLst>
          </a:blip>
          <a:srcRect/>
          <a:stretch>
            <a:fillRect/>
          </a:stretch>
        </p:blipFill>
        <p:spPr bwMode="auto">
          <a:xfrm>
            <a:off x="4830014" y="5527247"/>
            <a:ext cx="757369" cy="479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9" name="Picture 22" descr="ICON_StorageArray_Q408"/>
          <p:cNvPicPr>
            <a:picLocks noChangeAspect="1" noChangeArrowheads="1"/>
          </p:cNvPicPr>
          <p:nvPr>
            <p:custDataLst>
              <p:tags r:id="rId30"/>
            </p:custDataLst>
          </p:nvPr>
        </p:nvPicPr>
        <p:blipFill>
          <a:blip r:embed="rId124">
            <a:extLst>
              <a:ext uri="{28A0092B-C50C-407E-A947-70E740481C1C}">
                <a14:useLocalDpi xmlns:a14="http://schemas.microsoft.com/office/drawing/2010/main" val="0"/>
              </a:ext>
            </a:extLst>
          </a:blip>
          <a:srcRect/>
          <a:stretch>
            <a:fillRect/>
          </a:stretch>
        </p:blipFill>
        <p:spPr bwMode="auto">
          <a:xfrm>
            <a:off x="4830014" y="5370056"/>
            <a:ext cx="757369" cy="479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0" name="Picture 357" descr="ICON_NIC_Q308"/>
          <p:cNvPicPr>
            <a:picLocks noChangeAspect="1" noChangeArrowheads="1"/>
          </p:cNvPicPr>
          <p:nvPr>
            <p:custDataLst>
              <p:tags r:id="rId31"/>
            </p:custDataLst>
          </p:nvPr>
        </p:nvPicPr>
        <p:blipFill>
          <a:blip r:embed="rId125">
            <a:extLst>
              <a:ext uri="{28A0092B-C50C-407E-A947-70E740481C1C}">
                <a14:useLocalDpi xmlns:a14="http://schemas.microsoft.com/office/drawing/2010/main" val="0"/>
              </a:ext>
            </a:extLst>
          </a:blip>
          <a:srcRect/>
          <a:stretch>
            <a:fillRect/>
          </a:stretch>
        </p:blipFill>
        <p:spPr bwMode="auto">
          <a:xfrm>
            <a:off x="6135166" y="5433567"/>
            <a:ext cx="576363" cy="5096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 name="Picture 357" descr="ICON_NIC_Q308"/>
          <p:cNvPicPr>
            <a:picLocks noChangeAspect="1" noChangeArrowheads="1"/>
          </p:cNvPicPr>
          <p:nvPr>
            <p:custDataLst>
              <p:tags r:id="rId32"/>
            </p:custDataLst>
          </p:nvPr>
        </p:nvPicPr>
        <p:blipFill>
          <a:blip r:embed="rId125">
            <a:extLst>
              <a:ext uri="{28A0092B-C50C-407E-A947-70E740481C1C}">
                <a14:useLocalDpi xmlns:a14="http://schemas.microsoft.com/office/drawing/2010/main" val="0"/>
              </a:ext>
            </a:extLst>
          </a:blip>
          <a:srcRect/>
          <a:stretch>
            <a:fillRect/>
          </a:stretch>
        </p:blipFill>
        <p:spPr bwMode="auto">
          <a:xfrm>
            <a:off x="6459072" y="5433567"/>
            <a:ext cx="576363" cy="5096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2" name="Picture 357" descr="ICON_NIC_Q308"/>
          <p:cNvPicPr>
            <a:picLocks noChangeAspect="1" noChangeArrowheads="1"/>
          </p:cNvPicPr>
          <p:nvPr>
            <p:custDataLst>
              <p:tags r:id="rId33"/>
            </p:custDataLst>
          </p:nvPr>
        </p:nvPicPr>
        <p:blipFill>
          <a:blip r:embed="rId125">
            <a:extLst>
              <a:ext uri="{28A0092B-C50C-407E-A947-70E740481C1C}">
                <a14:useLocalDpi xmlns:a14="http://schemas.microsoft.com/office/drawing/2010/main" val="0"/>
              </a:ext>
            </a:extLst>
          </a:blip>
          <a:srcRect/>
          <a:stretch>
            <a:fillRect/>
          </a:stretch>
        </p:blipFill>
        <p:spPr bwMode="auto">
          <a:xfrm>
            <a:off x="6830611" y="5433567"/>
            <a:ext cx="576363" cy="5096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 name="Picture 357" descr="ICON_NIC_Q308"/>
          <p:cNvPicPr>
            <a:picLocks noChangeAspect="1" noChangeArrowheads="1"/>
          </p:cNvPicPr>
          <p:nvPr>
            <p:custDataLst>
              <p:tags r:id="rId34"/>
            </p:custDataLst>
          </p:nvPr>
        </p:nvPicPr>
        <p:blipFill>
          <a:blip r:embed="rId125">
            <a:extLst>
              <a:ext uri="{28A0092B-C50C-407E-A947-70E740481C1C}">
                <a14:useLocalDpi xmlns:a14="http://schemas.microsoft.com/office/drawing/2010/main" val="0"/>
              </a:ext>
            </a:extLst>
          </a:blip>
          <a:srcRect/>
          <a:stretch>
            <a:fillRect/>
          </a:stretch>
        </p:blipFill>
        <p:spPr bwMode="auto">
          <a:xfrm>
            <a:off x="7097358" y="5433567"/>
            <a:ext cx="576363" cy="5096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 name="Picture 357" descr="ICON_NIC_Q308"/>
          <p:cNvPicPr>
            <a:picLocks noChangeAspect="1" noChangeArrowheads="1"/>
          </p:cNvPicPr>
          <p:nvPr>
            <p:custDataLst>
              <p:tags r:id="rId35"/>
            </p:custDataLst>
          </p:nvPr>
        </p:nvPicPr>
        <p:blipFill>
          <a:blip r:embed="rId125">
            <a:extLst>
              <a:ext uri="{28A0092B-C50C-407E-A947-70E740481C1C}">
                <a14:useLocalDpi xmlns:a14="http://schemas.microsoft.com/office/drawing/2010/main" val="0"/>
              </a:ext>
            </a:extLst>
          </a:blip>
          <a:srcRect/>
          <a:stretch>
            <a:fillRect/>
          </a:stretch>
        </p:blipFill>
        <p:spPr bwMode="auto">
          <a:xfrm>
            <a:off x="7440317" y="5433567"/>
            <a:ext cx="576363" cy="5096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5" name="Picture 4" descr="ICON_Datacenter_1_R2_Q308"/>
          <p:cNvPicPr>
            <a:picLocks noChangeAspect="1" noChangeArrowheads="1"/>
          </p:cNvPicPr>
          <p:nvPr>
            <p:custDataLst>
              <p:tags r:id="rId36"/>
            </p:custDataLst>
          </p:nvPr>
        </p:nvPicPr>
        <p:blipFill>
          <a:blip r:embed="rId126">
            <a:extLst>
              <a:ext uri="{28A0092B-C50C-407E-A947-70E740481C1C}">
                <a14:useLocalDpi xmlns:a14="http://schemas.microsoft.com/office/drawing/2010/main" val="0"/>
              </a:ext>
            </a:extLst>
          </a:blip>
          <a:srcRect/>
          <a:stretch>
            <a:fillRect/>
          </a:stretch>
        </p:blipFill>
        <p:spPr bwMode="auto">
          <a:xfrm>
            <a:off x="2435649" y="5257324"/>
            <a:ext cx="371539" cy="5334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6" name="Picture 4" descr="ICON_Datacenter_1_R2_Q308"/>
          <p:cNvPicPr>
            <a:picLocks noChangeAspect="1" noChangeArrowheads="1"/>
          </p:cNvPicPr>
          <p:nvPr>
            <p:custDataLst>
              <p:tags r:id="rId37"/>
            </p:custDataLst>
          </p:nvPr>
        </p:nvPicPr>
        <p:blipFill>
          <a:blip r:embed="rId126">
            <a:extLst>
              <a:ext uri="{28A0092B-C50C-407E-A947-70E740481C1C}">
                <a14:useLocalDpi xmlns:a14="http://schemas.microsoft.com/office/drawing/2010/main" val="0"/>
              </a:ext>
            </a:extLst>
          </a:blip>
          <a:srcRect/>
          <a:stretch>
            <a:fillRect/>
          </a:stretch>
        </p:blipFill>
        <p:spPr bwMode="auto">
          <a:xfrm>
            <a:off x="2676991" y="5362117"/>
            <a:ext cx="371539" cy="5334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7" name="Picture 4" descr="ICON_Datacenter_1_R2_Q308"/>
          <p:cNvPicPr>
            <a:picLocks noChangeAspect="1" noChangeArrowheads="1"/>
          </p:cNvPicPr>
          <p:nvPr>
            <p:custDataLst>
              <p:tags r:id="rId38"/>
            </p:custDataLst>
          </p:nvPr>
        </p:nvPicPr>
        <p:blipFill>
          <a:blip r:embed="rId126">
            <a:extLst>
              <a:ext uri="{28A0092B-C50C-407E-A947-70E740481C1C}">
                <a14:useLocalDpi xmlns:a14="http://schemas.microsoft.com/office/drawing/2010/main" val="0"/>
              </a:ext>
            </a:extLst>
          </a:blip>
          <a:srcRect/>
          <a:stretch>
            <a:fillRect/>
          </a:stretch>
        </p:blipFill>
        <p:spPr bwMode="auto">
          <a:xfrm>
            <a:off x="2919921" y="5468498"/>
            <a:ext cx="371539" cy="5334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8" name="Picture 4" descr="ICON_Datacenter_1_R2_Q308"/>
          <p:cNvPicPr>
            <a:picLocks noChangeAspect="1" noChangeArrowheads="1"/>
          </p:cNvPicPr>
          <p:nvPr>
            <p:custDataLst>
              <p:tags r:id="rId39"/>
            </p:custDataLst>
          </p:nvPr>
        </p:nvPicPr>
        <p:blipFill>
          <a:blip r:embed="rId126">
            <a:extLst>
              <a:ext uri="{28A0092B-C50C-407E-A947-70E740481C1C}">
                <a14:useLocalDpi xmlns:a14="http://schemas.microsoft.com/office/drawing/2010/main" val="0"/>
              </a:ext>
            </a:extLst>
          </a:blip>
          <a:srcRect/>
          <a:stretch>
            <a:fillRect/>
          </a:stretch>
        </p:blipFill>
        <p:spPr bwMode="auto">
          <a:xfrm>
            <a:off x="1368664" y="5257324"/>
            <a:ext cx="371539" cy="5334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 name="Picture 4" descr="ICON_Datacenter_1_R2_Q308"/>
          <p:cNvPicPr>
            <a:picLocks noChangeAspect="1" noChangeArrowheads="1"/>
          </p:cNvPicPr>
          <p:nvPr>
            <p:custDataLst>
              <p:tags r:id="rId40"/>
            </p:custDataLst>
          </p:nvPr>
        </p:nvPicPr>
        <p:blipFill>
          <a:blip r:embed="rId126">
            <a:extLst>
              <a:ext uri="{28A0092B-C50C-407E-A947-70E740481C1C}">
                <a14:useLocalDpi xmlns:a14="http://schemas.microsoft.com/office/drawing/2010/main" val="0"/>
              </a:ext>
            </a:extLst>
          </a:blip>
          <a:srcRect/>
          <a:stretch>
            <a:fillRect/>
          </a:stretch>
        </p:blipFill>
        <p:spPr bwMode="auto">
          <a:xfrm>
            <a:off x="1610005" y="5362117"/>
            <a:ext cx="371539" cy="5334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0" name="Picture 4" descr="ICON_Datacenter_1_R2_Q308"/>
          <p:cNvPicPr>
            <a:picLocks noChangeAspect="1" noChangeArrowheads="1"/>
          </p:cNvPicPr>
          <p:nvPr>
            <p:custDataLst>
              <p:tags r:id="rId41"/>
            </p:custDataLst>
          </p:nvPr>
        </p:nvPicPr>
        <p:blipFill>
          <a:blip r:embed="rId126">
            <a:extLst>
              <a:ext uri="{28A0092B-C50C-407E-A947-70E740481C1C}">
                <a14:useLocalDpi xmlns:a14="http://schemas.microsoft.com/office/drawing/2010/main" val="0"/>
              </a:ext>
            </a:extLst>
          </a:blip>
          <a:srcRect/>
          <a:stretch>
            <a:fillRect/>
          </a:stretch>
        </p:blipFill>
        <p:spPr bwMode="auto">
          <a:xfrm>
            <a:off x="1852936" y="5468498"/>
            <a:ext cx="371539" cy="5334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 name="Picture 357" descr="ICON_NIC_Q308"/>
          <p:cNvPicPr>
            <a:picLocks noChangeAspect="1" noChangeArrowheads="1"/>
          </p:cNvPicPr>
          <p:nvPr>
            <p:custDataLst>
              <p:tags r:id="rId42"/>
            </p:custDataLst>
          </p:nvPr>
        </p:nvPicPr>
        <p:blipFill>
          <a:blip r:embed="rId125">
            <a:extLst>
              <a:ext uri="{28A0092B-C50C-407E-A947-70E740481C1C}">
                <a14:useLocalDpi xmlns:a14="http://schemas.microsoft.com/office/drawing/2010/main" val="0"/>
              </a:ext>
            </a:extLst>
          </a:blip>
          <a:srcRect/>
          <a:stretch>
            <a:fillRect/>
          </a:stretch>
        </p:blipFill>
        <p:spPr bwMode="auto">
          <a:xfrm>
            <a:off x="7783277" y="5433567"/>
            <a:ext cx="576363" cy="5096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2" name="Picture 4" descr="http://t3.gstatic.com/images?q=tbn:ej5nmq_3ZajW-M:http://i265.photobucket.com/albums/ii234/cool_XXX/Screenshot-1.png&amp;t=1"/>
          <p:cNvPicPr>
            <a:picLocks noChangeAspect="1" noChangeArrowheads="1"/>
          </p:cNvPicPr>
          <p:nvPr>
            <p:custDataLst>
              <p:tags r:id="rId43"/>
            </p:custDataLst>
          </p:nvPr>
        </p:nvPicPr>
        <p:blipFill>
          <a:blip r:embed="rId120">
            <a:extLst>
              <a:ext uri="{28A0092B-C50C-407E-A947-70E740481C1C}">
                <a14:useLocalDpi xmlns:a14="http://schemas.microsoft.com/office/drawing/2010/main" val="0"/>
              </a:ext>
            </a:extLst>
          </a:blip>
          <a:srcRect/>
          <a:stretch>
            <a:fillRect/>
          </a:stretch>
        </p:blipFill>
        <p:spPr bwMode="auto">
          <a:xfrm>
            <a:off x="3972615" y="2088124"/>
            <a:ext cx="347723" cy="1968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73" name="Group 160"/>
          <p:cNvGrpSpPr>
            <a:grpSpLocks/>
          </p:cNvGrpSpPr>
          <p:nvPr>
            <p:custDataLst>
              <p:tags r:id="rId44"/>
            </p:custDataLst>
          </p:nvPr>
        </p:nvGrpSpPr>
        <p:grpSpPr bwMode="auto">
          <a:xfrm>
            <a:off x="281037" y="2840729"/>
            <a:ext cx="8662904" cy="1189518"/>
            <a:chOff x="270343" y="2770872"/>
            <a:chExt cx="8529707" cy="1455143"/>
          </a:xfrm>
        </p:grpSpPr>
        <p:sp>
          <p:nvSpPr>
            <p:cNvPr id="74" name="Rounded Rectangle 53"/>
            <p:cNvSpPr/>
            <p:nvPr>
              <p:custDataLst>
                <p:tags r:id="rId96"/>
              </p:custDataLst>
            </p:nvPr>
          </p:nvSpPr>
          <p:spPr bwMode="auto">
            <a:xfrm>
              <a:off x="270343" y="2770872"/>
              <a:ext cx="8529707" cy="1455143"/>
            </a:xfrm>
            <a:prstGeom prst="roundRect">
              <a:avLst>
                <a:gd name="adj" fmla="val 5478"/>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endParaRPr lang="zh-CN" altLang="en-US" sz="1200">
                <a:solidFill>
                  <a:srgbClr val="FFFFFF"/>
                </a:solidFill>
                <a:ea typeface="SimHei" pitchFamily="2" charset="-122"/>
              </a:endParaRPr>
            </a:p>
          </p:txBody>
        </p:sp>
        <p:sp>
          <p:nvSpPr>
            <p:cNvPr id="76" name="TextBox 68"/>
            <p:cNvSpPr txBox="1">
              <a:spLocks noChangeArrowheads="1"/>
            </p:cNvSpPr>
            <p:nvPr>
              <p:custDataLst>
                <p:tags r:id="rId97"/>
              </p:custDataLst>
            </p:nvPr>
          </p:nvSpPr>
          <p:spPr bwMode="auto">
            <a:xfrm rot="16200000">
              <a:off x="-4830" y="3455416"/>
              <a:ext cx="1167365" cy="272787"/>
            </a:xfrm>
            <a:prstGeom prst="rect">
              <a:avLst/>
            </a:prstGeom>
            <a:ln/>
            <a:extLst/>
          </p:spPr>
          <p:style>
            <a:lnRef idx="1">
              <a:schemeClr val="accent5"/>
            </a:lnRef>
            <a:fillRef idx="3">
              <a:schemeClr val="accent5"/>
            </a:fillRef>
            <a:effectRef idx="2">
              <a:schemeClr val="accent5"/>
            </a:effectRef>
            <a:fontRef idx="minor">
              <a:schemeClr val="lt1"/>
            </a:fontRef>
          </p:style>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pPr>
              <a:r>
                <a:rPr lang="zh-CN" altLang="en-US" sz="1200" b="1">
                  <a:solidFill>
                    <a:srgbClr val="333333"/>
                  </a:solidFill>
                  <a:latin typeface="Arial" pitchFamily="34" charset="0"/>
                  <a:ea typeface="黑体" pitchFamily="49" charset="-122"/>
                </a:rPr>
                <a:t>（黄金级）</a:t>
              </a:r>
            </a:p>
          </p:txBody>
        </p:sp>
        <p:sp>
          <p:nvSpPr>
            <p:cNvPr id="83" name="TextBox 111"/>
            <p:cNvSpPr txBox="1">
              <a:spLocks noChangeArrowheads="1"/>
            </p:cNvSpPr>
            <p:nvPr>
              <p:custDataLst>
                <p:tags r:id="rId98"/>
              </p:custDataLst>
            </p:nvPr>
          </p:nvSpPr>
          <p:spPr bwMode="auto">
            <a:xfrm rot="16200000">
              <a:off x="5662787" y="3455417"/>
              <a:ext cx="1167365" cy="272787"/>
            </a:xfrm>
            <a:prstGeom prst="rect">
              <a:avLst/>
            </a:prstGeom>
            <a:ln/>
            <a:extLst/>
          </p:spPr>
          <p:style>
            <a:lnRef idx="1">
              <a:schemeClr val="accent5"/>
            </a:lnRef>
            <a:fillRef idx="3">
              <a:schemeClr val="accent5"/>
            </a:fillRef>
            <a:effectRef idx="2">
              <a:schemeClr val="accent5"/>
            </a:effectRef>
            <a:fontRef idx="minor">
              <a:schemeClr val="lt1"/>
            </a:fontRef>
          </p:style>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pPr>
              <a:r>
                <a:rPr lang="zh-CN" altLang="en-US" sz="1200" b="1">
                  <a:solidFill>
                    <a:srgbClr val="333333"/>
                  </a:solidFill>
                  <a:latin typeface="Arial" pitchFamily="34" charset="0"/>
                  <a:ea typeface="黑体" pitchFamily="49" charset="-122"/>
                </a:rPr>
                <a:t>（青铜级）</a:t>
              </a:r>
            </a:p>
          </p:txBody>
        </p:sp>
        <p:sp>
          <p:nvSpPr>
            <p:cNvPr id="78" name="TextBox 114"/>
            <p:cNvSpPr txBox="1">
              <a:spLocks noChangeArrowheads="1"/>
            </p:cNvSpPr>
            <p:nvPr>
              <p:custDataLst>
                <p:tags r:id="rId99"/>
              </p:custDataLst>
            </p:nvPr>
          </p:nvSpPr>
          <p:spPr bwMode="auto">
            <a:xfrm>
              <a:off x="2134822" y="2793612"/>
              <a:ext cx="3355291" cy="338913"/>
            </a:xfrm>
            <a:prstGeom prst="rect">
              <a:avLst/>
            </a:prstGeom>
            <a:ln/>
            <a:extLst/>
          </p:spPr>
          <p:style>
            <a:lnRef idx="1">
              <a:schemeClr val="accent5"/>
            </a:lnRef>
            <a:fillRef idx="3">
              <a:schemeClr val="accent5"/>
            </a:fillRef>
            <a:effectRef idx="2">
              <a:schemeClr val="accent5"/>
            </a:effectRef>
            <a:fontRef idx="minor">
              <a:schemeClr val="lt1"/>
            </a:fontRef>
          </p:style>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pPr>
              <a:r>
                <a:rPr lang="zh-CN" altLang="en-US" sz="1200" b="1" dirty="0">
                  <a:solidFill>
                    <a:srgbClr val="333333"/>
                  </a:solidFill>
                  <a:latin typeface="Arial" pitchFamily="34" charset="0"/>
                  <a:ea typeface="黑体" pitchFamily="49" charset="-122"/>
                </a:rPr>
                <a:t>内部乃至全省各市局统一云资源池</a:t>
              </a:r>
            </a:p>
          </p:txBody>
        </p:sp>
      </p:grpSp>
      <p:cxnSp>
        <p:nvCxnSpPr>
          <p:cNvPr id="84" name="Straight Arrow Connector 170"/>
          <p:cNvCxnSpPr/>
          <p:nvPr>
            <p:custDataLst>
              <p:tags r:id="rId45"/>
            </p:custDataLst>
          </p:nvPr>
        </p:nvCxnSpPr>
        <p:spPr bwMode="auto">
          <a:xfrm flipH="1" flipV="1">
            <a:off x="2675403" y="2589861"/>
            <a:ext cx="4021835" cy="746255"/>
          </a:xfrm>
          <a:prstGeom prst="straightConnector1">
            <a:avLst/>
          </a:prstGeom>
          <a:ln>
            <a:solidFill>
              <a:srgbClr val="B9A241"/>
            </a:solidFill>
            <a:headEnd type="none" w="med" len="med"/>
            <a:tailEnd type="arrow"/>
          </a:ln>
        </p:spPr>
        <p:style>
          <a:lnRef idx="3">
            <a:schemeClr val="dk1"/>
          </a:lnRef>
          <a:fillRef idx="0">
            <a:schemeClr val="dk1"/>
          </a:fillRef>
          <a:effectRef idx="2">
            <a:schemeClr val="dk1"/>
          </a:effectRef>
          <a:fontRef idx="minor">
            <a:schemeClr val="tx1"/>
          </a:fontRef>
        </p:style>
      </p:cxnSp>
      <p:cxnSp>
        <p:nvCxnSpPr>
          <p:cNvPr id="85" name="Straight Arrow Connector 158"/>
          <p:cNvCxnSpPr/>
          <p:nvPr>
            <p:custDataLst>
              <p:tags r:id="rId46"/>
            </p:custDataLst>
          </p:nvPr>
        </p:nvCxnSpPr>
        <p:spPr bwMode="auto">
          <a:xfrm flipH="1" flipV="1">
            <a:off x="7019557" y="2612090"/>
            <a:ext cx="916146" cy="716086"/>
          </a:xfrm>
          <a:prstGeom prst="straightConnector1">
            <a:avLst/>
          </a:prstGeom>
          <a:ln>
            <a:solidFill>
              <a:srgbClr val="B9A241"/>
            </a:solidFill>
            <a:headEnd type="none" w="med" len="med"/>
            <a:tailEnd type="arrow"/>
          </a:ln>
        </p:spPr>
        <p:style>
          <a:lnRef idx="3">
            <a:schemeClr val="dk1"/>
          </a:lnRef>
          <a:fillRef idx="0">
            <a:schemeClr val="dk1"/>
          </a:fillRef>
          <a:effectRef idx="2">
            <a:schemeClr val="dk1"/>
          </a:effectRef>
          <a:fontRef idx="minor">
            <a:schemeClr val="tx1"/>
          </a:fontRef>
        </p:style>
      </p:cxnSp>
      <p:grpSp>
        <p:nvGrpSpPr>
          <p:cNvPr id="86" name="Group 155"/>
          <p:cNvGrpSpPr>
            <a:grpSpLocks/>
          </p:cNvGrpSpPr>
          <p:nvPr>
            <p:custDataLst>
              <p:tags r:id="rId47"/>
            </p:custDataLst>
          </p:nvPr>
        </p:nvGrpSpPr>
        <p:grpSpPr bwMode="auto">
          <a:xfrm>
            <a:off x="762133" y="3361521"/>
            <a:ext cx="7789627" cy="358837"/>
            <a:chOff x="761738" y="3378841"/>
            <a:chExt cx="7669374" cy="438149"/>
          </a:xfrm>
        </p:grpSpPr>
        <p:pic>
          <p:nvPicPr>
            <p:cNvPr id="87" name="Picture 4"/>
            <p:cNvPicPr>
              <a:picLocks noChangeAspect="1" noChangeArrowheads="1"/>
            </p:cNvPicPr>
            <p:nvPr>
              <p:custDataLst>
                <p:tags r:id="rId87"/>
              </p:custDataLst>
            </p:nvPr>
          </p:nvPicPr>
          <p:blipFill>
            <a:blip r:embed="rId127">
              <a:extLst>
                <a:ext uri="{28A0092B-C50C-407E-A947-70E740481C1C}">
                  <a14:useLocalDpi xmlns:a14="http://schemas.microsoft.com/office/drawing/2010/main" val="0"/>
                </a:ext>
              </a:extLst>
            </a:blip>
            <a:srcRect/>
            <a:stretch>
              <a:fillRect/>
            </a:stretch>
          </p:blipFill>
          <p:spPr bwMode="auto">
            <a:xfrm>
              <a:off x="761738" y="3378841"/>
              <a:ext cx="438149" cy="438149"/>
            </a:xfrm>
            <a:prstGeom prst="rect">
              <a:avLst/>
            </a:prstGeom>
            <a:ln>
              <a:noFill/>
            </a:ln>
            <a:extLst/>
          </p:spPr>
          <p:style>
            <a:lnRef idx="0">
              <a:scrgbClr r="0" g="0" b="0"/>
            </a:lnRef>
            <a:fillRef idx="1001">
              <a:schemeClr val="lt1"/>
            </a:fillRef>
            <a:effectRef idx="0">
              <a:scrgbClr r="0" g="0" b="0"/>
            </a:effectRef>
            <a:fontRef idx="major"/>
          </p:style>
        </p:pic>
        <p:pic>
          <p:nvPicPr>
            <p:cNvPr id="88" name="Picture 14" descr="ICON_Storage_3up_Q408.png"/>
            <p:cNvPicPr>
              <a:picLocks noChangeAspect="1"/>
            </p:cNvPicPr>
            <p:nvPr>
              <p:custDataLst>
                <p:tags r:id="rId88"/>
              </p:custDataLst>
            </p:nvPr>
          </p:nvPicPr>
          <p:blipFill>
            <a:blip r:embed="rId128">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458393" y="3378841"/>
              <a:ext cx="401588" cy="396587"/>
            </a:xfrm>
            <a:prstGeom prst="rect">
              <a:avLst/>
            </a:prstGeom>
            <a:ln>
              <a:noFill/>
            </a:ln>
            <a:extLst/>
          </p:spPr>
          <p:style>
            <a:lnRef idx="0">
              <a:scrgbClr r="0" g="0" b="0"/>
            </a:lnRef>
            <a:fillRef idx="1001">
              <a:schemeClr val="lt1"/>
            </a:fillRef>
            <a:effectRef idx="0">
              <a:scrgbClr r="0" g="0" b="0"/>
            </a:effectRef>
            <a:fontRef idx="major"/>
          </p:style>
        </p:pic>
        <p:pic>
          <p:nvPicPr>
            <p:cNvPr id="89" name="Picture 20" descr="ICON_NetSwitch_LG_Q408"/>
            <p:cNvPicPr>
              <a:picLocks noChangeAspect="1" noChangeArrowheads="1"/>
            </p:cNvPicPr>
            <p:nvPr>
              <p:custDataLst>
                <p:tags r:id="rId89"/>
              </p:custDataLst>
            </p:nvPr>
          </p:nvPicPr>
          <p:blipFill>
            <a:blip r:embed="rId129">
              <a:extLst>
                <a:ext uri="{28A0092B-C50C-407E-A947-70E740481C1C}">
                  <a14:useLocalDpi xmlns:a14="http://schemas.microsoft.com/office/drawing/2010/main" val="0"/>
                </a:ext>
              </a:extLst>
            </a:blip>
            <a:srcRect/>
            <a:stretch>
              <a:fillRect/>
            </a:stretch>
          </p:blipFill>
          <p:spPr bwMode="auto">
            <a:xfrm>
              <a:off x="2118487" y="3378841"/>
              <a:ext cx="633278" cy="412080"/>
            </a:xfrm>
            <a:prstGeom prst="rect">
              <a:avLst/>
            </a:prstGeom>
            <a:ln>
              <a:noFill/>
            </a:ln>
            <a:extLst/>
          </p:spPr>
          <p:style>
            <a:lnRef idx="0">
              <a:scrgbClr r="0" g="0" b="0"/>
            </a:lnRef>
            <a:fillRef idx="1001">
              <a:schemeClr val="lt1"/>
            </a:fillRef>
            <a:effectRef idx="0">
              <a:scrgbClr r="0" g="0" b="0"/>
            </a:effectRef>
            <a:fontRef idx="major"/>
          </p:style>
        </p:pic>
        <p:pic>
          <p:nvPicPr>
            <p:cNvPr id="90" name="Picture 4"/>
            <p:cNvPicPr>
              <a:picLocks noChangeAspect="1" noChangeArrowheads="1"/>
            </p:cNvPicPr>
            <p:nvPr>
              <p:custDataLst>
                <p:tags r:id="rId90"/>
              </p:custDataLst>
            </p:nvPr>
          </p:nvPicPr>
          <p:blipFill>
            <a:blip r:embed="rId127">
              <a:extLst>
                <a:ext uri="{28A0092B-C50C-407E-A947-70E740481C1C}">
                  <a14:useLocalDpi xmlns:a14="http://schemas.microsoft.com/office/drawing/2010/main" val="0"/>
                </a:ext>
              </a:extLst>
            </a:blip>
            <a:srcRect/>
            <a:stretch>
              <a:fillRect/>
            </a:stretch>
          </p:blipFill>
          <p:spPr bwMode="auto">
            <a:xfrm>
              <a:off x="3613995" y="3378841"/>
              <a:ext cx="438149" cy="438149"/>
            </a:xfrm>
            <a:prstGeom prst="rect">
              <a:avLst/>
            </a:prstGeom>
            <a:ln>
              <a:noFill/>
            </a:ln>
            <a:extLst/>
          </p:spPr>
          <p:style>
            <a:lnRef idx="0">
              <a:scrgbClr r="0" g="0" b="0"/>
            </a:lnRef>
            <a:fillRef idx="1001">
              <a:schemeClr val="lt1"/>
            </a:fillRef>
            <a:effectRef idx="0">
              <a:scrgbClr r="0" g="0" b="0"/>
            </a:effectRef>
            <a:fontRef idx="major"/>
          </p:style>
        </p:pic>
        <p:pic>
          <p:nvPicPr>
            <p:cNvPr id="91" name="Picture 14" descr="ICON_Storage_3up_Q408.png"/>
            <p:cNvPicPr>
              <a:picLocks noChangeAspect="1"/>
            </p:cNvPicPr>
            <p:nvPr>
              <p:custDataLst>
                <p:tags r:id="rId91"/>
              </p:custDataLst>
            </p:nvPr>
          </p:nvPicPr>
          <p:blipFill>
            <a:blip r:embed="rId128">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310650" y="3378841"/>
              <a:ext cx="401588" cy="396587"/>
            </a:xfrm>
            <a:prstGeom prst="rect">
              <a:avLst/>
            </a:prstGeom>
            <a:ln>
              <a:noFill/>
            </a:ln>
            <a:extLst/>
          </p:spPr>
          <p:style>
            <a:lnRef idx="0">
              <a:scrgbClr r="0" g="0" b="0"/>
            </a:lnRef>
            <a:fillRef idx="1001">
              <a:schemeClr val="lt1"/>
            </a:fillRef>
            <a:effectRef idx="0">
              <a:scrgbClr r="0" g="0" b="0"/>
            </a:effectRef>
            <a:fontRef idx="major"/>
          </p:style>
        </p:pic>
        <p:pic>
          <p:nvPicPr>
            <p:cNvPr id="92" name="Picture 20" descr="ICON_NetSwitch_LG_Q408"/>
            <p:cNvPicPr>
              <a:picLocks noChangeAspect="1" noChangeArrowheads="1"/>
            </p:cNvPicPr>
            <p:nvPr>
              <p:custDataLst>
                <p:tags r:id="rId92"/>
              </p:custDataLst>
            </p:nvPr>
          </p:nvPicPr>
          <p:blipFill>
            <a:blip r:embed="rId129">
              <a:extLst>
                <a:ext uri="{28A0092B-C50C-407E-A947-70E740481C1C}">
                  <a14:useLocalDpi xmlns:a14="http://schemas.microsoft.com/office/drawing/2010/main" val="0"/>
                </a:ext>
              </a:extLst>
            </a:blip>
            <a:srcRect/>
            <a:stretch>
              <a:fillRect/>
            </a:stretch>
          </p:blipFill>
          <p:spPr bwMode="auto">
            <a:xfrm>
              <a:off x="4970744" y="3378841"/>
              <a:ext cx="633278" cy="412080"/>
            </a:xfrm>
            <a:prstGeom prst="rect">
              <a:avLst/>
            </a:prstGeom>
            <a:ln>
              <a:noFill/>
            </a:ln>
            <a:extLst/>
          </p:spPr>
          <p:style>
            <a:lnRef idx="0">
              <a:scrgbClr r="0" g="0" b="0"/>
            </a:lnRef>
            <a:fillRef idx="1001">
              <a:schemeClr val="lt1"/>
            </a:fillRef>
            <a:effectRef idx="0">
              <a:scrgbClr r="0" g="0" b="0"/>
            </a:effectRef>
            <a:fontRef idx="major"/>
          </p:style>
        </p:pic>
        <p:pic>
          <p:nvPicPr>
            <p:cNvPr id="93" name="Picture 4"/>
            <p:cNvPicPr>
              <a:picLocks noChangeAspect="1" noChangeArrowheads="1"/>
            </p:cNvPicPr>
            <p:nvPr>
              <p:custDataLst>
                <p:tags r:id="rId93"/>
              </p:custDataLst>
            </p:nvPr>
          </p:nvPicPr>
          <p:blipFill>
            <a:blip r:embed="rId127">
              <a:extLst>
                <a:ext uri="{28A0092B-C50C-407E-A947-70E740481C1C}">
                  <a14:useLocalDpi xmlns:a14="http://schemas.microsoft.com/office/drawing/2010/main" val="0"/>
                </a:ext>
              </a:extLst>
            </a:blip>
            <a:srcRect/>
            <a:stretch>
              <a:fillRect/>
            </a:stretch>
          </p:blipFill>
          <p:spPr bwMode="auto">
            <a:xfrm>
              <a:off x="6441085" y="3378841"/>
              <a:ext cx="438149" cy="438149"/>
            </a:xfrm>
            <a:prstGeom prst="rect">
              <a:avLst/>
            </a:prstGeom>
            <a:ln>
              <a:noFill/>
            </a:ln>
            <a:extLst/>
          </p:spPr>
          <p:style>
            <a:lnRef idx="0">
              <a:scrgbClr r="0" g="0" b="0"/>
            </a:lnRef>
            <a:fillRef idx="1001">
              <a:schemeClr val="lt1"/>
            </a:fillRef>
            <a:effectRef idx="0">
              <a:scrgbClr r="0" g="0" b="0"/>
            </a:effectRef>
            <a:fontRef idx="major"/>
          </p:style>
        </p:pic>
        <p:pic>
          <p:nvPicPr>
            <p:cNvPr id="94" name="Picture 14" descr="ICON_Storage_3up_Q408.png"/>
            <p:cNvPicPr>
              <a:picLocks noChangeAspect="1"/>
            </p:cNvPicPr>
            <p:nvPr>
              <p:custDataLst>
                <p:tags r:id="rId94"/>
              </p:custDataLst>
            </p:nvPr>
          </p:nvPicPr>
          <p:blipFill>
            <a:blip r:embed="rId128">
              <a:grayscl/>
              <a:extLst>
                <a:ext uri="{28A0092B-C50C-407E-A947-70E740481C1C}">
                  <a14:useLocalDpi xmlns:a14="http://schemas.microsoft.com/office/drawing/2010/main" val="0"/>
                </a:ext>
              </a:extLst>
            </a:blip>
            <a:srcRect/>
            <a:stretch>
              <a:fillRect/>
            </a:stretch>
          </p:blipFill>
          <p:spPr bwMode="auto">
            <a:xfrm>
              <a:off x="7137740" y="3378841"/>
              <a:ext cx="401588" cy="396587"/>
            </a:xfrm>
            <a:prstGeom prst="rect">
              <a:avLst/>
            </a:prstGeom>
            <a:ln>
              <a:noFill/>
            </a:ln>
            <a:extLst/>
          </p:spPr>
          <p:style>
            <a:lnRef idx="0">
              <a:scrgbClr r="0" g="0" b="0"/>
            </a:lnRef>
            <a:fillRef idx="1001">
              <a:schemeClr val="lt1"/>
            </a:fillRef>
            <a:effectRef idx="0">
              <a:scrgbClr r="0" g="0" b="0"/>
            </a:effectRef>
            <a:fontRef idx="major"/>
          </p:style>
        </p:pic>
        <p:pic>
          <p:nvPicPr>
            <p:cNvPr id="95" name="Picture 20" descr="ICON_NetSwitch_LG_Q408"/>
            <p:cNvPicPr>
              <a:picLocks noChangeAspect="1" noChangeArrowheads="1"/>
            </p:cNvPicPr>
            <p:nvPr>
              <p:custDataLst>
                <p:tags r:id="rId95"/>
              </p:custDataLst>
            </p:nvPr>
          </p:nvPicPr>
          <p:blipFill>
            <a:blip r:embed="rId129">
              <a:extLst>
                <a:ext uri="{28A0092B-C50C-407E-A947-70E740481C1C}">
                  <a14:useLocalDpi xmlns:a14="http://schemas.microsoft.com/office/drawing/2010/main" val="0"/>
                </a:ext>
              </a:extLst>
            </a:blip>
            <a:srcRect/>
            <a:stretch>
              <a:fillRect/>
            </a:stretch>
          </p:blipFill>
          <p:spPr bwMode="auto">
            <a:xfrm>
              <a:off x="7797834" y="3378841"/>
              <a:ext cx="633278" cy="412080"/>
            </a:xfrm>
            <a:prstGeom prst="rect">
              <a:avLst/>
            </a:prstGeom>
            <a:ln>
              <a:noFill/>
            </a:ln>
            <a:extLst/>
          </p:spPr>
          <p:style>
            <a:lnRef idx="0">
              <a:scrgbClr r="0" g="0" b="0"/>
            </a:lnRef>
            <a:fillRef idx="1001">
              <a:schemeClr val="lt1"/>
            </a:fillRef>
            <a:effectRef idx="0">
              <a:scrgbClr r="0" g="0" b="0"/>
            </a:effectRef>
            <a:fontRef idx="major"/>
          </p:style>
        </p:pic>
      </p:grpSp>
      <p:cxnSp>
        <p:nvCxnSpPr>
          <p:cNvPr id="96" name="Straight Arrow Connector 137"/>
          <p:cNvCxnSpPr/>
          <p:nvPr>
            <p:custDataLst>
              <p:tags r:id="rId48"/>
            </p:custDataLst>
          </p:nvPr>
        </p:nvCxnSpPr>
        <p:spPr bwMode="auto">
          <a:xfrm flipV="1">
            <a:off x="959017" y="2594625"/>
            <a:ext cx="1106680" cy="619232"/>
          </a:xfrm>
          <a:prstGeom prst="straightConnector1">
            <a:avLst/>
          </a:prstGeom>
          <a:ln>
            <a:headEnd type="none" w="med" len="med"/>
            <a:tailEnd type="arrow"/>
          </a:ln>
        </p:spPr>
        <p:style>
          <a:lnRef idx="3">
            <a:schemeClr val="accent5"/>
          </a:lnRef>
          <a:fillRef idx="0">
            <a:schemeClr val="accent5"/>
          </a:fillRef>
          <a:effectRef idx="2">
            <a:schemeClr val="accent5"/>
          </a:effectRef>
          <a:fontRef idx="minor">
            <a:schemeClr val="tx1"/>
          </a:fontRef>
        </p:style>
      </p:cxnSp>
      <p:cxnSp>
        <p:nvCxnSpPr>
          <p:cNvPr id="97" name="Straight Arrow Connector 150"/>
          <p:cNvCxnSpPr/>
          <p:nvPr>
            <p:custDataLst>
              <p:tags r:id="rId49"/>
            </p:custDataLst>
          </p:nvPr>
        </p:nvCxnSpPr>
        <p:spPr bwMode="auto">
          <a:xfrm flipV="1">
            <a:off x="4960211" y="2613678"/>
            <a:ext cx="1468693" cy="677981"/>
          </a:xfrm>
          <a:prstGeom prst="straightConnector1">
            <a:avLst/>
          </a:prstGeom>
          <a:ln>
            <a:solidFill>
              <a:srgbClr val="808080"/>
            </a:solidFill>
            <a:headEnd type="none" w="med" len="med"/>
            <a:tailEnd type="arrow"/>
          </a:ln>
        </p:spPr>
        <p:style>
          <a:lnRef idx="3">
            <a:schemeClr val="dk1"/>
          </a:lnRef>
          <a:fillRef idx="0">
            <a:schemeClr val="dk1"/>
          </a:fillRef>
          <a:effectRef idx="2">
            <a:schemeClr val="dk1"/>
          </a:effectRef>
          <a:fontRef idx="minor">
            <a:schemeClr val="tx1"/>
          </a:fontRef>
        </p:style>
      </p:cxnSp>
      <p:pic>
        <p:nvPicPr>
          <p:cNvPr id="98" name="Picture 14" descr="ICON_Storage_3up_Q408.png"/>
          <p:cNvPicPr>
            <a:picLocks noChangeAspect="1"/>
          </p:cNvPicPr>
          <p:nvPr>
            <p:custDataLst>
              <p:tags r:id="rId50"/>
            </p:custDataLst>
          </p:nvPr>
        </p:nvPicPr>
        <p:blipFill>
          <a:blip r:embed="rId128">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464527" y="4515833"/>
            <a:ext cx="438226" cy="3254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9" name="Picture 14" descr="ICON_Storage_3up_Q408.png"/>
          <p:cNvPicPr>
            <a:picLocks noChangeAspect="1"/>
          </p:cNvPicPr>
          <p:nvPr>
            <p:custDataLst>
              <p:tags r:id="rId51"/>
            </p:custDataLst>
          </p:nvPr>
        </p:nvPicPr>
        <p:blipFill>
          <a:blip r:embed="rId128">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128217" y="4511070"/>
            <a:ext cx="438226" cy="3239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0" name="Picture 14" descr="ICON_Storage_3up_Q408.png"/>
          <p:cNvPicPr>
            <a:picLocks noChangeAspect="1"/>
          </p:cNvPicPr>
          <p:nvPr>
            <p:custDataLst>
              <p:tags r:id="rId52"/>
            </p:custDataLst>
          </p:nvPr>
        </p:nvPicPr>
        <p:blipFill>
          <a:blip r:embed="rId128">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714107" y="4511070"/>
            <a:ext cx="438226" cy="3239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1" name="Picture 20" descr="ICON_NetSwitch_LG_Q408"/>
          <p:cNvPicPr>
            <a:picLocks noChangeAspect="1" noChangeArrowheads="1"/>
          </p:cNvPicPr>
          <p:nvPr>
            <p:custDataLst>
              <p:tags r:id="rId53"/>
            </p:custDataLst>
          </p:nvPr>
        </p:nvPicPr>
        <p:blipFill>
          <a:blip r:embed="rId130">
            <a:extLst>
              <a:ext uri="{28A0092B-C50C-407E-A947-70E740481C1C}">
                <a14:useLocalDpi xmlns:a14="http://schemas.microsoft.com/office/drawing/2010/main" val="0"/>
              </a:ext>
            </a:extLst>
          </a:blip>
          <a:srcRect/>
          <a:stretch>
            <a:fillRect/>
          </a:stretch>
        </p:blipFill>
        <p:spPr bwMode="auto">
          <a:xfrm>
            <a:off x="7813445" y="4499955"/>
            <a:ext cx="689095" cy="3381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 name="Picture 20" descr="ICON_NetSwitch_LG_Q408"/>
          <p:cNvPicPr>
            <a:picLocks noChangeAspect="1" noChangeArrowheads="1"/>
          </p:cNvPicPr>
          <p:nvPr>
            <p:custDataLst>
              <p:tags r:id="rId54"/>
            </p:custDataLst>
          </p:nvPr>
        </p:nvPicPr>
        <p:blipFill>
          <a:blip r:embed="rId131">
            <a:extLst>
              <a:ext uri="{28A0092B-C50C-407E-A947-70E740481C1C}">
                <a14:useLocalDpi xmlns:a14="http://schemas.microsoft.com/office/drawing/2010/main" val="0"/>
              </a:ext>
            </a:extLst>
          </a:blip>
          <a:srcRect/>
          <a:stretch>
            <a:fillRect/>
          </a:stretch>
        </p:blipFill>
        <p:spPr bwMode="auto">
          <a:xfrm>
            <a:off x="7013206" y="4515833"/>
            <a:ext cx="689095" cy="3366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3" name="Picture 20" descr="ICON_NetSwitch_LG_Q408"/>
          <p:cNvPicPr>
            <a:picLocks noChangeAspect="1" noChangeArrowheads="1"/>
          </p:cNvPicPr>
          <p:nvPr>
            <p:custDataLst>
              <p:tags r:id="rId55"/>
            </p:custDataLst>
          </p:nvPr>
        </p:nvPicPr>
        <p:blipFill>
          <a:blip r:embed="rId131">
            <a:extLst>
              <a:ext uri="{28A0092B-C50C-407E-A947-70E740481C1C}">
                <a14:useLocalDpi xmlns:a14="http://schemas.microsoft.com/office/drawing/2010/main" val="0"/>
              </a:ext>
            </a:extLst>
          </a:blip>
          <a:srcRect/>
          <a:stretch>
            <a:fillRect/>
          </a:stretch>
        </p:blipFill>
        <p:spPr bwMode="auto">
          <a:xfrm>
            <a:off x="6222494" y="4512657"/>
            <a:ext cx="689095" cy="3366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4" name="Picture 4"/>
          <p:cNvPicPr>
            <a:picLocks noChangeAspect="1" noChangeArrowheads="1"/>
          </p:cNvPicPr>
          <p:nvPr>
            <p:custDataLst>
              <p:tags r:id="rId56"/>
            </p:custDataLst>
          </p:nvPr>
        </p:nvPicPr>
        <p:blipFill>
          <a:blip r:embed="rId127">
            <a:extLst>
              <a:ext uri="{28A0092B-C50C-407E-A947-70E740481C1C}">
                <a14:useLocalDpi xmlns:a14="http://schemas.microsoft.com/office/drawing/2010/main" val="0"/>
              </a:ext>
            </a:extLst>
          </a:blip>
          <a:srcRect/>
          <a:stretch>
            <a:fillRect/>
          </a:stretch>
        </p:blipFill>
        <p:spPr bwMode="auto">
          <a:xfrm>
            <a:off x="619233" y="4507895"/>
            <a:ext cx="477921" cy="358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5" name="Picture 4"/>
          <p:cNvPicPr>
            <a:picLocks noChangeAspect="1" noChangeArrowheads="1"/>
          </p:cNvPicPr>
          <p:nvPr>
            <p:custDataLst>
              <p:tags r:id="rId57"/>
            </p:custDataLst>
          </p:nvPr>
        </p:nvPicPr>
        <p:blipFill>
          <a:blip r:embed="rId127">
            <a:extLst>
              <a:ext uri="{28A0092B-C50C-407E-A947-70E740481C1C}">
                <a14:useLocalDpi xmlns:a14="http://schemas.microsoft.com/office/drawing/2010/main" val="0"/>
              </a:ext>
            </a:extLst>
          </a:blip>
          <a:srcRect/>
          <a:stretch>
            <a:fillRect/>
          </a:stretch>
        </p:blipFill>
        <p:spPr bwMode="auto">
          <a:xfrm>
            <a:off x="1238465" y="4507895"/>
            <a:ext cx="477921" cy="358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6" name="Picture 4"/>
          <p:cNvPicPr>
            <a:picLocks noChangeAspect="1" noChangeArrowheads="1"/>
          </p:cNvPicPr>
          <p:nvPr>
            <p:custDataLst>
              <p:tags r:id="rId58"/>
            </p:custDataLst>
          </p:nvPr>
        </p:nvPicPr>
        <p:blipFill>
          <a:blip r:embed="rId127">
            <a:extLst>
              <a:ext uri="{28A0092B-C50C-407E-A947-70E740481C1C}">
                <a14:useLocalDpi xmlns:a14="http://schemas.microsoft.com/office/drawing/2010/main" val="0"/>
              </a:ext>
            </a:extLst>
          </a:blip>
          <a:srcRect/>
          <a:stretch>
            <a:fillRect/>
          </a:stretch>
        </p:blipFill>
        <p:spPr bwMode="auto">
          <a:xfrm>
            <a:off x="1895804" y="4507895"/>
            <a:ext cx="477921" cy="358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7" name="Picture 8"/>
          <p:cNvPicPr>
            <a:picLocks noChangeAspect="1" noChangeArrowheads="1"/>
          </p:cNvPicPr>
          <p:nvPr>
            <p:custDataLst>
              <p:tags r:id="rId59"/>
            </p:custDataLst>
          </p:nvPr>
        </p:nvPicPr>
        <p:blipFill>
          <a:blip r:embed="rId119">
            <a:lum bright="-18000" contrast="-64000"/>
          </a:blip>
          <a:srcRect/>
          <a:stretch>
            <a:fillRect/>
          </a:stretch>
        </p:blipFill>
        <p:spPr bwMode="auto">
          <a:xfrm>
            <a:off x="7908711" y="2129406"/>
            <a:ext cx="347722" cy="196884"/>
          </a:xfrm>
          <a:prstGeom prst="rect">
            <a:avLst/>
          </a:prstGeom>
          <a:ln>
            <a:noFill/>
          </a:ln>
          <a:effectLst>
            <a:outerShdw blurRad="292100" dist="139700" dir="2700000" algn="tl" rotWithShape="0">
              <a:srgbClr val="333333">
                <a:alpha val="65000"/>
              </a:srgbClr>
            </a:outerShdw>
          </a:effectLst>
        </p:spPr>
      </p:pic>
      <p:pic>
        <p:nvPicPr>
          <p:cNvPr id="108" name="Picture 4" descr="http://t3.gstatic.com/images?q=tbn:ej5nmq_3ZajW-M:http://i265.photobucket.com/albums/ii234/cool_XXX/Screenshot-1.png&amp;t=1"/>
          <p:cNvPicPr>
            <a:picLocks noChangeAspect="1" noChangeArrowheads="1"/>
          </p:cNvPicPr>
          <p:nvPr>
            <p:custDataLst>
              <p:tags r:id="rId60"/>
            </p:custDataLst>
          </p:nvPr>
        </p:nvPicPr>
        <p:blipFill>
          <a:blip r:embed="rId120">
            <a:lum bright="-18000" contrast="-64000"/>
            <a:extLst>
              <a:ext uri="{28A0092B-C50C-407E-A947-70E740481C1C}">
                <a14:useLocalDpi xmlns:a14="http://schemas.microsoft.com/office/drawing/2010/main" val="0"/>
              </a:ext>
            </a:extLst>
          </a:blip>
          <a:srcRect/>
          <a:stretch>
            <a:fillRect/>
          </a:stretch>
        </p:blipFill>
        <p:spPr bwMode="auto">
          <a:xfrm>
            <a:off x="7514943" y="2121467"/>
            <a:ext cx="347722" cy="1952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9" name="Picture 10"/>
          <p:cNvPicPr>
            <a:picLocks noChangeAspect="1" noChangeArrowheads="1"/>
          </p:cNvPicPr>
          <p:nvPr>
            <p:custDataLst>
              <p:tags r:id="rId61"/>
            </p:custDataLst>
          </p:nvPr>
        </p:nvPicPr>
        <p:blipFill>
          <a:blip r:embed="rId121">
            <a:lum bright="-18000" contrast="-64000"/>
          </a:blip>
          <a:srcRect/>
          <a:stretch>
            <a:fillRect/>
          </a:stretch>
        </p:blipFill>
        <p:spPr bwMode="auto">
          <a:xfrm>
            <a:off x="8307243" y="2130994"/>
            <a:ext cx="347723" cy="196884"/>
          </a:xfrm>
          <a:prstGeom prst="rect">
            <a:avLst/>
          </a:prstGeom>
          <a:ln>
            <a:noFill/>
          </a:ln>
          <a:effectLst>
            <a:outerShdw blurRad="292100" dist="139700" dir="2700000" algn="tl" rotWithShape="0">
              <a:srgbClr val="333333">
                <a:alpha val="65000"/>
              </a:srgbClr>
            </a:outerShdw>
          </a:effectLst>
        </p:spPr>
      </p:pic>
      <p:pic>
        <p:nvPicPr>
          <p:cNvPr id="110" name="Picture 8"/>
          <p:cNvPicPr>
            <a:picLocks noChangeAspect="1" noChangeArrowheads="1"/>
          </p:cNvPicPr>
          <p:nvPr>
            <p:custDataLst>
              <p:tags r:id="rId62"/>
            </p:custDataLst>
          </p:nvPr>
        </p:nvPicPr>
        <p:blipFill>
          <a:blip r:embed="rId119">
            <a:lum bright="-18000" contrast="-64000"/>
          </a:blip>
          <a:srcRect/>
          <a:stretch>
            <a:fillRect/>
          </a:stretch>
        </p:blipFill>
        <p:spPr bwMode="auto">
          <a:xfrm>
            <a:off x="7527645" y="2380275"/>
            <a:ext cx="347722" cy="195296"/>
          </a:xfrm>
          <a:prstGeom prst="rect">
            <a:avLst/>
          </a:prstGeom>
          <a:ln>
            <a:noFill/>
          </a:ln>
          <a:effectLst>
            <a:outerShdw blurRad="292100" dist="139700" dir="2700000" algn="tl" rotWithShape="0">
              <a:srgbClr val="333333">
                <a:alpha val="65000"/>
              </a:srgbClr>
            </a:outerShdw>
          </a:effectLst>
        </p:spPr>
      </p:pic>
      <p:pic>
        <p:nvPicPr>
          <p:cNvPr id="111" name="Picture 9"/>
          <p:cNvPicPr>
            <a:picLocks noChangeAspect="1" noChangeArrowheads="1"/>
          </p:cNvPicPr>
          <p:nvPr>
            <p:custDataLst>
              <p:tags r:id="rId63"/>
            </p:custDataLst>
          </p:nvPr>
        </p:nvPicPr>
        <p:blipFill>
          <a:blip r:embed="rId122">
            <a:lum bright="-18000" contrast="-64000"/>
          </a:blip>
          <a:srcRect/>
          <a:stretch>
            <a:fillRect/>
          </a:stretch>
        </p:blipFill>
        <p:spPr bwMode="auto">
          <a:xfrm>
            <a:off x="7926176" y="2380275"/>
            <a:ext cx="349311" cy="195296"/>
          </a:xfrm>
          <a:prstGeom prst="rect">
            <a:avLst/>
          </a:prstGeom>
          <a:ln>
            <a:noFill/>
          </a:ln>
          <a:effectLst>
            <a:outerShdw blurRad="292100" dist="139700" dir="2700000" algn="tl" rotWithShape="0">
              <a:srgbClr val="333333">
                <a:alpha val="65000"/>
              </a:srgbClr>
            </a:outerShdw>
          </a:effectLst>
        </p:spPr>
      </p:pic>
      <p:pic>
        <p:nvPicPr>
          <p:cNvPr id="112" name="Picture 4" descr="http://t3.gstatic.com/images?q=tbn:ej5nmq_3ZajW-M:http://i265.photobucket.com/albums/ii234/cool_XXX/Screenshot-1.png&amp;t=1"/>
          <p:cNvPicPr>
            <a:picLocks noChangeAspect="1" noChangeArrowheads="1"/>
          </p:cNvPicPr>
          <p:nvPr>
            <p:custDataLst>
              <p:tags r:id="rId64"/>
            </p:custDataLst>
          </p:nvPr>
        </p:nvPicPr>
        <p:blipFill>
          <a:blip r:embed="rId120">
            <a:lum bright="-18000" contrast="-64000"/>
            <a:extLst>
              <a:ext uri="{28A0092B-C50C-407E-A947-70E740481C1C}">
                <a14:useLocalDpi xmlns:a14="http://schemas.microsoft.com/office/drawing/2010/main" val="0"/>
              </a:ext>
            </a:extLst>
          </a:blip>
          <a:srcRect/>
          <a:stretch>
            <a:fillRect/>
          </a:stretch>
        </p:blipFill>
        <p:spPr bwMode="auto">
          <a:xfrm>
            <a:off x="8315182" y="2372336"/>
            <a:ext cx="347722" cy="1952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3" name="Picture 8"/>
          <p:cNvPicPr>
            <a:picLocks noChangeAspect="1" noChangeArrowheads="1"/>
          </p:cNvPicPr>
          <p:nvPr>
            <p:custDataLst>
              <p:tags r:id="rId65"/>
            </p:custDataLst>
          </p:nvPr>
        </p:nvPicPr>
        <p:blipFill>
          <a:blip r:embed="rId119">
            <a:lum bright="-18000" contrast="-64000"/>
          </a:blip>
          <a:srcRect/>
          <a:stretch>
            <a:fillRect/>
          </a:stretch>
        </p:blipFill>
        <p:spPr bwMode="auto">
          <a:xfrm>
            <a:off x="3185079" y="2094475"/>
            <a:ext cx="347723" cy="195296"/>
          </a:xfrm>
          <a:prstGeom prst="rect">
            <a:avLst/>
          </a:prstGeom>
          <a:ln>
            <a:noFill/>
          </a:ln>
          <a:effectLst>
            <a:outerShdw blurRad="292100" dist="139700" dir="2700000" algn="tl" rotWithShape="0">
              <a:srgbClr val="333333">
                <a:alpha val="65000"/>
              </a:srgbClr>
            </a:outerShdw>
          </a:effectLst>
        </p:spPr>
      </p:pic>
      <p:pic>
        <p:nvPicPr>
          <p:cNvPr id="114" name="Picture 9"/>
          <p:cNvPicPr>
            <a:picLocks noChangeAspect="1" noChangeArrowheads="1"/>
          </p:cNvPicPr>
          <p:nvPr>
            <p:custDataLst>
              <p:tags r:id="rId66"/>
            </p:custDataLst>
          </p:nvPr>
        </p:nvPicPr>
        <p:blipFill>
          <a:blip r:embed="rId122">
            <a:lum bright="-18000" contrast="-64000"/>
          </a:blip>
          <a:srcRect/>
          <a:stretch>
            <a:fillRect/>
          </a:stretch>
        </p:blipFill>
        <p:spPr bwMode="auto">
          <a:xfrm>
            <a:off x="3583610" y="2094475"/>
            <a:ext cx="349311" cy="195296"/>
          </a:xfrm>
          <a:prstGeom prst="rect">
            <a:avLst/>
          </a:prstGeom>
          <a:ln>
            <a:noFill/>
          </a:ln>
          <a:effectLst>
            <a:outerShdw blurRad="292100" dist="139700" dir="2700000" algn="tl" rotWithShape="0">
              <a:srgbClr val="333333">
                <a:alpha val="65000"/>
              </a:srgbClr>
            </a:outerShdw>
          </a:effectLst>
        </p:spPr>
      </p:pic>
      <p:pic>
        <p:nvPicPr>
          <p:cNvPr id="115" name="Picture 8"/>
          <p:cNvPicPr>
            <a:picLocks noChangeAspect="1" noChangeArrowheads="1"/>
          </p:cNvPicPr>
          <p:nvPr>
            <p:custDataLst>
              <p:tags r:id="rId67"/>
            </p:custDataLst>
          </p:nvPr>
        </p:nvPicPr>
        <p:blipFill>
          <a:blip r:embed="rId119">
            <a:lum bright="-18000" contrast="-64000"/>
          </a:blip>
          <a:srcRect/>
          <a:stretch>
            <a:fillRect/>
          </a:stretch>
        </p:blipFill>
        <p:spPr bwMode="auto">
          <a:xfrm>
            <a:off x="3585198" y="2365985"/>
            <a:ext cx="347723" cy="195297"/>
          </a:xfrm>
          <a:prstGeom prst="rect">
            <a:avLst/>
          </a:prstGeom>
          <a:ln>
            <a:noFill/>
          </a:ln>
          <a:effectLst>
            <a:outerShdw blurRad="292100" dist="139700" dir="2700000" algn="tl" rotWithShape="0">
              <a:srgbClr val="333333">
                <a:alpha val="65000"/>
              </a:srgbClr>
            </a:outerShdw>
          </a:effectLst>
        </p:spPr>
      </p:pic>
      <p:pic>
        <p:nvPicPr>
          <p:cNvPr id="116" name="Picture 4" descr="http://t3.gstatic.com/images?q=tbn:ej5nmq_3ZajW-M:http://i265.photobucket.com/albums/ii234/cool_XXX/Screenshot-1.png&amp;t=1"/>
          <p:cNvPicPr>
            <a:picLocks noChangeAspect="1" noChangeArrowheads="1"/>
          </p:cNvPicPr>
          <p:nvPr>
            <p:custDataLst>
              <p:tags r:id="rId68"/>
            </p:custDataLst>
          </p:nvPr>
        </p:nvPicPr>
        <p:blipFill>
          <a:blip r:embed="rId120">
            <a:lum bright="-18000" contrast="-64000"/>
            <a:extLst>
              <a:ext uri="{28A0092B-C50C-407E-A947-70E740481C1C}">
                <a14:useLocalDpi xmlns:a14="http://schemas.microsoft.com/office/drawing/2010/main" val="0"/>
              </a:ext>
            </a:extLst>
          </a:blip>
          <a:srcRect/>
          <a:stretch>
            <a:fillRect/>
          </a:stretch>
        </p:blipFill>
        <p:spPr bwMode="auto">
          <a:xfrm>
            <a:off x="3191430" y="2358046"/>
            <a:ext cx="347723" cy="1952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7" name="Picture 10"/>
          <p:cNvPicPr>
            <a:picLocks noChangeAspect="1" noChangeArrowheads="1"/>
          </p:cNvPicPr>
          <p:nvPr>
            <p:custDataLst>
              <p:tags r:id="rId69"/>
            </p:custDataLst>
          </p:nvPr>
        </p:nvPicPr>
        <p:blipFill>
          <a:blip r:embed="rId121">
            <a:lum bright="-18000" contrast="-64000"/>
          </a:blip>
          <a:srcRect/>
          <a:stretch>
            <a:fillRect/>
          </a:stretch>
        </p:blipFill>
        <p:spPr bwMode="auto">
          <a:xfrm>
            <a:off x="3983730" y="2367573"/>
            <a:ext cx="347722" cy="196884"/>
          </a:xfrm>
          <a:prstGeom prst="rect">
            <a:avLst/>
          </a:prstGeom>
          <a:ln>
            <a:noFill/>
          </a:ln>
          <a:effectLst>
            <a:outerShdw blurRad="292100" dist="139700" dir="2700000" algn="tl" rotWithShape="0">
              <a:srgbClr val="333333">
                <a:alpha val="65000"/>
              </a:srgbClr>
            </a:outerShdw>
          </a:effectLst>
        </p:spPr>
      </p:pic>
      <p:pic>
        <p:nvPicPr>
          <p:cNvPr id="118" name="Picture 4" descr="http://t3.gstatic.com/images?q=tbn:ej5nmq_3ZajW-M:http://i265.photobucket.com/albums/ii234/cool_XXX/Screenshot-1.png&amp;t=1"/>
          <p:cNvPicPr>
            <a:picLocks noChangeAspect="1" noChangeArrowheads="1"/>
          </p:cNvPicPr>
          <p:nvPr>
            <p:custDataLst>
              <p:tags r:id="rId70"/>
            </p:custDataLst>
          </p:nvPr>
        </p:nvPicPr>
        <p:blipFill>
          <a:blip r:embed="rId120">
            <a:lum bright="-18000" contrast="-64000"/>
            <a:extLst>
              <a:ext uri="{28A0092B-C50C-407E-A947-70E740481C1C}">
                <a14:useLocalDpi xmlns:a14="http://schemas.microsoft.com/office/drawing/2010/main" val="0"/>
              </a:ext>
            </a:extLst>
          </a:blip>
          <a:srcRect/>
          <a:stretch>
            <a:fillRect/>
          </a:stretch>
        </p:blipFill>
        <p:spPr bwMode="auto">
          <a:xfrm>
            <a:off x="3972615" y="2086536"/>
            <a:ext cx="347723" cy="1952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19" name="Group 284"/>
          <p:cNvGrpSpPr>
            <a:grpSpLocks/>
          </p:cNvGrpSpPr>
          <p:nvPr>
            <p:custDataLst>
              <p:tags r:id="rId71"/>
            </p:custDataLst>
          </p:nvPr>
        </p:nvGrpSpPr>
        <p:grpSpPr bwMode="auto">
          <a:xfrm>
            <a:off x="333433" y="1837256"/>
            <a:ext cx="1333732" cy="822468"/>
            <a:chOff x="333956" y="1396068"/>
            <a:chExt cx="1311964" cy="1005590"/>
          </a:xfrm>
        </p:grpSpPr>
        <p:grpSp>
          <p:nvGrpSpPr>
            <p:cNvPr id="120" name="Group 217"/>
            <p:cNvGrpSpPr>
              <a:grpSpLocks/>
            </p:cNvGrpSpPr>
            <p:nvPr>
              <p:custDataLst>
                <p:tags r:id="rId80"/>
              </p:custDataLst>
            </p:nvPr>
          </p:nvGrpSpPr>
          <p:grpSpPr bwMode="auto">
            <a:xfrm>
              <a:off x="333956" y="1396068"/>
              <a:ext cx="1311964" cy="1005590"/>
              <a:chOff x="333956" y="1396068"/>
              <a:chExt cx="1311964" cy="1005590"/>
            </a:xfrm>
          </p:grpSpPr>
          <p:grpSp>
            <p:nvGrpSpPr>
              <p:cNvPr id="122" name="Group 125"/>
              <p:cNvGrpSpPr>
                <a:grpSpLocks/>
              </p:cNvGrpSpPr>
              <p:nvPr>
                <p:custDataLst>
                  <p:tags r:id="rId81"/>
                </p:custDataLst>
              </p:nvPr>
            </p:nvGrpSpPr>
            <p:grpSpPr bwMode="auto">
              <a:xfrm>
                <a:off x="333956" y="1396068"/>
                <a:ext cx="1311964" cy="1005590"/>
                <a:chOff x="516836" y="1660703"/>
                <a:chExt cx="962107" cy="801995"/>
              </a:xfrm>
            </p:grpSpPr>
            <p:sp>
              <p:nvSpPr>
                <p:cNvPr id="126" name="Rounded Rectangle 122"/>
                <p:cNvSpPr/>
                <p:nvPr>
                  <p:custDataLst>
                    <p:tags r:id="rId85"/>
                  </p:custDataLst>
                </p:nvPr>
              </p:nvSpPr>
              <p:spPr bwMode="auto">
                <a:xfrm>
                  <a:off x="528918" y="1661822"/>
                  <a:ext cx="942074" cy="800876"/>
                </a:xfrm>
                <a:prstGeom prst="roundRect">
                  <a:avLst>
                    <a:gd name="adj" fmla="val 11360"/>
                  </a:avLst>
                </a:prstGeom>
                <a:no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endParaRPr lang="zh-CN" altLang="en-US" sz="1200">
                    <a:solidFill>
                      <a:srgbClr val="FFFFFF"/>
                    </a:solidFill>
                    <a:ea typeface="SimHei" pitchFamily="2" charset="-122"/>
                  </a:endParaRPr>
                </a:p>
              </p:txBody>
            </p:sp>
            <p:sp>
              <p:nvSpPr>
                <p:cNvPr id="127" name="TextBox 124"/>
                <p:cNvSpPr txBox="1">
                  <a:spLocks noChangeArrowheads="1"/>
                </p:cNvSpPr>
                <p:nvPr>
                  <p:custDataLst>
                    <p:tags r:id="rId86"/>
                  </p:custDataLst>
                </p:nvPr>
              </p:nvSpPr>
              <p:spPr bwMode="auto">
                <a:xfrm>
                  <a:off x="516836" y="1660703"/>
                  <a:ext cx="962107" cy="2701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pPr>
                  <a:r>
                    <a:rPr lang="zh-CN" altLang="en-US" sz="1200" b="1">
                      <a:solidFill>
                        <a:srgbClr val="333333"/>
                      </a:solidFill>
                      <a:latin typeface="Arial" pitchFamily="34" charset="0"/>
                      <a:ea typeface="黑体" pitchFamily="49" charset="-122"/>
                    </a:rPr>
                    <a:t>用户与策略</a:t>
                  </a:r>
                </a:p>
              </p:txBody>
            </p:sp>
          </p:grpSp>
          <p:pic>
            <p:nvPicPr>
              <p:cNvPr id="123" name="Picture 215" descr="ICON_People_LtBlue_Q408"/>
              <p:cNvPicPr>
                <a:picLocks noChangeAspect="1" noChangeArrowheads="1"/>
              </p:cNvPicPr>
              <p:nvPr>
                <p:custDataLst>
                  <p:tags r:id="rId82"/>
                </p:custDataLst>
              </p:nvPr>
            </p:nvPicPr>
            <p:blipFill>
              <a:blip r:embed="rId13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447698" y="1750317"/>
                <a:ext cx="414839" cy="4803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4" name="Picture 9" descr="C:\Users\Abject-3D\Desktop\VMWare Files\FINAL diagrams\Basic Virtualization\3D PNGs\VMW_10Q2_DGRM_Cloud_Director_R8_6.png"/>
              <p:cNvPicPr>
                <a:picLocks noChangeAspect="1" noChangeArrowheads="1"/>
              </p:cNvPicPr>
              <p:nvPr>
                <p:custDataLst>
                  <p:tags r:id="rId83"/>
                </p:custDataLst>
              </p:nvPr>
            </p:nvPicPr>
            <p:blipFill>
              <a:blip r:embed="rId133">
                <a:extLst>
                  <a:ext uri="{28A0092B-C50C-407E-A947-70E740481C1C}">
                    <a14:useLocalDpi xmlns:a14="http://schemas.microsoft.com/office/drawing/2010/main" val="0"/>
                  </a:ext>
                </a:extLst>
              </a:blip>
              <a:srcRect/>
              <a:stretch>
                <a:fillRect/>
              </a:stretch>
            </p:blipFill>
            <p:spPr bwMode="auto">
              <a:xfrm>
                <a:off x="1264914" y="1796010"/>
                <a:ext cx="151672" cy="26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5" name="Picture 25" descr="ICON_Script_Q308"/>
              <p:cNvPicPr>
                <a:picLocks noChangeAspect="1" noChangeArrowheads="1"/>
              </p:cNvPicPr>
              <p:nvPr>
                <p:custDataLst>
                  <p:tags r:id="rId84"/>
                </p:custDataLst>
              </p:nvPr>
            </p:nvPicPr>
            <p:blipFill>
              <a:blip r:embed="rId134">
                <a:extLst>
                  <a:ext uri="{28A0092B-C50C-407E-A947-70E740481C1C}">
                    <a14:useLocalDpi xmlns:a14="http://schemas.microsoft.com/office/drawing/2010/main" val="0"/>
                  </a:ext>
                </a:extLst>
              </a:blip>
              <a:srcRect/>
              <a:stretch>
                <a:fillRect/>
              </a:stretch>
            </p:blipFill>
            <p:spPr bwMode="auto">
              <a:xfrm>
                <a:off x="907273" y="1761924"/>
                <a:ext cx="276952" cy="3113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121" name="Picture 4" descr="http://www.redhat.com/docs/manuals/linux/RHL-8.0-Manual/getting-started-guide/figs/desktop/authicon.png"/>
            <p:cNvPicPr>
              <a:picLocks noChangeAspect="1" noChangeArrowheads="1"/>
            </p:cNvPicPr>
            <p:nvPr/>
          </p:nvPicPr>
          <p:blipFill>
            <a:blip r:embed="rId13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2480" y="2073275"/>
              <a:ext cx="287676" cy="2876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28" name="Group 285"/>
          <p:cNvGrpSpPr>
            <a:grpSpLocks/>
          </p:cNvGrpSpPr>
          <p:nvPr>
            <p:custDataLst>
              <p:tags r:id="rId72"/>
            </p:custDataLst>
          </p:nvPr>
        </p:nvGrpSpPr>
        <p:grpSpPr bwMode="auto">
          <a:xfrm>
            <a:off x="4685526" y="1849958"/>
            <a:ext cx="1333732" cy="838346"/>
            <a:chOff x="4685483" y="1415119"/>
            <a:chExt cx="1311964" cy="1026078"/>
          </a:xfrm>
        </p:grpSpPr>
        <p:grpSp>
          <p:nvGrpSpPr>
            <p:cNvPr id="129" name="Group 218"/>
            <p:cNvGrpSpPr>
              <a:grpSpLocks/>
            </p:cNvGrpSpPr>
            <p:nvPr>
              <p:custDataLst>
                <p:tags r:id="rId73"/>
              </p:custDataLst>
            </p:nvPr>
          </p:nvGrpSpPr>
          <p:grpSpPr bwMode="auto">
            <a:xfrm>
              <a:off x="4685483" y="1415119"/>
              <a:ext cx="1311964" cy="1026078"/>
              <a:chOff x="4534481" y="1415119"/>
              <a:chExt cx="1311964" cy="1026078"/>
            </a:xfrm>
          </p:grpSpPr>
          <p:grpSp>
            <p:nvGrpSpPr>
              <p:cNvPr id="131" name="Group 176"/>
              <p:cNvGrpSpPr>
                <a:grpSpLocks/>
              </p:cNvGrpSpPr>
              <p:nvPr>
                <p:custDataLst>
                  <p:tags r:id="rId74"/>
                </p:custDataLst>
              </p:nvPr>
            </p:nvGrpSpPr>
            <p:grpSpPr bwMode="auto">
              <a:xfrm>
                <a:off x="4534481" y="1415119"/>
                <a:ext cx="1311964" cy="1026078"/>
                <a:chOff x="516836" y="1660703"/>
                <a:chExt cx="962107" cy="1138826"/>
              </a:xfrm>
            </p:grpSpPr>
            <p:sp>
              <p:nvSpPr>
                <p:cNvPr id="135" name="Rounded Rectangle 177"/>
                <p:cNvSpPr/>
                <p:nvPr>
                  <p:custDataLst>
                    <p:tags r:id="rId78"/>
                  </p:custDataLst>
                </p:nvPr>
              </p:nvSpPr>
              <p:spPr bwMode="auto">
                <a:xfrm>
                  <a:off x="528918" y="1661822"/>
                  <a:ext cx="942074" cy="1137707"/>
                </a:xfrm>
                <a:prstGeom prst="roundRect">
                  <a:avLst>
                    <a:gd name="adj" fmla="val 11360"/>
                  </a:avLst>
                </a:prstGeom>
                <a:noFill/>
                <a:ln w="12700">
                  <a:solidFill>
                    <a:srgbClr val="A6A6A6"/>
                  </a:solidFill>
                  <a:headEnd type="none" w="med" len="med"/>
                  <a:tailEnd type="none" w="med" len="med"/>
                </a:ln>
                <a:effectLst>
                  <a:outerShdw blurRad="50800" dist="25400" dir="5400000" sx="99000" sy="99000" algn="t" rotWithShape="0">
                    <a:prstClr val="black">
                      <a:alpha val="40000"/>
                    </a:prstClr>
                  </a:outerShdw>
                </a:effectLst>
                <a:scene3d>
                  <a:camera prst="orthographicFront"/>
                  <a:lightRig rig="threePt" dir="t"/>
                </a:scene3d>
                <a:sp3d>
                  <a:bevelT w="31750" h="12700"/>
                </a:sp3d>
              </p:spPr>
              <p:style>
                <a:lnRef idx="1">
                  <a:schemeClr val="accent4"/>
                </a:lnRef>
                <a:fillRef idx="3">
                  <a:schemeClr val="accent4"/>
                </a:fillRef>
                <a:effectRef idx="2">
                  <a:schemeClr val="accent4"/>
                </a:effectRef>
                <a:fontRef idx="minor">
                  <a:schemeClr val="lt1"/>
                </a:fontRef>
              </p:style>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endParaRPr lang="zh-CN" altLang="en-US" sz="1200">
                    <a:solidFill>
                      <a:srgbClr val="FFFFFF"/>
                    </a:solidFill>
                    <a:ea typeface="SimHei" pitchFamily="2" charset="-122"/>
                  </a:endParaRPr>
                </a:p>
              </p:txBody>
            </p:sp>
            <p:sp>
              <p:nvSpPr>
                <p:cNvPr id="136" name="TextBox 178"/>
                <p:cNvSpPr txBox="1">
                  <a:spLocks noChangeArrowheads="1"/>
                </p:cNvSpPr>
                <p:nvPr>
                  <p:custDataLst>
                    <p:tags r:id="rId79"/>
                  </p:custDataLst>
                </p:nvPr>
              </p:nvSpPr>
              <p:spPr bwMode="auto">
                <a:xfrm>
                  <a:off x="516836" y="1660703"/>
                  <a:ext cx="962107" cy="3763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Aft>
                      <a:spcPct val="40000"/>
                    </a:spcAft>
                  </a:pPr>
                  <a:r>
                    <a:rPr lang="zh-CN" altLang="en-US" sz="1200" b="1">
                      <a:solidFill>
                        <a:srgbClr val="333333"/>
                      </a:solidFill>
                      <a:latin typeface="Arial" pitchFamily="34" charset="0"/>
                      <a:ea typeface="黑体" pitchFamily="49" charset="-122"/>
                    </a:rPr>
                    <a:t>限额</a:t>
                  </a:r>
                </a:p>
              </p:txBody>
            </p:sp>
          </p:grpSp>
          <p:pic>
            <p:nvPicPr>
              <p:cNvPr id="132" name="Picture 217" descr="ICON_People_Orange_Q408"/>
              <p:cNvPicPr>
                <a:picLocks noChangeAspect="1" noChangeArrowheads="1"/>
              </p:cNvPicPr>
              <p:nvPr>
                <p:custDataLst>
                  <p:tags r:id="rId75"/>
                </p:custDataLst>
              </p:nvPr>
            </p:nvPicPr>
            <p:blipFill>
              <a:blip r:embed="rId136">
                <a:extLst>
                  <a:ext uri="{28A0092B-C50C-407E-A947-70E740481C1C}">
                    <a14:useLocalDpi xmlns:a14="http://schemas.microsoft.com/office/drawing/2010/main" val="0"/>
                  </a:ext>
                </a:extLst>
              </a:blip>
              <a:srcRect/>
              <a:stretch>
                <a:fillRect/>
              </a:stretch>
            </p:blipFill>
            <p:spPr bwMode="auto">
              <a:xfrm>
                <a:off x="4657330" y="1708346"/>
                <a:ext cx="411480" cy="4526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3" name="Picture 9" descr="C:\Users\Abject-3D\Desktop\VMWare Files\FINAL diagrams\Basic Virtualization\3D PNGs\VMW_10Q2_DGRM_Cloud_Director_R8_6.png"/>
              <p:cNvPicPr>
                <a:picLocks noChangeAspect="1" noChangeArrowheads="1"/>
              </p:cNvPicPr>
              <p:nvPr>
                <p:custDataLst>
                  <p:tags r:id="rId76"/>
                </p:custDataLst>
              </p:nvPr>
            </p:nvPicPr>
            <p:blipFill>
              <a:blip r:embed="rId133">
                <a:extLst>
                  <a:ext uri="{28A0092B-C50C-407E-A947-70E740481C1C}">
                    <a14:useLocalDpi xmlns:a14="http://schemas.microsoft.com/office/drawing/2010/main" val="0"/>
                  </a:ext>
                </a:extLst>
              </a:blip>
              <a:srcRect/>
              <a:stretch>
                <a:fillRect/>
              </a:stretch>
            </p:blipFill>
            <p:spPr bwMode="auto">
              <a:xfrm>
                <a:off x="5509743" y="1796010"/>
                <a:ext cx="151672" cy="26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4" name="Picture 25" descr="ICON_Script_Q308"/>
              <p:cNvPicPr>
                <a:picLocks noChangeAspect="1" noChangeArrowheads="1"/>
              </p:cNvPicPr>
              <p:nvPr>
                <p:custDataLst>
                  <p:tags r:id="rId77"/>
                </p:custDataLst>
              </p:nvPr>
            </p:nvPicPr>
            <p:blipFill>
              <a:blip r:embed="rId134">
                <a:extLst>
                  <a:ext uri="{28A0092B-C50C-407E-A947-70E740481C1C}">
                    <a14:useLocalDpi xmlns:a14="http://schemas.microsoft.com/office/drawing/2010/main" val="0"/>
                  </a:ext>
                </a:extLst>
              </a:blip>
              <a:srcRect/>
              <a:stretch>
                <a:fillRect/>
              </a:stretch>
            </p:blipFill>
            <p:spPr bwMode="auto">
              <a:xfrm>
                <a:off x="5152102" y="1761924"/>
                <a:ext cx="276952" cy="3113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130" name="Picture 4" descr="http://www.redhat.com/docs/manuals/linux/RHL-8.0-Manual/getting-started-guide/figs/desktop/authicon.png"/>
            <p:cNvPicPr>
              <a:picLocks noChangeAspect="1" noChangeArrowheads="1"/>
            </p:cNvPicPr>
            <p:nvPr/>
          </p:nvPicPr>
          <p:blipFill>
            <a:blip r:embed="rId13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92074" y="2073275"/>
              <a:ext cx="287676" cy="2876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37" name="标题 1"/>
          <p:cNvSpPr txBox="1">
            <a:spLocks/>
          </p:cNvSpPr>
          <p:nvPr/>
        </p:nvSpPr>
        <p:spPr>
          <a:xfrm>
            <a:off x="283758" y="117426"/>
            <a:ext cx="8230611" cy="564262"/>
          </a:xfrm>
          <a:prstGeom prst="rect">
            <a:avLst/>
          </a:prstGeom>
        </p:spPr>
        <p:txBody>
          <a:bodyPr/>
          <a:lstStyle>
            <a:lvl1pPr algn="l" rtl="0" eaLnBrk="0" fontAlgn="base" hangingPunct="0">
              <a:spcBef>
                <a:spcPct val="0"/>
              </a:spcBef>
              <a:spcAft>
                <a:spcPct val="0"/>
              </a:spcAft>
              <a:defRPr sz="4400" kern="1200">
                <a:solidFill>
                  <a:schemeClr val="bg1"/>
                </a:solidFill>
                <a:latin typeface="微软雅黑" pitchFamily="34" charset="-122"/>
                <a:ea typeface="微软雅黑" pitchFamily="34" charset="-122"/>
                <a:cs typeface="微软雅黑"/>
              </a:defRPr>
            </a:lvl1pPr>
            <a:lvl2pPr algn="l" rtl="0" eaLnBrk="0" fontAlgn="base" hangingPunct="0">
              <a:spcBef>
                <a:spcPct val="0"/>
              </a:spcBef>
              <a:spcAft>
                <a:spcPct val="0"/>
              </a:spcAft>
              <a:defRPr sz="4400">
                <a:solidFill>
                  <a:schemeClr val="bg1"/>
                </a:solidFill>
                <a:latin typeface="微软雅黑"/>
                <a:ea typeface="微软雅黑"/>
                <a:cs typeface="微软雅黑"/>
              </a:defRPr>
            </a:lvl2pPr>
            <a:lvl3pPr algn="l" rtl="0" eaLnBrk="0" fontAlgn="base" hangingPunct="0">
              <a:spcBef>
                <a:spcPct val="0"/>
              </a:spcBef>
              <a:spcAft>
                <a:spcPct val="0"/>
              </a:spcAft>
              <a:defRPr sz="4400">
                <a:solidFill>
                  <a:schemeClr val="bg1"/>
                </a:solidFill>
                <a:latin typeface="微软雅黑"/>
                <a:ea typeface="微软雅黑"/>
                <a:cs typeface="微软雅黑"/>
              </a:defRPr>
            </a:lvl3pPr>
            <a:lvl4pPr algn="l" rtl="0" eaLnBrk="0" fontAlgn="base" hangingPunct="0">
              <a:spcBef>
                <a:spcPct val="0"/>
              </a:spcBef>
              <a:spcAft>
                <a:spcPct val="0"/>
              </a:spcAft>
              <a:defRPr sz="4400">
                <a:solidFill>
                  <a:schemeClr val="bg1"/>
                </a:solidFill>
                <a:latin typeface="微软雅黑"/>
                <a:ea typeface="微软雅黑"/>
                <a:cs typeface="微软雅黑"/>
              </a:defRPr>
            </a:lvl4pPr>
            <a:lvl5pPr algn="l" rtl="0" eaLnBrk="0" fontAlgn="base" hangingPunct="0">
              <a:spcBef>
                <a:spcPct val="0"/>
              </a:spcBef>
              <a:spcAft>
                <a:spcPct val="0"/>
              </a:spcAft>
              <a:defRPr sz="4400">
                <a:solidFill>
                  <a:schemeClr val="bg1"/>
                </a:solidFill>
                <a:latin typeface="微软雅黑"/>
                <a:ea typeface="微软雅黑"/>
                <a:cs typeface="微软雅黑"/>
              </a:defRPr>
            </a:lvl5pPr>
            <a:lvl6pPr marL="457200" algn="l" rtl="0" fontAlgn="base">
              <a:spcBef>
                <a:spcPct val="0"/>
              </a:spcBef>
              <a:spcAft>
                <a:spcPct val="0"/>
              </a:spcAft>
              <a:defRPr>
                <a:solidFill>
                  <a:schemeClr val="bg1"/>
                </a:solidFill>
                <a:latin typeface="微软雅黑"/>
                <a:ea typeface="微软雅黑"/>
                <a:cs typeface="微软雅黑"/>
              </a:defRPr>
            </a:lvl6pPr>
            <a:lvl7pPr marL="914400" algn="l" rtl="0" fontAlgn="base">
              <a:spcBef>
                <a:spcPct val="0"/>
              </a:spcBef>
              <a:spcAft>
                <a:spcPct val="0"/>
              </a:spcAft>
              <a:defRPr>
                <a:solidFill>
                  <a:schemeClr val="bg1"/>
                </a:solidFill>
                <a:latin typeface="微软雅黑"/>
                <a:ea typeface="微软雅黑"/>
                <a:cs typeface="微软雅黑"/>
              </a:defRPr>
            </a:lvl7pPr>
            <a:lvl8pPr marL="1371600" algn="l" rtl="0" fontAlgn="base">
              <a:spcBef>
                <a:spcPct val="0"/>
              </a:spcBef>
              <a:spcAft>
                <a:spcPct val="0"/>
              </a:spcAft>
              <a:defRPr>
                <a:solidFill>
                  <a:schemeClr val="bg1"/>
                </a:solidFill>
                <a:latin typeface="微软雅黑"/>
                <a:ea typeface="微软雅黑"/>
                <a:cs typeface="微软雅黑"/>
              </a:defRPr>
            </a:lvl8pPr>
            <a:lvl9pPr marL="1828800" algn="l" rtl="0" fontAlgn="base">
              <a:spcBef>
                <a:spcPct val="0"/>
              </a:spcBef>
              <a:spcAft>
                <a:spcPct val="0"/>
              </a:spcAft>
              <a:defRPr>
                <a:solidFill>
                  <a:schemeClr val="bg1"/>
                </a:solidFill>
                <a:latin typeface="微软雅黑"/>
                <a:ea typeface="微软雅黑"/>
                <a:cs typeface="微软雅黑"/>
              </a:defRPr>
            </a:lvl9pPr>
          </a:lstStyle>
          <a:p>
            <a:r>
              <a:rPr lang="zh-CN" altLang="en-US" sz="2800" b="1" u="none" dirty="0" smtClean="0">
                <a:solidFill>
                  <a:schemeClr val="tx1"/>
                </a:solidFill>
              </a:rPr>
              <a:t>多部门委办局使用统一的云平台基础架构</a:t>
            </a:r>
            <a:endParaRPr lang="zh-CN" altLang="en-US" sz="2800" b="1" u="none" dirty="0">
              <a:solidFill>
                <a:schemeClr val="tx1"/>
              </a:solidFill>
            </a:endParaRPr>
          </a:p>
        </p:txBody>
      </p:sp>
      <p:sp>
        <p:nvSpPr>
          <p:cNvPr id="138" name="矩形 137"/>
          <p:cNvSpPr/>
          <p:nvPr/>
        </p:nvSpPr>
        <p:spPr>
          <a:xfrm>
            <a:off x="1404443" y="5930802"/>
            <a:ext cx="8800088" cy="923330"/>
          </a:xfrm>
          <a:prstGeom prst="rect">
            <a:avLst/>
          </a:prstGeom>
        </p:spPr>
        <p:txBody>
          <a:bodyPr wrap="square">
            <a:spAutoFit/>
          </a:bodyPr>
          <a:lstStyle/>
          <a:p>
            <a:pPr>
              <a:defRPr/>
            </a:pPr>
            <a:r>
              <a:rPr lang="zh-CN" altLang="en-US" b="1" dirty="0">
                <a:latin typeface="微软雅黑" pitchFamily="34" charset="-122"/>
                <a:ea typeface="微软雅黑" pitchFamily="34" charset="-122"/>
              </a:rPr>
              <a:t>北京祥云中金后台（</a:t>
            </a:r>
            <a:r>
              <a:rPr lang="en-US" altLang="zh-CN" b="1" dirty="0">
                <a:latin typeface="微软雅黑" pitchFamily="34" charset="-122"/>
                <a:ea typeface="微软雅黑" pitchFamily="34" charset="-122"/>
              </a:rPr>
              <a:t>1000</a:t>
            </a:r>
            <a:r>
              <a:rPr lang="zh-CN" altLang="en-US" b="1" dirty="0" smtClean="0">
                <a:latin typeface="微软雅黑" pitchFamily="34" charset="-122"/>
                <a:ea typeface="微软雅黑" pitchFamily="34" charset="-122"/>
              </a:rPr>
              <a:t>台）杭州</a:t>
            </a:r>
            <a:r>
              <a:rPr lang="zh-CN" altLang="en-US" b="1" dirty="0">
                <a:latin typeface="微软雅黑" pitchFamily="34" charset="-122"/>
                <a:ea typeface="微软雅黑" pitchFamily="34" charset="-122"/>
              </a:rPr>
              <a:t>华数云（</a:t>
            </a:r>
            <a:r>
              <a:rPr lang="en-US" altLang="zh-CN" b="1" dirty="0">
                <a:latin typeface="微软雅黑" pitchFamily="34" charset="-122"/>
                <a:ea typeface="微软雅黑" pitchFamily="34" charset="-122"/>
              </a:rPr>
              <a:t>10000</a:t>
            </a:r>
            <a:r>
              <a:rPr lang="zh-CN" altLang="en-US" b="1" dirty="0" smtClean="0">
                <a:latin typeface="微软雅黑" pitchFamily="34" charset="-122"/>
                <a:ea typeface="微软雅黑" pitchFamily="34" charset="-122"/>
              </a:rPr>
              <a:t>台）</a:t>
            </a:r>
            <a:endParaRPr lang="en-US" altLang="zh-CN" b="1" dirty="0">
              <a:latin typeface="微软雅黑" pitchFamily="34" charset="-122"/>
              <a:ea typeface="微软雅黑" pitchFamily="34" charset="-122"/>
            </a:endParaRPr>
          </a:p>
          <a:p>
            <a:r>
              <a:rPr lang="zh-CN" altLang="en-US" b="1" dirty="0" smtClean="0">
                <a:latin typeface="微软雅黑" pitchFamily="34" charset="-122"/>
                <a:ea typeface="微软雅黑" pitchFamily="34" charset="-122"/>
              </a:rPr>
              <a:t>上海智慧城市市政府</a:t>
            </a:r>
            <a:r>
              <a:rPr lang="zh-CN" altLang="en-US" b="1" dirty="0">
                <a:latin typeface="微软雅黑" pitchFamily="34" charset="-122"/>
                <a:ea typeface="微软雅黑" pitchFamily="34" charset="-122"/>
              </a:rPr>
              <a:t>电子政务平台，</a:t>
            </a:r>
            <a:r>
              <a:rPr lang="zh-CN" altLang="en-US" b="1" dirty="0" smtClean="0">
                <a:latin typeface="微软雅黑" pitchFamily="34" charset="-122"/>
                <a:ea typeface="微软雅黑" pitchFamily="34" charset="-122"/>
              </a:rPr>
              <a:t>长宁市政府</a:t>
            </a:r>
            <a:r>
              <a:rPr lang="zh-CN" altLang="en-US" b="1" dirty="0">
                <a:latin typeface="微软雅黑" pitchFamily="34" charset="-122"/>
                <a:ea typeface="微软雅黑" pitchFamily="34" charset="-122"/>
              </a:rPr>
              <a:t>电子政务平台</a:t>
            </a:r>
            <a:endParaRPr lang="zh-CN" altLang="en-US" dirty="0"/>
          </a:p>
          <a:p>
            <a:r>
              <a:rPr lang="zh-CN" altLang="en-US" b="1" dirty="0" smtClean="0">
                <a:latin typeface="微软雅黑" pitchFamily="34" charset="-122"/>
                <a:ea typeface="微软雅黑" pitchFamily="34" charset="-122"/>
              </a:rPr>
              <a:t>河北省</a:t>
            </a:r>
            <a:r>
              <a:rPr lang="zh-CN" altLang="en-US" b="1" dirty="0">
                <a:latin typeface="微软雅黑" pitchFamily="34" charset="-122"/>
                <a:ea typeface="微软雅黑" pitchFamily="34" charset="-122"/>
              </a:rPr>
              <a:t>电子政务云、广西教育云、陕西下一代云计算数据</a:t>
            </a:r>
            <a:r>
              <a:rPr lang="zh-CN" altLang="en-US" b="1" dirty="0" smtClean="0">
                <a:latin typeface="微软雅黑" pitchFamily="34" charset="-122"/>
                <a:ea typeface="微软雅黑" pitchFamily="34" charset="-122"/>
              </a:rPr>
              <a:t>中心、</a:t>
            </a:r>
            <a:endParaRPr lang="zh-CN" altLang="en-US" dirty="0"/>
          </a:p>
        </p:txBody>
      </p:sp>
    </p:spTree>
    <p:extLst>
      <p:ext uri="{BB962C8B-B14F-4D97-AF65-F5344CB8AC3E}">
        <p14:creationId xmlns:p14="http://schemas.microsoft.com/office/powerpoint/2010/main" val="617844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Bottom)">
                                      <p:cBhvr>
                                        <p:cTn id="7" dur="500"/>
                                        <p:tgtEl>
                                          <p:spTgt spid="54"/>
                                        </p:tgtEl>
                                      </p:cBhvr>
                                    </p:animEffect>
                                  </p:childTnLst>
                                </p:cTn>
                              </p:par>
                              <p:par>
                                <p:cTn id="8" presetID="12" presetClass="entr" presetSubtype="4"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slide(fromBottom)">
                                      <p:cBhvr>
                                        <p:cTn id="10" dur="500"/>
                                        <p:tgtEl>
                                          <p:spTgt spid="55"/>
                                        </p:tgtEl>
                                      </p:cBhvr>
                                    </p:animEffect>
                                  </p:childTnLst>
                                </p:cTn>
                              </p:par>
                              <p:par>
                                <p:cTn id="11" presetID="12" presetClass="entr" presetSubtype="4"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slide(fromBottom)">
                                      <p:cBhvr>
                                        <p:cTn id="13" dur="500"/>
                                        <p:tgtEl>
                                          <p:spTgt spid="56"/>
                                        </p:tgtEl>
                                      </p:cBhvr>
                                    </p:animEffect>
                                  </p:childTnLst>
                                </p:cTn>
                              </p:par>
                              <p:par>
                                <p:cTn id="14" presetID="12" presetClass="entr" presetSubtype="4" fill="hold"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slide(fromBottom)">
                                      <p:cBhvr>
                                        <p:cTn id="16" dur="500"/>
                                        <p:tgtEl>
                                          <p:spTgt spid="57"/>
                                        </p:tgtEl>
                                      </p:cBhvr>
                                    </p:animEffect>
                                  </p:childTnLst>
                                </p:cTn>
                              </p:par>
                              <p:par>
                                <p:cTn id="17" presetID="12" presetClass="entr" presetSubtype="4"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slide(fromBottom)">
                                      <p:cBhvr>
                                        <p:cTn id="19" dur="500"/>
                                        <p:tgtEl>
                                          <p:spTgt spid="58"/>
                                        </p:tgtEl>
                                      </p:cBhvr>
                                    </p:animEffect>
                                  </p:childTnLst>
                                </p:cTn>
                              </p:par>
                              <p:par>
                                <p:cTn id="20" presetID="12" presetClass="entr" presetSubtype="4"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slide(fromBottom)">
                                      <p:cBhvr>
                                        <p:cTn id="22" dur="500"/>
                                        <p:tgtEl>
                                          <p:spTgt spid="59"/>
                                        </p:tgtEl>
                                      </p:cBhvr>
                                    </p:animEffect>
                                  </p:childTnLst>
                                </p:cTn>
                              </p:par>
                              <p:par>
                                <p:cTn id="23" presetID="12" presetClass="entr" presetSubtype="4" fill="hold" nodeType="with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slide(fromBottom)">
                                      <p:cBhvr>
                                        <p:cTn id="25" dur="500"/>
                                        <p:tgtEl>
                                          <p:spTgt spid="60"/>
                                        </p:tgtEl>
                                      </p:cBhvr>
                                    </p:animEffect>
                                  </p:childTnLst>
                                </p:cTn>
                              </p:par>
                              <p:par>
                                <p:cTn id="26" presetID="12" presetClass="entr" presetSubtype="4" fill="hold" nodeType="with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slide(fromBottom)">
                                      <p:cBhvr>
                                        <p:cTn id="28" dur="500"/>
                                        <p:tgtEl>
                                          <p:spTgt spid="61"/>
                                        </p:tgtEl>
                                      </p:cBhvr>
                                    </p:animEffect>
                                  </p:childTnLst>
                                </p:cTn>
                              </p:par>
                              <p:par>
                                <p:cTn id="29" presetID="12" presetClass="entr" presetSubtype="4"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slide(fromBottom)">
                                      <p:cBhvr>
                                        <p:cTn id="31" dur="500"/>
                                        <p:tgtEl>
                                          <p:spTgt spid="62"/>
                                        </p:tgtEl>
                                      </p:cBhvr>
                                    </p:animEffect>
                                  </p:childTnLst>
                                </p:cTn>
                              </p:par>
                              <p:par>
                                <p:cTn id="32" presetID="12" presetClass="entr" presetSubtype="4" fill="hold" nodeType="with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slide(fromBottom)">
                                      <p:cBhvr>
                                        <p:cTn id="34" dur="500"/>
                                        <p:tgtEl>
                                          <p:spTgt spid="63"/>
                                        </p:tgtEl>
                                      </p:cBhvr>
                                    </p:animEffect>
                                  </p:childTnLst>
                                </p:cTn>
                              </p:par>
                              <p:par>
                                <p:cTn id="35" presetID="12" presetClass="entr" presetSubtype="4" fill="hold" nodeType="with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slide(fromBottom)">
                                      <p:cBhvr>
                                        <p:cTn id="37" dur="500"/>
                                        <p:tgtEl>
                                          <p:spTgt spid="64"/>
                                        </p:tgtEl>
                                      </p:cBhvr>
                                    </p:animEffect>
                                  </p:childTnLst>
                                </p:cTn>
                              </p:par>
                              <p:par>
                                <p:cTn id="38" presetID="12" presetClass="entr" presetSubtype="4"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slide(fromBottom)">
                                      <p:cBhvr>
                                        <p:cTn id="40" dur="500"/>
                                        <p:tgtEl>
                                          <p:spTgt spid="65"/>
                                        </p:tgtEl>
                                      </p:cBhvr>
                                    </p:animEffect>
                                  </p:childTnLst>
                                </p:cTn>
                              </p:par>
                              <p:par>
                                <p:cTn id="41" presetID="12" presetClass="entr" presetSubtype="4" fill="hold"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slide(fromBottom)">
                                      <p:cBhvr>
                                        <p:cTn id="43" dur="500"/>
                                        <p:tgtEl>
                                          <p:spTgt spid="66"/>
                                        </p:tgtEl>
                                      </p:cBhvr>
                                    </p:animEffect>
                                  </p:childTnLst>
                                </p:cTn>
                              </p:par>
                              <p:par>
                                <p:cTn id="44" presetID="12" presetClass="entr" presetSubtype="4" fill="hold"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slide(fromBottom)">
                                      <p:cBhvr>
                                        <p:cTn id="46" dur="500"/>
                                        <p:tgtEl>
                                          <p:spTgt spid="67"/>
                                        </p:tgtEl>
                                      </p:cBhvr>
                                    </p:animEffect>
                                  </p:childTnLst>
                                </p:cTn>
                              </p:par>
                              <p:par>
                                <p:cTn id="47" presetID="12" presetClass="entr" presetSubtype="4" fill="hold" nodeType="with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slide(fromBottom)">
                                      <p:cBhvr>
                                        <p:cTn id="49" dur="500"/>
                                        <p:tgtEl>
                                          <p:spTgt spid="68"/>
                                        </p:tgtEl>
                                      </p:cBhvr>
                                    </p:animEffect>
                                  </p:childTnLst>
                                </p:cTn>
                              </p:par>
                              <p:par>
                                <p:cTn id="50" presetID="12" presetClass="entr" presetSubtype="4" fill="hold"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slide(fromBottom)">
                                      <p:cBhvr>
                                        <p:cTn id="52" dur="500"/>
                                        <p:tgtEl>
                                          <p:spTgt spid="69"/>
                                        </p:tgtEl>
                                      </p:cBhvr>
                                    </p:animEffect>
                                  </p:childTnLst>
                                </p:cTn>
                              </p:par>
                              <p:par>
                                <p:cTn id="53" presetID="12" presetClass="entr" presetSubtype="4" fill="hold"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slide(fromBottom)">
                                      <p:cBhvr>
                                        <p:cTn id="55" dur="500"/>
                                        <p:tgtEl>
                                          <p:spTgt spid="70"/>
                                        </p:tgtEl>
                                      </p:cBhvr>
                                    </p:animEffect>
                                  </p:childTnLst>
                                </p:cTn>
                              </p:par>
                              <p:par>
                                <p:cTn id="56" presetID="12" presetClass="entr" presetSubtype="4" fill="hold" nodeType="with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slide(fromBottom)">
                                      <p:cBhvr>
                                        <p:cTn id="58" dur="500"/>
                                        <p:tgtEl>
                                          <p:spTgt spid="71"/>
                                        </p:tgtEl>
                                      </p:cBhvr>
                                    </p:animEffect>
                                  </p:childTnLst>
                                </p:cTn>
                              </p:par>
                            </p:childTnLst>
                          </p:cTn>
                        </p:par>
                        <p:par>
                          <p:cTn id="59" fill="hold">
                            <p:stCondLst>
                              <p:cond delay="500"/>
                            </p:stCondLst>
                            <p:childTnLst>
                              <p:par>
                                <p:cTn id="60" presetID="12" presetClass="entr" presetSubtype="4"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slide(fromBottom)">
                                      <p:cBhvr>
                                        <p:cTn id="62" dur="500"/>
                                        <p:tgtEl>
                                          <p:spTgt spid="39"/>
                                        </p:tgtEl>
                                      </p:cBhvr>
                                    </p:animEffect>
                                  </p:childTnLst>
                                </p:cTn>
                              </p:par>
                            </p:childTnLst>
                          </p:cTn>
                        </p:par>
                        <p:par>
                          <p:cTn id="63" fill="hold">
                            <p:stCondLst>
                              <p:cond delay="1000"/>
                            </p:stCondLst>
                            <p:childTnLst>
                              <p:par>
                                <p:cTn id="64" presetID="12" presetClass="entr" presetSubtype="4"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slide(fromBottom)">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nodeType="clickEffect">
                                  <p:stCondLst>
                                    <p:cond delay="0"/>
                                  </p:stCondLst>
                                  <p:childTnLst>
                                    <p:animMotion origin="layout" path="M 4.16667E-6 -2.59259E-6 L -0.19566 -0.14537 " pathEditMode="relative" rAng="0" ptsTypes="AA">
                                      <p:cBhvr>
                                        <p:cTn id="70" dur="2000" fill="hold"/>
                                        <p:tgtEl>
                                          <p:spTgt spid="65"/>
                                        </p:tgtEl>
                                        <p:attrNameLst>
                                          <p:attrName>ppt_x</p:attrName>
                                          <p:attrName>ppt_y</p:attrName>
                                        </p:attrNameLst>
                                      </p:cBhvr>
                                      <p:rCtr x="-9800" y="-7300"/>
                                    </p:animMotion>
                                  </p:childTnLst>
                                </p:cTn>
                              </p:par>
                              <p:par>
                                <p:cTn id="71" presetID="0" presetClass="path" presetSubtype="0" accel="50000" decel="50000" fill="hold" nodeType="withEffect">
                                  <p:stCondLst>
                                    <p:cond delay="0"/>
                                  </p:stCondLst>
                                  <p:childTnLst>
                                    <p:animMotion origin="layout" path="M -4.72222E-6 -2.96296E-6 L -0.15156 -0.16273 " pathEditMode="relative" rAng="0" ptsTypes="AA">
                                      <p:cBhvr>
                                        <p:cTn id="72" dur="2000" fill="hold"/>
                                        <p:tgtEl>
                                          <p:spTgt spid="66"/>
                                        </p:tgtEl>
                                        <p:attrNameLst>
                                          <p:attrName>ppt_x</p:attrName>
                                          <p:attrName>ppt_y</p:attrName>
                                        </p:attrNameLst>
                                      </p:cBhvr>
                                      <p:rCtr x="-7600" y="-8100"/>
                                    </p:animMotion>
                                  </p:childTnLst>
                                </p:cTn>
                              </p:par>
                              <p:par>
                                <p:cTn id="73" presetID="0" presetClass="path" presetSubtype="0" accel="50000" decel="50000" fill="hold" nodeType="withEffect">
                                  <p:stCondLst>
                                    <p:cond delay="0"/>
                                  </p:stCondLst>
                                  <p:childTnLst>
                                    <p:animMotion origin="layout" path="M 8.33333E-7 -2.59259E-6 L -0.08056 -0.14791 " pathEditMode="relative" rAng="0" ptsTypes="AA">
                                      <p:cBhvr>
                                        <p:cTn id="74" dur="2000" fill="hold"/>
                                        <p:tgtEl>
                                          <p:spTgt spid="68"/>
                                        </p:tgtEl>
                                        <p:attrNameLst>
                                          <p:attrName>ppt_x</p:attrName>
                                          <p:attrName>ppt_y</p:attrName>
                                        </p:attrNameLst>
                                      </p:cBhvr>
                                      <p:rCtr x="-4000" y="-7400"/>
                                    </p:animMotion>
                                  </p:childTnLst>
                                </p:cTn>
                              </p:par>
                              <p:par>
                                <p:cTn id="75" presetID="0" presetClass="path" presetSubtype="0" accel="50000" decel="50000" fill="hold" nodeType="withEffect">
                                  <p:stCondLst>
                                    <p:cond delay="0"/>
                                  </p:stCondLst>
                                  <p:childTnLst>
                                    <p:animMotion origin="layout" path="M 1.94444E-6 -2.96296E-6 L -0.0349 -0.16898 " pathEditMode="relative" rAng="0" ptsTypes="AA">
                                      <p:cBhvr>
                                        <p:cTn id="76" dur="2000" fill="hold"/>
                                        <p:tgtEl>
                                          <p:spTgt spid="69"/>
                                        </p:tgtEl>
                                        <p:attrNameLst>
                                          <p:attrName>ppt_x</p:attrName>
                                          <p:attrName>ppt_y</p:attrName>
                                        </p:attrNameLst>
                                      </p:cBhvr>
                                      <p:rCtr x="-1800" y="-8400"/>
                                    </p:animMotion>
                                  </p:childTnLst>
                                </p:cTn>
                              </p:par>
                              <p:par>
                                <p:cTn id="77" presetID="0" presetClass="path" presetSubtype="0" accel="50000" decel="50000" fill="hold" nodeType="withEffect">
                                  <p:stCondLst>
                                    <p:cond delay="0"/>
                                  </p:stCondLst>
                                  <p:childTnLst>
                                    <p:animMotion origin="layout" path="M -5.55556E-7 -4.81481E-6 L 0.00764 -0.18449 " pathEditMode="relative" rAng="0" ptsTypes="AA">
                                      <p:cBhvr>
                                        <p:cTn id="78" dur="2000" fill="hold"/>
                                        <p:tgtEl>
                                          <p:spTgt spid="70"/>
                                        </p:tgtEl>
                                        <p:attrNameLst>
                                          <p:attrName>ppt_x</p:attrName>
                                          <p:attrName>ppt_y</p:attrName>
                                        </p:attrNameLst>
                                      </p:cBhvr>
                                      <p:rCtr x="400" y="-9200"/>
                                    </p:animMotion>
                                  </p:childTnLst>
                                </p:cTn>
                              </p:par>
                              <p:par>
                                <p:cTn id="79" presetID="0" presetClass="path" presetSubtype="0" accel="50000" decel="50000" fill="hold" nodeType="withEffect">
                                  <p:stCondLst>
                                    <p:cond delay="0"/>
                                  </p:stCondLst>
                                  <p:childTnLst>
                                    <p:animMotion origin="layout" path="M 2.77778E-6 -4.81481E-6 L -0.11163 -0.18634 " pathEditMode="relative" rAng="0" ptsTypes="AA">
                                      <p:cBhvr>
                                        <p:cTn id="80" dur="2000" fill="hold"/>
                                        <p:tgtEl>
                                          <p:spTgt spid="67"/>
                                        </p:tgtEl>
                                        <p:attrNameLst>
                                          <p:attrName>ppt_x</p:attrName>
                                          <p:attrName>ppt_y</p:attrName>
                                        </p:attrNameLst>
                                      </p:cBhvr>
                                      <p:rCtr x="-5600" y="-9300"/>
                                    </p:animMotion>
                                  </p:childTnLst>
                                </p:cTn>
                              </p:par>
                            </p:childTnLst>
                          </p:cTn>
                        </p:par>
                        <p:par>
                          <p:cTn id="81" fill="hold">
                            <p:stCondLst>
                              <p:cond delay="2000"/>
                            </p:stCondLst>
                            <p:childTnLst>
                              <p:par>
                                <p:cTn id="82" presetID="10" presetClass="entr" presetSubtype="0" fill="hold" nodeType="afterEffect">
                                  <p:stCondLst>
                                    <p:cond delay="0"/>
                                  </p:stCondLst>
                                  <p:childTnLst>
                                    <p:set>
                                      <p:cBhvr>
                                        <p:cTn id="83" dur="1" fill="hold">
                                          <p:stCondLst>
                                            <p:cond delay="0"/>
                                          </p:stCondLst>
                                        </p:cTn>
                                        <p:tgtEl>
                                          <p:spTgt spid="104"/>
                                        </p:tgtEl>
                                        <p:attrNameLst>
                                          <p:attrName>style.visibility</p:attrName>
                                        </p:attrNameLst>
                                      </p:cBhvr>
                                      <p:to>
                                        <p:strVal val="visible"/>
                                      </p:to>
                                    </p:set>
                                    <p:animEffect transition="in" filter="fade">
                                      <p:cBhvr>
                                        <p:cTn id="84" dur="2000"/>
                                        <p:tgtEl>
                                          <p:spTgt spid="104"/>
                                        </p:tgtEl>
                                      </p:cBhvr>
                                    </p:animEffect>
                                  </p:childTnLst>
                                </p:cTn>
                              </p:par>
                              <p:par>
                                <p:cTn id="85" presetID="10" presetClass="entr" presetSubtype="0" fill="hold" nodeType="withEffect">
                                  <p:stCondLst>
                                    <p:cond delay="0"/>
                                  </p:stCondLst>
                                  <p:childTnLst>
                                    <p:set>
                                      <p:cBhvr>
                                        <p:cTn id="86" dur="1" fill="hold">
                                          <p:stCondLst>
                                            <p:cond delay="0"/>
                                          </p:stCondLst>
                                        </p:cTn>
                                        <p:tgtEl>
                                          <p:spTgt spid="105"/>
                                        </p:tgtEl>
                                        <p:attrNameLst>
                                          <p:attrName>style.visibility</p:attrName>
                                        </p:attrNameLst>
                                      </p:cBhvr>
                                      <p:to>
                                        <p:strVal val="visible"/>
                                      </p:to>
                                    </p:set>
                                    <p:animEffect transition="in" filter="fade">
                                      <p:cBhvr>
                                        <p:cTn id="87" dur="2000"/>
                                        <p:tgtEl>
                                          <p:spTgt spid="105"/>
                                        </p:tgtEl>
                                      </p:cBhvr>
                                    </p:animEffect>
                                  </p:childTnLst>
                                </p:cTn>
                              </p:par>
                              <p:par>
                                <p:cTn id="88" presetID="10" presetClass="entr" presetSubtype="0" fill="hold" nodeType="withEffect">
                                  <p:stCondLst>
                                    <p:cond delay="0"/>
                                  </p:stCondLst>
                                  <p:childTnLst>
                                    <p:set>
                                      <p:cBhvr>
                                        <p:cTn id="89" dur="1" fill="hold">
                                          <p:stCondLst>
                                            <p:cond delay="0"/>
                                          </p:stCondLst>
                                        </p:cTn>
                                        <p:tgtEl>
                                          <p:spTgt spid="106"/>
                                        </p:tgtEl>
                                        <p:attrNameLst>
                                          <p:attrName>style.visibility</p:attrName>
                                        </p:attrNameLst>
                                      </p:cBhvr>
                                      <p:to>
                                        <p:strVal val="visible"/>
                                      </p:to>
                                    </p:set>
                                    <p:animEffect transition="in" filter="fade">
                                      <p:cBhvr>
                                        <p:cTn id="90" dur="2000"/>
                                        <p:tgtEl>
                                          <p:spTgt spid="106"/>
                                        </p:tgtEl>
                                      </p:cBhvr>
                                    </p:animEffect>
                                  </p:childTnLst>
                                </p:cTn>
                              </p:par>
                              <p:par>
                                <p:cTn id="91" presetID="10" presetClass="exit" presetSubtype="0" fill="hold" nodeType="withEffect">
                                  <p:stCondLst>
                                    <p:cond delay="0"/>
                                  </p:stCondLst>
                                  <p:childTnLst>
                                    <p:animEffect transition="out" filter="fade">
                                      <p:cBhvr>
                                        <p:cTn id="92" dur="2000"/>
                                        <p:tgtEl>
                                          <p:spTgt spid="65"/>
                                        </p:tgtEl>
                                      </p:cBhvr>
                                    </p:animEffect>
                                    <p:set>
                                      <p:cBhvr>
                                        <p:cTn id="93" dur="1" fill="hold">
                                          <p:stCondLst>
                                            <p:cond delay="1999"/>
                                          </p:stCondLst>
                                        </p:cTn>
                                        <p:tgtEl>
                                          <p:spTgt spid="65"/>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2000"/>
                                        <p:tgtEl>
                                          <p:spTgt spid="66"/>
                                        </p:tgtEl>
                                      </p:cBhvr>
                                    </p:animEffect>
                                    <p:set>
                                      <p:cBhvr>
                                        <p:cTn id="96" dur="1" fill="hold">
                                          <p:stCondLst>
                                            <p:cond delay="1999"/>
                                          </p:stCondLst>
                                        </p:cTn>
                                        <p:tgtEl>
                                          <p:spTgt spid="66"/>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2000"/>
                                        <p:tgtEl>
                                          <p:spTgt spid="67"/>
                                        </p:tgtEl>
                                      </p:cBhvr>
                                    </p:animEffect>
                                    <p:set>
                                      <p:cBhvr>
                                        <p:cTn id="99" dur="1" fill="hold">
                                          <p:stCondLst>
                                            <p:cond delay="1999"/>
                                          </p:stCondLst>
                                        </p:cTn>
                                        <p:tgtEl>
                                          <p:spTgt spid="67"/>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2000"/>
                                        <p:tgtEl>
                                          <p:spTgt spid="68"/>
                                        </p:tgtEl>
                                      </p:cBhvr>
                                    </p:animEffect>
                                    <p:set>
                                      <p:cBhvr>
                                        <p:cTn id="102" dur="1" fill="hold">
                                          <p:stCondLst>
                                            <p:cond delay="1999"/>
                                          </p:stCondLst>
                                        </p:cTn>
                                        <p:tgtEl>
                                          <p:spTgt spid="68"/>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2000"/>
                                        <p:tgtEl>
                                          <p:spTgt spid="69"/>
                                        </p:tgtEl>
                                      </p:cBhvr>
                                    </p:animEffect>
                                    <p:set>
                                      <p:cBhvr>
                                        <p:cTn id="105" dur="1" fill="hold">
                                          <p:stCondLst>
                                            <p:cond delay="1999"/>
                                          </p:stCondLst>
                                        </p:cTn>
                                        <p:tgtEl>
                                          <p:spTgt spid="69"/>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2000"/>
                                        <p:tgtEl>
                                          <p:spTgt spid="70"/>
                                        </p:tgtEl>
                                      </p:cBhvr>
                                    </p:animEffect>
                                    <p:set>
                                      <p:cBhvr>
                                        <p:cTn id="108" dur="1" fill="hold">
                                          <p:stCondLst>
                                            <p:cond delay="1999"/>
                                          </p:stCondLst>
                                        </p:cTn>
                                        <p:tgtEl>
                                          <p:spTgt spid="70"/>
                                        </p:tgtEl>
                                        <p:attrNameLst>
                                          <p:attrName>style.visibility</p:attrName>
                                        </p:attrNameLst>
                                      </p:cBhvr>
                                      <p:to>
                                        <p:strVal val="hidden"/>
                                      </p:to>
                                    </p:set>
                                  </p:childTnLst>
                                </p:cTn>
                              </p:par>
                            </p:childTnLst>
                          </p:cTn>
                        </p:par>
                        <p:par>
                          <p:cTn id="109" fill="hold">
                            <p:stCondLst>
                              <p:cond delay="4000"/>
                            </p:stCondLst>
                            <p:childTnLst>
                              <p:par>
                                <p:cTn id="110" presetID="0" presetClass="path" presetSubtype="0" accel="50000" decel="50000" fill="hold" nodeType="afterEffect">
                                  <p:stCondLst>
                                    <p:cond delay="0"/>
                                  </p:stCondLst>
                                  <p:childTnLst>
                                    <p:animMotion origin="layout" path="M 0.0026 0.00903 L 0.01545 -0.1625 " pathEditMode="relative" rAng="0" ptsTypes="AA">
                                      <p:cBhvr>
                                        <p:cTn id="111" dur="2000" fill="hold"/>
                                        <p:tgtEl>
                                          <p:spTgt spid="55"/>
                                        </p:tgtEl>
                                        <p:attrNameLst>
                                          <p:attrName>ppt_x</p:attrName>
                                          <p:attrName>ppt_y</p:attrName>
                                        </p:attrNameLst>
                                      </p:cBhvr>
                                      <p:rCtr x="600" y="-8600"/>
                                    </p:animMotion>
                                  </p:childTnLst>
                                </p:cTn>
                              </p:par>
                              <p:par>
                                <p:cTn id="112" presetID="0" presetClass="path" presetSubtype="0" accel="50000" decel="50000" fill="hold" nodeType="withEffect">
                                  <p:stCondLst>
                                    <p:cond delay="0"/>
                                  </p:stCondLst>
                                  <p:childTnLst>
                                    <p:animMotion origin="layout" path="M 0.00278 0.01111 L -0.05711 -0.1919 " pathEditMode="relative" rAng="0" ptsTypes="AA">
                                      <p:cBhvr>
                                        <p:cTn id="113" dur="2000" fill="hold"/>
                                        <p:tgtEl>
                                          <p:spTgt spid="54"/>
                                        </p:tgtEl>
                                        <p:attrNameLst>
                                          <p:attrName>ppt_x</p:attrName>
                                          <p:attrName>ppt_y</p:attrName>
                                        </p:attrNameLst>
                                      </p:cBhvr>
                                      <p:rCtr x="-3000" y="-10200"/>
                                    </p:animMotion>
                                  </p:childTnLst>
                                </p:cTn>
                              </p:par>
                              <p:par>
                                <p:cTn id="114" presetID="0" presetClass="path" presetSubtype="0" accel="50000" decel="50000" fill="hold" nodeType="withEffect">
                                  <p:stCondLst>
                                    <p:cond delay="0"/>
                                  </p:stCondLst>
                                  <p:childTnLst>
                                    <p:animMotion origin="layout" path="M 8.33333E-7 -4.81481E-6 L -0.04375 -0.16389 " pathEditMode="relative" ptsTypes="AA">
                                      <p:cBhvr>
                                        <p:cTn id="115" dur="2000" fill="hold"/>
                                        <p:tgtEl>
                                          <p:spTgt spid="57"/>
                                        </p:tgtEl>
                                        <p:attrNameLst>
                                          <p:attrName>ppt_x</p:attrName>
                                          <p:attrName>ppt_y</p:attrName>
                                        </p:attrNameLst>
                                      </p:cBhvr>
                                    </p:animMotion>
                                  </p:childTnLst>
                                </p:cTn>
                              </p:par>
                              <p:par>
                                <p:cTn id="116" presetID="0" presetClass="path" presetSubtype="0" accel="50000" decel="50000" fill="hold" nodeType="withEffect">
                                  <p:stCondLst>
                                    <p:cond delay="0"/>
                                  </p:stCondLst>
                                  <p:childTnLst>
                                    <p:animMotion origin="layout" path="M 0.00157 0.00579 L 0.02639 -0.19305 " pathEditMode="relative" rAng="0" ptsTypes="AA">
                                      <p:cBhvr>
                                        <p:cTn id="117" dur="2000" fill="hold"/>
                                        <p:tgtEl>
                                          <p:spTgt spid="56"/>
                                        </p:tgtEl>
                                        <p:attrNameLst>
                                          <p:attrName>ppt_x</p:attrName>
                                          <p:attrName>ppt_y</p:attrName>
                                        </p:attrNameLst>
                                      </p:cBhvr>
                                      <p:rCtr x="1200" y="-10000"/>
                                    </p:animMotion>
                                  </p:childTnLst>
                                </p:cTn>
                              </p:par>
                              <p:par>
                                <p:cTn id="118" presetID="0" presetClass="path" presetSubtype="0" accel="50000" decel="50000" fill="hold" nodeType="withEffect">
                                  <p:stCondLst>
                                    <p:cond delay="0"/>
                                  </p:stCondLst>
                                  <p:childTnLst>
                                    <p:animMotion origin="layout" path="M 0.00139 0.00695 L -0.16545 -0.16134 " pathEditMode="relative" rAng="0" ptsTypes="AA">
                                      <p:cBhvr>
                                        <p:cTn id="119" dur="2000" fill="hold"/>
                                        <p:tgtEl>
                                          <p:spTgt spid="59"/>
                                        </p:tgtEl>
                                        <p:attrNameLst>
                                          <p:attrName>ppt_x</p:attrName>
                                          <p:attrName>ppt_y</p:attrName>
                                        </p:attrNameLst>
                                      </p:cBhvr>
                                      <p:rCtr x="-8400" y="-8400"/>
                                    </p:animMotion>
                                  </p:childTnLst>
                                </p:cTn>
                              </p:par>
                              <p:par>
                                <p:cTn id="120" presetID="0" presetClass="path" presetSubtype="0" accel="50000" decel="50000" fill="hold" nodeType="withEffect">
                                  <p:stCondLst>
                                    <p:cond delay="0"/>
                                  </p:stCondLst>
                                  <p:childTnLst>
                                    <p:animMotion origin="layout" path="M -0.00121 0.01065 L -0.02882 -0.19305 " pathEditMode="relative" rAng="0" ptsTypes="AA">
                                      <p:cBhvr>
                                        <p:cTn id="121" dur="2000" fill="hold"/>
                                        <p:tgtEl>
                                          <p:spTgt spid="58"/>
                                        </p:tgtEl>
                                        <p:attrNameLst>
                                          <p:attrName>ppt_x</p:attrName>
                                          <p:attrName>ppt_y</p:attrName>
                                        </p:attrNameLst>
                                      </p:cBhvr>
                                      <p:rCtr x="-1400" y="-10200"/>
                                    </p:animMotion>
                                  </p:childTnLst>
                                </p:cTn>
                              </p:par>
                            </p:childTnLst>
                          </p:cTn>
                        </p:par>
                        <p:par>
                          <p:cTn id="122" fill="hold">
                            <p:stCondLst>
                              <p:cond delay="6000"/>
                            </p:stCondLst>
                            <p:childTnLst>
                              <p:par>
                                <p:cTn id="123" presetID="10" presetClass="entr" presetSubtype="0" fill="hold" nodeType="afterEffect">
                                  <p:stCondLst>
                                    <p:cond delay="0"/>
                                  </p:stCondLst>
                                  <p:childTnLst>
                                    <p:set>
                                      <p:cBhvr>
                                        <p:cTn id="124" dur="1" fill="hold">
                                          <p:stCondLst>
                                            <p:cond delay="0"/>
                                          </p:stCondLst>
                                        </p:cTn>
                                        <p:tgtEl>
                                          <p:spTgt spid="98"/>
                                        </p:tgtEl>
                                        <p:attrNameLst>
                                          <p:attrName>style.visibility</p:attrName>
                                        </p:attrNameLst>
                                      </p:cBhvr>
                                      <p:to>
                                        <p:strVal val="visible"/>
                                      </p:to>
                                    </p:set>
                                    <p:animEffect transition="in" filter="fade">
                                      <p:cBhvr>
                                        <p:cTn id="125" dur="2000"/>
                                        <p:tgtEl>
                                          <p:spTgt spid="98"/>
                                        </p:tgtEl>
                                      </p:cBhvr>
                                    </p:animEffect>
                                  </p:childTnLst>
                                </p:cTn>
                              </p:par>
                              <p:par>
                                <p:cTn id="126" presetID="10" presetClass="entr" presetSubtype="0" fill="hold" nodeType="with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2000"/>
                                        <p:tgtEl>
                                          <p:spTgt spid="99"/>
                                        </p:tgtEl>
                                      </p:cBhvr>
                                    </p:animEffect>
                                  </p:childTnLst>
                                </p:cTn>
                              </p:par>
                              <p:par>
                                <p:cTn id="129" presetID="10" presetClass="entr" presetSubtype="0" fill="hold" nodeType="withEffect">
                                  <p:stCondLst>
                                    <p:cond delay="0"/>
                                  </p:stCondLst>
                                  <p:childTnLst>
                                    <p:set>
                                      <p:cBhvr>
                                        <p:cTn id="130" dur="1" fill="hold">
                                          <p:stCondLst>
                                            <p:cond delay="0"/>
                                          </p:stCondLst>
                                        </p:cTn>
                                        <p:tgtEl>
                                          <p:spTgt spid="100"/>
                                        </p:tgtEl>
                                        <p:attrNameLst>
                                          <p:attrName>style.visibility</p:attrName>
                                        </p:attrNameLst>
                                      </p:cBhvr>
                                      <p:to>
                                        <p:strVal val="visible"/>
                                      </p:to>
                                    </p:set>
                                    <p:animEffect transition="in" filter="fade">
                                      <p:cBhvr>
                                        <p:cTn id="131" dur="2000"/>
                                        <p:tgtEl>
                                          <p:spTgt spid="100"/>
                                        </p:tgtEl>
                                      </p:cBhvr>
                                    </p:animEffect>
                                  </p:childTnLst>
                                </p:cTn>
                              </p:par>
                              <p:par>
                                <p:cTn id="132" presetID="10" presetClass="exit" presetSubtype="0" fill="hold" nodeType="withEffect">
                                  <p:stCondLst>
                                    <p:cond delay="0"/>
                                  </p:stCondLst>
                                  <p:childTnLst>
                                    <p:animEffect transition="out" filter="fade">
                                      <p:cBhvr>
                                        <p:cTn id="133" dur="2000"/>
                                        <p:tgtEl>
                                          <p:spTgt spid="54"/>
                                        </p:tgtEl>
                                      </p:cBhvr>
                                    </p:animEffect>
                                    <p:set>
                                      <p:cBhvr>
                                        <p:cTn id="134" dur="1" fill="hold">
                                          <p:stCondLst>
                                            <p:cond delay="1999"/>
                                          </p:stCondLst>
                                        </p:cTn>
                                        <p:tgtEl>
                                          <p:spTgt spid="54"/>
                                        </p:tgtEl>
                                        <p:attrNameLst>
                                          <p:attrName>style.visibility</p:attrName>
                                        </p:attrNameLst>
                                      </p:cBhvr>
                                      <p:to>
                                        <p:strVal val="hidden"/>
                                      </p:to>
                                    </p:set>
                                  </p:childTnLst>
                                </p:cTn>
                              </p:par>
                              <p:par>
                                <p:cTn id="135" presetID="10" presetClass="exit" presetSubtype="0" fill="hold" nodeType="withEffect">
                                  <p:stCondLst>
                                    <p:cond delay="0"/>
                                  </p:stCondLst>
                                  <p:childTnLst>
                                    <p:animEffect transition="out" filter="fade">
                                      <p:cBhvr>
                                        <p:cTn id="136" dur="2000"/>
                                        <p:tgtEl>
                                          <p:spTgt spid="55"/>
                                        </p:tgtEl>
                                      </p:cBhvr>
                                    </p:animEffect>
                                    <p:set>
                                      <p:cBhvr>
                                        <p:cTn id="137" dur="1" fill="hold">
                                          <p:stCondLst>
                                            <p:cond delay="1999"/>
                                          </p:stCondLst>
                                        </p:cTn>
                                        <p:tgtEl>
                                          <p:spTgt spid="55"/>
                                        </p:tgtEl>
                                        <p:attrNameLst>
                                          <p:attrName>style.visibility</p:attrName>
                                        </p:attrNameLst>
                                      </p:cBhvr>
                                      <p:to>
                                        <p:strVal val="hidden"/>
                                      </p:to>
                                    </p:set>
                                  </p:childTnLst>
                                </p:cTn>
                              </p:par>
                              <p:par>
                                <p:cTn id="138" presetID="10" presetClass="exit" presetSubtype="0" fill="hold" nodeType="withEffect">
                                  <p:stCondLst>
                                    <p:cond delay="0"/>
                                  </p:stCondLst>
                                  <p:childTnLst>
                                    <p:animEffect transition="out" filter="fade">
                                      <p:cBhvr>
                                        <p:cTn id="139" dur="2000"/>
                                        <p:tgtEl>
                                          <p:spTgt spid="56"/>
                                        </p:tgtEl>
                                      </p:cBhvr>
                                    </p:animEffect>
                                    <p:set>
                                      <p:cBhvr>
                                        <p:cTn id="140" dur="1" fill="hold">
                                          <p:stCondLst>
                                            <p:cond delay="1999"/>
                                          </p:stCondLst>
                                        </p:cTn>
                                        <p:tgtEl>
                                          <p:spTgt spid="56"/>
                                        </p:tgtEl>
                                        <p:attrNameLst>
                                          <p:attrName>style.visibility</p:attrName>
                                        </p:attrNameLst>
                                      </p:cBhvr>
                                      <p:to>
                                        <p:strVal val="hidden"/>
                                      </p:to>
                                    </p:set>
                                  </p:childTnLst>
                                </p:cTn>
                              </p:par>
                              <p:par>
                                <p:cTn id="141" presetID="10" presetClass="exit" presetSubtype="0" fill="hold" nodeType="withEffect">
                                  <p:stCondLst>
                                    <p:cond delay="0"/>
                                  </p:stCondLst>
                                  <p:childTnLst>
                                    <p:animEffect transition="out" filter="fade">
                                      <p:cBhvr>
                                        <p:cTn id="142" dur="2000"/>
                                        <p:tgtEl>
                                          <p:spTgt spid="57"/>
                                        </p:tgtEl>
                                      </p:cBhvr>
                                    </p:animEffect>
                                    <p:set>
                                      <p:cBhvr>
                                        <p:cTn id="143" dur="1" fill="hold">
                                          <p:stCondLst>
                                            <p:cond delay="1999"/>
                                          </p:stCondLst>
                                        </p:cTn>
                                        <p:tgtEl>
                                          <p:spTgt spid="57"/>
                                        </p:tgtEl>
                                        <p:attrNameLst>
                                          <p:attrName>style.visibility</p:attrName>
                                        </p:attrNameLst>
                                      </p:cBhvr>
                                      <p:to>
                                        <p:strVal val="hidden"/>
                                      </p:to>
                                    </p:set>
                                  </p:childTnLst>
                                </p:cTn>
                              </p:par>
                              <p:par>
                                <p:cTn id="144" presetID="10" presetClass="exit" presetSubtype="0" fill="hold" nodeType="withEffect">
                                  <p:stCondLst>
                                    <p:cond delay="0"/>
                                  </p:stCondLst>
                                  <p:childTnLst>
                                    <p:animEffect transition="out" filter="fade">
                                      <p:cBhvr>
                                        <p:cTn id="145" dur="2000"/>
                                        <p:tgtEl>
                                          <p:spTgt spid="58"/>
                                        </p:tgtEl>
                                      </p:cBhvr>
                                    </p:animEffect>
                                    <p:set>
                                      <p:cBhvr>
                                        <p:cTn id="146" dur="1" fill="hold">
                                          <p:stCondLst>
                                            <p:cond delay="1999"/>
                                          </p:stCondLst>
                                        </p:cTn>
                                        <p:tgtEl>
                                          <p:spTgt spid="58"/>
                                        </p:tgtEl>
                                        <p:attrNameLst>
                                          <p:attrName>style.visibility</p:attrName>
                                        </p:attrNameLst>
                                      </p:cBhvr>
                                      <p:to>
                                        <p:strVal val="hidden"/>
                                      </p:to>
                                    </p:set>
                                  </p:childTnLst>
                                </p:cTn>
                              </p:par>
                              <p:par>
                                <p:cTn id="147" presetID="10" presetClass="exit" presetSubtype="0" fill="hold" nodeType="withEffect">
                                  <p:stCondLst>
                                    <p:cond delay="0"/>
                                  </p:stCondLst>
                                  <p:childTnLst>
                                    <p:animEffect transition="out" filter="fade">
                                      <p:cBhvr>
                                        <p:cTn id="148" dur="2000"/>
                                        <p:tgtEl>
                                          <p:spTgt spid="59"/>
                                        </p:tgtEl>
                                      </p:cBhvr>
                                    </p:animEffect>
                                    <p:set>
                                      <p:cBhvr>
                                        <p:cTn id="149" dur="1" fill="hold">
                                          <p:stCondLst>
                                            <p:cond delay="1999"/>
                                          </p:stCondLst>
                                        </p:cTn>
                                        <p:tgtEl>
                                          <p:spTgt spid="59"/>
                                        </p:tgtEl>
                                        <p:attrNameLst>
                                          <p:attrName>style.visibility</p:attrName>
                                        </p:attrNameLst>
                                      </p:cBhvr>
                                      <p:to>
                                        <p:strVal val="hidden"/>
                                      </p:to>
                                    </p:set>
                                  </p:childTnLst>
                                </p:cTn>
                              </p:par>
                            </p:childTnLst>
                          </p:cTn>
                        </p:par>
                        <p:par>
                          <p:cTn id="150" fill="hold">
                            <p:stCondLst>
                              <p:cond delay="8000"/>
                            </p:stCondLst>
                            <p:childTnLst>
                              <p:par>
                                <p:cTn id="151" presetID="0" presetClass="path" presetSubtype="0" accel="50000" decel="50000" fill="hold" nodeType="afterEffect">
                                  <p:stCondLst>
                                    <p:cond delay="0"/>
                                  </p:stCondLst>
                                  <p:childTnLst>
                                    <p:animMotion origin="layout" path="M -2.77778E-6 -0.00023 L 0.01528 -0.19708 " pathEditMode="relative" rAng="0" ptsTypes="AA">
                                      <p:cBhvr>
                                        <p:cTn id="152" dur="2000" fill="hold"/>
                                        <p:tgtEl>
                                          <p:spTgt spid="60"/>
                                        </p:tgtEl>
                                        <p:attrNameLst>
                                          <p:attrName>ppt_x</p:attrName>
                                          <p:attrName>ppt_y</p:attrName>
                                        </p:attrNameLst>
                                      </p:cBhvr>
                                      <p:rCtr x="800" y="-9900"/>
                                    </p:animMotion>
                                  </p:childTnLst>
                                </p:cTn>
                              </p:par>
                              <p:par>
                                <p:cTn id="153" presetID="0" presetClass="path" presetSubtype="0" accel="50000" decel="50000" fill="hold" nodeType="withEffect">
                                  <p:stCondLst>
                                    <p:cond delay="0"/>
                                  </p:stCondLst>
                                  <p:childTnLst>
                                    <p:animMotion origin="layout" path="M 1.11111E-6 3.4143E-6 L 0.07153 -0.2112 " pathEditMode="relative" rAng="0" ptsTypes="AA">
                                      <p:cBhvr>
                                        <p:cTn id="154" dur="2000" fill="hold"/>
                                        <p:tgtEl>
                                          <p:spTgt spid="61"/>
                                        </p:tgtEl>
                                        <p:attrNameLst>
                                          <p:attrName>ppt_x</p:attrName>
                                          <p:attrName>ppt_y</p:attrName>
                                        </p:attrNameLst>
                                      </p:cBhvr>
                                      <p:rCtr x="3600" y="-10600"/>
                                    </p:animMotion>
                                  </p:childTnLst>
                                </p:cTn>
                              </p:par>
                              <p:par>
                                <p:cTn id="155" presetID="0" presetClass="path" presetSubtype="0" accel="50000" decel="50000" fill="hold" nodeType="withEffect">
                                  <p:stCondLst>
                                    <p:cond delay="0"/>
                                  </p:stCondLst>
                                  <p:childTnLst>
                                    <p:animMotion origin="layout" path="M 3.61111E-6 1.90608E-6 L 0.11666 -0.20449 " pathEditMode="relative" rAng="0" ptsTypes="AA">
                                      <p:cBhvr>
                                        <p:cTn id="156" dur="2000" fill="hold"/>
                                        <p:tgtEl>
                                          <p:spTgt spid="62"/>
                                        </p:tgtEl>
                                        <p:attrNameLst>
                                          <p:attrName>ppt_x</p:attrName>
                                          <p:attrName>ppt_y</p:attrName>
                                        </p:attrNameLst>
                                      </p:cBhvr>
                                      <p:rCtr x="5800" y="-10200"/>
                                    </p:animMotion>
                                  </p:childTnLst>
                                </p:cTn>
                              </p:par>
                              <p:par>
                                <p:cTn id="157" presetID="0" presetClass="path" presetSubtype="0" accel="50000" decel="50000" fill="hold" nodeType="withEffect">
                                  <p:stCondLst>
                                    <p:cond delay="0"/>
                                  </p:stCondLst>
                                  <p:childTnLst>
                                    <p:animMotion origin="layout" path="M 3.05556E-6 3.98103E-6 L -0.08907 -0.20588 " pathEditMode="relative" rAng="0" ptsTypes="AA">
                                      <p:cBhvr>
                                        <p:cTn id="158" dur="2000" fill="hold"/>
                                        <p:tgtEl>
                                          <p:spTgt spid="63"/>
                                        </p:tgtEl>
                                        <p:attrNameLst>
                                          <p:attrName>ppt_x</p:attrName>
                                          <p:attrName>ppt_y</p:attrName>
                                        </p:attrNameLst>
                                      </p:cBhvr>
                                      <p:rCtr x="-4500" y="-10300"/>
                                    </p:animMotion>
                                  </p:childTnLst>
                                </p:cTn>
                              </p:par>
                              <p:par>
                                <p:cTn id="159" presetID="0" presetClass="path" presetSubtype="0" accel="50000" decel="50000" fill="hold" nodeType="withEffect">
                                  <p:stCondLst>
                                    <p:cond delay="0"/>
                                  </p:stCondLst>
                                  <p:childTnLst>
                                    <p:animMotion origin="layout" path="M -2.22222E-6 -1.68864E-7 L -0.04062 -0.20171 " pathEditMode="relative" rAng="0" ptsTypes="AA">
                                      <p:cBhvr>
                                        <p:cTn id="160" dur="2000" fill="hold"/>
                                        <p:tgtEl>
                                          <p:spTgt spid="64"/>
                                        </p:tgtEl>
                                        <p:attrNameLst>
                                          <p:attrName>ppt_x</p:attrName>
                                          <p:attrName>ppt_y</p:attrName>
                                        </p:attrNameLst>
                                      </p:cBhvr>
                                      <p:rCtr x="-2000" y="-10100"/>
                                    </p:animMotion>
                                  </p:childTnLst>
                                </p:cTn>
                              </p:par>
                              <p:par>
                                <p:cTn id="161" presetID="0" presetClass="path" presetSubtype="0" accel="50000" decel="50000" fill="hold" nodeType="withEffect">
                                  <p:stCondLst>
                                    <p:cond delay="0"/>
                                  </p:stCondLst>
                                  <p:childTnLst>
                                    <p:animMotion origin="layout" path="M -1.11111E-6 0.00532 L 0.00903 -0.1994 " pathEditMode="relative" rAng="0" ptsTypes="AA">
                                      <p:cBhvr>
                                        <p:cTn id="162" dur="2000" fill="hold"/>
                                        <p:tgtEl>
                                          <p:spTgt spid="71"/>
                                        </p:tgtEl>
                                        <p:attrNameLst>
                                          <p:attrName>ppt_x</p:attrName>
                                          <p:attrName>ppt_y</p:attrName>
                                        </p:attrNameLst>
                                      </p:cBhvr>
                                      <p:rCtr x="500" y="-10200"/>
                                    </p:animMotion>
                                  </p:childTnLst>
                                </p:cTn>
                              </p:par>
                            </p:childTnLst>
                          </p:cTn>
                        </p:par>
                        <p:par>
                          <p:cTn id="163" fill="hold">
                            <p:stCondLst>
                              <p:cond delay="10000"/>
                            </p:stCondLst>
                            <p:childTnLst>
                              <p:par>
                                <p:cTn id="164" presetID="10" presetClass="entr" presetSubtype="0" fill="hold" nodeType="afterEffect">
                                  <p:stCondLst>
                                    <p:cond delay="0"/>
                                  </p:stCondLst>
                                  <p:childTnLst>
                                    <p:set>
                                      <p:cBhvr>
                                        <p:cTn id="165" dur="1" fill="hold">
                                          <p:stCondLst>
                                            <p:cond delay="0"/>
                                          </p:stCondLst>
                                        </p:cTn>
                                        <p:tgtEl>
                                          <p:spTgt spid="101"/>
                                        </p:tgtEl>
                                        <p:attrNameLst>
                                          <p:attrName>style.visibility</p:attrName>
                                        </p:attrNameLst>
                                      </p:cBhvr>
                                      <p:to>
                                        <p:strVal val="visible"/>
                                      </p:to>
                                    </p:set>
                                    <p:animEffect transition="in" filter="fade">
                                      <p:cBhvr>
                                        <p:cTn id="166" dur="2000"/>
                                        <p:tgtEl>
                                          <p:spTgt spid="101"/>
                                        </p:tgtEl>
                                      </p:cBhvr>
                                    </p:animEffect>
                                  </p:childTnLst>
                                </p:cTn>
                              </p:par>
                              <p:par>
                                <p:cTn id="167" presetID="10" presetClass="entr" presetSubtype="0" fill="hold" nodeType="withEffect">
                                  <p:stCondLst>
                                    <p:cond delay="0"/>
                                  </p:stCondLst>
                                  <p:childTnLst>
                                    <p:set>
                                      <p:cBhvr>
                                        <p:cTn id="168" dur="1" fill="hold">
                                          <p:stCondLst>
                                            <p:cond delay="0"/>
                                          </p:stCondLst>
                                        </p:cTn>
                                        <p:tgtEl>
                                          <p:spTgt spid="102"/>
                                        </p:tgtEl>
                                        <p:attrNameLst>
                                          <p:attrName>style.visibility</p:attrName>
                                        </p:attrNameLst>
                                      </p:cBhvr>
                                      <p:to>
                                        <p:strVal val="visible"/>
                                      </p:to>
                                    </p:set>
                                    <p:animEffect transition="in" filter="fade">
                                      <p:cBhvr>
                                        <p:cTn id="169" dur="2000"/>
                                        <p:tgtEl>
                                          <p:spTgt spid="102"/>
                                        </p:tgtEl>
                                      </p:cBhvr>
                                    </p:animEffect>
                                  </p:childTnLst>
                                </p:cTn>
                              </p:par>
                              <p:par>
                                <p:cTn id="170" presetID="10" presetClass="entr" presetSubtype="0" fill="hold" nodeType="withEffect">
                                  <p:stCondLst>
                                    <p:cond delay="0"/>
                                  </p:stCondLst>
                                  <p:childTnLst>
                                    <p:set>
                                      <p:cBhvr>
                                        <p:cTn id="171" dur="1" fill="hold">
                                          <p:stCondLst>
                                            <p:cond delay="0"/>
                                          </p:stCondLst>
                                        </p:cTn>
                                        <p:tgtEl>
                                          <p:spTgt spid="103"/>
                                        </p:tgtEl>
                                        <p:attrNameLst>
                                          <p:attrName>style.visibility</p:attrName>
                                        </p:attrNameLst>
                                      </p:cBhvr>
                                      <p:to>
                                        <p:strVal val="visible"/>
                                      </p:to>
                                    </p:set>
                                    <p:animEffect transition="in" filter="fade">
                                      <p:cBhvr>
                                        <p:cTn id="172" dur="2000"/>
                                        <p:tgtEl>
                                          <p:spTgt spid="103"/>
                                        </p:tgtEl>
                                      </p:cBhvr>
                                    </p:animEffect>
                                  </p:childTnLst>
                                </p:cTn>
                              </p:par>
                              <p:par>
                                <p:cTn id="173" presetID="10" presetClass="exit" presetSubtype="0" fill="hold" nodeType="withEffect">
                                  <p:stCondLst>
                                    <p:cond delay="0"/>
                                  </p:stCondLst>
                                  <p:childTnLst>
                                    <p:animEffect transition="out" filter="fade">
                                      <p:cBhvr>
                                        <p:cTn id="174" dur="2000"/>
                                        <p:tgtEl>
                                          <p:spTgt spid="60"/>
                                        </p:tgtEl>
                                      </p:cBhvr>
                                    </p:animEffect>
                                    <p:set>
                                      <p:cBhvr>
                                        <p:cTn id="175" dur="1" fill="hold">
                                          <p:stCondLst>
                                            <p:cond delay="1999"/>
                                          </p:stCondLst>
                                        </p:cTn>
                                        <p:tgtEl>
                                          <p:spTgt spid="60"/>
                                        </p:tgtEl>
                                        <p:attrNameLst>
                                          <p:attrName>style.visibility</p:attrName>
                                        </p:attrNameLst>
                                      </p:cBhvr>
                                      <p:to>
                                        <p:strVal val="hidden"/>
                                      </p:to>
                                    </p:set>
                                  </p:childTnLst>
                                </p:cTn>
                              </p:par>
                              <p:par>
                                <p:cTn id="176" presetID="10" presetClass="exit" presetSubtype="0" fill="hold" nodeType="withEffect">
                                  <p:stCondLst>
                                    <p:cond delay="0"/>
                                  </p:stCondLst>
                                  <p:childTnLst>
                                    <p:animEffect transition="out" filter="fade">
                                      <p:cBhvr>
                                        <p:cTn id="177" dur="2000"/>
                                        <p:tgtEl>
                                          <p:spTgt spid="61"/>
                                        </p:tgtEl>
                                      </p:cBhvr>
                                    </p:animEffect>
                                    <p:set>
                                      <p:cBhvr>
                                        <p:cTn id="178" dur="1" fill="hold">
                                          <p:stCondLst>
                                            <p:cond delay="1999"/>
                                          </p:stCondLst>
                                        </p:cTn>
                                        <p:tgtEl>
                                          <p:spTgt spid="61"/>
                                        </p:tgtEl>
                                        <p:attrNameLst>
                                          <p:attrName>style.visibility</p:attrName>
                                        </p:attrNameLst>
                                      </p:cBhvr>
                                      <p:to>
                                        <p:strVal val="hidden"/>
                                      </p:to>
                                    </p:set>
                                  </p:childTnLst>
                                </p:cTn>
                              </p:par>
                              <p:par>
                                <p:cTn id="179" presetID="10" presetClass="exit" presetSubtype="0" fill="hold" nodeType="withEffect">
                                  <p:stCondLst>
                                    <p:cond delay="0"/>
                                  </p:stCondLst>
                                  <p:childTnLst>
                                    <p:animEffect transition="out" filter="fade">
                                      <p:cBhvr>
                                        <p:cTn id="180" dur="2000"/>
                                        <p:tgtEl>
                                          <p:spTgt spid="62"/>
                                        </p:tgtEl>
                                      </p:cBhvr>
                                    </p:animEffect>
                                    <p:set>
                                      <p:cBhvr>
                                        <p:cTn id="181" dur="1" fill="hold">
                                          <p:stCondLst>
                                            <p:cond delay="1999"/>
                                          </p:stCondLst>
                                        </p:cTn>
                                        <p:tgtEl>
                                          <p:spTgt spid="62"/>
                                        </p:tgtEl>
                                        <p:attrNameLst>
                                          <p:attrName>style.visibility</p:attrName>
                                        </p:attrNameLst>
                                      </p:cBhvr>
                                      <p:to>
                                        <p:strVal val="hidden"/>
                                      </p:to>
                                    </p:set>
                                  </p:childTnLst>
                                </p:cTn>
                              </p:par>
                              <p:par>
                                <p:cTn id="182" presetID="10" presetClass="exit" presetSubtype="0" fill="hold" nodeType="withEffect">
                                  <p:stCondLst>
                                    <p:cond delay="0"/>
                                  </p:stCondLst>
                                  <p:childTnLst>
                                    <p:animEffect transition="out" filter="fade">
                                      <p:cBhvr>
                                        <p:cTn id="183" dur="2000"/>
                                        <p:tgtEl>
                                          <p:spTgt spid="63"/>
                                        </p:tgtEl>
                                      </p:cBhvr>
                                    </p:animEffect>
                                    <p:set>
                                      <p:cBhvr>
                                        <p:cTn id="184" dur="1" fill="hold">
                                          <p:stCondLst>
                                            <p:cond delay="1999"/>
                                          </p:stCondLst>
                                        </p:cTn>
                                        <p:tgtEl>
                                          <p:spTgt spid="63"/>
                                        </p:tgtEl>
                                        <p:attrNameLst>
                                          <p:attrName>style.visibility</p:attrName>
                                        </p:attrNameLst>
                                      </p:cBhvr>
                                      <p:to>
                                        <p:strVal val="hidden"/>
                                      </p:to>
                                    </p:set>
                                  </p:childTnLst>
                                </p:cTn>
                              </p:par>
                              <p:par>
                                <p:cTn id="185" presetID="10" presetClass="exit" presetSubtype="0" fill="hold" nodeType="withEffect">
                                  <p:stCondLst>
                                    <p:cond delay="0"/>
                                  </p:stCondLst>
                                  <p:childTnLst>
                                    <p:animEffect transition="out" filter="fade">
                                      <p:cBhvr>
                                        <p:cTn id="186" dur="2000"/>
                                        <p:tgtEl>
                                          <p:spTgt spid="64"/>
                                        </p:tgtEl>
                                      </p:cBhvr>
                                    </p:animEffect>
                                    <p:set>
                                      <p:cBhvr>
                                        <p:cTn id="187" dur="1" fill="hold">
                                          <p:stCondLst>
                                            <p:cond delay="1999"/>
                                          </p:stCondLst>
                                        </p:cTn>
                                        <p:tgtEl>
                                          <p:spTgt spid="64"/>
                                        </p:tgtEl>
                                        <p:attrNameLst>
                                          <p:attrName>style.visibility</p:attrName>
                                        </p:attrNameLst>
                                      </p:cBhvr>
                                      <p:to>
                                        <p:strVal val="hidden"/>
                                      </p:to>
                                    </p:set>
                                  </p:childTnLst>
                                </p:cTn>
                              </p:par>
                              <p:par>
                                <p:cTn id="188" presetID="10" presetClass="exit" presetSubtype="0" fill="hold" nodeType="withEffect">
                                  <p:stCondLst>
                                    <p:cond delay="0"/>
                                  </p:stCondLst>
                                  <p:childTnLst>
                                    <p:animEffect transition="out" filter="fade">
                                      <p:cBhvr>
                                        <p:cTn id="189" dur="2000"/>
                                        <p:tgtEl>
                                          <p:spTgt spid="71"/>
                                        </p:tgtEl>
                                      </p:cBhvr>
                                    </p:animEffect>
                                    <p:set>
                                      <p:cBhvr>
                                        <p:cTn id="190" dur="1" fill="hold">
                                          <p:stCondLst>
                                            <p:cond delay="1999"/>
                                          </p:stCondLst>
                                        </p:cTn>
                                        <p:tgtEl>
                                          <p:spTgt spid="71"/>
                                        </p:tgtEl>
                                        <p:attrNameLst>
                                          <p:attrName>style.visibility</p:attrName>
                                        </p:attrNameLst>
                                      </p:cBhvr>
                                      <p:to>
                                        <p:strVal val="hidden"/>
                                      </p:to>
                                    </p:set>
                                  </p:childTnLst>
                                </p:cTn>
                              </p:par>
                              <p:par>
                                <p:cTn id="191" presetID="10" presetClass="exit" presetSubtype="0" fill="hold" grpId="0" nodeType="withEffect">
                                  <p:stCondLst>
                                    <p:cond delay="0"/>
                                  </p:stCondLst>
                                  <p:childTnLst>
                                    <p:animEffect transition="out" filter="fade">
                                      <p:cBhvr>
                                        <p:cTn id="192" dur="2000"/>
                                        <p:tgtEl>
                                          <p:spTgt spid="2"/>
                                        </p:tgtEl>
                                      </p:cBhvr>
                                    </p:animEffect>
                                    <p:set>
                                      <p:cBhvr>
                                        <p:cTn id="193" dur="1" fill="hold">
                                          <p:stCondLst>
                                            <p:cond delay="1999"/>
                                          </p:stCondLst>
                                        </p:cTn>
                                        <p:tgtEl>
                                          <p:spTgt spid="2"/>
                                        </p:tgtEl>
                                        <p:attrNameLst>
                                          <p:attrName>style.visibility</p:attrName>
                                        </p:attrNameLst>
                                      </p:cBhvr>
                                      <p:to>
                                        <p:strVal val="hidden"/>
                                      </p:to>
                                    </p:set>
                                  </p:childTnLst>
                                </p:cTn>
                              </p:par>
                            </p:childTnLst>
                          </p:cTn>
                        </p:par>
                        <p:par>
                          <p:cTn id="194" fill="hold">
                            <p:stCondLst>
                              <p:cond delay="12000"/>
                            </p:stCondLst>
                            <p:childTnLst>
                              <p:par>
                                <p:cTn id="195" presetID="12" presetClass="entr" presetSubtype="4" fill="hold" nodeType="afterEffect">
                                  <p:stCondLst>
                                    <p:cond delay="0"/>
                                  </p:stCondLst>
                                  <p:childTnLst>
                                    <p:set>
                                      <p:cBhvr>
                                        <p:cTn id="196" dur="1" fill="hold">
                                          <p:stCondLst>
                                            <p:cond delay="0"/>
                                          </p:stCondLst>
                                        </p:cTn>
                                        <p:tgtEl>
                                          <p:spTgt spid="73"/>
                                        </p:tgtEl>
                                        <p:attrNameLst>
                                          <p:attrName>style.visibility</p:attrName>
                                        </p:attrNameLst>
                                      </p:cBhvr>
                                      <p:to>
                                        <p:strVal val="visible"/>
                                      </p:to>
                                    </p:set>
                                    <p:animEffect transition="in" filter="slide(fromBottom)">
                                      <p:cBhvr>
                                        <p:cTn id="197" dur="500"/>
                                        <p:tgtEl>
                                          <p:spTgt spid="73"/>
                                        </p:tgtEl>
                                      </p:cBhvr>
                                    </p:animEffect>
                                  </p:childTnLst>
                                </p:cTn>
                              </p:par>
                            </p:childTnLst>
                          </p:cTn>
                        </p:par>
                      </p:childTnLst>
                    </p:cTn>
                  </p:par>
                  <p:par>
                    <p:cTn id="198" fill="hold">
                      <p:stCondLst>
                        <p:cond delay="indefinite"/>
                      </p:stCondLst>
                      <p:childTnLst>
                        <p:par>
                          <p:cTn id="199" fill="hold">
                            <p:stCondLst>
                              <p:cond delay="0"/>
                            </p:stCondLst>
                            <p:childTnLst>
                              <p:par>
                                <p:cTn id="200" presetID="0" presetClass="path" presetSubtype="0" accel="50000" decel="50000" fill="hold" nodeType="clickEffect">
                                  <p:stCondLst>
                                    <p:cond delay="0"/>
                                  </p:stCondLst>
                                  <p:childTnLst>
                                    <p:animMotion origin="layout" path="M -5.55556E-6 -8.14815E-6 L 0.01718 -0.22987 " pathEditMode="relative" ptsTypes="AA">
                                      <p:cBhvr>
                                        <p:cTn id="201" dur="2000" fill="hold"/>
                                        <p:tgtEl>
                                          <p:spTgt spid="104"/>
                                        </p:tgtEl>
                                        <p:attrNameLst>
                                          <p:attrName>ppt_x</p:attrName>
                                          <p:attrName>ppt_y</p:attrName>
                                        </p:attrNameLst>
                                      </p:cBhvr>
                                    </p:animMotion>
                                  </p:childTnLst>
                                </p:cTn>
                              </p:par>
                              <p:par>
                                <p:cTn id="202" presetID="0" presetClass="path" presetSubtype="0" accel="50000" decel="50000" fill="hold" nodeType="withEffect">
                                  <p:stCondLst>
                                    <p:cond delay="0"/>
                                  </p:stCondLst>
                                  <p:childTnLst>
                                    <p:animMotion origin="layout" path="M 1.66667E-6 4.24705E-6 L 0.25798 -0.22462 " pathEditMode="relative" rAng="0" ptsTypes="AA">
                                      <p:cBhvr>
                                        <p:cTn id="203" dur="2000" fill="hold"/>
                                        <p:tgtEl>
                                          <p:spTgt spid="105"/>
                                        </p:tgtEl>
                                        <p:attrNameLst>
                                          <p:attrName>ppt_x</p:attrName>
                                          <p:attrName>ppt_y</p:attrName>
                                        </p:attrNameLst>
                                      </p:cBhvr>
                                      <p:rCtr x="12900" y="-11200"/>
                                    </p:animMotion>
                                  </p:childTnLst>
                                </p:cTn>
                              </p:par>
                              <p:par>
                                <p:cTn id="204" presetID="0" presetClass="path" presetSubtype="0" accel="50000" decel="50000" fill="hold" nodeType="withEffect">
                                  <p:stCondLst>
                                    <p:cond delay="0"/>
                                  </p:stCondLst>
                                  <p:childTnLst>
                                    <p:animMotion origin="layout" path="M 0 -3.678E-6 L 0.4974 -0.22183 " pathEditMode="relative" rAng="0" ptsTypes="AA">
                                      <p:cBhvr>
                                        <p:cTn id="205" dur="2000" fill="hold"/>
                                        <p:tgtEl>
                                          <p:spTgt spid="106"/>
                                        </p:tgtEl>
                                        <p:attrNameLst>
                                          <p:attrName>ppt_x</p:attrName>
                                          <p:attrName>ppt_y</p:attrName>
                                        </p:attrNameLst>
                                      </p:cBhvr>
                                      <p:rCtr x="24900" y="-11100"/>
                                    </p:animMotion>
                                  </p:childTnLst>
                                </p:cTn>
                              </p:par>
                              <p:par>
                                <p:cTn id="206" presetID="0" presetClass="path" presetSubtype="0" accel="50000" decel="50000" fill="hold" nodeType="withEffect">
                                  <p:stCondLst>
                                    <p:cond delay="0"/>
                                  </p:stCondLst>
                                  <p:childTnLst>
                                    <p:animMotion origin="layout" path="M 1.66667E-6 -3.29864E-6 L -0.21945 -0.22045 " pathEditMode="relative" rAng="0" ptsTypes="AA">
                                      <p:cBhvr>
                                        <p:cTn id="207" dur="2000" fill="hold"/>
                                        <p:tgtEl>
                                          <p:spTgt spid="98"/>
                                        </p:tgtEl>
                                        <p:attrNameLst>
                                          <p:attrName>ppt_x</p:attrName>
                                          <p:attrName>ppt_y</p:attrName>
                                        </p:attrNameLst>
                                      </p:cBhvr>
                                      <p:rCtr x="-11000" y="-11000"/>
                                    </p:animMotion>
                                  </p:childTnLst>
                                </p:cTn>
                              </p:par>
                              <p:par>
                                <p:cTn id="208" presetID="0" presetClass="path" presetSubtype="0" accel="50000" decel="50000" fill="hold" nodeType="withEffect">
                                  <p:stCondLst>
                                    <p:cond delay="0"/>
                                  </p:stCondLst>
                                  <p:childTnLst>
                                    <p:animMotion origin="layout" path="M -3.88889E-6 3.7037E-6 L 0.02014 -0.22871 " pathEditMode="relative" rAng="0" ptsTypes="AA">
                                      <p:cBhvr>
                                        <p:cTn id="209" dur="2000" fill="hold"/>
                                        <p:tgtEl>
                                          <p:spTgt spid="99"/>
                                        </p:tgtEl>
                                        <p:attrNameLst>
                                          <p:attrName>ppt_x</p:attrName>
                                          <p:attrName>ppt_y</p:attrName>
                                        </p:attrNameLst>
                                      </p:cBhvr>
                                      <p:rCtr x="1000" y="-11400"/>
                                    </p:animMotion>
                                  </p:childTnLst>
                                </p:cTn>
                              </p:par>
                              <p:par>
                                <p:cTn id="210" presetID="0" presetClass="path" presetSubtype="0" accel="50000" decel="50000" fill="hold" nodeType="withEffect">
                                  <p:stCondLst>
                                    <p:cond delay="0"/>
                                  </p:stCondLst>
                                  <p:childTnLst>
                                    <p:animMotion origin="layout" path="M 0.0026 -0.00255 L 0.26128 -0.2267 " pathEditMode="relative" rAng="0" ptsTypes="AA">
                                      <p:cBhvr>
                                        <p:cTn id="211" dur="2000" fill="hold"/>
                                        <p:tgtEl>
                                          <p:spTgt spid="100"/>
                                        </p:tgtEl>
                                        <p:attrNameLst>
                                          <p:attrName>ppt_x</p:attrName>
                                          <p:attrName>ppt_y</p:attrName>
                                        </p:attrNameLst>
                                      </p:cBhvr>
                                      <p:rCtr x="12900" y="-11200"/>
                                    </p:animMotion>
                                  </p:childTnLst>
                                </p:cTn>
                              </p:par>
                              <p:par>
                                <p:cTn id="212" presetID="0" presetClass="path" presetSubtype="0" accel="50000" decel="50000" fill="hold" nodeType="withEffect">
                                  <p:stCondLst>
                                    <p:cond delay="0"/>
                                  </p:stCondLst>
                                  <p:childTnLst>
                                    <p:animMotion origin="layout" path="M -5.55556E-7 4.24705E-6 L -0.13542 -0.22439 " pathEditMode="relative" rAng="0" ptsTypes="AA">
                                      <p:cBhvr>
                                        <p:cTn id="213" dur="2000" fill="hold"/>
                                        <p:tgtEl>
                                          <p:spTgt spid="103"/>
                                        </p:tgtEl>
                                        <p:attrNameLst>
                                          <p:attrName>ppt_x</p:attrName>
                                          <p:attrName>ppt_y</p:attrName>
                                        </p:attrNameLst>
                                      </p:cBhvr>
                                      <p:rCtr x="-6800" y="-11200"/>
                                    </p:animMotion>
                                  </p:childTnLst>
                                </p:cTn>
                              </p:par>
                              <p:par>
                                <p:cTn id="214" presetID="0" presetClass="path" presetSubtype="0" accel="50000" decel="50000" fill="hold" nodeType="withEffect">
                                  <p:stCondLst>
                                    <p:cond delay="0"/>
                                  </p:stCondLst>
                                  <p:childTnLst>
                                    <p:animMotion origin="layout" path="M 2.77778E-7 -4.99422E-6 L -0.52604 -0.21998 " pathEditMode="relative" rAng="0" ptsTypes="AA">
                                      <p:cBhvr>
                                        <p:cTn id="215" dur="2000" fill="hold"/>
                                        <p:tgtEl>
                                          <p:spTgt spid="102"/>
                                        </p:tgtEl>
                                        <p:attrNameLst>
                                          <p:attrName>ppt_x</p:attrName>
                                          <p:attrName>ppt_y</p:attrName>
                                        </p:attrNameLst>
                                      </p:cBhvr>
                                      <p:rCtr x="-26300" y="-11000"/>
                                    </p:animMotion>
                                  </p:childTnLst>
                                </p:cTn>
                              </p:par>
                              <p:par>
                                <p:cTn id="216" presetID="0" presetClass="path" presetSubtype="0" accel="50000" decel="50000" fill="hold" nodeType="withEffect">
                                  <p:stCondLst>
                                    <p:cond delay="0"/>
                                  </p:stCondLst>
                                  <p:childTnLst>
                                    <p:animMotion origin="layout" path="M -1.11111E-6 -3.48601E-6 L -0.00035 -0.21813 " pathEditMode="relative" rAng="0" ptsTypes="AA">
                                      <p:cBhvr>
                                        <p:cTn id="217" dur="2000" fill="hold"/>
                                        <p:tgtEl>
                                          <p:spTgt spid="101"/>
                                        </p:tgtEl>
                                        <p:attrNameLst>
                                          <p:attrName>ppt_x</p:attrName>
                                          <p:attrName>ppt_y</p:attrName>
                                        </p:attrNameLst>
                                      </p:cBhvr>
                                      <p:rCtr x="0" y="-10900"/>
                                    </p:animMotion>
                                  </p:childTnLst>
                                </p:cTn>
                              </p:par>
                            </p:childTnLst>
                          </p:cTn>
                        </p:par>
                        <p:par>
                          <p:cTn id="218" fill="hold">
                            <p:stCondLst>
                              <p:cond delay="2000"/>
                            </p:stCondLst>
                            <p:childTnLst>
                              <p:par>
                                <p:cTn id="219" presetID="10" presetClass="exit" presetSubtype="0" fill="hold" nodeType="afterEffect">
                                  <p:stCondLst>
                                    <p:cond delay="0"/>
                                  </p:stCondLst>
                                  <p:childTnLst>
                                    <p:animEffect transition="out" filter="fade">
                                      <p:cBhvr>
                                        <p:cTn id="220" dur="1000"/>
                                        <p:tgtEl>
                                          <p:spTgt spid="100"/>
                                        </p:tgtEl>
                                      </p:cBhvr>
                                    </p:animEffect>
                                    <p:set>
                                      <p:cBhvr>
                                        <p:cTn id="221" dur="1" fill="hold">
                                          <p:stCondLst>
                                            <p:cond delay="999"/>
                                          </p:stCondLst>
                                        </p:cTn>
                                        <p:tgtEl>
                                          <p:spTgt spid="100"/>
                                        </p:tgtEl>
                                        <p:attrNameLst>
                                          <p:attrName>style.visibility</p:attrName>
                                        </p:attrNameLst>
                                      </p:cBhvr>
                                      <p:to>
                                        <p:strVal val="hidden"/>
                                      </p:to>
                                    </p:set>
                                  </p:childTnLst>
                                </p:cTn>
                              </p:par>
                              <p:par>
                                <p:cTn id="222" presetID="10" presetClass="entr" presetSubtype="0" fill="hold" nodeType="withEffect">
                                  <p:stCondLst>
                                    <p:cond delay="0"/>
                                  </p:stCondLst>
                                  <p:childTnLst>
                                    <p:set>
                                      <p:cBhvr>
                                        <p:cTn id="223" dur="1" fill="hold">
                                          <p:stCondLst>
                                            <p:cond delay="0"/>
                                          </p:stCondLst>
                                        </p:cTn>
                                        <p:tgtEl>
                                          <p:spTgt spid="86"/>
                                        </p:tgtEl>
                                        <p:attrNameLst>
                                          <p:attrName>style.visibility</p:attrName>
                                        </p:attrNameLst>
                                      </p:cBhvr>
                                      <p:to>
                                        <p:strVal val="visible"/>
                                      </p:to>
                                    </p:set>
                                    <p:animEffect transition="in" filter="fade">
                                      <p:cBhvr>
                                        <p:cTn id="224" dur="1000"/>
                                        <p:tgtEl>
                                          <p:spTgt spid="86"/>
                                        </p:tgtEl>
                                      </p:cBhvr>
                                    </p:animEffect>
                                  </p:childTnLst>
                                </p:cTn>
                              </p:par>
                              <p:par>
                                <p:cTn id="225" presetID="10" presetClass="exit" presetSubtype="0" fill="hold" nodeType="withEffect">
                                  <p:stCondLst>
                                    <p:cond delay="0"/>
                                  </p:stCondLst>
                                  <p:childTnLst>
                                    <p:animEffect transition="out" filter="fade">
                                      <p:cBhvr>
                                        <p:cTn id="226" dur="1000"/>
                                        <p:tgtEl>
                                          <p:spTgt spid="99"/>
                                        </p:tgtEl>
                                      </p:cBhvr>
                                    </p:animEffect>
                                    <p:set>
                                      <p:cBhvr>
                                        <p:cTn id="227" dur="1" fill="hold">
                                          <p:stCondLst>
                                            <p:cond delay="999"/>
                                          </p:stCondLst>
                                        </p:cTn>
                                        <p:tgtEl>
                                          <p:spTgt spid="99"/>
                                        </p:tgtEl>
                                        <p:attrNameLst>
                                          <p:attrName>style.visibility</p:attrName>
                                        </p:attrNameLst>
                                      </p:cBhvr>
                                      <p:to>
                                        <p:strVal val="hidden"/>
                                      </p:to>
                                    </p:set>
                                  </p:childTnLst>
                                </p:cTn>
                              </p:par>
                              <p:par>
                                <p:cTn id="228" presetID="10" presetClass="exit" presetSubtype="0" fill="hold" nodeType="withEffect">
                                  <p:stCondLst>
                                    <p:cond delay="0"/>
                                  </p:stCondLst>
                                  <p:childTnLst>
                                    <p:animEffect transition="out" filter="fade">
                                      <p:cBhvr>
                                        <p:cTn id="229" dur="1000"/>
                                        <p:tgtEl>
                                          <p:spTgt spid="98"/>
                                        </p:tgtEl>
                                      </p:cBhvr>
                                    </p:animEffect>
                                    <p:set>
                                      <p:cBhvr>
                                        <p:cTn id="230" dur="1" fill="hold">
                                          <p:stCondLst>
                                            <p:cond delay="999"/>
                                          </p:stCondLst>
                                        </p:cTn>
                                        <p:tgtEl>
                                          <p:spTgt spid="98"/>
                                        </p:tgtEl>
                                        <p:attrNameLst>
                                          <p:attrName>style.visibility</p:attrName>
                                        </p:attrNameLst>
                                      </p:cBhvr>
                                      <p:to>
                                        <p:strVal val="hidden"/>
                                      </p:to>
                                    </p:set>
                                  </p:childTnLst>
                                </p:cTn>
                              </p:par>
                              <p:par>
                                <p:cTn id="231" presetID="10" presetClass="exit" presetSubtype="0" fill="hold" nodeType="withEffect">
                                  <p:stCondLst>
                                    <p:cond delay="0"/>
                                  </p:stCondLst>
                                  <p:childTnLst>
                                    <p:animEffect transition="out" filter="fade">
                                      <p:cBhvr>
                                        <p:cTn id="232" dur="1000"/>
                                        <p:tgtEl>
                                          <p:spTgt spid="106"/>
                                        </p:tgtEl>
                                      </p:cBhvr>
                                    </p:animEffect>
                                    <p:set>
                                      <p:cBhvr>
                                        <p:cTn id="233" dur="1" fill="hold">
                                          <p:stCondLst>
                                            <p:cond delay="999"/>
                                          </p:stCondLst>
                                        </p:cTn>
                                        <p:tgtEl>
                                          <p:spTgt spid="106"/>
                                        </p:tgtEl>
                                        <p:attrNameLst>
                                          <p:attrName>style.visibility</p:attrName>
                                        </p:attrNameLst>
                                      </p:cBhvr>
                                      <p:to>
                                        <p:strVal val="hidden"/>
                                      </p:to>
                                    </p:set>
                                  </p:childTnLst>
                                </p:cTn>
                              </p:par>
                              <p:par>
                                <p:cTn id="234" presetID="10" presetClass="exit" presetSubtype="0" fill="hold" nodeType="withEffect">
                                  <p:stCondLst>
                                    <p:cond delay="0"/>
                                  </p:stCondLst>
                                  <p:childTnLst>
                                    <p:animEffect transition="out" filter="fade">
                                      <p:cBhvr>
                                        <p:cTn id="235" dur="1000"/>
                                        <p:tgtEl>
                                          <p:spTgt spid="105"/>
                                        </p:tgtEl>
                                      </p:cBhvr>
                                    </p:animEffect>
                                    <p:set>
                                      <p:cBhvr>
                                        <p:cTn id="236" dur="1" fill="hold">
                                          <p:stCondLst>
                                            <p:cond delay="999"/>
                                          </p:stCondLst>
                                        </p:cTn>
                                        <p:tgtEl>
                                          <p:spTgt spid="105"/>
                                        </p:tgtEl>
                                        <p:attrNameLst>
                                          <p:attrName>style.visibility</p:attrName>
                                        </p:attrNameLst>
                                      </p:cBhvr>
                                      <p:to>
                                        <p:strVal val="hidden"/>
                                      </p:to>
                                    </p:set>
                                  </p:childTnLst>
                                </p:cTn>
                              </p:par>
                              <p:par>
                                <p:cTn id="237" presetID="10" presetClass="exit" presetSubtype="0" fill="hold" nodeType="withEffect">
                                  <p:stCondLst>
                                    <p:cond delay="0"/>
                                  </p:stCondLst>
                                  <p:childTnLst>
                                    <p:animEffect transition="out" filter="fade">
                                      <p:cBhvr>
                                        <p:cTn id="238" dur="1000"/>
                                        <p:tgtEl>
                                          <p:spTgt spid="104"/>
                                        </p:tgtEl>
                                      </p:cBhvr>
                                    </p:animEffect>
                                    <p:set>
                                      <p:cBhvr>
                                        <p:cTn id="239" dur="1" fill="hold">
                                          <p:stCondLst>
                                            <p:cond delay="999"/>
                                          </p:stCondLst>
                                        </p:cTn>
                                        <p:tgtEl>
                                          <p:spTgt spid="104"/>
                                        </p:tgtEl>
                                        <p:attrNameLst>
                                          <p:attrName>style.visibility</p:attrName>
                                        </p:attrNameLst>
                                      </p:cBhvr>
                                      <p:to>
                                        <p:strVal val="hidden"/>
                                      </p:to>
                                    </p:set>
                                  </p:childTnLst>
                                </p:cTn>
                              </p:par>
                              <p:par>
                                <p:cTn id="240" presetID="10" presetClass="exit" presetSubtype="0" fill="hold" nodeType="withEffect">
                                  <p:stCondLst>
                                    <p:cond delay="0"/>
                                  </p:stCondLst>
                                  <p:childTnLst>
                                    <p:animEffect transition="out" filter="fade">
                                      <p:cBhvr>
                                        <p:cTn id="241" dur="1000"/>
                                        <p:tgtEl>
                                          <p:spTgt spid="103"/>
                                        </p:tgtEl>
                                      </p:cBhvr>
                                    </p:animEffect>
                                    <p:set>
                                      <p:cBhvr>
                                        <p:cTn id="242" dur="1" fill="hold">
                                          <p:stCondLst>
                                            <p:cond delay="999"/>
                                          </p:stCondLst>
                                        </p:cTn>
                                        <p:tgtEl>
                                          <p:spTgt spid="103"/>
                                        </p:tgtEl>
                                        <p:attrNameLst>
                                          <p:attrName>style.visibility</p:attrName>
                                        </p:attrNameLst>
                                      </p:cBhvr>
                                      <p:to>
                                        <p:strVal val="hidden"/>
                                      </p:to>
                                    </p:set>
                                  </p:childTnLst>
                                </p:cTn>
                              </p:par>
                              <p:par>
                                <p:cTn id="243" presetID="10" presetClass="exit" presetSubtype="0" fill="hold" nodeType="withEffect">
                                  <p:stCondLst>
                                    <p:cond delay="0"/>
                                  </p:stCondLst>
                                  <p:childTnLst>
                                    <p:animEffect transition="out" filter="fade">
                                      <p:cBhvr>
                                        <p:cTn id="244" dur="1000"/>
                                        <p:tgtEl>
                                          <p:spTgt spid="102"/>
                                        </p:tgtEl>
                                      </p:cBhvr>
                                    </p:animEffect>
                                    <p:set>
                                      <p:cBhvr>
                                        <p:cTn id="245" dur="1" fill="hold">
                                          <p:stCondLst>
                                            <p:cond delay="999"/>
                                          </p:stCondLst>
                                        </p:cTn>
                                        <p:tgtEl>
                                          <p:spTgt spid="102"/>
                                        </p:tgtEl>
                                        <p:attrNameLst>
                                          <p:attrName>style.visibility</p:attrName>
                                        </p:attrNameLst>
                                      </p:cBhvr>
                                      <p:to>
                                        <p:strVal val="hidden"/>
                                      </p:to>
                                    </p:set>
                                  </p:childTnLst>
                                </p:cTn>
                              </p:par>
                              <p:par>
                                <p:cTn id="246" presetID="10" presetClass="exit" presetSubtype="0" fill="hold" nodeType="withEffect">
                                  <p:stCondLst>
                                    <p:cond delay="0"/>
                                  </p:stCondLst>
                                  <p:childTnLst>
                                    <p:animEffect transition="out" filter="fade">
                                      <p:cBhvr>
                                        <p:cTn id="247" dur="1000"/>
                                        <p:tgtEl>
                                          <p:spTgt spid="101"/>
                                        </p:tgtEl>
                                      </p:cBhvr>
                                    </p:animEffect>
                                    <p:set>
                                      <p:cBhvr>
                                        <p:cTn id="248" dur="1" fill="hold">
                                          <p:stCondLst>
                                            <p:cond delay="999"/>
                                          </p:stCondLst>
                                        </p:cTn>
                                        <p:tgtEl>
                                          <p:spTgt spid="101"/>
                                        </p:tgtEl>
                                        <p:attrNameLst>
                                          <p:attrName>style.visibility</p:attrName>
                                        </p:attrNameLst>
                                      </p:cBhvr>
                                      <p:to>
                                        <p:strVal val="hidden"/>
                                      </p:to>
                                    </p:set>
                                  </p:childTnLst>
                                </p:cTn>
                              </p:par>
                            </p:childTnLst>
                          </p:cTn>
                        </p:par>
                      </p:childTnLst>
                    </p:cTn>
                  </p:par>
                  <p:par>
                    <p:cTn id="249" fill="hold">
                      <p:stCondLst>
                        <p:cond delay="indefinite"/>
                      </p:stCondLst>
                      <p:childTnLst>
                        <p:par>
                          <p:cTn id="250" fill="hold">
                            <p:stCondLst>
                              <p:cond delay="0"/>
                            </p:stCondLst>
                            <p:childTnLst>
                              <p:par>
                                <p:cTn id="251" presetID="10" presetClass="entr" presetSubtype="0" fill="hold" nodeType="clickEffect">
                                  <p:stCondLst>
                                    <p:cond delay="0"/>
                                  </p:stCondLst>
                                  <p:childTnLst>
                                    <p:set>
                                      <p:cBhvr>
                                        <p:cTn id="252" dur="1" fill="hold">
                                          <p:stCondLst>
                                            <p:cond delay="0"/>
                                          </p:stCondLst>
                                        </p:cTn>
                                        <p:tgtEl>
                                          <p:spTgt spid="7"/>
                                        </p:tgtEl>
                                        <p:attrNameLst>
                                          <p:attrName>style.visibility</p:attrName>
                                        </p:attrNameLst>
                                      </p:cBhvr>
                                      <p:to>
                                        <p:strVal val="visible"/>
                                      </p:to>
                                    </p:set>
                                    <p:animEffect transition="in" filter="fade">
                                      <p:cBhvr>
                                        <p:cTn id="253" dur="2000"/>
                                        <p:tgtEl>
                                          <p:spTgt spid="7"/>
                                        </p:tgtEl>
                                      </p:cBhvr>
                                    </p:animEffect>
                                  </p:childTnLst>
                                </p:cTn>
                              </p:par>
                            </p:childTnLst>
                          </p:cTn>
                        </p:par>
                        <p:par>
                          <p:cTn id="254" fill="hold">
                            <p:stCondLst>
                              <p:cond delay="2000"/>
                            </p:stCondLst>
                            <p:childTnLst>
                              <p:par>
                                <p:cTn id="255" presetID="12" presetClass="entr" presetSubtype="4" fill="hold" nodeType="afterEffect">
                                  <p:stCondLst>
                                    <p:cond delay="0"/>
                                  </p:stCondLst>
                                  <p:childTnLst>
                                    <p:set>
                                      <p:cBhvr>
                                        <p:cTn id="256" dur="1" fill="hold">
                                          <p:stCondLst>
                                            <p:cond delay="0"/>
                                          </p:stCondLst>
                                        </p:cTn>
                                        <p:tgtEl>
                                          <p:spTgt spid="119"/>
                                        </p:tgtEl>
                                        <p:attrNameLst>
                                          <p:attrName>style.visibility</p:attrName>
                                        </p:attrNameLst>
                                      </p:cBhvr>
                                      <p:to>
                                        <p:strVal val="visible"/>
                                      </p:to>
                                    </p:set>
                                    <p:animEffect transition="in" filter="slide(fromBottom)">
                                      <p:cBhvr>
                                        <p:cTn id="257" dur="500"/>
                                        <p:tgtEl>
                                          <p:spTgt spid="119"/>
                                        </p:tgtEl>
                                      </p:cBhvr>
                                    </p:animEffect>
                                  </p:childTnLst>
                                </p:cTn>
                              </p:par>
                              <p:par>
                                <p:cTn id="258" presetID="12" presetClass="entr" presetSubtype="4" fill="hold" nodeType="withEffect">
                                  <p:stCondLst>
                                    <p:cond delay="0"/>
                                  </p:stCondLst>
                                  <p:childTnLst>
                                    <p:set>
                                      <p:cBhvr>
                                        <p:cTn id="259" dur="1" fill="hold">
                                          <p:stCondLst>
                                            <p:cond delay="0"/>
                                          </p:stCondLst>
                                        </p:cTn>
                                        <p:tgtEl>
                                          <p:spTgt spid="128"/>
                                        </p:tgtEl>
                                        <p:attrNameLst>
                                          <p:attrName>style.visibility</p:attrName>
                                        </p:attrNameLst>
                                      </p:cBhvr>
                                      <p:to>
                                        <p:strVal val="visible"/>
                                      </p:to>
                                    </p:set>
                                    <p:animEffect transition="in" filter="slide(fromBottom)">
                                      <p:cBhvr>
                                        <p:cTn id="260" dur="500"/>
                                        <p:tgtEl>
                                          <p:spTgt spid="128"/>
                                        </p:tgtEl>
                                      </p:cBhvr>
                                    </p:animEffect>
                                  </p:childTnLst>
                                </p:cTn>
                              </p:par>
                            </p:childTnLst>
                          </p:cTn>
                        </p:par>
                      </p:childTnLst>
                    </p:cTn>
                  </p:par>
                  <p:par>
                    <p:cTn id="261" fill="hold">
                      <p:stCondLst>
                        <p:cond delay="indefinite"/>
                      </p:stCondLst>
                      <p:childTnLst>
                        <p:par>
                          <p:cTn id="262" fill="hold">
                            <p:stCondLst>
                              <p:cond delay="0"/>
                            </p:stCondLst>
                            <p:childTnLst>
                              <p:par>
                                <p:cTn id="263" presetID="10" presetClass="entr" presetSubtype="0" fill="hold" nodeType="clickEffect">
                                  <p:stCondLst>
                                    <p:cond delay="0"/>
                                  </p:stCondLst>
                                  <p:childTnLst>
                                    <p:set>
                                      <p:cBhvr>
                                        <p:cTn id="264" dur="1" fill="hold">
                                          <p:stCondLst>
                                            <p:cond delay="0"/>
                                          </p:stCondLst>
                                        </p:cTn>
                                        <p:tgtEl>
                                          <p:spTgt spid="26"/>
                                        </p:tgtEl>
                                        <p:attrNameLst>
                                          <p:attrName>style.visibility</p:attrName>
                                        </p:attrNameLst>
                                      </p:cBhvr>
                                      <p:to>
                                        <p:strVal val="visible"/>
                                      </p:to>
                                    </p:set>
                                    <p:animEffect transition="in" filter="fade">
                                      <p:cBhvr>
                                        <p:cTn id="265" dur="2000"/>
                                        <p:tgtEl>
                                          <p:spTgt spid="26"/>
                                        </p:tgtEl>
                                      </p:cBhvr>
                                    </p:animEffect>
                                  </p:childTnLst>
                                </p:cTn>
                              </p:par>
                              <p:par>
                                <p:cTn id="266" presetID="10" presetClass="entr" presetSubtype="0" fill="hold" nodeType="withEffect">
                                  <p:stCondLst>
                                    <p:cond delay="0"/>
                                  </p:stCondLst>
                                  <p:childTnLst>
                                    <p:set>
                                      <p:cBhvr>
                                        <p:cTn id="267" dur="1" fill="hold">
                                          <p:stCondLst>
                                            <p:cond delay="0"/>
                                          </p:stCondLst>
                                        </p:cTn>
                                        <p:tgtEl>
                                          <p:spTgt spid="12"/>
                                        </p:tgtEl>
                                        <p:attrNameLst>
                                          <p:attrName>style.visibility</p:attrName>
                                        </p:attrNameLst>
                                      </p:cBhvr>
                                      <p:to>
                                        <p:strVal val="visible"/>
                                      </p:to>
                                    </p:set>
                                    <p:animEffect transition="in" filter="fade">
                                      <p:cBhvr>
                                        <p:cTn id="268" dur="2000"/>
                                        <p:tgtEl>
                                          <p:spTgt spid="12"/>
                                        </p:tgtEl>
                                      </p:cBhvr>
                                    </p:animEffect>
                                  </p:childTnLst>
                                </p:cTn>
                              </p:par>
                            </p:childTnLst>
                          </p:cTn>
                        </p:par>
                        <p:par>
                          <p:cTn id="269" fill="hold">
                            <p:stCondLst>
                              <p:cond delay="2000"/>
                            </p:stCondLst>
                            <p:childTnLst>
                              <p:par>
                                <p:cTn id="270" presetID="3" presetClass="entr" presetSubtype="10" fill="hold" nodeType="afterEffect">
                                  <p:stCondLst>
                                    <p:cond delay="0"/>
                                  </p:stCondLst>
                                  <p:childTnLst>
                                    <p:set>
                                      <p:cBhvr>
                                        <p:cTn id="271" dur="1" fill="hold">
                                          <p:stCondLst>
                                            <p:cond delay="0"/>
                                          </p:stCondLst>
                                        </p:cTn>
                                        <p:tgtEl>
                                          <p:spTgt spid="96"/>
                                        </p:tgtEl>
                                        <p:attrNameLst>
                                          <p:attrName>style.visibility</p:attrName>
                                        </p:attrNameLst>
                                      </p:cBhvr>
                                      <p:to>
                                        <p:strVal val="visible"/>
                                      </p:to>
                                    </p:set>
                                    <p:animEffect transition="in" filter="blinds(horizontal)">
                                      <p:cBhvr>
                                        <p:cTn id="272" dur="500"/>
                                        <p:tgtEl>
                                          <p:spTgt spid="96"/>
                                        </p:tgtEl>
                                      </p:cBhvr>
                                    </p:animEffect>
                                  </p:childTnLst>
                                </p:cTn>
                              </p:par>
                            </p:childTnLst>
                          </p:cTn>
                        </p:par>
                        <p:par>
                          <p:cTn id="273" fill="hold">
                            <p:stCondLst>
                              <p:cond delay="2500"/>
                            </p:stCondLst>
                            <p:childTnLst>
                              <p:par>
                                <p:cTn id="274" presetID="4" presetClass="entr" presetSubtype="16" fill="hold" nodeType="afterEffect">
                                  <p:stCondLst>
                                    <p:cond delay="0"/>
                                  </p:stCondLst>
                                  <p:childTnLst>
                                    <p:set>
                                      <p:cBhvr>
                                        <p:cTn id="275" dur="1" fill="hold">
                                          <p:stCondLst>
                                            <p:cond delay="0"/>
                                          </p:stCondLst>
                                        </p:cTn>
                                        <p:tgtEl>
                                          <p:spTgt spid="32"/>
                                        </p:tgtEl>
                                        <p:attrNameLst>
                                          <p:attrName>style.visibility</p:attrName>
                                        </p:attrNameLst>
                                      </p:cBhvr>
                                      <p:to>
                                        <p:strVal val="visible"/>
                                      </p:to>
                                    </p:set>
                                    <p:animEffect transition="in" filter="box(in)">
                                      <p:cBhvr>
                                        <p:cTn id="276" dur="500"/>
                                        <p:tgtEl>
                                          <p:spTgt spid="32"/>
                                        </p:tgtEl>
                                      </p:cBhvr>
                                    </p:animEffect>
                                  </p:childTnLst>
                                </p:cTn>
                              </p:par>
                            </p:childTnLst>
                          </p:cTn>
                        </p:par>
                        <p:par>
                          <p:cTn id="277" fill="hold">
                            <p:stCondLst>
                              <p:cond delay="3000"/>
                            </p:stCondLst>
                            <p:childTnLst>
                              <p:par>
                                <p:cTn id="278" presetID="1" presetClass="exit" presetSubtype="0" fill="hold" nodeType="afterEffect">
                                  <p:stCondLst>
                                    <p:cond delay="0"/>
                                  </p:stCondLst>
                                  <p:childTnLst>
                                    <p:set>
                                      <p:cBhvr>
                                        <p:cTn id="279" dur="1" fill="hold">
                                          <p:stCondLst>
                                            <p:cond delay="0"/>
                                          </p:stCondLst>
                                        </p:cTn>
                                        <p:tgtEl>
                                          <p:spTgt spid="96"/>
                                        </p:tgtEl>
                                        <p:attrNameLst>
                                          <p:attrName>style.visibility</p:attrName>
                                        </p:attrNameLst>
                                      </p:cBhvr>
                                      <p:to>
                                        <p:strVal val="hidden"/>
                                      </p:to>
                                    </p:set>
                                  </p:childTnLst>
                                </p:cTn>
                              </p:par>
                            </p:childTnLst>
                          </p:cTn>
                        </p:par>
                        <p:par>
                          <p:cTn id="280" fill="hold">
                            <p:stCondLst>
                              <p:cond delay="3000"/>
                            </p:stCondLst>
                            <p:childTnLst>
                              <p:par>
                                <p:cTn id="281" presetID="22" presetClass="entr" presetSubtype="4" fill="hold" nodeType="afterEffect">
                                  <p:stCondLst>
                                    <p:cond delay="0"/>
                                  </p:stCondLst>
                                  <p:childTnLst>
                                    <p:set>
                                      <p:cBhvr>
                                        <p:cTn id="282" dur="1" fill="hold">
                                          <p:stCondLst>
                                            <p:cond delay="0"/>
                                          </p:stCondLst>
                                        </p:cTn>
                                        <p:tgtEl>
                                          <p:spTgt spid="97"/>
                                        </p:tgtEl>
                                        <p:attrNameLst>
                                          <p:attrName>style.visibility</p:attrName>
                                        </p:attrNameLst>
                                      </p:cBhvr>
                                      <p:to>
                                        <p:strVal val="visible"/>
                                      </p:to>
                                    </p:set>
                                    <p:animEffect transition="in" filter="wipe(down)">
                                      <p:cBhvr>
                                        <p:cTn id="283" dur="500"/>
                                        <p:tgtEl>
                                          <p:spTgt spid="97"/>
                                        </p:tgtEl>
                                      </p:cBhvr>
                                    </p:animEffect>
                                  </p:childTnLst>
                                </p:cTn>
                              </p:par>
                            </p:childTnLst>
                          </p:cTn>
                        </p:par>
                        <p:par>
                          <p:cTn id="284" fill="hold">
                            <p:stCondLst>
                              <p:cond delay="3500"/>
                            </p:stCondLst>
                            <p:childTnLst>
                              <p:par>
                                <p:cTn id="285" presetID="4" presetClass="entr" presetSubtype="16" fill="hold" nodeType="afterEffect">
                                  <p:stCondLst>
                                    <p:cond delay="0"/>
                                  </p:stCondLst>
                                  <p:childTnLst>
                                    <p:set>
                                      <p:cBhvr>
                                        <p:cTn id="286" dur="1" fill="hold">
                                          <p:stCondLst>
                                            <p:cond delay="0"/>
                                          </p:stCondLst>
                                        </p:cTn>
                                        <p:tgtEl>
                                          <p:spTgt spid="18"/>
                                        </p:tgtEl>
                                        <p:attrNameLst>
                                          <p:attrName>style.visibility</p:attrName>
                                        </p:attrNameLst>
                                      </p:cBhvr>
                                      <p:to>
                                        <p:strVal val="visible"/>
                                      </p:to>
                                    </p:set>
                                    <p:animEffect transition="in" filter="box(in)">
                                      <p:cBhvr>
                                        <p:cTn id="287" dur="500"/>
                                        <p:tgtEl>
                                          <p:spTgt spid="18"/>
                                        </p:tgtEl>
                                      </p:cBhvr>
                                    </p:animEffect>
                                  </p:childTnLst>
                                </p:cTn>
                              </p:par>
                            </p:childTnLst>
                          </p:cTn>
                        </p:par>
                        <p:par>
                          <p:cTn id="288" fill="hold">
                            <p:stCondLst>
                              <p:cond delay="4000"/>
                            </p:stCondLst>
                            <p:childTnLst>
                              <p:par>
                                <p:cTn id="289" presetID="9" presetClass="exit" presetSubtype="0" fill="hold" nodeType="afterEffect">
                                  <p:stCondLst>
                                    <p:cond delay="0"/>
                                  </p:stCondLst>
                                  <p:childTnLst>
                                    <p:animEffect transition="out" filter="dissolve">
                                      <p:cBhvr>
                                        <p:cTn id="290" dur="500"/>
                                        <p:tgtEl>
                                          <p:spTgt spid="97"/>
                                        </p:tgtEl>
                                      </p:cBhvr>
                                    </p:animEffect>
                                    <p:set>
                                      <p:cBhvr>
                                        <p:cTn id="291" dur="1" fill="hold">
                                          <p:stCondLst>
                                            <p:cond delay="499"/>
                                          </p:stCondLst>
                                        </p:cTn>
                                        <p:tgtEl>
                                          <p:spTgt spid="97"/>
                                        </p:tgtEl>
                                        <p:attrNameLst>
                                          <p:attrName>style.visibility</p:attrName>
                                        </p:attrNameLst>
                                      </p:cBhvr>
                                      <p:to>
                                        <p:strVal val="hidden"/>
                                      </p:to>
                                    </p:set>
                                  </p:childTnLst>
                                </p:cTn>
                              </p:par>
                            </p:childTnLst>
                          </p:cTn>
                        </p:par>
                        <p:par>
                          <p:cTn id="292" fill="hold">
                            <p:stCondLst>
                              <p:cond delay="4500"/>
                            </p:stCondLst>
                            <p:childTnLst>
                              <p:par>
                                <p:cTn id="293" presetID="22" presetClass="entr" presetSubtype="4" fill="hold" nodeType="afterEffect">
                                  <p:stCondLst>
                                    <p:cond delay="0"/>
                                  </p:stCondLst>
                                  <p:childTnLst>
                                    <p:set>
                                      <p:cBhvr>
                                        <p:cTn id="294" dur="1" fill="hold">
                                          <p:stCondLst>
                                            <p:cond delay="0"/>
                                          </p:stCondLst>
                                        </p:cTn>
                                        <p:tgtEl>
                                          <p:spTgt spid="84"/>
                                        </p:tgtEl>
                                        <p:attrNameLst>
                                          <p:attrName>style.visibility</p:attrName>
                                        </p:attrNameLst>
                                      </p:cBhvr>
                                      <p:to>
                                        <p:strVal val="visible"/>
                                      </p:to>
                                    </p:set>
                                    <p:animEffect transition="in" filter="wipe(down)">
                                      <p:cBhvr>
                                        <p:cTn id="295" dur="500"/>
                                        <p:tgtEl>
                                          <p:spTgt spid="84"/>
                                        </p:tgtEl>
                                      </p:cBhvr>
                                    </p:animEffect>
                                  </p:childTnLst>
                                </p:cTn>
                              </p:par>
                            </p:childTnLst>
                          </p:cTn>
                        </p:par>
                        <p:par>
                          <p:cTn id="296" fill="hold">
                            <p:stCondLst>
                              <p:cond delay="5000"/>
                            </p:stCondLst>
                            <p:childTnLst>
                              <p:par>
                                <p:cTn id="297" presetID="4" presetClass="entr" presetSubtype="16" fill="hold" nodeType="afterEffect">
                                  <p:stCondLst>
                                    <p:cond delay="0"/>
                                  </p:stCondLst>
                                  <p:childTnLst>
                                    <p:set>
                                      <p:cBhvr>
                                        <p:cTn id="298" dur="1" fill="hold">
                                          <p:stCondLst>
                                            <p:cond delay="0"/>
                                          </p:stCondLst>
                                        </p:cTn>
                                        <p:tgtEl>
                                          <p:spTgt spid="33"/>
                                        </p:tgtEl>
                                        <p:attrNameLst>
                                          <p:attrName>style.visibility</p:attrName>
                                        </p:attrNameLst>
                                      </p:cBhvr>
                                      <p:to>
                                        <p:strVal val="visible"/>
                                      </p:to>
                                    </p:set>
                                    <p:animEffect transition="in" filter="box(in)">
                                      <p:cBhvr>
                                        <p:cTn id="299" dur="500"/>
                                        <p:tgtEl>
                                          <p:spTgt spid="33"/>
                                        </p:tgtEl>
                                      </p:cBhvr>
                                    </p:animEffect>
                                  </p:childTnLst>
                                </p:cTn>
                              </p:par>
                            </p:childTnLst>
                          </p:cTn>
                        </p:par>
                        <p:par>
                          <p:cTn id="300" fill="hold">
                            <p:stCondLst>
                              <p:cond delay="5500"/>
                            </p:stCondLst>
                            <p:childTnLst>
                              <p:par>
                                <p:cTn id="301" presetID="9" presetClass="exit" presetSubtype="0" fill="hold" nodeType="afterEffect">
                                  <p:stCondLst>
                                    <p:cond delay="0"/>
                                  </p:stCondLst>
                                  <p:childTnLst>
                                    <p:animEffect transition="out" filter="dissolve">
                                      <p:cBhvr>
                                        <p:cTn id="302" dur="500"/>
                                        <p:tgtEl>
                                          <p:spTgt spid="84"/>
                                        </p:tgtEl>
                                      </p:cBhvr>
                                    </p:animEffect>
                                    <p:set>
                                      <p:cBhvr>
                                        <p:cTn id="303" dur="1" fill="hold">
                                          <p:stCondLst>
                                            <p:cond delay="499"/>
                                          </p:stCondLst>
                                        </p:cTn>
                                        <p:tgtEl>
                                          <p:spTgt spid="84"/>
                                        </p:tgtEl>
                                        <p:attrNameLst>
                                          <p:attrName>style.visibility</p:attrName>
                                        </p:attrNameLst>
                                      </p:cBhvr>
                                      <p:to>
                                        <p:strVal val="hidden"/>
                                      </p:to>
                                    </p:set>
                                  </p:childTnLst>
                                </p:cTn>
                              </p:par>
                            </p:childTnLst>
                          </p:cTn>
                        </p:par>
                        <p:par>
                          <p:cTn id="304" fill="hold">
                            <p:stCondLst>
                              <p:cond delay="6000"/>
                            </p:stCondLst>
                            <p:childTnLst>
                              <p:par>
                                <p:cTn id="305" presetID="22" presetClass="entr" presetSubtype="4" fill="hold" nodeType="afterEffect">
                                  <p:stCondLst>
                                    <p:cond delay="0"/>
                                  </p:stCondLst>
                                  <p:childTnLst>
                                    <p:set>
                                      <p:cBhvr>
                                        <p:cTn id="306" dur="1" fill="hold">
                                          <p:stCondLst>
                                            <p:cond delay="0"/>
                                          </p:stCondLst>
                                        </p:cTn>
                                        <p:tgtEl>
                                          <p:spTgt spid="85"/>
                                        </p:tgtEl>
                                        <p:attrNameLst>
                                          <p:attrName>style.visibility</p:attrName>
                                        </p:attrNameLst>
                                      </p:cBhvr>
                                      <p:to>
                                        <p:strVal val="visible"/>
                                      </p:to>
                                    </p:set>
                                    <p:animEffect transition="in" filter="wipe(down)">
                                      <p:cBhvr>
                                        <p:cTn id="307" dur="500"/>
                                        <p:tgtEl>
                                          <p:spTgt spid="85"/>
                                        </p:tgtEl>
                                      </p:cBhvr>
                                    </p:animEffect>
                                  </p:childTnLst>
                                </p:cTn>
                              </p:par>
                            </p:childTnLst>
                          </p:cTn>
                        </p:par>
                        <p:par>
                          <p:cTn id="308" fill="hold">
                            <p:stCondLst>
                              <p:cond delay="6500"/>
                            </p:stCondLst>
                            <p:childTnLst>
                              <p:par>
                                <p:cTn id="309" presetID="4" presetClass="entr" presetSubtype="16" fill="hold" nodeType="afterEffect">
                                  <p:stCondLst>
                                    <p:cond delay="0"/>
                                  </p:stCondLst>
                                  <p:childTnLst>
                                    <p:set>
                                      <p:cBhvr>
                                        <p:cTn id="310" dur="1" fill="hold">
                                          <p:stCondLst>
                                            <p:cond delay="0"/>
                                          </p:stCondLst>
                                        </p:cTn>
                                        <p:tgtEl>
                                          <p:spTgt spid="19"/>
                                        </p:tgtEl>
                                        <p:attrNameLst>
                                          <p:attrName>style.visibility</p:attrName>
                                        </p:attrNameLst>
                                      </p:cBhvr>
                                      <p:to>
                                        <p:strVal val="visible"/>
                                      </p:to>
                                    </p:set>
                                    <p:animEffect transition="in" filter="box(in)">
                                      <p:cBhvr>
                                        <p:cTn id="311" dur="500"/>
                                        <p:tgtEl>
                                          <p:spTgt spid="19"/>
                                        </p:tgtEl>
                                      </p:cBhvr>
                                    </p:animEffect>
                                  </p:childTnLst>
                                </p:cTn>
                              </p:par>
                            </p:childTnLst>
                          </p:cTn>
                        </p:par>
                        <p:par>
                          <p:cTn id="312" fill="hold">
                            <p:stCondLst>
                              <p:cond delay="7000"/>
                            </p:stCondLst>
                            <p:childTnLst>
                              <p:par>
                                <p:cTn id="313" presetID="9" presetClass="exit" presetSubtype="0" fill="hold" nodeType="afterEffect">
                                  <p:stCondLst>
                                    <p:cond delay="0"/>
                                  </p:stCondLst>
                                  <p:childTnLst>
                                    <p:animEffect transition="out" filter="dissolve">
                                      <p:cBhvr>
                                        <p:cTn id="314" dur="500"/>
                                        <p:tgtEl>
                                          <p:spTgt spid="85"/>
                                        </p:tgtEl>
                                      </p:cBhvr>
                                    </p:animEffect>
                                    <p:set>
                                      <p:cBhvr>
                                        <p:cTn id="315" dur="1" fill="hold">
                                          <p:stCondLst>
                                            <p:cond delay="499"/>
                                          </p:stCondLst>
                                        </p:cTn>
                                        <p:tgtEl>
                                          <p:spTgt spid="85"/>
                                        </p:tgtEl>
                                        <p:attrNameLst>
                                          <p:attrName>style.visibility</p:attrName>
                                        </p:attrNameLst>
                                      </p:cBhvr>
                                      <p:to>
                                        <p:strVal val="hidden"/>
                                      </p:to>
                                    </p:set>
                                  </p:childTnLst>
                                </p:cTn>
                              </p:par>
                            </p:childTnLst>
                          </p:cTn>
                        </p:par>
                      </p:childTnLst>
                    </p:cTn>
                  </p:par>
                  <p:par>
                    <p:cTn id="316" fill="hold">
                      <p:stCondLst>
                        <p:cond delay="indefinite"/>
                      </p:stCondLst>
                      <p:childTnLst>
                        <p:par>
                          <p:cTn id="317" fill="hold">
                            <p:stCondLst>
                              <p:cond delay="0"/>
                            </p:stCondLst>
                            <p:childTnLst>
                              <p:par>
                                <p:cTn id="318" presetID="10" presetClass="entr" presetSubtype="0" fill="hold" nodeType="clickEffect">
                                  <p:stCondLst>
                                    <p:cond delay="0"/>
                                  </p:stCondLst>
                                  <p:childTnLst>
                                    <p:set>
                                      <p:cBhvr>
                                        <p:cTn id="319" dur="1" fill="hold">
                                          <p:stCondLst>
                                            <p:cond delay="0"/>
                                          </p:stCondLst>
                                        </p:cTn>
                                        <p:tgtEl>
                                          <p:spTgt spid="15"/>
                                        </p:tgtEl>
                                        <p:attrNameLst>
                                          <p:attrName>style.visibility</p:attrName>
                                        </p:attrNameLst>
                                      </p:cBhvr>
                                      <p:to>
                                        <p:strVal val="visible"/>
                                      </p:to>
                                    </p:set>
                                    <p:animEffect transition="in" filter="fade">
                                      <p:cBhvr>
                                        <p:cTn id="320" dur="2000"/>
                                        <p:tgtEl>
                                          <p:spTgt spid="15"/>
                                        </p:tgtEl>
                                      </p:cBhvr>
                                    </p:animEffect>
                                  </p:childTnLst>
                                </p:cTn>
                              </p:par>
                              <p:par>
                                <p:cTn id="321" presetID="10" presetClass="entr" presetSubtype="0" fill="hold" nodeType="withEffect">
                                  <p:stCondLst>
                                    <p:cond delay="0"/>
                                  </p:stCondLst>
                                  <p:childTnLst>
                                    <p:set>
                                      <p:cBhvr>
                                        <p:cTn id="322" dur="1" fill="hold">
                                          <p:stCondLst>
                                            <p:cond delay="0"/>
                                          </p:stCondLst>
                                        </p:cTn>
                                        <p:tgtEl>
                                          <p:spTgt spid="20"/>
                                        </p:tgtEl>
                                        <p:attrNameLst>
                                          <p:attrName>style.visibility</p:attrName>
                                        </p:attrNameLst>
                                      </p:cBhvr>
                                      <p:to>
                                        <p:strVal val="visible"/>
                                      </p:to>
                                    </p:set>
                                    <p:animEffect transition="in" filter="fade">
                                      <p:cBhvr>
                                        <p:cTn id="323" dur="2000"/>
                                        <p:tgtEl>
                                          <p:spTgt spid="20"/>
                                        </p:tgtEl>
                                      </p:cBhvr>
                                    </p:animEffect>
                                  </p:childTnLst>
                                </p:cTn>
                              </p:par>
                              <p:par>
                                <p:cTn id="324" presetID="10" presetClass="entr" presetSubtype="0" fill="hold" nodeType="withEffect">
                                  <p:stCondLst>
                                    <p:cond delay="0"/>
                                  </p:stCondLst>
                                  <p:childTnLst>
                                    <p:set>
                                      <p:cBhvr>
                                        <p:cTn id="325" dur="1" fill="hold">
                                          <p:stCondLst>
                                            <p:cond delay="0"/>
                                          </p:stCondLst>
                                        </p:cTn>
                                        <p:tgtEl>
                                          <p:spTgt spid="21"/>
                                        </p:tgtEl>
                                        <p:attrNameLst>
                                          <p:attrName>style.visibility</p:attrName>
                                        </p:attrNameLst>
                                      </p:cBhvr>
                                      <p:to>
                                        <p:strVal val="visible"/>
                                      </p:to>
                                    </p:set>
                                    <p:animEffect transition="in" filter="fade">
                                      <p:cBhvr>
                                        <p:cTn id="326" dur="2000"/>
                                        <p:tgtEl>
                                          <p:spTgt spid="21"/>
                                        </p:tgtEl>
                                      </p:cBhvr>
                                    </p:animEffect>
                                  </p:childTnLst>
                                </p:cTn>
                              </p:par>
                              <p:par>
                                <p:cTn id="327" presetID="10" presetClass="entr" presetSubtype="0" fill="hold" nodeType="withEffect">
                                  <p:stCondLst>
                                    <p:cond delay="0"/>
                                  </p:stCondLst>
                                  <p:childTnLst>
                                    <p:set>
                                      <p:cBhvr>
                                        <p:cTn id="328" dur="1" fill="hold">
                                          <p:stCondLst>
                                            <p:cond delay="0"/>
                                          </p:stCondLst>
                                        </p:cTn>
                                        <p:tgtEl>
                                          <p:spTgt spid="22"/>
                                        </p:tgtEl>
                                        <p:attrNameLst>
                                          <p:attrName>style.visibility</p:attrName>
                                        </p:attrNameLst>
                                      </p:cBhvr>
                                      <p:to>
                                        <p:strVal val="visible"/>
                                      </p:to>
                                    </p:set>
                                    <p:animEffect transition="in" filter="fade">
                                      <p:cBhvr>
                                        <p:cTn id="329" dur="2000"/>
                                        <p:tgtEl>
                                          <p:spTgt spid="22"/>
                                        </p:tgtEl>
                                      </p:cBhvr>
                                    </p:animEffect>
                                  </p:childTnLst>
                                </p:cTn>
                              </p:par>
                              <p:par>
                                <p:cTn id="330" presetID="10" presetClass="entr" presetSubtype="0" fill="hold" nodeType="withEffect">
                                  <p:stCondLst>
                                    <p:cond delay="0"/>
                                  </p:stCondLst>
                                  <p:childTnLst>
                                    <p:set>
                                      <p:cBhvr>
                                        <p:cTn id="331" dur="1" fill="hold">
                                          <p:stCondLst>
                                            <p:cond delay="0"/>
                                          </p:stCondLst>
                                        </p:cTn>
                                        <p:tgtEl>
                                          <p:spTgt spid="23"/>
                                        </p:tgtEl>
                                        <p:attrNameLst>
                                          <p:attrName>style.visibility</p:attrName>
                                        </p:attrNameLst>
                                      </p:cBhvr>
                                      <p:to>
                                        <p:strVal val="visible"/>
                                      </p:to>
                                    </p:set>
                                    <p:animEffect transition="in" filter="fade">
                                      <p:cBhvr>
                                        <p:cTn id="332" dur="2000"/>
                                        <p:tgtEl>
                                          <p:spTgt spid="23"/>
                                        </p:tgtEl>
                                      </p:cBhvr>
                                    </p:animEffect>
                                  </p:childTnLst>
                                </p:cTn>
                              </p:par>
                              <p:par>
                                <p:cTn id="333" presetID="10" presetClass="entr" presetSubtype="0" fill="hold" nodeType="withEffect">
                                  <p:stCondLst>
                                    <p:cond delay="0"/>
                                  </p:stCondLst>
                                  <p:childTnLst>
                                    <p:set>
                                      <p:cBhvr>
                                        <p:cTn id="334" dur="1" fill="hold">
                                          <p:stCondLst>
                                            <p:cond delay="0"/>
                                          </p:stCondLst>
                                        </p:cTn>
                                        <p:tgtEl>
                                          <p:spTgt spid="24"/>
                                        </p:tgtEl>
                                        <p:attrNameLst>
                                          <p:attrName>style.visibility</p:attrName>
                                        </p:attrNameLst>
                                      </p:cBhvr>
                                      <p:to>
                                        <p:strVal val="visible"/>
                                      </p:to>
                                    </p:set>
                                    <p:animEffect transition="in" filter="fade">
                                      <p:cBhvr>
                                        <p:cTn id="335" dur="2000"/>
                                        <p:tgtEl>
                                          <p:spTgt spid="24"/>
                                        </p:tgtEl>
                                      </p:cBhvr>
                                    </p:animEffect>
                                  </p:childTnLst>
                                </p:cTn>
                              </p:par>
                              <p:par>
                                <p:cTn id="336" presetID="10" presetClass="entr" presetSubtype="0" fill="hold" nodeType="withEffect">
                                  <p:stCondLst>
                                    <p:cond delay="0"/>
                                  </p:stCondLst>
                                  <p:childTnLst>
                                    <p:set>
                                      <p:cBhvr>
                                        <p:cTn id="337" dur="1" fill="hold">
                                          <p:stCondLst>
                                            <p:cond delay="0"/>
                                          </p:stCondLst>
                                        </p:cTn>
                                        <p:tgtEl>
                                          <p:spTgt spid="25"/>
                                        </p:tgtEl>
                                        <p:attrNameLst>
                                          <p:attrName>style.visibility</p:attrName>
                                        </p:attrNameLst>
                                      </p:cBhvr>
                                      <p:to>
                                        <p:strVal val="visible"/>
                                      </p:to>
                                    </p:set>
                                    <p:animEffect transition="in" filter="fade">
                                      <p:cBhvr>
                                        <p:cTn id="338" dur="2000"/>
                                        <p:tgtEl>
                                          <p:spTgt spid="25"/>
                                        </p:tgtEl>
                                      </p:cBhvr>
                                    </p:animEffect>
                                  </p:childTnLst>
                                </p:cTn>
                              </p:par>
                              <p:par>
                                <p:cTn id="339" presetID="10" presetClass="entr" presetSubtype="0" fill="hold" nodeType="withEffect">
                                  <p:stCondLst>
                                    <p:cond delay="0"/>
                                  </p:stCondLst>
                                  <p:childTnLst>
                                    <p:set>
                                      <p:cBhvr>
                                        <p:cTn id="340" dur="1" fill="hold">
                                          <p:stCondLst>
                                            <p:cond delay="0"/>
                                          </p:stCondLst>
                                        </p:cTn>
                                        <p:tgtEl>
                                          <p:spTgt spid="29"/>
                                        </p:tgtEl>
                                        <p:attrNameLst>
                                          <p:attrName>style.visibility</p:attrName>
                                        </p:attrNameLst>
                                      </p:cBhvr>
                                      <p:to>
                                        <p:strVal val="visible"/>
                                      </p:to>
                                    </p:set>
                                    <p:animEffect transition="in" filter="fade">
                                      <p:cBhvr>
                                        <p:cTn id="341" dur="2000"/>
                                        <p:tgtEl>
                                          <p:spTgt spid="29"/>
                                        </p:tgtEl>
                                      </p:cBhvr>
                                    </p:animEffect>
                                  </p:childTnLst>
                                </p:cTn>
                              </p:par>
                              <p:par>
                                <p:cTn id="342" presetID="10" presetClass="entr" presetSubtype="0" fill="hold" nodeType="withEffect">
                                  <p:stCondLst>
                                    <p:cond delay="0"/>
                                  </p:stCondLst>
                                  <p:childTnLst>
                                    <p:set>
                                      <p:cBhvr>
                                        <p:cTn id="343" dur="1" fill="hold">
                                          <p:stCondLst>
                                            <p:cond delay="0"/>
                                          </p:stCondLst>
                                        </p:cTn>
                                        <p:tgtEl>
                                          <p:spTgt spid="34"/>
                                        </p:tgtEl>
                                        <p:attrNameLst>
                                          <p:attrName>style.visibility</p:attrName>
                                        </p:attrNameLst>
                                      </p:cBhvr>
                                      <p:to>
                                        <p:strVal val="visible"/>
                                      </p:to>
                                    </p:set>
                                    <p:animEffect transition="in" filter="fade">
                                      <p:cBhvr>
                                        <p:cTn id="344" dur="2000"/>
                                        <p:tgtEl>
                                          <p:spTgt spid="34"/>
                                        </p:tgtEl>
                                      </p:cBhvr>
                                    </p:animEffect>
                                  </p:childTnLst>
                                </p:cTn>
                              </p:par>
                              <p:par>
                                <p:cTn id="345" presetID="10" presetClass="entr" presetSubtype="0" fill="hold" nodeType="withEffect">
                                  <p:stCondLst>
                                    <p:cond delay="0"/>
                                  </p:stCondLst>
                                  <p:childTnLst>
                                    <p:set>
                                      <p:cBhvr>
                                        <p:cTn id="346" dur="1" fill="hold">
                                          <p:stCondLst>
                                            <p:cond delay="0"/>
                                          </p:stCondLst>
                                        </p:cTn>
                                        <p:tgtEl>
                                          <p:spTgt spid="35"/>
                                        </p:tgtEl>
                                        <p:attrNameLst>
                                          <p:attrName>style.visibility</p:attrName>
                                        </p:attrNameLst>
                                      </p:cBhvr>
                                      <p:to>
                                        <p:strVal val="visible"/>
                                      </p:to>
                                    </p:set>
                                    <p:animEffect transition="in" filter="fade">
                                      <p:cBhvr>
                                        <p:cTn id="347" dur="2000"/>
                                        <p:tgtEl>
                                          <p:spTgt spid="35"/>
                                        </p:tgtEl>
                                      </p:cBhvr>
                                    </p:animEffect>
                                  </p:childTnLst>
                                </p:cTn>
                              </p:par>
                              <p:par>
                                <p:cTn id="348" presetID="10" presetClass="entr" presetSubtype="0" fill="hold" nodeType="withEffect">
                                  <p:stCondLst>
                                    <p:cond delay="0"/>
                                  </p:stCondLst>
                                  <p:childTnLst>
                                    <p:set>
                                      <p:cBhvr>
                                        <p:cTn id="349" dur="1" fill="hold">
                                          <p:stCondLst>
                                            <p:cond delay="0"/>
                                          </p:stCondLst>
                                        </p:cTn>
                                        <p:tgtEl>
                                          <p:spTgt spid="36"/>
                                        </p:tgtEl>
                                        <p:attrNameLst>
                                          <p:attrName>style.visibility</p:attrName>
                                        </p:attrNameLst>
                                      </p:cBhvr>
                                      <p:to>
                                        <p:strVal val="visible"/>
                                      </p:to>
                                    </p:set>
                                    <p:animEffect transition="in" filter="fade">
                                      <p:cBhvr>
                                        <p:cTn id="350" dur="2000"/>
                                        <p:tgtEl>
                                          <p:spTgt spid="36"/>
                                        </p:tgtEl>
                                      </p:cBhvr>
                                    </p:animEffect>
                                  </p:childTnLst>
                                </p:cTn>
                              </p:par>
                              <p:par>
                                <p:cTn id="351" presetID="10" presetClass="entr" presetSubtype="0" fill="hold" nodeType="withEffect">
                                  <p:stCondLst>
                                    <p:cond delay="0"/>
                                  </p:stCondLst>
                                  <p:childTnLst>
                                    <p:set>
                                      <p:cBhvr>
                                        <p:cTn id="352" dur="1" fill="hold">
                                          <p:stCondLst>
                                            <p:cond delay="0"/>
                                          </p:stCondLst>
                                        </p:cTn>
                                        <p:tgtEl>
                                          <p:spTgt spid="37"/>
                                        </p:tgtEl>
                                        <p:attrNameLst>
                                          <p:attrName>style.visibility</p:attrName>
                                        </p:attrNameLst>
                                      </p:cBhvr>
                                      <p:to>
                                        <p:strVal val="visible"/>
                                      </p:to>
                                    </p:set>
                                    <p:animEffect transition="in" filter="fade">
                                      <p:cBhvr>
                                        <p:cTn id="353" dur="2000"/>
                                        <p:tgtEl>
                                          <p:spTgt spid="37"/>
                                        </p:tgtEl>
                                      </p:cBhvr>
                                    </p:animEffect>
                                  </p:childTnLst>
                                </p:cTn>
                              </p:par>
                              <p:par>
                                <p:cTn id="354" presetID="10" presetClass="entr" presetSubtype="0" fill="hold" nodeType="withEffect">
                                  <p:stCondLst>
                                    <p:cond delay="0"/>
                                  </p:stCondLst>
                                  <p:childTnLst>
                                    <p:set>
                                      <p:cBhvr>
                                        <p:cTn id="355" dur="1" fill="hold">
                                          <p:stCondLst>
                                            <p:cond delay="0"/>
                                          </p:stCondLst>
                                        </p:cTn>
                                        <p:tgtEl>
                                          <p:spTgt spid="38"/>
                                        </p:tgtEl>
                                        <p:attrNameLst>
                                          <p:attrName>style.visibility</p:attrName>
                                        </p:attrNameLst>
                                      </p:cBhvr>
                                      <p:to>
                                        <p:strVal val="visible"/>
                                      </p:to>
                                    </p:set>
                                    <p:animEffect transition="in" filter="fade">
                                      <p:cBhvr>
                                        <p:cTn id="356" dur="2000"/>
                                        <p:tgtEl>
                                          <p:spTgt spid="38"/>
                                        </p:tgtEl>
                                      </p:cBhvr>
                                    </p:animEffect>
                                  </p:childTnLst>
                                </p:cTn>
                              </p:par>
                              <p:par>
                                <p:cTn id="357" presetID="10" presetClass="entr" presetSubtype="0" fill="hold" nodeType="withEffect">
                                  <p:stCondLst>
                                    <p:cond delay="0"/>
                                  </p:stCondLst>
                                  <p:childTnLst>
                                    <p:set>
                                      <p:cBhvr>
                                        <p:cTn id="358" dur="1" fill="hold">
                                          <p:stCondLst>
                                            <p:cond delay="0"/>
                                          </p:stCondLst>
                                        </p:cTn>
                                        <p:tgtEl>
                                          <p:spTgt spid="72"/>
                                        </p:tgtEl>
                                        <p:attrNameLst>
                                          <p:attrName>style.visibility</p:attrName>
                                        </p:attrNameLst>
                                      </p:cBhvr>
                                      <p:to>
                                        <p:strVal val="visible"/>
                                      </p:to>
                                    </p:set>
                                    <p:animEffect transition="in" filter="fade">
                                      <p:cBhvr>
                                        <p:cTn id="359" dur="2000"/>
                                        <p:tgtEl>
                                          <p:spTgt spid="72"/>
                                        </p:tgtEl>
                                      </p:cBhvr>
                                    </p:animEffect>
                                  </p:childTnLst>
                                </p:cTn>
                              </p:par>
                              <p:par>
                                <p:cTn id="360" presetID="10" presetClass="entr" presetSubtype="0" fill="hold" nodeType="withEffect">
                                  <p:stCondLst>
                                    <p:cond delay="0"/>
                                  </p:stCondLst>
                                  <p:childTnLst>
                                    <p:set>
                                      <p:cBhvr>
                                        <p:cTn id="361" dur="1" fill="hold">
                                          <p:stCondLst>
                                            <p:cond delay="0"/>
                                          </p:stCondLst>
                                        </p:cTn>
                                        <p:tgtEl>
                                          <p:spTgt spid="107"/>
                                        </p:tgtEl>
                                        <p:attrNameLst>
                                          <p:attrName>style.visibility</p:attrName>
                                        </p:attrNameLst>
                                      </p:cBhvr>
                                      <p:to>
                                        <p:strVal val="visible"/>
                                      </p:to>
                                    </p:set>
                                    <p:animEffect transition="in" filter="fade">
                                      <p:cBhvr>
                                        <p:cTn id="362" dur="2000"/>
                                        <p:tgtEl>
                                          <p:spTgt spid="107"/>
                                        </p:tgtEl>
                                      </p:cBhvr>
                                    </p:animEffect>
                                  </p:childTnLst>
                                </p:cTn>
                              </p:par>
                              <p:par>
                                <p:cTn id="363" presetID="10" presetClass="entr" presetSubtype="0" fill="hold" nodeType="withEffect">
                                  <p:stCondLst>
                                    <p:cond delay="0"/>
                                  </p:stCondLst>
                                  <p:childTnLst>
                                    <p:set>
                                      <p:cBhvr>
                                        <p:cTn id="364" dur="1" fill="hold">
                                          <p:stCondLst>
                                            <p:cond delay="0"/>
                                          </p:stCondLst>
                                        </p:cTn>
                                        <p:tgtEl>
                                          <p:spTgt spid="108"/>
                                        </p:tgtEl>
                                        <p:attrNameLst>
                                          <p:attrName>style.visibility</p:attrName>
                                        </p:attrNameLst>
                                      </p:cBhvr>
                                      <p:to>
                                        <p:strVal val="visible"/>
                                      </p:to>
                                    </p:set>
                                    <p:animEffect transition="in" filter="fade">
                                      <p:cBhvr>
                                        <p:cTn id="365" dur="2000"/>
                                        <p:tgtEl>
                                          <p:spTgt spid="108"/>
                                        </p:tgtEl>
                                      </p:cBhvr>
                                    </p:animEffect>
                                  </p:childTnLst>
                                </p:cTn>
                              </p:par>
                              <p:par>
                                <p:cTn id="366" presetID="10" presetClass="entr" presetSubtype="0" fill="hold" nodeType="withEffect">
                                  <p:stCondLst>
                                    <p:cond delay="0"/>
                                  </p:stCondLst>
                                  <p:childTnLst>
                                    <p:set>
                                      <p:cBhvr>
                                        <p:cTn id="367" dur="1" fill="hold">
                                          <p:stCondLst>
                                            <p:cond delay="0"/>
                                          </p:stCondLst>
                                        </p:cTn>
                                        <p:tgtEl>
                                          <p:spTgt spid="109"/>
                                        </p:tgtEl>
                                        <p:attrNameLst>
                                          <p:attrName>style.visibility</p:attrName>
                                        </p:attrNameLst>
                                      </p:cBhvr>
                                      <p:to>
                                        <p:strVal val="visible"/>
                                      </p:to>
                                    </p:set>
                                    <p:animEffect transition="in" filter="fade">
                                      <p:cBhvr>
                                        <p:cTn id="368" dur="2000"/>
                                        <p:tgtEl>
                                          <p:spTgt spid="109"/>
                                        </p:tgtEl>
                                      </p:cBhvr>
                                    </p:animEffect>
                                  </p:childTnLst>
                                </p:cTn>
                              </p:par>
                              <p:par>
                                <p:cTn id="369" presetID="10" presetClass="entr" presetSubtype="0" fill="hold" nodeType="withEffect">
                                  <p:stCondLst>
                                    <p:cond delay="0"/>
                                  </p:stCondLst>
                                  <p:childTnLst>
                                    <p:set>
                                      <p:cBhvr>
                                        <p:cTn id="370" dur="1" fill="hold">
                                          <p:stCondLst>
                                            <p:cond delay="0"/>
                                          </p:stCondLst>
                                        </p:cTn>
                                        <p:tgtEl>
                                          <p:spTgt spid="110"/>
                                        </p:tgtEl>
                                        <p:attrNameLst>
                                          <p:attrName>style.visibility</p:attrName>
                                        </p:attrNameLst>
                                      </p:cBhvr>
                                      <p:to>
                                        <p:strVal val="visible"/>
                                      </p:to>
                                    </p:set>
                                    <p:animEffect transition="in" filter="fade">
                                      <p:cBhvr>
                                        <p:cTn id="371" dur="2000"/>
                                        <p:tgtEl>
                                          <p:spTgt spid="110"/>
                                        </p:tgtEl>
                                      </p:cBhvr>
                                    </p:animEffect>
                                  </p:childTnLst>
                                </p:cTn>
                              </p:par>
                              <p:par>
                                <p:cTn id="372" presetID="10" presetClass="entr" presetSubtype="0" fill="hold" nodeType="withEffect">
                                  <p:stCondLst>
                                    <p:cond delay="0"/>
                                  </p:stCondLst>
                                  <p:childTnLst>
                                    <p:set>
                                      <p:cBhvr>
                                        <p:cTn id="373" dur="1" fill="hold">
                                          <p:stCondLst>
                                            <p:cond delay="0"/>
                                          </p:stCondLst>
                                        </p:cTn>
                                        <p:tgtEl>
                                          <p:spTgt spid="111"/>
                                        </p:tgtEl>
                                        <p:attrNameLst>
                                          <p:attrName>style.visibility</p:attrName>
                                        </p:attrNameLst>
                                      </p:cBhvr>
                                      <p:to>
                                        <p:strVal val="visible"/>
                                      </p:to>
                                    </p:set>
                                    <p:animEffect transition="in" filter="fade">
                                      <p:cBhvr>
                                        <p:cTn id="374" dur="2000"/>
                                        <p:tgtEl>
                                          <p:spTgt spid="111"/>
                                        </p:tgtEl>
                                      </p:cBhvr>
                                    </p:animEffect>
                                  </p:childTnLst>
                                </p:cTn>
                              </p:par>
                              <p:par>
                                <p:cTn id="375" presetID="10" presetClass="entr" presetSubtype="0" fill="hold" nodeType="withEffect">
                                  <p:stCondLst>
                                    <p:cond delay="0"/>
                                  </p:stCondLst>
                                  <p:childTnLst>
                                    <p:set>
                                      <p:cBhvr>
                                        <p:cTn id="376" dur="1" fill="hold">
                                          <p:stCondLst>
                                            <p:cond delay="0"/>
                                          </p:stCondLst>
                                        </p:cTn>
                                        <p:tgtEl>
                                          <p:spTgt spid="112"/>
                                        </p:tgtEl>
                                        <p:attrNameLst>
                                          <p:attrName>style.visibility</p:attrName>
                                        </p:attrNameLst>
                                      </p:cBhvr>
                                      <p:to>
                                        <p:strVal val="visible"/>
                                      </p:to>
                                    </p:set>
                                    <p:animEffect transition="in" filter="fade">
                                      <p:cBhvr>
                                        <p:cTn id="377" dur="2000"/>
                                        <p:tgtEl>
                                          <p:spTgt spid="112"/>
                                        </p:tgtEl>
                                      </p:cBhvr>
                                    </p:animEffect>
                                  </p:childTnLst>
                                </p:cTn>
                              </p:par>
                              <p:par>
                                <p:cTn id="378" presetID="10" presetClass="entr" presetSubtype="0" fill="hold" nodeType="withEffect">
                                  <p:stCondLst>
                                    <p:cond delay="0"/>
                                  </p:stCondLst>
                                  <p:childTnLst>
                                    <p:set>
                                      <p:cBhvr>
                                        <p:cTn id="379" dur="1" fill="hold">
                                          <p:stCondLst>
                                            <p:cond delay="0"/>
                                          </p:stCondLst>
                                        </p:cTn>
                                        <p:tgtEl>
                                          <p:spTgt spid="113"/>
                                        </p:tgtEl>
                                        <p:attrNameLst>
                                          <p:attrName>style.visibility</p:attrName>
                                        </p:attrNameLst>
                                      </p:cBhvr>
                                      <p:to>
                                        <p:strVal val="visible"/>
                                      </p:to>
                                    </p:set>
                                    <p:animEffect transition="in" filter="fade">
                                      <p:cBhvr>
                                        <p:cTn id="380" dur="2000"/>
                                        <p:tgtEl>
                                          <p:spTgt spid="113"/>
                                        </p:tgtEl>
                                      </p:cBhvr>
                                    </p:animEffect>
                                  </p:childTnLst>
                                </p:cTn>
                              </p:par>
                              <p:par>
                                <p:cTn id="381" presetID="10" presetClass="entr" presetSubtype="0" fill="hold" nodeType="withEffect">
                                  <p:stCondLst>
                                    <p:cond delay="0"/>
                                  </p:stCondLst>
                                  <p:childTnLst>
                                    <p:set>
                                      <p:cBhvr>
                                        <p:cTn id="382" dur="1" fill="hold">
                                          <p:stCondLst>
                                            <p:cond delay="0"/>
                                          </p:stCondLst>
                                        </p:cTn>
                                        <p:tgtEl>
                                          <p:spTgt spid="114"/>
                                        </p:tgtEl>
                                        <p:attrNameLst>
                                          <p:attrName>style.visibility</p:attrName>
                                        </p:attrNameLst>
                                      </p:cBhvr>
                                      <p:to>
                                        <p:strVal val="visible"/>
                                      </p:to>
                                    </p:set>
                                    <p:animEffect transition="in" filter="fade">
                                      <p:cBhvr>
                                        <p:cTn id="383" dur="2000"/>
                                        <p:tgtEl>
                                          <p:spTgt spid="114"/>
                                        </p:tgtEl>
                                      </p:cBhvr>
                                    </p:animEffect>
                                  </p:childTnLst>
                                </p:cTn>
                              </p:par>
                              <p:par>
                                <p:cTn id="384" presetID="10" presetClass="entr" presetSubtype="0" fill="hold" nodeType="withEffect">
                                  <p:stCondLst>
                                    <p:cond delay="0"/>
                                  </p:stCondLst>
                                  <p:childTnLst>
                                    <p:set>
                                      <p:cBhvr>
                                        <p:cTn id="385" dur="1" fill="hold">
                                          <p:stCondLst>
                                            <p:cond delay="0"/>
                                          </p:stCondLst>
                                        </p:cTn>
                                        <p:tgtEl>
                                          <p:spTgt spid="115"/>
                                        </p:tgtEl>
                                        <p:attrNameLst>
                                          <p:attrName>style.visibility</p:attrName>
                                        </p:attrNameLst>
                                      </p:cBhvr>
                                      <p:to>
                                        <p:strVal val="visible"/>
                                      </p:to>
                                    </p:set>
                                    <p:animEffect transition="in" filter="fade">
                                      <p:cBhvr>
                                        <p:cTn id="386" dur="2000"/>
                                        <p:tgtEl>
                                          <p:spTgt spid="115"/>
                                        </p:tgtEl>
                                      </p:cBhvr>
                                    </p:animEffect>
                                  </p:childTnLst>
                                </p:cTn>
                              </p:par>
                              <p:par>
                                <p:cTn id="387" presetID="10" presetClass="entr" presetSubtype="0" fill="hold" nodeType="withEffect">
                                  <p:stCondLst>
                                    <p:cond delay="0"/>
                                  </p:stCondLst>
                                  <p:childTnLst>
                                    <p:set>
                                      <p:cBhvr>
                                        <p:cTn id="388" dur="1" fill="hold">
                                          <p:stCondLst>
                                            <p:cond delay="0"/>
                                          </p:stCondLst>
                                        </p:cTn>
                                        <p:tgtEl>
                                          <p:spTgt spid="116"/>
                                        </p:tgtEl>
                                        <p:attrNameLst>
                                          <p:attrName>style.visibility</p:attrName>
                                        </p:attrNameLst>
                                      </p:cBhvr>
                                      <p:to>
                                        <p:strVal val="visible"/>
                                      </p:to>
                                    </p:set>
                                    <p:animEffect transition="in" filter="fade">
                                      <p:cBhvr>
                                        <p:cTn id="389" dur="2000"/>
                                        <p:tgtEl>
                                          <p:spTgt spid="116"/>
                                        </p:tgtEl>
                                      </p:cBhvr>
                                    </p:animEffect>
                                  </p:childTnLst>
                                </p:cTn>
                              </p:par>
                              <p:par>
                                <p:cTn id="390" presetID="10" presetClass="entr" presetSubtype="0" fill="hold" nodeType="withEffect">
                                  <p:stCondLst>
                                    <p:cond delay="0"/>
                                  </p:stCondLst>
                                  <p:childTnLst>
                                    <p:set>
                                      <p:cBhvr>
                                        <p:cTn id="391" dur="1" fill="hold">
                                          <p:stCondLst>
                                            <p:cond delay="0"/>
                                          </p:stCondLst>
                                        </p:cTn>
                                        <p:tgtEl>
                                          <p:spTgt spid="117"/>
                                        </p:tgtEl>
                                        <p:attrNameLst>
                                          <p:attrName>style.visibility</p:attrName>
                                        </p:attrNameLst>
                                      </p:cBhvr>
                                      <p:to>
                                        <p:strVal val="visible"/>
                                      </p:to>
                                    </p:set>
                                    <p:animEffect transition="in" filter="fade">
                                      <p:cBhvr>
                                        <p:cTn id="392" dur="2000"/>
                                        <p:tgtEl>
                                          <p:spTgt spid="117"/>
                                        </p:tgtEl>
                                      </p:cBhvr>
                                    </p:animEffect>
                                  </p:childTnLst>
                                </p:cTn>
                              </p:par>
                              <p:par>
                                <p:cTn id="393" presetID="10" presetClass="entr" presetSubtype="0" fill="hold" nodeType="withEffect">
                                  <p:stCondLst>
                                    <p:cond delay="0"/>
                                  </p:stCondLst>
                                  <p:childTnLst>
                                    <p:set>
                                      <p:cBhvr>
                                        <p:cTn id="394" dur="1" fill="hold">
                                          <p:stCondLst>
                                            <p:cond delay="0"/>
                                          </p:stCondLst>
                                        </p:cTn>
                                        <p:tgtEl>
                                          <p:spTgt spid="118"/>
                                        </p:tgtEl>
                                        <p:attrNameLst>
                                          <p:attrName>style.visibility</p:attrName>
                                        </p:attrNameLst>
                                      </p:cBhvr>
                                      <p:to>
                                        <p:strVal val="visible"/>
                                      </p:to>
                                    </p:set>
                                    <p:animEffect transition="in" filter="fade">
                                      <p:cBhvr>
                                        <p:cTn id="395" dur="2000"/>
                                        <p:tgtEl>
                                          <p:spTgt spid="118"/>
                                        </p:tgtEl>
                                      </p:cBhvr>
                                    </p:animEffect>
                                  </p:childTnLst>
                                </p:cTn>
                              </p:par>
                            </p:childTnLst>
                          </p:cTn>
                        </p:par>
                      </p:childTnLst>
                    </p:cTn>
                  </p:par>
                  <p:par>
                    <p:cTn id="396" fill="hold">
                      <p:stCondLst>
                        <p:cond delay="indefinite"/>
                      </p:stCondLst>
                      <p:childTnLst>
                        <p:par>
                          <p:cTn id="397" fill="hold">
                            <p:stCondLst>
                              <p:cond delay="0"/>
                            </p:stCondLst>
                            <p:childTnLst>
                              <p:par>
                                <p:cTn id="398" presetID="0" presetClass="path" presetSubtype="0" accel="50000" decel="50000" fill="hold" nodeType="clickEffect">
                                  <p:stCondLst>
                                    <p:cond delay="0"/>
                                  </p:stCondLst>
                                  <p:childTnLst>
                                    <p:animMotion origin="layout" path="M -0.0007 7.40741E-7 L -0.13733 0.02778 " pathEditMode="relative" rAng="0" ptsTypes="AA">
                                      <p:cBhvr>
                                        <p:cTn id="399" dur="2000" fill="hold"/>
                                        <p:tgtEl>
                                          <p:spTgt spid="34"/>
                                        </p:tgtEl>
                                        <p:attrNameLst>
                                          <p:attrName>ppt_x</p:attrName>
                                          <p:attrName>ppt_y</p:attrName>
                                        </p:attrNameLst>
                                      </p:cBhvr>
                                      <p:rCtr x="-6800" y="1400"/>
                                    </p:animMotion>
                                  </p:childTnLst>
                                </p:cTn>
                              </p:par>
                            </p:childTnLst>
                          </p:cTn>
                        </p:par>
                        <p:par>
                          <p:cTn id="400" fill="hold">
                            <p:stCondLst>
                              <p:cond delay="2000"/>
                            </p:stCondLst>
                            <p:childTnLst>
                              <p:par>
                                <p:cTn id="401" presetID="0" presetClass="path" presetSubtype="0" accel="50000" decel="50000" fill="hold" nodeType="afterEffect">
                                  <p:stCondLst>
                                    <p:cond delay="0"/>
                                  </p:stCondLst>
                                  <p:childTnLst>
                                    <p:animMotion origin="layout" path="M 5E-6 -1.23063E-6 L -0.11511 0.00763 " pathEditMode="relative" rAng="0" ptsTypes="AA">
                                      <p:cBhvr>
                                        <p:cTn id="402" dur="2000" fill="hold"/>
                                        <p:tgtEl>
                                          <p:spTgt spid="35"/>
                                        </p:tgtEl>
                                        <p:attrNameLst>
                                          <p:attrName>ppt_x</p:attrName>
                                          <p:attrName>ppt_y</p:attrName>
                                        </p:attrNameLst>
                                      </p:cBhvr>
                                      <p:rCtr x="-5800" y="400"/>
                                    </p:animMotion>
                                  </p:childTnLst>
                                </p:cTn>
                              </p:par>
                            </p:childTnLst>
                          </p:cTn>
                        </p:par>
                        <p:par>
                          <p:cTn id="403" fill="hold">
                            <p:stCondLst>
                              <p:cond delay="4000"/>
                            </p:stCondLst>
                            <p:childTnLst>
                              <p:par>
                                <p:cTn id="404" presetID="0" presetClass="path" presetSubtype="0" accel="50000" decel="50000" fill="hold" nodeType="afterEffect">
                                  <p:stCondLst>
                                    <p:cond delay="0"/>
                                  </p:stCondLst>
                                  <p:childTnLst>
                                    <p:animMotion origin="layout" path="M 3.88889E-6 -1.98473E-6 L -0.16007 0.05274 " pathEditMode="relative" rAng="0" ptsTypes="AA">
                                      <p:cBhvr>
                                        <p:cTn id="405" dur="2000" fill="hold"/>
                                        <p:tgtEl>
                                          <p:spTgt spid="72"/>
                                        </p:tgtEl>
                                        <p:attrNameLst>
                                          <p:attrName>ppt_x</p:attrName>
                                          <p:attrName>ppt_y</p:attrName>
                                        </p:attrNameLst>
                                      </p:cBhvr>
                                      <p:rCtr x="-8000" y="2600"/>
                                    </p:animMotion>
                                  </p:childTnLst>
                                </p:cTn>
                              </p:par>
                            </p:childTnLst>
                          </p:cTn>
                        </p:par>
                        <p:par>
                          <p:cTn id="406" fill="hold">
                            <p:stCondLst>
                              <p:cond delay="6000"/>
                            </p:stCondLst>
                            <p:childTnLst>
                              <p:par>
                                <p:cTn id="407" presetID="0" presetClass="path" presetSubtype="0" accel="50000" decel="50000" fill="hold" nodeType="afterEffect">
                                  <p:stCondLst>
                                    <p:cond delay="0"/>
                                  </p:stCondLst>
                                  <p:childTnLst>
                                    <p:animMotion origin="layout" path="M 0.00035 -0.00023 L -0.16163 -0.03101 " pathEditMode="relative" ptsTypes="AA">
                                      <p:cBhvr>
                                        <p:cTn id="408" dur="2000" fill="hold"/>
                                        <p:tgtEl>
                                          <p:spTgt spid="25"/>
                                        </p:tgtEl>
                                        <p:attrNameLst>
                                          <p:attrName>ppt_x</p:attrName>
                                          <p:attrName>ppt_y</p:attrName>
                                        </p:attrNameLst>
                                      </p:cBhvr>
                                    </p:animMotion>
                                  </p:childTnLst>
                                </p:cTn>
                              </p:par>
                            </p:childTnLst>
                          </p:cTn>
                        </p:par>
                        <p:par>
                          <p:cTn id="409" fill="hold">
                            <p:stCondLst>
                              <p:cond delay="8000"/>
                            </p:stCondLst>
                            <p:childTnLst>
                              <p:par>
                                <p:cTn id="410" presetID="0" presetClass="path" presetSubtype="0" accel="50000" decel="50000" fill="hold" nodeType="afterEffect">
                                  <p:stCondLst>
                                    <p:cond delay="0"/>
                                  </p:stCondLst>
                                  <p:childTnLst>
                                    <p:animMotion origin="layout" path="M -4.44444E-6 1.85185E-6 L -0.13802 -0.03078 " pathEditMode="relative" ptsTypes="AA">
                                      <p:cBhvr>
                                        <p:cTn id="411" dur="2000" fill="hold"/>
                                        <p:tgtEl>
                                          <p:spTgt spid="2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电子</a:t>
            </a:r>
            <a:r>
              <a:rPr lang="zh-CN" altLang="en-US" dirty="0" smtClean="0"/>
              <a:t>政务云平台方案优势</a:t>
            </a:r>
            <a:endParaRPr lang="zh-CN" altLang="en-US" dirty="0"/>
          </a:p>
        </p:txBody>
      </p:sp>
      <p:graphicFrame>
        <p:nvGraphicFramePr>
          <p:cNvPr id="4" name="内容占位符 3"/>
          <p:cNvGraphicFramePr>
            <a:graphicFrameLocks noGrp="1"/>
          </p:cNvGraphicFramePr>
          <p:nvPr>
            <p:ph idx="1"/>
            <p:extLst/>
          </p:nvPr>
        </p:nvGraphicFramePr>
        <p:xfrm>
          <a:off x="396331" y="701887"/>
          <a:ext cx="8118038"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8993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84975" y="631825"/>
            <a:ext cx="2039938" cy="681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400" baseline="-25000" dirty="0">
              <a:solidFill>
                <a:prstClr val="white"/>
              </a:solidFill>
              <a:ea typeface="微软雅黑" panose="020B0503020204020204" pitchFamily="34" charset="-122"/>
            </a:endParaRPr>
          </a:p>
        </p:txBody>
      </p:sp>
      <p:sp>
        <p:nvSpPr>
          <p:cNvPr id="5" name="标题 1"/>
          <p:cNvSpPr txBox="1">
            <a:spLocks/>
          </p:cNvSpPr>
          <p:nvPr/>
        </p:nvSpPr>
        <p:spPr bwMode="auto">
          <a:xfrm>
            <a:off x="180306" y="2493690"/>
            <a:ext cx="6336704" cy="19442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b="1" kern="1200">
                <a:solidFill>
                  <a:schemeClr val="bg1"/>
                </a:solidFill>
                <a:latin typeface="黑体" pitchFamily="2" charset="-122"/>
                <a:ea typeface="黑体" pitchFamily="2" charset="-122"/>
                <a:cs typeface="微软雅黑"/>
              </a:defRPr>
            </a:lvl1pPr>
            <a:lvl2pPr algn="l" rtl="0" eaLnBrk="0" fontAlgn="base" hangingPunct="0">
              <a:spcBef>
                <a:spcPct val="0"/>
              </a:spcBef>
              <a:spcAft>
                <a:spcPct val="0"/>
              </a:spcAft>
              <a:defRPr sz="4400">
                <a:solidFill>
                  <a:schemeClr val="bg1"/>
                </a:solidFill>
                <a:latin typeface="微软雅黑"/>
                <a:ea typeface="微软雅黑"/>
                <a:cs typeface="微软雅黑"/>
              </a:defRPr>
            </a:lvl2pPr>
            <a:lvl3pPr algn="l" rtl="0" eaLnBrk="0" fontAlgn="base" hangingPunct="0">
              <a:spcBef>
                <a:spcPct val="0"/>
              </a:spcBef>
              <a:spcAft>
                <a:spcPct val="0"/>
              </a:spcAft>
              <a:defRPr sz="4400">
                <a:solidFill>
                  <a:schemeClr val="bg1"/>
                </a:solidFill>
                <a:latin typeface="微软雅黑"/>
                <a:ea typeface="微软雅黑"/>
                <a:cs typeface="微软雅黑"/>
              </a:defRPr>
            </a:lvl3pPr>
            <a:lvl4pPr algn="l" rtl="0" eaLnBrk="0" fontAlgn="base" hangingPunct="0">
              <a:spcBef>
                <a:spcPct val="0"/>
              </a:spcBef>
              <a:spcAft>
                <a:spcPct val="0"/>
              </a:spcAft>
              <a:defRPr sz="4400">
                <a:solidFill>
                  <a:schemeClr val="bg1"/>
                </a:solidFill>
                <a:latin typeface="微软雅黑"/>
                <a:ea typeface="微软雅黑"/>
                <a:cs typeface="微软雅黑"/>
              </a:defRPr>
            </a:lvl4pPr>
            <a:lvl5pPr algn="l" rtl="0" eaLnBrk="0" fontAlgn="base" hangingPunct="0">
              <a:spcBef>
                <a:spcPct val="0"/>
              </a:spcBef>
              <a:spcAft>
                <a:spcPct val="0"/>
              </a:spcAft>
              <a:defRPr sz="4400">
                <a:solidFill>
                  <a:schemeClr val="bg1"/>
                </a:solidFill>
                <a:latin typeface="微软雅黑"/>
                <a:ea typeface="微软雅黑"/>
                <a:cs typeface="微软雅黑"/>
              </a:defRPr>
            </a:lvl5pPr>
            <a:lvl6pPr marL="457200" algn="l" rtl="0" fontAlgn="base">
              <a:spcBef>
                <a:spcPct val="0"/>
              </a:spcBef>
              <a:spcAft>
                <a:spcPct val="0"/>
              </a:spcAft>
              <a:defRPr>
                <a:solidFill>
                  <a:schemeClr val="bg1"/>
                </a:solidFill>
                <a:latin typeface="微软雅黑"/>
                <a:ea typeface="微软雅黑"/>
                <a:cs typeface="微软雅黑"/>
              </a:defRPr>
            </a:lvl6pPr>
            <a:lvl7pPr marL="914400" algn="l" rtl="0" fontAlgn="base">
              <a:spcBef>
                <a:spcPct val="0"/>
              </a:spcBef>
              <a:spcAft>
                <a:spcPct val="0"/>
              </a:spcAft>
              <a:defRPr>
                <a:solidFill>
                  <a:schemeClr val="bg1"/>
                </a:solidFill>
                <a:latin typeface="微软雅黑"/>
                <a:ea typeface="微软雅黑"/>
                <a:cs typeface="微软雅黑"/>
              </a:defRPr>
            </a:lvl7pPr>
            <a:lvl8pPr marL="1371600" algn="l" rtl="0" fontAlgn="base">
              <a:spcBef>
                <a:spcPct val="0"/>
              </a:spcBef>
              <a:spcAft>
                <a:spcPct val="0"/>
              </a:spcAft>
              <a:defRPr>
                <a:solidFill>
                  <a:schemeClr val="bg1"/>
                </a:solidFill>
                <a:latin typeface="微软雅黑"/>
                <a:ea typeface="微软雅黑"/>
                <a:cs typeface="微软雅黑"/>
              </a:defRPr>
            </a:lvl8pPr>
            <a:lvl9pPr marL="1828800" algn="l" rtl="0" fontAlgn="base">
              <a:spcBef>
                <a:spcPct val="0"/>
              </a:spcBef>
              <a:spcAft>
                <a:spcPct val="0"/>
              </a:spcAft>
              <a:defRPr>
                <a:solidFill>
                  <a:schemeClr val="bg1"/>
                </a:solidFill>
                <a:latin typeface="微软雅黑"/>
                <a:ea typeface="微软雅黑"/>
                <a:cs typeface="微软雅黑"/>
              </a:defRPr>
            </a:lvl9pPr>
          </a:lstStyle>
          <a:p>
            <a:r>
              <a:rPr lang="zh-CN" altLang="en-US" u="none" dirty="0" smtClean="0">
                <a:latin typeface="微软雅黑" panose="020B0503020204020204" pitchFamily="34" charset="-122"/>
                <a:ea typeface="微软雅黑" panose="020B0503020204020204" pitchFamily="34" charset="-122"/>
              </a:rPr>
              <a:t>神州数码电子政务云平台</a:t>
            </a:r>
            <a:r>
              <a:rPr lang="en-US" altLang="zh-CN" u="none" dirty="0" smtClean="0">
                <a:latin typeface="微软雅黑" panose="020B0503020204020204" pitchFamily="34" charset="-122"/>
                <a:ea typeface="微软雅黑" panose="020B0503020204020204" pitchFamily="34" charset="-122"/>
              </a:rPr>
              <a:t/>
            </a:r>
            <a:br>
              <a:rPr lang="en-US" altLang="zh-CN" u="none" dirty="0" smtClean="0">
                <a:latin typeface="微软雅黑" panose="020B0503020204020204" pitchFamily="34" charset="-122"/>
                <a:ea typeface="微软雅黑" panose="020B0503020204020204" pitchFamily="34" charset="-122"/>
              </a:rPr>
            </a:br>
            <a:r>
              <a:rPr lang="zh-CN" altLang="en-US" u="none" dirty="0" smtClean="0">
                <a:latin typeface="微软雅黑" panose="020B0503020204020204" pitchFamily="34" charset="-122"/>
                <a:ea typeface="微软雅黑" panose="020B0503020204020204" pitchFamily="34" charset="-122"/>
              </a:rPr>
              <a:t>运</a:t>
            </a:r>
            <a:r>
              <a:rPr lang="zh-CN" altLang="en-US" u="none" dirty="0">
                <a:latin typeface="微软雅黑" panose="020B0503020204020204" pitchFamily="34" charset="-122"/>
                <a:ea typeface="微软雅黑" panose="020B0503020204020204" pitchFamily="34" charset="-122"/>
              </a:rPr>
              <a:t>维</a:t>
            </a:r>
            <a:r>
              <a:rPr lang="zh-CN" altLang="en-US" u="none" dirty="0" smtClean="0">
                <a:latin typeface="微软雅黑" panose="020B0503020204020204" pitchFamily="34" charset="-122"/>
                <a:ea typeface="微软雅黑" panose="020B0503020204020204" pitchFamily="34" charset="-122"/>
              </a:rPr>
              <a:t>方案</a:t>
            </a:r>
          </a:p>
        </p:txBody>
      </p:sp>
    </p:spTree>
    <p:extLst>
      <p:ext uri="{BB962C8B-B14F-4D97-AF65-F5344CB8AC3E}">
        <p14:creationId xmlns:p14="http://schemas.microsoft.com/office/powerpoint/2010/main" val="12406029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737400" y="390010"/>
            <a:ext cx="5930383" cy="562172"/>
          </a:xfrm>
          <a:prstGeom prst="rect">
            <a:avLst/>
          </a:prstGeom>
        </p:spPr>
        <p:txBody>
          <a:bodyPr vert="horz" lIns="91456" tIns="45728" rIns="91456" bIns="45728" rtlCol="0" anchor="ctr">
            <a:noAutofit/>
          </a:bodyPr>
          <a:lstStyle/>
          <a:p>
            <a:pPr lvl="0" algn="ctr">
              <a:spcBef>
                <a:spcPct val="0"/>
              </a:spcBef>
            </a:pPr>
            <a:endParaRPr lang="zh-CN" altLang="en-US" sz="3001" kern="0" dirty="0">
              <a:latin typeface="微软雅黑" pitchFamily="34" charset="-122"/>
              <a:ea typeface="微软雅黑" pitchFamily="34" charset="-122"/>
              <a:cs typeface="+mj-cs"/>
            </a:endParaRPr>
          </a:p>
        </p:txBody>
      </p:sp>
      <p:grpSp>
        <p:nvGrpSpPr>
          <p:cNvPr id="3" name="组合 60"/>
          <p:cNvGrpSpPr/>
          <p:nvPr/>
        </p:nvGrpSpPr>
        <p:grpSpPr>
          <a:xfrm>
            <a:off x="6419173" y="726059"/>
            <a:ext cx="2604142" cy="1738725"/>
            <a:chOff x="5877646" y="1185814"/>
            <a:chExt cx="2679944" cy="1713299"/>
          </a:xfrm>
        </p:grpSpPr>
        <p:sp>
          <p:nvSpPr>
            <p:cNvPr id="4" name="TextBox 3"/>
            <p:cNvSpPr txBox="1"/>
            <p:nvPr/>
          </p:nvSpPr>
          <p:spPr>
            <a:xfrm>
              <a:off x="5877646" y="1398391"/>
              <a:ext cx="1512168" cy="307777"/>
            </a:xfrm>
            <a:prstGeom prst="rect">
              <a:avLst/>
            </a:prstGeom>
            <a:noFill/>
          </p:spPr>
          <p:txBody>
            <a:bodyPr wrap="square" rtlCol="0">
              <a:spAutoFit/>
            </a:bodyPr>
            <a:lstStyle/>
            <a:p>
              <a:r>
                <a:rPr lang="zh-CN" altLang="en-US" sz="1400" b="1" dirty="0" smtClean="0">
                  <a:latin typeface="微软雅黑" pitchFamily="34" charset="-122"/>
                  <a:ea typeface="微软雅黑" pitchFamily="34" charset="-122"/>
                </a:rPr>
                <a:t>网格管理系统</a:t>
              </a:r>
              <a:endParaRPr lang="zh-CN" altLang="en-US" sz="1400" b="1" dirty="0">
                <a:latin typeface="微软雅黑" pitchFamily="34" charset="-122"/>
                <a:ea typeface="微软雅黑" pitchFamily="34" charset="-122"/>
              </a:endParaRPr>
            </a:p>
          </p:txBody>
        </p:sp>
        <p:grpSp>
          <p:nvGrpSpPr>
            <p:cNvPr id="5" name="组合 59"/>
            <p:cNvGrpSpPr/>
            <p:nvPr/>
          </p:nvGrpSpPr>
          <p:grpSpPr>
            <a:xfrm>
              <a:off x="6381703" y="1185814"/>
              <a:ext cx="2175887" cy="1713299"/>
              <a:chOff x="6381703" y="1185814"/>
              <a:chExt cx="2175887" cy="1713299"/>
            </a:xfrm>
          </p:grpSpPr>
          <p:pic>
            <p:nvPicPr>
              <p:cNvPr id="7" name="Picture 5"/>
              <p:cNvPicPr>
                <a:picLocks noChangeAspect="1" noChangeArrowheads="1"/>
              </p:cNvPicPr>
              <p:nvPr/>
            </p:nvPicPr>
            <p:blipFill>
              <a:blip r:embed="rId3" cstate="print"/>
              <a:srcRect/>
              <a:stretch>
                <a:fillRect/>
              </a:stretch>
            </p:blipFill>
            <p:spPr bwMode="auto">
              <a:xfrm>
                <a:off x="7501454" y="1185814"/>
                <a:ext cx="576538" cy="707901"/>
              </a:xfrm>
              <a:prstGeom prst="rect">
                <a:avLst/>
              </a:prstGeom>
              <a:noFill/>
              <a:ln w="9525">
                <a:noFill/>
                <a:miter lim="800000"/>
                <a:headEnd/>
                <a:tailEnd/>
              </a:ln>
            </p:spPr>
          </p:pic>
          <p:pic>
            <p:nvPicPr>
              <p:cNvPr id="9" name="Picture 7"/>
              <p:cNvPicPr>
                <a:picLocks noChangeAspect="1" noChangeArrowheads="1"/>
              </p:cNvPicPr>
              <p:nvPr/>
            </p:nvPicPr>
            <p:blipFill>
              <a:blip r:embed="rId4" cstate="print"/>
              <a:srcRect/>
              <a:stretch>
                <a:fillRect/>
              </a:stretch>
            </p:blipFill>
            <p:spPr bwMode="auto">
              <a:xfrm>
                <a:off x="7870037" y="2166060"/>
                <a:ext cx="687553" cy="733053"/>
              </a:xfrm>
              <a:prstGeom prst="rect">
                <a:avLst/>
              </a:prstGeom>
              <a:noFill/>
              <a:ln w="9525">
                <a:noFill/>
                <a:miter lim="800000"/>
                <a:headEnd/>
                <a:tailEnd/>
              </a:ln>
            </p:spPr>
          </p:pic>
          <p:cxnSp>
            <p:nvCxnSpPr>
              <p:cNvPr id="10" name="直接箭头连接符 9"/>
              <p:cNvCxnSpPr/>
              <p:nvPr/>
            </p:nvCxnSpPr>
            <p:spPr bwMode="auto">
              <a:xfrm>
                <a:off x="6381703" y="2628817"/>
                <a:ext cx="1008112" cy="0"/>
              </a:xfrm>
              <a:prstGeom prst="straightConnector1">
                <a:avLst/>
              </a:prstGeom>
              <a:solidFill>
                <a:schemeClr val="accent1"/>
              </a:solidFill>
              <a:ln w="31750" cap="flat" cmpd="sng" algn="ctr">
                <a:solidFill>
                  <a:schemeClr val="accent6">
                    <a:lumMod val="50000"/>
                  </a:schemeClr>
                </a:solidFill>
                <a:prstDash val="dash"/>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接箭头连接符 11"/>
              <p:cNvCxnSpPr/>
              <p:nvPr/>
            </p:nvCxnSpPr>
            <p:spPr bwMode="auto">
              <a:xfrm flipV="1">
                <a:off x="6381703" y="1572833"/>
                <a:ext cx="864096" cy="792088"/>
              </a:xfrm>
              <a:prstGeom prst="straightConnector1">
                <a:avLst/>
              </a:prstGeom>
              <a:solidFill>
                <a:schemeClr val="accent1"/>
              </a:solidFill>
              <a:ln w="31750" cap="flat" cmpd="sng" algn="ctr">
                <a:solidFill>
                  <a:schemeClr val="accent6">
                    <a:lumMod val="50000"/>
                  </a:schemeClr>
                </a:solidFill>
                <a:prstDash val="dash"/>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Box 15"/>
              <p:cNvSpPr txBox="1"/>
              <p:nvPr/>
            </p:nvSpPr>
            <p:spPr>
              <a:xfrm>
                <a:off x="6638662" y="2091108"/>
                <a:ext cx="1296144" cy="299578"/>
              </a:xfrm>
              <a:prstGeom prst="rect">
                <a:avLst/>
              </a:prstGeom>
              <a:noFill/>
            </p:spPr>
            <p:txBody>
              <a:bodyPr wrap="square" rtlCol="0">
                <a:spAutoFit/>
              </a:bodyPr>
              <a:lstStyle/>
              <a:p>
                <a:pPr algn="ctr"/>
                <a:r>
                  <a:rPr lang="zh-CN" altLang="en-US" sz="1400" b="1" dirty="0" smtClean="0">
                    <a:latin typeface="微软雅黑" pitchFamily="34" charset="-122"/>
                    <a:ea typeface="微软雅黑" pitchFamily="34" charset="-122"/>
                  </a:rPr>
                  <a:t>身份认证</a:t>
                </a:r>
                <a:r>
                  <a:rPr lang="zh-CN" altLang="en-US" sz="1400" b="1" dirty="0">
                    <a:latin typeface="微软雅黑" pitchFamily="34" charset="-122"/>
                    <a:ea typeface="微软雅黑" pitchFamily="34" charset="-122"/>
                  </a:rPr>
                  <a:t>服务</a:t>
                </a:r>
              </a:p>
            </p:txBody>
          </p:sp>
        </p:grpSp>
      </p:grpSp>
      <p:grpSp>
        <p:nvGrpSpPr>
          <p:cNvPr id="18" name="组合 62"/>
          <p:cNvGrpSpPr/>
          <p:nvPr/>
        </p:nvGrpSpPr>
        <p:grpSpPr>
          <a:xfrm>
            <a:off x="1781989" y="1165235"/>
            <a:ext cx="859366" cy="2820500"/>
            <a:chOff x="1887430" y="1844824"/>
            <a:chExt cx="727028" cy="4164494"/>
          </a:xfrm>
        </p:grpSpPr>
        <p:cxnSp>
          <p:nvCxnSpPr>
            <p:cNvPr id="19" name="直接箭头连接符 18"/>
            <p:cNvCxnSpPr/>
            <p:nvPr/>
          </p:nvCxnSpPr>
          <p:spPr bwMode="auto">
            <a:xfrm flipH="1">
              <a:off x="1887430" y="2864577"/>
              <a:ext cx="717795" cy="0"/>
            </a:xfrm>
            <a:prstGeom prst="straightConnector1">
              <a:avLst/>
            </a:prstGeom>
            <a:solidFill>
              <a:schemeClr val="accent1"/>
            </a:solidFill>
            <a:ln w="57150" cap="flat" cmpd="sng" algn="ctr">
              <a:solidFill>
                <a:schemeClr val="accent5">
                  <a:lumMod val="50000"/>
                </a:schemeClr>
              </a:solidFill>
              <a:prstDash val="sys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箭头连接符 19"/>
            <p:cNvCxnSpPr/>
            <p:nvPr/>
          </p:nvCxnSpPr>
          <p:spPr bwMode="auto">
            <a:xfrm rot="10800000">
              <a:off x="1900078" y="4975825"/>
              <a:ext cx="714380" cy="1589"/>
            </a:xfrm>
            <a:prstGeom prst="straightConnector1">
              <a:avLst/>
            </a:prstGeom>
            <a:solidFill>
              <a:schemeClr val="accent1"/>
            </a:solidFill>
            <a:ln w="57150" cap="flat" cmpd="sng" algn="ctr">
              <a:solidFill>
                <a:schemeClr val="accent5">
                  <a:lumMod val="50000"/>
                </a:schemeClr>
              </a:solidFill>
              <a:prstDash val="sys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直接连接符 20"/>
            <p:cNvCxnSpPr/>
            <p:nvPr/>
          </p:nvCxnSpPr>
          <p:spPr bwMode="auto">
            <a:xfrm flipH="1">
              <a:off x="2267744" y="1844824"/>
              <a:ext cx="17099" cy="4164494"/>
            </a:xfrm>
            <a:prstGeom prst="line">
              <a:avLst/>
            </a:prstGeom>
            <a:solidFill>
              <a:schemeClr val="accent1"/>
            </a:solidFill>
            <a:ln w="2857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3" name="组合 55"/>
          <p:cNvGrpSpPr/>
          <p:nvPr/>
        </p:nvGrpSpPr>
        <p:grpSpPr>
          <a:xfrm>
            <a:off x="5018785" y="1076035"/>
            <a:ext cx="2195505" cy="2946418"/>
            <a:chOff x="4572000" y="2276872"/>
            <a:chExt cx="2195123" cy="2684751"/>
          </a:xfrm>
        </p:grpSpPr>
        <p:pic>
          <p:nvPicPr>
            <p:cNvPr id="24" name="Picture 86" descr="server"/>
            <p:cNvPicPr>
              <a:picLocks noChangeAspect="1" noChangeArrowheads="1"/>
            </p:cNvPicPr>
            <p:nvPr/>
          </p:nvPicPr>
          <p:blipFill>
            <a:blip r:embed="rId5" cstate="print"/>
            <a:srcRect/>
            <a:stretch>
              <a:fillRect/>
            </a:stretch>
          </p:blipFill>
          <p:spPr bwMode="auto">
            <a:xfrm>
              <a:off x="4644008" y="2852936"/>
              <a:ext cx="1826952" cy="1832422"/>
            </a:xfrm>
            <a:prstGeom prst="rect">
              <a:avLst/>
            </a:prstGeom>
            <a:noFill/>
            <a:ln w="9525">
              <a:noFill/>
              <a:miter lim="800000"/>
              <a:headEnd/>
              <a:tailEnd/>
            </a:ln>
          </p:spPr>
        </p:pic>
        <p:sp>
          <p:nvSpPr>
            <p:cNvPr id="25" name="TextBox 24"/>
            <p:cNvSpPr txBox="1"/>
            <p:nvPr/>
          </p:nvSpPr>
          <p:spPr>
            <a:xfrm>
              <a:off x="4716016" y="4653136"/>
              <a:ext cx="2051107" cy="308487"/>
            </a:xfrm>
            <a:prstGeom prst="rect">
              <a:avLst/>
            </a:prstGeom>
            <a:noFill/>
          </p:spPr>
          <p:txBody>
            <a:bodyPr wrap="square" rtlCol="0">
              <a:spAutoFit/>
            </a:bodyPr>
            <a:lstStyle/>
            <a:p>
              <a:pPr algn="ctr"/>
              <a:r>
                <a:rPr lang="zh-CN" altLang="en-US" sz="1600" b="1" dirty="0">
                  <a:latin typeface="微软雅黑" pitchFamily="34" charset="-122"/>
                  <a:ea typeface="微软雅黑" pitchFamily="34" charset="-122"/>
                </a:rPr>
                <a:t>神州</a:t>
              </a:r>
              <a:r>
                <a:rPr lang="zh-CN" altLang="en-US" sz="1600" b="1" dirty="0" smtClean="0">
                  <a:latin typeface="微软雅黑" pitchFamily="34" charset="-122"/>
                  <a:ea typeface="微软雅黑" pitchFamily="34" charset="-122"/>
                </a:rPr>
                <a:t>数码</a:t>
              </a:r>
              <a:r>
                <a:rPr lang="zh-CN" altLang="en-US" sz="1600" b="1" dirty="0">
                  <a:latin typeface="微软雅黑" pitchFamily="34" charset="-122"/>
                  <a:ea typeface="微软雅黑" pitchFamily="34" charset="-122"/>
                </a:rPr>
                <a:t>政务</a:t>
              </a:r>
              <a:r>
                <a:rPr lang="zh-CN" altLang="en-US" sz="1600" b="1" dirty="0" smtClean="0">
                  <a:latin typeface="微软雅黑" pitchFamily="34" charset="-122"/>
                  <a:ea typeface="微软雅黑" pitchFamily="34" charset="-122"/>
                </a:rPr>
                <a:t>云平台</a:t>
              </a:r>
              <a:endParaRPr lang="zh-CN" altLang="en-US" sz="1600" b="1" dirty="0">
                <a:latin typeface="微软雅黑" pitchFamily="34" charset="-122"/>
                <a:ea typeface="微软雅黑" pitchFamily="34" charset="-122"/>
              </a:endParaRPr>
            </a:p>
          </p:txBody>
        </p:sp>
        <p:sp>
          <p:nvSpPr>
            <p:cNvPr id="26" name="TextBox 25"/>
            <p:cNvSpPr txBox="1"/>
            <p:nvPr/>
          </p:nvSpPr>
          <p:spPr>
            <a:xfrm>
              <a:off x="4572000" y="2276872"/>
              <a:ext cx="1944216" cy="308488"/>
            </a:xfrm>
            <a:prstGeom prst="rect">
              <a:avLst/>
            </a:prstGeom>
            <a:noFill/>
          </p:spPr>
          <p:txBody>
            <a:bodyPr wrap="square" rtlCol="0">
              <a:spAutoFit/>
            </a:bodyPr>
            <a:lstStyle/>
            <a:p>
              <a:pPr algn="ctr"/>
              <a:endParaRPr lang="zh-CN" altLang="en-US" sz="1600" b="1" dirty="0">
                <a:latin typeface="微软雅黑" pitchFamily="34" charset="-122"/>
                <a:ea typeface="微软雅黑" pitchFamily="34" charset="-122"/>
              </a:endParaRPr>
            </a:p>
          </p:txBody>
        </p:sp>
      </p:grpSp>
      <p:grpSp>
        <p:nvGrpSpPr>
          <p:cNvPr id="27" name="组合 61"/>
          <p:cNvGrpSpPr/>
          <p:nvPr/>
        </p:nvGrpSpPr>
        <p:grpSpPr>
          <a:xfrm>
            <a:off x="3041830" y="1525869"/>
            <a:ext cx="2087111" cy="2099232"/>
            <a:chOff x="2696147" y="2348880"/>
            <a:chExt cx="2086748" cy="2823009"/>
          </a:xfrm>
        </p:grpSpPr>
        <p:grpSp>
          <p:nvGrpSpPr>
            <p:cNvPr id="28" name="组合 54"/>
            <p:cNvGrpSpPr/>
            <p:nvPr/>
          </p:nvGrpSpPr>
          <p:grpSpPr>
            <a:xfrm>
              <a:off x="2699789" y="3356994"/>
              <a:ext cx="1481306" cy="1152129"/>
              <a:chOff x="2987823" y="5157192"/>
              <a:chExt cx="1041717" cy="738301"/>
            </a:xfrm>
          </p:grpSpPr>
          <p:pic>
            <p:nvPicPr>
              <p:cNvPr id="31" name="Picture 47"/>
              <p:cNvPicPr>
                <a:picLocks noChangeAspect="1" noChangeArrowheads="1"/>
              </p:cNvPicPr>
              <p:nvPr/>
            </p:nvPicPr>
            <p:blipFill>
              <a:blip r:embed="rId6" cstate="print"/>
              <a:srcRect/>
              <a:stretch>
                <a:fillRect/>
              </a:stretch>
            </p:blipFill>
            <p:spPr bwMode="auto">
              <a:xfrm>
                <a:off x="2987823" y="5157192"/>
                <a:ext cx="1041717" cy="738301"/>
              </a:xfrm>
              <a:prstGeom prst="rect">
                <a:avLst/>
              </a:prstGeom>
              <a:noFill/>
              <a:ln w="9525">
                <a:noFill/>
                <a:miter lim="800000"/>
                <a:headEnd/>
                <a:tailEnd/>
              </a:ln>
            </p:spPr>
          </p:pic>
          <p:pic>
            <p:nvPicPr>
              <p:cNvPr id="32" name="Picture 4" descr="microsoft-excel-training.jpg"/>
              <p:cNvPicPr>
                <a:picLocks noChangeAspect="1" noChangeArrowheads="1"/>
              </p:cNvPicPr>
              <p:nvPr/>
            </p:nvPicPr>
            <p:blipFill>
              <a:blip r:embed="rId7" cstate="print"/>
              <a:srcRect/>
              <a:stretch>
                <a:fillRect/>
              </a:stretch>
            </p:blipFill>
            <p:spPr bwMode="auto">
              <a:xfrm>
                <a:off x="3317973" y="5330099"/>
                <a:ext cx="341373" cy="297116"/>
              </a:xfrm>
              <a:prstGeom prst="rect">
                <a:avLst/>
              </a:prstGeom>
              <a:noFill/>
              <a:ln w="9525">
                <a:noFill/>
                <a:miter lim="800000"/>
                <a:headEnd/>
                <a:tailEnd/>
              </a:ln>
            </p:spPr>
          </p:pic>
          <p:pic>
            <p:nvPicPr>
              <p:cNvPr id="33" name="Picture 23" descr="Picture 1.png"/>
              <p:cNvPicPr>
                <a:picLocks noChangeAspect="1"/>
              </p:cNvPicPr>
              <p:nvPr/>
            </p:nvPicPr>
            <p:blipFill>
              <a:blip r:embed="rId8" cstate="print"/>
              <a:srcRect/>
              <a:stretch>
                <a:fillRect/>
              </a:stretch>
            </p:blipFill>
            <p:spPr bwMode="auto">
              <a:xfrm>
                <a:off x="3062920" y="5195287"/>
                <a:ext cx="421383" cy="333948"/>
              </a:xfrm>
              <a:prstGeom prst="rect">
                <a:avLst/>
              </a:prstGeom>
              <a:noFill/>
              <a:ln w="9525">
                <a:noFill/>
                <a:miter lim="800000"/>
                <a:headEnd/>
                <a:tailEnd/>
              </a:ln>
            </p:spPr>
          </p:pic>
        </p:grpSp>
        <p:sp>
          <p:nvSpPr>
            <p:cNvPr id="29" name="AutoShape 3"/>
            <p:cNvSpPr>
              <a:spLocks noChangeArrowheads="1"/>
            </p:cNvSpPr>
            <p:nvPr/>
          </p:nvSpPr>
          <p:spPr bwMode="gray">
            <a:xfrm rot="16200000">
              <a:off x="3049919" y="3438913"/>
              <a:ext cx="2823009" cy="642943"/>
            </a:xfrm>
            <a:prstGeom prst="upArrow">
              <a:avLst>
                <a:gd name="adj1" fmla="val 54593"/>
                <a:gd name="adj2" fmla="val 56620"/>
              </a:avLst>
            </a:prstGeom>
            <a:gradFill rotWithShape="1">
              <a:gsLst>
                <a:gs pos="0">
                  <a:schemeClr val="tx1">
                    <a:lumMod val="25000"/>
                    <a:lumOff val="75000"/>
                  </a:schemeClr>
                </a:gs>
                <a:gs pos="100000">
                  <a:schemeClr val="bg2">
                    <a:gamma/>
                    <a:tint val="33333"/>
                    <a:invGamma/>
                    <a:alpha val="0"/>
                  </a:schemeClr>
                </a:gs>
              </a:gsLst>
              <a:lin ang="54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a:defRPr/>
              </a:pPr>
              <a:endParaRPr lang="zh-CN" altLang="en-US">
                <a:latin typeface="微软雅黑" pitchFamily="34" charset="-122"/>
                <a:ea typeface="微软雅黑" pitchFamily="34" charset="-122"/>
              </a:endParaRPr>
            </a:p>
          </p:txBody>
        </p:sp>
        <p:sp>
          <p:nvSpPr>
            <p:cNvPr id="30" name="TextBox 29"/>
            <p:cNvSpPr txBox="1"/>
            <p:nvPr/>
          </p:nvSpPr>
          <p:spPr>
            <a:xfrm>
              <a:off x="2696147" y="4693572"/>
              <a:ext cx="1669909" cy="455281"/>
            </a:xfrm>
            <a:prstGeom prst="rect">
              <a:avLst/>
            </a:prstGeom>
            <a:noFill/>
          </p:spPr>
          <p:txBody>
            <a:bodyPr wrap="square" rtlCol="0">
              <a:spAutoFit/>
            </a:bodyPr>
            <a:lstStyle/>
            <a:p>
              <a:r>
                <a:rPr lang="zh-CN" altLang="en-US" sz="1600" b="1" dirty="0" smtClean="0">
                  <a:latin typeface="微软雅黑" pitchFamily="34" charset="-122"/>
                  <a:ea typeface="微软雅黑" pitchFamily="34" charset="-122"/>
                </a:rPr>
                <a:t>神州数码桌面云</a:t>
              </a:r>
              <a:endParaRPr lang="zh-CN" altLang="en-US" sz="1600" b="1" dirty="0">
                <a:latin typeface="微软雅黑" pitchFamily="34" charset="-122"/>
                <a:ea typeface="微软雅黑" pitchFamily="34" charset="-122"/>
              </a:endParaRPr>
            </a:p>
          </p:txBody>
        </p:sp>
      </p:grpSp>
      <p:grpSp>
        <p:nvGrpSpPr>
          <p:cNvPr id="38" name="组合 80"/>
          <p:cNvGrpSpPr/>
          <p:nvPr/>
        </p:nvGrpSpPr>
        <p:grpSpPr>
          <a:xfrm>
            <a:off x="206282" y="1165234"/>
            <a:ext cx="1472784" cy="1125931"/>
            <a:chOff x="6313488" y="4394200"/>
            <a:chExt cx="2366962" cy="1701800"/>
          </a:xfrm>
        </p:grpSpPr>
        <p:pic>
          <p:nvPicPr>
            <p:cNvPr id="43" name="Picture 32" descr="flat.jpg"/>
            <p:cNvPicPr>
              <a:picLocks noChangeAspect="1"/>
            </p:cNvPicPr>
            <p:nvPr/>
          </p:nvPicPr>
          <p:blipFill>
            <a:blip r:embed="rId9" cstate="print"/>
            <a:srcRect/>
            <a:stretch>
              <a:fillRect/>
            </a:stretch>
          </p:blipFill>
          <p:spPr bwMode="auto">
            <a:xfrm>
              <a:off x="6313488" y="4394200"/>
              <a:ext cx="2366962" cy="1701800"/>
            </a:xfrm>
            <a:prstGeom prst="rect">
              <a:avLst/>
            </a:prstGeom>
            <a:noFill/>
            <a:ln w="9525">
              <a:noFill/>
              <a:miter lim="800000"/>
              <a:headEnd/>
              <a:tailEnd/>
            </a:ln>
          </p:spPr>
        </p:pic>
        <p:grpSp>
          <p:nvGrpSpPr>
            <p:cNvPr id="39" name="Group 46"/>
            <p:cNvGrpSpPr>
              <a:grpSpLocks/>
            </p:cNvGrpSpPr>
            <p:nvPr/>
          </p:nvGrpSpPr>
          <p:grpSpPr bwMode="auto">
            <a:xfrm>
              <a:off x="6400800" y="4476750"/>
              <a:ext cx="2192338" cy="1247775"/>
              <a:chOff x="6400799" y="4477423"/>
              <a:chExt cx="2192867" cy="1246531"/>
            </a:xfrm>
          </p:grpSpPr>
          <p:pic>
            <p:nvPicPr>
              <p:cNvPr id="45" name="Picture 47"/>
              <p:cNvPicPr>
                <a:picLocks noChangeAspect="1" noChangeArrowheads="1"/>
              </p:cNvPicPr>
              <p:nvPr/>
            </p:nvPicPr>
            <p:blipFill>
              <a:blip r:embed="rId6" cstate="print"/>
              <a:srcRect/>
              <a:stretch>
                <a:fillRect/>
              </a:stretch>
            </p:blipFill>
            <p:spPr bwMode="auto">
              <a:xfrm>
                <a:off x="6400799" y="4477423"/>
                <a:ext cx="2192867" cy="1246531"/>
              </a:xfrm>
              <a:prstGeom prst="rect">
                <a:avLst/>
              </a:prstGeom>
              <a:noFill/>
              <a:ln w="9525">
                <a:noFill/>
                <a:miter lim="800000"/>
                <a:headEnd/>
                <a:tailEnd/>
              </a:ln>
            </p:spPr>
          </p:pic>
          <p:pic>
            <p:nvPicPr>
              <p:cNvPr id="46" name="Picture 4" descr="microsoft-excel-training.jpg"/>
              <p:cNvPicPr>
                <a:picLocks noChangeAspect="1" noChangeArrowheads="1"/>
              </p:cNvPicPr>
              <p:nvPr/>
            </p:nvPicPr>
            <p:blipFill>
              <a:blip r:embed="rId7" cstate="print"/>
              <a:srcRect/>
              <a:stretch>
                <a:fillRect/>
              </a:stretch>
            </p:blipFill>
            <p:spPr bwMode="auto">
              <a:xfrm>
                <a:off x="7242161" y="4860296"/>
                <a:ext cx="869964" cy="657910"/>
              </a:xfrm>
              <a:prstGeom prst="rect">
                <a:avLst/>
              </a:prstGeom>
              <a:noFill/>
              <a:ln w="9525">
                <a:noFill/>
                <a:miter lim="800000"/>
                <a:headEnd/>
                <a:tailEnd/>
              </a:ln>
            </p:spPr>
          </p:pic>
          <p:pic>
            <p:nvPicPr>
              <p:cNvPr id="47" name="Picture 23" descr="Picture 1.png"/>
              <p:cNvPicPr>
                <a:picLocks noChangeAspect="1"/>
              </p:cNvPicPr>
              <p:nvPr/>
            </p:nvPicPr>
            <p:blipFill>
              <a:blip r:embed="rId10" cstate="print"/>
              <a:srcRect/>
              <a:stretch>
                <a:fillRect/>
              </a:stretch>
            </p:blipFill>
            <p:spPr bwMode="auto">
              <a:xfrm>
                <a:off x="6592178" y="4561779"/>
                <a:ext cx="1073861" cy="739469"/>
              </a:xfrm>
              <a:prstGeom prst="rect">
                <a:avLst/>
              </a:prstGeom>
              <a:noFill/>
              <a:ln w="9525">
                <a:noFill/>
                <a:miter lim="800000"/>
                <a:headEnd/>
                <a:tailEnd/>
              </a:ln>
            </p:spPr>
          </p:pic>
        </p:grpSp>
      </p:grpSp>
      <p:sp>
        <p:nvSpPr>
          <p:cNvPr id="56" name="标题 55"/>
          <p:cNvSpPr>
            <a:spLocks noGrp="1"/>
          </p:cNvSpPr>
          <p:nvPr>
            <p:ph type="title"/>
          </p:nvPr>
        </p:nvSpPr>
        <p:spPr/>
        <p:txBody>
          <a:bodyPr/>
          <a:lstStyle/>
          <a:p>
            <a:pPr lvl="0"/>
            <a:r>
              <a:rPr lang="zh-CN" altLang="en-US" dirty="0" smtClean="0"/>
              <a:t>神州</a:t>
            </a:r>
            <a:r>
              <a:rPr lang="zh-CN" altLang="en-US" dirty="0"/>
              <a:t>数码</a:t>
            </a:r>
            <a:r>
              <a:rPr lang="zh-CN" altLang="en-US" dirty="0" smtClean="0"/>
              <a:t>网格化政务</a:t>
            </a:r>
            <a:r>
              <a:rPr lang="zh-CN" altLang="en-US" dirty="0"/>
              <a:t>云</a:t>
            </a:r>
            <a:r>
              <a:rPr lang="zh-CN" altLang="en-US" dirty="0" smtClean="0"/>
              <a:t>运维平台</a:t>
            </a:r>
            <a:endParaRPr lang="zh-CN" altLang="en-US" dirty="0"/>
          </a:p>
        </p:txBody>
      </p:sp>
      <p:sp>
        <p:nvSpPr>
          <p:cNvPr id="57" name="Rectangle 6"/>
          <p:cNvSpPr txBox="1">
            <a:spLocks noChangeArrowheads="1"/>
          </p:cNvSpPr>
          <p:nvPr/>
        </p:nvSpPr>
        <p:spPr bwMode="auto">
          <a:xfrm>
            <a:off x="276367" y="2284523"/>
            <a:ext cx="1328968" cy="2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7" tIns="34294" rIns="68587" bIns="34294" anchor="ctr"/>
          <a:lstStyle>
            <a:lvl1pPr marL="342900" indent="-3429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lvl="1" algn="ctr" eaLnBrk="1" hangingPunct="1">
              <a:lnSpc>
                <a:spcPct val="90000"/>
              </a:lnSpc>
              <a:buClr>
                <a:schemeClr val="tx2"/>
              </a:buClr>
            </a:pPr>
            <a:r>
              <a:rPr lang="en-US" altLang="zh-CN" sz="1100" b="1" u="none" dirty="0" smtClean="0">
                <a:latin typeface="微软雅黑" pitchFamily="34" charset="-122"/>
                <a:ea typeface="微软雅黑" pitchFamily="34" charset="-122"/>
              </a:rPr>
              <a:t>VPN</a:t>
            </a:r>
            <a:r>
              <a:rPr lang="zh-CN" altLang="en-US" sz="1100" b="1" u="none" dirty="0" smtClean="0">
                <a:latin typeface="微软雅黑" pitchFamily="34" charset="-122"/>
                <a:ea typeface="微软雅黑" pitchFamily="34" charset="-122"/>
              </a:rPr>
              <a:t>用户</a:t>
            </a:r>
            <a:r>
              <a:rPr lang="en-US" altLang="zh-CN" sz="1100" b="1" u="none" dirty="0" smtClean="0">
                <a:latin typeface="微软雅黑" pitchFamily="34" charset="-122"/>
                <a:ea typeface="微软雅黑" pitchFamily="34" charset="-122"/>
              </a:rPr>
              <a:t>/</a:t>
            </a:r>
            <a:r>
              <a:rPr lang="zh-CN" altLang="en-US" sz="1100" b="1" u="none" dirty="0" smtClean="0">
                <a:latin typeface="微软雅黑" pitchFamily="34" charset="-122"/>
                <a:ea typeface="微软雅黑" pitchFamily="34" charset="-122"/>
              </a:rPr>
              <a:t>神州数码桌面云终端</a:t>
            </a:r>
            <a:endParaRPr lang="zh-CN" altLang="en-US" sz="1100" b="1" u="none" dirty="0">
              <a:latin typeface="微软雅黑" pitchFamily="34" charset="-122"/>
              <a:ea typeface="微软雅黑" pitchFamily="34" charset="-122"/>
            </a:endParaRPr>
          </a:p>
        </p:txBody>
      </p:sp>
      <p:grpSp>
        <p:nvGrpSpPr>
          <p:cNvPr id="66" name="组合 65"/>
          <p:cNvGrpSpPr/>
          <p:nvPr/>
        </p:nvGrpSpPr>
        <p:grpSpPr>
          <a:xfrm>
            <a:off x="206282" y="2575485"/>
            <a:ext cx="1472784" cy="1387120"/>
            <a:chOff x="170227" y="2859803"/>
            <a:chExt cx="1472784" cy="1387120"/>
          </a:xfrm>
        </p:grpSpPr>
        <p:pic>
          <p:nvPicPr>
            <p:cNvPr id="60" name="Picture 32" descr="flat.jpg"/>
            <p:cNvPicPr>
              <a:picLocks noChangeAspect="1"/>
            </p:cNvPicPr>
            <p:nvPr/>
          </p:nvPicPr>
          <p:blipFill>
            <a:blip r:embed="rId9" cstate="print"/>
            <a:srcRect/>
            <a:stretch>
              <a:fillRect/>
            </a:stretch>
          </p:blipFill>
          <p:spPr bwMode="auto">
            <a:xfrm>
              <a:off x="170227" y="2859803"/>
              <a:ext cx="1472784" cy="1125931"/>
            </a:xfrm>
            <a:prstGeom prst="rect">
              <a:avLst/>
            </a:prstGeom>
            <a:noFill/>
            <a:ln w="9525">
              <a:noFill/>
              <a:miter lim="800000"/>
              <a:headEnd/>
              <a:tailEnd/>
            </a:ln>
          </p:spPr>
        </p:pic>
        <p:pic>
          <p:nvPicPr>
            <p:cNvPr id="64" name="Picture 47"/>
            <p:cNvPicPr>
              <a:picLocks noChangeAspect="1" noChangeArrowheads="1"/>
            </p:cNvPicPr>
            <p:nvPr/>
          </p:nvPicPr>
          <p:blipFill>
            <a:blip r:embed="rId6" cstate="print"/>
            <a:srcRect/>
            <a:stretch>
              <a:fillRect/>
            </a:stretch>
          </p:blipFill>
          <p:spPr bwMode="auto">
            <a:xfrm>
              <a:off x="224554" y="2978092"/>
              <a:ext cx="1364129" cy="825543"/>
            </a:xfrm>
            <a:prstGeom prst="rect">
              <a:avLst/>
            </a:prstGeom>
            <a:noFill/>
            <a:ln w="9525">
              <a:noFill/>
              <a:miter lim="800000"/>
              <a:headEnd/>
              <a:tailEnd/>
            </a:ln>
          </p:spPr>
        </p:pic>
        <p:sp>
          <p:nvSpPr>
            <p:cNvPr id="65" name="Rectangle 6"/>
            <p:cNvSpPr txBox="1">
              <a:spLocks noChangeArrowheads="1"/>
            </p:cNvSpPr>
            <p:nvPr/>
          </p:nvSpPr>
          <p:spPr bwMode="auto">
            <a:xfrm>
              <a:off x="314043" y="3961123"/>
              <a:ext cx="1328968" cy="2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7" tIns="34294" rIns="68587" bIns="34294" anchor="ctr"/>
            <a:lstStyle>
              <a:lvl1pPr marL="342900" indent="-3429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lvl="1" algn="ctr" eaLnBrk="1" hangingPunct="1">
                <a:lnSpc>
                  <a:spcPct val="90000"/>
                </a:lnSpc>
                <a:buClr>
                  <a:schemeClr val="tx2"/>
                </a:buClr>
              </a:pPr>
              <a:r>
                <a:rPr lang="zh-CN" altLang="en-US" sz="1100" b="1" u="none" dirty="0" smtClean="0">
                  <a:latin typeface="微软雅黑" pitchFamily="34" charset="-122"/>
                  <a:ea typeface="微软雅黑" pitchFamily="34" charset="-122"/>
                </a:rPr>
                <a:t>专线政务网用户</a:t>
              </a:r>
              <a:endParaRPr lang="zh-CN" altLang="en-US" sz="1100" b="1" u="none" dirty="0">
                <a:latin typeface="微软雅黑" pitchFamily="34" charset="-122"/>
                <a:ea typeface="微软雅黑" pitchFamily="34" charset="-122"/>
              </a:endParaRPr>
            </a:p>
          </p:txBody>
        </p:sp>
      </p:grpSp>
      <p:pic>
        <p:nvPicPr>
          <p:cNvPr id="67" name="图片 66"/>
          <p:cNvPicPr>
            <a:picLocks noChangeAspect="1"/>
          </p:cNvPicPr>
          <p:nvPr/>
        </p:nvPicPr>
        <p:blipFill>
          <a:blip r:embed="rId11"/>
          <a:stretch>
            <a:fillRect/>
          </a:stretch>
        </p:blipFill>
        <p:spPr>
          <a:xfrm>
            <a:off x="2469725" y="1569668"/>
            <a:ext cx="431706" cy="700657"/>
          </a:xfrm>
          <a:prstGeom prst="rect">
            <a:avLst/>
          </a:prstGeom>
        </p:spPr>
      </p:pic>
      <p:pic>
        <p:nvPicPr>
          <p:cNvPr id="68" name="图片 67"/>
          <p:cNvPicPr>
            <a:picLocks noChangeAspect="1"/>
          </p:cNvPicPr>
          <p:nvPr/>
        </p:nvPicPr>
        <p:blipFill>
          <a:blip r:embed="rId11"/>
          <a:stretch>
            <a:fillRect/>
          </a:stretch>
        </p:blipFill>
        <p:spPr>
          <a:xfrm>
            <a:off x="2485429" y="2960629"/>
            <a:ext cx="431706" cy="700657"/>
          </a:xfrm>
          <a:prstGeom prst="rect">
            <a:avLst/>
          </a:prstGeom>
        </p:spPr>
      </p:pic>
      <p:cxnSp>
        <p:nvCxnSpPr>
          <p:cNvPr id="69" name="直接箭头连接符 68"/>
          <p:cNvCxnSpPr/>
          <p:nvPr/>
        </p:nvCxnSpPr>
        <p:spPr>
          <a:xfrm>
            <a:off x="427210" y="4530475"/>
            <a:ext cx="1152128" cy="0"/>
          </a:xfrm>
          <a:prstGeom prst="straightConnector1">
            <a:avLst/>
          </a:prstGeom>
          <a:ln w="1905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386055" y="3886201"/>
            <a:ext cx="20594" cy="285596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1579293" y="3886201"/>
            <a:ext cx="1196" cy="82077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2" name="文本框 71"/>
          <p:cNvSpPr txBox="1"/>
          <p:nvPr/>
        </p:nvSpPr>
        <p:spPr>
          <a:xfrm>
            <a:off x="403428" y="4175616"/>
            <a:ext cx="1173839" cy="307777"/>
          </a:xfrm>
          <a:prstGeom prst="rect">
            <a:avLst/>
          </a:prstGeom>
          <a:noFill/>
        </p:spPr>
        <p:txBody>
          <a:bodyPr wrap="square" rtlCol="0">
            <a:spAutoFit/>
          </a:bodyPr>
          <a:lstStyle/>
          <a:p>
            <a:pPr algn="ctr"/>
            <a:r>
              <a:rPr lang="zh-CN" altLang="en-US" sz="1400" b="1" u="none" dirty="0" smtClean="0">
                <a:latin typeface="微软雅黑" panose="020B0503020204020204" pitchFamily="34" charset="-122"/>
                <a:ea typeface="微软雅黑" panose="020B0503020204020204" pitchFamily="34" charset="-122"/>
              </a:rPr>
              <a:t>网格化服务</a:t>
            </a:r>
            <a:endParaRPr lang="zh-CN" altLang="en-US" sz="1400" b="1" u="none" dirty="0">
              <a:latin typeface="微软雅黑" panose="020B0503020204020204" pitchFamily="34" charset="-122"/>
              <a:ea typeface="微软雅黑" panose="020B0503020204020204" pitchFamily="34" charset="-122"/>
            </a:endParaRPr>
          </a:p>
        </p:txBody>
      </p:sp>
      <p:cxnSp>
        <p:nvCxnSpPr>
          <p:cNvPr id="73" name="直接箭头连接符 72"/>
          <p:cNvCxnSpPr/>
          <p:nvPr/>
        </p:nvCxnSpPr>
        <p:spPr>
          <a:xfrm>
            <a:off x="420914" y="5288172"/>
            <a:ext cx="2480517" cy="0"/>
          </a:xfrm>
          <a:prstGeom prst="straightConnector1">
            <a:avLst/>
          </a:prstGeom>
          <a:ln w="1905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2913913" y="4119070"/>
            <a:ext cx="2071" cy="203557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2917135" y="3886201"/>
            <a:ext cx="0" cy="173017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565748" y="5335128"/>
            <a:ext cx="2225877" cy="338554"/>
          </a:xfrm>
          <a:prstGeom prst="rect">
            <a:avLst/>
          </a:prstGeom>
          <a:noFill/>
        </p:spPr>
        <p:txBody>
          <a:bodyPr wrap="square" rtlCol="0">
            <a:spAutoFit/>
          </a:bodyPr>
          <a:lstStyle/>
          <a:p>
            <a:pPr algn="ctr"/>
            <a:r>
              <a:rPr lang="zh-CN" altLang="en-US" sz="1600" b="1" u="none" dirty="0" smtClean="0">
                <a:latin typeface="微软雅黑" panose="020B0503020204020204" pitchFamily="34" charset="-122"/>
                <a:ea typeface="微软雅黑" panose="020B0503020204020204" pitchFamily="34" charset="-122"/>
              </a:rPr>
              <a:t>神州数码终端管理服务</a:t>
            </a:r>
            <a:endParaRPr lang="zh-CN" altLang="en-US" sz="1600" b="1" u="none" dirty="0">
              <a:latin typeface="微软雅黑" panose="020B0503020204020204" pitchFamily="34" charset="-122"/>
              <a:ea typeface="微软雅黑" panose="020B0503020204020204" pitchFamily="34" charset="-122"/>
            </a:endParaRPr>
          </a:p>
        </p:txBody>
      </p:sp>
      <p:cxnSp>
        <p:nvCxnSpPr>
          <p:cNvPr id="84" name="直接箭头连接符 83"/>
          <p:cNvCxnSpPr/>
          <p:nvPr/>
        </p:nvCxnSpPr>
        <p:spPr>
          <a:xfrm>
            <a:off x="2901431" y="5279404"/>
            <a:ext cx="5869669" cy="8768"/>
          </a:xfrm>
          <a:prstGeom prst="straightConnector1">
            <a:avLst/>
          </a:prstGeom>
          <a:ln w="1905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6" name="文本框 85"/>
          <p:cNvSpPr txBox="1"/>
          <p:nvPr/>
        </p:nvSpPr>
        <p:spPr>
          <a:xfrm>
            <a:off x="4637716" y="5311704"/>
            <a:ext cx="2907959" cy="338554"/>
          </a:xfrm>
          <a:prstGeom prst="rect">
            <a:avLst/>
          </a:prstGeom>
          <a:noFill/>
        </p:spPr>
        <p:txBody>
          <a:bodyPr wrap="square" rtlCol="0">
            <a:spAutoFit/>
          </a:bodyPr>
          <a:lstStyle/>
          <a:p>
            <a:pPr algn="ctr"/>
            <a:r>
              <a:rPr lang="zh-CN" altLang="en-US" sz="1600" b="1" u="none" dirty="0" smtClean="0">
                <a:latin typeface="微软雅黑" panose="020B0503020204020204" pitchFamily="34" charset="-122"/>
                <a:ea typeface="微软雅黑" panose="020B0503020204020204" pitchFamily="34" charset="-122"/>
              </a:rPr>
              <a:t>神州数码云中心运维管理服务</a:t>
            </a:r>
            <a:endParaRPr lang="zh-CN" altLang="en-US" sz="1600" b="1" u="none" dirty="0">
              <a:latin typeface="微软雅黑" panose="020B0503020204020204" pitchFamily="34" charset="-122"/>
              <a:ea typeface="微软雅黑" panose="020B0503020204020204" pitchFamily="34" charset="-122"/>
            </a:endParaRPr>
          </a:p>
        </p:txBody>
      </p:sp>
      <p:cxnSp>
        <p:nvCxnSpPr>
          <p:cNvPr id="92" name="直接连接符 91"/>
          <p:cNvCxnSpPr/>
          <p:nvPr/>
        </p:nvCxnSpPr>
        <p:spPr>
          <a:xfrm>
            <a:off x="8844251" y="3829675"/>
            <a:ext cx="0" cy="291248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93" name="直接箭头连接符 92"/>
          <p:cNvCxnSpPr/>
          <p:nvPr/>
        </p:nvCxnSpPr>
        <p:spPr>
          <a:xfrm>
            <a:off x="432260" y="6256265"/>
            <a:ext cx="8375415" cy="5536"/>
          </a:xfrm>
          <a:prstGeom prst="straightConnector1">
            <a:avLst/>
          </a:prstGeom>
          <a:ln w="1905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2839533" y="6376676"/>
            <a:ext cx="3480254" cy="369332"/>
          </a:xfrm>
          <a:prstGeom prst="rect">
            <a:avLst/>
          </a:prstGeom>
          <a:noFill/>
        </p:spPr>
        <p:txBody>
          <a:bodyPr wrap="square" rtlCol="0">
            <a:spAutoFit/>
          </a:bodyPr>
          <a:lstStyle/>
          <a:p>
            <a:pPr algn="ctr"/>
            <a:r>
              <a:rPr lang="zh-CN" altLang="en-US" b="1" u="none" dirty="0" smtClean="0">
                <a:latin typeface="微软雅黑" panose="020B0503020204020204" pitchFamily="34" charset="-122"/>
                <a:ea typeface="微软雅黑" panose="020B0503020204020204" pitchFamily="34" charset="-122"/>
              </a:rPr>
              <a:t>神州数码运维服务管理平台</a:t>
            </a:r>
            <a:endParaRPr lang="zh-CN" altLang="en-US" b="1" u="none"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3086650" y="1775834"/>
            <a:ext cx="1683711" cy="486935"/>
            <a:chOff x="3086649" y="1775834"/>
            <a:chExt cx="2726602" cy="486935"/>
          </a:xfrm>
        </p:grpSpPr>
        <p:cxnSp>
          <p:nvCxnSpPr>
            <p:cNvPr id="14" name="直接连接符 13"/>
            <p:cNvCxnSpPr/>
            <p:nvPr/>
          </p:nvCxnSpPr>
          <p:spPr>
            <a:xfrm flipV="1">
              <a:off x="3515022" y="1855886"/>
              <a:ext cx="236559" cy="406883"/>
            </a:xfrm>
            <a:prstGeom prst="line">
              <a:avLst/>
            </a:prstGeom>
          </p:spPr>
          <p:style>
            <a:lnRef idx="1">
              <a:schemeClr val="accent1"/>
            </a:lnRef>
            <a:fillRef idx="0">
              <a:schemeClr val="accent1"/>
            </a:fillRef>
            <a:effectRef idx="0">
              <a:schemeClr val="accent1"/>
            </a:effectRef>
            <a:fontRef idx="minor">
              <a:schemeClr val="tx1"/>
            </a:fontRef>
          </p:style>
        </p:cxnSp>
        <p:sp>
          <p:nvSpPr>
            <p:cNvPr id="15" name="左中括号 14"/>
            <p:cNvSpPr/>
            <p:nvPr/>
          </p:nvSpPr>
          <p:spPr>
            <a:xfrm rot="16200000">
              <a:off x="4407551" y="454932"/>
              <a:ext cx="84797" cy="2726602"/>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3" name="组合 62"/>
          <p:cNvGrpSpPr/>
          <p:nvPr/>
        </p:nvGrpSpPr>
        <p:grpSpPr>
          <a:xfrm flipV="1">
            <a:off x="4331390" y="3659818"/>
            <a:ext cx="2716859" cy="517946"/>
            <a:chOff x="3086650" y="1775834"/>
            <a:chExt cx="2502245" cy="517946"/>
          </a:xfrm>
        </p:grpSpPr>
        <p:cxnSp>
          <p:nvCxnSpPr>
            <p:cNvPr id="77" name="直接连接符 76"/>
            <p:cNvCxnSpPr/>
            <p:nvPr/>
          </p:nvCxnSpPr>
          <p:spPr>
            <a:xfrm flipH="1" flipV="1">
              <a:off x="3751581" y="1855886"/>
              <a:ext cx="177752" cy="437894"/>
            </a:xfrm>
            <a:prstGeom prst="line">
              <a:avLst/>
            </a:prstGeom>
          </p:spPr>
          <p:style>
            <a:lnRef idx="1">
              <a:schemeClr val="accent1"/>
            </a:lnRef>
            <a:fillRef idx="0">
              <a:schemeClr val="accent1"/>
            </a:fillRef>
            <a:effectRef idx="0">
              <a:schemeClr val="accent1"/>
            </a:effectRef>
            <a:fontRef idx="minor">
              <a:schemeClr val="tx1"/>
            </a:fontRef>
          </p:style>
        </p:cxnSp>
        <p:sp>
          <p:nvSpPr>
            <p:cNvPr id="78" name="左中括号 77"/>
            <p:cNvSpPr/>
            <p:nvPr/>
          </p:nvSpPr>
          <p:spPr>
            <a:xfrm rot="16200000">
              <a:off x="4290814" y="571670"/>
              <a:ext cx="93918" cy="2502245"/>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9" name="矩形 78"/>
          <p:cNvSpPr/>
          <p:nvPr/>
        </p:nvSpPr>
        <p:spPr>
          <a:xfrm>
            <a:off x="4510302" y="4110666"/>
            <a:ext cx="3060074" cy="1384995"/>
          </a:xfrm>
          <a:prstGeom prst="rect">
            <a:avLst/>
          </a:prstGeom>
        </p:spPr>
        <p:txBody>
          <a:bodyPr wrap="square">
            <a:spAutoFit/>
          </a:bodyPr>
          <a:lstStyle/>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云</a:t>
            </a:r>
            <a:r>
              <a:rPr lang="zh-CN" altLang="en-US" sz="1200" u="none" dirty="0">
                <a:latin typeface="微软雅黑" panose="020B0503020204020204" pitchFamily="34" charset="-122"/>
                <a:ea typeface="微软雅黑" panose="020B0503020204020204" pitchFamily="34" charset="-122"/>
              </a:rPr>
              <a:t>主机</a:t>
            </a:r>
            <a:r>
              <a:rPr lang="zh-CN" altLang="en-US" sz="1200" u="none" dirty="0" smtClean="0">
                <a:latin typeface="微软雅黑" panose="020B0503020204020204" pitchFamily="34" charset="-122"/>
                <a:ea typeface="微软雅黑" panose="020B0503020204020204" pitchFamily="34" charset="-122"/>
              </a:rPr>
              <a:t>平台</a:t>
            </a:r>
            <a:r>
              <a:rPr lang="en-US" altLang="zh-CN" sz="1200" u="none" dirty="0" smtClean="0">
                <a:latin typeface="微软雅黑" panose="020B0503020204020204" pitchFamily="34" charset="-122"/>
                <a:ea typeface="微软雅黑" panose="020B0503020204020204" pitchFamily="34" charset="-122"/>
              </a:rPr>
              <a:t>-</a:t>
            </a:r>
            <a:r>
              <a:rPr lang="zh-CN" altLang="en-US" sz="1200" u="none" dirty="0" smtClean="0">
                <a:latin typeface="微软雅黑" panose="020B0503020204020204" pitchFamily="34" charset="-122"/>
                <a:ea typeface="微软雅黑" panose="020B0503020204020204" pitchFamily="34" charset="-122"/>
              </a:rPr>
              <a:t>神州数码</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桌面云平台</a:t>
            </a:r>
            <a:r>
              <a:rPr lang="en-US" altLang="zh-CN" sz="1200" u="none" dirty="0" smtClean="0">
                <a:latin typeface="微软雅黑" panose="020B0503020204020204" pitchFamily="34" charset="-122"/>
                <a:ea typeface="微软雅黑" panose="020B0503020204020204" pitchFamily="34" charset="-122"/>
              </a:rPr>
              <a:t>-</a:t>
            </a:r>
            <a:r>
              <a:rPr lang="zh-CN" altLang="en-US" sz="1200" u="none" dirty="0" smtClean="0">
                <a:latin typeface="微软雅黑" panose="020B0503020204020204" pitchFamily="34" charset="-122"/>
                <a:ea typeface="微软雅黑" panose="020B0503020204020204" pitchFamily="34" charset="-122"/>
              </a:rPr>
              <a:t>神州数码</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网络平台</a:t>
            </a:r>
            <a:r>
              <a:rPr lang="en-US" altLang="zh-CN" sz="1200" u="none" dirty="0" smtClean="0">
                <a:latin typeface="微软雅黑" panose="020B0503020204020204" pitchFamily="34" charset="-122"/>
                <a:ea typeface="微软雅黑" panose="020B0503020204020204" pitchFamily="34" charset="-122"/>
              </a:rPr>
              <a:t>-</a:t>
            </a:r>
            <a:r>
              <a:rPr lang="zh-CN" altLang="en-US" sz="1200" u="none" dirty="0" smtClean="0">
                <a:latin typeface="微软雅黑" panose="020B0503020204020204" pitchFamily="34" charset="-122"/>
                <a:ea typeface="微软雅黑" panose="020B0503020204020204" pitchFamily="34" charset="-122"/>
              </a:rPr>
              <a:t>神州数码</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存储平台</a:t>
            </a:r>
            <a:r>
              <a:rPr lang="en-US" altLang="zh-CN" sz="1200" u="none" dirty="0" smtClean="0">
                <a:latin typeface="微软雅黑" panose="020B0503020204020204" pitchFamily="34" charset="-122"/>
                <a:ea typeface="微软雅黑" panose="020B0503020204020204" pitchFamily="34" charset="-122"/>
              </a:rPr>
              <a:t>-</a:t>
            </a:r>
            <a:r>
              <a:rPr lang="zh-CN" altLang="en-US" sz="1200" u="none" dirty="0" smtClean="0">
                <a:latin typeface="微软雅黑" panose="020B0503020204020204" pitchFamily="34" charset="-122"/>
                <a:ea typeface="微软雅黑" panose="020B0503020204020204" pitchFamily="34" charset="-122"/>
              </a:rPr>
              <a:t>爱数</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数据保护与备份</a:t>
            </a:r>
            <a:r>
              <a:rPr lang="en-US" altLang="zh-CN" sz="1200" u="none" dirty="0" smtClean="0">
                <a:latin typeface="微软雅黑" panose="020B0503020204020204" pitchFamily="34" charset="-122"/>
                <a:ea typeface="微软雅黑" panose="020B0503020204020204" pitchFamily="34" charset="-122"/>
              </a:rPr>
              <a:t>-</a:t>
            </a:r>
            <a:r>
              <a:rPr lang="zh-CN" altLang="en-US" sz="1200" u="none" dirty="0" smtClean="0">
                <a:latin typeface="微软雅黑" panose="020B0503020204020204" pitchFamily="34" charset="-122"/>
                <a:ea typeface="微软雅黑" panose="020B0503020204020204" pitchFamily="34" charset="-122"/>
              </a:rPr>
              <a:t>爱数</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异地容灾</a:t>
            </a:r>
            <a:r>
              <a:rPr lang="en-US" altLang="zh-CN" sz="1200" u="none" dirty="0" smtClean="0">
                <a:latin typeface="微软雅黑" panose="020B0503020204020204" pitchFamily="34" charset="-122"/>
                <a:ea typeface="微软雅黑" panose="020B0503020204020204" pitchFamily="34" charset="-122"/>
              </a:rPr>
              <a:t>-</a:t>
            </a:r>
            <a:r>
              <a:rPr lang="zh-CN" altLang="en-US" sz="1200" u="none" dirty="0" smtClean="0">
                <a:latin typeface="微软雅黑" panose="020B0503020204020204" pitchFamily="34" charset="-122"/>
                <a:ea typeface="微软雅黑" panose="020B0503020204020204" pitchFamily="34" charset="-122"/>
              </a:rPr>
              <a:t>爱数</a:t>
            </a:r>
            <a:endParaRPr lang="en-US" altLang="zh-CN" sz="1200" u="none" dirty="0" smtClean="0">
              <a:latin typeface="微软雅黑" panose="020B0503020204020204" pitchFamily="34" charset="-122"/>
              <a:ea typeface="微软雅黑" panose="020B0503020204020204" pitchFamily="34" charset="-122"/>
            </a:endParaRPr>
          </a:p>
          <a:p>
            <a:pPr marL="0" indent="0">
              <a:buNone/>
              <a:defRPr/>
            </a:pPr>
            <a:endParaRPr lang="en-US" altLang="zh-CN" sz="1200" u="none" dirty="0" smtClean="0">
              <a:latin typeface="微软雅黑" panose="020B0503020204020204" pitchFamily="34" charset="-122"/>
              <a:ea typeface="微软雅黑" panose="020B0503020204020204" pitchFamily="34" charset="-122"/>
            </a:endParaRPr>
          </a:p>
        </p:txBody>
      </p:sp>
      <p:sp>
        <p:nvSpPr>
          <p:cNvPr id="8" name="文本框 7"/>
          <p:cNvSpPr txBox="1"/>
          <p:nvPr/>
        </p:nvSpPr>
        <p:spPr>
          <a:xfrm>
            <a:off x="2978685" y="1038044"/>
            <a:ext cx="1822755" cy="830997"/>
          </a:xfrm>
          <a:prstGeom prst="rect">
            <a:avLst/>
          </a:prstGeom>
          <a:noFill/>
        </p:spPr>
        <p:txBody>
          <a:bodyPr wrap="square" rtlCol="0">
            <a:spAutoFit/>
          </a:bodyPr>
          <a:lstStyle/>
          <a:p>
            <a:pPr marL="228600" indent="-228600">
              <a:buFont typeface="+mj-lt"/>
              <a:buAutoNum type="arabicPeriod"/>
            </a:pPr>
            <a:r>
              <a:rPr lang="zh-CN" altLang="en-US" sz="1200" u="none" dirty="0" smtClean="0">
                <a:latin typeface="微软雅黑" panose="020B0503020204020204" pitchFamily="34" charset="-122"/>
                <a:ea typeface="微软雅黑" panose="020B0503020204020204" pitchFamily="34" charset="-122"/>
              </a:rPr>
              <a:t>自主研发的高安全高性能桌面云</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pPr>
            <a:r>
              <a:rPr lang="zh-CN" altLang="en-US" sz="1200" u="none" dirty="0" smtClean="0">
                <a:latin typeface="微软雅黑" panose="020B0503020204020204" pitchFamily="34" charset="-122"/>
                <a:ea typeface="微软雅黑" panose="020B0503020204020204" pitchFamily="34" charset="-122"/>
              </a:rPr>
              <a:t>集成于显示器的桌面云一体化终端</a:t>
            </a:r>
          </a:p>
        </p:txBody>
      </p:sp>
      <p:sp>
        <p:nvSpPr>
          <p:cNvPr id="11" name="文本框 10"/>
          <p:cNvSpPr txBox="1"/>
          <p:nvPr/>
        </p:nvSpPr>
        <p:spPr>
          <a:xfrm>
            <a:off x="1560809" y="1531568"/>
            <a:ext cx="816433" cy="246221"/>
          </a:xfrm>
          <a:prstGeom prst="rect">
            <a:avLst/>
          </a:prstGeom>
          <a:noFill/>
        </p:spPr>
        <p:txBody>
          <a:bodyPr wrap="square" rtlCol="0">
            <a:spAutoFit/>
          </a:bodyPr>
          <a:lstStyle/>
          <a:p>
            <a:pPr algn="ctr"/>
            <a:r>
              <a:rPr lang="en-US" altLang="zh-CN" sz="1000" b="1" u="none" dirty="0" smtClean="0">
                <a:latin typeface="微软雅黑" panose="020B0503020204020204" pitchFamily="34" charset="-122"/>
                <a:ea typeface="微软雅黑" panose="020B0503020204020204" pitchFamily="34" charset="-122"/>
              </a:rPr>
              <a:t>FAP</a:t>
            </a:r>
            <a:r>
              <a:rPr lang="zh-CN" altLang="en-US" sz="1000" b="1" u="none" dirty="0" smtClean="0">
                <a:latin typeface="微软雅黑" panose="020B0503020204020204" pitchFamily="34" charset="-122"/>
                <a:ea typeface="微软雅黑" panose="020B0503020204020204" pitchFamily="34" charset="-122"/>
              </a:rPr>
              <a:t>协议</a:t>
            </a:r>
          </a:p>
        </p:txBody>
      </p:sp>
      <p:sp>
        <p:nvSpPr>
          <p:cNvPr id="80" name="文本框 79"/>
          <p:cNvSpPr txBox="1"/>
          <p:nvPr/>
        </p:nvSpPr>
        <p:spPr>
          <a:xfrm>
            <a:off x="1555120" y="2928461"/>
            <a:ext cx="816433" cy="246221"/>
          </a:xfrm>
          <a:prstGeom prst="rect">
            <a:avLst/>
          </a:prstGeom>
          <a:noFill/>
        </p:spPr>
        <p:txBody>
          <a:bodyPr wrap="square" rtlCol="0">
            <a:spAutoFit/>
          </a:bodyPr>
          <a:lstStyle/>
          <a:p>
            <a:pPr algn="ctr"/>
            <a:r>
              <a:rPr lang="en-US" altLang="zh-CN" sz="1000" b="1" u="none" dirty="0" smtClean="0">
                <a:latin typeface="微软雅黑" panose="020B0503020204020204" pitchFamily="34" charset="-122"/>
                <a:ea typeface="微软雅黑" panose="020B0503020204020204" pitchFamily="34" charset="-122"/>
              </a:rPr>
              <a:t>FAP</a:t>
            </a:r>
            <a:r>
              <a:rPr lang="zh-CN" altLang="en-US" sz="1000" b="1" u="none" dirty="0" smtClean="0">
                <a:latin typeface="微软雅黑" panose="020B0503020204020204" pitchFamily="34" charset="-122"/>
                <a:ea typeface="微软雅黑" panose="020B0503020204020204" pitchFamily="34" charset="-122"/>
              </a:rPr>
              <a:t>协议</a:t>
            </a:r>
          </a:p>
        </p:txBody>
      </p:sp>
      <p:sp>
        <p:nvSpPr>
          <p:cNvPr id="87" name="矩形 86"/>
          <p:cNvSpPr/>
          <p:nvPr/>
        </p:nvSpPr>
        <p:spPr>
          <a:xfrm>
            <a:off x="658149" y="4653454"/>
            <a:ext cx="1713404" cy="646331"/>
          </a:xfrm>
          <a:prstGeom prst="rect">
            <a:avLst/>
          </a:prstGeom>
        </p:spPr>
        <p:txBody>
          <a:bodyPr wrap="square">
            <a:spAutoFit/>
          </a:bodyPr>
          <a:lstStyle/>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街道驻场巡检服务</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备件库服务</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en-US" altLang="zh-CN" sz="1200" u="none" dirty="0" smtClean="0">
                <a:latin typeface="微软雅黑" panose="020B0503020204020204" pitchFamily="34" charset="-122"/>
                <a:ea typeface="微软雅黑" panose="020B0503020204020204" pitchFamily="34" charset="-122"/>
              </a:rPr>
              <a:t>1</a:t>
            </a:r>
            <a:r>
              <a:rPr lang="zh-CN" altLang="en-US" sz="1200" u="none" dirty="0" smtClean="0">
                <a:latin typeface="微软雅黑" panose="020B0503020204020204" pitchFamily="34" charset="-122"/>
                <a:ea typeface="微软雅黑" panose="020B0503020204020204" pitchFamily="34" charset="-122"/>
              </a:rPr>
              <a:t>级知识库</a:t>
            </a:r>
            <a:r>
              <a:rPr lang="zh-CN" altLang="en-US" sz="1200" u="none" dirty="0">
                <a:latin typeface="微软雅黑" panose="020B0503020204020204" pitchFamily="34" charset="-122"/>
                <a:ea typeface="微软雅黑" panose="020B0503020204020204" pitchFamily="34" charset="-122"/>
              </a:rPr>
              <a:t>服务</a:t>
            </a:r>
            <a:endParaRPr lang="en-US" altLang="zh-CN" sz="1200" u="none" dirty="0" smtClean="0">
              <a:latin typeface="微软雅黑" panose="020B0503020204020204" pitchFamily="34" charset="-122"/>
              <a:ea typeface="微软雅黑" panose="020B0503020204020204" pitchFamily="34" charset="-122"/>
            </a:endParaRPr>
          </a:p>
        </p:txBody>
      </p:sp>
      <p:sp>
        <p:nvSpPr>
          <p:cNvPr id="91" name="矩形 90"/>
          <p:cNvSpPr/>
          <p:nvPr/>
        </p:nvSpPr>
        <p:spPr>
          <a:xfrm>
            <a:off x="821984" y="5615605"/>
            <a:ext cx="1713404" cy="646331"/>
          </a:xfrm>
          <a:prstGeom prst="rect">
            <a:avLst/>
          </a:prstGeom>
        </p:spPr>
        <p:txBody>
          <a:bodyPr wrap="square">
            <a:spAutoFit/>
          </a:bodyPr>
          <a:lstStyle/>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呼叫</a:t>
            </a:r>
            <a:r>
              <a:rPr lang="zh-CN" altLang="en-US" sz="1200" u="none" dirty="0">
                <a:latin typeface="微软雅黑" panose="020B0503020204020204" pitchFamily="34" charset="-122"/>
                <a:ea typeface="微软雅黑" panose="020B0503020204020204" pitchFamily="34" charset="-122"/>
              </a:rPr>
              <a:t>中心</a:t>
            </a:r>
            <a:r>
              <a:rPr lang="zh-CN" altLang="en-US" sz="1200" u="none" dirty="0" smtClean="0">
                <a:latin typeface="微软雅黑" panose="020B0503020204020204" pitchFamily="34" charset="-122"/>
                <a:ea typeface="微软雅黑" panose="020B0503020204020204" pitchFamily="34" charset="-122"/>
              </a:rPr>
              <a:t>服务</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服务调度</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en-US" altLang="zh-CN" sz="1200" u="none" dirty="0" smtClean="0">
                <a:latin typeface="微软雅黑" panose="020B0503020204020204" pitchFamily="34" charset="-122"/>
                <a:ea typeface="微软雅黑" panose="020B0503020204020204" pitchFamily="34" charset="-122"/>
              </a:rPr>
              <a:t>2</a:t>
            </a:r>
            <a:r>
              <a:rPr lang="zh-CN" altLang="en-US" sz="1200" u="none" dirty="0" smtClean="0">
                <a:latin typeface="微软雅黑" panose="020B0503020204020204" pitchFamily="34" charset="-122"/>
                <a:ea typeface="微软雅黑" panose="020B0503020204020204" pitchFamily="34" charset="-122"/>
              </a:rPr>
              <a:t>级专家库服务</a:t>
            </a:r>
            <a:endParaRPr lang="en-US" altLang="zh-CN" sz="1200" u="none" dirty="0" smtClean="0">
              <a:latin typeface="微软雅黑" panose="020B0503020204020204" pitchFamily="34" charset="-122"/>
              <a:ea typeface="微软雅黑" panose="020B0503020204020204" pitchFamily="34" charset="-122"/>
            </a:endParaRPr>
          </a:p>
        </p:txBody>
      </p:sp>
      <p:sp>
        <p:nvSpPr>
          <p:cNvPr id="94" name="矩形 93"/>
          <p:cNvSpPr/>
          <p:nvPr/>
        </p:nvSpPr>
        <p:spPr>
          <a:xfrm>
            <a:off x="3650611" y="5597280"/>
            <a:ext cx="2103959" cy="646331"/>
          </a:xfrm>
          <a:prstGeom prst="rect">
            <a:avLst/>
          </a:prstGeom>
        </p:spPr>
        <p:txBody>
          <a:bodyPr wrap="square">
            <a:spAutoFit/>
          </a:bodyPr>
          <a:lstStyle/>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数据中心运维服务</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数据中心安全管理服务</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a:defRPr/>
            </a:pPr>
            <a:r>
              <a:rPr lang="zh-CN" altLang="en-US" sz="1200" u="none" dirty="0" smtClean="0">
                <a:latin typeface="微软雅黑" panose="020B0503020204020204" pitchFamily="34" charset="-122"/>
                <a:ea typeface="微软雅黑" panose="020B0503020204020204" pitchFamily="34" charset="-122"/>
              </a:rPr>
              <a:t>数据中心容灾</a:t>
            </a:r>
            <a:r>
              <a:rPr lang="zh-CN" altLang="en-US" sz="1200" u="none" dirty="0">
                <a:latin typeface="微软雅黑" panose="020B0503020204020204" pitchFamily="34" charset="-122"/>
                <a:ea typeface="微软雅黑" panose="020B0503020204020204" pitchFamily="34" charset="-122"/>
              </a:rPr>
              <a:t>服务</a:t>
            </a:r>
            <a:endParaRPr lang="en-US" altLang="zh-CN" sz="1200" u="none" dirty="0" smtClean="0">
              <a:latin typeface="微软雅黑" panose="020B0503020204020204" pitchFamily="34" charset="-122"/>
              <a:ea typeface="微软雅黑" panose="020B0503020204020204" pitchFamily="34" charset="-122"/>
            </a:endParaRPr>
          </a:p>
        </p:txBody>
      </p:sp>
      <p:sp>
        <p:nvSpPr>
          <p:cNvPr id="96" name="矩形 95"/>
          <p:cNvSpPr/>
          <p:nvPr/>
        </p:nvSpPr>
        <p:spPr>
          <a:xfrm>
            <a:off x="6173772" y="5615470"/>
            <a:ext cx="2103959" cy="646331"/>
          </a:xfrm>
          <a:prstGeom prst="rect">
            <a:avLst/>
          </a:prstGeom>
        </p:spPr>
        <p:txBody>
          <a:bodyPr wrap="square">
            <a:spAutoFit/>
          </a:bodyPr>
          <a:lstStyle/>
          <a:p>
            <a:pPr marL="228600" indent="-228600">
              <a:buFont typeface="+mj-lt"/>
              <a:buAutoNum type="arabicPeriod" startAt="4"/>
              <a:defRPr/>
            </a:pPr>
            <a:r>
              <a:rPr lang="zh-CN" altLang="en-US" sz="1200" u="none" dirty="0" smtClean="0">
                <a:latin typeface="微软雅黑" panose="020B0503020204020204" pitchFamily="34" charset="-122"/>
                <a:ea typeface="微软雅黑" panose="020B0503020204020204" pitchFamily="34" charset="-122"/>
              </a:rPr>
              <a:t>应用测试与变更管理服务</a:t>
            </a:r>
            <a:endParaRPr lang="en-US" altLang="zh-CN" sz="1200" u="none" dirty="0">
              <a:latin typeface="微软雅黑" panose="020B0503020204020204" pitchFamily="34" charset="-122"/>
              <a:ea typeface="微软雅黑" panose="020B0503020204020204" pitchFamily="34" charset="-122"/>
            </a:endParaRPr>
          </a:p>
          <a:p>
            <a:pPr marL="228600" indent="-228600">
              <a:buFont typeface="+mj-lt"/>
              <a:buAutoNum type="arabicPeriod" startAt="4"/>
              <a:defRPr/>
            </a:pPr>
            <a:r>
              <a:rPr lang="zh-CN" altLang="en-US" sz="1200" u="none" dirty="0" smtClean="0">
                <a:latin typeface="微软雅黑" panose="020B0503020204020204" pitchFamily="34" charset="-122"/>
                <a:ea typeface="微软雅黑" panose="020B0503020204020204" pitchFamily="34" charset="-122"/>
              </a:rPr>
              <a:t>供应商管理服务</a:t>
            </a:r>
            <a:endParaRPr lang="en-US" altLang="zh-CN" sz="1200" u="none" dirty="0" smtClean="0">
              <a:latin typeface="微软雅黑" panose="020B0503020204020204" pitchFamily="34" charset="-122"/>
              <a:ea typeface="微软雅黑" panose="020B0503020204020204" pitchFamily="34" charset="-122"/>
            </a:endParaRPr>
          </a:p>
          <a:p>
            <a:pPr marL="228600" indent="-228600">
              <a:buFont typeface="+mj-lt"/>
              <a:buAutoNum type="arabicPeriod" startAt="4"/>
              <a:defRPr/>
            </a:pPr>
            <a:r>
              <a:rPr lang="zh-CN" altLang="en-US" sz="1200" u="none" dirty="0" smtClean="0">
                <a:latin typeface="微软雅黑" panose="020B0503020204020204" pitchFamily="34" charset="-122"/>
                <a:ea typeface="微软雅黑" panose="020B0503020204020204" pitchFamily="34" charset="-122"/>
              </a:rPr>
              <a:t>数据中心审计与报告服务</a:t>
            </a:r>
            <a:endParaRPr lang="en-US" altLang="zh-CN" sz="1200" u="none" dirty="0" smtClean="0">
              <a:latin typeface="微软雅黑" panose="020B0503020204020204" pitchFamily="34" charset="-122"/>
              <a:ea typeface="微软雅黑" panose="020B0503020204020204" pitchFamily="34" charset="-122"/>
            </a:endParaRPr>
          </a:p>
        </p:txBody>
      </p:sp>
      <p:grpSp>
        <p:nvGrpSpPr>
          <p:cNvPr id="81" name="组合 55"/>
          <p:cNvGrpSpPr/>
          <p:nvPr/>
        </p:nvGrpSpPr>
        <p:grpSpPr>
          <a:xfrm>
            <a:off x="7909000" y="2613204"/>
            <a:ext cx="1018294" cy="1264904"/>
            <a:chOff x="4277101" y="2276872"/>
            <a:chExt cx="2796709" cy="3244591"/>
          </a:xfrm>
        </p:grpSpPr>
        <p:pic>
          <p:nvPicPr>
            <p:cNvPr id="82" name="Picture 86" descr="server"/>
            <p:cNvPicPr>
              <a:picLocks noChangeAspect="1" noChangeArrowheads="1"/>
            </p:cNvPicPr>
            <p:nvPr/>
          </p:nvPicPr>
          <p:blipFill>
            <a:blip r:embed="rId5" cstate="print"/>
            <a:srcRect/>
            <a:stretch>
              <a:fillRect/>
            </a:stretch>
          </p:blipFill>
          <p:spPr bwMode="auto">
            <a:xfrm>
              <a:off x="4644008" y="2852936"/>
              <a:ext cx="1826952" cy="1832422"/>
            </a:xfrm>
            <a:prstGeom prst="rect">
              <a:avLst/>
            </a:prstGeom>
            <a:noFill/>
            <a:ln w="9525">
              <a:noFill/>
              <a:miter lim="800000"/>
              <a:headEnd/>
              <a:tailEnd/>
            </a:ln>
          </p:spPr>
        </p:pic>
        <p:sp>
          <p:nvSpPr>
            <p:cNvPr id="85" name="TextBox 24"/>
            <p:cNvSpPr txBox="1"/>
            <p:nvPr/>
          </p:nvSpPr>
          <p:spPr>
            <a:xfrm>
              <a:off x="4277101" y="4653042"/>
              <a:ext cx="2796709" cy="868421"/>
            </a:xfrm>
            <a:prstGeom prst="rect">
              <a:avLst/>
            </a:prstGeom>
            <a:noFill/>
          </p:spPr>
          <p:txBody>
            <a:bodyPr wrap="square" rtlCol="0">
              <a:spAutoFit/>
            </a:bodyPr>
            <a:lstStyle/>
            <a:p>
              <a:pPr algn="ctr"/>
              <a:r>
                <a:rPr lang="zh-CN" altLang="en-US" sz="1600" b="1" dirty="0" smtClean="0">
                  <a:latin typeface="微软雅黑" pitchFamily="34" charset="-122"/>
                  <a:ea typeface="微软雅黑" pitchFamily="34" charset="-122"/>
                </a:rPr>
                <a:t>灾备</a:t>
              </a:r>
              <a:r>
                <a:rPr lang="zh-CN" altLang="en-US" sz="1600" b="1" dirty="0">
                  <a:latin typeface="微软雅黑" pitchFamily="34" charset="-122"/>
                  <a:ea typeface="微软雅黑" pitchFamily="34" charset="-122"/>
                </a:rPr>
                <a:t>中心</a:t>
              </a:r>
            </a:p>
          </p:txBody>
        </p:sp>
        <p:sp>
          <p:nvSpPr>
            <p:cNvPr id="88" name="TextBox 25"/>
            <p:cNvSpPr txBox="1"/>
            <p:nvPr/>
          </p:nvSpPr>
          <p:spPr>
            <a:xfrm>
              <a:off x="4572000" y="2276872"/>
              <a:ext cx="1944216" cy="308488"/>
            </a:xfrm>
            <a:prstGeom prst="rect">
              <a:avLst/>
            </a:prstGeom>
            <a:noFill/>
          </p:spPr>
          <p:txBody>
            <a:bodyPr wrap="square" rtlCol="0">
              <a:spAutoFit/>
            </a:bodyPr>
            <a:lstStyle/>
            <a:p>
              <a:pPr algn="ctr"/>
              <a:endParaRPr lang="zh-CN" altLang="en-US" sz="1600" b="1" dirty="0">
                <a:latin typeface="微软雅黑" pitchFamily="34" charset="-122"/>
                <a:ea typeface="微软雅黑" pitchFamily="34" charset="-122"/>
              </a:endParaRPr>
            </a:p>
          </p:txBody>
        </p:sp>
      </p:grpSp>
      <p:sp>
        <p:nvSpPr>
          <p:cNvPr id="6" name="闪电形 5"/>
          <p:cNvSpPr/>
          <p:nvPr/>
        </p:nvSpPr>
        <p:spPr>
          <a:xfrm>
            <a:off x="6897162" y="2957850"/>
            <a:ext cx="1204024" cy="311567"/>
          </a:xfrm>
          <a:prstGeom prst="lightningBolt">
            <a:avLst/>
          </a:prstGeom>
          <a:solidFill>
            <a:srgbClr val="FFC000"/>
          </a:solidFill>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343875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等腰三角形 39"/>
          <p:cNvSpPr/>
          <p:nvPr/>
        </p:nvSpPr>
        <p:spPr>
          <a:xfrm>
            <a:off x="1187830" y="5485495"/>
            <a:ext cx="6625886" cy="698497"/>
          </a:xfrm>
          <a:prstGeom prst="triangle">
            <a:avLst>
              <a:gd name="adj" fmla="val 49707"/>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圆角矩形 139"/>
          <p:cNvSpPr/>
          <p:nvPr/>
        </p:nvSpPr>
        <p:spPr>
          <a:xfrm>
            <a:off x="598885" y="1737404"/>
            <a:ext cx="8048884" cy="4307580"/>
          </a:xfrm>
          <a:prstGeom prst="roundRect">
            <a:avLst>
              <a:gd name="adj" fmla="val 0"/>
            </a:avLst>
          </a:prstGeom>
          <a:solidFill>
            <a:srgbClr val="F0ECF4"/>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147" name="等腰三角形 146"/>
          <p:cNvSpPr/>
          <p:nvPr/>
        </p:nvSpPr>
        <p:spPr>
          <a:xfrm rot="16200000">
            <a:off x="4932897" y="3604906"/>
            <a:ext cx="2232635" cy="648184"/>
          </a:xfrm>
          <a:prstGeom prst="triangle">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等腰三角形 145"/>
          <p:cNvSpPr/>
          <p:nvPr/>
        </p:nvSpPr>
        <p:spPr>
          <a:xfrm>
            <a:off x="1259851" y="1033874"/>
            <a:ext cx="6625886" cy="698497"/>
          </a:xfrm>
          <a:prstGeom prst="triangle">
            <a:avLst>
              <a:gd name="adj" fmla="val 49707"/>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p:cNvSpPr/>
          <p:nvPr/>
        </p:nvSpPr>
        <p:spPr>
          <a:xfrm>
            <a:off x="539646" y="998516"/>
            <a:ext cx="8066296" cy="50414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37" name="灯片编号占位符 36"/>
          <p:cNvSpPr>
            <a:spLocks noGrp="1"/>
          </p:cNvSpPr>
          <p:nvPr>
            <p:ph type="sldNum" sz="quarter" idx="12"/>
          </p:nvPr>
        </p:nvSpPr>
        <p:spPr>
          <a:xfrm>
            <a:off x="6482318" y="7241993"/>
            <a:ext cx="2133970" cy="365188"/>
          </a:xfrm>
        </p:spPr>
        <p:txBody>
          <a:bodyPr/>
          <a:lstStyle/>
          <a:p>
            <a:pPr>
              <a:defRPr/>
            </a:pPr>
            <a:fld id="{416F428E-54E4-4063-BE02-24BF1876C6CE}" type="slidenum">
              <a:rPr lang="zh-CN" altLang="en-US" smtClean="0"/>
              <a:pPr>
                <a:defRPr/>
              </a:pPr>
              <a:t>39</a:t>
            </a:fld>
            <a:endParaRPr lang="zh-CN" altLang="en-US" dirty="0"/>
          </a:p>
        </p:txBody>
      </p:sp>
      <p:sp>
        <p:nvSpPr>
          <p:cNvPr id="36" name="标题 1"/>
          <p:cNvSpPr txBox="1">
            <a:spLocks/>
          </p:cNvSpPr>
          <p:nvPr/>
        </p:nvSpPr>
        <p:spPr bwMode="auto">
          <a:xfrm>
            <a:off x="275204" y="180161"/>
            <a:ext cx="6276129" cy="504144"/>
          </a:xfrm>
          <a:prstGeom prst="rect">
            <a:avLst/>
          </a:prstGeom>
          <a:noFill/>
          <a:ln w="9525">
            <a:noFill/>
            <a:miter lim="800000"/>
            <a:headEnd/>
            <a:tailEnd/>
          </a:ln>
        </p:spPr>
        <p:txBody>
          <a:bodyPr vert="horz" wrap="square" lIns="91456" tIns="45728" rIns="91456" bIns="45728" numCol="1" anchor="ctr" anchorCtr="0" compatLnSpc="1">
            <a:prstTxWarp prst="textNoShape">
              <a:avLst/>
            </a:prstTxWarp>
            <a:noAutofit/>
          </a:bodyPr>
          <a:lstStyle>
            <a:defPPr>
              <a:defRPr lang="zh-CN"/>
            </a:defPPr>
            <a:lvl1pPr eaLnBrk="1" hangingPunct="1">
              <a:buClr>
                <a:srgbClr val="FF3300"/>
              </a:buClr>
              <a:buFont typeface="Wingdings" pitchFamily="2" charset="2"/>
              <a:buChar char="n"/>
              <a:defRPr sz="2000" b="1" spc="50">
                <a:ln w="11430"/>
                <a:latin typeface="微软雅黑" pitchFamily="34" charset="-122"/>
                <a:ea typeface="微软雅黑" pitchFamily="34" charset="-122"/>
                <a:cs typeface="+mj-cs"/>
              </a:defRPr>
            </a:lvl1pPr>
            <a:lvl2pPr algn="ctr" eaLnBrk="0" hangingPunct="0">
              <a:defRPr sz="4400">
                <a:latin typeface="Calibri" pitchFamily="34" charset="0"/>
                <a:ea typeface="宋体" pitchFamily="2" charset="-122"/>
              </a:defRPr>
            </a:lvl2pPr>
            <a:lvl3pPr algn="ctr" eaLnBrk="0" hangingPunct="0">
              <a:defRPr sz="4400">
                <a:latin typeface="Calibri" pitchFamily="34" charset="0"/>
                <a:ea typeface="宋体" pitchFamily="2" charset="-122"/>
              </a:defRPr>
            </a:lvl3pPr>
            <a:lvl4pPr algn="ctr" eaLnBrk="0" hangingPunct="0">
              <a:defRPr sz="4400">
                <a:latin typeface="Calibri" pitchFamily="34" charset="0"/>
                <a:ea typeface="宋体" pitchFamily="2" charset="-122"/>
              </a:defRPr>
            </a:lvl4pPr>
            <a:lvl5pPr algn="ctr" eaLnBrk="0" hangingPunct="0">
              <a:defRPr sz="4400">
                <a:latin typeface="Calibri" pitchFamily="34" charset="0"/>
                <a:ea typeface="宋体" pitchFamily="2" charset="-122"/>
              </a:defRPr>
            </a:lvl5pPr>
            <a:lvl6pPr marL="457200" algn="ctr" fontAlgn="base">
              <a:spcBef>
                <a:spcPct val="0"/>
              </a:spcBef>
              <a:spcAft>
                <a:spcPct val="0"/>
              </a:spcAft>
              <a:defRPr sz="4400">
                <a:latin typeface="Calibri" pitchFamily="34" charset="0"/>
                <a:ea typeface="宋体" pitchFamily="2" charset="-122"/>
              </a:defRPr>
            </a:lvl6pPr>
            <a:lvl7pPr marL="914400" algn="ctr" fontAlgn="base">
              <a:spcBef>
                <a:spcPct val="0"/>
              </a:spcBef>
              <a:spcAft>
                <a:spcPct val="0"/>
              </a:spcAft>
              <a:defRPr sz="4400">
                <a:latin typeface="Calibri" pitchFamily="34" charset="0"/>
                <a:ea typeface="宋体" pitchFamily="2" charset="-122"/>
              </a:defRPr>
            </a:lvl7pPr>
            <a:lvl8pPr marL="1371600" algn="ctr" fontAlgn="base">
              <a:spcBef>
                <a:spcPct val="0"/>
              </a:spcBef>
              <a:spcAft>
                <a:spcPct val="0"/>
              </a:spcAft>
              <a:defRPr sz="4400">
                <a:latin typeface="Calibri" pitchFamily="34" charset="0"/>
                <a:ea typeface="宋体" pitchFamily="2" charset="-122"/>
              </a:defRPr>
            </a:lvl8pPr>
            <a:lvl9pPr marL="1828800" algn="ctr" fontAlgn="base">
              <a:spcBef>
                <a:spcPct val="0"/>
              </a:spcBef>
              <a:spcAft>
                <a:spcPct val="0"/>
              </a:spcAft>
              <a:defRPr sz="4400">
                <a:latin typeface="Calibri" pitchFamily="34" charset="0"/>
                <a:ea typeface="宋体" pitchFamily="2" charset="-122"/>
              </a:defRPr>
            </a:lvl9pPr>
          </a:lstStyle>
          <a:p>
            <a:pPr>
              <a:buNone/>
            </a:pPr>
            <a:r>
              <a:rPr lang="zh-CN" altLang="en-US" sz="2800" u="none" dirty="0" smtClean="0"/>
              <a:t>神州数码扬州智慧城市运营案例</a:t>
            </a:r>
            <a:endParaRPr lang="zh-CN" altLang="en-US" sz="2800" u="none" dirty="0"/>
          </a:p>
        </p:txBody>
      </p:sp>
      <p:sp>
        <p:nvSpPr>
          <p:cNvPr id="51" name="等腰三角形 50"/>
          <p:cNvSpPr/>
          <p:nvPr/>
        </p:nvSpPr>
        <p:spPr>
          <a:xfrm rot="10800000" flipV="1">
            <a:off x="2052075" y="4755240"/>
            <a:ext cx="4753353" cy="554456"/>
          </a:xfrm>
          <a:prstGeom prst="triangle">
            <a:avLst/>
          </a:prstGeom>
          <a:gradFill flip="none" rotWithShape="1">
            <a:gsLst>
              <a:gs pos="0">
                <a:srgbClr val="5B93D7">
                  <a:tint val="66000"/>
                  <a:satMod val="160000"/>
                </a:srgbClr>
              </a:gs>
              <a:gs pos="50000">
                <a:srgbClr val="5B93D7">
                  <a:tint val="44500"/>
                  <a:satMod val="160000"/>
                </a:srgbClr>
              </a:gs>
              <a:gs pos="100000">
                <a:srgbClr val="5B93D7">
                  <a:tint val="23500"/>
                  <a:satMod val="160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rot="10800000">
            <a:off x="1980056" y="2390438"/>
            <a:ext cx="4753353" cy="554456"/>
          </a:xfrm>
          <a:prstGeom prst="triangl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5400000">
            <a:off x="1687033" y="3479456"/>
            <a:ext cx="2304657" cy="64818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Oval 276"/>
          <p:cNvSpPr>
            <a:spLocks noChangeArrowheads="1"/>
          </p:cNvSpPr>
          <p:nvPr/>
        </p:nvSpPr>
        <p:spPr bwMode="auto">
          <a:xfrm>
            <a:off x="3321370" y="2734898"/>
            <a:ext cx="2187269" cy="2187269"/>
          </a:xfrm>
          <a:prstGeom prst="ellipse">
            <a:avLst/>
          </a:prstGeom>
          <a:solidFill>
            <a:srgbClr val="003366">
              <a:alpha val="20000"/>
            </a:srgbClr>
          </a:solidFill>
          <a:ln w="12700" algn="ctr">
            <a:noFill/>
            <a:round/>
            <a:headEnd/>
            <a:tailEnd/>
          </a:ln>
        </p:spPr>
        <p:txBody>
          <a:bodyPr wrap="none" lIns="87328" tIns="44458" rIns="87328" bIns="44458" anchor="ctr"/>
          <a:lstStyle/>
          <a:p>
            <a:endParaRPr lang="zh-CN" altLang="en-US">
              <a:solidFill>
                <a:srgbClr val="000000"/>
              </a:solidFill>
              <a:latin typeface="微软雅黑" pitchFamily="34" charset="-122"/>
              <a:ea typeface="微软雅黑" pitchFamily="34" charset="-122"/>
            </a:endParaRPr>
          </a:p>
        </p:txBody>
      </p:sp>
      <p:sp>
        <p:nvSpPr>
          <p:cNvPr id="65" name="AutoShape 287"/>
          <p:cNvSpPr>
            <a:spLocks noChangeArrowheads="1"/>
          </p:cNvSpPr>
          <p:nvPr/>
        </p:nvSpPr>
        <p:spPr bwMode="auto">
          <a:xfrm rot="2700000">
            <a:off x="3411526" y="2802249"/>
            <a:ext cx="2004795" cy="2004795"/>
          </a:xfrm>
          <a:custGeom>
            <a:avLst/>
            <a:gdLst>
              <a:gd name="T0" fmla="*/ 362857799 w 21600"/>
              <a:gd name="T1" fmla="*/ 0 h 21600"/>
              <a:gd name="T2" fmla="*/ 66322333 w 21600"/>
              <a:gd name="T3" fmla="*/ 362857799 h 21600"/>
              <a:gd name="T4" fmla="*/ 362857799 w 21600"/>
              <a:gd name="T5" fmla="*/ 132678393 h 21600"/>
              <a:gd name="T6" fmla="*/ 659393472 w 21600"/>
              <a:gd name="T7" fmla="*/ 362857799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949" y="10800"/>
                </a:moveTo>
                <a:cubicBezTo>
                  <a:pt x="3949" y="7016"/>
                  <a:pt x="7016" y="3949"/>
                  <a:pt x="10800" y="3949"/>
                </a:cubicBezTo>
                <a:cubicBezTo>
                  <a:pt x="14583" y="3948"/>
                  <a:pt x="17650" y="7016"/>
                  <a:pt x="17651" y="10799"/>
                </a:cubicBezTo>
                <a:lnTo>
                  <a:pt x="21600" y="10800"/>
                </a:lnTo>
                <a:cubicBezTo>
                  <a:pt x="21600" y="4835"/>
                  <a:pt x="16764" y="0"/>
                  <a:pt x="10800" y="0"/>
                </a:cubicBezTo>
                <a:cubicBezTo>
                  <a:pt x="4835" y="0"/>
                  <a:pt x="0" y="4835"/>
                  <a:pt x="0" y="10800"/>
                </a:cubicBezTo>
                <a:close/>
              </a:path>
            </a:pathLst>
          </a:custGeom>
          <a:solidFill>
            <a:schemeClr val="tx2">
              <a:lumMod val="60000"/>
              <a:lumOff val="40000"/>
            </a:schemeClr>
          </a:solidFill>
          <a:ln w="12700" algn="ctr">
            <a:noFill/>
            <a:miter lim="800000"/>
            <a:headEnd/>
            <a:tailEnd/>
          </a:ln>
        </p:spPr>
        <p:txBody>
          <a:bodyPr wrap="none" lIns="87328" tIns="44458" rIns="87328" bIns="44458" anchor="ctr"/>
          <a:lstStyle/>
          <a:p>
            <a:endParaRPr lang="zh-CN" altLang="en-US">
              <a:solidFill>
                <a:srgbClr val="000000"/>
              </a:solidFill>
              <a:latin typeface="微软雅黑" pitchFamily="34" charset="-122"/>
              <a:ea typeface="微软雅黑" pitchFamily="34" charset="-122"/>
            </a:endParaRPr>
          </a:p>
        </p:txBody>
      </p:sp>
      <p:sp>
        <p:nvSpPr>
          <p:cNvPr id="66" name="AutoShape 288"/>
          <p:cNvSpPr>
            <a:spLocks noChangeArrowheads="1"/>
          </p:cNvSpPr>
          <p:nvPr/>
        </p:nvSpPr>
        <p:spPr bwMode="auto">
          <a:xfrm rot="-8100000">
            <a:off x="3411526" y="2802246"/>
            <a:ext cx="2004795" cy="2004795"/>
          </a:xfrm>
          <a:custGeom>
            <a:avLst/>
            <a:gdLst>
              <a:gd name="T0" fmla="*/ 362857799 w 21600"/>
              <a:gd name="T1" fmla="*/ 0 h 21600"/>
              <a:gd name="T2" fmla="*/ 66322333 w 21600"/>
              <a:gd name="T3" fmla="*/ 362857799 h 21600"/>
              <a:gd name="T4" fmla="*/ 362857799 w 21600"/>
              <a:gd name="T5" fmla="*/ 132678393 h 21600"/>
              <a:gd name="T6" fmla="*/ 659393472 w 21600"/>
              <a:gd name="T7" fmla="*/ 362857799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949" y="10800"/>
                </a:moveTo>
                <a:cubicBezTo>
                  <a:pt x="3949" y="7016"/>
                  <a:pt x="7016" y="3949"/>
                  <a:pt x="10800" y="3949"/>
                </a:cubicBezTo>
                <a:cubicBezTo>
                  <a:pt x="14583" y="3948"/>
                  <a:pt x="17650" y="7016"/>
                  <a:pt x="17651" y="10799"/>
                </a:cubicBezTo>
                <a:lnTo>
                  <a:pt x="21600" y="10800"/>
                </a:lnTo>
                <a:cubicBezTo>
                  <a:pt x="21600" y="4835"/>
                  <a:pt x="16764" y="0"/>
                  <a:pt x="10800" y="0"/>
                </a:cubicBezTo>
                <a:cubicBezTo>
                  <a:pt x="4835" y="0"/>
                  <a:pt x="0" y="4835"/>
                  <a:pt x="0" y="10800"/>
                </a:cubicBezTo>
                <a:close/>
              </a:path>
            </a:pathLst>
          </a:custGeom>
          <a:solidFill>
            <a:schemeClr val="accent4">
              <a:lumMod val="75000"/>
            </a:schemeClr>
          </a:solidFill>
          <a:ln w="12700" algn="ctr">
            <a:noFill/>
            <a:miter lim="800000"/>
            <a:headEnd/>
            <a:tailEnd/>
          </a:ln>
        </p:spPr>
        <p:txBody>
          <a:bodyPr wrap="none" lIns="87328" tIns="44458" rIns="87328" bIns="44458" anchor="ctr"/>
          <a:lstStyle/>
          <a:p>
            <a:endParaRPr lang="zh-CN" altLang="en-US">
              <a:solidFill>
                <a:srgbClr val="000000"/>
              </a:solidFill>
              <a:latin typeface="微软雅黑" pitchFamily="34" charset="-122"/>
              <a:ea typeface="微软雅黑" pitchFamily="34" charset="-122"/>
            </a:endParaRPr>
          </a:p>
        </p:txBody>
      </p:sp>
      <p:grpSp>
        <p:nvGrpSpPr>
          <p:cNvPr id="2" name="组合 61"/>
          <p:cNvGrpSpPr/>
          <p:nvPr/>
        </p:nvGrpSpPr>
        <p:grpSpPr>
          <a:xfrm>
            <a:off x="3926644" y="2401026"/>
            <a:ext cx="936689" cy="936689"/>
            <a:chOff x="3776664" y="1412974"/>
            <a:chExt cx="936526" cy="936526"/>
          </a:xfrm>
        </p:grpSpPr>
        <p:sp>
          <p:nvSpPr>
            <p:cNvPr id="71" name="Oval 289"/>
            <p:cNvSpPr>
              <a:spLocks noChangeArrowheads="1"/>
            </p:cNvSpPr>
            <p:nvPr/>
          </p:nvSpPr>
          <p:spPr bwMode="auto">
            <a:xfrm>
              <a:off x="3776664" y="1412974"/>
              <a:ext cx="936526" cy="936526"/>
            </a:xfrm>
            <a:prstGeom prst="ellipse">
              <a:avLst/>
            </a:prstGeom>
            <a:gradFill rotWithShape="1">
              <a:gsLst>
                <a:gs pos="0">
                  <a:schemeClr val="bg1"/>
                </a:gs>
                <a:gs pos="100000">
                  <a:schemeClr val="bg2"/>
                </a:gs>
              </a:gsLst>
              <a:lin ang="5400000" scaled="1"/>
            </a:gradFill>
            <a:ln w="12700" algn="ctr">
              <a:noFill/>
              <a:round/>
              <a:headEnd/>
              <a:tailEnd/>
            </a:ln>
          </p:spPr>
          <p:txBody>
            <a:bodyPr wrap="none" lIns="87328" tIns="44458" rIns="87328" bIns="44458" anchor="ctr"/>
            <a:lstStyle/>
            <a:p>
              <a:endParaRPr lang="zh-CN" altLang="en-US">
                <a:solidFill>
                  <a:srgbClr val="000000"/>
                </a:solidFill>
                <a:latin typeface="微软雅黑" pitchFamily="34" charset="-122"/>
                <a:ea typeface="微软雅黑" pitchFamily="34" charset="-122"/>
              </a:endParaRPr>
            </a:p>
          </p:txBody>
        </p:sp>
        <p:sp>
          <p:nvSpPr>
            <p:cNvPr id="72" name="Oval 290"/>
            <p:cNvSpPr>
              <a:spLocks noChangeArrowheads="1"/>
            </p:cNvSpPr>
            <p:nvPr/>
          </p:nvSpPr>
          <p:spPr bwMode="auto">
            <a:xfrm>
              <a:off x="3848646" y="1496994"/>
              <a:ext cx="780076" cy="780076"/>
            </a:xfrm>
            <a:prstGeom prst="ellipse">
              <a:avLst/>
            </a:prstGeom>
            <a:solidFill>
              <a:srgbClr val="F7994B"/>
            </a:solidFill>
            <a:ln w="12700" algn="ctr">
              <a:noFill/>
              <a:round/>
              <a:headEnd/>
              <a:tailEnd/>
            </a:ln>
            <a:effectLst/>
          </p:spPr>
          <p:txBody>
            <a:bodyPr wrap="none" lIns="87328" tIns="44458" rIns="87328" bIns="44458" anchor="ctr"/>
            <a:lstStyle/>
            <a:p>
              <a:pPr>
                <a:defRPr/>
              </a:pPr>
              <a:endParaRPr lang="zh-CN" altLang="en-US">
                <a:solidFill>
                  <a:srgbClr val="000000"/>
                </a:solidFill>
                <a:latin typeface="微软雅黑" pitchFamily="34" charset="-122"/>
                <a:ea typeface="微软雅黑" pitchFamily="34" charset="-122"/>
              </a:endParaRPr>
            </a:p>
          </p:txBody>
        </p:sp>
        <p:sp>
          <p:nvSpPr>
            <p:cNvPr id="73" name="Rectangle 297"/>
            <p:cNvSpPr>
              <a:spLocks noChangeArrowheads="1"/>
            </p:cNvSpPr>
            <p:nvPr/>
          </p:nvSpPr>
          <p:spPr bwMode="auto">
            <a:xfrm>
              <a:off x="3918646" y="1713428"/>
              <a:ext cx="615553" cy="246221"/>
            </a:xfrm>
            <a:prstGeom prst="rect">
              <a:avLst/>
            </a:prstGeom>
            <a:noFill/>
            <a:ln w="9525">
              <a:noFill/>
              <a:miter lim="800000"/>
              <a:headEnd/>
              <a:tailEnd/>
            </a:ln>
            <a:effectLst>
              <a:outerShdw dist="28398" dir="3806097" algn="ctr" rotWithShape="0">
                <a:schemeClr val="tx1"/>
              </a:outerShdw>
            </a:effectLst>
          </p:spPr>
          <p:txBody>
            <a:bodyPr wrap="none" lIns="0" tIns="0" rIns="0" bIns="0">
              <a:spAutoFit/>
            </a:bodyPr>
            <a:lstStyle/>
            <a:p>
              <a:pPr>
                <a:defRPr/>
              </a:pPr>
              <a:r>
                <a:rPr lang="zh-CN" altLang="en-US" sz="1600" b="1" dirty="0">
                  <a:solidFill>
                    <a:srgbClr val="FFFFFF"/>
                  </a:solidFill>
                  <a:latin typeface="微软雅黑" pitchFamily="34" charset="-122"/>
                  <a:ea typeface="微软雅黑" pitchFamily="34" charset="-122"/>
                </a:rPr>
                <a:t>移动化</a:t>
              </a:r>
              <a:endParaRPr lang="en-US" altLang="ko-KR" sz="1600" b="1" dirty="0">
                <a:solidFill>
                  <a:srgbClr val="FFFFFF"/>
                </a:solidFill>
                <a:latin typeface="微软雅黑" pitchFamily="34" charset="-122"/>
                <a:ea typeface="微软雅黑" pitchFamily="34" charset="-122"/>
              </a:endParaRPr>
            </a:p>
          </p:txBody>
        </p:sp>
      </p:grpSp>
      <p:grpSp>
        <p:nvGrpSpPr>
          <p:cNvPr id="3" name="组合 59"/>
          <p:cNvGrpSpPr/>
          <p:nvPr/>
        </p:nvGrpSpPr>
        <p:grpSpPr>
          <a:xfrm>
            <a:off x="3926644" y="4273981"/>
            <a:ext cx="936689" cy="936689"/>
            <a:chOff x="3776664" y="5445224"/>
            <a:chExt cx="936526" cy="936526"/>
          </a:xfrm>
        </p:grpSpPr>
        <p:sp>
          <p:nvSpPr>
            <p:cNvPr id="77" name="Oval 291"/>
            <p:cNvSpPr>
              <a:spLocks noChangeArrowheads="1"/>
            </p:cNvSpPr>
            <p:nvPr/>
          </p:nvSpPr>
          <p:spPr bwMode="auto">
            <a:xfrm>
              <a:off x="3776664" y="5445224"/>
              <a:ext cx="936526" cy="936526"/>
            </a:xfrm>
            <a:prstGeom prst="ellipse">
              <a:avLst/>
            </a:prstGeom>
            <a:gradFill rotWithShape="1">
              <a:gsLst>
                <a:gs pos="0">
                  <a:schemeClr val="bg1"/>
                </a:gs>
                <a:gs pos="100000">
                  <a:schemeClr val="bg2"/>
                </a:gs>
              </a:gsLst>
              <a:lin ang="5400000" scaled="1"/>
            </a:gradFill>
            <a:ln w="12700" algn="ctr">
              <a:noFill/>
              <a:round/>
              <a:headEnd/>
              <a:tailEnd/>
            </a:ln>
          </p:spPr>
          <p:txBody>
            <a:bodyPr wrap="none" lIns="87328" tIns="44458" rIns="87328" bIns="44458" anchor="ctr"/>
            <a:lstStyle/>
            <a:p>
              <a:endParaRPr lang="zh-CN" altLang="en-US">
                <a:solidFill>
                  <a:srgbClr val="000000"/>
                </a:solidFill>
                <a:latin typeface="微软雅黑" pitchFamily="34" charset="-122"/>
                <a:ea typeface="微软雅黑" pitchFamily="34" charset="-122"/>
              </a:endParaRPr>
            </a:p>
          </p:txBody>
        </p:sp>
        <p:sp>
          <p:nvSpPr>
            <p:cNvPr id="78" name="Oval 292"/>
            <p:cNvSpPr>
              <a:spLocks noChangeArrowheads="1"/>
            </p:cNvSpPr>
            <p:nvPr/>
          </p:nvSpPr>
          <p:spPr bwMode="auto">
            <a:xfrm>
              <a:off x="3848646" y="5529244"/>
              <a:ext cx="780076" cy="780076"/>
            </a:xfrm>
            <a:prstGeom prst="ellipse">
              <a:avLst/>
            </a:prstGeom>
            <a:solidFill>
              <a:schemeClr val="tx2">
                <a:lumMod val="60000"/>
                <a:lumOff val="40000"/>
              </a:schemeClr>
            </a:solidFill>
            <a:ln w="12700" algn="ctr">
              <a:noFill/>
              <a:round/>
              <a:headEnd/>
              <a:tailEnd/>
            </a:ln>
          </p:spPr>
          <p:txBody>
            <a:bodyPr wrap="none" lIns="87328" tIns="44458" rIns="87328" bIns="44458" anchor="ctr"/>
            <a:lstStyle/>
            <a:p>
              <a:endParaRPr lang="zh-CN" altLang="en-US">
                <a:solidFill>
                  <a:srgbClr val="000000"/>
                </a:solidFill>
                <a:latin typeface="微软雅黑" pitchFamily="34" charset="-122"/>
                <a:ea typeface="微软雅黑" pitchFamily="34" charset="-122"/>
              </a:endParaRPr>
            </a:p>
          </p:txBody>
        </p:sp>
        <p:sp>
          <p:nvSpPr>
            <p:cNvPr id="80" name="Rectangle 298"/>
            <p:cNvSpPr>
              <a:spLocks noChangeArrowheads="1"/>
            </p:cNvSpPr>
            <p:nvPr/>
          </p:nvSpPr>
          <p:spPr bwMode="auto">
            <a:xfrm>
              <a:off x="3918646" y="5745256"/>
              <a:ext cx="615553" cy="246221"/>
            </a:xfrm>
            <a:prstGeom prst="rect">
              <a:avLst/>
            </a:prstGeom>
            <a:noFill/>
            <a:ln w="9525">
              <a:noFill/>
              <a:miter lim="800000"/>
              <a:headEnd/>
              <a:tailEnd/>
            </a:ln>
            <a:effectLst>
              <a:outerShdw dist="28398" dir="3806097" algn="ctr" rotWithShape="0">
                <a:schemeClr val="tx1"/>
              </a:outerShdw>
            </a:effectLst>
          </p:spPr>
          <p:txBody>
            <a:bodyPr wrap="none" lIns="0" tIns="0" rIns="0" bIns="0">
              <a:spAutoFit/>
            </a:bodyPr>
            <a:lstStyle/>
            <a:p>
              <a:pPr>
                <a:defRPr/>
              </a:pPr>
              <a:r>
                <a:rPr lang="zh-CN" altLang="en-US" sz="1600" b="1" dirty="0">
                  <a:solidFill>
                    <a:srgbClr val="FFFFFF"/>
                  </a:solidFill>
                  <a:latin typeface="微软雅黑" pitchFamily="34" charset="-122"/>
                  <a:ea typeface="微软雅黑" pitchFamily="34" charset="-122"/>
                </a:rPr>
                <a:t>平台化</a:t>
              </a:r>
              <a:endParaRPr lang="en-US" altLang="ko-KR" sz="1600" b="1" dirty="0">
                <a:solidFill>
                  <a:srgbClr val="FFFFFF"/>
                </a:solidFill>
                <a:latin typeface="微软雅黑" pitchFamily="34" charset="-122"/>
                <a:ea typeface="微软雅黑" pitchFamily="34" charset="-122"/>
              </a:endParaRPr>
            </a:p>
          </p:txBody>
        </p:sp>
      </p:grpSp>
      <p:grpSp>
        <p:nvGrpSpPr>
          <p:cNvPr id="4" name="组合 62"/>
          <p:cNvGrpSpPr/>
          <p:nvPr/>
        </p:nvGrpSpPr>
        <p:grpSpPr>
          <a:xfrm>
            <a:off x="2987499" y="3337293"/>
            <a:ext cx="936689" cy="936689"/>
            <a:chOff x="1763714" y="3356074"/>
            <a:chExt cx="936526" cy="936526"/>
          </a:xfrm>
        </p:grpSpPr>
        <p:sp>
          <p:nvSpPr>
            <p:cNvPr id="82" name="Oval 295"/>
            <p:cNvSpPr>
              <a:spLocks noChangeArrowheads="1"/>
            </p:cNvSpPr>
            <p:nvPr/>
          </p:nvSpPr>
          <p:spPr bwMode="auto">
            <a:xfrm>
              <a:off x="1763714" y="3356074"/>
              <a:ext cx="936526" cy="936526"/>
            </a:xfrm>
            <a:prstGeom prst="ellipse">
              <a:avLst/>
            </a:prstGeom>
            <a:gradFill rotWithShape="1">
              <a:gsLst>
                <a:gs pos="0">
                  <a:schemeClr val="bg1"/>
                </a:gs>
                <a:gs pos="100000">
                  <a:schemeClr val="bg2"/>
                </a:gs>
              </a:gsLst>
              <a:lin ang="5400000" scaled="1"/>
            </a:gradFill>
            <a:ln w="12700" algn="ctr">
              <a:noFill/>
              <a:round/>
              <a:headEnd/>
              <a:tailEnd/>
            </a:ln>
          </p:spPr>
          <p:txBody>
            <a:bodyPr wrap="none" lIns="87328" tIns="44458" rIns="87328" bIns="44458" anchor="ctr"/>
            <a:lstStyle/>
            <a:p>
              <a:endParaRPr lang="zh-CN" altLang="en-US">
                <a:solidFill>
                  <a:srgbClr val="000000"/>
                </a:solidFill>
                <a:latin typeface="微软雅黑" pitchFamily="34" charset="-122"/>
                <a:ea typeface="微软雅黑" pitchFamily="34" charset="-122"/>
              </a:endParaRPr>
            </a:p>
          </p:txBody>
        </p:sp>
        <p:sp>
          <p:nvSpPr>
            <p:cNvPr id="83" name="Oval 296"/>
            <p:cNvSpPr>
              <a:spLocks noChangeArrowheads="1"/>
            </p:cNvSpPr>
            <p:nvPr/>
          </p:nvSpPr>
          <p:spPr bwMode="auto">
            <a:xfrm>
              <a:off x="1835696" y="3440094"/>
              <a:ext cx="780076" cy="780076"/>
            </a:xfrm>
            <a:prstGeom prst="ellipse">
              <a:avLst/>
            </a:prstGeom>
            <a:solidFill>
              <a:schemeClr val="accent4">
                <a:lumMod val="75000"/>
              </a:schemeClr>
            </a:solidFill>
            <a:ln w="12700" algn="ctr">
              <a:noFill/>
              <a:round/>
              <a:headEnd/>
              <a:tailEnd/>
            </a:ln>
          </p:spPr>
          <p:txBody>
            <a:bodyPr wrap="none" lIns="87328" tIns="44458" rIns="87328" bIns="44458" anchor="ctr"/>
            <a:lstStyle/>
            <a:p>
              <a:endParaRPr lang="zh-CN" altLang="en-US">
                <a:solidFill>
                  <a:srgbClr val="000000"/>
                </a:solidFill>
                <a:latin typeface="微软雅黑" pitchFamily="34" charset="-122"/>
                <a:ea typeface="微软雅黑" pitchFamily="34" charset="-122"/>
              </a:endParaRPr>
            </a:p>
          </p:txBody>
        </p:sp>
        <p:sp>
          <p:nvSpPr>
            <p:cNvPr id="84" name="Rectangle 299"/>
            <p:cNvSpPr>
              <a:spLocks noChangeArrowheads="1"/>
            </p:cNvSpPr>
            <p:nvPr/>
          </p:nvSpPr>
          <p:spPr bwMode="auto">
            <a:xfrm>
              <a:off x="1908574" y="3698339"/>
              <a:ext cx="615553" cy="246221"/>
            </a:xfrm>
            <a:prstGeom prst="rect">
              <a:avLst/>
            </a:prstGeom>
            <a:noFill/>
            <a:ln w="9525">
              <a:noFill/>
              <a:miter lim="800000"/>
              <a:headEnd/>
              <a:tailEnd/>
            </a:ln>
            <a:effectLst>
              <a:outerShdw dist="28398" dir="3806097" algn="ctr" rotWithShape="0">
                <a:schemeClr val="tx1"/>
              </a:outerShdw>
            </a:effectLst>
          </p:spPr>
          <p:txBody>
            <a:bodyPr wrap="none" lIns="0" tIns="0" rIns="0" bIns="0">
              <a:spAutoFit/>
            </a:bodyPr>
            <a:lstStyle/>
            <a:p>
              <a:pPr>
                <a:defRPr/>
              </a:pPr>
              <a:r>
                <a:rPr lang="zh-CN" altLang="en-US" sz="1600" b="1" dirty="0">
                  <a:solidFill>
                    <a:srgbClr val="FFFFFF"/>
                  </a:solidFill>
                  <a:latin typeface="微软雅黑" pitchFamily="34" charset="-122"/>
                  <a:ea typeface="微软雅黑" pitchFamily="34" charset="-122"/>
                </a:rPr>
                <a:t>社交化</a:t>
              </a:r>
              <a:endParaRPr lang="en-US" altLang="ko-KR" sz="1600" b="1" dirty="0">
                <a:solidFill>
                  <a:srgbClr val="FFFFFF"/>
                </a:solidFill>
                <a:latin typeface="微软雅黑" pitchFamily="34" charset="-122"/>
                <a:ea typeface="微软雅黑" pitchFamily="34" charset="-122"/>
              </a:endParaRPr>
            </a:p>
          </p:txBody>
        </p:sp>
      </p:grpSp>
      <p:grpSp>
        <p:nvGrpSpPr>
          <p:cNvPr id="5" name="组合 60"/>
          <p:cNvGrpSpPr/>
          <p:nvPr/>
        </p:nvGrpSpPr>
        <p:grpSpPr>
          <a:xfrm>
            <a:off x="4932474" y="3337715"/>
            <a:ext cx="936689" cy="936689"/>
            <a:chOff x="5795964" y="3356074"/>
            <a:chExt cx="936526" cy="936526"/>
          </a:xfrm>
        </p:grpSpPr>
        <p:sp>
          <p:nvSpPr>
            <p:cNvPr id="86" name="Oval 293"/>
            <p:cNvSpPr>
              <a:spLocks noChangeArrowheads="1"/>
            </p:cNvSpPr>
            <p:nvPr/>
          </p:nvSpPr>
          <p:spPr bwMode="auto">
            <a:xfrm>
              <a:off x="5795964" y="3356074"/>
              <a:ext cx="936526" cy="936526"/>
            </a:xfrm>
            <a:prstGeom prst="ellipse">
              <a:avLst/>
            </a:prstGeom>
            <a:gradFill rotWithShape="1">
              <a:gsLst>
                <a:gs pos="0">
                  <a:schemeClr val="bg1"/>
                </a:gs>
                <a:gs pos="100000">
                  <a:schemeClr val="bg2"/>
                </a:gs>
              </a:gsLst>
              <a:lin ang="5400000" scaled="1"/>
            </a:gradFill>
            <a:ln w="12700" algn="ctr">
              <a:noFill/>
              <a:round/>
              <a:headEnd/>
              <a:tailEnd/>
            </a:ln>
          </p:spPr>
          <p:txBody>
            <a:bodyPr wrap="none" lIns="87328" tIns="44458" rIns="87328" bIns="44458" anchor="ctr"/>
            <a:lstStyle/>
            <a:p>
              <a:endParaRPr lang="zh-CN" altLang="en-US">
                <a:solidFill>
                  <a:srgbClr val="000000"/>
                </a:solidFill>
                <a:latin typeface="微软雅黑" pitchFamily="34" charset="-122"/>
                <a:ea typeface="微软雅黑" pitchFamily="34" charset="-122"/>
              </a:endParaRPr>
            </a:p>
          </p:txBody>
        </p:sp>
        <p:sp>
          <p:nvSpPr>
            <p:cNvPr id="87" name="Oval 294"/>
            <p:cNvSpPr>
              <a:spLocks noChangeArrowheads="1"/>
            </p:cNvSpPr>
            <p:nvPr/>
          </p:nvSpPr>
          <p:spPr bwMode="auto">
            <a:xfrm>
              <a:off x="5867946" y="3440094"/>
              <a:ext cx="780076" cy="780076"/>
            </a:xfrm>
            <a:prstGeom prst="ellipse">
              <a:avLst/>
            </a:prstGeom>
            <a:solidFill>
              <a:srgbClr val="92D050"/>
            </a:solidFill>
            <a:ln w="12700" algn="ctr">
              <a:noFill/>
              <a:round/>
              <a:headEnd/>
              <a:tailEnd/>
            </a:ln>
            <a:effectLst/>
          </p:spPr>
          <p:txBody>
            <a:bodyPr wrap="none" lIns="87328" tIns="44458" rIns="87328" bIns="44458" anchor="ctr"/>
            <a:lstStyle/>
            <a:p>
              <a:pPr>
                <a:defRPr/>
              </a:pPr>
              <a:endParaRPr lang="zh-CN" altLang="en-US">
                <a:solidFill>
                  <a:srgbClr val="000000"/>
                </a:solidFill>
                <a:latin typeface="微软雅黑" pitchFamily="34" charset="-122"/>
                <a:ea typeface="微软雅黑" pitchFamily="34" charset="-122"/>
              </a:endParaRPr>
            </a:p>
          </p:txBody>
        </p:sp>
        <p:sp>
          <p:nvSpPr>
            <p:cNvPr id="88" name="Rectangle 300"/>
            <p:cNvSpPr>
              <a:spLocks noChangeArrowheads="1"/>
            </p:cNvSpPr>
            <p:nvPr/>
          </p:nvSpPr>
          <p:spPr bwMode="auto">
            <a:xfrm>
              <a:off x="5938841" y="3656106"/>
              <a:ext cx="615553" cy="246221"/>
            </a:xfrm>
            <a:prstGeom prst="rect">
              <a:avLst/>
            </a:prstGeom>
            <a:noFill/>
            <a:ln w="9525">
              <a:noFill/>
              <a:miter lim="800000"/>
              <a:headEnd/>
              <a:tailEnd/>
            </a:ln>
            <a:effectLst>
              <a:outerShdw dist="28398" dir="3806097" algn="ctr" rotWithShape="0">
                <a:schemeClr val="tx1"/>
              </a:outerShdw>
            </a:effectLst>
          </p:spPr>
          <p:txBody>
            <a:bodyPr wrap="none" lIns="0" tIns="0" rIns="0" bIns="0">
              <a:spAutoFit/>
            </a:bodyPr>
            <a:lstStyle/>
            <a:p>
              <a:pPr>
                <a:defRPr/>
              </a:pPr>
              <a:r>
                <a:rPr lang="zh-CN" altLang="en-US" sz="1600" b="1" dirty="0" smtClean="0">
                  <a:solidFill>
                    <a:srgbClr val="FFFFFF"/>
                  </a:solidFill>
                  <a:latin typeface="微软雅黑" pitchFamily="34" charset="-122"/>
                  <a:ea typeface="微软雅黑" pitchFamily="34" charset="-122"/>
                </a:rPr>
                <a:t>市域</a:t>
              </a:r>
              <a:r>
                <a:rPr lang="zh-CN" altLang="en-US" sz="1600" b="1" dirty="0">
                  <a:solidFill>
                    <a:srgbClr val="FFFFFF"/>
                  </a:solidFill>
                  <a:latin typeface="微软雅黑" pitchFamily="34" charset="-122"/>
                  <a:ea typeface="微软雅黑" pitchFamily="34" charset="-122"/>
                </a:rPr>
                <a:t>化</a:t>
              </a:r>
              <a:endParaRPr lang="en-US" altLang="ko-KR" sz="1600" b="1" dirty="0">
                <a:solidFill>
                  <a:srgbClr val="FFFFFF"/>
                </a:solidFill>
                <a:latin typeface="微软雅黑" pitchFamily="34" charset="-122"/>
                <a:ea typeface="微软雅黑" pitchFamily="34" charset="-122"/>
              </a:endParaRPr>
            </a:p>
          </p:txBody>
        </p:sp>
      </p:grpSp>
      <p:sp>
        <p:nvSpPr>
          <p:cNvPr id="89" name="Rectangle 286"/>
          <p:cNvSpPr>
            <a:spLocks noChangeArrowheads="1"/>
          </p:cNvSpPr>
          <p:nvPr/>
        </p:nvSpPr>
        <p:spPr bwMode="auto">
          <a:xfrm>
            <a:off x="3924610" y="3537535"/>
            <a:ext cx="923491" cy="554094"/>
          </a:xfrm>
          <a:prstGeom prst="rect">
            <a:avLst/>
          </a:prstGeom>
          <a:noFill/>
          <a:ln w="9525">
            <a:noFill/>
            <a:miter lim="800000"/>
            <a:headEnd/>
            <a:tailEnd/>
          </a:ln>
          <a:effectLst>
            <a:outerShdw dist="28398" dir="3806097" algn="ctr" rotWithShape="0">
              <a:schemeClr val="bg1"/>
            </a:outerShdw>
          </a:effectLst>
        </p:spPr>
        <p:txBody>
          <a:bodyPr wrap="none" lIns="0" tIns="0" rIns="0" bIns="0">
            <a:spAutoFit/>
          </a:bodyPr>
          <a:lstStyle/>
          <a:p>
            <a:pPr algn="ctr">
              <a:defRPr/>
            </a:pPr>
            <a:r>
              <a:rPr lang="zh-CN" altLang="en-US" b="1" dirty="0" smtClean="0">
                <a:solidFill>
                  <a:srgbClr val="000000"/>
                </a:solidFill>
                <a:latin typeface="微软雅黑" pitchFamily="34" charset="-122"/>
                <a:ea typeface="微软雅黑" pitchFamily="34" charset="-122"/>
              </a:rPr>
              <a:t>智慧</a:t>
            </a:r>
            <a:endParaRPr lang="en-US" altLang="zh-CN" b="1" dirty="0" smtClean="0">
              <a:solidFill>
                <a:srgbClr val="000000"/>
              </a:solidFill>
              <a:latin typeface="微软雅黑" pitchFamily="34" charset="-122"/>
              <a:ea typeface="微软雅黑" pitchFamily="34" charset="-122"/>
            </a:endParaRPr>
          </a:p>
          <a:p>
            <a:pPr algn="ctr">
              <a:defRPr/>
            </a:pPr>
            <a:r>
              <a:rPr lang="zh-CN" altLang="en-US" b="1" dirty="0" smtClean="0">
                <a:solidFill>
                  <a:srgbClr val="000000"/>
                </a:solidFill>
                <a:latin typeface="微软雅黑" pitchFamily="34" charset="-122"/>
                <a:ea typeface="微软雅黑" pitchFamily="34" charset="-122"/>
              </a:rPr>
              <a:t>民生服务</a:t>
            </a:r>
            <a:endParaRPr lang="en-US" altLang="zh-CN" b="1" dirty="0" smtClean="0">
              <a:solidFill>
                <a:srgbClr val="000000"/>
              </a:solidFill>
              <a:latin typeface="微软雅黑" pitchFamily="34" charset="-122"/>
              <a:ea typeface="微软雅黑" pitchFamily="34" charset="-122"/>
            </a:endParaRPr>
          </a:p>
        </p:txBody>
      </p:sp>
      <p:sp>
        <p:nvSpPr>
          <p:cNvPr id="90" name="矩形 89"/>
          <p:cNvSpPr/>
          <p:nvPr/>
        </p:nvSpPr>
        <p:spPr>
          <a:xfrm>
            <a:off x="539646" y="6183992"/>
            <a:ext cx="8066296" cy="576164"/>
          </a:xfrm>
          <a:prstGeom prst="rect">
            <a:avLst/>
          </a:prstGeom>
          <a:gradFill flip="none" rotWithShape="1">
            <a:gsLst>
              <a:gs pos="0">
                <a:srgbClr val="83AEE1">
                  <a:tint val="66000"/>
                  <a:satMod val="160000"/>
                </a:srgbClr>
              </a:gs>
              <a:gs pos="50000">
                <a:srgbClr val="83AEE1">
                  <a:tint val="44500"/>
                  <a:satMod val="160000"/>
                </a:srgbClr>
              </a:gs>
              <a:gs pos="100000">
                <a:srgbClr val="83AEE1">
                  <a:tint val="23500"/>
                  <a:satMod val="160000"/>
                </a:srgbClr>
              </a:gs>
            </a:gsLst>
            <a:path path="circle">
              <a:fillToRect l="100000" b="100000"/>
            </a:path>
            <a:tileRect t="-100000" r="-100000"/>
          </a:gradFill>
          <a:ln>
            <a:solidFill>
              <a:schemeClr val="accent4">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dirty="0"/>
          </a:p>
        </p:txBody>
      </p:sp>
      <p:sp>
        <p:nvSpPr>
          <p:cNvPr id="91" name="圆角矩形 90"/>
          <p:cNvSpPr/>
          <p:nvPr/>
        </p:nvSpPr>
        <p:spPr>
          <a:xfrm>
            <a:off x="2436185" y="6265306"/>
            <a:ext cx="1224349" cy="36010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600" dirty="0">
                <a:latin typeface="微软雅黑" pitchFamily="34" charset="-122"/>
                <a:ea typeface="微软雅黑" pitchFamily="34" charset="-122"/>
              </a:rPr>
              <a:t>平台软件</a:t>
            </a:r>
          </a:p>
        </p:txBody>
      </p:sp>
      <p:sp>
        <p:nvSpPr>
          <p:cNvPr id="94" name="圆角矩形 93"/>
          <p:cNvSpPr/>
          <p:nvPr/>
        </p:nvSpPr>
        <p:spPr>
          <a:xfrm>
            <a:off x="3860839" y="6265306"/>
            <a:ext cx="1152328" cy="36010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600" dirty="0">
                <a:latin typeface="微软雅黑" pitchFamily="34" charset="-122"/>
                <a:ea typeface="微软雅黑" pitchFamily="34" charset="-122"/>
              </a:rPr>
              <a:t>服务器</a:t>
            </a:r>
          </a:p>
        </p:txBody>
      </p:sp>
      <p:sp>
        <p:nvSpPr>
          <p:cNvPr id="95" name="圆角矩形 94"/>
          <p:cNvSpPr/>
          <p:nvPr/>
        </p:nvSpPr>
        <p:spPr>
          <a:xfrm>
            <a:off x="5181216" y="6265306"/>
            <a:ext cx="1152328" cy="36010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600" dirty="0">
                <a:latin typeface="微软雅黑" pitchFamily="34" charset="-122"/>
                <a:ea typeface="微软雅黑" pitchFamily="34" charset="-122"/>
              </a:rPr>
              <a:t>存储</a:t>
            </a:r>
          </a:p>
        </p:txBody>
      </p:sp>
      <p:sp>
        <p:nvSpPr>
          <p:cNvPr id="96" name="圆角矩形 95"/>
          <p:cNvSpPr/>
          <p:nvPr/>
        </p:nvSpPr>
        <p:spPr>
          <a:xfrm>
            <a:off x="6517347" y="6265306"/>
            <a:ext cx="1224349" cy="36010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600" dirty="0">
                <a:latin typeface="微软雅黑" pitchFamily="34" charset="-122"/>
                <a:ea typeface="微软雅黑" pitchFamily="34" charset="-122"/>
              </a:rPr>
              <a:t>网络</a:t>
            </a:r>
          </a:p>
        </p:txBody>
      </p:sp>
      <p:sp>
        <p:nvSpPr>
          <p:cNvPr id="97" name="TextBox 96"/>
          <p:cNvSpPr txBox="1"/>
          <p:nvPr/>
        </p:nvSpPr>
        <p:spPr>
          <a:xfrm>
            <a:off x="899748" y="6257174"/>
            <a:ext cx="1296369" cy="430962"/>
          </a:xfrm>
          <a:prstGeom prst="rect">
            <a:avLst/>
          </a:prstGeom>
          <a:noFill/>
        </p:spPr>
        <p:txBody>
          <a:bodyPr wrap="square" lIns="0" tIns="0" rIns="0" bIns="0" rtlCol="0">
            <a:spAutoFit/>
          </a:bodyPr>
          <a:lstStyle/>
          <a:p>
            <a:pPr algn="ctr"/>
            <a:r>
              <a:rPr lang="zh-CN" altLang="en-US" sz="1400" dirty="0">
                <a:latin typeface="微软雅黑" pitchFamily="34" charset="-122"/>
                <a:ea typeface="微软雅黑" pitchFamily="34" charset="-122"/>
              </a:rPr>
              <a:t>应用托管</a:t>
            </a:r>
            <a:endParaRPr lang="en-US" altLang="zh-CN" sz="1400" dirty="0">
              <a:latin typeface="微软雅黑" pitchFamily="34" charset="-122"/>
              <a:ea typeface="微软雅黑" pitchFamily="34" charset="-122"/>
            </a:endParaRPr>
          </a:p>
          <a:p>
            <a:pPr algn="ctr"/>
            <a:r>
              <a:rPr lang="zh-CN" altLang="en-US" sz="1400" dirty="0">
                <a:latin typeface="微软雅黑" pitchFamily="34" charset="-122"/>
                <a:ea typeface="微软雅黑" pitchFamily="34" charset="-122"/>
              </a:rPr>
              <a:t>云计算</a:t>
            </a:r>
            <a:r>
              <a:rPr lang="en-US" altLang="zh-CN" sz="1400" dirty="0">
                <a:latin typeface="微软雅黑" pitchFamily="34" charset="-122"/>
                <a:ea typeface="微软雅黑" pitchFamily="34" charset="-122"/>
              </a:rPr>
              <a:t>IDC</a:t>
            </a:r>
            <a:endParaRPr lang="zh-CN" altLang="en-US" sz="1400" dirty="0">
              <a:latin typeface="微软雅黑" pitchFamily="34" charset="-122"/>
              <a:ea typeface="微软雅黑" pitchFamily="34" charset="-122"/>
            </a:endParaRPr>
          </a:p>
        </p:txBody>
      </p:sp>
      <p:sp>
        <p:nvSpPr>
          <p:cNvPr id="98" name="圆角矩形 97"/>
          <p:cNvSpPr/>
          <p:nvPr/>
        </p:nvSpPr>
        <p:spPr>
          <a:xfrm>
            <a:off x="899748" y="2845574"/>
            <a:ext cx="1368390" cy="432123"/>
          </a:xfrm>
          <a:prstGeom prst="roundRect">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用户管理</a:t>
            </a:r>
          </a:p>
        </p:txBody>
      </p:sp>
      <p:sp>
        <p:nvSpPr>
          <p:cNvPr id="99" name="圆角矩形 98"/>
          <p:cNvSpPr/>
          <p:nvPr/>
        </p:nvSpPr>
        <p:spPr>
          <a:xfrm>
            <a:off x="899748" y="3349717"/>
            <a:ext cx="1368390" cy="432123"/>
          </a:xfrm>
          <a:prstGeom prst="roundRect">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信息交流</a:t>
            </a:r>
          </a:p>
        </p:txBody>
      </p:sp>
      <p:sp>
        <p:nvSpPr>
          <p:cNvPr id="100" name="圆角矩形 99"/>
          <p:cNvSpPr/>
          <p:nvPr/>
        </p:nvSpPr>
        <p:spPr>
          <a:xfrm>
            <a:off x="899748" y="3853861"/>
            <a:ext cx="1368390" cy="432123"/>
          </a:xfrm>
          <a:prstGeom prst="roundRect">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社交文化</a:t>
            </a:r>
          </a:p>
        </p:txBody>
      </p:sp>
      <p:sp>
        <p:nvSpPr>
          <p:cNvPr id="101" name="圆角矩形 100"/>
          <p:cNvSpPr/>
          <p:nvPr/>
        </p:nvSpPr>
        <p:spPr>
          <a:xfrm>
            <a:off x="899748" y="4358004"/>
            <a:ext cx="1368390" cy="432123"/>
          </a:xfrm>
          <a:prstGeom prst="roundRect">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社交网络</a:t>
            </a:r>
          </a:p>
        </p:txBody>
      </p:sp>
      <p:sp>
        <p:nvSpPr>
          <p:cNvPr id="102" name="椭圆 101"/>
          <p:cNvSpPr/>
          <p:nvPr/>
        </p:nvSpPr>
        <p:spPr>
          <a:xfrm>
            <a:off x="2124097" y="2917594"/>
            <a:ext cx="288082" cy="288082"/>
          </a:xfrm>
          <a:prstGeom prst="ellipse">
            <a:avLst/>
          </a:prstGeom>
          <a:solidFill>
            <a:srgbClr val="467AB8"/>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103" name="椭圆 102"/>
          <p:cNvSpPr/>
          <p:nvPr/>
        </p:nvSpPr>
        <p:spPr>
          <a:xfrm>
            <a:off x="2124097" y="3421738"/>
            <a:ext cx="288082" cy="288082"/>
          </a:xfrm>
          <a:prstGeom prst="ellipse">
            <a:avLst/>
          </a:prstGeom>
          <a:solidFill>
            <a:srgbClr val="467AB8"/>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104" name="椭圆 103"/>
          <p:cNvSpPr/>
          <p:nvPr/>
        </p:nvSpPr>
        <p:spPr>
          <a:xfrm>
            <a:off x="2124097" y="3925881"/>
            <a:ext cx="288082" cy="288082"/>
          </a:xfrm>
          <a:prstGeom prst="ellipse">
            <a:avLst/>
          </a:prstGeom>
          <a:solidFill>
            <a:srgbClr val="467AB8"/>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105" name="椭圆 104"/>
          <p:cNvSpPr/>
          <p:nvPr/>
        </p:nvSpPr>
        <p:spPr>
          <a:xfrm>
            <a:off x="2124097" y="4430025"/>
            <a:ext cx="288082" cy="288082"/>
          </a:xfrm>
          <a:prstGeom prst="ellipse">
            <a:avLst/>
          </a:prstGeom>
          <a:solidFill>
            <a:srgbClr val="467AB8"/>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106" name="圆角矩形 105"/>
          <p:cNvSpPr/>
          <p:nvPr/>
        </p:nvSpPr>
        <p:spPr>
          <a:xfrm>
            <a:off x="2340158" y="5347047"/>
            <a:ext cx="1008287" cy="576164"/>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服务开放</a:t>
            </a:r>
          </a:p>
        </p:txBody>
      </p:sp>
      <p:sp>
        <p:nvSpPr>
          <p:cNvPr id="107" name="椭圆 106"/>
          <p:cNvSpPr/>
          <p:nvPr/>
        </p:nvSpPr>
        <p:spPr>
          <a:xfrm>
            <a:off x="2700261" y="5188715"/>
            <a:ext cx="288082" cy="288082"/>
          </a:xfrm>
          <a:prstGeom prst="ellipse">
            <a:avLst/>
          </a:prstGeom>
          <a:solidFill>
            <a:srgbClr val="83A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08" name="圆角矩形 107"/>
          <p:cNvSpPr/>
          <p:nvPr/>
        </p:nvSpPr>
        <p:spPr>
          <a:xfrm>
            <a:off x="3420466" y="5347047"/>
            <a:ext cx="1008287" cy="576164"/>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内容融合</a:t>
            </a:r>
          </a:p>
        </p:txBody>
      </p:sp>
      <p:sp>
        <p:nvSpPr>
          <p:cNvPr id="109" name="椭圆 108"/>
          <p:cNvSpPr/>
          <p:nvPr/>
        </p:nvSpPr>
        <p:spPr>
          <a:xfrm>
            <a:off x="3852589" y="5188715"/>
            <a:ext cx="288082" cy="288082"/>
          </a:xfrm>
          <a:prstGeom prst="ellipse">
            <a:avLst/>
          </a:prstGeom>
          <a:solidFill>
            <a:srgbClr val="83A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10" name="圆角矩形 109"/>
          <p:cNvSpPr/>
          <p:nvPr/>
        </p:nvSpPr>
        <p:spPr>
          <a:xfrm>
            <a:off x="4500773" y="5347047"/>
            <a:ext cx="1080308" cy="597517"/>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信息集中</a:t>
            </a:r>
          </a:p>
        </p:txBody>
      </p:sp>
      <p:sp>
        <p:nvSpPr>
          <p:cNvPr id="111" name="椭圆 110"/>
          <p:cNvSpPr/>
          <p:nvPr/>
        </p:nvSpPr>
        <p:spPr>
          <a:xfrm>
            <a:off x="4932897" y="5188715"/>
            <a:ext cx="288082" cy="288082"/>
          </a:xfrm>
          <a:prstGeom prst="ellipse">
            <a:avLst/>
          </a:prstGeom>
          <a:solidFill>
            <a:srgbClr val="83A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12" name="圆角矩形 111"/>
          <p:cNvSpPr/>
          <p:nvPr/>
        </p:nvSpPr>
        <p:spPr>
          <a:xfrm>
            <a:off x="5581081" y="5361338"/>
            <a:ext cx="1080308" cy="597517"/>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标准统一</a:t>
            </a:r>
          </a:p>
        </p:txBody>
      </p:sp>
      <p:sp>
        <p:nvSpPr>
          <p:cNvPr id="113" name="椭圆 112"/>
          <p:cNvSpPr/>
          <p:nvPr/>
        </p:nvSpPr>
        <p:spPr>
          <a:xfrm>
            <a:off x="6013204" y="5188715"/>
            <a:ext cx="288082" cy="288082"/>
          </a:xfrm>
          <a:prstGeom prst="ellipse">
            <a:avLst/>
          </a:prstGeom>
          <a:solidFill>
            <a:srgbClr val="83A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2" name="圆角矩形 121"/>
          <p:cNvSpPr/>
          <p:nvPr/>
        </p:nvSpPr>
        <p:spPr>
          <a:xfrm>
            <a:off x="2124097" y="1742253"/>
            <a:ext cx="1080308" cy="503575"/>
          </a:xfrm>
          <a:prstGeom prst="roundRect">
            <a:avLst/>
          </a:prstGeom>
          <a:solidFill>
            <a:srgbClr val="F57B17"/>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各类人群</a:t>
            </a:r>
          </a:p>
        </p:txBody>
      </p:sp>
      <p:sp>
        <p:nvSpPr>
          <p:cNvPr id="123" name="椭圆 122"/>
          <p:cNvSpPr/>
          <p:nvPr/>
        </p:nvSpPr>
        <p:spPr>
          <a:xfrm>
            <a:off x="2556220" y="2173808"/>
            <a:ext cx="288082" cy="288082"/>
          </a:xfrm>
          <a:prstGeom prst="ellipse">
            <a:avLst/>
          </a:prstGeom>
          <a:solidFill>
            <a:srgbClr val="F9B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4" name="圆角矩形 123"/>
          <p:cNvSpPr/>
          <p:nvPr/>
        </p:nvSpPr>
        <p:spPr>
          <a:xfrm>
            <a:off x="3228411" y="1742253"/>
            <a:ext cx="1080308" cy="503575"/>
          </a:xfrm>
          <a:prstGeom prst="roundRect">
            <a:avLst/>
          </a:prstGeom>
          <a:solidFill>
            <a:srgbClr val="F57B17"/>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各类终端</a:t>
            </a:r>
          </a:p>
        </p:txBody>
      </p:sp>
      <p:sp>
        <p:nvSpPr>
          <p:cNvPr id="125" name="椭圆 124"/>
          <p:cNvSpPr/>
          <p:nvPr/>
        </p:nvSpPr>
        <p:spPr>
          <a:xfrm>
            <a:off x="3636527" y="2173808"/>
            <a:ext cx="288082" cy="288082"/>
          </a:xfrm>
          <a:prstGeom prst="ellipse">
            <a:avLst/>
          </a:prstGeom>
          <a:solidFill>
            <a:srgbClr val="F9B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6" name="圆角矩形 125"/>
          <p:cNvSpPr/>
          <p:nvPr/>
        </p:nvSpPr>
        <p:spPr>
          <a:xfrm>
            <a:off x="4332726" y="1742253"/>
            <a:ext cx="1080308" cy="503575"/>
          </a:xfrm>
          <a:prstGeom prst="roundRect">
            <a:avLst/>
          </a:prstGeom>
          <a:solidFill>
            <a:srgbClr val="F57B17"/>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一点接入</a:t>
            </a:r>
          </a:p>
        </p:txBody>
      </p:sp>
      <p:sp>
        <p:nvSpPr>
          <p:cNvPr id="127" name="椭圆 126"/>
          <p:cNvSpPr/>
          <p:nvPr/>
        </p:nvSpPr>
        <p:spPr>
          <a:xfrm>
            <a:off x="4788856" y="2173808"/>
            <a:ext cx="288082" cy="288082"/>
          </a:xfrm>
          <a:prstGeom prst="ellipse">
            <a:avLst/>
          </a:prstGeom>
          <a:solidFill>
            <a:srgbClr val="F9B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8" name="圆角矩形 127"/>
          <p:cNvSpPr/>
          <p:nvPr/>
        </p:nvSpPr>
        <p:spPr>
          <a:xfrm>
            <a:off x="5437040" y="1742253"/>
            <a:ext cx="1008287" cy="503575"/>
          </a:xfrm>
          <a:prstGeom prst="roundRect">
            <a:avLst/>
          </a:prstGeom>
          <a:solidFill>
            <a:srgbClr val="F57B17"/>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全网服务</a:t>
            </a:r>
          </a:p>
        </p:txBody>
      </p:sp>
      <p:sp>
        <p:nvSpPr>
          <p:cNvPr id="129" name="椭圆 128"/>
          <p:cNvSpPr/>
          <p:nvPr/>
        </p:nvSpPr>
        <p:spPr>
          <a:xfrm>
            <a:off x="5797143" y="2173808"/>
            <a:ext cx="288082" cy="288082"/>
          </a:xfrm>
          <a:prstGeom prst="ellipse">
            <a:avLst/>
          </a:prstGeom>
          <a:solidFill>
            <a:srgbClr val="F9B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32" name="圆角矩形 131"/>
          <p:cNvSpPr/>
          <p:nvPr/>
        </p:nvSpPr>
        <p:spPr>
          <a:xfrm>
            <a:off x="1030535" y="1080814"/>
            <a:ext cx="2232636" cy="36010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t>政府宣传服务的阵地</a:t>
            </a:r>
          </a:p>
        </p:txBody>
      </p:sp>
      <p:sp>
        <p:nvSpPr>
          <p:cNvPr id="133" name="圆角矩形 132"/>
          <p:cNvSpPr/>
          <p:nvPr/>
        </p:nvSpPr>
        <p:spPr>
          <a:xfrm>
            <a:off x="3335191" y="1080814"/>
            <a:ext cx="2232636" cy="36010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t>市民虚拟生活家园</a:t>
            </a:r>
          </a:p>
        </p:txBody>
      </p:sp>
      <p:sp>
        <p:nvSpPr>
          <p:cNvPr id="134" name="圆角矩形 133"/>
          <p:cNvSpPr/>
          <p:nvPr/>
        </p:nvSpPr>
        <p:spPr>
          <a:xfrm>
            <a:off x="5639847" y="1080814"/>
            <a:ext cx="2232636" cy="36010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smtClean="0"/>
              <a:t>社市便民</a:t>
            </a:r>
            <a:r>
              <a:rPr lang="zh-CN" altLang="en-US" sz="1600" dirty="0"/>
              <a:t>服务平台</a:t>
            </a:r>
          </a:p>
        </p:txBody>
      </p:sp>
      <p:sp>
        <p:nvSpPr>
          <p:cNvPr id="79" name="圆角矩形 78"/>
          <p:cNvSpPr/>
          <p:nvPr/>
        </p:nvSpPr>
        <p:spPr>
          <a:xfrm>
            <a:off x="6599401" y="2956720"/>
            <a:ext cx="1609776" cy="432123"/>
          </a:xfrm>
          <a:prstGeom prst="round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市级应用</a:t>
            </a:r>
          </a:p>
        </p:txBody>
      </p:sp>
      <p:sp>
        <p:nvSpPr>
          <p:cNvPr id="81" name="圆角矩形 80"/>
          <p:cNvSpPr/>
          <p:nvPr/>
        </p:nvSpPr>
        <p:spPr>
          <a:xfrm>
            <a:off x="6599401" y="3460863"/>
            <a:ext cx="1609776" cy="432123"/>
          </a:xfrm>
          <a:prstGeom prst="round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sz="1400" dirty="0" smtClean="0">
                <a:solidFill>
                  <a:schemeClr val="bg1"/>
                </a:solidFill>
                <a:latin typeface="微软雅黑" pitchFamily="34" charset="-122"/>
                <a:ea typeface="微软雅黑" pitchFamily="34" charset="-122"/>
              </a:rPr>
              <a:t>市级</a:t>
            </a:r>
            <a:r>
              <a:rPr lang="zh-CN" altLang="en-US" sz="1400" dirty="0">
                <a:solidFill>
                  <a:schemeClr val="bg1"/>
                </a:solidFill>
                <a:latin typeface="微软雅黑" pitchFamily="34" charset="-122"/>
                <a:ea typeface="微软雅黑" pitchFamily="34" charset="-122"/>
              </a:rPr>
              <a:t>应用</a:t>
            </a:r>
          </a:p>
        </p:txBody>
      </p:sp>
      <p:sp>
        <p:nvSpPr>
          <p:cNvPr id="85" name="圆角矩形 84"/>
          <p:cNvSpPr/>
          <p:nvPr/>
        </p:nvSpPr>
        <p:spPr>
          <a:xfrm>
            <a:off x="6599401" y="3965007"/>
            <a:ext cx="1609776" cy="432123"/>
          </a:xfrm>
          <a:prstGeom prst="round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街道应用</a:t>
            </a:r>
          </a:p>
        </p:txBody>
      </p:sp>
      <p:sp>
        <p:nvSpPr>
          <p:cNvPr id="92" name="圆角矩形 91"/>
          <p:cNvSpPr/>
          <p:nvPr/>
        </p:nvSpPr>
        <p:spPr>
          <a:xfrm>
            <a:off x="6599401" y="4469150"/>
            <a:ext cx="1609776" cy="432123"/>
          </a:xfrm>
          <a:prstGeom prst="round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sz="1400" dirty="0" smtClean="0">
                <a:solidFill>
                  <a:schemeClr val="bg1"/>
                </a:solidFill>
                <a:latin typeface="微软雅黑" pitchFamily="34" charset="-122"/>
                <a:ea typeface="微软雅黑" pitchFamily="34" charset="-122"/>
              </a:rPr>
              <a:t>社市应用</a:t>
            </a:r>
            <a:endParaRPr lang="zh-CN" altLang="en-US" sz="1400" dirty="0">
              <a:solidFill>
                <a:schemeClr val="bg1"/>
              </a:solidFill>
              <a:latin typeface="微软雅黑" pitchFamily="34" charset="-122"/>
              <a:ea typeface="微软雅黑" pitchFamily="34" charset="-122"/>
            </a:endParaRPr>
          </a:p>
        </p:txBody>
      </p:sp>
      <p:sp>
        <p:nvSpPr>
          <p:cNvPr id="148" name="椭圆 147"/>
          <p:cNvSpPr/>
          <p:nvPr/>
        </p:nvSpPr>
        <p:spPr>
          <a:xfrm>
            <a:off x="6445327" y="3042393"/>
            <a:ext cx="288082" cy="288082"/>
          </a:xfrm>
          <a:prstGeom prst="ellipse">
            <a:avLst/>
          </a:prstGeom>
          <a:solidFill>
            <a:srgbClr val="A7D9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6407292" y="3546536"/>
            <a:ext cx="288082" cy="288082"/>
          </a:xfrm>
          <a:prstGeom prst="ellipse">
            <a:avLst/>
          </a:prstGeom>
          <a:solidFill>
            <a:srgbClr val="A7D9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6445327" y="4050680"/>
            <a:ext cx="288082" cy="288082"/>
          </a:xfrm>
          <a:prstGeom prst="ellipse">
            <a:avLst/>
          </a:prstGeom>
          <a:solidFill>
            <a:srgbClr val="A7D9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a:off x="6445327" y="4554823"/>
            <a:ext cx="288082" cy="288082"/>
          </a:xfrm>
          <a:prstGeom prst="ellipse">
            <a:avLst/>
          </a:prstGeom>
          <a:solidFill>
            <a:srgbClr val="A7D9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401471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a:grpSpLocks/>
          </p:cNvGrpSpPr>
          <p:nvPr/>
        </p:nvGrpSpPr>
        <p:grpSpPr bwMode="auto">
          <a:xfrm>
            <a:off x="500121" y="4574581"/>
            <a:ext cx="6155805" cy="1784660"/>
            <a:chOff x="1285852" y="4928780"/>
            <a:chExt cx="5501175" cy="1643492"/>
          </a:xfrm>
        </p:grpSpPr>
        <p:sp>
          <p:nvSpPr>
            <p:cNvPr id="182" name="椭圆 3"/>
            <p:cNvSpPr/>
            <p:nvPr/>
          </p:nvSpPr>
          <p:spPr>
            <a:xfrm>
              <a:off x="1285852" y="5000426"/>
              <a:ext cx="5501175" cy="1571846"/>
            </a:xfrm>
            <a:prstGeom prst="ellipse">
              <a:avLst/>
            </a:prstGeom>
            <a:solidFill>
              <a:srgbClr val="8064A2">
                <a:lumMod val="40000"/>
                <a:lumOff val="60000"/>
              </a:srgbClr>
            </a:solidFill>
            <a:ln w="25400" cap="flat" cmpd="sng" algn="ctr">
              <a:solidFill>
                <a:srgbClr val="1F497D">
                  <a:lumMod val="40000"/>
                  <a:lumOff val="6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sp>
          <p:nvSpPr>
            <p:cNvPr id="183" name="椭圆 9"/>
            <p:cNvSpPr/>
            <p:nvPr/>
          </p:nvSpPr>
          <p:spPr>
            <a:xfrm>
              <a:off x="1285852" y="4928780"/>
              <a:ext cx="5501175" cy="1571845"/>
            </a:xfrm>
            <a:prstGeom prst="ellipse">
              <a:avLst/>
            </a:prstGeom>
            <a:solidFill>
              <a:srgbClr val="8064A2">
                <a:lumMod val="40000"/>
                <a:lumOff val="60000"/>
              </a:srgbClr>
            </a:solidFill>
            <a:ln w="25400" cap="flat" cmpd="sng" algn="ctr">
              <a:solidFill>
                <a:srgbClr val="1F497D">
                  <a:lumMod val="40000"/>
                  <a:lumOff val="6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grpSp>
      <p:grpSp>
        <p:nvGrpSpPr>
          <p:cNvPr id="3" name="组合 18"/>
          <p:cNvGrpSpPr>
            <a:grpSpLocks/>
          </p:cNvGrpSpPr>
          <p:nvPr/>
        </p:nvGrpSpPr>
        <p:grpSpPr bwMode="auto">
          <a:xfrm>
            <a:off x="1698921" y="3023324"/>
            <a:ext cx="3837655" cy="1008238"/>
            <a:chOff x="2285697" y="3500229"/>
            <a:chExt cx="3500994" cy="928486"/>
          </a:xfrm>
        </p:grpSpPr>
        <p:sp>
          <p:nvSpPr>
            <p:cNvPr id="179" name="椭圆 178"/>
            <p:cNvSpPr/>
            <p:nvPr/>
          </p:nvSpPr>
          <p:spPr>
            <a:xfrm>
              <a:off x="2285697" y="3571876"/>
              <a:ext cx="3500994" cy="856839"/>
            </a:xfrm>
            <a:prstGeom prst="ellipse">
              <a:avLst/>
            </a:prstGeom>
            <a:solidFill>
              <a:srgbClr val="C0504D">
                <a:lumMod val="20000"/>
                <a:lumOff val="80000"/>
              </a:srgbClr>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sp>
          <p:nvSpPr>
            <p:cNvPr id="180" name="椭圆 8"/>
            <p:cNvSpPr/>
            <p:nvPr/>
          </p:nvSpPr>
          <p:spPr>
            <a:xfrm>
              <a:off x="2285697" y="3500229"/>
              <a:ext cx="3500994" cy="856839"/>
            </a:xfrm>
            <a:prstGeom prst="ellipse">
              <a:avLst/>
            </a:prstGeom>
            <a:solidFill>
              <a:srgbClr val="C0504D">
                <a:lumMod val="20000"/>
                <a:lumOff val="80000"/>
              </a:srgbClr>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sp>
          <p:nvSpPr>
            <p:cNvPr id="181" name="椭圆 11"/>
            <p:cNvSpPr/>
            <p:nvPr/>
          </p:nvSpPr>
          <p:spPr>
            <a:xfrm>
              <a:off x="3938421" y="3857001"/>
              <a:ext cx="347637" cy="152067"/>
            </a:xfrm>
            <a:prstGeom prst="ellipse">
              <a:avLst/>
            </a:prstGeom>
            <a:solidFill>
              <a:sysClr val="window" lastClr="FFFFFF"/>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grpSp>
      <p:sp>
        <p:nvSpPr>
          <p:cNvPr id="37" name="椭圆 36"/>
          <p:cNvSpPr/>
          <p:nvPr/>
        </p:nvSpPr>
        <p:spPr bwMode="auto">
          <a:xfrm>
            <a:off x="2578548" y="1781684"/>
            <a:ext cx="2078400" cy="543019"/>
          </a:xfrm>
          <a:prstGeom prst="ellipse">
            <a:avLst/>
          </a:prstGeom>
          <a:solidFill>
            <a:srgbClr val="F79646">
              <a:lumMod val="20000"/>
              <a:lumOff val="80000"/>
            </a:srgbClr>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sp>
        <p:nvSpPr>
          <p:cNvPr id="38" name="椭圆 37"/>
          <p:cNvSpPr/>
          <p:nvPr/>
        </p:nvSpPr>
        <p:spPr bwMode="auto">
          <a:xfrm>
            <a:off x="2578548" y="1705470"/>
            <a:ext cx="2078400" cy="543019"/>
          </a:xfrm>
          <a:prstGeom prst="ellipse">
            <a:avLst/>
          </a:prstGeom>
          <a:solidFill>
            <a:srgbClr val="F79646">
              <a:lumMod val="20000"/>
              <a:lumOff val="80000"/>
            </a:srgbClr>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sp>
        <p:nvSpPr>
          <p:cNvPr id="39" name="Oval 147"/>
          <p:cNvSpPr>
            <a:spLocks noChangeArrowheads="1"/>
          </p:cNvSpPr>
          <p:nvPr/>
        </p:nvSpPr>
        <p:spPr bwMode="auto">
          <a:xfrm>
            <a:off x="2019651" y="4677786"/>
            <a:ext cx="1117794" cy="377891"/>
          </a:xfrm>
          <a:prstGeom prst="ellipse">
            <a:avLst/>
          </a:prstGeom>
          <a:solidFill>
            <a:srgbClr val="DDDDDD"/>
          </a:solidFill>
          <a:ln w="9525">
            <a:noFill/>
            <a:round/>
            <a:headEnd/>
            <a:tailEnd/>
          </a:ln>
          <a:effectLst>
            <a:outerShdw dist="25400" dir="5400000" algn="ctr" rotWithShape="0">
              <a:sysClr val="windowText" lastClr="000000"/>
            </a:outerShdw>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nvGrpSpPr>
          <p:cNvPr id="4" name="Group 146"/>
          <p:cNvGrpSpPr>
            <a:grpSpLocks/>
          </p:cNvGrpSpPr>
          <p:nvPr/>
        </p:nvGrpSpPr>
        <p:grpSpPr bwMode="auto">
          <a:xfrm>
            <a:off x="2150043" y="4497461"/>
            <a:ext cx="966536" cy="484315"/>
            <a:chOff x="720" y="376"/>
            <a:chExt cx="2352" cy="1591"/>
          </a:xfrm>
        </p:grpSpPr>
        <p:pic>
          <p:nvPicPr>
            <p:cNvPr id="176" name="Picture 145" descr="房子"/>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200" y="376"/>
              <a:ext cx="1104" cy="919"/>
            </a:xfrm>
            <a:prstGeom prst="rect">
              <a:avLst/>
            </a:prstGeom>
            <a:noFill/>
            <a:ln w="9525">
              <a:noFill/>
              <a:miter lim="800000"/>
              <a:headEnd/>
              <a:tailEnd/>
            </a:ln>
          </p:spPr>
        </p:pic>
        <p:pic>
          <p:nvPicPr>
            <p:cNvPr id="177" name="Picture 143" descr="房子"/>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920" y="720"/>
              <a:ext cx="1152" cy="959"/>
            </a:xfrm>
            <a:prstGeom prst="rect">
              <a:avLst/>
            </a:prstGeom>
            <a:noFill/>
            <a:ln w="9525">
              <a:noFill/>
              <a:miter lim="800000"/>
              <a:headEnd/>
              <a:tailEnd/>
            </a:ln>
          </p:spPr>
        </p:pic>
        <p:pic>
          <p:nvPicPr>
            <p:cNvPr id="178" name="Picture 144" descr="房子"/>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20" y="768"/>
              <a:ext cx="1440" cy="1199"/>
            </a:xfrm>
            <a:prstGeom prst="rect">
              <a:avLst/>
            </a:prstGeom>
            <a:noFill/>
            <a:ln w="9525">
              <a:noFill/>
              <a:miter lim="800000"/>
              <a:headEnd/>
              <a:tailEnd/>
            </a:ln>
          </p:spPr>
        </p:pic>
      </p:grpSp>
      <p:grpSp>
        <p:nvGrpSpPr>
          <p:cNvPr id="5" name="组合 48"/>
          <p:cNvGrpSpPr>
            <a:grpSpLocks/>
          </p:cNvGrpSpPr>
          <p:nvPr/>
        </p:nvGrpSpPr>
        <p:grpSpPr bwMode="auto">
          <a:xfrm>
            <a:off x="3937686" y="5428350"/>
            <a:ext cx="1119382" cy="557757"/>
            <a:chOff x="7010581" y="5286388"/>
            <a:chExt cx="1301720" cy="656320"/>
          </a:xfrm>
        </p:grpSpPr>
        <p:sp>
          <p:nvSpPr>
            <p:cNvPr id="171" name="Oval 147"/>
            <p:cNvSpPr>
              <a:spLocks noChangeArrowheads="1"/>
            </p:cNvSpPr>
            <p:nvPr/>
          </p:nvSpPr>
          <p:spPr bwMode="auto">
            <a:xfrm>
              <a:off x="7010581" y="5499909"/>
              <a:ext cx="1301720" cy="442799"/>
            </a:xfrm>
            <a:prstGeom prst="ellipse">
              <a:avLst/>
            </a:prstGeom>
            <a:solidFill>
              <a:srgbClr val="DDDDDD"/>
            </a:solidFill>
            <a:ln w="9525">
              <a:noFill/>
              <a:round/>
              <a:headEnd/>
              <a:tailEnd/>
            </a:ln>
            <a:effectLst>
              <a:outerShdw dist="25400" dir="5400000" algn="ctr" rotWithShape="0">
                <a:sysClr val="windowText" lastClr="000000"/>
              </a:outerShdw>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nvGrpSpPr>
            <p:cNvPr id="6" name="Group 146"/>
            <p:cNvGrpSpPr>
              <a:grpSpLocks/>
            </p:cNvGrpSpPr>
            <p:nvPr/>
          </p:nvGrpSpPr>
          <p:grpSpPr bwMode="auto">
            <a:xfrm>
              <a:off x="7162800" y="5286388"/>
              <a:ext cx="1123977" cy="569900"/>
              <a:chOff x="720" y="376"/>
              <a:chExt cx="2352" cy="1591"/>
            </a:xfrm>
          </p:grpSpPr>
          <p:pic>
            <p:nvPicPr>
              <p:cNvPr id="173" name="Picture 145" descr="房子"/>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200" y="376"/>
                <a:ext cx="1104" cy="919"/>
              </a:xfrm>
              <a:prstGeom prst="rect">
                <a:avLst/>
              </a:prstGeom>
              <a:noFill/>
              <a:ln w="9525">
                <a:noFill/>
                <a:miter lim="800000"/>
                <a:headEnd/>
                <a:tailEnd/>
              </a:ln>
            </p:spPr>
          </p:pic>
          <p:pic>
            <p:nvPicPr>
              <p:cNvPr id="174" name="Picture 143" descr="房子"/>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920" y="720"/>
                <a:ext cx="1152" cy="959"/>
              </a:xfrm>
              <a:prstGeom prst="rect">
                <a:avLst/>
              </a:prstGeom>
              <a:noFill/>
              <a:ln w="9525">
                <a:noFill/>
                <a:miter lim="800000"/>
                <a:headEnd/>
                <a:tailEnd/>
              </a:ln>
            </p:spPr>
          </p:pic>
          <p:pic>
            <p:nvPicPr>
              <p:cNvPr id="175" name="Picture 144" descr="房子"/>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20" y="768"/>
                <a:ext cx="1440" cy="1199"/>
              </a:xfrm>
              <a:prstGeom prst="rect">
                <a:avLst/>
              </a:prstGeom>
              <a:noFill/>
              <a:ln w="9525">
                <a:noFill/>
                <a:miter lim="800000"/>
                <a:headEnd/>
                <a:tailEnd/>
              </a:ln>
            </p:spPr>
          </p:pic>
        </p:grpSp>
      </p:grpSp>
      <p:grpSp>
        <p:nvGrpSpPr>
          <p:cNvPr id="7" name="组合 190"/>
          <p:cNvGrpSpPr>
            <a:grpSpLocks/>
          </p:cNvGrpSpPr>
          <p:nvPr/>
        </p:nvGrpSpPr>
        <p:grpSpPr bwMode="auto">
          <a:xfrm>
            <a:off x="2418185" y="2684629"/>
            <a:ext cx="1119381" cy="792798"/>
            <a:chOff x="2428411" y="2545384"/>
            <a:chExt cx="1000342" cy="730087"/>
          </a:xfrm>
        </p:grpSpPr>
        <p:sp>
          <p:nvSpPr>
            <p:cNvPr id="169" name="Oval 147"/>
            <p:cNvSpPr>
              <a:spLocks noChangeArrowheads="1"/>
            </p:cNvSpPr>
            <p:nvPr/>
          </p:nvSpPr>
          <p:spPr bwMode="auto">
            <a:xfrm>
              <a:off x="2428411" y="2928934"/>
              <a:ext cx="1000342" cy="346537"/>
            </a:xfrm>
            <a:prstGeom prst="ellipse">
              <a:avLst/>
            </a:prstGeom>
            <a:solidFill>
              <a:srgbClr val="DDDDDD"/>
            </a:solidFill>
            <a:ln w="9525">
              <a:noFill/>
              <a:round/>
              <a:headEnd/>
              <a:tailEnd/>
            </a:ln>
            <a:effectLst>
              <a:outerShdw dist="25400" dir="5400000" algn="ctr" rotWithShape="0">
                <a:sysClr val="windowText" lastClr="000000"/>
              </a:outerShdw>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aphicFrame>
          <p:nvGraphicFramePr>
            <p:cNvPr id="170" name="Object 6"/>
            <p:cNvGraphicFramePr>
              <a:graphicFrameLocks noChangeAspect="1"/>
            </p:cNvGraphicFramePr>
            <p:nvPr/>
          </p:nvGraphicFramePr>
          <p:xfrm>
            <a:off x="2714612" y="2545384"/>
            <a:ext cx="376246" cy="669302"/>
          </p:xfrm>
          <a:graphic>
            <a:graphicData uri="http://schemas.openxmlformats.org/presentationml/2006/ole">
              <mc:AlternateContent xmlns:mc="http://schemas.openxmlformats.org/markup-compatibility/2006">
                <mc:Choice xmlns:v="urn:schemas-microsoft-com:vml" Requires="v">
                  <p:oleObj spid="_x0000_s5194" name="CorelDRAW" r:id="rId6" imgW="1548000" imgH="2751480" progId="">
                    <p:embed/>
                  </p:oleObj>
                </mc:Choice>
                <mc:Fallback>
                  <p:oleObj name="CorelDRAW" r:id="rId6" imgW="1548000" imgH="2751480" progId="">
                    <p:embed/>
                    <p:pic>
                      <p:nvPicPr>
                        <p:cNvPr id="0" name=""/>
                        <p:cNvPicPr>
                          <a:picLocks noChangeAspect="1" noChangeArrowheads="1"/>
                        </p:cNvPicPr>
                        <p:nvPr/>
                      </p:nvPicPr>
                      <p:blipFill>
                        <a:blip r:embed="rId7">
                          <a:lum bright="12000"/>
                          <a:extLst>
                            <a:ext uri="{28A0092B-C50C-407E-A947-70E740481C1C}">
                              <a14:useLocalDpi xmlns:a14="http://schemas.microsoft.com/office/drawing/2010/main" val="0"/>
                            </a:ext>
                          </a:extLst>
                        </a:blip>
                        <a:srcRect/>
                        <a:stretch>
                          <a:fillRect/>
                        </a:stretch>
                      </p:blipFill>
                      <p:spPr bwMode="auto">
                        <a:xfrm>
                          <a:off x="2714612" y="2545384"/>
                          <a:ext cx="376246" cy="669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8" name="组合 191"/>
          <p:cNvGrpSpPr>
            <a:grpSpLocks/>
          </p:cNvGrpSpPr>
          <p:nvPr/>
        </p:nvGrpSpPr>
        <p:grpSpPr bwMode="auto">
          <a:xfrm>
            <a:off x="2929435" y="1429183"/>
            <a:ext cx="643062" cy="585904"/>
            <a:chOff x="2714612" y="1285860"/>
            <a:chExt cx="704265" cy="642942"/>
          </a:xfrm>
        </p:grpSpPr>
        <p:sp>
          <p:nvSpPr>
            <p:cNvPr id="165" name="Oval 147"/>
            <p:cNvSpPr>
              <a:spLocks noChangeArrowheads="1"/>
            </p:cNvSpPr>
            <p:nvPr/>
          </p:nvSpPr>
          <p:spPr bwMode="auto">
            <a:xfrm>
              <a:off x="2715089" y="1643676"/>
              <a:ext cx="703788" cy="285126"/>
            </a:xfrm>
            <a:prstGeom prst="ellipse">
              <a:avLst/>
            </a:prstGeom>
            <a:solidFill>
              <a:srgbClr val="DDDDDD"/>
            </a:solidFill>
            <a:ln w="9525">
              <a:noFill/>
              <a:round/>
              <a:headEnd/>
              <a:tailEnd/>
            </a:ln>
            <a:effectLst>
              <a:outerShdw dist="25400" dir="5400000" algn="ctr" rotWithShape="0">
                <a:sysClr val="windowText" lastClr="000000"/>
              </a:outerShdw>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aphicFrame>
          <p:nvGraphicFramePr>
            <p:cNvPr id="166" name="Object 7"/>
            <p:cNvGraphicFramePr>
              <a:graphicFrameLocks noChangeAspect="1"/>
            </p:cNvGraphicFramePr>
            <p:nvPr/>
          </p:nvGraphicFramePr>
          <p:xfrm>
            <a:off x="2714612" y="1285860"/>
            <a:ext cx="654545" cy="552133"/>
          </p:xfrm>
          <a:graphic>
            <a:graphicData uri="http://schemas.openxmlformats.org/presentationml/2006/ole">
              <mc:AlternateContent xmlns:mc="http://schemas.openxmlformats.org/markup-compatibility/2006">
                <mc:Choice xmlns:v="urn:schemas-microsoft-com:vml" Requires="v">
                  <p:oleObj spid="_x0000_s5195" name="CorelDRAW" r:id="rId8" imgW="3262320" imgH="2751480" progId="">
                    <p:embed/>
                  </p:oleObj>
                </mc:Choice>
                <mc:Fallback>
                  <p:oleObj name="CorelDRAW" r:id="rId8" imgW="3262320" imgH="2751480" progId="">
                    <p:embed/>
                    <p:pic>
                      <p:nvPicPr>
                        <p:cNvPr id="0" name=""/>
                        <p:cNvPicPr>
                          <a:picLocks noChangeAspect="1" noChangeArrowheads="1"/>
                        </p:cNvPicPr>
                        <p:nvPr/>
                      </p:nvPicPr>
                      <p:blipFill>
                        <a:blip r:embed="rId9">
                          <a:lum bright="6000"/>
                          <a:extLst>
                            <a:ext uri="{28A0092B-C50C-407E-A947-70E740481C1C}">
                              <a14:useLocalDpi xmlns:a14="http://schemas.microsoft.com/office/drawing/2010/main" val="0"/>
                            </a:ext>
                          </a:extLst>
                        </a:blip>
                        <a:srcRect/>
                        <a:stretch>
                          <a:fillRect/>
                        </a:stretch>
                      </p:blipFill>
                      <p:spPr bwMode="auto">
                        <a:xfrm>
                          <a:off x="2714612" y="1285860"/>
                          <a:ext cx="654545" cy="552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cxnSp>
        <p:nvCxnSpPr>
          <p:cNvPr id="49" name="直接箭头连接符 322"/>
          <p:cNvCxnSpPr>
            <a:cxnSpLocks noChangeShapeType="1"/>
            <a:stCxn id="180" idx="2"/>
          </p:cNvCxnSpPr>
          <p:nvPr/>
        </p:nvCxnSpPr>
        <p:spPr bwMode="auto">
          <a:xfrm rot="10800000" flipV="1">
            <a:off x="500153" y="3488542"/>
            <a:ext cx="1198769" cy="1978582"/>
          </a:xfrm>
          <a:prstGeom prst="straightConnector1">
            <a:avLst/>
          </a:prstGeom>
          <a:noFill/>
          <a:ln w="38100" algn="ctr">
            <a:solidFill>
              <a:srgbClr val="4A7EBB"/>
            </a:solidFill>
            <a:round/>
            <a:headEnd/>
            <a:tailEnd type="triangle" w="med" len="med"/>
          </a:ln>
        </p:spPr>
      </p:cxnSp>
      <p:sp>
        <p:nvSpPr>
          <p:cNvPr id="50" name="TextBox 49"/>
          <p:cNvSpPr txBox="1"/>
          <p:nvPr/>
        </p:nvSpPr>
        <p:spPr bwMode="auto">
          <a:xfrm rot="17989498">
            <a:off x="246312" y="2961814"/>
            <a:ext cx="2481694" cy="523311"/>
          </a:xfrm>
          <a:prstGeom prst="rect">
            <a:avLst/>
          </a:prstGeom>
          <a:noFill/>
        </p:spPr>
        <p:txBody>
          <a:bodyPr>
            <a:spAutoFit/>
          </a:bodyPr>
          <a:lstStyle/>
          <a:p>
            <a:pPr algn="ctr" fontAlgn="auto">
              <a:spcBef>
                <a:spcPts val="0"/>
              </a:spcBef>
              <a:spcAft>
                <a:spcPts val="0"/>
              </a:spcAft>
              <a:defRPr/>
            </a:pPr>
            <a:r>
              <a:rPr lang="zh-CN" altLang="en-US" sz="1400" kern="0" dirty="0">
                <a:solidFill>
                  <a:srgbClr val="1F497D"/>
                </a:solidFill>
                <a:latin typeface="微软雅黑" pitchFamily="34" charset="-122"/>
                <a:ea typeface="微软雅黑" pitchFamily="34" charset="-122"/>
              </a:rPr>
              <a:t>统一服务标准规范</a:t>
            </a:r>
            <a:endParaRPr lang="en-US" altLang="zh-CN" sz="1400" kern="0" dirty="0">
              <a:solidFill>
                <a:srgbClr val="1F497D"/>
              </a:solidFill>
              <a:latin typeface="微软雅黑" pitchFamily="34" charset="-122"/>
              <a:ea typeface="微软雅黑" pitchFamily="34" charset="-122"/>
            </a:endParaRPr>
          </a:p>
          <a:p>
            <a:pPr algn="ctr" fontAlgn="auto">
              <a:spcBef>
                <a:spcPts val="0"/>
              </a:spcBef>
              <a:spcAft>
                <a:spcPts val="0"/>
              </a:spcAft>
              <a:defRPr/>
            </a:pPr>
            <a:r>
              <a:rPr lang="zh-CN" altLang="en-US" sz="1400" kern="0" dirty="0">
                <a:solidFill>
                  <a:srgbClr val="1F497D"/>
                </a:solidFill>
                <a:latin typeface="微软雅黑" pitchFamily="34" charset="-122"/>
                <a:ea typeface="微软雅黑" pitchFamily="34" charset="-122"/>
              </a:rPr>
              <a:t>日常管理</a:t>
            </a:r>
          </a:p>
        </p:txBody>
      </p:sp>
      <p:sp>
        <p:nvSpPr>
          <p:cNvPr id="52" name="TextBox 51"/>
          <p:cNvSpPr txBox="1"/>
          <p:nvPr/>
        </p:nvSpPr>
        <p:spPr bwMode="auto">
          <a:xfrm rot="5400000">
            <a:off x="3350208" y="2691479"/>
            <a:ext cx="1039994" cy="306440"/>
          </a:xfrm>
          <a:prstGeom prst="rect">
            <a:avLst/>
          </a:prstGeom>
          <a:noFill/>
        </p:spPr>
        <p:txBody>
          <a:bodyPr>
            <a:spAutoFit/>
          </a:bodyPr>
          <a:lstStyle/>
          <a:p>
            <a:pPr fontAlgn="auto">
              <a:spcBef>
                <a:spcPts val="0"/>
              </a:spcBef>
              <a:spcAft>
                <a:spcPts val="0"/>
              </a:spcAft>
              <a:defRPr/>
            </a:pPr>
            <a:r>
              <a:rPr lang="zh-CN" altLang="en-US" sz="1400" kern="0" dirty="0">
                <a:solidFill>
                  <a:srgbClr val="1F497D"/>
                </a:solidFill>
                <a:latin typeface="微软雅黑" pitchFamily="34" charset="-122"/>
                <a:ea typeface="微软雅黑" pitchFamily="34" charset="-122"/>
              </a:rPr>
              <a:t>垂直业务</a:t>
            </a:r>
          </a:p>
        </p:txBody>
      </p:sp>
      <p:sp>
        <p:nvSpPr>
          <p:cNvPr id="55" name="TextBox 54"/>
          <p:cNvSpPr txBox="1"/>
          <p:nvPr/>
        </p:nvSpPr>
        <p:spPr bwMode="auto">
          <a:xfrm rot="3623807">
            <a:off x="5675708" y="4231159"/>
            <a:ext cx="1405081" cy="308028"/>
          </a:xfrm>
          <a:prstGeom prst="rect">
            <a:avLst/>
          </a:prstGeom>
          <a:noFill/>
        </p:spPr>
        <p:txBody>
          <a:bodyPr wrap="square">
            <a:spAutoFit/>
          </a:bodyPr>
          <a:lstStyle/>
          <a:p>
            <a:pPr fontAlgn="auto">
              <a:spcBef>
                <a:spcPts val="0"/>
              </a:spcBef>
              <a:spcAft>
                <a:spcPts val="0"/>
              </a:spcAft>
              <a:defRPr/>
            </a:pPr>
            <a:r>
              <a:rPr lang="zh-CN" altLang="en-US" sz="1400" kern="0" dirty="0">
                <a:solidFill>
                  <a:srgbClr val="1F497D"/>
                </a:solidFill>
                <a:latin typeface="微软雅黑" pitchFamily="34" charset="-122"/>
                <a:ea typeface="微软雅黑" pitchFamily="34" charset="-122"/>
              </a:rPr>
              <a:t>服务需求提交</a:t>
            </a:r>
          </a:p>
        </p:txBody>
      </p:sp>
      <p:grpSp>
        <p:nvGrpSpPr>
          <p:cNvPr id="9" name="组合 134"/>
          <p:cNvGrpSpPr>
            <a:grpSpLocks/>
          </p:cNvGrpSpPr>
          <p:nvPr/>
        </p:nvGrpSpPr>
        <p:grpSpPr bwMode="auto">
          <a:xfrm>
            <a:off x="4286992" y="3001091"/>
            <a:ext cx="857405" cy="643054"/>
            <a:chOff x="7143358" y="2570461"/>
            <a:chExt cx="643569" cy="347272"/>
          </a:xfrm>
        </p:grpSpPr>
        <p:sp>
          <p:nvSpPr>
            <p:cNvPr id="148" name="Oval 147"/>
            <p:cNvSpPr>
              <a:spLocks noChangeArrowheads="1"/>
            </p:cNvSpPr>
            <p:nvPr/>
          </p:nvSpPr>
          <p:spPr bwMode="auto">
            <a:xfrm>
              <a:off x="7143358" y="2714000"/>
              <a:ext cx="643569" cy="203733"/>
            </a:xfrm>
            <a:prstGeom prst="ellipse">
              <a:avLst/>
            </a:prstGeom>
            <a:solidFill>
              <a:srgbClr val="DDDDDD"/>
            </a:solidFill>
            <a:ln w="9525">
              <a:noFill/>
              <a:round/>
              <a:headEnd/>
              <a:tailEnd/>
            </a:ln>
            <a:effectLst>
              <a:outerShdw dist="25400" dir="5400000" algn="ctr" rotWithShape="0">
                <a:sysClr val="windowText" lastClr="000000"/>
              </a:outerShdw>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50" name="立方体 149"/>
            <p:cNvSpPr/>
            <p:nvPr/>
          </p:nvSpPr>
          <p:spPr>
            <a:xfrm>
              <a:off x="7214322" y="2570461"/>
              <a:ext cx="212891" cy="287078"/>
            </a:xfrm>
            <a:prstGeom prst="cube">
              <a:avLst/>
            </a:prstGeom>
            <a:solidFill>
              <a:srgbClr val="EEECE1">
                <a:lumMod val="90000"/>
              </a:srgbClr>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sp>
          <p:nvSpPr>
            <p:cNvPr id="151" name="立方体 150"/>
            <p:cNvSpPr/>
            <p:nvPr/>
          </p:nvSpPr>
          <p:spPr>
            <a:xfrm>
              <a:off x="7356250" y="2714000"/>
              <a:ext cx="430677" cy="143539"/>
            </a:xfrm>
            <a:prstGeom prst="cube">
              <a:avLst/>
            </a:prstGeom>
            <a:solidFill>
              <a:srgbClr val="EEECE1">
                <a:lumMod val="90000"/>
              </a:srgbClr>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grpSp>
      <p:sp>
        <p:nvSpPr>
          <p:cNvPr id="61" name="TextBox 60"/>
          <p:cNvSpPr txBox="1"/>
          <p:nvPr/>
        </p:nvSpPr>
        <p:spPr bwMode="auto">
          <a:xfrm rot="3554632">
            <a:off x="4832152" y="2597359"/>
            <a:ext cx="1232114" cy="306440"/>
          </a:xfrm>
          <a:prstGeom prst="rect">
            <a:avLst/>
          </a:prstGeom>
          <a:noFill/>
        </p:spPr>
        <p:txBody>
          <a:bodyPr>
            <a:spAutoFit/>
          </a:bodyPr>
          <a:lstStyle/>
          <a:p>
            <a:pPr fontAlgn="auto">
              <a:spcBef>
                <a:spcPts val="0"/>
              </a:spcBef>
              <a:spcAft>
                <a:spcPts val="0"/>
              </a:spcAft>
              <a:defRPr/>
            </a:pPr>
            <a:r>
              <a:rPr lang="zh-CN" altLang="en-US" sz="1400" kern="0" dirty="0">
                <a:solidFill>
                  <a:srgbClr val="1F497D"/>
                </a:solidFill>
                <a:latin typeface="微软雅黑" pitchFamily="34" charset="-122"/>
                <a:ea typeface="微软雅黑" pitchFamily="34" charset="-122"/>
              </a:rPr>
              <a:t>日常管理</a:t>
            </a:r>
          </a:p>
        </p:txBody>
      </p:sp>
      <p:sp>
        <p:nvSpPr>
          <p:cNvPr id="74" name="下箭头 73"/>
          <p:cNvSpPr/>
          <p:nvPr/>
        </p:nvSpPr>
        <p:spPr bwMode="auto">
          <a:xfrm>
            <a:off x="3537565" y="4031562"/>
            <a:ext cx="320731" cy="1241641"/>
          </a:xfrm>
          <a:prstGeom prst="downArrow">
            <a:avLst/>
          </a:prstGeom>
          <a:solidFill>
            <a:srgbClr val="4BACC6">
              <a:lumMod val="40000"/>
              <a:lumOff val="60000"/>
            </a:srgbClr>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grpSp>
        <p:nvGrpSpPr>
          <p:cNvPr id="10" name="组合 204"/>
          <p:cNvGrpSpPr>
            <a:grpSpLocks/>
          </p:cNvGrpSpPr>
          <p:nvPr/>
        </p:nvGrpSpPr>
        <p:grpSpPr bwMode="auto">
          <a:xfrm>
            <a:off x="4097405" y="1394493"/>
            <a:ext cx="480153" cy="542791"/>
            <a:chOff x="3786182" y="1428736"/>
            <a:chExt cx="429092" cy="499856"/>
          </a:xfrm>
        </p:grpSpPr>
        <p:sp>
          <p:nvSpPr>
            <p:cNvPr id="141" name="Oval 147"/>
            <p:cNvSpPr>
              <a:spLocks noChangeArrowheads="1"/>
            </p:cNvSpPr>
            <p:nvPr/>
          </p:nvSpPr>
          <p:spPr bwMode="auto">
            <a:xfrm>
              <a:off x="3786759" y="1719501"/>
              <a:ext cx="428515" cy="209091"/>
            </a:xfrm>
            <a:prstGeom prst="ellipse">
              <a:avLst/>
            </a:prstGeom>
            <a:solidFill>
              <a:srgbClr val="DDDDDD"/>
            </a:solidFill>
            <a:ln w="9525">
              <a:noFill/>
              <a:round/>
              <a:headEnd/>
              <a:tailEnd/>
            </a:ln>
            <a:effectLst>
              <a:outerShdw dist="25400" dir="5400000" algn="ctr" rotWithShape="0">
                <a:sysClr val="windowText" lastClr="000000"/>
              </a:outerShdw>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pic>
          <p:nvPicPr>
            <p:cNvPr id="142" name="Picture 214" descr="楼顶接收器"/>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3786182" y="1428736"/>
              <a:ext cx="415396" cy="425784"/>
            </a:xfrm>
            <a:prstGeom prst="rect">
              <a:avLst/>
            </a:prstGeom>
            <a:noFill/>
            <a:ln w="9525">
              <a:noFill/>
              <a:miter lim="800000"/>
              <a:headEnd/>
              <a:tailEnd/>
            </a:ln>
          </p:spPr>
        </p:pic>
      </p:grpSp>
      <p:cxnSp>
        <p:nvCxnSpPr>
          <p:cNvPr id="78" name="直接箭头连接符 351"/>
          <p:cNvCxnSpPr>
            <a:cxnSpLocks noChangeShapeType="1"/>
            <a:stCxn id="165" idx="5"/>
          </p:cNvCxnSpPr>
          <p:nvPr/>
        </p:nvCxnSpPr>
        <p:spPr bwMode="auto">
          <a:xfrm rot="5400000" flipH="1" flipV="1">
            <a:off x="3872249" y="1466077"/>
            <a:ext cx="117095" cy="904821"/>
          </a:xfrm>
          <a:prstGeom prst="straightConnector1">
            <a:avLst/>
          </a:prstGeom>
          <a:noFill/>
          <a:ln w="9525" algn="ctr">
            <a:solidFill>
              <a:srgbClr val="4A7EBB"/>
            </a:solidFill>
            <a:round/>
            <a:headEnd/>
            <a:tailEnd type="arrow" w="med" len="med"/>
          </a:ln>
        </p:spPr>
      </p:cxnSp>
      <p:sp>
        <p:nvSpPr>
          <p:cNvPr id="79" name="椭圆 78"/>
          <p:cNvSpPr/>
          <p:nvPr/>
        </p:nvSpPr>
        <p:spPr bwMode="auto">
          <a:xfrm>
            <a:off x="3429588" y="1905521"/>
            <a:ext cx="381066" cy="166716"/>
          </a:xfrm>
          <a:prstGeom prst="ellipse">
            <a:avLst/>
          </a:prstGeom>
          <a:solidFill>
            <a:sysClr val="window" lastClr="FFFFFF"/>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sp>
        <p:nvSpPr>
          <p:cNvPr id="81" name="TextBox 80"/>
          <p:cNvSpPr txBox="1"/>
          <p:nvPr/>
        </p:nvSpPr>
        <p:spPr bwMode="auto">
          <a:xfrm>
            <a:off x="4577558" y="1483182"/>
            <a:ext cx="1119381" cy="276273"/>
          </a:xfrm>
          <a:prstGeom prst="rect">
            <a:avLst/>
          </a:prstGeom>
          <a:noFill/>
        </p:spPr>
        <p:txBody>
          <a:bodyPr>
            <a:spAutoFit/>
          </a:bodyPr>
          <a:lstStyle/>
          <a:p>
            <a:pPr fontAlgn="auto">
              <a:spcBef>
                <a:spcPts val="0"/>
              </a:spcBef>
              <a:spcAft>
                <a:spcPts val="0"/>
              </a:spcAft>
              <a:defRPr/>
            </a:pPr>
            <a:r>
              <a:rPr lang="zh-CN" altLang="en-US" sz="1200" b="1" kern="0" dirty="0">
                <a:solidFill>
                  <a:srgbClr val="1F497D"/>
                </a:solidFill>
                <a:latin typeface="微软雅黑" pitchFamily="34" charset="-122"/>
                <a:ea typeface="微软雅黑" pitchFamily="34" charset="-122"/>
              </a:rPr>
              <a:t>网络化渠道</a:t>
            </a:r>
          </a:p>
        </p:txBody>
      </p:sp>
      <p:sp>
        <p:nvSpPr>
          <p:cNvPr id="82" name="TextBox 81"/>
          <p:cNvSpPr txBox="1"/>
          <p:nvPr/>
        </p:nvSpPr>
        <p:spPr bwMode="auto">
          <a:xfrm>
            <a:off x="4453719" y="2786741"/>
            <a:ext cx="1119381" cy="276273"/>
          </a:xfrm>
          <a:prstGeom prst="rect">
            <a:avLst/>
          </a:prstGeom>
          <a:noFill/>
        </p:spPr>
        <p:txBody>
          <a:bodyPr>
            <a:spAutoFit/>
          </a:bodyPr>
          <a:lstStyle/>
          <a:p>
            <a:pPr fontAlgn="auto">
              <a:spcBef>
                <a:spcPts val="0"/>
              </a:spcBef>
              <a:spcAft>
                <a:spcPts val="0"/>
              </a:spcAft>
              <a:defRPr/>
            </a:pPr>
            <a:r>
              <a:rPr lang="zh-CN" altLang="en-US" sz="1200" b="1" kern="0" dirty="0">
                <a:solidFill>
                  <a:srgbClr val="1F497D"/>
                </a:solidFill>
                <a:latin typeface="微软雅黑" pitchFamily="34" charset="-122"/>
                <a:ea typeface="微软雅黑" pitchFamily="34" charset="-122"/>
              </a:rPr>
              <a:t>呼叫中心</a:t>
            </a:r>
          </a:p>
        </p:txBody>
      </p:sp>
      <p:sp>
        <p:nvSpPr>
          <p:cNvPr id="83" name="TextBox 82"/>
          <p:cNvSpPr txBox="1"/>
          <p:nvPr/>
        </p:nvSpPr>
        <p:spPr bwMode="auto">
          <a:xfrm>
            <a:off x="3096160" y="1152910"/>
            <a:ext cx="1119382" cy="276273"/>
          </a:xfrm>
          <a:prstGeom prst="rect">
            <a:avLst/>
          </a:prstGeom>
          <a:noFill/>
        </p:spPr>
        <p:txBody>
          <a:bodyPr>
            <a:spAutoFit/>
          </a:bodyPr>
          <a:lstStyle/>
          <a:p>
            <a:pPr fontAlgn="auto">
              <a:spcBef>
                <a:spcPts val="0"/>
              </a:spcBef>
              <a:spcAft>
                <a:spcPts val="0"/>
              </a:spcAft>
              <a:defRPr/>
            </a:pPr>
            <a:r>
              <a:rPr lang="zh-CN" altLang="en-US" sz="1200" b="1" kern="0" dirty="0">
                <a:solidFill>
                  <a:srgbClr val="1F497D"/>
                </a:solidFill>
                <a:latin typeface="微软雅黑" pitchFamily="34" charset="-122"/>
                <a:ea typeface="微软雅黑" pitchFamily="34" charset="-122"/>
              </a:rPr>
              <a:t>服务管理部</a:t>
            </a:r>
          </a:p>
        </p:txBody>
      </p:sp>
      <p:sp>
        <p:nvSpPr>
          <p:cNvPr id="84" name="TextBox 83"/>
          <p:cNvSpPr txBox="1"/>
          <p:nvPr/>
        </p:nvSpPr>
        <p:spPr bwMode="auto">
          <a:xfrm>
            <a:off x="2500733" y="2367567"/>
            <a:ext cx="1403595" cy="276273"/>
          </a:xfrm>
          <a:prstGeom prst="rect">
            <a:avLst/>
          </a:prstGeom>
          <a:noFill/>
        </p:spPr>
        <p:txBody>
          <a:bodyPr>
            <a:spAutoFit/>
          </a:bodyPr>
          <a:lstStyle/>
          <a:p>
            <a:pPr fontAlgn="auto">
              <a:spcBef>
                <a:spcPts val="0"/>
              </a:spcBef>
              <a:spcAft>
                <a:spcPts val="0"/>
              </a:spcAft>
              <a:defRPr/>
            </a:pPr>
            <a:r>
              <a:rPr lang="zh-CN" altLang="en-US" sz="1200" b="1" kern="0" dirty="0">
                <a:solidFill>
                  <a:srgbClr val="1F497D"/>
                </a:solidFill>
                <a:latin typeface="微软雅黑" pitchFamily="34" charset="-122"/>
                <a:ea typeface="微软雅黑" pitchFamily="34" charset="-122"/>
              </a:rPr>
              <a:t>服务中心</a:t>
            </a:r>
          </a:p>
        </p:txBody>
      </p:sp>
      <p:grpSp>
        <p:nvGrpSpPr>
          <p:cNvPr id="11" name="组合 215"/>
          <p:cNvGrpSpPr/>
          <p:nvPr/>
        </p:nvGrpSpPr>
        <p:grpSpPr>
          <a:xfrm>
            <a:off x="1532199" y="3644145"/>
            <a:ext cx="1603638" cy="857405"/>
            <a:chOff x="4524382" y="3929066"/>
            <a:chExt cx="1603360" cy="857256"/>
          </a:xfrm>
        </p:grpSpPr>
        <p:grpSp>
          <p:nvGrpSpPr>
            <p:cNvPr id="12" name="组合 189"/>
            <p:cNvGrpSpPr>
              <a:grpSpLocks/>
            </p:cNvGrpSpPr>
            <p:nvPr/>
          </p:nvGrpSpPr>
          <p:grpSpPr bwMode="auto">
            <a:xfrm>
              <a:off x="4524382" y="3929066"/>
              <a:ext cx="1119188" cy="589136"/>
              <a:chOff x="3857268" y="3019429"/>
              <a:chExt cx="1000343" cy="542629"/>
            </a:xfrm>
          </p:grpSpPr>
          <p:sp>
            <p:nvSpPr>
              <p:cNvPr id="167" name="Oval 147"/>
              <p:cNvSpPr>
                <a:spLocks noChangeArrowheads="1"/>
              </p:cNvSpPr>
              <p:nvPr/>
            </p:nvSpPr>
            <p:spPr bwMode="auto">
              <a:xfrm>
                <a:off x="3857268" y="3215522"/>
                <a:ext cx="1000343" cy="346536"/>
              </a:xfrm>
              <a:prstGeom prst="ellipse">
                <a:avLst/>
              </a:prstGeom>
              <a:solidFill>
                <a:srgbClr val="DDDDDD"/>
              </a:solidFill>
              <a:ln w="9525">
                <a:noFill/>
                <a:round/>
                <a:headEnd/>
                <a:tailEnd/>
              </a:ln>
              <a:effectLst>
                <a:outerShdw dist="25400" dir="5400000" algn="ctr" rotWithShape="0">
                  <a:sysClr val="windowText" lastClr="000000"/>
                </a:outerShdw>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pic>
            <p:nvPicPr>
              <p:cNvPr id="168" name="Picture 141" descr="房子2"/>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4071934" y="3019429"/>
                <a:ext cx="597312" cy="481009"/>
              </a:xfrm>
              <a:prstGeom prst="rect">
                <a:avLst/>
              </a:prstGeom>
              <a:noFill/>
              <a:ln w="9525">
                <a:noFill/>
                <a:miter lim="800000"/>
                <a:headEnd/>
                <a:tailEnd/>
              </a:ln>
            </p:spPr>
          </p:pic>
        </p:grpSp>
        <p:sp>
          <p:nvSpPr>
            <p:cNvPr id="85" name="TextBox 84"/>
            <p:cNvSpPr txBox="1"/>
            <p:nvPr/>
          </p:nvSpPr>
          <p:spPr bwMode="auto">
            <a:xfrm>
              <a:off x="4849805" y="4510097"/>
              <a:ext cx="1277937" cy="276225"/>
            </a:xfrm>
            <a:prstGeom prst="rect">
              <a:avLst/>
            </a:prstGeom>
            <a:noFill/>
          </p:spPr>
          <p:txBody>
            <a:bodyPr>
              <a:spAutoFit/>
            </a:bodyPr>
            <a:lstStyle/>
            <a:p>
              <a:pPr fontAlgn="auto">
                <a:spcBef>
                  <a:spcPts val="0"/>
                </a:spcBef>
                <a:spcAft>
                  <a:spcPts val="0"/>
                </a:spcAft>
                <a:defRPr/>
              </a:pPr>
              <a:r>
                <a:rPr lang="zh-CN" altLang="en-US" sz="1200" b="1" kern="0" dirty="0">
                  <a:solidFill>
                    <a:srgbClr val="1F497D"/>
                  </a:solidFill>
                  <a:latin typeface="微软雅黑" pitchFamily="34" charset="-122"/>
                  <a:ea typeface="微软雅黑" pitchFamily="34" charset="-122"/>
                </a:rPr>
                <a:t>商户</a:t>
              </a:r>
            </a:p>
          </p:txBody>
        </p:sp>
      </p:grpSp>
      <p:sp>
        <p:nvSpPr>
          <p:cNvPr id="86" name="TextBox 85"/>
          <p:cNvSpPr txBox="1"/>
          <p:nvPr/>
        </p:nvSpPr>
        <p:spPr bwMode="auto">
          <a:xfrm>
            <a:off x="2221291" y="5073154"/>
            <a:ext cx="1279747" cy="276273"/>
          </a:xfrm>
          <a:prstGeom prst="rect">
            <a:avLst/>
          </a:prstGeom>
          <a:noFill/>
        </p:spPr>
        <p:txBody>
          <a:bodyPr>
            <a:spAutoFit/>
          </a:bodyPr>
          <a:lstStyle/>
          <a:p>
            <a:pPr fontAlgn="auto">
              <a:spcBef>
                <a:spcPts val="0"/>
              </a:spcBef>
              <a:spcAft>
                <a:spcPts val="0"/>
              </a:spcAft>
              <a:defRPr/>
            </a:pPr>
            <a:r>
              <a:rPr lang="zh-CN" altLang="en-US" sz="1200" b="1" kern="0" dirty="0" smtClean="0">
                <a:solidFill>
                  <a:srgbClr val="1F497D"/>
                </a:solidFill>
                <a:latin typeface="微软雅黑" pitchFamily="34" charset="-122"/>
                <a:ea typeface="微软雅黑" pitchFamily="34" charset="-122"/>
              </a:rPr>
              <a:t>社市服务站</a:t>
            </a:r>
            <a:endParaRPr lang="zh-CN" altLang="en-US" sz="1200" b="1" kern="0" dirty="0">
              <a:solidFill>
                <a:srgbClr val="1F497D"/>
              </a:solidFill>
              <a:latin typeface="微软雅黑" pitchFamily="34" charset="-122"/>
              <a:ea typeface="微软雅黑" pitchFamily="34" charset="-122"/>
            </a:endParaRPr>
          </a:p>
        </p:txBody>
      </p:sp>
      <p:sp>
        <p:nvSpPr>
          <p:cNvPr id="87" name="TextBox 86"/>
          <p:cNvSpPr txBox="1"/>
          <p:nvPr/>
        </p:nvSpPr>
        <p:spPr bwMode="auto">
          <a:xfrm>
            <a:off x="4817311" y="5816222"/>
            <a:ext cx="1278160" cy="276273"/>
          </a:xfrm>
          <a:prstGeom prst="rect">
            <a:avLst/>
          </a:prstGeom>
          <a:noFill/>
        </p:spPr>
        <p:txBody>
          <a:bodyPr>
            <a:spAutoFit/>
          </a:bodyPr>
          <a:lstStyle/>
          <a:p>
            <a:pPr fontAlgn="auto">
              <a:spcBef>
                <a:spcPts val="0"/>
              </a:spcBef>
              <a:spcAft>
                <a:spcPts val="0"/>
              </a:spcAft>
              <a:defRPr/>
            </a:pPr>
            <a:r>
              <a:rPr lang="zh-CN" altLang="en-US" sz="1200" b="1" kern="0" dirty="0" smtClean="0">
                <a:solidFill>
                  <a:srgbClr val="1F497D"/>
                </a:solidFill>
                <a:latin typeface="微软雅黑" pitchFamily="34" charset="-122"/>
                <a:ea typeface="微软雅黑" pitchFamily="34" charset="-122"/>
              </a:rPr>
              <a:t>社市服务站</a:t>
            </a:r>
            <a:endParaRPr lang="zh-CN" altLang="en-US" sz="1200" b="1" kern="0" dirty="0">
              <a:solidFill>
                <a:srgbClr val="1F497D"/>
              </a:solidFill>
              <a:latin typeface="微软雅黑" pitchFamily="34" charset="-122"/>
              <a:ea typeface="微软雅黑" pitchFamily="34" charset="-122"/>
            </a:endParaRPr>
          </a:p>
        </p:txBody>
      </p:sp>
      <p:cxnSp>
        <p:nvCxnSpPr>
          <p:cNvPr id="88" name="直接连接符 361"/>
          <p:cNvCxnSpPr>
            <a:cxnSpLocks noChangeShapeType="1"/>
            <a:stCxn id="38" idx="6"/>
          </p:cNvCxnSpPr>
          <p:nvPr/>
        </p:nvCxnSpPr>
        <p:spPr bwMode="auto">
          <a:xfrm>
            <a:off x="4656978" y="1976300"/>
            <a:ext cx="3597254" cy="38787"/>
          </a:xfrm>
          <a:prstGeom prst="line">
            <a:avLst/>
          </a:prstGeom>
          <a:noFill/>
          <a:ln w="38100" algn="ctr">
            <a:solidFill>
              <a:srgbClr val="4A7EBB"/>
            </a:solidFill>
            <a:prstDash val="dash"/>
            <a:round/>
            <a:headEnd/>
            <a:tailEnd/>
          </a:ln>
        </p:spPr>
      </p:cxnSp>
      <p:cxnSp>
        <p:nvCxnSpPr>
          <p:cNvPr id="89" name="直接连接符 362"/>
          <p:cNvCxnSpPr>
            <a:cxnSpLocks noChangeShapeType="1"/>
          </p:cNvCxnSpPr>
          <p:nvPr/>
        </p:nvCxnSpPr>
        <p:spPr bwMode="auto">
          <a:xfrm>
            <a:off x="5536307" y="3488996"/>
            <a:ext cx="2637987" cy="1724"/>
          </a:xfrm>
          <a:prstGeom prst="line">
            <a:avLst/>
          </a:prstGeom>
          <a:noFill/>
          <a:ln w="38100" algn="ctr">
            <a:solidFill>
              <a:srgbClr val="4A7EBB"/>
            </a:solidFill>
            <a:prstDash val="dash"/>
            <a:round/>
            <a:headEnd/>
            <a:tailEnd/>
          </a:ln>
        </p:spPr>
      </p:cxnSp>
      <p:cxnSp>
        <p:nvCxnSpPr>
          <p:cNvPr id="90" name="直接连接符 363"/>
          <p:cNvCxnSpPr>
            <a:cxnSpLocks noChangeShapeType="1"/>
          </p:cNvCxnSpPr>
          <p:nvPr/>
        </p:nvCxnSpPr>
        <p:spPr bwMode="auto">
          <a:xfrm>
            <a:off x="6655452" y="5428350"/>
            <a:ext cx="1438902" cy="1724"/>
          </a:xfrm>
          <a:prstGeom prst="line">
            <a:avLst/>
          </a:prstGeom>
          <a:noFill/>
          <a:ln w="38100" algn="ctr">
            <a:solidFill>
              <a:srgbClr val="4A7EBB"/>
            </a:solidFill>
            <a:prstDash val="dash"/>
            <a:round/>
            <a:headEnd/>
            <a:tailEnd/>
          </a:ln>
        </p:spPr>
      </p:cxnSp>
      <p:sp>
        <p:nvSpPr>
          <p:cNvPr id="91" name="TextBox 90"/>
          <p:cNvSpPr txBox="1"/>
          <p:nvPr/>
        </p:nvSpPr>
        <p:spPr bwMode="auto">
          <a:xfrm>
            <a:off x="6644856" y="1570509"/>
            <a:ext cx="1506823" cy="338613"/>
          </a:xfrm>
          <a:prstGeom prst="rect">
            <a:avLst/>
          </a:prstGeom>
          <a:noFill/>
        </p:spPr>
        <p:txBody>
          <a:bodyPr wrap="square">
            <a:spAutoFit/>
          </a:bodyPr>
          <a:lstStyle/>
          <a:p>
            <a:pPr fontAlgn="auto">
              <a:spcBef>
                <a:spcPts val="0"/>
              </a:spcBef>
              <a:spcAft>
                <a:spcPts val="0"/>
              </a:spcAft>
              <a:defRPr/>
            </a:pPr>
            <a:r>
              <a:rPr lang="zh-CN" altLang="en-US" sz="1600" kern="0" dirty="0">
                <a:solidFill>
                  <a:srgbClr val="1F497D"/>
                </a:solidFill>
                <a:latin typeface="微软雅黑" pitchFamily="34" charset="-122"/>
                <a:ea typeface="微软雅黑" pitchFamily="34" charset="-122"/>
              </a:rPr>
              <a:t>一级服务平台</a:t>
            </a:r>
          </a:p>
        </p:txBody>
      </p:sp>
      <p:sp>
        <p:nvSpPr>
          <p:cNvPr id="92" name="TextBox 91"/>
          <p:cNvSpPr txBox="1"/>
          <p:nvPr/>
        </p:nvSpPr>
        <p:spPr bwMode="auto">
          <a:xfrm>
            <a:off x="6655955" y="3043964"/>
            <a:ext cx="1757667" cy="338196"/>
          </a:xfrm>
          <a:prstGeom prst="rect">
            <a:avLst/>
          </a:prstGeom>
          <a:noFill/>
        </p:spPr>
        <p:txBody>
          <a:bodyPr>
            <a:spAutoFit/>
          </a:bodyPr>
          <a:lstStyle/>
          <a:p>
            <a:pPr fontAlgn="auto">
              <a:spcBef>
                <a:spcPts val="0"/>
              </a:spcBef>
              <a:spcAft>
                <a:spcPts val="0"/>
              </a:spcAft>
              <a:defRPr/>
            </a:pPr>
            <a:r>
              <a:rPr lang="zh-CN" altLang="en-US" sz="1600" kern="0" dirty="0">
                <a:solidFill>
                  <a:srgbClr val="1F497D"/>
                </a:solidFill>
                <a:latin typeface="微软雅黑" pitchFamily="34" charset="-122"/>
                <a:ea typeface="微软雅黑" pitchFamily="34" charset="-122"/>
              </a:rPr>
              <a:t>二级服务机构</a:t>
            </a:r>
          </a:p>
        </p:txBody>
      </p:sp>
      <p:sp>
        <p:nvSpPr>
          <p:cNvPr id="93" name="TextBox 92"/>
          <p:cNvSpPr txBox="1"/>
          <p:nvPr/>
        </p:nvSpPr>
        <p:spPr bwMode="auto">
          <a:xfrm>
            <a:off x="6655955" y="5060440"/>
            <a:ext cx="1757667" cy="338196"/>
          </a:xfrm>
          <a:prstGeom prst="rect">
            <a:avLst/>
          </a:prstGeom>
          <a:noFill/>
        </p:spPr>
        <p:txBody>
          <a:bodyPr>
            <a:spAutoFit/>
          </a:bodyPr>
          <a:lstStyle/>
          <a:p>
            <a:pPr fontAlgn="auto">
              <a:spcBef>
                <a:spcPts val="0"/>
              </a:spcBef>
              <a:spcAft>
                <a:spcPts val="0"/>
              </a:spcAft>
              <a:defRPr/>
            </a:pPr>
            <a:r>
              <a:rPr lang="zh-CN" altLang="en-US" sz="1600" kern="0" dirty="0">
                <a:solidFill>
                  <a:srgbClr val="1F497D"/>
                </a:solidFill>
                <a:latin typeface="微软雅黑" pitchFamily="34" charset="-122"/>
                <a:ea typeface="微软雅黑" pitchFamily="34" charset="-122"/>
              </a:rPr>
              <a:t>三级服务网点</a:t>
            </a:r>
          </a:p>
        </p:txBody>
      </p:sp>
      <p:grpSp>
        <p:nvGrpSpPr>
          <p:cNvPr id="13" name="组合 186"/>
          <p:cNvGrpSpPr/>
          <p:nvPr/>
        </p:nvGrpSpPr>
        <p:grpSpPr>
          <a:xfrm>
            <a:off x="2281622" y="5481218"/>
            <a:ext cx="1290866" cy="663692"/>
            <a:chOff x="2281226" y="5480067"/>
            <a:chExt cx="1290642" cy="663577"/>
          </a:xfrm>
        </p:grpSpPr>
        <p:sp>
          <p:nvSpPr>
            <p:cNvPr id="184" name="TextBox 183"/>
            <p:cNvSpPr txBox="1"/>
            <p:nvPr/>
          </p:nvSpPr>
          <p:spPr bwMode="auto">
            <a:xfrm>
              <a:off x="2292343" y="5867419"/>
              <a:ext cx="1279525" cy="276225"/>
            </a:xfrm>
            <a:prstGeom prst="rect">
              <a:avLst/>
            </a:prstGeom>
            <a:noFill/>
          </p:spPr>
          <p:txBody>
            <a:bodyPr>
              <a:spAutoFit/>
            </a:bodyPr>
            <a:lstStyle/>
            <a:p>
              <a:pPr fontAlgn="auto">
                <a:spcBef>
                  <a:spcPts val="0"/>
                </a:spcBef>
                <a:spcAft>
                  <a:spcPts val="0"/>
                </a:spcAft>
                <a:defRPr/>
              </a:pPr>
              <a:r>
                <a:rPr lang="zh-CN" altLang="en-US" sz="1200" b="1" kern="0" dirty="0">
                  <a:solidFill>
                    <a:srgbClr val="1F497D"/>
                  </a:solidFill>
                  <a:latin typeface="微软雅黑" pitchFamily="34" charset="-122"/>
                  <a:ea typeface="微软雅黑" pitchFamily="34" charset="-122"/>
                </a:rPr>
                <a:t>合作网点</a:t>
              </a:r>
            </a:p>
          </p:txBody>
        </p:sp>
        <p:grpSp>
          <p:nvGrpSpPr>
            <p:cNvPr id="14" name="组合 185"/>
            <p:cNvGrpSpPr/>
            <p:nvPr/>
          </p:nvGrpSpPr>
          <p:grpSpPr>
            <a:xfrm>
              <a:off x="2281226" y="5480067"/>
              <a:ext cx="719138" cy="377825"/>
              <a:chOff x="1219200" y="5349875"/>
              <a:chExt cx="719138" cy="377825"/>
            </a:xfrm>
          </p:grpSpPr>
          <p:sp>
            <p:nvSpPr>
              <p:cNvPr id="45" name="Oval 147"/>
              <p:cNvSpPr>
                <a:spLocks noChangeArrowheads="1"/>
              </p:cNvSpPr>
              <p:nvPr/>
            </p:nvSpPr>
            <p:spPr bwMode="auto">
              <a:xfrm>
                <a:off x="1219200" y="5505450"/>
                <a:ext cx="719138" cy="222250"/>
              </a:xfrm>
              <a:prstGeom prst="ellipse">
                <a:avLst/>
              </a:prstGeom>
              <a:solidFill>
                <a:srgbClr val="DDDDDD"/>
              </a:solidFill>
              <a:ln w="9525">
                <a:noFill/>
                <a:round/>
                <a:headEnd/>
                <a:tailEnd/>
              </a:ln>
              <a:effectLst>
                <a:outerShdw dist="25400" dir="5400000" algn="ctr" rotWithShape="0">
                  <a:sysClr val="windowText" lastClr="000000"/>
                </a:outerShdw>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46" name="立方体 45"/>
              <p:cNvSpPr/>
              <p:nvPr/>
            </p:nvSpPr>
            <p:spPr bwMode="auto">
              <a:xfrm>
                <a:off x="1298575" y="5349875"/>
                <a:ext cx="241300" cy="309563"/>
              </a:xfrm>
              <a:prstGeom prst="cube">
                <a:avLst/>
              </a:prstGeom>
              <a:solidFill>
                <a:srgbClr val="EEECE1">
                  <a:lumMod val="90000"/>
                </a:srgbClr>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sp>
            <p:nvSpPr>
              <p:cNvPr id="47" name="立方体 46"/>
              <p:cNvSpPr/>
              <p:nvPr/>
            </p:nvSpPr>
            <p:spPr bwMode="auto">
              <a:xfrm>
                <a:off x="1458913" y="5505450"/>
                <a:ext cx="479425" cy="153988"/>
              </a:xfrm>
              <a:prstGeom prst="cube">
                <a:avLst/>
              </a:prstGeom>
              <a:solidFill>
                <a:srgbClr val="EEECE1">
                  <a:lumMod val="90000"/>
                </a:srgbClr>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grpSp>
      </p:grpSp>
      <p:grpSp>
        <p:nvGrpSpPr>
          <p:cNvPr id="15" name="组合 197"/>
          <p:cNvGrpSpPr/>
          <p:nvPr/>
        </p:nvGrpSpPr>
        <p:grpSpPr>
          <a:xfrm>
            <a:off x="3990072" y="4707949"/>
            <a:ext cx="1297226" cy="663692"/>
            <a:chOff x="2281226" y="5480067"/>
            <a:chExt cx="1297001" cy="663577"/>
          </a:xfrm>
        </p:grpSpPr>
        <p:sp>
          <p:nvSpPr>
            <p:cNvPr id="199" name="TextBox 198"/>
            <p:cNvSpPr txBox="1"/>
            <p:nvPr/>
          </p:nvSpPr>
          <p:spPr bwMode="auto">
            <a:xfrm>
              <a:off x="2298702" y="5867419"/>
              <a:ext cx="1279525" cy="276225"/>
            </a:xfrm>
            <a:prstGeom prst="rect">
              <a:avLst/>
            </a:prstGeom>
            <a:noFill/>
          </p:spPr>
          <p:txBody>
            <a:bodyPr>
              <a:spAutoFit/>
            </a:bodyPr>
            <a:lstStyle/>
            <a:p>
              <a:pPr fontAlgn="auto">
                <a:spcBef>
                  <a:spcPts val="0"/>
                </a:spcBef>
                <a:spcAft>
                  <a:spcPts val="0"/>
                </a:spcAft>
                <a:defRPr/>
              </a:pPr>
              <a:r>
                <a:rPr lang="zh-CN" altLang="en-US" sz="1200" b="1" kern="0" dirty="0">
                  <a:solidFill>
                    <a:srgbClr val="1F497D"/>
                  </a:solidFill>
                  <a:latin typeface="微软雅黑" pitchFamily="34" charset="-122"/>
                  <a:ea typeface="微软雅黑" pitchFamily="34" charset="-122"/>
                </a:rPr>
                <a:t>合作网点</a:t>
              </a:r>
            </a:p>
          </p:txBody>
        </p:sp>
        <p:grpSp>
          <p:nvGrpSpPr>
            <p:cNvPr id="16" name="组合 199"/>
            <p:cNvGrpSpPr/>
            <p:nvPr/>
          </p:nvGrpSpPr>
          <p:grpSpPr>
            <a:xfrm>
              <a:off x="2281226" y="5480067"/>
              <a:ext cx="719138" cy="377825"/>
              <a:chOff x="1219200" y="5349875"/>
              <a:chExt cx="719138" cy="377825"/>
            </a:xfrm>
          </p:grpSpPr>
          <p:sp>
            <p:nvSpPr>
              <p:cNvPr id="201" name="Oval 147"/>
              <p:cNvSpPr>
                <a:spLocks noChangeArrowheads="1"/>
              </p:cNvSpPr>
              <p:nvPr/>
            </p:nvSpPr>
            <p:spPr bwMode="auto">
              <a:xfrm>
                <a:off x="1219200" y="5505450"/>
                <a:ext cx="719138" cy="222250"/>
              </a:xfrm>
              <a:prstGeom prst="ellipse">
                <a:avLst/>
              </a:prstGeom>
              <a:solidFill>
                <a:srgbClr val="DDDDDD"/>
              </a:solidFill>
              <a:ln w="9525">
                <a:noFill/>
                <a:round/>
                <a:headEnd/>
                <a:tailEnd/>
              </a:ln>
              <a:effectLst>
                <a:outerShdw dist="25400" dir="5400000" algn="ctr" rotWithShape="0">
                  <a:sysClr val="windowText" lastClr="000000"/>
                </a:outerShdw>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202" name="立方体 201"/>
              <p:cNvSpPr/>
              <p:nvPr/>
            </p:nvSpPr>
            <p:spPr bwMode="auto">
              <a:xfrm>
                <a:off x="1298575" y="5349875"/>
                <a:ext cx="241300" cy="309563"/>
              </a:xfrm>
              <a:prstGeom prst="cube">
                <a:avLst/>
              </a:prstGeom>
              <a:solidFill>
                <a:srgbClr val="EEECE1">
                  <a:lumMod val="90000"/>
                </a:srgbClr>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sp>
            <p:nvSpPr>
              <p:cNvPr id="203" name="立方体 202"/>
              <p:cNvSpPr/>
              <p:nvPr/>
            </p:nvSpPr>
            <p:spPr bwMode="auto">
              <a:xfrm>
                <a:off x="1458913" y="5505450"/>
                <a:ext cx="479425" cy="153988"/>
              </a:xfrm>
              <a:prstGeom prst="cube">
                <a:avLst/>
              </a:prstGeom>
              <a:solidFill>
                <a:srgbClr val="EEECE1">
                  <a:lumMod val="90000"/>
                </a:srgbClr>
              </a:solidFill>
              <a:ln w="25400" cap="flat" cmpd="sng" algn="ctr">
                <a:solidFill>
                  <a:srgbClr val="1F497D">
                    <a:lumMod val="20000"/>
                    <a:lumOff val="80000"/>
                  </a:srgbClr>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grpSp>
      </p:grpSp>
      <p:cxnSp>
        <p:nvCxnSpPr>
          <p:cNvPr id="213" name="直接箭头连接符 212"/>
          <p:cNvCxnSpPr>
            <a:stCxn id="169" idx="5"/>
            <a:endCxn id="167" idx="6"/>
          </p:cNvCxnSpPr>
          <p:nvPr/>
        </p:nvCxnSpPr>
        <p:spPr>
          <a:xfrm rot="5400000">
            <a:off x="2701152" y="3372750"/>
            <a:ext cx="622914" cy="7220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5" name="直接箭头连接符 224"/>
          <p:cNvCxnSpPr>
            <a:stCxn id="57" idx="1"/>
          </p:cNvCxnSpPr>
          <p:nvPr/>
        </p:nvCxnSpPr>
        <p:spPr>
          <a:xfrm rot="10800000" flipH="1" flipV="1">
            <a:off x="3537564" y="3250376"/>
            <a:ext cx="677978" cy="365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17" name="Group 599"/>
          <p:cNvGrpSpPr>
            <a:grpSpLocks/>
          </p:cNvGrpSpPr>
          <p:nvPr/>
        </p:nvGrpSpPr>
        <p:grpSpPr bwMode="auto">
          <a:xfrm>
            <a:off x="3618413" y="1859941"/>
            <a:ext cx="798750" cy="2445503"/>
            <a:chOff x="1489" y="1392"/>
            <a:chExt cx="1247" cy="2806"/>
          </a:xfrm>
        </p:grpSpPr>
        <p:sp>
          <p:nvSpPr>
            <p:cNvPr id="96" name="AutoShape 96"/>
            <p:cNvSpPr>
              <a:spLocks noChangeArrowheads="1"/>
            </p:cNvSpPr>
            <p:nvPr/>
          </p:nvSpPr>
          <p:spPr bwMode="auto">
            <a:xfrm>
              <a:off x="1489" y="1831"/>
              <a:ext cx="1247" cy="2367"/>
            </a:xfrm>
            <a:prstGeom prst="parallelogram">
              <a:avLst>
                <a:gd name="adj" fmla="val 78691"/>
              </a:avLst>
            </a:prstGeom>
            <a:solidFill>
              <a:srgbClr val="DDDDDD"/>
            </a:solidFill>
            <a:ln w="9525">
              <a:noFill/>
              <a:miter lim="800000"/>
              <a:headEnd/>
              <a:tailEnd/>
            </a:ln>
            <a:effectLst>
              <a:outerShdw dist="40161" dir="4293903" algn="ctr" rotWithShape="0">
                <a:sysClr val="windowText" lastClr="000000"/>
              </a:outerShdw>
            </a:effectLst>
          </p:spPr>
          <p:txBody>
            <a:bodyPr anchor="ctr">
              <a:spAutoFit/>
            </a:bodyP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97" name="Line 69"/>
            <p:cNvSpPr>
              <a:spLocks noChangeShapeType="1"/>
            </p:cNvSpPr>
            <p:nvPr/>
          </p:nvSpPr>
          <p:spPr bwMode="auto">
            <a:xfrm>
              <a:off x="1680" y="1738"/>
              <a:ext cx="568" cy="0"/>
            </a:xfrm>
            <a:prstGeom prst="line">
              <a:avLst/>
            </a:prstGeom>
            <a:noFill/>
            <a:ln w="12700">
              <a:solidFill>
                <a:sysClr val="window" lastClr="FFFFFF"/>
              </a:solidFill>
              <a:round/>
              <a:headEnd/>
              <a:tailEnd/>
            </a:ln>
            <a:effectLst/>
          </p:spPr>
          <p:txBody>
            <a:bodyP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98" name="Line 70"/>
            <p:cNvSpPr>
              <a:spLocks noChangeShapeType="1"/>
            </p:cNvSpPr>
            <p:nvPr/>
          </p:nvSpPr>
          <p:spPr bwMode="auto">
            <a:xfrm flipH="1">
              <a:off x="1809" y="1630"/>
              <a:ext cx="62" cy="106"/>
            </a:xfrm>
            <a:prstGeom prst="line">
              <a:avLst/>
            </a:prstGeom>
            <a:noFill/>
            <a:ln w="9525">
              <a:solidFill>
                <a:sysClr val="window" lastClr="FFFFFF"/>
              </a:solidFill>
              <a:round/>
              <a:headEnd/>
              <a:tailEnd/>
            </a:ln>
            <a:effectLst/>
          </p:spPr>
          <p:txBody>
            <a:bodyP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99" name="Line 71"/>
            <p:cNvSpPr>
              <a:spLocks noChangeShapeType="1"/>
            </p:cNvSpPr>
            <p:nvPr/>
          </p:nvSpPr>
          <p:spPr bwMode="auto">
            <a:xfrm flipV="1">
              <a:off x="2067" y="1625"/>
              <a:ext cx="52" cy="111"/>
            </a:xfrm>
            <a:prstGeom prst="line">
              <a:avLst/>
            </a:prstGeom>
            <a:noFill/>
            <a:ln w="9525">
              <a:solidFill>
                <a:sysClr val="window" lastClr="FFFFFF"/>
              </a:solidFill>
              <a:round/>
              <a:headEnd/>
              <a:tailEnd/>
            </a:ln>
            <a:effectLst/>
          </p:spPr>
          <p:txBody>
            <a:bodyP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nvGrpSpPr>
            <p:cNvPr id="18" name="Group 135"/>
            <p:cNvGrpSpPr>
              <a:grpSpLocks/>
            </p:cNvGrpSpPr>
            <p:nvPr/>
          </p:nvGrpSpPr>
          <p:grpSpPr bwMode="auto">
            <a:xfrm>
              <a:off x="1776" y="1475"/>
              <a:ext cx="166" cy="234"/>
              <a:chOff x="2982" y="3252"/>
              <a:chExt cx="720" cy="627"/>
            </a:xfrm>
          </p:grpSpPr>
          <p:grpSp>
            <p:nvGrpSpPr>
              <p:cNvPr id="19" name="Group 136"/>
              <p:cNvGrpSpPr>
                <a:grpSpLocks/>
              </p:cNvGrpSpPr>
              <p:nvPr/>
            </p:nvGrpSpPr>
            <p:grpSpPr bwMode="auto">
              <a:xfrm>
                <a:off x="2982" y="3656"/>
                <a:ext cx="720" cy="223"/>
                <a:chOff x="2306" y="2177"/>
                <a:chExt cx="288" cy="89"/>
              </a:xfrm>
            </p:grpSpPr>
            <p:sp>
              <p:nvSpPr>
                <p:cNvPr id="139" name="Oval 137"/>
                <p:cNvSpPr>
                  <a:spLocks noChangeArrowheads="1"/>
                </p:cNvSpPr>
                <p:nvPr/>
              </p:nvSpPr>
              <p:spPr bwMode="auto">
                <a:xfrm>
                  <a:off x="2306" y="2178"/>
                  <a:ext cx="288" cy="88"/>
                </a:xfrm>
                <a:prstGeom prst="ellipse">
                  <a:avLst/>
                </a:prstGeom>
                <a:gradFill rotWithShape="0">
                  <a:gsLst>
                    <a:gs pos="0">
                      <a:srgbClr val="00AFD8"/>
                    </a:gs>
                    <a:gs pos="50000">
                      <a:srgbClr val="7575AD"/>
                    </a:gs>
                    <a:gs pos="100000">
                      <a:srgbClr val="00AFD8"/>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40" name="Oval 138"/>
                <p:cNvSpPr>
                  <a:spLocks noChangeArrowheads="1"/>
                </p:cNvSpPr>
                <p:nvPr/>
              </p:nvSpPr>
              <p:spPr bwMode="auto">
                <a:xfrm>
                  <a:off x="2306" y="2177"/>
                  <a:ext cx="288" cy="66"/>
                </a:xfrm>
                <a:prstGeom prst="ellipse">
                  <a:avLst/>
                </a:prstGeom>
                <a:gradFill rotWithShape="0">
                  <a:gsLst>
                    <a:gs pos="0">
                      <a:srgbClr val="57DFFF"/>
                    </a:gs>
                    <a:gs pos="50000">
                      <a:srgbClr val="00AFD8"/>
                    </a:gs>
                    <a:gs pos="100000">
                      <a:srgbClr val="57DFFF"/>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nvGrpSpPr>
              <p:cNvPr id="20" name="Group 139"/>
              <p:cNvGrpSpPr>
                <a:grpSpLocks/>
              </p:cNvGrpSpPr>
              <p:nvPr/>
            </p:nvGrpSpPr>
            <p:grpSpPr bwMode="auto">
              <a:xfrm>
                <a:off x="2982" y="3535"/>
                <a:ext cx="720" cy="278"/>
                <a:chOff x="2306" y="2155"/>
                <a:chExt cx="288" cy="111"/>
              </a:xfrm>
            </p:grpSpPr>
            <p:sp>
              <p:nvSpPr>
                <p:cNvPr id="137" name="Oval 140"/>
                <p:cNvSpPr>
                  <a:spLocks noChangeArrowheads="1"/>
                </p:cNvSpPr>
                <p:nvPr/>
              </p:nvSpPr>
              <p:spPr bwMode="auto">
                <a:xfrm>
                  <a:off x="2306" y="2169"/>
                  <a:ext cx="288" cy="97"/>
                </a:xfrm>
                <a:prstGeom prst="ellipse">
                  <a:avLst/>
                </a:prstGeom>
                <a:gradFill rotWithShape="0">
                  <a:gsLst>
                    <a:gs pos="0">
                      <a:srgbClr val="00AFD8"/>
                    </a:gs>
                    <a:gs pos="50000">
                      <a:srgbClr val="7575AD"/>
                    </a:gs>
                    <a:gs pos="100000">
                      <a:srgbClr val="00AFD8"/>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38" name="Oval 141"/>
                <p:cNvSpPr>
                  <a:spLocks noChangeArrowheads="1"/>
                </p:cNvSpPr>
                <p:nvPr/>
              </p:nvSpPr>
              <p:spPr bwMode="auto">
                <a:xfrm>
                  <a:off x="2306" y="2155"/>
                  <a:ext cx="288" cy="88"/>
                </a:xfrm>
                <a:prstGeom prst="ellipse">
                  <a:avLst/>
                </a:prstGeom>
                <a:gradFill rotWithShape="0">
                  <a:gsLst>
                    <a:gs pos="0">
                      <a:srgbClr val="57DFFF"/>
                    </a:gs>
                    <a:gs pos="50000">
                      <a:srgbClr val="00AFD8"/>
                    </a:gs>
                    <a:gs pos="100000">
                      <a:srgbClr val="57DFFF"/>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nvGrpSpPr>
              <p:cNvPr id="21" name="Group 142"/>
              <p:cNvGrpSpPr>
                <a:grpSpLocks/>
              </p:cNvGrpSpPr>
              <p:nvPr/>
            </p:nvGrpSpPr>
            <p:grpSpPr bwMode="auto">
              <a:xfrm>
                <a:off x="2982" y="3578"/>
                <a:ext cx="720" cy="176"/>
                <a:chOff x="2306" y="2189"/>
                <a:chExt cx="288" cy="70"/>
              </a:xfrm>
            </p:grpSpPr>
            <p:sp>
              <p:nvSpPr>
                <p:cNvPr id="135" name="Oval 143"/>
                <p:cNvSpPr>
                  <a:spLocks noChangeArrowheads="1"/>
                </p:cNvSpPr>
                <p:nvPr/>
              </p:nvSpPr>
              <p:spPr bwMode="auto">
                <a:xfrm>
                  <a:off x="2306" y="2193"/>
                  <a:ext cx="288" cy="66"/>
                </a:xfrm>
                <a:prstGeom prst="ellipse">
                  <a:avLst/>
                </a:prstGeom>
                <a:gradFill rotWithShape="0">
                  <a:gsLst>
                    <a:gs pos="0">
                      <a:srgbClr val="00AFD8"/>
                    </a:gs>
                    <a:gs pos="50000">
                      <a:srgbClr val="7575AD"/>
                    </a:gs>
                    <a:gs pos="100000">
                      <a:srgbClr val="00AFD8"/>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36" name="Oval 144"/>
                <p:cNvSpPr>
                  <a:spLocks noChangeArrowheads="1"/>
                </p:cNvSpPr>
                <p:nvPr/>
              </p:nvSpPr>
              <p:spPr bwMode="auto">
                <a:xfrm>
                  <a:off x="2306" y="2189"/>
                  <a:ext cx="288" cy="54"/>
                </a:xfrm>
                <a:prstGeom prst="ellipse">
                  <a:avLst/>
                </a:prstGeom>
                <a:gradFill rotWithShape="0">
                  <a:gsLst>
                    <a:gs pos="0">
                      <a:srgbClr val="57DFFF"/>
                    </a:gs>
                    <a:gs pos="50000">
                      <a:srgbClr val="00AFD8"/>
                    </a:gs>
                    <a:gs pos="100000">
                      <a:srgbClr val="57DFFF"/>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nvGrpSpPr>
              <p:cNvPr id="22" name="Group 145"/>
              <p:cNvGrpSpPr>
                <a:grpSpLocks/>
              </p:cNvGrpSpPr>
              <p:nvPr/>
            </p:nvGrpSpPr>
            <p:grpSpPr bwMode="auto">
              <a:xfrm>
                <a:off x="2982" y="3434"/>
                <a:ext cx="720" cy="263"/>
                <a:chOff x="2306" y="2168"/>
                <a:chExt cx="288" cy="105"/>
              </a:xfrm>
            </p:grpSpPr>
            <p:sp>
              <p:nvSpPr>
                <p:cNvPr id="133" name="Oval 146"/>
                <p:cNvSpPr>
                  <a:spLocks noChangeArrowheads="1"/>
                </p:cNvSpPr>
                <p:nvPr/>
              </p:nvSpPr>
              <p:spPr bwMode="auto">
                <a:xfrm>
                  <a:off x="2306" y="2168"/>
                  <a:ext cx="288" cy="105"/>
                </a:xfrm>
                <a:prstGeom prst="ellipse">
                  <a:avLst/>
                </a:prstGeom>
                <a:gradFill rotWithShape="0">
                  <a:gsLst>
                    <a:gs pos="0">
                      <a:srgbClr val="00AFD8"/>
                    </a:gs>
                    <a:gs pos="50000">
                      <a:srgbClr val="7575AD"/>
                    </a:gs>
                    <a:gs pos="100000">
                      <a:srgbClr val="00AFD8"/>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34" name="Oval 147"/>
                <p:cNvSpPr>
                  <a:spLocks noChangeArrowheads="1"/>
                </p:cNvSpPr>
                <p:nvPr/>
              </p:nvSpPr>
              <p:spPr bwMode="auto">
                <a:xfrm>
                  <a:off x="2306" y="2168"/>
                  <a:ext cx="288" cy="68"/>
                </a:xfrm>
                <a:prstGeom prst="ellipse">
                  <a:avLst/>
                </a:prstGeom>
                <a:gradFill rotWithShape="0">
                  <a:gsLst>
                    <a:gs pos="0">
                      <a:srgbClr val="57DFFF"/>
                    </a:gs>
                    <a:gs pos="50000">
                      <a:srgbClr val="00AFD8"/>
                    </a:gs>
                    <a:gs pos="100000">
                      <a:srgbClr val="57DFFF"/>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nvGrpSpPr>
              <p:cNvPr id="23" name="Group 148"/>
              <p:cNvGrpSpPr>
                <a:grpSpLocks/>
              </p:cNvGrpSpPr>
              <p:nvPr/>
            </p:nvGrpSpPr>
            <p:grpSpPr bwMode="auto">
              <a:xfrm>
                <a:off x="2982" y="3335"/>
                <a:ext cx="720" cy="278"/>
                <a:chOff x="2306" y="2156"/>
                <a:chExt cx="288" cy="111"/>
              </a:xfrm>
            </p:grpSpPr>
            <p:sp>
              <p:nvSpPr>
                <p:cNvPr id="131" name="Oval 149"/>
                <p:cNvSpPr>
                  <a:spLocks noChangeArrowheads="1"/>
                </p:cNvSpPr>
                <p:nvPr/>
              </p:nvSpPr>
              <p:spPr bwMode="auto">
                <a:xfrm>
                  <a:off x="2306" y="2170"/>
                  <a:ext cx="288" cy="97"/>
                </a:xfrm>
                <a:prstGeom prst="ellipse">
                  <a:avLst/>
                </a:prstGeom>
                <a:gradFill rotWithShape="0">
                  <a:gsLst>
                    <a:gs pos="0">
                      <a:srgbClr val="00AFD8"/>
                    </a:gs>
                    <a:gs pos="50000">
                      <a:srgbClr val="7575AD"/>
                    </a:gs>
                    <a:gs pos="100000">
                      <a:srgbClr val="00AFD8"/>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32" name="Oval 150"/>
                <p:cNvSpPr>
                  <a:spLocks noChangeArrowheads="1"/>
                </p:cNvSpPr>
                <p:nvPr/>
              </p:nvSpPr>
              <p:spPr bwMode="auto">
                <a:xfrm>
                  <a:off x="2306" y="2156"/>
                  <a:ext cx="288" cy="101"/>
                </a:xfrm>
                <a:prstGeom prst="ellipse">
                  <a:avLst/>
                </a:prstGeom>
                <a:gradFill rotWithShape="0">
                  <a:gsLst>
                    <a:gs pos="0">
                      <a:srgbClr val="57DFFF"/>
                    </a:gs>
                    <a:gs pos="50000">
                      <a:srgbClr val="00AFD8"/>
                    </a:gs>
                    <a:gs pos="100000">
                      <a:srgbClr val="57DFFF"/>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nvGrpSpPr>
              <p:cNvPr id="24" name="Group 151"/>
              <p:cNvGrpSpPr>
                <a:grpSpLocks/>
              </p:cNvGrpSpPr>
              <p:nvPr/>
            </p:nvGrpSpPr>
            <p:grpSpPr bwMode="auto">
              <a:xfrm>
                <a:off x="2982" y="3252"/>
                <a:ext cx="720" cy="278"/>
                <a:chOff x="2306" y="2103"/>
                <a:chExt cx="288" cy="111"/>
              </a:xfrm>
            </p:grpSpPr>
            <p:sp>
              <p:nvSpPr>
                <p:cNvPr id="129" name="Oval 152"/>
                <p:cNvSpPr>
                  <a:spLocks noChangeArrowheads="1"/>
                </p:cNvSpPr>
                <p:nvPr/>
              </p:nvSpPr>
              <p:spPr bwMode="auto">
                <a:xfrm>
                  <a:off x="2306" y="2117"/>
                  <a:ext cx="288" cy="97"/>
                </a:xfrm>
                <a:prstGeom prst="ellipse">
                  <a:avLst/>
                </a:prstGeom>
                <a:gradFill rotWithShape="0">
                  <a:gsLst>
                    <a:gs pos="0">
                      <a:srgbClr val="57DFFF"/>
                    </a:gs>
                    <a:gs pos="50000">
                      <a:srgbClr val="008EB0"/>
                    </a:gs>
                    <a:gs pos="100000">
                      <a:srgbClr val="57DFFF"/>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30" name="Oval 153"/>
                <p:cNvSpPr>
                  <a:spLocks noChangeArrowheads="1"/>
                </p:cNvSpPr>
                <p:nvPr/>
              </p:nvSpPr>
              <p:spPr bwMode="auto">
                <a:xfrm>
                  <a:off x="2306" y="2103"/>
                  <a:ext cx="288" cy="95"/>
                </a:xfrm>
                <a:prstGeom prst="ellipse">
                  <a:avLst/>
                </a:prstGeom>
                <a:gradFill rotWithShape="0">
                  <a:gsLst>
                    <a:gs pos="0">
                      <a:srgbClr val="CCFFFF"/>
                    </a:gs>
                    <a:gs pos="50000">
                      <a:srgbClr val="57DFFF"/>
                    </a:gs>
                    <a:gs pos="100000">
                      <a:srgbClr val="CCFFFF"/>
                    </a:gs>
                  </a:gsLst>
                  <a:lin ang="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grpSp>
          <p:nvGrpSpPr>
            <p:cNvPr id="25" name="Group 66"/>
            <p:cNvGrpSpPr>
              <a:grpSpLocks/>
            </p:cNvGrpSpPr>
            <p:nvPr/>
          </p:nvGrpSpPr>
          <p:grpSpPr bwMode="auto">
            <a:xfrm>
              <a:off x="2208" y="1392"/>
              <a:ext cx="385" cy="402"/>
              <a:chOff x="3960" y="12396"/>
              <a:chExt cx="614" cy="690"/>
            </a:xfrm>
          </p:grpSpPr>
          <p:pic>
            <p:nvPicPr>
              <p:cNvPr id="121" name="Picture 67" descr="server"/>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4166" y="12396"/>
                <a:ext cx="408" cy="651"/>
              </a:xfrm>
              <a:prstGeom prst="rect">
                <a:avLst/>
              </a:prstGeom>
              <a:noFill/>
              <a:ln w="9525">
                <a:noFill/>
                <a:miter lim="800000"/>
                <a:headEnd/>
                <a:tailEnd/>
              </a:ln>
            </p:spPr>
          </p:pic>
          <p:pic>
            <p:nvPicPr>
              <p:cNvPr id="122" name="Picture 68" descr="PC Blue"/>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3960" y="12710"/>
                <a:ext cx="368" cy="376"/>
              </a:xfrm>
              <a:prstGeom prst="rect">
                <a:avLst/>
              </a:prstGeom>
              <a:noFill/>
              <a:ln w="9525">
                <a:noFill/>
                <a:miter lim="800000"/>
                <a:headEnd/>
                <a:tailEnd/>
              </a:ln>
            </p:spPr>
          </p:pic>
        </p:grpSp>
        <p:grpSp>
          <p:nvGrpSpPr>
            <p:cNvPr id="26" name="Group 173"/>
            <p:cNvGrpSpPr>
              <a:grpSpLocks/>
            </p:cNvGrpSpPr>
            <p:nvPr/>
          </p:nvGrpSpPr>
          <p:grpSpPr bwMode="auto">
            <a:xfrm>
              <a:off x="2014" y="1488"/>
              <a:ext cx="176" cy="204"/>
              <a:chOff x="433" y="3310"/>
              <a:chExt cx="432" cy="470"/>
            </a:xfrm>
          </p:grpSpPr>
          <p:grpSp>
            <p:nvGrpSpPr>
              <p:cNvPr id="27" name="Group 174"/>
              <p:cNvGrpSpPr>
                <a:grpSpLocks/>
              </p:cNvGrpSpPr>
              <p:nvPr/>
            </p:nvGrpSpPr>
            <p:grpSpPr bwMode="auto">
              <a:xfrm>
                <a:off x="433" y="3549"/>
                <a:ext cx="432" cy="231"/>
                <a:chOff x="436" y="205"/>
                <a:chExt cx="1488" cy="376"/>
              </a:xfrm>
            </p:grpSpPr>
            <p:sp>
              <p:nvSpPr>
                <p:cNvPr id="119" name="Oval 175"/>
                <p:cNvSpPr>
                  <a:spLocks noChangeArrowheads="1"/>
                </p:cNvSpPr>
                <p:nvPr/>
              </p:nvSpPr>
              <p:spPr bwMode="auto">
                <a:xfrm>
                  <a:off x="436" y="239"/>
                  <a:ext cx="1488" cy="342"/>
                </a:xfrm>
                <a:prstGeom prst="ellipse">
                  <a:avLst/>
                </a:prstGeom>
                <a:solidFill>
                  <a:srgbClr val="800080"/>
                </a:soli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20" name="Oval 176"/>
                <p:cNvSpPr>
                  <a:spLocks noChangeArrowheads="1"/>
                </p:cNvSpPr>
                <p:nvPr/>
              </p:nvSpPr>
              <p:spPr bwMode="auto">
                <a:xfrm>
                  <a:off x="436" y="205"/>
                  <a:ext cx="1488" cy="336"/>
                </a:xfrm>
                <a:prstGeom prst="ellipse">
                  <a:avLst/>
                </a:prstGeom>
                <a:gradFill rotWithShape="0">
                  <a:gsLst>
                    <a:gs pos="0">
                      <a:srgbClr val="800080"/>
                    </a:gs>
                    <a:gs pos="100000">
                      <a:srgbClr val="800080">
                        <a:gamma/>
                        <a:shade val="66275"/>
                        <a:invGamma/>
                      </a:srgbClr>
                    </a:gs>
                  </a:gsLst>
                  <a:lin ang="270000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nvGrpSpPr>
              <p:cNvPr id="28" name="Group 177"/>
              <p:cNvGrpSpPr>
                <a:grpSpLocks/>
              </p:cNvGrpSpPr>
              <p:nvPr/>
            </p:nvGrpSpPr>
            <p:grpSpPr bwMode="auto">
              <a:xfrm>
                <a:off x="433" y="3494"/>
                <a:ext cx="432" cy="248"/>
                <a:chOff x="436" y="194"/>
                <a:chExt cx="1488" cy="403"/>
              </a:xfrm>
            </p:grpSpPr>
            <p:sp>
              <p:nvSpPr>
                <p:cNvPr id="117" name="Oval 178"/>
                <p:cNvSpPr>
                  <a:spLocks noChangeArrowheads="1"/>
                </p:cNvSpPr>
                <p:nvPr/>
              </p:nvSpPr>
              <p:spPr bwMode="auto">
                <a:xfrm>
                  <a:off x="436" y="228"/>
                  <a:ext cx="1488" cy="369"/>
                </a:xfrm>
                <a:prstGeom prst="ellipse">
                  <a:avLst/>
                </a:prstGeom>
                <a:solidFill>
                  <a:srgbClr val="800080"/>
                </a:soli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18" name="Oval 179"/>
                <p:cNvSpPr>
                  <a:spLocks noChangeArrowheads="1"/>
                </p:cNvSpPr>
                <p:nvPr/>
              </p:nvSpPr>
              <p:spPr bwMode="auto">
                <a:xfrm>
                  <a:off x="436" y="194"/>
                  <a:ext cx="1488" cy="369"/>
                </a:xfrm>
                <a:prstGeom prst="ellipse">
                  <a:avLst/>
                </a:prstGeom>
                <a:gradFill rotWithShape="0">
                  <a:gsLst>
                    <a:gs pos="0">
                      <a:srgbClr val="800080"/>
                    </a:gs>
                    <a:gs pos="100000">
                      <a:srgbClr val="800080">
                        <a:gamma/>
                        <a:shade val="66275"/>
                        <a:invGamma/>
                      </a:srgbClr>
                    </a:gs>
                  </a:gsLst>
                  <a:lin ang="270000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nvGrpSpPr>
              <p:cNvPr id="29" name="Group 180"/>
              <p:cNvGrpSpPr>
                <a:grpSpLocks/>
              </p:cNvGrpSpPr>
              <p:nvPr/>
            </p:nvGrpSpPr>
            <p:grpSpPr bwMode="auto">
              <a:xfrm>
                <a:off x="433" y="3452"/>
                <a:ext cx="432" cy="231"/>
                <a:chOff x="436" y="204"/>
                <a:chExt cx="1488" cy="377"/>
              </a:xfrm>
            </p:grpSpPr>
            <p:sp>
              <p:nvSpPr>
                <p:cNvPr id="115" name="Oval 181"/>
                <p:cNvSpPr>
                  <a:spLocks noChangeArrowheads="1"/>
                </p:cNvSpPr>
                <p:nvPr/>
              </p:nvSpPr>
              <p:spPr bwMode="auto">
                <a:xfrm>
                  <a:off x="436" y="245"/>
                  <a:ext cx="1488" cy="336"/>
                </a:xfrm>
                <a:prstGeom prst="ellipse">
                  <a:avLst/>
                </a:prstGeom>
                <a:solidFill>
                  <a:srgbClr val="800080"/>
                </a:soli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16" name="Oval 182"/>
                <p:cNvSpPr>
                  <a:spLocks noChangeArrowheads="1"/>
                </p:cNvSpPr>
                <p:nvPr/>
              </p:nvSpPr>
              <p:spPr bwMode="auto">
                <a:xfrm>
                  <a:off x="436" y="204"/>
                  <a:ext cx="1488" cy="336"/>
                </a:xfrm>
                <a:prstGeom prst="ellipse">
                  <a:avLst/>
                </a:prstGeom>
                <a:gradFill rotWithShape="0">
                  <a:gsLst>
                    <a:gs pos="0">
                      <a:srgbClr val="800080"/>
                    </a:gs>
                    <a:gs pos="100000">
                      <a:srgbClr val="800080">
                        <a:gamma/>
                        <a:shade val="66275"/>
                        <a:invGamma/>
                      </a:srgbClr>
                    </a:gs>
                  </a:gsLst>
                  <a:lin ang="270000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nvGrpSpPr>
              <p:cNvPr id="30" name="Group 183"/>
              <p:cNvGrpSpPr>
                <a:grpSpLocks/>
              </p:cNvGrpSpPr>
              <p:nvPr/>
            </p:nvGrpSpPr>
            <p:grpSpPr bwMode="auto">
              <a:xfrm>
                <a:off x="433" y="3406"/>
                <a:ext cx="432" cy="281"/>
                <a:chOff x="436" y="207"/>
                <a:chExt cx="1488" cy="459"/>
              </a:xfrm>
            </p:grpSpPr>
            <p:sp>
              <p:nvSpPr>
                <p:cNvPr id="113" name="Oval 184"/>
                <p:cNvSpPr>
                  <a:spLocks noChangeArrowheads="1"/>
                </p:cNvSpPr>
                <p:nvPr/>
              </p:nvSpPr>
              <p:spPr bwMode="auto">
                <a:xfrm>
                  <a:off x="436" y="241"/>
                  <a:ext cx="1488" cy="425"/>
                </a:xfrm>
                <a:prstGeom prst="ellipse">
                  <a:avLst/>
                </a:prstGeom>
                <a:solidFill>
                  <a:srgbClr val="800080"/>
                </a:soli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14" name="Oval 185"/>
                <p:cNvSpPr>
                  <a:spLocks noChangeArrowheads="1"/>
                </p:cNvSpPr>
                <p:nvPr/>
              </p:nvSpPr>
              <p:spPr bwMode="auto">
                <a:xfrm>
                  <a:off x="436" y="207"/>
                  <a:ext cx="1488" cy="425"/>
                </a:xfrm>
                <a:prstGeom prst="ellipse">
                  <a:avLst/>
                </a:prstGeom>
                <a:gradFill rotWithShape="0">
                  <a:gsLst>
                    <a:gs pos="0">
                      <a:srgbClr val="800080"/>
                    </a:gs>
                    <a:gs pos="100000">
                      <a:srgbClr val="800080">
                        <a:gamma/>
                        <a:shade val="66275"/>
                        <a:invGamma/>
                      </a:srgbClr>
                    </a:gs>
                  </a:gsLst>
                  <a:lin ang="270000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nvGrpSpPr>
              <p:cNvPr id="31" name="Group 186"/>
              <p:cNvGrpSpPr>
                <a:grpSpLocks/>
              </p:cNvGrpSpPr>
              <p:nvPr/>
            </p:nvGrpSpPr>
            <p:grpSpPr bwMode="auto">
              <a:xfrm>
                <a:off x="433" y="3356"/>
                <a:ext cx="432" cy="231"/>
                <a:chOff x="436" y="203"/>
                <a:chExt cx="1488" cy="377"/>
              </a:xfrm>
            </p:grpSpPr>
            <p:sp>
              <p:nvSpPr>
                <p:cNvPr id="111" name="Oval 187"/>
                <p:cNvSpPr>
                  <a:spLocks noChangeArrowheads="1"/>
                </p:cNvSpPr>
                <p:nvPr/>
              </p:nvSpPr>
              <p:spPr bwMode="auto">
                <a:xfrm>
                  <a:off x="436" y="244"/>
                  <a:ext cx="1488" cy="336"/>
                </a:xfrm>
                <a:prstGeom prst="ellipse">
                  <a:avLst/>
                </a:prstGeom>
                <a:solidFill>
                  <a:srgbClr val="800080"/>
                </a:soli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12" name="Oval 188"/>
                <p:cNvSpPr>
                  <a:spLocks noChangeArrowheads="1"/>
                </p:cNvSpPr>
                <p:nvPr/>
              </p:nvSpPr>
              <p:spPr bwMode="auto">
                <a:xfrm>
                  <a:off x="436" y="203"/>
                  <a:ext cx="1488" cy="342"/>
                </a:xfrm>
                <a:prstGeom prst="ellipse">
                  <a:avLst/>
                </a:prstGeom>
                <a:gradFill rotWithShape="0">
                  <a:gsLst>
                    <a:gs pos="0">
                      <a:srgbClr val="800080"/>
                    </a:gs>
                    <a:gs pos="100000">
                      <a:srgbClr val="800080">
                        <a:gamma/>
                        <a:shade val="66275"/>
                        <a:invGamma/>
                      </a:srgbClr>
                    </a:gs>
                  </a:gsLst>
                  <a:lin ang="270000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nvGrpSpPr>
              <p:cNvPr id="224" name="Group 189"/>
              <p:cNvGrpSpPr>
                <a:grpSpLocks/>
              </p:cNvGrpSpPr>
              <p:nvPr/>
            </p:nvGrpSpPr>
            <p:grpSpPr bwMode="auto">
              <a:xfrm>
                <a:off x="433" y="3310"/>
                <a:ext cx="432" cy="290"/>
                <a:chOff x="436" y="206"/>
                <a:chExt cx="1488" cy="473"/>
              </a:xfrm>
            </p:grpSpPr>
            <p:sp>
              <p:nvSpPr>
                <p:cNvPr id="109" name="Oval 190"/>
                <p:cNvSpPr>
                  <a:spLocks noChangeArrowheads="1"/>
                </p:cNvSpPr>
                <p:nvPr/>
              </p:nvSpPr>
              <p:spPr bwMode="auto">
                <a:xfrm>
                  <a:off x="436" y="240"/>
                  <a:ext cx="1488" cy="439"/>
                </a:xfrm>
                <a:prstGeom prst="ellipse">
                  <a:avLst/>
                </a:prstGeom>
                <a:solidFill>
                  <a:srgbClr val="800080"/>
                </a:soli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sp>
              <p:nvSpPr>
                <p:cNvPr id="110" name="Oval 191"/>
                <p:cNvSpPr>
                  <a:spLocks noChangeArrowheads="1"/>
                </p:cNvSpPr>
                <p:nvPr/>
              </p:nvSpPr>
              <p:spPr bwMode="auto">
                <a:xfrm>
                  <a:off x="436" y="206"/>
                  <a:ext cx="1488" cy="432"/>
                </a:xfrm>
                <a:prstGeom prst="ellipse">
                  <a:avLst/>
                </a:prstGeom>
                <a:gradFill rotWithShape="0">
                  <a:gsLst>
                    <a:gs pos="0">
                      <a:srgbClr val="800080"/>
                    </a:gs>
                    <a:gs pos="100000">
                      <a:srgbClr val="800080">
                        <a:gamma/>
                        <a:shade val="66275"/>
                        <a:invGamma/>
                      </a:srgbClr>
                    </a:gs>
                  </a:gsLst>
                  <a:lin ang="2700000" scaled="1"/>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pitchFamily="34" charset="-122"/>
                    <a:ea typeface="微软雅黑" pitchFamily="34" charset="-122"/>
                  </a:endParaRPr>
                </a:p>
              </p:txBody>
            </p:sp>
          </p:grpSp>
        </p:grpSp>
      </p:grpSp>
      <p:sp>
        <p:nvSpPr>
          <p:cNvPr id="57" name="下箭头 56"/>
          <p:cNvSpPr/>
          <p:nvPr/>
        </p:nvSpPr>
        <p:spPr bwMode="auto">
          <a:xfrm>
            <a:off x="3537565" y="2324702"/>
            <a:ext cx="320731" cy="1086039"/>
          </a:xfrm>
          <a:prstGeom prst="downArrow">
            <a:avLst/>
          </a:prstGeom>
          <a:solidFill>
            <a:srgbClr val="4BACC6">
              <a:lumMod val="40000"/>
              <a:lumOff val="60000"/>
            </a:srgbClr>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微软雅黑" pitchFamily="34" charset="-122"/>
              <a:ea typeface="微软雅黑" pitchFamily="34" charset="-122"/>
            </a:endParaRPr>
          </a:p>
        </p:txBody>
      </p:sp>
      <p:cxnSp>
        <p:nvCxnSpPr>
          <p:cNvPr id="231" name="直接箭头连接符 322"/>
          <p:cNvCxnSpPr>
            <a:cxnSpLocks noChangeShapeType="1"/>
            <a:endCxn id="180" idx="2"/>
          </p:cNvCxnSpPr>
          <p:nvPr/>
        </p:nvCxnSpPr>
        <p:spPr bwMode="auto">
          <a:xfrm rot="5400000">
            <a:off x="1383731" y="2315977"/>
            <a:ext cx="1487756" cy="857376"/>
          </a:xfrm>
          <a:prstGeom prst="straightConnector1">
            <a:avLst/>
          </a:prstGeom>
          <a:noFill/>
          <a:ln w="38100" algn="ctr">
            <a:solidFill>
              <a:srgbClr val="4A7EBB"/>
            </a:solidFill>
            <a:round/>
            <a:headEnd/>
            <a:tailEnd type="triangle" w="med" len="med"/>
          </a:ln>
        </p:spPr>
      </p:cxnSp>
      <p:cxnSp>
        <p:nvCxnSpPr>
          <p:cNvPr id="237" name="直接箭头连接符 236"/>
          <p:cNvCxnSpPr>
            <a:stCxn id="183" idx="6"/>
            <a:endCxn id="180" idx="6"/>
          </p:cNvCxnSpPr>
          <p:nvPr/>
        </p:nvCxnSpPr>
        <p:spPr>
          <a:xfrm flipH="1" flipV="1">
            <a:off x="5536575" y="3488543"/>
            <a:ext cx="1119350" cy="19394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38" name="直接箭头连接符 237"/>
          <p:cNvCxnSpPr>
            <a:stCxn id="180" idx="6"/>
          </p:cNvCxnSpPr>
          <p:nvPr/>
        </p:nvCxnSpPr>
        <p:spPr>
          <a:xfrm flipH="1" flipV="1">
            <a:off x="4668100" y="1990480"/>
            <a:ext cx="868475" cy="149806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1" name="TextBox 240"/>
          <p:cNvSpPr txBox="1"/>
          <p:nvPr/>
        </p:nvSpPr>
        <p:spPr bwMode="auto">
          <a:xfrm rot="18951865">
            <a:off x="2352593" y="3752474"/>
            <a:ext cx="1461979" cy="307830"/>
          </a:xfrm>
          <a:prstGeom prst="rect">
            <a:avLst/>
          </a:prstGeom>
          <a:noFill/>
        </p:spPr>
        <p:txBody>
          <a:bodyPr wrap="square">
            <a:spAutoFit/>
          </a:bodyPr>
          <a:lstStyle/>
          <a:p>
            <a:pPr algn="ctr" fontAlgn="auto">
              <a:spcBef>
                <a:spcPts val="0"/>
              </a:spcBef>
              <a:spcAft>
                <a:spcPts val="0"/>
              </a:spcAft>
              <a:defRPr/>
            </a:pPr>
            <a:r>
              <a:rPr lang="zh-CN" altLang="en-US" sz="1400" kern="0" dirty="0">
                <a:solidFill>
                  <a:srgbClr val="1F497D"/>
                </a:solidFill>
                <a:latin typeface="微软雅黑" pitchFamily="34" charset="-122"/>
                <a:ea typeface="微软雅黑" pitchFamily="34" charset="-122"/>
              </a:rPr>
              <a:t>服务组织</a:t>
            </a:r>
          </a:p>
        </p:txBody>
      </p:sp>
      <p:sp>
        <p:nvSpPr>
          <p:cNvPr id="128" name="灯片编号占位符 127"/>
          <p:cNvSpPr>
            <a:spLocks noGrp="1"/>
          </p:cNvSpPr>
          <p:nvPr>
            <p:ph type="sldNum" sz="quarter" idx="12"/>
          </p:nvPr>
        </p:nvSpPr>
        <p:spPr/>
        <p:txBody>
          <a:bodyPr/>
          <a:lstStyle/>
          <a:p>
            <a:pPr>
              <a:defRPr/>
            </a:pPr>
            <a:fld id="{416F428E-54E4-4063-BE02-24BF1876C6CE}" type="slidenum">
              <a:rPr lang="zh-CN" altLang="en-US" smtClean="0"/>
              <a:pPr>
                <a:defRPr/>
              </a:pPr>
              <a:t>40</a:t>
            </a:fld>
            <a:endParaRPr lang="zh-CN" altLang="en-US" dirty="0"/>
          </a:p>
        </p:txBody>
      </p:sp>
      <p:sp>
        <p:nvSpPr>
          <p:cNvPr id="143" name="标题 1"/>
          <p:cNvSpPr>
            <a:spLocks noGrp="1"/>
          </p:cNvSpPr>
          <p:nvPr>
            <p:ph type="title"/>
          </p:nvPr>
        </p:nvSpPr>
        <p:spPr>
          <a:xfrm>
            <a:off x="352733" y="220897"/>
            <a:ext cx="6276129" cy="504144"/>
          </a:xfrm>
          <a:noFill/>
          <a:ln w="9525">
            <a:noFill/>
            <a:miter lim="800000"/>
            <a:headEnd/>
            <a:tailEnd/>
          </a:ln>
        </p:spPr>
        <p:txBody>
          <a:bodyPr vert="horz" wrap="square" lIns="91456" tIns="45728" rIns="91456" bIns="45728" numCol="1" anchor="ctr" anchorCtr="0" compatLnSpc="1">
            <a:prstTxWarp prst="textNoShape">
              <a:avLst/>
            </a:prstTxWarp>
            <a:noAutofit/>
          </a:bodyPr>
          <a:lstStyle/>
          <a:p>
            <a:pPr>
              <a:buNone/>
            </a:pPr>
            <a:r>
              <a:rPr lang="zh-CN" altLang="en-US" sz="2000" b="1" dirty="0">
                <a:solidFill>
                  <a:schemeClr val="tx1"/>
                </a:solidFill>
              </a:rPr>
              <a:t>神州</a:t>
            </a:r>
            <a:r>
              <a:rPr lang="zh-CN" altLang="en-US" sz="2000" b="1" dirty="0" smtClean="0">
                <a:solidFill>
                  <a:schemeClr val="tx1"/>
                </a:solidFill>
              </a:rPr>
              <a:t>数码</a:t>
            </a:r>
            <a:r>
              <a:rPr lang="zh-CN" altLang="en-US" sz="2000" b="1" dirty="0">
                <a:solidFill>
                  <a:schemeClr val="tx1"/>
                </a:solidFill>
              </a:rPr>
              <a:t>扬州</a:t>
            </a:r>
            <a:r>
              <a:rPr lang="zh-CN" altLang="en-US" sz="2000" b="1" dirty="0" smtClean="0">
                <a:solidFill>
                  <a:schemeClr val="tx1"/>
                </a:solidFill>
              </a:rPr>
              <a:t>智慧</a:t>
            </a:r>
            <a:r>
              <a:rPr lang="zh-CN" altLang="en-US" sz="2000" b="1" dirty="0">
                <a:solidFill>
                  <a:schemeClr val="tx1"/>
                </a:solidFill>
              </a:rPr>
              <a:t>城市运营</a:t>
            </a:r>
            <a:r>
              <a:rPr lang="zh-CN" altLang="en-US" sz="2000" b="1" dirty="0" smtClean="0">
                <a:solidFill>
                  <a:schemeClr val="tx1"/>
                </a:solidFill>
              </a:rPr>
              <a:t>案例</a:t>
            </a:r>
            <a:r>
              <a:rPr lang="en-US" altLang="zh-CN" sz="2000" b="1" dirty="0" smtClean="0">
                <a:solidFill>
                  <a:schemeClr val="tx1"/>
                </a:solidFill>
              </a:rPr>
              <a:t>-</a:t>
            </a:r>
            <a:r>
              <a:rPr lang="zh-CN" altLang="en-US" sz="2000" b="1" dirty="0" smtClean="0">
                <a:solidFill>
                  <a:schemeClr val="tx1"/>
                </a:solidFill>
              </a:rPr>
              <a:t>多级响应网格化服务</a:t>
            </a:r>
            <a:endParaRPr lang="zh-CN" altLang="en-US" sz="2000" b="1" dirty="0">
              <a:solidFill>
                <a:schemeClr val="tx1"/>
              </a:solidFill>
            </a:endParaRPr>
          </a:p>
        </p:txBody>
      </p:sp>
    </p:spTree>
    <p:extLst>
      <p:ext uri="{BB962C8B-B14F-4D97-AF65-F5344CB8AC3E}">
        <p14:creationId xmlns:p14="http://schemas.microsoft.com/office/powerpoint/2010/main" val="12733374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52314" y="143080"/>
            <a:ext cx="5430231" cy="498562"/>
          </a:xfrm>
          <a:prstGeom prst="rect">
            <a:avLst/>
          </a:prstGeom>
          <a:noFill/>
          <a:ln w="9525" algn="ctr">
            <a:noFill/>
            <a:miter lim="800000"/>
            <a:headEnd/>
            <a:tailEnd/>
          </a:ln>
        </p:spPr>
        <p:txBody>
          <a:bodyPr/>
          <a:lstStyle/>
          <a:p>
            <a:pPr algn="l" eaLnBrk="1" hangingPunct="1"/>
            <a:r>
              <a:rPr lang="zh-CN" altLang="en-US" sz="2801" b="1" u="none" dirty="0" smtClean="0">
                <a:latin typeface="微软雅黑" panose="020B0503020204020204" pitchFamily="34" charset="-122"/>
                <a:ea typeface="微软雅黑" panose="020B0503020204020204" pitchFamily="34" charset="-122"/>
              </a:rPr>
              <a:t>电子政务云平台运</a:t>
            </a:r>
            <a:r>
              <a:rPr lang="zh-CN" altLang="en-US" sz="2801" b="1" u="none" dirty="0">
                <a:latin typeface="微软雅黑" panose="020B0503020204020204" pitchFamily="34" charset="-122"/>
                <a:ea typeface="微软雅黑" panose="020B0503020204020204" pitchFamily="34" charset="-122"/>
              </a:rPr>
              <a:t>维</a:t>
            </a:r>
            <a:r>
              <a:rPr lang="zh-CN" altLang="en-US" sz="2801" b="1" u="none" dirty="0" smtClean="0">
                <a:latin typeface="微软雅黑" panose="020B0503020204020204" pitchFamily="34" charset="-122"/>
                <a:ea typeface="微软雅黑" panose="020B0503020204020204" pitchFamily="34" charset="-122"/>
              </a:rPr>
              <a:t>仪表盘</a:t>
            </a:r>
            <a:endParaRPr lang="zh-CN" altLang="en-US" sz="2801" b="1" u="none" dirty="0">
              <a:latin typeface="微软雅黑" panose="020B0503020204020204" pitchFamily="34" charset="-122"/>
              <a:ea typeface="微软雅黑" panose="020B0503020204020204" pitchFamily="34" charset="-122"/>
            </a:endParaRPr>
          </a:p>
        </p:txBody>
      </p:sp>
      <p:sp>
        <p:nvSpPr>
          <p:cNvPr id="18435" name="Text Box 3"/>
          <p:cNvSpPr txBox="1">
            <a:spLocks noChangeArrowheads="1"/>
          </p:cNvSpPr>
          <p:nvPr/>
        </p:nvSpPr>
        <p:spPr bwMode="auto">
          <a:xfrm>
            <a:off x="1404442" y="6015560"/>
            <a:ext cx="6501987" cy="477054"/>
          </a:xfrm>
          <a:prstGeom prst="rect">
            <a:avLst/>
          </a:prstGeom>
          <a:noFill/>
          <a:ln w="9525" algn="ctr">
            <a:noFill/>
            <a:miter lim="800000"/>
            <a:headEnd/>
            <a:tailEnd/>
          </a:ln>
        </p:spPr>
        <p:txBody>
          <a:bodyPr wrap="square" lIns="0" rIns="0">
            <a:spAutoFit/>
          </a:bodyPr>
          <a:lstStyle/>
          <a:p>
            <a:pPr marL="342969" indent="-342969" eaLnBrk="1" hangingPunct="1">
              <a:lnSpc>
                <a:spcPct val="125000"/>
              </a:lnSpc>
            </a:pPr>
            <a:r>
              <a:rPr lang="en-US" altLang="zh-CN" b="1" u="none" dirty="0">
                <a:latin typeface="微软雅黑" panose="020B0503020204020204" pitchFamily="34" charset="-122"/>
                <a:ea typeface="微软雅黑" panose="020B0503020204020204" pitchFamily="34" charset="-122"/>
              </a:rPr>
              <a:t>    </a:t>
            </a:r>
            <a:r>
              <a:rPr lang="zh-CN" altLang="en-US" sz="2000" b="1" u="none" dirty="0">
                <a:latin typeface="微软雅黑" panose="020B0503020204020204" pitchFamily="34" charset="-122"/>
                <a:ea typeface="微软雅黑" panose="020B0503020204020204" pitchFamily="34" charset="-122"/>
              </a:rPr>
              <a:t>从宏观的角度，</a:t>
            </a:r>
            <a:r>
              <a:rPr lang="zh-CN" altLang="en-US" sz="2000" b="1" u="none" dirty="0" smtClean="0">
                <a:latin typeface="微软雅黑" panose="020B0503020204020204" pitchFamily="34" charset="-122"/>
                <a:ea typeface="微软雅黑" panose="020B0503020204020204" pitchFamily="34" charset="-122"/>
              </a:rPr>
              <a:t>向</a:t>
            </a:r>
            <a:r>
              <a:rPr lang="zh-CN" altLang="en-US" sz="2000" b="1" u="none" dirty="0">
                <a:latin typeface="微软雅黑" panose="020B0503020204020204" pitchFamily="34" charset="-122"/>
                <a:ea typeface="微软雅黑" panose="020B0503020204020204" pitchFamily="34" charset="-122"/>
              </a:rPr>
              <a:t>领导</a:t>
            </a:r>
            <a:r>
              <a:rPr lang="zh-CN" altLang="en-US" sz="2000" b="1" u="none" dirty="0" smtClean="0">
                <a:latin typeface="微软雅黑" panose="020B0503020204020204" pitchFamily="34" charset="-122"/>
                <a:ea typeface="微软雅黑" panose="020B0503020204020204" pitchFamily="34" charset="-122"/>
              </a:rPr>
              <a:t>展示云</a:t>
            </a:r>
            <a:r>
              <a:rPr lang="zh-CN" altLang="en-US" sz="2000" b="1" u="none" dirty="0">
                <a:latin typeface="微软雅黑" panose="020B0503020204020204" pitchFamily="34" charset="-122"/>
                <a:ea typeface="微软雅黑" panose="020B0503020204020204" pitchFamily="34" charset="-122"/>
              </a:rPr>
              <a:t>平台</a:t>
            </a:r>
            <a:r>
              <a:rPr lang="zh-CN" altLang="en-US" sz="2000" b="1" u="none" dirty="0" smtClean="0">
                <a:latin typeface="微软雅黑" panose="020B0503020204020204" pitchFamily="34" charset="-122"/>
                <a:ea typeface="微软雅黑" panose="020B0503020204020204" pitchFamily="34" charset="-122"/>
              </a:rPr>
              <a:t>全局运行态势</a:t>
            </a:r>
            <a:r>
              <a:rPr lang="zh-CN" altLang="en-US" sz="2000" b="1" u="none" dirty="0">
                <a:latin typeface="微软雅黑" panose="020B0503020204020204" pitchFamily="34" charset="-122"/>
                <a:ea typeface="微软雅黑" panose="020B0503020204020204" pitchFamily="34" charset="-122"/>
              </a:rPr>
              <a:t>。</a:t>
            </a:r>
          </a:p>
        </p:txBody>
      </p:sp>
      <p:sp>
        <p:nvSpPr>
          <p:cNvPr id="18436" name="Text Box 4"/>
          <p:cNvSpPr txBox="1">
            <a:spLocks noChangeArrowheads="1"/>
          </p:cNvSpPr>
          <p:nvPr/>
        </p:nvSpPr>
        <p:spPr bwMode="auto">
          <a:xfrm>
            <a:off x="611295" y="1845194"/>
            <a:ext cx="2087924" cy="2632532"/>
          </a:xfrm>
          <a:prstGeom prst="rect">
            <a:avLst/>
          </a:prstGeom>
          <a:noFill/>
          <a:ln w="9525" algn="ctr">
            <a:noFill/>
            <a:miter lim="800000"/>
            <a:headEnd/>
            <a:tailEnd/>
          </a:ln>
        </p:spPr>
        <p:txBody>
          <a:bodyPr lIns="0" rIns="0">
            <a:spAutoFit/>
          </a:bodyPr>
          <a:lstStyle/>
          <a:p>
            <a:pPr marL="342969" indent="-342969" eaLnBrk="1" hangingPunct="1">
              <a:lnSpc>
                <a:spcPct val="125000"/>
              </a:lnSpc>
              <a:buFont typeface="Wingdings" pitchFamily="2" charset="2"/>
              <a:buChar char="ü"/>
            </a:pPr>
            <a:r>
              <a:rPr lang="zh-CN" altLang="en-US" b="1" dirty="0">
                <a:latin typeface="微软雅黑" panose="020B0503020204020204" pitchFamily="34" charset="-122"/>
                <a:ea typeface="微软雅黑" panose="020B0503020204020204" pitchFamily="34" charset="-122"/>
              </a:rPr>
              <a:t>事件统计</a:t>
            </a:r>
          </a:p>
          <a:p>
            <a:pPr marL="342969" indent="-342969" eaLnBrk="1" hangingPunct="1">
              <a:lnSpc>
                <a:spcPct val="125000"/>
              </a:lnSpc>
              <a:buFont typeface="Wingdings" pitchFamily="2" charset="2"/>
              <a:buChar char="ü"/>
            </a:pPr>
            <a:r>
              <a:rPr lang="zh-CN" altLang="en-US" b="1" dirty="0">
                <a:latin typeface="微软雅黑" panose="020B0503020204020204" pitchFamily="34" charset="-122"/>
                <a:ea typeface="微软雅黑" panose="020B0503020204020204" pitchFamily="34" charset="-122"/>
              </a:rPr>
              <a:t>告警统计</a:t>
            </a:r>
          </a:p>
          <a:p>
            <a:pPr marL="342969" indent="-342969" eaLnBrk="1" hangingPunct="1">
              <a:lnSpc>
                <a:spcPct val="125000"/>
              </a:lnSpc>
              <a:buFont typeface="Wingdings" pitchFamily="2" charset="2"/>
              <a:buChar char="ü"/>
            </a:pPr>
            <a:r>
              <a:rPr lang="zh-CN" altLang="en-US" b="1" dirty="0">
                <a:latin typeface="微软雅黑" panose="020B0503020204020204" pitchFamily="34" charset="-122"/>
                <a:ea typeface="微软雅黑" panose="020B0503020204020204" pitchFamily="34" charset="-122"/>
              </a:rPr>
              <a:t>设备状态</a:t>
            </a:r>
          </a:p>
          <a:p>
            <a:pPr marL="342969" indent="-342969" eaLnBrk="1" hangingPunct="1">
              <a:lnSpc>
                <a:spcPct val="125000"/>
              </a:lnSpc>
              <a:buFont typeface="Wingdings" pitchFamily="2" charset="2"/>
              <a:buChar char="ü"/>
            </a:pPr>
            <a:r>
              <a:rPr lang="zh-CN" altLang="en-US" b="1" dirty="0">
                <a:latin typeface="微软雅黑" panose="020B0503020204020204" pitchFamily="34" charset="-122"/>
                <a:ea typeface="微软雅黑" panose="020B0503020204020204" pitchFamily="34" charset="-122"/>
              </a:rPr>
              <a:t>资源</a:t>
            </a:r>
            <a:r>
              <a:rPr lang="zh-CN" altLang="en-US" b="1" dirty="0" smtClean="0">
                <a:latin typeface="微软雅黑" panose="020B0503020204020204" pitchFamily="34" charset="-122"/>
                <a:ea typeface="微软雅黑" panose="020B0503020204020204" pitchFamily="34" charset="-122"/>
              </a:rPr>
              <a:t>呈现</a:t>
            </a:r>
            <a:endParaRPr lang="zh-CN" altLang="en-US" b="1" dirty="0">
              <a:latin typeface="微软雅黑" panose="020B0503020204020204" pitchFamily="34" charset="-122"/>
              <a:ea typeface="微软雅黑" panose="020B0503020204020204" pitchFamily="34" charset="-122"/>
            </a:endParaRPr>
          </a:p>
          <a:p>
            <a:pPr marL="342969" indent="-342969" eaLnBrk="1" hangingPunct="1">
              <a:lnSpc>
                <a:spcPct val="125000"/>
              </a:lnSpc>
              <a:buFont typeface="Wingdings" pitchFamily="2" charset="2"/>
              <a:buChar char="ü"/>
            </a:pPr>
            <a:r>
              <a:rPr lang="zh-CN" altLang="en-US" b="1" dirty="0">
                <a:latin typeface="微软雅黑" panose="020B0503020204020204" pitchFamily="34" charset="-122"/>
                <a:ea typeface="微软雅黑" panose="020B0503020204020204" pitchFamily="34" charset="-122"/>
              </a:rPr>
              <a:t>性能</a:t>
            </a:r>
            <a:r>
              <a:rPr lang="zh-CN" altLang="en-US" b="1" dirty="0" smtClean="0">
                <a:latin typeface="微软雅黑" panose="020B0503020204020204" pitchFamily="34" charset="-122"/>
                <a:ea typeface="微软雅黑" panose="020B0503020204020204" pitchFamily="34" charset="-122"/>
              </a:rPr>
              <a:t>监视</a:t>
            </a:r>
            <a:endParaRPr lang="zh-CN" altLang="en-US" b="1" dirty="0">
              <a:latin typeface="微软雅黑" panose="020B0503020204020204" pitchFamily="34" charset="-122"/>
              <a:ea typeface="微软雅黑" panose="020B0503020204020204" pitchFamily="34" charset="-122"/>
            </a:endParaRPr>
          </a:p>
          <a:p>
            <a:pPr marL="342969" indent="-342969" eaLnBrk="1" hangingPunct="1">
              <a:lnSpc>
                <a:spcPct val="125000"/>
              </a:lnSpc>
              <a:buFont typeface="Wingdings" pitchFamily="2" charset="2"/>
              <a:buChar char="ü"/>
            </a:pPr>
            <a:r>
              <a:rPr lang="zh-CN" altLang="en-US" b="1" dirty="0">
                <a:latin typeface="微软雅黑" panose="020B0503020204020204" pitchFamily="34" charset="-122"/>
                <a:ea typeface="微软雅黑" panose="020B0503020204020204" pitchFamily="34" charset="-122"/>
              </a:rPr>
              <a:t>实时报表</a:t>
            </a:r>
          </a:p>
          <a:p>
            <a:pPr marL="342969" indent="-342969" eaLnBrk="1" hangingPunct="1">
              <a:lnSpc>
                <a:spcPct val="125000"/>
              </a:lnSpc>
            </a:pPr>
            <a:endParaRPr lang="en-US" altLang="zh-CN" sz="2400" b="1" dirty="0">
              <a:latin typeface="微软雅黑" panose="020B0503020204020204" pitchFamily="34" charset="-122"/>
              <a:ea typeface="微软雅黑" panose="020B0503020204020204" pitchFamily="34" charset="-122"/>
            </a:endParaRPr>
          </a:p>
        </p:txBody>
      </p:sp>
      <p:pic>
        <p:nvPicPr>
          <p:cNvPr id="18437" name="Picture 6"/>
          <p:cNvPicPr>
            <a:picLocks noChangeAspect="1" noChangeArrowheads="1"/>
          </p:cNvPicPr>
          <p:nvPr/>
        </p:nvPicPr>
        <p:blipFill>
          <a:blip r:embed="rId2"/>
          <a:srcRect/>
          <a:stretch>
            <a:fillRect/>
          </a:stretch>
        </p:blipFill>
        <p:spPr bwMode="auto">
          <a:xfrm>
            <a:off x="2196530" y="1141930"/>
            <a:ext cx="6573391" cy="4842961"/>
          </a:xfrm>
          <a:prstGeom prst="rect">
            <a:avLst/>
          </a:prstGeom>
          <a:noFill/>
          <a:ln w="9525" algn="ctr">
            <a:noFill/>
            <a:miter lim="800000"/>
            <a:headEnd/>
            <a:tailEnd/>
          </a:ln>
        </p:spPr>
      </p:pic>
    </p:spTree>
    <p:extLst>
      <p:ext uri="{BB962C8B-B14F-4D97-AF65-F5344CB8AC3E}">
        <p14:creationId xmlns:p14="http://schemas.microsoft.com/office/powerpoint/2010/main" val="2734449518"/>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电子政务平台运维保障总体设计总结</a:t>
            </a:r>
            <a:endParaRPr lang="zh-CN" altLang="en-US" dirty="0"/>
          </a:p>
        </p:txBody>
      </p:sp>
      <p:graphicFrame>
        <p:nvGraphicFramePr>
          <p:cNvPr id="4" name="内容占位符 3"/>
          <p:cNvGraphicFramePr>
            <a:graphicFrameLocks noGrp="1"/>
          </p:cNvGraphicFramePr>
          <p:nvPr>
            <p:ph idx="1"/>
            <p:extLst/>
          </p:nvPr>
        </p:nvGraphicFramePr>
        <p:xfrm>
          <a:off x="396331" y="1125538"/>
          <a:ext cx="8117432" cy="5353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21104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84975" y="631825"/>
            <a:ext cx="2039938" cy="681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400" baseline="-25000">
              <a:solidFill>
                <a:prstClr val="white"/>
              </a:solidFill>
            </a:endParaRPr>
          </a:p>
        </p:txBody>
      </p:sp>
      <p:sp>
        <p:nvSpPr>
          <p:cNvPr id="6" name="标题 1"/>
          <p:cNvSpPr>
            <a:spLocks noGrp="1"/>
          </p:cNvSpPr>
          <p:nvPr>
            <p:ph type="title"/>
          </p:nvPr>
        </p:nvSpPr>
        <p:spPr bwMode="auto">
          <a:xfrm>
            <a:off x="180306" y="2349674"/>
            <a:ext cx="6336704" cy="19442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zh-CN" altLang="en-US" dirty="0" smtClean="0">
                <a:latin typeface="微软雅黑" panose="020B0503020204020204" pitchFamily="34" charset="-122"/>
                <a:ea typeface="微软雅黑" panose="020B0503020204020204" pitchFamily="34" charset="-122"/>
              </a:rPr>
              <a:t>神州</a:t>
            </a:r>
            <a:r>
              <a:rPr lang="zh-CN" altLang="en-US" dirty="0">
                <a:latin typeface="微软雅黑" panose="020B0503020204020204" pitchFamily="34" charset="-122"/>
                <a:ea typeface="微软雅黑" panose="020B0503020204020204" pitchFamily="34" charset="-122"/>
              </a:rPr>
              <a:t>数码</a:t>
            </a:r>
            <a:r>
              <a:rPr lang="zh-CN" altLang="en-US" dirty="0" smtClean="0">
                <a:latin typeface="微软雅黑" panose="020B0503020204020204" pitchFamily="34" charset="-122"/>
                <a:ea typeface="微软雅黑" panose="020B0503020204020204" pitchFamily="34" charset="-122"/>
              </a:rPr>
              <a:t>电子政务云</a:t>
            </a:r>
            <a:r>
              <a:rPr lang="zh-CN" altLang="en-US" dirty="0">
                <a:latin typeface="微软雅黑" panose="020B0503020204020204" pitchFamily="34" charset="-122"/>
                <a:ea typeface="微软雅黑" panose="020B0503020204020204" pitchFamily="34" charset="-122"/>
              </a:rPr>
              <a:t>平台</a:t>
            </a: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r>
              <a:rPr lang="zh-CN" altLang="en-US" dirty="0" smtClean="0">
                <a:latin typeface="微软雅黑" panose="020B0503020204020204" pitchFamily="34" charset="-122"/>
                <a:ea typeface="微软雅黑" panose="020B0503020204020204" pitchFamily="34" charset="-122"/>
              </a:rPr>
              <a:t>教育应用方案</a:t>
            </a: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endParaRPr lang="zh-CN" altLang="en-US" sz="2800"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313191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Oval 3"/>
          <p:cNvSpPr>
            <a:spLocks noChangeArrowheads="1"/>
          </p:cNvSpPr>
          <p:nvPr/>
        </p:nvSpPr>
        <p:spPr bwMode="auto">
          <a:xfrm>
            <a:off x="900113" y="1628775"/>
            <a:ext cx="7177087" cy="3408363"/>
          </a:xfrm>
          <a:prstGeom prst="ellipse">
            <a:avLst/>
          </a:prstGeom>
          <a:solidFill>
            <a:schemeClr val="bg2"/>
          </a:solidFill>
          <a:ln w="9525">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9700" name="Rounded Rectangle 27"/>
          <p:cNvSpPr>
            <a:spLocks noChangeArrowheads="1"/>
          </p:cNvSpPr>
          <p:nvPr/>
        </p:nvSpPr>
        <p:spPr bwMode="auto">
          <a:xfrm>
            <a:off x="5840413" y="1574800"/>
            <a:ext cx="1697037" cy="609600"/>
          </a:xfrm>
          <a:prstGeom prst="roundRect">
            <a:avLst>
              <a:gd name="adj" fmla="val 10375"/>
            </a:avLst>
          </a:prstGeom>
          <a:gradFill rotWithShape="1">
            <a:gsLst>
              <a:gs pos="0">
                <a:srgbClr val="FFFFFF"/>
              </a:gs>
              <a:gs pos="51999">
                <a:srgbClr val="FFFFFF"/>
              </a:gs>
              <a:gs pos="100000">
                <a:srgbClr val="D8D8D8"/>
              </a:gs>
            </a:gsLst>
            <a:lin ang="5400000" scaled="1"/>
          </a:gradFill>
          <a:ln w="3175">
            <a:solidFill>
              <a:srgbClr val="C00000"/>
            </a:solidFill>
            <a:round/>
            <a:headEnd/>
            <a:tailEnd/>
          </a:ln>
          <a:effectLst>
            <a:outerShdw sy="50000" kx="-2453608" rotWithShape="0">
              <a:srgbClr val="808080">
                <a:alpha val="50000"/>
              </a:srgbClr>
            </a:outerShdw>
          </a:effectLst>
        </p:spPr>
        <p:txBody>
          <a:bodyPr anchor="ctr"/>
          <a:lstStyle/>
          <a:p>
            <a:pPr algn="ctr"/>
            <a:r>
              <a:rPr lang="zh-CN" altLang="en-US" sz="1400">
                <a:solidFill>
                  <a:srgbClr val="C00000"/>
                </a:solidFill>
                <a:latin typeface="华文新魏" panose="02010800040101010101" pitchFamily="2" charset="-122"/>
                <a:ea typeface="微软雅黑" panose="020B0503020204020204" pitchFamily="34" charset="-122"/>
                <a:sym typeface="华文新魏" panose="02010800040101010101" pitchFamily="2" charset="-122"/>
              </a:rPr>
              <a:t>教育资源网</a:t>
            </a:r>
          </a:p>
          <a:p>
            <a:pPr algn="ctr"/>
            <a:r>
              <a:rPr lang="zh-CN" altLang="en-US" sz="1400">
                <a:solidFill>
                  <a:srgbClr val="C00000"/>
                </a:solidFill>
                <a:latin typeface="华文新魏" panose="02010800040101010101" pitchFamily="2" charset="-122"/>
                <a:ea typeface="微软雅黑" panose="020B0503020204020204" pitchFamily="34" charset="-122"/>
                <a:sym typeface="华文新魏" panose="02010800040101010101" pitchFamily="2" charset="-122"/>
              </a:rPr>
              <a:t>电子图书馆</a:t>
            </a:r>
            <a:endParaRPr lang="zh-CN" altLang="en-US" sz="1400"/>
          </a:p>
        </p:txBody>
      </p:sp>
      <p:sp>
        <p:nvSpPr>
          <p:cNvPr id="29701" name="Oval 5"/>
          <p:cNvSpPr>
            <a:spLocks noChangeArrowheads="1"/>
          </p:cNvSpPr>
          <p:nvPr/>
        </p:nvSpPr>
        <p:spPr bwMode="auto">
          <a:xfrm>
            <a:off x="1638300" y="2060575"/>
            <a:ext cx="5467350" cy="2403475"/>
          </a:xfrm>
          <a:prstGeom prst="ellipse">
            <a:avLst/>
          </a:prstGeom>
          <a:solidFill>
            <a:schemeClr val="bg1"/>
          </a:solidFill>
          <a:ln w="9525">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pic>
        <p:nvPicPr>
          <p:cNvPr id="29702" name="Picture 15" descr="Clou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8438" y="2413000"/>
            <a:ext cx="3336925" cy="1624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3" name="TextBox 46"/>
          <p:cNvSpPr>
            <a:spLocks noChangeArrowheads="1"/>
          </p:cNvSpPr>
          <p:nvPr/>
        </p:nvSpPr>
        <p:spPr bwMode="auto">
          <a:xfrm>
            <a:off x="3700463" y="2955925"/>
            <a:ext cx="1238250" cy="579438"/>
          </a:xfrm>
          <a:prstGeom prst="roundRect">
            <a:avLst>
              <a:gd name="adj" fmla="val 16667"/>
            </a:avLst>
          </a:prstGeom>
          <a:solidFill>
            <a:srgbClr val="FFFFFF">
              <a:alpha val="5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1400">
                <a:solidFill>
                  <a:srgbClr val="FF0000"/>
                </a:solidFill>
                <a:latin typeface="微软雅黑" panose="020B0503020204020204" pitchFamily="34" charset="-122"/>
                <a:ea typeface="微软雅黑" panose="020B0503020204020204" pitchFamily="34" charset="-122"/>
                <a:sym typeface="华文新魏" panose="02010800040101010101" pitchFamily="2" charset="-122"/>
              </a:rPr>
              <a:t>教育资源云平台</a:t>
            </a:r>
            <a:endParaRPr lang="zh-CN" altLang="en-US" sz="1400"/>
          </a:p>
        </p:txBody>
      </p:sp>
      <p:sp>
        <p:nvSpPr>
          <p:cNvPr id="29704" name="Rounded Rectangle 27"/>
          <p:cNvSpPr>
            <a:spLocks noChangeArrowheads="1"/>
          </p:cNvSpPr>
          <p:nvPr/>
        </p:nvSpPr>
        <p:spPr bwMode="auto">
          <a:xfrm>
            <a:off x="1111250" y="1557338"/>
            <a:ext cx="1697038" cy="609600"/>
          </a:xfrm>
          <a:prstGeom prst="roundRect">
            <a:avLst>
              <a:gd name="adj" fmla="val 10375"/>
            </a:avLst>
          </a:prstGeom>
          <a:gradFill rotWithShape="1">
            <a:gsLst>
              <a:gs pos="0">
                <a:srgbClr val="FFFFFF"/>
              </a:gs>
              <a:gs pos="51999">
                <a:srgbClr val="FFFFFF"/>
              </a:gs>
              <a:gs pos="100000">
                <a:srgbClr val="D8D8D8"/>
              </a:gs>
            </a:gsLst>
            <a:lin ang="5400000" scaled="1"/>
          </a:gradFill>
          <a:ln w="3175">
            <a:solidFill>
              <a:srgbClr val="C00000"/>
            </a:solidFill>
            <a:round/>
            <a:headEnd/>
            <a:tailEnd/>
          </a:ln>
          <a:effectLst>
            <a:outerShdw sy="50000" kx="-2453608" rotWithShape="0">
              <a:srgbClr val="808080">
                <a:alpha val="50000"/>
              </a:srgbClr>
            </a:outerShdw>
          </a:effectLst>
        </p:spPr>
        <p:txBody>
          <a:bodyPr anchor="ctr"/>
          <a:lstStyle/>
          <a:p>
            <a:pPr algn="ctr"/>
            <a:r>
              <a:rPr lang="zh-CN" altLang="en-US" sz="1400">
                <a:solidFill>
                  <a:srgbClr val="C00000"/>
                </a:solidFill>
                <a:latin typeface="华文新魏" panose="02010800040101010101" pitchFamily="2" charset="-122"/>
                <a:ea typeface="微软雅黑" panose="020B0503020204020204" pitchFamily="34" charset="-122"/>
                <a:sym typeface="华文新魏" panose="02010800040101010101" pitchFamily="2" charset="-122"/>
              </a:rPr>
              <a:t>教学管理</a:t>
            </a:r>
          </a:p>
          <a:p>
            <a:pPr algn="ctr"/>
            <a:r>
              <a:rPr lang="zh-CN" altLang="en-US" sz="1400">
                <a:solidFill>
                  <a:srgbClr val="C00000"/>
                </a:solidFill>
                <a:latin typeface="华文新魏" panose="02010800040101010101" pitchFamily="2" charset="-122"/>
                <a:ea typeface="微软雅黑" panose="020B0503020204020204" pitchFamily="34" charset="-122"/>
                <a:sym typeface="华文新魏" panose="02010800040101010101" pitchFamily="2" charset="-122"/>
              </a:rPr>
              <a:t>协同办公</a:t>
            </a:r>
          </a:p>
        </p:txBody>
      </p:sp>
      <p:sp>
        <p:nvSpPr>
          <p:cNvPr id="29705" name="Rounded Rectangle 27"/>
          <p:cNvSpPr>
            <a:spLocks noChangeArrowheads="1"/>
          </p:cNvSpPr>
          <p:nvPr/>
        </p:nvSpPr>
        <p:spPr bwMode="auto">
          <a:xfrm>
            <a:off x="284163" y="4064000"/>
            <a:ext cx="1697037" cy="609600"/>
          </a:xfrm>
          <a:prstGeom prst="roundRect">
            <a:avLst>
              <a:gd name="adj" fmla="val 10375"/>
            </a:avLst>
          </a:prstGeom>
          <a:gradFill rotWithShape="1">
            <a:gsLst>
              <a:gs pos="0">
                <a:srgbClr val="FFFFFF"/>
              </a:gs>
              <a:gs pos="51999">
                <a:srgbClr val="FFFFFF"/>
              </a:gs>
              <a:gs pos="100000">
                <a:srgbClr val="D8D8D8"/>
              </a:gs>
            </a:gsLst>
            <a:lin ang="5400000" scaled="1"/>
          </a:gradFill>
          <a:ln w="3175">
            <a:solidFill>
              <a:srgbClr val="C00000"/>
            </a:solidFill>
            <a:round/>
            <a:headEnd/>
            <a:tailEnd/>
          </a:ln>
          <a:effectLst>
            <a:outerShdw sy="50000" kx="-2453608" rotWithShape="0">
              <a:srgbClr val="808080">
                <a:alpha val="50000"/>
              </a:srgbClr>
            </a:outerShdw>
          </a:effectLst>
        </p:spPr>
        <p:txBody>
          <a:bodyPr anchor="ctr"/>
          <a:lstStyle/>
          <a:p>
            <a:pPr algn="ctr"/>
            <a:r>
              <a:rPr lang="zh-CN" altLang="en-US" sz="1400">
                <a:solidFill>
                  <a:srgbClr val="C00000"/>
                </a:solidFill>
                <a:latin typeface="华文新魏" panose="02010800040101010101" pitchFamily="2" charset="-122"/>
                <a:ea typeface="微软雅黑" panose="020B0503020204020204" pitchFamily="34" charset="-122"/>
                <a:sym typeface="华文新魏" panose="02010800040101010101" pitchFamily="2" charset="-122"/>
              </a:rPr>
              <a:t>三通工程：校校通、班班通、人人通</a:t>
            </a:r>
          </a:p>
        </p:txBody>
      </p:sp>
      <p:sp>
        <p:nvSpPr>
          <p:cNvPr id="29706" name="Rounded Rectangle 27"/>
          <p:cNvSpPr>
            <a:spLocks noChangeArrowheads="1"/>
          </p:cNvSpPr>
          <p:nvPr/>
        </p:nvSpPr>
        <p:spPr bwMode="auto">
          <a:xfrm>
            <a:off x="3233738" y="4870450"/>
            <a:ext cx="1698625" cy="609600"/>
          </a:xfrm>
          <a:prstGeom prst="roundRect">
            <a:avLst>
              <a:gd name="adj" fmla="val 10375"/>
            </a:avLst>
          </a:prstGeom>
          <a:gradFill rotWithShape="1">
            <a:gsLst>
              <a:gs pos="0">
                <a:srgbClr val="FFFFFF"/>
              </a:gs>
              <a:gs pos="51999">
                <a:srgbClr val="FFFFFF"/>
              </a:gs>
              <a:gs pos="100000">
                <a:srgbClr val="D8D8D8"/>
              </a:gs>
            </a:gsLst>
            <a:lin ang="5400000" scaled="1"/>
          </a:gradFill>
          <a:ln w="3175">
            <a:solidFill>
              <a:srgbClr val="C00000"/>
            </a:solidFill>
            <a:round/>
            <a:headEnd/>
            <a:tailEnd/>
          </a:ln>
          <a:effectLst>
            <a:outerShdw sy="50000" kx="-2453608" rotWithShape="0">
              <a:srgbClr val="808080">
                <a:alpha val="50000"/>
              </a:srgbClr>
            </a:outerShdw>
          </a:effectLst>
        </p:spPr>
        <p:txBody>
          <a:bodyPr anchor="ctr"/>
          <a:lstStyle/>
          <a:p>
            <a:pPr algn="ctr"/>
            <a:r>
              <a:rPr lang="zh-CN" altLang="en-US" sz="1400">
                <a:solidFill>
                  <a:srgbClr val="C00000"/>
                </a:solidFill>
                <a:latin typeface="华文新魏" panose="02010800040101010101" pitchFamily="2" charset="-122"/>
                <a:ea typeface="微软雅黑" panose="020B0503020204020204" pitchFamily="34" charset="-122"/>
                <a:sym typeface="华文新魏" panose="02010800040101010101" pitchFamily="2" charset="-122"/>
              </a:rPr>
              <a:t>其他更多......</a:t>
            </a:r>
          </a:p>
        </p:txBody>
      </p:sp>
      <p:pic>
        <p:nvPicPr>
          <p:cNvPr id="29707" name="Picture 11" desc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6800" y="2125663"/>
            <a:ext cx="862013"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8" name="Picture 12" desc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3141663"/>
            <a:ext cx="862012" cy="915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9" name="Picture 13" desc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5613" y="4510088"/>
            <a:ext cx="863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10" name="Picture 14" desc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8663" y="4676775"/>
            <a:ext cx="863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11" name="Text Box 15"/>
          <p:cNvSpPr txBox="1">
            <a:spLocks noChangeArrowheads="1"/>
          </p:cNvSpPr>
          <p:nvPr/>
        </p:nvSpPr>
        <p:spPr bwMode="auto">
          <a:xfrm>
            <a:off x="7453313" y="1701800"/>
            <a:ext cx="1330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400">
                <a:ea typeface="微软雅黑" panose="020B0503020204020204" pitchFamily="34" charset="-122"/>
              </a:rPr>
              <a:t>家长生</a:t>
            </a:r>
          </a:p>
        </p:txBody>
      </p:sp>
      <p:sp>
        <p:nvSpPr>
          <p:cNvPr id="29712" name="Text Box 16"/>
          <p:cNvSpPr txBox="1">
            <a:spLocks noChangeArrowheads="1"/>
          </p:cNvSpPr>
          <p:nvPr/>
        </p:nvSpPr>
        <p:spPr bwMode="auto">
          <a:xfrm>
            <a:off x="3719513" y="1354138"/>
            <a:ext cx="1330325" cy="307975"/>
          </a:xfrm>
          <a:prstGeom prst="rect">
            <a:avLst/>
          </a:prstGeom>
          <a:noFill/>
          <a:ln w="9525">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400">
                <a:solidFill>
                  <a:srgbClr val="CC3300"/>
                </a:solidFill>
                <a:ea typeface="微软雅黑" panose="020B0503020204020204" pitchFamily="34" charset="-122"/>
              </a:rPr>
              <a:t>教育管理者</a:t>
            </a:r>
          </a:p>
        </p:txBody>
      </p:sp>
      <p:sp>
        <p:nvSpPr>
          <p:cNvPr id="29713" name="Text Box 17"/>
          <p:cNvSpPr txBox="1">
            <a:spLocks noChangeArrowheads="1"/>
          </p:cNvSpPr>
          <p:nvPr/>
        </p:nvSpPr>
        <p:spPr bwMode="auto">
          <a:xfrm>
            <a:off x="5287963" y="5129213"/>
            <a:ext cx="13303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400" dirty="0" smtClean="0">
                <a:ea typeface="微软雅黑" panose="020B0503020204020204" pitchFamily="34" charset="-122"/>
              </a:rPr>
              <a:t>教育资源库</a:t>
            </a:r>
            <a:endParaRPr lang="zh-CN" altLang="en-US" sz="1400" dirty="0">
              <a:ea typeface="微软雅黑" panose="020B0503020204020204" pitchFamily="34" charset="-122"/>
            </a:endParaRPr>
          </a:p>
        </p:txBody>
      </p:sp>
      <p:sp>
        <p:nvSpPr>
          <p:cNvPr id="29714" name="Text Box 18"/>
          <p:cNvSpPr txBox="1">
            <a:spLocks noChangeArrowheads="1"/>
          </p:cNvSpPr>
          <p:nvPr/>
        </p:nvSpPr>
        <p:spPr bwMode="auto">
          <a:xfrm>
            <a:off x="185738" y="3108325"/>
            <a:ext cx="132873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400">
                <a:solidFill>
                  <a:srgbClr val="CC3300"/>
                </a:solidFill>
                <a:ea typeface="微软雅黑" panose="020B0503020204020204" pitchFamily="34" charset="-122"/>
              </a:rPr>
              <a:t>教师</a:t>
            </a:r>
          </a:p>
        </p:txBody>
      </p:sp>
      <p:sp>
        <p:nvSpPr>
          <p:cNvPr id="29715" name="Text Box 19"/>
          <p:cNvSpPr txBox="1">
            <a:spLocks noChangeArrowheads="1"/>
          </p:cNvSpPr>
          <p:nvPr/>
        </p:nvSpPr>
        <p:spPr bwMode="auto">
          <a:xfrm>
            <a:off x="6878638" y="4438650"/>
            <a:ext cx="1330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400">
                <a:ea typeface="微软雅黑" panose="020B0503020204020204" pitchFamily="34" charset="-122"/>
              </a:rPr>
              <a:t>学生</a:t>
            </a:r>
          </a:p>
        </p:txBody>
      </p:sp>
      <p:sp>
        <p:nvSpPr>
          <p:cNvPr id="29716" name="Text Box 20"/>
          <p:cNvSpPr txBox="1">
            <a:spLocks noChangeArrowheads="1"/>
          </p:cNvSpPr>
          <p:nvPr/>
        </p:nvSpPr>
        <p:spPr bwMode="auto">
          <a:xfrm>
            <a:off x="7351713" y="2239963"/>
            <a:ext cx="133032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400">
                <a:ea typeface="微软雅黑" panose="020B0503020204020204" pitchFamily="34" charset="-122"/>
              </a:rPr>
              <a:t>学生</a:t>
            </a:r>
          </a:p>
        </p:txBody>
      </p:sp>
      <p:sp>
        <p:nvSpPr>
          <p:cNvPr id="22" name="Text Box 4"/>
          <p:cNvSpPr txBox="1">
            <a:spLocks noChangeArrowheads="1"/>
          </p:cNvSpPr>
          <p:nvPr/>
        </p:nvSpPr>
        <p:spPr bwMode="auto">
          <a:xfrm>
            <a:off x="323907" y="189145"/>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u="none" dirty="0" smtClean="0">
                <a:latin typeface="微软雅黑" panose="020B0503020204020204" pitchFamily="34" charset="-122"/>
                <a:ea typeface="微软雅黑" panose="020B0503020204020204" pitchFamily="34" charset="-122"/>
              </a:rPr>
              <a:t>利用云平台为教育服务</a:t>
            </a:r>
            <a:endParaRPr lang="zh-CN" altLang="en-US" sz="3200" b="1" u="none" dirty="0">
              <a:solidFill>
                <a:srgbClr val="33333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572102"/>
      </p:ext>
    </p:extLst>
  </p:cSld>
  <p:clrMapOvr>
    <a:masterClrMapping/>
  </p:clrMapOvr>
  <p:transition/>
  <p:timing>
    <p:tnLst>
      <p:par>
        <p:cTn id="1" dur="indefinite" restart="never" nodeType="tmRoot"/>
      </p:par>
    </p:tnLst>
    <p:bldLst>
      <p:bldP spid="22" grpId="0" bldLvl="0" autoUpdateAnimBg="0"/>
      <p:bldP spid="22" grpId="1" bldLvl="0" autoUpdateAnimBg="0"/>
      <p:bldP spid="22" grpId="2" bldLvl="0" autoUpdateAnimBg="0"/>
      <p:bldP spid="22" grpId="3" bldLvl="0" autoUpdateAnimBg="0"/>
      <p:bldP spid="22" grpId="4" bldLvl="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323907" y="189145"/>
            <a:ext cx="7160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u="none" dirty="0">
                <a:latin typeface="微软雅黑" panose="020B0503020204020204" pitchFamily="34" charset="-122"/>
                <a:ea typeface="微软雅黑" panose="020B0503020204020204" pitchFamily="34" charset="-122"/>
              </a:rPr>
              <a:t>神州数码电子政务云</a:t>
            </a:r>
            <a:r>
              <a:rPr lang="zh-CN" altLang="en-US" sz="3200" b="1" u="none" dirty="0" smtClean="0">
                <a:latin typeface="微软雅黑" panose="020B0503020204020204" pitchFamily="34" charset="-122"/>
                <a:ea typeface="微软雅黑" panose="020B0503020204020204" pitchFamily="34" charset="-122"/>
              </a:rPr>
              <a:t>平台教育</a:t>
            </a:r>
            <a:r>
              <a:rPr lang="zh-CN" altLang="en-US" sz="3200" b="1" u="none" dirty="0">
                <a:latin typeface="微软雅黑" panose="020B0503020204020204" pitchFamily="34" charset="-122"/>
                <a:ea typeface="微软雅黑" panose="020B0503020204020204" pitchFamily="34" charset="-122"/>
              </a:rPr>
              <a:t>应用方案</a:t>
            </a:r>
            <a:endParaRPr lang="zh-CN" altLang="en-US" sz="3200" b="1" u="none" dirty="0">
              <a:solidFill>
                <a:srgbClr val="333333"/>
              </a:solidFill>
              <a:latin typeface="微软雅黑" panose="020B0503020204020204" pitchFamily="34" charset="-122"/>
              <a:ea typeface="微软雅黑" panose="020B0503020204020204" pitchFamily="34" charset="-122"/>
            </a:endParaRPr>
          </a:p>
        </p:txBody>
      </p:sp>
      <p:sp>
        <p:nvSpPr>
          <p:cNvPr id="5" name="AutoShape 3"/>
          <p:cNvSpPr>
            <a:spLocks noChangeArrowheads="1"/>
          </p:cNvSpPr>
          <p:nvPr/>
        </p:nvSpPr>
        <p:spPr bwMode="auto">
          <a:xfrm>
            <a:off x="2268932" y="2262780"/>
            <a:ext cx="4031362" cy="2448350"/>
          </a:xfrm>
          <a:prstGeom prst="flowChartAlternateProcess">
            <a:avLst/>
          </a:prstGeom>
          <a:solidFill>
            <a:schemeClr val="tx2">
              <a:lumMod val="20000"/>
              <a:lumOff val="80000"/>
            </a:schemeClr>
          </a:solidFill>
          <a:ln w="9525" cap="flat" cmpd="sng">
            <a:solidFill>
              <a:schemeClr val="accent1"/>
            </a:solidFill>
            <a:miter lim="800000"/>
            <a:headEnd/>
            <a:tailEnd/>
          </a:ln>
          <a:effectLst/>
        </p:spPr>
        <p:txBody>
          <a:bodyPr anchor="ctr"/>
          <a:lstStyle/>
          <a:p>
            <a:pPr eaLnBrk="1" hangingPunct="1">
              <a:buFont typeface="Arial" charset="0"/>
              <a:buNone/>
              <a:defRPr/>
            </a:pPr>
            <a:endParaRPr lang="zh-CN" altLang="en-US">
              <a:latin typeface="Arial" charset="0"/>
            </a:endParaRPr>
          </a:p>
        </p:txBody>
      </p:sp>
      <p:grpSp>
        <p:nvGrpSpPr>
          <p:cNvPr id="11268" name="Group 4"/>
          <p:cNvGrpSpPr>
            <a:grpSpLocks/>
          </p:cNvGrpSpPr>
          <p:nvPr/>
        </p:nvGrpSpPr>
        <p:grpSpPr bwMode="auto">
          <a:xfrm>
            <a:off x="3420069" y="2621617"/>
            <a:ext cx="2591250" cy="1654462"/>
            <a:chOff x="0" y="0"/>
            <a:chExt cx="4080" cy="2604"/>
          </a:xfrm>
        </p:grpSpPr>
        <p:grpSp>
          <p:nvGrpSpPr>
            <p:cNvPr id="11324" name="Group 5"/>
            <p:cNvGrpSpPr>
              <a:grpSpLocks noChangeAspect="1"/>
            </p:cNvGrpSpPr>
            <p:nvPr/>
          </p:nvGrpSpPr>
          <p:grpSpPr bwMode="auto">
            <a:xfrm>
              <a:off x="0" y="0"/>
              <a:ext cx="4081" cy="2604"/>
              <a:chOff x="0" y="0"/>
              <a:chExt cx="4081" cy="2604"/>
            </a:xfrm>
          </p:grpSpPr>
          <p:pic>
            <p:nvPicPr>
              <p:cNvPr id="11326" name="Picture 3" descr="机箱.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 y="0"/>
                <a:ext cx="3629" cy="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327" name="Picture 15" descr="Clou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4"/>
                <a:ext cx="3402" cy="19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1325" name="Text Box 8"/>
            <p:cNvSpPr txBox="1">
              <a:spLocks noChangeArrowheads="1"/>
            </p:cNvSpPr>
            <p:nvPr/>
          </p:nvSpPr>
          <p:spPr bwMode="auto">
            <a:xfrm>
              <a:off x="340" y="1474"/>
              <a:ext cx="2406" cy="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b="1" dirty="0" smtClean="0">
                  <a:solidFill>
                    <a:srgbClr val="CC0000"/>
                  </a:solidFill>
                  <a:ea typeface="微软雅黑" panose="020B0503020204020204" pitchFamily="34" charset="-122"/>
                </a:rPr>
                <a:t>新泰市教育局</a:t>
              </a:r>
              <a:endParaRPr lang="zh-CN" altLang="en-US" sz="1600" b="1" dirty="0">
                <a:solidFill>
                  <a:srgbClr val="CC0000"/>
                </a:solidFill>
                <a:ea typeface="微软雅黑" panose="020B0503020204020204" pitchFamily="34" charset="-122"/>
              </a:endParaRPr>
            </a:p>
            <a:p>
              <a:pPr algn="ctr" eaLnBrk="1" hangingPunct="1">
                <a:buFont typeface="Arial" panose="020B0604020202020204" pitchFamily="34" charset="0"/>
                <a:buNone/>
              </a:pPr>
              <a:r>
                <a:rPr lang="zh-CN" altLang="en-US" sz="1600" b="1" dirty="0">
                  <a:solidFill>
                    <a:srgbClr val="CC0000"/>
                  </a:solidFill>
                  <a:ea typeface="微软雅黑" panose="020B0503020204020204" pitchFamily="34" charset="-122"/>
                </a:rPr>
                <a:t>信息中心</a:t>
              </a:r>
            </a:p>
          </p:txBody>
        </p:sp>
      </p:grpSp>
      <p:sp>
        <p:nvSpPr>
          <p:cNvPr id="11269" name="Text Box 9"/>
          <p:cNvSpPr txBox="1">
            <a:spLocks noChangeArrowheads="1"/>
          </p:cNvSpPr>
          <p:nvPr/>
        </p:nvSpPr>
        <p:spPr bwMode="auto">
          <a:xfrm>
            <a:off x="3420069" y="4350704"/>
            <a:ext cx="1009825" cy="304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a:solidFill>
                  <a:srgbClr val="0000FF"/>
                </a:solidFill>
                <a:ea typeface="微软雅黑" panose="020B0503020204020204" pitchFamily="34" charset="-122"/>
              </a:rPr>
              <a:t>校园网</a:t>
            </a:r>
          </a:p>
        </p:txBody>
      </p:sp>
      <p:grpSp>
        <p:nvGrpSpPr>
          <p:cNvPr id="11270" name="Group 10"/>
          <p:cNvGrpSpPr>
            <a:grpSpLocks/>
          </p:cNvGrpSpPr>
          <p:nvPr/>
        </p:nvGrpSpPr>
        <p:grpSpPr bwMode="auto">
          <a:xfrm>
            <a:off x="539844" y="1325992"/>
            <a:ext cx="1623025" cy="1448051"/>
            <a:chOff x="0" y="0"/>
            <a:chExt cx="2555" cy="2281"/>
          </a:xfrm>
        </p:grpSpPr>
        <p:sp>
          <p:nvSpPr>
            <p:cNvPr id="11320" name="AutoShape 11"/>
            <p:cNvSpPr>
              <a:spLocks noChangeArrowheads="1"/>
            </p:cNvSpPr>
            <p:nvPr/>
          </p:nvSpPr>
          <p:spPr bwMode="auto">
            <a:xfrm>
              <a:off x="0" y="0"/>
              <a:ext cx="2494" cy="2268"/>
            </a:xfrm>
            <a:prstGeom prst="roundRect">
              <a:avLst>
                <a:gd name="adj" fmla="val 16667"/>
              </a:avLst>
            </a:prstGeom>
            <a:solidFill>
              <a:srgbClr val="EAEAEA"/>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pic>
          <p:nvPicPr>
            <p:cNvPr id="11321" name="Picture 12" descr="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113"/>
              <a:ext cx="1701" cy="14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322" name="Text Box 13"/>
            <p:cNvSpPr txBox="1">
              <a:spLocks noChangeArrowheads="1"/>
            </p:cNvSpPr>
            <p:nvPr/>
          </p:nvSpPr>
          <p:spPr bwMode="auto">
            <a:xfrm>
              <a:off x="114" y="1698"/>
              <a:ext cx="1977" cy="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a:solidFill>
                    <a:srgbClr val="003300"/>
                  </a:solidFill>
                  <a:ea typeface="微软雅黑" panose="020B0503020204020204" pitchFamily="34" charset="-122"/>
                </a:rPr>
                <a:t>应用一</a:t>
              </a:r>
            </a:p>
          </p:txBody>
        </p:sp>
        <p:sp>
          <p:nvSpPr>
            <p:cNvPr id="11323" name="Text Box 14"/>
            <p:cNvSpPr txBox="1">
              <a:spLocks noChangeArrowheads="1"/>
            </p:cNvSpPr>
            <p:nvPr/>
          </p:nvSpPr>
          <p:spPr bwMode="auto">
            <a:xfrm>
              <a:off x="1925" y="227"/>
              <a:ext cx="630"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CC0000"/>
                  </a:solidFill>
                  <a:ea typeface="微软雅黑" panose="020B0503020204020204" pitchFamily="34" charset="-122"/>
                </a:rPr>
                <a:t>统一身份认证</a:t>
              </a:r>
            </a:p>
          </p:txBody>
        </p:sp>
      </p:grpSp>
      <p:sp>
        <p:nvSpPr>
          <p:cNvPr id="11271" name="双箭头 107"/>
          <p:cNvSpPr>
            <a:spLocks noChangeShapeType="1"/>
          </p:cNvSpPr>
          <p:nvPr/>
        </p:nvSpPr>
        <p:spPr bwMode="auto">
          <a:xfrm>
            <a:off x="1979958" y="2694654"/>
            <a:ext cx="503324" cy="0"/>
          </a:xfrm>
          <a:prstGeom prst="line">
            <a:avLst/>
          </a:prstGeom>
          <a:noFill/>
          <a:ln w="2857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nvGrpSpPr>
          <p:cNvPr id="11272" name="Group 16"/>
          <p:cNvGrpSpPr>
            <a:grpSpLocks/>
          </p:cNvGrpSpPr>
          <p:nvPr/>
        </p:nvGrpSpPr>
        <p:grpSpPr bwMode="auto">
          <a:xfrm>
            <a:off x="539844" y="2837554"/>
            <a:ext cx="1584600" cy="1441700"/>
            <a:chOff x="0" y="0"/>
            <a:chExt cx="2494" cy="2268"/>
          </a:xfrm>
        </p:grpSpPr>
        <p:sp>
          <p:nvSpPr>
            <p:cNvPr id="11316" name="AutoShape 17"/>
            <p:cNvSpPr>
              <a:spLocks noChangeArrowheads="1"/>
            </p:cNvSpPr>
            <p:nvPr/>
          </p:nvSpPr>
          <p:spPr bwMode="auto">
            <a:xfrm>
              <a:off x="0" y="0"/>
              <a:ext cx="2494" cy="2268"/>
            </a:xfrm>
            <a:prstGeom prst="roundRect">
              <a:avLst>
                <a:gd name="adj" fmla="val 16667"/>
              </a:avLst>
            </a:prstGeom>
            <a:solidFill>
              <a:srgbClr val="EAEAEA"/>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pic>
          <p:nvPicPr>
            <p:cNvPr id="11317" name="Picture 18" descr="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 y="114"/>
              <a:ext cx="1475" cy="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318" name="Text Box 19"/>
            <p:cNvSpPr txBox="1">
              <a:spLocks noChangeArrowheads="1"/>
            </p:cNvSpPr>
            <p:nvPr/>
          </p:nvSpPr>
          <p:spPr bwMode="auto">
            <a:xfrm>
              <a:off x="0" y="1584"/>
              <a:ext cx="1977" cy="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dirty="0" smtClean="0">
                  <a:solidFill>
                    <a:srgbClr val="003300"/>
                  </a:solidFill>
                  <a:ea typeface="微软雅黑" panose="020B0503020204020204" pitchFamily="34" charset="-122"/>
                </a:rPr>
                <a:t>教育</a:t>
              </a:r>
              <a:r>
                <a:rPr lang="zh-CN" altLang="en-US" sz="1400" dirty="0">
                  <a:solidFill>
                    <a:srgbClr val="003300"/>
                  </a:solidFill>
                  <a:ea typeface="微软雅黑" panose="020B0503020204020204" pitchFamily="34" charset="-122"/>
                </a:rPr>
                <a:t>资源网</a:t>
              </a:r>
            </a:p>
          </p:txBody>
        </p:sp>
        <p:sp>
          <p:nvSpPr>
            <p:cNvPr id="11319" name="Text Box 20"/>
            <p:cNvSpPr txBox="1">
              <a:spLocks noChangeArrowheads="1"/>
            </p:cNvSpPr>
            <p:nvPr/>
          </p:nvSpPr>
          <p:spPr bwMode="auto">
            <a:xfrm>
              <a:off x="1811" y="114"/>
              <a:ext cx="630"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CC0000"/>
                  </a:solidFill>
                  <a:ea typeface="微软雅黑" panose="020B0503020204020204" pitchFamily="34" charset="-122"/>
                </a:rPr>
                <a:t>教育资源同步</a:t>
              </a:r>
            </a:p>
          </p:txBody>
        </p:sp>
      </p:grpSp>
      <p:sp>
        <p:nvSpPr>
          <p:cNvPr id="11273" name="AutoShape 21"/>
          <p:cNvSpPr>
            <a:spLocks noChangeArrowheads="1"/>
          </p:cNvSpPr>
          <p:nvPr/>
        </p:nvSpPr>
        <p:spPr bwMode="auto">
          <a:xfrm>
            <a:off x="2413419" y="5003281"/>
            <a:ext cx="3672525" cy="1152725"/>
          </a:xfrm>
          <a:prstGeom prst="roundRect">
            <a:avLst>
              <a:gd name="adj" fmla="val 16667"/>
            </a:avLst>
          </a:prstGeom>
          <a:solidFill>
            <a:srgbClr val="EAEAEA"/>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pic>
        <p:nvPicPr>
          <p:cNvPr id="11274" name="图片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13420" y="5071555"/>
            <a:ext cx="790712" cy="79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5" name="图片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8619" y="5071555"/>
            <a:ext cx="792300" cy="79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6" name="图片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5408" y="5071555"/>
            <a:ext cx="790712" cy="79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7" name="图片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20607" y="5071555"/>
            <a:ext cx="792301" cy="79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78" name="双箭头 107"/>
          <p:cNvSpPr>
            <a:spLocks noChangeShapeType="1"/>
          </p:cNvSpPr>
          <p:nvPr/>
        </p:nvSpPr>
        <p:spPr bwMode="auto">
          <a:xfrm>
            <a:off x="3204132" y="4566642"/>
            <a:ext cx="1588" cy="576363"/>
          </a:xfrm>
          <a:prstGeom prst="line">
            <a:avLst/>
          </a:prstGeom>
          <a:noFill/>
          <a:ln w="2857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1279" name="双箭头 107"/>
          <p:cNvSpPr>
            <a:spLocks noChangeShapeType="1"/>
          </p:cNvSpPr>
          <p:nvPr/>
        </p:nvSpPr>
        <p:spPr bwMode="auto">
          <a:xfrm>
            <a:off x="4213957" y="4566642"/>
            <a:ext cx="0" cy="576363"/>
          </a:xfrm>
          <a:prstGeom prst="line">
            <a:avLst/>
          </a:prstGeom>
          <a:noFill/>
          <a:ln w="2857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1280" name="双箭头 107"/>
          <p:cNvSpPr>
            <a:spLocks noChangeShapeType="1"/>
          </p:cNvSpPr>
          <p:nvPr/>
        </p:nvSpPr>
        <p:spPr bwMode="auto">
          <a:xfrm>
            <a:off x="5149158" y="4566642"/>
            <a:ext cx="1587" cy="576363"/>
          </a:xfrm>
          <a:prstGeom prst="line">
            <a:avLst/>
          </a:prstGeom>
          <a:noFill/>
          <a:ln w="2857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1281" name="Text Box 29"/>
          <p:cNvSpPr txBox="1">
            <a:spLocks noChangeArrowheads="1"/>
          </p:cNvSpPr>
          <p:nvPr/>
        </p:nvSpPr>
        <p:spPr bwMode="auto">
          <a:xfrm>
            <a:off x="2484869" y="5861573"/>
            <a:ext cx="792300" cy="307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003300"/>
                </a:solidFill>
                <a:ea typeface="微软雅黑" panose="020B0503020204020204" pitchFamily="34" charset="-122"/>
              </a:rPr>
              <a:t>学校一</a:t>
            </a:r>
            <a:endParaRPr lang="zh-CN" altLang="en-US"/>
          </a:p>
        </p:txBody>
      </p:sp>
      <p:sp>
        <p:nvSpPr>
          <p:cNvPr id="11282" name="Text Box 30"/>
          <p:cNvSpPr txBox="1">
            <a:spLocks noChangeArrowheads="1"/>
          </p:cNvSpPr>
          <p:nvPr/>
        </p:nvSpPr>
        <p:spPr bwMode="auto">
          <a:xfrm>
            <a:off x="3348619" y="5861573"/>
            <a:ext cx="792300" cy="307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003300"/>
                </a:solidFill>
                <a:ea typeface="微软雅黑" panose="020B0503020204020204" pitchFamily="34" charset="-122"/>
              </a:rPr>
              <a:t>学校二</a:t>
            </a:r>
            <a:endParaRPr lang="zh-CN" altLang="en-US"/>
          </a:p>
        </p:txBody>
      </p:sp>
      <p:sp>
        <p:nvSpPr>
          <p:cNvPr id="11283" name="Text Box 31"/>
          <p:cNvSpPr txBox="1">
            <a:spLocks noChangeArrowheads="1"/>
          </p:cNvSpPr>
          <p:nvPr/>
        </p:nvSpPr>
        <p:spPr bwMode="auto">
          <a:xfrm>
            <a:off x="4285407" y="5861573"/>
            <a:ext cx="792300" cy="307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003300"/>
                </a:solidFill>
                <a:ea typeface="微软雅黑" panose="020B0503020204020204" pitchFamily="34" charset="-122"/>
              </a:rPr>
              <a:t>学校三</a:t>
            </a:r>
            <a:endParaRPr lang="zh-CN" altLang="en-US"/>
          </a:p>
        </p:txBody>
      </p:sp>
      <p:sp>
        <p:nvSpPr>
          <p:cNvPr id="11284" name="Text Box 32"/>
          <p:cNvSpPr txBox="1">
            <a:spLocks noChangeArrowheads="1"/>
          </p:cNvSpPr>
          <p:nvPr/>
        </p:nvSpPr>
        <p:spPr bwMode="auto">
          <a:xfrm>
            <a:off x="5220607" y="5861573"/>
            <a:ext cx="792301" cy="307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003300"/>
                </a:solidFill>
                <a:ea typeface="微软雅黑" panose="020B0503020204020204" pitchFamily="34" charset="-122"/>
              </a:rPr>
              <a:t>学校四</a:t>
            </a:r>
            <a:endParaRPr lang="zh-CN" altLang="en-US"/>
          </a:p>
        </p:txBody>
      </p:sp>
      <p:grpSp>
        <p:nvGrpSpPr>
          <p:cNvPr id="11285" name="Group 33"/>
          <p:cNvGrpSpPr>
            <a:grpSpLocks/>
          </p:cNvGrpSpPr>
          <p:nvPr/>
        </p:nvGrpSpPr>
        <p:grpSpPr bwMode="auto">
          <a:xfrm>
            <a:off x="2340382" y="1325992"/>
            <a:ext cx="1222587" cy="863750"/>
            <a:chOff x="0" y="0"/>
            <a:chExt cx="1926" cy="1360"/>
          </a:xfrm>
        </p:grpSpPr>
        <p:sp>
          <p:nvSpPr>
            <p:cNvPr id="11314" name="AutoShape 34"/>
            <p:cNvSpPr>
              <a:spLocks noChangeArrowheads="1"/>
            </p:cNvSpPr>
            <p:nvPr/>
          </p:nvSpPr>
          <p:spPr bwMode="auto">
            <a:xfrm>
              <a:off x="0" y="0"/>
              <a:ext cx="1927" cy="1361"/>
            </a:xfrm>
            <a:prstGeom prst="roundRect">
              <a:avLst>
                <a:gd name="adj" fmla="val 16667"/>
              </a:avLst>
            </a:prstGeom>
            <a:solidFill>
              <a:srgbClr val="EAEAEA"/>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pic>
          <p:nvPicPr>
            <p:cNvPr id="11315" name="Picture 6" descr="iUser 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 y="224"/>
              <a:ext cx="907" cy="9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1286" name="Group 36"/>
          <p:cNvGrpSpPr>
            <a:grpSpLocks/>
          </p:cNvGrpSpPr>
          <p:nvPr/>
        </p:nvGrpSpPr>
        <p:grpSpPr bwMode="auto">
          <a:xfrm>
            <a:off x="3636007" y="1325992"/>
            <a:ext cx="1224175" cy="863750"/>
            <a:chOff x="0" y="0"/>
            <a:chExt cx="1926" cy="1360"/>
          </a:xfrm>
        </p:grpSpPr>
        <p:sp>
          <p:nvSpPr>
            <p:cNvPr id="11312" name="AutoShape 37"/>
            <p:cNvSpPr>
              <a:spLocks noChangeArrowheads="1"/>
            </p:cNvSpPr>
            <p:nvPr/>
          </p:nvSpPr>
          <p:spPr bwMode="auto">
            <a:xfrm>
              <a:off x="0" y="0"/>
              <a:ext cx="1927" cy="1361"/>
            </a:xfrm>
            <a:prstGeom prst="roundRect">
              <a:avLst>
                <a:gd name="adj" fmla="val 16667"/>
              </a:avLst>
            </a:prstGeom>
            <a:solidFill>
              <a:srgbClr val="EAEAEA"/>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pic>
          <p:nvPicPr>
            <p:cNvPr id="11313" name="Picture 6" descr="iUser 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 y="224"/>
              <a:ext cx="907" cy="9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1287" name="Group 39"/>
          <p:cNvGrpSpPr>
            <a:grpSpLocks/>
          </p:cNvGrpSpPr>
          <p:nvPr/>
        </p:nvGrpSpPr>
        <p:grpSpPr bwMode="auto">
          <a:xfrm>
            <a:off x="4933220" y="1325992"/>
            <a:ext cx="1222587" cy="863750"/>
            <a:chOff x="0" y="0"/>
            <a:chExt cx="1926" cy="1360"/>
          </a:xfrm>
        </p:grpSpPr>
        <p:sp>
          <p:nvSpPr>
            <p:cNvPr id="11310" name="AutoShape 40"/>
            <p:cNvSpPr>
              <a:spLocks noChangeArrowheads="1"/>
            </p:cNvSpPr>
            <p:nvPr/>
          </p:nvSpPr>
          <p:spPr bwMode="auto">
            <a:xfrm>
              <a:off x="0" y="0"/>
              <a:ext cx="1927" cy="1361"/>
            </a:xfrm>
            <a:prstGeom prst="roundRect">
              <a:avLst>
                <a:gd name="adj" fmla="val 16667"/>
              </a:avLst>
            </a:prstGeom>
            <a:solidFill>
              <a:srgbClr val="EAEAEA"/>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pic>
          <p:nvPicPr>
            <p:cNvPr id="11311" name="Picture 6" descr="iUser 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 y="224"/>
              <a:ext cx="907" cy="9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1288" name="双箭头 107"/>
          <p:cNvSpPr>
            <a:spLocks noChangeShapeType="1"/>
          </p:cNvSpPr>
          <p:nvPr/>
        </p:nvSpPr>
        <p:spPr bwMode="auto">
          <a:xfrm>
            <a:off x="3061232" y="1973804"/>
            <a:ext cx="0" cy="576362"/>
          </a:xfrm>
          <a:prstGeom prst="line">
            <a:avLst/>
          </a:prstGeom>
          <a:noFill/>
          <a:ln w="2857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1289" name="双箭头 107"/>
          <p:cNvSpPr>
            <a:spLocks noChangeShapeType="1"/>
          </p:cNvSpPr>
          <p:nvPr/>
        </p:nvSpPr>
        <p:spPr bwMode="auto">
          <a:xfrm>
            <a:off x="4356857" y="1902354"/>
            <a:ext cx="0" cy="576363"/>
          </a:xfrm>
          <a:prstGeom prst="line">
            <a:avLst/>
          </a:prstGeom>
          <a:noFill/>
          <a:ln w="2857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1290" name="双箭头 107"/>
          <p:cNvSpPr>
            <a:spLocks noChangeShapeType="1"/>
          </p:cNvSpPr>
          <p:nvPr/>
        </p:nvSpPr>
        <p:spPr bwMode="auto">
          <a:xfrm>
            <a:off x="5652481" y="1902354"/>
            <a:ext cx="0" cy="576363"/>
          </a:xfrm>
          <a:prstGeom prst="line">
            <a:avLst/>
          </a:prstGeom>
          <a:noFill/>
          <a:ln w="28575">
            <a:solidFill>
              <a:srgbClr val="CC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1291" name="Text Box 45"/>
          <p:cNvSpPr txBox="1">
            <a:spLocks noChangeArrowheads="1"/>
          </p:cNvSpPr>
          <p:nvPr/>
        </p:nvSpPr>
        <p:spPr bwMode="auto">
          <a:xfrm>
            <a:off x="3104900" y="1403793"/>
            <a:ext cx="400110" cy="78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a:solidFill>
                  <a:srgbClr val="CC0000"/>
                </a:solidFill>
                <a:ea typeface="微软雅黑" panose="020B0503020204020204" pitchFamily="34" charset="-122"/>
                <a:sym typeface="Arial" panose="020B0604020202020204" pitchFamily="34" charset="0"/>
              </a:rPr>
              <a:t>老师</a:t>
            </a:r>
          </a:p>
        </p:txBody>
      </p:sp>
      <p:sp>
        <p:nvSpPr>
          <p:cNvPr id="11292" name="Text Box 46"/>
          <p:cNvSpPr txBox="1">
            <a:spLocks noChangeArrowheads="1"/>
          </p:cNvSpPr>
          <p:nvPr/>
        </p:nvSpPr>
        <p:spPr bwMode="auto">
          <a:xfrm>
            <a:off x="4427517" y="1397442"/>
            <a:ext cx="400110" cy="78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a:solidFill>
                  <a:srgbClr val="CC0000"/>
                </a:solidFill>
                <a:ea typeface="微软雅黑" panose="020B0503020204020204" pitchFamily="34" charset="-122"/>
                <a:sym typeface="Arial" panose="020B0604020202020204" pitchFamily="34" charset="0"/>
              </a:rPr>
              <a:t>学生</a:t>
            </a:r>
          </a:p>
        </p:txBody>
      </p:sp>
      <p:sp>
        <p:nvSpPr>
          <p:cNvPr id="11293" name="Text Box 47"/>
          <p:cNvSpPr txBox="1">
            <a:spLocks noChangeArrowheads="1"/>
          </p:cNvSpPr>
          <p:nvPr/>
        </p:nvSpPr>
        <p:spPr bwMode="auto">
          <a:xfrm>
            <a:off x="5723142" y="1402205"/>
            <a:ext cx="400110" cy="78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a:solidFill>
                  <a:srgbClr val="CC0000"/>
                </a:solidFill>
                <a:ea typeface="微软雅黑" panose="020B0503020204020204" pitchFamily="34" charset="-122"/>
                <a:sym typeface="Arial" panose="020B0604020202020204" pitchFamily="34" charset="0"/>
              </a:rPr>
              <a:t>家长</a:t>
            </a:r>
          </a:p>
        </p:txBody>
      </p:sp>
      <p:sp>
        <p:nvSpPr>
          <p:cNvPr id="11294" name="Text Box 48"/>
          <p:cNvSpPr txBox="1">
            <a:spLocks noChangeArrowheads="1"/>
          </p:cNvSpPr>
          <p:nvPr/>
        </p:nvSpPr>
        <p:spPr bwMode="auto">
          <a:xfrm>
            <a:off x="2410244" y="2350107"/>
            <a:ext cx="1802126" cy="830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CC0000"/>
                </a:solidFill>
                <a:ea typeface="微软雅黑" panose="020B0503020204020204" pitchFamily="34" charset="-122"/>
              </a:rPr>
              <a:t>教育资源云共享平台</a:t>
            </a:r>
          </a:p>
        </p:txBody>
      </p:sp>
      <p:sp>
        <p:nvSpPr>
          <p:cNvPr id="11295" name="AutoShape 49"/>
          <p:cNvSpPr>
            <a:spLocks noChangeArrowheads="1"/>
          </p:cNvSpPr>
          <p:nvPr/>
        </p:nvSpPr>
        <p:spPr bwMode="auto">
          <a:xfrm>
            <a:off x="6449545" y="1327580"/>
            <a:ext cx="2013299" cy="1654462"/>
          </a:xfrm>
          <a:prstGeom prst="roundRect">
            <a:avLst>
              <a:gd name="adj" fmla="val 16667"/>
            </a:avLst>
          </a:prstGeom>
          <a:solidFill>
            <a:srgbClr val="EAEAEA"/>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1296" name="AutoShape 50"/>
          <p:cNvSpPr>
            <a:spLocks noChangeArrowheads="1"/>
          </p:cNvSpPr>
          <p:nvPr/>
        </p:nvSpPr>
        <p:spPr bwMode="auto">
          <a:xfrm>
            <a:off x="539844" y="4350704"/>
            <a:ext cx="1584600" cy="1367075"/>
          </a:xfrm>
          <a:prstGeom prst="roundRect">
            <a:avLst>
              <a:gd name="adj" fmla="val 16667"/>
            </a:avLst>
          </a:prstGeom>
          <a:solidFill>
            <a:srgbClr val="EAEAEA"/>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pic>
        <p:nvPicPr>
          <p:cNvPr id="11297" name="Picture 6" descr="iUser 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89270" y="1397442"/>
            <a:ext cx="576363" cy="576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98" name="Picture 6" descr="iUser 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7082" y="1397442"/>
            <a:ext cx="576363" cy="576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99" name="Picture 6" descr="iUser 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89270" y="2046842"/>
            <a:ext cx="576363" cy="57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300" name="Picture 6" descr="iUser 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7082" y="2046842"/>
            <a:ext cx="576363" cy="57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301" name="Text Box 55"/>
          <p:cNvSpPr txBox="1">
            <a:spLocks noChangeArrowheads="1"/>
          </p:cNvSpPr>
          <p:nvPr/>
        </p:nvSpPr>
        <p:spPr bwMode="auto">
          <a:xfrm>
            <a:off x="6949694" y="2621617"/>
            <a:ext cx="792300" cy="304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003300"/>
                </a:solidFill>
                <a:ea typeface="微软雅黑" panose="020B0503020204020204" pitchFamily="34" charset="-122"/>
              </a:rPr>
              <a:t>教育局</a:t>
            </a:r>
            <a:endParaRPr lang="zh-CN" altLang="en-US"/>
          </a:p>
        </p:txBody>
      </p:sp>
      <p:sp>
        <p:nvSpPr>
          <p:cNvPr id="11302" name="Text Box 56"/>
          <p:cNvSpPr txBox="1">
            <a:spLocks noChangeArrowheads="1"/>
          </p:cNvSpPr>
          <p:nvPr/>
        </p:nvSpPr>
        <p:spPr bwMode="auto">
          <a:xfrm>
            <a:off x="7956349" y="1605441"/>
            <a:ext cx="400110" cy="130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CC0000"/>
                </a:solidFill>
                <a:ea typeface="微软雅黑" panose="020B0503020204020204" pitchFamily="34" charset="-122"/>
              </a:rPr>
              <a:t>教育管理人员</a:t>
            </a:r>
          </a:p>
        </p:txBody>
      </p:sp>
      <p:sp>
        <p:nvSpPr>
          <p:cNvPr id="11303" name="双箭头 107"/>
          <p:cNvSpPr>
            <a:spLocks noChangeShapeType="1"/>
          </p:cNvSpPr>
          <p:nvPr/>
        </p:nvSpPr>
        <p:spPr bwMode="auto">
          <a:xfrm>
            <a:off x="5941457" y="2694654"/>
            <a:ext cx="936788" cy="0"/>
          </a:xfrm>
          <a:prstGeom prst="line">
            <a:avLst/>
          </a:prstGeom>
          <a:noFill/>
          <a:ln w="2857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pic>
        <p:nvPicPr>
          <p:cNvPr id="11304" name="Picture 58" descr="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4332" y="4422154"/>
            <a:ext cx="647812" cy="550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305" name="双箭头 107"/>
          <p:cNvSpPr>
            <a:spLocks noChangeShapeType="1"/>
          </p:cNvSpPr>
          <p:nvPr/>
        </p:nvSpPr>
        <p:spPr bwMode="auto">
          <a:xfrm>
            <a:off x="1979958" y="3558404"/>
            <a:ext cx="503324" cy="0"/>
          </a:xfrm>
          <a:prstGeom prst="line">
            <a:avLst/>
          </a:prstGeom>
          <a:noFill/>
          <a:ln w="2857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pic>
        <p:nvPicPr>
          <p:cNvPr id="11306" name="Picture 60" descr="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03594" y="4422154"/>
            <a:ext cx="649401" cy="550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307" name="双箭头 107"/>
          <p:cNvSpPr>
            <a:spLocks noChangeShapeType="1"/>
          </p:cNvSpPr>
          <p:nvPr/>
        </p:nvSpPr>
        <p:spPr bwMode="auto">
          <a:xfrm>
            <a:off x="1979958" y="4495192"/>
            <a:ext cx="503324" cy="0"/>
          </a:xfrm>
          <a:prstGeom prst="line">
            <a:avLst/>
          </a:prstGeom>
          <a:noFill/>
          <a:ln w="2857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1308" name="Text Box 62"/>
          <p:cNvSpPr txBox="1">
            <a:spLocks noChangeArrowheads="1"/>
          </p:cNvSpPr>
          <p:nvPr/>
        </p:nvSpPr>
        <p:spPr bwMode="auto">
          <a:xfrm>
            <a:off x="684333" y="5209692"/>
            <a:ext cx="1297212" cy="308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a:solidFill>
                  <a:srgbClr val="003300"/>
                </a:solidFill>
                <a:ea typeface="微软雅黑" panose="020B0503020204020204" pitchFamily="34" charset="-122"/>
                <a:sym typeface="Arial" panose="020B0604020202020204" pitchFamily="34" charset="0"/>
              </a:rPr>
              <a:t>其他应用</a:t>
            </a:r>
          </a:p>
        </p:txBody>
      </p:sp>
      <p:sp>
        <p:nvSpPr>
          <p:cNvPr id="11309" name="Text Box 64"/>
          <p:cNvSpPr txBox="1">
            <a:spLocks noChangeArrowheads="1"/>
          </p:cNvSpPr>
          <p:nvPr/>
        </p:nvSpPr>
        <p:spPr bwMode="auto">
          <a:xfrm>
            <a:off x="5581032" y="2046842"/>
            <a:ext cx="1008237" cy="523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a:solidFill>
                  <a:srgbClr val="CC0000"/>
                </a:solidFill>
                <a:ea typeface="微软雅黑" panose="020B0503020204020204" pitchFamily="34" charset="-122"/>
              </a:rPr>
              <a:t>Internet</a:t>
            </a:r>
          </a:p>
          <a:p>
            <a:pPr algn="ctr" eaLnBrk="1" hangingPunct="1">
              <a:buFont typeface="Arial" panose="020B0604020202020204" pitchFamily="34" charset="0"/>
              <a:buNone/>
            </a:pPr>
            <a:r>
              <a:rPr lang="zh-CN" altLang="en-US" sz="1400">
                <a:solidFill>
                  <a:srgbClr val="CC0000"/>
                </a:solidFill>
                <a:ea typeface="微软雅黑" panose="020B0503020204020204" pitchFamily="34" charset="-122"/>
              </a:rPr>
              <a:t>远程访问</a:t>
            </a:r>
          </a:p>
        </p:txBody>
      </p:sp>
      <p:sp>
        <p:nvSpPr>
          <p:cNvPr id="2" name="文本框 1"/>
          <p:cNvSpPr txBox="1"/>
          <p:nvPr/>
        </p:nvSpPr>
        <p:spPr>
          <a:xfrm>
            <a:off x="6733450" y="5164144"/>
            <a:ext cx="2159989" cy="830997"/>
          </a:xfrm>
          <a:prstGeom prst="rect">
            <a:avLst/>
          </a:prstGeom>
          <a:noFill/>
        </p:spPr>
        <p:txBody>
          <a:bodyPr wrap="square" rtlCol="0">
            <a:spAutoFit/>
          </a:bodyPr>
          <a:lstStyle/>
          <a:p>
            <a:pPr algn="ctr"/>
            <a:r>
              <a:rPr lang="zh-CN" altLang="en-US" sz="2400" b="1" u="none" dirty="0" smtClean="0">
                <a:latin typeface="微软雅黑" panose="020B0503020204020204" pitchFamily="34" charset="-122"/>
                <a:ea typeface="微软雅黑" panose="020B0503020204020204" pitchFamily="34" charset="-122"/>
              </a:rPr>
              <a:t>上海，宁波，苏州，武汉</a:t>
            </a:r>
            <a:r>
              <a:rPr lang="en-US" altLang="zh-CN" sz="2400" b="1" u="none" dirty="0" smtClean="0">
                <a:latin typeface="微软雅黑" panose="020B0503020204020204" pitchFamily="34" charset="-122"/>
                <a:ea typeface="微软雅黑" panose="020B0503020204020204" pitchFamily="34" charset="-122"/>
              </a:rPr>
              <a:t>…</a:t>
            </a:r>
            <a:endParaRPr lang="zh-CN" altLang="en-US" sz="2400" b="1" u="none"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78807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bldLst>
      <p:bldP spid="6148" grpId="0" bldLvl="0" autoUpdateAnimBg="0"/>
      <p:bldP spid="6148" grpId="1" bldLvl="0" autoUpdateAnimBg="0"/>
      <p:bldP spid="6148" grpId="2" bldLvl="0" autoUpdateAnimBg="0"/>
      <p:bldP spid="6148" grpId="3" bldLvl="0" autoUpdateAnimBg="0"/>
      <p:bldP spid="6148" grpId="4" bldLvl="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84975" y="631825"/>
            <a:ext cx="2039938" cy="681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400" baseline="-25000">
              <a:solidFill>
                <a:prstClr val="white"/>
              </a:solidFill>
            </a:endParaRPr>
          </a:p>
        </p:txBody>
      </p:sp>
      <p:sp>
        <p:nvSpPr>
          <p:cNvPr id="6" name="标题 1"/>
          <p:cNvSpPr>
            <a:spLocks noGrp="1"/>
          </p:cNvSpPr>
          <p:nvPr>
            <p:ph type="title"/>
          </p:nvPr>
        </p:nvSpPr>
        <p:spPr bwMode="auto">
          <a:xfrm>
            <a:off x="180306" y="2349674"/>
            <a:ext cx="6336704" cy="19442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zh-CN" altLang="en-US" dirty="0" smtClean="0">
                <a:latin typeface="微软雅黑" panose="020B0503020204020204" pitchFamily="34" charset="-122"/>
                <a:ea typeface="微软雅黑" panose="020B0503020204020204" pitchFamily="34" charset="-122"/>
              </a:rPr>
              <a:t>神州</a:t>
            </a:r>
            <a:r>
              <a:rPr lang="zh-CN" altLang="en-US" dirty="0">
                <a:latin typeface="微软雅黑" panose="020B0503020204020204" pitchFamily="34" charset="-122"/>
                <a:ea typeface="微软雅黑" panose="020B0503020204020204" pitchFamily="34" charset="-122"/>
              </a:rPr>
              <a:t>数码</a:t>
            </a:r>
            <a:r>
              <a:rPr lang="zh-CN" altLang="en-US" dirty="0" smtClean="0">
                <a:latin typeface="微软雅黑" panose="020B0503020204020204" pitchFamily="34" charset="-122"/>
                <a:ea typeface="微软雅黑" panose="020B0503020204020204" pitchFamily="34" charset="-122"/>
              </a:rPr>
              <a:t>电子政务云</a:t>
            </a:r>
            <a:r>
              <a:rPr lang="zh-CN" altLang="en-US" dirty="0">
                <a:latin typeface="微软雅黑" panose="020B0503020204020204" pitchFamily="34" charset="-122"/>
                <a:ea typeface="微软雅黑" panose="020B0503020204020204" pitchFamily="34" charset="-122"/>
              </a:rPr>
              <a:t>平台</a:t>
            </a: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r>
              <a:rPr lang="zh-CN" altLang="en-US" dirty="0" smtClean="0">
                <a:latin typeface="微软雅黑" panose="020B0503020204020204" pitchFamily="34" charset="-122"/>
                <a:ea typeface="微软雅黑" panose="020B0503020204020204" pitchFamily="34" charset="-122"/>
              </a:rPr>
              <a:t>医疗应用方案</a:t>
            </a: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endParaRPr lang="zh-CN" altLang="en-US" sz="2800"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274540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127"/>
          <p:cNvSpPr>
            <a:spLocks noChangeArrowheads="1"/>
          </p:cNvSpPr>
          <p:nvPr/>
        </p:nvSpPr>
        <p:spPr bwMode="auto">
          <a:xfrm>
            <a:off x="469022" y="1293341"/>
            <a:ext cx="6430491" cy="3572495"/>
          </a:xfrm>
          <a:prstGeom prst="rect">
            <a:avLst/>
          </a:prstGeom>
          <a:solidFill>
            <a:srgbClr val="D5E3FF"/>
          </a:solidFill>
          <a:ln w="28575" cmpd="sng">
            <a:solidFill>
              <a:srgbClr val="A3C2FF"/>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u="none">
              <a:solidFill>
                <a:srgbClr val="224386"/>
              </a:solidFill>
              <a:latin typeface="微软雅黑" panose="020B0503020204020204" pitchFamily="34" charset="-122"/>
              <a:ea typeface="微软雅黑" panose="020B0503020204020204" pitchFamily="34" charset="-122"/>
            </a:endParaRPr>
          </a:p>
        </p:txBody>
      </p:sp>
      <p:sp>
        <p:nvSpPr>
          <p:cNvPr id="21508" name="Rectangle 127"/>
          <p:cNvSpPr>
            <a:spLocks noChangeArrowheads="1"/>
          </p:cNvSpPr>
          <p:nvPr/>
        </p:nvSpPr>
        <p:spPr bwMode="auto">
          <a:xfrm>
            <a:off x="469022" y="5157986"/>
            <a:ext cx="6430491" cy="928849"/>
          </a:xfrm>
          <a:prstGeom prst="rect">
            <a:avLst/>
          </a:prstGeom>
          <a:solidFill>
            <a:srgbClr val="D9D9D9"/>
          </a:solidFill>
          <a:ln w="28575"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u="none">
              <a:solidFill>
                <a:srgbClr val="224386"/>
              </a:solidFill>
              <a:latin typeface="微软雅黑" panose="020B0503020204020204" pitchFamily="34" charset="-122"/>
              <a:ea typeface="微软雅黑" panose="020B0503020204020204" pitchFamily="34" charset="-122"/>
            </a:endParaRPr>
          </a:p>
        </p:txBody>
      </p:sp>
      <p:sp>
        <p:nvSpPr>
          <p:cNvPr id="21509" name="Rectangle 127"/>
          <p:cNvSpPr>
            <a:spLocks noChangeArrowheads="1"/>
          </p:cNvSpPr>
          <p:nvPr/>
        </p:nvSpPr>
        <p:spPr bwMode="auto">
          <a:xfrm>
            <a:off x="764348" y="5362810"/>
            <a:ext cx="919323" cy="233403"/>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u="none">
                <a:solidFill>
                  <a:schemeClr val="tx2"/>
                </a:solidFill>
                <a:latin typeface="微软雅黑" panose="020B0503020204020204" pitchFamily="34" charset="-122"/>
                <a:ea typeface="微软雅黑" panose="020B0503020204020204" pitchFamily="34" charset="-122"/>
              </a:rPr>
              <a:t>EMR</a:t>
            </a:r>
            <a:endParaRPr lang="zh-CN" altLang="en-US" sz="1400" b="1" u="none">
              <a:solidFill>
                <a:schemeClr val="tx2"/>
              </a:solidFill>
              <a:latin typeface="微软雅黑" panose="020B0503020204020204" pitchFamily="34" charset="-122"/>
              <a:ea typeface="微软雅黑" panose="020B0503020204020204" pitchFamily="34" charset="-122"/>
            </a:endParaRPr>
          </a:p>
        </p:txBody>
      </p:sp>
      <p:sp>
        <p:nvSpPr>
          <p:cNvPr id="21510" name="Rectangle 127"/>
          <p:cNvSpPr>
            <a:spLocks noChangeArrowheads="1"/>
          </p:cNvSpPr>
          <p:nvPr/>
        </p:nvSpPr>
        <p:spPr bwMode="auto">
          <a:xfrm>
            <a:off x="1978996" y="5353283"/>
            <a:ext cx="919322" cy="233403"/>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u="none">
                <a:solidFill>
                  <a:schemeClr val="tx2"/>
                </a:solidFill>
                <a:latin typeface="微软雅黑" panose="020B0503020204020204" pitchFamily="34" charset="-122"/>
                <a:ea typeface="微软雅黑" panose="020B0503020204020204" pitchFamily="34" charset="-122"/>
              </a:rPr>
              <a:t>HIS</a:t>
            </a:r>
            <a:endParaRPr lang="zh-CN" altLang="en-US" sz="1400" b="1" u="none">
              <a:solidFill>
                <a:schemeClr val="tx2"/>
              </a:solidFill>
              <a:latin typeface="微软雅黑" panose="020B0503020204020204" pitchFamily="34" charset="-122"/>
              <a:ea typeface="微软雅黑" panose="020B0503020204020204" pitchFamily="34" charset="-122"/>
            </a:endParaRPr>
          </a:p>
        </p:txBody>
      </p:sp>
      <p:sp>
        <p:nvSpPr>
          <p:cNvPr id="21511" name="Rectangle 127"/>
          <p:cNvSpPr>
            <a:spLocks noChangeArrowheads="1"/>
          </p:cNvSpPr>
          <p:nvPr/>
        </p:nvSpPr>
        <p:spPr bwMode="auto">
          <a:xfrm>
            <a:off x="3184118" y="5353283"/>
            <a:ext cx="919323" cy="233403"/>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u="none">
                <a:solidFill>
                  <a:schemeClr val="tx2"/>
                </a:solidFill>
                <a:latin typeface="微软雅黑" panose="020B0503020204020204" pitchFamily="34" charset="-122"/>
                <a:ea typeface="微软雅黑" panose="020B0503020204020204" pitchFamily="34" charset="-122"/>
              </a:rPr>
              <a:t>LIS</a:t>
            </a:r>
            <a:endParaRPr lang="zh-CN" altLang="en-US" sz="1400" b="1" u="none">
              <a:solidFill>
                <a:schemeClr val="tx2"/>
              </a:solidFill>
              <a:latin typeface="微软雅黑" panose="020B0503020204020204" pitchFamily="34" charset="-122"/>
              <a:ea typeface="微软雅黑" panose="020B0503020204020204" pitchFamily="34" charset="-122"/>
            </a:endParaRPr>
          </a:p>
        </p:txBody>
      </p:sp>
      <p:sp>
        <p:nvSpPr>
          <p:cNvPr id="21512" name="Rectangle 127"/>
          <p:cNvSpPr>
            <a:spLocks noChangeArrowheads="1"/>
          </p:cNvSpPr>
          <p:nvPr/>
        </p:nvSpPr>
        <p:spPr bwMode="auto">
          <a:xfrm>
            <a:off x="4408293" y="5353283"/>
            <a:ext cx="919322" cy="233403"/>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u="none">
                <a:solidFill>
                  <a:schemeClr val="tx2"/>
                </a:solidFill>
                <a:latin typeface="微软雅黑" panose="020B0503020204020204" pitchFamily="34" charset="-122"/>
                <a:ea typeface="微软雅黑" panose="020B0503020204020204" pitchFamily="34" charset="-122"/>
              </a:rPr>
              <a:t>RIS</a:t>
            </a:r>
            <a:endParaRPr lang="zh-CN" altLang="en-US" sz="1400" b="1" u="none">
              <a:solidFill>
                <a:schemeClr val="tx2"/>
              </a:solidFill>
              <a:latin typeface="微软雅黑" panose="020B0503020204020204" pitchFamily="34" charset="-122"/>
              <a:ea typeface="微软雅黑" panose="020B0503020204020204" pitchFamily="34" charset="-122"/>
            </a:endParaRPr>
          </a:p>
        </p:txBody>
      </p:sp>
      <p:sp>
        <p:nvSpPr>
          <p:cNvPr id="21513" name="Rectangle 127"/>
          <p:cNvSpPr>
            <a:spLocks noChangeArrowheads="1"/>
          </p:cNvSpPr>
          <p:nvPr/>
        </p:nvSpPr>
        <p:spPr bwMode="auto">
          <a:xfrm>
            <a:off x="5622941" y="5353283"/>
            <a:ext cx="919323" cy="233403"/>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u="none">
                <a:solidFill>
                  <a:schemeClr val="tx2"/>
                </a:solidFill>
                <a:latin typeface="微软雅黑" panose="020B0503020204020204" pitchFamily="34" charset="-122"/>
                <a:ea typeface="微软雅黑" panose="020B0503020204020204" pitchFamily="34" charset="-122"/>
              </a:rPr>
              <a:t>PACS</a:t>
            </a:r>
            <a:endParaRPr lang="zh-CN" altLang="en-US" sz="1400" b="1" u="none">
              <a:solidFill>
                <a:schemeClr val="tx2"/>
              </a:solidFill>
              <a:latin typeface="微软雅黑" panose="020B0503020204020204" pitchFamily="34" charset="-122"/>
              <a:ea typeface="微软雅黑" panose="020B0503020204020204" pitchFamily="34" charset="-122"/>
            </a:endParaRPr>
          </a:p>
        </p:txBody>
      </p:sp>
      <p:sp>
        <p:nvSpPr>
          <p:cNvPr id="21514" name="Rectangle 127"/>
          <p:cNvSpPr>
            <a:spLocks noChangeArrowheads="1"/>
          </p:cNvSpPr>
          <p:nvPr/>
        </p:nvSpPr>
        <p:spPr bwMode="auto">
          <a:xfrm>
            <a:off x="540473" y="4095765"/>
            <a:ext cx="1500447" cy="281036"/>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病历安全存储服务</a:t>
            </a:r>
          </a:p>
        </p:txBody>
      </p:sp>
      <p:cxnSp>
        <p:nvCxnSpPr>
          <p:cNvPr id="21515" name="直接连接符 15"/>
          <p:cNvCxnSpPr>
            <a:cxnSpLocks noChangeShapeType="1"/>
          </p:cNvCxnSpPr>
          <p:nvPr/>
        </p:nvCxnSpPr>
        <p:spPr bwMode="auto">
          <a:xfrm>
            <a:off x="469022" y="3949690"/>
            <a:ext cx="6430491" cy="1587"/>
          </a:xfrm>
          <a:prstGeom prst="line">
            <a:avLst/>
          </a:prstGeom>
          <a:noFill/>
          <a:ln w="9525" cmpd="sng">
            <a:solidFill>
              <a:srgbClr val="5689BF"/>
            </a:solidFill>
            <a:round/>
            <a:headEnd/>
            <a:tailEnd/>
          </a:ln>
          <a:extLst>
            <a:ext uri="{909E8E84-426E-40DD-AFC4-6F175D3DCCD1}">
              <a14:hiddenFill xmlns:a14="http://schemas.microsoft.com/office/drawing/2010/main">
                <a:noFill/>
              </a14:hiddenFill>
            </a:ext>
          </a:extLst>
        </p:spPr>
      </p:cxnSp>
      <p:sp>
        <p:nvSpPr>
          <p:cNvPr id="21516" name="Rectangle 127"/>
          <p:cNvSpPr>
            <a:spLocks noChangeArrowheads="1"/>
          </p:cNvSpPr>
          <p:nvPr/>
        </p:nvSpPr>
        <p:spPr bwMode="auto">
          <a:xfrm>
            <a:off x="683372" y="3540044"/>
            <a:ext cx="1286098" cy="281036"/>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u="none">
                <a:solidFill>
                  <a:schemeClr val="tx2"/>
                </a:solidFill>
                <a:latin typeface="微软雅黑" panose="020B0503020204020204" pitchFamily="34" charset="-122"/>
                <a:ea typeface="微软雅黑" panose="020B0503020204020204" pitchFamily="34" charset="-122"/>
              </a:rPr>
              <a:t>CDR</a:t>
            </a:r>
            <a:r>
              <a:rPr lang="zh-CN" altLang="en-US" sz="1200" b="1" u="none">
                <a:solidFill>
                  <a:schemeClr val="tx2"/>
                </a:solidFill>
                <a:latin typeface="微软雅黑" panose="020B0503020204020204" pitchFamily="34" charset="-122"/>
                <a:ea typeface="微软雅黑" panose="020B0503020204020204" pitchFamily="34" charset="-122"/>
              </a:rPr>
              <a:t>临床文档库</a:t>
            </a:r>
          </a:p>
        </p:txBody>
      </p:sp>
      <p:pic>
        <p:nvPicPr>
          <p:cNvPr id="21517"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0927" y="3106580"/>
            <a:ext cx="539844" cy="3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8" name="Rectangle 127"/>
          <p:cNvSpPr>
            <a:spLocks noChangeArrowheads="1"/>
          </p:cNvSpPr>
          <p:nvPr/>
        </p:nvSpPr>
        <p:spPr bwMode="auto">
          <a:xfrm>
            <a:off x="2255270" y="3540044"/>
            <a:ext cx="1286098" cy="281036"/>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u="none">
                <a:solidFill>
                  <a:schemeClr val="tx2"/>
                </a:solidFill>
                <a:latin typeface="微软雅黑" panose="020B0503020204020204" pitchFamily="34" charset="-122"/>
                <a:ea typeface="微软雅黑" panose="020B0503020204020204" pitchFamily="34" charset="-122"/>
              </a:rPr>
              <a:t>PACS</a:t>
            </a:r>
            <a:r>
              <a:rPr lang="zh-CN" altLang="en-US" sz="1200" b="1" u="none">
                <a:solidFill>
                  <a:schemeClr val="tx2"/>
                </a:solidFill>
                <a:latin typeface="微软雅黑" panose="020B0503020204020204" pitchFamily="34" charset="-122"/>
                <a:ea typeface="微软雅黑" panose="020B0503020204020204" pitchFamily="34" charset="-122"/>
              </a:rPr>
              <a:t>文档库</a:t>
            </a:r>
          </a:p>
        </p:txBody>
      </p:sp>
      <p:pic>
        <p:nvPicPr>
          <p:cNvPr id="21519"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12518" y="3106580"/>
            <a:ext cx="539844" cy="3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0" name="Rectangle 127"/>
          <p:cNvSpPr>
            <a:spLocks noChangeArrowheads="1"/>
          </p:cNvSpPr>
          <p:nvPr/>
        </p:nvSpPr>
        <p:spPr bwMode="auto">
          <a:xfrm>
            <a:off x="3827168" y="3540044"/>
            <a:ext cx="1286098" cy="281036"/>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u="none">
                <a:solidFill>
                  <a:schemeClr val="tx2"/>
                </a:solidFill>
                <a:latin typeface="微软雅黑" panose="020B0503020204020204" pitchFamily="34" charset="-122"/>
                <a:ea typeface="微软雅黑" panose="020B0503020204020204" pitchFamily="34" charset="-122"/>
              </a:rPr>
              <a:t>LIS</a:t>
            </a:r>
            <a:r>
              <a:rPr lang="zh-CN" altLang="en-US" sz="1200" b="1" u="none">
                <a:solidFill>
                  <a:schemeClr val="tx2"/>
                </a:solidFill>
                <a:latin typeface="微软雅黑" panose="020B0503020204020204" pitchFamily="34" charset="-122"/>
                <a:ea typeface="微软雅黑" panose="020B0503020204020204" pitchFamily="34" charset="-122"/>
              </a:rPr>
              <a:t>文档库</a:t>
            </a:r>
          </a:p>
        </p:txBody>
      </p:sp>
      <p:pic>
        <p:nvPicPr>
          <p:cNvPr id="21521"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1547" y="3106580"/>
            <a:ext cx="539844" cy="3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2" name="Rectangle 127"/>
          <p:cNvSpPr>
            <a:spLocks noChangeArrowheads="1"/>
          </p:cNvSpPr>
          <p:nvPr/>
        </p:nvSpPr>
        <p:spPr bwMode="auto">
          <a:xfrm>
            <a:off x="5399066" y="3540044"/>
            <a:ext cx="1286098" cy="281036"/>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医务人员档案库</a:t>
            </a:r>
          </a:p>
        </p:txBody>
      </p:sp>
      <p:pic>
        <p:nvPicPr>
          <p:cNvPr id="21523"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3445" y="3106580"/>
            <a:ext cx="539844" cy="3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524" name="直接连接符 24"/>
          <p:cNvCxnSpPr>
            <a:cxnSpLocks noChangeShapeType="1"/>
          </p:cNvCxnSpPr>
          <p:nvPr/>
        </p:nvCxnSpPr>
        <p:spPr bwMode="auto">
          <a:xfrm>
            <a:off x="469022" y="2933514"/>
            <a:ext cx="6430491" cy="1587"/>
          </a:xfrm>
          <a:prstGeom prst="line">
            <a:avLst/>
          </a:prstGeom>
          <a:noFill/>
          <a:ln w="9525" cmpd="sng">
            <a:solidFill>
              <a:srgbClr val="5689BF"/>
            </a:solidFill>
            <a:round/>
            <a:headEnd/>
            <a:tailEnd/>
          </a:ln>
          <a:extLst>
            <a:ext uri="{909E8E84-426E-40DD-AFC4-6F175D3DCCD1}">
              <a14:hiddenFill xmlns:a14="http://schemas.microsoft.com/office/drawing/2010/main">
                <a:noFill/>
              </a14:hiddenFill>
            </a:ext>
          </a:extLst>
        </p:spPr>
      </p:cxnSp>
      <p:sp>
        <p:nvSpPr>
          <p:cNvPr id="21525" name="Rectangle 127"/>
          <p:cNvSpPr>
            <a:spLocks noChangeArrowheads="1"/>
          </p:cNvSpPr>
          <p:nvPr/>
        </p:nvSpPr>
        <p:spPr bwMode="auto">
          <a:xfrm>
            <a:off x="2541070" y="1521980"/>
            <a:ext cx="1500447" cy="285800"/>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区域病历质控</a:t>
            </a:r>
          </a:p>
        </p:txBody>
      </p:sp>
      <p:sp>
        <p:nvSpPr>
          <p:cNvPr id="21526" name="Rectangle 127"/>
          <p:cNvSpPr>
            <a:spLocks noChangeArrowheads="1"/>
          </p:cNvSpPr>
          <p:nvPr/>
        </p:nvSpPr>
        <p:spPr bwMode="auto">
          <a:xfrm>
            <a:off x="2556948" y="2022130"/>
            <a:ext cx="1500447" cy="285800"/>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电子病历疾病监测</a:t>
            </a:r>
          </a:p>
        </p:txBody>
      </p:sp>
      <p:sp>
        <p:nvSpPr>
          <p:cNvPr id="21573" name="上下箭头 73"/>
          <p:cNvSpPr>
            <a:spLocks noChangeArrowheads="1"/>
          </p:cNvSpPr>
          <p:nvPr/>
        </p:nvSpPr>
        <p:spPr bwMode="auto">
          <a:xfrm>
            <a:off x="1183521" y="4799149"/>
            <a:ext cx="428699" cy="500150"/>
          </a:xfrm>
          <a:prstGeom prst="upDownArrow">
            <a:avLst>
              <a:gd name="adj1" fmla="val 50000"/>
              <a:gd name="adj2" fmla="val 49999"/>
            </a:avLst>
          </a:prstGeom>
          <a:solidFill>
            <a:schemeClr val="bg1"/>
          </a:solidFill>
          <a:ln w="25400" cmpd="sng">
            <a:solidFill>
              <a:srgbClr val="41658D"/>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u="none">
              <a:solidFill>
                <a:srgbClr val="FFFFFF"/>
              </a:solidFill>
              <a:latin typeface="微软雅黑" panose="020B0503020204020204" pitchFamily="34" charset="-122"/>
              <a:ea typeface="微软雅黑" panose="020B0503020204020204" pitchFamily="34" charset="-122"/>
            </a:endParaRPr>
          </a:p>
        </p:txBody>
      </p:sp>
      <p:sp>
        <p:nvSpPr>
          <p:cNvPr id="21574" name="右箭头 74"/>
          <p:cNvSpPr>
            <a:spLocks noChangeArrowheads="1"/>
          </p:cNvSpPr>
          <p:nvPr/>
        </p:nvSpPr>
        <p:spPr bwMode="auto">
          <a:xfrm>
            <a:off x="6828064" y="1650591"/>
            <a:ext cx="643049" cy="428699"/>
          </a:xfrm>
          <a:prstGeom prst="rightArrow">
            <a:avLst>
              <a:gd name="adj1" fmla="val 50000"/>
              <a:gd name="adj2" fmla="val 50000"/>
            </a:avLst>
          </a:prstGeom>
          <a:solidFill>
            <a:schemeClr val="bg1"/>
          </a:solidFill>
          <a:ln w="25400" cmpd="sng">
            <a:solidFill>
              <a:srgbClr val="41658D"/>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u="none">
              <a:solidFill>
                <a:srgbClr val="FFFFFF"/>
              </a:solidFill>
              <a:latin typeface="微软雅黑" panose="020B0503020204020204" pitchFamily="34" charset="-122"/>
              <a:ea typeface="微软雅黑" panose="020B0503020204020204" pitchFamily="34" charset="-122"/>
            </a:endParaRPr>
          </a:p>
        </p:txBody>
      </p:sp>
      <p:sp>
        <p:nvSpPr>
          <p:cNvPr id="21575" name="右箭头 75"/>
          <p:cNvSpPr>
            <a:spLocks noChangeArrowheads="1"/>
          </p:cNvSpPr>
          <p:nvPr/>
        </p:nvSpPr>
        <p:spPr bwMode="auto">
          <a:xfrm>
            <a:off x="6828064" y="3170092"/>
            <a:ext cx="643049" cy="428699"/>
          </a:xfrm>
          <a:prstGeom prst="rightArrow">
            <a:avLst>
              <a:gd name="adj1" fmla="val 50000"/>
              <a:gd name="adj2" fmla="val 50000"/>
            </a:avLst>
          </a:prstGeom>
          <a:solidFill>
            <a:schemeClr val="bg1"/>
          </a:solidFill>
          <a:ln w="25400" cmpd="sng">
            <a:solidFill>
              <a:srgbClr val="41658D"/>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u="none">
              <a:solidFill>
                <a:srgbClr val="FFFFFF"/>
              </a:solidFill>
              <a:latin typeface="微软雅黑" panose="020B0503020204020204" pitchFamily="34" charset="-122"/>
              <a:ea typeface="微软雅黑" panose="020B0503020204020204" pitchFamily="34" charset="-122"/>
            </a:endParaRPr>
          </a:p>
        </p:txBody>
      </p:sp>
      <p:sp>
        <p:nvSpPr>
          <p:cNvPr id="21576" name="Rectangle 127"/>
          <p:cNvSpPr>
            <a:spLocks noChangeArrowheads="1"/>
          </p:cNvSpPr>
          <p:nvPr/>
        </p:nvSpPr>
        <p:spPr bwMode="auto">
          <a:xfrm>
            <a:off x="7328212" y="3579737"/>
            <a:ext cx="1428998" cy="285800"/>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区域级数据中心</a:t>
            </a:r>
          </a:p>
        </p:txBody>
      </p:sp>
      <p:grpSp>
        <p:nvGrpSpPr>
          <p:cNvPr id="21577" name="Group 73"/>
          <p:cNvGrpSpPr>
            <a:grpSpLocks/>
          </p:cNvGrpSpPr>
          <p:nvPr/>
        </p:nvGrpSpPr>
        <p:grpSpPr bwMode="auto">
          <a:xfrm>
            <a:off x="7685462" y="2865239"/>
            <a:ext cx="601766" cy="722438"/>
            <a:chOff x="0" y="0"/>
            <a:chExt cx="299" cy="359"/>
          </a:xfrm>
        </p:grpSpPr>
        <p:grpSp>
          <p:nvGrpSpPr>
            <p:cNvPr id="21578" name="Group 74"/>
            <p:cNvGrpSpPr>
              <a:grpSpLocks/>
            </p:cNvGrpSpPr>
            <p:nvPr/>
          </p:nvGrpSpPr>
          <p:grpSpPr bwMode="auto">
            <a:xfrm>
              <a:off x="147" y="0"/>
              <a:ext cx="152" cy="205"/>
              <a:chOff x="0" y="0"/>
              <a:chExt cx="336" cy="311"/>
            </a:xfrm>
          </p:grpSpPr>
          <p:grpSp>
            <p:nvGrpSpPr>
              <p:cNvPr id="21579" name="Group 75"/>
              <p:cNvGrpSpPr>
                <a:grpSpLocks/>
              </p:cNvGrpSpPr>
              <p:nvPr/>
            </p:nvGrpSpPr>
            <p:grpSpPr bwMode="auto">
              <a:xfrm>
                <a:off x="0" y="180"/>
                <a:ext cx="336" cy="131"/>
                <a:chOff x="0" y="0"/>
                <a:chExt cx="336" cy="131"/>
              </a:xfrm>
            </p:grpSpPr>
            <p:sp>
              <p:nvSpPr>
                <p:cNvPr id="21580" name="Oval 76"/>
                <p:cNvSpPr>
                  <a:spLocks noChangeArrowheads="1"/>
                </p:cNvSpPr>
                <p:nvPr/>
              </p:nvSpPr>
              <p:spPr bwMode="auto">
                <a:xfrm>
                  <a:off x="0" y="6"/>
                  <a:ext cx="336" cy="125"/>
                </a:xfrm>
                <a:prstGeom prst="ellipse">
                  <a:avLst/>
                </a:prstGeom>
                <a:solidFill>
                  <a:srgbClr val="CC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581" name="Oval 77"/>
                <p:cNvSpPr>
                  <a:spLocks noChangeArrowheads="1"/>
                </p:cNvSpPr>
                <p:nvPr/>
              </p:nvSpPr>
              <p:spPr bwMode="auto">
                <a:xfrm>
                  <a:off x="0" y="0"/>
                  <a:ext cx="336" cy="111"/>
                </a:xfrm>
                <a:prstGeom prst="ellipse">
                  <a:avLst/>
                </a:prstGeom>
                <a:gradFill rotWithShape="0">
                  <a:gsLst>
                    <a:gs pos="0">
                      <a:srgbClr val="FFB061"/>
                    </a:gs>
                    <a:gs pos="50000">
                      <a:srgbClr val="D8AF00"/>
                    </a:gs>
                    <a:gs pos="100000">
                      <a:srgbClr val="FFB06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582" name="Group 78"/>
              <p:cNvGrpSpPr>
                <a:grpSpLocks/>
              </p:cNvGrpSpPr>
              <p:nvPr/>
            </p:nvGrpSpPr>
            <p:grpSpPr bwMode="auto">
              <a:xfrm>
                <a:off x="0" y="144"/>
                <a:ext cx="336" cy="131"/>
                <a:chOff x="0" y="0"/>
                <a:chExt cx="336" cy="131"/>
              </a:xfrm>
            </p:grpSpPr>
            <p:sp>
              <p:nvSpPr>
                <p:cNvPr id="21583" name="Oval 79"/>
                <p:cNvSpPr>
                  <a:spLocks noChangeArrowheads="1"/>
                </p:cNvSpPr>
                <p:nvPr/>
              </p:nvSpPr>
              <p:spPr bwMode="auto">
                <a:xfrm>
                  <a:off x="0" y="6"/>
                  <a:ext cx="336" cy="125"/>
                </a:xfrm>
                <a:prstGeom prst="ellipse">
                  <a:avLst/>
                </a:prstGeom>
                <a:solidFill>
                  <a:srgbClr val="CC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584" name="Oval 80"/>
                <p:cNvSpPr>
                  <a:spLocks noChangeArrowheads="1"/>
                </p:cNvSpPr>
                <p:nvPr/>
              </p:nvSpPr>
              <p:spPr bwMode="auto">
                <a:xfrm>
                  <a:off x="0" y="0"/>
                  <a:ext cx="336" cy="111"/>
                </a:xfrm>
                <a:prstGeom prst="ellipse">
                  <a:avLst/>
                </a:prstGeom>
                <a:gradFill rotWithShape="0">
                  <a:gsLst>
                    <a:gs pos="0">
                      <a:srgbClr val="FFB061"/>
                    </a:gs>
                    <a:gs pos="50000">
                      <a:srgbClr val="D8AF00"/>
                    </a:gs>
                    <a:gs pos="100000">
                      <a:srgbClr val="FFB06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585" name="Group 81"/>
              <p:cNvGrpSpPr>
                <a:grpSpLocks/>
              </p:cNvGrpSpPr>
              <p:nvPr/>
            </p:nvGrpSpPr>
            <p:grpSpPr bwMode="auto">
              <a:xfrm>
                <a:off x="0" y="112"/>
                <a:ext cx="336" cy="131"/>
                <a:chOff x="0" y="0"/>
                <a:chExt cx="336" cy="131"/>
              </a:xfrm>
            </p:grpSpPr>
            <p:sp>
              <p:nvSpPr>
                <p:cNvPr id="21586" name="Oval 82"/>
                <p:cNvSpPr>
                  <a:spLocks noChangeArrowheads="1"/>
                </p:cNvSpPr>
                <p:nvPr/>
              </p:nvSpPr>
              <p:spPr bwMode="auto">
                <a:xfrm>
                  <a:off x="0" y="6"/>
                  <a:ext cx="336" cy="125"/>
                </a:xfrm>
                <a:prstGeom prst="ellipse">
                  <a:avLst/>
                </a:prstGeom>
                <a:solidFill>
                  <a:srgbClr val="CC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587" name="Oval 83"/>
                <p:cNvSpPr>
                  <a:spLocks noChangeArrowheads="1"/>
                </p:cNvSpPr>
                <p:nvPr/>
              </p:nvSpPr>
              <p:spPr bwMode="auto">
                <a:xfrm>
                  <a:off x="0" y="0"/>
                  <a:ext cx="336" cy="111"/>
                </a:xfrm>
                <a:prstGeom prst="ellipse">
                  <a:avLst/>
                </a:prstGeom>
                <a:gradFill rotWithShape="0">
                  <a:gsLst>
                    <a:gs pos="0">
                      <a:srgbClr val="FFB061"/>
                    </a:gs>
                    <a:gs pos="50000">
                      <a:srgbClr val="D8AF00"/>
                    </a:gs>
                    <a:gs pos="100000">
                      <a:srgbClr val="FFB06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588" name="Group 84"/>
              <p:cNvGrpSpPr>
                <a:grpSpLocks/>
              </p:cNvGrpSpPr>
              <p:nvPr/>
            </p:nvGrpSpPr>
            <p:grpSpPr bwMode="auto">
              <a:xfrm>
                <a:off x="0" y="76"/>
                <a:ext cx="336" cy="131"/>
                <a:chOff x="0" y="0"/>
                <a:chExt cx="336" cy="131"/>
              </a:xfrm>
            </p:grpSpPr>
            <p:sp>
              <p:nvSpPr>
                <p:cNvPr id="21589" name="Oval 85"/>
                <p:cNvSpPr>
                  <a:spLocks noChangeArrowheads="1"/>
                </p:cNvSpPr>
                <p:nvPr/>
              </p:nvSpPr>
              <p:spPr bwMode="auto">
                <a:xfrm>
                  <a:off x="0" y="6"/>
                  <a:ext cx="336" cy="125"/>
                </a:xfrm>
                <a:prstGeom prst="ellipse">
                  <a:avLst/>
                </a:prstGeom>
                <a:solidFill>
                  <a:srgbClr val="CC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590" name="Oval 86"/>
                <p:cNvSpPr>
                  <a:spLocks noChangeArrowheads="1"/>
                </p:cNvSpPr>
                <p:nvPr/>
              </p:nvSpPr>
              <p:spPr bwMode="auto">
                <a:xfrm>
                  <a:off x="0" y="0"/>
                  <a:ext cx="336" cy="111"/>
                </a:xfrm>
                <a:prstGeom prst="ellipse">
                  <a:avLst/>
                </a:prstGeom>
                <a:gradFill rotWithShape="0">
                  <a:gsLst>
                    <a:gs pos="0">
                      <a:srgbClr val="FFB061"/>
                    </a:gs>
                    <a:gs pos="50000">
                      <a:srgbClr val="D8AF00"/>
                    </a:gs>
                    <a:gs pos="100000">
                      <a:srgbClr val="FFB06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591" name="Group 87"/>
              <p:cNvGrpSpPr>
                <a:grpSpLocks/>
              </p:cNvGrpSpPr>
              <p:nvPr/>
            </p:nvGrpSpPr>
            <p:grpSpPr bwMode="auto">
              <a:xfrm>
                <a:off x="0" y="40"/>
                <a:ext cx="336" cy="131"/>
                <a:chOff x="0" y="0"/>
                <a:chExt cx="336" cy="131"/>
              </a:xfrm>
            </p:grpSpPr>
            <p:sp>
              <p:nvSpPr>
                <p:cNvPr id="21592" name="Oval 88"/>
                <p:cNvSpPr>
                  <a:spLocks noChangeArrowheads="1"/>
                </p:cNvSpPr>
                <p:nvPr/>
              </p:nvSpPr>
              <p:spPr bwMode="auto">
                <a:xfrm>
                  <a:off x="0" y="6"/>
                  <a:ext cx="336" cy="125"/>
                </a:xfrm>
                <a:prstGeom prst="ellipse">
                  <a:avLst/>
                </a:prstGeom>
                <a:solidFill>
                  <a:srgbClr val="CC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593" name="Oval 89"/>
                <p:cNvSpPr>
                  <a:spLocks noChangeArrowheads="1"/>
                </p:cNvSpPr>
                <p:nvPr/>
              </p:nvSpPr>
              <p:spPr bwMode="auto">
                <a:xfrm>
                  <a:off x="0" y="0"/>
                  <a:ext cx="336" cy="111"/>
                </a:xfrm>
                <a:prstGeom prst="ellipse">
                  <a:avLst/>
                </a:prstGeom>
                <a:gradFill rotWithShape="0">
                  <a:gsLst>
                    <a:gs pos="0">
                      <a:srgbClr val="FFB061"/>
                    </a:gs>
                    <a:gs pos="50000">
                      <a:srgbClr val="D8AF00"/>
                    </a:gs>
                    <a:gs pos="100000">
                      <a:srgbClr val="FFB06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sp>
            <p:nvSpPr>
              <p:cNvPr id="21594" name="Oval 90"/>
              <p:cNvSpPr>
                <a:spLocks noChangeArrowheads="1"/>
              </p:cNvSpPr>
              <p:nvPr/>
            </p:nvSpPr>
            <p:spPr bwMode="auto">
              <a:xfrm>
                <a:off x="0" y="6"/>
                <a:ext cx="336" cy="125"/>
              </a:xfrm>
              <a:prstGeom prst="ellipse">
                <a:avLst/>
              </a:prstGeom>
              <a:solidFill>
                <a:srgbClr val="CC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595" name="Oval 91"/>
              <p:cNvSpPr>
                <a:spLocks noChangeArrowheads="1"/>
              </p:cNvSpPr>
              <p:nvPr/>
            </p:nvSpPr>
            <p:spPr bwMode="auto">
              <a:xfrm>
                <a:off x="0" y="0"/>
                <a:ext cx="336" cy="111"/>
              </a:xfrm>
              <a:prstGeom prst="ellipse">
                <a:avLst/>
              </a:prstGeom>
              <a:gradFill rotWithShape="0">
                <a:gsLst>
                  <a:gs pos="0">
                    <a:srgbClr val="FFCC99"/>
                  </a:gs>
                  <a:gs pos="50000">
                    <a:srgbClr val="FFCC00"/>
                  </a:gs>
                  <a:gs pos="100000">
                    <a:srgbClr val="FFCC9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596" name="Group 92"/>
            <p:cNvGrpSpPr>
              <a:grpSpLocks/>
            </p:cNvGrpSpPr>
            <p:nvPr/>
          </p:nvGrpSpPr>
          <p:grpSpPr bwMode="auto">
            <a:xfrm>
              <a:off x="0" y="57"/>
              <a:ext cx="161" cy="208"/>
              <a:chOff x="0" y="0"/>
              <a:chExt cx="720" cy="577"/>
            </a:xfrm>
          </p:grpSpPr>
          <p:grpSp>
            <p:nvGrpSpPr>
              <p:cNvPr id="21597" name="Group 93"/>
              <p:cNvGrpSpPr>
                <a:grpSpLocks/>
              </p:cNvGrpSpPr>
              <p:nvPr/>
            </p:nvGrpSpPr>
            <p:grpSpPr bwMode="auto">
              <a:xfrm>
                <a:off x="0" y="352"/>
                <a:ext cx="720" cy="225"/>
                <a:chOff x="0" y="0"/>
                <a:chExt cx="288" cy="90"/>
              </a:xfrm>
            </p:grpSpPr>
            <p:sp>
              <p:nvSpPr>
                <p:cNvPr id="21598" name="Oval 94"/>
                <p:cNvSpPr>
                  <a:spLocks noChangeArrowheads="1"/>
                </p:cNvSpPr>
                <p:nvPr/>
              </p:nvSpPr>
              <p:spPr bwMode="auto">
                <a:xfrm>
                  <a:off x="0" y="4"/>
                  <a:ext cx="288" cy="86"/>
                </a:xfrm>
                <a:prstGeom prst="ellipse">
                  <a:avLst/>
                </a:prstGeom>
                <a:gradFill rotWithShape="0">
                  <a:gsLst>
                    <a:gs pos="0">
                      <a:srgbClr val="7575AD"/>
                    </a:gs>
                    <a:gs pos="50000">
                      <a:srgbClr val="00AFD8"/>
                    </a:gs>
                    <a:gs pos="100000">
                      <a:srgbClr val="7575A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599" name="Oval 95"/>
                <p:cNvSpPr>
                  <a:spLocks noChangeArrowheads="1"/>
                </p:cNvSpPr>
                <p:nvPr/>
              </p:nvSpPr>
              <p:spPr bwMode="auto">
                <a:xfrm>
                  <a:off x="0" y="0"/>
                  <a:ext cx="288" cy="76"/>
                </a:xfrm>
                <a:prstGeom prst="ellipse">
                  <a:avLst/>
                </a:prstGeom>
                <a:gradFill rotWithShape="0">
                  <a:gsLst>
                    <a:gs pos="0">
                      <a:srgbClr val="00AFD8"/>
                    </a:gs>
                    <a:gs pos="50000">
                      <a:srgbClr val="57DFFF"/>
                    </a:gs>
                    <a:gs pos="100000">
                      <a:srgbClr val="00AFD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600" name="Group 96"/>
              <p:cNvGrpSpPr>
                <a:grpSpLocks/>
              </p:cNvGrpSpPr>
              <p:nvPr/>
            </p:nvGrpSpPr>
            <p:grpSpPr bwMode="auto">
              <a:xfrm>
                <a:off x="0" y="288"/>
                <a:ext cx="720" cy="225"/>
                <a:chOff x="0" y="0"/>
                <a:chExt cx="288" cy="90"/>
              </a:xfrm>
            </p:grpSpPr>
            <p:sp>
              <p:nvSpPr>
                <p:cNvPr id="21601" name="Oval 97"/>
                <p:cNvSpPr>
                  <a:spLocks noChangeArrowheads="1"/>
                </p:cNvSpPr>
                <p:nvPr/>
              </p:nvSpPr>
              <p:spPr bwMode="auto">
                <a:xfrm>
                  <a:off x="0" y="4"/>
                  <a:ext cx="288" cy="86"/>
                </a:xfrm>
                <a:prstGeom prst="ellipse">
                  <a:avLst/>
                </a:prstGeom>
                <a:gradFill rotWithShape="0">
                  <a:gsLst>
                    <a:gs pos="0">
                      <a:srgbClr val="7575AD"/>
                    </a:gs>
                    <a:gs pos="50000">
                      <a:srgbClr val="00AFD8"/>
                    </a:gs>
                    <a:gs pos="100000">
                      <a:srgbClr val="7575A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02" name="Oval 98"/>
                <p:cNvSpPr>
                  <a:spLocks noChangeArrowheads="1"/>
                </p:cNvSpPr>
                <p:nvPr/>
              </p:nvSpPr>
              <p:spPr bwMode="auto">
                <a:xfrm>
                  <a:off x="0" y="0"/>
                  <a:ext cx="288" cy="76"/>
                </a:xfrm>
                <a:prstGeom prst="ellipse">
                  <a:avLst/>
                </a:prstGeom>
                <a:gradFill rotWithShape="0">
                  <a:gsLst>
                    <a:gs pos="0">
                      <a:srgbClr val="00AFD8"/>
                    </a:gs>
                    <a:gs pos="50000">
                      <a:srgbClr val="57DFFF"/>
                    </a:gs>
                    <a:gs pos="100000">
                      <a:srgbClr val="00AFD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603" name="Group 99"/>
              <p:cNvGrpSpPr>
                <a:grpSpLocks/>
              </p:cNvGrpSpPr>
              <p:nvPr/>
            </p:nvGrpSpPr>
            <p:grpSpPr bwMode="auto">
              <a:xfrm>
                <a:off x="0" y="225"/>
                <a:ext cx="720" cy="225"/>
                <a:chOff x="0" y="0"/>
                <a:chExt cx="288" cy="90"/>
              </a:xfrm>
            </p:grpSpPr>
            <p:sp>
              <p:nvSpPr>
                <p:cNvPr id="21604" name="Oval 100"/>
                <p:cNvSpPr>
                  <a:spLocks noChangeArrowheads="1"/>
                </p:cNvSpPr>
                <p:nvPr/>
              </p:nvSpPr>
              <p:spPr bwMode="auto">
                <a:xfrm>
                  <a:off x="0" y="4"/>
                  <a:ext cx="288" cy="86"/>
                </a:xfrm>
                <a:prstGeom prst="ellipse">
                  <a:avLst/>
                </a:prstGeom>
                <a:gradFill rotWithShape="0">
                  <a:gsLst>
                    <a:gs pos="0">
                      <a:srgbClr val="7575AD"/>
                    </a:gs>
                    <a:gs pos="50000">
                      <a:srgbClr val="00AFD8"/>
                    </a:gs>
                    <a:gs pos="100000">
                      <a:srgbClr val="7575A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05" name="Oval 101"/>
                <p:cNvSpPr>
                  <a:spLocks noChangeArrowheads="1"/>
                </p:cNvSpPr>
                <p:nvPr/>
              </p:nvSpPr>
              <p:spPr bwMode="auto">
                <a:xfrm>
                  <a:off x="0" y="0"/>
                  <a:ext cx="288" cy="76"/>
                </a:xfrm>
                <a:prstGeom prst="ellipse">
                  <a:avLst/>
                </a:prstGeom>
                <a:gradFill rotWithShape="0">
                  <a:gsLst>
                    <a:gs pos="0">
                      <a:srgbClr val="00AFD8"/>
                    </a:gs>
                    <a:gs pos="50000">
                      <a:srgbClr val="57DFFF"/>
                    </a:gs>
                    <a:gs pos="100000">
                      <a:srgbClr val="00AFD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606" name="Group 102"/>
              <p:cNvGrpSpPr>
                <a:grpSpLocks/>
              </p:cNvGrpSpPr>
              <p:nvPr/>
            </p:nvGrpSpPr>
            <p:grpSpPr bwMode="auto">
              <a:xfrm>
                <a:off x="0" y="155"/>
                <a:ext cx="720" cy="225"/>
                <a:chOff x="0" y="0"/>
                <a:chExt cx="288" cy="90"/>
              </a:xfrm>
            </p:grpSpPr>
            <p:sp>
              <p:nvSpPr>
                <p:cNvPr id="21607" name="Oval 103"/>
                <p:cNvSpPr>
                  <a:spLocks noChangeArrowheads="1"/>
                </p:cNvSpPr>
                <p:nvPr/>
              </p:nvSpPr>
              <p:spPr bwMode="auto">
                <a:xfrm>
                  <a:off x="0" y="4"/>
                  <a:ext cx="288" cy="86"/>
                </a:xfrm>
                <a:prstGeom prst="ellipse">
                  <a:avLst/>
                </a:prstGeom>
                <a:gradFill rotWithShape="0">
                  <a:gsLst>
                    <a:gs pos="0">
                      <a:srgbClr val="7575AD"/>
                    </a:gs>
                    <a:gs pos="50000">
                      <a:srgbClr val="00AFD8"/>
                    </a:gs>
                    <a:gs pos="100000">
                      <a:srgbClr val="7575A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08" name="Oval 104"/>
                <p:cNvSpPr>
                  <a:spLocks noChangeArrowheads="1"/>
                </p:cNvSpPr>
                <p:nvPr/>
              </p:nvSpPr>
              <p:spPr bwMode="auto">
                <a:xfrm>
                  <a:off x="0" y="0"/>
                  <a:ext cx="288" cy="76"/>
                </a:xfrm>
                <a:prstGeom prst="ellipse">
                  <a:avLst/>
                </a:prstGeom>
                <a:gradFill rotWithShape="0">
                  <a:gsLst>
                    <a:gs pos="0">
                      <a:srgbClr val="00AFD8"/>
                    </a:gs>
                    <a:gs pos="50000">
                      <a:srgbClr val="57DFFF"/>
                    </a:gs>
                    <a:gs pos="100000">
                      <a:srgbClr val="00AFD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609" name="Group 105"/>
              <p:cNvGrpSpPr>
                <a:grpSpLocks/>
              </p:cNvGrpSpPr>
              <p:nvPr/>
            </p:nvGrpSpPr>
            <p:grpSpPr bwMode="auto">
              <a:xfrm>
                <a:off x="0" y="85"/>
                <a:ext cx="720" cy="225"/>
                <a:chOff x="0" y="0"/>
                <a:chExt cx="288" cy="90"/>
              </a:xfrm>
            </p:grpSpPr>
            <p:sp>
              <p:nvSpPr>
                <p:cNvPr id="21610" name="Oval 106"/>
                <p:cNvSpPr>
                  <a:spLocks noChangeArrowheads="1"/>
                </p:cNvSpPr>
                <p:nvPr/>
              </p:nvSpPr>
              <p:spPr bwMode="auto">
                <a:xfrm>
                  <a:off x="0" y="4"/>
                  <a:ext cx="288" cy="86"/>
                </a:xfrm>
                <a:prstGeom prst="ellipse">
                  <a:avLst/>
                </a:prstGeom>
                <a:gradFill rotWithShape="0">
                  <a:gsLst>
                    <a:gs pos="0">
                      <a:srgbClr val="7575AD"/>
                    </a:gs>
                    <a:gs pos="50000">
                      <a:srgbClr val="00AFD8"/>
                    </a:gs>
                    <a:gs pos="100000">
                      <a:srgbClr val="7575A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11" name="Oval 107"/>
                <p:cNvSpPr>
                  <a:spLocks noChangeArrowheads="1"/>
                </p:cNvSpPr>
                <p:nvPr/>
              </p:nvSpPr>
              <p:spPr bwMode="auto">
                <a:xfrm>
                  <a:off x="0" y="0"/>
                  <a:ext cx="288" cy="76"/>
                </a:xfrm>
                <a:prstGeom prst="ellipse">
                  <a:avLst/>
                </a:prstGeom>
                <a:gradFill rotWithShape="0">
                  <a:gsLst>
                    <a:gs pos="0">
                      <a:srgbClr val="00AFD8"/>
                    </a:gs>
                    <a:gs pos="50000">
                      <a:srgbClr val="57DFFF"/>
                    </a:gs>
                    <a:gs pos="100000">
                      <a:srgbClr val="00AFD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612" name="Group 108"/>
              <p:cNvGrpSpPr>
                <a:grpSpLocks/>
              </p:cNvGrpSpPr>
              <p:nvPr/>
            </p:nvGrpSpPr>
            <p:grpSpPr bwMode="auto">
              <a:xfrm>
                <a:off x="0" y="0"/>
                <a:ext cx="720" cy="225"/>
                <a:chOff x="0" y="0"/>
                <a:chExt cx="288" cy="90"/>
              </a:xfrm>
            </p:grpSpPr>
            <p:sp>
              <p:nvSpPr>
                <p:cNvPr id="21613" name="Oval 109"/>
                <p:cNvSpPr>
                  <a:spLocks noChangeArrowheads="1"/>
                </p:cNvSpPr>
                <p:nvPr/>
              </p:nvSpPr>
              <p:spPr bwMode="auto">
                <a:xfrm>
                  <a:off x="0" y="4"/>
                  <a:ext cx="288" cy="86"/>
                </a:xfrm>
                <a:prstGeom prst="ellipse">
                  <a:avLst/>
                </a:prstGeom>
                <a:gradFill rotWithShape="0">
                  <a:gsLst>
                    <a:gs pos="0">
                      <a:srgbClr val="008EB0"/>
                    </a:gs>
                    <a:gs pos="50000">
                      <a:srgbClr val="57DFFF"/>
                    </a:gs>
                    <a:gs pos="100000">
                      <a:srgbClr val="008EB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14" name="Oval 110"/>
                <p:cNvSpPr>
                  <a:spLocks noChangeArrowheads="1"/>
                </p:cNvSpPr>
                <p:nvPr/>
              </p:nvSpPr>
              <p:spPr bwMode="auto">
                <a:xfrm>
                  <a:off x="0" y="0"/>
                  <a:ext cx="288" cy="76"/>
                </a:xfrm>
                <a:prstGeom prst="ellipse">
                  <a:avLst/>
                </a:prstGeom>
                <a:gradFill rotWithShape="0">
                  <a:gsLst>
                    <a:gs pos="0">
                      <a:srgbClr val="57DFFF"/>
                    </a:gs>
                    <a:gs pos="50000">
                      <a:srgbClr val="CCFFFF"/>
                    </a:gs>
                    <a:gs pos="100000">
                      <a:srgbClr val="57DF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grpSp>
          <p:nvGrpSpPr>
            <p:cNvPr id="21615" name="Group 111"/>
            <p:cNvGrpSpPr>
              <a:grpSpLocks/>
            </p:cNvGrpSpPr>
            <p:nvPr/>
          </p:nvGrpSpPr>
          <p:grpSpPr bwMode="auto">
            <a:xfrm>
              <a:off x="96" y="144"/>
              <a:ext cx="161" cy="208"/>
              <a:chOff x="0" y="0"/>
              <a:chExt cx="720" cy="577"/>
            </a:xfrm>
          </p:grpSpPr>
          <p:grpSp>
            <p:nvGrpSpPr>
              <p:cNvPr id="21616" name="Group 112"/>
              <p:cNvGrpSpPr>
                <a:grpSpLocks/>
              </p:cNvGrpSpPr>
              <p:nvPr/>
            </p:nvGrpSpPr>
            <p:grpSpPr bwMode="auto">
              <a:xfrm>
                <a:off x="0" y="352"/>
                <a:ext cx="720" cy="225"/>
                <a:chOff x="0" y="0"/>
                <a:chExt cx="288" cy="90"/>
              </a:xfrm>
            </p:grpSpPr>
            <p:sp>
              <p:nvSpPr>
                <p:cNvPr id="21617" name="Oval 113"/>
                <p:cNvSpPr>
                  <a:spLocks noChangeArrowheads="1"/>
                </p:cNvSpPr>
                <p:nvPr/>
              </p:nvSpPr>
              <p:spPr bwMode="auto">
                <a:xfrm>
                  <a:off x="0" y="4"/>
                  <a:ext cx="288" cy="86"/>
                </a:xfrm>
                <a:prstGeom prst="ellipse">
                  <a:avLst/>
                </a:prstGeom>
                <a:gradFill rotWithShape="0">
                  <a:gsLst>
                    <a:gs pos="0">
                      <a:srgbClr val="7575AD"/>
                    </a:gs>
                    <a:gs pos="50000">
                      <a:srgbClr val="00AFD8"/>
                    </a:gs>
                    <a:gs pos="100000">
                      <a:srgbClr val="7575A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18" name="Oval 114"/>
                <p:cNvSpPr>
                  <a:spLocks noChangeArrowheads="1"/>
                </p:cNvSpPr>
                <p:nvPr/>
              </p:nvSpPr>
              <p:spPr bwMode="auto">
                <a:xfrm>
                  <a:off x="0" y="0"/>
                  <a:ext cx="288" cy="76"/>
                </a:xfrm>
                <a:prstGeom prst="ellipse">
                  <a:avLst/>
                </a:prstGeom>
                <a:gradFill rotWithShape="0">
                  <a:gsLst>
                    <a:gs pos="0">
                      <a:srgbClr val="00AFD8"/>
                    </a:gs>
                    <a:gs pos="50000">
                      <a:srgbClr val="57DFFF"/>
                    </a:gs>
                    <a:gs pos="100000">
                      <a:srgbClr val="00AFD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619" name="Group 115"/>
              <p:cNvGrpSpPr>
                <a:grpSpLocks/>
              </p:cNvGrpSpPr>
              <p:nvPr/>
            </p:nvGrpSpPr>
            <p:grpSpPr bwMode="auto">
              <a:xfrm>
                <a:off x="0" y="288"/>
                <a:ext cx="720" cy="225"/>
                <a:chOff x="0" y="0"/>
                <a:chExt cx="288" cy="90"/>
              </a:xfrm>
            </p:grpSpPr>
            <p:sp>
              <p:nvSpPr>
                <p:cNvPr id="21620" name="Oval 116"/>
                <p:cNvSpPr>
                  <a:spLocks noChangeArrowheads="1"/>
                </p:cNvSpPr>
                <p:nvPr/>
              </p:nvSpPr>
              <p:spPr bwMode="auto">
                <a:xfrm>
                  <a:off x="0" y="4"/>
                  <a:ext cx="288" cy="86"/>
                </a:xfrm>
                <a:prstGeom prst="ellipse">
                  <a:avLst/>
                </a:prstGeom>
                <a:gradFill rotWithShape="0">
                  <a:gsLst>
                    <a:gs pos="0">
                      <a:srgbClr val="7575AD"/>
                    </a:gs>
                    <a:gs pos="50000">
                      <a:srgbClr val="00AFD8"/>
                    </a:gs>
                    <a:gs pos="100000">
                      <a:srgbClr val="7575A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21" name="Oval 117"/>
                <p:cNvSpPr>
                  <a:spLocks noChangeArrowheads="1"/>
                </p:cNvSpPr>
                <p:nvPr/>
              </p:nvSpPr>
              <p:spPr bwMode="auto">
                <a:xfrm>
                  <a:off x="0" y="0"/>
                  <a:ext cx="288" cy="76"/>
                </a:xfrm>
                <a:prstGeom prst="ellipse">
                  <a:avLst/>
                </a:prstGeom>
                <a:gradFill rotWithShape="0">
                  <a:gsLst>
                    <a:gs pos="0">
                      <a:srgbClr val="00AFD8"/>
                    </a:gs>
                    <a:gs pos="50000">
                      <a:srgbClr val="57DFFF"/>
                    </a:gs>
                    <a:gs pos="100000">
                      <a:srgbClr val="00AFD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622" name="Group 118"/>
              <p:cNvGrpSpPr>
                <a:grpSpLocks/>
              </p:cNvGrpSpPr>
              <p:nvPr/>
            </p:nvGrpSpPr>
            <p:grpSpPr bwMode="auto">
              <a:xfrm>
                <a:off x="0" y="225"/>
                <a:ext cx="720" cy="225"/>
                <a:chOff x="0" y="0"/>
                <a:chExt cx="288" cy="90"/>
              </a:xfrm>
            </p:grpSpPr>
            <p:sp>
              <p:nvSpPr>
                <p:cNvPr id="21623" name="Oval 119"/>
                <p:cNvSpPr>
                  <a:spLocks noChangeArrowheads="1"/>
                </p:cNvSpPr>
                <p:nvPr/>
              </p:nvSpPr>
              <p:spPr bwMode="auto">
                <a:xfrm>
                  <a:off x="0" y="4"/>
                  <a:ext cx="288" cy="86"/>
                </a:xfrm>
                <a:prstGeom prst="ellipse">
                  <a:avLst/>
                </a:prstGeom>
                <a:gradFill rotWithShape="0">
                  <a:gsLst>
                    <a:gs pos="0">
                      <a:srgbClr val="7575AD"/>
                    </a:gs>
                    <a:gs pos="50000">
                      <a:srgbClr val="00AFD8"/>
                    </a:gs>
                    <a:gs pos="100000">
                      <a:srgbClr val="7575A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24" name="Oval 120"/>
                <p:cNvSpPr>
                  <a:spLocks noChangeArrowheads="1"/>
                </p:cNvSpPr>
                <p:nvPr/>
              </p:nvSpPr>
              <p:spPr bwMode="auto">
                <a:xfrm>
                  <a:off x="0" y="0"/>
                  <a:ext cx="288" cy="76"/>
                </a:xfrm>
                <a:prstGeom prst="ellipse">
                  <a:avLst/>
                </a:prstGeom>
                <a:gradFill rotWithShape="0">
                  <a:gsLst>
                    <a:gs pos="0">
                      <a:srgbClr val="00AFD8"/>
                    </a:gs>
                    <a:gs pos="50000">
                      <a:srgbClr val="57DFFF"/>
                    </a:gs>
                    <a:gs pos="100000">
                      <a:srgbClr val="00AFD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625" name="Group 121"/>
              <p:cNvGrpSpPr>
                <a:grpSpLocks/>
              </p:cNvGrpSpPr>
              <p:nvPr/>
            </p:nvGrpSpPr>
            <p:grpSpPr bwMode="auto">
              <a:xfrm>
                <a:off x="0" y="155"/>
                <a:ext cx="720" cy="225"/>
                <a:chOff x="0" y="0"/>
                <a:chExt cx="288" cy="90"/>
              </a:xfrm>
            </p:grpSpPr>
            <p:sp>
              <p:nvSpPr>
                <p:cNvPr id="21626" name="Oval 122"/>
                <p:cNvSpPr>
                  <a:spLocks noChangeArrowheads="1"/>
                </p:cNvSpPr>
                <p:nvPr/>
              </p:nvSpPr>
              <p:spPr bwMode="auto">
                <a:xfrm>
                  <a:off x="0" y="4"/>
                  <a:ext cx="288" cy="86"/>
                </a:xfrm>
                <a:prstGeom prst="ellipse">
                  <a:avLst/>
                </a:prstGeom>
                <a:gradFill rotWithShape="0">
                  <a:gsLst>
                    <a:gs pos="0">
                      <a:srgbClr val="7575AD"/>
                    </a:gs>
                    <a:gs pos="50000">
                      <a:srgbClr val="00AFD8"/>
                    </a:gs>
                    <a:gs pos="100000">
                      <a:srgbClr val="7575A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27" name="Oval 123"/>
                <p:cNvSpPr>
                  <a:spLocks noChangeArrowheads="1"/>
                </p:cNvSpPr>
                <p:nvPr/>
              </p:nvSpPr>
              <p:spPr bwMode="auto">
                <a:xfrm>
                  <a:off x="0" y="0"/>
                  <a:ext cx="288" cy="76"/>
                </a:xfrm>
                <a:prstGeom prst="ellipse">
                  <a:avLst/>
                </a:prstGeom>
                <a:gradFill rotWithShape="0">
                  <a:gsLst>
                    <a:gs pos="0">
                      <a:srgbClr val="00AFD8"/>
                    </a:gs>
                    <a:gs pos="50000">
                      <a:srgbClr val="57DFFF"/>
                    </a:gs>
                    <a:gs pos="100000">
                      <a:srgbClr val="00AFD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628" name="Group 124"/>
              <p:cNvGrpSpPr>
                <a:grpSpLocks/>
              </p:cNvGrpSpPr>
              <p:nvPr/>
            </p:nvGrpSpPr>
            <p:grpSpPr bwMode="auto">
              <a:xfrm>
                <a:off x="0" y="85"/>
                <a:ext cx="720" cy="225"/>
                <a:chOff x="0" y="0"/>
                <a:chExt cx="288" cy="90"/>
              </a:xfrm>
            </p:grpSpPr>
            <p:sp>
              <p:nvSpPr>
                <p:cNvPr id="21629" name="Oval 125"/>
                <p:cNvSpPr>
                  <a:spLocks noChangeArrowheads="1"/>
                </p:cNvSpPr>
                <p:nvPr/>
              </p:nvSpPr>
              <p:spPr bwMode="auto">
                <a:xfrm>
                  <a:off x="0" y="4"/>
                  <a:ext cx="288" cy="86"/>
                </a:xfrm>
                <a:prstGeom prst="ellipse">
                  <a:avLst/>
                </a:prstGeom>
                <a:gradFill rotWithShape="0">
                  <a:gsLst>
                    <a:gs pos="0">
                      <a:srgbClr val="7575AD"/>
                    </a:gs>
                    <a:gs pos="50000">
                      <a:srgbClr val="00AFD8"/>
                    </a:gs>
                    <a:gs pos="100000">
                      <a:srgbClr val="7575A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30" name="Oval 126"/>
                <p:cNvSpPr>
                  <a:spLocks noChangeArrowheads="1"/>
                </p:cNvSpPr>
                <p:nvPr/>
              </p:nvSpPr>
              <p:spPr bwMode="auto">
                <a:xfrm>
                  <a:off x="0" y="0"/>
                  <a:ext cx="288" cy="76"/>
                </a:xfrm>
                <a:prstGeom prst="ellipse">
                  <a:avLst/>
                </a:prstGeom>
                <a:gradFill rotWithShape="0">
                  <a:gsLst>
                    <a:gs pos="0">
                      <a:srgbClr val="00AFD8"/>
                    </a:gs>
                    <a:gs pos="50000">
                      <a:srgbClr val="57DFFF"/>
                    </a:gs>
                    <a:gs pos="100000">
                      <a:srgbClr val="00AFD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nvGrpSpPr>
              <p:cNvPr id="21631" name="Group 127"/>
              <p:cNvGrpSpPr>
                <a:grpSpLocks/>
              </p:cNvGrpSpPr>
              <p:nvPr/>
            </p:nvGrpSpPr>
            <p:grpSpPr bwMode="auto">
              <a:xfrm>
                <a:off x="0" y="0"/>
                <a:ext cx="720" cy="225"/>
                <a:chOff x="0" y="0"/>
                <a:chExt cx="288" cy="90"/>
              </a:xfrm>
            </p:grpSpPr>
            <p:sp>
              <p:nvSpPr>
                <p:cNvPr id="21632" name="Oval 128"/>
                <p:cNvSpPr>
                  <a:spLocks noChangeArrowheads="1"/>
                </p:cNvSpPr>
                <p:nvPr/>
              </p:nvSpPr>
              <p:spPr bwMode="auto">
                <a:xfrm>
                  <a:off x="0" y="4"/>
                  <a:ext cx="288" cy="86"/>
                </a:xfrm>
                <a:prstGeom prst="ellipse">
                  <a:avLst/>
                </a:prstGeom>
                <a:gradFill rotWithShape="0">
                  <a:gsLst>
                    <a:gs pos="0">
                      <a:srgbClr val="008EB0"/>
                    </a:gs>
                    <a:gs pos="50000">
                      <a:srgbClr val="57DFFF"/>
                    </a:gs>
                    <a:gs pos="100000">
                      <a:srgbClr val="008EB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21633" name="Oval 129"/>
                <p:cNvSpPr>
                  <a:spLocks noChangeArrowheads="1"/>
                </p:cNvSpPr>
                <p:nvPr/>
              </p:nvSpPr>
              <p:spPr bwMode="auto">
                <a:xfrm>
                  <a:off x="0" y="0"/>
                  <a:ext cx="288" cy="76"/>
                </a:xfrm>
                <a:prstGeom prst="ellipse">
                  <a:avLst/>
                </a:prstGeom>
                <a:gradFill rotWithShape="0">
                  <a:gsLst>
                    <a:gs pos="0">
                      <a:srgbClr val="57DFFF"/>
                    </a:gs>
                    <a:gs pos="50000">
                      <a:srgbClr val="CCFFFF"/>
                    </a:gs>
                    <a:gs pos="100000">
                      <a:srgbClr val="57DF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grpSp>
      </p:grpSp>
      <p:sp>
        <p:nvSpPr>
          <p:cNvPr id="21634" name="右箭头 134"/>
          <p:cNvSpPr>
            <a:spLocks noChangeArrowheads="1"/>
          </p:cNvSpPr>
          <p:nvPr/>
        </p:nvSpPr>
        <p:spPr bwMode="auto">
          <a:xfrm>
            <a:off x="6829650" y="4283123"/>
            <a:ext cx="643050" cy="428699"/>
          </a:xfrm>
          <a:prstGeom prst="rightArrow">
            <a:avLst>
              <a:gd name="adj1" fmla="val 50000"/>
              <a:gd name="adj2" fmla="val 50000"/>
            </a:avLst>
          </a:prstGeom>
          <a:solidFill>
            <a:schemeClr val="bg1"/>
          </a:solidFill>
          <a:ln w="25400" cmpd="sng">
            <a:solidFill>
              <a:srgbClr val="41658D"/>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u="none">
              <a:solidFill>
                <a:srgbClr val="FFFFFF"/>
              </a:solidFill>
              <a:latin typeface="微软雅黑" panose="020B0503020204020204" pitchFamily="34" charset="-122"/>
              <a:ea typeface="微软雅黑" panose="020B0503020204020204" pitchFamily="34" charset="-122"/>
            </a:endParaRPr>
          </a:p>
        </p:txBody>
      </p:sp>
      <p:sp>
        <p:nvSpPr>
          <p:cNvPr id="21635" name="Rectangle 127"/>
          <p:cNvSpPr>
            <a:spLocks noChangeArrowheads="1"/>
          </p:cNvSpPr>
          <p:nvPr/>
        </p:nvSpPr>
        <p:spPr bwMode="auto">
          <a:xfrm>
            <a:off x="7328212" y="4680066"/>
            <a:ext cx="1535380" cy="285800"/>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区域级数据服务层</a:t>
            </a:r>
          </a:p>
        </p:txBody>
      </p:sp>
      <p:pic>
        <p:nvPicPr>
          <p:cNvPr id="21636" name="Picture 2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56912" y="4151337"/>
            <a:ext cx="500150" cy="5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37" name="右箭头 137"/>
          <p:cNvSpPr>
            <a:spLocks noChangeArrowheads="1"/>
          </p:cNvSpPr>
          <p:nvPr/>
        </p:nvSpPr>
        <p:spPr bwMode="auto">
          <a:xfrm>
            <a:off x="6813773" y="5300887"/>
            <a:ext cx="643050" cy="428699"/>
          </a:xfrm>
          <a:prstGeom prst="rightArrow">
            <a:avLst>
              <a:gd name="adj1" fmla="val 50000"/>
              <a:gd name="adj2" fmla="val 50000"/>
            </a:avLst>
          </a:prstGeom>
          <a:solidFill>
            <a:schemeClr val="bg1"/>
          </a:solidFill>
          <a:ln w="25400" cmpd="sng">
            <a:solidFill>
              <a:srgbClr val="41658D"/>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u="none">
              <a:solidFill>
                <a:srgbClr val="FFFFFF"/>
              </a:solidFill>
              <a:latin typeface="微软雅黑" panose="020B0503020204020204" pitchFamily="34" charset="-122"/>
              <a:ea typeface="微软雅黑" panose="020B0503020204020204" pitchFamily="34" charset="-122"/>
            </a:endParaRPr>
          </a:p>
        </p:txBody>
      </p:sp>
      <p:sp>
        <p:nvSpPr>
          <p:cNvPr id="21638" name="Rectangle 127"/>
          <p:cNvSpPr>
            <a:spLocks noChangeArrowheads="1"/>
          </p:cNvSpPr>
          <p:nvPr/>
        </p:nvSpPr>
        <p:spPr bwMode="auto">
          <a:xfrm>
            <a:off x="7328212" y="5758165"/>
            <a:ext cx="1357549" cy="285800"/>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院级业务基础层</a:t>
            </a:r>
          </a:p>
        </p:txBody>
      </p:sp>
      <p:pic>
        <p:nvPicPr>
          <p:cNvPr id="21639" name="Picture 1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2563" y="1507691"/>
            <a:ext cx="928848" cy="57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40" name="Picture 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85463" y="5080186"/>
            <a:ext cx="600179" cy="6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41" name="Rectangle 127"/>
          <p:cNvSpPr>
            <a:spLocks noChangeArrowheads="1"/>
          </p:cNvSpPr>
          <p:nvPr/>
        </p:nvSpPr>
        <p:spPr bwMode="auto">
          <a:xfrm>
            <a:off x="765936" y="5680365"/>
            <a:ext cx="919322" cy="233403"/>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u="none">
                <a:solidFill>
                  <a:schemeClr val="tx2"/>
                </a:solidFill>
                <a:latin typeface="微软雅黑" panose="020B0503020204020204" pitchFamily="34" charset="-122"/>
                <a:ea typeface="微软雅黑" panose="020B0503020204020204" pitchFamily="34" charset="-122"/>
              </a:rPr>
              <a:t>心电服务</a:t>
            </a:r>
          </a:p>
        </p:txBody>
      </p:sp>
      <p:sp>
        <p:nvSpPr>
          <p:cNvPr id="21642" name="Rectangle 127"/>
          <p:cNvSpPr>
            <a:spLocks noChangeArrowheads="1"/>
          </p:cNvSpPr>
          <p:nvPr/>
        </p:nvSpPr>
        <p:spPr bwMode="auto">
          <a:xfrm>
            <a:off x="1999637" y="5674014"/>
            <a:ext cx="919323" cy="233403"/>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u="none">
                <a:solidFill>
                  <a:schemeClr val="tx2"/>
                </a:solidFill>
                <a:latin typeface="微软雅黑" panose="020B0503020204020204" pitchFamily="34" charset="-122"/>
                <a:ea typeface="微软雅黑" panose="020B0503020204020204" pitchFamily="34" charset="-122"/>
              </a:rPr>
              <a:t>固定资产</a:t>
            </a:r>
          </a:p>
        </p:txBody>
      </p:sp>
      <p:sp>
        <p:nvSpPr>
          <p:cNvPr id="21643" name="Rectangle 127"/>
          <p:cNvSpPr>
            <a:spLocks noChangeArrowheads="1"/>
          </p:cNvSpPr>
          <p:nvPr/>
        </p:nvSpPr>
        <p:spPr bwMode="auto">
          <a:xfrm>
            <a:off x="3193645" y="5688304"/>
            <a:ext cx="919323" cy="233404"/>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u="none">
                <a:solidFill>
                  <a:schemeClr val="tx2"/>
                </a:solidFill>
                <a:latin typeface="微软雅黑" panose="020B0503020204020204" pitchFamily="34" charset="-122"/>
                <a:ea typeface="微软雅黑" panose="020B0503020204020204" pitchFamily="34" charset="-122"/>
              </a:rPr>
              <a:t>物资设备</a:t>
            </a:r>
          </a:p>
        </p:txBody>
      </p:sp>
      <p:sp>
        <p:nvSpPr>
          <p:cNvPr id="21644" name="Rectangle 127"/>
          <p:cNvSpPr>
            <a:spLocks noChangeArrowheads="1"/>
          </p:cNvSpPr>
          <p:nvPr/>
        </p:nvSpPr>
        <p:spPr bwMode="auto">
          <a:xfrm>
            <a:off x="4444812" y="5674014"/>
            <a:ext cx="919323" cy="233403"/>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u="none">
                <a:solidFill>
                  <a:schemeClr val="tx2"/>
                </a:solidFill>
                <a:latin typeface="微软雅黑" panose="020B0503020204020204" pitchFamily="34" charset="-122"/>
                <a:ea typeface="微软雅黑" panose="020B0503020204020204" pitchFamily="34" charset="-122"/>
              </a:rPr>
              <a:t>病案管理</a:t>
            </a:r>
          </a:p>
        </p:txBody>
      </p:sp>
      <p:sp>
        <p:nvSpPr>
          <p:cNvPr id="21645" name="Rectangle 127"/>
          <p:cNvSpPr>
            <a:spLocks noChangeArrowheads="1"/>
          </p:cNvSpPr>
          <p:nvPr/>
        </p:nvSpPr>
        <p:spPr bwMode="auto">
          <a:xfrm>
            <a:off x="5622941" y="5674014"/>
            <a:ext cx="919323" cy="219113"/>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u="none">
                <a:solidFill>
                  <a:schemeClr val="tx2"/>
                </a:solidFill>
                <a:latin typeface="微软雅黑" panose="020B0503020204020204" pitchFamily="34" charset="-122"/>
                <a:ea typeface="微软雅黑" panose="020B0503020204020204" pitchFamily="34" charset="-122"/>
              </a:rPr>
              <a:t>……</a:t>
            </a:r>
            <a:endParaRPr lang="zh-CN" altLang="en-US" sz="1400" b="1" u="none">
              <a:solidFill>
                <a:schemeClr val="tx2"/>
              </a:solidFill>
              <a:latin typeface="微软雅黑" panose="020B0503020204020204" pitchFamily="34" charset="-122"/>
              <a:ea typeface="微软雅黑" panose="020B0503020204020204" pitchFamily="34" charset="-122"/>
            </a:endParaRPr>
          </a:p>
        </p:txBody>
      </p:sp>
      <p:sp>
        <p:nvSpPr>
          <p:cNvPr id="21646" name="上下箭头 146"/>
          <p:cNvSpPr>
            <a:spLocks noChangeArrowheads="1"/>
          </p:cNvSpPr>
          <p:nvPr/>
        </p:nvSpPr>
        <p:spPr bwMode="auto">
          <a:xfrm>
            <a:off x="3544544" y="4794386"/>
            <a:ext cx="428699" cy="500149"/>
          </a:xfrm>
          <a:prstGeom prst="upDownArrow">
            <a:avLst>
              <a:gd name="adj1" fmla="val 50000"/>
              <a:gd name="adj2" fmla="val 49999"/>
            </a:avLst>
          </a:prstGeom>
          <a:solidFill>
            <a:schemeClr val="bg1"/>
          </a:solidFill>
          <a:ln w="25400" cmpd="sng">
            <a:solidFill>
              <a:srgbClr val="41658D"/>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u="none">
              <a:solidFill>
                <a:srgbClr val="FFFFFF"/>
              </a:solidFill>
              <a:latin typeface="微软雅黑" panose="020B0503020204020204" pitchFamily="34" charset="-122"/>
              <a:ea typeface="微软雅黑" panose="020B0503020204020204" pitchFamily="34" charset="-122"/>
            </a:endParaRPr>
          </a:p>
        </p:txBody>
      </p:sp>
      <p:sp>
        <p:nvSpPr>
          <p:cNvPr id="21647" name="上下箭头 147"/>
          <p:cNvSpPr>
            <a:spLocks noChangeArrowheads="1"/>
          </p:cNvSpPr>
          <p:nvPr/>
        </p:nvSpPr>
        <p:spPr bwMode="auto">
          <a:xfrm>
            <a:off x="5961139" y="4794386"/>
            <a:ext cx="428699" cy="500149"/>
          </a:xfrm>
          <a:prstGeom prst="upDownArrow">
            <a:avLst>
              <a:gd name="adj1" fmla="val 50000"/>
              <a:gd name="adj2" fmla="val 49999"/>
            </a:avLst>
          </a:prstGeom>
          <a:solidFill>
            <a:schemeClr val="bg1"/>
          </a:solidFill>
          <a:ln w="25400" cmpd="sng">
            <a:solidFill>
              <a:srgbClr val="41658D"/>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u="none">
              <a:solidFill>
                <a:srgbClr val="FFFFFF"/>
              </a:solidFill>
              <a:latin typeface="微软雅黑" panose="020B0503020204020204" pitchFamily="34" charset="-122"/>
              <a:ea typeface="微软雅黑" panose="020B0503020204020204" pitchFamily="34" charset="-122"/>
            </a:endParaRPr>
          </a:p>
        </p:txBody>
      </p:sp>
      <p:sp>
        <p:nvSpPr>
          <p:cNvPr id="21648" name="Rectangle 127"/>
          <p:cNvSpPr>
            <a:spLocks noChangeArrowheads="1"/>
          </p:cNvSpPr>
          <p:nvPr/>
        </p:nvSpPr>
        <p:spPr bwMode="auto">
          <a:xfrm>
            <a:off x="2123484" y="4091001"/>
            <a:ext cx="1500448" cy="281037"/>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医疗协同消息服务</a:t>
            </a:r>
          </a:p>
        </p:txBody>
      </p:sp>
      <p:sp>
        <p:nvSpPr>
          <p:cNvPr id="21649" name="Rectangle 127"/>
          <p:cNvSpPr>
            <a:spLocks noChangeArrowheads="1"/>
          </p:cNvSpPr>
          <p:nvPr/>
        </p:nvSpPr>
        <p:spPr bwMode="auto">
          <a:xfrm>
            <a:off x="3720786" y="4106879"/>
            <a:ext cx="1500448" cy="281037"/>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医疗数据分析服务</a:t>
            </a:r>
          </a:p>
        </p:txBody>
      </p:sp>
      <p:sp>
        <p:nvSpPr>
          <p:cNvPr id="21650" name="Rectangle 127"/>
          <p:cNvSpPr>
            <a:spLocks noChangeArrowheads="1"/>
          </p:cNvSpPr>
          <p:nvPr/>
        </p:nvSpPr>
        <p:spPr bwMode="auto">
          <a:xfrm>
            <a:off x="5297448" y="4106879"/>
            <a:ext cx="1500447" cy="281037"/>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区域权限管理服务</a:t>
            </a:r>
          </a:p>
        </p:txBody>
      </p:sp>
      <p:sp>
        <p:nvSpPr>
          <p:cNvPr id="21651" name="Rectangle 127"/>
          <p:cNvSpPr>
            <a:spLocks noChangeArrowheads="1"/>
          </p:cNvSpPr>
          <p:nvPr/>
        </p:nvSpPr>
        <p:spPr bwMode="auto">
          <a:xfrm>
            <a:off x="540472" y="4453014"/>
            <a:ext cx="3072345" cy="281037"/>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病历档案及索引服务</a:t>
            </a:r>
          </a:p>
        </p:txBody>
      </p:sp>
      <p:sp>
        <p:nvSpPr>
          <p:cNvPr id="21652" name="Rectangle 127"/>
          <p:cNvSpPr>
            <a:spLocks noChangeArrowheads="1"/>
          </p:cNvSpPr>
          <p:nvPr/>
        </p:nvSpPr>
        <p:spPr bwMode="auto">
          <a:xfrm>
            <a:off x="3730313" y="4448251"/>
            <a:ext cx="3072346" cy="281036"/>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异构病历舒服采集服务</a:t>
            </a:r>
          </a:p>
        </p:txBody>
      </p:sp>
      <p:sp>
        <p:nvSpPr>
          <p:cNvPr id="21653" name="Rectangle 127"/>
          <p:cNvSpPr>
            <a:spLocks noChangeArrowheads="1"/>
          </p:cNvSpPr>
          <p:nvPr/>
        </p:nvSpPr>
        <p:spPr bwMode="auto">
          <a:xfrm>
            <a:off x="2556948" y="2480996"/>
            <a:ext cx="1500447" cy="285800"/>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远程会诊管理</a:t>
            </a:r>
          </a:p>
        </p:txBody>
      </p:sp>
      <p:sp>
        <p:nvSpPr>
          <p:cNvPr id="21654" name="Rectangle 127"/>
          <p:cNvSpPr>
            <a:spLocks noChangeArrowheads="1"/>
          </p:cNvSpPr>
          <p:nvPr/>
        </p:nvSpPr>
        <p:spPr bwMode="auto">
          <a:xfrm>
            <a:off x="4440049" y="2022130"/>
            <a:ext cx="1500447" cy="285800"/>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区域医疗行为监控</a:t>
            </a:r>
          </a:p>
        </p:txBody>
      </p:sp>
      <p:sp>
        <p:nvSpPr>
          <p:cNvPr id="21655" name="Rectangle 127"/>
          <p:cNvSpPr>
            <a:spLocks noChangeArrowheads="1"/>
          </p:cNvSpPr>
          <p:nvPr/>
        </p:nvSpPr>
        <p:spPr bwMode="auto">
          <a:xfrm>
            <a:off x="4428934" y="1537858"/>
            <a:ext cx="1500448" cy="285800"/>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区域双向转诊</a:t>
            </a:r>
          </a:p>
        </p:txBody>
      </p:sp>
      <p:sp>
        <p:nvSpPr>
          <p:cNvPr id="21656" name="Rectangle 127"/>
          <p:cNvSpPr>
            <a:spLocks noChangeArrowheads="1"/>
          </p:cNvSpPr>
          <p:nvPr/>
        </p:nvSpPr>
        <p:spPr bwMode="auto">
          <a:xfrm>
            <a:off x="4424172" y="2480996"/>
            <a:ext cx="1500447" cy="285800"/>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急救医疗信息共享</a:t>
            </a:r>
          </a:p>
        </p:txBody>
      </p:sp>
      <p:sp>
        <p:nvSpPr>
          <p:cNvPr id="21657" name="TextBox 157"/>
          <p:cNvSpPr txBox="1">
            <a:spLocks noChangeArrowheads="1"/>
          </p:cNvSpPr>
          <p:nvPr/>
        </p:nvSpPr>
        <p:spPr bwMode="auto">
          <a:xfrm>
            <a:off x="603983" y="2222190"/>
            <a:ext cx="1579836" cy="368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u="none">
                <a:solidFill>
                  <a:schemeClr val="tx2"/>
                </a:solidFill>
                <a:latin typeface="微软雅黑" panose="020B0503020204020204" pitchFamily="34" charset="-122"/>
                <a:ea typeface="微软雅黑" panose="020B0503020204020204" pitchFamily="34" charset="-122"/>
              </a:rPr>
              <a:t>区域医疗应用</a:t>
            </a:r>
          </a:p>
        </p:txBody>
      </p:sp>
      <p:sp>
        <p:nvSpPr>
          <p:cNvPr id="21658" name="Rectangle 127"/>
          <p:cNvSpPr>
            <a:spLocks noChangeArrowheads="1"/>
          </p:cNvSpPr>
          <p:nvPr/>
        </p:nvSpPr>
        <p:spPr bwMode="auto">
          <a:xfrm>
            <a:off x="7128152" y="2131686"/>
            <a:ext cx="1714798" cy="285800"/>
          </a:xfrm>
          <a:prstGeom prst="rect">
            <a:avLst/>
          </a:prstGeom>
          <a:solidFill>
            <a:schemeClr val="bg1"/>
          </a:solidFill>
          <a:ln w="19050" cmpd="sng">
            <a:solidFill>
              <a:srgbClr val="B5C5DD"/>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u="none">
                <a:solidFill>
                  <a:schemeClr val="tx2"/>
                </a:solidFill>
                <a:latin typeface="微软雅黑" panose="020B0503020204020204" pitchFamily="34" charset="-122"/>
                <a:ea typeface="微软雅黑" panose="020B0503020204020204" pitchFamily="34" charset="-122"/>
              </a:rPr>
              <a:t>区域级数据中心应用</a:t>
            </a:r>
          </a:p>
        </p:txBody>
      </p:sp>
      <p:sp>
        <p:nvSpPr>
          <p:cNvPr id="21659" name="Rectangle 2"/>
          <p:cNvSpPr txBox="1">
            <a:spLocks noChangeArrowheads="1"/>
          </p:cNvSpPr>
          <p:nvPr/>
        </p:nvSpPr>
        <p:spPr bwMode="auto">
          <a:xfrm>
            <a:off x="379479" y="100229"/>
            <a:ext cx="5833488" cy="692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u="none" dirty="0" smtClean="0">
                <a:latin typeface="微软雅黑" panose="020B0503020204020204" pitchFamily="34" charset="-122"/>
                <a:ea typeface="微软雅黑" panose="020B0503020204020204" pitchFamily="34" charset="-122"/>
              </a:rPr>
              <a:t>神州数码政务云</a:t>
            </a:r>
            <a:r>
              <a:rPr lang="zh-CN" altLang="en-US" sz="3200" b="1" u="none" dirty="0">
                <a:latin typeface="微软雅黑" panose="020B0503020204020204" pitchFamily="34" charset="-122"/>
                <a:ea typeface="微软雅黑" panose="020B0503020204020204" pitchFamily="34" charset="-122"/>
              </a:rPr>
              <a:t>平台</a:t>
            </a:r>
            <a:r>
              <a:rPr lang="zh-CN" altLang="en-US" sz="3200" b="1" u="none" dirty="0" smtClean="0">
                <a:latin typeface="微软雅黑" panose="020B0503020204020204" pitchFamily="34" charset="-122"/>
                <a:ea typeface="微软雅黑" panose="020B0503020204020204" pitchFamily="34" charset="-122"/>
              </a:rPr>
              <a:t>医疗应用</a:t>
            </a:r>
            <a:endParaRPr lang="zh-CN" altLang="en-US" sz="3200" b="1" u="none"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833632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3"/>
          <p:cNvSpPr>
            <a:spLocks noChangeArrowheads="1"/>
          </p:cNvSpPr>
          <p:nvPr/>
        </p:nvSpPr>
        <p:spPr bwMode="auto">
          <a:xfrm rot="10800000">
            <a:off x="1939696" y="4492196"/>
            <a:ext cx="5531810" cy="1242411"/>
          </a:xfrm>
          <a:prstGeom prst="upArrow">
            <a:avLst>
              <a:gd name="adj1" fmla="val 50000"/>
              <a:gd name="adj2" fmla="val 25000"/>
            </a:avLst>
          </a:prstGeom>
          <a:gradFill rotWithShape="1">
            <a:gsLst>
              <a:gs pos="0">
                <a:schemeClr val="accent1"/>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35843" name="AutoShape 4"/>
          <p:cNvSpPr>
            <a:spLocks noChangeArrowheads="1"/>
          </p:cNvSpPr>
          <p:nvPr/>
        </p:nvSpPr>
        <p:spPr bwMode="auto">
          <a:xfrm>
            <a:off x="1831850" y="5777214"/>
            <a:ext cx="5792205" cy="574775"/>
          </a:xfrm>
          <a:prstGeom prst="roundRect">
            <a:avLst>
              <a:gd name="adj" fmla="val 50000"/>
            </a:avLst>
          </a:prstGeom>
          <a:solidFill>
            <a:srgbClr val="C00000"/>
          </a:solidFill>
          <a:ln w="38100" cmpd="sng">
            <a:solidFill>
              <a:srgbClr val="FFFFFF"/>
            </a:solidFill>
            <a:round/>
            <a:headEnd/>
            <a:tailEnd/>
          </a:ln>
          <a:effectLst>
            <a:outerShdw dist="63500" dir="3187806" algn="ctr" rotWithShape="0">
              <a:srgbClr val="001D3A"/>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801" b="1" u="none" dirty="0" smtClean="0">
                <a:solidFill>
                  <a:schemeClr val="bg1"/>
                </a:solidFill>
                <a:latin typeface="微软雅黑" panose="020B0503020204020204" pitchFamily="34" charset="-122"/>
                <a:ea typeface="微软雅黑" panose="020B0503020204020204" pitchFamily="34" charset="-122"/>
              </a:rPr>
              <a:t>神州</a:t>
            </a:r>
            <a:r>
              <a:rPr lang="zh-CN" altLang="en-US" sz="2801" b="1" u="none" dirty="0">
                <a:solidFill>
                  <a:schemeClr val="bg1"/>
                </a:solidFill>
                <a:latin typeface="微软雅黑" panose="020B0503020204020204" pitchFamily="34" charset="-122"/>
                <a:ea typeface="微软雅黑" panose="020B0503020204020204" pitchFamily="34" charset="-122"/>
              </a:rPr>
              <a:t>数码</a:t>
            </a:r>
            <a:r>
              <a:rPr lang="zh-CN" altLang="en-US" sz="2801" b="1" u="none" dirty="0" smtClean="0">
                <a:solidFill>
                  <a:schemeClr val="bg1"/>
                </a:solidFill>
                <a:latin typeface="微软雅黑" panose="020B0503020204020204" pitchFamily="34" charset="-122"/>
                <a:ea typeface="微软雅黑" panose="020B0503020204020204" pitchFamily="34" charset="-122"/>
              </a:rPr>
              <a:t>区域</a:t>
            </a:r>
            <a:r>
              <a:rPr lang="zh-CN" altLang="en-US" sz="2801" b="1" u="none" dirty="0">
                <a:solidFill>
                  <a:schemeClr val="bg1"/>
                </a:solidFill>
                <a:latin typeface="微软雅黑" panose="020B0503020204020204" pitchFamily="34" charset="-122"/>
                <a:ea typeface="微软雅黑" panose="020B0503020204020204" pitchFamily="34" charset="-122"/>
              </a:rPr>
              <a:t>卫生信息</a:t>
            </a:r>
            <a:r>
              <a:rPr lang="zh-CN" altLang="en-US" sz="2801" b="1" u="none" dirty="0" smtClean="0">
                <a:solidFill>
                  <a:schemeClr val="bg1"/>
                </a:solidFill>
                <a:latin typeface="微软雅黑" panose="020B0503020204020204" pitchFamily="34" charset="-122"/>
                <a:ea typeface="微软雅黑" panose="020B0503020204020204" pitchFamily="34" charset="-122"/>
              </a:rPr>
              <a:t>共享云平台</a:t>
            </a:r>
            <a:endParaRPr lang="en-US" altLang="zh-CN" sz="2801" b="1" u="none" dirty="0">
              <a:solidFill>
                <a:schemeClr val="bg1"/>
              </a:solidFill>
              <a:latin typeface="微软雅黑" panose="020B0503020204020204" pitchFamily="34" charset="-122"/>
              <a:ea typeface="微软雅黑" panose="020B0503020204020204" pitchFamily="34" charset="-122"/>
            </a:endParaRPr>
          </a:p>
        </p:txBody>
      </p:sp>
      <p:grpSp>
        <p:nvGrpSpPr>
          <p:cNvPr id="35844" name="Group 4"/>
          <p:cNvGrpSpPr>
            <a:grpSpLocks/>
          </p:cNvGrpSpPr>
          <p:nvPr/>
        </p:nvGrpSpPr>
        <p:grpSpPr bwMode="auto">
          <a:xfrm>
            <a:off x="1879267" y="2873361"/>
            <a:ext cx="1495685" cy="1514738"/>
            <a:chOff x="0" y="0"/>
            <a:chExt cx="1485900" cy="1514475"/>
          </a:xfrm>
        </p:grpSpPr>
        <p:grpSp>
          <p:nvGrpSpPr>
            <p:cNvPr id="35845" name="Group 5"/>
            <p:cNvGrpSpPr>
              <a:grpSpLocks/>
            </p:cNvGrpSpPr>
            <p:nvPr/>
          </p:nvGrpSpPr>
          <p:grpSpPr bwMode="auto">
            <a:xfrm>
              <a:off x="0" y="0"/>
              <a:ext cx="1485900" cy="1514475"/>
              <a:chOff x="0" y="0"/>
              <a:chExt cx="1680" cy="1680"/>
            </a:xfrm>
          </p:grpSpPr>
          <p:sp>
            <p:nvSpPr>
              <p:cNvPr id="35846" name="Oval 9"/>
              <p:cNvSpPr>
                <a:spLocks noChangeArrowheads="1"/>
              </p:cNvSpPr>
              <p:nvPr/>
            </p:nvSpPr>
            <p:spPr bwMode="auto">
              <a:xfrm>
                <a:off x="0" y="0"/>
                <a:ext cx="1680" cy="1680"/>
              </a:xfrm>
              <a:prstGeom prst="ellipse">
                <a:avLst/>
              </a:prstGeom>
              <a:gradFill rotWithShape="1">
                <a:gsLst>
                  <a:gs pos="0">
                    <a:schemeClr val="accent2"/>
                  </a:gs>
                  <a:gs pos="100000">
                    <a:srgbClr val="1B3753"/>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35847" name="Freeform 10"/>
              <p:cNvSpPr>
                <a:spLocks noChangeArrowheads="1"/>
              </p:cNvSpPr>
              <p:nvPr/>
            </p:nvSpPr>
            <p:spPr bwMode="auto">
              <a:xfrm>
                <a:off x="192" y="28"/>
                <a:ext cx="1296" cy="634"/>
              </a:xfrm>
              <a:custGeom>
                <a:avLst/>
                <a:gdLst>
                  <a:gd name="T0" fmla="*/ 1034 w 1321"/>
                  <a:gd name="T1" fmla="*/ 100 h 712"/>
                  <a:gd name="T2" fmla="*/ 1047 w 1321"/>
                  <a:gd name="T3" fmla="*/ 110 h 712"/>
                  <a:gd name="T4" fmla="*/ 1050 w 1321"/>
                  <a:gd name="T5" fmla="*/ 119 h 712"/>
                  <a:gd name="T6" fmla="*/ 1045 w 1321"/>
                  <a:gd name="T7" fmla="*/ 128 h 712"/>
                  <a:gd name="T8" fmla="*/ 1032 w 1321"/>
                  <a:gd name="T9" fmla="*/ 135 h 712"/>
                  <a:gd name="T10" fmla="*/ 1011 w 1321"/>
                  <a:gd name="T11" fmla="*/ 144 h 712"/>
                  <a:gd name="T12" fmla="*/ 985 w 1321"/>
                  <a:gd name="T13" fmla="*/ 150 h 712"/>
                  <a:gd name="T14" fmla="*/ 951 w 1321"/>
                  <a:gd name="T15" fmla="*/ 156 h 712"/>
                  <a:gd name="T16" fmla="*/ 912 w 1321"/>
                  <a:gd name="T17" fmla="*/ 162 h 712"/>
                  <a:gd name="T18" fmla="*/ 868 w 1321"/>
                  <a:gd name="T19" fmla="*/ 166 h 712"/>
                  <a:gd name="T20" fmla="*/ 820 w 1321"/>
                  <a:gd name="T21" fmla="*/ 170 h 712"/>
                  <a:gd name="T22" fmla="*/ 769 w 1321"/>
                  <a:gd name="T23" fmla="*/ 171 h 712"/>
                  <a:gd name="T24" fmla="*/ 712 w 1321"/>
                  <a:gd name="T25" fmla="*/ 175 h 712"/>
                  <a:gd name="T26" fmla="*/ 655 w 1321"/>
                  <a:gd name="T27" fmla="*/ 176 h 712"/>
                  <a:gd name="T28" fmla="*/ 633 w 1321"/>
                  <a:gd name="T29" fmla="*/ 177 h 712"/>
                  <a:gd name="T30" fmla="*/ 379 w 1321"/>
                  <a:gd name="T31" fmla="*/ 177 h 712"/>
                  <a:gd name="T32" fmla="*/ 375 w 1321"/>
                  <a:gd name="T33" fmla="*/ 177 h 712"/>
                  <a:gd name="T34" fmla="*/ 325 w 1321"/>
                  <a:gd name="T35" fmla="*/ 176 h 712"/>
                  <a:gd name="T36" fmla="*/ 277 w 1321"/>
                  <a:gd name="T37" fmla="*/ 175 h 712"/>
                  <a:gd name="T38" fmla="*/ 231 w 1321"/>
                  <a:gd name="T39" fmla="*/ 173 h 712"/>
                  <a:gd name="T40" fmla="*/ 187 w 1321"/>
                  <a:gd name="T41" fmla="*/ 170 h 712"/>
                  <a:gd name="T42" fmla="*/ 149 w 1321"/>
                  <a:gd name="T43" fmla="*/ 168 h 712"/>
                  <a:gd name="T44" fmla="*/ 114 w 1321"/>
                  <a:gd name="T45" fmla="*/ 164 h 712"/>
                  <a:gd name="T46" fmla="*/ 78 w 1321"/>
                  <a:gd name="T47" fmla="*/ 161 h 712"/>
                  <a:gd name="T48" fmla="*/ 55 w 1321"/>
                  <a:gd name="T49" fmla="*/ 157 h 712"/>
                  <a:gd name="T50" fmla="*/ 27 w 1321"/>
                  <a:gd name="T51" fmla="*/ 151 h 712"/>
                  <a:gd name="T52" fmla="*/ 18 w 1321"/>
                  <a:gd name="T53" fmla="*/ 145 h 712"/>
                  <a:gd name="T54" fmla="*/ 6 w 1321"/>
                  <a:gd name="T55" fmla="*/ 138 h 712"/>
                  <a:gd name="T56" fmla="*/ 0 w 1321"/>
                  <a:gd name="T57" fmla="*/ 130 h 712"/>
                  <a:gd name="T58" fmla="*/ 0 w 1321"/>
                  <a:gd name="T59" fmla="*/ 129 h 712"/>
                  <a:gd name="T60" fmla="*/ 4 w 1321"/>
                  <a:gd name="T61" fmla="*/ 119 h 712"/>
                  <a:gd name="T62" fmla="*/ 16 w 1321"/>
                  <a:gd name="T63" fmla="*/ 111 h 712"/>
                  <a:gd name="T64" fmla="*/ 39 w 1321"/>
                  <a:gd name="T65" fmla="*/ 92 h 712"/>
                  <a:gd name="T66" fmla="*/ 74 w 1321"/>
                  <a:gd name="T67" fmla="*/ 74 h 712"/>
                  <a:gd name="T68" fmla="*/ 118 w 1321"/>
                  <a:gd name="T69" fmla="*/ 59 h 712"/>
                  <a:gd name="T70" fmla="*/ 163 w 1321"/>
                  <a:gd name="T71" fmla="*/ 43 h 712"/>
                  <a:gd name="T72" fmla="*/ 215 w 1321"/>
                  <a:gd name="T73" fmla="*/ 30 h 712"/>
                  <a:gd name="T74" fmla="*/ 272 w 1321"/>
                  <a:gd name="T75" fmla="*/ 20 h 712"/>
                  <a:gd name="T76" fmla="*/ 330 w 1321"/>
                  <a:gd name="T77" fmla="*/ 11 h 712"/>
                  <a:gd name="T78" fmla="*/ 395 w 1321"/>
                  <a:gd name="T79" fmla="*/ 5 h 712"/>
                  <a:gd name="T80" fmla="*/ 462 w 1321"/>
                  <a:gd name="T81" fmla="*/ 4 h 712"/>
                  <a:gd name="T82" fmla="*/ 531 w 1321"/>
                  <a:gd name="T83" fmla="*/ 0 h 712"/>
                  <a:gd name="T84" fmla="*/ 531 w 1321"/>
                  <a:gd name="T85" fmla="*/ 0 h 712"/>
                  <a:gd name="T86" fmla="*/ 603 w 1321"/>
                  <a:gd name="T87" fmla="*/ 4 h 712"/>
                  <a:gd name="T88" fmla="*/ 674 w 1321"/>
                  <a:gd name="T89" fmla="*/ 5 h 712"/>
                  <a:gd name="T90" fmla="*/ 741 w 1321"/>
                  <a:gd name="T91" fmla="*/ 12 h 712"/>
                  <a:gd name="T92" fmla="*/ 804 w 1321"/>
                  <a:gd name="T93" fmla="*/ 22 h 712"/>
                  <a:gd name="T94" fmla="*/ 860 w 1321"/>
                  <a:gd name="T95" fmla="*/ 34 h 712"/>
                  <a:gd name="T96" fmla="*/ 913 w 1321"/>
                  <a:gd name="T97" fmla="*/ 48 h 712"/>
                  <a:gd name="T98" fmla="*/ 960 w 1321"/>
                  <a:gd name="T99" fmla="*/ 63 h 712"/>
                  <a:gd name="T100" fmla="*/ 1001 w 1321"/>
                  <a:gd name="T101" fmla="*/ 81 h 712"/>
                  <a:gd name="T102" fmla="*/ 1034 w 1321"/>
                  <a:gd name="T103" fmla="*/ 100 h 712"/>
                  <a:gd name="T104" fmla="*/ 1034 w 1321"/>
                  <a:gd name="T105" fmla="*/ 100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sp>
          <p:nvSpPr>
            <p:cNvPr id="35848" name="Text Box 11"/>
            <p:cNvSpPr txBox="1">
              <a:spLocks noChangeArrowheads="1"/>
            </p:cNvSpPr>
            <p:nvPr/>
          </p:nvSpPr>
          <p:spPr bwMode="auto">
            <a:xfrm>
              <a:off x="137232" y="376238"/>
              <a:ext cx="119881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u="none">
                  <a:solidFill>
                    <a:srgbClr val="FFFFFF"/>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区域医疗</a:t>
              </a:r>
              <a:endParaRPr lang="en-US" altLang="zh-CN" sz="2000" b="1" u="none">
                <a:solidFill>
                  <a:srgbClr val="FFFFFF"/>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gn="ctr"/>
              <a:r>
                <a:rPr lang="zh-CN" altLang="en-US" sz="2000" b="1" u="none">
                  <a:solidFill>
                    <a:srgbClr val="FFFFFF"/>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数据中心</a:t>
              </a:r>
              <a:endParaRPr lang="en-US" altLang="zh-CN" sz="2000" b="1" u="none">
                <a:solidFill>
                  <a:srgbClr val="FFFFFF"/>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35849" name="Group 9"/>
          <p:cNvGrpSpPr>
            <a:grpSpLocks/>
          </p:cNvGrpSpPr>
          <p:nvPr/>
        </p:nvGrpSpPr>
        <p:grpSpPr bwMode="auto">
          <a:xfrm>
            <a:off x="3951313" y="2873361"/>
            <a:ext cx="1524265" cy="1521089"/>
            <a:chOff x="0" y="0"/>
            <a:chExt cx="960" cy="958"/>
          </a:xfrm>
        </p:grpSpPr>
        <p:grpSp>
          <p:nvGrpSpPr>
            <p:cNvPr id="35850" name="Group 10"/>
            <p:cNvGrpSpPr>
              <a:grpSpLocks/>
            </p:cNvGrpSpPr>
            <p:nvPr/>
          </p:nvGrpSpPr>
          <p:grpSpPr bwMode="auto">
            <a:xfrm>
              <a:off x="0" y="0"/>
              <a:ext cx="960" cy="958"/>
              <a:chOff x="0" y="0"/>
              <a:chExt cx="1680" cy="1680"/>
            </a:xfrm>
          </p:grpSpPr>
          <p:sp>
            <p:nvSpPr>
              <p:cNvPr id="35851" name="Oval 15"/>
              <p:cNvSpPr>
                <a:spLocks noChangeArrowheads="1"/>
              </p:cNvSpPr>
              <p:nvPr/>
            </p:nvSpPr>
            <p:spPr bwMode="auto">
              <a:xfrm>
                <a:off x="0" y="0"/>
                <a:ext cx="1680" cy="1680"/>
              </a:xfrm>
              <a:prstGeom prst="ellipse">
                <a:avLst/>
              </a:prstGeom>
              <a:gradFill rotWithShape="1">
                <a:gsLst>
                  <a:gs pos="0">
                    <a:schemeClr val="hlink"/>
                  </a:gs>
                  <a:gs pos="100000">
                    <a:srgbClr val="00152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35852" name="Freeform 16"/>
              <p:cNvSpPr>
                <a:spLocks noChangeArrowheads="1"/>
              </p:cNvSpPr>
              <p:nvPr/>
            </p:nvSpPr>
            <p:spPr bwMode="auto">
              <a:xfrm>
                <a:off x="193" y="28"/>
                <a:ext cx="1295" cy="633"/>
              </a:xfrm>
              <a:custGeom>
                <a:avLst/>
                <a:gdLst>
                  <a:gd name="T0" fmla="*/ 1275 w 1321"/>
                  <a:gd name="T1" fmla="*/ 357 h 712"/>
                  <a:gd name="T2" fmla="*/ 1291 w 1321"/>
                  <a:gd name="T3" fmla="*/ 393 h 712"/>
                  <a:gd name="T4" fmla="*/ 1295 w 1321"/>
                  <a:gd name="T5" fmla="*/ 428 h 712"/>
                  <a:gd name="T6" fmla="*/ 1289 w 1321"/>
                  <a:gd name="T7" fmla="*/ 459 h 712"/>
                  <a:gd name="T8" fmla="*/ 1272 w 1321"/>
                  <a:gd name="T9" fmla="*/ 489 h 712"/>
                  <a:gd name="T10" fmla="*/ 1247 w 1321"/>
                  <a:gd name="T11" fmla="*/ 515 h 712"/>
                  <a:gd name="T12" fmla="*/ 1215 w 1321"/>
                  <a:gd name="T13" fmla="*/ 537 h 712"/>
                  <a:gd name="T14" fmla="*/ 1172 w 1321"/>
                  <a:gd name="T15" fmla="*/ 558 h 712"/>
                  <a:gd name="T16" fmla="*/ 1124 w 1321"/>
                  <a:gd name="T17" fmla="*/ 577 h 712"/>
                  <a:gd name="T18" fmla="*/ 1071 w 1321"/>
                  <a:gd name="T19" fmla="*/ 593 h 712"/>
                  <a:gd name="T20" fmla="*/ 1011 w 1321"/>
                  <a:gd name="T21" fmla="*/ 607 h 712"/>
                  <a:gd name="T22" fmla="*/ 948 w 1321"/>
                  <a:gd name="T23" fmla="*/ 617 h 712"/>
                  <a:gd name="T24" fmla="*/ 878 w 1321"/>
                  <a:gd name="T25" fmla="*/ 626 h 712"/>
                  <a:gd name="T26" fmla="*/ 808 w 1321"/>
                  <a:gd name="T27" fmla="*/ 631 h 712"/>
                  <a:gd name="T28" fmla="*/ 779 w 1321"/>
                  <a:gd name="T29" fmla="*/ 633 h 712"/>
                  <a:gd name="T30" fmla="*/ 467 w 1321"/>
                  <a:gd name="T31" fmla="*/ 633 h 712"/>
                  <a:gd name="T32" fmla="*/ 463 w 1321"/>
                  <a:gd name="T33" fmla="*/ 633 h 712"/>
                  <a:gd name="T34" fmla="*/ 401 w 1321"/>
                  <a:gd name="T35" fmla="*/ 629 h 712"/>
                  <a:gd name="T36" fmla="*/ 341 w 1321"/>
                  <a:gd name="T37" fmla="*/ 626 h 712"/>
                  <a:gd name="T38" fmla="*/ 284 w 1321"/>
                  <a:gd name="T39" fmla="*/ 619 h 712"/>
                  <a:gd name="T40" fmla="*/ 230 w 1321"/>
                  <a:gd name="T41" fmla="*/ 613 h 712"/>
                  <a:gd name="T42" fmla="*/ 182 w 1321"/>
                  <a:gd name="T43" fmla="*/ 602 h 712"/>
                  <a:gd name="T44" fmla="*/ 138 w 1321"/>
                  <a:gd name="T45" fmla="*/ 589 h 712"/>
                  <a:gd name="T46" fmla="*/ 100 w 1321"/>
                  <a:gd name="T47" fmla="*/ 576 h 712"/>
                  <a:gd name="T48" fmla="*/ 66 w 1321"/>
                  <a:gd name="T49" fmla="*/ 560 h 712"/>
                  <a:gd name="T50" fmla="*/ 38 w 1321"/>
                  <a:gd name="T51" fmla="*/ 541 h 712"/>
                  <a:gd name="T52" fmla="*/ 18 w 1321"/>
                  <a:gd name="T53" fmla="*/ 518 h 712"/>
                  <a:gd name="T54" fmla="*/ 6 w 1321"/>
                  <a:gd name="T55" fmla="*/ 493 h 712"/>
                  <a:gd name="T56" fmla="*/ 0 w 1321"/>
                  <a:gd name="T57" fmla="*/ 466 h 712"/>
                  <a:gd name="T58" fmla="*/ 0 w 1321"/>
                  <a:gd name="T59" fmla="*/ 462 h 712"/>
                  <a:gd name="T60" fmla="*/ 4 w 1321"/>
                  <a:gd name="T61" fmla="*/ 433 h 712"/>
                  <a:gd name="T62" fmla="*/ 16 w 1321"/>
                  <a:gd name="T63" fmla="*/ 397 h 712"/>
                  <a:gd name="T64" fmla="*/ 50 w 1321"/>
                  <a:gd name="T65" fmla="*/ 329 h 712"/>
                  <a:gd name="T66" fmla="*/ 92 w 1321"/>
                  <a:gd name="T67" fmla="*/ 266 h 712"/>
                  <a:gd name="T68" fmla="*/ 144 w 1321"/>
                  <a:gd name="T69" fmla="*/ 209 h 712"/>
                  <a:gd name="T70" fmla="*/ 200 w 1321"/>
                  <a:gd name="T71" fmla="*/ 156 h 712"/>
                  <a:gd name="T72" fmla="*/ 265 w 1321"/>
                  <a:gd name="T73" fmla="*/ 111 h 712"/>
                  <a:gd name="T74" fmla="*/ 334 w 1321"/>
                  <a:gd name="T75" fmla="*/ 73 h 712"/>
                  <a:gd name="T76" fmla="*/ 407 w 1321"/>
                  <a:gd name="T77" fmla="*/ 42 h 712"/>
                  <a:gd name="T78" fmla="*/ 487 w 1321"/>
                  <a:gd name="T79" fmla="*/ 19 h 712"/>
                  <a:gd name="T80" fmla="*/ 570 w 1321"/>
                  <a:gd name="T81" fmla="*/ 5 h 712"/>
                  <a:gd name="T82" fmla="*/ 654 w 1321"/>
                  <a:gd name="T83" fmla="*/ 0 h 712"/>
                  <a:gd name="T84" fmla="*/ 654 w 1321"/>
                  <a:gd name="T85" fmla="*/ 0 h 712"/>
                  <a:gd name="T86" fmla="*/ 744 w 1321"/>
                  <a:gd name="T87" fmla="*/ 5 h 712"/>
                  <a:gd name="T88" fmla="*/ 830 w 1321"/>
                  <a:gd name="T89" fmla="*/ 20 h 712"/>
                  <a:gd name="T90" fmla="*/ 914 w 1321"/>
                  <a:gd name="T91" fmla="*/ 47 h 712"/>
                  <a:gd name="T92" fmla="*/ 990 w 1321"/>
                  <a:gd name="T93" fmla="*/ 80 h 712"/>
                  <a:gd name="T94" fmla="*/ 1061 w 1321"/>
                  <a:gd name="T95" fmla="*/ 122 h 712"/>
                  <a:gd name="T96" fmla="*/ 1126 w 1321"/>
                  <a:gd name="T97" fmla="*/ 172 h 712"/>
                  <a:gd name="T98" fmla="*/ 1184 w 1321"/>
                  <a:gd name="T99" fmla="*/ 228 h 712"/>
                  <a:gd name="T100" fmla="*/ 1233 w 1321"/>
                  <a:gd name="T101" fmla="*/ 289 h 712"/>
                  <a:gd name="T102" fmla="*/ 1275 w 1321"/>
                  <a:gd name="T103" fmla="*/ 357 h 712"/>
                  <a:gd name="T104" fmla="*/ 1275 w 1321"/>
                  <a:gd name="T105" fmla="*/ 35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hlink"/>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sp>
          <p:nvSpPr>
            <p:cNvPr id="35853" name="Text Box 17"/>
            <p:cNvSpPr txBox="1">
              <a:spLocks noChangeArrowheads="1"/>
            </p:cNvSpPr>
            <p:nvPr/>
          </p:nvSpPr>
          <p:spPr bwMode="auto">
            <a:xfrm>
              <a:off x="48" y="192"/>
              <a:ext cx="864"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u="none">
                  <a:solidFill>
                    <a:srgbClr val="FFFFFF"/>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区域健康档案数据中心</a:t>
              </a:r>
              <a:endParaRPr lang="en-US" altLang="zh-CN" sz="2000" b="1" u="none">
                <a:solidFill>
                  <a:srgbClr val="FFFFFF"/>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grpSp>
        <p:nvGrpSpPr>
          <p:cNvPr id="35854" name="Group 14"/>
          <p:cNvGrpSpPr>
            <a:grpSpLocks/>
          </p:cNvGrpSpPr>
          <p:nvPr/>
        </p:nvGrpSpPr>
        <p:grpSpPr bwMode="auto">
          <a:xfrm>
            <a:off x="6188490" y="2828903"/>
            <a:ext cx="1524265" cy="1521089"/>
            <a:chOff x="0" y="0"/>
            <a:chExt cx="960" cy="958"/>
          </a:xfrm>
        </p:grpSpPr>
        <p:grpSp>
          <p:nvGrpSpPr>
            <p:cNvPr id="35855" name="Group 15"/>
            <p:cNvGrpSpPr>
              <a:grpSpLocks/>
            </p:cNvGrpSpPr>
            <p:nvPr/>
          </p:nvGrpSpPr>
          <p:grpSpPr bwMode="auto">
            <a:xfrm>
              <a:off x="0" y="0"/>
              <a:ext cx="960" cy="958"/>
              <a:chOff x="0" y="0"/>
              <a:chExt cx="1680" cy="1680"/>
            </a:xfrm>
          </p:grpSpPr>
          <p:sp>
            <p:nvSpPr>
              <p:cNvPr id="35856" name="Oval 21"/>
              <p:cNvSpPr>
                <a:spLocks noChangeArrowheads="1"/>
              </p:cNvSpPr>
              <p:nvPr/>
            </p:nvSpPr>
            <p:spPr bwMode="auto">
              <a:xfrm>
                <a:off x="0" y="0"/>
                <a:ext cx="1680" cy="1680"/>
              </a:xfrm>
              <a:prstGeom prst="ellipse">
                <a:avLst/>
              </a:prstGeom>
              <a:gradFill rotWithShape="1">
                <a:gsLst>
                  <a:gs pos="0">
                    <a:schemeClr val="accent1"/>
                  </a:gs>
                  <a:gs pos="100000">
                    <a:srgbClr val="2F4863"/>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sp>
            <p:nvSpPr>
              <p:cNvPr id="35857" name="Freeform 22"/>
              <p:cNvSpPr>
                <a:spLocks noChangeArrowheads="1"/>
              </p:cNvSpPr>
              <p:nvPr/>
            </p:nvSpPr>
            <p:spPr bwMode="auto">
              <a:xfrm>
                <a:off x="193" y="28"/>
                <a:ext cx="1295" cy="633"/>
              </a:xfrm>
              <a:custGeom>
                <a:avLst/>
                <a:gdLst>
                  <a:gd name="T0" fmla="*/ 1275 w 1321"/>
                  <a:gd name="T1" fmla="*/ 357 h 712"/>
                  <a:gd name="T2" fmla="*/ 1291 w 1321"/>
                  <a:gd name="T3" fmla="*/ 393 h 712"/>
                  <a:gd name="T4" fmla="*/ 1295 w 1321"/>
                  <a:gd name="T5" fmla="*/ 428 h 712"/>
                  <a:gd name="T6" fmla="*/ 1289 w 1321"/>
                  <a:gd name="T7" fmla="*/ 459 h 712"/>
                  <a:gd name="T8" fmla="*/ 1272 w 1321"/>
                  <a:gd name="T9" fmla="*/ 489 h 712"/>
                  <a:gd name="T10" fmla="*/ 1247 w 1321"/>
                  <a:gd name="T11" fmla="*/ 515 h 712"/>
                  <a:gd name="T12" fmla="*/ 1215 w 1321"/>
                  <a:gd name="T13" fmla="*/ 537 h 712"/>
                  <a:gd name="T14" fmla="*/ 1172 w 1321"/>
                  <a:gd name="T15" fmla="*/ 558 h 712"/>
                  <a:gd name="T16" fmla="*/ 1124 w 1321"/>
                  <a:gd name="T17" fmla="*/ 577 h 712"/>
                  <a:gd name="T18" fmla="*/ 1071 w 1321"/>
                  <a:gd name="T19" fmla="*/ 593 h 712"/>
                  <a:gd name="T20" fmla="*/ 1011 w 1321"/>
                  <a:gd name="T21" fmla="*/ 607 h 712"/>
                  <a:gd name="T22" fmla="*/ 948 w 1321"/>
                  <a:gd name="T23" fmla="*/ 617 h 712"/>
                  <a:gd name="T24" fmla="*/ 878 w 1321"/>
                  <a:gd name="T25" fmla="*/ 626 h 712"/>
                  <a:gd name="T26" fmla="*/ 808 w 1321"/>
                  <a:gd name="T27" fmla="*/ 631 h 712"/>
                  <a:gd name="T28" fmla="*/ 779 w 1321"/>
                  <a:gd name="T29" fmla="*/ 633 h 712"/>
                  <a:gd name="T30" fmla="*/ 467 w 1321"/>
                  <a:gd name="T31" fmla="*/ 633 h 712"/>
                  <a:gd name="T32" fmla="*/ 463 w 1321"/>
                  <a:gd name="T33" fmla="*/ 633 h 712"/>
                  <a:gd name="T34" fmla="*/ 401 w 1321"/>
                  <a:gd name="T35" fmla="*/ 629 h 712"/>
                  <a:gd name="T36" fmla="*/ 341 w 1321"/>
                  <a:gd name="T37" fmla="*/ 626 h 712"/>
                  <a:gd name="T38" fmla="*/ 284 w 1321"/>
                  <a:gd name="T39" fmla="*/ 619 h 712"/>
                  <a:gd name="T40" fmla="*/ 230 w 1321"/>
                  <a:gd name="T41" fmla="*/ 613 h 712"/>
                  <a:gd name="T42" fmla="*/ 182 w 1321"/>
                  <a:gd name="T43" fmla="*/ 602 h 712"/>
                  <a:gd name="T44" fmla="*/ 138 w 1321"/>
                  <a:gd name="T45" fmla="*/ 589 h 712"/>
                  <a:gd name="T46" fmla="*/ 100 w 1321"/>
                  <a:gd name="T47" fmla="*/ 576 h 712"/>
                  <a:gd name="T48" fmla="*/ 66 w 1321"/>
                  <a:gd name="T49" fmla="*/ 560 h 712"/>
                  <a:gd name="T50" fmla="*/ 38 w 1321"/>
                  <a:gd name="T51" fmla="*/ 541 h 712"/>
                  <a:gd name="T52" fmla="*/ 18 w 1321"/>
                  <a:gd name="T53" fmla="*/ 518 h 712"/>
                  <a:gd name="T54" fmla="*/ 6 w 1321"/>
                  <a:gd name="T55" fmla="*/ 493 h 712"/>
                  <a:gd name="T56" fmla="*/ 0 w 1321"/>
                  <a:gd name="T57" fmla="*/ 466 h 712"/>
                  <a:gd name="T58" fmla="*/ 0 w 1321"/>
                  <a:gd name="T59" fmla="*/ 462 h 712"/>
                  <a:gd name="T60" fmla="*/ 4 w 1321"/>
                  <a:gd name="T61" fmla="*/ 433 h 712"/>
                  <a:gd name="T62" fmla="*/ 16 w 1321"/>
                  <a:gd name="T63" fmla="*/ 397 h 712"/>
                  <a:gd name="T64" fmla="*/ 50 w 1321"/>
                  <a:gd name="T65" fmla="*/ 329 h 712"/>
                  <a:gd name="T66" fmla="*/ 92 w 1321"/>
                  <a:gd name="T67" fmla="*/ 266 h 712"/>
                  <a:gd name="T68" fmla="*/ 144 w 1321"/>
                  <a:gd name="T69" fmla="*/ 209 h 712"/>
                  <a:gd name="T70" fmla="*/ 200 w 1321"/>
                  <a:gd name="T71" fmla="*/ 156 h 712"/>
                  <a:gd name="T72" fmla="*/ 265 w 1321"/>
                  <a:gd name="T73" fmla="*/ 111 h 712"/>
                  <a:gd name="T74" fmla="*/ 334 w 1321"/>
                  <a:gd name="T75" fmla="*/ 73 h 712"/>
                  <a:gd name="T76" fmla="*/ 407 w 1321"/>
                  <a:gd name="T77" fmla="*/ 42 h 712"/>
                  <a:gd name="T78" fmla="*/ 487 w 1321"/>
                  <a:gd name="T79" fmla="*/ 19 h 712"/>
                  <a:gd name="T80" fmla="*/ 570 w 1321"/>
                  <a:gd name="T81" fmla="*/ 5 h 712"/>
                  <a:gd name="T82" fmla="*/ 654 w 1321"/>
                  <a:gd name="T83" fmla="*/ 0 h 712"/>
                  <a:gd name="T84" fmla="*/ 654 w 1321"/>
                  <a:gd name="T85" fmla="*/ 0 h 712"/>
                  <a:gd name="T86" fmla="*/ 744 w 1321"/>
                  <a:gd name="T87" fmla="*/ 5 h 712"/>
                  <a:gd name="T88" fmla="*/ 830 w 1321"/>
                  <a:gd name="T89" fmla="*/ 20 h 712"/>
                  <a:gd name="T90" fmla="*/ 914 w 1321"/>
                  <a:gd name="T91" fmla="*/ 47 h 712"/>
                  <a:gd name="T92" fmla="*/ 990 w 1321"/>
                  <a:gd name="T93" fmla="*/ 80 h 712"/>
                  <a:gd name="T94" fmla="*/ 1061 w 1321"/>
                  <a:gd name="T95" fmla="*/ 122 h 712"/>
                  <a:gd name="T96" fmla="*/ 1126 w 1321"/>
                  <a:gd name="T97" fmla="*/ 172 h 712"/>
                  <a:gd name="T98" fmla="*/ 1184 w 1321"/>
                  <a:gd name="T99" fmla="*/ 228 h 712"/>
                  <a:gd name="T100" fmla="*/ 1233 w 1321"/>
                  <a:gd name="T101" fmla="*/ 289 h 712"/>
                  <a:gd name="T102" fmla="*/ 1275 w 1321"/>
                  <a:gd name="T103" fmla="*/ 357 h 712"/>
                  <a:gd name="T104" fmla="*/ 1275 w 1321"/>
                  <a:gd name="T105" fmla="*/ 35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accent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u="none">
                  <a:latin typeface="微软雅黑" panose="020B0503020204020204" pitchFamily="34" charset="-122"/>
                  <a:ea typeface="微软雅黑" panose="020B0503020204020204" pitchFamily="34" charset="-122"/>
                </a:endParaRPr>
              </a:p>
            </p:txBody>
          </p:sp>
        </p:grpSp>
        <p:sp>
          <p:nvSpPr>
            <p:cNvPr id="35858" name="Text Box 23"/>
            <p:cNvSpPr txBox="1">
              <a:spLocks noChangeArrowheads="1"/>
            </p:cNvSpPr>
            <p:nvPr/>
          </p:nvSpPr>
          <p:spPr bwMode="auto">
            <a:xfrm>
              <a:off x="48" y="220"/>
              <a:ext cx="864"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u="none">
                  <a:solidFill>
                    <a:srgbClr val="FFFFFF"/>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区域公共卫生数据中心</a:t>
              </a:r>
              <a:endParaRPr lang="en-US" altLang="zh-CN" sz="2000" b="1" u="none">
                <a:solidFill>
                  <a:srgbClr val="FFFFFF"/>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sp>
        <p:nvSpPr>
          <p:cNvPr id="35859" name="标题 1"/>
          <p:cNvSpPr>
            <a:spLocks noGrp="1"/>
          </p:cNvSpPr>
          <p:nvPr>
            <p:ph type="title" idx="4294967295"/>
          </p:nvPr>
        </p:nvSpPr>
        <p:spPr>
          <a:xfrm>
            <a:off x="214351" y="143098"/>
            <a:ext cx="7025907" cy="782774"/>
          </a:xfrm>
          <a:prstGeom prst="rect">
            <a:avLst/>
          </a:prstGeom>
        </p:spPr>
        <p:txBody>
          <a:bodyPr/>
          <a:lstStyle/>
          <a:p>
            <a:r>
              <a:rPr lang="zh-CN" altLang="zh-CN" sz="3600" b="1" dirty="0" smtClean="0">
                <a:solidFill>
                  <a:schemeClr val="tx1"/>
                </a:solidFill>
              </a:rPr>
              <a:t>一</a:t>
            </a:r>
            <a:r>
              <a:rPr lang="zh-CN" altLang="zh-CN" sz="3600" b="1" dirty="0">
                <a:solidFill>
                  <a:schemeClr val="tx1"/>
                </a:solidFill>
              </a:rPr>
              <a:t>平台三中心</a:t>
            </a:r>
          </a:p>
        </p:txBody>
      </p:sp>
      <p:sp>
        <p:nvSpPr>
          <p:cNvPr id="2" name="文本框 1"/>
          <p:cNvSpPr txBox="1"/>
          <p:nvPr/>
        </p:nvSpPr>
        <p:spPr>
          <a:xfrm>
            <a:off x="4002159" y="1560327"/>
            <a:ext cx="1748274" cy="923330"/>
          </a:xfrm>
          <a:prstGeom prst="rect">
            <a:avLst/>
          </a:prstGeom>
          <a:noFill/>
        </p:spPr>
        <p:txBody>
          <a:bodyPr wrap="square" rtlCol="0">
            <a:spAutoFit/>
          </a:bodyPr>
          <a:lstStyle/>
          <a:p>
            <a:r>
              <a:rPr lang="zh-CN" altLang="en-US" b="1" u="none" dirty="0" smtClean="0">
                <a:latin typeface="微软雅黑" panose="020B0503020204020204" pitchFamily="34" charset="-122"/>
                <a:ea typeface="微软雅黑" panose="020B0503020204020204" pitchFamily="34" charset="-122"/>
              </a:rPr>
              <a:t>集中存档，权威查询，解决医疗纠纷</a:t>
            </a:r>
          </a:p>
        </p:txBody>
      </p:sp>
      <p:sp>
        <p:nvSpPr>
          <p:cNvPr id="23" name="文本框 22"/>
          <p:cNvSpPr txBox="1"/>
          <p:nvPr/>
        </p:nvSpPr>
        <p:spPr>
          <a:xfrm>
            <a:off x="1132150" y="1581933"/>
            <a:ext cx="2242802" cy="923330"/>
          </a:xfrm>
          <a:prstGeom prst="rect">
            <a:avLst/>
          </a:prstGeom>
          <a:noFill/>
        </p:spPr>
        <p:txBody>
          <a:bodyPr wrap="square" rtlCol="0">
            <a:spAutoFit/>
          </a:bodyPr>
          <a:lstStyle/>
          <a:p>
            <a:r>
              <a:rPr lang="zh-CN" altLang="en-US" b="1" u="none" dirty="0" smtClean="0">
                <a:latin typeface="微软雅黑" panose="020B0503020204020204" pitchFamily="34" charset="-122"/>
                <a:ea typeface="微软雅黑" panose="020B0503020204020204" pitchFamily="34" charset="-122"/>
              </a:rPr>
              <a:t>共享数据，避免重复检查，大数据挖掘提升市民健康水平。</a:t>
            </a:r>
          </a:p>
        </p:txBody>
      </p:sp>
      <p:sp>
        <p:nvSpPr>
          <p:cNvPr id="24" name="文本框 23"/>
          <p:cNvSpPr txBox="1"/>
          <p:nvPr/>
        </p:nvSpPr>
        <p:spPr>
          <a:xfrm>
            <a:off x="6525164" y="1560327"/>
            <a:ext cx="2026778" cy="923330"/>
          </a:xfrm>
          <a:prstGeom prst="rect">
            <a:avLst/>
          </a:prstGeom>
          <a:noFill/>
        </p:spPr>
        <p:txBody>
          <a:bodyPr wrap="square" rtlCol="0">
            <a:spAutoFit/>
          </a:bodyPr>
          <a:lstStyle/>
          <a:p>
            <a:r>
              <a:rPr lang="zh-CN" altLang="en-US" b="1" u="none" dirty="0" smtClean="0">
                <a:latin typeface="微软雅黑" panose="020B0503020204020204" pitchFamily="34" charset="-122"/>
                <a:ea typeface="微软雅黑" panose="020B0503020204020204" pitchFamily="34" charset="-122"/>
              </a:rPr>
              <a:t>疾控预防，应急响应，快速定位传染病源。</a:t>
            </a:r>
          </a:p>
        </p:txBody>
      </p:sp>
    </p:spTree>
    <p:extLst>
      <p:ext uri="{BB962C8B-B14F-4D97-AF65-F5344CB8AC3E}">
        <p14:creationId xmlns:p14="http://schemas.microsoft.com/office/powerpoint/2010/main" val="33777997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mph" presetSubtype="0" repeatCount="indefinite" fill="hold" nodeType="clickEffect">
                                  <p:stCondLst>
                                    <p:cond delay="0"/>
                                  </p:stCondLst>
                                  <p:endCondLst>
                                    <p:cond evt="onNext" delay="0">
                                      <p:tgtEl>
                                        <p:sldTgt/>
                                      </p:tgtEl>
                                    </p:cond>
                                  </p:endCondLst>
                                  <p:childTnLst>
                                    <p:anim calcmode="discrete" valueType="str">
                                      <p:cBhvr>
                                        <p:cTn id="6" dur="1000" fill="hold"/>
                                        <p:tgtEl>
                                          <p:spTgt spid="3584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84975" y="631825"/>
            <a:ext cx="2039938" cy="681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400" baseline="-25000">
              <a:solidFill>
                <a:prstClr val="white"/>
              </a:solidFill>
            </a:endParaRPr>
          </a:p>
        </p:txBody>
      </p:sp>
      <p:sp>
        <p:nvSpPr>
          <p:cNvPr id="6" name="标题 1"/>
          <p:cNvSpPr>
            <a:spLocks noGrp="1"/>
          </p:cNvSpPr>
          <p:nvPr>
            <p:ph type="title"/>
          </p:nvPr>
        </p:nvSpPr>
        <p:spPr bwMode="auto">
          <a:xfrm>
            <a:off x="180306" y="2349674"/>
            <a:ext cx="6336704" cy="19442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zh-CN" altLang="en-US" dirty="0" smtClean="0">
                <a:latin typeface="微软雅黑" panose="020B0503020204020204" pitchFamily="34" charset="-122"/>
                <a:ea typeface="微软雅黑" panose="020B0503020204020204" pitchFamily="34" charset="-122"/>
              </a:rPr>
              <a:t>神州</a:t>
            </a:r>
            <a:r>
              <a:rPr lang="zh-CN" altLang="en-US" dirty="0">
                <a:latin typeface="微软雅黑" panose="020B0503020204020204" pitchFamily="34" charset="-122"/>
                <a:ea typeface="微软雅黑" panose="020B0503020204020204" pitchFamily="34" charset="-122"/>
              </a:rPr>
              <a:t>数码</a:t>
            </a:r>
            <a:r>
              <a:rPr lang="zh-CN" altLang="en-US" dirty="0" smtClean="0">
                <a:latin typeface="微软雅黑" panose="020B0503020204020204" pitchFamily="34" charset="-122"/>
                <a:ea typeface="微软雅黑" panose="020B0503020204020204" pitchFamily="34" charset="-122"/>
              </a:rPr>
              <a:t>电子政务云</a:t>
            </a:r>
            <a:r>
              <a:rPr lang="zh-CN" altLang="en-US" dirty="0">
                <a:latin typeface="微软雅黑" panose="020B0503020204020204" pitchFamily="34" charset="-122"/>
                <a:ea typeface="微软雅黑" panose="020B0503020204020204" pitchFamily="34" charset="-122"/>
              </a:rPr>
              <a:t>平台</a:t>
            </a: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r>
              <a:rPr lang="zh-CN" altLang="en-US" dirty="0" smtClean="0">
                <a:latin typeface="微软雅黑" panose="020B0503020204020204" pitchFamily="34" charset="-122"/>
                <a:ea typeface="微软雅黑" panose="020B0503020204020204" pitchFamily="34" charset="-122"/>
              </a:rPr>
              <a:t>旅游应用方案</a:t>
            </a: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r>
              <a:rPr lang="en-US" altLang="zh-CN" dirty="0" smtClean="0">
                <a:latin typeface="微软雅黑" panose="020B0503020204020204" pitchFamily="34" charset="-122"/>
                <a:ea typeface="微软雅黑" panose="020B0503020204020204" pitchFamily="34" charset="-122"/>
              </a:rPr>
              <a:t/>
            </a:r>
            <a:br>
              <a:rPr lang="en-US" altLang="zh-CN" dirty="0" smtClean="0">
                <a:latin typeface="微软雅黑" panose="020B0503020204020204" pitchFamily="34" charset="-122"/>
                <a:ea typeface="微软雅黑" panose="020B0503020204020204" pitchFamily="34" charset="-122"/>
              </a:rPr>
            </a:br>
            <a:endParaRPr lang="zh-CN" altLang="en-US" sz="2800"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1495751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bwMode="auto">
          <a:xfrm>
            <a:off x="284163" y="117475"/>
            <a:ext cx="8229600" cy="563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zh-CN" altLang="en-US" smtClean="0"/>
              <a:t>神州数码智慧旅游云平台</a:t>
            </a:r>
          </a:p>
        </p:txBody>
      </p:sp>
      <p:grpSp>
        <p:nvGrpSpPr>
          <p:cNvPr id="17411" name="组合 5"/>
          <p:cNvGrpSpPr>
            <a:grpSpLocks/>
          </p:cNvGrpSpPr>
          <p:nvPr/>
        </p:nvGrpSpPr>
        <p:grpSpPr bwMode="auto">
          <a:xfrm>
            <a:off x="654050" y="1270000"/>
            <a:ext cx="7489825" cy="4914900"/>
            <a:chOff x="612354" y="1253629"/>
            <a:chExt cx="7488832" cy="4914959"/>
          </a:xfrm>
        </p:grpSpPr>
        <p:pic>
          <p:nvPicPr>
            <p:cNvPr id="17412" name="Picture 2" descr="http://www.89t.cn/upload/201404/22/2014042216001044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354" y="1393670"/>
              <a:ext cx="7488832" cy="4774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899654" y="1253629"/>
              <a:ext cx="1225388" cy="1152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圆角矩形 4"/>
            <p:cNvSpPr/>
            <p:nvPr/>
          </p:nvSpPr>
          <p:spPr>
            <a:xfrm>
              <a:off x="3564713" y="2925287"/>
              <a:ext cx="2088873" cy="1728808"/>
            </a:xfrm>
            <a:prstGeom prst="roundRect">
              <a:avLst/>
            </a:prstGeom>
            <a:solidFill>
              <a:srgbClr val="C00000"/>
            </a:solidFill>
            <a:ln>
              <a:solidFill>
                <a:schemeClr val="bg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u="none" dirty="0">
                  <a:latin typeface="+mn-ea"/>
                </a:rPr>
                <a:t>神州数码</a:t>
              </a:r>
              <a:endParaRPr lang="en-US" altLang="zh-CN" b="1" u="none" dirty="0">
                <a:latin typeface="+mn-ea"/>
              </a:endParaRPr>
            </a:p>
            <a:p>
              <a:pPr algn="ctr">
                <a:defRPr/>
              </a:pPr>
              <a:r>
                <a:rPr lang="zh-CN" altLang="en-US" b="1" u="none" dirty="0">
                  <a:latin typeface="+mn-ea"/>
                </a:rPr>
                <a:t>智慧旅游云平台</a:t>
              </a:r>
            </a:p>
          </p:txBody>
        </p:sp>
      </p:grpSp>
    </p:spTree>
    <p:extLst>
      <p:ext uri="{BB962C8B-B14F-4D97-AF65-F5344CB8AC3E}">
        <p14:creationId xmlns:p14="http://schemas.microsoft.com/office/powerpoint/2010/main" val="30828140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p:nvPr>
        </p:nvSpPr>
        <p:spPr bwMode="auto">
          <a:xfrm>
            <a:off x="284163" y="117475"/>
            <a:ext cx="8229600" cy="563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zh-CN" altLang="en-US" dirty="0" smtClean="0"/>
              <a:t>神州数码旅游营销云平台</a:t>
            </a:r>
          </a:p>
        </p:txBody>
      </p:sp>
      <p:pic>
        <p:nvPicPr>
          <p:cNvPr id="12291" name="Picture 2" descr="http://www.89t.cn/upload/201404/22/20140422161745245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5058"/>
          <a:stretch>
            <a:fillRect/>
          </a:stretch>
        </p:blipFill>
        <p:spPr>
          <a:xfrm>
            <a:off x="1260475" y="842963"/>
            <a:ext cx="5788025" cy="41703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矩形 3"/>
          <p:cNvSpPr>
            <a:spLocks noChangeArrowheads="1"/>
          </p:cNvSpPr>
          <p:nvPr/>
        </p:nvSpPr>
        <p:spPr bwMode="auto">
          <a:xfrm>
            <a:off x="468313" y="5175250"/>
            <a:ext cx="8208962"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u="none">
                <a:solidFill>
                  <a:srgbClr val="444444"/>
                </a:solidFill>
                <a:latin typeface="微软雅黑" panose="020B0503020204020204" pitchFamily="34" charset="-122"/>
                <a:ea typeface="微软雅黑" panose="020B0503020204020204" pitchFamily="34" charset="-122"/>
              </a:rPr>
              <a:t>智慧营销平台为旅游景区与旅游分销企业搭建方便、快捷、一站式订票</a:t>
            </a:r>
            <a:r>
              <a:rPr lang="en-US" altLang="zh-CN" sz="1400" u="none">
                <a:solidFill>
                  <a:srgbClr val="444444"/>
                </a:solidFill>
                <a:latin typeface="微软雅黑" panose="020B0503020204020204" pitchFamily="34" charset="-122"/>
                <a:ea typeface="微软雅黑" panose="020B0503020204020204" pitchFamily="34" charset="-122"/>
              </a:rPr>
              <a:t>\</a:t>
            </a:r>
            <a:r>
              <a:rPr lang="zh-CN" altLang="en-US" sz="1400" u="none">
                <a:solidFill>
                  <a:srgbClr val="444444"/>
                </a:solidFill>
                <a:latin typeface="微软雅黑" panose="020B0503020204020204" pitchFamily="34" charset="-122"/>
                <a:ea typeface="微软雅黑" panose="020B0503020204020204" pitchFamily="34" charset="-122"/>
              </a:rPr>
              <a:t>验证一体化服务。</a:t>
            </a:r>
            <a:endParaRPr lang="en-US" altLang="zh-CN" sz="1400" u="none">
              <a:solidFill>
                <a:srgbClr val="444444"/>
              </a:solidFill>
              <a:latin typeface="微软雅黑" panose="020B0503020204020204" pitchFamily="34" charset="-122"/>
              <a:ea typeface="微软雅黑" panose="020B0503020204020204" pitchFamily="34" charset="-122"/>
            </a:endParaRPr>
          </a:p>
          <a:p>
            <a:endParaRPr lang="zh-CN" altLang="en-US" sz="1400" u="none">
              <a:solidFill>
                <a:srgbClr val="444444"/>
              </a:solidFill>
              <a:latin typeface="宋体" panose="02010600030101010101" pitchFamily="2" charset="-122"/>
            </a:endParaRPr>
          </a:p>
          <a:p>
            <a:r>
              <a:rPr lang="zh-CN" altLang="en-US" sz="1400" u="none">
                <a:solidFill>
                  <a:srgbClr val="444444"/>
                </a:solidFill>
                <a:latin typeface="微软雅黑" panose="020B0503020204020204" pitchFamily="34" charset="-122"/>
                <a:ea typeface="微软雅黑" panose="020B0503020204020204" pitchFamily="34" charset="-122"/>
              </a:rPr>
              <a:t>      智慧营销平台实现区域（全身或全国）各大景区网络</a:t>
            </a:r>
            <a:r>
              <a:rPr lang="en-US" altLang="zh-CN" sz="1400" u="none">
                <a:solidFill>
                  <a:srgbClr val="444444"/>
                </a:solidFill>
                <a:latin typeface="微软雅黑" panose="020B0503020204020204" pitchFamily="34" charset="-122"/>
                <a:ea typeface="微软雅黑" panose="020B0503020204020204" pitchFamily="34" charset="-122"/>
              </a:rPr>
              <a:t>/</a:t>
            </a:r>
            <a:r>
              <a:rPr lang="zh-CN" altLang="en-US" sz="1400" u="none">
                <a:solidFill>
                  <a:srgbClr val="444444"/>
                </a:solidFill>
                <a:latin typeface="微软雅黑" panose="020B0503020204020204" pitchFamily="34" charset="-122"/>
                <a:ea typeface="微软雅黑" panose="020B0503020204020204" pitchFamily="34" charset="-122"/>
              </a:rPr>
              <a:t>移动终端的在线订票</a:t>
            </a:r>
            <a:r>
              <a:rPr lang="en-US" altLang="zh-CN" sz="1400" u="none">
                <a:solidFill>
                  <a:srgbClr val="444444"/>
                </a:solidFill>
                <a:latin typeface="微软雅黑" panose="020B0503020204020204" pitchFamily="34" charset="-122"/>
                <a:ea typeface="微软雅黑" panose="020B0503020204020204" pitchFamily="34" charset="-122"/>
              </a:rPr>
              <a:t>/</a:t>
            </a:r>
            <a:r>
              <a:rPr lang="zh-CN" altLang="en-US" sz="1400" u="none">
                <a:solidFill>
                  <a:srgbClr val="444444"/>
                </a:solidFill>
                <a:latin typeface="微软雅黑" panose="020B0503020204020204" pitchFamily="34" charset="-122"/>
                <a:ea typeface="微软雅黑" panose="020B0503020204020204" pitchFamily="34" charset="-122"/>
              </a:rPr>
              <a:t>支付服务（包括门票在线预订、手机移动终端门票预定、手机二维码拍码预定支付、手机微信预定支付服务）。</a:t>
            </a:r>
            <a:endParaRPr lang="en-US" altLang="zh-CN" sz="1400" u="none">
              <a:solidFill>
                <a:srgbClr val="444444"/>
              </a:solidFill>
              <a:latin typeface="微软雅黑" panose="020B0503020204020204" pitchFamily="34" charset="-122"/>
              <a:ea typeface="微软雅黑" panose="020B0503020204020204" pitchFamily="34" charset="-122"/>
            </a:endParaRPr>
          </a:p>
          <a:p>
            <a:endParaRPr lang="zh-CN" altLang="en-US" sz="1400" u="none">
              <a:solidFill>
                <a:srgbClr val="444444"/>
              </a:solidFill>
              <a:latin typeface="宋体" panose="02010600030101010101" pitchFamily="2" charset="-122"/>
            </a:endParaRPr>
          </a:p>
          <a:p>
            <a:r>
              <a:rPr lang="zh-CN" altLang="en-US" sz="1400" u="none">
                <a:solidFill>
                  <a:srgbClr val="444444"/>
                </a:solidFill>
                <a:latin typeface="微软雅黑" panose="020B0503020204020204" pitchFamily="34" charset="-122"/>
                <a:ea typeface="微软雅黑" panose="020B0503020204020204" pitchFamily="34" charset="-122"/>
              </a:rPr>
              <a:t>      先行智慧营销平台将旅游景区与国内各大电商平台无缝对接（携程、同程、途牛、驴妈妈、淘宝、</a:t>
            </a:r>
            <a:r>
              <a:rPr lang="en-US" altLang="zh-CN" sz="1400" u="none">
                <a:solidFill>
                  <a:srgbClr val="444444"/>
                </a:solidFill>
                <a:latin typeface="微软雅黑" panose="020B0503020204020204" pitchFamily="34" charset="-122"/>
                <a:ea typeface="微软雅黑" panose="020B0503020204020204" pitchFamily="34" charset="-122"/>
              </a:rPr>
              <a:t>12580</a:t>
            </a:r>
            <a:r>
              <a:rPr lang="zh-CN" altLang="en-US" sz="1400" u="none">
                <a:solidFill>
                  <a:srgbClr val="444444"/>
                </a:solidFill>
                <a:latin typeface="微软雅黑" panose="020B0503020204020204" pitchFamily="34" charset="-122"/>
                <a:ea typeface="微软雅黑" panose="020B0503020204020204" pitchFamily="34" charset="-122"/>
              </a:rPr>
              <a:t>等国内数十家大型电商平台），实现无纸化服务，拓展无限营销渠道，提高景区的业务增长点。</a:t>
            </a:r>
            <a:endParaRPr lang="zh-CN" altLang="en-US" sz="1400" u="none">
              <a:solidFill>
                <a:srgbClr val="444444"/>
              </a:solidFill>
              <a:latin typeface="宋体" panose="02010600030101010101" pitchFamily="2" charset="-122"/>
            </a:endParaRPr>
          </a:p>
        </p:txBody>
      </p:sp>
    </p:spTree>
    <p:extLst>
      <p:ext uri="{BB962C8B-B14F-4D97-AF65-F5344CB8AC3E}">
        <p14:creationId xmlns:p14="http://schemas.microsoft.com/office/powerpoint/2010/main" val="719594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8" name="Picture 2"/>
          <p:cNvPicPr>
            <a:picLocks noChangeAspect="1" noChangeArrowheads="1"/>
          </p:cNvPicPr>
          <p:nvPr/>
        </p:nvPicPr>
        <p:blipFill>
          <a:blip r:embed="rId2" cstate="print">
            <a:lum bright="-18000" contrast="48000"/>
            <a:extLst>
              <a:ext uri="{28A0092B-C50C-407E-A947-70E740481C1C}">
                <a14:useLocalDpi xmlns:a14="http://schemas.microsoft.com/office/drawing/2010/main" val="0"/>
              </a:ext>
            </a:extLst>
          </a:blip>
          <a:srcRect/>
          <a:stretch>
            <a:fillRect/>
          </a:stretch>
        </p:blipFill>
        <p:spPr bwMode="auto">
          <a:xfrm>
            <a:off x="7021539" y="981049"/>
            <a:ext cx="830246" cy="13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2" descr="23123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5360" y="1498153"/>
            <a:ext cx="6502792" cy="1523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Text Box 9"/>
          <p:cNvSpPr>
            <a:spLocks noChangeArrowheads="1"/>
          </p:cNvSpPr>
          <p:nvPr/>
        </p:nvSpPr>
        <p:spPr bwMode="auto">
          <a:xfrm>
            <a:off x="1523043" y="82415"/>
            <a:ext cx="2498656" cy="65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102" tIns="34552" rIns="69102" bIns="34552" anchor="ctr"/>
          <a:lstStyle>
            <a:lvl1pPr marL="174625" indent="-17462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800" b="1" u="none" dirty="0" smtClean="0">
                <a:latin typeface="微软雅黑" panose="020B0503020204020204" pitchFamily="34" charset="-122"/>
                <a:ea typeface="微软雅黑" panose="020B0503020204020204" pitchFamily="34" charset="-122"/>
                <a:sym typeface="微软雅黑" panose="020B0503020204020204" pitchFamily="34" charset="-122"/>
              </a:rPr>
              <a:t>神州数码智慧</a:t>
            </a:r>
            <a:r>
              <a:rPr lang="zh-CN" altLang="en-US" sz="2800" b="1" u="none" dirty="0">
                <a:latin typeface="微软雅黑" panose="020B0503020204020204" pitchFamily="34" charset="-122"/>
                <a:ea typeface="微软雅黑" panose="020B0503020204020204" pitchFamily="34" charset="-122"/>
                <a:sym typeface="微软雅黑" panose="020B0503020204020204" pitchFamily="34" charset="-122"/>
              </a:rPr>
              <a:t>景区解决</a:t>
            </a:r>
            <a:r>
              <a:rPr lang="zh-CN" altLang="en-US" sz="2800" b="1" u="none" dirty="0" smtClean="0">
                <a:latin typeface="微软雅黑" panose="020B0503020204020204" pitchFamily="34" charset="-122"/>
                <a:ea typeface="微软雅黑" panose="020B0503020204020204" pitchFamily="34" charset="-122"/>
                <a:sym typeface="微软雅黑" panose="020B0503020204020204" pitchFamily="34" charset="-122"/>
              </a:rPr>
              <a:t>方案</a:t>
            </a:r>
            <a:endParaRPr lang="zh-CN" altLang="en-US" sz="2800" u="none" dirty="0">
              <a:ea typeface="微软雅黑" panose="020B0503020204020204" pitchFamily="34" charset="-122"/>
            </a:endParaRPr>
          </a:p>
        </p:txBody>
      </p:sp>
      <p:sp>
        <p:nvSpPr>
          <p:cNvPr id="62471" name="Rectangle 10"/>
          <p:cNvSpPr>
            <a:spLocks noChangeArrowheads="1"/>
          </p:cNvSpPr>
          <p:nvPr/>
        </p:nvSpPr>
        <p:spPr bwMode="auto">
          <a:xfrm>
            <a:off x="828378" y="1109759"/>
            <a:ext cx="6773855" cy="1753741"/>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9102" tIns="34552" rIns="69102" bIns="34552"/>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600" b="1" u="none" dirty="0">
                <a:solidFill>
                  <a:srgbClr val="006699"/>
                </a:solidFill>
                <a:latin typeface="微软雅黑" panose="020B0503020204020204" pitchFamily="34" charset="-122"/>
                <a:ea typeface="微软雅黑" panose="020B0503020204020204" pitchFamily="34" charset="-122"/>
              </a:rPr>
              <a:t>智慧景区已经从开始的</a:t>
            </a:r>
            <a:r>
              <a:rPr lang="zh-CN" altLang="en-US" sz="1600" b="1" u="none" dirty="0">
                <a:solidFill>
                  <a:schemeClr val="tx2"/>
                </a:solidFill>
                <a:latin typeface="微软雅黑" panose="020B0503020204020204" pitchFamily="34" charset="-122"/>
                <a:ea typeface="微软雅黑" panose="020B0503020204020204" pitchFamily="34" charset="-122"/>
              </a:rPr>
              <a:t>内部信息化走向互联网</a:t>
            </a:r>
            <a:r>
              <a:rPr lang="zh-CN" altLang="en-US" sz="1600" b="1" u="none" dirty="0">
                <a:solidFill>
                  <a:srgbClr val="006699"/>
                </a:solidFill>
                <a:latin typeface="微软雅黑" panose="020B0503020204020204" pitchFamily="34" charset="-122"/>
                <a:ea typeface="微软雅黑" panose="020B0503020204020204" pitchFamily="34" charset="-122"/>
              </a:rPr>
              <a:t>，从单纯的信息管理走向</a:t>
            </a:r>
            <a:r>
              <a:rPr lang="zh-CN" altLang="en-US" sz="1600" b="1" u="none" dirty="0">
                <a:solidFill>
                  <a:schemeClr val="tx2"/>
                </a:solidFill>
                <a:latin typeface="微软雅黑" panose="020B0503020204020204" pitchFamily="34" charset="-122"/>
                <a:ea typeface="微软雅黑" panose="020B0503020204020204" pitchFamily="34" charset="-122"/>
              </a:rPr>
              <a:t>以服务为本的协同一体化服务</a:t>
            </a:r>
            <a:r>
              <a:rPr lang="zh-CN" altLang="en-US" sz="1600" b="1" u="none" dirty="0">
                <a:solidFill>
                  <a:srgbClr val="006699"/>
                </a:solidFill>
                <a:latin typeface="微软雅黑" panose="020B0503020204020204" pitchFamily="34" charset="-122"/>
                <a:ea typeface="微软雅黑" panose="020B0503020204020204" pitchFamily="34" charset="-122"/>
              </a:rPr>
              <a:t>，做四上</a:t>
            </a:r>
            <a:r>
              <a:rPr lang="zh-CN" altLang="en-US" sz="1600" b="1" u="none" dirty="0">
                <a:solidFill>
                  <a:schemeClr val="tx2"/>
                </a:solidFill>
                <a:latin typeface="微软雅黑" panose="020B0503020204020204" pitchFamily="34" charset="-122"/>
                <a:ea typeface="微软雅黑" panose="020B0503020204020204" pitchFamily="34" charset="-122"/>
              </a:rPr>
              <a:t>（到手上，桌上，车上，路上）全程服务</a:t>
            </a:r>
            <a:r>
              <a:rPr lang="zh-CN" altLang="en-US" sz="1600" b="1" u="none" dirty="0">
                <a:solidFill>
                  <a:srgbClr val="006699"/>
                </a:solidFill>
                <a:latin typeface="微软雅黑" panose="020B0503020204020204" pitchFamily="34" charset="-122"/>
                <a:ea typeface="微软雅黑" panose="020B0503020204020204" pitchFamily="34" charset="-122"/>
              </a:rPr>
              <a:t>。</a:t>
            </a:r>
            <a:r>
              <a:rPr lang="zh-CN" altLang="en-US" sz="1600" b="1" u="none" dirty="0">
                <a:solidFill>
                  <a:schemeClr val="tx2"/>
                </a:solidFill>
                <a:latin typeface="微软雅黑" panose="020B0503020204020204" pitchFamily="34" charset="-122"/>
                <a:ea typeface="微软雅黑" panose="020B0503020204020204" pitchFamily="34" charset="-122"/>
              </a:rPr>
              <a:t>游客或用户在任何时间，地点通过咨询平台、手机等便可查看信息或咨询、旅游、商务会议</a:t>
            </a:r>
            <a:r>
              <a:rPr lang="zh-CN" altLang="en-US" sz="1600" b="1" u="none" dirty="0">
                <a:solidFill>
                  <a:srgbClr val="006699"/>
                </a:solidFill>
                <a:latin typeface="微软雅黑" panose="020B0503020204020204" pitchFamily="34" charset="-122"/>
                <a:ea typeface="微软雅黑" panose="020B0503020204020204" pitchFamily="34" charset="-122"/>
              </a:rPr>
              <a:t>，将景区旅游、历史文化教育、学习、工作、咨询等等融合一体，最终形成以公众服务为核心的一体化景区数字中心。</a:t>
            </a:r>
            <a:endParaRPr lang="zh-CN" altLang="en-US" sz="1600" u="none" dirty="0">
              <a:latin typeface="微软雅黑" panose="020B0503020204020204" pitchFamily="34" charset="-122"/>
              <a:ea typeface="微软雅黑" panose="020B0503020204020204" pitchFamily="34" charset="-122"/>
            </a:endParaRPr>
          </a:p>
        </p:txBody>
      </p:sp>
      <p:pic>
        <p:nvPicPr>
          <p:cNvPr id="62472" name="Picture 11" descr="图片5"/>
          <p:cNvPicPr>
            <a:picLocks noChangeAspect="1" noChangeArrowheads="1"/>
          </p:cNvPicPr>
          <p:nvPr/>
        </p:nvPicPr>
        <p:blipFill>
          <a:blip r:embed="rId4" cstate="print">
            <a:extLst>
              <a:ext uri="{28A0092B-C50C-407E-A947-70E740481C1C}">
                <a14:useLocalDpi xmlns:a14="http://schemas.microsoft.com/office/drawing/2010/main" val="0"/>
              </a:ext>
            </a:extLst>
          </a:blip>
          <a:srcRect l="9763"/>
          <a:stretch>
            <a:fillRect/>
          </a:stretch>
        </p:blipFill>
        <p:spPr bwMode="auto">
          <a:xfrm>
            <a:off x="1110820" y="3289421"/>
            <a:ext cx="2775085" cy="234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3" name="AutoShape 12"/>
          <p:cNvSpPr>
            <a:spLocks noChangeArrowheads="1"/>
          </p:cNvSpPr>
          <p:nvPr/>
        </p:nvSpPr>
        <p:spPr bwMode="auto">
          <a:xfrm>
            <a:off x="947651" y="3190037"/>
            <a:ext cx="2938254" cy="2557925"/>
          </a:xfrm>
          <a:prstGeom prst="roundRect">
            <a:avLst>
              <a:gd name="adj" fmla="val 8394"/>
            </a:avLst>
          </a:prstGeom>
          <a:noFill/>
          <a:ln w="28575">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dirty="0">
              <a:solidFill>
                <a:srgbClr val="000000"/>
              </a:solidFill>
              <a:ea typeface="微软雅黑" panose="020B0503020204020204" pitchFamily="34" charset="-122"/>
              <a:sym typeface="宋体" panose="02010600030101010101" pitchFamily="2" charset="-122"/>
            </a:endParaRPr>
          </a:p>
        </p:txBody>
      </p:sp>
      <p:sp>
        <p:nvSpPr>
          <p:cNvPr id="62474" name="Text Box 13"/>
          <p:cNvSpPr>
            <a:spLocks noChangeArrowheads="1"/>
          </p:cNvSpPr>
          <p:nvPr/>
        </p:nvSpPr>
        <p:spPr bwMode="auto">
          <a:xfrm>
            <a:off x="4666022" y="5102598"/>
            <a:ext cx="1342551" cy="74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5701" tIns="37851" rIns="75701" bIns="37851">
            <a:spAutoFit/>
          </a:bodyPr>
          <a:lstStyle>
            <a:lvl1pPr marL="125413" indent="-125413">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自助播报导游</a:t>
            </a:r>
          </a:p>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旅游导航和信息查询</a:t>
            </a:r>
          </a:p>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团队协作位置查询</a:t>
            </a:r>
          </a:p>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报警求助</a:t>
            </a:r>
            <a:endParaRPr lang="zh-CN" altLang="en-US" dirty="0">
              <a:latin typeface="微软雅黑" panose="020B0503020204020204" pitchFamily="34" charset="-122"/>
              <a:ea typeface="微软雅黑" panose="020B0503020204020204" pitchFamily="34" charset="-122"/>
            </a:endParaRPr>
          </a:p>
        </p:txBody>
      </p:sp>
      <p:sp>
        <p:nvSpPr>
          <p:cNvPr id="62475" name="Text Box 14"/>
          <p:cNvSpPr>
            <a:spLocks noChangeArrowheads="1"/>
          </p:cNvSpPr>
          <p:nvPr/>
        </p:nvSpPr>
        <p:spPr bwMode="auto">
          <a:xfrm>
            <a:off x="6176541" y="5102598"/>
            <a:ext cx="1400140" cy="57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5701" tIns="37851" rIns="75701" bIns="37851">
            <a:spAutoFit/>
          </a:bodyPr>
          <a:lstStyle>
            <a:lvl1pPr marL="125413" indent="-125413">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紧急事件上报及处理</a:t>
            </a:r>
          </a:p>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指挥调度</a:t>
            </a:r>
          </a:p>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信息上传下达</a:t>
            </a:r>
            <a:endParaRPr lang="zh-CN" altLang="en-US" dirty="0">
              <a:latin typeface="微软雅黑" panose="020B0503020204020204" pitchFamily="34" charset="-122"/>
              <a:ea typeface="微软雅黑" panose="020B0503020204020204" pitchFamily="34" charset="-122"/>
            </a:endParaRPr>
          </a:p>
        </p:txBody>
      </p:sp>
      <p:sp>
        <p:nvSpPr>
          <p:cNvPr id="62476" name="Text Box 15"/>
          <p:cNvSpPr>
            <a:spLocks noChangeArrowheads="1"/>
          </p:cNvSpPr>
          <p:nvPr/>
        </p:nvSpPr>
        <p:spPr bwMode="auto">
          <a:xfrm>
            <a:off x="4666022" y="3523692"/>
            <a:ext cx="1522518" cy="743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5701" tIns="37851" rIns="75701" bIns="37851">
            <a:spAutoFit/>
          </a:bodyPr>
          <a:lstStyle>
            <a:lvl1pPr marL="125413" indent="-125413">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小区短信</a:t>
            </a:r>
          </a:p>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短</a:t>
            </a:r>
            <a:r>
              <a:rPr lang="en-US" altLang="zh-CN"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a:t>
            </a: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彩信</a:t>
            </a:r>
            <a:r>
              <a:rPr lang="zh-CN" altLang="en-US" sz="907" dirty="0" smtClean="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服务</a:t>
            </a:r>
            <a:endParaRPr lang="en-US" altLang="zh-CN" sz="907" dirty="0" smtClean="0">
              <a:solidFill>
                <a:srgbClr val="292929"/>
              </a:solidFill>
              <a:latin typeface="微软雅黑" panose="020B0503020204020204" pitchFamily="34" charset="-122"/>
              <a:ea typeface="微软雅黑" panose="020B0503020204020204" pitchFamily="34" charset="-122"/>
              <a:sym typeface="华文细黑" panose="02010600040101010101" pitchFamily="2" charset="-122"/>
            </a:endParaRPr>
          </a:p>
          <a:p>
            <a:pPr>
              <a:lnSpc>
                <a:spcPct val="120000"/>
              </a:lnSpc>
              <a:buFont typeface="Arial" panose="020B0604020202020204" pitchFamily="34" charset="0"/>
              <a:buChar char="•"/>
            </a:pPr>
            <a:r>
              <a:rPr lang="zh-CN" altLang="en-US" sz="907" dirty="0" smtClean="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三</a:t>
            </a: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打一查</a:t>
            </a:r>
            <a:r>
              <a:rPr lang="zh-CN" altLang="en-US" b="1" dirty="0">
                <a:solidFill>
                  <a:srgbClr val="000000"/>
                </a:solidFill>
                <a:latin typeface="微软雅黑" panose="020B0503020204020204" pitchFamily="34" charset="-122"/>
                <a:ea typeface="微软雅黑" panose="020B0503020204020204" pitchFamily="34" charset="-122"/>
                <a:sym typeface="楷体_GB2312" pitchFamily="1" charset="-122"/>
              </a:rPr>
              <a:t> </a:t>
            </a:r>
            <a:endParaRPr lang="zh-CN" altLang="en-US" dirty="0">
              <a:latin typeface="微软雅黑" panose="020B0503020204020204" pitchFamily="34" charset="-122"/>
              <a:ea typeface="微软雅黑" panose="020B0503020204020204" pitchFamily="34" charset="-122"/>
            </a:endParaRPr>
          </a:p>
        </p:txBody>
      </p:sp>
      <p:sp>
        <p:nvSpPr>
          <p:cNvPr id="62477" name="Text Box 16"/>
          <p:cNvSpPr>
            <a:spLocks noChangeArrowheads="1"/>
          </p:cNvSpPr>
          <p:nvPr/>
        </p:nvSpPr>
        <p:spPr bwMode="auto">
          <a:xfrm>
            <a:off x="6080559" y="3632872"/>
            <a:ext cx="1414537" cy="1081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5701" tIns="37851" rIns="75701" bIns="37851">
            <a:spAutoFit/>
          </a:bodyPr>
          <a:lstStyle>
            <a:lvl1pPr marL="125413" indent="-125413">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经营管理、决策支持</a:t>
            </a:r>
          </a:p>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各类人员时空上分布管理</a:t>
            </a:r>
          </a:p>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任务制定</a:t>
            </a:r>
            <a:r>
              <a:rPr lang="en-US" altLang="zh-CN"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a:t>
            </a: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预设运行轨迹</a:t>
            </a:r>
            <a:r>
              <a:rPr lang="en-US" altLang="zh-CN"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a:t>
            </a: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区运行域</a:t>
            </a:r>
          </a:p>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告警处理</a:t>
            </a:r>
            <a:r>
              <a:rPr lang="en-US" altLang="zh-CN"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a:t>
            </a: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统计管理</a:t>
            </a:r>
            <a:endParaRPr lang="zh-CN" altLang="en-US" dirty="0">
              <a:latin typeface="微软雅黑" panose="020B0503020204020204" pitchFamily="34" charset="-122"/>
              <a:ea typeface="微软雅黑" panose="020B0503020204020204" pitchFamily="34" charset="-122"/>
            </a:endParaRPr>
          </a:p>
        </p:txBody>
      </p:sp>
      <p:sp>
        <p:nvSpPr>
          <p:cNvPr id="62478" name="Rectangle 17"/>
          <p:cNvSpPr>
            <a:spLocks noChangeArrowheads="1"/>
          </p:cNvSpPr>
          <p:nvPr/>
        </p:nvSpPr>
        <p:spPr bwMode="auto">
          <a:xfrm>
            <a:off x="4666022" y="3306533"/>
            <a:ext cx="815849" cy="217159"/>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5701" tIns="37851" rIns="75701" bIns="37851"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9" b="1" dirty="0">
                <a:solidFill>
                  <a:schemeClr val="bg1"/>
                </a:solidFill>
                <a:latin typeface="微软雅黑" panose="020B0503020204020204" pitchFamily="34" charset="-122"/>
                <a:ea typeface="微软雅黑" panose="020B0503020204020204" pitchFamily="34" charset="-122"/>
                <a:sym typeface="华文细黑" panose="02010600040101010101" pitchFamily="2" charset="-122"/>
              </a:rPr>
              <a:t>游客服务</a:t>
            </a:r>
            <a:endParaRPr lang="zh-CN" altLang="en-US" dirty="0">
              <a:latin typeface="微软雅黑" panose="020B0503020204020204" pitchFamily="34" charset="-122"/>
              <a:ea typeface="微软雅黑" panose="020B0503020204020204" pitchFamily="34" charset="-122"/>
            </a:endParaRPr>
          </a:p>
        </p:txBody>
      </p:sp>
      <p:sp>
        <p:nvSpPr>
          <p:cNvPr id="62479" name="Rectangle 18"/>
          <p:cNvSpPr>
            <a:spLocks noChangeArrowheads="1"/>
          </p:cNvSpPr>
          <p:nvPr/>
        </p:nvSpPr>
        <p:spPr bwMode="auto">
          <a:xfrm>
            <a:off x="6188540" y="3306533"/>
            <a:ext cx="922628" cy="217159"/>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5701" tIns="37851" rIns="75701" bIns="37851"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9" b="1" dirty="0">
                <a:solidFill>
                  <a:schemeClr val="bg1"/>
                </a:solidFill>
                <a:latin typeface="微软雅黑" panose="020B0503020204020204" pitchFamily="34" charset="-122"/>
                <a:ea typeface="微软雅黑" panose="020B0503020204020204" pitchFamily="34" charset="-122"/>
                <a:sym typeface="华文细黑" panose="02010600040101010101" pitchFamily="2" charset="-122"/>
              </a:rPr>
              <a:t>景区管理</a:t>
            </a:r>
            <a:endParaRPr lang="zh-CN" altLang="en-US" dirty="0">
              <a:latin typeface="微软雅黑" panose="020B0503020204020204" pitchFamily="34" charset="-122"/>
              <a:ea typeface="微软雅黑" panose="020B0503020204020204" pitchFamily="34" charset="-122"/>
            </a:endParaRPr>
          </a:p>
        </p:txBody>
      </p:sp>
      <p:sp>
        <p:nvSpPr>
          <p:cNvPr id="62480" name="Rectangle 19"/>
          <p:cNvSpPr>
            <a:spLocks noChangeArrowheads="1"/>
          </p:cNvSpPr>
          <p:nvPr/>
        </p:nvSpPr>
        <p:spPr bwMode="auto">
          <a:xfrm>
            <a:off x="6189739" y="4776259"/>
            <a:ext cx="1033008" cy="217160"/>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5701" tIns="37851" rIns="75701" bIns="37851"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9" b="1" dirty="0">
                <a:solidFill>
                  <a:schemeClr val="bg1"/>
                </a:solidFill>
                <a:latin typeface="微软雅黑" panose="020B0503020204020204" pitchFamily="34" charset="-122"/>
                <a:ea typeface="微软雅黑" panose="020B0503020204020204" pitchFamily="34" charset="-122"/>
                <a:sym typeface="华文细黑" panose="02010600040101010101" pitchFamily="2" charset="-122"/>
              </a:rPr>
              <a:t>应急/调度</a:t>
            </a:r>
            <a:endParaRPr lang="zh-CN" altLang="en-US" dirty="0">
              <a:latin typeface="微软雅黑" panose="020B0503020204020204" pitchFamily="34" charset="-122"/>
              <a:ea typeface="微软雅黑" panose="020B0503020204020204" pitchFamily="34" charset="-122"/>
            </a:endParaRPr>
          </a:p>
        </p:txBody>
      </p:sp>
      <p:sp>
        <p:nvSpPr>
          <p:cNvPr id="62481" name="Rectangle 20"/>
          <p:cNvSpPr>
            <a:spLocks noChangeArrowheads="1"/>
          </p:cNvSpPr>
          <p:nvPr/>
        </p:nvSpPr>
        <p:spPr bwMode="auto">
          <a:xfrm>
            <a:off x="4666022" y="4122381"/>
            <a:ext cx="869839" cy="218359"/>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5701" tIns="37851" rIns="75701" bIns="37851"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9" b="1" dirty="0">
                <a:solidFill>
                  <a:schemeClr val="bg1"/>
                </a:solidFill>
                <a:latin typeface="微软雅黑" panose="020B0503020204020204" pitchFamily="34" charset="-122"/>
                <a:ea typeface="微软雅黑" panose="020B0503020204020204" pitchFamily="34" charset="-122"/>
                <a:sym typeface="华文细黑" panose="02010600040101010101" pitchFamily="2" charset="-122"/>
              </a:rPr>
              <a:t>人员定位</a:t>
            </a:r>
            <a:endParaRPr lang="zh-CN" altLang="en-US" dirty="0">
              <a:latin typeface="微软雅黑" panose="020B0503020204020204" pitchFamily="34" charset="-122"/>
              <a:ea typeface="微软雅黑" panose="020B0503020204020204" pitchFamily="34" charset="-122"/>
            </a:endParaRPr>
          </a:p>
        </p:txBody>
      </p:sp>
      <p:sp>
        <p:nvSpPr>
          <p:cNvPr id="62482" name="Rectangle 21"/>
          <p:cNvSpPr>
            <a:spLocks noChangeArrowheads="1"/>
          </p:cNvSpPr>
          <p:nvPr/>
        </p:nvSpPr>
        <p:spPr bwMode="auto">
          <a:xfrm>
            <a:off x="4666022" y="4313145"/>
            <a:ext cx="854241" cy="41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5701" tIns="37851" rIns="75701" bIns="37851">
            <a:spAutoFit/>
          </a:bodyPr>
          <a:lstStyle>
            <a:lvl1pPr marL="125413" indent="-125413">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工作轨迹</a:t>
            </a:r>
          </a:p>
          <a:p>
            <a:pPr>
              <a:lnSpc>
                <a:spcPct val="120000"/>
              </a:lnSpc>
              <a:buFont typeface="Arial" panose="020B0604020202020204" pitchFamily="34" charset="0"/>
              <a:buChar char="•"/>
            </a:pPr>
            <a:r>
              <a:rPr lang="zh-CN" altLang="en-US" sz="907" dirty="0">
                <a:solidFill>
                  <a:srgbClr val="292929"/>
                </a:solidFill>
                <a:latin typeface="微软雅黑" panose="020B0503020204020204" pitchFamily="34" charset="-122"/>
                <a:ea typeface="微软雅黑" panose="020B0503020204020204" pitchFamily="34" charset="-122"/>
                <a:sym typeface="华文细黑" panose="02010600040101010101" pitchFamily="2" charset="-122"/>
              </a:rPr>
              <a:t>考勤管理</a:t>
            </a:r>
            <a:endParaRPr lang="zh-CN" altLang="en-US" dirty="0">
              <a:latin typeface="微软雅黑" panose="020B0503020204020204" pitchFamily="34" charset="-122"/>
              <a:ea typeface="微软雅黑" panose="020B0503020204020204" pitchFamily="34" charset="-122"/>
            </a:endParaRPr>
          </a:p>
        </p:txBody>
      </p:sp>
      <p:sp>
        <p:nvSpPr>
          <p:cNvPr id="62483" name="Rectangle 22"/>
          <p:cNvSpPr>
            <a:spLocks noChangeArrowheads="1"/>
          </p:cNvSpPr>
          <p:nvPr/>
        </p:nvSpPr>
        <p:spPr bwMode="auto">
          <a:xfrm>
            <a:off x="4666022" y="4776259"/>
            <a:ext cx="815849" cy="217160"/>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5701" tIns="37851" rIns="75701" bIns="37851"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9" b="1" dirty="0">
                <a:solidFill>
                  <a:schemeClr val="bg1"/>
                </a:solidFill>
                <a:latin typeface="微软雅黑" panose="020B0503020204020204" pitchFamily="34" charset="-122"/>
                <a:ea typeface="微软雅黑" panose="020B0503020204020204" pitchFamily="34" charset="-122"/>
                <a:sym typeface="华文细黑" panose="02010600040101010101" pitchFamily="2" charset="-122"/>
              </a:rPr>
              <a:t>自助导游</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307150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pSp>
        <p:nvGrpSpPr>
          <p:cNvPr id="9" name="组合 8"/>
          <p:cNvGrpSpPr/>
          <p:nvPr/>
        </p:nvGrpSpPr>
        <p:grpSpPr>
          <a:xfrm>
            <a:off x="0" y="4641088"/>
            <a:ext cx="9145588" cy="2160240"/>
            <a:chOff x="0" y="2493690"/>
            <a:chExt cx="9145588" cy="2160240"/>
          </a:xfrm>
        </p:grpSpPr>
        <p:sp>
          <p:nvSpPr>
            <p:cNvPr id="5" name="矩形 4"/>
            <p:cNvSpPr/>
            <p:nvPr/>
          </p:nvSpPr>
          <p:spPr>
            <a:xfrm>
              <a:off x="0" y="2493690"/>
              <a:ext cx="9145588" cy="2160240"/>
            </a:xfrm>
            <a:prstGeom prst="rect">
              <a:avLst/>
            </a:prstGeom>
            <a:solidFill>
              <a:schemeClr val="bg1"/>
            </a:solidFill>
          </p:spPr>
          <p:txBody>
            <a:bodyPr wrap="square" rtlCol="0" anchor="ctr">
              <a:spAutoFit/>
            </a:bodyPr>
            <a:lstStyle/>
            <a:p>
              <a:pPr algn="ctr"/>
              <a:endParaRPr lang="zh-CN" altLang="en-US" u="none"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2554" y="2751730"/>
              <a:ext cx="3456384" cy="1147574"/>
            </a:xfrm>
            <a:prstGeom prst="rect">
              <a:avLst/>
            </a:prstGeom>
          </p:spPr>
        </p:pic>
      </p:grpSp>
      <p:graphicFrame>
        <p:nvGraphicFramePr>
          <p:cNvPr id="4" name="内容占位符 3"/>
          <p:cNvGraphicFramePr>
            <a:graphicFrameLocks noGrp="1"/>
          </p:cNvGraphicFramePr>
          <p:nvPr>
            <p:ph idx="1"/>
            <p:extLst>
              <p:ext uri="{D42A27DB-BD31-4B8C-83A1-F6EECF244321}">
                <p14:modId xmlns:p14="http://schemas.microsoft.com/office/powerpoint/2010/main" val="733029804"/>
              </p:ext>
            </p:extLst>
          </p:nvPr>
        </p:nvGraphicFramePr>
        <p:xfrm>
          <a:off x="1490701" y="673985"/>
          <a:ext cx="5816724" cy="43331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文本框 7"/>
          <p:cNvSpPr txBox="1"/>
          <p:nvPr/>
        </p:nvSpPr>
        <p:spPr>
          <a:xfrm>
            <a:off x="2196530" y="6078831"/>
            <a:ext cx="4896544" cy="584775"/>
          </a:xfrm>
          <a:prstGeom prst="rect">
            <a:avLst/>
          </a:prstGeom>
          <a:noFill/>
        </p:spPr>
        <p:txBody>
          <a:bodyPr wrap="square" rtlCol="0">
            <a:spAutoFit/>
          </a:bodyPr>
          <a:lstStyle/>
          <a:p>
            <a:pPr algn="ctr"/>
            <a:r>
              <a:rPr lang="zh-CN" altLang="en-US" sz="3200" b="1" u="none" dirty="0" smtClean="0">
                <a:latin typeface="微软雅黑" panose="020B0503020204020204" pitchFamily="34" charset="-122"/>
                <a:ea typeface="微软雅黑" panose="020B0503020204020204" pitchFamily="34" charset="-122"/>
              </a:rPr>
              <a:t>智慧城市</a:t>
            </a:r>
            <a:r>
              <a:rPr lang="zh-CN" altLang="en-US" sz="3200" b="1" u="none" dirty="0">
                <a:latin typeface="微软雅黑" panose="020B0503020204020204" pitchFamily="34" charset="-122"/>
                <a:ea typeface="微软雅黑" panose="020B0503020204020204" pitchFamily="34" charset="-122"/>
              </a:rPr>
              <a:t>专家</a:t>
            </a:r>
            <a:endParaRPr lang="zh-CN" altLang="en-US" sz="3200" b="1" u="none"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2442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12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4"/>
          <p:cNvSpPr txBox="1">
            <a:spLocks noChangeArrowheads="1"/>
          </p:cNvSpPr>
          <p:nvPr/>
        </p:nvSpPr>
        <p:spPr bwMode="auto">
          <a:xfrm>
            <a:off x="6012954" y="3141762"/>
            <a:ext cx="2016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rial" panose="020B0604020202020204" pitchFamily="34" charset="0"/>
                <a:ea typeface="宋体" panose="02010600030101010101" pitchFamily="2" charset="-122"/>
              </a:defRPr>
            </a:lvl1pPr>
            <a:lvl2pPr marL="742950" indent="-285750">
              <a:defRPr u="sng">
                <a:solidFill>
                  <a:schemeClr val="tx1"/>
                </a:solidFill>
                <a:latin typeface="Arial" panose="020B0604020202020204" pitchFamily="34" charset="0"/>
                <a:ea typeface="宋体" panose="02010600030101010101" pitchFamily="2" charset="-122"/>
              </a:defRPr>
            </a:lvl2pPr>
            <a:lvl3pPr marL="1143000" indent="-228600">
              <a:defRPr u="sng">
                <a:solidFill>
                  <a:schemeClr val="tx1"/>
                </a:solidFill>
                <a:latin typeface="Arial" panose="020B0604020202020204" pitchFamily="34" charset="0"/>
                <a:ea typeface="宋体" panose="02010600030101010101" pitchFamily="2" charset="-122"/>
              </a:defRPr>
            </a:lvl3pPr>
            <a:lvl4pPr marL="1600200" indent="-228600">
              <a:defRPr u="sng">
                <a:solidFill>
                  <a:schemeClr val="tx1"/>
                </a:solidFill>
                <a:latin typeface="Arial" panose="020B0604020202020204" pitchFamily="34" charset="0"/>
                <a:ea typeface="宋体" panose="02010600030101010101" pitchFamily="2" charset="-122"/>
              </a:defRPr>
            </a:lvl4pPr>
            <a:lvl5pPr marL="2057400" indent="-22860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4800" b="1" u="none">
                <a:solidFill>
                  <a:srgbClr val="C00000"/>
                </a:solidFill>
                <a:ea typeface="华文细黑" panose="02010600040101010101" pitchFamily="2" charset="-122"/>
                <a:cs typeface="Arial" panose="020B0604020202020204" pitchFamily="34" charset="0"/>
              </a:rPr>
              <a:t>谢谢</a:t>
            </a:r>
            <a:endParaRPr lang="en-US" altLang="zh-CN" sz="4800" b="1" u="none">
              <a:solidFill>
                <a:srgbClr val="C00000"/>
              </a:solidFill>
              <a:ea typeface="华文细黑" panose="02010600040101010101" pitchFamily="2" charset="-122"/>
              <a:cs typeface="Arial" panose="020B0604020202020204" pitchFamily="34" charset="0"/>
            </a:endParaRPr>
          </a:p>
        </p:txBody>
      </p:sp>
      <p:pic>
        <p:nvPicPr>
          <p:cNvPr id="39940" name="Picture 2" descr="D:\pic\2011-8-10 iphone\IMG_08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701800"/>
            <a:ext cx="410527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07471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xwDtxRyL60KUkn7evm.La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VYknXUsv2U.gFlEZcCEY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2ZpQ.fWK0C0cQ3kjFd5B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NATMqt4RQEuEpRirl3Yyw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GkfyuB4.VUyaYxl.EWeEm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pvyEOETJEWmJKq8sWL6o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DKyyYQQESkqf408OoqqaT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dUGuGFK_XEKIIwJ.YPHfj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dJtvj3ZZ8kmky5iKfqz3p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6p_4i7Aho0qeuoEcreHTu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ges_L1vTBkCcrBBvGv7nF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vEGPQMJM_EKuhihnqxwqJ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NazDnCRjskS1lqzdCzKIz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rzUEphGrkEq0is_Atw_I9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9o_ENx1l0kGKH1MA2J27D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5sj.8q.LT027TbYKwkMpX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AV3TttwoQUKrxWmSsnhRg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QZasq6UjOEWqFzOQJRfCN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dLQ621XkREu1Z6hur4HB0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XgI8okFR2UOgMcDepu68Z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jOedxd8d0SLEYri2jZjE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1.UOoDSF8E.xrssSVuxyJ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e7AUzzMT.ESMFfLBQi8on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YMGUoWiJwUy1ujHA3pDd4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NM7IVV43C0Sct0QPbhz_0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HzC4KARe302IJhPbkCfmV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nr8LSkYbBUq1YMaqkZKw1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PuCSl2huEioK5Jvijdzq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WeLFFg51oEmYFJSbQarO7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G0yVdH9SEWWJcEFWS7YR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b0juC8LSY0WwnDFwXKQDF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CnqNmMHvGk61o0ItzJADD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chmvd5mhjkqQXcJc3d.4c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jGT7CUdckaiTb36GZVno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cntekomJOkSiC3fcIu340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e2Ze894dtUqScGMX.Gx05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WvrJT.42C0CEylsDg5o1b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OfjzsSRkgUapVztLXQgdX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ZyGrlhKikK3YrLsK88Oh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qcoATsL0kSe5f2unyI7d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mxZJZMcZM0WSIqwcDO0GQ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xitT2_orxECFlGIxTieVh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eXmucwgMV0OWFX5kDubf9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ZSB709uFv0.wFG6I_424J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FNHqsV6iPEO2fhwoAwDak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y1P0j3KYd0SW97_Ub669N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M0akvZJ8eEKfefDkjmYCZ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bz0SJRTu1kmRT6LM8Ftmm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53.pBXLRdEWANmaTseSrug"/>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Ot56wbkSik.Y13V0De__e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WF5KLEX8RkuPtVX22k7G5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lLmwBm_pRkyAgKx2uNJMC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rb.gQlZS_U6kqg9pruDip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zfkOGa23EEiJsIsNMu0HP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cRqEMf7WXk6ajjh.nnM2o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Y_ckPkqGJk.4OEL_Vkteb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urUnYu8SUkm2CBfg3.lk9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4f3hapX5BEWpYsfDDDzPU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tpHinPoZQkWPN_ULjXA0Lg"/>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bL4UGcMuw0S3dxI_Z.ZwC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xO0Bvi3fF0GTAeCAqF_pl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Fpvjb1d1rEStx_7Zrdnds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8PzUVzADH02PsBV9vcLMR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KKWjPCxaJkiUYc_a4SG9n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eYndwvBK.Eq1PviKqNztq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mvoNaXBfyEmGm7o5TjB8N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NYftV2nouU6ScAUOJ_50Y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789I5xzzC0G.Vc9h6rbRs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H.XzFZBuEkCLGelC9Ivz7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5j5ljbY_NEOsgvZ9TVHVb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e9j18o_ZbUO11HmfufTVz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I5rTqSe.HUO70BjJwfYm2g"/>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UYTU287Mz0CH2zKnpRRxl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mMwChmR7lkS1U4Ke1W4md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YpRxOcCoDkCLjSiGwHXTC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RUk.9qg9UkuHZMsbzHhEu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fJ84746Rx0WBBA_H8QmHt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3D7pkKz_eEOwfY1Sz5Xdy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8xBFUogwwU.IPkaUpd.wx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g2xQghzvEEiS80BwnNIND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c4F1DfEGiEi6F5py2uv4B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eAiDyTrZkCCgy30M99S2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RUk.9qg9UkuHZMsbzHhEu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fJ84746Rx0WBBA_H8QmHt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3D7pkKz_eEOwfY1Sz5Xdy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8xBFUogwwU.IPkaUpd.wx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Y_ckPkqGJk.4OEL_Vktebw"/>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Ot56wbkSik.Y13V0De__e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cRqEMf7WXk6ajjh.nnM2o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Y_ckPkqGJk.4OEL_Vkteb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Ot56wbkSik.Y13V0De__e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cRqEMf7WXk6ajjh.nnM2o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Y_ckPkqGJk.4OEL_Vkteb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Ot56wbkSik.Y13V0De__e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cRqEMf7WXk6ajjh.nnM2o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5PR56V.5i0ymEgqo56GyJ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bo.1jvAd9ECt3Xf.lcDmV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lUrFT6F0vEOcs_MTykCKf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ayjrDI.TDUWuEX35ijCtC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gH47UcwLn0GX2Qm3Y0yUl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v40GDbWU8Eav1.dCKSz1R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8xBFUogwwU.IPkaUpd.wxQ"/>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8xBFUogwwU.IPkaUpd.wx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8xBFUogwwU.IPkaUpd.wx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SRAdaQn.nUy1jvkId8qNr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GOes14Txr0OxlM420v_Fhw"/>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3D7pkKz_eEOwfY1Sz5Xdy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8xBFUogwwU.IPkaUpd.wx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3D7pkKz_eEOwfY1Sz5Xdy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8xBFUogwwU.IPkaUpd.wxQ"/>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3D7pkKz_eEOwfY1Sz5XdyA"/>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8xBFUogwwU.IPkaUpd.wx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3D7pkKz_eEOwfY1Sz5XdyA"/>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8xBFUogwwU.IPkaUpd.wx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8xBFUogwwU.IPkaUpd.wx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jUt.f2_gBk6w2G1GN5QjTg"/>
</p:tagLst>
</file>

<file path=ppt/theme/theme1.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a:spAutoFit/>
      </a:bodyPr>
      <a:lstStyle>
        <a:defPPr algn="ctr">
          <a:defRPr sz="1600" dirty="0" smtClean="0">
            <a:solidFill>
              <a:sysClr val="windowText" lastClr="000000"/>
            </a:solidFill>
            <a:latin typeface="微软雅黑" pitchFamily="34" charset="-122"/>
          </a:defRPr>
        </a:defPPr>
      </a:lstStyle>
    </a:spDef>
    <a:txDef>
      <a:spPr>
        <a:noFill/>
      </a:spPr>
      <a:bodyPr wrap="square" rtlCol="0">
        <a:spAutoFit/>
      </a:bodyPr>
      <a:lstStyle>
        <a:defPPr marL="88900" indent="-88900">
          <a:buFont typeface="Arial" pitchFamily="34" charset="0"/>
          <a:buChar char="•"/>
          <a:defRPr sz="2100" dirty="0" smtClean="0">
            <a:solidFill>
              <a:srgbClr val="000000"/>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6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defRPr u="none" dirty="0">
            <a:latin typeface="微软雅黑" panose="020B0503020204020204" pitchFamily="34" charset="-122"/>
            <a:ea typeface="微软雅黑" panose="020B0503020204020204" pitchFamily="34" charset="-122"/>
          </a:defRPr>
        </a:defPPr>
      </a:lstStyle>
    </a:spDef>
    <a:txDef>
      <a:spPr>
        <a:noFill/>
      </a:spPr>
      <a:bodyPr wrap="square" rtlCol="0">
        <a:spAutoFit/>
      </a:bodyPr>
      <a:lstStyle>
        <a:defPPr algn="ctr">
          <a:defRPr sz="1000" u="none" dirty="0" smtClean="0">
            <a:latin typeface="微软雅黑" panose="020B0503020204020204" pitchFamily="34" charset="-122"/>
            <a:ea typeface="微软雅黑" panose="020B0503020204020204" pitchFamily="34" charset="-122"/>
          </a:defRPr>
        </a:defPPr>
      </a:lstStyle>
    </a:txDef>
  </a:objectDefaults>
  <a:extraClrSchemeLst/>
</a:theme>
</file>

<file path=ppt/theme/theme3.xml><?xml version="1.0" encoding="utf-8"?>
<a:theme xmlns:a="http://schemas.openxmlformats.org/drawingml/2006/main" name="2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2.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3.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17126</TotalTime>
  <Words>4963</Words>
  <Application>Microsoft Office PowerPoint</Application>
  <PresentationFormat>自定义</PresentationFormat>
  <Paragraphs>1036</Paragraphs>
  <Slides>54</Slides>
  <Notes>7</Notes>
  <HiddenSlides>0</HiddenSlides>
  <MMClips>0</MMClips>
  <ScaleCrop>false</ScaleCrop>
  <HeadingPairs>
    <vt:vector size="8" baseType="variant">
      <vt:variant>
        <vt:lpstr>已用的字体</vt:lpstr>
      </vt:variant>
      <vt:variant>
        <vt:i4>18</vt:i4>
      </vt:variant>
      <vt:variant>
        <vt:lpstr>主题</vt:lpstr>
      </vt:variant>
      <vt:variant>
        <vt:i4>3</vt:i4>
      </vt:variant>
      <vt:variant>
        <vt:lpstr>嵌入 OLE 服务器</vt:lpstr>
      </vt:variant>
      <vt:variant>
        <vt:i4>1</vt:i4>
      </vt:variant>
      <vt:variant>
        <vt:lpstr>幻灯片标题</vt:lpstr>
      </vt:variant>
      <vt:variant>
        <vt:i4>54</vt:i4>
      </vt:variant>
    </vt:vector>
  </HeadingPairs>
  <TitlesOfParts>
    <vt:vector size="76" baseType="lpstr">
      <vt:lpstr>΢</vt:lpstr>
      <vt:lpstr>Arial Unicode MS</vt:lpstr>
      <vt:lpstr>FrutigerNext LT Medium</vt:lpstr>
      <vt:lpstr>FrutigerNext LT Regular</vt:lpstr>
      <vt:lpstr>MS PGothic</vt:lpstr>
      <vt:lpstr>黑体</vt:lpstr>
      <vt:lpstr>黑体</vt:lpstr>
      <vt:lpstr>华文细黑</vt:lpstr>
      <vt:lpstr>华文新魏</vt:lpstr>
      <vt:lpstr>楷体_GB2312</vt:lpstr>
      <vt:lpstr>宋体</vt:lpstr>
      <vt:lpstr>微软雅黑</vt:lpstr>
      <vt:lpstr>Arial</vt:lpstr>
      <vt:lpstr>Calibri</vt:lpstr>
      <vt:lpstr>Segoe UI</vt:lpstr>
      <vt:lpstr>Times New Roman</vt:lpstr>
      <vt:lpstr>Verdana</vt:lpstr>
      <vt:lpstr>Wingdings</vt:lpstr>
      <vt:lpstr>3_Office 主题</vt:lpstr>
      <vt:lpstr>6_自定义设计方案</vt:lpstr>
      <vt:lpstr>2_自定义设计方案</vt:lpstr>
      <vt:lpstr>CorelDRAW</vt:lpstr>
      <vt:lpstr>神州数码智慧城市之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神州数码智慧城市理念</vt:lpstr>
      <vt:lpstr>1、整体规划：智慧城市全景图</vt:lpstr>
      <vt:lpstr>2、解决纵向系统信息孤岛：数据共享整合平台</vt:lpstr>
      <vt:lpstr>3、商业模式：运营服务</vt:lpstr>
      <vt:lpstr>4、信息安全问题：智慧城市的总承包商</vt:lpstr>
      <vt:lpstr>PowerPoint 演示文稿</vt:lpstr>
      <vt:lpstr>PowerPoint 演示文稿</vt:lpstr>
      <vt:lpstr>PowerPoint 演示文稿</vt:lpstr>
      <vt:lpstr>PowerPoint 演示文稿</vt:lpstr>
      <vt:lpstr>智慧政府之市民主页</vt:lpstr>
      <vt:lpstr>政府市民公共事务统一服务平台解决方案概览 </vt:lpstr>
      <vt:lpstr>PowerPoint 演示文稿</vt:lpstr>
      <vt:lpstr>智慧政府之物流云平台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神州数码电子政务云平台 建设方案</vt:lpstr>
      <vt:lpstr>电子政务云平台能为智慧城市带来什么?</vt:lpstr>
      <vt:lpstr>电子政务云平台基础架构逻辑图</vt:lpstr>
      <vt:lpstr>PowerPoint 演示文稿</vt:lpstr>
      <vt:lpstr>电子政务云平台方案优势</vt:lpstr>
      <vt:lpstr>PowerPoint 演示文稿</vt:lpstr>
      <vt:lpstr>神州数码网格化政务云运维平台</vt:lpstr>
      <vt:lpstr>PowerPoint 演示文稿</vt:lpstr>
      <vt:lpstr>神州数码扬州智慧城市运营案例-多级响应网格化服务</vt:lpstr>
      <vt:lpstr>PowerPoint 演示文稿</vt:lpstr>
      <vt:lpstr>电子政务平台运维保障总体设计总结</vt:lpstr>
      <vt:lpstr>神州数码电子政务云平台 教育应用方案  </vt:lpstr>
      <vt:lpstr>PowerPoint 演示文稿</vt:lpstr>
      <vt:lpstr>PowerPoint 演示文稿</vt:lpstr>
      <vt:lpstr>神州数码电子政务云平台 医疗应用方案  </vt:lpstr>
      <vt:lpstr>PowerPoint 演示文稿</vt:lpstr>
      <vt:lpstr>一平台三中心</vt:lpstr>
      <vt:lpstr>神州数码电子政务云平台 旅游应用方案  </vt:lpstr>
      <vt:lpstr>神州数码智慧旅游云平台</vt:lpstr>
      <vt:lpstr>神州数码旅游营销云平台</vt:lpstr>
      <vt:lpstr>PowerPoint 演示文稿</vt:lpstr>
      <vt:lpstr>PowerPoint 演示文稿</vt:lpstr>
      <vt:lpstr>PowerPoint 演示文稿</vt:lpstr>
    </vt:vector>
  </TitlesOfParts>
  <Company>LENOVO CUSTOMER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资本市场看神州数码</dc:title>
  <dc:creator>匿名用户</dc:creator>
  <cp:lastModifiedBy>jeff</cp:lastModifiedBy>
  <cp:revision>1296</cp:revision>
  <dcterms:created xsi:type="dcterms:W3CDTF">2010-07-04T01:06:59Z</dcterms:created>
  <dcterms:modified xsi:type="dcterms:W3CDTF">2015-04-20T04:12:15Z</dcterms:modified>
</cp:coreProperties>
</file>