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tags/tag8.xml" ContentType="application/vnd.openxmlformats-officedocument.presentationml.tags+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tags/tag12.xml" ContentType="application/vnd.openxmlformats-officedocument.presentationml.tags+xml"/>
  <Override PartName="/ppt/diagrams/data2.xml" ContentType="application/vnd.openxmlformats-officedocument.drawingml.diagramData+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diagrams/drawing1.xml" ContentType="application/vnd.ms-office.drawingml.diagramDrawing+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tags/tag3.xml" ContentType="application/vnd.openxmlformats-officedocument.presentationml.tags+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diagrams/data1.xml" ContentType="application/vnd.openxmlformats-officedocument.drawingml.diagramData+xml"/>
  <Override PartName="/ppt/tags/tag11.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58" r:id="rId2"/>
    <p:sldMasterId id="2147483659" r:id="rId3"/>
    <p:sldMasterId id="2147483660" r:id="rId4"/>
    <p:sldMasterId id="2147483661" r:id="rId5"/>
  </p:sldMasterIdLst>
  <p:notesMasterIdLst>
    <p:notesMasterId r:id="rId42"/>
  </p:notesMasterIdLst>
  <p:handoutMasterIdLst>
    <p:handoutMasterId r:id="rId43"/>
  </p:handoutMasterIdLst>
  <p:sldIdLst>
    <p:sldId id="274" r:id="rId6"/>
    <p:sldId id="311" r:id="rId7"/>
    <p:sldId id="279" r:id="rId8"/>
    <p:sldId id="287" r:id="rId9"/>
    <p:sldId id="288" r:id="rId10"/>
    <p:sldId id="289" r:id="rId11"/>
    <p:sldId id="291" r:id="rId12"/>
    <p:sldId id="292" r:id="rId13"/>
    <p:sldId id="293" r:id="rId14"/>
    <p:sldId id="334" r:id="rId15"/>
    <p:sldId id="303" r:id="rId16"/>
    <p:sldId id="300" r:id="rId17"/>
    <p:sldId id="313" r:id="rId18"/>
    <p:sldId id="339" r:id="rId19"/>
    <p:sldId id="337" r:id="rId20"/>
    <p:sldId id="305" r:id="rId21"/>
    <p:sldId id="335" r:id="rId22"/>
    <p:sldId id="301" r:id="rId23"/>
    <p:sldId id="332" r:id="rId24"/>
    <p:sldId id="319" r:id="rId25"/>
    <p:sldId id="321" r:id="rId26"/>
    <p:sldId id="354" r:id="rId27"/>
    <p:sldId id="355" r:id="rId28"/>
    <p:sldId id="356" r:id="rId29"/>
    <p:sldId id="357" r:id="rId30"/>
    <p:sldId id="358" r:id="rId31"/>
    <p:sldId id="359" r:id="rId32"/>
    <p:sldId id="328" r:id="rId33"/>
    <p:sldId id="361" r:id="rId34"/>
    <p:sldId id="362" r:id="rId35"/>
    <p:sldId id="363" r:id="rId36"/>
    <p:sldId id="341" r:id="rId37"/>
    <p:sldId id="340" r:id="rId38"/>
    <p:sldId id="342" r:id="rId39"/>
    <p:sldId id="343" r:id="rId40"/>
    <p:sldId id="285" r:id="rId41"/>
  </p:sldIdLst>
  <p:sldSz cx="9144000" cy="5143500" type="screen16x9"/>
  <p:notesSz cx="7102475" cy="10234613"/>
  <p:defaultTextStyle>
    <a:defPPr>
      <a:defRPr lang="zh-CN"/>
    </a:defPPr>
    <a:lvl1pPr marL="0" algn="l" defTabSz="914090" rtl="0" eaLnBrk="1" latinLnBrk="0" hangingPunct="1">
      <a:defRPr sz="1800" kern="1200">
        <a:solidFill>
          <a:schemeClr val="tx1"/>
        </a:solidFill>
        <a:latin typeface="+mn-lt"/>
        <a:ea typeface="+mn-ea"/>
        <a:cs typeface="+mn-cs"/>
      </a:defRPr>
    </a:lvl1pPr>
    <a:lvl2pPr marL="457045" algn="l" defTabSz="914090" rtl="0" eaLnBrk="1" latinLnBrk="0" hangingPunct="1">
      <a:defRPr sz="1800" kern="1200">
        <a:solidFill>
          <a:schemeClr val="tx1"/>
        </a:solidFill>
        <a:latin typeface="+mn-lt"/>
        <a:ea typeface="+mn-ea"/>
        <a:cs typeface="+mn-cs"/>
      </a:defRPr>
    </a:lvl2pPr>
    <a:lvl3pPr marL="914090" algn="l" defTabSz="914090" rtl="0" eaLnBrk="1" latinLnBrk="0" hangingPunct="1">
      <a:defRPr sz="1800" kern="1200">
        <a:solidFill>
          <a:schemeClr val="tx1"/>
        </a:solidFill>
        <a:latin typeface="+mn-lt"/>
        <a:ea typeface="+mn-ea"/>
        <a:cs typeface="+mn-cs"/>
      </a:defRPr>
    </a:lvl3pPr>
    <a:lvl4pPr marL="1371136" algn="l" defTabSz="914090" rtl="0" eaLnBrk="1" latinLnBrk="0" hangingPunct="1">
      <a:defRPr sz="1800" kern="1200">
        <a:solidFill>
          <a:schemeClr val="tx1"/>
        </a:solidFill>
        <a:latin typeface="+mn-lt"/>
        <a:ea typeface="+mn-ea"/>
        <a:cs typeface="+mn-cs"/>
      </a:defRPr>
    </a:lvl4pPr>
    <a:lvl5pPr marL="1828182" algn="l" defTabSz="914090" rtl="0" eaLnBrk="1" latinLnBrk="0" hangingPunct="1">
      <a:defRPr sz="1800" kern="1200">
        <a:solidFill>
          <a:schemeClr val="tx1"/>
        </a:solidFill>
        <a:latin typeface="+mn-lt"/>
        <a:ea typeface="+mn-ea"/>
        <a:cs typeface="+mn-cs"/>
      </a:defRPr>
    </a:lvl5pPr>
    <a:lvl6pPr marL="2285226" algn="l" defTabSz="914090" rtl="0" eaLnBrk="1" latinLnBrk="0" hangingPunct="1">
      <a:defRPr sz="1800" kern="1200">
        <a:solidFill>
          <a:schemeClr val="tx1"/>
        </a:solidFill>
        <a:latin typeface="+mn-lt"/>
        <a:ea typeface="+mn-ea"/>
        <a:cs typeface="+mn-cs"/>
      </a:defRPr>
    </a:lvl6pPr>
    <a:lvl7pPr marL="2742271" algn="l" defTabSz="914090" rtl="0" eaLnBrk="1" latinLnBrk="0" hangingPunct="1">
      <a:defRPr sz="1800" kern="1200">
        <a:solidFill>
          <a:schemeClr val="tx1"/>
        </a:solidFill>
        <a:latin typeface="+mn-lt"/>
        <a:ea typeface="+mn-ea"/>
        <a:cs typeface="+mn-cs"/>
      </a:defRPr>
    </a:lvl7pPr>
    <a:lvl8pPr marL="3199318" algn="l" defTabSz="914090" rtl="0" eaLnBrk="1" latinLnBrk="0" hangingPunct="1">
      <a:defRPr sz="1800" kern="1200">
        <a:solidFill>
          <a:schemeClr val="tx1"/>
        </a:solidFill>
        <a:latin typeface="+mn-lt"/>
        <a:ea typeface="+mn-ea"/>
        <a:cs typeface="+mn-cs"/>
      </a:defRPr>
    </a:lvl8pPr>
    <a:lvl9pPr marL="3656362" algn="l" defTabSz="91409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776">
          <p15:clr>
            <a:srgbClr val="A4A3A4"/>
          </p15:clr>
        </p15:guide>
        <p15:guide id="2" orient="horz" pos="104">
          <p15:clr>
            <a:srgbClr val="A4A3A4"/>
          </p15:clr>
        </p15:guide>
        <p15:guide id="3" orient="horz" pos="3976">
          <p15:clr>
            <a:srgbClr val="A4A3A4"/>
          </p15:clr>
        </p15:guide>
        <p15:guide id="4" orient="horz" pos="952">
          <p15:clr>
            <a:srgbClr val="A4A3A4"/>
          </p15:clr>
        </p15:guide>
        <p15:guide id="5" pos="367">
          <p15:clr>
            <a:srgbClr val="A4A3A4"/>
          </p15:clr>
        </p15:guide>
        <p15:guide id="6" pos="7335">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0E6"/>
    <a:srgbClr val="00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41" autoAdjust="0"/>
    <p:restoredTop sz="94718" autoAdjust="0"/>
  </p:normalViewPr>
  <p:slideViewPr>
    <p:cSldViewPr snapToObjects="1">
      <p:cViewPr varScale="1">
        <p:scale>
          <a:sx n="94" d="100"/>
          <a:sy n="94" d="100"/>
        </p:scale>
        <p:origin x="-744" y="-96"/>
      </p:cViewPr>
      <p:guideLst>
        <p:guide orient="horz" pos="582"/>
        <p:guide orient="horz" pos="78"/>
        <p:guide orient="horz" pos="2981"/>
        <p:guide orient="horz" pos="714"/>
        <p:guide pos="275"/>
        <p:guide pos="55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9" d="100"/>
          <a:sy n="89" d="100"/>
        </p:scale>
        <p:origin x="3810" y="10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1AA64D-1E2C-4363-8679-6D5A99D6D793}"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zh-CN" altLang="en-US"/>
        </a:p>
      </dgm:t>
    </dgm:pt>
    <dgm:pt modelId="{8F1A3685-E446-4BD7-B6A0-C44D1848706C}">
      <dgm:prSet phldrT="[文本]" custT="1"/>
      <dgm:spPr/>
      <dgm:t>
        <a:bodyPr/>
        <a:lstStyle/>
        <a:p>
          <a:r>
            <a:rPr lang="zh-CN" altLang="en-US" sz="1800" dirty="0" smtClean="0">
              <a:latin typeface="+mn-ea"/>
              <a:ea typeface="+mn-ea"/>
            </a:rPr>
            <a:t>中国电信</a:t>
          </a:r>
          <a:r>
            <a:rPr lang="en-US" altLang="zh-CN" sz="1800" dirty="0" smtClean="0">
              <a:latin typeface="+mn-ea"/>
              <a:ea typeface="+mn-ea"/>
            </a:rPr>
            <a:t>NB-</a:t>
          </a:r>
          <a:r>
            <a:rPr lang="en-US" altLang="zh-CN" sz="1800" dirty="0" err="1" smtClean="0">
              <a:latin typeface="+mn-ea"/>
              <a:ea typeface="+mn-ea"/>
            </a:rPr>
            <a:t>IoT</a:t>
          </a:r>
          <a:r>
            <a:rPr lang="zh-CN" altLang="en-US" sz="1800" dirty="0" smtClean="0">
              <a:latin typeface="+mn-ea"/>
              <a:ea typeface="+mn-ea"/>
            </a:rPr>
            <a:t>优势</a:t>
          </a:r>
          <a:endParaRPr lang="zh-CN" altLang="en-US" sz="1800" dirty="0">
            <a:latin typeface="+mn-ea"/>
            <a:ea typeface="+mn-ea"/>
          </a:endParaRPr>
        </a:p>
      </dgm:t>
    </dgm:pt>
    <dgm:pt modelId="{0CD26D68-7B82-4776-98D8-F465E8148756}" type="parTrans" cxnId="{8CFA18AF-274F-44A2-B157-10BD1D0E13B9}">
      <dgm:prSet/>
      <dgm:spPr/>
      <dgm:t>
        <a:bodyPr/>
        <a:lstStyle/>
        <a:p>
          <a:endParaRPr lang="zh-CN" altLang="en-US"/>
        </a:p>
      </dgm:t>
    </dgm:pt>
    <dgm:pt modelId="{3561C1E2-6AD0-467E-A651-CAAFDDFCC2FA}" type="sibTrans" cxnId="{8CFA18AF-274F-44A2-B157-10BD1D0E13B9}">
      <dgm:prSet/>
      <dgm:spPr/>
      <dgm:t>
        <a:bodyPr/>
        <a:lstStyle/>
        <a:p>
          <a:endParaRPr lang="zh-CN" altLang="en-US"/>
        </a:p>
      </dgm:t>
    </dgm:pt>
    <dgm:pt modelId="{CD635872-237D-40B4-8A3A-8C36DD3B066A}">
      <dgm:prSet phldrT="[文本]" custT="1"/>
      <dgm:spPr/>
      <dgm:t>
        <a:bodyPr/>
        <a:lstStyle/>
        <a:p>
          <a:r>
            <a:rPr lang="zh-CN" altLang="en-US" sz="1600" b="1" dirty="0" smtClean="0"/>
            <a:t>覆盖广，</a:t>
          </a:r>
          <a:r>
            <a:rPr lang="zh-CN" altLang="en-US" sz="1400" dirty="0" smtClean="0"/>
            <a:t>基于</a:t>
          </a:r>
          <a:r>
            <a:rPr lang="en-US" altLang="zh-CN" sz="1400" dirty="0" smtClean="0"/>
            <a:t>4G</a:t>
          </a:r>
          <a:r>
            <a:rPr lang="zh-CN" altLang="en-US" sz="1400" dirty="0" smtClean="0"/>
            <a:t>全覆盖网络部署，有</a:t>
          </a:r>
          <a:r>
            <a:rPr lang="en-US" altLang="zh-CN" sz="1400" dirty="0" smtClean="0"/>
            <a:t>4G</a:t>
          </a:r>
          <a:r>
            <a:rPr lang="zh-CN" altLang="en-US" sz="1400" dirty="0" smtClean="0"/>
            <a:t>均可提供</a:t>
          </a:r>
          <a:r>
            <a:rPr lang="en-US" altLang="zh-CN" sz="1400" dirty="0" smtClean="0"/>
            <a:t>NB-</a:t>
          </a:r>
          <a:r>
            <a:rPr lang="en-US" altLang="zh-CN" sz="1400" dirty="0" err="1" smtClean="0"/>
            <a:t>IoT</a:t>
          </a:r>
          <a:r>
            <a:rPr lang="zh-CN" altLang="en-US" sz="1400" dirty="0" smtClean="0"/>
            <a:t>服务</a:t>
          </a:r>
          <a:endParaRPr lang="zh-CN" altLang="en-US" sz="1400" dirty="0"/>
        </a:p>
      </dgm:t>
    </dgm:pt>
    <dgm:pt modelId="{C59D53DF-F3DD-455E-B043-D2E704C88999}" type="parTrans" cxnId="{93E935D4-29D1-44BC-9354-B3E3F0FC0909}">
      <dgm:prSet/>
      <dgm:spPr/>
      <dgm:t>
        <a:bodyPr/>
        <a:lstStyle/>
        <a:p>
          <a:endParaRPr lang="zh-CN" altLang="en-US"/>
        </a:p>
      </dgm:t>
    </dgm:pt>
    <dgm:pt modelId="{407BA2B2-16C5-4EC2-AF79-44C4E697C024}" type="sibTrans" cxnId="{93E935D4-29D1-44BC-9354-B3E3F0FC0909}">
      <dgm:prSet/>
      <dgm:spPr/>
      <dgm:t>
        <a:bodyPr/>
        <a:lstStyle/>
        <a:p>
          <a:endParaRPr lang="zh-CN" altLang="en-US"/>
        </a:p>
      </dgm:t>
    </dgm:pt>
    <dgm:pt modelId="{099657F5-6252-46B7-B4BF-BED1D26F9416}">
      <dgm:prSet phldrT="[文本]" custT="1"/>
      <dgm:spPr/>
      <dgm:t>
        <a:bodyPr/>
        <a:lstStyle/>
        <a:p>
          <a:r>
            <a:rPr lang="zh-CN" altLang="en-US" sz="1600" b="1" dirty="0" smtClean="0"/>
            <a:t>规模最大</a:t>
          </a:r>
          <a:r>
            <a:rPr lang="zh-CN" altLang="en-US" sz="1800" b="1" dirty="0" smtClean="0"/>
            <a:t>，</a:t>
          </a:r>
          <a:r>
            <a:rPr lang="zh-CN" altLang="en-US" sz="1400" dirty="0" smtClean="0">
              <a:latin typeface="+mn-ea"/>
              <a:ea typeface="+mn-ea"/>
            </a:rPr>
            <a:t>全网</a:t>
          </a:r>
          <a:r>
            <a:rPr lang="en-US" altLang="zh-CN" sz="1400" dirty="0" smtClean="0">
              <a:latin typeface="+mn-ea"/>
              <a:ea typeface="+mn-ea"/>
            </a:rPr>
            <a:t>31</a:t>
          </a:r>
          <a:r>
            <a:rPr lang="zh-CN" altLang="en-US" sz="1400" dirty="0" smtClean="0">
              <a:latin typeface="+mn-ea"/>
              <a:ea typeface="+mn-ea"/>
            </a:rPr>
            <a:t>万基站网络同步升级</a:t>
          </a:r>
          <a:endParaRPr lang="zh-CN" altLang="en-US" sz="1400" dirty="0">
            <a:latin typeface="+mn-ea"/>
            <a:ea typeface="+mn-ea"/>
          </a:endParaRPr>
        </a:p>
      </dgm:t>
    </dgm:pt>
    <dgm:pt modelId="{03EFBA65-0D1C-45ED-8085-20B895CFFED2}" type="parTrans" cxnId="{B6B18D66-9994-4E3D-AF8C-DB3B1E4101A8}">
      <dgm:prSet/>
      <dgm:spPr/>
      <dgm:t>
        <a:bodyPr/>
        <a:lstStyle/>
        <a:p>
          <a:endParaRPr lang="zh-CN" altLang="en-US"/>
        </a:p>
      </dgm:t>
    </dgm:pt>
    <dgm:pt modelId="{3F9982F3-D00C-45C3-959E-4D6E5F490B2A}" type="sibTrans" cxnId="{B6B18D66-9994-4E3D-AF8C-DB3B1E4101A8}">
      <dgm:prSet/>
      <dgm:spPr/>
      <dgm:t>
        <a:bodyPr/>
        <a:lstStyle/>
        <a:p>
          <a:endParaRPr lang="zh-CN" altLang="en-US"/>
        </a:p>
      </dgm:t>
    </dgm:pt>
    <dgm:pt modelId="{BDA1EE6B-4CA9-4D7E-82B3-FC6F2982A79F}">
      <dgm:prSet phldrT="[文本]" custT="1"/>
      <dgm:spPr/>
      <dgm:t>
        <a:bodyPr/>
        <a:lstStyle/>
        <a:p>
          <a:r>
            <a:rPr lang="zh-CN" altLang="en-US" sz="1600" b="1" dirty="0" smtClean="0"/>
            <a:t>质量最优，</a:t>
          </a:r>
          <a:r>
            <a:rPr lang="zh-CN" altLang="en-US" sz="1400" dirty="0" smtClean="0">
              <a:latin typeface="+mn-ea"/>
              <a:ea typeface="+mn-ea"/>
            </a:rPr>
            <a:t>基于</a:t>
          </a:r>
          <a:r>
            <a:rPr lang="en-US" altLang="zh-CN" sz="1400" dirty="0" smtClean="0">
              <a:latin typeface="+mn-ea"/>
              <a:ea typeface="+mn-ea"/>
            </a:rPr>
            <a:t>800MHz</a:t>
          </a:r>
          <a:r>
            <a:rPr lang="zh-CN" altLang="en-US" sz="1400" dirty="0" smtClean="0">
              <a:latin typeface="+mn-ea"/>
              <a:ea typeface="+mn-ea"/>
            </a:rPr>
            <a:t>低频段承载</a:t>
          </a:r>
          <a:endParaRPr lang="zh-CN" altLang="en-US" sz="1400" dirty="0">
            <a:latin typeface="+mn-ea"/>
            <a:ea typeface="+mn-ea"/>
          </a:endParaRPr>
        </a:p>
      </dgm:t>
    </dgm:pt>
    <dgm:pt modelId="{9003AFBD-C623-423A-ADC0-EBEA63B950B2}" type="parTrans" cxnId="{47C1F759-878F-4B04-B5BF-2A0E8B4736A5}">
      <dgm:prSet/>
      <dgm:spPr/>
      <dgm:t>
        <a:bodyPr/>
        <a:lstStyle/>
        <a:p>
          <a:endParaRPr lang="zh-CN" altLang="en-US"/>
        </a:p>
      </dgm:t>
    </dgm:pt>
    <dgm:pt modelId="{3AA16296-715D-4DB5-91EE-534ABEA96519}" type="sibTrans" cxnId="{47C1F759-878F-4B04-B5BF-2A0E8B4736A5}">
      <dgm:prSet/>
      <dgm:spPr/>
      <dgm:t>
        <a:bodyPr/>
        <a:lstStyle/>
        <a:p>
          <a:endParaRPr lang="zh-CN" altLang="en-US"/>
        </a:p>
      </dgm:t>
    </dgm:pt>
    <dgm:pt modelId="{1C11ADFB-6113-46F1-87F4-D434D51229F4}" type="pres">
      <dgm:prSet presAssocID="{541AA64D-1E2C-4363-8679-6D5A99D6D793}" presName="cycle" presStyleCnt="0">
        <dgm:presLayoutVars>
          <dgm:chMax val="1"/>
          <dgm:dir/>
          <dgm:animLvl val="ctr"/>
          <dgm:resizeHandles val="exact"/>
        </dgm:presLayoutVars>
      </dgm:prSet>
      <dgm:spPr/>
      <dgm:t>
        <a:bodyPr/>
        <a:lstStyle/>
        <a:p>
          <a:endParaRPr lang="zh-CN" altLang="en-US"/>
        </a:p>
      </dgm:t>
    </dgm:pt>
    <dgm:pt modelId="{B6C9957D-0B47-43E2-BD01-5735F9FD2D79}" type="pres">
      <dgm:prSet presAssocID="{8F1A3685-E446-4BD7-B6A0-C44D1848706C}" presName="centerShape" presStyleLbl="node0" presStyleIdx="0" presStyleCnt="1"/>
      <dgm:spPr/>
      <dgm:t>
        <a:bodyPr/>
        <a:lstStyle/>
        <a:p>
          <a:endParaRPr lang="zh-CN" altLang="en-US"/>
        </a:p>
      </dgm:t>
    </dgm:pt>
    <dgm:pt modelId="{48E4BAD2-FFFA-443E-8E75-229E92B43272}" type="pres">
      <dgm:prSet presAssocID="{C59D53DF-F3DD-455E-B043-D2E704C88999}" presName="parTrans" presStyleLbl="bgSibTrans2D1" presStyleIdx="0" presStyleCnt="3"/>
      <dgm:spPr/>
      <dgm:t>
        <a:bodyPr/>
        <a:lstStyle/>
        <a:p>
          <a:endParaRPr lang="zh-CN" altLang="en-US"/>
        </a:p>
      </dgm:t>
    </dgm:pt>
    <dgm:pt modelId="{40BEC1FC-9925-4236-B8F1-C972CCE11259}" type="pres">
      <dgm:prSet presAssocID="{CD635872-237D-40B4-8A3A-8C36DD3B066A}" presName="node" presStyleLbl="node1" presStyleIdx="0" presStyleCnt="3">
        <dgm:presLayoutVars>
          <dgm:bulletEnabled val="1"/>
        </dgm:presLayoutVars>
      </dgm:prSet>
      <dgm:spPr/>
      <dgm:t>
        <a:bodyPr/>
        <a:lstStyle/>
        <a:p>
          <a:endParaRPr lang="zh-CN" altLang="en-US"/>
        </a:p>
      </dgm:t>
    </dgm:pt>
    <dgm:pt modelId="{3D96ED33-1E57-4735-8925-9A4B8E280975}" type="pres">
      <dgm:prSet presAssocID="{03EFBA65-0D1C-45ED-8085-20B895CFFED2}" presName="parTrans" presStyleLbl="bgSibTrans2D1" presStyleIdx="1" presStyleCnt="3"/>
      <dgm:spPr/>
      <dgm:t>
        <a:bodyPr/>
        <a:lstStyle/>
        <a:p>
          <a:endParaRPr lang="zh-CN" altLang="en-US"/>
        </a:p>
      </dgm:t>
    </dgm:pt>
    <dgm:pt modelId="{621EAFCE-8409-4177-873B-AC8B493A827D}" type="pres">
      <dgm:prSet presAssocID="{099657F5-6252-46B7-B4BF-BED1D26F9416}" presName="node" presStyleLbl="node1" presStyleIdx="1" presStyleCnt="3">
        <dgm:presLayoutVars>
          <dgm:bulletEnabled val="1"/>
        </dgm:presLayoutVars>
      </dgm:prSet>
      <dgm:spPr/>
      <dgm:t>
        <a:bodyPr/>
        <a:lstStyle/>
        <a:p>
          <a:endParaRPr lang="zh-CN" altLang="en-US"/>
        </a:p>
      </dgm:t>
    </dgm:pt>
    <dgm:pt modelId="{60161865-3D9E-4B18-937C-7C7C53874650}" type="pres">
      <dgm:prSet presAssocID="{9003AFBD-C623-423A-ADC0-EBEA63B950B2}" presName="parTrans" presStyleLbl="bgSibTrans2D1" presStyleIdx="2" presStyleCnt="3"/>
      <dgm:spPr/>
      <dgm:t>
        <a:bodyPr/>
        <a:lstStyle/>
        <a:p>
          <a:endParaRPr lang="zh-CN" altLang="en-US"/>
        </a:p>
      </dgm:t>
    </dgm:pt>
    <dgm:pt modelId="{2DB70620-95E9-4F21-8359-7B26A3F2D9F9}" type="pres">
      <dgm:prSet presAssocID="{BDA1EE6B-4CA9-4D7E-82B3-FC6F2982A79F}" presName="node" presStyleLbl="node1" presStyleIdx="2" presStyleCnt="3">
        <dgm:presLayoutVars>
          <dgm:bulletEnabled val="1"/>
        </dgm:presLayoutVars>
      </dgm:prSet>
      <dgm:spPr/>
      <dgm:t>
        <a:bodyPr/>
        <a:lstStyle/>
        <a:p>
          <a:endParaRPr lang="zh-CN" altLang="en-US"/>
        </a:p>
      </dgm:t>
    </dgm:pt>
  </dgm:ptLst>
  <dgm:cxnLst>
    <dgm:cxn modelId="{1CFF772E-D770-4BAA-8019-88D98E75A9AC}" type="presOf" srcId="{03EFBA65-0D1C-45ED-8085-20B895CFFED2}" destId="{3D96ED33-1E57-4735-8925-9A4B8E280975}" srcOrd="0" destOrd="0" presId="urn:microsoft.com/office/officeart/2005/8/layout/radial4"/>
    <dgm:cxn modelId="{44AD5650-F42B-467A-9201-590A5F07EF19}" type="presOf" srcId="{BDA1EE6B-4CA9-4D7E-82B3-FC6F2982A79F}" destId="{2DB70620-95E9-4F21-8359-7B26A3F2D9F9}" srcOrd="0" destOrd="0" presId="urn:microsoft.com/office/officeart/2005/8/layout/radial4"/>
    <dgm:cxn modelId="{766FD0A4-E706-4190-ADEC-7FC6F53BC6D3}" type="presOf" srcId="{9003AFBD-C623-423A-ADC0-EBEA63B950B2}" destId="{60161865-3D9E-4B18-937C-7C7C53874650}" srcOrd="0" destOrd="0" presId="urn:microsoft.com/office/officeart/2005/8/layout/radial4"/>
    <dgm:cxn modelId="{8B161DE3-D192-4CA0-B6F1-7EB52D28E0BA}" type="presOf" srcId="{541AA64D-1E2C-4363-8679-6D5A99D6D793}" destId="{1C11ADFB-6113-46F1-87F4-D434D51229F4}" srcOrd="0" destOrd="0" presId="urn:microsoft.com/office/officeart/2005/8/layout/radial4"/>
    <dgm:cxn modelId="{D99F0489-E069-4CF3-9555-CBBE86FEC908}" type="presOf" srcId="{C59D53DF-F3DD-455E-B043-D2E704C88999}" destId="{48E4BAD2-FFFA-443E-8E75-229E92B43272}" srcOrd="0" destOrd="0" presId="urn:microsoft.com/office/officeart/2005/8/layout/radial4"/>
    <dgm:cxn modelId="{DB08551B-F370-4951-9830-3CA02FE6795A}" type="presOf" srcId="{099657F5-6252-46B7-B4BF-BED1D26F9416}" destId="{621EAFCE-8409-4177-873B-AC8B493A827D}" srcOrd="0" destOrd="0" presId="urn:microsoft.com/office/officeart/2005/8/layout/radial4"/>
    <dgm:cxn modelId="{9F5AE62A-787F-4DAF-80ED-4622021B5A52}" type="presOf" srcId="{8F1A3685-E446-4BD7-B6A0-C44D1848706C}" destId="{B6C9957D-0B47-43E2-BD01-5735F9FD2D79}" srcOrd="0" destOrd="0" presId="urn:microsoft.com/office/officeart/2005/8/layout/radial4"/>
    <dgm:cxn modelId="{B6B18D66-9994-4E3D-AF8C-DB3B1E4101A8}" srcId="{8F1A3685-E446-4BD7-B6A0-C44D1848706C}" destId="{099657F5-6252-46B7-B4BF-BED1D26F9416}" srcOrd="1" destOrd="0" parTransId="{03EFBA65-0D1C-45ED-8085-20B895CFFED2}" sibTransId="{3F9982F3-D00C-45C3-959E-4D6E5F490B2A}"/>
    <dgm:cxn modelId="{93E935D4-29D1-44BC-9354-B3E3F0FC0909}" srcId="{8F1A3685-E446-4BD7-B6A0-C44D1848706C}" destId="{CD635872-237D-40B4-8A3A-8C36DD3B066A}" srcOrd="0" destOrd="0" parTransId="{C59D53DF-F3DD-455E-B043-D2E704C88999}" sibTransId="{407BA2B2-16C5-4EC2-AF79-44C4E697C024}"/>
    <dgm:cxn modelId="{36811CA9-B146-4D66-8A94-C07FC4C4ECBE}" type="presOf" srcId="{CD635872-237D-40B4-8A3A-8C36DD3B066A}" destId="{40BEC1FC-9925-4236-B8F1-C972CCE11259}" srcOrd="0" destOrd="0" presId="urn:microsoft.com/office/officeart/2005/8/layout/radial4"/>
    <dgm:cxn modelId="{8CFA18AF-274F-44A2-B157-10BD1D0E13B9}" srcId="{541AA64D-1E2C-4363-8679-6D5A99D6D793}" destId="{8F1A3685-E446-4BD7-B6A0-C44D1848706C}" srcOrd="0" destOrd="0" parTransId="{0CD26D68-7B82-4776-98D8-F465E8148756}" sibTransId="{3561C1E2-6AD0-467E-A651-CAAFDDFCC2FA}"/>
    <dgm:cxn modelId="{47C1F759-878F-4B04-B5BF-2A0E8B4736A5}" srcId="{8F1A3685-E446-4BD7-B6A0-C44D1848706C}" destId="{BDA1EE6B-4CA9-4D7E-82B3-FC6F2982A79F}" srcOrd="2" destOrd="0" parTransId="{9003AFBD-C623-423A-ADC0-EBEA63B950B2}" sibTransId="{3AA16296-715D-4DB5-91EE-534ABEA96519}"/>
    <dgm:cxn modelId="{D518180F-22FD-4AB6-B30E-3B7BAD97A209}" type="presParOf" srcId="{1C11ADFB-6113-46F1-87F4-D434D51229F4}" destId="{B6C9957D-0B47-43E2-BD01-5735F9FD2D79}" srcOrd="0" destOrd="0" presId="urn:microsoft.com/office/officeart/2005/8/layout/radial4"/>
    <dgm:cxn modelId="{A8F217B1-F587-404A-A07F-7DD684E19011}" type="presParOf" srcId="{1C11ADFB-6113-46F1-87F4-D434D51229F4}" destId="{48E4BAD2-FFFA-443E-8E75-229E92B43272}" srcOrd="1" destOrd="0" presId="urn:microsoft.com/office/officeart/2005/8/layout/radial4"/>
    <dgm:cxn modelId="{566C9460-60B4-48A3-9B99-30499BF65AC5}" type="presParOf" srcId="{1C11ADFB-6113-46F1-87F4-D434D51229F4}" destId="{40BEC1FC-9925-4236-B8F1-C972CCE11259}" srcOrd="2" destOrd="0" presId="urn:microsoft.com/office/officeart/2005/8/layout/radial4"/>
    <dgm:cxn modelId="{9393AD88-7F45-4BE6-A035-E12D718E90A5}" type="presParOf" srcId="{1C11ADFB-6113-46F1-87F4-D434D51229F4}" destId="{3D96ED33-1E57-4735-8925-9A4B8E280975}" srcOrd="3" destOrd="0" presId="urn:microsoft.com/office/officeart/2005/8/layout/radial4"/>
    <dgm:cxn modelId="{4DC20498-00EA-49C6-8D97-3654BD71C0A6}" type="presParOf" srcId="{1C11ADFB-6113-46F1-87F4-D434D51229F4}" destId="{621EAFCE-8409-4177-873B-AC8B493A827D}" srcOrd="4" destOrd="0" presId="urn:microsoft.com/office/officeart/2005/8/layout/radial4"/>
    <dgm:cxn modelId="{2C282140-1EFB-4561-B9F2-239CF6DD1E40}" type="presParOf" srcId="{1C11ADFB-6113-46F1-87F4-D434D51229F4}" destId="{60161865-3D9E-4B18-937C-7C7C53874650}" srcOrd="5" destOrd="0" presId="urn:microsoft.com/office/officeart/2005/8/layout/radial4"/>
    <dgm:cxn modelId="{066762FC-ACE3-4046-AEB0-2857100159D5}" type="presParOf" srcId="{1C11ADFB-6113-46F1-87F4-D434D51229F4}" destId="{2DB70620-95E9-4F21-8359-7B26A3F2D9F9}"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BB3207-FBB7-42F6-9CFD-BBA286599C3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CN" altLang="en-US"/>
        </a:p>
      </dgm:t>
    </dgm:pt>
    <dgm:pt modelId="{83E58F0F-BB71-4852-8BCB-12E395919BD3}">
      <dgm:prSet phldrT="[文本]" custT="1"/>
      <dgm:spPr/>
      <dgm:t>
        <a:bodyPr lIns="36000" tIns="36000" rIns="36000" bIns="36000"/>
        <a:lstStyle/>
        <a:p>
          <a:r>
            <a:rPr lang="zh-CN" altLang="en-US" sz="1100" b="1" dirty="0"/>
            <a:t>卡和安全通道</a:t>
          </a:r>
        </a:p>
      </dgm:t>
    </dgm:pt>
    <dgm:pt modelId="{5CB74DE2-DD29-4551-B3C2-EC24EF8B25D7}" type="parTrans" cxnId="{3E92E07E-A9EB-48CA-A3D5-90CB98D7C100}">
      <dgm:prSet/>
      <dgm:spPr/>
      <dgm:t>
        <a:bodyPr/>
        <a:lstStyle/>
        <a:p>
          <a:endParaRPr lang="zh-CN" altLang="en-US" sz="1050"/>
        </a:p>
      </dgm:t>
    </dgm:pt>
    <dgm:pt modelId="{E1755EFA-0470-44BF-A483-689D725C77DA}" type="sibTrans" cxnId="{3E92E07E-A9EB-48CA-A3D5-90CB98D7C100}">
      <dgm:prSet/>
      <dgm:spPr/>
      <dgm:t>
        <a:bodyPr/>
        <a:lstStyle/>
        <a:p>
          <a:endParaRPr lang="zh-CN" altLang="en-US" sz="1050"/>
        </a:p>
      </dgm:t>
    </dgm:pt>
    <dgm:pt modelId="{B89F4F77-013F-47FA-B682-A3F29AD76022}">
      <dgm:prSet phldrT="[文本]" custT="1"/>
      <dgm:spPr/>
      <dgm:t>
        <a:bodyPr/>
        <a:lstStyle/>
        <a:p>
          <a:r>
            <a:rPr lang="en-US" altLang="zh-CN" sz="1000" dirty="0">
              <a:solidFill>
                <a:schemeClr val="tx1">
                  <a:lumMod val="85000"/>
                  <a:lumOff val="15000"/>
                </a:schemeClr>
              </a:solidFill>
            </a:rPr>
            <a:t>NB-</a:t>
          </a:r>
          <a:r>
            <a:rPr lang="en-US" altLang="zh-CN" sz="1000" dirty="0" err="1">
              <a:solidFill>
                <a:schemeClr val="tx1">
                  <a:lumMod val="85000"/>
                  <a:lumOff val="15000"/>
                </a:schemeClr>
              </a:solidFill>
            </a:rPr>
            <a:t>IoT</a:t>
          </a:r>
          <a:r>
            <a:rPr lang="zh-CN" altLang="en-US" sz="1000" dirty="0">
              <a:solidFill>
                <a:schemeClr val="tx1">
                  <a:lumMod val="85000"/>
                  <a:lumOff val="15000"/>
                </a:schemeClr>
              </a:solidFill>
            </a:rPr>
            <a:t>网络</a:t>
          </a:r>
        </a:p>
      </dgm:t>
    </dgm:pt>
    <dgm:pt modelId="{0C0FC18D-CE31-427D-AD77-9D409DD892BC}" type="parTrans" cxnId="{8E5F3A45-BF68-4945-AF38-192ECCBAE096}">
      <dgm:prSet/>
      <dgm:spPr/>
      <dgm:t>
        <a:bodyPr/>
        <a:lstStyle/>
        <a:p>
          <a:endParaRPr lang="zh-CN" altLang="en-US" sz="1050"/>
        </a:p>
      </dgm:t>
    </dgm:pt>
    <dgm:pt modelId="{6B956DC4-44B7-4DBB-9748-761DBF273278}" type="sibTrans" cxnId="{8E5F3A45-BF68-4945-AF38-192ECCBAE096}">
      <dgm:prSet/>
      <dgm:spPr/>
      <dgm:t>
        <a:bodyPr/>
        <a:lstStyle/>
        <a:p>
          <a:endParaRPr lang="zh-CN" altLang="en-US" sz="1050"/>
        </a:p>
      </dgm:t>
    </dgm:pt>
    <dgm:pt modelId="{E85B0D11-B85B-403E-A558-6F9AEC0BBFD7}">
      <dgm:prSet phldrT="[文本]" custT="1"/>
      <dgm:spPr/>
      <dgm:t>
        <a:bodyPr/>
        <a:lstStyle/>
        <a:p>
          <a:r>
            <a:rPr lang="zh-CN" altLang="en-US" sz="1000" dirty="0">
              <a:solidFill>
                <a:schemeClr val="tx1">
                  <a:lumMod val="85000"/>
                  <a:lumOff val="15000"/>
                </a:schemeClr>
              </a:solidFill>
            </a:rPr>
            <a:t>安全接入通道</a:t>
          </a:r>
        </a:p>
      </dgm:t>
    </dgm:pt>
    <dgm:pt modelId="{0D378CB9-4BB2-4500-AF48-143510A18F68}" type="parTrans" cxnId="{B64398A7-587C-49EE-B8CD-64F8081A88FE}">
      <dgm:prSet/>
      <dgm:spPr/>
      <dgm:t>
        <a:bodyPr/>
        <a:lstStyle/>
        <a:p>
          <a:endParaRPr lang="zh-CN" altLang="en-US" sz="1050"/>
        </a:p>
      </dgm:t>
    </dgm:pt>
    <dgm:pt modelId="{3B679AFD-4CBF-440A-B03D-1789FABF5ADA}" type="sibTrans" cxnId="{B64398A7-587C-49EE-B8CD-64F8081A88FE}">
      <dgm:prSet/>
      <dgm:spPr/>
      <dgm:t>
        <a:bodyPr/>
        <a:lstStyle/>
        <a:p>
          <a:endParaRPr lang="zh-CN" altLang="en-US" sz="1050"/>
        </a:p>
      </dgm:t>
    </dgm:pt>
    <dgm:pt modelId="{AF82D955-8EEF-4157-9CBA-83E8A2695CEE}">
      <dgm:prSet phldrT="[文本]" custT="1"/>
      <dgm:spPr/>
      <dgm:t>
        <a:bodyPr tIns="36000" bIns="36000"/>
        <a:lstStyle/>
        <a:p>
          <a:r>
            <a:rPr lang="zh-CN" altLang="en-US" sz="1100" b="1" dirty="0"/>
            <a:t>智能终端</a:t>
          </a:r>
        </a:p>
      </dgm:t>
    </dgm:pt>
    <dgm:pt modelId="{37A5BA12-F9DA-4E3D-AEC3-C7154D1A6004}" type="parTrans" cxnId="{4C65C2B8-19E4-47A3-B45E-9561CDEDDD80}">
      <dgm:prSet/>
      <dgm:spPr/>
      <dgm:t>
        <a:bodyPr/>
        <a:lstStyle/>
        <a:p>
          <a:endParaRPr lang="zh-CN" altLang="en-US" sz="1050"/>
        </a:p>
      </dgm:t>
    </dgm:pt>
    <dgm:pt modelId="{17F888F0-9FAE-481E-BF6E-28304AAEA726}" type="sibTrans" cxnId="{4C65C2B8-19E4-47A3-B45E-9561CDEDDD80}">
      <dgm:prSet/>
      <dgm:spPr/>
      <dgm:t>
        <a:bodyPr/>
        <a:lstStyle/>
        <a:p>
          <a:endParaRPr lang="zh-CN" altLang="en-US" sz="1050"/>
        </a:p>
      </dgm:t>
    </dgm:pt>
    <dgm:pt modelId="{6B084FD0-5058-4084-9853-B0F70C99EA4F}">
      <dgm:prSet phldrT="[文本]" custT="1"/>
      <dgm:spPr/>
      <dgm:t>
        <a:bodyPr/>
        <a:lstStyle/>
        <a:p>
          <a:r>
            <a:rPr lang="zh-CN" altLang="en-US" sz="1000" dirty="0">
              <a:solidFill>
                <a:schemeClr val="tx1">
                  <a:lumMod val="85000"/>
                  <a:lumOff val="15000"/>
                </a:schemeClr>
              </a:solidFill>
            </a:rPr>
            <a:t>采集维护数据</a:t>
          </a:r>
        </a:p>
      </dgm:t>
    </dgm:pt>
    <dgm:pt modelId="{9C8DE071-3205-41F9-A692-3A073EEBDF1D}" type="parTrans" cxnId="{C2DE858A-253B-4CF9-BB29-6FA2C2D8C0A6}">
      <dgm:prSet/>
      <dgm:spPr/>
      <dgm:t>
        <a:bodyPr/>
        <a:lstStyle/>
        <a:p>
          <a:endParaRPr lang="zh-CN" altLang="en-US" sz="1050"/>
        </a:p>
      </dgm:t>
    </dgm:pt>
    <dgm:pt modelId="{F3D9249C-64FB-47B2-8CDE-57E35AD3D114}" type="sibTrans" cxnId="{C2DE858A-253B-4CF9-BB29-6FA2C2D8C0A6}">
      <dgm:prSet/>
      <dgm:spPr/>
      <dgm:t>
        <a:bodyPr/>
        <a:lstStyle/>
        <a:p>
          <a:endParaRPr lang="zh-CN" altLang="en-US" sz="1050"/>
        </a:p>
      </dgm:t>
    </dgm:pt>
    <dgm:pt modelId="{4E1B7F4B-AC83-4F4F-BC1E-C821A3B8D486}">
      <dgm:prSet phldrT="[文本]" custT="1"/>
      <dgm:spPr/>
      <dgm:t>
        <a:bodyPr/>
        <a:lstStyle/>
        <a:p>
          <a:r>
            <a:rPr lang="zh-CN" altLang="en-US" sz="1000" dirty="0">
              <a:solidFill>
                <a:schemeClr val="tx1">
                  <a:lumMod val="85000"/>
                  <a:lumOff val="15000"/>
                </a:schemeClr>
              </a:solidFill>
            </a:rPr>
            <a:t>采用贴片模式内置电信卡</a:t>
          </a:r>
        </a:p>
      </dgm:t>
    </dgm:pt>
    <dgm:pt modelId="{598349B8-8EC1-49A7-B7A5-CDFB3A89033F}" type="parTrans" cxnId="{CA0B3038-52BF-42BF-869C-ACBE681CF91D}">
      <dgm:prSet/>
      <dgm:spPr/>
      <dgm:t>
        <a:bodyPr/>
        <a:lstStyle/>
        <a:p>
          <a:endParaRPr lang="zh-CN" altLang="en-US" sz="1050"/>
        </a:p>
      </dgm:t>
    </dgm:pt>
    <dgm:pt modelId="{FBCC3047-8703-41E9-88C3-417DFF48669F}" type="sibTrans" cxnId="{CA0B3038-52BF-42BF-869C-ACBE681CF91D}">
      <dgm:prSet/>
      <dgm:spPr/>
      <dgm:t>
        <a:bodyPr/>
        <a:lstStyle/>
        <a:p>
          <a:endParaRPr lang="zh-CN" altLang="en-US" sz="1050"/>
        </a:p>
      </dgm:t>
    </dgm:pt>
    <dgm:pt modelId="{BCCB0982-322F-421B-9BB2-735AFA763D03}">
      <dgm:prSet phldrT="[文本]" custT="1"/>
      <dgm:spPr/>
      <dgm:t>
        <a:bodyPr tIns="36000" bIns="36000"/>
        <a:lstStyle/>
        <a:p>
          <a:r>
            <a:rPr lang="zh-CN" altLang="en-US" sz="1100" b="1" dirty="0"/>
            <a:t>软件平台</a:t>
          </a:r>
        </a:p>
      </dgm:t>
    </dgm:pt>
    <dgm:pt modelId="{6D3DCFE9-97BA-46FC-98DE-31DF3CA7A1E8}" type="parTrans" cxnId="{A05ACA16-BDAF-4ED9-8689-C95A0E1D6157}">
      <dgm:prSet/>
      <dgm:spPr/>
      <dgm:t>
        <a:bodyPr/>
        <a:lstStyle/>
        <a:p>
          <a:endParaRPr lang="zh-CN" altLang="en-US" sz="1050"/>
        </a:p>
      </dgm:t>
    </dgm:pt>
    <dgm:pt modelId="{814BAF18-2332-402D-BCBE-1BEA7866171E}" type="sibTrans" cxnId="{A05ACA16-BDAF-4ED9-8689-C95A0E1D6157}">
      <dgm:prSet/>
      <dgm:spPr/>
      <dgm:t>
        <a:bodyPr/>
        <a:lstStyle/>
        <a:p>
          <a:endParaRPr lang="zh-CN" altLang="en-US" sz="1050"/>
        </a:p>
      </dgm:t>
    </dgm:pt>
    <dgm:pt modelId="{00918F0E-117F-484F-9B7F-DF0E43FF0699}">
      <dgm:prSet phldrT="[文本]" custT="1"/>
      <dgm:spPr/>
      <dgm:t>
        <a:bodyPr/>
        <a:lstStyle/>
        <a:p>
          <a:r>
            <a:rPr lang="zh-CN" altLang="en-US" sz="1000" dirty="0">
              <a:solidFill>
                <a:schemeClr val="tx1">
                  <a:lumMod val="85000"/>
                  <a:lumOff val="15000"/>
                </a:schemeClr>
              </a:solidFill>
            </a:rPr>
            <a:t>响应客户需求</a:t>
          </a:r>
        </a:p>
      </dgm:t>
    </dgm:pt>
    <dgm:pt modelId="{EC8ABADB-36D2-4CCA-AD58-F6F1E363A2F2}" type="parTrans" cxnId="{EB5C167B-01CD-46AC-B12D-60E9256671BD}">
      <dgm:prSet/>
      <dgm:spPr/>
      <dgm:t>
        <a:bodyPr/>
        <a:lstStyle/>
        <a:p>
          <a:endParaRPr lang="zh-CN" altLang="en-US" sz="1050"/>
        </a:p>
      </dgm:t>
    </dgm:pt>
    <dgm:pt modelId="{58DD0875-07BE-4CE2-85BC-544C773EBC05}" type="sibTrans" cxnId="{EB5C167B-01CD-46AC-B12D-60E9256671BD}">
      <dgm:prSet/>
      <dgm:spPr/>
      <dgm:t>
        <a:bodyPr/>
        <a:lstStyle/>
        <a:p>
          <a:endParaRPr lang="zh-CN" altLang="en-US" sz="1050"/>
        </a:p>
      </dgm:t>
    </dgm:pt>
    <dgm:pt modelId="{9748E89C-BFD9-47E1-9F5C-AAFF5F9284F3}">
      <dgm:prSet phldrT="[文本]" custT="1"/>
      <dgm:spPr/>
      <dgm:t>
        <a:bodyPr/>
        <a:lstStyle/>
        <a:p>
          <a:r>
            <a:rPr lang="zh-CN" altLang="en-US" sz="1000" dirty="0">
              <a:solidFill>
                <a:schemeClr val="tx1">
                  <a:lumMod val="85000"/>
                  <a:lumOff val="15000"/>
                </a:schemeClr>
              </a:solidFill>
            </a:rPr>
            <a:t>负责开发应用软件平台</a:t>
          </a:r>
        </a:p>
      </dgm:t>
    </dgm:pt>
    <dgm:pt modelId="{4917B1A0-6F39-4097-9591-481202D85E44}" type="parTrans" cxnId="{3D4434B1-1F9C-4D37-B3CB-2EE6910C7874}">
      <dgm:prSet/>
      <dgm:spPr/>
      <dgm:t>
        <a:bodyPr/>
        <a:lstStyle/>
        <a:p>
          <a:endParaRPr lang="zh-CN" altLang="en-US" sz="1050"/>
        </a:p>
      </dgm:t>
    </dgm:pt>
    <dgm:pt modelId="{BE04F713-70D4-4AE2-A4BC-F3270456AE9A}" type="sibTrans" cxnId="{3D4434B1-1F9C-4D37-B3CB-2EE6910C7874}">
      <dgm:prSet/>
      <dgm:spPr/>
      <dgm:t>
        <a:bodyPr/>
        <a:lstStyle/>
        <a:p>
          <a:endParaRPr lang="zh-CN" altLang="en-US" sz="1050"/>
        </a:p>
      </dgm:t>
    </dgm:pt>
    <dgm:pt modelId="{62A28067-48ED-4BDE-A803-0D2605D4D499}">
      <dgm:prSet phldrT="[文本]" custT="1"/>
      <dgm:spPr/>
      <dgm:t>
        <a:bodyPr tIns="36000" bIns="36000"/>
        <a:lstStyle/>
        <a:p>
          <a:r>
            <a:rPr lang="zh-CN" altLang="en-US" sz="1100" b="1" dirty="0"/>
            <a:t>服务器端</a:t>
          </a:r>
        </a:p>
      </dgm:t>
    </dgm:pt>
    <dgm:pt modelId="{1CD05E32-9E89-4499-AAA3-10D74FC663EE}" type="parTrans" cxnId="{99503CD7-60B1-41DF-8A16-CCFE37C9FD6A}">
      <dgm:prSet/>
      <dgm:spPr/>
      <dgm:t>
        <a:bodyPr/>
        <a:lstStyle/>
        <a:p>
          <a:endParaRPr lang="zh-CN" altLang="en-US" sz="1050"/>
        </a:p>
      </dgm:t>
    </dgm:pt>
    <dgm:pt modelId="{2C13E1FD-B1CD-4E0A-ABCA-47B962844F96}" type="sibTrans" cxnId="{99503CD7-60B1-41DF-8A16-CCFE37C9FD6A}">
      <dgm:prSet/>
      <dgm:spPr/>
      <dgm:t>
        <a:bodyPr/>
        <a:lstStyle/>
        <a:p>
          <a:endParaRPr lang="zh-CN" altLang="en-US" sz="1050"/>
        </a:p>
      </dgm:t>
    </dgm:pt>
    <dgm:pt modelId="{45EFBA5E-5DF8-4EDC-950F-0AF3EDF12F17}">
      <dgm:prSet phldrT="[文本]" custT="1"/>
      <dgm:spPr/>
      <dgm:t>
        <a:bodyPr/>
        <a:lstStyle/>
        <a:p>
          <a:r>
            <a:rPr lang="zh-CN" altLang="en-US" sz="1000" dirty="0">
              <a:solidFill>
                <a:schemeClr val="tx1">
                  <a:lumMod val="85000"/>
                  <a:lumOff val="15000"/>
                </a:schemeClr>
              </a:solidFill>
            </a:rPr>
            <a:t>电信提供平台云资源</a:t>
          </a:r>
        </a:p>
      </dgm:t>
    </dgm:pt>
    <dgm:pt modelId="{74EC6DA5-49D6-41F8-8381-0D01CB794E57}" type="parTrans" cxnId="{DD1AE380-555B-41AB-926E-F8188E8B42A5}">
      <dgm:prSet/>
      <dgm:spPr/>
      <dgm:t>
        <a:bodyPr/>
        <a:lstStyle/>
        <a:p>
          <a:endParaRPr lang="zh-CN" altLang="en-US" sz="1050"/>
        </a:p>
      </dgm:t>
    </dgm:pt>
    <dgm:pt modelId="{9D1968B7-78B4-485A-BEE4-624FC00731D9}" type="sibTrans" cxnId="{DD1AE380-555B-41AB-926E-F8188E8B42A5}">
      <dgm:prSet/>
      <dgm:spPr/>
      <dgm:t>
        <a:bodyPr/>
        <a:lstStyle/>
        <a:p>
          <a:endParaRPr lang="zh-CN" altLang="en-US" sz="1050"/>
        </a:p>
      </dgm:t>
    </dgm:pt>
    <dgm:pt modelId="{FB550426-B7F3-40B2-9A04-C28E1AB80965}" type="pres">
      <dgm:prSet presAssocID="{F6BB3207-FBB7-42F6-9CFD-BBA286599C39}" presName="Name0" presStyleCnt="0">
        <dgm:presLayoutVars>
          <dgm:dir/>
          <dgm:animLvl val="lvl"/>
          <dgm:resizeHandles val="exact"/>
        </dgm:presLayoutVars>
      </dgm:prSet>
      <dgm:spPr/>
      <dgm:t>
        <a:bodyPr/>
        <a:lstStyle/>
        <a:p>
          <a:endParaRPr lang="zh-CN" altLang="en-US"/>
        </a:p>
      </dgm:t>
    </dgm:pt>
    <dgm:pt modelId="{6671D999-7962-40A0-BF56-DB6C9B05DBA2}" type="pres">
      <dgm:prSet presAssocID="{83E58F0F-BB71-4852-8BCB-12E395919BD3}" presName="composite" presStyleCnt="0"/>
      <dgm:spPr/>
    </dgm:pt>
    <dgm:pt modelId="{B73EB843-13FF-46E6-B22C-D500B89DFA84}" type="pres">
      <dgm:prSet presAssocID="{83E58F0F-BB71-4852-8BCB-12E395919BD3}" presName="parTx" presStyleLbl="alignNode1" presStyleIdx="0" presStyleCnt="4">
        <dgm:presLayoutVars>
          <dgm:chMax val="0"/>
          <dgm:chPref val="0"/>
          <dgm:bulletEnabled val="1"/>
        </dgm:presLayoutVars>
      </dgm:prSet>
      <dgm:spPr/>
      <dgm:t>
        <a:bodyPr/>
        <a:lstStyle/>
        <a:p>
          <a:endParaRPr lang="zh-CN" altLang="en-US"/>
        </a:p>
      </dgm:t>
    </dgm:pt>
    <dgm:pt modelId="{49269CF4-232B-4D2F-BFC3-225BD7E7CB0E}" type="pres">
      <dgm:prSet presAssocID="{83E58F0F-BB71-4852-8BCB-12E395919BD3}" presName="desTx" presStyleLbl="alignAccFollowNode1" presStyleIdx="0" presStyleCnt="4">
        <dgm:presLayoutVars>
          <dgm:bulletEnabled val="1"/>
        </dgm:presLayoutVars>
      </dgm:prSet>
      <dgm:spPr/>
      <dgm:t>
        <a:bodyPr/>
        <a:lstStyle/>
        <a:p>
          <a:endParaRPr lang="zh-CN" altLang="en-US"/>
        </a:p>
      </dgm:t>
    </dgm:pt>
    <dgm:pt modelId="{C975E632-733A-44F6-BA10-DF2C48DE8B24}" type="pres">
      <dgm:prSet presAssocID="{E1755EFA-0470-44BF-A483-689D725C77DA}" presName="space" presStyleCnt="0"/>
      <dgm:spPr/>
    </dgm:pt>
    <dgm:pt modelId="{8CC540CD-BCA9-4566-BB67-6D6BDBD5E96D}" type="pres">
      <dgm:prSet presAssocID="{AF82D955-8EEF-4157-9CBA-83E8A2695CEE}" presName="composite" presStyleCnt="0"/>
      <dgm:spPr/>
    </dgm:pt>
    <dgm:pt modelId="{BF157BB2-9617-42B5-A803-568E287482CF}" type="pres">
      <dgm:prSet presAssocID="{AF82D955-8EEF-4157-9CBA-83E8A2695CEE}" presName="parTx" presStyleLbl="alignNode1" presStyleIdx="1" presStyleCnt="4">
        <dgm:presLayoutVars>
          <dgm:chMax val="0"/>
          <dgm:chPref val="0"/>
          <dgm:bulletEnabled val="1"/>
        </dgm:presLayoutVars>
      </dgm:prSet>
      <dgm:spPr/>
      <dgm:t>
        <a:bodyPr/>
        <a:lstStyle/>
        <a:p>
          <a:endParaRPr lang="zh-CN" altLang="en-US"/>
        </a:p>
      </dgm:t>
    </dgm:pt>
    <dgm:pt modelId="{3377F114-6726-443D-9058-71E67793F257}" type="pres">
      <dgm:prSet presAssocID="{AF82D955-8EEF-4157-9CBA-83E8A2695CEE}" presName="desTx" presStyleLbl="alignAccFollowNode1" presStyleIdx="1" presStyleCnt="4">
        <dgm:presLayoutVars>
          <dgm:bulletEnabled val="1"/>
        </dgm:presLayoutVars>
      </dgm:prSet>
      <dgm:spPr/>
      <dgm:t>
        <a:bodyPr/>
        <a:lstStyle/>
        <a:p>
          <a:endParaRPr lang="zh-CN" altLang="en-US"/>
        </a:p>
      </dgm:t>
    </dgm:pt>
    <dgm:pt modelId="{CA5C3FC5-6D40-46DF-8CAC-86C67CE36B10}" type="pres">
      <dgm:prSet presAssocID="{17F888F0-9FAE-481E-BF6E-28304AAEA726}" presName="space" presStyleCnt="0"/>
      <dgm:spPr/>
    </dgm:pt>
    <dgm:pt modelId="{50A8B397-3274-4654-AF94-70569B205CE1}" type="pres">
      <dgm:prSet presAssocID="{BCCB0982-322F-421B-9BB2-735AFA763D03}" presName="composite" presStyleCnt="0"/>
      <dgm:spPr/>
    </dgm:pt>
    <dgm:pt modelId="{80655A89-BAAF-47BE-BDFB-91FB44729B78}" type="pres">
      <dgm:prSet presAssocID="{BCCB0982-322F-421B-9BB2-735AFA763D03}" presName="parTx" presStyleLbl="alignNode1" presStyleIdx="2" presStyleCnt="4">
        <dgm:presLayoutVars>
          <dgm:chMax val="0"/>
          <dgm:chPref val="0"/>
          <dgm:bulletEnabled val="1"/>
        </dgm:presLayoutVars>
      </dgm:prSet>
      <dgm:spPr/>
      <dgm:t>
        <a:bodyPr/>
        <a:lstStyle/>
        <a:p>
          <a:endParaRPr lang="zh-CN" altLang="en-US"/>
        </a:p>
      </dgm:t>
    </dgm:pt>
    <dgm:pt modelId="{494F27CF-7227-409C-BCD4-3EF84975A967}" type="pres">
      <dgm:prSet presAssocID="{BCCB0982-322F-421B-9BB2-735AFA763D03}" presName="desTx" presStyleLbl="alignAccFollowNode1" presStyleIdx="2" presStyleCnt="4">
        <dgm:presLayoutVars>
          <dgm:bulletEnabled val="1"/>
        </dgm:presLayoutVars>
      </dgm:prSet>
      <dgm:spPr/>
      <dgm:t>
        <a:bodyPr/>
        <a:lstStyle/>
        <a:p>
          <a:endParaRPr lang="zh-CN" altLang="en-US"/>
        </a:p>
      </dgm:t>
    </dgm:pt>
    <dgm:pt modelId="{639C2727-33D0-404B-95F8-FB6A7A1F7DEB}" type="pres">
      <dgm:prSet presAssocID="{814BAF18-2332-402D-BCBE-1BEA7866171E}" presName="space" presStyleCnt="0"/>
      <dgm:spPr/>
    </dgm:pt>
    <dgm:pt modelId="{0FB9F098-1421-4D64-AB11-3EC82DCC89FB}" type="pres">
      <dgm:prSet presAssocID="{62A28067-48ED-4BDE-A803-0D2605D4D499}" presName="composite" presStyleCnt="0"/>
      <dgm:spPr/>
    </dgm:pt>
    <dgm:pt modelId="{65DBC073-9B00-484C-B03A-50A9FE627644}" type="pres">
      <dgm:prSet presAssocID="{62A28067-48ED-4BDE-A803-0D2605D4D499}" presName="parTx" presStyleLbl="alignNode1" presStyleIdx="3" presStyleCnt="4">
        <dgm:presLayoutVars>
          <dgm:chMax val="0"/>
          <dgm:chPref val="0"/>
          <dgm:bulletEnabled val="1"/>
        </dgm:presLayoutVars>
      </dgm:prSet>
      <dgm:spPr/>
      <dgm:t>
        <a:bodyPr/>
        <a:lstStyle/>
        <a:p>
          <a:endParaRPr lang="zh-CN" altLang="en-US"/>
        </a:p>
      </dgm:t>
    </dgm:pt>
    <dgm:pt modelId="{1CDFDEE7-7CB0-4C06-8966-28C88BD41D10}" type="pres">
      <dgm:prSet presAssocID="{62A28067-48ED-4BDE-A803-0D2605D4D499}" presName="desTx" presStyleLbl="alignAccFollowNode1" presStyleIdx="3" presStyleCnt="4">
        <dgm:presLayoutVars>
          <dgm:bulletEnabled val="1"/>
        </dgm:presLayoutVars>
      </dgm:prSet>
      <dgm:spPr/>
      <dgm:t>
        <a:bodyPr/>
        <a:lstStyle/>
        <a:p>
          <a:endParaRPr lang="zh-CN" altLang="en-US"/>
        </a:p>
      </dgm:t>
    </dgm:pt>
  </dgm:ptLst>
  <dgm:cxnLst>
    <dgm:cxn modelId="{3E92E07E-A9EB-48CA-A3D5-90CB98D7C100}" srcId="{F6BB3207-FBB7-42F6-9CFD-BBA286599C39}" destId="{83E58F0F-BB71-4852-8BCB-12E395919BD3}" srcOrd="0" destOrd="0" parTransId="{5CB74DE2-DD29-4551-B3C2-EC24EF8B25D7}" sibTransId="{E1755EFA-0470-44BF-A483-689D725C77DA}"/>
    <dgm:cxn modelId="{62655F5D-419A-462D-A087-1BE0DF1E8E1F}" type="presOf" srcId="{E85B0D11-B85B-403E-A558-6F9AEC0BBFD7}" destId="{49269CF4-232B-4D2F-BFC3-225BD7E7CB0E}" srcOrd="0" destOrd="1" presId="urn:microsoft.com/office/officeart/2005/8/layout/hList1"/>
    <dgm:cxn modelId="{5F177AD2-90C3-4CDF-A783-F4F456500B5F}" type="presOf" srcId="{62A28067-48ED-4BDE-A803-0D2605D4D499}" destId="{65DBC073-9B00-484C-B03A-50A9FE627644}" srcOrd="0" destOrd="0" presId="urn:microsoft.com/office/officeart/2005/8/layout/hList1"/>
    <dgm:cxn modelId="{C5278D6E-9749-43EF-8F1B-53C24B4B209B}" type="presOf" srcId="{83E58F0F-BB71-4852-8BCB-12E395919BD3}" destId="{B73EB843-13FF-46E6-B22C-D500B89DFA84}" srcOrd="0" destOrd="0" presId="urn:microsoft.com/office/officeart/2005/8/layout/hList1"/>
    <dgm:cxn modelId="{86A496AC-EB3C-44D2-BE65-4BF6BD08F23C}" type="presOf" srcId="{9748E89C-BFD9-47E1-9F5C-AAFF5F9284F3}" destId="{494F27CF-7227-409C-BCD4-3EF84975A967}" srcOrd="0" destOrd="1" presId="urn:microsoft.com/office/officeart/2005/8/layout/hList1"/>
    <dgm:cxn modelId="{405FA650-DB19-4A5F-AA5A-DCECA30062CC}" type="presOf" srcId="{45EFBA5E-5DF8-4EDC-950F-0AF3EDF12F17}" destId="{1CDFDEE7-7CB0-4C06-8966-28C88BD41D10}" srcOrd="0" destOrd="0" presId="urn:microsoft.com/office/officeart/2005/8/layout/hList1"/>
    <dgm:cxn modelId="{DD1AE380-555B-41AB-926E-F8188E8B42A5}" srcId="{62A28067-48ED-4BDE-A803-0D2605D4D499}" destId="{45EFBA5E-5DF8-4EDC-950F-0AF3EDF12F17}" srcOrd="0" destOrd="0" parTransId="{74EC6DA5-49D6-41F8-8381-0D01CB794E57}" sibTransId="{9D1968B7-78B4-485A-BEE4-624FC00731D9}"/>
    <dgm:cxn modelId="{E8EE0B1C-35A6-4F15-847D-10ED3E31D44F}" type="presOf" srcId="{BCCB0982-322F-421B-9BB2-735AFA763D03}" destId="{80655A89-BAAF-47BE-BDFB-91FB44729B78}" srcOrd="0" destOrd="0" presId="urn:microsoft.com/office/officeart/2005/8/layout/hList1"/>
    <dgm:cxn modelId="{9FC3D99E-CA4F-4712-BDA7-5C1196911F70}" type="presOf" srcId="{4E1B7F4B-AC83-4F4F-BC1E-C821A3B8D486}" destId="{3377F114-6726-443D-9058-71E67793F257}" srcOrd="0" destOrd="1" presId="urn:microsoft.com/office/officeart/2005/8/layout/hList1"/>
    <dgm:cxn modelId="{EB5C167B-01CD-46AC-B12D-60E9256671BD}" srcId="{BCCB0982-322F-421B-9BB2-735AFA763D03}" destId="{00918F0E-117F-484F-9B7F-DF0E43FF0699}" srcOrd="0" destOrd="0" parTransId="{EC8ABADB-36D2-4CCA-AD58-F6F1E363A2F2}" sibTransId="{58DD0875-07BE-4CE2-85BC-544C773EBC05}"/>
    <dgm:cxn modelId="{F4EFB67B-2C03-462D-8B27-011BB191E01C}" type="presOf" srcId="{B89F4F77-013F-47FA-B682-A3F29AD76022}" destId="{49269CF4-232B-4D2F-BFC3-225BD7E7CB0E}" srcOrd="0" destOrd="0" presId="urn:microsoft.com/office/officeart/2005/8/layout/hList1"/>
    <dgm:cxn modelId="{67C59590-8B78-4700-8335-F6482AECF724}" type="presOf" srcId="{F6BB3207-FBB7-42F6-9CFD-BBA286599C39}" destId="{FB550426-B7F3-40B2-9A04-C28E1AB80965}" srcOrd="0" destOrd="0" presId="urn:microsoft.com/office/officeart/2005/8/layout/hList1"/>
    <dgm:cxn modelId="{B64398A7-587C-49EE-B8CD-64F8081A88FE}" srcId="{83E58F0F-BB71-4852-8BCB-12E395919BD3}" destId="{E85B0D11-B85B-403E-A558-6F9AEC0BBFD7}" srcOrd="1" destOrd="0" parTransId="{0D378CB9-4BB2-4500-AF48-143510A18F68}" sibTransId="{3B679AFD-4CBF-440A-B03D-1789FABF5ADA}"/>
    <dgm:cxn modelId="{A7EC0DC0-10F7-440E-B715-8B5A93E8BD4D}" type="presOf" srcId="{00918F0E-117F-484F-9B7F-DF0E43FF0699}" destId="{494F27CF-7227-409C-BCD4-3EF84975A967}" srcOrd="0" destOrd="0" presId="urn:microsoft.com/office/officeart/2005/8/layout/hList1"/>
    <dgm:cxn modelId="{3D4434B1-1F9C-4D37-B3CB-2EE6910C7874}" srcId="{BCCB0982-322F-421B-9BB2-735AFA763D03}" destId="{9748E89C-BFD9-47E1-9F5C-AAFF5F9284F3}" srcOrd="1" destOrd="0" parTransId="{4917B1A0-6F39-4097-9591-481202D85E44}" sibTransId="{BE04F713-70D4-4AE2-A4BC-F3270456AE9A}"/>
    <dgm:cxn modelId="{99503CD7-60B1-41DF-8A16-CCFE37C9FD6A}" srcId="{F6BB3207-FBB7-42F6-9CFD-BBA286599C39}" destId="{62A28067-48ED-4BDE-A803-0D2605D4D499}" srcOrd="3" destOrd="0" parTransId="{1CD05E32-9E89-4499-AAA3-10D74FC663EE}" sibTransId="{2C13E1FD-B1CD-4E0A-ABCA-47B962844F96}"/>
    <dgm:cxn modelId="{CA0B3038-52BF-42BF-869C-ACBE681CF91D}" srcId="{AF82D955-8EEF-4157-9CBA-83E8A2695CEE}" destId="{4E1B7F4B-AC83-4F4F-BC1E-C821A3B8D486}" srcOrd="1" destOrd="0" parTransId="{598349B8-8EC1-49A7-B7A5-CDFB3A89033F}" sibTransId="{FBCC3047-8703-41E9-88C3-417DFF48669F}"/>
    <dgm:cxn modelId="{A05ACA16-BDAF-4ED9-8689-C95A0E1D6157}" srcId="{F6BB3207-FBB7-42F6-9CFD-BBA286599C39}" destId="{BCCB0982-322F-421B-9BB2-735AFA763D03}" srcOrd="2" destOrd="0" parTransId="{6D3DCFE9-97BA-46FC-98DE-31DF3CA7A1E8}" sibTransId="{814BAF18-2332-402D-BCBE-1BEA7866171E}"/>
    <dgm:cxn modelId="{4C65C2B8-19E4-47A3-B45E-9561CDEDDD80}" srcId="{F6BB3207-FBB7-42F6-9CFD-BBA286599C39}" destId="{AF82D955-8EEF-4157-9CBA-83E8A2695CEE}" srcOrd="1" destOrd="0" parTransId="{37A5BA12-F9DA-4E3D-AEC3-C7154D1A6004}" sibTransId="{17F888F0-9FAE-481E-BF6E-28304AAEA726}"/>
    <dgm:cxn modelId="{DAE7973E-4C2F-4683-ACA9-19B346C7DAE2}" type="presOf" srcId="{AF82D955-8EEF-4157-9CBA-83E8A2695CEE}" destId="{BF157BB2-9617-42B5-A803-568E287482CF}" srcOrd="0" destOrd="0" presId="urn:microsoft.com/office/officeart/2005/8/layout/hList1"/>
    <dgm:cxn modelId="{BA14D424-A666-4278-B442-334BB35B78BA}" type="presOf" srcId="{6B084FD0-5058-4084-9853-B0F70C99EA4F}" destId="{3377F114-6726-443D-9058-71E67793F257}" srcOrd="0" destOrd="0" presId="urn:microsoft.com/office/officeart/2005/8/layout/hList1"/>
    <dgm:cxn modelId="{8E5F3A45-BF68-4945-AF38-192ECCBAE096}" srcId="{83E58F0F-BB71-4852-8BCB-12E395919BD3}" destId="{B89F4F77-013F-47FA-B682-A3F29AD76022}" srcOrd="0" destOrd="0" parTransId="{0C0FC18D-CE31-427D-AD77-9D409DD892BC}" sibTransId="{6B956DC4-44B7-4DBB-9748-761DBF273278}"/>
    <dgm:cxn modelId="{C2DE858A-253B-4CF9-BB29-6FA2C2D8C0A6}" srcId="{AF82D955-8EEF-4157-9CBA-83E8A2695CEE}" destId="{6B084FD0-5058-4084-9853-B0F70C99EA4F}" srcOrd="0" destOrd="0" parTransId="{9C8DE071-3205-41F9-A692-3A073EEBDF1D}" sibTransId="{F3D9249C-64FB-47B2-8CDE-57E35AD3D114}"/>
    <dgm:cxn modelId="{036A43AF-A51B-4571-806F-DE90B4D4B20D}" type="presParOf" srcId="{FB550426-B7F3-40B2-9A04-C28E1AB80965}" destId="{6671D999-7962-40A0-BF56-DB6C9B05DBA2}" srcOrd="0" destOrd="0" presId="urn:microsoft.com/office/officeart/2005/8/layout/hList1"/>
    <dgm:cxn modelId="{2A39DA6F-C71F-40F9-997F-CC191FFC3671}" type="presParOf" srcId="{6671D999-7962-40A0-BF56-DB6C9B05DBA2}" destId="{B73EB843-13FF-46E6-B22C-D500B89DFA84}" srcOrd="0" destOrd="0" presId="urn:microsoft.com/office/officeart/2005/8/layout/hList1"/>
    <dgm:cxn modelId="{42CC5F7E-F50C-447B-B9D7-828AEC952B94}" type="presParOf" srcId="{6671D999-7962-40A0-BF56-DB6C9B05DBA2}" destId="{49269CF4-232B-4D2F-BFC3-225BD7E7CB0E}" srcOrd="1" destOrd="0" presId="urn:microsoft.com/office/officeart/2005/8/layout/hList1"/>
    <dgm:cxn modelId="{52211068-DE38-4430-B635-0AF81D250C3D}" type="presParOf" srcId="{FB550426-B7F3-40B2-9A04-C28E1AB80965}" destId="{C975E632-733A-44F6-BA10-DF2C48DE8B24}" srcOrd="1" destOrd="0" presId="urn:microsoft.com/office/officeart/2005/8/layout/hList1"/>
    <dgm:cxn modelId="{512B43D1-8D61-4FF0-8D55-4D6B4142F658}" type="presParOf" srcId="{FB550426-B7F3-40B2-9A04-C28E1AB80965}" destId="{8CC540CD-BCA9-4566-BB67-6D6BDBD5E96D}" srcOrd="2" destOrd="0" presId="urn:microsoft.com/office/officeart/2005/8/layout/hList1"/>
    <dgm:cxn modelId="{18DD39FF-DA42-4DAC-BF4E-4CE7B77B4BF0}" type="presParOf" srcId="{8CC540CD-BCA9-4566-BB67-6D6BDBD5E96D}" destId="{BF157BB2-9617-42B5-A803-568E287482CF}" srcOrd="0" destOrd="0" presId="urn:microsoft.com/office/officeart/2005/8/layout/hList1"/>
    <dgm:cxn modelId="{CB943AAD-EB09-4455-985E-E3CB4BE13E7A}" type="presParOf" srcId="{8CC540CD-BCA9-4566-BB67-6D6BDBD5E96D}" destId="{3377F114-6726-443D-9058-71E67793F257}" srcOrd="1" destOrd="0" presId="urn:microsoft.com/office/officeart/2005/8/layout/hList1"/>
    <dgm:cxn modelId="{9B65B479-8E6C-4F35-9DEC-360D831A6D99}" type="presParOf" srcId="{FB550426-B7F3-40B2-9A04-C28E1AB80965}" destId="{CA5C3FC5-6D40-46DF-8CAC-86C67CE36B10}" srcOrd="3" destOrd="0" presId="urn:microsoft.com/office/officeart/2005/8/layout/hList1"/>
    <dgm:cxn modelId="{89006691-9B45-4CD9-85E3-5D4D1FFFF22E}" type="presParOf" srcId="{FB550426-B7F3-40B2-9A04-C28E1AB80965}" destId="{50A8B397-3274-4654-AF94-70569B205CE1}" srcOrd="4" destOrd="0" presId="urn:microsoft.com/office/officeart/2005/8/layout/hList1"/>
    <dgm:cxn modelId="{FE769E49-C176-43FB-80BA-880005F9A804}" type="presParOf" srcId="{50A8B397-3274-4654-AF94-70569B205CE1}" destId="{80655A89-BAAF-47BE-BDFB-91FB44729B78}" srcOrd="0" destOrd="0" presId="urn:microsoft.com/office/officeart/2005/8/layout/hList1"/>
    <dgm:cxn modelId="{103AE343-8AF1-4F63-BA87-E9330A2A6D2A}" type="presParOf" srcId="{50A8B397-3274-4654-AF94-70569B205CE1}" destId="{494F27CF-7227-409C-BCD4-3EF84975A967}" srcOrd="1" destOrd="0" presId="urn:microsoft.com/office/officeart/2005/8/layout/hList1"/>
    <dgm:cxn modelId="{7B52F9CC-698B-481C-A887-A7624E95B965}" type="presParOf" srcId="{FB550426-B7F3-40B2-9A04-C28E1AB80965}" destId="{639C2727-33D0-404B-95F8-FB6A7A1F7DEB}" srcOrd="5" destOrd="0" presId="urn:microsoft.com/office/officeart/2005/8/layout/hList1"/>
    <dgm:cxn modelId="{2089E5EF-17F2-4277-BA25-74286C1AE215}" type="presParOf" srcId="{FB550426-B7F3-40B2-9A04-C28E1AB80965}" destId="{0FB9F098-1421-4D64-AB11-3EC82DCC89FB}" srcOrd="6" destOrd="0" presId="urn:microsoft.com/office/officeart/2005/8/layout/hList1"/>
    <dgm:cxn modelId="{500B1F59-8A47-41C5-B09E-041A957E7DA3}" type="presParOf" srcId="{0FB9F098-1421-4D64-AB11-3EC82DCC89FB}" destId="{65DBC073-9B00-484C-B03A-50A9FE627644}" srcOrd="0" destOrd="0" presId="urn:microsoft.com/office/officeart/2005/8/layout/hList1"/>
    <dgm:cxn modelId="{8BE6E27B-3995-44CE-822E-A4A8B9A10306}" type="presParOf" srcId="{0FB9F098-1421-4D64-AB11-3EC82DCC89FB}" destId="{1CDFDEE7-7CB0-4C06-8966-28C88BD41D10}" srcOrd="1" destOrd="0" presId="urn:microsoft.com/office/officeart/2005/8/layout/hLis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6C9957D-0B47-43E2-BD01-5735F9FD2D79}">
      <dsp:nvSpPr>
        <dsp:cNvPr id="0" name=""/>
        <dsp:cNvSpPr/>
      </dsp:nvSpPr>
      <dsp:spPr>
        <a:xfrm>
          <a:off x="2024015" y="2066305"/>
          <a:ext cx="1676096" cy="16760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kern="1200" dirty="0" smtClean="0">
              <a:latin typeface="+mn-ea"/>
              <a:ea typeface="+mn-ea"/>
            </a:rPr>
            <a:t>中国电信</a:t>
          </a:r>
          <a:r>
            <a:rPr lang="en-US" altLang="zh-CN" sz="1800" kern="1200" dirty="0" smtClean="0">
              <a:latin typeface="+mn-ea"/>
              <a:ea typeface="+mn-ea"/>
            </a:rPr>
            <a:t>NB-</a:t>
          </a:r>
          <a:r>
            <a:rPr lang="en-US" altLang="zh-CN" sz="1800" kern="1200" dirty="0" err="1" smtClean="0">
              <a:latin typeface="+mn-ea"/>
              <a:ea typeface="+mn-ea"/>
            </a:rPr>
            <a:t>IoT</a:t>
          </a:r>
          <a:r>
            <a:rPr lang="zh-CN" altLang="en-US" sz="1800" kern="1200" dirty="0" smtClean="0">
              <a:latin typeface="+mn-ea"/>
              <a:ea typeface="+mn-ea"/>
            </a:rPr>
            <a:t>优势</a:t>
          </a:r>
          <a:endParaRPr lang="zh-CN" altLang="en-US" sz="1800" kern="1200" dirty="0">
            <a:latin typeface="+mn-ea"/>
            <a:ea typeface="+mn-ea"/>
          </a:endParaRPr>
        </a:p>
      </dsp:txBody>
      <dsp:txXfrm>
        <a:off x="2024015" y="2066305"/>
        <a:ext cx="1676096" cy="1676096"/>
      </dsp:txXfrm>
    </dsp:sp>
    <dsp:sp modelId="{48E4BAD2-FFFA-443E-8E75-229E92B43272}">
      <dsp:nvSpPr>
        <dsp:cNvPr id="0" name=""/>
        <dsp:cNvSpPr/>
      </dsp:nvSpPr>
      <dsp:spPr>
        <a:xfrm rot="12900000">
          <a:off x="884367" y="1752956"/>
          <a:ext cx="1348869" cy="47768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BEC1FC-9925-4236-B8F1-C972CCE11259}">
      <dsp:nvSpPr>
        <dsp:cNvPr id="0" name=""/>
        <dsp:cNvSpPr/>
      </dsp:nvSpPr>
      <dsp:spPr>
        <a:xfrm>
          <a:off x="210192" y="968043"/>
          <a:ext cx="1592291" cy="12738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zh-CN" altLang="en-US" sz="1600" b="1" kern="1200" dirty="0" smtClean="0"/>
            <a:t>覆盖广，</a:t>
          </a:r>
          <a:r>
            <a:rPr lang="zh-CN" altLang="en-US" sz="1400" kern="1200" dirty="0" smtClean="0"/>
            <a:t>基于</a:t>
          </a:r>
          <a:r>
            <a:rPr lang="en-US" altLang="zh-CN" sz="1400" kern="1200" dirty="0" smtClean="0"/>
            <a:t>4G</a:t>
          </a:r>
          <a:r>
            <a:rPr lang="zh-CN" altLang="en-US" sz="1400" kern="1200" dirty="0" smtClean="0"/>
            <a:t>全覆盖网络部署，有</a:t>
          </a:r>
          <a:r>
            <a:rPr lang="en-US" altLang="zh-CN" sz="1400" kern="1200" dirty="0" smtClean="0"/>
            <a:t>4G</a:t>
          </a:r>
          <a:r>
            <a:rPr lang="zh-CN" altLang="en-US" sz="1400" kern="1200" dirty="0" smtClean="0"/>
            <a:t>均可提供</a:t>
          </a:r>
          <a:r>
            <a:rPr lang="en-US" altLang="zh-CN" sz="1400" kern="1200" dirty="0" smtClean="0"/>
            <a:t>NB-</a:t>
          </a:r>
          <a:r>
            <a:rPr lang="en-US" altLang="zh-CN" sz="1400" kern="1200" dirty="0" err="1" smtClean="0"/>
            <a:t>IoT</a:t>
          </a:r>
          <a:r>
            <a:rPr lang="zh-CN" altLang="en-US" sz="1400" kern="1200" dirty="0" smtClean="0"/>
            <a:t>服务</a:t>
          </a:r>
          <a:endParaRPr lang="zh-CN" altLang="en-US" sz="1400" kern="1200" dirty="0"/>
        </a:p>
      </dsp:txBody>
      <dsp:txXfrm>
        <a:off x="210192" y="968043"/>
        <a:ext cx="1592291" cy="1273833"/>
      </dsp:txXfrm>
    </dsp:sp>
    <dsp:sp modelId="{3D96ED33-1E57-4735-8925-9A4B8E280975}">
      <dsp:nvSpPr>
        <dsp:cNvPr id="0" name=""/>
        <dsp:cNvSpPr/>
      </dsp:nvSpPr>
      <dsp:spPr>
        <a:xfrm rot="16200000">
          <a:off x="2187629" y="1074521"/>
          <a:ext cx="1348869" cy="47768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1EAFCE-8409-4177-873B-AC8B493A827D}">
      <dsp:nvSpPr>
        <dsp:cNvPr id="0" name=""/>
        <dsp:cNvSpPr/>
      </dsp:nvSpPr>
      <dsp:spPr>
        <a:xfrm>
          <a:off x="2065918" y="2014"/>
          <a:ext cx="1592291" cy="12738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zh-CN" altLang="en-US" sz="1600" b="1" kern="1200" dirty="0" smtClean="0"/>
            <a:t>规模最大</a:t>
          </a:r>
          <a:r>
            <a:rPr lang="zh-CN" altLang="en-US" sz="1800" b="1" kern="1200" dirty="0" smtClean="0"/>
            <a:t>，</a:t>
          </a:r>
          <a:r>
            <a:rPr lang="zh-CN" altLang="en-US" sz="1400" kern="1200" dirty="0" smtClean="0">
              <a:latin typeface="+mn-ea"/>
              <a:ea typeface="+mn-ea"/>
            </a:rPr>
            <a:t>全网</a:t>
          </a:r>
          <a:r>
            <a:rPr lang="en-US" altLang="zh-CN" sz="1400" kern="1200" dirty="0" smtClean="0">
              <a:latin typeface="+mn-ea"/>
              <a:ea typeface="+mn-ea"/>
            </a:rPr>
            <a:t>31</a:t>
          </a:r>
          <a:r>
            <a:rPr lang="zh-CN" altLang="en-US" sz="1400" kern="1200" dirty="0" smtClean="0">
              <a:latin typeface="+mn-ea"/>
              <a:ea typeface="+mn-ea"/>
            </a:rPr>
            <a:t>万基站网络同步升级</a:t>
          </a:r>
          <a:endParaRPr lang="zh-CN" altLang="en-US" sz="1400" kern="1200" dirty="0">
            <a:latin typeface="+mn-ea"/>
            <a:ea typeface="+mn-ea"/>
          </a:endParaRPr>
        </a:p>
      </dsp:txBody>
      <dsp:txXfrm>
        <a:off x="2065918" y="2014"/>
        <a:ext cx="1592291" cy="1273833"/>
      </dsp:txXfrm>
    </dsp:sp>
    <dsp:sp modelId="{60161865-3D9E-4B18-937C-7C7C53874650}">
      <dsp:nvSpPr>
        <dsp:cNvPr id="0" name=""/>
        <dsp:cNvSpPr/>
      </dsp:nvSpPr>
      <dsp:spPr>
        <a:xfrm rot="19500000">
          <a:off x="3490890" y="1752956"/>
          <a:ext cx="1348869" cy="47768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B70620-95E9-4F21-8359-7B26A3F2D9F9}">
      <dsp:nvSpPr>
        <dsp:cNvPr id="0" name=""/>
        <dsp:cNvSpPr/>
      </dsp:nvSpPr>
      <dsp:spPr>
        <a:xfrm>
          <a:off x="3921644" y="968043"/>
          <a:ext cx="1592291" cy="12738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zh-CN" altLang="en-US" sz="1600" b="1" kern="1200" dirty="0" smtClean="0"/>
            <a:t>质量最优，</a:t>
          </a:r>
          <a:r>
            <a:rPr lang="zh-CN" altLang="en-US" sz="1400" kern="1200" dirty="0" smtClean="0">
              <a:latin typeface="+mn-ea"/>
              <a:ea typeface="+mn-ea"/>
            </a:rPr>
            <a:t>基于</a:t>
          </a:r>
          <a:r>
            <a:rPr lang="en-US" altLang="zh-CN" sz="1400" kern="1200" dirty="0" smtClean="0">
              <a:latin typeface="+mn-ea"/>
              <a:ea typeface="+mn-ea"/>
            </a:rPr>
            <a:t>800MHz</a:t>
          </a:r>
          <a:r>
            <a:rPr lang="zh-CN" altLang="en-US" sz="1400" kern="1200" dirty="0" smtClean="0">
              <a:latin typeface="+mn-ea"/>
              <a:ea typeface="+mn-ea"/>
            </a:rPr>
            <a:t>低频段承载</a:t>
          </a:r>
          <a:endParaRPr lang="zh-CN" altLang="en-US" sz="1400" kern="1200" dirty="0">
            <a:latin typeface="+mn-ea"/>
            <a:ea typeface="+mn-ea"/>
          </a:endParaRPr>
        </a:p>
      </dsp:txBody>
      <dsp:txXfrm>
        <a:off x="3921644" y="968043"/>
        <a:ext cx="1592291" cy="127383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3EB843-13FF-46E6-B22C-D500B89DFA84}">
      <dsp:nvSpPr>
        <dsp:cNvPr id="0" name=""/>
        <dsp:cNvSpPr/>
      </dsp:nvSpPr>
      <dsp:spPr>
        <a:xfrm>
          <a:off x="1646" y="18060"/>
          <a:ext cx="990074" cy="288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0" tIns="36000" rIns="36000" bIns="36000" numCol="1" spcCol="1270" anchor="ctr" anchorCtr="0">
          <a:noAutofit/>
        </a:bodyPr>
        <a:lstStyle/>
        <a:p>
          <a:pPr lvl="0" algn="ctr" defTabSz="488950">
            <a:lnSpc>
              <a:spcPct val="90000"/>
            </a:lnSpc>
            <a:spcBef>
              <a:spcPct val="0"/>
            </a:spcBef>
            <a:spcAft>
              <a:spcPct val="35000"/>
            </a:spcAft>
          </a:pPr>
          <a:r>
            <a:rPr lang="zh-CN" altLang="en-US" sz="1100" b="1" kern="1200" dirty="0"/>
            <a:t>卡和安全通道</a:t>
          </a:r>
        </a:p>
      </dsp:txBody>
      <dsp:txXfrm>
        <a:off x="1646" y="18060"/>
        <a:ext cx="990074" cy="288000"/>
      </dsp:txXfrm>
    </dsp:sp>
    <dsp:sp modelId="{49269CF4-232B-4D2F-BFC3-225BD7E7CB0E}">
      <dsp:nvSpPr>
        <dsp:cNvPr id="0" name=""/>
        <dsp:cNvSpPr/>
      </dsp:nvSpPr>
      <dsp:spPr>
        <a:xfrm>
          <a:off x="1646" y="306060"/>
          <a:ext cx="990074" cy="7561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altLang="zh-CN" sz="1000" kern="1200" dirty="0">
              <a:solidFill>
                <a:schemeClr val="tx1">
                  <a:lumMod val="85000"/>
                  <a:lumOff val="15000"/>
                </a:schemeClr>
              </a:solidFill>
            </a:rPr>
            <a:t>NB-</a:t>
          </a:r>
          <a:r>
            <a:rPr lang="en-US" altLang="zh-CN" sz="1000" kern="1200" dirty="0" err="1">
              <a:solidFill>
                <a:schemeClr val="tx1">
                  <a:lumMod val="85000"/>
                  <a:lumOff val="15000"/>
                </a:schemeClr>
              </a:solidFill>
            </a:rPr>
            <a:t>IoT</a:t>
          </a:r>
          <a:r>
            <a:rPr lang="zh-CN" altLang="en-US" sz="1000" kern="1200" dirty="0">
              <a:solidFill>
                <a:schemeClr val="tx1">
                  <a:lumMod val="85000"/>
                  <a:lumOff val="15000"/>
                </a:schemeClr>
              </a:solidFill>
            </a:rPr>
            <a:t>网络</a:t>
          </a:r>
        </a:p>
        <a:p>
          <a:pPr marL="57150" lvl="1" indent="-57150" algn="l" defTabSz="444500">
            <a:lnSpc>
              <a:spcPct val="90000"/>
            </a:lnSpc>
            <a:spcBef>
              <a:spcPct val="0"/>
            </a:spcBef>
            <a:spcAft>
              <a:spcPct val="15000"/>
            </a:spcAft>
            <a:buChar char="••"/>
          </a:pPr>
          <a:r>
            <a:rPr lang="zh-CN" altLang="en-US" sz="1000" kern="1200" dirty="0">
              <a:solidFill>
                <a:schemeClr val="tx1">
                  <a:lumMod val="85000"/>
                  <a:lumOff val="15000"/>
                </a:schemeClr>
              </a:solidFill>
            </a:rPr>
            <a:t>安全接入通道</a:t>
          </a:r>
        </a:p>
      </dsp:txBody>
      <dsp:txXfrm>
        <a:off x="1646" y="306060"/>
        <a:ext cx="990074" cy="756161"/>
      </dsp:txXfrm>
    </dsp:sp>
    <dsp:sp modelId="{BF157BB2-9617-42B5-A803-568E287482CF}">
      <dsp:nvSpPr>
        <dsp:cNvPr id="0" name=""/>
        <dsp:cNvSpPr/>
      </dsp:nvSpPr>
      <dsp:spPr>
        <a:xfrm>
          <a:off x="1130331" y="18060"/>
          <a:ext cx="990074" cy="288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36000" rIns="78232" bIns="36000" numCol="1" spcCol="1270" anchor="ctr" anchorCtr="0">
          <a:noAutofit/>
        </a:bodyPr>
        <a:lstStyle/>
        <a:p>
          <a:pPr lvl="0" algn="ctr" defTabSz="488950">
            <a:lnSpc>
              <a:spcPct val="90000"/>
            </a:lnSpc>
            <a:spcBef>
              <a:spcPct val="0"/>
            </a:spcBef>
            <a:spcAft>
              <a:spcPct val="35000"/>
            </a:spcAft>
          </a:pPr>
          <a:r>
            <a:rPr lang="zh-CN" altLang="en-US" sz="1100" b="1" kern="1200" dirty="0"/>
            <a:t>智能终端</a:t>
          </a:r>
        </a:p>
      </dsp:txBody>
      <dsp:txXfrm>
        <a:off x="1130331" y="18060"/>
        <a:ext cx="990074" cy="288000"/>
      </dsp:txXfrm>
    </dsp:sp>
    <dsp:sp modelId="{3377F114-6726-443D-9058-71E67793F257}">
      <dsp:nvSpPr>
        <dsp:cNvPr id="0" name=""/>
        <dsp:cNvSpPr/>
      </dsp:nvSpPr>
      <dsp:spPr>
        <a:xfrm>
          <a:off x="1130331" y="306060"/>
          <a:ext cx="990074" cy="7561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zh-CN" altLang="en-US" sz="1000" kern="1200" dirty="0">
              <a:solidFill>
                <a:schemeClr val="tx1">
                  <a:lumMod val="85000"/>
                  <a:lumOff val="15000"/>
                </a:schemeClr>
              </a:solidFill>
            </a:rPr>
            <a:t>采集维护数据</a:t>
          </a:r>
        </a:p>
        <a:p>
          <a:pPr marL="57150" lvl="1" indent="-57150" algn="l" defTabSz="444500">
            <a:lnSpc>
              <a:spcPct val="90000"/>
            </a:lnSpc>
            <a:spcBef>
              <a:spcPct val="0"/>
            </a:spcBef>
            <a:spcAft>
              <a:spcPct val="15000"/>
            </a:spcAft>
            <a:buChar char="••"/>
          </a:pPr>
          <a:r>
            <a:rPr lang="zh-CN" altLang="en-US" sz="1000" kern="1200" dirty="0">
              <a:solidFill>
                <a:schemeClr val="tx1">
                  <a:lumMod val="85000"/>
                  <a:lumOff val="15000"/>
                </a:schemeClr>
              </a:solidFill>
            </a:rPr>
            <a:t>采用贴片模式内置电信卡</a:t>
          </a:r>
        </a:p>
      </dsp:txBody>
      <dsp:txXfrm>
        <a:off x="1130331" y="306060"/>
        <a:ext cx="990074" cy="756161"/>
      </dsp:txXfrm>
    </dsp:sp>
    <dsp:sp modelId="{80655A89-BAAF-47BE-BDFB-91FB44729B78}">
      <dsp:nvSpPr>
        <dsp:cNvPr id="0" name=""/>
        <dsp:cNvSpPr/>
      </dsp:nvSpPr>
      <dsp:spPr>
        <a:xfrm>
          <a:off x="2259016" y="18060"/>
          <a:ext cx="990074" cy="288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36000" rIns="78232" bIns="36000" numCol="1" spcCol="1270" anchor="ctr" anchorCtr="0">
          <a:noAutofit/>
        </a:bodyPr>
        <a:lstStyle/>
        <a:p>
          <a:pPr lvl="0" algn="ctr" defTabSz="488950">
            <a:lnSpc>
              <a:spcPct val="90000"/>
            </a:lnSpc>
            <a:spcBef>
              <a:spcPct val="0"/>
            </a:spcBef>
            <a:spcAft>
              <a:spcPct val="35000"/>
            </a:spcAft>
          </a:pPr>
          <a:r>
            <a:rPr lang="zh-CN" altLang="en-US" sz="1100" b="1" kern="1200" dirty="0"/>
            <a:t>软件平台</a:t>
          </a:r>
        </a:p>
      </dsp:txBody>
      <dsp:txXfrm>
        <a:off x="2259016" y="18060"/>
        <a:ext cx="990074" cy="288000"/>
      </dsp:txXfrm>
    </dsp:sp>
    <dsp:sp modelId="{494F27CF-7227-409C-BCD4-3EF84975A967}">
      <dsp:nvSpPr>
        <dsp:cNvPr id="0" name=""/>
        <dsp:cNvSpPr/>
      </dsp:nvSpPr>
      <dsp:spPr>
        <a:xfrm>
          <a:off x="2259016" y="306060"/>
          <a:ext cx="990074" cy="7561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zh-CN" altLang="en-US" sz="1000" kern="1200" dirty="0">
              <a:solidFill>
                <a:schemeClr val="tx1">
                  <a:lumMod val="85000"/>
                  <a:lumOff val="15000"/>
                </a:schemeClr>
              </a:solidFill>
            </a:rPr>
            <a:t>响应客户需求</a:t>
          </a:r>
        </a:p>
        <a:p>
          <a:pPr marL="57150" lvl="1" indent="-57150" algn="l" defTabSz="444500">
            <a:lnSpc>
              <a:spcPct val="90000"/>
            </a:lnSpc>
            <a:spcBef>
              <a:spcPct val="0"/>
            </a:spcBef>
            <a:spcAft>
              <a:spcPct val="15000"/>
            </a:spcAft>
            <a:buChar char="••"/>
          </a:pPr>
          <a:r>
            <a:rPr lang="zh-CN" altLang="en-US" sz="1000" kern="1200" dirty="0">
              <a:solidFill>
                <a:schemeClr val="tx1">
                  <a:lumMod val="85000"/>
                  <a:lumOff val="15000"/>
                </a:schemeClr>
              </a:solidFill>
            </a:rPr>
            <a:t>负责开发应用软件平台</a:t>
          </a:r>
        </a:p>
      </dsp:txBody>
      <dsp:txXfrm>
        <a:off x="2259016" y="306060"/>
        <a:ext cx="990074" cy="756161"/>
      </dsp:txXfrm>
    </dsp:sp>
    <dsp:sp modelId="{65DBC073-9B00-484C-B03A-50A9FE627644}">
      <dsp:nvSpPr>
        <dsp:cNvPr id="0" name=""/>
        <dsp:cNvSpPr/>
      </dsp:nvSpPr>
      <dsp:spPr>
        <a:xfrm>
          <a:off x="3387701" y="18060"/>
          <a:ext cx="990074" cy="288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36000" rIns="78232" bIns="36000" numCol="1" spcCol="1270" anchor="ctr" anchorCtr="0">
          <a:noAutofit/>
        </a:bodyPr>
        <a:lstStyle/>
        <a:p>
          <a:pPr lvl="0" algn="ctr" defTabSz="488950">
            <a:lnSpc>
              <a:spcPct val="90000"/>
            </a:lnSpc>
            <a:spcBef>
              <a:spcPct val="0"/>
            </a:spcBef>
            <a:spcAft>
              <a:spcPct val="35000"/>
            </a:spcAft>
          </a:pPr>
          <a:r>
            <a:rPr lang="zh-CN" altLang="en-US" sz="1100" b="1" kern="1200" dirty="0"/>
            <a:t>服务器端</a:t>
          </a:r>
        </a:p>
      </dsp:txBody>
      <dsp:txXfrm>
        <a:off x="3387701" y="18060"/>
        <a:ext cx="990074" cy="288000"/>
      </dsp:txXfrm>
    </dsp:sp>
    <dsp:sp modelId="{1CDFDEE7-7CB0-4C06-8966-28C88BD41D10}">
      <dsp:nvSpPr>
        <dsp:cNvPr id="0" name=""/>
        <dsp:cNvSpPr/>
      </dsp:nvSpPr>
      <dsp:spPr>
        <a:xfrm>
          <a:off x="3387701" y="306060"/>
          <a:ext cx="990074" cy="7561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zh-CN" altLang="en-US" sz="1000" kern="1200" dirty="0">
              <a:solidFill>
                <a:schemeClr val="tx1">
                  <a:lumMod val="85000"/>
                  <a:lumOff val="15000"/>
                </a:schemeClr>
              </a:solidFill>
            </a:rPr>
            <a:t>电信提供平台云资源</a:t>
          </a:r>
        </a:p>
      </dsp:txBody>
      <dsp:txXfrm>
        <a:off x="3387701" y="306060"/>
        <a:ext cx="990074" cy="75616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33" name="页眉占位符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lang="zh-CN" altLang="en-US"/>
          </a:p>
        </p:txBody>
      </p:sp>
      <p:sp>
        <p:nvSpPr>
          <p:cNvPr id="1048834" name="日期占位符 2"/>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fld id="{CAE37AC6-CD63-43A6-A8AF-DA6897023C72}" type="datetimeFigureOut">
              <a:rPr lang="zh-CN" altLang="en-US" smtClean="0"/>
              <a:pPr/>
              <a:t>2017/7/31</a:t>
            </a:fld>
            <a:endParaRPr lang="zh-CN" altLang="en-US"/>
          </a:p>
        </p:txBody>
      </p:sp>
      <p:sp>
        <p:nvSpPr>
          <p:cNvPr id="1048835" name="页脚占位符 3"/>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endParaRPr lang="zh-CN" altLang="en-US"/>
          </a:p>
        </p:txBody>
      </p:sp>
      <p:sp>
        <p:nvSpPr>
          <p:cNvPr id="1048836" name="灯片编号占位符 4"/>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A91B85BE-7573-414C-BEC9-C51CBD1DD4A9}" type="slidenum">
              <a:rPr lang="zh-CN" altLang="en-US" smtClean="0"/>
              <a:pPr/>
              <a:t>‹#›</a:t>
            </a:fld>
            <a:endParaRPr lang="zh-CN" altLang="en-US"/>
          </a:p>
        </p:txBody>
      </p:sp>
    </p:spTree>
    <p:extLst>
      <p:ext uri="{BB962C8B-B14F-4D97-AF65-F5344CB8AC3E}">
        <p14:creationId xmlns:p14="http://schemas.microsoft.com/office/powerpoint/2010/main" xmlns="" val="680149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27" name="页眉占位符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lang="zh-CN" altLang="en-US"/>
          </a:p>
        </p:txBody>
      </p:sp>
      <p:sp>
        <p:nvSpPr>
          <p:cNvPr id="1048828" name="日期占位符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vl1pPr>
          </a:lstStyle>
          <a:p>
            <a:fld id="{A4C629A6-B1AE-490A-A374-33008D4A87A2}" type="datetimeFigureOut">
              <a:rPr lang="zh-CN" altLang="en-US" smtClean="0"/>
              <a:pPr/>
              <a:t>2017/7/31</a:t>
            </a:fld>
            <a:endParaRPr lang="zh-CN" altLang="en-US"/>
          </a:p>
        </p:txBody>
      </p:sp>
      <p:sp>
        <p:nvSpPr>
          <p:cNvPr id="1048829" name="幻灯片图像占位符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9066" tIns="49533" rIns="99066" bIns="49533" rtlCol="0" anchor="ctr"/>
          <a:lstStyle/>
          <a:p>
            <a:endParaRPr lang="zh-CN" altLang="en-US"/>
          </a:p>
        </p:txBody>
      </p:sp>
      <p:sp>
        <p:nvSpPr>
          <p:cNvPr id="1048830" name="备注占位符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831" name="页脚占位符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vl1pPr>
          </a:lstStyle>
          <a:p>
            <a:endParaRPr lang="zh-CN" altLang="en-US"/>
          </a:p>
        </p:txBody>
      </p:sp>
      <p:sp>
        <p:nvSpPr>
          <p:cNvPr id="1048832" name="灯片编号占位符 6"/>
          <p:cNvSpPr>
            <a:spLocks noGrp="1"/>
          </p:cNvSpPr>
          <p:nvPr>
            <p:ph type="sldNum" sz="quarter" idx="5"/>
          </p:nvPr>
        </p:nvSpPr>
        <p:spPr>
          <a:xfrm>
            <a:off x="4023092" y="9721107"/>
            <a:ext cx="3077739" cy="513507"/>
          </a:xfrm>
          <a:prstGeom prst="rect">
            <a:avLst/>
          </a:prstGeom>
        </p:spPr>
        <p:txBody>
          <a:bodyPr vert="horz" lIns="99066" tIns="49533" rIns="99066" bIns="49533" rtlCol="0" anchor="b"/>
          <a:lstStyle>
            <a:lvl1pPr algn="r">
              <a:defRPr sz="1300"/>
            </a:lvl1pPr>
          </a:lstStyle>
          <a:p>
            <a:fld id="{ED6CEB62-8E1A-4A91-A882-AC78E25E03D0}" type="slidenum">
              <a:rPr lang="zh-CN" altLang="en-US" smtClean="0"/>
              <a:pPr/>
              <a:t>‹#›</a:t>
            </a:fld>
            <a:endParaRPr lang="zh-CN" altLang="en-US"/>
          </a:p>
        </p:txBody>
      </p:sp>
    </p:spTree>
    <p:extLst>
      <p:ext uri="{BB962C8B-B14F-4D97-AF65-F5344CB8AC3E}">
        <p14:creationId xmlns:p14="http://schemas.microsoft.com/office/powerpoint/2010/main" xmlns="" val="2679455413"/>
      </p:ext>
    </p:extLst>
  </p:cSld>
  <p:clrMap bg1="lt1" tx1="dk1" bg2="lt2" tx2="dk2" accent1="accent1" accent2="accent2" accent3="accent3" accent4="accent4" accent5="accent5" accent6="accent6" hlink="hlink" folHlink="folHlink"/>
  <p:notesStyle>
    <a:lvl1pPr marL="0" algn="l" defTabSz="685527" rtl="0" eaLnBrk="1" latinLnBrk="0" hangingPunct="1">
      <a:defRPr sz="900" kern="1200">
        <a:solidFill>
          <a:schemeClr val="tx1"/>
        </a:solidFill>
        <a:latin typeface="+mn-lt"/>
        <a:ea typeface="+mn-ea"/>
        <a:cs typeface="+mn-cs"/>
      </a:defRPr>
    </a:lvl1pPr>
    <a:lvl2pPr marL="342764" algn="l" defTabSz="685527" rtl="0" eaLnBrk="1" latinLnBrk="0" hangingPunct="1">
      <a:defRPr sz="900" kern="1200">
        <a:solidFill>
          <a:schemeClr val="tx1"/>
        </a:solidFill>
        <a:latin typeface="+mn-lt"/>
        <a:ea typeface="+mn-ea"/>
        <a:cs typeface="+mn-cs"/>
      </a:defRPr>
    </a:lvl2pPr>
    <a:lvl3pPr marL="685527" algn="l" defTabSz="685527" rtl="0" eaLnBrk="1" latinLnBrk="0" hangingPunct="1">
      <a:defRPr sz="900" kern="1200">
        <a:solidFill>
          <a:schemeClr val="tx1"/>
        </a:solidFill>
        <a:latin typeface="+mn-lt"/>
        <a:ea typeface="+mn-ea"/>
        <a:cs typeface="+mn-cs"/>
      </a:defRPr>
    </a:lvl3pPr>
    <a:lvl4pPr marL="1028291" algn="l" defTabSz="685527" rtl="0" eaLnBrk="1" latinLnBrk="0" hangingPunct="1">
      <a:defRPr sz="900" kern="1200">
        <a:solidFill>
          <a:schemeClr val="tx1"/>
        </a:solidFill>
        <a:latin typeface="+mn-lt"/>
        <a:ea typeface="+mn-ea"/>
        <a:cs typeface="+mn-cs"/>
      </a:defRPr>
    </a:lvl4pPr>
    <a:lvl5pPr marL="1371055" algn="l" defTabSz="685527" rtl="0" eaLnBrk="1" latinLnBrk="0" hangingPunct="1">
      <a:defRPr sz="900" kern="1200">
        <a:solidFill>
          <a:schemeClr val="tx1"/>
        </a:solidFill>
        <a:latin typeface="+mn-lt"/>
        <a:ea typeface="+mn-ea"/>
        <a:cs typeface="+mn-cs"/>
      </a:defRPr>
    </a:lvl5pPr>
    <a:lvl6pPr marL="1713819" algn="l" defTabSz="685527" rtl="0" eaLnBrk="1" latinLnBrk="0" hangingPunct="1">
      <a:defRPr sz="900" kern="1200">
        <a:solidFill>
          <a:schemeClr val="tx1"/>
        </a:solidFill>
        <a:latin typeface="+mn-lt"/>
        <a:ea typeface="+mn-ea"/>
        <a:cs typeface="+mn-cs"/>
      </a:defRPr>
    </a:lvl6pPr>
    <a:lvl7pPr marL="2056581" algn="l" defTabSz="685527" rtl="0" eaLnBrk="1" latinLnBrk="0" hangingPunct="1">
      <a:defRPr sz="900" kern="1200">
        <a:solidFill>
          <a:schemeClr val="tx1"/>
        </a:solidFill>
        <a:latin typeface="+mn-lt"/>
        <a:ea typeface="+mn-ea"/>
        <a:cs typeface="+mn-cs"/>
      </a:defRPr>
    </a:lvl7pPr>
    <a:lvl8pPr marL="2399346" algn="l" defTabSz="685527" rtl="0" eaLnBrk="1" latinLnBrk="0" hangingPunct="1">
      <a:defRPr sz="900" kern="1200">
        <a:solidFill>
          <a:schemeClr val="tx1"/>
        </a:solidFill>
        <a:latin typeface="+mn-lt"/>
        <a:ea typeface="+mn-ea"/>
        <a:cs typeface="+mn-cs"/>
      </a:defRPr>
    </a:lvl8pPr>
    <a:lvl9pPr marL="2742110" algn="l" defTabSz="68552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41288" y="768350"/>
            <a:ext cx="6819900" cy="3836988"/>
          </a:xfrm>
        </p:spPr>
      </p:sp>
      <p:sp>
        <p:nvSpPr>
          <p:cNvPr id="3" name="备注占位符 2"/>
          <p:cNvSpPr>
            <a:spLocks noGrp="1"/>
          </p:cNvSpPr>
          <p:nvPr>
            <p:ph type="body" idx="1"/>
          </p:nvPr>
        </p:nvSpPr>
        <p:spPr/>
        <p:txBody>
          <a:bodyPr/>
          <a:lstStyle/>
          <a:p>
            <a:pPr defTabSz="990661">
              <a:defRPr/>
            </a:pPr>
            <a:r>
              <a:rPr lang="zh-CN" altLang="en-US" b="1" dirty="0" smtClean="0">
                <a:solidFill>
                  <a:schemeClr val="bg1"/>
                </a:solidFill>
                <a:sym typeface="宋体" panose="02010600030101010101" pitchFamily="2" charset="-122"/>
              </a:rPr>
              <a:t>痛点：</a:t>
            </a:r>
            <a:r>
              <a:rPr lang="zh-CN" altLang="en-US" b="1" dirty="0" smtClean="0">
                <a:solidFill>
                  <a:schemeClr val="bg1"/>
                </a:solidFill>
                <a:sym typeface="Calibri" panose="020F0502020204030204" charset="0"/>
              </a:rPr>
              <a:t>都存在没有人员在场的时期，</a:t>
            </a:r>
            <a:r>
              <a:rPr lang="zh-CN" altLang="en-US" b="1" dirty="0">
                <a:solidFill>
                  <a:schemeClr val="bg1"/>
                </a:solidFill>
                <a:sym typeface="Calibri" panose="020F0502020204030204" charset="0"/>
              </a:rPr>
              <a:t>即使探测器及时准确报出火警信息，主体责任人无法及时获取报警信息，导致火情无法及时得到处理</a:t>
            </a:r>
            <a:r>
              <a:rPr lang="zh-CN" altLang="en-US" b="1" dirty="0" smtClean="0">
                <a:solidFill>
                  <a:schemeClr val="bg1"/>
                </a:solidFill>
                <a:sym typeface="Calibri" panose="020F0502020204030204" charset="0"/>
              </a:rPr>
              <a:t>。</a:t>
            </a:r>
            <a:endParaRPr lang="zh-CN"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normAutofit/>
          </a:bodyPr>
          <a:lstStyle/>
          <a:p>
            <a:r>
              <a:rPr lang="zh-CN" altLang="en-US" sz="1600" dirty="0" smtClean="0">
                <a:solidFill>
                  <a:schemeClr val="bg1"/>
                </a:solidFill>
              </a:rPr>
              <a:t> </a:t>
            </a:r>
            <a:r>
              <a:rPr lang="zh-CN" altLang="en-US" sz="1600" dirty="0" smtClean="0">
                <a:solidFill>
                  <a:schemeClr val="bg1"/>
                </a:solidFill>
                <a:latin typeface="+mn-ea"/>
              </a:rPr>
              <a:t>增益主要来源，窄带功率谱密度提升 ，重复，编码增益</a:t>
            </a:r>
            <a:endParaRPr lang="en-US" altLang="zh-CN" sz="1400" dirty="0" smtClean="0">
              <a:solidFill>
                <a:schemeClr val="bg1"/>
              </a:solidFill>
              <a:latin typeface="+mn-ea"/>
            </a:endParaRPr>
          </a:p>
          <a:p>
            <a:pPr>
              <a:buFont typeface="Arial" pitchFamily="34" charset="0"/>
              <a:buChar char="•"/>
            </a:pPr>
            <a:r>
              <a:rPr lang="zh-CN" altLang="en-US" sz="1400" dirty="0" smtClean="0">
                <a:solidFill>
                  <a:schemeClr val="bg1"/>
                </a:solidFill>
                <a:latin typeface="+mn-ea"/>
              </a:rPr>
              <a:t>简化协议，芯片功耗低，功放效率高，发射</a:t>
            </a:r>
            <a:r>
              <a:rPr lang="en-US" altLang="zh-CN" sz="1400" dirty="0" smtClean="0">
                <a:solidFill>
                  <a:schemeClr val="bg1"/>
                </a:solidFill>
                <a:latin typeface="+mn-ea"/>
              </a:rPr>
              <a:t>/</a:t>
            </a:r>
            <a:r>
              <a:rPr lang="zh-CN" altLang="en-US" sz="1400" dirty="0" smtClean="0">
                <a:solidFill>
                  <a:schemeClr val="bg1"/>
                </a:solidFill>
                <a:latin typeface="+mn-ea"/>
              </a:rPr>
              <a:t>接收时间短</a:t>
            </a:r>
            <a:endParaRPr lang="en-US" altLang="zh-CN" sz="1400" dirty="0" smtClean="0">
              <a:solidFill>
                <a:schemeClr val="bg1"/>
              </a:solidFill>
              <a:latin typeface="+mn-ea"/>
            </a:endParaRPr>
          </a:p>
          <a:p>
            <a:endParaRPr lang="en-US" altLang="zh-CN" dirty="0" smtClean="0"/>
          </a:p>
        </p:txBody>
      </p:sp>
      <p:sp>
        <p:nvSpPr>
          <p:cNvPr id="4" name="灯片编号占位符 3"/>
          <p:cNvSpPr>
            <a:spLocks noGrp="1"/>
          </p:cNvSpPr>
          <p:nvPr>
            <p:ph type="sldNum" sz="quarter" idx="10"/>
          </p:nvPr>
        </p:nvSpPr>
        <p:spPr/>
        <p:txBody>
          <a:bodyPr/>
          <a:lstStyle/>
          <a:p>
            <a:fld id="{0E46BF65-81FC-4B85-A063-6C57DA84999E}" type="slidenum">
              <a:rPr lang="zh-CN" altLang="en-US" smtClean="0"/>
              <a:pPr/>
              <a:t>4</a:t>
            </a:fld>
            <a:endParaRPr lang="zh-CN" altLang="en-US"/>
          </a:p>
        </p:txBody>
      </p:sp>
    </p:spTree>
    <p:extLst>
      <p:ext uri="{BB962C8B-B14F-4D97-AF65-F5344CB8AC3E}">
        <p14:creationId xmlns:p14="http://schemas.microsoft.com/office/powerpoint/2010/main" xmlns="" val="3107375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138113" y="765175"/>
            <a:ext cx="6826250" cy="3840163"/>
          </a:xfrm>
        </p:spPr>
      </p:sp>
      <p:sp>
        <p:nvSpPr>
          <p:cNvPr id="59395" name="备注占位符 2"/>
          <p:cNvSpPr>
            <a:spLocks noGrp="1"/>
          </p:cNvSpPr>
          <p:nvPr>
            <p:ph type="body" idx="1"/>
          </p:nvPr>
        </p:nvSpPr>
        <p:spPr bwMode="auto">
          <a:xfrm>
            <a:off x="710701" y="4925410"/>
            <a:ext cx="5681073" cy="4029878"/>
          </a:xfrm>
          <a:prstGeom prst="rect">
            <a:avLst/>
          </a:prstGeom>
          <a:noFill/>
          <a:ln>
            <a:miter lim="800000"/>
            <a:headEnd/>
            <a:tailEnd/>
          </a:ln>
        </p:spPr>
        <p:txBody>
          <a:bodyPr/>
          <a:lstStyle/>
          <a:p>
            <a:r>
              <a:rPr lang="zh-CN" altLang="zh-CN" dirty="0" smtClean="0"/>
              <a:t>通过</a:t>
            </a:r>
            <a:r>
              <a:rPr lang="zh-CN" altLang="zh-CN" b="1" dirty="0" smtClean="0"/>
              <a:t>开放实验室</a:t>
            </a:r>
            <a:r>
              <a:rPr lang="zh-CN" altLang="zh-CN" dirty="0" smtClean="0"/>
              <a:t>承载中国电信物联网生态建设</a:t>
            </a:r>
          </a:p>
          <a:p>
            <a:r>
              <a:rPr lang="zh-CN" altLang="zh-CN" dirty="0" smtClean="0"/>
              <a:t>中国电信在</a:t>
            </a:r>
            <a:r>
              <a:rPr lang="zh-CN" altLang="zh-CN" b="1" dirty="0" smtClean="0"/>
              <a:t>北京、上海、广州三地设立了开放实验室</a:t>
            </a:r>
            <a:r>
              <a:rPr lang="zh-CN" altLang="zh-CN" dirty="0" smtClean="0"/>
              <a:t>，分别提供网络、应用、终端的开放实验能力。</a:t>
            </a:r>
          </a:p>
          <a:p>
            <a:r>
              <a:rPr lang="zh-CN" altLang="zh-CN" dirty="0" smtClean="0"/>
              <a:t>（北京：网络实验室；上海：应用实验室；广州：终端实验室）</a:t>
            </a:r>
          </a:p>
          <a:p>
            <a:r>
              <a:rPr lang="zh-CN" altLang="zh-CN" dirty="0" smtClean="0"/>
              <a:t>三大实验室分别从产业链终端、网络、平台、应用、安全提供基础资源、认证评估、产品开发、专家咨询、对外演示</a:t>
            </a:r>
            <a:r>
              <a:rPr lang="en-US" altLang="zh-CN" b="1" dirty="0" smtClean="0"/>
              <a:t>5</a:t>
            </a:r>
            <a:r>
              <a:rPr lang="zh-CN" altLang="zh-CN" b="1" dirty="0" smtClean="0"/>
              <a:t>类服务内容</a:t>
            </a:r>
            <a:r>
              <a:rPr lang="zh-CN" altLang="zh-CN" dirty="0" smtClean="0"/>
              <a:t>。</a:t>
            </a:r>
          </a:p>
          <a:p>
            <a:r>
              <a:rPr lang="en-US" altLang="zh-CN" dirty="0" smtClean="0"/>
              <a:t>(</a:t>
            </a:r>
            <a:r>
              <a:rPr lang="zh-CN" altLang="zh-CN" dirty="0" smtClean="0"/>
              <a:t>对外服务的能力清单见表格</a:t>
            </a:r>
            <a:r>
              <a:rPr lang="en-US" altLang="zh-CN" dirty="0" smtClean="0"/>
              <a:t>)</a:t>
            </a:r>
            <a:endParaRPr lang="zh-CN" altLang="zh-CN" dirty="0" smtClean="0"/>
          </a:p>
        </p:txBody>
      </p:sp>
      <p:sp>
        <p:nvSpPr>
          <p:cNvPr id="59396" name="灯片编号占位符 3"/>
          <p:cNvSpPr>
            <a:spLocks noGrp="1"/>
          </p:cNvSpPr>
          <p:nvPr>
            <p:ph type="sldNum" sz="quarter" idx="5"/>
          </p:nvPr>
        </p:nvSpPr>
        <p:spPr>
          <a:noFill/>
          <a:ln>
            <a:miter lim="800000"/>
            <a:headEnd/>
            <a:tailEnd/>
          </a:ln>
        </p:spPr>
        <p:txBody>
          <a:bodyPr/>
          <a:lstStyle/>
          <a:p>
            <a:pPr defTabSz="388697"/>
            <a:fld id="{9C4A347F-7D06-4470-9449-98081FE615AB}" type="slidenum">
              <a:rPr lang="zh-CN" altLang="en-US" smtClean="0"/>
              <a:pPr defTabSz="388697"/>
              <a:t>15</a:t>
            </a:fld>
            <a:endParaRPr lang="zh-CN"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41288" y="768350"/>
            <a:ext cx="6819900" cy="3836988"/>
          </a:xfrm>
        </p:spPr>
      </p:sp>
      <p:sp>
        <p:nvSpPr>
          <p:cNvPr id="3" name="备注占位符 2"/>
          <p:cNvSpPr>
            <a:spLocks noGrp="1"/>
          </p:cNvSpPr>
          <p:nvPr>
            <p:ph type="body" idx="1"/>
          </p:nvPr>
        </p:nvSpPr>
        <p:spPr/>
        <p:txBody>
          <a:bodyPr/>
          <a:lstStyle/>
          <a:p>
            <a:pPr defTabSz="2496466">
              <a:defRPr/>
            </a:pPr>
            <a:r>
              <a:rPr lang="zh-CN" altLang="en-US" sz="3300" dirty="0" smtClean="0"/>
              <a:t>最后与大家分享一个信息。广东公司承接集团公司部署，搭建物联网开放实验室，侧重终端，服务广东物联网产业链，具备完整的业务演示、生态对接测试、汇报接洽、以及向全省</a:t>
            </a:r>
            <a:r>
              <a:rPr lang="en-US" sz="3300" dirty="0" smtClean="0"/>
              <a:t>21</a:t>
            </a:r>
            <a:r>
              <a:rPr lang="zh-CN" altLang="en-US" sz="3300" dirty="0" smtClean="0"/>
              <a:t>地市远程支撑的能力。实验室提供从终端到平台的端到端实验室开发测试环境，加速产品开发上线；提供</a:t>
            </a:r>
            <a:r>
              <a:rPr lang="en-US" sz="3300" dirty="0" smtClean="0"/>
              <a:t>NB/2G/3G/4G</a:t>
            </a:r>
            <a:r>
              <a:rPr lang="zh-CN" altLang="en-US" sz="3300" dirty="0" smtClean="0"/>
              <a:t>完整网络环境，以及网络通讯指标的专业检测；提供实验室远程接入开发能力与线上对接机制，支持异地接入测试；提供产品及方案的直观演示，提升客户感知与体验。欢迎产业链各合作企业来广东物联网开放实验室，携手打造物联网创新产品及应用。</a:t>
            </a:r>
            <a:endParaRPr lang="zh-CN" altLang="en-US" sz="3500" dirty="0">
              <a:solidFill>
                <a:schemeClr val="bg1"/>
              </a:solidFill>
              <a:latin typeface="微软雅黑" pitchFamily="34" charset="-122"/>
              <a:ea typeface="微软雅黑" pitchFamily="34" charset="-122"/>
            </a:endParaRPr>
          </a:p>
        </p:txBody>
      </p:sp>
      <p:sp>
        <p:nvSpPr>
          <p:cNvPr id="4" name="灯片编号占位符 3"/>
          <p:cNvSpPr>
            <a:spLocks noGrp="1"/>
          </p:cNvSpPr>
          <p:nvPr>
            <p:ph type="sldNum" sz="quarter" idx="10"/>
          </p:nvPr>
        </p:nvSpPr>
        <p:spPr/>
        <p:txBody>
          <a:bodyPr/>
          <a:lstStyle/>
          <a:p>
            <a:fld id="{3D93AC52-706A-44F9-968A-31011DA94C23}" type="slidenum">
              <a:rPr lang="zh-CN" altLang="en-US" smtClean="0"/>
              <a:pPr/>
              <a:t>16</a:t>
            </a:fld>
            <a:endParaRPr lang="zh-CN" altLang="en-US"/>
          </a:p>
        </p:txBody>
      </p:sp>
    </p:spTree>
    <p:extLst>
      <p:ext uri="{BB962C8B-B14F-4D97-AF65-F5344CB8AC3E}">
        <p14:creationId xmlns="" xmlns:p14="http://schemas.microsoft.com/office/powerpoint/2010/main" val="3256259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42875" y="768350"/>
            <a:ext cx="6818313" cy="3836988"/>
          </a:xfrm>
        </p:spPr>
      </p:sp>
      <p:sp>
        <p:nvSpPr>
          <p:cNvPr id="3" name="备注占位符 2"/>
          <p:cNvSpPr>
            <a:spLocks noGrp="1"/>
          </p:cNvSpPr>
          <p:nvPr>
            <p:ph type="body" idx="1"/>
          </p:nvPr>
        </p:nvSpPr>
        <p:spPr/>
        <p:txBody>
          <a:bodyPr>
            <a:normAutofit/>
          </a:bodyPr>
          <a:lstStyle/>
          <a:p>
            <a:r>
              <a:rPr lang="zh-CN" altLang="zh-CN" dirty="0" smtClean="0">
                <a:solidFill>
                  <a:srgbClr val="000000"/>
                </a:solidFill>
                <a:latin typeface="Arial"/>
                <a:ea typeface="华文细黑"/>
              </a:rPr>
              <a:t>：虚拟机</a:t>
            </a:r>
            <a:r>
              <a:rPr lang="en-US" altLang="zh-CN" dirty="0" smtClean="0">
                <a:solidFill>
                  <a:srgbClr val="000000"/>
                </a:solidFill>
                <a:latin typeface="Arial"/>
                <a:ea typeface="华文细黑"/>
              </a:rPr>
              <a:t>IO</a:t>
            </a:r>
            <a:r>
              <a:rPr lang="zh-CN" altLang="zh-CN" dirty="0" smtClean="0">
                <a:solidFill>
                  <a:srgbClr val="000000"/>
                </a:solidFill>
                <a:latin typeface="Arial"/>
                <a:ea typeface="华文细黑"/>
              </a:rPr>
              <a:t>能力</a:t>
            </a:r>
            <a:r>
              <a:rPr lang="en-US" altLang="zh-CN" dirty="0" err="1" smtClean="0">
                <a:solidFill>
                  <a:srgbClr val="000000"/>
                </a:solidFill>
                <a:latin typeface="Arial"/>
                <a:ea typeface="华文细黑"/>
              </a:rPr>
              <a:t>QoS</a:t>
            </a:r>
            <a:r>
              <a:rPr lang="zh-CN" altLang="zh-CN" dirty="0" smtClean="0">
                <a:solidFill>
                  <a:srgbClr val="000000"/>
                </a:solidFill>
                <a:latin typeface="Arial"/>
                <a:ea typeface="华文细黑"/>
              </a:rPr>
              <a:t>、虚拟机故障检测、</a:t>
            </a:r>
            <a:r>
              <a:rPr lang="en-US" altLang="zh-CN" dirty="0" smtClean="0">
                <a:solidFill>
                  <a:srgbClr val="000000"/>
                </a:solidFill>
                <a:latin typeface="Arial"/>
                <a:ea typeface="华文细黑"/>
              </a:rPr>
              <a:t>VPC</a:t>
            </a:r>
            <a:r>
              <a:rPr lang="zh-CN" altLang="zh-CN" dirty="0" smtClean="0">
                <a:solidFill>
                  <a:srgbClr val="000000"/>
                </a:solidFill>
                <a:latin typeface="Arial"/>
                <a:ea typeface="华文细黑"/>
              </a:rPr>
              <a:t>和安全组、弹性</a:t>
            </a:r>
            <a:r>
              <a:rPr lang="en-US" altLang="zh-CN" dirty="0" smtClean="0">
                <a:solidFill>
                  <a:srgbClr val="000000"/>
                </a:solidFill>
                <a:latin typeface="Arial"/>
                <a:ea typeface="华文细黑"/>
              </a:rPr>
              <a:t>IP</a:t>
            </a:r>
            <a:r>
              <a:rPr lang="zh-CN" altLang="zh-CN" dirty="0" smtClean="0">
                <a:solidFill>
                  <a:srgbClr val="000000"/>
                </a:solidFill>
                <a:latin typeface="Arial"/>
                <a:ea typeface="华文细黑"/>
              </a:rPr>
              <a:t>、存储瘦分配、</a:t>
            </a:r>
            <a:r>
              <a:rPr lang="en-US" altLang="zh-CN" dirty="0" smtClean="0">
                <a:solidFill>
                  <a:srgbClr val="000000"/>
                </a:solidFill>
                <a:latin typeface="Arial"/>
                <a:ea typeface="华文细黑"/>
              </a:rPr>
              <a:t>CPU</a:t>
            </a:r>
            <a:r>
              <a:rPr lang="zh-CN" altLang="zh-CN" dirty="0" smtClean="0">
                <a:solidFill>
                  <a:srgbClr val="000000"/>
                </a:solidFill>
                <a:latin typeface="Arial"/>
                <a:ea typeface="华文细黑"/>
              </a:rPr>
              <a:t>和内存优先级</a:t>
            </a:r>
            <a:endParaRPr lang="en-US" altLang="zh-CN" dirty="0" smtClean="0">
              <a:solidFill>
                <a:srgbClr val="000000"/>
              </a:solidFill>
              <a:latin typeface="Arial"/>
              <a:ea typeface="华文细黑"/>
            </a:endParaRPr>
          </a:p>
          <a:p>
            <a:endParaRPr lang="en-US" altLang="zh-CN" dirty="0" smtClean="0">
              <a:solidFill>
                <a:srgbClr val="000000"/>
              </a:solidFill>
              <a:latin typeface="Arial"/>
              <a:ea typeface="华文细黑"/>
            </a:endParaRPr>
          </a:p>
          <a:p>
            <a:pPr defTabSz="991653">
              <a:defRPr/>
            </a:pPr>
            <a:r>
              <a:rPr lang="zh-CN" altLang="da-DK" sz="1600" dirty="0" smtClean="0">
                <a:latin typeface="Arial"/>
                <a:ea typeface="华文细黑"/>
              </a:rPr>
              <a:t>　　</a:t>
            </a:r>
            <a:r>
              <a:rPr lang="da-DK" altLang="zh-CN" sz="1600" dirty="0" smtClean="0">
                <a:latin typeface="Arial"/>
                <a:ea typeface="华文细黑"/>
              </a:rPr>
              <a:t>SPECvirt_sc2010</a:t>
            </a:r>
            <a:r>
              <a:rPr lang="zh-CN" altLang="da-DK" sz="1600" dirty="0" smtClean="0">
                <a:latin typeface="Arial"/>
                <a:ea typeface="华文细黑"/>
              </a:rPr>
              <a:t>模拟客户的服务器虚拟化真实场景，对正在运行一组典型服务器应用程序的虚拟机的运行系统能力进行测量，这些典型应用程序包括数据库服务器、应用服务器、</a:t>
            </a:r>
            <a:r>
              <a:rPr lang="da-DK" altLang="zh-CN" sz="1600" dirty="0" smtClean="0">
                <a:latin typeface="Arial"/>
                <a:ea typeface="华文细黑"/>
              </a:rPr>
              <a:t>Web</a:t>
            </a:r>
            <a:r>
              <a:rPr lang="zh-CN" altLang="da-DK" sz="1600" dirty="0" smtClean="0">
                <a:latin typeface="Arial"/>
                <a:ea typeface="华文细黑"/>
              </a:rPr>
              <a:t>服务器、邮件服务器等。该测试反映了能够同时并发运行、并能满足</a:t>
            </a:r>
            <a:r>
              <a:rPr lang="da-DK" altLang="zh-CN" sz="1600" dirty="0" smtClean="0">
                <a:latin typeface="Arial"/>
                <a:ea typeface="华文细黑"/>
              </a:rPr>
              <a:t>QoS</a:t>
            </a:r>
            <a:r>
              <a:rPr lang="zh-CN" altLang="da-DK" sz="1600" dirty="0" smtClean="0">
                <a:latin typeface="Arial"/>
                <a:ea typeface="华文细黑"/>
              </a:rPr>
              <a:t>要求的服务器虚拟化的最大性能指标。通常把运行有</a:t>
            </a:r>
            <a:r>
              <a:rPr lang="da-DK" altLang="zh-CN" sz="1600" dirty="0" smtClean="0">
                <a:latin typeface="Arial"/>
                <a:ea typeface="华文细黑"/>
              </a:rPr>
              <a:t>6</a:t>
            </a:r>
            <a:r>
              <a:rPr lang="zh-CN" altLang="da-DK" sz="1600" dirty="0" smtClean="0">
                <a:latin typeface="Arial"/>
                <a:ea typeface="华文细黑"/>
              </a:rPr>
              <a:t>个典型服务器应用程序的虚拟机成为一个计算</a:t>
            </a:r>
          </a:p>
          <a:p>
            <a:endParaRPr lang="zh-CN" altLang="en-US" dirty="0"/>
          </a:p>
        </p:txBody>
      </p:sp>
      <p:sp>
        <p:nvSpPr>
          <p:cNvPr id="4" name="灯片编号占位符 3"/>
          <p:cNvSpPr>
            <a:spLocks noGrp="1"/>
          </p:cNvSpPr>
          <p:nvPr>
            <p:ph type="sldNum" sz="quarter" idx="10"/>
          </p:nvPr>
        </p:nvSpPr>
        <p:spPr/>
        <p:txBody>
          <a:bodyPr/>
          <a:lstStyle/>
          <a:p>
            <a:pPr>
              <a:defRPr/>
            </a:pPr>
            <a:fld id="{A0A7494D-517A-473D-A9EC-7AB3C83252DD}" type="slidenum">
              <a:rPr lang="zh-CN" altLang="en-US" smtClean="0">
                <a:solidFill>
                  <a:prstClr val="white"/>
                </a:solidFill>
              </a:rPr>
              <a:pPr>
                <a:defRPr/>
              </a:pPr>
              <a:t>20</a:t>
            </a:fld>
            <a:endParaRPr lang="en-US" altLang="zh-CN">
              <a:solidFill>
                <a:prstClr val="white"/>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bwMode="auto">
          <a:xfrm>
            <a:off x="481013" y="1279525"/>
            <a:ext cx="6140450" cy="3454400"/>
          </a:xfrm>
          <a:noFill/>
          <a:ln>
            <a:solidFill>
              <a:srgbClr val="000000"/>
            </a:solidFill>
            <a:miter lim="800000"/>
          </a:ln>
        </p:spPr>
      </p:sp>
      <p:sp>
        <p:nvSpPr>
          <p:cNvPr id="111619" name="备注占位符 2"/>
          <p:cNvSpPr>
            <a:spLocks noGrp="1"/>
          </p:cNvSpPr>
          <p:nvPr>
            <p:ph type="body" idx="1"/>
          </p:nvPr>
        </p:nvSpPr>
        <p:spPr bwMode="auto">
          <a:noFill/>
        </p:spPr>
        <p:txBody>
          <a:bodyPr wrap="square" numCol="1" anchor="t" anchorCtr="0" compatLnSpc="1"/>
          <a:lstStyle/>
          <a:p>
            <a:pPr>
              <a:spcBef>
                <a:spcPct val="0"/>
              </a:spcBef>
            </a:pPr>
            <a:r>
              <a:rPr lang="zh-CN" altLang="en-US" smtClean="0"/>
              <a:t>（</a:t>
            </a:r>
            <a:r>
              <a:rPr lang="en-US" altLang="zh-CN" smtClean="0"/>
              <a:t>1</a:t>
            </a:r>
            <a:r>
              <a:rPr lang="zh-CN" altLang="en-US" smtClean="0"/>
              <a:t>） 客户及合作伙伴</a:t>
            </a:r>
            <a:r>
              <a:rPr lang="en-US" altLang="zh-CN" smtClean="0"/>
              <a:t>Logo</a:t>
            </a:r>
            <a:r>
              <a:rPr lang="zh-CN" altLang="en-US" smtClean="0"/>
              <a:t>全部删掉；</a:t>
            </a:r>
            <a:endParaRPr lang="en-US" altLang="zh-CN" smtClean="0"/>
          </a:p>
          <a:p>
            <a:pPr>
              <a:spcBef>
                <a:spcPct val="0"/>
              </a:spcBef>
            </a:pPr>
            <a:r>
              <a:rPr lang="zh-CN" altLang="en-US" smtClean="0"/>
              <a:t>（</a:t>
            </a:r>
            <a:r>
              <a:rPr lang="en-US" altLang="zh-CN" smtClean="0"/>
              <a:t>2</a:t>
            </a:r>
            <a:r>
              <a:rPr lang="zh-CN" altLang="en-US" smtClean="0"/>
              <a:t>）现有字全部删掉，改为：车位可感知、车位可联网、车位</a:t>
            </a:r>
            <a:r>
              <a:rPr lang="en-US" altLang="zh-CN" smtClean="0"/>
              <a:t>APP</a:t>
            </a:r>
            <a:endParaRPr lang="zh-CN" altLang="en-US" smtClean="0"/>
          </a:p>
        </p:txBody>
      </p:sp>
      <p:sp>
        <p:nvSpPr>
          <p:cNvPr id="111620" name="灯片编号占位符 3"/>
          <p:cNvSpPr>
            <a:spLocks noGrp="1"/>
          </p:cNvSpPr>
          <p:nvPr>
            <p:ph type="sldNum" sz="quarter" idx="5"/>
          </p:nvPr>
        </p:nvSpPr>
        <p:spPr bwMode="auto">
          <a:noFill/>
          <a:ln>
            <a:miter lim="800000"/>
          </a:ln>
        </p:spPr>
        <p:txBody>
          <a:bodyPr/>
          <a:lstStyle/>
          <a:p>
            <a:pPr defTabSz="988597"/>
            <a:fld id="{7247E888-26E7-4ED9-A939-B9F1393BF079}" type="slidenum">
              <a:rPr lang="en-US" altLang="zh-CN">
                <a:ea typeface="等线" panose="02010600030101010101" charset="-122"/>
                <a:cs typeface="等线" panose="02010600030101010101" charset="-122"/>
              </a:rPr>
              <a:pPr defTabSz="988597"/>
              <a:t>28</a:t>
            </a:fld>
            <a:endParaRPr lang="en-US" altLang="zh-CN" dirty="0">
              <a:ea typeface="等线" panose="02010600030101010101" charset="-122"/>
              <a:cs typeface="等线" panose="02010600030101010101"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457111" indent="0" algn="ctr">
              <a:buNone/>
              <a:defRPr>
                <a:solidFill>
                  <a:schemeClr val="tx1">
                    <a:tint val="75000"/>
                  </a:schemeClr>
                </a:solidFill>
              </a:defRPr>
            </a:lvl2pPr>
            <a:lvl3pPr marL="914219" indent="0" algn="ctr">
              <a:buNone/>
              <a:defRPr>
                <a:solidFill>
                  <a:schemeClr val="tx1">
                    <a:tint val="75000"/>
                  </a:schemeClr>
                </a:solidFill>
              </a:defRPr>
            </a:lvl3pPr>
            <a:lvl4pPr marL="1371329" indent="0" algn="ctr">
              <a:buNone/>
              <a:defRPr>
                <a:solidFill>
                  <a:schemeClr val="tx1">
                    <a:tint val="75000"/>
                  </a:schemeClr>
                </a:solidFill>
              </a:defRPr>
            </a:lvl4pPr>
            <a:lvl5pPr marL="1828439" indent="0" algn="ctr">
              <a:buNone/>
              <a:defRPr>
                <a:solidFill>
                  <a:schemeClr val="tx1">
                    <a:tint val="75000"/>
                  </a:schemeClr>
                </a:solidFill>
              </a:defRPr>
            </a:lvl5pPr>
            <a:lvl6pPr marL="2285550" indent="0" algn="ctr">
              <a:buNone/>
              <a:defRPr>
                <a:solidFill>
                  <a:schemeClr val="tx1">
                    <a:tint val="75000"/>
                  </a:schemeClr>
                </a:solidFill>
              </a:defRPr>
            </a:lvl6pPr>
            <a:lvl7pPr marL="2742658" indent="0" algn="ctr">
              <a:buNone/>
              <a:defRPr>
                <a:solidFill>
                  <a:schemeClr val="tx1">
                    <a:tint val="75000"/>
                  </a:schemeClr>
                </a:solidFill>
              </a:defRPr>
            </a:lvl7pPr>
            <a:lvl8pPr marL="3199767" indent="0" algn="ctr">
              <a:buNone/>
              <a:defRPr>
                <a:solidFill>
                  <a:schemeClr val="tx1">
                    <a:tint val="75000"/>
                  </a:schemeClr>
                </a:solidFill>
              </a:defRPr>
            </a:lvl8pPr>
            <a:lvl9pPr marL="3656878"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413747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184509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7"/>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4" y="2180035"/>
            <a:ext cx="7772400" cy="1125140"/>
          </a:xfrm>
        </p:spPr>
        <p:txBody>
          <a:bodyPr anchor="b"/>
          <a:lstStyle>
            <a:lvl1pPr marL="0" indent="0">
              <a:buNone/>
              <a:defRPr sz="2000">
                <a:solidFill>
                  <a:schemeClr val="tx1">
                    <a:tint val="75000"/>
                  </a:schemeClr>
                </a:solidFill>
              </a:defRPr>
            </a:lvl1pPr>
            <a:lvl2pPr marL="457111" indent="0">
              <a:buNone/>
              <a:defRPr sz="1800">
                <a:solidFill>
                  <a:schemeClr val="tx1">
                    <a:tint val="75000"/>
                  </a:schemeClr>
                </a:solidFill>
              </a:defRPr>
            </a:lvl2pPr>
            <a:lvl3pPr marL="914219" indent="0">
              <a:buNone/>
              <a:defRPr sz="1600">
                <a:solidFill>
                  <a:schemeClr val="tx1">
                    <a:tint val="75000"/>
                  </a:schemeClr>
                </a:solidFill>
              </a:defRPr>
            </a:lvl3pPr>
            <a:lvl4pPr marL="1371329" indent="0">
              <a:buNone/>
              <a:defRPr sz="1400">
                <a:solidFill>
                  <a:schemeClr val="tx1">
                    <a:tint val="75000"/>
                  </a:schemeClr>
                </a:solidFill>
              </a:defRPr>
            </a:lvl4pPr>
            <a:lvl5pPr marL="1828439" indent="0">
              <a:buNone/>
              <a:defRPr sz="1400">
                <a:solidFill>
                  <a:schemeClr val="tx1">
                    <a:tint val="75000"/>
                  </a:schemeClr>
                </a:solidFill>
              </a:defRPr>
            </a:lvl5pPr>
            <a:lvl6pPr marL="2285550" indent="0">
              <a:buNone/>
              <a:defRPr sz="1400">
                <a:solidFill>
                  <a:schemeClr val="tx1">
                    <a:tint val="75000"/>
                  </a:schemeClr>
                </a:solidFill>
              </a:defRPr>
            </a:lvl6pPr>
            <a:lvl7pPr marL="2742658" indent="0">
              <a:buNone/>
              <a:defRPr sz="1400">
                <a:solidFill>
                  <a:schemeClr val="tx1">
                    <a:tint val="75000"/>
                  </a:schemeClr>
                </a:solidFill>
              </a:defRPr>
            </a:lvl7pPr>
            <a:lvl8pPr marL="3199767" indent="0">
              <a:buNone/>
              <a:defRPr sz="1400">
                <a:solidFill>
                  <a:schemeClr val="tx1">
                    <a:tint val="75000"/>
                  </a:schemeClr>
                </a:solidFill>
              </a:defRPr>
            </a:lvl8pPr>
            <a:lvl9pPr marL="3656878"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002412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1200152"/>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1" y="1200152"/>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2847553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6"/>
            <a:ext cx="4040188" cy="479822"/>
          </a:xfrm>
        </p:spPr>
        <p:txBody>
          <a:bodyPr anchor="b"/>
          <a:lstStyle>
            <a:lvl1pPr marL="0" indent="0">
              <a:buNone/>
              <a:defRPr sz="2400" b="1"/>
            </a:lvl1pPr>
            <a:lvl2pPr marL="457111" indent="0">
              <a:buNone/>
              <a:defRPr sz="2000" b="1"/>
            </a:lvl2pPr>
            <a:lvl3pPr marL="914219" indent="0">
              <a:buNone/>
              <a:defRPr sz="1800" b="1"/>
            </a:lvl3pPr>
            <a:lvl4pPr marL="1371329" indent="0">
              <a:buNone/>
              <a:defRPr sz="1600" b="1"/>
            </a:lvl4pPr>
            <a:lvl5pPr marL="1828439" indent="0">
              <a:buNone/>
              <a:defRPr sz="1600" b="1"/>
            </a:lvl5pPr>
            <a:lvl6pPr marL="2285550" indent="0">
              <a:buNone/>
              <a:defRPr sz="1600" b="1"/>
            </a:lvl6pPr>
            <a:lvl7pPr marL="2742658" indent="0">
              <a:buNone/>
              <a:defRPr sz="1600" b="1"/>
            </a:lvl7pPr>
            <a:lvl8pPr marL="3199767" indent="0">
              <a:buNone/>
              <a:defRPr sz="1600" b="1"/>
            </a:lvl8pPr>
            <a:lvl9pPr marL="3656878"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336"/>
            <a:ext cx="4041775" cy="479822"/>
          </a:xfrm>
        </p:spPr>
        <p:txBody>
          <a:bodyPr anchor="b"/>
          <a:lstStyle>
            <a:lvl1pPr marL="0" indent="0">
              <a:buNone/>
              <a:defRPr sz="2400" b="1"/>
            </a:lvl1pPr>
            <a:lvl2pPr marL="457111" indent="0">
              <a:buNone/>
              <a:defRPr sz="2000" b="1"/>
            </a:lvl2pPr>
            <a:lvl3pPr marL="914219" indent="0">
              <a:buNone/>
              <a:defRPr sz="1800" b="1"/>
            </a:lvl3pPr>
            <a:lvl4pPr marL="1371329" indent="0">
              <a:buNone/>
              <a:defRPr sz="1600" b="1"/>
            </a:lvl4pPr>
            <a:lvl5pPr marL="1828439" indent="0">
              <a:buNone/>
              <a:defRPr sz="1600" b="1"/>
            </a:lvl5pPr>
            <a:lvl6pPr marL="2285550" indent="0">
              <a:buNone/>
              <a:defRPr sz="1600" b="1"/>
            </a:lvl6pPr>
            <a:lvl7pPr marL="2742658" indent="0">
              <a:buNone/>
              <a:defRPr sz="1600" b="1"/>
            </a:lvl7pPr>
            <a:lvl8pPr marL="3199767" indent="0">
              <a:buNone/>
              <a:defRPr sz="1600" b="1"/>
            </a:lvl8pPr>
            <a:lvl9pPr marL="3656878"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157"/>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701301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2023812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31203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5" y="1076329"/>
            <a:ext cx="3008313" cy="3518297"/>
          </a:xfrm>
        </p:spPr>
        <p:txBody>
          <a:bodyPr/>
          <a:lstStyle>
            <a:lvl1pPr marL="0" indent="0">
              <a:buNone/>
              <a:defRPr sz="1400"/>
            </a:lvl1pPr>
            <a:lvl2pPr marL="457111" indent="0">
              <a:buNone/>
              <a:defRPr sz="1200"/>
            </a:lvl2pPr>
            <a:lvl3pPr marL="914219" indent="0">
              <a:buNone/>
              <a:defRPr sz="1000"/>
            </a:lvl3pPr>
            <a:lvl4pPr marL="1371329" indent="0">
              <a:buNone/>
              <a:defRPr sz="900"/>
            </a:lvl4pPr>
            <a:lvl5pPr marL="1828439" indent="0">
              <a:buNone/>
              <a:defRPr sz="900"/>
            </a:lvl5pPr>
            <a:lvl6pPr marL="2285550" indent="0">
              <a:buNone/>
              <a:defRPr sz="900"/>
            </a:lvl6pPr>
            <a:lvl7pPr marL="2742658" indent="0">
              <a:buNone/>
              <a:defRPr sz="900"/>
            </a:lvl7pPr>
            <a:lvl8pPr marL="3199767" indent="0">
              <a:buNone/>
              <a:defRPr sz="900"/>
            </a:lvl8pPr>
            <a:lvl9pPr marL="3656878"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802407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9"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9" y="459581"/>
            <a:ext cx="5486400" cy="3086100"/>
          </a:xfrm>
        </p:spPr>
        <p:txBody>
          <a:bodyPr/>
          <a:lstStyle>
            <a:lvl1pPr marL="0" indent="0">
              <a:buNone/>
              <a:defRPr sz="3200"/>
            </a:lvl1pPr>
            <a:lvl2pPr marL="457111" indent="0">
              <a:buNone/>
              <a:defRPr sz="2800"/>
            </a:lvl2pPr>
            <a:lvl3pPr marL="914219" indent="0">
              <a:buNone/>
              <a:defRPr sz="2400"/>
            </a:lvl3pPr>
            <a:lvl4pPr marL="1371329" indent="0">
              <a:buNone/>
              <a:defRPr sz="2000"/>
            </a:lvl4pPr>
            <a:lvl5pPr marL="1828439" indent="0">
              <a:buNone/>
              <a:defRPr sz="2000"/>
            </a:lvl5pPr>
            <a:lvl6pPr marL="2285550" indent="0">
              <a:buNone/>
              <a:defRPr sz="2000"/>
            </a:lvl6pPr>
            <a:lvl7pPr marL="2742658" indent="0">
              <a:buNone/>
              <a:defRPr sz="2000"/>
            </a:lvl7pPr>
            <a:lvl8pPr marL="3199767" indent="0">
              <a:buNone/>
              <a:defRPr sz="2000"/>
            </a:lvl8pPr>
            <a:lvl9pPr marL="3656878" indent="0">
              <a:buNone/>
              <a:defRPr sz="2000"/>
            </a:lvl9pPr>
          </a:lstStyle>
          <a:p>
            <a:endParaRPr lang="zh-CN" altLang="en-US"/>
          </a:p>
        </p:txBody>
      </p:sp>
      <p:sp>
        <p:nvSpPr>
          <p:cNvPr id="4" name="文本占位符 3"/>
          <p:cNvSpPr>
            <a:spLocks noGrp="1"/>
          </p:cNvSpPr>
          <p:nvPr>
            <p:ph type="body" sz="half" idx="2"/>
          </p:nvPr>
        </p:nvSpPr>
        <p:spPr>
          <a:xfrm>
            <a:off x="1792289" y="4025505"/>
            <a:ext cx="5486400" cy="603647"/>
          </a:xfrm>
        </p:spPr>
        <p:txBody>
          <a:bodyPr/>
          <a:lstStyle>
            <a:lvl1pPr marL="0" indent="0">
              <a:buNone/>
              <a:defRPr sz="1400"/>
            </a:lvl1pPr>
            <a:lvl2pPr marL="457111" indent="0">
              <a:buNone/>
              <a:defRPr sz="1200"/>
            </a:lvl2pPr>
            <a:lvl3pPr marL="914219" indent="0">
              <a:buNone/>
              <a:defRPr sz="1000"/>
            </a:lvl3pPr>
            <a:lvl4pPr marL="1371329" indent="0">
              <a:buNone/>
              <a:defRPr sz="900"/>
            </a:lvl4pPr>
            <a:lvl5pPr marL="1828439" indent="0">
              <a:buNone/>
              <a:defRPr sz="900"/>
            </a:lvl5pPr>
            <a:lvl6pPr marL="2285550" indent="0">
              <a:buNone/>
              <a:defRPr sz="900"/>
            </a:lvl6pPr>
            <a:lvl7pPr marL="2742658" indent="0">
              <a:buNone/>
              <a:defRPr sz="900"/>
            </a:lvl7pPr>
            <a:lvl8pPr marL="3199767" indent="0">
              <a:buNone/>
              <a:defRPr sz="900"/>
            </a:lvl8pPr>
            <a:lvl9pPr marL="3656878"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01194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613116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871410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1048814" name="标题 1"/>
          <p:cNvSpPr>
            <a:spLocks noGrp="1"/>
          </p:cNvSpPr>
          <p:nvPr>
            <p:ph type="title" hasCustomPrompt="1"/>
          </p:nvPr>
        </p:nvSpPr>
        <p:spPr>
          <a:xfrm>
            <a:off x="755653" y="1354433"/>
            <a:ext cx="5616575" cy="994187"/>
          </a:xfrm>
        </p:spPr>
        <p:txBody>
          <a:bodyPr/>
          <a:lstStyle>
            <a:lvl1pPr>
              <a:defRPr sz="3000">
                <a:solidFill>
                  <a:schemeClr val="bg1"/>
                </a:solidFill>
                <a:latin typeface="+mj-lt"/>
                <a:ea typeface="+mj-ea"/>
                <a:cs typeface="Arial" panose="020B0604020202020204" pitchFamily="34" charset="0"/>
              </a:defRPr>
            </a:lvl1pPr>
          </a:lstStyle>
          <a:p>
            <a:r>
              <a:rPr lang="en-US" altLang="zh-CN" dirty="0" smtClean="0"/>
              <a:t>Headline in Arial Regular 40 point</a:t>
            </a:r>
            <a:endParaRPr lang="zh-CN" altLang="en-US" dirty="0"/>
          </a:p>
        </p:txBody>
      </p:sp>
      <p:sp>
        <p:nvSpPr>
          <p:cNvPr id="1048815" name="副标题 2"/>
          <p:cNvSpPr>
            <a:spLocks noGrp="1"/>
          </p:cNvSpPr>
          <p:nvPr>
            <p:ph type="subTitle" idx="11" hasCustomPrompt="1"/>
          </p:nvPr>
        </p:nvSpPr>
        <p:spPr>
          <a:xfrm>
            <a:off x="755651" y="2301481"/>
            <a:ext cx="3114455" cy="346222"/>
          </a:xfrm>
          <a:prstGeom prst="rect">
            <a:avLst/>
          </a:prstGeom>
        </p:spPr>
        <p:txBody>
          <a:bodyPr/>
          <a:lstStyle>
            <a:lvl1pPr marL="257124" marR="0" indent="-257124" algn="l" defTabSz="685527" rtl="0" eaLnBrk="1" fontAlgn="base" latinLnBrk="0" hangingPunct="1">
              <a:lnSpc>
                <a:spcPct val="100000"/>
              </a:lnSpc>
              <a:spcBef>
                <a:spcPct val="20000"/>
              </a:spcBef>
              <a:spcAft>
                <a:spcPct val="0"/>
              </a:spcAft>
              <a:buClr>
                <a:srgbClr val="990000"/>
              </a:buClr>
              <a:buSzTx/>
              <a:buFontTx/>
              <a:buNone/>
              <a:defRPr>
                <a:solidFill>
                  <a:schemeClr val="bg1"/>
                </a:solidFill>
                <a:latin typeface="+mn-lt"/>
              </a:defRPr>
            </a:lvl1pPr>
            <a:lvl2pPr marL="342832" indent="0" algn="ctr">
              <a:buNone/>
              <a:defRPr>
                <a:solidFill>
                  <a:schemeClr val="tx1">
                    <a:tint val="75000"/>
                  </a:schemeClr>
                </a:solidFill>
              </a:defRPr>
            </a:lvl2pPr>
            <a:lvl3pPr marL="685665" indent="0" algn="ctr">
              <a:buNone/>
              <a:defRPr>
                <a:solidFill>
                  <a:schemeClr val="tx1">
                    <a:tint val="75000"/>
                  </a:schemeClr>
                </a:solidFill>
              </a:defRPr>
            </a:lvl3pPr>
            <a:lvl4pPr marL="1028496" indent="0" algn="ctr">
              <a:buNone/>
              <a:defRPr>
                <a:solidFill>
                  <a:schemeClr val="tx1">
                    <a:tint val="75000"/>
                  </a:schemeClr>
                </a:solidFill>
              </a:defRPr>
            </a:lvl4pPr>
            <a:lvl5pPr marL="1371329" indent="0" algn="ctr">
              <a:buNone/>
              <a:defRPr>
                <a:solidFill>
                  <a:schemeClr val="tx1">
                    <a:tint val="75000"/>
                  </a:schemeClr>
                </a:solidFill>
              </a:defRPr>
            </a:lvl5pPr>
            <a:lvl6pPr marL="1714161" indent="0" algn="ctr">
              <a:buNone/>
              <a:defRPr>
                <a:solidFill>
                  <a:schemeClr val="tx1">
                    <a:tint val="75000"/>
                  </a:schemeClr>
                </a:solidFill>
              </a:defRPr>
            </a:lvl6pPr>
            <a:lvl7pPr marL="2056994" indent="0" algn="ctr">
              <a:buNone/>
              <a:defRPr>
                <a:solidFill>
                  <a:schemeClr val="tx1">
                    <a:tint val="75000"/>
                  </a:schemeClr>
                </a:solidFill>
              </a:defRPr>
            </a:lvl7pPr>
            <a:lvl8pPr marL="2399827" indent="0" algn="ctr">
              <a:buNone/>
              <a:defRPr>
                <a:solidFill>
                  <a:schemeClr val="tx1">
                    <a:tint val="75000"/>
                  </a:schemeClr>
                </a:solidFill>
              </a:defRPr>
            </a:lvl8pPr>
            <a:lvl9pPr marL="2742658" indent="0" algn="ctr">
              <a:buNone/>
              <a:defRPr>
                <a:solidFill>
                  <a:schemeClr val="tx1">
                    <a:tint val="75000"/>
                  </a:schemeClr>
                </a:solidFill>
              </a:defRPr>
            </a:lvl9pPr>
          </a:lstStyle>
          <a:p>
            <a:pPr marL="257124" marR="0" lvl="0" indent="-257124" algn="l" defTabSz="685527" rtl="0" eaLnBrk="1" fontAlgn="base" latinLnBrk="0" hangingPunct="1">
              <a:lnSpc>
                <a:spcPct val="100000"/>
              </a:lnSpc>
              <a:spcBef>
                <a:spcPct val="20000"/>
              </a:spcBef>
              <a:spcAft>
                <a:spcPct val="0"/>
              </a:spcAft>
              <a:buClr>
                <a:srgbClr val="990000"/>
              </a:buClr>
              <a:buSzTx/>
              <a:buFontTx/>
              <a:buNone/>
            </a:pPr>
            <a:r>
              <a:rPr lang="en-US" altLang="zh-CN" dirty="0" smtClean="0"/>
              <a:t>Department name</a:t>
            </a:r>
            <a:endParaRPr lang="zh-CN" altLang="en-US" dirty="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48823" name="标题 1"/>
          <p:cNvSpPr>
            <a:spLocks noGrp="1"/>
          </p:cNvSpPr>
          <p:nvPr>
            <p:ph type="ctrTitle" hasCustomPrompt="1"/>
          </p:nvPr>
        </p:nvSpPr>
        <p:spPr>
          <a:xfrm>
            <a:off x="684582" y="865867"/>
            <a:ext cx="7493035" cy="584156"/>
          </a:xfrm>
        </p:spPr>
        <p:txBody>
          <a:bodyPr>
            <a:normAutofit/>
          </a:bodyPr>
          <a:lstStyle>
            <a:lvl1pPr marL="0" marR="0" indent="0" algn="l" defTabSz="914219" rtl="0" eaLnBrk="1" fontAlgn="auto" latinLnBrk="0" hangingPunct="1">
              <a:lnSpc>
                <a:spcPct val="100000"/>
              </a:lnSpc>
              <a:spcBef>
                <a:spcPct val="0"/>
              </a:spcBef>
              <a:spcAft>
                <a:spcPts val="0"/>
              </a:spcAft>
              <a:buClrTx/>
              <a:buSzTx/>
              <a:buFontTx/>
              <a:buNone/>
              <a:defRPr sz="2700" b="0" baseline="0">
                <a:solidFill>
                  <a:schemeClr val="bg1"/>
                </a:solidFill>
                <a:latin typeface="+mj-lt"/>
              </a:defRPr>
            </a:lvl1pPr>
          </a:lstStyle>
          <a:p>
            <a:r>
              <a:rPr lang="en-US" altLang="zh-CN" dirty="0" smtClean="0"/>
              <a:t>Slide Title</a:t>
            </a:r>
          </a:p>
        </p:txBody>
      </p:sp>
      <p:sp>
        <p:nvSpPr>
          <p:cNvPr id="1048824" name="副标题 2"/>
          <p:cNvSpPr>
            <a:spLocks noGrp="1"/>
          </p:cNvSpPr>
          <p:nvPr>
            <p:ph type="subTitle" idx="1" hasCustomPrompt="1"/>
          </p:nvPr>
        </p:nvSpPr>
        <p:spPr>
          <a:xfrm>
            <a:off x="684582" y="1599867"/>
            <a:ext cx="7493035" cy="3072482"/>
          </a:xfrm>
        </p:spPr>
        <p:txBody>
          <a:bodyPr>
            <a:normAutofit/>
          </a:bodyPr>
          <a:lstStyle>
            <a:lvl1pPr marL="0" marR="0" indent="0" algn="l" defTabSz="914219" rtl="0" eaLnBrk="1" fontAlgn="auto" latinLnBrk="0" hangingPunct="1">
              <a:lnSpc>
                <a:spcPct val="100000"/>
              </a:lnSpc>
              <a:spcBef>
                <a:spcPct val="20000"/>
              </a:spcBef>
              <a:spcAft>
                <a:spcPts val="0"/>
              </a:spcAft>
              <a:buClrTx/>
              <a:buSzTx/>
              <a:buFont typeface="Arial" pitchFamily="34" charset="0"/>
              <a:buNone/>
              <a:defRPr sz="1800" baseline="0">
                <a:solidFill>
                  <a:schemeClr val="bg1"/>
                </a:solidFill>
                <a:latin typeface="+mn-lt"/>
              </a:defRPr>
            </a:lvl1pPr>
            <a:lvl2pPr marL="457111" indent="0" algn="ctr">
              <a:buNone/>
              <a:defRPr>
                <a:solidFill>
                  <a:schemeClr val="tx1">
                    <a:tint val="75000"/>
                  </a:schemeClr>
                </a:solidFill>
              </a:defRPr>
            </a:lvl2pPr>
            <a:lvl3pPr marL="914219" indent="0" algn="ctr">
              <a:buNone/>
              <a:defRPr>
                <a:solidFill>
                  <a:schemeClr val="tx1">
                    <a:tint val="75000"/>
                  </a:schemeClr>
                </a:solidFill>
              </a:defRPr>
            </a:lvl3pPr>
            <a:lvl4pPr marL="1371329" indent="0" algn="ctr">
              <a:buNone/>
              <a:defRPr>
                <a:solidFill>
                  <a:schemeClr val="tx1">
                    <a:tint val="75000"/>
                  </a:schemeClr>
                </a:solidFill>
              </a:defRPr>
            </a:lvl4pPr>
            <a:lvl5pPr marL="1828439" indent="0" algn="ctr">
              <a:buNone/>
              <a:defRPr>
                <a:solidFill>
                  <a:schemeClr val="tx1">
                    <a:tint val="75000"/>
                  </a:schemeClr>
                </a:solidFill>
              </a:defRPr>
            </a:lvl5pPr>
            <a:lvl6pPr marL="2285550" indent="0" algn="ctr">
              <a:buNone/>
              <a:defRPr>
                <a:solidFill>
                  <a:schemeClr val="tx1">
                    <a:tint val="75000"/>
                  </a:schemeClr>
                </a:solidFill>
              </a:defRPr>
            </a:lvl6pPr>
            <a:lvl7pPr marL="2742658" indent="0" algn="ctr">
              <a:buNone/>
              <a:defRPr>
                <a:solidFill>
                  <a:schemeClr val="tx1">
                    <a:tint val="75000"/>
                  </a:schemeClr>
                </a:solidFill>
              </a:defRPr>
            </a:lvl7pPr>
            <a:lvl8pPr marL="3199767" indent="0" algn="ctr">
              <a:buNone/>
              <a:defRPr>
                <a:solidFill>
                  <a:schemeClr val="tx1">
                    <a:tint val="75000"/>
                  </a:schemeClr>
                </a:solidFill>
              </a:defRPr>
            </a:lvl8pPr>
            <a:lvl9pPr marL="3656878" indent="0" algn="ctr">
              <a:buNone/>
              <a:defRPr>
                <a:solidFill>
                  <a:schemeClr val="tx1">
                    <a:tint val="75000"/>
                  </a:schemeClr>
                </a:solidFill>
              </a:defRPr>
            </a:lvl9pPr>
          </a:lstStyle>
          <a:p>
            <a:r>
              <a:rPr lang="en-US" altLang="zh-CN" dirty="0" smtClean="0"/>
              <a:t>Headline in Arial Regular 24 - 32 point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048822" name="标题 7"/>
          <p:cNvSpPr>
            <a:spLocks noGrp="1"/>
          </p:cNvSpPr>
          <p:nvPr>
            <p:ph type="title" hasCustomPrompt="1"/>
          </p:nvPr>
        </p:nvSpPr>
        <p:spPr>
          <a:xfrm>
            <a:off x="348002" y="272586"/>
            <a:ext cx="8435999" cy="749816"/>
          </a:xfrm>
          <a:prstGeom prst="rect">
            <a:avLst/>
          </a:prstGeom>
        </p:spPr>
        <p:txBody>
          <a:bodyPr/>
          <a:lstStyle>
            <a:lvl1pPr>
              <a:defRPr sz="2400" b="0">
                <a:solidFill>
                  <a:schemeClr val="bg1"/>
                </a:solidFill>
                <a:latin typeface="微软雅黑" panose="020B0503020204020204" pitchFamily="34" charset="-122"/>
                <a:ea typeface="微软雅黑" panose="020B0503020204020204" pitchFamily="34" charset="-122"/>
                <a:cs typeface="Arial" pitchFamily="34" charset="0"/>
              </a:defRPr>
            </a:lvl1pPr>
          </a:lstStyle>
          <a:p>
            <a:r>
              <a:rPr lang="en-US" altLang="zh-CN" dirty="0" smtClean="0"/>
              <a:t>HEADLINE TEXT TO BE PLACED HERE</a:t>
            </a:r>
          </a:p>
        </p:txBody>
      </p:sp>
    </p:spTree>
  </p:cSld>
  <p:clrMapOvr>
    <a:masterClrMapping/>
  </p:clrMapOvr>
  <p:transition advClick="0" advTm="8000">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2" name="标题 1"/>
          <p:cNvSpPr>
            <a:spLocks noGrp="1"/>
          </p:cNvSpPr>
          <p:nvPr>
            <p:ph type="ctrTitle" hasCustomPrompt="1"/>
          </p:nvPr>
        </p:nvSpPr>
        <p:spPr>
          <a:xfrm>
            <a:off x="388091" y="123825"/>
            <a:ext cx="8367821" cy="666140"/>
          </a:xfrm>
          <a:prstGeom prst="rect">
            <a:avLst/>
          </a:prstGeom>
        </p:spPr>
        <p:txBody>
          <a:bodyPr lIns="68553" tIns="34277" rIns="68553" bIns="34277">
            <a:noAutofit/>
          </a:bodyPr>
          <a:lstStyle>
            <a:lvl1pPr marL="0" marR="0" indent="0" algn="l" defTabSz="914219" rtl="0" eaLnBrk="1" fontAlgn="auto" latinLnBrk="0" hangingPunct="1">
              <a:lnSpc>
                <a:spcPct val="100000"/>
              </a:lnSpc>
              <a:spcBef>
                <a:spcPct val="0"/>
              </a:spcBef>
              <a:spcAft>
                <a:spcPts val="0"/>
              </a:spcAft>
              <a:buClrTx/>
              <a:buSzTx/>
              <a:buFontTx/>
              <a:buNone/>
              <a:defRPr sz="2700" b="0">
                <a:solidFill>
                  <a:schemeClr val="bg1"/>
                </a:solidFill>
              </a:defRPr>
            </a:lvl1pPr>
          </a:lstStyle>
          <a:p>
            <a:r>
              <a:rPr lang="en-US" altLang="zh-CN" dirty="0" smtClean="0"/>
              <a:t>Headline in Arial Regular 36 point</a:t>
            </a:r>
          </a:p>
        </p:txBody>
      </p:sp>
      <p:sp>
        <p:nvSpPr>
          <p:cNvPr id="1048583" name="副标题 2"/>
          <p:cNvSpPr>
            <a:spLocks noGrp="1"/>
          </p:cNvSpPr>
          <p:nvPr>
            <p:ph type="subTitle" idx="1" hasCustomPrompt="1"/>
          </p:nvPr>
        </p:nvSpPr>
        <p:spPr>
          <a:xfrm>
            <a:off x="388091" y="951946"/>
            <a:ext cx="8367821" cy="3773695"/>
          </a:xfrm>
          <a:prstGeom prst="rect">
            <a:avLst/>
          </a:prstGeom>
        </p:spPr>
        <p:txBody>
          <a:bodyPr lIns="68553" tIns="34277" rIns="68553" bIns="34277">
            <a:normAutofit/>
          </a:bodyPr>
          <a:lstStyle>
            <a:lvl1pPr marL="0" marR="0" indent="0" algn="l" defTabSz="914219" rtl="0" eaLnBrk="1" fontAlgn="auto" latinLnBrk="0" hangingPunct="1">
              <a:lnSpc>
                <a:spcPct val="100000"/>
              </a:lnSpc>
              <a:spcBef>
                <a:spcPct val="20000"/>
              </a:spcBef>
              <a:spcAft>
                <a:spcPts val="0"/>
              </a:spcAft>
              <a:buClrTx/>
              <a:buSzTx/>
              <a:buFont typeface="Arial" pitchFamily="34" charset="0"/>
              <a:buNone/>
              <a:defRPr sz="1800" baseline="0">
                <a:solidFill>
                  <a:schemeClr val="bg1"/>
                </a:solidFill>
              </a:defRPr>
            </a:lvl1pPr>
            <a:lvl2pPr marL="457111" indent="0" algn="ctr">
              <a:buNone/>
              <a:defRPr>
                <a:solidFill>
                  <a:schemeClr val="tx1">
                    <a:tint val="75000"/>
                  </a:schemeClr>
                </a:solidFill>
              </a:defRPr>
            </a:lvl2pPr>
            <a:lvl3pPr marL="914219" indent="0" algn="ctr">
              <a:buNone/>
              <a:defRPr>
                <a:solidFill>
                  <a:schemeClr val="tx1">
                    <a:tint val="75000"/>
                  </a:schemeClr>
                </a:solidFill>
              </a:defRPr>
            </a:lvl3pPr>
            <a:lvl4pPr marL="1371329" indent="0" algn="ctr">
              <a:buNone/>
              <a:defRPr>
                <a:solidFill>
                  <a:schemeClr val="tx1">
                    <a:tint val="75000"/>
                  </a:schemeClr>
                </a:solidFill>
              </a:defRPr>
            </a:lvl4pPr>
            <a:lvl5pPr marL="1828439" indent="0" algn="ctr">
              <a:buNone/>
              <a:defRPr>
                <a:solidFill>
                  <a:schemeClr val="tx1">
                    <a:tint val="75000"/>
                  </a:schemeClr>
                </a:solidFill>
              </a:defRPr>
            </a:lvl5pPr>
            <a:lvl6pPr marL="2285550" indent="0" algn="ctr">
              <a:buNone/>
              <a:defRPr>
                <a:solidFill>
                  <a:schemeClr val="tx1">
                    <a:tint val="75000"/>
                  </a:schemeClr>
                </a:solidFill>
              </a:defRPr>
            </a:lvl6pPr>
            <a:lvl7pPr marL="2742658" indent="0" algn="ctr">
              <a:buNone/>
              <a:defRPr>
                <a:solidFill>
                  <a:schemeClr val="tx1">
                    <a:tint val="75000"/>
                  </a:schemeClr>
                </a:solidFill>
              </a:defRPr>
            </a:lvl7pPr>
            <a:lvl8pPr marL="3199767" indent="0" algn="ctr">
              <a:buNone/>
              <a:defRPr>
                <a:solidFill>
                  <a:schemeClr val="tx1">
                    <a:tint val="75000"/>
                  </a:schemeClr>
                </a:solidFill>
              </a:defRPr>
            </a:lvl8pPr>
            <a:lvl9pPr marL="3656878" indent="0" algn="ctr">
              <a:buNone/>
              <a:defRPr>
                <a:solidFill>
                  <a:schemeClr val="tx1">
                    <a:tint val="75000"/>
                  </a:schemeClr>
                </a:solidFill>
              </a:defRPr>
            </a:lvl9pPr>
          </a:lstStyle>
          <a:p>
            <a:r>
              <a:rPr lang="en-US" altLang="zh-CN" dirty="0" smtClean="0"/>
              <a:t>Copy text in Arial Regular 20 - 32 point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1" y="4767265"/>
            <a:ext cx="2133600" cy="273844"/>
          </a:xfrm>
          <a:prstGeom prst="rect">
            <a:avLst/>
          </a:prstGeom>
        </p:spPr>
        <p:txBody>
          <a:bodyPr lIns="91428" tIns="45714" rIns="91428" bIns="45714"/>
          <a:lstStyle/>
          <a:p>
            <a:fld id="{530820CF-B880-4189-942D-D702A7CBA730}" type="datetimeFigureOut">
              <a:rPr lang="zh-CN" altLang="en-US" smtClean="0">
                <a:solidFill>
                  <a:prstClr val="black"/>
                </a:solidFill>
              </a:rPr>
              <a:pPr/>
              <a:t>2017/7/31</a:t>
            </a:fld>
            <a:endParaRPr lang="zh-CN" altLang="en-US">
              <a:solidFill>
                <a:prstClr val="black"/>
              </a:solidFill>
            </a:endParaRPr>
          </a:p>
        </p:txBody>
      </p:sp>
      <p:sp>
        <p:nvSpPr>
          <p:cNvPr id="3" name="页脚占位符 2"/>
          <p:cNvSpPr>
            <a:spLocks noGrp="1"/>
          </p:cNvSpPr>
          <p:nvPr>
            <p:ph type="ftr" sz="quarter" idx="11"/>
          </p:nvPr>
        </p:nvSpPr>
        <p:spPr>
          <a:xfrm>
            <a:off x="3124200" y="4767265"/>
            <a:ext cx="2895600" cy="273844"/>
          </a:xfrm>
          <a:prstGeom prst="rect">
            <a:avLst/>
          </a:prstGeom>
        </p:spPr>
        <p:txBody>
          <a:bodyPr lIns="91428" tIns="45714" rIns="91428" bIns="45714"/>
          <a:lstStyle/>
          <a:p>
            <a:endParaRPr lang="zh-CN" altLang="en-US">
              <a:solidFill>
                <a:prstClr val="black"/>
              </a:solidFill>
            </a:endParaRPr>
          </a:p>
        </p:txBody>
      </p:sp>
      <p:sp>
        <p:nvSpPr>
          <p:cNvPr id="4" name="灯片编号占位符 3"/>
          <p:cNvSpPr>
            <a:spLocks noGrp="1"/>
          </p:cNvSpPr>
          <p:nvPr>
            <p:ph type="sldNum" sz="quarter" idx="12"/>
          </p:nvPr>
        </p:nvSpPr>
        <p:spPr>
          <a:xfrm>
            <a:off x="6553201" y="4767265"/>
            <a:ext cx="2133600" cy="273844"/>
          </a:xfrm>
          <a:prstGeom prst="rect">
            <a:avLst/>
          </a:prstGeom>
        </p:spPr>
        <p:txBody>
          <a:bodyPr lIns="91428" tIns="45714" rIns="91428" bIns="45714"/>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xmlns="" val="2595993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1" y="273844"/>
            <a:ext cx="7886700" cy="994172"/>
          </a:xfrm>
          <a:prstGeom prst="rect">
            <a:avLst/>
          </a:prstGeom>
        </p:spPr>
        <p:txBody>
          <a:bodyPr lIns="68575" tIns="34288" rIns="68575" bIns="34288"/>
          <a:lstStyle/>
          <a:p>
            <a:r>
              <a:rPr lang="zh-CN" altLang="en-US" smtClean="0"/>
              <a:t>单击此处编辑母版标题样式</a:t>
            </a:r>
            <a:endParaRPr lang="zh-CN" altLang="en-US"/>
          </a:p>
        </p:txBody>
      </p:sp>
      <p:sp>
        <p:nvSpPr>
          <p:cNvPr id="3" name="内容占位符 2"/>
          <p:cNvSpPr>
            <a:spLocks noGrp="1"/>
          </p:cNvSpPr>
          <p:nvPr>
            <p:ph idx="1"/>
          </p:nvPr>
        </p:nvSpPr>
        <p:spPr>
          <a:xfrm>
            <a:off x="628651" y="1369219"/>
            <a:ext cx="7886700" cy="3263504"/>
          </a:xfrm>
          <a:prstGeom prst="rect">
            <a:avLst/>
          </a:prstGeom>
        </p:spPr>
        <p:txBody>
          <a:bodyPr lIns="68575" tIns="34288" rIns="68575" bIns="34288"/>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3" name="标题 1"/>
          <p:cNvSpPr>
            <a:spLocks noGrp="1"/>
          </p:cNvSpPr>
          <p:nvPr>
            <p:ph type="title" hasCustomPrompt="1"/>
          </p:nvPr>
        </p:nvSpPr>
        <p:spPr>
          <a:xfrm>
            <a:off x="511413" y="324666"/>
            <a:ext cx="8189948" cy="438581"/>
          </a:xfrm>
          <a:prstGeom prst="rect">
            <a:avLst/>
          </a:prstGeom>
          <a:noFill/>
          <a:ln w="9525" algn="ctr">
            <a:noFill/>
            <a:miter lim="800000"/>
            <a:headEnd/>
            <a:tailEnd/>
          </a:ln>
          <a:effectLst/>
        </p:spPr>
        <p:txBody>
          <a:bodyPr vert="horz" wrap="square" lIns="68548" tIns="34274" rIns="68548" bIns="34274" numCol="1" anchor="ctr" anchorCtr="0" compatLnSpc="1">
            <a:prstTxWarp prst="textNoShape">
              <a:avLst/>
            </a:prstTxWarp>
          </a:bodyPr>
          <a:lstStyle>
            <a:lvl1pPr marL="0" indent="0">
              <a:buFont typeface="Arial" pitchFamily="34" charset="0"/>
              <a:buNone/>
              <a:defRPr lang="zh-CN" altLang="en-US" sz="2400" b="1" dirty="0">
                <a:solidFill>
                  <a:schemeClr val="bg1"/>
                </a:solidFill>
                <a:latin typeface="微软雅黑" pitchFamily="34" charset="-122"/>
                <a:ea typeface="微软雅黑" pitchFamily="34" charset="-122"/>
              </a:defRPr>
            </a:lvl1pPr>
          </a:lstStyle>
          <a:p>
            <a:pPr lvl="0"/>
            <a:r>
              <a:rPr lang="en-US" altLang="zh-CN" dirty="0" smtClean="0"/>
              <a:t>HEADLINE TEXT TO BE PLACED</a:t>
            </a:r>
            <a:endParaRPr lang="zh-CN" altLang="en-US" dirty="0"/>
          </a:p>
        </p:txBody>
      </p:sp>
    </p:spTree>
    <p:extLst>
      <p:ext uri="{BB962C8B-B14F-4D97-AF65-F5344CB8AC3E}">
        <p14:creationId xmlns:p14="http://schemas.microsoft.com/office/powerpoint/2010/main" xmlns="" val="3941165124"/>
      </p:ext>
    </p:extLst>
  </p:cSld>
  <p:clrMapOvr>
    <a:masterClrMapping/>
  </p:clrMapOvr>
  <p:transition advClick="0"/>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a:xfrm>
            <a:off x="3028951" y="4767277"/>
            <a:ext cx="3086100" cy="273844"/>
          </a:xfrm>
          <a:prstGeom prst="rect">
            <a:avLst/>
          </a:prstGeom>
        </p:spPr>
        <p:txBody>
          <a:bodyPr lIns="68575" tIns="34288" rIns="68575" bIns="34288"/>
          <a:lstStyle/>
          <a:p>
            <a:endParaRPr lang="zh-CN" altLang="en-US" dirty="0"/>
          </a:p>
        </p:txBody>
      </p:sp>
      <p:sp>
        <p:nvSpPr>
          <p:cNvPr id="4" name="灯片编号占位符 3"/>
          <p:cNvSpPr>
            <a:spLocks noGrp="1"/>
          </p:cNvSpPr>
          <p:nvPr>
            <p:ph type="sldNum" sz="quarter" idx="12"/>
          </p:nvPr>
        </p:nvSpPr>
        <p:spPr>
          <a:xfrm>
            <a:off x="3" y="4710127"/>
            <a:ext cx="2057400" cy="273844"/>
          </a:xfrm>
          <a:prstGeom prst="rect">
            <a:avLst/>
          </a:prstGeom>
        </p:spPr>
        <p:txBody>
          <a:bodyPr lIns="68575" tIns="34288" rIns="68575" bIns="34288"/>
          <a:lstStyle/>
          <a:p>
            <a:fld id="{35AB6028-AE14-4528-B36F-D7EF542F1615}" type="slidenum">
              <a:rPr lang="zh-CN" altLang="en-US" smtClean="0"/>
              <a:pPr/>
              <a:t>‹#›</a:t>
            </a:fld>
            <a:endParaRPr lang="zh-CN" altLang="en-US"/>
          </a:p>
        </p:txBody>
      </p:sp>
      <p:sp>
        <p:nvSpPr>
          <p:cNvPr id="5" name="标题 1"/>
          <p:cNvSpPr>
            <a:spLocks noGrp="1"/>
          </p:cNvSpPr>
          <p:nvPr>
            <p:ph type="title"/>
          </p:nvPr>
        </p:nvSpPr>
        <p:spPr>
          <a:xfrm>
            <a:off x="252645" y="141481"/>
            <a:ext cx="8229837" cy="556613"/>
          </a:xfrm>
          <a:prstGeom prst="rect">
            <a:avLst/>
          </a:prstGeom>
        </p:spPr>
        <p:txBody>
          <a:bodyPr lIns="68575" tIns="34288" rIns="68575" bIns="34288"/>
          <a:lstStyle>
            <a:lvl1pPr>
              <a:defRPr>
                <a:latin typeface="黑体" pitchFamily="49" charset="-122"/>
                <a:ea typeface="黑体"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32690965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7.xml"/><Relationship Id="rId7" Type="http://schemas.openxmlformats.org/officeDocument/2006/relationships/image" Target="../media/image3.jpe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4.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68553" tIns="34277" rIns="68553" bIns="3427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2"/>
            <a:ext cx="8229600" cy="3394472"/>
          </a:xfrm>
          <a:prstGeom prst="rect">
            <a:avLst/>
          </a:prstGeom>
        </p:spPr>
        <p:txBody>
          <a:bodyPr vert="horz" lIns="68553" tIns="34277" rIns="68553" bIns="34277"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68553" tIns="34277" rIns="68553" bIns="34277" rtlCol="0" anchor="ctr"/>
          <a:lstStyle>
            <a:lvl1pPr algn="l">
              <a:defRPr sz="1200">
                <a:solidFill>
                  <a:schemeClr val="tx1">
                    <a:tint val="75000"/>
                  </a:schemeClr>
                </a:solidFill>
              </a:defRPr>
            </a:lvl1pPr>
          </a:lstStyle>
          <a:p>
            <a:fld id="{530820CF-B880-4189-942D-D702A7CBA730}" type="datetimeFigureOut">
              <a:rPr lang="zh-CN" altLang="en-US" smtClean="0"/>
              <a:pPr/>
              <a:t>2017/7/31</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68553" tIns="34277" rIns="68553" bIns="34277"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68553" tIns="34277" rIns="68553" bIns="34277"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22101896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defTabSz="914219" rtl="0" eaLnBrk="1" latinLnBrk="0" hangingPunct="1">
        <a:spcBef>
          <a:spcPct val="0"/>
        </a:spcBef>
        <a:buNone/>
        <a:defRPr sz="4400" kern="1200">
          <a:solidFill>
            <a:schemeClr val="tx1"/>
          </a:solidFill>
          <a:latin typeface="+mj-lt"/>
          <a:ea typeface="+mj-ea"/>
          <a:cs typeface="+mj-cs"/>
        </a:defRPr>
      </a:lvl1pPr>
    </p:titleStyle>
    <p:bodyStyle>
      <a:lvl1pPr marL="342832" indent="-342832" algn="l" defTabSz="91421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03" indent="-285694" algn="l" defTabSz="91421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74" indent="-228555" algn="l" defTabSz="91421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8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9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10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1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2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32"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19" rtl="0" eaLnBrk="1" latinLnBrk="0" hangingPunct="1">
        <a:defRPr sz="1800" kern="1200">
          <a:solidFill>
            <a:schemeClr val="tx1"/>
          </a:solidFill>
          <a:latin typeface="+mn-lt"/>
          <a:ea typeface="+mn-ea"/>
          <a:cs typeface="+mn-cs"/>
        </a:defRPr>
      </a:lvl1pPr>
      <a:lvl2pPr marL="457111" algn="l" defTabSz="914219" rtl="0" eaLnBrk="1" latinLnBrk="0" hangingPunct="1">
        <a:defRPr sz="1800" kern="1200">
          <a:solidFill>
            <a:schemeClr val="tx1"/>
          </a:solidFill>
          <a:latin typeface="+mn-lt"/>
          <a:ea typeface="+mn-ea"/>
          <a:cs typeface="+mn-cs"/>
        </a:defRPr>
      </a:lvl2pPr>
      <a:lvl3pPr marL="914219" algn="l" defTabSz="914219" rtl="0" eaLnBrk="1" latinLnBrk="0" hangingPunct="1">
        <a:defRPr sz="1800" kern="1200">
          <a:solidFill>
            <a:schemeClr val="tx1"/>
          </a:solidFill>
          <a:latin typeface="+mn-lt"/>
          <a:ea typeface="+mn-ea"/>
          <a:cs typeface="+mn-cs"/>
        </a:defRPr>
      </a:lvl3pPr>
      <a:lvl4pPr marL="1371329" algn="l" defTabSz="914219" rtl="0" eaLnBrk="1" latinLnBrk="0" hangingPunct="1">
        <a:defRPr sz="1800" kern="1200">
          <a:solidFill>
            <a:schemeClr val="tx1"/>
          </a:solidFill>
          <a:latin typeface="+mn-lt"/>
          <a:ea typeface="+mn-ea"/>
          <a:cs typeface="+mn-cs"/>
        </a:defRPr>
      </a:lvl4pPr>
      <a:lvl5pPr marL="1828439" algn="l" defTabSz="914219" rtl="0" eaLnBrk="1" latinLnBrk="0" hangingPunct="1">
        <a:defRPr sz="1800" kern="1200">
          <a:solidFill>
            <a:schemeClr val="tx1"/>
          </a:solidFill>
          <a:latin typeface="+mn-lt"/>
          <a:ea typeface="+mn-ea"/>
          <a:cs typeface="+mn-cs"/>
        </a:defRPr>
      </a:lvl5pPr>
      <a:lvl6pPr marL="2285550" algn="l" defTabSz="914219" rtl="0" eaLnBrk="1" latinLnBrk="0" hangingPunct="1">
        <a:defRPr sz="1800" kern="1200">
          <a:solidFill>
            <a:schemeClr val="tx1"/>
          </a:solidFill>
          <a:latin typeface="+mn-lt"/>
          <a:ea typeface="+mn-ea"/>
          <a:cs typeface="+mn-cs"/>
        </a:defRPr>
      </a:lvl6pPr>
      <a:lvl7pPr marL="2742658" algn="l" defTabSz="914219" rtl="0" eaLnBrk="1" latinLnBrk="0" hangingPunct="1">
        <a:defRPr sz="1800" kern="1200">
          <a:solidFill>
            <a:schemeClr val="tx1"/>
          </a:solidFill>
          <a:latin typeface="+mn-lt"/>
          <a:ea typeface="+mn-ea"/>
          <a:cs typeface="+mn-cs"/>
        </a:defRPr>
      </a:lvl7pPr>
      <a:lvl8pPr marL="3199767" algn="l" defTabSz="914219" rtl="0" eaLnBrk="1" latinLnBrk="0" hangingPunct="1">
        <a:defRPr sz="1800" kern="1200">
          <a:solidFill>
            <a:schemeClr val="tx1"/>
          </a:solidFill>
          <a:latin typeface="+mn-lt"/>
          <a:ea typeface="+mn-ea"/>
          <a:cs typeface="+mn-cs"/>
        </a:defRPr>
      </a:lvl8pPr>
      <a:lvl9pPr marL="3656878" algn="l" defTabSz="91421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97166" name="图片 1"/>
          <p:cNvPicPr>
            <a:picLocks noChangeAspect="1"/>
          </p:cNvPicPr>
          <p:nvPr userDrawn="1"/>
        </p:nvPicPr>
        <p:blipFill>
          <a:blip r:embed="rId3" cstate="print"/>
          <a:stretch>
            <a:fillRect/>
          </a:stretch>
        </p:blipFill>
        <p:spPr>
          <a:xfrm>
            <a:off x="1192" y="597"/>
            <a:ext cx="9141619" cy="5142309"/>
          </a:xfrm>
          <a:prstGeom prst="rect">
            <a:avLst/>
          </a:prstGeom>
        </p:spPr>
      </p:pic>
      <p:sp>
        <p:nvSpPr>
          <p:cNvPr id="1048811" name="Rectangle 2"/>
          <p:cNvSpPr>
            <a:spLocks noGrp="1" noChangeArrowheads="1"/>
          </p:cNvSpPr>
          <p:nvPr>
            <p:ph type="title"/>
          </p:nvPr>
        </p:nvSpPr>
        <p:spPr bwMode="auto">
          <a:xfrm>
            <a:off x="755652" y="1353837"/>
            <a:ext cx="5436106" cy="994187"/>
          </a:xfrm>
          <a:prstGeom prst="rect">
            <a:avLst/>
          </a:prstGeom>
          <a:noFill/>
          <a:ln>
            <a:noFill/>
          </a:ln>
          <a:effectLst/>
        </p:spPr>
        <p:txBody>
          <a:bodyPr vert="horz" wrap="square" lIns="0" tIns="35086" rIns="68553" bIns="35086" numCol="1" anchor="ctr" anchorCtr="0" compatLnSpc="1">
            <a:prstTxWarp prst="textNoShape">
              <a:avLst/>
            </a:prstTxWarp>
            <a:spAutoFit/>
          </a:bodyPr>
          <a:lstStyle/>
          <a:p>
            <a:pPr lvl="0"/>
            <a:r>
              <a:rPr lang="en-US" altLang="zh-CN" dirty="0" smtClean="0"/>
              <a:t>Headline in Arial Regular 40 point</a:t>
            </a:r>
            <a:endParaRPr lang="zh-CN" altLang="en-US" dirty="0" smtClean="0"/>
          </a:p>
        </p:txBody>
      </p:sp>
      <p:sp>
        <p:nvSpPr>
          <p:cNvPr id="1048812" name="Rectangle 3"/>
          <p:cNvSpPr>
            <a:spLocks noGrp="1" noChangeArrowheads="1"/>
          </p:cNvSpPr>
          <p:nvPr>
            <p:ph type="body" idx="1"/>
          </p:nvPr>
        </p:nvSpPr>
        <p:spPr bwMode="auto">
          <a:xfrm>
            <a:off x="755652" y="2301479"/>
            <a:ext cx="3438406" cy="346222"/>
          </a:xfrm>
          <a:prstGeom prst="rect">
            <a:avLst/>
          </a:prstGeom>
          <a:noFill/>
          <a:ln>
            <a:noFill/>
          </a:ln>
          <a:effectLst/>
        </p:spPr>
        <p:txBody>
          <a:bodyPr vert="horz" wrap="square" lIns="0" tIns="34277" rIns="68553" bIns="34277" numCol="1" anchor="t" anchorCtr="0" compatLnSpc="1">
            <a:prstTxWarp prst="textNoShape">
              <a:avLst/>
            </a:prstTxWarp>
            <a:spAutoFit/>
          </a:bodyPr>
          <a:lstStyle/>
          <a:p>
            <a:pPr marL="257124" marR="0" lvl="0" indent="-257124" algn="l" defTabSz="685527" rtl="0" eaLnBrk="1" fontAlgn="base" latinLnBrk="0" hangingPunct="1">
              <a:lnSpc>
                <a:spcPct val="100000"/>
              </a:lnSpc>
              <a:spcBef>
                <a:spcPct val="20000"/>
              </a:spcBef>
              <a:spcAft>
                <a:spcPct val="0"/>
              </a:spcAft>
              <a:buClr>
                <a:srgbClr val="990000"/>
              </a:buClr>
              <a:buSzTx/>
              <a:buFontTx/>
              <a:buNone/>
            </a:pPr>
            <a:r>
              <a:rPr lang="en-US" altLang="zh-CN" dirty="0" smtClean="0"/>
              <a:t>Department name</a:t>
            </a:r>
            <a:endParaRPr lang="zh-CN" altLang="en-US" dirty="0" smtClean="0"/>
          </a:p>
        </p:txBody>
      </p:sp>
      <p:sp>
        <p:nvSpPr>
          <p:cNvPr id="1048813" name="Rectangle 13"/>
          <p:cNvSpPr>
            <a:spLocks noChangeArrowheads="1"/>
          </p:cNvSpPr>
          <p:nvPr userDrawn="1"/>
        </p:nvSpPr>
        <p:spPr bwMode="auto">
          <a:xfrm>
            <a:off x="7739939" y="322199"/>
            <a:ext cx="1025847" cy="107722"/>
          </a:xfrm>
          <a:prstGeom prst="rect">
            <a:avLst/>
          </a:prstGeom>
          <a:noFill/>
          <a:ln>
            <a:noFill/>
          </a:ln>
          <a:effectLst/>
        </p:spPr>
        <p:txBody>
          <a:bodyPr wrap="square" lIns="0" tIns="0" rIns="0" bIns="0">
            <a:spAutoFit/>
          </a:bodyPr>
          <a:lstStyle/>
          <a:p>
            <a:pPr defTabSz="587936" eaLnBrk="0" hangingPunct="0"/>
            <a:r>
              <a:rPr lang="en-US" altLang="zh-CN" sz="700" b="1" dirty="0">
                <a:solidFill>
                  <a:schemeClr val="bg1">
                    <a:lumMod val="75000"/>
                  </a:schemeClr>
                </a:solidFill>
                <a:latin typeface="Arial" panose="020B0604020202020204" pitchFamily="34" charset="0"/>
                <a:ea typeface="MS PGothic" pitchFamily="34" charset="-128"/>
                <a:cs typeface="Arial" panose="020B0604020202020204" pitchFamily="34" charset="0"/>
              </a:rPr>
              <a:t>Security Level: </a:t>
            </a:r>
          </a:p>
        </p:txBody>
      </p:sp>
    </p:spTree>
  </p:cSld>
  <p:clrMap bg1="lt1" tx1="dk1" bg2="lt2" tx2="dk2" accent1="accent1" accent2="accent2" accent3="accent3" accent4="accent4" accent5="accent5" accent6="accent6" hlink="hlink" folHlink="folHlink"/>
  <p:sldLayoutIdLst>
    <p:sldLayoutId id="2147483664" r:id="rId1"/>
  </p:sldLayoutIdLst>
  <p:transition advClick="0" advTm="8000">
    <p:fade thruBlk="1"/>
  </p:transition>
  <p:txStyles>
    <p:titleStyle>
      <a:lvl1pPr algn="l" rtl="0" eaLnBrk="1" fontAlgn="base" hangingPunct="1">
        <a:spcBef>
          <a:spcPct val="0"/>
        </a:spcBef>
        <a:spcAft>
          <a:spcPct val="0"/>
        </a:spcAft>
        <a:defRPr lang="zh-CN" altLang="en-US" sz="3000" b="0" dirty="0">
          <a:solidFill>
            <a:schemeClr val="bg1"/>
          </a:solidFill>
          <a:latin typeface="+mj-lt"/>
          <a:ea typeface="Arial Unicode MS" panose="020B0604020202020204" pitchFamily="34" charset="-122"/>
          <a:cs typeface="Arial" panose="020B0604020202020204" pitchFamily="34" charset="0"/>
        </a:defRPr>
      </a:lvl1pPr>
      <a:lvl2pPr algn="l" rtl="0" eaLnBrk="1" fontAlgn="base" hangingPunct="1">
        <a:spcBef>
          <a:spcPct val="0"/>
        </a:spcBef>
        <a:spcAft>
          <a:spcPct val="0"/>
        </a:spcAft>
        <a:defRPr sz="2400" b="1">
          <a:solidFill>
            <a:schemeClr val="bg1"/>
          </a:solidFill>
          <a:latin typeface="黑体" pitchFamily="49" charset="-122"/>
          <a:ea typeface="黑体" pitchFamily="49" charset="-122"/>
          <a:cs typeface="宋体" charset="-122"/>
        </a:defRPr>
      </a:lvl2pPr>
      <a:lvl3pPr algn="l" rtl="0" eaLnBrk="1" fontAlgn="base" hangingPunct="1">
        <a:spcBef>
          <a:spcPct val="0"/>
        </a:spcBef>
        <a:spcAft>
          <a:spcPct val="0"/>
        </a:spcAft>
        <a:defRPr sz="2400" b="1">
          <a:solidFill>
            <a:schemeClr val="bg1"/>
          </a:solidFill>
          <a:latin typeface="黑体" pitchFamily="49" charset="-122"/>
          <a:ea typeface="黑体" pitchFamily="49" charset="-122"/>
          <a:cs typeface="宋体" charset="-122"/>
        </a:defRPr>
      </a:lvl3pPr>
      <a:lvl4pPr algn="l" rtl="0" eaLnBrk="1" fontAlgn="base" hangingPunct="1">
        <a:spcBef>
          <a:spcPct val="0"/>
        </a:spcBef>
        <a:spcAft>
          <a:spcPct val="0"/>
        </a:spcAft>
        <a:defRPr sz="2400" b="1">
          <a:solidFill>
            <a:schemeClr val="bg1"/>
          </a:solidFill>
          <a:latin typeface="黑体" pitchFamily="49" charset="-122"/>
          <a:ea typeface="黑体" pitchFamily="49" charset="-122"/>
          <a:cs typeface="宋体" charset="-122"/>
        </a:defRPr>
      </a:lvl4pPr>
      <a:lvl5pPr algn="l" rtl="0" eaLnBrk="1" fontAlgn="base" hangingPunct="1">
        <a:spcBef>
          <a:spcPct val="0"/>
        </a:spcBef>
        <a:spcAft>
          <a:spcPct val="0"/>
        </a:spcAft>
        <a:defRPr sz="2400" b="1">
          <a:solidFill>
            <a:schemeClr val="bg1"/>
          </a:solidFill>
          <a:latin typeface="黑体" pitchFamily="49" charset="-122"/>
          <a:ea typeface="黑体" pitchFamily="49" charset="-122"/>
          <a:cs typeface="宋体" charset="-122"/>
        </a:defRPr>
      </a:lvl5pPr>
      <a:lvl6pPr marL="342832" algn="l" rtl="0" eaLnBrk="1" fontAlgn="base" hangingPunct="1">
        <a:spcBef>
          <a:spcPct val="0"/>
        </a:spcBef>
        <a:spcAft>
          <a:spcPct val="0"/>
        </a:spcAft>
        <a:defRPr sz="2400" b="1">
          <a:solidFill>
            <a:srgbClr val="990000"/>
          </a:solidFill>
          <a:latin typeface="FrutigerNext LT Medium" pitchFamily="34" charset="0"/>
          <a:ea typeface="华文细黑" pitchFamily="2" charset="-122"/>
          <a:cs typeface="宋体" charset="-122"/>
        </a:defRPr>
      </a:lvl6pPr>
      <a:lvl7pPr marL="685665" algn="l" rtl="0" eaLnBrk="1" fontAlgn="base" hangingPunct="1">
        <a:spcBef>
          <a:spcPct val="0"/>
        </a:spcBef>
        <a:spcAft>
          <a:spcPct val="0"/>
        </a:spcAft>
        <a:defRPr sz="2400" b="1">
          <a:solidFill>
            <a:srgbClr val="990000"/>
          </a:solidFill>
          <a:latin typeface="FrutigerNext LT Medium" pitchFamily="34" charset="0"/>
          <a:ea typeface="华文细黑" pitchFamily="2" charset="-122"/>
          <a:cs typeface="宋体" charset="-122"/>
        </a:defRPr>
      </a:lvl7pPr>
      <a:lvl8pPr marL="1028496" algn="l" rtl="0" eaLnBrk="1" fontAlgn="base" hangingPunct="1">
        <a:spcBef>
          <a:spcPct val="0"/>
        </a:spcBef>
        <a:spcAft>
          <a:spcPct val="0"/>
        </a:spcAft>
        <a:defRPr sz="2400" b="1">
          <a:solidFill>
            <a:srgbClr val="990000"/>
          </a:solidFill>
          <a:latin typeface="FrutigerNext LT Medium" pitchFamily="34" charset="0"/>
          <a:ea typeface="华文细黑" pitchFamily="2" charset="-122"/>
          <a:cs typeface="宋体" charset="-122"/>
        </a:defRPr>
      </a:lvl8pPr>
      <a:lvl9pPr marL="1371329" algn="l" rtl="0" eaLnBrk="1" fontAlgn="base" hangingPunct="1">
        <a:spcBef>
          <a:spcPct val="0"/>
        </a:spcBef>
        <a:spcAft>
          <a:spcPct val="0"/>
        </a:spcAft>
        <a:defRPr sz="2400" b="1">
          <a:solidFill>
            <a:srgbClr val="990000"/>
          </a:solidFill>
          <a:latin typeface="FrutigerNext LT Medium" pitchFamily="34" charset="0"/>
          <a:ea typeface="华文细黑" pitchFamily="2" charset="-122"/>
          <a:cs typeface="宋体" charset="-122"/>
        </a:defRPr>
      </a:lvl9pPr>
    </p:titleStyle>
    <p:bodyStyle>
      <a:lvl1pPr marL="257124" marR="0" indent="-257124" algn="l" defTabSz="685527" rtl="0" eaLnBrk="1" fontAlgn="base" latinLnBrk="0" hangingPunct="1">
        <a:lnSpc>
          <a:spcPct val="100000"/>
        </a:lnSpc>
        <a:spcBef>
          <a:spcPct val="20000"/>
        </a:spcBef>
        <a:spcAft>
          <a:spcPct val="0"/>
        </a:spcAft>
        <a:buClr>
          <a:srgbClr val="990000"/>
        </a:buClr>
        <a:buSzTx/>
        <a:buFontTx/>
        <a:buNone/>
        <a:defRPr sz="1800" b="0">
          <a:solidFill>
            <a:schemeClr val="bg1"/>
          </a:solidFill>
          <a:latin typeface="+mn-lt"/>
          <a:ea typeface="+mj-ea"/>
          <a:cs typeface="Arial" panose="020B0604020202020204" pitchFamily="34" charset="0"/>
        </a:defRPr>
      </a:lvl1pPr>
      <a:lvl2pPr marL="557103" indent="-214271" algn="l" rtl="0" eaLnBrk="1" fontAlgn="base" hangingPunct="1">
        <a:spcBef>
          <a:spcPct val="20000"/>
        </a:spcBef>
        <a:spcAft>
          <a:spcPct val="0"/>
        </a:spcAft>
        <a:buFont typeface="Arial" pitchFamily="34" charset="0"/>
        <a:buChar char="›"/>
        <a:defRPr sz="1500">
          <a:solidFill>
            <a:schemeClr val="tx1"/>
          </a:solidFill>
          <a:latin typeface="+mn-lt"/>
          <a:ea typeface="+mn-ea"/>
          <a:cs typeface="+mn-cs"/>
        </a:defRPr>
      </a:lvl2pPr>
      <a:lvl3pPr marL="857081" indent="-171417" algn="l" rtl="0" eaLnBrk="1" fontAlgn="base" hangingPunct="1">
        <a:spcBef>
          <a:spcPct val="20000"/>
        </a:spcBef>
        <a:spcAft>
          <a:spcPct val="0"/>
        </a:spcAft>
        <a:buFont typeface="FrutigerNext LT Medium" pitchFamily="34" charset="0"/>
        <a:buChar char="»"/>
        <a:defRPr>
          <a:solidFill>
            <a:schemeClr val="tx1"/>
          </a:solidFill>
          <a:latin typeface="+mn-lt"/>
          <a:ea typeface="+mn-ea"/>
          <a:cs typeface="+mn-cs"/>
        </a:defRPr>
      </a:lvl3pPr>
      <a:lvl4pPr marL="1199913" indent="-171417" algn="l" rtl="0" eaLnBrk="1" fontAlgn="base" hangingPunct="1">
        <a:spcBef>
          <a:spcPct val="20000"/>
        </a:spcBef>
        <a:spcAft>
          <a:spcPct val="0"/>
        </a:spcAft>
        <a:buChar char="–"/>
        <a:defRPr sz="1200">
          <a:solidFill>
            <a:schemeClr val="tx1"/>
          </a:solidFill>
          <a:latin typeface="+mn-lt"/>
          <a:ea typeface="+mn-ea"/>
          <a:cs typeface="+mn-cs"/>
        </a:defRPr>
      </a:lvl4pPr>
      <a:lvl5pPr marL="1542746" indent="-171417" algn="l" rtl="0" eaLnBrk="1" fontAlgn="base" hangingPunct="1">
        <a:spcBef>
          <a:spcPct val="20000"/>
        </a:spcBef>
        <a:spcAft>
          <a:spcPct val="0"/>
        </a:spcAft>
        <a:buFont typeface="Arial" pitchFamily="34" charset="0"/>
        <a:buChar char="~"/>
        <a:defRPr sz="1200">
          <a:solidFill>
            <a:schemeClr val="tx1"/>
          </a:solidFill>
          <a:latin typeface="+mn-lt"/>
          <a:ea typeface="+mn-ea"/>
          <a:cs typeface="+mn-cs"/>
        </a:defRPr>
      </a:lvl5pPr>
      <a:lvl6pPr marL="1885577" indent="-171417" algn="l" rtl="0" eaLnBrk="1" fontAlgn="base" hangingPunct="1">
        <a:spcBef>
          <a:spcPct val="20000"/>
        </a:spcBef>
        <a:spcAft>
          <a:spcPct val="0"/>
        </a:spcAft>
        <a:buFont typeface="Arial" charset="0"/>
        <a:buChar char="~"/>
        <a:defRPr sz="1200">
          <a:solidFill>
            <a:schemeClr val="tx1"/>
          </a:solidFill>
          <a:latin typeface="+mn-lt"/>
          <a:ea typeface="+mn-ea"/>
          <a:cs typeface="+mn-cs"/>
        </a:defRPr>
      </a:lvl6pPr>
      <a:lvl7pPr marL="2228410" indent="-171417" algn="l" rtl="0" eaLnBrk="1" fontAlgn="base" hangingPunct="1">
        <a:spcBef>
          <a:spcPct val="20000"/>
        </a:spcBef>
        <a:spcAft>
          <a:spcPct val="0"/>
        </a:spcAft>
        <a:buFont typeface="Arial" charset="0"/>
        <a:buChar char="~"/>
        <a:defRPr sz="1200">
          <a:solidFill>
            <a:schemeClr val="tx1"/>
          </a:solidFill>
          <a:latin typeface="+mn-lt"/>
          <a:ea typeface="+mn-ea"/>
          <a:cs typeface="+mn-cs"/>
        </a:defRPr>
      </a:lvl7pPr>
      <a:lvl8pPr marL="2571244" indent="-171417" algn="l" rtl="0" eaLnBrk="1" fontAlgn="base" hangingPunct="1">
        <a:spcBef>
          <a:spcPct val="20000"/>
        </a:spcBef>
        <a:spcAft>
          <a:spcPct val="0"/>
        </a:spcAft>
        <a:buFont typeface="Arial" charset="0"/>
        <a:buChar char="~"/>
        <a:defRPr sz="1200">
          <a:solidFill>
            <a:schemeClr val="tx1"/>
          </a:solidFill>
          <a:latin typeface="+mn-lt"/>
          <a:ea typeface="+mn-ea"/>
          <a:cs typeface="+mn-cs"/>
        </a:defRPr>
      </a:lvl8pPr>
      <a:lvl9pPr marL="2914073" indent="-171417" algn="l" rtl="0" eaLnBrk="1" fontAlgn="base" hangingPunct="1">
        <a:spcBef>
          <a:spcPct val="20000"/>
        </a:spcBef>
        <a:spcAft>
          <a:spcPct val="0"/>
        </a:spcAft>
        <a:buFont typeface="Arial" charset="0"/>
        <a:buChar char="~"/>
        <a:defRPr sz="1200">
          <a:solidFill>
            <a:schemeClr val="tx1"/>
          </a:solidFill>
          <a:latin typeface="+mn-lt"/>
          <a:ea typeface="+mn-ea"/>
          <a:cs typeface="+mn-cs"/>
        </a:defRPr>
      </a:lvl9pPr>
    </p:bodyStyle>
    <p:otherStyle>
      <a:defPPr>
        <a:defRPr lang="zh-CN"/>
      </a:defPPr>
      <a:lvl1pPr marL="0" algn="l" defTabSz="685665" rtl="0" eaLnBrk="1" latinLnBrk="0" hangingPunct="1">
        <a:defRPr sz="1300" kern="1200">
          <a:solidFill>
            <a:schemeClr val="tx1"/>
          </a:solidFill>
          <a:latin typeface="+mn-lt"/>
          <a:ea typeface="+mn-ea"/>
          <a:cs typeface="+mn-cs"/>
        </a:defRPr>
      </a:lvl1pPr>
      <a:lvl2pPr marL="342832" algn="l" defTabSz="685665" rtl="0" eaLnBrk="1" latinLnBrk="0" hangingPunct="1">
        <a:defRPr sz="1300" kern="1200">
          <a:solidFill>
            <a:schemeClr val="tx1"/>
          </a:solidFill>
          <a:latin typeface="+mn-lt"/>
          <a:ea typeface="+mn-ea"/>
          <a:cs typeface="+mn-cs"/>
        </a:defRPr>
      </a:lvl2pPr>
      <a:lvl3pPr marL="685665" algn="l" defTabSz="685665" rtl="0" eaLnBrk="1" latinLnBrk="0" hangingPunct="1">
        <a:defRPr sz="1300" kern="1200">
          <a:solidFill>
            <a:schemeClr val="tx1"/>
          </a:solidFill>
          <a:latin typeface="+mn-lt"/>
          <a:ea typeface="+mn-ea"/>
          <a:cs typeface="+mn-cs"/>
        </a:defRPr>
      </a:lvl3pPr>
      <a:lvl4pPr marL="1028496" algn="l" defTabSz="685665" rtl="0" eaLnBrk="1" latinLnBrk="0" hangingPunct="1">
        <a:defRPr sz="1300" kern="1200">
          <a:solidFill>
            <a:schemeClr val="tx1"/>
          </a:solidFill>
          <a:latin typeface="+mn-lt"/>
          <a:ea typeface="+mn-ea"/>
          <a:cs typeface="+mn-cs"/>
        </a:defRPr>
      </a:lvl4pPr>
      <a:lvl5pPr marL="1371329" algn="l" defTabSz="685665" rtl="0" eaLnBrk="1" latinLnBrk="0" hangingPunct="1">
        <a:defRPr sz="1300" kern="1200">
          <a:solidFill>
            <a:schemeClr val="tx1"/>
          </a:solidFill>
          <a:latin typeface="+mn-lt"/>
          <a:ea typeface="+mn-ea"/>
          <a:cs typeface="+mn-cs"/>
        </a:defRPr>
      </a:lvl5pPr>
      <a:lvl6pPr marL="1714161" algn="l" defTabSz="685665" rtl="0" eaLnBrk="1" latinLnBrk="0" hangingPunct="1">
        <a:defRPr sz="1300" kern="1200">
          <a:solidFill>
            <a:schemeClr val="tx1"/>
          </a:solidFill>
          <a:latin typeface="+mn-lt"/>
          <a:ea typeface="+mn-ea"/>
          <a:cs typeface="+mn-cs"/>
        </a:defRPr>
      </a:lvl6pPr>
      <a:lvl7pPr marL="2056994" algn="l" defTabSz="685665" rtl="0" eaLnBrk="1" latinLnBrk="0" hangingPunct="1">
        <a:defRPr sz="1300" kern="1200">
          <a:solidFill>
            <a:schemeClr val="tx1"/>
          </a:solidFill>
          <a:latin typeface="+mn-lt"/>
          <a:ea typeface="+mn-ea"/>
          <a:cs typeface="+mn-cs"/>
        </a:defRPr>
      </a:lvl7pPr>
      <a:lvl8pPr marL="2399827" algn="l" defTabSz="685665" rtl="0" eaLnBrk="1" latinLnBrk="0" hangingPunct="1">
        <a:defRPr sz="1300" kern="1200">
          <a:solidFill>
            <a:schemeClr val="tx1"/>
          </a:solidFill>
          <a:latin typeface="+mn-lt"/>
          <a:ea typeface="+mn-ea"/>
          <a:cs typeface="+mn-cs"/>
        </a:defRPr>
      </a:lvl8pPr>
      <a:lvl9pPr marL="2742658" algn="l" defTabSz="685665"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97167" name="图片 6"/>
          <p:cNvPicPr>
            <a:picLocks noChangeAspect="1"/>
          </p:cNvPicPr>
          <p:nvPr userDrawn="1"/>
        </p:nvPicPr>
        <p:blipFill>
          <a:blip r:embed="rId4" cstate="print"/>
          <a:stretch>
            <a:fillRect/>
          </a:stretch>
        </p:blipFill>
        <p:spPr>
          <a:xfrm>
            <a:off x="1192" y="597"/>
            <a:ext cx="9141619" cy="5142309"/>
          </a:xfrm>
          <a:prstGeom prst="rect">
            <a:avLst/>
          </a:prstGeom>
        </p:spPr>
      </p:pic>
      <p:sp>
        <p:nvSpPr>
          <p:cNvPr id="1048816" name="标题占位符 1"/>
          <p:cNvSpPr>
            <a:spLocks noGrp="1"/>
          </p:cNvSpPr>
          <p:nvPr>
            <p:ph type="title"/>
          </p:nvPr>
        </p:nvSpPr>
        <p:spPr>
          <a:xfrm>
            <a:off x="457201" y="206375"/>
            <a:ext cx="8229600" cy="857250"/>
          </a:xfrm>
          <a:prstGeom prst="rect">
            <a:avLst/>
          </a:prstGeom>
        </p:spPr>
        <p:txBody>
          <a:bodyPr vert="horz" lIns="91422" tIns="45711" rIns="91422" bIns="45711" rtlCol="0" anchor="ctr">
            <a:normAutofit/>
          </a:bodyPr>
          <a:lstStyle/>
          <a:p>
            <a:r>
              <a:rPr lang="zh-CN" altLang="en-US" dirty="0" smtClean="0"/>
              <a:t>单击此处编辑母版标题样式</a:t>
            </a:r>
            <a:endParaRPr lang="zh-CN" altLang="en-US" dirty="0"/>
          </a:p>
        </p:txBody>
      </p:sp>
      <p:sp>
        <p:nvSpPr>
          <p:cNvPr id="1048817" name="文本占位符 2"/>
          <p:cNvSpPr>
            <a:spLocks noGrp="1"/>
          </p:cNvSpPr>
          <p:nvPr>
            <p:ph type="body" idx="1"/>
          </p:nvPr>
        </p:nvSpPr>
        <p:spPr>
          <a:xfrm>
            <a:off x="457201" y="1200153"/>
            <a:ext cx="8229600" cy="3394075"/>
          </a:xfrm>
          <a:prstGeom prst="rect">
            <a:avLst/>
          </a:prstGeom>
        </p:spPr>
        <p:txBody>
          <a:bodyPr vert="horz" lIns="91422" tIns="45711" rIns="91422" bIns="45711"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1048818" name="日期占位符 3"/>
          <p:cNvSpPr>
            <a:spLocks noGrp="1"/>
          </p:cNvSpPr>
          <p:nvPr>
            <p:ph type="dt" sz="half" idx="2"/>
          </p:nvPr>
        </p:nvSpPr>
        <p:spPr>
          <a:xfrm>
            <a:off x="457201" y="4767265"/>
            <a:ext cx="2133600" cy="274637"/>
          </a:xfrm>
          <a:prstGeom prst="rect">
            <a:avLst/>
          </a:prstGeom>
        </p:spPr>
        <p:txBody>
          <a:bodyPr vert="horz" lIns="91422" tIns="45711" rIns="91422" bIns="45711" rtlCol="0" anchor="ctr"/>
          <a:lstStyle>
            <a:lvl1pPr algn="l">
              <a:defRPr sz="1200">
                <a:solidFill>
                  <a:schemeClr val="tx1"/>
                </a:solidFill>
              </a:defRPr>
            </a:lvl1pPr>
          </a:lstStyle>
          <a:p>
            <a:fld id="{1A5B2B23-E5F0-44D7-A9FF-4B8E82156B39}" type="datetimeFigureOut">
              <a:rPr lang="zh-CN" altLang="en-US" smtClean="0"/>
              <a:pPr/>
              <a:t>2017/7/31</a:t>
            </a:fld>
            <a:endParaRPr lang="zh-CN" altLang="en-US"/>
          </a:p>
        </p:txBody>
      </p:sp>
      <p:sp>
        <p:nvSpPr>
          <p:cNvPr id="1048819" name="页脚占位符 4"/>
          <p:cNvSpPr>
            <a:spLocks noGrp="1"/>
          </p:cNvSpPr>
          <p:nvPr>
            <p:ph type="ftr" sz="quarter" idx="3"/>
          </p:nvPr>
        </p:nvSpPr>
        <p:spPr>
          <a:xfrm>
            <a:off x="3124200" y="4767265"/>
            <a:ext cx="2895600" cy="274637"/>
          </a:xfrm>
          <a:prstGeom prst="rect">
            <a:avLst/>
          </a:prstGeom>
        </p:spPr>
        <p:txBody>
          <a:bodyPr vert="horz" lIns="91422" tIns="45711" rIns="91422" bIns="45711" rtlCol="0" anchor="ctr"/>
          <a:lstStyle>
            <a:lvl1pPr algn="ctr">
              <a:defRPr sz="1200">
                <a:solidFill>
                  <a:schemeClr val="tx1"/>
                </a:solidFill>
              </a:defRPr>
            </a:lvl1pPr>
          </a:lstStyle>
          <a:p>
            <a:endParaRPr lang="zh-CN" altLang="en-US"/>
          </a:p>
        </p:txBody>
      </p:sp>
      <p:sp>
        <p:nvSpPr>
          <p:cNvPr id="1048820" name="灯片编号占位符 5"/>
          <p:cNvSpPr>
            <a:spLocks noGrp="1"/>
          </p:cNvSpPr>
          <p:nvPr>
            <p:ph type="sldNum" sz="quarter" idx="4"/>
          </p:nvPr>
        </p:nvSpPr>
        <p:spPr>
          <a:xfrm>
            <a:off x="6553202" y="4767265"/>
            <a:ext cx="2133600" cy="274637"/>
          </a:xfrm>
          <a:prstGeom prst="rect">
            <a:avLst/>
          </a:prstGeom>
        </p:spPr>
        <p:txBody>
          <a:bodyPr vert="horz" lIns="91422" tIns="45711" rIns="91422" bIns="45711" rtlCol="0" anchor="ctr"/>
          <a:lstStyle>
            <a:lvl1pPr algn="r">
              <a:defRPr sz="1200">
                <a:solidFill>
                  <a:schemeClr val="tx1"/>
                </a:solidFill>
              </a:defRPr>
            </a:lvl1pPr>
          </a:lstStyle>
          <a:p>
            <a:fld id="{B2563A90-55EF-4D2C-B954-EDF55F24A661}" type="slidenum">
              <a:rPr lang="zh-CN" altLang="en-US" smtClean="0"/>
              <a:pPr/>
              <a:t>‹#›</a:t>
            </a:fld>
            <a:endParaRPr lang="zh-CN" altLang="en-US"/>
          </a:p>
        </p:txBody>
      </p:sp>
      <p:sp>
        <p:nvSpPr>
          <p:cNvPr id="1048821" name="Rectangle 86"/>
          <p:cNvSpPr>
            <a:spLocks noChangeArrowheads="1"/>
          </p:cNvSpPr>
          <p:nvPr userDrawn="1"/>
        </p:nvSpPr>
        <p:spPr bwMode="auto">
          <a:xfrm>
            <a:off x="8879381" y="4761726"/>
            <a:ext cx="246145" cy="319548"/>
          </a:xfrm>
          <a:prstGeom prst="rect">
            <a:avLst/>
          </a:prstGeom>
          <a:noFill/>
          <a:ln w="9525">
            <a:noFill/>
            <a:miter lim="800000"/>
            <a:headEnd/>
            <a:tailEnd/>
          </a:ln>
          <a:effectLst/>
        </p:spPr>
        <p:txBody>
          <a:bodyPr lIns="0" tIns="0" rIns="0" bIns="0"/>
          <a:lstStyle/>
          <a:p>
            <a:pPr defTabSz="740789" eaLnBrk="0" hangingPunct="0">
              <a:lnSpc>
                <a:spcPct val="85000"/>
              </a:lnSpc>
              <a:buClrTx/>
              <a:buFontTx/>
              <a:buNone/>
            </a:pPr>
            <a:endParaRPr lang="de-DE" sz="1000" b="0" dirty="0">
              <a:solidFill>
                <a:schemeClr val="tx1"/>
              </a:solidFill>
              <a:latin typeface="FrutigerNext LT Light" pitchFamily="34" charset="0"/>
              <a:ea typeface="MS PGothic" pitchFamily="34" charset="-128"/>
            </a:endParaRPr>
          </a:p>
          <a:p>
            <a:pPr defTabSz="740789" eaLnBrk="0" hangingPunct="0">
              <a:lnSpc>
                <a:spcPct val="85000"/>
              </a:lnSpc>
              <a:buClrTx/>
              <a:buFontTx/>
              <a:buNone/>
            </a:pPr>
            <a:fld id="{E68EC476-442B-4BB7-9603-F1440C241F3D}" type="slidenum">
              <a:rPr lang="de-DE" sz="700" b="0" smtClean="0">
                <a:solidFill>
                  <a:schemeClr val="bg1">
                    <a:lumMod val="50000"/>
                  </a:schemeClr>
                </a:solidFill>
                <a:latin typeface="Arial" panose="020B0604020202020204" pitchFamily="34" charset="0"/>
                <a:ea typeface="MS PGothic" pitchFamily="34" charset="-128"/>
                <a:cs typeface="Arial" panose="020B0604020202020204" pitchFamily="34" charset="0"/>
              </a:rPr>
              <a:pPr defTabSz="740789" eaLnBrk="0" hangingPunct="0">
                <a:lnSpc>
                  <a:spcPct val="85000"/>
                </a:lnSpc>
                <a:buClrTx/>
                <a:buFontTx/>
                <a:buNone/>
              </a:pPr>
              <a:t>‹#›</a:t>
            </a:fld>
            <a:endParaRPr lang="en-GB" sz="700" b="0" dirty="0">
              <a:solidFill>
                <a:schemeClr val="bg1">
                  <a:lumMod val="50000"/>
                </a:schemeClr>
              </a:solidFill>
              <a:latin typeface="Arial" panose="020B0604020202020204" pitchFamily="34" charset="0"/>
              <a:ea typeface="MS PGothic" pitchFamily="34" charset="-128"/>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Lst>
  <p:txStyles>
    <p:titleStyle>
      <a:lvl1pPr algn="ctr" defTabSz="914219" rtl="0" eaLnBrk="1" latinLnBrk="0" hangingPunct="1">
        <a:spcBef>
          <a:spcPct val="0"/>
        </a:spcBef>
        <a:buNone/>
        <a:defRPr sz="4400" kern="1200">
          <a:solidFill>
            <a:schemeClr val="bg1"/>
          </a:solidFill>
          <a:latin typeface="+mj-lt"/>
          <a:ea typeface="+mj-ea"/>
          <a:cs typeface="+mj-cs"/>
        </a:defRPr>
      </a:lvl1pPr>
    </p:titleStyle>
    <p:bodyStyle>
      <a:lvl1pPr marL="342832" indent="-342832" algn="l" defTabSz="914219"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803" indent="-285694" algn="l" defTabSz="914219"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774" indent="-228555" algn="l" defTabSz="914219"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599884" indent="-228555" algn="l" defTabSz="914219"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6994" indent="-228555" algn="l" defTabSz="914219"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10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1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2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32"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19" rtl="0" eaLnBrk="1" latinLnBrk="0" hangingPunct="1">
        <a:defRPr sz="1800" kern="1200">
          <a:solidFill>
            <a:schemeClr val="tx1"/>
          </a:solidFill>
          <a:latin typeface="+mn-lt"/>
          <a:ea typeface="+mn-ea"/>
          <a:cs typeface="+mn-cs"/>
        </a:defRPr>
      </a:lvl1pPr>
      <a:lvl2pPr marL="457111" algn="l" defTabSz="914219" rtl="0" eaLnBrk="1" latinLnBrk="0" hangingPunct="1">
        <a:defRPr sz="1800" kern="1200">
          <a:solidFill>
            <a:schemeClr val="tx1"/>
          </a:solidFill>
          <a:latin typeface="+mn-lt"/>
          <a:ea typeface="+mn-ea"/>
          <a:cs typeface="+mn-cs"/>
        </a:defRPr>
      </a:lvl2pPr>
      <a:lvl3pPr marL="914219" algn="l" defTabSz="914219" rtl="0" eaLnBrk="1" latinLnBrk="0" hangingPunct="1">
        <a:defRPr sz="1800" kern="1200">
          <a:solidFill>
            <a:schemeClr val="tx1"/>
          </a:solidFill>
          <a:latin typeface="+mn-lt"/>
          <a:ea typeface="+mn-ea"/>
          <a:cs typeface="+mn-cs"/>
        </a:defRPr>
      </a:lvl3pPr>
      <a:lvl4pPr marL="1371329" algn="l" defTabSz="914219" rtl="0" eaLnBrk="1" latinLnBrk="0" hangingPunct="1">
        <a:defRPr sz="1800" kern="1200">
          <a:solidFill>
            <a:schemeClr val="tx1"/>
          </a:solidFill>
          <a:latin typeface="+mn-lt"/>
          <a:ea typeface="+mn-ea"/>
          <a:cs typeface="+mn-cs"/>
        </a:defRPr>
      </a:lvl4pPr>
      <a:lvl5pPr marL="1828439" algn="l" defTabSz="914219" rtl="0" eaLnBrk="1" latinLnBrk="0" hangingPunct="1">
        <a:defRPr sz="1800" kern="1200">
          <a:solidFill>
            <a:schemeClr val="tx1"/>
          </a:solidFill>
          <a:latin typeface="+mn-lt"/>
          <a:ea typeface="+mn-ea"/>
          <a:cs typeface="+mn-cs"/>
        </a:defRPr>
      </a:lvl5pPr>
      <a:lvl6pPr marL="2285550" algn="l" defTabSz="914219" rtl="0" eaLnBrk="1" latinLnBrk="0" hangingPunct="1">
        <a:defRPr sz="1800" kern="1200">
          <a:solidFill>
            <a:schemeClr val="tx1"/>
          </a:solidFill>
          <a:latin typeface="+mn-lt"/>
          <a:ea typeface="+mn-ea"/>
          <a:cs typeface="+mn-cs"/>
        </a:defRPr>
      </a:lvl6pPr>
      <a:lvl7pPr marL="2742658" algn="l" defTabSz="914219" rtl="0" eaLnBrk="1" latinLnBrk="0" hangingPunct="1">
        <a:defRPr sz="1800" kern="1200">
          <a:solidFill>
            <a:schemeClr val="tx1"/>
          </a:solidFill>
          <a:latin typeface="+mn-lt"/>
          <a:ea typeface="+mn-ea"/>
          <a:cs typeface="+mn-cs"/>
        </a:defRPr>
      </a:lvl7pPr>
      <a:lvl8pPr marL="3199767" algn="l" defTabSz="914219" rtl="0" eaLnBrk="1" latinLnBrk="0" hangingPunct="1">
        <a:defRPr sz="1800" kern="1200">
          <a:solidFill>
            <a:schemeClr val="tx1"/>
          </a:solidFill>
          <a:latin typeface="+mn-lt"/>
          <a:ea typeface="+mn-ea"/>
          <a:cs typeface="+mn-cs"/>
        </a:defRPr>
      </a:lvl8pPr>
      <a:lvl9pPr marL="3656878" algn="l" defTabSz="91421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97152" name="图片 6"/>
          <p:cNvPicPr>
            <a:picLocks noChangeAspect="1"/>
          </p:cNvPicPr>
          <p:nvPr userDrawn="1"/>
        </p:nvPicPr>
        <p:blipFill>
          <a:blip r:embed="rId7" cstate="print"/>
          <a:stretch>
            <a:fillRect/>
          </a:stretch>
        </p:blipFill>
        <p:spPr>
          <a:xfrm>
            <a:off x="1192" y="597"/>
            <a:ext cx="9141619" cy="5142309"/>
          </a:xfrm>
          <a:prstGeom prst="rect">
            <a:avLst/>
          </a:prstGeom>
        </p:spPr>
      </p:pic>
      <p:sp>
        <p:nvSpPr>
          <p:cNvPr id="1048581" name="Rectangle 86"/>
          <p:cNvSpPr>
            <a:spLocks noChangeArrowheads="1"/>
          </p:cNvSpPr>
          <p:nvPr userDrawn="1"/>
        </p:nvSpPr>
        <p:spPr bwMode="auto">
          <a:xfrm>
            <a:off x="8879381" y="4761726"/>
            <a:ext cx="246145" cy="319548"/>
          </a:xfrm>
          <a:prstGeom prst="rect">
            <a:avLst/>
          </a:prstGeom>
          <a:noFill/>
          <a:ln w="9525">
            <a:noFill/>
            <a:miter lim="800000"/>
            <a:headEnd/>
            <a:tailEnd/>
          </a:ln>
          <a:effectLst/>
        </p:spPr>
        <p:txBody>
          <a:bodyPr lIns="0" tIns="0" rIns="0" bIns="0"/>
          <a:lstStyle/>
          <a:p>
            <a:pPr defTabSz="740789" eaLnBrk="0" hangingPunct="0">
              <a:lnSpc>
                <a:spcPct val="85000"/>
              </a:lnSpc>
              <a:buClrTx/>
              <a:buFontTx/>
              <a:buNone/>
            </a:pPr>
            <a:endParaRPr lang="de-DE" sz="1000" b="0" dirty="0">
              <a:solidFill>
                <a:schemeClr val="tx1"/>
              </a:solidFill>
              <a:latin typeface="FrutigerNext LT Light" pitchFamily="34" charset="0"/>
              <a:ea typeface="MS PGothic" pitchFamily="34" charset="-128"/>
            </a:endParaRPr>
          </a:p>
          <a:p>
            <a:pPr defTabSz="740789" eaLnBrk="0" hangingPunct="0">
              <a:lnSpc>
                <a:spcPct val="85000"/>
              </a:lnSpc>
              <a:buClrTx/>
              <a:buFontTx/>
              <a:buNone/>
            </a:pPr>
            <a:fld id="{E68EC476-442B-4BB7-9603-F1440C241F3D}" type="slidenum">
              <a:rPr lang="de-DE" sz="700" b="0" smtClean="0">
                <a:solidFill>
                  <a:schemeClr val="bg1">
                    <a:lumMod val="50000"/>
                  </a:schemeClr>
                </a:solidFill>
                <a:latin typeface="Arial" panose="020B0604020202020204" pitchFamily="34" charset="0"/>
                <a:ea typeface="MS PGothic" pitchFamily="34" charset="-128"/>
                <a:cs typeface="Arial" panose="020B0604020202020204" pitchFamily="34" charset="0"/>
              </a:rPr>
              <a:pPr defTabSz="740789" eaLnBrk="0" hangingPunct="0">
                <a:lnSpc>
                  <a:spcPct val="85000"/>
                </a:lnSpc>
                <a:buClrTx/>
                <a:buFontTx/>
                <a:buNone/>
              </a:pPr>
              <a:t>‹#›</a:t>
            </a:fld>
            <a:endParaRPr lang="en-GB" sz="700" b="0" dirty="0">
              <a:solidFill>
                <a:schemeClr val="bg1">
                  <a:lumMod val="50000"/>
                </a:schemeClr>
              </a:solidFill>
              <a:latin typeface="Arial" panose="020B0604020202020204" pitchFamily="34" charset="0"/>
              <a:ea typeface="MS PGothic" pitchFamily="34" charset="-128"/>
              <a:cs typeface="Arial" panose="020B0604020202020204" pitchFamily="34" charset="0"/>
            </a:endParaRPr>
          </a:p>
        </p:txBody>
      </p:sp>
      <p:pic>
        <p:nvPicPr>
          <p:cNvPr id="9" name="Picture 2" descr="F:\2017年4月\5.17发布会\0428\0429\星空背景\星空背景 (48).jpg"/>
          <p:cNvPicPr>
            <a:picLocks noChangeAspect="1" noChangeArrowheads="1"/>
          </p:cNvPicPr>
          <p:nvPr userDrawn="1"/>
        </p:nvPicPr>
        <p:blipFill rotWithShape="1">
          <a:blip r:embed="rId8" cstate="print">
            <a:extLst>
              <a:ext uri="{28A0092B-C50C-407E-A947-70E740481C1C}">
                <a14:useLocalDpi xmlns:a14="http://schemas.microsoft.com/office/drawing/2010/main" xmlns="" val="0"/>
              </a:ext>
            </a:extLst>
          </a:blip>
          <a:srcRect b="1332"/>
          <a:stretch/>
        </p:blipFill>
        <p:spPr bwMode="auto">
          <a:xfrm>
            <a:off x="134" y="0"/>
            <a:ext cx="9143735" cy="514350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矩形 9"/>
          <p:cNvSpPr/>
          <p:nvPr userDrawn="1"/>
        </p:nvSpPr>
        <p:spPr>
          <a:xfrm>
            <a:off x="0" y="597"/>
            <a:ext cx="9144000" cy="51423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7" rIns="68553" bIns="34277" rtlCol="0" anchor="ctr"/>
          <a:lstStyle/>
          <a:p>
            <a:pPr algn="ctr"/>
            <a:endParaRPr lang="zh-CN" altLang="en-US" dirty="0"/>
          </a:p>
        </p:txBody>
      </p:sp>
      <p:grpSp>
        <p:nvGrpSpPr>
          <p:cNvPr id="7" name="组合 31"/>
          <p:cNvGrpSpPr>
            <a:grpSpLocks noChangeAspect="1"/>
          </p:cNvGrpSpPr>
          <p:nvPr userDrawn="1"/>
        </p:nvGrpSpPr>
        <p:grpSpPr>
          <a:xfrm>
            <a:off x="8255427" y="88049"/>
            <a:ext cx="797905" cy="402262"/>
            <a:chOff x="112713" y="122238"/>
            <a:chExt cx="1152525" cy="581025"/>
          </a:xfrm>
          <a:effectLst>
            <a:outerShdw blurRad="50800" dist="38100" dir="2700000" algn="tl" rotWithShape="0">
              <a:prstClr val="black">
                <a:alpha val="40000"/>
              </a:prstClr>
            </a:outerShdw>
          </a:effectLst>
        </p:grpSpPr>
        <p:pic>
          <p:nvPicPr>
            <p:cNvPr id="8" name="Picture 4" descr="C:\Users\Shi Xuebao\Desktop\平面处理\logo2.png"/>
            <p:cNvPicPr>
              <a:picLocks noChangeAspect="1" noChangeArrowheads="1"/>
            </p:cNvPicPr>
            <p:nvPr/>
          </p:nvPicPr>
          <p:blipFill>
            <a:blip r:embed="rId9" cstate="print"/>
            <a:srcRect/>
            <a:stretch>
              <a:fillRect/>
            </a:stretch>
          </p:blipFill>
          <p:spPr bwMode="auto">
            <a:xfrm>
              <a:off x="112713" y="122238"/>
              <a:ext cx="1152525" cy="581025"/>
            </a:xfrm>
            <a:prstGeom prst="rect">
              <a:avLst/>
            </a:prstGeom>
            <a:noFill/>
            <a:ln w="9525">
              <a:noFill/>
              <a:miter lim="800000"/>
              <a:headEnd/>
              <a:tailEnd/>
            </a:ln>
          </p:spPr>
        </p:pic>
        <p:cxnSp>
          <p:nvCxnSpPr>
            <p:cNvPr id="11" name="直接连接符 8"/>
            <p:cNvCxnSpPr>
              <a:cxnSpLocks noChangeShapeType="1"/>
            </p:cNvCxnSpPr>
            <p:nvPr/>
          </p:nvCxnSpPr>
          <p:spPr bwMode="auto">
            <a:xfrm>
              <a:off x="688975" y="122238"/>
              <a:ext cx="0" cy="581025"/>
            </a:xfrm>
            <a:prstGeom prst="line">
              <a:avLst/>
            </a:prstGeom>
            <a:noFill/>
            <a:ln w="9525" algn="ctr">
              <a:noFill/>
              <a:round/>
              <a:headEnd/>
              <a:tailEnd/>
            </a:ln>
          </p:spPr>
        </p:cxnSp>
        <p:cxnSp>
          <p:nvCxnSpPr>
            <p:cNvPr id="12" name="直接连接符 9"/>
            <p:cNvCxnSpPr>
              <a:cxnSpLocks noChangeShapeType="1"/>
            </p:cNvCxnSpPr>
            <p:nvPr/>
          </p:nvCxnSpPr>
          <p:spPr bwMode="auto">
            <a:xfrm>
              <a:off x="688975" y="122238"/>
              <a:ext cx="0" cy="581025"/>
            </a:xfrm>
            <a:prstGeom prst="line">
              <a:avLst/>
            </a:prstGeom>
            <a:noFill/>
            <a:ln w="9525" algn="ctr">
              <a:noFill/>
              <a:round/>
              <a:headEnd/>
              <a:tailEnd/>
            </a:ln>
          </p:spPr>
        </p:cxnSp>
        <p:cxnSp>
          <p:nvCxnSpPr>
            <p:cNvPr id="13" name="直接连接符 10"/>
            <p:cNvCxnSpPr>
              <a:cxnSpLocks noChangeShapeType="1"/>
            </p:cNvCxnSpPr>
            <p:nvPr/>
          </p:nvCxnSpPr>
          <p:spPr bwMode="auto">
            <a:xfrm>
              <a:off x="665163" y="122238"/>
              <a:ext cx="0" cy="581025"/>
            </a:xfrm>
            <a:prstGeom prst="line">
              <a:avLst/>
            </a:prstGeom>
            <a:noFill/>
            <a:ln w="1905" algn="ctr">
              <a:solidFill>
                <a:schemeClr val="bg1"/>
              </a:solidFill>
              <a:round/>
              <a:headEnd/>
              <a:tailEnd/>
            </a:ln>
          </p:spPr>
        </p:cxnSp>
      </p:grpSp>
    </p:spTree>
  </p:cSld>
  <p:clrMap bg1="lt1" tx1="dk1" bg2="lt2" tx2="dk2" accent1="accent1" accent2="accent2" accent3="accent3" accent4="accent4" accent5="accent5" accent6="accent6" hlink="hlink" folHlink="folHlink"/>
  <p:sldLayoutIdLst>
    <p:sldLayoutId id="2147483662" r:id="rId1"/>
    <p:sldLayoutId id="2147483682" r:id="rId2"/>
    <p:sldLayoutId id="2147483683" r:id="rId3"/>
    <p:sldLayoutId id="2147483684" r:id="rId4"/>
    <p:sldLayoutId id="2147483685" r:id="rId5"/>
  </p:sldLayoutIdLst>
  <p:txStyles>
    <p:titleStyle>
      <a:lvl1pPr algn="ctr" defTabSz="914219" rtl="0" eaLnBrk="1" latinLnBrk="0" hangingPunct="1">
        <a:spcBef>
          <a:spcPct val="0"/>
        </a:spcBef>
        <a:buNone/>
        <a:defRPr sz="4400" kern="1200">
          <a:solidFill>
            <a:schemeClr val="bg1"/>
          </a:solidFill>
          <a:latin typeface="+mj-lt"/>
          <a:ea typeface="+mj-ea"/>
          <a:cs typeface="+mj-cs"/>
        </a:defRPr>
      </a:lvl1pPr>
    </p:titleStyle>
    <p:bodyStyle>
      <a:lvl1pPr marL="342832" indent="-342832" algn="l" defTabSz="914219"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803" indent="-285694" algn="l" defTabSz="914219"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774" indent="-228555" algn="l" defTabSz="914219"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599884" indent="-228555" algn="l" defTabSz="914219"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6994" indent="-228555" algn="l" defTabSz="914219"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10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1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2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32"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19" rtl="0" eaLnBrk="1" latinLnBrk="0" hangingPunct="1">
        <a:defRPr sz="1800" kern="1200">
          <a:solidFill>
            <a:schemeClr val="tx1"/>
          </a:solidFill>
          <a:latin typeface="+mn-lt"/>
          <a:ea typeface="+mn-ea"/>
          <a:cs typeface="+mn-cs"/>
        </a:defRPr>
      </a:lvl1pPr>
      <a:lvl2pPr marL="457111" algn="l" defTabSz="914219" rtl="0" eaLnBrk="1" latinLnBrk="0" hangingPunct="1">
        <a:defRPr sz="1800" kern="1200">
          <a:solidFill>
            <a:schemeClr val="tx1"/>
          </a:solidFill>
          <a:latin typeface="+mn-lt"/>
          <a:ea typeface="+mn-ea"/>
          <a:cs typeface="+mn-cs"/>
        </a:defRPr>
      </a:lvl2pPr>
      <a:lvl3pPr marL="914219" algn="l" defTabSz="914219" rtl="0" eaLnBrk="1" latinLnBrk="0" hangingPunct="1">
        <a:defRPr sz="1800" kern="1200">
          <a:solidFill>
            <a:schemeClr val="tx1"/>
          </a:solidFill>
          <a:latin typeface="+mn-lt"/>
          <a:ea typeface="+mn-ea"/>
          <a:cs typeface="+mn-cs"/>
        </a:defRPr>
      </a:lvl3pPr>
      <a:lvl4pPr marL="1371329" algn="l" defTabSz="914219" rtl="0" eaLnBrk="1" latinLnBrk="0" hangingPunct="1">
        <a:defRPr sz="1800" kern="1200">
          <a:solidFill>
            <a:schemeClr val="tx1"/>
          </a:solidFill>
          <a:latin typeface="+mn-lt"/>
          <a:ea typeface="+mn-ea"/>
          <a:cs typeface="+mn-cs"/>
        </a:defRPr>
      </a:lvl4pPr>
      <a:lvl5pPr marL="1828439" algn="l" defTabSz="914219" rtl="0" eaLnBrk="1" latinLnBrk="0" hangingPunct="1">
        <a:defRPr sz="1800" kern="1200">
          <a:solidFill>
            <a:schemeClr val="tx1"/>
          </a:solidFill>
          <a:latin typeface="+mn-lt"/>
          <a:ea typeface="+mn-ea"/>
          <a:cs typeface="+mn-cs"/>
        </a:defRPr>
      </a:lvl5pPr>
      <a:lvl6pPr marL="2285550" algn="l" defTabSz="914219" rtl="0" eaLnBrk="1" latinLnBrk="0" hangingPunct="1">
        <a:defRPr sz="1800" kern="1200">
          <a:solidFill>
            <a:schemeClr val="tx1"/>
          </a:solidFill>
          <a:latin typeface="+mn-lt"/>
          <a:ea typeface="+mn-ea"/>
          <a:cs typeface="+mn-cs"/>
        </a:defRPr>
      </a:lvl6pPr>
      <a:lvl7pPr marL="2742658" algn="l" defTabSz="914219" rtl="0" eaLnBrk="1" latinLnBrk="0" hangingPunct="1">
        <a:defRPr sz="1800" kern="1200">
          <a:solidFill>
            <a:schemeClr val="tx1"/>
          </a:solidFill>
          <a:latin typeface="+mn-lt"/>
          <a:ea typeface="+mn-ea"/>
          <a:cs typeface="+mn-cs"/>
        </a:defRPr>
      </a:lvl7pPr>
      <a:lvl8pPr marL="3199767" algn="l" defTabSz="914219" rtl="0" eaLnBrk="1" latinLnBrk="0" hangingPunct="1">
        <a:defRPr sz="1800" kern="1200">
          <a:solidFill>
            <a:schemeClr val="tx1"/>
          </a:solidFill>
          <a:latin typeface="+mn-lt"/>
          <a:ea typeface="+mn-ea"/>
          <a:cs typeface="+mn-cs"/>
        </a:defRPr>
      </a:lvl8pPr>
      <a:lvl9pPr marL="3656878" algn="l" defTabSz="91421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97168" name="图片 1"/>
          <p:cNvPicPr>
            <a:picLocks noChangeAspect="1"/>
          </p:cNvPicPr>
          <p:nvPr userDrawn="1"/>
        </p:nvPicPr>
        <p:blipFill>
          <a:blip r:embed="rId3" cstate="print"/>
          <a:stretch>
            <a:fillRect/>
          </a:stretch>
        </p:blipFill>
        <p:spPr>
          <a:xfrm>
            <a:off x="1192" y="597"/>
            <a:ext cx="9141619" cy="5142309"/>
          </a:xfrm>
          <a:prstGeom prst="rect">
            <a:avLst/>
          </a:prstGeom>
        </p:spPr>
      </p:pic>
      <p:grpSp>
        <p:nvGrpSpPr>
          <p:cNvPr id="56" name="组合 2"/>
          <p:cNvGrpSpPr/>
          <p:nvPr userDrawn="1"/>
        </p:nvGrpSpPr>
        <p:grpSpPr>
          <a:xfrm>
            <a:off x="553211" y="2637990"/>
            <a:ext cx="3583077" cy="1589795"/>
            <a:chOff x="1896389" y="2298414"/>
            <a:chExt cx="4778680" cy="2120216"/>
          </a:xfrm>
        </p:grpSpPr>
        <p:sp>
          <p:nvSpPr>
            <p:cNvPr id="1048825" name="TextBox 6"/>
            <p:cNvSpPr txBox="1"/>
            <p:nvPr userDrawn="1"/>
          </p:nvSpPr>
          <p:spPr>
            <a:xfrm>
              <a:off x="2066557" y="3146180"/>
              <a:ext cx="4608512" cy="1272450"/>
            </a:xfrm>
            <a:prstGeom prst="rect">
              <a:avLst/>
            </a:prstGeom>
            <a:noFill/>
          </p:spPr>
          <p:txBody>
            <a:bodyPr wrap="square" lIns="91450" tIns="45725" rIns="91450" bIns="45725">
              <a:spAutoFit/>
            </a:bodyPr>
            <a:lstStyle/>
            <a:p>
              <a:pPr algn="l"/>
              <a:r>
                <a:rPr lang="en-US" altLang="zh-CN" sz="700" b="1" dirty="0" smtClean="0">
                  <a:solidFill>
                    <a:schemeClr val="bg1">
                      <a:lumMod val="75000"/>
                    </a:schemeClr>
                  </a:solidFill>
                </a:rPr>
                <a:t>Copyright©2016 </a:t>
              </a:r>
              <a:r>
                <a:rPr lang="en-US" altLang="zh-CN" sz="700" b="1" dirty="0">
                  <a:solidFill>
                    <a:schemeClr val="bg1">
                      <a:lumMod val="75000"/>
                    </a:schemeClr>
                  </a:solidFill>
                </a:rPr>
                <a:t>Huawei Technologies Co., Ltd. All Rights Reserved</a:t>
              </a:r>
              <a:r>
                <a:rPr lang="en-US" altLang="zh-CN" sz="700" b="1" dirty="0" smtClean="0">
                  <a:solidFill>
                    <a:schemeClr val="bg1">
                      <a:lumMod val="75000"/>
                    </a:schemeClr>
                  </a:solidFill>
                </a:rPr>
                <a:t>.</a:t>
              </a:r>
            </a:p>
            <a:p>
              <a:pPr algn="l"/>
              <a:r>
                <a:rPr lang="en-US" altLang="zh-CN" sz="700" dirty="0" smtClean="0">
                  <a:solidFill>
                    <a:schemeClr val="bg1">
                      <a:lumMod val="75000"/>
                    </a:schemeClr>
                  </a:solidFill>
                </a:rPr>
                <a:t>The </a:t>
              </a:r>
              <a:r>
                <a:rPr lang="en-US" altLang="zh-CN" sz="700" dirty="0">
                  <a:solidFill>
                    <a:schemeClr val="bg1">
                      <a:lumMod val="75000"/>
                    </a:schemeClr>
                  </a:solidFill>
                </a:rPr>
                <a:t>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zh-CN" altLang="zh-CN" sz="700" dirty="0">
                <a:solidFill>
                  <a:schemeClr val="bg1">
                    <a:lumMod val="75000"/>
                  </a:schemeClr>
                </a:solidFill>
              </a:endParaRPr>
            </a:p>
          </p:txBody>
        </p:sp>
        <p:sp>
          <p:nvSpPr>
            <p:cNvPr id="1048826" name="TextBox 6"/>
            <p:cNvSpPr txBox="1"/>
            <p:nvPr userDrawn="1"/>
          </p:nvSpPr>
          <p:spPr>
            <a:xfrm>
              <a:off x="1896389" y="2298414"/>
              <a:ext cx="2873864" cy="697801"/>
            </a:xfrm>
            <a:prstGeom prst="rect">
              <a:avLst/>
            </a:prstGeom>
            <a:noFill/>
          </p:spPr>
          <p:txBody>
            <a:bodyPr wrap="square" lIns="91450" tIns="45725" rIns="91450" bIns="45725">
              <a:spAutoFit/>
            </a:bodyPr>
            <a:lstStyle/>
            <a:p>
              <a:pPr algn="ctr"/>
              <a:r>
                <a:rPr lang="en-US" altLang="zh-CN" sz="2800" dirty="0" smtClean="0">
                  <a:solidFill>
                    <a:schemeClr val="bg1">
                      <a:lumMod val="75000"/>
                    </a:schemeClr>
                  </a:solidFill>
                </a:rPr>
                <a:t>Thank You.</a:t>
              </a:r>
              <a:endParaRPr lang="zh-CN" altLang="zh-CN" sz="2800" dirty="0">
                <a:solidFill>
                  <a:schemeClr val="bg1">
                    <a:lumMod val="75000"/>
                  </a:schemeClr>
                </a:solidFill>
              </a:endParaRPr>
            </a:p>
          </p:txBody>
        </p:sp>
      </p:grpSp>
    </p:spTree>
  </p:cSld>
  <p:clrMap bg1="lt1" tx1="dk1" bg2="lt2" tx2="dk2" accent1="accent1" accent2="accent2" accent3="accent3" accent4="accent4" accent5="accent5" accent6="accent6" hlink="hlink" folHlink="folHlink"/>
  <p:sldLayoutIdLst>
    <p:sldLayoutId id="2147483667" r:id="rId1"/>
  </p:sldLayoutIdLst>
  <p:txStyles>
    <p:titleStyle>
      <a:lvl1pPr algn="ctr" defTabSz="914219" rtl="0" eaLnBrk="1" latinLnBrk="0" hangingPunct="1">
        <a:spcBef>
          <a:spcPct val="0"/>
        </a:spcBef>
        <a:buNone/>
        <a:defRPr sz="4400" kern="1200">
          <a:solidFill>
            <a:schemeClr val="tx1"/>
          </a:solidFill>
          <a:latin typeface="+mj-lt"/>
          <a:ea typeface="+mj-ea"/>
          <a:cs typeface="+mj-cs"/>
        </a:defRPr>
      </a:lvl1pPr>
    </p:titleStyle>
    <p:bodyStyle>
      <a:lvl1pPr marL="342832" indent="-342832" algn="l" defTabSz="91421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03" indent="-285694" algn="l" defTabSz="91421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74" indent="-228555" algn="l" defTabSz="91421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8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9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104"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1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23"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32" indent="-228555"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19" rtl="0" eaLnBrk="1" latinLnBrk="0" hangingPunct="1">
        <a:defRPr sz="1800" kern="1200">
          <a:solidFill>
            <a:schemeClr val="tx1"/>
          </a:solidFill>
          <a:latin typeface="+mn-lt"/>
          <a:ea typeface="+mn-ea"/>
          <a:cs typeface="+mn-cs"/>
        </a:defRPr>
      </a:lvl1pPr>
      <a:lvl2pPr marL="457111" algn="l" defTabSz="914219" rtl="0" eaLnBrk="1" latinLnBrk="0" hangingPunct="1">
        <a:defRPr sz="1800" kern="1200">
          <a:solidFill>
            <a:schemeClr val="tx1"/>
          </a:solidFill>
          <a:latin typeface="+mn-lt"/>
          <a:ea typeface="+mn-ea"/>
          <a:cs typeface="+mn-cs"/>
        </a:defRPr>
      </a:lvl2pPr>
      <a:lvl3pPr marL="914219" algn="l" defTabSz="914219" rtl="0" eaLnBrk="1" latinLnBrk="0" hangingPunct="1">
        <a:defRPr sz="1800" kern="1200">
          <a:solidFill>
            <a:schemeClr val="tx1"/>
          </a:solidFill>
          <a:latin typeface="+mn-lt"/>
          <a:ea typeface="+mn-ea"/>
          <a:cs typeface="+mn-cs"/>
        </a:defRPr>
      </a:lvl3pPr>
      <a:lvl4pPr marL="1371329" algn="l" defTabSz="914219" rtl="0" eaLnBrk="1" latinLnBrk="0" hangingPunct="1">
        <a:defRPr sz="1800" kern="1200">
          <a:solidFill>
            <a:schemeClr val="tx1"/>
          </a:solidFill>
          <a:latin typeface="+mn-lt"/>
          <a:ea typeface="+mn-ea"/>
          <a:cs typeface="+mn-cs"/>
        </a:defRPr>
      </a:lvl4pPr>
      <a:lvl5pPr marL="1828439" algn="l" defTabSz="914219" rtl="0" eaLnBrk="1" latinLnBrk="0" hangingPunct="1">
        <a:defRPr sz="1800" kern="1200">
          <a:solidFill>
            <a:schemeClr val="tx1"/>
          </a:solidFill>
          <a:latin typeface="+mn-lt"/>
          <a:ea typeface="+mn-ea"/>
          <a:cs typeface="+mn-cs"/>
        </a:defRPr>
      </a:lvl5pPr>
      <a:lvl6pPr marL="2285550" algn="l" defTabSz="914219" rtl="0" eaLnBrk="1" latinLnBrk="0" hangingPunct="1">
        <a:defRPr sz="1800" kern="1200">
          <a:solidFill>
            <a:schemeClr val="tx1"/>
          </a:solidFill>
          <a:latin typeface="+mn-lt"/>
          <a:ea typeface="+mn-ea"/>
          <a:cs typeface="+mn-cs"/>
        </a:defRPr>
      </a:lvl6pPr>
      <a:lvl7pPr marL="2742658" algn="l" defTabSz="914219" rtl="0" eaLnBrk="1" latinLnBrk="0" hangingPunct="1">
        <a:defRPr sz="1800" kern="1200">
          <a:solidFill>
            <a:schemeClr val="tx1"/>
          </a:solidFill>
          <a:latin typeface="+mn-lt"/>
          <a:ea typeface="+mn-ea"/>
          <a:cs typeface="+mn-cs"/>
        </a:defRPr>
      </a:lvl7pPr>
      <a:lvl8pPr marL="3199767" algn="l" defTabSz="914219" rtl="0" eaLnBrk="1" latinLnBrk="0" hangingPunct="1">
        <a:defRPr sz="1800" kern="1200">
          <a:solidFill>
            <a:schemeClr val="tx1"/>
          </a:solidFill>
          <a:latin typeface="+mn-lt"/>
          <a:ea typeface="+mn-ea"/>
          <a:cs typeface="+mn-cs"/>
        </a:defRPr>
      </a:lvl8pPr>
      <a:lvl9pPr marL="3656878" algn="l" defTabSz="91421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image" Target="../media/image24.png"/><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8.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tags" Target="../tags/tag11.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35.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notesSlide" Target="../notesSlides/notesSlide3.xml"/><Relationship Id="rId5" Type="http://schemas.openxmlformats.org/officeDocument/2006/relationships/tags" Target="../tags/tag8.xml"/><Relationship Id="rId10" Type="http://schemas.openxmlformats.org/officeDocument/2006/relationships/slideLayout" Target="../slideLayouts/slideLayout15.xml"/><Relationship Id="rId4" Type="http://schemas.openxmlformats.org/officeDocument/2006/relationships/tags" Target="../tags/tag7.xml"/><Relationship Id="rId9"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jpe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image" Target="../media/image37.png"/><Relationship Id="rId1" Type="http://schemas.openxmlformats.org/officeDocument/2006/relationships/slideLayout" Target="../slideLayouts/slideLayout18.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5" Type="http://schemas.openxmlformats.org/officeDocument/2006/relationships/image" Target="../media/image5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 Id="rId1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8.xml"/><Relationship Id="rId5" Type="http://schemas.openxmlformats.org/officeDocument/2006/relationships/image" Target="../media/image54.jpe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jpeg"/><Relationship Id="rId12"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jpeg"/><Relationship Id="rId14"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8.xml"/><Relationship Id="rId4" Type="http://schemas.openxmlformats.org/officeDocument/2006/relationships/image" Target="../media/image69.jpeg"/></Relationships>
</file>

<file path=ppt/slides/_rels/slide22.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microsoft.com/office/2007/relationships/hdphoto" Target="../media/hdphoto2.wdp"/><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image" Target="../media/image70.png"/><Relationship Id="rId1" Type="http://schemas.openxmlformats.org/officeDocument/2006/relationships/slideLayout" Target="../slideLayouts/slideLayout18.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2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jpeg"/><Relationship Id="rId1" Type="http://schemas.openxmlformats.org/officeDocument/2006/relationships/slideLayout" Target="../slideLayouts/slideLayout18.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jpeg"/><Relationship Id="rId10" Type="http://schemas.openxmlformats.org/officeDocument/2006/relationships/image" Target="../media/image90.jpeg"/><Relationship Id="rId4" Type="http://schemas.openxmlformats.org/officeDocument/2006/relationships/image" Target="../media/image84.png"/><Relationship Id="rId9"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jpeg"/><Relationship Id="rId1" Type="http://schemas.openxmlformats.org/officeDocument/2006/relationships/slideLayout" Target="../slideLayouts/slideLayout18.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png"/></Relationships>
</file>

<file path=ppt/slides/_rels/slide2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jpeg"/><Relationship Id="rId7" Type="http://schemas.openxmlformats.org/officeDocument/2006/relationships/image" Target="../media/image103.jpeg"/><Relationship Id="rId12" Type="http://schemas.openxmlformats.org/officeDocument/2006/relationships/image" Target="../media/image108.jpeg"/><Relationship Id="rId2" Type="http://schemas.openxmlformats.org/officeDocument/2006/relationships/image" Target="../media/image98.png"/><Relationship Id="rId1" Type="http://schemas.openxmlformats.org/officeDocument/2006/relationships/slideLayout" Target="../slideLayouts/slideLayout18.xml"/><Relationship Id="rId6" Type="http://schemas.openxmlformats.org/officeDocument/2006/relationships/image" Target="../media/image102.jpeg"/><Relationship Id="rId11" Type="http://schemas.openxmlformats.org/officeDocument/2006/relationships/image" Target="../media/image107.png"/><Relationship Id="rId5" Type="http://schemas.openxmlformats.org/officeDocument/2006/relationships/image" Target="../media/image101.png"/><Relationship Id="rId10" Type="http://schemas.openxmlformats.org/officeDocument/2006/relationships/image" Target="../media/image106.jpeg"/><Relationship Id="rId4" Type="http://schemas.openxmlformats.org/officeDocument/2006/relationships/image" Target="../media/image100.jpeg"/><Relationship Id="rId9" Type="http://schemas.openxmlformats.org/officeDocument/2006/relationships/image" Target="../media/image105.jpeg"/></Relationships>
</file>

<file path=ppt/slides/_rels/slide2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image" Target="../media/image109.png"/><Relationship Id="rId1" Type="http://schemas.openxmlformats.org/officeDocument/2006/relationships/slideLayout" Target="../slideLayouts/slideLayout18.xml"/><Relationship Id="rId6" Type="http://schemas.openxmlformats.org/officeDocument/2006/relationships/image" Target="../media/image113.png"/><Relationship Id="rId5" Type="http://schemas.openxmlformats.org/officeDocument/2006/relationships/image" Target="../media/image112.pn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png"/></Relationships>
</file>

<file path=ppt/slides/_rels/slide2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18.xml"/><Relationship Id="rId4" Type="http://schemas.openxmlformats.org/officeDocument/2006/relationships/image" Target="../media/image123.jpeg"/></Relationships>
</file>

<file path=ppt/slides/_rels/slide30.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132.png"/><Relationship Id="rId3" Type="http://schemas.microsoft.com/office/2007/relationships/hdphoto" Target="../media/hdphoto3.wdp"/><Relationship Id="rId7" Type="http://schemas.microsoft.com/office/2007/relationships/hdphoto" Target="../media/hdphoto5.wdp"/><Relationship Id="rId12" Type="http://schemas.openxmlformats.org/officeDocument/2006/relationships/image" Target="../media/image131.jpeg"/><Relationship Id="rId17" Type="http://schemas.openxmlformats.org/officeDocument/2006/relationships/image" Target="../media/image136.png"/><Relationship Id="rId2" Type="http://schemas.openxmlformats.org/officeDocument/2006/relationships/image" Target="../media/image124.png"/><Relationship Id="rId16" Type="http://schemas.openxmlformats.org/officeDocument/2006/relationships/image" Target="../media/image135.png"/><Relationship Id="rId1" Type="http://schemas.openxmlformats.org/officeDocument/2006/relationships/slideLayout" Target="../slideLayouts/slideLayout18.xml"/><Relationship Id="rId6" Type="http://schemas.openxmlformats.org/officeDocument/2006/relationships/image" Target="../media/image126.png"/><Relationship Id="rId11" Type="http://schemas.openxmlformats.org/officeDocument/2006/relationships/image" Target="../media/image130.png"/><Relationship Id="rId5" Type="http://schemas.microsoft.com/office/2007/relationships/hdphoto" Target="../media/hdphoto4.wdp"/><Relationship Id="rId15" Type="http://schemas.openxmlformats.org/officeDocument/2006/relationships/image" Target="../media/image134.png"/><Relationship Id="rId10" Type="http://schemas.openxmlformats.org/officeDocument/2006/relationships/image" Target="../media/image129.png"/><Relationship Id="rId4" Type="http://schemas.openxmlformats.org/officeDocument/2006/relationships/image" Target="../media/image125.png"/><Relationship Id="rId9" Type="http://schemas.openxmlformats.org/officeDocument/2006/relationships/image" Target="../media/image128.png"/><Relationship Id="rId14" Type="http://schemas.openxmlformats.org/officeDocument/2006/relationships/image" Target="../media/image133.png"/></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143.png"/><Relationship Id="rId3" Type="http://schemas.openxmlformats.org/officeDocument/2006/relationships/image" Target="../media/image138.jpeg"/><Relationship Id="rId7" Type="http://schemas.openxmlformats.org/officeDocument/2006/relationships/diagramQuickStyle" Target="../diagrams/quickStyle2.xml"/><Relationship Id="rId12" Type="http://schemas.openxmlformats.org/officeDocument/2006/relationships/image" Target="../media/image142.png"/><Relationship Id="rId2" Type="http://schemas.openxmlformats.org/officeDocument/2006/relationships/image" Target="../media/image137.jpeg"/><Relationship Id="rId1" Type="http://schemas.openxmlformats.org/officeDocument/2006/relationships/slideLayout" Target="../slideLayouts/slideLayout18.xml"/><Relationship Id="rId6" Type="http://schemas.openxmlformats.org/officeDocument/2006/relationships/diagramLayout" Target="../diagrams/layout2.xml"/><Relationship Id="rId11" Type="http://schemas.openxmlformats.org/officeDocument/2006/relationships/image" Target="../media/image141.wmf"/><Relationship Id="rId5" Type="http://schemas.openxmlformats.org/officeDocument/2006/relationships/diagramData" Target="../diagrams/data2.xml"/><Relationship Id="rId10" Type="http://schemas.openxmlformats.org/officeDocument/2006/relationships/image" Target="../media/image140.png"/><Relationship Id="rId4" Type="http://schemas.openxmlformats.org/officeDocument/2006/relationships/image" Target="../media/image139.png"/><Relationship Id="rId9" Type="http://schemas.microsoft.com/office/2007/relationships/diagramDrawing" Target="../diagrams/drawing2.xml"/><Relationship Id="rId14" Type="http://schemas.openxmlformats.org/officeDocument/2006/relationships/image" Target="../media/image144.jpeg"/></Relationships>
</file>

<file path=ppt/slides/_rels/slide3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F:\2017年5月\5.17发布会\54439a44000a6.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306" y="1170412"/>
            <a:ext cx="731127" cy="753417"/>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filename"/>
          <p:cNvSpPr>
            <a:spLocks noChangeArrowheads="1"/>
          </p:cNvSpPr>
          <p:nvPr/>
        </p:nvSpPr>
        <p:spPr bwMode="auto">
          <a:xfrm>
            <a:off x="-17315" y="539677"/>
            <a:ext cx="9144000" cy="1816100"/>
          </a:xfrm>
          <a:prstGeom prst="rect">
            <a:avLst/>
          </a:prstGeom>
          <a:noFill/>
          <a:ln w="9525">
            <a:noFill/>
            <a:prstDash val="dash"/>
            <a:miter lim="800000"/>
          </a:ln>
        </p:spPr>
        <p:txBody>
          <a:bodyPr lIns="81925" tIns="40962" rIns="81925" bIns="40962" anchor="ctr"/>
          <a:lstStyle/>
          <a:p>
            <a:pPr algn="ctr">
              <a:lnSpc>
                <a:spcPct val="150000"/>
              </a:lnSpc>
            </a:pPr>
            <a:endParaRPr lang="zh-CN" altLang="en-US" sz="2700" b="1" dirty="0">
              <a:solidFill>
                <a:schemeClr val="bg1"/>
              </a:solidFill>
              <a:latin typeface="微软雅黑" panose="020B0503020204020204" pitchFamily="34" charset="-122"/>
              <a:ea typeface="微软雅黑" panose="020B0503020204020204" pitchFamily="34" charset="-122"/>
              <a:sym typeface="+mn-ea"/>
            </a:endParaRPr>
          </a:p>
        </p:txBody>
      </p:sp>
      <p:sp>
        <p:nvSpPr>
          <p:cNvPr id="24" name="Line 4"/>
          <p:cNvSpPr>
            <a:spLocks noChangeShapeType="1"/>
          </p:cNvSpPr>
          <p:nvPr/>
        </p:nvSpPr>
        <p:spPr bwMode="auto">
          <a:xfrm>
            <a:off x="0" y="2499742"/>
            <a:ext cx="9144000" cy="0"/>
          </a:xfrm>
          <a:prstGeom prst="line">
            <a:avLst/>
          </a:prstGeom>
          <a:noFill/>
          <a:ln w="19050">
            <a:solidFill>
              <a:srgbClr val="00B0F0"/>
            </a:solidFill>
            <a:round/>
          </a:ln>
          <a:effectLst>
            <a:glow rad="63500">
              <a:schemeClr val="accent5">
                <a:satMod val="175000"/>
                <a:alpha val="40000"/>
              </a:schemeClr>
            </a:glow>
          </a:effectLst>
        </p:spPr>
        <p:txBody>
          <a:bodyPr wrap="none" lIns="82030" tIns="41014" rIns="82030" bIns="41014" anchor="ctr"/>
          <a:lstStyle/>
          <a:p>
            <a:endParaRPr lang="zh-CN" altLang="en-US">
              <a:solidFill>
                <a:schemeClr val="bg1"/>
              </a:solidFill>
            </a:endParaRPr>
          </a:p>
        </p:txBody>
      </p:sp>
      <p:sp>
        <p:nvSpPr>
          <p:cNvPr id="6" name="矩形 5"/>
          <p:cNvSpPr/>
          <p:nvPr/>
        </p:nvSpPr>
        <p:spPr>
          <a:xfrm>
            <a:off x="1285853" y="1569730"/>
            <a:ext cx="6505014" cy="546960"/>
          </a:xfrm>
          <a:prstGeom prst="rect">
            <a:avLst/>
          </a:prstGeom>
          <a:effectLst/>
        </p:spPr>
        <p:txBody>
          <a:bodyPr wrap="none" lIns="53989" tIns="26995" rIns="53989" bIns="26995">
            <a:spAutoFit/>
          </a:bodyPr>
          <a:lstStyle/>
          <a:p>
            <a:pPr algn="ctr" defTabSz="539889">
              <a:defRPr/>
            </a:pPr>
            <a:r>
              <a:rPr lang="zh-CN" altLang="en-US" sz="3200" b="1" dirty="0" smtClean="0">
                <a:solidFill>
                  <a:schemeClr val="bg1"/>
                </a:solidFill>
                <a:effectLst>
                  <a:outerShdw blurRad="50800" dist="38100" dir="5400000" algn="t" rotWithShape="0">
                    <a:prstClr val="black">
                      <a:alpha val="40000"/>
                    </a:prstClr>
                  </a:outerShdw>
                  <a:reflection blurRad="6350" stA="50000" endA="300" endPos="50000" dist="60007" dir="5400000" sy="-100000" algn="bl" rotWithShape="0"/>
                </a:effectLst>
                <a:latin typeface="微软雅黑" pitchFamily="34" charset="-122"/>
                <a:ea typeface="微软雅黑" pitchFamily="34" charset="-122"/>
                <a:sym typeface="+mn-ea"/>
              </a:rPr>
              <a:t>新一代物联网</a:t>
            </a:r>
            <a:r>
              <a:rPr lang="en-US" altLang="zh-CN" sz="3200" b="1" dirty="0" smtClean="0">
                <a:solidFill>
                  <a:schemeClr val="bg1"/>
                </a:solidFill>
                <a:effectLst>
                  <a:outerShdw blurRad="50800" dist="38100" dir="5400000" algn="t" rotWithShape="0">
                    <a:prstClr val="black">
                      <a:alpha val="40000"/>
                    </a:prstClr>
                  </a:outerShdw>
                  <a:reflection blurRad="6350" stA="50000" endA="300" endPos="50000" dist="60007" dir="5400000" sy="-100000" algn="bl" rotWithShape="0"/>
                </a:effectLst>
                <a:latin typeface="微软雅黑" pitchFamily="34" charset="-122"/>
                <a:ea typeface="微软雅黑" pitchFamily="34" charset="-122"/>
                <a:sym typeface="+mn-ea"/>
              </a:rPr>
              <a:t>NB-</a:t>
            </a:r>
            <a:r>
              <a:rPr lang="en-US" altLang="zh-CN" sz="3200" b="1" dirty="0" err="1" smtClean="0">
                <a:solidFill>
                  <a:schemeClr val="bg1"/>
                </a:solidFill>
                <a:effectLst>
                  <a:outerShdw blurRad="50800" dist="38100" dir="5400000" algn="t" rotWithShape="0">
                    <a:prstClr val="black">
                      <a:alpha val="40000"/>
                    </a:prstClr>
                  </a:outerShdw>
                  <a:reflection blurRad="6350" stA="50000" endA="300" endPos="50000" dist="60007" dir="5400000" sy="-100000" algn="bl" rotWithShape="0"/>
                </a:effectLst>
                <a:latin typeface="微软雅黑" pitchFamily="34" charset="-122"/>
                <a:ea typeface="微软雅黑" pitchFamily="34" charset="-122"/>
                <a:sym typeface="+mn-ea"/>
              </a:rPr>
              <a:t>IoT</a:t>
            </a:r>
            <a:r>
              <a:rPr lang="zh-CN" altLang="en-US" sz="3200" b="1" dirty="0" smtClean="0">
                <a:solidFill>
                  <a:schemeClr val="bg1"/>
                </a:solidFill>
                <a:effectLst>
                  <a:outerShdw blurRad="50800" dist="38100" dir="5400000" algn="t" rotWithShape="0">
                    <a:prstClr val="black">
                      <a:alpha val="40000"/>
                    </a:prstClr>
                  </a:outerShdw>
                  <a:reflection blurRad="6350" stA="50000" endA="300" endPos="50000" dist="60007" dir="5400000" sy="-100000" algn="bl" rotWithShape="0"/>
                </a:effectLst>
                <a:latin typeface="微软雅黑" pitchFamily="34" charset="-122"/>
                <a:ea typeface="微软雅黑" pitchFamily="34" charset="-122"/>
                <a:sym typeface="+mn-ea"/>
              </a:rPr>
              <a:t>引发产业变革</a:t>
            </a:r>
            <a:endParaRPr lang="zh-CN" altLang="en-US" sz="3200" b="1" dirty="0">
              <a:solidFill>
                <a:schemeClr val="bg1"/>
              </a:solidFill>
              <a:effectLst>
                <a:outerShdw blurRad="50800" dist="38100" dir="5400000" algn="t" rotWithShape="0">
                  <a:prstClr val="black">
                    <a:alpha val="40000"/>
                  </a:prstClr>
                </a:outerShdw>
                <a:reflection blurRad="6350" stA="50000" endA="300" endPos="50000" dist="60007" dir="5400000" sy="-100000" algn="bl" rotWithShape="0"/>
              </a:effectLst>
              <a:latin typeface="微软雅黑" pitchFamily="34" charset="-122"/>
              <a:ea typeface="微软雅黑" pitchFamily="34" charset="-122"/>
            </a:endParaRPr>
          </a:p>
        </p:txBody>
      </p:sp>
      <p:sp>
        <p:nvSpPr>
          <p:cNvPr id="7" name="TextBox 6"/>
          <p:cNvSpPr txBox="1"/>
          <p:nvPr/>
        </p:nvSpPr>
        <p:spPr>
          <a:xfrm>
            <a:off x="2215160" y="3321677"/>
            <a:ext cx="4785732" cy="900224"/>
          </a:xfrm>
          <a:prstGeom prst="rect">
            <a:avLst/>
          </a:prstGeom>
          <a:noFill/>
        </p:spPr>
        <p:txBody>
          <a:bodyPr wrap="square" lIns="68558" tIns="34279" rIns="68558" bIns="34279" rtlCol="0">
            <a:spAutoFit/>
          </a:bodyPr>
          <a:lstStyle/>
          <a:p>
            <a:pPr algn="ctr">
              <a:lnSpc>
                <a:spcPct val="150000"/>
              </a:lnSpc>
            </a:pPr>
            <a:r>
              <a:rPr lang="zh-CN" altLang="en-US" b="1" dirty="0" smtClean="0">
                <a:solidFill>
                  <a:schemeClr val="bg1"/>
                </a:solidFill>
              </a:rPr>
              <a:t>中国电信</a:t>
            </a:r>
            <a:r>
              <a:rPr lang="zh-CN" altLang="en-US" b="1" dirty="0" smtClean="0">
                <a:solidFill>
                  <a:schemeClr val="bg1"/>
                </a:solidFill>
              </a:rPr>
              <a:t>深圳分公司</a:t>
            </a:r>
            <a:endParaRPr lang="en-US" altLang="zh-CN" b="1" dirty="0" smtClean="0">
              <a:solidFill>
                <a:schemeClr val="bg1"/>
              </a:solidFill>
            </a:endParaRPr>
          </a:p>
          <a:p>
            <a:pPr algn="ctr">
              <a:lnSpc>
                <a:spcPct val="150000"/>
              </a:lnSpc>
            </a:pPr>
            <a:r>
              <a:rPr lang="en-US" altLang="zh-CN" b="1" dirty="0" smtClean="0">
                <a:solidFill>
                  <a:schemeClr val="bg1"/>
                </a:solidFill>
              </a:rPr>
              <a:t>2017</a:t>
            </a:r>
            <a:r>
              <a:rPr lang="zh-CN" altLang="en-US" b="1" dirty="0" smtClean="0">
                <a:solidFill>
                  <a:schemeClr val="bg1"/>
                </a:solidFill>
              </a:rPr>
              <a:t>年</a:t>
            </a:r>
            <a:r>
              <a:rPr lang="en-US" altLang="zh-CN" b="1" dirty="0" smtClean="0">
                <a:solidFill>
                  <a:schemeClr val="bg1"/>
                </a:solidFill>
              </a:rPr>
              <a:t>8</a:t>
            </a:r>
            <a:r>
              <a:rPr lang="zh-CN" altLang="en-US" b="1" dirty="0" smtClean="0">
                <a:solidFill>
                  <a:schemeClr val="bg1"/>
                </a:solidFill>
              </a:rPr>
              <a:t>月</a:t>
            </a:r>
            <a:endParaRPr lang="zh-CN" altLang="en-US" b="1" dirty="0">
              <a:solidFill>
                <a:schemeClr val="bg1"/>
              </a:solidFill>
            </a:endParaRPr>
          </a:p>
        </p:txBody>
      </p:sp>
    </p:spTree>
    <p:extLst>
      <p:ext uri="{BB962C8B-B14F-4D97-AF65-F5344CB8AC3E}">
        <p14:creationId xmlns:p14="http://schemas.microsoft.com/office/powerpoint/2010/main" xmlns="" val="26894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22908" y="977931"/>
            <a:ext cx="7317000" cy="774470"/>
          </a:xfrm>
          <a:prstGeom prst="roundRect">
            <a:avLst>
              <a:gd name="adj" fmla="val 50000"/>
            </a:avLst>
          </a:prstGeom>
          <a:solidFill>
            <a:schemeClr val="accent2"/>
          </a:soli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r>
              <a:rPr lang="en-US" altLang="zh-CN" sz="1500" dirty="0" err="1" smtClean="0">
                <a:solidFill>
                  <a:prstClr val="black"/>
                </a:solidFill>
                <a:latin typeface="+mn-ea"/>
              </a:rPr>
              <a:t>ba</a:t>
            </a:r>
            <a:endParaRPr lang="zh-CN" altLang="en-US" sz="1500" dirty="0">
              <a:solidFill>
                <a:prstClr val="black"/>
              </a:solidFill>
              <a:latin typeface="+mn-ea"/>
            </a:endParaRPr>
          </a:p>
        </p:txBody>
      </p:sp>
      <p:sp>
        <p:nvSpPr>
          <p:cNvPr id="4" name="圆角矩形 3"/>
          <p:cNvSpPr/>
          <p:nvPr/>
        </p:nvSpPr>
        <p:spPr>
          <a:xfrm>
            <a:off x="922908" y="2079932"/>
            <a:ext cx="7317000" cy="774470"/>
          </a:xfrm>
          <a:prstGeom prst="roundRect">
            <a:avLst>
              <a:gd name="adj" fmla="val 50000"/>
            </a:avLst>
          </a:prstGeom>
          <a:gradFill>
            <a:gsLst>
              <a:gs pos="100000">
                <a:srgbClr val="DEDEDE"/>
              </a:gs>
              <a:gs pos="0">
                <a:srgbClr val="FBFBFB"/>
              </a:gs>
            </a:gsLst>
            <a:lin ang="5400000" scaled="1"/>
          </a:gra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endParaRPr lang="zh-CN" altLang="en-US" sz="1500" dirty="0">
              <a:solidFill>
                <a:prstClr val="black"/>
              </a:solidFill>
              <a:latin typeface="+mn-ea"/>
            </a:endParaRPr>
          </a:p>
        </p:txBody>
      </p:sp>
      <p:sp>
        <p:nvSpPr>
          <p:cNvPr id="5" name="圆角矩形 4"/>
          <p:cNvSpPr/>
          <p:nvPr/>
        </p:nvSpPr>
        <p:spPr>
          <a:xfrm>
            <a:off x="922908" y="3181932"/>
            <a:ext cx="7317000" cy="774470"/>
          </a:xfrm>
          <a:prstGeom prst="roundRect">
            <a:avLst>
              <a:gd name="adj" fmla="val 50000"/>
            </a:avLst>
          </a:prstGeom>
          <a:gradFill>
            <a:gsLst>
              <a:gs pos="100000">
                <a:srgbClr val="DEDEDE"/>
              </a:gs>
              <a:gs pos="0">
                <a:srgbClr val="FBFBFB"/>
              </a:gs>
            </a:gsLst>
            <a:lin ang="5400000" scaled="1"/>
          </a:gra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endParaRPr lang="zh-CN" altLang="en-US" sz="1500" dirty="0">
              <a:solidFill>
                <a:prstClr val="black"/>
              </a:solidFill>
              <a:latin typeface="+mn-ea"/>
            </a:endParaRPr>
          </a:p>
        </p:txBody>
      </p:sp>
      <p:cxnSp>
        <p:nvCxnSpPr>
          <p:cNvPr id="6" name="直接连接符 5"/>
          <p:cNvCxnSpPr/>
          <p:nvPr/>
        </p:nvCxnSpPr>
        <p:spPr>
          <a:xfrm>
            <a:off x="1829408" y="1094103"/>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8"/>
          <p:cNvGrpSpPr/>
          <p:nvPr/>
        </p:nvGrpSpPr>
        <p:grpSpPr>
          <a:xfrm>
            <a:off x="1044360" y="1084755"/>
            <a:ext cx="585966" cy="560822"/>
            <a:chOff x="2275359" y="3935033"/>
            <a:chExt cx="714832" cy="684000"/>
          </a:xfrm>
        </p:grpSpPr>
        <p:sp>
          <p:nvSpPr>
            <p:cNvPr id="8" name="椭圆 7"/>
            <p:cNvSpPr/>
            <p:nvPr/>
          </p:nvSpPr>
          <p:spPr>
            <a:xfrm>
              <a:off x="2275359" y="3935033"/>
              <a:ext cx="684000" cy="684000"/>
            </a:xfrm>
            <a:prstGeom prst="ellipse">
              <a:avLst/>
            </a:prstGeom>
            <a:solidFill>
              <a:srgbClr val="FFC000"/>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7" name="组合 10"/>
            <p:cNvGrpSpPr/>
            <p:nvPr/>
          </p:nvGrpSpPr>
          <p:grpSpPr>
            <a:xfrm>
              <a:off x="2471993" y="4112467"/>
              <a:ext cx="518198" cy="477070"/>
              <a:chOff x="5280229" y="2677954"/>
              <a:chExt cx="655391" cy="603376"/>
            </a:xfrm>
          </p:grpSpPr>
          <p:sp>
            <p:nvSpPr>
              <p:cNvPr id="10" name="Freeform 55"/>
              <p:cNvSpPr>
                <a:spLocks/>
              </p:cNvSpPr>
              <p:nvPr/>
            </p:nvSpPr>
            <p:spPr bwMode="auto">
              <a:xfrm>
                <a:off x="5305196" y="2682116"/>
                <a:ext cx="630424" cy="599214"/>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1" name="Freeform 56"/>
              <p:cNvSpPr>
                <a:spLocks noEditPoints="1"/>
              </p:cNvSpPr>
              <p:nvPr/>
            </p:nvSpPr>
            <p:spPr bwMode="auto">
              <a:xfrm>
                <a:off x="5280229" y="2677954"/>
                <a:ext cx="151885" cy="380752"/>
              </a:xfrm>
              <a:custGeom>
                <a:avLst/>
                <a:gdLst>
                  <a:gd name="T0" fmla="*/ 17 w 31"/>
                  <a:gd name="T1" fmla="*/ 0 h 77"/>
                  <a:gd name="T2" fmla="*/ 28 w 31"/>
                  <a:gd name="T3" fmla="*/ 5 h 77"/>
                  <a:gd name="T4" fmla="*/ 31 w 31"/>
                  <a:gd name="T5" fmla="*/ 18 h 77"/>
                  <a:gd name="T6" fmla="*/ 31 w 31"/>
                  <a:gd name="T7" fmla="*/ 63 h 77"/>
                  <a:gd name="T8" fmla="*/ 27 w 31"/>
                  <a:gd name="T9" fmla="*/ 74 h 77"/>
                  <a:gd name="T10" fmla="*/ 16 w 31"/>
                  <a:gd name="T11" fmla="*/ 77 h 77"/>
                  <a:gd name="T12" fmla="*/ 2 w 31"/>
                  <a:gd name="T13" fmla="*/ 72 h 77"/>
                  <a:gd name="T14" fmla="*/ 0 w 31"/>
                  <a:gd name="T15" fmla="*/ 57 h 77"/>
                  <a:gd name="T16" fmla="*/ 0 w 31"/>
                  <a:gd name="T17" fmla="*/ 21 h 77"/>
                  <a:gd name="T18" fmla="*/ 3 w 31"/>
                  <a:gd name="T19" fmla="*/ 6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2" name="Freeform 57"/>
              <p:cNvSpPr>
                <a:spLocks/>
              </p:cNvSpPr>
              <p:nvPr/>
            </p:nvSpPr>
            <p:spPr bwMode="auto">
              <a:xfrm>
                <a:off x="5482048" y="2682116"/>
                <a:ext cx="89466" cy="376591"/>
              </a:xfrm>
              <a:custGeom>
                <a:avLst/>
                <a:gdLst>
                  <a:gd name="T0" fmla="*/ 0 w 18"/>
                  <a:gd name="T1" fmla="*/ 11 h 76"/>
                  <a:gd name="T2" fmla="*/ 11 w 18"/>
                  <a:gd name="T3" fmla="*/ 0 h 76"/>
                  <a:gd name="T4" fmla="*/ 18 w 18"/>
                  <a:gd name="T5" fmla="*/ 0 h 76"/>
                  <a:gd name="T6" fmla="*/ 18 w 18"/>
                  <a:gd name="T7" fmla="*/ 76 h 76"/>
                  <a:gd name="T8" fmla="*/ 8 w 18"/>
                  <a:gd name="T9" fmla="*/ 76 h 76"/>
                  <a:gd name="T10" fmla="*/ 8 w 18"/>
                  <a:gd name="T11" fmla="*/ 19 h 76"/>
                  <a:gd name="T12" fmla="*/ 0 w 18"/>
                  <a:gd name="T13" fmla="*/ 19 h 76"/>
                  <a:gd name="T14" fmla="*/ 0 w 18"/>
                  <a:gd name="T15" fmla="*/ 11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grpSp>
        <p:nvGrpSpPr>
          <p:cNvPr id="9" name="组合 14"/>
          <p:cNvGrpSpPr/>
          <p:nvPr/>
        </p:nvGrpSpPr>
        <p:grpSpPr>
          <a:xfrm>
            <a:off x="1037490" y="2186755"/>
            <a:ext cx="599704" cy="560822"/>
            <a:chOff x="5171439" y="5381783"/>
            <a:chExt cx="731592" cy="684000"/>
          </a:xfrm>
        </p:grpSpPr>
        <p:sp>
          <p:nvSpPr>
            <p:cNvPr id="14" name="椭圆 13"/>
            <p:cNvSpPr/>
            <p:nvPr/>
          </p:nvSpPr>
          <p:spPr>
            <a:xfrm>
              <a:off x="5171439" y="5381783"/>
              <a:ext cx="684000" cy="684000"/>
            </a:xfrm>
            <a:prstGeom prst="ellipse">
              <a:avLst/>
            </a:prstGeom>
            <a:solidFill>
              <a:srgbClr val="71A93E"/>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13" name="组合 16"/>
            <p:cNvGrpSpPr/>
            <p:nvPr/>
          </p:nvGrpSpPr>
          <p:grpSpPr>
            <a:xfrm>
              <a:off x="5373317" y="5588711"/>
              <a:ext cx="529714" cy="477072"/>
              <a:chOff x="4905105" y="3921313"/>
              <a:chExt cx="669956" cy="603376"/>
            </a:xfrm>
          </p:grpSpPr>
          <p:sp>
            <p:nvSpPr>
              <p:cNvPr id="16" name="Freeform 58"/>
              <p:cNvSpPr>
                <a:spLocks/>
              </p:cNvSpPr>
              <p:nvPr/>
            </p:nvSpPr>
            <p:spPr bwMode="auto">
              <a:xfrm>
                <a:off x="4930072" y="3931715"/>
                <a:ext cx="644989" cy="592974"/>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7" name="Freeform 59"/>
              <p:cNvSpPr>
                <a:spLocks noEditPoints="1"/>
              </p:cNvSpPr>
              <p:nvPr/>
            </p:nvSpPr>
            <p:spPr bwMode="auto">
              <a:xfrm>
                <a:off x="4905105" y="3921313"/>
                <a:ext cx="151885" cy="380752"/>
              </a:xfrm>
              <a:custGeom>
                <a:avLst/>
                <a:gdLst>
                  <a:gd name="T0" fmla="*/ 17 w 31"/>
                  <a:gd name="T1" fmla="*/ 0 h 77"/>
                  <a:gd name="T2" fmla="*/ 28 w 31"/>
                  <a:gd name="T3" fmla="*/ 5 h 77"/>
                  <a:gd name="T4" fmla="*/ 31 w 31"/>
                  <a:gd name="T5" fmla="*/ 18 h 77"/>
                  <a:gd name="T6" fmla="*/ 31 w 31"/>
                  <a:gd name="T7" fmla="*/ 62 h 77"/>
                  <a:gd name="T8" fmla="*/ 27 w 31"/>
                  <a:gd name="T9" fmla="*/ 73 h 77"/>
                  <a:gd name="T10" fmla="*/ 16 w 31"/>
                  <a:gd name="T11" fmla="*/ 77 h 77"/>
                  <a:gd name="T12" fmla="*/ 3 w 31"/>
                  <a:gd name="T13" fmla="*/ 71 h 77"/>
                  <a:gd name="T14" fmla="*/ 0 w 31"/>
                  <a:gd name="T15" fmla="*/ 56 h 77"/>
                  <a:gd name="T16" fmla="*/ 0 w 31"/>
                  <a:gd name="T17" fmla="*/ 21 h 77"/>
                  <a:gd name="T18" fmla="*/ 3 w 31"/>
                  <a:gd name="T19" fmla="*/ 5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8" name="Freeform 60"/>
              <p:cNvSpPr>
                <a:spLocks/>
              </p:cNvSpPr>
              <p:nvPr/>
            </p:nvSpPr>
            <p:spPr bwMode="auto">
              <a:xfrm>
                <a:off x="5086117" y="3921313"/>
                <a:ext cx="153965" cy="380752"/>
              </a:xfrm>
              <a:custGeom>
                <a:avLst/>
                <a:gdLst>
                  <a:gd name="T0" fmla="*/ 0 w 31"/>
                  <a:gd name="T1" fmla="*/ 16 h 77"/>
                  <a:gd name="T2" fmla="*/ 4 w 31"/>
                  <a:gd name="T3" fmla="*/ 4 h 77"/>
                  <a:gd name="T4" fmla="*/ 16 w 31"/>
                  <a:gd name="T5" fmla="*/ 0 h 77"/>
                  <a:gd name="T6" fmla="*/ 29 w 31"/>
                  <a:gd name="T7" fmla="*/ 6 h 77"/>
                  <a:gd name="T8" fmla="*/ 31 w 31"/>
                  <a:gd name="T9" fmla="*/ 22 h 77"/>
                  <a:gd name="T10" fmla="*/ 30 w 31"/>
                  <a:gd name="T11" fmla="*/ 30 h 77"/>
                  <a:gd name="T12" fmla="*/ 27 w 31"/>
                  <a:gd name="T13" fmla="*/ 38 h 77"/>
                  <a:gd name="T14" fmla="*/ 18 w 31"/>
                  <a:gd name="T15" fmla="*/ 52 h 77"/>
                  <a:gd name="T16" fmla="*/ 11 w 31"/>
                  <a:gd name="T17" fmla="*/ 68 h 77"/>
                  <a:gd name="T18" fmla="*/ 31 w 31"/>
                  <a:gd name="T19" fmla="*/ 68 h 77"/>
                  <a:gd name="T20" fmla="*/ 31 w 31"/>
                  <a:gd name="T21" fmla="*/ 76 h 77"/>
                  <a:gd name="T22" fmla="*/ 8 w 31"/>
                  <a:gd name="T23" fmla="*/ 77 h 77"/>
                  <a:gd name="T24" fmla="*/ 0 w 31"/>
                  <a:gd name="T25" fmla="*/ 76 h 77"/>
                  <a:gd name="T26" fmla="*/ 0 w 31"/>
                  <a:gd name="T27" fmla="*/ 76 h 77"/>
                  <a:gd name="T28" fmla="*/ 5 w 31"/>
                  <a:gd name="T29" fmla="*/ 55 h 77"/>
                  <a:gd name="T30" fmla="*/ 17 w 31"/>
                  <a:gd name="T31" fmla="*/ 37 h 77"/>
                  <a:gd name="T32" fmla="*/ 21 w 31"/>
                  <a:gd name="T33" fmla="*/ 20 h 77"/>
                  <a:gd name="T34" fmla="*/ 21 w 31"/>
                  <a:gd name="T35" fmla="*/ 19 h 77"/>
                  <a:gd name="T36" fmla="*/ 21 w 31"/>
                  <a:gd name="T37" fmla="*/ 17 h 77"/>
                  <a:gd name="T38" fmla="*/ 21 w 31"/>
                  <a:gd name="T39" fmla="*/ 12 h 77"/>
                  <a:gd name="T40" fmla="*/ 15 w 31"/>
                  <a:gd name="T41" fmla="*/ 7 h 77"/>
                  <a:gd name="T42" fmla="*/ 10 w 31"/>
                  <a:gd name="T43" fmla="*/ 16 h 77"/>
                  <a:gd name="T44" fmla="*/ 10 w 31"/>
                  <a:gd name="T45" fmla="*/ 19 h 77"/>
                  <a:gd name="T46" fmla="*/ 10 w 31"/>
                  <a:gd name="T47" fmla="*/ 21 h 77"/>
                  <a:gd name="T48" fmla="*/ 10 w 31"/>
                  <a:gd name="T49" fmla="*/ 23 h 77"/>
                  <a:gd name="T50" fmla="*/ 10 w 31"/>
                  <a:gd name="T51" fmla="*/ 26 h 77"/>
                  <a:gd name="T52" fmla="*/ 0 w 31"/>
                  <a:gd name="T53" fmla="*/ 26 h 77"/>
                  <a:gd name="T54" fmla="*/ 0 w 31"/>
                  <a:gd name="T55"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grpSp>
        <p:nvGrpSpPr>
          <p:cNvPr id="15" name="组合 20"/>
          <p:cNvGrpSpPr/>
          <p:nvPr/>
        </p:nvGrpSpPr>
        <p:grpSpPr>
          <a:xfrm>
            <a:off x="1038865" y="3288756"/>
            <a:ext cx="596959" cy="560821"/>
            <a:chOff x="8132088" y="3935033"/>
            <a:chExt cx="728244" cy="684000"/>
          </a:xfrm>
        </p:grpSpPr>
        <p:sp>
          <p:nvSpPr>
            <p:cNvPr id="20" name="椭圆 19"/>
            <p:cNvSpPr/>
            <p:nvPr/>
          </p:nvSpPr>
          <p:spPr>
            <a:xfrm>
              <a:off x="8132088" y="3935033"/>
              <a:ext cx="684000" cy="684000"/>
            </a:xfrm>
            <a:prstGeom prst="ellipse">
              <a:avLst/>
            </a:prstGeom>
            <a:solidFill>
              <a:srgbClr val="D6009E"/>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19" name="组合 22"/>
            <p:cNvGrpSpPr/>
            <p:nvPr/>
          </p:nvGrpSpPr>
          <p:grpSpPr>
            <a:xfrm>
              <a:off x="8330618" y="4126985"/>
              <a:ext cx="529714" cy="477072"/>
              <a:chOff x="4907450" y="5164672"/>
              <a:chExt cx="669956" cy="603376"/>
            </a:xfrm>
          </p:grpSpPr>
          <p:sp>
            <p:nvSpPr>
              <p:cNvPr id="22" name="Freeform 61"/>
              <p:cNvSpPr>
                <a:spLocks/>
              </p:cNvSpPr>
              <p:nvPr/>
            </p:nvSpPr>
            <p:spPr bwMode="auto">
              <a:xfrm>
                <a:off x="4932417" y="5172994"/>
                <a:ext cx="644989" cy="595054"/>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23" name="Freeform 62"/>
              <p:cNvSpPr>
                <a:spLocks noEditPoints="1"/>
              </p:cNvSpPr>
              <p:nvPr/>
            </p:nvSpPr>
            <p:spPr bwMode="auto">
              <a:xfrm>
                <a:off x="4907450" y="5164672"/>
                <a:ext cx="153965" cy="380752"/>
              </a:xfrm>
              <a:custGeom>
                <a:avLst/>
                <a:gdLst>
                  <a:gd name="T0" fmla="*/ 17 w 31"/>
                  <a:gd name="T1" fmla="*/ 0 h 77"/>
                  <a:gd name="T2" fmla="*/ 29 w 31"/>
                  <a:gd name="T3" fmla="*/ 5 h 77"/>
                  <a:gd name="T4" fmla="*/ 31 w 31"/>
                  <a:gd name="T5" fmla="*/ 18 h 77"/>
                  <a:gd name="T6" fmla="*/ 31 w 31"/>
                  <a:gd name="T7" fmla="*/ 62 h 77"/>
                  <a:gd name="T8" fmla="*/ 27 w 31"/>
                  <a:gd name="T9" fmla="*/ 73 h 77"/>
                  <a:gd name="T10" fmla="*/ 16 w 31"/>
                  <a:gd name="T11" fmla="*/ 77 h 77"/>
                  <a:gd name="T12" fmla="*/ 3 w 31"/>
                  <a:gd name="T13" fmla="*/ 72 h 77"/>
                  <a:gd name="T14" fmla="*/ 0 w 31"/>
                  <a:gd name="T15" fmla="*/ 56 h 77"/>
                  <a:gd name="T16" fmla="*/ 0 w 31"/>
                  <a:gd name="T17" fmla="*/ 21 h 77"/>
                  <a:gd name="T18" fmla="*/ 3 w 31"/>
                  <a:gd name="T19" fmla="*/ 5 h 77"/>
                  <a:gd name="T20" fmla="*/ 17 w 31"/>
                  <a:gd name="T21" fmla="*/ 0 h 77"/>
                  <a:gd name="T22" fmla="*/ 16 w 31"/>
                  <a:gd name="T23" fmla="*/ 70 h 77"/>
                  <a:gd name="T24" fmla="*/ 23 w 31"/>
                  <a:gd name="T25" fmla="*/ 59 h 77"/>
                  <a:gd name="T26" fmla="*/ 23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24" name="Freeform 63"/>
              <p:cNvSpPr>
                <a:spLocks/>
              </p:cNvSpPr>
              <p:nvPr/>
            </p:nvSpPr>
            <p:spPr bwMode="auto">
              <a:xfrm>
                <a:off x="5090544" y="5164672"/>
                <a:ext cx="147724" cy="380752"/>
              </a:xfrm>
              <a:custGeom>
                <a:avLst/>
                <a:gdLst>
                  <a:gd name="T0" fmla="*/ 9 w 30"/>
                  <a:gd name="T1" fmla="*/ 54 h 77"/>
                  <a:gd name="T2" fmla="*/ 9 w 30"/>
                  <a:gd name="T3" fmla="*/ 62 h 77"/>
                  <a:gd name="T4" fmla="*/ 10 w 30"/>
                  <a:gd name="T5" fmla="*/ 68 h 77"/>
                  <a:gd name="T6" fmla="*/ 16 w 30"/>
                  <a:gd name="T7" fmla="*/ 70 h 77"/>
                  <a:gd name="T8" fmla="*/ 21 w 30"/>
                  <a:gd name="T9" fmla="*/ 65 h 77"/>
                  <a:gd name="T10" fmla="*/ 21 w 30"/>
                  <a:gd name="T11" fmla="*/ 58 h 77"/>
                  <a:gd name="T12" fmla="*/ 21 w 30"/>
                  <a:gd name="T13" fmla="*/ 52 h 77"/>
                  <a:gd name="T14" fmla="*/ 20 w 30"/>
                  <a:gd name="T15" fmla="*/ 43 h 77"/>
                  <a:gd name="T16" fmla="*/ 12 w 30"/>
                  <a:gd name="T17" fmla="*/ 39 h 77"/>
                  <a:gd name="T18" fmla="*/ 10 w 30"/>
                  <a:gd name="T19" fmla="*/ 39 h 77"/>
                  <a:gd name="T20" fmla="*/ 7 w 30"/>
                  <a:gd name="T21" fmla="*/ 40 h 77"/>
                  <a:gd name="T22" fmla="*/ 7 w 30"/>
                  <a:gd name="T23" fmla="*/ 31 h 77"/>
                  <a:gd name="T24" fmla="*/ 9 w 30"/>
                  <a:gd name="T25" fmla="*/ 31 h 77"/>
                  <a:gd name="T26" fmla="*/ 19 w 30"/>
                  <a:gd name="T27" fmla="*/ 22 h 77"/>
                  <a:gd name="T28" fmla="*/ 19 w 30"/>
                  <a:gd name="T29" fmla="*/ 14 h 77"/>
                  <a:gd name="T30" fmla="*/ 14 w 30"/>
                  <a:gd name="T31" fmla="*/ 7 h 77"/>
                  <a:gd name="T32" fmla="*/ 9 w 30"/>
                  <a:gd name="T33" fmla="*/ 15 h 77"/>
                  <a:gd name="T34" fmla="*/ 9 w 30"/>
                  <a:gd name="T35" fmla="*/ 17 h 77"/>
                  <a:gd name="T36" fmla="*/ 9 w 30"/>
                  <a:gd name="T37" fmla="*/ 19 h 77"/>
                  <a:gd name="T38" fmla="*/ 0 w 30"/>
                  <a:gd name="T39" fmla="*/ 19 h 77"/>
                  <a:gd name="T40" fmla="*/ 0 w 30"/>
                  <a:gd name="T41" fmla="*/ 12 h 77"/>
                  <a:gd name="T42" fmla="*/ 15 w 30"/>
                  <a:gd name="T43" fmla="*/ 0 h 77"/>
                  <a:gd name="T44" fmla="*/ 29 w 30"/>
                  <a:gd name="T45" fmla="*/ 13 h 77"/>
                  <a:gd name="T46" fmla="*/ 29 w 30"/>
                  <a:gd name="T47" fmla="*/ 17 h 77"/>
                  <a:gd name="T48" fmla="*/ 29 w 30"/>
                  <a:gd name="T49" fmla="*/ 20 h 77"/>
                  <a:gd name="T50" fmla="*/ 22 w 30"/>
                  <a:gd name="T51" fmla="*/ 34 h 77"/>
                  <a:gd name="T52" fmla="*/ 28 w 30"/>
                  <a:gd name="T53" fmla="*/ 39 h 77"/>
                  <a:gd name="T54" fmla="*/ 30 w 30"/>
                  <a:gd name="T55" fmla="*/ 48 h 77"/>
                  <a:gd name="T56" fmla="*/ 30 w 30"/>
                  <a:gd name="T57" fmla="*/ 64 h 77"/>
                  <a:gd name="T58" fmla="*/ 14 w 30"/>
                  <a:gd name="T59" fmla="*/ 77 h 77"/>
                  <a:gd name="T60" fmla="*/ 0 w 30"/>
                  <a:gd name="T61" fmla="*/ 64 h 77"/>
                  <a:gd name="T62" fmla="*/ 0 w 30"/>
                  <a:gd name="T63" fmla="*/ 54 h 77"/>
                  <a:gd name="T64" fmla="*/ 9 w 30"/>
                  <a:gd name="T65"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cxnSp>
        <p:nvCxnSpPr>
          <p:cNvPr id="25" name="直接连接符 24"/>
          <p:cNvCxnSpPr/>
          <p:nvPr/>
        </p:nvCxnSpPr>
        <p:spPr>
          <a:xfrm>
            <a:off x="1829408" y="2196104"/>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829408" y="3298103"/>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文本框 35"/>
          <p:cNvSpPr txBox="1"/>
          <p:nvPr/>
        </p:nvSpPr>
        <p:spPr>
          <a:xfrm>
            <a:off x="1829412" y="1122741"/>
            <a:ext cx="5534149" cy="484718"/>
          </a:xfrm>
          <a:prstGeom prst="rect">
            <a:avLst/>
          </a:prstGeom>
          <a:noFill/>
        </p:spPr>
        <p:txBody>
          <a:bodyPr wrap="none" lIns="68551" tIns="34275" rIns="68551" bIns="34275" rtlCol="0">
            <a:spAutoFit/>
          </a:bodyPr>
          <a:lstStyle/>
          <a:p>
            <a:r>
              <a:rPr lang="zh-CN" altLang="en-US" sz="2700" b="1" dirty="0" smtClean="0">
                <a:solidFill>
                  <a:schemeClr val="bg1"/>
                </a:solidFill>
                <a:latin typeface="+mn-ea"/>
              </a:rPr>
              <a:t>物联网发展趋势及</a:t>
            </a:r>
            <a:r>
              <a:rPr lang="en-US" altLang="zh-CN" sz="2700" b="1" dirty="0" smtClean="0">
                <a:solidFill>
                  <a:schemeClr val="bg1"/>
                </a:solidFill>
                <a:latin typeface="+mn-ea"/>
              </a:rPr>
              <a:t>NB-</a:t>
            </a:r>
            <a:r>
              <a:rPr lang="en-US" altLang="zh-CN" sz="2700" b="1" dirty="0" err="1" smtClean="0">
                <a:solidFill>
                  <a:schemeClr val="bg1"/>
                </a:solidFill>
                <a:latin typeface="+mn-ea"/>
              </a:rPr>
              <a:t>IoT</a:t>
            </a:r>
            <a:r>
              <a:rPr lang="zh-CN" altLang="en-US" sz="2700" b="1" dirty="0" smtClean="0">
                <a:solidFill>
                  <a:schemeClr val="bg1"/>
                </a:solidFill>
                <a:latin typeface="+mn-ea"/>
              </a:rPr>
              <a:t>技术介绍</a:t>
            </a:r>
            <a:endParaRPr lang="zh-CN" altLang="en-US" sz="2700" b="1" dirty="0">
              <a:solidFill>
                <a:schemeClr val="bg1"/>
              </a:solidFill>
              <a:latin typeface="+mn-ea"/>
            </a:endParaRPr>
          </a:p>
        </p:txBody>
      </p:sp>
      <p:sp>
        <p:nvSpPr>
          <p:cNvPr id="28" name="文本框 37"/>
          <p:cNvSpPr txBox="1"/>
          <p:nvPr/>
        </p:nvSpPr>
        <p:spPr>
          <a:xfrm>
            <a:off x="1829410" y="2224740"/>
            <a:ext cx="5534149" cy="484718"/>
          </a:xfrm>
          <a:prstGeom prst="rect">
            <a:avLst/>
          </a:prstGeom>
          <a:noFill/>
        </p:spPr>
        <p:txBody>
          <a:bodyPr wrap="none" lIns="68551" tIns="34275" rIns="68551" bIns="34275" rtlCol="0">
            <a:spAutoFit/>
          </a:bodyPr>
          <a:lstStyle/>
          <a:p>
            <a:r>
              <a:rPr lang="zh-CN" altLang="en-US" sz="2700" b="1" dirty="0" smtClean="0">
                <a:solidFill>
                  <a:schemeClr val="tx1">
                    <a:lumMod val="65000"/>
                    <a:lumOff val="35000"/>
                  </a:schemeClr>
                </a:solidFill>
                <a:latin typeface="+mn-ea"/>
              </a:rPr>
              <a:t>中国电信</a:t>
            </a:r>
            <a:r>
              <a:rPr lang="en-US" altLang="zh-CN" sz="2700" b="1" dirty="0" smtClean="0">
                <a:solidFill>
                  <a:schemeClr val="tx1">
                    <a:lumMod val="65000"/>
                    <a:lumOff val="35000"/>
                  </a:schemeClr>
                </a:solidFill>
                <a:latin typeface="+mn-ea"/>
              </a:rPr>
              <a:t>NB-</a:t>
            </a:r>
            <a:r>
              <a:rPr lang="en-US" altLang="zh-CN" sz="2700" b="1" dirty="0" err="1" smtClean="0">
                <a:solidFill>
                  <a:schemeClr val="tx1">
                    <a:lumMod val="65000"/>
                    <a:lumOff val="35000"/>
                  </a:schemeClr>
                </a:solidFill>
                <a:latin typeface="+mn-ea"/>
              </a:rPr>
              <a:t>IoT</a:t>
            </a:r>
            <a:r>
              <a:rPr lang="zh-CN" altLang="en-US" sz="2700" b="1" dirty="0" smtClean="0">
                <a:solidFill>
                  <a:schemeClr val="tx1">
                    <a:lumMod val="65000"/>
                    <a:lumOff val="35000"/>
                  </a:schemeClr>
                </a:solidFill>
                <a:latin typeface="+mn-ea"/>
              </a:rPr>
              <a:t>网络商用部署优势</a:t>
            </a:r>
            <a:endParaRPr lang="zh-CN" altLang="en-US" sz="2700" b="1" dirty="0">
              <a:solidFill>
                <a:schemeClr val="tx1">
                  <a:lumMod val="65000"/>
                  <a:lumOff val="35000"/>
                </a:schemeClr>
              </a:solidFill>
              <a:latin typeface="+mn-ea"/>
            </a:endParaRPr>
          </a:p>
        </p:txBody>
      </p:sp>
      <p:sp>
        <p:nvSpPr>
          <p:cNvPr id="29" name="文本框 39"/>
          <p:cNvSpPr txBox="1"/>
          <p:nvPr/>
        </p:nvSpPr>
        <p:spPr>
          <a:xfrm>
            <a:off x="1829410" y="3326740"/>
            <a:ext cx="3456657" cy="484718"/>
          </a:xfrm>
          <a:prstGeom prst="rect">
            <a:avLst/>
          </a:prstGeom>
          <a:noFill/>
        </p:spPr>
        <p:txBody>
          <a:bodyPr wrap="none" lIns="68551" tIns="34275" rIns="68551" bIns="34275" rtlCol="0">
            <a:spAutoFit/>
          </a:bodyPr>
          <a:lstStyle/>
          <a:p>
            <a:r>
              <a:rPr lang="en-US" altLang="zh-CN" sz="2700" b="1" dirty="0">
                <a:solidFill>
                  <a:schemeClr val="tx1">
                    <a:lumMod val="65000"/>
                    <a:lumOff val="35000"/>
                  </a:schemeClr>
                </a:solidFill>
                <a:latin typeface="+mn-ea"/>
              </a:rPr>
              <a:t>NB-IoT</a:t>
            </a:r>
            <a:r>
              <a:rPr lang="zh-CN" altLang="en-US" sz="2700" b="1" dirty="0">
                <a:solidFill>
                  <a:schemeClr val="tx1">
                    <a:lumMod val="65000"/>
                    <a:lumOff val="35000"/>
                  </a:schemeClr>
                </a:solidFill>
                <a:latin typeface="+mn-ea"/>
              </a:rPr>
              <a:t>典型</a:t>
            </a:r>
            <a:r>
              <a:rPr lang="zh-CN" altLang="en-US" sz="2700" b="1" dirty="0" smtClean="0">
                <a:solidFill>
                  <a:schemeClr val="tx1">
                    <a:lumMod val="65000"/>
                    <a:lumOff val="35000"/>
                  </a:schemeClr>
                </a:solidFill>
                <a:latin typeface="+mn-ea"/>
              </a:rPr>
              <a:t>应用案例</a:t>
            </a:r>
            <a:endParaRPr lang="zh-CN" altLang="en-US" sz="2700" b="1" dirty="0">
              <a:solidFill>
                <a:schemeClr val="tx1">
                  <a:lumMod val="65000"/>
                  <a:lumOff val="35000"/>
                </a:schemeClr>
              </a:solidFill>
              <a:latin typeface="+mn-ea"/>
            </a:endParaRPr>
          </a:p>
        </p:txBody>
      </p:sp>
    </p:spTree>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文本框 3"/>
          <p:cNvSpPr txBox="1">
            <a:spLocks noChangeArrowheads="1"/>
          </p:cNvSpPr>
          <p:nvPr/>
        </p:nvSpPr>
        <p:spPr bwMode="auto">
          <a:xfrm>
            <a:off x="7014679" y="34104"/>
            <a:ext cx="6306747" cy="56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8" tIns="45714" rIns="91428" bIns="45714">
            <a:spAutoFit/>
          </a:bodyPr>
          <a:lstStyle>
            <a:lvl1pPr>
              <a:defRPr sz="900">
                <a:solidFill>
                  <a:schemeClr val="tx1"/>
                </a:solidFill>
                <a:latin typeface="Arial" panose="020B0604020202020204" pitchFamily="34" charset="0"/>
              </a:defRPr>
            </a:lvl1pPr>
            <a:lvl2pPr marL="742950" indent="-285750">
              <a:defRPr sz="900">
                <a:solidFill>
                  <a:schemeClr val="tx1"/>
                </a:solidFill>
                <a:latin typeface="Arial" panose="020B0604020202020204" pitchFamily="34" charset="0"/>
              </a:defRPr>
            </a:lvl2pPr>
            <a:lvl3pPr marL="1143000" indent="-228600">
              <a:defRPr sz="900">
                <a:solidFill>
                  <a:schemeClr val="tx1"/>
                </a:solidFill>
                <a:latin typeface="Arial" panose="020B0604020202020204" pitchFamily="34" charset="0"/>
              </a:defRPr>
            </a:lvl3pPr>
            <a:lvl4pPr marL="1600200" indent="-228600">
              <a:defRPr sz="900">
                <a:solidFill>
                  <a:schemeClr val="tx1"/>
                </a:solidFill>
                <a:latin typeface="Arial" panose="020B0604020202020204" pitchFamily="34" charset="0"/>
              </a:defRPr>
            </a:lvl4pPr>
            <a:lvl5pPr marL="2057400" indent="-228600">
              <a:defRPr sz="900">
                <a:solidFill>
                  <a:schemeClr val="tx1"/>
                </a:solidFill>
                <a:latin typeface="Arial" panose="020B0604020202020204" pitchFamily="34" charset="0"/>
              </a:defRPr>
            </a:lvl5pPr>
            <a:lvl6pPr marL="2514600" indent="-228600" eaLnBrk="0" fontAlgn="base" hangingPunct="0">
              <a:spcBef>
                <a:spcPct val="0"/>
              </a:spcBef>
              <a:spcAft>
                <a:spcPct val="0"/>
              </a:spcAft>
              <a:defRPr sz="900">
                <a:solidFill>
                  <a:schemeClr val="tx1"/>
                </a:solidFill>
                <a:latin typeface="Arial" panose="020B0604020202020204" pitchFamily="34" charset="0"/>
              </a:defRPr>
            </a:lvl6pPr>
            <a:lvl7pPr marL="2971800" indent="-228600" eaLnBrk="0" fontAlgn="base" hangingPunct="0">
              <a:spcBef>
                <a:spcPct val="0"/>
              </a:spcBef>
              <a:spcAft>
                <a:spcPct val="0"/>
              </a:spcAft>
              <a:defRPr sz="900">
                <a:solidFill>
                  <a:schemeClr val="tx1"/>
                </a:solidFill>
                <a:latin typeface="Arial" panose="020B0604020202020204" pitchFamily="34" charset="0"/>
              </a:defRPr>
            </a:lvl7pPr>
            <a:lvl8pPr marL="3429000" indent="-228600" eaLnBrk="0" fontAlgn="base" hangingPunct="0">
              <a:spcBef>
                <a:spcPct val="0"/>
              </a:spcBef>
              <a:spcAft>
                <a:spcPct val="0"/>
              </a:spcAft>
              <a:defRPr sz="900">
                <a:solidFill>
                  <a:schemeClr val="tx1"/>
                </a:solidFill>
                <a:latin typeface="Arial" panose="020B0604020202020204" pitchFamily="34" charset="0"/>
              </a:defRPr>
            </a:lvl8pPr>
            <a:lvl9pPr marL="3886200" indent="-228600" eaLnBrk="0" fontAlgn="base" hangingPunct="0">
              <a:spcBef>
                <a:spcPct val="0"/>
              </a:spcBef>
              <a:spcAft>
                <a:spcPct val="0"/>
              </a:spcAft>
              <a:defRPr sz="900">
                <a:solidFill>
                  <a:schemeClr val="tx1"/>
                </a:solidFill>
                <a:latin typeface="Arial" panose="020B0604020202020204" pitchFamily="34" charset="0"/>
              </a:defRPr>
            </a:lvl9pPr>
          </a:lstStyle>
          <a:p>
            <a:pPr eaLnBrk="1" hangingPunct="1">
              <a:buFont typeface="Arial" panose="020B0604020202020204" pitchFamily="34" charset="0"/>
              <a:buNone/>
            </a:pPr>
            <a:endParaRPr lang="zh-CN" altLang="en-US" sz="1500" dirty="0">
              <a:latin typeface="微软雅黑" panose="020B0503020204020204" pitchFamily="34" charset="-122"/>
              <a:ea typeface="微软雅黑" panose="020B0503020204020204" pitchFamily="34" charset="-122"/>
              <a:sym typeface="+mn-ea"/>
            </a:endParaRPr>
          </a:p>
          <a:p>
            <a:pPr eaLnBrk="1" hangingPunct="1">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pic>
        <p:nvPicPr>
          <p:cNvPr id="31" name="Picture 2" descr="F:\2017年5月\5.17发布会\金融行业解决方案发布会邀请函-03.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6483" y="180680"/>
            <a:ext cx="491551" cy="43204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Isosceles Triangle 352"/>
          <p:cNvSpPr/>
          <p:nvPr/>
        </p:nvSpPr>
        <p:spPr>
          <a:xfrm>
            <a:off x="652332" y="1003162"/>
            <a:ext cx="3239156" cy="3256491"/>
          </a:xfrm>
          <a:prstGeom prst="triangle">
            <a:avLst/>
          </a:prstGeom>
          <a:solidFill>
            <a:srgbClr val="FFC000"/>
          </a:solidFill>
          <a:ln w="25400" cap="flat" cmpd="sng" algn="ctr">
            <a:noFill/>
            <a:prstDash val="solid"/>
          </a:ln>
          <a:effectLst/>
        </p:spPr>
        <p:txBody>
          <a:bodyPr spcFirstLastPara="0" vert="horz" wrap="square" lIns="6344" tIns="6344" rIns="6344" bIns="6344" numCol="1" spcCol="1270" rtlCol="0" anchor="ctr" anchorCtr="0">
            <a:noAutofit/>
          </a:bodyPr>
          <a:lstStyle/>
          <a:p>
            <a:pPr algn="ctr" defTabSz="592204">
              <a:lnSpc>
                <a:spcPct val="90000"/>
              </a:lnSpc>
              <a:spcAft>
                <a:spcPct val="35000"/>
              </a:spcAft>
              <a:defRPr/>
            </a:pPr>
            <a:endParaRPr lang="en-GB" sz="1400" b="1" kern="0" dirty="0">
              <a:solidFill>
                <a:schemeClr val="bg1"/>
              </a:solidFill>
              <a:latin typeface="+mn-ea"/>
            </a:endParaRPr>
          </a:p>
        </p:txBody>
      </p:sp>
      <p:sp>
        <p:nvSpPr>
          <p:cNvPr id="6" name="Isosceles Triangle 353"/>
          <p:cNvSpPr/>
          <p:nvPr/>
        </p:nvSpPr>
        <p:spPr>
          <a:xfrm>
            <a:off x="1193651" y="997398"/>
            <a:ext cx="2159438" cy="2163297"/>
          </a:xfrm>
          <a:prstGeom prst="triangle">
            <a:avLst/>
          </a:prstGeom>
          <a:solidFill>
            <a:schemeClr val="bg1">
              <a:lumMod val="65000"/>
            </a:schemeClr>
          </a:solidFill>
          <a:ln w="9525" cap="flat" cmpd="sng" algn="ctr">
            <a:noFill/>
            <a:prstDash val="solid"/>
          </a:ln>
          <a:effectLst/>
        </p:spPr>
        <p:txBody>
          <a:bodyPr spcFirstLastPara="0" vert="horz" wrap="square" lIns="6344" tIns="6344" rIns="6344" bIns="6344" numCol="1" spcCol="1270" rtlCol="0" anchor="ctr" anchorCtr="0">
            <a:noAutofit/>
          </a:bodyPr>
          <a:lstStyle/>
          <a:p>
            <a:pPr algn="ctr" defTabSz="592204">
              <a:lnSpc>
                <a:spcPct val="90000"/>
              </a:lnSpc>
              <a:spcAft>
                <a:spcPct val="35000"/>
              </a:spcAft>
              <a:defRPr/>
            </a:pPr>
            <a:endParaRPr lang="en-GB" sz="1400" b="1" kern="0" dirty="0">
              <a:solidFill>
                <a:schemeClr val="bg1"/>
              </a:solidFill>
              <a:latin typeface="+mn-ea"/>
            </a:endParaRPr>
          </a:p>
        </p:txBody>
      </p:sp>
      <p:cxnSp>
        <p:nvCxnSpPr>
          <p:cNvPr id="7" name="Straight Connector 359"/>
          <p:cNvCxnSpPr/>
          <p:nvPr/>
        </p:nvCxnSpPr>
        <p:spPr>
          <a:xfrm>
            <a:off x="1489007" y="2304425"/>
            <a:ext cx="1545534" cy="0"/>
          </a:xfrm>
          <a:prstGeom prst="line">
            <a:avLst/>
          </a:prstGeom>
          <a:noFill/>
          <a:ln w="19050" cap="flat" cmpd="sng" algn="ctr">
            <a:solidFill>
              <a:srgbClr val="FFFFFF"/>
            </a:solidFill>
            <a:prstDash val="solid"/>
          </a:ln>
          <a:effectLst/>
        </p:spPr>
      </p:cxnSp>
      <p:sp>
        <p:nvSpPr>
          <p:cNvPr id="8" name="TextBox 48"/>
          <p:cNvSpPr txBox="1">
            <a:spLocks noChangeArrowheads="1"/>
          </p:cNvSpPr>
          <p:nvPr/>
        </p:nvSpPr>
        <p:spPr bwMode="auto">
          <a:xfrm>
            <a:off x="1497586" y="2624621"/>
            <a:ext cx="1613222" cy="376776"/>
          </a:xfrm>
          <a:prstGeom prst="rect">
            <a:avLst/>
          </a:prstGeom>
          <a:noFill/>
          <a:ln w="9525">
            <a:noFill/>
            <a:miter lim="800000"/>
            <a:headEnd/>
            <a:tailEnd/>
          </a:ln>
        </p:spPr>
        <p:txBody>
          <a:bodyPr wrap="square" lIns="68332" tIns="34166" rIns="68332" bIns="34166" anchor="ctr" anchorCtr="1">
            <a:spAutoFit/>
          </a:bodyPr>
          <a:lstStyle/>
          <a:p>
            <a:pPr algn="ctr" defTabSz="767126"/>
            <a:r>
              <a:rPr lang="zh-CN" altLang="en-US" sz="1000" b="1" dirty="0" smtClean="0">
                <a:solidFill>
                  <a:schemeClr val="bg1"/>
                </a:solidFill>
                <a:latin typeface="+mn-ea"/>
                <a:cs typeface="Arial" pitchFamily="34" charset="0"/>
              </a:rPr>
              <a:t>智能家居，智能建筑，车联网，低端</a:t>
            </a:r>
            <a:r>
              <a:rPr lang="en-US" altLang="zh-CN" sz="1000" b="1" dirty="0" smtClean="0">
                <a:solidFill>
                  <a:schemeClr val="bg1"/>
                </a:solidFill>
                <a:latin typeface="+mn-ea"/>
                <a:cs typeface="Arial" pitchFamily="34" charset="0"/>
              </a:rPr>
              <a:t>M2M</a:t>
            </a:r>
            <a:r>
              <a:rPr lang="zh-CN" altLang="en-US" sz="1000" b="1" dirty="0" smtClean="0">
                <a:solidFill>
                  <a:schemeClr val="bg1"/>
                </a:solidFill>
                <a:latin typeface="+mn-ea"/>
                <a:cs typeface="Arial" pitchFamily="34" charset="0"/>
              </a:rPr>
              <a:t>汇聚等</a:t>
            </a:r>
            <a:endParaRPr lang="zh-CN" altLang="en-US" sz="1000" b="1" dirty="0">
              <a:solidFill>
                <a:schemeClr val="bg1"/>
              </a:solidFill>
              <a:latin typeface="+mn-ea"/>
              <a:cs typeface="Arial" pitchFamily="34" charset="0"/>
            </a:endParaRPr>
          </a:p>
        </p:txBody>
      </p:sp>
      <p:sp>
        <p:nvSpPr>
          <p:cNvPr id="9" name="TextBox 120"/>
          <p:cNvSpPr txBox="1"/>
          <p:nvPr/>
        </p:nvSpPr>
        <p:spPr>
          <a:xfrm>
            <a:off x="1202387" y="3495174"/>
            <a:ext cx="2236815" cy="445521"/>
          </a:xfrm>
          <a:prstGeom prst="rect">
            <a:avLst/>
          </a:prstGeom>
          <a:noFill/>
        </p:spPr>
        <p:txBody>
          <a:bodyPr wrap="square" lIns="68507" tIns="34253" rIns="68507" bIns="34253" rtlCol="0">
            <a:spAutoFit/>
          </a:bodyPr>
          <a:lstStyle/>
          <a:p>
            <a:pPr algn="ctr" defTabSz="767126"/>
            <a:r>
              <a:rPr lang="zh-CN" altLang="en-US" sz="1200" b="1" dirty="0" smtClean="0">
                <a:solidFill>
                  <a:schemeClr val="bg1"/>
                </a:solidFill>
                <a:latin typeface="+mn-ea"/>
              </a:rPr>
              <a:t>农林牧渔，传感，抄表，停车，物流监控，追踪业务等</a:t>
            </a:r>
            <a:endParaRPr lang="zh-CN" altLang="en-US" sz="1200" b="1" dirty="0">
              <a:solidFill>
                <a:schemeClr val="bg1"/>
              </a:solidFill>
              <a:latin typeface="+mn-ea"/>
            </a:endParaRPr>
          </a:p>
        </p:txBody>
      </p:sp>
      <p:sp>
        <p:nvSpPr>
          <p:cNvPr id="10" name="TextBox 121"/>
          <p:cNvSpPr txBox="1"/>
          <p:nvPr/>
        </p:nvSpPr>
        <p:spPr>
          <a:xfrm>
            <a:off x="1845538" y="1416887"/>
            <a:ext cx="866315" cy="577006"/>
          </a:xfrm>
          <a:prstGeom prst="rect">
            <a:avLst/>
          </a:prstGeom>
          <a:noFill/>
        </p:spPr>
        <p:txBody>
          <a:bodyPr wrap="square" lIns="68507" tIns="34253" rIns="68507" bIns="34253" rtlCol="0">
            <a:spAutoFit/>
          </a:bodyPr>
          <a:lstStyle/>
          <a:p>
            <a:pPr algn="ctr" defTabSz="767126"/>
            <a:r>
              <a:rPr lang="zh-CN" altLang="en-US" sz="1100" b="1" dirty="0">
                <a:solidFill>
                  <a:schemeClr val="bg1"/>
                </a:solidFill>
                <a:latin typeface="+mn-ea"/>
              </a:rPr>
              <a:t>高</a:t>
            </a:r>
            <a:r>
              <a:rPr lang="zh-CN" altLang="en-US" sz="1100" b="1" dirty="0" smtClean="0">
                <a:solidFill>
                  <a:schemeClr val="bg1"/>
                </a:solidFill>
                <a:latin typeface="+mn-ea"/>
              </a:rPr>
              <a:t>速率</a:t>
            </a:r>
            <a:endParaRPr lang="en-US" altLang="zh-CN" sz="1100" b="1" dirty="0" smtClean="0">
              <a:solidFill>
                <a:schemeClr val="bg1"/>
              </a:solidFill>
              <a:latin typeface="+mn-ea"/>
            </a:endParaRPr>
          </a:p>
          <a:p>
            <a:pPr algn="ctr" defTabSz="767126"/>
            <a:r>
              <a:rPr lang="en-US" altLang="zh-CN" sz="1100" b="1" dirty="0" smtClean="0">
                <a:solidFill>
                  <a:schemeClr val="bg1"/>
                </a:solidFill>
                <a:latin typeface="+mn-ea"/>
              </a:rPr>
              <a:t>(&gt;10Mbps)</a:t>
            </a:r>
            <a:endParaRPr lang="zh-CN" altLang="en-US" sz="1100" b="1" dirty="0">
              <a:solidFill>
                <a:schemeClr val="bg1"/>
              </a:solidFill>
              <a:latin typeface="+mn-ea"/>
            </a:endParaRPr>
          </a:p>
        </p:txBody>
      </p:sp>
      <p:grpSp>
        <p:nvGrpSpPr>
          <p:cNvPr id="11" name="组合 23"/>
          <p:cNvGrpSpPr/>
          <p:nvPr/>
        </p:nvGrpSpPr>
        <p:grpSpPr>
          <a:xfrm>
            <a:off x="572110" y="4280993"/>
            <a:ext cx="401526" cy="431888"/>
            <a:chOff x="9635376" y="3313478"/>
            <a:chExt cx="771294" cy="718865"/>
          </a:xfrm>
        </p:grpSpPr>
        <p:sp>
          <p:nvSpPr>
            <p:cNvPr id="12" name="椭圆 11"/>
            <p:cNvSpPr/>
            <p:nvPr/>
          </p:nvSpPr>
          <p:spPr>
            <a:xfrm>
              <a:off x="9635376" y="3313478"/>
              <a:ext cx="771294" cy="718865"/>
            </a:xfrm>
            <a:prstGeom prst="ellipse">
              <a:avLst/>
            </a:prstGeom>
            <a:solidFill>
              <a:srgbClr val="66CCFF"/>
            </a:solidFill>
            <a:ln w="19050">
              <a:noFill/>
              <a:miter lim="800000"/>
              <a:headEnd/>
              <a:tailEnd/>
            </a:ln>
          </p:spPr>
          <p:txBody>
            <a:bodyPr vert="horz" wrap="square" lIns="91416" tIns="45708" rIns="91416" bIns="45708" numCol="1" anchor="t" anchorCtr="0" compatLnSpc="1">
              <a:prstTxWarp prst="textNoShape">
                <a:avLst/>
              </a:prstTxWarp>
            </a:bodyPr>
            <a:lstStyle/>
            <a:p>
              <a:pPr indent="-134851" algn="ctr" defTabSz="684752">
                <a:lnSpc>
                  <a:spcPts val="2099"/>
                </a:lnSpc>
                <a:buClr>
                  <a:srgbClr val="CC9900"/>
                </a:buClr>
                <a:buFont typeface="Wingdings" pitchFamily="2" charset="2"/>
                <a:buChar char="n"/>
                <a:defRPr/>
              </a:pPr>
              <a:endParaRPr lang="zh-CN" altLang="en-US" sz="1400" b="1" kern="0" dirty="0">
                <a:solidFill>
                  <a:schemeClr val="bg1"/>
                </a:solidFill>
                <a:latin typeface="+mn-ea"/>
                <a:cs typeface="Arial" pitchFamily="34" charset="0"/>
                <a:sym typeface="Arial" pitchFamily="34" charset="0"/>
              </a:endParaRPr>
            </a:p>
          </p:txBody>
        </p:sp>
        <p:sp>
          <p:nvSpPr>
            <p:cNvPr id="13" name="Freeform 143"/>
            <p:cNvSpPr>
              <a:spLocks noEditPoints="1"/>
            </p:cNvSpPr>
            <p:nvPr/>
          </p:nvSpPr>
          <p:spPr bwMode="auto">
            <a:xfrm>
              <a:off x="9865831" y="3428062"/>
              <a:ext cx="287162" cy="489697"/>
            </a:xfrm>
            <a:custGeom>
              <a:avLst/>
              <a:gdLst/>
              <a:ahLst/>
              <a:cxnLst>
                <a:cxn ang="0">
                  <a:pos x="226" y="1232"/>
                </a:cxn>
                <a:cxn ang="0">
                  <a:pos x="74" y="1292"/>
                </a:cxn>
                <a:cxn ang="0">
                  <a:pos x="24" y="1128"/>
                </a:cxn>
                <a:cxn ang="0">
                  <a:pos x="282" y="728"/>
                </a:cxn>
                <a:cxn ang="0">
                  <a:pos x="66" y="800"/>
                </a:cxn>
                <a:cxn ang="0">
                  <a:pos x="46" y="588"/>
                </a:cxn>
                <a:cxn ang="0">
                  <a:pos x="310" y="308"/>
                </a:cxn>
                <a:cxn ang="0">
                  <a:pos x="382" y="204"/>
                </a:cxn>
                <a:cxn ang="0">
                  <a:pos x="634" y="62"/>
                </a:cxn>
                <a:cxn ang="0">
                  <a:pos x="730" y="288"/>
                </a:cxn>
                <a:cxn ang="0">
                  <a:pos x="984" y="580"/>
                </a:cxn>
                <a:cxn ang="0">
                  <a:pos x="946" y="738"/>
                </a:cxn>
                <a:cxn ang="0">
                  <a:pos x="784" y="890"/>
                </a:cxn>
                <a:cxn ang="0">
                  <a:pos x="1014" y="1156"/>
                </a:cxn>
                <a:cxn ang="0">
                  <a:pos x="944" y="1262"/>
                </a:cxn>
                <a:cxn ang="0">
                  <a:pos x="938" y="2032"/>
                </a:cxn>
                <a:cxn ang="0">
                  <a:pos x="550" y="58"/>
                </a:cxn>
                <a:cxn ang="0">
                  <a:pos x="542" y="84"/>
                </a:cxn>
                <a:cxn ang="0">
                  <a:pos x="578" y="112"/>
                </a:cxn>
                <a:cxn ang="0">
                  <a:pos x="442" y="184"/>
                </a:cxn>
                <a:cxn ang="0">
                  <a:pos x="458" y="122"/>
                </a:cxn>
                <a:cxn ang="0">
                  <a:pos x="442" y="264"/>
                </a:cxn>
                <a:cxn ang="0">
                  <a:pos x="494" y="200"/>
                </a:cxn>
                <a:cxn ang="0">
                  <a:pos x="496" y="398"/>
                </a:cxn>
                <a:cxn ang="0">
                  <a:pos x="542" y="442"/>
                </a:cxn>
                <a:cxn ang="0">
                  <a:pos x="458" y="472"/>
                </a:cxn>
                <a:cxn ang="0">
                  <a:pos x="564" y="506"/>
                </a:cxn>
                <a:cxn ang="0">
                  <a:pos x="590" y="466"/>
                </a:cxn>
                <a:cxn ang="0">
                  <a:pos x="292" y="548"/>
                </a:cxn>
                <a:cxn ang="0">
                  <a:pos x="746" y="624"/>
                </a:cxn>
                <a:cxn ang="0">
                  <a:pos x="812" y="558"/>
                </a:cxn>
                <a:cxn ang="0">
                  <a:pos x="442" y="620"/>
                </a:cxn>
                <a:cxn ang="0">
                  <a:pos x="550" y="568"/>
                </a:cxn>
                <a:cxn ang="0">
                  <a:pos x="606" y="790"/>
                </a:cxn>
                <a:cxn ang="0">
                  <a:pos x="438" y="796"/>
                </a:cxn>
                <a:cxn ang="0">
                  <a:pos x="460" y="956"/>
                </a:cxn>
                <a:cxn ang="0">
                  <a:pos x="428" y="918"/>
                </a:cxn>
                <a:cxn ang="0">
                  <a:pos x="606" y="962"/>
                </a:cxn>
                <a:cxn ang="0">
                  <a:pos x="578" y="944"/>
                </a:cxn>
                <a:cxn ang="0">
                  <a:pos x="418" y="1128"/>
                </a:cxn>
                <a:cxn ang="0">
                  <a:pos x="522" y="992"/>
                </a:cxn>
                <a:cxn ang="0">
                  <a:pos x="274" y="1042"/>
                </a:cxn>
                <a:cxn ang="0">
                  <a:pos x="770" y="1128"/>
                </a:cxn>
                <a:cxn ang="0">
                  <a:pos x="810" y="1052"/>
                </a:cxn>
                <a:cxn ang="0">
                  <a:pos x="538" y="1306"/>
                </a:cxn>
                <a:cxn ang="0">
                  <a:pos x="474" y="1280"/>
                </a:cxn>
                <a:cxn ang="0">
                  <a:pos x="458" y="1354"/>
                </a:cxn>
                <a:cxn ang="0">
                  <a:pos x="382" y="1448"/>
                </a:cxn>
                <a:cxn ang="0">
                  <a:pos x="634" y="1320"/>
                </a:cxn>
                <a:cxn ang="0">
                  <a:pos x="420" y="1548"/>
                </a:cxn>
                <a:cxn ang="0">
                  <a:pos x="546" y="1654"/>
                </a:cxn>
                <a:cxn ang="0">
                  <a:pos x="610" y="1510"/>
                </a:cxn>
                <a:cxn ang="0">
                  <a:pos x="282" y="1896"/>
                </a:cxn>
                <a:cxn ang="0">
                  <a:pos x="480" y="1700"/>
                </a:cxn>
                <a:cxn ang="0">
                  <a:pos x="282" y="1896"/>
                </a:cxn>
                <a:cxn ang="0">
                  <a:pos x="748" y="1842"/>
                </a:cxn>
                <a:cxn ang="0">
                  <a:pos x="632" y="1654"/>
                </a:cxn>
                <a:cxn ang="0">
                  <a:pos x="314" y="1976"/>
                </a:cxn>
                <a:cxn ang="0">
                  <a:pos x="736" y="1956"/>
                </a:cxn>
              </a:cxnLst>
              <a:rect l="0" t="0" r="r" b="b"/>
              <a:pathLst>
                <a:path w="1022" h="2192">
                  <a:moveTo>
                    <a:pt x="86" y="2192"/>
                  </a:moveTo>
                  <a:lnTo>
                    <a:pt x="90" y="2040"/>
                  </a:lnTo>
                  <a:lnTo>
                    <a:pt x="90" y="2040"/>
                  </a:lnTo>
                  <a:lnTo>
                    <a:pt x="114" y="1944"/>
                  </a:lnTo>
                  <a:lnTo>
                    <a:pt x="138" y="1844"/>
                  </a:lnTo>
                  <a:lnTo>
                    <a:pt x="160" y="1744"/>
                  </a:lnTo>
                  <a:lnTo>
                    <a:pt x="180" y="1644"/>
                  </a:lnTo>
                  <a:lnTo>
                    <a:pt x="222" y="1440"/>
                  </a:lnTo>
                  <a:lnTo>
                    <a:pt x="244" y="1340"/>
                  </a:lnTo>
                  <a:lnTo>
                    <a:pt x="266" y="1240"/>
                  </a:lnTo>
                  <a:lnTo>
                    <a:pt x="266" y="1240"/>
                  </a:lnTo>
                  <a:lnTo>
                    <a:pt x="246" y="1234"/>
                  </a:lnTo>
                  <a:lnTo>
                    <a:pt x="226" y="1232"/>
                  </a:lnTo>
                  <a:lnTo>
                    <a:pt x="202" y="1230"/>
                  </a:lnTo>
                  <a:lnTo>
                    <a:pt x="178" y="1232"/>
                  </a:lnTo>
                  <a:lnTo>
                    <a:pt x="128" y="1232"/>
                  </a:lnTo>
                  <a:lnTo>
                    <a:pt x="104" y="1234"/>
                  </a:lnTo>
                  <a:lnTo>
                    <a:pt x="82" y="1232"/>
                  </a:lnTo>
                  <a:lnTo>
                    <a:pt x="82" y="1232"/>
                  </a:lnTo>
                  <a:lnTo>
                    <a:pt x="78" y="1234"/>
                  </a:lnTo>
                  <a:lnTo>
                    <a:pt x="76" y="1236"/>
                  </a:lnTo>
                  <a:lnTo>
                    <a:pt x="72" y="1244"/>
                  </a:lnTo>
                  <a:lnTo>
                    <a:pt x="72" y="1256"/>
                  </a:lnTo>
                  <a:lnTo>
                    <a:pt x="74" y="1268"/>
                  </a:lnTo>
                  <a:lnTo>
                    <a:pt x="74" y="1280"/>
                  </a:lnTo>
                  <a:lnTo>
                    <a:pt x="74" y="1292"/>
                  </a:lnTo>
                  <a:lnTo>
                    <a:pt x="72" y="1300"/>
                  </a:lnTo>
                  <a:lnTo>
                    <a:pt x="70" y="1302"/>
                  </a:lnTo>
                  <a:lnTo>
                    <a:pt x="66" y="1304"/>
                  </a:lnTo>
                  <a:lnTo>
                    <a:pt x="66" y="1304"/>
                  </a:lnTo>
                  <a:lnTo>
                    <a:pt x="10" y="1304"/>
                  </a:lnTo>
                  <a:lnTo>
                    <a:pt x="10" y="1304"/>
                  </a:lnTo>
                  <a:lnTo>
                    <a:pt x="4" y="1272"/>
                  </a:lnTo>
                  <a:lnTo>
                    <a:pt x="2" y="1242"/>
                  </a:lnTo>
                  <a:lnTo>
                    <a:pt x="2" y="1214"/>
                  </a:lnTo>
                  <a:lnTo>
                    <a:pt x="6" y="1190"/>
                  </a:lnTo>
                  <a:lnTo>
                    <a:pt x="10" y="1168"/>
                  </a:lnTo>
                  <a:lnTo>
                    <a:pt x="16" y="1148"/>
                  </a:lnTo>
                  <a:lnTo>
                    <a:pt x="24" y="1128"/>
                  </a:lnTo>
                  <a:lnTo>
                    <a:pt x="34" y="1112"/>
                  </a:lnTo>
                  <a:lnTo>
                    <a:pt x="46" y="1096"/>
                  </a:lnTo>
                  <a:lnTo>
                    <a:pt x="58" y="1080"/>
                  </a:lnTo>
                  <a:lnTo>
                    <a:pt x="86" y="1052"/>
                  </a:lnTo>
                  <a:lnTo>
                    <a:pt x="116" y="1022"/>
                  </a:lnTo>
                  <a:lnTo>
                    <a:pt x="146" y="992"/>
                  </a:lnTo>
                  <a:lnTo>
                    <a:pt x="146" y="992"/>
                  </a:lnTo>
                  <a:lnTo>
                    <a:pt x="218" y="916"/>
                  </a:lnTo>
                  <a:lnTo>
                    <a:pt x="252" y="882"/>
                  </a:lnTo>
                  <a:lnTo>
                    <a:pt x="282" y="848"/>
                  </a:lnTo>
                  <a:lnTo>
                    <a:pt x="282" y="848"/>
                  </a:lnTo>
                  <a:lnTo>
                    <a:pt x="282" y="728"/>
                  </a:lnTo>
                  <a:lnTo>
                    <a:pt x="282" y="728"/>
                  </a:lnTo>
                  <a:lnTo>
                    <a:pt x="82" y="728"/>
                  </a:lnTo>
                  <a:lnTo>
                    <a:pt x="82" y="728"/>
                  </a:lnTo>
                  <a:lnTo>
                    <a:pt x="78" y="730"/>
                  </a:lnTo>
                  <a:lnTo>
                    <a:pt x="76" y="732"/>
                  </a:lnTo>
                  <a:lnTo>
                    <a:pt x="72" y="740"/>
                  </a:lnTo>
                  <a:lnTo>
                    <a:pt x="72" y="752"/>
                  </a:lnTo>
                  <a:lnTo>
                    <a:pt x="74" y="764"/>
                  </a:lnTo>
                  <a:lnTo>
                    <a:pt x="74" y="776"/>
                  </a:lnTo>
                  <a:lnTo>
                    <a:pt x="74" y="788"/>
                  </a:lnTo>
                  <a:lnTo>
                    <a:pt x="72" y="796"/>
                  </a:lnTo>
                  <a:lnTo>
                    <a:pt x="70" y="798"/>
                  </a:lnTo>
                  <a:lnTo>
                    <a:pt x="66" y="800"/>
                  </a:lnTo>
                  <a:lnTo>
                    <a:pt x="66" y="800"/>
                  </a:lnTo>
                  <a:lnTo>
                    <a:pt x="10" y="800"/>
                  </a:lnTo>
                  <a:lnTo>
                    <a:pt x="10" y="800"/>
                  </a:lnTo>
                  <a:lnTo>
                    <a:pt x="6" y="776"/>
                  </a:lnTo>
                  <a:lnTo>
                    <a:pt x="2" y="754"/>
                  </a:lnTo>
                  <a:lnTo>
                    <a:pt x="0" y="732"/>
                  </a:lnTo>
                  <a:lnTo>
                    <a:pt x="2" y="712"/>
                  </a:lnTo>
                  <a:lnTo>
                    <a:pt x="2" y="694"/>
                  </a:lnTo>
                  <a:lnTo>
                    <a:pt x="6" y="676"/>
                  </a:lnTo>
                  <a:lnTo>
                    <a:pt x="10" y="660"/>
                  </a:lnTo>
                  <a:lnTo>
                    <a:pt x="14" y="644"/>
                  </a:lnTo>
                  <a:lnTo>
                    <a:pt x="20" y="628"/>
                  </a:lnTo>
                  <a:lnTo>
                    <a:pt x="28" y="614"/>
                  </a:lnTo>
                  <a:lnTo>
                    <a:pt x="46" y="588"/>
                  </a:lnTo>
                  <a:lnTo>
                    <a:pt x="66" y="564"/>
                  </a:lnTo>
                  <a:lnTo>
                    <a:pt x="88" y="540"/>
                  </a:lnTo>
                  <a:lnTo>
                    <a:pt x="114" y="518"/>
                  </a:lnTo>
                  <a:lnTo>
                    <a:pt x="140" y="496"/>
                  </a:lnTo>
                  <a:lnTo>
                    <a:pt x="196" y="452"/>
                  </a:lnTo>
                  <a:lnTo>
                    <a:pt x="222" y="430"/>
                  </a:lnTo>
                  <a:lnTo>
                    <a:pt x="250" y="404"/>
                  </a:lnTo>
                  <a:lnTo>
                    <a:pt x="274" y="376"/>
                  </a:lnTo>
                  <a:lnTo>
                    <a:pt x="298" y="344"/>
                  </a:lnTo>
                  <a:lnTo>
                    <a:pt x="298" y="344"/>
                  </a:lnTo>
                  <a:lnTo>
                    <a:pt x="302" y="336"/>
                  </a:lnTo>
                  <a:lnTo>
                    <a:pt x="306" y="326"/>
                  </a:lnTo>
                  <a:lnTo>
                    <a:pt x="310" y="308"/>
                  </a:lnTo>
                  <a:lnTo>
                    <a:pt x="314" y="292"/>
                  </a:lnTo>
                  <a:lnTo>
                    <a:pt x="318" y="286"/>
                  </a:lnTo>
                  <a:lnTo>
                    <a:pt x="322" y="280"/>
                  </a:lnTo>
                  <a:lnTo>
                    <a:pt x="322" y="280"/>
                  </a:lnTo>
                  <a:lnTo>
                    <a:pt x="328" y="276"/>
                  </a:lnTo>
                  <a:lnTo>
                    <a:pt x="342" y="274"/>
                  </a:lnTo>
                  <a:lnTo>
                    <a:pt x="354" y="270"/>
                  </a:lnTo>
                  <a:lnTo>
                    <a:pt x="358" y="266"/>
                  </a:lnTo>
                  <a:lnTo>
                    <a:pt x="362" y="264"/>
                  </a:lnTo>
                  <a:lnTo>
                    <a:pt x="362" y="264"/>
                  </a:lnTo>
                  <a:lnTo>
                    <a:pt x="368" y="252"/>
                  </a:lnTo>
                  <a:lnTo>
                    <a:pt x="372" y="236"/>
                  </a:lnTo>
                  <a:lnTo>
                    <a:pt x="382" y="204"/>
                  </a:lnTo>
                  <a:lnTo>
                    <a:pt x="388" y="168"/>
                  </a:lnTo>
                  <a:lnTo>
                    <a:pt x="390" y="130"/>
                  </a:lnTo>
                  <a:lnTo>
                    <a:pt x="392" y="92"/>
                  </a:lnTo>
                  <a:lnTo>
                    <a:pt x="392" y="58"/>
                  </a:lnTo>
                  <a:lnTo>
                    <a:pt x="390" y="26"/>
                  </a:lnTo>
                  <a:lnTo>
                    <a:pt x="386" y="0"/>
                  </a:lnTo>
                  <a:lnTo>
                    <a:pt x="386" y="0"/>
                  </a:lnTo>
                  <a:lnTo>
                    <a:pt x="650" y="0"/>
                  </a:lnTo>
                  <a:lnTo>
                    <a:pt x="650" y="0"/>
                  </a:lnTo>
                  <a:lnTo>
                    <a:pt x="644" y="16"/>
                  </a:lnTo>
                  <a:lnTo>
                    <a:pt x="638" y="32"/>
                  </a:lnTo>
                  <a:lnTo>
                    <a:pt x="636" y="46"/>
                  </a:lnTo>
                  <a:lnTo>
                    <a:pt x="634" y="62"/>
                  </a:lnTo>
                  <a:lnTo>
                    <a:pt x="634" y="90"/>
                  </a:lnTo>
                  <a:lnTo>
                    <a:pt x="638" y="120"/>
                  </a:lnTo>
                  <a:lnTo>
                    <a:pt x="646" y="150"/>
                  </a:lnTo>
                  <a:lnTo>
                    <a:pt x="652" y="180"/>
                  </a:lnTo>
                  <a:lnTo>
                    <a:pt x="660" y="212"/>
                  </a:lnTo>
                  <a:lnTo>
                    <a:pt x="666" y="248"/>
                  </a:lnTo>
                  <a:lnTo>
                    <a:pt x="666" y="248"/>
                  </a:lnTo>
                  <a:lnTo>
                    <a:pt x="672" y="254"/>
                  </a:lnTo>
                  <a:lnTo>
                    <a:pt x="680" y="260"/>
                  </a:lnTo>
                  <a:lnTo>
                    <a:pt x="698" y="268"/>
                  </a:lnTo>
                  <a:lnTo>
                    <a:pt x="716" y="276"/>
                  </a:lnTo>
                  <a:lnTo>
                    <a:pt x="724" y="282"/>
                  </a:lnTo>
                  <a:lnTo>
                    <a:pt x="730" y="288"/>
                  </a:lnTo>
                  <a:lnTo>
                    <a:pt x="730" y="288"/>
                  </a:lnTo>
                  <a:lnTo>
                    <a:pt x="738" y="318"/>
                  </a:lnTo>
                  <a:lnTo>
                    <a:pt x="750" y="344"/>
                  </a:lnTo>
                  <a:lnTo>
                    <a:pt x="764" y="370"/>
                  </a:lnTo>
                  <a:lnTo>
                    <a:pt x="782" y="392"/>
                  </a:lnTo>
                  <a:lnTo>
                    <a:pt x="798" y="414"/>
                  </a:lnTo>
                  <a:lnTo>
                    <a:pt x="818" y="434"/>
                  </a:lnTo>
                  <a:lnTo>
                    <a:pt x="838" y="452"/>
                  </a:lnTo>
                  <a:lnTo>
                    <a:pt x="858" y="470"/>
                  </a:lnTo>
                  <a:lnTo>
                    <a:pt x="902" y="506"/>
                  </a:lnTo>
                  <a:lnTo>
                    <a:pt x="944" y="542"/>
                  </a:lnTo>
                  <a:lnTo>
                    <a:pt x="964" y="560"/>
                  </a:lnTo>
                  <a:lnTo>
                    <a:pt x="984" y="580"/>
                  </a:lnTo>
                  <a:lnTo>
                    <a:pt x="1002" y="602"/>
                  </a:lnTo>
                  <a:lnTo>
                    <a:pt x="1018" y="624"/>
                  </a:lnTo>
                  <a:lnTo>
                    <a:pt x="1018" y="624"/>
                  </a:lnTo>
                  <a:lnTo>
                    <a:pt x="1018" y="776"/>
                  </a:lnTo>
                  <a:lnTo>
                    <a:pt x="1018" y="776"/>
                  </a:lnTo>
                  <a:lnTo>
                    <a:pt x="962" y="776"/>
                  </a:lnTo>
                  <a:lnTo>
                    <a:pt x="962" y="776"/>
                  </a:lnTo>
                  <a:lnTo>
                    <a:pt x="952" y="776"/>
                  </a:lnTo>
                  <a:lnTo>
                    <a:pt x="950" y="774"/>
                  </a:lnTo>
                  <a:lnTo>
                    <a:pt x="948" y="772"/>
                  </a:lnTo>
                  <a:lnTo>
                    <a:pt x="944" y="766"/>
                  </a:lnTo>
                  <a:lnTo>
                    <a:pt x="944" y="758"/>
                  </a:lnTo>
                  <a:lnTo>
                    <a:pt x="946" y="738"/>
                  </a:lnTo>
                  <a:lnTo>
                    <a:pt x="946" y="728"/>
                  </a:lnTo>
                  <a:lnTo>
                    <a:pt x="946" y="720"/>
                  </a:lnTo>
                  <a:lnTo>
                    <a:pt x="946" y="720"/>
                  </a:lnTo>
                  <a:lnTo>
                    <a:pt x="762" y="720"/>
                  </a:lnTo>
                  <a:lnTo>
                    <a:pt x="762" y="720"/>
                  </a:lnTo>
                  <a:lnTo>
                    <a:pt x="758" y="748"/>
                  </a:lnTo>
                  <a:lnTo>
                    <a:pt x="756" y="772"/>
                  </a:lnTo>
                  <a:lnTo>
                    <a:pt x="756" y="796"/>
                  </a:lnTo>
                  <a:lnTo>
                    <a:pt x="758" y="818"/>
                  </a:lnTo>
                  <a:lnTo>
                    <a:pt x="762" y="838"/>
                  </a:lnTo>
                  <a:lnTo>
                    <a:pt x="768" y="856"/>
                  </a:lnTo>
                  <a:lnTo>
                    <a:pt x="774" y="872"/>
                  </a:lnTo>
                  <a:lnTo>
                    <a:pt x="784" y="890"/>
                  </a:lnTo>
                  <a:lnTo>
                    <a:pt x="794" y="904"/>
                  </a:lnTo>
                  <a:lnTo>
                    <a:pt x="804" y="918"/>
                  </a:lnTo>
                  <a:lnTo>
                    <a:pt x="830" y="944"/>
                  </a:lnTo>
                  <a:lnTo>
                    <a:pt x="858" y="970"/>
                  </a:lnTo>
                  <a:lnTo>
                    <a:pt x="886" y="992"/>
                  </a:lnTo>
                  <a:lnTo>
                    <a:pt x="916" y="1016"/>
                  </a:lnTo>
                  <a:lnTo>
                    <a:pt x="944" y="1042"/>
                  </a:lnTo>
                  <a:lnTo>
                    <a:pt x="970" y="1070"/>
                  </a:lnTo>
                  <a:lnTo>
                    <a:pt x="980" y="1084"/>
                  </a:lnTo>
                  <a:lnTo>
                    <a:pt x="992" y="1100"/>
                  </a:lnTo>
                  <a:lnTo>
                    <a:pt x="1000" y="1118"/>
                  </a:lnTo>
                  <a:lnTo>
                    <a:pt x="1008" y="1136"/>
                  </a:lnTo>
                  <a:lnTo>
                    <a:pt x="1014" y="1156"/>
                  </a:lnTo>
                  <a:lnTo>
                    <a:pt x="1020" y="1176"/>
                  </a:lnTo>
                  <a:lnTo>
                    <a:pt x="1022" y="1200"/>
                  </a:lnTo>
                  <a:lnTo>
                    <a:pt x="1022" y="1224"/>
                  </a:lnTo>
                  <a:lnTo>
                    <a:pt x="1022" y="1252"/>
                  </a:lnTo>
                  <a:lnTo>
                    <a:pt x="1018" y="1280"/>
                  </a:lnTo>
                  <a:lnTo>
                    <a:pt x="1018" y="1280"/>
                  </a:lnTo>
                  <a:lnTo>
                    <a:pt x="962" y="1280"/>
                  </a:lnTo>
                  <a:lnTo>
                    <a:pt x="962" y="1280"/>
                  </a:lnTo>
                  <a:lnTo>
                    <a:pt x="952" y="1280"/>
                  </a:lnTo>
                  <a:lnTo>
                    <a:pt x="950" y="1278"/>
                  </a:lnTo>
                  <a:lnTo>
                    <a:pt x="948" y="1276"/>
                  </a:lnTo>
                  <a:lnTo>
                    <a:pt x="944" y="1270"/>
                  </a:lnTo>
                  <a:lnTo>
                    <a:pt x="944" y="1262"/>
                  </a:lnTo>
                  <a:lnTo>
                    <a:pt x="946" y="1242"/>
                  </a:lnTo>
                  <a:lnTo>
                    <a:pt x="946" y="1232"/>
                  </a:lnTo>
                  <a:lnTo>
                    <a:pt x="946" y="1224"/>
                  </a:lnTo>
                  <a:lnTo>
                    <a:pt x="946" y="1224"/>
                  </a:lnTo>
                  <a:lnTo>
                    <a:pt x="770" y="1224"/>
                  </a:lnTo>
                  <a:lnTo>
                    <a:pt x="770" y="1224"/>
                  </a:lnTo>
                  <a:lnTo>
                    <a:pt x="788" y="1326"/>
                  </a:lnTo>
                  <a:lnTo>
                    <a:pt x="810" y="1428"/>
                  </a:lnTo>
                  <a:lnTo>
                    <a:pt x="852" y="1630"/>
                  </a:lnTo>
                  <a:lnTo>
                    <a:pt x="896" y="1830"/>
                  </a:lnTo>
                  <a:lnTo>
                    <a:pt x="918" y="1930"/>
                  </a:lnTo>
                  <a:lnTo>
                    <a:pt x="938" y="2032"/>
                  </a:lnTo>
                  <a:lnTo>
                    <a:pt x="938" y="2032"/>
                  </a:lnTo>
                  <a:lnTo>
                    <a:pt x="940" y="2038"/>
                  </a:lnTo>
                  <a:lnTo>
                    <a:pt x="944" y="2040"/>
                  </a:lnTo>
                  <a:lnTo>
                    <a:pt x="950" y="2042"/>
                  </a:lnTo>
                  <a:lnTo>
                    <a:pt x="956" y="2040"/>
                  </a:lnTo>
                  <a:lnTo>
                    <a:pt x="972" y="2040"/>
                  </a:lnTo>
                  <a:lnTo>
                    <a:pt x="980" y="2040"/>
                  </a:lnTo>
                  <a:lnTo>
                    <a:pt x="986" y="2040"/>
                  </a:lnTo>
                  <a:lnTo>
                    <a:pt x="986" y="2040"/>
                  </a:lnTo>
                  <a:lnTo>
                    <a:pt x="986" y="2192"/>
                  </a:lnTo>
                  <a:lnTo>
                    <a:pt x="86" y="2192"/>
                  </a:lnTo>
                  <a:close/>
                  <a:moveTo>
                    <a:pt x="562" y="56"/>
                  </a:moveTo>
                  <a:lnTo>
                    <a:pt x="562" y="56"/>
                  </a:lnTo>
                  <a:lnTo>
                    <a:pt x="550" y="58"/>
                  </a:lnTo>
                  <a:lnTo>
                    <a:pt x="538" y="56"/>
                  </a:lnTo>
                  <a:lnTo>
                    <a:pt x="512" y="56"/>
                  </a:lnTo>
                  <a:lnTo>
                    <a:pt x="500" y="54"/>
                  </a:lnTo>
                  <a:lnTo>
                    <a:pt x="490" y="56"/>
                  </a:lnTo>
                  <a:lnTo>
                    <a:pt x="480" y="58"/>
                  </a:lnTo>
                  <a:lnTo>
                    <a:pt x="474" y="64"/>
                  </a:lnTo>
                  <a:lnTo>
                    <a:pt x="474" y="64"/>
                  </a:lnTo>
                  <a:lnTo>
                    <a:pt x="486" y="78"/>
                  </a:lnTo>
                  <a:lnTo>
                    <a:pt x="498" y="88"/>
                  </a:lnTo>
                  <a:lnTo>
                    <a:pt x="508" y="94"/>
                  </a:lnTo>
                  <a:lnTo>
                    <a:pt x="520" y="94"/>
                  </a:lnTo>
                  <a:lnTo>
                    <a:pt x="530" y="92"/>
                  </a:lnTo>
                  <a:lnTo>
                    <a:pt x="542" y="84"/>
                  </a:lnTo>
                  <a:lnTo>
                    <a:pt x="552" y="72"/>
                  </a:lnTo>
                  <a:lnTo>
                    <a:pt x="562" y="56"/>
                  </a:lnTo>
                  <a:lnTo>
                    <a:pt x="562" y="56"/>
                  </a:lnTo>
                  <a:close/>
                  <a:moveTo>
                    <a:pt x="602" y="176"/>
                  </a:moveTo>
                  <a:lnTo>
                    <a:pt x="602" y="176"/>
                  </a:lnTo>
                  <a:lnTo>
                    <a:pt x="596" y="170"/>
                  </a:lnTo>
                  <a:lnTo>
                    <a:pt x="594" y="162"/>
                  </a:lnTo>
                  <a:lnTo>
                    <a:pt x="590" y="142"/>
                  </a:lnTo>
                  <a:lnTo>
                    <a:pt x="590" y="132"/>
                  </a:lnTo>
                  <a:lnTo>
                    <a:pt x="588" y="124"/>
                  </a:lnTo>
                  <a:lnTo>
                    <a:pt x="584" y="116"/>
                  </a:lnTo>
                  <a:lnTo>
                    <a:pt x="578" y="112"/>
                  </a:lnTo>
                  <a:lnTo>
                    <a:pt x="578" y="112"/>
                  </a:lnTo>
                  <a:lnTo>
                    <a:pt x="570" y="116"/>
                  </a:lnTo>
                  <a:lnTo>
                    <a:pt x="564" y="122"/>
                  </a:lnTo>
                  <a:lnTo>
                    <a:pt x="562" y="126"/>
                  </a:lnTo>
                  <a:lnTo>
                    <a:pt x="560" y="132"/>
                  </a:lnTo>
                  <a:lnTo>
                    <a:pt x="560" y="138"/>
                  </a:lnTo>
                  <a:lnTo>
                    <a:pt x="560" y="142"/>
                  </a:lnTo>
                  <a:lnTo>
                    <a:pt x="566" y="154"/>
                  </a:lnTo>
                  <a:lnTo>
                    <a:pt x="574" y="164"/>
                  </a:lnTo>
                  <a:lnTo>
                    <a:pt x="584" y="172"/>
                  </a:lnTo>
                  <a:lnTo>
                    <a:pt x="594" y="176"/>
                  </a:lnTo>
                  <a:lnTo>
                    <a:pt x="602" y="176"/>
                  </a:lnTo>
                  <a:lnTo>
                    <a:pt x="602" y="176"/>
                  </a:lnTo>
                  <a:close/>
                  <a:moveTo>
                    <a:pt x="442" y="184"/>
                  </a:moveTo>
                  <a:lnTo>
                    <a:pt x="442" y="184"/>
                  </a:lnTo>
                  <a:lnTo>
                    <a:pt x="444" y="176"/>
                  </a:lnTo>
                  <a:lnTo>
                    <a:pt x="448" y="172"/>
                  </a:lnTo>
                  <a:lnTo>
                    <a:pt x="460" y="162"/>
                  </a:lnTo>
                  <a:lnTo>
                    <a:pt x="466" y="158"/>
                  </a:lnTo>
                  <a:lnTo>
                    <a:pt x="470" y="152"/>
                  </a:lnTo>
                  <a:lnTo>
                    <a:pt x="472" y="146"/>
                  </a:lnTo>
                  <a:lnTo>
                    <a:pt x="474" y="136"/>
                  </a:lnTo>
                  <a:lnTo>
                    <a:pt x="474" y="136"/>
                  </a:lnTo>
                  <a:lnTo>
                    <a:pt x="468" y="136"/>
                  </a:lnTo>
                  <a:lnTo>
                    <a:pt x="464" y="132"/>
                  </a:lnTo>
                  <a:lnTo>
                    <a:pt x="460" y="126"/>
                  </a:lnTo>
                  <a:lnTo>
                    <a:pt x="458" y="122"/>
                  </a:lnTo>
                  <a:lnTo>
                    <a:pt x="454" y="120"/>
                  </a:lnTo>
                  <a:lnTo>
                    <a:pt x="448" y="120"/>
                  </a:lnTo>
                  <a:lnTo>
                    <a:pt x="442" y="120"/>
                  </a:lnTo>
                  <a:lnTo>
                    <a:pt x="442" y="120"/>
                  </a:lnTo>
                  <a:lnTo>
                    <a:pt x="444" y="130"/>
                  </a:lnTo>
                  <a:lnTo>
                    <a:pt x="442" y="138"/>
                  </a:lnTo>
                  <a:lnTo>
                    <a:pt x="436" y="156"/>
                  </a:lnTo>
                  <a:lnTo>
                    <a:pt x="434" y="164"/>
                  </a:lnTo>
                  <a:lnTo>
                    <a:pt x="432" y="172"/>
                  </a:lnTo>
                  <a:lnTo>
                    <a:pt x="434" y="178"/>
                  </a:lnTo>
                  <a:lnTo>
                    <a:pt x="442" y="184"/>
                  </a:lnTo>
                  <a:lnTo>
                    <a:pt x="442" y="184"/>
                  </a:lnTo>
                  <a:close/>
                  <a:moveTo>
                    <a:pt x="442" y="264"/>
                  </a:moveTo>
                  <a:lnTo>
                    <a:pt x="442" y="264"/>
                  </a:lnTo>
                  <a:lnTo>
                    <a:pt x="594" y="264"/>
                  </a:lnTo>
                  <a:lnTo>
                    <a:pt x="594" y="264"/>
                  </a:lnTo>
                  <a:lnTo>
                    <a:pt x="588" y="248"/>
                  </a:lnTo>
                  <a:lnTo>
                    <a:pt x="580" y="234"/>
                  </a:lnTo>
                  <a:lnTo>
                    <a:pt x="572" y="222"/>
                  </a:lnTo>
                  <a:lnTo>
                    <a:pt x="562" y="212"/>
                  </a:lnTo>
                  <a:lnTo>
                    <a:pt x="552" y="206"/>
                  </a:lnTo>
                  <a:lnTo>
                    <a:pt x="540" y="200"/>
                  </a:lnTo>
                  <a:lnTo>
                    <a:pt x="530" y="196"/>
                  </a:lnTo>
                  <a:lnTo>
                    <a:pt x="518" y="196"/>
                  </a:lnTo>
                  <a:lnTo>
                    <a:pt x="506" y="196"/>
                  </a:lnTo>
                  <a:lnTo>
                    <a:pt x="494" y="200"/>
                  </a:lnTo>
                  <a:lnTo>
                    <a:pt x="484" y="206"/>
                  </a:lnTo>
                  <a:lnTo>
                    <a:pt x="474" y="212"/>
                  </a:lnTo>
                  <a:lnTo>
                    <a:pt x="464" y="222"/>
                  </a:lnTo>
                  <a:lnTo>
                    <a:pt x="456" y="234"/>
                  </a:lnTo>
                  <a:lnTo>
                    <a:pt x="448" y="248"/>
                  </a:lnTo>
                  <a:lnTo>
                    <a:pt x="442" y="264"/>
                  </a:lnTo>
                  <a:lnTo>
                    <a:pt x="442" y="264"/>
                  </a:lnTo>
                  <a:close/>
                  <a:moveTo>
                    <a:pt x="578" y="400"/>
                  </a:moveTo>
                  <a:lnTo>
                    <a:pt x="578" y="400"/>
                  </a:lnTo>
                  <a:lnTo>
                    <a:pt x="562" y="402"/>
                  </a:lnTo>
                  <a:lnTo>
                    <a:pt x="546" y="400"/>
                  </a:lnTo>
                  <a:lnTo>
                    <a:pt x="512" y="400"/>
                  </a:lnTo>
                  <a:lnTo>
                    <a:pt x="496" y="398"/>
                  </a:lnTo>
                  <a:lnTo>
                    <a:pt x="482" y="400"/>
                  </a:lnTo>
                  <a:lnTo>
                    <a:pt x="468" y="402"/>
                  </a:lnTo>
                  <a:lnTo>
                    <a:pt x="458" y="408"/>
                  </a:lnTo>
                  <a:lnTo>
                    <a:pt x="458" y="408"/>
                  </a:lnTo>
                  <a:lnTo>
                    <a:pt x="474" y="428"/>
                  </a:lnTo>
                  <a:lnTo>
                    <a:pt x="490" y="442"/>
                  </a:lnTo>
                  <a:lnTo>
                    <a:pt x="498" y="446"/>
                  </a:lnTo>
                  <a:lnTo>
                    <a:pt x="504" y="448"/>
                  </a:lnTo>
                  <a:lnTo>
                    <a:pt x="512" y="450"/>
                  </a:lnTo>
                  <a:lnTo>
                    <a:pt x="520" y="450"/>
                  </a:lnTo>
                  <a:lnTo>
                    <a:pt x="528" y="450"/>
                  </a:lnTo>
                  <a:lnTo>
                    <a:pt x="534" y="448"/>
                  </a:lnTo>
                  <a:lnTo>
                    <a:pt x="542" y="442"/>
                  </a:lnTo>
                  <a:lnTo>
                    <a:pt x="550" y="438"/>
                  </a:lnTo>
                  <a:lnTo>
                    <a:pt x="564" y="422"/>
                  </a:lnTo>
                  <a:lnTo>
                    <a:pt x="578" y="400"/>
                  </a:lnTo>
                  <a:lnTo>
                    <a:pt x="578" y="400"/>
                  </a:lnTo>
                  <a:close/>
                  <a:moveTo>
                    <a:pt x="442" y="544"/>
                  </a:moveTo>
                  <a:lnTo>
                    <a:pt x="442" y="544"/>
                  </a:lnTo>
                  <a:lnTo>
                    <a:pt x="454" y="532"/>
                  </a:lnTo>
                  <a:lnTo>
                    <a:pt x="462" y="522"/>
                  </a:lnTo>
                  <a:lnTo>
                    <a:pt x="470" y="512"/>
                  </a:lnTo>
                  <a:lnTo>
                    <a:pt x="472" y="502"/>
                  </a:lnTo>
                  <a:lnTo>
                    <a:pt x="472" y="492"/>
                  </a:lnTo>
                  <a:lnTo>
                    <a:pt x="468" y="482"/>
                  </a:lnTo>
                  <a:lnTo>
                    <a:pt x="458" y="472"/>
                  </a:lnTo>
                  <a:lnTo>
                    <a:pt x="442" y="464"/>
                  </a:lnTo>
                  <a:lnTo>
                    <a:pt x="442" y="464"/>
                  </a:lnTo>
                  <a:lnTo>
                    <a:pt x="444" y="476"/>
                  </a:lnTo>
                  <a:lnTo>
                    <a:pt x="444" y="488"/>
                  </a:lnTo>
                  <a:lnTo>
                    <a:pt x="438" y="510"/>
                  </a:lnTo>
                  <a:lnTo>
                    <a:pt x="436" y="520"/>
                  </a:lnTo>
                  <a:lnTo>
                    <a:pt x="434" y="530"/>
                  </a:lnTo>
                  <a:lnTo>
                    <a:pt x="436" y="538"/>
                  </a:lnTo>
                  <a:lnTo>
                    <a:pt x="442" y="544"/>
                  </a:lnTo>
                  <a:lnTo>
                    <a:pt x="442" y="544"/>
                  </a:lnTo>
                  <a:close/>
                  <a:moveTo>
                    <a:pt x="562" y="496"/>
                  </a:moveTo>
                  <a:lnTo>
                    <a:pt x="562" y="496"/>
                  </a:lnTo>
                  <a:lnTo>
                    <a:pt x="564" y="506"/>
                  </a:lnTo>
                  <a:lnTo>
                    <a:pt x="566" y="512"/>
                  </a:lnTo>
                  <a:lnTo>
                    <a:pt x="572" y="520"/>
                  </a:lnTo>
                  <a:lnTo>
                    <a:pt x="576" y="524"/>
                  </a:lnTo>
                  <a:lnTo>
                    <a:pt x="588" y="534"/>
                  </a:lnTo>
                  <a:lnTo>
                    <a:pt x="602" y="544"/>
                  </a:lnTo>
                  <a:lnTo>
                    <a:pt x="602" y="544"/>
                  </a:lnTo>
                  <a:lnTo>
                    <a:pt x="600" y="532"/>
                  </a:lnTo>
                  <a:lnTo>
                    <a:pt x="602" y="520"/>
                  </a:lnTo>
                  <a:lnTo>
                    <a:pt x="602" y="496"/>
                  </a:lnTo>
                  <a:lnTo>
                    <a:pt x="602" y="484"/>
                  </a:lnTo>
                  <a:lnTo>
                    <a:pt x="600" y="474"/>
                  </a:lnTo>
                  <a:lnTo>
                    <a:pt x="594" y="468"/>
                  </a:lnTo>
                  <a:lnTo>
                    <a:pt x="590" y="466"/>
                  </a:lnTo>
                  <a:lnTo>
                    <a:pt x="586" y="464"/>
                  </a:lnTo>
                  <a:lnTo>
                    <a:pt x="586" y="464"/>
                  </a:lnTo>
                  <a:lnTo>
                    <a:pt x="574" y="482"/>
                  </a:lnTo>
                  <a:lnTo>
                    <a:pt x="568" y="490"/>
                  </a:lnTo>
                  <a:lnTo>
                    <a:pt x="562" y="496"/>
                  </a:lnTo>
                  <a:lnTo>
                    <a:pt x="562" y="496"/>
                  </a:lnTo>
                  <a:close/>
                  <a:moveTo>
                    <a:pt x="146" y="632"/>
                  </a:moveTo>
                  <a:lnTo>
                    <a:pt x="146" y="632"/>
                  </a:lnTo>
                  <a:lnTo>
                    <a:pt x="290" y="632"/>
                  </a:lnTo>
                  <a:lnTo>
                    <a:pt x="290" y="632"/>
                  </a:lnTo>
                  <a:lnTo>
                    <a:pt x="288" y="612"/>
                  </a:lnTo>
                  <a:lnTo>
                    <a:pt x="288" y="590"/>
                  </a:lnTo>
                  <a:lnTo>
                    <a:pt x="292" y="548"/>
                  </a:lnTo>
                  <a:lnTo>
                    <a:pt x="294" y="528"/>
                  </a:lnTo>
                  <a:lnTo>
                    <a:pt x="294" y="510"/>
                  </a:lnTo>
                  <a:lnTo>
                    <a:pt x="294" y="494"/>
                  </a:lnTo>
                  <a:lnTo>
                    <a:pt x="290" y="480"/>
                  </a:lnTo>
                  <a:lnTo>
                    <a:pt x="290" y="480"/>
                  </a:lnTo>
                  <a:lnTo>
                    <a:pt x="272" y="500"/>
                  </a:lnTo>
                  <a:lnTo>
                    <a:pt x="254" y="520"/>
                  </a:lnTo>
                  <a:lnTo>
                    <a:pt x="218" y="556"/>
                  </a:lnTo>
                  <a:lnTo>
                    <a:pt x="180" y="592"/>
                  </a:lnTo>
                  <a:lnTo>
                    <a:pt x="162" y="612"/>
                  </a:lnTo>
                  <a:lnTo>
                    <a:pt x="146" y="632"/>
                  </a:lnTo>
                  <a:lnTo>
                    <a:pt x="146" y="632"/>
                  </a:lnTo>
                  <a:close/>
                  <a:moveTo>
                    <a:pt x="746" y="624"/>
                  </a:moveTo>
                  <a:lnTo>
                    <a:pt x="746" y="624"/>
                  </a:lnTo>
                  <a:lnTo>
                    <a:pt x="762" y="622"/>
                  </a:lnTo>
                  <a:lnTo>
                    <a:pt x="780" y="624"/>
                  </a:lnTo>
                  <a:lnTo>
                    <a:pt x="818" y="624"/>
                  </a:lnTo>
                  <a:lnTo>
                    <a:pt x="836" y="626"/>
                  </a:lnTo>
                  <a:lnTo>
                    <a:pt x="854" y="624"/>
                  </a:lnTo>
                  <a:lnTo>
                    <a:pt x="868" y="622"/>
                  </a:lnTo>
                  <a:lnTo>
                    <a:pt x="882" y="616"/>
                  </a:lnTo>
                  <a:lnTo>
                    <a:pt x="882" y="616"/>
                  </a:lnTo>
                  <a:lnTo>
                    <a:pt x="862" y="604"/>
                  </a:lnTo>
                  <a:lnTo>
                    <a:pt x="844" y="590"/>
                  </a:lnTo>
                  <a:lnTo>
                    <a:pt x="828" y="574"/>
                  </a:lnTo>
                  <a:lnTo>
                    <a:pt x="812" y="558"/>
                  </a:lnTo>
                  <a:lnTo>
                    <a:pt x="780" y="526"/>
                  </a:lnTo>
                  <a:lnTo>
                    <a:pt x="764" y="510"/>
                  </a:lnTo>
                  <a:lnTo>
                    <a:pt x="746" y="496"/>
                  </a:lnTo>
                  <a:lnTo>
                    <a:pt x="746" y="496"/>
                  </a:lnTo>
                  <a:lnTo>
                    <a:pt x="746" y="624"/>
                  </a:lnTo>
                  <a:lnTo>
                    <a:pt x="746" y="624"/>
                  </a:lnTo>
                  <a:close/>
                  <a:moveTo>
                    <a:pt x="514" y="544"/>
                  </a:moveTo>
                  <a:lnTo>
                    <a:pt x="514" y="544"/>
                  </a:lnTo>
                  <a:lnTo>
                    <a:pt x="504" y="556"/>
                  </a:lnTo>
                  <a:lnTo>
                    <a:pt x="494" y="568"/>
                  </a:lnTo>
                  <a:lnTo>
                    <a:pt x="474" y="588"/>
                  </a:lnTo>
                  <a:lnTo>
                    <a:pt x="452" y="608"/>
                  </a:lnTo>
                  <a:lnTo>
                    <a:pt x="442" y="620"/>
                  </a:lnTo>
                  <a:lnTo>
                    <a:pt x="434" y="632"/>
                  </a:lnTo>
                  <a:lnTo>
                    <a:pt x="434" y="632"/>
                  </a:lnTo>
                  <a:lnTo>
                    <a:pt x="480" y="632"/>
                  </a:lnTo>
                  <a:lnTo>
                    <a:pt x="526" y="632"/>
                  </a:lnTo>
                  <a:lnTo>
                    <a:pt x="548" y="632"/>
                  </a:lnTo>
                  <a:lnTo>
                    <a:pt x="568" y="630"/>
                  </a:lnTo>
                  <a:lnTo>
                    <a:pt x="586" y="624"/>
                  </a:lnTo>
                  <a:lnTo>
                    <a:pt x="602" y="616"/>
                  </a:lnTo>
                  <a:lnTo>
                    <a:pt x="602" y="616"/>
                  </a:lnTo>
                  <a:lnTo>
                    <a:pt x="590" y="608"/>
                  </a:lnTo>
                  <a:lnTo>
                    <a:pt x="578" y="598"/>
                  </a:lnTo>
                  <a:lnTo>
                    <a:pt x="560" y="578"/>
                  </a:lnTo>
                  <a:lnTo>
                    <a:pt x="550" y="568"/>
                  </a:lnTo>
                  <a:lnTo>
                    <a:pt x="540" y="558"/>
                  </a:lnTo>
                  <a:lnTo>
                    <a:pt x="528" y="550"/>
                  </a:lnTo>
                  <a:lnTo>
                    <a:pt x="514" y="544"/>
                  </a:lnTo>
                  <a:lnTo>
                    <a:pt x="514" y="544"/>
                  </a:lnTo>
                  <a:close/>
                  <a:moveTo>
                    <a:pt x="530" y="888"/>
                  </a:moveTo>
                  <a:lnTo>
                    <a:pt x="530" y="888"/>
                  </a:lnTo>
                  <a:lnTo>
                    <a:pt x="534" y="886"/>
                  </a:lnTo>
                  <a:lnTo>
                    <a:pt x="540" y="884"/>
                  </a:lnTo>
                  <a:lnTo>
                    <a:pt x="554" y="870"/>
                  </a:lnTo>
                  <a:lnTo>
                    <a:pt x="570" y="852"/>
                  </a:lnTo>
                  <a:lnTo>
                    <a:pt x="586" y="830"/>
                  </a:lnTo>
                  <a:lnTo>
                    <a:pt x="602" y="804"/>
                  </a:lnTo>
                  <a:lnTo>
                    <a:pt x="606" y="790"/>
                  </a:lnTo>
                  <a:lnTo>
                    <a:pt x="612" y="778"/>
                  </a:lnTo>
                  <a:lnTo>
                    <a:pt x="614" y="764"/>
                  </a:lnTo>
                  <a:lnTo>
                    <a:pt x="614" y="752"/>
                  </a:lnTo>
                  <a:lnTo>
                    <a:pt x="614" y="740"/>
                  </a:lnTo>
                  <a:lnTo>
                    <a:pt x="610" y="728"/>
                  </a:lnTo>
                  <a:lnTo>
                    <a:pt x="610" y="728"/>
                  </a:lnTo>
                  <a:lnTo>
                    <a:pt x="426" y="728"/>
                  </a:lnTo>
                  <a:lnTo>
                    <a:pt x="426" y="728"/>
                  </a:lnTo>
                  <a:lnTo>
                    <a:pt x="424" y="742"/>
                  </a:lnTo>
                  <a:lnTo>
                    <a:pt x="424" y="754"/>
                  </a:lnTo>
                  <a:lnTo>
                    <a:pt x="426" y="768"/>
                  </a:lnTo>
                  <a:lnTo>
                    <a:pt x="432" y="782"/>
                  </a:lnTo>
                  <a:lnTo>
                    <a:pt x="438" y="796"/>
                  </a:lnTo>
                  <a:lnTo>
                    <a:pt x="446" y="808"/>
                  </a:lnTo>
                  <a:lnTo>
                    <a:pt x="464" y="834"/>
                  </a:lnTo>
                  <a:lnTo>
                    <a:pt x="486" y="856"/>
                  </a:lnTo>
                  <a:lnTo>
                    <a:pt x="504" y="872"/>
                  </a:lnTo>
                  <a:lnTo>
                    <a:pt x="520" y="884"/>
                  </a:lnTo>
                  <a:lnTo>
                    <a:pt x="530" y="888"/>
                  </a:lnTo>
                  <a:lnTo>
                    <a:pt x="530" y="888"/>
                  </a:lnTo>
                  <a:close/>
                  <a:moveTo>
                    <a:pt x="426" y="992"/>
                  </a:moveTo>
                  <a:lnTo>
                    <a:pt x="426" y="992"/>
                  </a:lnTo>
                  <a:lnTo>
                    <a:pt x="430" y="982"/>
                  </a:lnTo>
                  <a:lnTo>
                    <a:pt x="436" y="976"/>
                  </a:lnTo>
                  <a:lnTo>
                    <a:pt x="452" y="962"/>
                  </a:lnTo>
                  <a:lnTo>
                    <a:pt x="460" y="956"/>
                  </a:lnTo>
                  <a:lnTo>
                    <a:pt x="466" y="948"/>
                  </a:lnTo>
                  <a:lnTo>
                    <a:pt x="470" y="940"/>
                  </a:lnTo>
                  <a:lnTo>
                    <a:pt x="474" y="928"/>
                  </a:lnTo>
                  <a:lnTo>
                    <a:pt x="474" y="928"/>
                  </a:lnTo>
                  <a:lnTo>
                    <a:pt x="466" y="924"/>
                  </a:lnTo>
                  <a:lnTo>
                    <a:pt x="460" y="920"/>
                  </a:lnTo>
                  <a:lnTo>
                    <a:pt x="450" y="908"/>
                  </a:lnTo>
                  <a:lnTo>
                    <a:pt x="438" y="896"/>
                  </a:lnTo>
                  <a:lnTo>
                    <a:pt x="432" y="892"/>
                  </a:lnTo>
                  <a:lnTo>
                    <a:pt x="426" y="888"/>
                  </a:lnTo>
                  <a:lnTo>
                    <a:pt x="426" y="888"/>
                  </a:lnTo>
                  <a:lnTo>
                    <a:pt x="428" y="904"/>
                  </a:lnTo>
                  <a:lnTo>
                    <a:pt x="428" y="918"/>
                  </a:lnTo>
                  <a:lnTo>
                    <a:pt x="422" y="946"/>
                  </a:lnTo>
                  <a:lnTo>
                    <a:pt x="418" y="958"/>
                  </a:lnTo>
                  <a:lnTo>
                    <a:pt x="418" y="970"/>
                  </a:lnTo>
                  <a:lnTo>
                    <a:pt x="420" y="982"/>
                  </a:lnTo>
                  <a:lnTo>
                    <a:pt x="426" y="992"/>
                  </a:lnTo>
                  <a:lnTo>
                    <a:pt x="426" y="992"/>
                  </a:lnTo>
                  <a:close/>
                  <a:moveTo>
                    <a:pt x="578" y="944"/>
                  </a:moveTo>
                  <a:lnTo>
                    <a:pt x="578" y="944"/>
                  </a:lnTo>
                  <a:lnTo>
                    <a:pt x="586" y="944"/>
                  </a:lnTo>
                  <a:lnTo>
                    <a:pt x="592" y="946"/>
                  </a:lnTo>
                  <a:lnTo>
                    <a:pt x="596" y="950"/>
                  </a:lnTo>
                  <a:lnTo>
                    <a:pt x="600" y="954"/>
                  </a:lnTo>
                  <a:lnTo>
                    <a:pt x="606" y="962"/>
                  </a:lnTo>
                  <a:lnTo>
                    <a:pt x="612" y="966"/>
                  </a:lnTo>
                  <a:lnTo>
                    <a:pt x="618" y="968"/>
                  </a:lnTo>
                  <a:lnTo>
                    <a:pt x="618" y="968"/>
                  </a:lnTo>
                  <a:lnTo>
                    <a:pt x="618" y="904"/>
                  </a:lnTo>
                  <a:lnTo>
                    <a:pt x="618" y="904"/>
                  </a:lnTo>
                  <a:lnTo>
                    <a:pt x="608" y="904"/>
                  </a:lnTo>
                  <a:lnTo>
                    <a:pt x="602" y="908"/>
                  </a:lnTo>
                  <a:lnTo>
                    <a:pt x="596" y="912"/>
                  </a:lnTo>
                  <a:lnTo>
                    <a:pt x="592" y="920"/>
                  </a:lnTo>
                  <a:lnTo>
                    <a:pt x="586" y="932"/>
                  </a:lnTo>
                  <a:lnTo>
                    <a:pt x="582" y="938"/>
                  </a:lnTo>
                  <a:lnTo>
                    <a:pt x="578" y="944"/>
                  </a:lnTo>
                  <a:lnTo>
                    <a:pt x="578" y="944"/>
                  </a:lnTo>
                  <a:close/>
                  <a:moveTo>
                    <a:pt x="522" y="992"/>
                  </a:moveTo>
                  <a:lnTo>
                    <a:pt x="522" y="992"/>
                  </a:lnTo>
                  <a:lnTo>
                    <a:pt x="516" y="1002"/>
                  </a:lnTo>
                  <a:lnTo>
                    <a:pt x="510" y="1010"/>
                  </a:lnTo>
                  <a:lnTo>
                    <a:pt x="494" y="1026"/>
                  </a:lnTo>
                  <a:lnTo>
                    <a:pt x="462" y="1052"/>
                  </a:lnTo>
                  <a:lnTo>
                    <a:pt x="446" y="1068"/>
                  </a:lnTo>
                  <a:lnTo>
                    <a:pt x="434" y="1084"/>
                  </a:lnTo>
                  <a:lnTo>
                    <a:pt x="428" y="1094"/>
                  </a:lnTo>
                  <a:lnTo>
                    <a:pt x="424" y="1104"/>
                  </a:lnTo>
                  <a:lnTo>
                    <a:pt x="420" y="1116"/>
                  </a:lnTo>
                  <a:lnTo>
                    <a:pt x="418" y="1128"/>
                  </a:lnTo>
                  <a:lnTo>
                    <a:pt x="418" y="1128"/>
                  </a:lnTo>
                  <a:lnTo>
                    <a:pt x="618" y="1128"/>
                  </a:lnTo>
                  <a:lnTo>
                    <a:pt x="618" y="1128"/>
                  </a:lnTo>
                  <a:lnTo>
                    <a:pt x="618" y="1114"/>
                  </a:lnTo>
                  <a:lnTo>
                    <a:pt x="616" y="1100"/>
                  </a:lnTo>
                  <a:lnTo>
                    <a:pt x="614" y="1088"/>
                  </a:lnTo>
                  <a:lnTo>
                    <a:pt x="612" y="1076"/>
                  </a:lnTo>
                  <a:lnTo>
                    <a:pt x="606" y="1066"/>
                  </a:lnTo>
                  <a:lnTo>
                    <a:pt x="602" y="1058"/>
                  </a:lnTo>
                  <a:lnTo>
                    <a:pt x="588" y="1042"/>
                  </a:lnTo>
                  <a:lnTo>
                    <a:pt x="572" y="1028"/>
                  </a:lnTo>
                  <a:lnTo>
                    <a:pt x="556" y="1016"/>
                  </a:lnTo>
                  <a:lnTo>
                    <a:pt x="522" y="992"/>
                  </a:lnTo>
                  <a:lnTo>
                    <a:pt x="522" y="992"/>
                  </a:lnTo>
                  <a:close/>
                  <a:moveTo>
                    <a:pt x="146" y="1136"/>
                  </a:moveTo>
                  <a:lnTo>
                    <a:pt x="146" y="1136"/>
                  </a:lnTo>
                  <a:lnTo>
                    <a:pt x="164" y="1138"/>
                  </a:lnTo>
                  <a:lnTo>
                    <a:pt x="180" y="1138"/>
                  </a:lnTo>
                  <a:lnTo>
                    <a:pt x="212" y="1134"/>
                  </a:lnTo>
                  <a:lnTo>
                    <a:pt x="242" y="1130"/>
                  </a:lnTo>
                  <a:lnTo>
                    <a:pt x="256" y="1128"/>
                  </a:lnTo>
                  <a:lnTo>
                    <a:pt x="274" y="1128"/>
                  </a:lnTo>
                  <a:lnTo>
                    <a:pt x="274" y="1128"/>
                  </a:lnTo>
                  <a:lnTo>
                    <a:pt x="272" y="1112"/>
                  </a:lnTo>
                  <a:lnTo>
                    <a:pt x="272" y="1094"/>
                  </a:lnTo>
                  <a:lnTo>
                    <a:pt x="274" y="1060"/>
                  </a:lnTo>
                  <a:lnTo>
                    <a:pt x="274" y="1042"/>
                  </a:lnTo>
                  <a:lnTo>
                    <a:pt x="274" y="1026"/>
                  </a:lnTo>
                  <a:lnTo>
                    <a:pt x="270" y="1012"/>
                  </a:lnTo>
                  <a:lnTo>
                    <a:pt x="266" y="1000"/>
                  </a:lnTo>
                  <a:lnTo>
                    <a:pt x="266" y="1000"/>
                  </a:lnTo>
                  <a:lnTo>
                    <a:pt x="254" y="1020"/>
                  </a:lnTo>
                  <a:lnTo>
                    <a:pt x="240" y="1038"/>
                  </a:lnTo>
                  <a:lnTo>
                    <a:pt x="224" y="1054"/>
                  </a:lnTo>
                  <a:lnTo>
                    <a:pt x="208" y="1070"/>
                  </a:lnTo>
                  <a:lnTo>
                    <a:pt x="174" y="1102"/>
                  </a:lnTo>
                  <a:lnTo>
                    <a:pt x="160" y="1118"/>
                  </a:lnTo>
                  <a:lnTo>
                    <a:pt x="146" y="1136"/>
                  </a:lnTo>
                  <a:lnTo>
                    <a:pt x="146" y="1136"/>
                  </a:lnTo>
                  <a:close/>
                  <a:moveTo>
                    <a:pt x="770" y="1128"/>
                  </a:moveTo>
                  <a:lnTo>
                    <a:pt x="770" y="1128"/>
                  </a:lnTo>
                  <a:lnTo>
                    <a:pt x="784" y="1126"/>
                  </a:lnTo>
                  <a:lnTo>
                    <a:pt x="798" y="1128"/>
                  </a:lnTo>
                  <a:lnTo>
                    <a:pt x="830" y="1128"/>
                  </a:lnTo>
                  <a:lnTo>
                    <a:pt x="846" y="1130"/>
                  </a:lnTo>
                  <a:lnTo>
                    <a:pt x="860" y="1128"/>
                  </a:lnTo>
                  <a:lnTo>
                    <a:pt x="872" y="1126"/>
                  </a:lnTo>
                  <a:lnTo>
                    <a:pt x="882" y="1120"/>
                  </a:lnTo>
                  <a:lnTo>
                    <a:pt x="882" y="1120"/>
                  </a:lnTo>
                  <a:lnTo>
                    <a:pt x="866" y="1108"/>
                  </a:lnTo>
                  <a:lnTo>
                    <a:pt x="850" y="1094"/>
                  </a:lnTo>
                  <a:lnTo>
                    <a:pt x="824" y="1066"/>
                  </a:lnTo>
                  <a:lnTo>
                    <a:pt x="810" y="1052"/>
                  </a:lnTo>
                  <a:lnTo>
                    <a:pt x="796" y="1038"/>
                  </a:lnTo>
                  <a:lnTo>
                    <a:pt x="780" y="1026"/>
                  </a:lnTo>
                  <a:lnTo>
                    <a:pt x="762" y="1016"/>
                  </a:lnTo>
                  <a:lnTo>
                    <a:pt x="762" y="1016"/>
                  </a:lnTo>
                  <a:lnTo>
                    <a:pt x="764" y="1044"/>
                  </a:lnTo>
                  <a:lnTo>
                    <a:pt x="768" y="1070"/>
                  </a:lnTo>
                  <a:lnTo>
                    <a:pt x="770" y="1096"/>
                  </a:lnTo>
                  <a:lnTo>
                    <a:pt x="770" y="1112"/>
                  </a:lnTo>
                  <a:lnTo>
                    <a:pt x="770" y="1128"/>
                  </a:lnTo>
                  <a:lnTo>
                    <a:pt x="770" y="1128"/>
                  </a:lnTo>
                  <a:close/>
                  <a:moveTo>
                    <a:pt x="530" y="1320"/>
                  </a:moveTo>
                  <a:lnTo>
                    <a:pt x="530" y="1320"/>
                  </a:lnTo>
                  <a:lnTo>
                    <a:pt x="538" y="1306"/>
                  </a:lnTo>
                  <a:lnTo>
                    <a:pt x="548" y="1296"/>
                  </a:lnTo>
                  <a:lnTo>
                    <a:pt x="572" y="1274"/>
                  </a:lnTo>
                  <a:lnTo>
                    <a:pt x="584" y="1264"/>
                  </a:lnTo>
                  <a:lnTo>
                    <a:pt x="594" y="1252"/>
                  </a:lnTo>
                  <a:lnTo>
                    <a:pt x="602" y="1240"/>
                  </a:lnTo>
                  <a:lnTo>
                    <a:pt x="610" y="1224"/>
                  </a:lnTo>
                  <a:lnTo>
                    <a:pt x="610" y="1224"/>
                  </a:lnTo>
                  <a:lnTo>
                    <a:pt x="434" y="1224"/>
                  </a:lnTo>
                  <a:lnTo>
                    <a:pt x="434" y="1224"/>
                  </a:lnTo>
                  <a:lnTo>
                    <a:pt x="442" y="1240"/>
                  </a:lnTo>
                  <a:lnTo>
                    <a:pt x="452" y="1254"/>
                  </a:lnTo>
                  <a:lnTo>
                    <a:pt x="462" y="1268"/>
                  </a:lnTo>
                  <a:lnTo>
                    <a:pt x="474" y="1280"/>
                  </a:lnTo>
                  <a:lnTo>
                    <a:pt x="500" y="1302"/>
                  </a:lnTo>
                  <a:lnTo>
                    <a:pt x="530" y="1320"/>
                  </a:lnTo>
                  <a:lnTo>
                    <a:pt x="530" y="1320"/>
                  </a:lnTo>
                  <a:close/>
                  <a:moveTo>
                    <a:pt x="386" y="1464"/>
                  </a:moveTo>
                  <a:lnTo>
                    <a:pt x="386" y="1464"/>
                  </a:lnTo>
                  <a:lnTo>
                    <a:pt x="406" y="1444"/>
                  </a:lnTo>
                  <a:lnTo>
                    <a:pt x="426" y="1424"/>
                  </a:lnTo>
                  <a:lnTo>
                    <a:pt x="444" y="1404"/>
                  </a:lnTo>
                  <a:lnTo>
                    <a:pt x="450" y="1394"/>
                  </a:lnTo>
                  <a:lnTo>
                    <a:pt x="456" y="1384"/>
                  </a:lnTo>
                  <a:lnTo>
                    <a:pt x="458" y="1374"/>
                  </a:lnTo>
                  <a:lnTo>
                    <a:pt x="460" y="1364"/>
                  </a:lnTo>
                  <a:lnTo>
                    <a:pt x="458" y="1354"/>
                  </a:lnTo>
                  <a:lnTo>
                    <a:pt x="454" y="1344"/>
                  </a:lnTo>
                  <a:lnTo>
                    <a:pt x="446" y="1336"/>
                  </a:lnTo>
                  <a:lnTo>
                    <a:pt x="434" y="1328"/>
                  </a:lnTo>
                  <a:lnTo>
                    <a:pt x="420" y="1320"/>
                  </a:lnTo>
                  <a:lnTo>
                    <a:pt x="402" y="1312"/>
                  </a:lnTo>
                  <a:lnTo>
                    <a:pt x="402" y="1312"/>
                  </a:lnTo>
                  <a:lnTo>
                    <a:pt x="402" y="1334"/>
                  </a:lnTo>
                  <a:lnTo>
                    <a:pt x="400" y="1354"/>
                  </a:lnTo>
                  <a:lnTo>
                    <a:pt x="396" y="1374"/>
                  </a:lnTo>
                  <a:lnTo>
                    <a:pt x="390" y="1394"/>
                  </a:lnTo>
                  <a:lnTo>
                    <a:pt x="384" y="1412"/>
                  </a:lnTo>
                  <a:lnTo>
                    <a:pt x="382" y="1430"/>
                  </a:lnTo>
                  <a:lnTo>
                    <a:pt x="382" y="1448"/>
                  </a:lnTo>
                  <a:lnTo>
                    <a:pt x="382" y="1456"/>
                  </a:lnTo>
                  <a:lnTo>
                    <a:pt x="386" y="1464"/>
                  </a:lnTo>
                  <a:lnTo>
                    <a:pt x="386" y="1464"/>
                  </a:lnTo>
                  <a:close/>
                  <a:moveTo>
                    <a:pt x="578" y="1376"/>
                  </a:moveTo>
                  <a:lnTo>
                    <a:pt x="578" y="1376"/>
                  </a:lnTo>
                  <a:lnTo>
                    <a:pt x="598" y="1394"/>
                  </a:lnTo>
                  <a:lnTo>
                    <a:pt x="618" y="1412"/>
                  </a:lnTo>
                  <a:lnTo>
                    <a:pt x="636" y="1430"/>
                  </a:lnTo>
                  <a:lnTo>
                    <a:pt x="658" y="1448"/>
                  </a:lnTo>
                  <a:lnTo>
                    <a:pt x="658" y="1448"/>
                  </a:lnTo>
                  <a:lnTo>
                    <a:pt x="654" y="1414"/>
                  </a:lnTo>
                  <a:lnTo>
                    <a:pt x="648" y="1382"/>
                  </a:lnTo>
                  <a:lnTo>
                    <a:pt x="634" y="1320"/>
                  </a:lnTo>
                  <a:lnTo>
                    <a:pt x="634" y="1320"/>
                  </a:lnTo>
                  <a:lnTo>
                    <a:pt x="624" y="1324"/>
                  </a:lnTo>
                  <a:lnTo>
                    <a:pt x="614" y="1328"/>
                  </a:lnTo>
                  <a:lnTo>
                    <a:pt x="606" y="1334"/>
                  </a:lnTo>
                  <a:lnTo>
                    <a:pt x="598" y="1340"/>
                  </a:lnTo>
                  <a:lnTo>
                    <a:pt x="592" y="1348"/>
                  </a:lnTo>
                  <a:lnTo>
                    <a:pt x="586" y="1356"/>
                  </a:lnTo>
                  <a:lnTo>
                    <a:pt x="582" y="1366"/>
                  </a:lnTo>
                  <a:lnTo>
                    <a:pt x="578" y="1376"/>
                  </a:lnTo>
                  <a:lnTo>
                    <a:pt x="578" y="1376"/>
                  </a:lnTo>
                  <a:close/>
                  <a:moveTo>
                    <a:pt x="410" y="1544"/>
                  </a:moveTo>
                  <a:lnTo>
                    <a:pt x="410" y="1544"/>
                  </a:lnTo>
                  <a:lnTo>
                    <a:pt x="420" y="1548"/>
                  </a:lnTo>
                  <a:lnTo>
                    <a:pt x="430" y="1552"/>
                  </a:lnTo>
                  <a:lnTo>
                    <a:pt x="440" y="1560"/>
                  </a:lnTo>
                  <a:lnTo>
                    <a:pt x="448" y="1568"/>
                  </a:lnTo>
                  <a:lnTo>
                    <a:pt x="464" y="1586"/>
                  </a:lnTo>
                  <a:lnTo>
                    <a:pt x="480" y="1606"/>
                  </a:lnTo>
                  <a:lnTo>
                    <a:pt x="492" y="1626"/>
                  </a:lnTo>
                  <a:lnTo>
                    <a:pt x="506" y="1642"/>
                  </a:lnTo>
                  <a:lnTo>
                    <a:pt x="514" y="1648"/>
                  </a:lnTo>
                  <a:lnTo>
                    <a:pt x="522" y="1652"/>
                  </a:lnTo>
                  <a:lnTo>
                    <a:pt x="528" y="1656"/>
                  </a:lnTo>
                  <a:lnTo>
                    <a:pt x="538" y="1656"/>
                  </a:lnTo>
                  <a:lnTo>
                    <a:pt x="538" y="1656"/>
                  </a:lnTo>
                  <a:lnTo>
                    <a:pt x="546" y="1654"/>
                  </a:lnTo>
                  <a:lnTo>
                    <a:pt x="552" y="1652"/>
                  </a:lnTo>
                  <a:lnTo>
                    <a:pt x="558" y="1646"/>
                  </a:lnTo>
                  <a:lnTo>
                    <a:pt x="564" y="1640"/>
                  </a:lnTo>
                  <a:lnTo>
                    <a:pt x="576" y="1624"/>
                  </a:lnTo>
                  <a:lnTo>
                    <a:pt x="588" y="1604"/>
                  </a:lnTo>
                  <a:lnTo>
                    <a:pt x="598" y="1584"/>
                  </a:lnTo>
                  <a:lnTo>
                    <a:pt x="612" y="1564"/>
                  </a:lnTo>
                  <a:lnTo>
                    <a:pt x="626" y="1548"/>
                  </a:lnTo>
                  <a:lnTo>
                    <a:pt x="632" y="1542"/>
                  </a:lnTo>
                  <a:lnTo>
                    <a:pt x="642" y="1536"/>
                  </a:lnTo>
                  <a:lnTo>
                    <a:pt x="642" y="1536"/>
                  </a:lnTo>
                  <a:lnTo>
                    <a:pt x="626" y="1524"/>
                  </a:lnTo>
                  <a:lnTo>
                    <a:pt x="610" y="1510"/>
                  </a:lnTo>
                  <a:lnTo>
                    <a:pt x="582" y="1480"/>
                  </a:lnTo>
                  <a:lnTo>
                    <a:pt x="552" y="1450"/>
                  </a:lnTo>
                  <a:lnTo>
                    <a:pt x="538" y="1436"/>
                  </a:lnTo>
                  <a:lnTo>
                    <a:pt x="522" y="1424"/>
                  </a:lnTo>
                  <a:lnTo>
                    <a:pt x="522" y="1424"/>
                  </a:lnTo>
                  <a:lnTo>
                    <a:pt x="508" y="1440"/>
                  </a:lnTo>
                  <a:lnTo>
                    <a:pt x="494" y="1454"/>
                  </a:lnTo>
                  <a:lnTo>
                    <a:pt x="466" y="1484"/>
                  </a:lnTo>
                  <a:lnTo>
                    <a:pt x="436" y="1512"/>
                  </a:lnTo>
                  <a:lnTo>
                    <a:pt x="422" y="1528"/>
                  </a:lnTo>
                  <a:lnTo>
                    <a:pt x="410" y="1544"/>
                  </a:lnTo>
                  <a:lnTo>
                    <a:pt x="410" y="1544"/>
                  </a:lnTo>
                  <a:close/>
                  <a:moveTo>
                    <a:pt x="282" y="1896"/>
                  </a:moveTo>
                  <a:lnTo>
                    <a:pt x="282" y="1896"/>
                  </a:lnTo>
                  <a:lnTo>
                    <a:pt x="286" y="1890"/>
                  </a:lnTo>
                  <a:lnTo>
                    <a:pt x="294" y="1882"/>
                  </a:lnTo>
                  <a:lnTo>
                    <a:pt x="318" y="1862"/>
                  </a:lnTo>
                  <a:lnTo>
                    <a:pt x="386" y="1808"/>
                  </a:lnTo>
                  <a:lnTo>
                    <a:pt x="422" y="1778"/>
                  </a:lnTo>
                  <a:lnTo>
                    <a:pt x="452" y="1750"/>
                  </a:lnTo>
                  <a:lnTo>
                    <a:pt x="464" y="1738"/>
                  </a:lnTo>
                  <a:lnTo>
                    <a:pt x="474" y="1724"/>
                  </a:lnTo>
                  <a:lnTo>
                    <a:pt x="480" y="1714"/>
                  </a:lnTo>
                  <a:lnTo>
                    <a:pt x="482" y="1704"/>
                  </a:lnTo>
                  <a:lnTo>
                    <a:pt x="482" y="1704"/>
                  </a:lnTo>
                  <a:lnTo>
                    <a:pt x="480" y="1700"/>
                  </a:lnTo>
                  <a:lnTo>
                    <a:pt x="476" y="1694"/>
                  </a:lnTo>
                  <a:lnTo>
                    <a:pt x="464" y="1680"/>
                  </a:lnTo>
                  <a:lnTo>
                    <a:pt x="422" y="1646"/>
                  </a:lnTo>
                  <a:lnTo>
                    <a:pt x="380" y="1612"/>
                  </a:lnTo>
                  <a:lnTo>
                    <a:pt x="354" y="1592"/>
                  </a:lnTo>
                  <a:lnTo>
                    <a:pt x="354" y="1592"/>
                  </a:lnTo>
                  <a:lnTo>
                    <a:pt x="342" y="1626"/>
                  </a:lnTo>
                  <a:lnTo>
                    <a:pt x="330" y="1664"/>
                  </a:lnTo>
                  <a:lnTo>
                    <a:pt x="322" y="1700"/>
                  </a:lnTo>
                  <a:lnTo>
                    <a:pt x="314" y="1740"/>
                  </a:lnTo>
                  <a:lnTo>
                    <a:pt x="298" y="1818"/>
                  </a:lnTo>
                  <a:lnTo>
                    <a:pt x="282" y="1896"/>
                  </a:lnTo>
                  <a:lnTo>
                    <a:pt x="282" y="1896"/>
                  </a:lnTo>
                  <a:close/>
                  <a:moveTo>
                    <a:pt x="586" y="1712"/>
                  </a:moveTo>
                  <a:lnTo>
                    <a:pt x="586" y="1712"/>
                  </a:lnTo>
                  <a:lnTo>
                    <a:pt x="608" y="1728"/>
                  </a:lnTo>
                  <a:lnTo>
                    <a:pt x="628" y="1750"/>
                  </a:lnTo>
                  <a:lnTo>
                    <a:pt x="670" y="1794"/>
                  </a:lnTo>
                  <a:lnTo>
                    <a:pt x="690" y="1816"/>
                  </a:lnTo>
                  <a:lnTo>
                    <a:pt x="710" y="1834"/>
                  </a:lnTo>
                  <a:lnTo>
                    <a:pt x="720" y="1842"/>
                  </a:lnTo>
                  <a:lnTo>
                    <a:pt x="732" y="1848"/>
                  </a:lnTo>
                  <a:lnTo>
                    <a:pt x="742" y="1852"/>
                  </a:lnTo>
                  <a:lnTo>
                    <a:pt x="754" y="1856"/>
                  </a:lnTo>
                  <a:lnTo>
                    <a:pt x="754" y="1856"/>
                  </a:lnTo>
                  <a:lnTo>
                    <a:pt x="748" y="1842"/>
                  </a:lnTo>
                  <a:lnTo>
                    <a:pt x="742" y="1826"/>
                  </a:lnTo>
                  <a:lnTo>
                    <a:pt x="734" y="1794"/>
                  </a:lnTo>
                  <a:lnTo>
                    <a:pt x="726" y="1760"/>
                  </a:lnTo>
                  <a:lnTo>
                    <a:pt x="722" y="1724"/>
                  </a:lnTo>
                  <a:lnTo>
                    <a:pt x="714" y="1690"/>
                  </a:lnTo>
                  <a:lnTo>
                    <a:pt x="706" y="1656"/>
                  </a:lnTo>
                  <a:lnTo>
                    <a:pt x="696" y="1626"/>
                  </a:lnTo>
                  <a:lnTo>
                    <a:pt x="690" y="1612"/>
                  </a:lnTo>
                  <a:lnTo>
                    <a:pt x="682" y="1600"/>
                  </a:lnTo>
                  <a:lnTo>
                    <a:pt x="682" y="1600"/>
                  </a:lnTo>
                  <a:lnTo>
                    <a:pt x="670" y="1616"/>
                  </a:lnTo>
                  <a:lnTo>
                    <a:pt x="658" y="1628"/>
                  </a:lnTo>
                  <a:lnTo>
                    <a:pt x="632" y="1654"/>
                  </a:lnTo>
                  <a:lnTo>
                    <a:pt x="618" y="1666"/>
                  </a:lnTo>
                  <a:lnTo>
                    <a:pt x="606" y="1680"/>
                  </a:lnTo>
                  <a:lnTo>
                    <a:pt x="594" y="1694"/>
                  </a:lnTo>
                  <a:lnTo>
                    <a:pt x="586" y="1712"/>
                  </a:lnTo>
                  <a:lnTo>
                    <a:pt x="586" y="1712"/>
                  </a:lnTo>
                  <a:close/>
                  <a:moveTo>
                    <a:pt x="530" y="1760"/>
                  </a:moveTo>
                  <a:lnTo>
                    <a:pt x="530" y="1760"/>
                  </a:lnTo>
                  <a:lnTo>
                    <a:pt x="506" y="1788"/>
                  </a:lnTo>
                  <a:lnTo>
                    <a:pt x="480" y="1816"/>
                  </a:lnTo>
                  <a:lnTo>
                    <a:pt x="422" y="1872"/>
                  </a:lnTo>
                  <a:lnTo>
                    <a:pt x="366" y="1924"/>
                  </a:lnTo>
                  <a:lnTo>
                    <a:pt x="314" y="1976"/>
                  </a:lnTo>
                  <a:lnTo>
                    <a:pt x="314" y="1976"/>
                  </a:lnTo>
                  <a:lnTo>
                    <a:pt x="298" y="1990"/>
                  </a:lnTo>
                  <a:lnTo>
                    <a:pt x="282" y="2006"/>
                  </a:lnTo>
                  <a:lnTo>
                    <a:pt x="276" y="2016"/>
                  </a:lnTo>
                  <a:lnTo>
                    <a:pt x="272" y="2024"/>
                  </a:lnTo>
                  <a:lnTo>
                    <a:pt x="272" y="2032"/>
                  </a:lnTo>
                  <a:lnTo>
                    <a:pt x="274" y="2040"/>
                  </a:lnTo>
                  <a:lnTo>
                    <a:pt x="274" y="2040"/>
                  </a:lnTo>
                  <a:lnTo>
                    <a:pt x="786" y="2040"/>
                  </a:lnTo>
                  <a:lnTo>
                    <a:pt x="786" y="2040"/>
                  </a:lnTo>
                  <a:lnTo>
                    <a:pt x="776" y="2016"/>
                  </a:lnTo>
                  <a:lnTo>
                    <a:pt x="764" y="1994"/>
                  </a:lnTo>
                  <a:lnTo>
                    <a:pt x="750" y="1974"/>
                  </a:lnTo>
                  <a:lnTo>
                    <a:pt x="736" y="1956"/>
                  </a:lnTo>
                  <a:lnTo>
                    <a:pt x="720" y="1938"/>
                  </a:lnTo>
                  <a:lnTo>
                    <a:pt x="704" y="1920"/>
                  </a:lnTo>
                  <a:lnTo>
                    <a:pt x="670" y="1888"/>
                  </a:lnTo>
                  <a:lnTo>
                    <a:pt x="596" y="1828"/>
                  </a:lnTo>
                  <a:lnTo>
                    <a:pt x="562" y="1794"/>
                  </a:lnTo>
                  <a:lnTo>
                    <a:pt x="546" y="1778"/>
                  </a:lnTo>
                  <a:lnTo>
                    <a:pt x="530" y="1760"/>
                  </a:lnTo>
                  <a:lnTo>
                    <a:pt x="530" y="1760"/>
                  </a:lnTo>
                  <a:close/>
                </a:path>
              </a:pathLst>
            </a:custGeom>
            <a:solidFill>
              <a:srgbClr val="002060"/>
            </a:solidFill>
            <a:ln w="9525">
              <a:noFill/>
              <a:round/>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grpSp>
      <p:grpSp>
        <p:nvGrpSpPr>
          <p:cNvPr id="14" name="组合 27"/>
          <p:cNvGrpSpPr/>
          <p:nvPr/>
        </p:nvGrpSpPr>
        <p:grpSpPr>
          <a:xfrm>
            <a:off x="3039407" y="4280993"/>
            <a:ext cx="401526" cy="431888"/>
            <a:chOff x="8200597" y="3313479"/>
            <a:chExt cx="816254" cy="760769"/>
          </a:xfrm>
        </p:grpSpPr>
        <p:sp>
          <p:nvSpPr>
            <p:cNvPr id="15" name="椭圆 14"/>
            <p:cNvSpPr/>
            <p:nvPr/>
          </p:nvSpPr>
          <p:spPr>
            <a:xfrm>
              <a:off x="8200597" y="3313479"/>
              <a:ext cx="816254" cy="760769"/>
            </a:xfrm>
            <a:prstGeom prst="ellipse">
              <a:avLst/>
            </a:prstGeom>
            <a:solidFill>
              <a:srgbClr val="66CCFF"/>
            </a:solidFill>
            <a:ln w="19050">
              <a:noFill/>
              <a:miter lim="800000"/>
              <a:headEnd/>
              <a:tailEnd/>
            </a:ln>
          </p:spPr>
          <p:txBody>
            <a:bodyPr vert="horz" wrap="square" lIns="91416" tIns="45708" rIns="91416" bIns="45708" numCol="1" anchor="t" anchorCtr="0" compatLnSpc="1">
              <a:prstTxWarp prst="textNoShape">
                <a:avLst/>
              </a:prstTxWarp>
            </a:bodyPr>
            <a:lstStyle/>
            <a:p>
              <a:pPr indent="-134851" algn="ctr" defTabSz="684752">
                <a:lnSpc>
                  <a:spcPts val="2099"/>
                </a:lnSpc>
                <a:buClr>
                  <a:srgbClr val="CC9900"/>
                </a:buClr>
                <a:buFont typeface="Wingdings" pitchFamily="2" charset="2"/>
                <a:buChar char="n"/>
                <a:defRPr/>
              </a:pPr>
              <a:endParaRPr lang="zh-CN" altLang="en-US" sz="1400" b="1" kern="0" dirty="0">
                <a:solidFill>
                  <a:schemeClr val="bg1"/>
                </a:solidFill>
                <a:latin typeface="+mn-ea"/>
                <a:cs typeface="Arial" pitchFamily="34" charset="0"/>
                <a:sym typeface="Arial" pitchFamily="34" charset="0"/>
              </a:endParaRPr>
            </a:p>
          </p:txBody>
        </p:sp>
        <p:grpSp>
          <p:nvGrpSpPr>
            <p:cNvPr id="16" name="组合 503"/>
            <p:cNvGrpSpPr/>
            <p:nvPr/>
          </p:nvGrpSpPr>
          <p:grpSpPr>
            <a:xfrm>
              <a:off x="8424634" y="3475672"/>
              <a:ext cx="419822" cy="420056"/>
              <a:chOff x="18976975" y="5461000"/>
              <a:chExt cx="863600" cy="927100"/>
            </a:xfrm>
            <a:solidFill>
              <a:srgbClr val="002060"/>
            </a:solidFill>
          </p:grpSpPr>
          <p:sp>
            <p:nvSpPr>
              <p:cNvPr id="17" name="Freeform 129"/>
              <p:cNvSpPr>
                <a:spLocks noEditPoints="1"/>
              </p:cNvSpPr>
              <p:nvPr/>
            </p:nvSpPr>
            <p:spPr bwMode="auto">
              <a:xfrm>
                <a:off x="19053175" y="5461000"/>
                <a:ext cx="787400" cy="927100"/>
              </a:xfrm>
              <a:custGeom>
                <a:avLst/>
                <a:gdLst/>
                <a:ahLst/>
                <a:cxnLst>
                  <a:cxn ang="0">
                    <a:pos x="26" y="270"/>
                  </a:cxn>
                  <a:cxn ang="0">
                    <a:pos x="54" y="224"/>
                  </a:cxn>
                  <a:cxn ang="0">
                    <a:pos x="90" y="176"/>
                  </a:cxn>
                  <a:cxn ang="0">
                    <a:pos x="100" y="140"/>
                  </a:cxn>
                  <a:cxn ang="0">
                    <a:pos x="96" y="112"/>
                  </a:cxn>
                  <a:cxn ang="0">
                    <a:pos x="80" y="86"/>
                  </a:cxn>
                  <a:cxn ang="0">
                    <a:pos x="26" y="54"/>
                  </a:cxn>
                  <a:cxn ang="0">
                    <a:pos x="0" y="32"/>
                  </a:cxn>
                  <a:cxn ang="0">
                    <a:pos x="50" y="4"/>
                  </a:cxn>
                  <a:cxn ang="0">
                    <a:pos x="100" y="0"/>
                  </a:cxn>
                  <a:cxn ang="0">
                    <a:pos x="150" y="16"/>
                  </a:cxn>
                  <a:cxn ang="0">
                    <a:pos x="190" y="46"/>
                  </a:cxn>
                  <a:cxn ang="0">
                    <a:pos x="218" y="88"/>
                  </a:cxn>
                  <a:cxn ang="0">
                    <a:pos x="226" y="112"/>
                  </a:cxn>
                  <a:cxn ang="0">
                    <a:pos x="228" y="164"/>
                  </a:cxn>
                  <a:cxn ang="0">
                    <a:pos x="232" y="184"/>
                  </a:cxn>
                  <a:cxn ang="0">
                    <a:pos x="276" y="250"/>
                  </a:cxn>
                  <a:cxn ang="0">
                    <a:pos x="368" y="352"/>
                  </a:cxn>
                  <a:cxn ang="0">
                    <a:pos x="406" y="388"/>
                  </a:cxn>
                  <a:cxn ang="0">
                    <a:pos x="468" y="452"/>
                  </a:cxn>
                  <a:cxn ang="0">
                    <a:pos x="494" y="496"/>
                  </a:cxn>
                  <a:cxn ang="0">
                    <a:pos x="496" y="520"/>
                  </a:cxn>
                  <a:cxn ang="0">
                    <a:pos x="486" y="566"/>
                  </a:cxn>
                  <a:cxn ang="0">
                    <a:pos x="470" y="582"/>
                  </a:cxn>
                  <a:cxn ang="0">
                    <a:pos x="448" y="584"/>
                  </a:cxn>
                  <a:cxn ang="0">
                    <a:pos x="398" y="562"/>
                  </a:cxn>
                  <a:cxn ang="0">
                    <a:pos x="328" y="500"/>
                  </a:cxn>
                  <a:cxn ang="0">
                    <a:pos x="272" y="440"/>
                  </a:cxn>
                  <a:cxn ang="0">
                    <a:pos x="198" y="348"/>
                  </a:cxn>
                  <a:cxn ang="0">
                    <a:pos x="146" y="304"/>
                  </a:cxn>
                  <a:cxn ang="0">
                    <a:pos x="94" y="284"/>
                  </a:cxn>
                  <a:cxn ang="0">
                    <a:pos x="24" y="280"/>
                  </a:cxn>
                  <a:cxn ang="0">
                    <a:pos x="112" y="240"/>
                  </a:cxn>
                  <a:cxn ang="0">
                    <a:pos x="134" y="242"/>
                  </a:cxn>
                  <a:cxn ang="0">
                    <a:pos x="152" y="248"/>
                  </a:cxn>
                  <a:cxn ang="0">
                    <a:pos x="156" y="224"/>
                  </a:cxn>
                  <a:cxn ang="0">
                    <a:pos x="174" y="172"/>
                  </a:cxn>
                  <a:cxn ang="0">
                    <a:pos x="160" y="152"/>
                  </a:cxn>
                  <a:cxn ang="0">
                    <a:pos x="134" y="166"/>
                  </a:cxn>
                  <a:cxn ang="0">
                    <a:pos x="112" y="240"/>
                  </a:cxn>
                  <a:cxn ang="0">
                    <a:pos x="408" y="504"/>
                  </a:cxn>
                  <a:cxn ang="0">
                    <a:pos x="416" y="524"/>
                  </a:cxn>
                  <a:cxn ang="0">
                    <a:pos x="436" y="526"/>
                  </a:cxn>
                  <a:cxn ang="0">
                    <a:pos x="448" y="520"/>
                  </a:cxn>
                  <a:cxn ang="0">
                    <a:pos x="442" y="500"/>
                  </a:cxn>
                  <a:cxn ang="0">
                    <a:pos x="420" y="496"/>
                  </a:cxn>
                  <a:cxn ang="0">
                    <a:pos x="408" y="504"/>
                  </a:cxn>
                </a:cxnLst>
                <a:rect l="0" t="0" r="r" b="b"/>
                <a:pathLst>
                  <a:path w="496" h="584">
                    <a:moveTo>
                      <a:pt x="24" y="280"/>
                    </a:moveTo>
                    <a:lnTo>
                      <a:pt x="24" y="280"/>
                    </a:lnTo>
                    <a:lnTo>
                      <a:pt x="26" y="270"/>
                    </a:lnTo>
                    <a:lnTo>
                      <a:pt x="30" y="260"/>
                    </a:lnTo>
                    <a:lnTo>
                      <a:pt x="40" y="242"/>
                    </a:lnTo>
                    <a:lnTo>
                      <a:pt x="54" y="224"/>
                    </a:lnTo>
                    <a:lnTo>
                      <a:pt x="70" y="206"/>
                    </a:lnTo>
                    <a:lnTo>
                      <a:pt x="84" y="186"/>
                    </a:lnTo>
                    <a:lnTo>
                      <a:pt x="90" y="176"/>
                    </a:lnTo>
                    <a:lnTo>
                      <a:pt x="96" y="164"/>
                    </a:lnTo>
                    <a:lnTo>
                      <a:pt x="98" y="152"/>
                    </a:lnTo>
                    <a:lnTo>
                      <a:pt x="100" y="140"/>
                    </a:lnTo>
                    <a:lnTo>
                      <a:pt x="100" y="126"/>
                    </a:lnTo>
                    <a:lnTo>
                      <a:pt x="96" y="112"/>
                    </a:lnTo>
                    <a:lnTo>
                      <a:pt x="96" y="112"/>
                    </a:lnTo>
                    <a:lnTo>
                      <a:pt x="94" y="104"/>
                    </a:lnTo>
                    <a:lnTo>
                      <a:pt x="90" y="98"/>
                    </a:lnTo>
                    <a:lnTo>
                      <a:pt x="80" y="86"/>
                    </a:lnTo>
                    <a:lnTo>
                      <a:pt x="68" y="78"/>
                    </a:lnTo>
                    <a:lnTo>
                      <a:pt x="56" y="70"/>
                    </a:lnTo>
                    <a:lnTo>
                      <a:pt x="26" y="54"/>
                    </a:lnTo>
                    <a:lnTo>
                      <a:pt x="12" y="44"/>
                    </a:lnTo>
                    <a:lnTo>
                      <a:pt x="0" y="32"/>
                    </a:lnTo>
                    <a:lnTo>
                      <a:pt x="0" y="32"/>
                    </a:lnTo>
                    <a:lnTo>
                      <a:pt x="16" y="20"/>
                    </a:lnTo>
                    <a:lnTo>
                      <a:pt x="32" y="10"/>
                    </a:lnTo>
                    <a:lnTo>
                      <a:pt x="50" y="4"/>
                    </a:lnTo>
                    <a:lnTo>
                      <a:pt x="66" y="0"/>
                    </a:lnTo>
                    <a:lnTo>
                      <a:pt x="84" y="0"/>
                    </a:lnTo>
                    <a:lnTo>
                      <a:pt x="100" y="0"/>
                    </a:lnTo>
                    <a:lnTo>
                      <a:pt x="118" y="4"/>
                    </a:lnTo>
                    <a:lnTo>
                      <a:pt x="134" y="8"/>
                    </a:lnTo>
                    <a:lnTo>
                      <a:pt x="150" y="16"/>
                    </a:lnTo>
                    <a:lnTo>
                      <a:pt x="164" y="24"/>
                    </a:lnTo>
                    <a:lnTo>
                      <a:pt x="178" y="34"/>
                    </a:lnTo>
                    <a:lnTo>
                      <a:pt x="190" y="46"/>
                    </a:lnTo>
                    <a:lnTo>
                      <a:pt x="202" y="58"/>
                    </a:lnTo>
                    <a:lnTo>
                      <a:pt x="210" y="72"/>
                    </a:lnTo>
                    <a:lnTo>
                      <a:pt x="218" y="88"/>
                    </a:lnTo>
                    <a:lnTo>
                      <a:pt x="224" y="104"/>
                    </a:lnTo>
                    <a:lnTo>
                      <a:pt x="224" y="104"/>
                    </a:lnTo>
                    <a:lnTo>
                      <a:pt x="226" y="112"/>
                    </a:lnTo>
                    <a:lnTo>
                      <a:pt x="228" y="122"/>
                    </a:lnTo>
                    <a:lnTo>
                      <a:pt x="228" y="144"/>
                    </a:lnTo>
                    <a:lnTo>
                      <a:pt x="228" y="164"/>
                    </a:lnTo>
                    <a:lnTo>
                      <a:pt x="230" y="174"/>
                    </a:lnTo>
                    <a:lnTo>
                      <a:pt x="232" y="184"/>
                    </a:lnTo>
                    <a:lnTo>
                      <a:pt x="232" y="184"/>
                    </a:lnTo>
                    <a:lnTo>
                      <a:pt x="244" y="206"/>
                    </a:lnTo>
                    <a:lnTo>
                      <a:pt x="258" y="228"/>
                    </a:lnTo>
                    <a:lnTo>
                      <a:pt x="276" y="250"/>
                    </a:lnTo>
                    <a:lnTo>
                      <a:pt x="296" y="274"/>
                    </a:lnTo>
                    <a:lnTo>
                      <a:pt x="336" y="316"/>
                    </a:lnTo>
                    <a:lnTo>
                      <a:pt x="368" y="352"/>
                    </a:lnTo>
                    <a:lnTo>
                      <a:pt x="368" y="352"/>
                    </a:lnTo>
                    <a:lnTo>
                      <a:pt x="386" y="368"/>
                    </a:lnTo>
                    <a:lnTo>
                      <a:pt x="406" y="388"/>
                    </a:lnTo>
                    <a:lnTo>
                      <a:pt x="428" y="408"/>
                    </a:lnTo>
                    <a:lnTo>
                      <a:pt x="450" y="430"/>
                    </a:lnTo>
                    <a:lnTo>
                      <a:pt x="468" y="452"/>
                    </a:lnTo>
                    <a:lnTo>
                      <a:pt x="484" y="474"/>
                    </a:lnTo>
                    <a:lnTo>
                      <a:pt x="490" y="486"/>
                    </a:lnTo>
                    <a:lnTo>
                      <a:pt x="494" y="496"/>
                    </a:lnTo>
                    <a:lnTo>
                      <a:pt x="496" y="508"/>
                    </a:lnTo>
                    <a:lnTo>
                      <a:pt x="496" y="520"/>
                    </a:lnTo>
                    <a:lnTo>
                      <a:pt x="496" y="520"/>
                    </a:lnTo>
                    <a:lnTo>
                      <a:pt x="492" y="546"/>
                    </a:lnTo>
                    <a:lnTo>
                      <a:pt x="490" y="556"/>
                    </a:lnTo>
                    <a:lnTo>
                      <a:pt x="486" y="566"/>
                    </a:lnTo>
                    <a:lnTo>
                      <a:pt x="480" y="572"/>
                    </a:lnTo>
                    <a:lnTo>
                      <a:pt x="476" y="578"/>
                    </a:lnTo>
                    <a:lnTo>
                      <a:pt x="470" y="582"/>
                    </a:lnTo>
                    <a:lnTo>
                      <a:pt x="462" y="584"/>
                    </a:lnTo>
                    <a:lnTo>
                      <a:pt x="456" y="584"/>
                    </a:lnTo>
                    <a:lnTo>
                      <a:pt x="448" y="584"/>
                    </a:lnTo>
                    <a:lnTo>
                      <a:pt x="434" y="580"/>
                    </a:lnTo>
                    <a:lnTo>
                      <a:pt x="416" y="574"/>
                    </a:lnTo>
                    <a:lnTo>
                      <a:pt x="398" y="562"/>
                    </a:lnTo>
                    <a:lnTo>
                      <a:pt x="380" y="548"/>
                    </a:lnTo>
                    <a:lnTo>
                      <a:pt x="362" y="534"/>
                    </a:lnTo>
                    <a:lnTo>
                      <a:pt x="328" y="500"/>
                    </a:lnTo>
                    <a:lnTo>
                      <a:pt x="296" y="466"/>
                    </a:lnTo>
                    <a:lnTo>
                      <a:pt x="272" y="440"/>
                    </a:lnTo>
                    <a:lnTo>
                      <a:pt x="272" y="440"/>
                    </a:lnTo>
                    <a:lnTo>
                      <a:pt x="246" y="408"/>
                    </a:lnTo>
                    <a:lnTo>
                      <a:pt x="222" y="376"/>
                    </a:lnTo>
                    <a:lnTo>
                      <a:pt x="198" y="348"/>
                    </a:lnTo>
                    <a:lnTo>
                      <a:pt x="174" y="324"/>
                    </a:lnTo>
                    <a:lnTo>
                      <a:pt x="160" y="314"/>
                    </a:lnTo>
                    <a:lnTo>
                      <a:pt x="146" y="304"/>
                    </a:lnTo>
                    <a:lnTo>
                      <a:pt x="130" y="296"/>
                    </a:lnTo>
                    <a:lnTo>
                      <a:pt x="114" y="288"/>
                    </a:lnTo>
                    <a:lnTo>
                      <a:pt x="94" y="284"/>
                    </a:lnTo>
                    <a:lnTo>
                      <a:pt x="74" y="280"/>
                    </a:lnTo>
                    <a:lnTo>
                      <a:pt x="50" y="280"/>
                    </a:lnTo>
                    <a:lnTo>
                      <a:pt x="24" y="280"/>
                    </a:lnTo>
                    <a:lnTo>
                      <a:pt x="24" y="280"/>
                    </a:lnTo>
                    <a:close/>
                    <a:moveTo>
                      <a:pt x="112" y="240"/>
                    </a:moveTo>
                    <a:lnTo>
                      <a:pt x="112" y="240"/>
                    </a:lnTo>
                    <a:lnTo>
                      <a:pt x="120" y="238"/>
                    </a:lnTo>
                    <a:lnTo>
                      <a:pt x="126" y="238"/>
                    </a:lnTo>
                    <a:lnTo>
                      <a:pt x="134" y="242"/>
                    </a:lnTo>
                    <a:lnTo>
                      <a:pt x="142" y="246"/>
                    </a:lnTo>
                    <a:lnTo>
                      <a:pt x="146" y="248"/>
                    </a:lnTo>
                    <a:lnTo>
                      <a:pt x="152" y="248"/>
                    </a:lnTo>
                    <a:lnTo>
                      <a:pt x="152" y="248"/>
                    </a:lnTo>
                    <a:lnTo>
                      <a:pt x="154" y="234"/>
                    </a:lnTo>
                    <a:lnTo>
                      <a:pt x="156" y="224"/>
                    </a:lnTo>
                    <a:lnTo>
                      <a:pt x="164" y="202"/>
                    </a:lnTo>
                    <a:lnTo>
                      <a:pt x="172" y="182"/>
                    </a:lnTo>
                    <a:lnTo>
                      <a:pt x="174" y="172"/>
                    </a:lnTo>
                    <a:lnTo>
                      <a:pt x="176" y="160"/>
                    </a:lnTo>
                    <a:lnTo>
                      <a:pt x="176" y="160"/>
                    </a:lnTo>
                    <a:lnTo>
                      <a:pt x="160" y="152"/>
                    </a:lnTo>
                    <a:lnTo>
                      <a:pt x="144" y="144"/>
                    </a:lnTo>
                    <a:lnTo>
                      <a:pt x="144" y="144"/>
                    </a:lnTo>
                    <a:lnTo>
                      <a:pt x="134" y="166"/>
                    </a:lnTo>
                    <a:lnTo>
                      <a:pt x="126" y="188"/>
                    </a:lnTo>
                    <a:lnTo>
                      <a:pt x="118" y="212"/>
                    </a:lnTo>
                    <a:lnTo>
                      <a:pt x="112" y="240"/>
                    </a:lnTo>
                    <a:lnTo>
                      <a:pt x="112" y="240"/>
                    </a:lnTo>
                    <a:close/>
                    <a:moveTo>
                      <a:pt x="408" y="504"/>
                    </a:moveTo>
                    <a:lnTo>
                      <a:pt x="408" y="504"/>
                    </a:lnTo>
                    <a:lnTo>
                      <a:pt x="408" y="512"/>
                    </a:lnTo>
                    <a:lnTo>
                      <a:pt x="410" y="520"/>
                    </a:lnTo>
                    <a:lnTo>
                      <a:pt x="416" y="524"/>
                    </a:lnTo>
                    <a:lnTo>
                      <a:pt x="422" y="526"/>
                    </a:lnTo>
                    <a:lnTo>
                      <a:pt x="430" y="528"/>
                    </a:lnTo>
                    <a:lnTo>
                      <a:pt x="436" y="526"/>
                    </a:lnTo>
                    <a:lnTo>
                      <a:pt x="444" y="524"/>
                    </a:lnTo>
                    <a:lnTo>
                      <a:pt x="448" y="520"/>
                    </a:lnTo>
                    <a:lnTo>
                      <a:pt x="448" y="520"/>
                    </a:lnTo>
                    <a:lnTo>
                      <a:pt x="448" y="510"/>
                    </a:lnTo>
                    <a:lnTo>
                      <a:pt x="446" y="504"/>
                    </a:lnTo>
                    <a:lnTo>
                      <a:pt x="442" y="500"/>
                    </a:lnTo>
                    <a:lnTo>
                      <a:pt x="436" y="496"/>
                    </a:lnTo>
                    <a:lnTo>
                      <a:pt x="428" y="496"/>
                    </a:lnTo>
                    <a:lnTo>
                      <a:pt x="420" y="496"/>
                    </a:lnTo>
                    <a:lnTo>
                      <a:pt x="414" y="500"/>
                    </a:lnTo>
                    <a:lnTo>
                      <a:pt x="408" y="504"/>
                    </a:lnTo>
                    <a:lnTo>
                      <a:pt x="408" y="504"/>
                    </a:lnTo>
                    <a:close/>
                  </a:path>
                </a:pathLst>
              </a:custGeom>
              <a:grpFill/>
              <a:ln w="9525">
                <a:noFill/>
                <a:round/>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sp>
            <p:nvSpPr>
              <p:cNvPr id="18" name="Freeform 130"/>
              <p:cNvSpPr>
                <a:spLocks/>
              </p:cNvSpPr>
              <p:nvPr/>
            </p:nvSpPr>
            <p:spPr bwMode="auto">
              <a:xfrm>
                <a:off x="18976975" y="5600700"/>
                <a:ext cx="177800" cy="228600"/>
              </a:xfrm>
              <a:custGeom>
                <a:avLst/>
                <a:gdLst/>
                <a:ahLst/>
                <a:cxnLst>
                  <a:cxn ang="0">
                    <a:pos x="0" y="0"/>
                  </a:cxn>
                  <a:cxn ang="0">
                    <a:pos x="0" y="0"/>
                  </a:cxn>
                  <a:cxn ang="0">
                    <a:pos x="16" y="6"/>
                  </a:cxn>
                  <a:cxn ang="0">
                    <a:pos x="30" y="14"/>
                  </a:cxn>
                  <a:cxn ang="0">
                    <a:pos x="42" y="24"/>
                  </a:cxn>
                  <a:cxn ang="0">
                    <a:pos x="54" y="34"/>
                  </a:cxn>
                  <a:cxn ang="0">
                    <a:pos x="64" y="46"/>
                  </a:cxn>
                  <a:cxn ang="0">
                    <a:pos x="78" y="54"/>
                  </a:cxn>
                  <a:cxn ang="0">
                    <a:pos x="94" y="60"/>
                  </a:cxn>
                  <a:cxn ang="0">
                    <a:pos x="102" y="62"/>
                  </a:cxn>
                  <a:cxn ang="0">
                    <a:pos x="112" y="64"/>
                  </a:cxn>
                  <a:cxn ang="0">
                    <a:pos x="112" y="64"/>
                  </a:cxn>
                  <a:cxn ang="0">
                    <a:pos x="112" y="78"/>
                  </a:cxn>
                  <a:cxn ang="0">
                    <a:pos x="106" y="90"/>
                  </a:cxn>
                  <a:cxn ang="0">
                    <a:pos x="100" y="98"/>
                  </a:cxn>
                  <a:cxn ang="0">
                    <a:pos x="92" y="106"/>
                  </a:cxn>
                  <a:cxn ang="0">
                    <a:pos x="82" y="114"/>
                  </a:cxn>
                  <a:cxn ang="0">
                    <a:pos x="74" y="122"/>
                  </a:cxn>
                  <a:cxn ang="0">
                    <a:pos x="68" y="132"/>
                  </a:cxn>
                  <a:cxn ang="0">
                    <a:pos x="64" y="144"/>
                  </a:cxn>
                  <a:cxn ang="0">
                    <a:pos x="64" y="144"/>
                  </a:cxn>
                  <a:cxn ang="0">
                    <a:pos x="48" y="136"/>
                  </a:cxn>
                  <a:cxn ang="0">
                    <a:pos x="32" y="124"/>
                  </a:cxn>
                  <a:cxn ang="0">
                    <a:pos x="20" y="110"/>
                  </a:cxn>
                  <a:cxn ang="0">
                    <a:pos x="12" y="92"/>
                  </a:cxn>
                  <a:cxn ang="0">
                    <a:pos x="6" y="72"/>
                  </a:cxn>
                  <a:cxn ang="0">
                    <a:pos x="2" y="50"/>
                  </a:cxn>
                  <a:cxn ang="0">
                    <a:pos x="0" y="26"/>
                  </a:cxn>
                  <a:cxn ang="0">
                    <a:pos x="0" y="0"/>
                  </a:cxn>
                  <a:cxn ang="0">
                    <a:pos x="0" y="0"/>
                  </a:cxn>
                </a:cxnLst>
                <a:rect l="0" t="0" r="r" b="b"/>
                <a:pathLst>
                  <a:path w="112" h="144">
                    <a:moveTo>
                      <a:pt x="0" y="0"/>
                    </a:moveTo>
                    <a:lnTo>
                      <a:pt x="0" y="0"/>
                    </a:lnTo>
                    <a:lnTo>
                      <a:pt x="16" y="6"/>
                    </a:lnTo>
                    <a:lnTo>
                      <a:pt x="30" y="14"/>
                    </a:lnTo>
                    <a:lnTo>
                      <a:pt x="42" y="24"/>
                    </a:lnTo>
                    <a:lnTo>
                      <a:pt x="54" y="34"/>
                    </a:lnTo>
                    <a:lnTo>
                      <a:pt x="64" y="46"/>
                    </a:lnTo>
                    <a:lnTo>
                      <a:pt x="78" y="54"/>
                    </a:lnTo>
                    <a:lnTo>
                      <a:pt x="94" y="60"/>
                    </a:lnTo>
                    <a:lnTo>
                      <a:pt x="102" y="62"/>
                    </a:lnTo>
                    <a:lnTo>
                      <a:pt x="112" y="64"/>
                    </a:lnTo>
                    <a:lnTo>
                      <a:pt x="112" y="64"/>
                    </a:lnTo>
                    <a:lnTo>
                      <a:pt x="112" y="78"/>
                    </a:lnTo>
                    <a:lnTo>
                      <a:pt x="106" y="90"/>
                    </a:lnTo>
                    <a:lnTo>
                      <a:pt x="100" y="98"/>
                    </a:lnTo>
                    <a:lnTo>
                      <a:pt x="92" y="106"/>
                    </a:lnTo>
                    <a:lnTo>
                      <a:pt x="82" y="114"/>
                    </a:lnTo>
                    <a:lnTo>
                      <a:pt x="74" y="122"/>
                    </a:lnTo>
                    <a:lnTo>
                      <a:pt x="68" y="132"/>
                    </a:lnTo>
                    <a:lnTo>
                      <a:pt x="64" y="144"/>
                    </a:lnTo>
                    <a:lnTo>
                      <a:pt x="64" y="144"/>
                    </a:lnTo>
                    <a:lnTo>
                      <a:pt x="48" y="136"/>
                    </a:lnTo>
                    <a:lnTo>
                      <a:pt x="32" y="124"/>
                    </a:lnTo>
                    <a:lnTo>
                      <a:pt x="20" y="110"/>
                    </a:lnTo>
                    <a:lnTo>
                      <a:pt x="12" y="92"/>
                    </a:lnTo>
                    <a:lnTo>
                      <a:pt x="6" y="72"/>
                    </a:lnTo>
                    <a:lnTo>
                      <a:pt x="2" y="50"/>
                    </a:lnTo>
                    <a:lnTo>
                      <a:pt x="0" y="26"/>
                    </a:lnTo>
                    <a:lnTo>
                      <a:pt x="0" y="0"/>
                    </a:lnTo>
                    <a:lnTo>
                      <a:pt x="0" y="0"/>
                    </a:lnTo>
                    <a:close/>
                  </a:path>
                </a:pathLst>
              </a:custGeom>
              <a:grpFill/>
              <a:ln w="9525">
                <a:noFill/>
                <a:round/>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grpSp>
      </p:grpSp>
      <p:grpSp>
        <p:nvGrpSpPr>
          <p:cNvPr id="19" name="组合 36"/>
          <p:cNvGrpSpPr/>
          <p:nvPr/>
        </p:nvGrpSpPr>
        <p:grpSpPr>
          <a:xfrm>
            <a:off x="1559029" y="4280993"/>
            <a:ext cx="401526" cy="431888"/>
            <a:chOff x="7889499" y="2364701"/>
            <a:chExt cx="816254" cy="760769"/>
          </a:xfrm>
        </p:grpSpPr>
        <p:sp>
          <p:nvSpPr>
            <p:cNvPr id="20" name="椭圆 19"/>
            <p:cNvSpPr/>
            <p:nvPr/>
          </p:nvSpPr>
          <p:spPr>
            <a:xfrm>
              <a:off x="7889499" y="2364701"/>
              <a:ext cx="816254" cy="760769"/>
            </a:xfrm>
            <a:prstGeom prst="ellipse">
              <a:avLst/>
            </a:prstGeom>
            <a:solidFill>
              <a:srgbClr val="66CCFF"/>
            </a:solidFill>
            <a:ln w="19050">
              <a:noFill/>
              <a:miter lim="800000"/>
              <a:headEnd/>
              <a:tailEnd/>
            </a:ln>
          </p:spPr>
          <p:txBody>
            <a:bodyPr vert="horz" wrap="square" lIns="91416" tIns="45708" rIns="91416" bIns="45708" numCol="1" anchor="t" anchorCtr="0" compatLnSpc="1">
              <a:prstTxWarp prst="textNoShape">
                <a:avLst/>
              </a:prstTxWarp>
            </a:bodyPr>
            <a:lstStyle/>
            <a:p>
              <a:pPr indent="-134851" algn="ctr" defTabSz="684752">
                <a:lnSpc>
                  <a:spcPts val="2099"/>
                </a:lnSpc>
                <a:buClr>
                  <a:srgbClr val="CC9900"/>
                </a:buClr>
                <a:defRPr/>
              </a:pPr>
              <a:endParaRPr lang="zh-CN" altLang="en-US" sz="1400" b="1" kern="0" dirty="0">
                <a:solidFill>
                  <a:schemeClr val="bg1"/>
                </a:solidFill>
                <a:latin typeface="+mn-ea"/>
                <a:cs typeface="Arial" pitchFamily="34" charset="0"/>
                <a:sym typeface="Arial" pitchFamily="34" charset="0"/>
              </a:endParaRPr>
            </a:p>
          </p:txBody>
        </p:sp>
        <p:grpSp>
          <p:nvGrpSpPr>
            <p:cNvPr id="21" name="组合 221"/>
            <p:cNvGrpSpPr/>
            <p:nvPr/>
          </p:nvGrpSpPr>
          <p:grpSpPr>
            <a:xfrm>
              <a:off x="8081863" y="2536142"/>
              <a:ext cx="390062" cy="370291"/>
              <a:chOff x="8385176" y="3551238"/>
              <a:chExt cx="1370012" cy="1395413"/>
            </a:xfrm>
            <a:solidFill>
              <a:srgbClr val="002060"/>
            </a:solidFill>
          </p:grpSpPr>
          <p:sp>
            <p:nvSpPr>
              <p:cNvPr id="22" name="Freeform 46"/>
              <p:cNvSpPr>
                <a:spLocks/>
              </p:cNvSpPr>
              <p:nvPr/>
            </p:nvSpPr>
            <p:spPr bwMode="auto">
              <a:xfrm>
                <a:off x="8385176" y="4338638"/>
                <a:ext cx="817563" cy="608013"/>
              </a:xfrm>
              <a:custGeom>
                <a:avLst/>
                <a:gdLst/>
                <a:ahLst/>
                <a:cxnLst>
                  <a:cxn ang="0">
                    <a:pos x="3" y="20"/>
                  </a:cxn>
                  <a:cxn ang="0">
                    <a:pos x="15" y="37"/>
                  </a:cxn>
                  <a:cxn ang="0">
                    <a:pos x="202" y="157"/>
                  </a:cxn>
                  <a:cxn ang="0">
                    <a:pos x="212" y="151"/>
                  </a:cxn>
                  <a:cxn ang="0">
                    <a:pos x="218" y="123"/>
                  </a:cxn>
                  <a:cxn ang="0">
                    <a:pos x="23" y="0"/>
                  </a:cxn>
                  <a:cxn ang="0">
                    <a:pos x="3" y="20"/>
                  </a:cxn>
                </a:cxnLst>
                <a:rect l="0" t="0" r="r" b="b"/>
                <a:pathLst>
                  <a:path w="218" h="162">
                    <a:moveTo>
                      <a:pt x="3" y="20"/>
                    </a:moveTo>
                    <a:cubicBezTo>
                      <a:pt x="0" y="24"/>
                      <a:pt x="7" y="34"/>
                      <a:pt x="15" y="37"/>
                    </a:cubicBezTo>
                    <a:cubicBezTo>
                      <a:pt x="71" y="56"/>
                      <a:pt x="115" y="162"/>
                      <a:pt x="202" y="157"/>
                    </a:cubicBezTo>
                    <a:cubicBezTo>
                      <a:pt x="205" y="156"/>
                      <a:pt x="211" y="156"/>
                      <a:pt x="212" y="151"/>
                    </a:cubicBezTo>
                    <a:cubicBezTo>
                      <a:pt x="218" y="123"/>
                      <a:pt x="218" y="123"/>
                      <a:pt x="218" y="123"/>
                    </a:cubicBezTo>
                    <a:cubicBezTo>
                      <a:pt x="23" y="0"/>
                      <a:pt x="23" y="0"/>
                      <a:pt x="23" y="0"/>
                    </a:cubicBezTo>
                    <a:lnTo>
                      <a:pt x="3" y="20"/>
                    </a:lnTo>
                    <a:close/>
                  </a:path>
                </a:pathLst>
              </a:custGeom>
              <a:grpFill/>
              <a:ln w="9525">
                <a:noFill/>
                <a:round/>
                <a:headEnd/>
                <a:tailEnd/>
              </a:ln>
            </p:spPr>
            <p:txBody>
              <a:bodyPr vert="horz" wrap="square" lIns="91416" tIns="45708" rIns="91416" bIns="45708" numCol="1" anchor="t" anchorCtr="0" compatLnSpc="1">
                <a:prstTxWarp prst="textNoShape">
                  <a:avLst/>
                </a:prstTxWarp>
              </a:bodyPr>
              <a:lstStyle/>
              <a:p>
                <a:pPr indent="-134851" defTabSz="767126">
                  <a:lnSpc>
                    <a:spcPts val="2099"/>
                  </a:lnSpc>
                  <a:buClr>
                    <a:srgbClr val="CC9900"/>
                  </a:buClr>
                  <a:buFont typeface="Wingdings" pitchFamily="2" charset="2"/>
                  <a:buChar char="n"/>
                  <a:defRPr/>
                </a:pPr>
                <a:endParaRPr lang="zh-CN" altLang="en-US" sz="1400" b="1" dirty="0">
                  <a:solidFill>
                    <a:schemeClr val="bg1"/>
                  </a:solidFill>
                  <a:latin typeface="+mn-ea"/>
                  <a:cs typeface="Arial" pitchFamily="34" charset="0"/>
                  <a:sym typeface="Arial" pitchFamily="34" charset="0"/>
                </a:endParaRPr>
              </a:p>
            </p:txBody>
          </p:sp>
          <p:sp>
            <p:nvSpPr>
              <p:cNvPr id="23" name="Freeform 47"/>
              <p:cNvSpPr>
                <a:spLocks noEditPoints="1"/>
              </p:cNvSpPr>
              <p:nvPr/>
            </p:nvSpPr>
            <p:spPr bwMode="auto">
              <a:xfrm>
                <a:off x="8520113" y="3551238"/>
                <a:ext cx="1235075" cy="1185863"/>
              </a:xfrm>
              <a:custGeom>
                <a:avLst/>
                <a:gdLst/>
                <a:ahLst/>
                <a:cxnLst>
                  <a:cxn ang="0">
                    <a:pos x="195" y="5"/>
                  </a:cxn>
                  <a:cxn ang="0">
                    <a:pos x="186" y="3"/>
                  </a:cxn>
                  <a:cxn ang="0">
                    <a:pos x="128" y="69"/>
                  </a:cxn>
                  <a:cxn ang="0">
                    <a:pos x="13" y="171"/>
                  </a:cxn>
                  <a:cxn ang="0">
                    <a:pos x="8" y="190"/>
                  </a:cxn>
                  <a:cxn ang="0">
                    <a:pos x="0" y="198"/>
                  </a:cxn>
                  <a:cxn ang="0">
                    <a:pos x="187" y="316"/>
                  </a:cxn>
                  <a:cxn ang="0">
                    <a:pos x="190" y="300"/>
                  </a:cxn>
                  <a:cxn ang="0">
                    <a:pos x="197" y="295"/>
                  </a:cxn>
                  <a:cxn ang="0">
                    <a:pos x="254" y="302"/>
                  </a:cxn>
                  <a:cxn ang="0">
                    <a:pos x="274" y="295"/>
                  </a:cxn>
                  <a:cxn ang="0">
                    <a:pos x="323" y="252"/>
                  </a:cxn>
                  <a:cxn ang="0">
                    <a:pos x="325" y="235"/>
                  </a:cxn>
                  <a:cxn ang="0">
                    <a:pos x="296" y="185"/>
                  </a:cxn>
                  <a:cxn ang="0">
                    <a:pos x="295" y="175"/>
                  </a:cxn>
                  <a:cxn ang="0">
                    <a:pos x="300" y="166"/>
                  </a:cxn>
                  <a:cxn ang="0">
                    <a:pos x="297" y="148"/>
                  </a:cxn>
                  <a:cxn ang="0">
                    <a:pos x="218" y="84"/>
                  </a:cxn>
                  <a:cxn ang="0">
                    <a:pos x="195" y="5"/>
                  </a:cxn>
                  <a:cxn ang="0">
                    <a:pos x="253" y="174"/>
                  </a:cxn>
                  <a:cxn ang="0">
                    <a:pos x="266" y="187"/>
                  </a:cxn>
                  <a:cxn ang="0">
                    <a:pos x="253" y="199"/>
                  </a:cxn>
                  <a:cxn ang="0">
                    <a:pos x="241" y="187"/>
                  </a:cxn>
                  <a:cxn ang="0">
                    <a:pos x="253" y="174"/>
                  </a:cxn>
                </a:cxnLst>
                <a:rect l="0" t="0" r="r" b="b"/>
                <a:pathLst>
                  <a:path w="329" h="316">
                    <a:moveTo>
                      <a:pt x="195" y="5"/>
                    </a:moveTo>
                    <a:cubicBezTo>
                      <a:pt x="194" y="1"/>
                      <a:pt x="189" y="0"/>
                      <a:pt x="186" y="3"/>
                    </a:cubicBezTo>
                    <a:cubicBezTo>
                      <a:pt x="153" y="28"/>
                      <a:pt x="133" y="59"/>
                      <a:pt x="128" y="69"/>
                    </a:cubicBezTo>
                    <a:cubicBezTo>
                      <a:pt x="57" y="97"/>
                      <a:pt x="23" y="154"/>
                      <a:pt x="13" y="171"/>
                    </a:cubicBezTo>
                    <a:cubicBezTo>
                      <a:pt x="10" y="177"/>
                      <a:pt x="10" y="187"/>
                      <a:pt x="8" y="190"/>
                    </a:cubicBezTo>
                    <a:cubicBezTo>
                      <a:pt x="0" y="198"/>
                      <a:pt x="0" y="198"/>
                      <a:pt x="0" y="198"/>
                    </a:cubicBezTo>
                    <a:cubicBezTo>
                      <a:pt x="187" y="316"/>
                      <a:pt x="187" y="316"/>
                      <a:pt x="187" y="316"/>
                    </a:cubicBezTo>
                    <a:cubicBezTo>
                      <a:pt x="190" y="300"/>
                      <a:pt x="190" y="300"/>
                      <a:pt x="190" y="300"/>
                    </a:cubicBezTo>
                    <a:cubicBezTo>
                      <a:pt x="191" y="297"/>
                      <a:pt x="194" y="295"/>
                      <a:pt x="197" y="295"/>
                    </a:cubicBezTo>
                    <a:cubicBezTo>
                      <a:pt x="254" y="302"/>
                      <a:pt x="254" y="302"/>
                      <a:pt x="254" y="302"/>
                    </a:cubicBezTo>
                    <a:cubicBezTo>
                      <a:pt x="262" y="302"/>
                      <a:pt x="269" y="300"/>
                      <a:pt x="274" y="295"/>
                    </a:cubicBezTo>
                    <a:cubicBezTo>
                      <a:pt x="323" y="252"/>
                      <a:pt x="323" y="252"/>
                      <a:pt x="323" y="252"/>
                    </a:cubicBezTo>
                    <a:cubicBezTo>
                      <a:pt x="328" y="248"/>
                      <a:pt x="329" y="240"/>
                      <a:pt x="325" y="235"/>
                    </a:cubicBezTo>
                    <a:cubicBezTo>
                      <a:pt x="296" y="185"/>
                      <a:pt x="296" y="185"/>
                      <a:pt x="296" y="185"/>
                    </a:cubicBezTo>
                    <a:cubicBezTo>
                      <a:pt x="294" y="182"/>
                      <a:pt x="294" y="178"/>
                      <a:pt x="295" y="175"/>
                    </a:cubicBezTo>
                    <a:cubicBezTo>
                      <a:pt x="300" y="166"/>
                      <a:pt x="300" y="166"/>
                      <a:pt x="300" y="166"/>
                    </a:cubicBezTo>
                    <a:cubicBezTo>
                      <a:pt x="303" y="160"/>
                      <a:pt x="302" y="153"/>
                      <a:pt x="297" y="148"/>
                    </a:cubicBezTo>
                    <a:cubicBezTo>
                      <a:pt x="218" y="84"/>
                      <a:pt x="218" y="84"/>
                      <a:pt x="218" y="84"/>
                    </a:cubicBezTo>
                    <a:cubicBezTo>
                      <a:pt x="206" y="56"/>
                      <a:pt x="198" y="22"/>
                      <a:pt x="195" y="5"/>
                    </a:cubicBezTo>
                    <a:close/>
                    <a:moveTo>
                      <a:pt x="253" y="174"/>
                    </a:moveTo>
                    <a:cubicBezTo>
                      <a:pt x="260" y="174"/>
                      <a:pt x="266" y="180"/>
                      <a:pt x="266" y="187"/>
                    </a:cubicBezTo>
                    <a:cubicBezTo>
                      <a:pt x="266" y="194"/>
                      <a:pt x="260" y="199"/>
                      <a:pt x="253" y="199"/>
                    </a:cubicBezTo>
                    <a:cubicBezTo>
                      <a:pt x="246" y="199"/>
                      <a:pt x="241" y="194"/>
                      <a:pt x="241" y="187"/>
                    </a:cubicBezTo>
                    <a:cubicBezTo>
                      <a:pt x="241" y="180"/>
                      <a:pt x="246" y="174"/>
                      <a:pt x="253" y="174"/>
                    </a:cubicBezTo>
                    <a:close/>
                  </a:path>
                </a:pathLst>
              </a:custGeom>
              <a:grpFill/>
              <a:ln w="9525">
                <a:noFill/>
                <a:round/>
                <a:headEnd/>
                <a:tailEnd/>
              </a:ln>
            </p:spPr>
            <p:txBody>
              <a:bodyPr vert="horz" wrap="square" lIns="91416" tIns="45708" rIns="91416" bIns="45708" numCol="1" anchor="t" anchorCtr="0" compatLnSpc="1">
                <a:prstTxWarp prst="textNoShape">
                  <a:avLst/>
                </a:prstTxWarp>
              </a:bodyPr>
              <a:lstStyle/>
              <a:p>
                <a:pPr indent="-134851" defTabSz="767126">
                  <a:lnSpc>
                    <a:spcPts val="2099"/>
                  </a:lnSpc>
                  <a:buClr>
                    <a:srgbClr val="CC9900"/>
                  </a:buClr>
                  <a:buFont typeface="Wingdings" pitchFamily="2" charset="2"/>
                  <a:buChar char="n"/>
                  <a:defRPr/>
                </a:pPr>
                <a:endParaRPr lang="zh-CN" altLang="en-US" sz="1400" b="1" dirty="0">
                  <a:solidFill>
                    <a:schemeClr val="bg1"/>
                  </a:solidFill>
                  <a:latin typeface="+mn-ea"/>
                  <a:cs typeface="Arial" pitchFamily="34" charset="0"/>
                  <a:sym typeface="Arial" pitchFamily="34" charset="0"/>
                </a:endParaRPr>
              </a:p>
            </p:txBody>
          </p:sp>
          <p:sp>
            <p:nvSpPr>
              <p:cNvPr id="24" name="Freeform 48"/>
              <p:cNvSpPr>
                <a:spLocks/>
              </p:cNvSpPr>
              <p:nvPr/>
            </p:nvSpPr>
            <p:spPr bwMode="auto">
              <a:xfrm>
                <a:off x="9213851" y="4740276"/>
                <a:ext cx="95250" cy="195263"/>
              </a:xfrm>
              <a:custGeom>
                <a:avLst/>
                <a:gdLst/>
                <a:ahLst/>
                <a:cxnLst>
                  <a:cxn ang="0">
                    <a:pos x="16" y="1"/>
                  </a:cxn>
                  <a:cxn ang="0">
                    <a:pos x="8" y="3"/>
                  </a:cxn>
                  <a:cxn ang="0">
                    <a:pos x="7" y="6"/>
                  </a:cxn>
                  <a:cxn ang="0">
                    <a:pos x="5" y="16"/>
                  </a:cxn>
                  <a:cxn ang="0">
                    <a:pos x="1" y="39"/>
                  </a:cxn>
                  <a:cxn ang="0">
                    <a:pos x="8" y="49"/>
                  </a:cxn>
                  <a:cxn ang="0">
                    <a:pos x="18" y="51"/>
                  </a:cxn>
                  <a:cxn ang="0">
                    <a:pos x="25" y="45"/>
                  </a:cxn>
                  <a:cxn ang="0">
                    <a:pos x="24" y="12"/>
                  </a:cxn>
                  <a:cxn ang="0">
                    <a:pos x="16" y="1"/>
                  </a:cxn>
                </a:cxnLst>
                <a:rect l="0" t="0" r="r" b="b"/>
                <a:pathLst>
                  <a:path w="25" h="52">
                    <a:moveTo>
                      <a:pt x="16" y="1"/>
                    </a:moveTo>
                    <a:cubicBezTo>
                      <a:pt x="13" y="0"/>
                      <a:pt x="10" y="1"/>
                      <a:pt x="8" y="3"/>
                    </a:cubicBezTo>
                    <a:cubicBezTo>
                      <a:pt x="8" y="4"/>
                      <a:pt x="7" y="5"/>
                      <a:pt x="7" y="6"/>
                    </a:cubicBezTo>
                    <a:cubicBezTo>
                      <a:pt x="5" y="16"/>
                      <a:pt x="5" y="16"/>
                      <a:pt x="5" y="16"/>
                    </a:cubicBezTo>
                    <a:cubicBezTo>
                      <a:pt x="1" y="39"/>
                      <a:pt x="1" y="39"/>
                      <a:pt x="1" y="39"/>
                    </a:cubicBezTo>
                    <a:cubicBezTo>
                      <a:pt x="0" y="44"/>
                      <a:pt x="3" y="48"/>
                      <a:pt x="8" y="49"/>
                    </a:cubicBezTo>
                    <a:cubicBezTo>
                      <a:pt x="18" y="51"/>
                      <a:pt x="18" y="51"/>
                      <a:pt x="18" y="51"/>
                    </a:cubicBezTo>
                    <a:cubicBezTo>
                      <a:pt x="22" y="52"/>
                      <a:pt x="25" y="49"/>
                      <a:pt x="25" y="45"/>
                    </a:cubicBezTo>
                    <a:cubicBezTo>
                      <a:pt x="24" y="12"/>
                      <a:pt x="24" y="12"/>
                      <a:pt x="24" y="12"/>
                    </a:cubicBezTo>
                    <a:cubicBezTo>
                      <a:pt x="24" y="7"/>
                      <a:pt x="20" y="3"/>
                      <a:pt x="16" y="1"/>
                    </a:cubicBezTo>
                    <a:close/>
                  </a:path>
                </a:pathLst>
              </a:custGeom>
              <a:grpFill/>
              <a:ln w="9525">
                <a:noFill/>
                <a:round/>
                <a:headEnd/>
                <a:tailEnd/>
              </a:ln>
            </p:spPr>
            <p:txBody>
              <a:bodyPr vert="horz" wrap="square" lIns="91416" tIns="45708" rIns="91416" bIns="45708" numCol="1" anchor="t" anchorCtr="0" compatLnSpc="1">
                <a:prstTxWarp prst="textNoShape">
                  <a:avLst/>
                </a:prstTxWarp>
              </a:bodyPr>
              <a:lstStyle/>
              <a:p>
                <a:pPr indent="-134851" defTabSz="767126">
                  <a:lnSpc>
                    <a:spcPts val="2099"/>
                  </a:lnSpc>
                  <a:buClr>
                    <a:srgbClr val="CC9900"/>
                  </a:buClr>
                  <a:buFont typeface="Wingdings" pitchFamily="2" charset="2"/>
                  <a:buChar char="n"/>
                  <a:defRPr/>
                </a:pPr>
                <a:endParaRPr lang="zh-CN" altLang="en-US" sz="1400" b="1" dirty="0">
                  <a:solidFill>
                    <a:schemeClr val="bg1"/>
                  </a:solidFill>
                  <a:latin typeface="+mn-ea"/>
                  <a:cs typeface="Arial" pitchFamily="34" charset="0"/>
                  <a:sym typeface="Arial" pitchFamily="34" charset="0"/>
                </a:endParaRPr>
              </a:p>
            </p:txBody>
          </p:sp>
        </p:grpSp>
      </p:grpSp>
      <p:grpSp>
        <p:nvGrpSpPr>
          <p:cNvPr id="25" name="组合 42"/>
          <p:cNvGrpSpPr/>
          <p:nvPr/>
        </p:nvGrpSpPr>
        <p:grpSpPr>
          <a:xfrm>
            <a:off x="2545948" y="4280993"/>
            <a:ext cx="401526" cy="431888"/>
            <a:chOff x="10406670" y="2701424"/>
            <a:chExt cx="771294" cy="718865"/>
          </a:xfrm>
        </p:grpSpPr>
        <p:sp>
          <p:nvSpPr>
            <p:cNvPr id="26" name="椭圆 25"/>
            <p:cNvSpPr/>
            <p:nvPr/>
          </p:nvSpPr>
          <p:spPr>
            <a:xfrm>
              <a:off x="10406670" y="2701424"/>
              <a:ext cx="771294" cy="718865"/>
            </a:xfrm>
            <a:prstGeom prst="ellipse">
              <a:avLst/>
            </a:prstGeom>
            <a:solidFill>
              <a:srgbClr val="66CCFF"/>
            </a:solidFill>
            <a:ln w="19050">
              <a:noFill/>
              <a:miter lim="800000"/>
              <a:headEnd/>
              <a:tailEnd/>
            </a:ln>
          </p:spPr>
          <p:txBody>
            <a:bodyPr vert="horz" wrap="square" lIns="91416" tIns="45708" rIns="91416" bIns="45708" numCol="1" anchor="t" anchorCtr="0" compatLnSpc="1">
              <a:prstTxWarp prst="textNoShape">
                <a:avLst/>
              </a:prstTxWarp>
            </a:bodyPr>
            <a:lstStyle/>
            <a:p>
              <a:pPr indent="-134851" algn="ctr" defTabSz="684752">
                <a:lnSpc>
                  <a:spcPts val="2099"/>
                </a:lnSpc>
                <a:buClr>
                  <a:srgbClr val="CC9900"/>
                </a:buClr>
                <a:buFont typeface="Wingdings" pitchFamily="2" charset="2"/>
                <a:buChar char="n"/>
                <a:defRPr/>
              </a:pPr>
              <a:endParaRPr lang="zh-CN" altLang="en-US" sz="1400" b="1" kern="0" dirty="0">
                <a:solidFill>
                  <a:schemeClr val="bg1"/>
                </a:solidFill>
                <a:latin typeface="+mn-ea"/>
                <a:cs typeface="Arial" pitchFamily="34" charset="0"/>
                <a:sym typeface="Arial" pitchFamily="34" charset="0"/>
              </a:endParaRPr>
            </a:p>
          </p:txBody>
        </p:sp>
        <p:sp>
          <p:nvSpPr>
            <p:cNvPr id="27" name="Freeform 49"/>
            <p:cNvSpPr>
              <a:spLocks noEditPoints="1"/>
            </p:cNvSpPr>
            <p:nvPr/>
          </p:nvSpPr>
          <p:spPr bwMode="auto">
            <a:xfrm>
              <a:off x="10532798" y="2850823"/>
              <a:ext cx="472290" cy="366818"/>
            </a:xfrm>
            <a:custGeom>
              <a:avLst/>
              <a:gdLst/>
              <a:ahLst/>
              <a:cxnLst>
                <a:cxn ang="0">
                  <a:pos x="578" y="412"/>
                </a:cxn>
                <a:cxn ang="0">
                  <a:pos x="52" y="274"/>
                </a:cxn>
                <a:cxn ang="0">
                  <a:pos x="100" y="310"/>
                </a:cxn>
                <a:cxn ang="0">
                  <a:pos x="130" y="320"/>
                </a:cxn>
                <a:cxn ang="0">
                  <a:pos x="138" y="312"/>
                </a:cxn>
                <a:cxn ang="0">
                  <a:pos x="112" y="278"/>
                </a:cxn>
                <a:cxn ang="0">
                  <a:pos x="96" y="238"/>
                </a:cxn>
                <a:cxn ang="0">
                  <a:pos x="230" y="198"/>
                </a:cxn>
                <a:cxn ang="0">
                  <a:pos x="260" y="242"/>
                </a:cxn>
                <a:cxn ang="0">
                  <a:pos x="278" y="198"/>
                </a:cxn>
                <a:cxn ang="0">
                  <a:pos x="414" y="72"/>
                </a:cxn>
                <a:cxn ang="0">
                  <a:pos x="484" y="258"/>
                </a:cxn>
                <a:cxn ang="0">
                  <a:pos x="448" y="250"/>
                </a:cxn>
                <a:cxn ang="0">
                  <a:pos x="416" y="240"/>
                </a:cxn>
                <a:cxn ang="0">
                  <a:pos x="384" y="250"/>
                </a:cxn>
                <a:cxn ang="0">
                  <a:pos x="360" y="284"/>
                </a:cxn>
                <a:cxn ang="0">
                  <a:pos x="470" y="404"/>
                </a:cxn>
                <a:cxn ang="0">
                  <a:pos x="516" y="386"/>
                </a:cxn>
                <a:cxn ang="0">
                  <a:pos x="548" y="332"/>
                </a:cxn>
                <a:cxn ang="0">
                  <a:pos x="546" y="284"/>
                </a:cxn>
                <a:cxn ang="0">
                  <a:pos x="510" y="232"/>
                </a:cxn>
                <a:cxn ang="0">
                  <a:pos x="450" y="62"/>
                </a:cxn>
                <a:cxn ang="0">
                  <a:pos x="460" y="38"/>
                </a:cxn>
                <a:cxn ang="0">
                  <a:pos x="450" y="12"/>
                </a:cxn>
                <a:cxn ang="0">
                  <a:pos x="424" y="0"/>
                </a:cxn>
                <a:cxn ang="0">
                  <a:pos x="394" y="16"/>
                </a:cxn>
                <a:cxn ang="0">
                  <a:pos x="102" y="158"/>
                </a:cxn>
                <a:cxn ang="0">
                  <a:pos x="92" y="138"/>
                </a:cxn>
                <a:cxn ang="0">
                  <a:pos x="60" y="124"/>
                </a:cxn>
                <a:cxn ang="0">
                  <a:pos x="26" y="136"/>
                </a:cxn>
                <a:cxn ang="0">
                  <a:pos x="16" y="150"/>
                </a:cxn>
                <a:cxn ang="0">
                  <a:pos x="12" y="184"/>
                </a:cxn>
                <a:cxn ang="0">
                  <a:pos x="28" y="236"/>
                </a:cxn>
                <a:cxn ang="0">
                  <a:pos x="454" y="332"/>
                </a:cxn>
                <a:cxn ang="0">
                  <a:pos x="438" y="316"/>
                </a:cxn>
                <a:cxn ang="0">
                  <a:pos x="446" y="302"/>
                </a:cxn>
                <a:cxn ang="0">
                  <a:pos x="464" y="304"/>
                </a:cxn>
                <a:cxn ang="0">
                  <a:pos x="468" y="322"/>
                </a:cxn>
                <a:cxn ang="0">
                  <a:pos x="454" y="332"/>
                </a:cxn>
                <a:cxn ang="0">
                  <a:pos x="438" y="22"/>
                </a:cxn>
                <a:cxn ang="0">
                  <a:pos x="444" y="44"/>
                </a:cxn>
                <a:cxn ang="0">
                  <a:pos x="426" y="56"/>
                </a:cxn>
                <a:cxn ang="0">
                  <a:pos x="406" y="36"/>
                </a:cxn>
                <a:cxn ang="0">
                  <a:pos x="418" y="18"/>
                </a:cxn>
                <a:cxn ang="0">
                  <a:pos x="246" y="124"/>
                </a:cxn>
                <a:cxn ang="0">
                  <a:pos x="262" y="142"/>
                </a:cxn>
                <a:cxn ang="0">
                  <a:pos x="252" y="156"/>
                </a:cxn>
                <a:cxn ang="0">
                  <a:pos x="234" y="154"/>
                </a:cxn>
                <a:cxn ang="0">
                  <a:pos x="230" y="134"/>
                </a:cxn>
                <a:cxn ang="0">
                  <a:pos x="246" y="124"/>
                </a:cxn>
                <a:cxn ang="0">
                  <a:pos x="74" y="152"/>
                </a:cxn>
                <a:cxn ang="0">
                  <a:pos x="80" y="180"/>
                </a:cxn>
                <a:cxn ang="0">
                  <a:pos x="56" y="196"/>
                </a:cxn>
                <a:cxn ang="0">
                  <a:pos x="28" y="170"/>
                </a:cxn>
                <a:cxn ang="0">
                  <a:pos x="46" y="146"/>
                </a:cxn>
              </a:cxnLst>
              <a:rect l="0" t="0" r="r" b="b"/>
              <a:pathLst>
                <a:path w="578" h="452">
                  <a:moveTo>
                    <a:pt x="0" y="412"/>
                  </a:moveTo>
                  <a:lnTo>
                    <a:pt x="0" y="452"/>
                  </a:lnTo>
                  <a:lnTo>
                    <a:pt x="578" y="452"/>
                  </a:lnTo>
                  <a:lnTo>
                    <a:pt x="578" y="412"/>
                  </a:lnTo>
                  <a:lnTo>
                    <a:pt x="36" y="412"/>
                  </a:lnTo>
                  <a:lnTo>
                    <a:pt x="38" y="254"/>
                  </a:lnTo>
                  <a:lnTo>
                    <a:pt x="38" y="254"/>
                  </a:lnTo>
                  <a:lnTo>
                    <a:pt x="52" y="274"/>
                  </a:lnTo>
                  <a:lnTo>
                    <a:pt x="74" y="292"/>
                  </a:lnTo>
                  <a:lnTo>
                    <a:pt x="74" y="292"/>
                  </a:lnTo>
                  <a:lnTo>
                    <a:pt x="88" y="302"/>
                  </a:lnTo>
                  <a:lnTo>
                    <a:pt x="100" y="310"/>
                  </a:lnTo>
                  <a:lnTo>
                    <a:pt x="112" y="316"/>
                  </a:lnTo>
                  <a:lnTo>
                    <a:pt x="112" y="316"/>
                  </a:lnTo>
                  <a:lnTo>
                    <a:pt x="122" y="320"/>
                  </a:lnTo>
                  <a:lnTo>
                    <a:pt x="130" y="320"/>
                  </a:lnTo>
                  <a:lnTo>
                    <a:pt x="132" y="320"/>
                  </a:lnTo>
                  <a:lnTo>
                    <a:pt x="136" y="316"/>
                  </a:lnTo>
                  <a:lnTo>
                    <a:pt x="136" y="316"/>
                  </a:lnTo>
                  <a:lnTo>
                    <a:pt x="138" y="312"/>
                  </a:lnTo>
                  <a:lnTo>
                    <a:pt x="136" y="306"/>
                  </a:lnTo>
                  <a:lnTo>
                    <a:pt x="134" y="302"/>
                  </a:lnTo>
                  <a:lnTo>
                    <a:pt x="130" y="296"/>
                  </a:lnTo>
                  <a:lnTo>
                    <a:pt x="112" y="278"/>
                  </a:lnTo>
                  <a:lnTo>
                    <a:pt x="112" y="278"/>
                  </a:lnTo>
                  <a:lnTo>
                    <a:pt x="104" y="264"/>
                  </a:lnTo>
                  <a:lnTo>
                    <a:pt x="98" y="252"/>
                  </a:lnTo>
                  <a:lnTo>
                    <a:pt x="96" y="238"/>
                  </a:lnTo>
                  <a:lnTo>
                    <a:pt x="96" y="222"/>
                  </a:lnTo>
                  <a:lnTo>
                    <a:pt x="218" y="162"/>
                  </a:lnTo>
                  <a:lnTo>
                    <a:pt x="218" y="198"/>
                  </a:lnTo>
                  <a:lnTo>
                    <a:pt x="230" y="198"/>
                  </a:lnTo>
                  <a:lnTo>
                    <a:pt x="176" y="402"/>
                  </a:lnTo>
                  <a:lnTo>
                    <a:pt x="202" y="402"/>
                  </a:lnTo>
                  <a:lnTo>
                    <a:pt x="236" y="242"/>
                  </a:lnTo>
                  <a:lnTo>
                    <a:pt x="260" y="242"/>
                  </a:lnTo>
                  <a:lnTo>
                    <a:pt x="296" y="402"/>
                  </a:lnTo>
                  <a:lnTo>
                    <a:pt x="320" y="402"/>
                  </a:lnTo>
                  <a:lnTo>
                    <a:pt x="266" y="198"/>
                  </a:lnTo>
                  <a:lnTo>
                    <a:pt x="278" y="198"/>
                  </a:lnTo>
                  <a:lnTo>
                    <a:pt x="278" y="132"/>
                  </a:lnTo>
                  <a:lnTo>
                    <a:pt x="406" y="70"/>
                  </a:lnTo>
                  <a:lnTo>
                    <a:pt x="406" y="70"/>
                  </a:lnTo>
                  <a:lnTo>
                    <a:pt x="414" y="72"/>
                  </a:lnTo>
                  <a:lnTo>
                    <a:pt x="424" y="74"/>
                  </a:lnTo>
                  <a:lnTo>
                    <a:pt x="424" y="74"/>
                  </a:lnTo>
                  <a:lnTo>
                    <a:pt x="434" y="72"/>
                  </a:lnTo>
                  <a:lnTo>
                    <a:pt x="484" y="258"/>
                  </a:lnTo>
                  <a:lnTo>
                    <a:pt x="468" y="274"/>
                  </a:lnTo>
                  <a:lnTo>
                    <a:pt x="468" y="274"/>
                  </a:lnTo>
                  <a:lnTo>
                    <a:pt x="460" y="260"/>
                  </a:lnTo>
                  <a:lnTo>
                    <a:pt x="448" y="250"/>
                  </a:lnTo>
                  <a:lnTo>
                    <a:pt x="440" y="246"/>
                  </a:lnTo>
                  <a:lnTo>
                    <a:pt x="432" y="242"/>
                  </a:lnTo>
                  <a:lnTo>
                    <a:pt x="424" y="240"/>
                  </a:lnTo>
                  <a:lnTo>
                    <a:pt x="416" y="240"/>
                  </a:lnTo>
                  <a:lnTo>
                    <a:pt x="416" y="240"/>
                  </a:lnTo>
                  <a:lnTo>
                    <a:pt x="404" y="242"/>
                  </a:lnTo>
                  <a:lnTo>
                    <a:pt x="394" y="244"/>
                  </a:lnTo>
                  <a:lnTo>
                    <a:pt x="384" y="250"/>
                  </a:lnTo>
                  <a:lnTo>
                    <a:pt x="376" y="256"/>
                  </a:lnTo>
                  <a:lnTo>
                    <a:pt x="368" y="264"/>
                  </a:lnTo>
                  <a:lnTo>
                    <a:pt x="362" y="274"/>
                  </a:lnTo>
                  <a:lnTo>
                    <a:pt x="360" y="284"/>
                  </a:lnTo>
                  <a:lnTo>
                    <a:pt x="358" y="296"/>
                  </a:lnTo>
                  <a:lnTo>
                    <a:pt x="358" y="296"/>
                  </a:lnTo>
                  <a:lnTo>
                    <a:pt x="358" y="404"/>
                  </a:lnTo>
                  <a:lnTo>
                    <a:pt x="470" y="404"/>
                  </a:lnTo>
                  <a:lnTo>
                    <a:pt x="470" y="358"/>
                  </a:lnTo>
                  <a:lnTo>
                    <a:pt x="504" y="396"/>
                  </a:lnTo>
                  <a:lnTo>
                    <a:pt x="504" y="396"/>
                  </a:lnTo>
                  <a:lnTo>
                    <a:pt x="516" y="386"/>
                  </a:lnTo>
                  <a:lnTo>
                    <a:pt x="528" y="374"/>
                  </a:lnTo>
                  <a:lnTo>
                    <a:pt x="536" y="362"/>
                  </a:lnTo>
                  <a:lnTo>
                    <a:pt x="544" y="348"/>
                  </a:lnTo>
                  <a:lnTo>
                    <a:pt x="548" y="332"/>
                  </a:lnTo>
                  <a:lnTo>
                    <a:pt x="550" y="318"/>
                  </a:lnTo>
                  <a:lnTo>
                    <a:pt x="550" y="300"/>
                  </a:lnTo>
                  <a:lnTo>
                    <a:pt x="546" y="284"/>
                  </a:lnTo>
                  <a:lnTo>
                    <a:pt x="546" y="284"/>
                  </a:lnTo>
                  <a:lnTo>
                    <a:pt x="540" y="268"/>
                  </a:lnTo>
                  <a:lnTo>
                    <a:pt x="532" y="254"/>
                  </a:lnTo>
                  <a:lnTo>
                    <a:pt x="522" y="242"/>
                  </a:lnTo>
                  <a:lnTo>
                    <a:pt x="510" y="232"/>
                  </a:lnTo>
                  <a:lnTo>
                    <a:pt x="492" y="250"/>
                  </a:lnTo>
                  <a:lnTo>
                    <a:pt x="442" y="68"/>
                  </a:lnTo>
                  <a:lnTo>
                    <a:pt x="442" y="68"/>
                  </a:lnTo>
                  <a:lnTo>
                    <a:pt x="450" y="62"/>
                  </a:lnTo>
                  <a:lnTo>
                    <a:pt x="456" y="54"/>
                  </a:lnTo>
                  <a:lnTo>
                    <a:pt x="458" y="46"/>
                  </a:lnTo>
                  <a:lnTo>
                    <a:pt x="460" y="38"/>
                  </a:lnTo>
                  <a:lnTo>
                    <a:pt x="460" y="38"/>
                  </a:lnTo>
                  <a:lnTo>
                    <a:pt x="460" y="30"/>
                  </a:lnTo>
                  <a:lnTo>
                    <a:pt x="458" y="24"/>
                  </a:lnTo>
                  <a:lnTo>
                    <a:pt x="454" y="18"/>
                  </a:lnTo>
                  <a:lnTo>
                    <a:pt x="450" y="12"/>
                  </a:lnTo>
                  <a:lnTo>
                    <a:pt x="444" y="8"/>
                  </a:lnTo>
                  <a:lnTo>
                    <a:pt x="438" y="4"/>
                  </a:lnTo>
                  <a:lnTo>
                    <a:pt x="430" y="2"/>
                  </a:lnTo>
                  <a:lnTo>
                    <a:pt x="424" y="0"/>
                  </a:lnTo>
                  <a:lnTo>
                    <a:pt x="424" y="0"/>
                  </a:lnTo>
                  <a:lnTo>
                    <a:pt x="412" y="2"/>
                  </a:lnTo>
                  <a:lnTo>
                    <a:pt x="402" y="8"/>
                  </a:lnTo>
                  <a:lnTo>
                    <a:pt x="394" y="16"/>
                  </a:lnTo>
                  <a:lnTo>
                    <a:pt x="390" y="26"/>
                  </a:lnTo>
                  <a:lnTo>
                    <a:pt x="102" y="168"/>
                  </a:lnTo>
                  <a:lnTo>
                    <a:pt x="102" y="168"/>
                  </a:lnTo>
                  <a:lnTo>
                    <a:pt x="102" y="158"/>
                  </a:lnTo>
                  <a:lnTo>
                    <a:pt x="102" y="158"/>
                  </a:lnTo>
                  <a:lnTo>
                    <a:pt x="98" y="148"/>
                  </a:lnTo>
                  <a:lnTo>
                    <a:pt x="92" y="138"/>
                  </a:lnTo>
                  <a:lnTo>
                    <a:pt x="92" y="138"/>
                  </a:lnTo>
                  <a:lnTo>
                    <a:pt x="84" y="132"/>
                  </a:lnTo>
                  <a:lnTo>
                    <a:pt x="76" y="128"/>
                  </a:lnTo>
                  <a:lnTo>
                    <a:pt x="68" y="126"/>
                  </a:lnTo>
                  <a:lnTo>
                    <a:pt x="60" y="124"/>
                  </a:lnTo>
                  <a:lnTo>
                    <a:pt x="50" y="124"/>
                  </a:lnTo>
                  <a:lnTo>
                    <a:pt x="42" y="126"/>
                  </a:lnTo>
                  <a:lnTo>
                    <a:pt x="34" y="130"/>
                  </a:lnTo>
                  <a:lnTo>
                    <a:pt x="26" y="136"/>
                  </a:lnTo>
                  <a:lnTo>
                    <a:pt x="26" y="136"/>
                  </a:lnTo>
                  <a:lnTo>
                    <a:pt x="20" y="142"/>
                  </a:lnTo>
                  <a:lnTo>
                    <a:pt x="20" y="142"/>
                  </a:lnTo>
                  <a:lnTo>
                    <a:pt x="16" y="150"/>
                  </a:lnTo>
                  <a:lnTo>
                    <a:pt x="16" y="150"/>
                  </a:lnTo>
                  <a:lnTo>
                    <a:pt x="14" y="162"/>
                  </a:lnTo>
                  <a:lnTo>
                    <a:pt x="12" y="184"/>
                  </a:lnTo>
                  <a:lnTo>
                    <a:pt x="12" y="184"/>
                  </a:lnTo>
                  <a:lnTo>
                    <a:pt x="14" y="196"/>
                  </a:lnTo>
                  <a:lnTo>
                    <a:pt x="18" y="208"/>
                  </a:lnTo>
                  <a:lnTo>
                    <a:pt x="22" y="222"/>
                  </a:lnTo>
                  <a:lnTo>
                    <a:pt x="28" y="236"/>
                  </a:lnTo>
                  <a:lnTo>
                    <a:pt x="26" y="412"/>
                  </a:lnTo>
                  <a:lnTo>
                    <a:pt x="0" y="412"/>
                  </a:lnTo>
                  <a:close/>
                  <a:moveTo>
                    <a:pt x="454" y="332"/>
                  </a:moveTo>
                  <a:lnTo>
                    <a:pt x="454" y="332"/>
                  </a:lnTo>
                  <a:lnTo>
                    <a:pt x="446" y="330"/>
                  </a:lnTo>
                  <a:lnTo>
                    <a:pt x="442" y="326"/>
                  </a:lnTo>
                  <a:lnTo>
                    <a:pt x="438" y="322"/>
                  </a:lnTo>
                  <a:lnTo>
                    <a:pt x="438" y="316"/>
                  </a:lnTo>
                  <a:lnTo>
                    <a:pt x="438" y="316"/>
                  </a:lnTo>
                  <a:lnTo>
                    <a:pt x="438" y="310"/>
                  </a:lnTo>
                  <a:lnTo>
                    <a:pt x="442" y="304"/>
                  </a:lnTo>
                  <a:lnTo>
                    <a:pt x="446" y="302"/>
                  </a:lnTo>
                  <a:lnTo>
                    <a:pt x="454" y="300"/>
                  </a:lnTo>
                  <a:lnTo>
                    <a:pt x="454" y="300"/>
                  </a:lnTo>
                  <a:lnTo>
                    <a:pt x="460" y="302"/>
                  </a:lnTo>
                  <a:lnTo>
                    <a:pt x="464" y="304"/>
                  </a:lnTo>
                  <a:lnTo>
                    <a:pt x="468" y="310"/>
                  </a:lnTo>
                  <a:lnTo>
                    <a:pt x="468" y="316"/>
                  </a:lnTo>
                  <a:lnTo>
                    <a:pt x="468" y="316"/>
                  </a:lnTo>
                  <a:lnTo>
                    <a:pt x="468" y="322"/>
                  </a:lnTo>
                  <a:lnTo>
                    <a:pt x="464" y="326"/>
                  </a:lnTo>
                  <a:lnTo>
                    <a:pt x="460" y="330"/>
                  </a:lnTo>
                  <a:lnTo>
                    <a:pt x="454" y="332"/>
                  </a:lnTo>
                  <a:lnTo>
                    <a:pt x="454" y="332"/>
                  </a:lnTo>
                  <a:close/>
                  <a:moveTo>
                    <a:pt x="426" y="16"/>
                  </a:moveTo>
                  <a:lnTo>
                    <a:pt x="426" y="16"/>
                  </a:lnTo>
                  <a:lnTo>
                    <a:pt x="432" y="18"/>
                  </a:lnTo>
                  <a:lnTo>
                    <a:pt x="438" y="22"/>
                  </a:lnTo>
                  <a:lnTo>
                    <a:pt x="444" y="28"/>
                  </a:lnTo>
                  <a:lnTo>
                    <a:pt x="444" y="36"/>
                  </a:lnTo>
                  <a:lnTo>
                    <a:pt x="444" y="36"/>
                  </a:lnTo>
                  <a:lnTo>
                    <a:pt x="444" y="44"/>
                  </a:lnTo>
                  <a:lnTo>
                    <a:pt x="438" y="50"/>
                  </a:lnTo>
                  <a:lnTo>
                    <a:pt x="432" y="54"/>
                  </a:lnTo>
                  <a:lnTo>
                    <a:pt x="426" y="56"/>
                  </a:lnTo>
                  <a:lnTo>
                    <a:pt x="426" y="56"/>
                  </a:lnTo>
                  <a:lnTo>
                    <a:pt x="418" y="54"/>
                  </a:lnTo>
                  <a:lnTo>
                    <a:pt x="412" y="50"/>
                  </a:lnTo>
                  <a:lnTo>
                    <a:pt x="408" y="44"/>
                  </a:lnTo>
                  <a:lnTo>
                    <a:pt x="406" y="36"/>
                  </a:lnTo>
                  <a:lnTo>
                    <a:pt x="406" y="36"/>
                  </a:lnTo>
                  <a:lnTo>
                    <a:pt x="408" y="28"/>
                  </a:lnTo>
                  <a:lnTo>
                    <a:pt x="412" y="22"/>
                  </a:lnTo>
                  <a:lnTo>
                    <a:pt x="418" y="18"/>
                  </a:lnTo>
                  <a:lnTo>
                    <a:pt x="426" y="16"/>
                  </a:lnTo>
                  <a:lnTo>
                    <a:pt x="426" y="16"/>
                  </a:lnTo>
                  <a:close/>
                  <a:moveTo>
                    <a:pt x="246" y="124"/>
                  </a:moveTo>
                  <a:lnTo>
                    <a:pt x="246" y="124"/>
                  </a:lnTo>
                  <a:lnTo>
                    <a:pt x="252" y="126"/>
                  </a:lnTo>
                  <a:lnTo>
                    <a:pt x="258" y="130"/>
                  </a:lnTo>
                  <a:lnTo>
                    <a:pt x="262" y="134"/>
                  </a:lnTo>
                  <a:lnTo>
                    <a:pt x="262" y="142"/>
                  </a:lnTo>
                  <a:lnTo>
                    <a:pt x="262" y="142"/>
                  </a:lnTo>
                  <a:lnTo>
                    <a:pt x="262" y="148"/>
                  </a:lnTo>
                  <a:lnTo>
                    <a:pt x="258" y="154"/>
                  </a:lnTo>
                  <a:lnTo>
                    <a:pt x="252" y="156"/>
                  </a:lnTo>
                  <a:lnTo>
                    <a:pt x="246" y="158"/>
                  </a:lnTo>
                  <a:lnTo>
                    <a:pt x="246" y="158"/>
                  </a:lnTo>
                  <a:lnTo>
                    <a:pt x="240" y="156"/>
                  </a:lnTo>
                  <a:lnTo>
                    <a:pt x="234" y="154"/>
                  </a:lnTo>
                  <a:lnTo>
                    <a:pt x="230" y="148"/>
                  </a:lnTo>
                  <a:lnTo>
                    <a:pt x="228" y="142"/>
                  </a:lnTo>
                  <a:lnTo>
                    <a:pt x="228" y="142"/>
                  </a:lnTo>
                  <a:lnTo>
                    <a:pt x="230" y="134"/>
                  </a:lnTo>
                  <a:lnTo>
                    <a:pt x="234" y="130"/>
                  </a:lnTo>
                  <a:lnTo>
                    <a:pt x="240" y="126"/>
                  </a:lnTo>
                  <a:lnTo>
                    <a:pt x="246" y="124"/>
                  </a:lnTo>
                  <a:lnTo>
                    <a:pt x="246" y="124"/>
                  </a:lnTo>
                  <a:close/>
                  <a:moveTo>
                    <a:pt x="56" y="144"/>
                  </a:moveTo>
                  <a:lnTo>
                    <a:pt x="56" y="144"/>
                  </a:lnTo>
                  <a:lnTo>
                    <a:pt x="66" y="146"/>
                  </a:lnTo>
                  <a:lnTo>
                    <a:pt x="74" y="152"/>
                  </a:lnTo>
                  <a:lnTo>
                    <a:pt x="80" y="160"/>
                  </a:lnTo>
                  <a:lnTo>
                    <a:pt x="82" y="170"/>
                  </a:lnTo>
                  <a:lnTo>
                    <a:pt x="82" y="170"/>
                  </a:lnTo>
                  <a:lnTo>
                    <a:pt x="80" y="180"/>
                  </a:lnTo>
                  <a:lnTo>
                    <a:pt x="74" y="190"/>
                  </a:lnTo>
                  <a:lnTo>
                    <a:pt x="66" y="194"/>
                  </a:lnTo>
                  <a:lnTo>
                    <a:pt x="56" y="196"/>
                  </a:lnTo>
                  <a:lnTo>
                    <a:pt x="56" y="196"/>
                  </a:lnTo>
                  <a:lnTo>
                    <a:pt x="46" y="194"/>
                  </a:lnTo>
                  <a:lnTo>
                    <a:pt x="36" y="190"/>
                  </a:lnTo>
                  <a:lnTo>
                    <a:pt x="30" y="180"/>
                  </a:lnTo>
                  <a:lnTo>
                    <a:pt x="28" y="170"/>
                  </a:lnTo>
                  <a:lnTo>
                    <a:pt x="28" y="170"/>
                  </a:lnTo>
                  <a:lnTo>
                    <a:pt x="30" y="160"/>
                  </a:lnTo>
                  <a:lnTo>
                    <a:pt x="36" y="152"/>
                  </a:lnTo>
                  <a:lnTo>
                    <a:pt x="46" y="146"/>
                  </a:lnTo>
                  <a:lnTo>
                    <a:pt x="56" y="144"/>
                  </a:lnTo>
                  <a:lnTo>
                    <a:pt x="56" y="144"/>
                  </a:lnTo>
                  <a:close/>
                </a:path>
              </a:pathLst>
            </a:custGeom>
            <a:solidFill>
              <a:srgbClr val="002060"/>
            </a:solidFill>
            <a:ln w="9525">
              <a:noFill/>
              <a:round/>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grpSp>
      <p:grpSp>
        <p:nvGrpSpPr>
          <p:cNvPr id="28" name="组合 48"/>
          <p:cNvGrpSpPr/>
          <p:nvPr/>
        </p:nvGrpSpPr>
        <p:grpSpPr>
          <a:xfrm>
            <a:off x="1065569" y="4280993"/>
            <a:ext cx="401526" cy="431888"/>
            <a:chOff x="7062881" y="4043356"/>
            <a:chExt cx="576000" cy="576000"/>
          </a:xfrm>
        </p:grpSpPr>
        <p:sp>
          <p:nvSpPr>
            <p:cNvPr id="29" name="椭圆 28"/>
            <p:cNvSpPr/>
            <p:nvPr/>
          </p:nvSpPr>
          <p:spPr>
            <a:xfrm>
              <a:off x="7062881" y="4043356"/>
              <a:ext cx="576000" cy="576000"/>
            </a:xfrm>
            <a:prstGeom prst="ellipse">
              <a:avLst/>
            </a:prstGeom>
            <a:solidFill>
              <a:srgbClr val="66CCFF"/>
            </a:solidFill>
            <a:ln w="19050">
              <a:noFill/>
              <a:miter lim="800000"/>
              <a:headEnd/>
              <a:tailEnd/>
            </a:ln>
          </p:spPr>
          <p:txBody>
            <a:bodyPr vert="horz" wrap="square" lIns="91416" tIns="45708" rIns="91416" bIns="45708" numCol="1" anchor="t" anchorCtr="0" compatLnSpc="1">
              <a:prstTxWarp prst="textNoShape">
                <a:avLst/>
              </a:prstTxWarp>
            </a:bodyPr>
            <a:lstStyle/>
            <a:p>
              <a:pPr indent="-134851" algn="ctr" defTabSz="684752">
                <a:lnSpc>
                  <a:spcPts val="2099"/>
                </a:lnSpc>
                <a:buClr>
                  <a:srgbClr val="CC9900"/>
                </a:buClr>
                <a:buFont typeface="Wingdings" pitchFamily="2" charset="2"/>
                <a:buChar char="n"/>
                <a:defRPr/>
              </a:pPr>
              <a:endParaRPr lang="zh-CN" altLang="en-US" sz="1400" b="1" kern="0" dirty="0">
                <a:solidFill>
                  <a:schemeClr val="bg1"/>
                </a:solidFill>
                <a:latin typeface="+mn-ea"/>
                <a:cs typeface="Arial" pitchFamily="34" charset="0"/>
                <a:sym typeface="Arial" pitchFamily="34" charset="0"/>
              </a:endParaRPr>
            </a:p>
          </p:txBody>
        </p:sp>
        <p:grpSp>
          <p:nvGrpSpPr>
            <p:cNvPr id="30" name="组合 350"/>
            <p:cNvGrpSpPr/>
            <p:nvPr/>
          </p:nvGrpSpPr>
          <p:grpSpPr>
            <a:xfrm>
              <a:off x="7153867" y="4139767"/>
              <a:ext cx="400186" cy="329318"/>
              <a:chOff x="5218875" y="4048475"/>
              <a:chExt cx="525110" cy="439962"/>
            </a:xfrm>
            <a:solidFill>
              <a:schemeClr val="bg1">
                <a:lumMod val="65000"/>
              </a:schemeClr>
            </a:solidFill>
          </p:grpSpPr>
          <p:grpSp>
            <p:nvGrpSpPr>
              <p:cNvPr id="32" name="组合 319"/>
              <p:cNvGrpSpPr/>
              <p:nvPr/>
            </p:nvGrpSpPr>
            <p:grpSpPr>
              <a:xfrm>
                <a:off x="5218875" y="4272437"/>
                <a:ext cx="254158" cy="216000"/>
                <a:chOff x="3288992" y="4663911"/>
                <a:chExt cx="346881" cy="243999"/>
              </a:xfrm>
              <a:grpFill/>
            </p:grpSpPr>
            <p:grpSp>
              <p:nvGrpSpPr>
                <p:cNvPr id="61" name="组合 300"/>
                <p:cNvGrpSpPr/>
                <p:nvPr/>
              </p:nvGrpSpPr>
              <p:grpSpPr>
                <a:xfrm>
                  <a:off x="3291576" y="4663911"/>
                  <a:ext cx="333359" cy="175920"/>
                  <a:chOff x="3291576" y="4663911"/>
                  <a:chExt cx="333359" cy="175920"/>
                </a:xfrm>
                <a:grpFill/>
              </p:grpSpPr>
              <p:sp>
                <p:nvSpPr>
                  <p:cNvPr id="71" name="弧形 70"/>
                  <p:cNvSpPr/>
                  <p:nvPr/>
                </p:nvSpPr>
                <p:spPr bwMode="auto">
                  <a:xfrm rot="17826322">
                    <a:off x="3484118" y="4722802"/>
                    <a:ext cx="144016" cy="72724"/>
                  </a:xfrm>
                  <a:prstGeom prst="arc">
                    <a:avLst/>
                  </a:prstGeom>
                  <a:grpFill/>
                  <a:ln w="28575" cap="flat" cmpd="sng" algn="ctr">
                    <a:solidFill>
                      <a:srgbClr val="002060"/>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504">
                      <a:buClr>
                        <a:srgbClr val="CC9900"/>
                      </a:buClr>
                      <a:buFont typeface="Wingdings" pitchFamily="2" charset="2"/>
                      <a:buChar char="n"/>
                    </a:pPr>
                    <a:endParaRPr lang="zh-CN" altLang="en-US" sz="1400" b="1" dirty="0">
                      <a:solidFill>
                        <a:schemeClr val="bg1"/>
                      </a:solidFill>
                      <a:latin typeface="+mn-ea"/>
                      <a:cs typeface="Arial" pitchFamily="34" charset="0"/>
                    </a:endParaRPr>
                  </a:p>
                </p:txBody>
              </p:sp>
              <p:cxnSp>
                <p:nvCxnSpPr>
                  <p:cNvPr id="72" name="直接连接符 71"/>
                  <p:cNvCxnSpPr/>
                  <p:nvPr/>
                </p:nvCxnSpPr>
                <p:spPr bwMode="auto">
                  <a:xfrm flipH="1" flipV="1">
                    <a:off x="3291576" y="4716270"/>
                    <a:ext cx="0" cy="123561"/>
                  </a:xfrm>
                  <a:prstGeom prst="line">
                    <a:avLst/>
                  </a:prstGeom>
                  <a:grpFill/>
                  <a:ln w="28575" cap="flat" cmpd="sng" algn="ctr">
                    <a:solidFill>
                      <a:srgbClr val="002060"/>
                    </a:solidFill>
                    <a:prstDash val="solid"/>
                    <a:round/>
                    <a:headEnd type="none" w="med" len="med"/>
                    <a:tailEnd type="none" w="med" len="med"/>
                  </a:ln>
                  <a:effectLst/>
                </p:spPr>
              </p:cxnSp>
              <p:grpSp>
                <p:nvGrpSpPr>
                  <p:cNvPr id="73" name="组合 293"/>
                  <p:cNvGrpSpPr/>
                  <p:nvPr/>
                </p:nvGrpSpPr>
                <p:grpSpPr>
                  <a:xfrm>
                    <a:off x="3294196" y="4663911"/>
                    <a:ext cx="330739" cy="78503"/>
                    <a:chOff x="3294196" y="4663911"/>
                    <a:chExt cx="330739" cy="78503"/>
                  </a:xfrm>
                  <a:grpFill/>
                </p:grpSpPr>
                <p:cxnSp>
                  <p:nvCxnSpPr>
                    <p:cNvPr id="74" name="直接连接符 73"/>
                    <p:cNvCxnSpPr/>
                    <p:nvPr/>
                  </p:nvCxnSpPr>
                  <p:spPr bwMode="auto">
                    <a:xfrm>
                      <a:off x="3311860" y="4742414"/>
                      <a:ext cx="216024" cy="0"/>
                    </a:xfrm>
                    <a:prstGeom prst="line">
                      <a:avLst/>
                    </a:prstGeom>
                    <a:grpFill/>
                    <a:ln w="28575" cap="flat" cmpd="sng" algn="ctr">
                      <a:solidFill>
                        <a:srgbClr val="002060"/>
                      </a:solidFill>
                      <a:prstDash val="solid"/>
                      <a:round/>
                      <a:headEnd type="none" w="med" len="med"/>
                      <a:tailEnd type="none" w="med" len="med"/>
                    </a:ln>
                    <a:effectLst/>
                  </p:spPr>
                </p:cxnSp>
                <p:cxnSp>
                  <p:nvCxnSpPr>
                    <p:cNvPr id="75" name="直接连接符 74"/>
                    <p:cNvCxnSpPr>
                      <a:stCxn id="71" idx="2"/>
                    </p:cNvCxnSpPr>
                    <p:nvPr/>
                  </p:nvCxnSpPr>
                  <p:spPr bwMode="auto">
                    <a:xfrm flipV="1">
                      <a:off x="3588935" y="4663912"/>
                      <a:ext cx="0" cy="31153"/>
                    </a:xfrm>
                    <a:prstGeom prst="line">
                      <a:avLst/>
                    </a:prstGeom>
                    <a:grpFill/>
                    <a:ln w="28575" cap="flat" cmpd="sng" algn="ctr">
                      <a:solidFill>
                        <a:srgbClr val="002060"/>
                      </a:solidFill>
                      <a:prstDash val="solid"/>
                      <a:round/>
                      <a:headEnd type="none" w="med" len="med"/>
                      <a:tailEnd type="none" w="med" len="med"/>
                    </a:ln>
                    <a:effectLst/>
                  </p:spPr>
                </p:cxnSp>
                <p:cxnSp>
                  <p:nvCxnSpPr>
                    <p:cNvPr id="76" name="直接连接符 75"/>
                    <p:cNvCxnSpPr/>
                    <p:nvPr/>
                  </p:nvCxnSpPr>
                  <p:spPr bwMode="auto">
                    <a:xfrm>
                      <a:off x="3588935" y="4663911"/>
                      <a:ext cx="36000" cy="1"/>
                    </a:xfrm>
                    <a:prstGeom prst="line">
                      <a:avLst/>
                    </a:prstGeom>
                    <a:grpFill/>
                    <a:ln w="28575" cap="flat" cmpd="sng" algn="ctr">
                      <a:solidFill>
                        <a:srgbClr val="002060"/>
                      </a:solidFill>
                      <a:prstDash val="solid"/>
                      <a:round/>
                      <a:headEnd type="none" w="med" len="med"/>
                      <a:tailEnd type="none" w="med" len="med"/>
                    </a:ln>
                    <a:effectLst/>
                  </p:spPr>
                </p:cxnSp>
                <p:cxnSp>
                  <p:nvCxnSpPr>
                    <p:cNvPr id="77" name="直接连接符 76"/>
                    <p:cNvCxnSpPr/>
                    <p:nvPr/>
                  </p:nvCxnSpPr>
                  <p:spPr bwMode="auto">
                    <a:xfrm flipV="1">
                      <a:off x="3314480" y="4719566"/>
                      <a:ext cx="0" cy="18000"/>
                    </a:xfrm>
                    <a:prstGeom prst="line">
                      <a:avLst/>
                    </a:prstGeom>
                    <a:grpFill/>
                    <a:ln w="28575" cap="flat" cmpd="sng" algn="ctr">
                      <a:solidFill>
                        <a:srgbClr val="002060"/>
                      </a:solidFill>
                      <a:prstDash val="solid"/>
                      <a:round/>
                      <a:headEnd type="none" w="med" len="med"/>
                      <a:tailEnd type="none" w="med" len="med"/>
                    </a:ln>
                    <a:effectLst/>
                  </p:spPr>
                </p:cxnSp>
                <p:cxnSp>
                  <p:nvCxnSpPr>
                    <p:cNvPr id="78" name="直接连接符 77"/>
                    <p:cNvCxnSpPr/>
                    <p:nvPr/>
                  </p:nvCxnSpPr>
                  <p:spPr bwMode="auto">
                    <a:xfrm flipH="1">
                      <a:off x="3294196" y="4719566"/>
                      <a:ext cx="20284" cy="0"/>
                    </a:xfrm>
                    <a:prstGeom prst="line">
                      <a:avLst/>
                    </a:prstGeom>
                    <a:grpFill/>
                    <a:ln w="28575" cap="flat" cmpd="sng" algn="ctr">
                      <a:solidFill>
                        <a:srgbClr val="002060"/>
                      </a:solidFill>
                      <a:prstDash val="solid"/>
                      <a:round/>
                      <a:headEnd type="none" w="med" len="med"/>
                      <a:tailEnd type="none" w="med" len="med"/>
                    </a:ln>
                    <a:effectLst/>
                  </p:spPr>
                </p:cxnSp>
              </p:grpSp>
            </p:grpSp>
            <p:grpSp>
              <p:nvGrpSpPr>
                <p:cNvPr id="62" name="组合 310"/>
                <p:cNvGrpSpPr/>
                <p:nvPr/>
              </p:nvGrpSpPr>
              <p:grpSpPr>
                <a:xfrm rot="10800000" flipH="1">
                  <a:off x="3288992" y="4731990"/>
                  <a:ext cx="346881" cy="175920"/>
                  <a:chOff x="3291576" y="4663911"/>
                  <a:chExt cx="333359" cy="175920"/>
                </a:xfrm>
                <a:grpFill/>
              </p:grpSpPr>
              <p:sp>
                <p:nvSpPr>
                  <p:cNvPr id="63" name="弧形 62"/>
                  <p:cNvSpPr/>
                  <p:nvPr/>
                </p:nvSpPr>
                <p:spPr bwMode="auto">
                  <a:xfrm rot="17826322">
                    <a:off x="3484118" y="4722802"/>
                    <a:ext cx="144016" cy="72724"/>
                  </a:xfrm>
                  <a:prstGeom prst="arc">
                    <a:avLst/>
                  </a:prstGeom>
                  <a:grpFill/>
                  <a:ln w="28575" cap="flat" cmpd="sng" algn="ctr">
                    <a:solidFill>
                      <a:srgbClr val="002060"/>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504">
                      <a:buClr>
                        <a:srgbClr val="CC9900"/>
                      </a:buClr>
                      <a:buFont typeface="Wingdings" pitchFamily="2" charset="2"/>
                      <a:buChar char="n"/>
                    </a:pPr>
                    <a:endParaRPr lang="zh-CN" altLang="en-US" sz="1400" b="1" dirty="0">
                      <a:solidFill>
                        <a:schemeClr val="bg1"/>
                      </a:solidFill>
                      <a:latin typeface="+mn-ea"/>
                      <a:cs typeface="Arial" pitchFamily="34" charset="0"/>
                    </a:endParaRPr>
                  </a:p>
                </p:txBody>
              </p:sp>
              <p:cxnSp>
                <p:nvCxnSpPr>
                  <p:cNvPr id="64" name="直接连接符 63"/>
                  <p:cNvCxnSpPr/>
                  <p:nvPr/>
                </p:nvCxnSpPr>
                <p:spPr bwMode="auto">
                  <a:xfrm flipH="1" flipV="1">
                    <a:off x="3291576" y="4716270"/>
                    <a:ext cx="0" cy="123561"/>
                  </a:xfrm>
                  <a:prstGeom prst="line">
                    <a:avLst/>
                  </a:prstGeom>
                  <a:grpFill/>
                  <a:ln w="28575" cap="flat" cmpd="sng" algn="ctr">
                    <a:solidFill>
                      <a:srgbClr val="002060"/>
                    </a:solidFill>
                    <a:prstDash val="solid"/>
                    <a:round/>
                    <a:headEnd type="none" w="med" len="med"/>
                    <a:tailEnd type="none" w="med" len="med"/>
                  </a:ln>
                  <a:effectLst/>
                </p:spPr>
              </p:cxnSp>
              <p:grpSp>
                <p:nvGrpSpPr>
                  <p:cNvPr id="65" name="组合 293"/>
                  <p:cNvGrpSpPr/>
                  <p:nvPr/>
                </p:nvGrpSpPr>
                <p:grpSpPr>
                  <a:xfrm>
                    <a:off x="3294196" y="4663911"/>
                    <a:ext cx="330739" cy="78503"/>
                    <a:chOff x="3294196" y="4663911"/>
                    <a:chExt cx="330739" cy="78503"/>
                  </a:xfrm>
                  <a:grpFill/>
                </p:grpSpPr>
                <p:cxnSp>
                  <p:nvCxnSpPr>
                    <p:cNvPr id="66" name="直接连接符 65"/>
                    <p:cNvCxnSpPr/>
                    <p:nvPr/>
                  </p:nvCxnSpPr>
                  <p:spPr bwMode="auto">
                    <a:xfrm>
                      <a:off x="3311860" y="4742414"/>
                      <a:ext cx="216024" cy="0"/>
                    </a:xfrm>
                    <a:prstGeom prst="line">
                      <a:avLst/>
                    </a:prstGeom>
                    <a:grpFill/>
                    <a:ln w="28575" cap="flat" cmpd="sng" algn="ctr">
                      <a:solidFill>
                        <a:srgbClr val="002060"/>
                      </a:solidFill>
                      <a:prstDash val="solid"/>
                      <a:round/>
                      <a:headEnd type="none" w="med" len="med"/>
                      <a:tailEnd type="none" w="med" len="med"/>
                    </a:ln>
                    <a:effectLst/>
                  </p:spPr>
                </p:cxnSp>
                <p:cxnSp>
                  <p:nvCxnSpPr>
                    <p:cNvPr id="67" name="直接连接符 66"/>
                    <p:cNvCxnSpPr>
                      <a:stCxn id="63" idx="2"/>
                    </p:cNvCxnSpPr>
                    <p:nvPr/>
                  </p:nvCxnSpPr>
                  <p:spPr bwMode="auto">
                    <a:xfrm flipV="1">
                      <a:off x="3588935" y="4663912"/>
                      <a:ext cx="0" cy="31153"/>
                    </a:xfrm>
                    <a:prstGeom prst="line">
                      <a:avLst/>
                    </a:prstGeom>
                    <a:grpFill/>
                    <a:ln w="28575" cap="flat" cmpd="sng" algn="ctr">
                      <a:solidFill>
                        <a:srgbClr val="002060"/>
                      </a:solidFill>
                      <a:prstDash val="solid"/>
                      <a:round/>
                      <a:headEnd type="none" w="med" len="med"/>
                      <a:tailEnd type="none" w="med" len="med"/>
                    </a:ln>
                    <a:effectLst/>
                  </p:spPr>
                </p:cxnSp>
                <p:cxnSp>
                  <p:nvCxnSpPr>
                    <p:cNvPr id="68" name="直接连接符 67"/>
                    <p:cNvCxnSpPr/>
                    <p:nvPr/>
                  </p:nvCxnSpPr>
                  <p:spPr bwMode="auto">
                    <a:xfrm>
                      <a:off x="3588935" y="4663911"/>
                      <a:ext cx="36000" cy="1"/>
                    </a:xfrm>
                    <a:prstGeom prst="line">
                      <a:avLst/>
                    </a:prstGeom>
                    <a:grpFill/>
                    <a:ln w="28575" cap="flat" cmpd="sng" algn="ctr">
                      <a:solidFill>
                        <a:srgbClr val="002060"/>
                      </a:solidFill>
                      <a:prstDash val="solid"/>
                      <a:round/>
                      <a:headEnd type="none" w="med" len="med"/>
                      <a:tailEnd type="none" w="med" len="med"/>
                    </a:ln>
                    <a:effectLst/>
                  </p:spPr>
                </p:cxnSp>
                <p:cxnSp>
                  <p:nvCxnSpPr>
                    <p:cNvPr id="69" name="直接连接符 68"/>
                    <p:cNvCxnSpPr/>
                    <p:nvPr/>
                  </p:nvCxnSpPr>
                  <p:spPr bwMode="auto">
                    <a:xfrm flipV="1">
                      <a:off x="3314480" y="4719566"/>
                      <a:ext cx="0" cy="18000"/>
                    </a:xfrm>
                    <a:prstGeom prst="line">
                      <a:avLst/>
                    </a:prstGeom>
                    <a:grpFill/>
                    <a:ln w="28575" cap="flat" cmpd="sng" algn="ctr">
                      <a:solidFill>
                        <a:srgbClr val="002060"/>
                      </a:solidFill>
                      <a:prstDash val="solid"/>
                      <a:round/>
                      <a:headEnd type="none" w="med" len="med"/>
                      <a:tailEnd type="none" w="med" len="med"/>
                    </a:ln>
                    <a:effectLst/>
                  </p:spPr>
                </p:cxnSp>
                <p:cxnSp>
                  <p:nvCxnSpPr>
                    <p:cNvPr id="70" name="直接连接符 69"/>
                    <p:cNvCxnSpPr/>
                    <p:nvPr/>
                  </p:nvCxnSpPr>
                  <p:spPr bwMode="auto">
                    <a:xfrm flipH="1">
                      <a:off x="3294196" y="4719566"/>
                      <a:ext cx="20284" cy="0"/>
                    </a:xfrm>
                    <a:prstGeom prst="line">
                      <a:avLst/>
                    </a:prstGeom>
                    <a:grpFill/>
                    <a:ln w="28575" cap="flat" cmpd="sng" algn="ctr">
                      <a:solidFill>
                        <a:srgbClr val="002060"/>
                      </a:solidFill>
                      <a:prstDash val="solid"/>
                      <a:round/>
                      <a:headEnd type="none" w="med" len="med"/>
                      <a:tailEnd type="none" w="med" len="med"/>
                    </a:ln>
                    <a:effectLst/>
                  </p:spPr>
                </p:cxnSp>
              </p:grpSp>
            </p:grpSp>
          </p:grpSp>
          <p:grpSp>
            <p:nvGrpSpPr>
              <p:cNvPr id="33" name="组合 320"/>
              <p:cNvGrpSpPr/>
              <p:nvPr/>
            </p:nvGrpSpPr>
            <p:grpSpPr>
              <a:xfrm flipH="1">
                <a:off x="5482016" y="4272436"/>
                <a:ext cx="261969" cy="216000"/>
                <a:chOff x="3288992" y="4663911"/>
                <a:chExt cx="346881" cy="243999"/>
              </a:xfrm>
              <a:grpFill/>
            </p:grpSpPr>
            <p:grpSp>
              <p:nvGrpSpPr>
                <p:cNvPr id="43" name="组合 300"/>
                <p:cNvGrpSpPr/>
                <p:nvPr/>
              </p:nvGrpSpPr>
              <p:grpSpPr>
                <a:xfrm>
                  <a:off x="3291576" y="4663911"/>
                  <a:ext cx="333359" cy="175920"/>
                  <a:chOff x="3291576" y="4663911"/>
                  <a:chExt cx="333359" cy="175920"/>
                </a:xfrm>
                <a:grpFill/>
              </p:grpSpPr>
              <p:sp>
                <p:nvSpPr>
                  <p:cNvPr id="53" name="弧形 52"/>
                  <p:cNvSpPr/>
                  <p:nvPr/>
                </p:nvSpPr>
                <p:spPr bwMode="auto">
                  <a:xfrm rot="17826322">
                    <a:off x="3484118" y="4722802"/>
                    <a:ext cx="144016" cy="72724"/>
                  </a:xfrm>
                  <a:prstGeom prst="arc">
                    <a:avLst/>
                  </a:prstGeom>
                  <a:grpFill/>
                  <a:ln w="28575" cap="flat" cmpd="sng" algn="ctr">
                    <a:solidFill>
                      <a:srgbClr val="002060"/>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504">
                      <a:buClr>
                        <a:srgbClr val="CC9900"/>
                      </a:buClr>
                      <a:buFont typeface="Wingdings" pitchFamily="2" charset="2"/>
                      <a:buChar char="n"/>
                    </a:pPr>
                    <a:endParaRPr lang="zh-CN" altLang="en-US" sz="1400" b="1" dirty="0">
                      <a:solidFill>
                        <a:schemeClr val="bg1"/>
                      </a:solidFill>
                      <a:latin typeface="+mn-ea"/>
                      <a:cs typeface="Arial" pitchFamily="34" charset="0"/>
                    </a:endParaRPr>
                  </a:p>
                </p:txBody>
              </p:sp>
              <p:cxnSp>
                <p:nvCxnSpPr>
                  <p:cNvPr id="54" name="直接连接符 53"/>
                  <p:cNvCxnSpPr/>
                  <p:nvPr/>
                </p:nvCxnSpPr>
                <p:spPr bwMode="auto">
                  <a:xfrm flipH="1" flipV="1">
                    <a:off x="3291576" y="4716270"/>
                    <a:ext cx="0" cy="123561"/>
                  </a:xfrm>
                  <a:prstGeom prst="line">
                    <a:avLst/>
                  </a:prstGeom>
                  <a:grpFill/>
                  <a:ln w="28575" cap="flat" cmpd="sng" algn="ctr">
                    <a:solidFill>
                      <a:srgbClr val="002060"/>
                    </a:solidFill>
                    <a:prstDash val="solid"/>
                    <a:round/>
                    <a:headEnd type="none" w="med" len="med"/>
                    <a:tailEnd type="none" w="med" len="med"/>
                  </a:ln>
                  <a:effectLst/>
                </p:spPr>
              </p:cxnSp>
              <p:grpSp>
                <p:nvGrpSpPr>
                  <p:cNvPr id="55" name="组合 293"/>
                  <p:cNvGrpSpPr/>
                  <p:nvPr/>
                </p:nvGrpSpPr>
                <p:grpSpPr>
                  <a:xfrm>
                    <a:off x="3294196" y="4663911"/>
                    <a:ext cx="330739" cy="78503"/>
                    <a:chOff x="3294196" y="4663911"/>
                    <a:chExt cx="330739" cy="78503"/>
                  </a:xfrm>
                  <a:grpFill/>
                </p:grpSpPr>
                <p:cxnSp>
                  <p:nvCxnSpPr>
                    <p:cNvPr id="56" name="直接连接符 55"/>
                    <p:cNvCxnSpPr/>
                    <p:nvPr/>
                  </p:nvCxnSpPr>
                  <p:spPr bwMode="auto">
                    <a:xfrm>
                      <a:off x="3311860" y="4742414"/>
                      <a:ext cx="216024" cy="0"/>
                    </a:xfrm>
                    <a:prstGeom prst="line">
                      <a:avLst/>
                    </a:prstGeom>
                    <a:grpFill/>
                    <a:ln w="28575" cap="flat" cmpd="sng" algn="ctr">
                      <a:solidFill>
                        <a:srgbClr val="002060"/>
                      </a:solidFill>
                      <a:prstDash val="solid"/>
                      <a:round/>
                      <a:headEnd type="none" w="med" len="med"/>
                      <a:tailEnd type="none" w="med" len="med"/>
                    </a:ln>
                    <a:effectLst/>
                  </p:spPr>
                </p:cxnSp>
                <p:cxnSp>
                  <p:nvCxnSpPr>
                    <p:cNvPr id="57" name="直接连接符 56"/>
                    <p:cNvCxnSpPr>
                      <a:stCxn id="53" idx="2"/>
                    </p:cNvCxnSpPr>
                    <p:nvPr/>
                  </p:nvCxnSpPr>
                  <p:spPr bwMode="auto">
                    <a:xfrm flipV="1">
                      <a:off x="3588935" y="4663912"/>
                      <a:ext cx="0" cy="31153"/>
                    </a:xfrm>
                    <a:prstGeom prst="line">
                      <a:avLst/>
                    </a:prstGeom>
                    <a:grpFill/>
                    <a:ln w="28575" cap="flat" cmpd="sng" algn="ctr">
                      <a:solidFill>
                        <a:srgbClr val="002060"/>
                      </a:solidFill>
                      <a:prstDash val="solid"/>
                      <a:round/>
                      <a:headEnd type="none" w="med" len="med"/>
                      <a:tailEnd type="none" w="med" len="med"/>
                    </a:ln>
                    <a:effectLst/>
                  </p:spPr>
                </p:cxnSp>
                <p:cxnSp>
                  <p:nvCxnSpPr>
                    <p:cNvPr id="58" name="直接连接符 57"/>
                    <p:cNvCxnSpPr/>
                    <p:nvPr/>
                  </p:nvCxnSpPr>
                  <p:spPr bwMode="auto">
                    <a:xfrm>
                      <a:off x="3588935" y="4663911"/>
                      <a:ext cx="36000" cy="1"/>
                    </a:xfrm>
                    <a:prstGeom prst="line">
                      <a:avLst/>
                    </a:prstGeom>
                    <a:grpFill/>
                    <a:ln w="28575" cap="flat" cmpd="sng" algn="ctr">
                      <a:solidFill>
                        <a:srgbClr val="002060"/>
                      </a:solidFill>
                      <a:prstDash val="solid"/>
                      <a:round/>
                      <a:headEnd type="none" w="med" len="med"/>
                      <a:tailEnd type="none" w="med" len="med"/>
                    </a:ln>
                    <a:effectLst/>
                  </p:spPr>
                </p:cxnSp>
                <p:cxnSp>
                  <p:nvCxnSpPr>
                    <p:cNvPr id="59" name="直接连接符 58"/>
                    <p:cNvCxnSpPr/>
                    <p:nvPr/>
                  </p:nvCxnSpPr>
                  <p:spPr bwMode="auto">
                    <a:xfrm flipV="1">
                      <a:off x="3314480" y="4719566"/>
                      <a:ext cx="0" cy="18000"/>
                    </a:xfrm>
                    <a:prstGeom prst="line">
                      <a:avLst/>
                    </a:prstGeom>
                    <a:grpFill/>
                    <a:ln w="28575" cap="flat" cmpd="sng" algn="ctr">
                      <a:solidFill>
                        <a:srgbClr val="002060"/>
                      </a:solidFill>
                      <a:prstDash val="solid"/>
                      <a:round/>
                      <a:headEnd type="none" w="med" len="med"/>
                      <a:tailEnd type="none" w="med" len="med"/>
                    </a:ln>
                    <a:effectLst/>
                  </p:spPr>
                </p:cxnSp>
                <p:cxnSp>
                  <p:nvCxnSpPr>
                    <p:cNvPr id="60" name="直接连接符 59"/>
                    <p:cNvCxnSpPr/>
                    <p:nvPr/>
                  </p:nvCxnSpPr>
                  <p:spPr bwMode="auto">
                    <a:xfrm flipH="1">
                      <a:off x="3294196" y="4719566"/>
                      <a:ext cx="20284" cy="0"/>
                    </a:xfrm>
                    <a:prstGeom prst="line">
                      <a:avLst/>
                    </a:prstGeom>
                    <a:grpFill/>
                    <a:ln w="28575" cap="flat" cmpd="sng" algn="ctr">
                      <a:solidFill>
                        <a:srgbClr val="002060"/>
                      </a:solidFill>
                      <a:prstDash val="solid"/>
                      <a:round/>
                      <a:headEnd type="none" w="med" len="med"/>
                      <a:tailEnd type="none" w="med" len="med"/>
                    </a:ln>
                    <a:effectLst/>
                  </p:spPr>
                </p:cxnSp>
              </p:grpSp>
            </p:grpSp>
            <p:grpSp>
              <p:nvGrpSpPr>
                <p:cNvPr id="44" name="组合 310"/>
                <p:cNvGrpSpPr/>
                <p:nvPr/>
              </p:nvGrpSpPr>
              <p:grpSpPr>
                <a:xfrm rot="10800000" flipH="1">
                  <a:off x="3288992" y="4731990"/>
                  <a:ext cx="346881" cy="175920"/>
                  <a:chOff x="3291576" y="4663911"/>
                  <a:chExt cx="333359" cy="175920"/>
                </a:xfrm>
                <a:grpFill/>
              </p:grpSpPr>
              <p:sp>
                <p:nvSpPr>
                  <p:cNvPr id="45" name="弧形 44"/>
                  <p:cNvSpPr/>
                  <p:nvPr/>
                </p:nvSpPr>
                <p:spPr bwMode="auto">
                  <a:xfrm rot="17826322">
                    <a:off x="3484118" y="4722802"/>
                    <a:ext cx="144016" cy="72724"/>
                  </a:xfrm>
                  <a:prstGeom prst="arc">
                    <a:avLst/>
                  </a:prstGeom>
                  <a:grpFill/>
                  <a:ln w="28575" cap="flat" cmpd="sng" algn="ctr">
                    <a:solidFill>
                      <a:srgbClr val="002060"/>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504">
                      <a:buClr>
                        <a:srgbClr val="CC9900"/>
                      </a:buClr>
                      <a:buFont typeface="Wingdings" pitchFamily="2" charset="2"/>
                      <a:buChar char="n"/>
                    </a:pPr>
                    <a:endParaRPr lang="zh-CN" altLang="en-US" sz="1400" b="1" dirty="0">
                      <a:solidFill>
                        <a:schemeClr val="bg1"/>
                      </a:solidFill>
                      <a:latin typeface="+mn-ea"/>
                      <a:cs typeface="Arial" pitchFamily="34" charset="0"/>
                    </a:endParaRPr>
                  </a:p>
                </p:txBody>
              </p:sp>
              <p:cxnSp>
                <p:nvCxnSpPr>
                  <p:cNvPr id="46" name="直接连接符 45"/>
                  <p:cNvCxnSpPr/>
                  <p:nvPr/>
                </p:nvCxnSpPr>
                <p:spPr bwMode="auto">
                  <a:xfrm flipH="1" flipV="1">
                    <a:off x="3291576" y="4716270"/>
                    <a:ext cx="0" cy="123561"/>
                  </a:xfrm>
                  <a:prstGeom prst="line">
                    <a:avLst/>
                  </a:prstGeom>
                  <a:grpFill/>
                  <a:ln w="28575" cap="flat" cmpd="sng" algn="ctr">
                    <a:solidFill>
                      <a:srgbClr val="002060"/>
                    </a:solidFill>
                    <a:prstDash val="solid"/>
                    <a:round/>
                    <a:headEnd type="none" w="med" len="med"/>
                    <a:tailEnd type="none" w="med" len="med"/>
                  </a:ln>
                  <a:effectLst/>
                </p:spPr>
              </p:cxnSp>
              <p:grpSp>
                <p:nvGrpSpPr>
                  <p:cNvPr id="47" name="组合 293"/>
                  <p:cNvGrpSpPr/>
                  <p:nvPr/>
                </p:nvGrpSpPr>
                <p:grpSpPr>
                  <a:xfrm>
                    <a:off x="3294196" y="4663911"/>
                    <a:ext cx="330739" cy="78503"/>
                    <a:chOff x="3294196" y="4663911"/>
                    <a:chExt cx="330739" cy="78503"/>
                  </a:xfrm>
                  <a:grpFill/>
                </p:grpSpPr>
                <p:cxnSp>
                  <p:nvCxnSpPr>
                    <p:cNvPr id="48" name="直接连接符 47"/>
                    <p:cNvCxnSpPr/>
                    <p:nvPr/>
                  </p:nvCxnSpPr>
                  <p:spPr bwMode="auto">
                    <a:xfrm>
                      <a:off x="3311860" y="4742414"/>
                      <a:ext cx="216024" cy="0"/>
                    </a:xfrm>
                    <a:prstGeom prst="line">
                      <a:avLst/>
                    </a:prstGeom>
                    <a:grpFill/>
                    <a:ln w="28575" cap="flat" cmpd="sng" algn="ctr">
                      <a:solidFill>
                        <a:srgbClr val="002060"/>
                      </a:solidFill>
                      <a:prstDash val="solid"/>
                      <a:round/>
                      <a:headEnd type="none" w="med" len="med"/>
                      <a:tailEnd type="none" w="med" len="med"/>
                    </a:ln>
                    <a:effectLst/>
                  </p:spPr>
                </p:cxnSp>
                <p:cxnSp>
                  <p:nvCxnSpPr>
                    <p:cNvPr id="49" name="直接连接符 48"/>
                    <p:cNvCxnSpPr>
                      <a:stCxn id="45" idx="2"/>
                    </p:cNvCxnSpPr>
                    <p:nvPr/>
                  </p:nvCxnSpPr>
                  <p:spPr bwMode="auto">
                    <a:xfrm flipV="1">
                      <a:off x="3588935" y="4663912"/>
                      <a:ext cx="0" cy="31153"/>
                    </a:xfrm>
                    <a:prstGeom prst="line">
                      <a:avLst/>
                    </a:prstGeom>
                    <a:grpFill/>
                    <a:ln w="28575" cap="flat" cmpd="sng" algn="ctr">
                      <a:solidFill>
                        <a:srgbClr val="002060"/>
                      </a:solidFill>
                      <a:prstDash val="solid"/>
                      <a:round/>
                      <a:headEnd type="none" w="med" len="med"/>
                      <a:tailEnd type="none" w="med" len="med"/>
                    </a:ln>
                    <a:effectLst/>
                  </p:spPr>
                </p:cxnSp>
                <p:cxnSp>
                  <p:nvCxnSpPr>
                    <p:cNvPr id="50" name="直接连接符 49"/>
                    <p:cNvCxnSpPr/>
                    <p:nvPr/>
                  </p:nvCxnSpPr>
                  <p:spPr bwMode="auto">
                    <a:xfrm>
                      <a:off x="3588935" y="4663911"/>
                      <a:ext cx="36000" cy="1"/>
                    </a:xfrm>
                    <a:prstGeom prst="line">
                      <a:avLst/>
                    </a:prstGeom>
                    <a:grpFill/>
                    <a:ln w="28575" cap="flat" cmpd="sng" algn="ctr">
                      <a:solidFill>
                        <a:srgbClr val="002060"/>
                      </a:solidFill>
                      <a:prstDash val="solid"/>
                      <a:round/>
                      <a:headEnd type="none" w="med" len="med"/>
                      <a:tailEnd type="none" w="med" len="med"/>
                    </a:ln>
                    <a:effectLst/>
                  </p:spPr>
                </p:cxnSp>
                <p:cxnSp>
                  <p:nvCxnSpPr>
                    <p:cNvPr id="51" name="直接连接符 50"/>
                    <p:cNvCxnSpPr/>
                    <p:nvPr/>
                  </p:nvCxnSpPr>
                  <p:spPr bwMode="auto">
                    <a:xfrm flipV="1">
                      <a:off x="3314480" y="4719566"/>
                      <a:ext cx="0" cy="18000"/>
                    </a:xfrm>
                    <a:prstGeom prst="line">
                      <a:avLst/>
                    </a:prstGeom>
                    <a:grpFill/>
                    <a:ln w="28575" cap="flat" cmpd="sng" algn="ctr">
                      <a:solidFill>
                        <a:srgbClr val="002060"/>
                      </a:solidFill>
                      <a:prstDash val="solid"/>
                      <a:round/>
                      <a:headEnd type="none" w="med" len="med"/>
                      <a:tailEnd type="none" w="med" len="med"/>
                    </a:ln>
                    <a:effectLst/>
                  </p:spPr>
                </p:cxnSp>
                <p:cxnSp>
                  <p:nvCxnSpPr>
                    <p:cNvPr id="52" name="直接连接符 51"/>
                    <p:cNvCxnSpPr/>
                    <p:nvPr/>
                  </p:nvCxnSpPr>
                  <p:spPr bwMode="auto">
                    <a:xfrm flipH="1">
                      <a:off x="3294196" y="4719566"/>
                      <a:ext cx="20284" cy="0"/>
                    </a:xfrm>
                    <a:prstGeom prst="line">
                      <a:avLst/>
                    </a:prstGeom>
                    <a:grpFill/>
                    <a:ln w="28575" cap="flat" cmpd="sng" algn="ctr">
                      <a:solidFill>
                        <a:srgbClr val="002060"/>
                      </a:solidFill>
                      <a:prstDash val="solid"/>
                      <a:round/>
                      <a:headEnd type="none" w="med" len="med"/>
                      <a:tailEnd type="none" w="med" len="med"/>
                    </a:ln>
                    <a:effectLst/>
                  </p:spPr>
                </p:cxnSp>
              </p:grpSp>
            </p:grpSp>
          </p:grpSp>
          <p:grpSp>
            <p:nvGrpSpPr>
              <p:cNvPr id="34" name="组合 341"/>
              <p:cNvGrpSpPr/>
              <p:nvPr/>
            </p:nvGrpSpPr>
            <p:grpSpPr>
              <a:xfrm>
                <a:off x="5359230" y="4048475"/>
                <a:ext cx="238300" cy="213963"/>
                <a:chOff x="1299886" y="4026747"/>
                <a:chExt cx="645646" cy="637165"/>
              </a:xfrm>
              <a:grpFill/>
            </p:grpSpPr>
            <p:sp>
              <p:nvSpPr>
                <p:cNvPr id="35" name="Freeform 535"/>
                <p:cNvSpPr>
                  <a:spLocks noEditPoints="1"/>
                </p:cNvSpPr>
                <p:nvPr/>
              </p:nvSpPr>
              <p:spPr bwMode="auto">
                <a:xfrm>
                  <a:off x="1299886" y="4026747"/>
                  <a:ext cx="645646" cy="637165"/>
                </a:xfrm>
                <a:custGeom>
                  <a:avLst/>
                  <a:gdLst/>
                  <a:ahLst/>
                  <a:cxnLst>
                    <a:cxn ang="0">
                      <a:pos x="1" y="284"/>
                    </a:cxn>
                    <a:cxn ang="0">
                      <a:pos x="21" y="358"/>
                    </a:cxn>
                    <a:cxn ang="0">
                      <a:pos x="59" y="423"/>
                    </a:cxn>
                    <a:cxn ang="0">
                      <a:pos x="114" y="472"/>
                    </a:cxn>
                    <a:cxn ang="0">
                      <a:pos x="181" y="505"/>
                    </a:cxn>
                    <a:cxn ang="0">
                      <a:pos x="258" y="516"/>
                    </a:cxn>
                    <a:cxn ang="0">
                      <a:pos x="310" y="511"/>
                    </a:cxn>
                    <a:cxn ang="0">
                      <a:pos x="382" y="485"/>
                    </a:cxn>
                    <a:cxn ang="0">
                      <a:pos x="441" y="441"/>
                    </a:cxn>
                    <a:cxn ang="0">
                      <a:pos x="485" y="382"/>
                    </a:cxn>
                    <a:cxn ang="0">
                      <a:pos x="511" y="310"/>
                    </a:cxn>
                    <a:cxn ang="0">
                      <a:pos x="516" y="258"/>
                    </a:cxn>
                    <a:cxn ang="0">
                      <a:pos x="505" y="181"/>
                    </a:cxn>
                    <a:cxn ang="0">
                      <a:pos x="472" y="114"/>
                    </a:cxn>
                    <a:cxn ang="0">
                      <a:pos x="423" y="59"/>
                    </a:cxn>
                    <a:cxn ang="0">
                      <a:pos x="358" y="20"/>
                    </a:cxn>
                    <a:cxn ang="0">
                      <a:pos x="284" y="1"/>
                    </a:cxn>
                    <a:cxn ang="0">
                      <a:pos x="232" y="1"/>
                    </a:cxn>
                    <a:cxn ang="0">
                      <a:pos x="158" y="20"/>
                    </a:cxn>
                    <a:cxn ang="0">
                      <a:pos x="95" y="59"/>
                    </a:cxn>
                    <a:cxn ang="0">
                      <a:pos x="44" y="114"/>
                    </a:cxn>
                    <a:cxn ang="0">
                      <a:pos x="12" y="181"/>
                    </a:cxn>
                    <a:cxn ang="0">
                      <a:pos x="0" y="258"/>
                    </a:cxn>
                    <a:cxn ang="0">
                      <a:pos x="45" y="258"/>
                    </a:cxn>
                    <a:cxn ang="0">
                      <a:pos x="55" y="195"/>
                    </a:cxn>
                    <a:cxn ang="0">
                      <a:pos x="81" y="139"/>
                    </a:cxn>
                    <a:cxn ang="0">
                      <a:pos x="122" y="93"/>
                    </a:cxn>
                    <a:cxn ang="0">
                      <a:pos x="176" y="62"/>
                    </a:cxn>
                    <a:cxn ang="0">
                      <a:pos x="236" y="45"/>
                    </a:cxn>
                    <a:cxn ang="0">
                      <a:pos x="280" y="45"/>
                    </a:cxn>
                    <a:cxn ang="0">
                      <a:pos x="342" y="62"/>
                    </a:cxn>
                    <a:cxn ang="0">
                      <a:pos x="394" y="93"/>
                    </a:cxn>
                    <a:cxn ang="0">
                      <a:pos x="435" y="139"/>
                    </a:cxn>
                    <a:cxn ang="0">
                      <a:pos x="463" y="195"/>
                    </a:cxn>
                    <a:cxn ang="0">
                      <a:pos x="472" y="258"/>
                    </a:cxn>
                    <a:cxn ang="0">
                      <a:pos x="467" y="301"/>
                    </a:cxn>
                    <a:cxn ang="0">
                      <a:pos x="446" y="360"/>
                    </a:cxn>
                    <a:cxn ang="0">
                      <a:pos x="409" y="409"/>
                    </a:cxn>
                    <a:cxn ang="0">
                      <a:pos x="360" y="446"/>
                    </a:cxn>
                    <a:cxn ang="0">
                      <a:pos x="301" y="467"/>
                    </a:cxn>
                    <a:cxn ang="0">
                      <a:pos x="258" y="472"/>
                    </a:cxn>
                    <a:cxn ang="0">
                      <a:pos x="195" y="463"/>
                    </a:cxn>
                    <a:cxn ang="0">
                      <a:pos x="139" y="435"/>
                    </a:cxn>
                    <a:cxn ang="0">
                      <a:pos x="93" y="394"/>
                    </a:cxn>
                    <a:cxn ang="0">
                      <a:pos x="62" y="342"/>
                    </a:cxn>
                    <a:cxn ang="0">
                      <a:pos x="45" y="280"/>
                    </a:cxn>
                  </a:cxnLst>
                  <a:rect l="0" t="0" r="r" b="b"/>
                  <a:pathLst>
                    <a:path w="516" h="516">
                      <a:moveTo>
                        <a:pt x="0" y="258"/>
                      </a:moveTo>
                      <a:lnTo>
                        <a:pt x="0" y="258"/>
                      </a:lnTo>
                      <a:lnTo>
                        <a:pt x="1" y="284"/>
                      </a:lnTo>
                      <a:lnTo>
                        <a:pt x="5" y="310"/>
                      </a:lnTo>
                      <a:lnTo>
                        <a:pt x="12" y="335"/>
                      </a:lnTo>
                      <a:lnTo>
                        <a:pt x="21" y="358"/>
                      </a:lnTo>
                      <a:lnTo>
                        <a:pt x="31" y="382"/>
                      </a:lnTo>
                      <a:lnTo>
                        <a:pt x="44" y="402"/>
                      </a:lnTo>
                      <a:lnTo>
                        <a:pt x="59" y="423"/>
                      </a:lnTo>
                      <a:lnTo>
                        <a:pt x="75" y="441"/>
                      </a:lnTo>
                      <a:lnTo>
                        <a:pt x="95" y="457"/>
                      </a:lnTo>
                      <a:lnTo>
                        <a:pt x="114" y="472"/>
                      </a:lnTo>
                      <a:lnTo>
                        <a:pt x="136" y="485"/>
                      </a:lnTo>
                      <a:lnTo>
                        <a:pt x="158" y="496"/>
                      </a:lnTo>
                      <a:lnTo>
                        <a:pt x="181" y="505"/>
                      </a:lnTo>
                      <a:lnTo>
                        <a:pt x="206" y="511"/>
                      </a:lnTo>
                      <a:lnTo>
                        <a:pt x="232" y="515"/>
                      </a:lnTo>
                      <a:lnTo>
                        <a:pt x="258" y="516"/>
                      </a:lnTo>
                      <a:lnTo>
                        <a:pt x="258" y="516"/>
                      </a:lnTo>
                      <a:lnTo>
                        <a:pt x="284" y="515"/>
                      </a:lnTo>
                      <a:lnTo>
                        <a:pt x="310" y="511"/>
                      </a:lnTo>
                      <a:lnTo>
                        <a:pt x="335" y="505"/>
                      </a:lnTo>
                      <a:lnTo>
                        <a:pt x="358" y="496"/>
                      </a:lnTo>
                      <a:lnTo>
                        <a:pt x="382" y="485"/>
                      </a:lnTo>
                      <a:lnTo>
                        <a:pt x="402" y="472"/>
                      </a:lnTo>
                      <a:lnTo>
                        <a:pt x="423" y="457"/>
                      </a:lnTo>
                      <a:lnTo>
                        <a:pt x="441" y="441"/>
                      </a:lnTo>
                      <a:lnTo>
                        <a:pt x="457" y="423"/>
                      </a:lnTo>
                      <a:lnTo>
                        <a:pt x="472" y="402"/>
                      </a:lnTo>
                      <a:lnTo>
                        <a:pt x="485" y="382"/>
                      </a:lnTo>
                      <a:lnTo>
                        <a:pt x="496" y="358"/>
                      </a:lnTo>
                      <a:lnTo>
                        <a:pt x="505" y="335"/>
                      </a:lnTo>
                      <a:lnTo>
                        <a:pt x="511" y="310"/>
                      </a:lnTo>
                      <a:lnTo>
                        <a:pt x="515" y="284"/>
                      </a:lnTo>
                      <a:lnTo>
                        <a:pt x="516" y="258"/>
                      </a:lnTo>
                      <a:lnTo>
                        <a:pt x="516" y="258"/>
                      </a:lnTo>
                      <a:lnTo>
                        <a:pt x="515" y="232"/>
                      </a:lnTo>
                      <a:lnTo>
                        <a:pt x="511" y="206"/>
                      </a:lnTo>
                      <a:lnTo>
                        <a:pt x="505" y="181"/>
                      </a:lnTo>
                      <a:lnTo>
                        <a:pt x="496" y="158"/>
                      </a:lnTo>
                      <a:lnTo>
                        <a:pt x="485" y="136"/>
                      </a:lnTo>
                      <a:lnTo>
                        <a:pt x="472" y="114"/>
                      </a:lnTo>
                      <a:lnTo>
                        <a:pt x="457" y="95"/>
                      </a:lnTo>
                      <a:lnTo>
                        <a:pt x="441" y="75"/>
                      </a:lnTo>
                      <a:lnTo>
                        <a:pt x="423" y="59"/>
                      </a:lnTo>
                      <a:lnTo>
                        <a:pt x="402" y="44"/>
                      </a:lnTo>
                      <a:lnTo>
                        <a:pt x="382" y="31"/>
                      </a:lnTo>
                      <a:lnTo>
                        <a:pt x="358" y="20"/>
                      </a:lnTo>
                      <a:lnTo>
                        <a:pt x="335" y="12"/>
                      </a:lnTo>
                      <a:lnTo>
                        <a:pt x="310" y="5"/>
                      </a:lnTo>
                      <a:lnTo>
                        <a:pt x="284" y="1"/>
                      </a:lnTo>
                      <a:lnTo>
                        <a:pt x="258" y="0"/>
                      </a:lnTo>
                      <a:lnTo>
                        <a:pt x="258" y="0"/>
                      </a:lnTo>
                      <a:lnTo>
                        <a:pt x="232" y="1"/>
                      </a:lnTo>
                      <a:lnTo>
                        <a:pt x="206" y="5"/>
                      </a:lnTo>
                      <a:lnTo>
                        <a:pt x="181" y="12"/>
                      </a:lnTo>
                      <a:lnTo>
                        <a:pt x="158" y="20"/>
                      </a:lnTo>
                      <a:lnTo>
                        <a:pt x="136" y="31"/>
                      </a:lnTo>
                      <a:lnTo>
                        <a:pt x="114" y="44"/>
                      </a:lnTo>
                      <a:lnTo>
                        <a:pt x="95" y="59"/>
                      </a:lnTo>
                      <a:lnTo>
                        <a:pt x="75" y="75"/>
                      </a:lnTo>
                      <a:lnTo>
                        <a:pt x="59" y="95"/>
                      </a:lnTo>
                      <a:lnTo>
                        <a:pt x="44" y="114"/>
                      </a:lnTo>
                      <a:lnTo>
                        <a:pt x="31" y="136"/>
                      </a:lnTo>
                      <a:lnTo>
                        <a:pt x="21" y="158"/>
                      </a:lnTo>
                      <a:lnTo>
                        <a:pt x="12" y="181"/>
                      </a:lnTo>
                      <a:lnTo>
                        <a:pt x="5" y="206"/>
                      </a:lnTo>
                      <a:lnTo>
                        <a:pt x="1" y="232"/>
                      </a:lnTo>
                      <a:lnTo>
                        <a:pt x="0" y="258"/>
                      </a:lnTo>
                      <a:lnTo>
                        <a:pt x="0" y="258"/>
                      </a:lnTo>
                      <a:close/>
                      <a:moveTo>
                        <a:pt x="45" y="258"/>
                      </a:moveTo>
                      <a:lnTo>
                        <a:pt x="45" y="258"/>
                      </a:lnTo>
                      <a:lnTo>
                        <a:pt x="45" y="236"/>
                      </a:lnTo>
                      <a:lnTo>
                        <a:pt x="49" y="216"/>
                      </a:lnTo>
                      <a:lnTo>
                        <a:pt x="55" y="195"/>
                      </a:lnTo>
                      <a:lnTo>
                        <a:pt x="62" y="176"/>
                      </a:lnTo>
                      <a:lnTo>
                        <a:pt x="70" y="156"/>
                      </a:lnTo>
                      <a:lnTo>
                        <a:pt x="81" y="139"/>
                      </a:lnTo>
                      <a:lnTo>
                        <a:pt x="93" y="122"/>
                      </a:lnTo>
                      <a:lnTo>
                        <a:pt x="107" y="107"/>
                      </a:lnTo>
                      <a:lnTo>
                        <a:pt x="122" y="93"/>
                      </a:lnTo>
                      <a:lnTo>
                        <a:pt x="139" y="81"/>
                      </a:lnTo>
                      <a:lnTo>
                        <a:pt x="157" y="70"/>
                      </a:lnTo>
                      <a:lnTo>
                        <a:pt x="176" y="62"/>
                      </a:lnTo>
                      <a:lnTo>
                        <a:pt x="195" y="55"/>
                      </a:lnTo>
                      <a:lnTo>
                        <a:pt x="216" y="49"/>
                      </a:lnTo>
                      <a:lnTo>
                        <a:pt x="236" y="45"/>
                      </a:lnTo>
                      <a:lnTo>
                        <a:pt x="258" y="45"/>
                      </a:lnTo>
                      <a:lnTo>
                        <a:pt x="258" y="45"/>
                      </a:lnTo>
                      <a:lnTo>
                        <a:pt x="280" y="45"/>
                      </a:lnTo>
                      <a:lnTo>
                        <a:pt x="301" y="49"/>
                      </a:lnTo>
                      <a:lnTo>
                        <a:pt x="321" y="55"/>
                      </a:lnTo>
                      <a:lnTo>
                        <a:pt x="342" y="62"/>
                      </a:lnTo>
                      <a:lnTo>
                        <a:pt x="360" y="70"/>
                      </a:lnTo>
                      <a:lnTo>
                        <a:pt x="378" y="81"/>
                      </a:lnTo>
                      <a:lnTo>
                        <a:pt x="394" y="93"/>
                      </a:lnTo>
                      <a:lnTo>
                        <a:pt x="409" y="107"/>
                      </a:lnTo>
                      <a:lnTo>
                        <a:pt x="423" y="122"/>
                      </a:lnTo>
                      <a:lnTo>
                        <a:pt x="435" y="139"/>
                      </a:lnTo>
                      <a:lnTo>
                        <a:pt x="446" y="156"/>
                      </a:lnTo>
                      <a:lnTo>
                        <a:pt x="455" y="176"/>
                      </a:lnTo>
                      <a:lnTo>
                        <a:pt x="463" y="195"/>
                      </a:lnTo>
                      <a:lnTo>
                        <a:pt x="467" y="216"/>
                      </a:lnTo>
                      <a:lnTo>
                        <a:pt x="471" y="236"/>
                      </a:lnTo>
                      <a:lnTo>
                        <a:pt x="472" y="258"/>
                      </a:lnTo>
                      <a:lnTo>
                        <a:pt x="472" y="258"/>
                      </a:lnTo>
                      <a:lnTo>
                        <a:pt x="471" y="280"/>
                      </a:lnTo>
                      <a:lnTo>
                        <a:pt x="467" y="301"/>
                      </a:lnTo>
                      <a:lnTo>
                        <a:pt x="463" y="321"/>
                      </a:lnTo>
                      <a:lnTo>
                        <a:pt x="455" y="342"/>
                      </a:lnTo>
                      <a:lnTo>
                        <a:pt x="446" y="360"/>
                      </a:lnTo>
                      <a:lnTo>
                        <a:pt x="435" y="378"/>
                      </a:lnTo>
                      <a:lnTo>
                        <a:pt x="423" y="394"/>
                      </a:lnTo>
                      <a:lnTo>
                        <a:pt x="409" y="409"/>
                      </a:lnTo>
                      <a:lnTo>
                        <a:pt x="394" y="423"/>
                      </a:lnTo>
                      <a:lnTo>
                        <a:pt x="378" y="435"/>
                      </a:lnTo>
                      <a:lnTo>
                        <a:pt x="360" y="446"/>
                      </a:lnTo>
                      <a:lnTo>
                        <a:pt x="342" y="455"/>
                      </a:lnTo>
                      <a:lnTo>
                        <a:pt x="321" y="463"/>
                      </a:lnTo>
                      <a:lnTo>
                        <a:pt x="301" y="467"/>
                      </a:lnTo>
                      <a:lnTo>
                        <a:pt x="280" y="471"/>
                      </a:lnTo>
                      <a:lnTo>
                        <a:pt x="258" y="472"/>
                      </a:lnTo>
                      <a:lnTo>
                        <a:pt x="258" y="472"/>
                      </a:lnTo>
                      <a:lnTo>
                        <a:pt x="236" y="471"/>
                      </a:lnTo>
                      <a:lnTo>
                        <a:pt x="216" y="467"/>
                      </a:lnTo>
                      <a:lnTo>
                        <a:pt x="195" y="463"/>
                      </a:lnTo>
                      <a:lnTo>
                        <a:pt x="176" y="455"/>
                      </a:lnTo>
                      <a:lnTo>
                        <a:pt x="157" y="446"/>
                      </a:lnTo>
                      <a:lnTo>
                        <a:pt x="139" y="435"/>
                      </a:lnTo>
                      <a:lnTo>
                        <a:pt x="122" y="423"/>
                      </a:lnTo>
                      <a:lnTo>
                        <a:pt x="107" y="409"/>
                      </a:lnTo>
                      <a:lnTo>
                        <a:pt x="93" y="394"/>
                      </a:lnTo>
                      <a:lnTo>
                        <a:pt x="81" y="378"/>
                      </a:lnTo>
                      <a:lnTo>
                        <a:pt x="70" y="360"/>
                      </a:lnTo>
                      <a:lnTo>
                        <a:pt x="62" y="342"/>
                      </a:lnTo>
                      <a:lnTo>
                        <a:pt x="55" y="321"/>
                      </a:lnTo>
                      <a:lnTo>
                        <a:pt x="49" y="301"/>
                      </a:lnTo>
                      <a:lnTo>
                        <a:pt x="45" y="280"/>
                      </a:lnTo>
                      <a:lnTo>
                        <a:pt x="45" y="258"/>
                      </a:lnTo>
                      <a:lnTo>
                        <a:pt x="45" y="258"/>
                      </a:lnTo>
                      <a:close/>
                    </a:path>
                  </a:pathLst>
                </a:custGeom>
                <a:grpFill/>
                <a:ln w="9525">
                  <a:solidFill>
                    <a:srgbClr val="002060"/>
                  </a:solidFill>
                  <a:round/>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sp>
              <p:nvSpPr>
                <p:cNvPr id="36" name="Freeform 536"/>
                <p:cNvSpPr>
                  <a:spLocks/>
                </p:cNvSpPr>
                <p:nvPr/>
              </p:nvSpPr>
              <p:spPr bwMode="auto">
                <a:xfrm>
                  <a:off x="1585171" y="4308285"/>
                  <a:ext cx="75075" cy="74089"/>
                </a:xfrm>
                <a:custGeom>
                  <a:avLst/>
                  <a:gdLst/>
                  <a:ahLst/>
                  <a:cxnLst>
                    <a:cxn ang="0">
                      <a:pos x="60" y="30"/>
                    </a:cxn>
                    <a:cxn ang="0">
                      <a:pos x="60" y="30"/>
                    </a:cxn>
                    <a:cxn ang="0">
                      <a:pos x="59" y="36"/>
                    </a:cxn>
                    <a:cxn ang="0">
                      <a:pos x="58" y="43"/>
                    </a:cxn>
                    <a:cxn ang="0">
                      <a:pos x="55" y="47"/>
                    </a:cxn>
                    <a:cxn ang="0">
                      <a:pos x="51" y="51"/>
                    </a:cxn>
                    <a:cxn ang="0">
                      <a:pos x="47" y="55"/>
                    </a:cxn>
                    <a:cxn ang="0">
                      <a:pos x="43" y="58"/>
                    </a:cxn>
                    <a:cxn ang="0">
                      <a:pos x="36" y="59"/>
                    </a:cxn>
                    <a:cxn ang="0">
                      <a:pos x="30" y="60"/>
                    </a:cxn>
                    <a:cxn ang="0">
                      <a:pos x="30" y="60"/>
                    </a:cxn>
                    <a:cxn ang="0">
                      <a:pos x="25" y="59"/>
                    </a:cxn>
                    <a:cxn ang="0">
                      <a:pos x="19" y="58"/>
                    </a:cxn>
                    <a:cxn ang="0">
                      <a:pos x="14" y="55"/>
                    </a:cxn>
                    <a:cxn ang="0">
                      <a:pos x="10" y="51"/>
                    </a:cxn>
                    <a:cxn ang="0">
                      <a:pos x="5" y="47"/>
                    </a:cxn>
                    <a:cxn ang="0">
                      <a:pos x="3" y="43"/>
                    </a:cxn>
                    <a:cxn ang="0">
                      <a:pos x="1" y="36"/>
                    </a:cxn>
                    <a:cxn ang="0">
                      <a:pos x="0" y="30"/>
                    </a:cxn>
                    <a:cxn ang="0">
                      <a:pos x="0" y="30"/>
                    </a:cxn>
                    <a:cxn ang="0">
                      <a:pos x="1" y="25"/>
                    </a:cxn>
                    <a:cxn ang="0">
                      <a:pos x="3" y="19"/>
                    </a:cxn>
                    <a:cxn ang="0">
                      <a:pos x="5" y="14"/>
                    </a:cxn>
                    <a:cxn ang="0">
                      <a:pos x="10" y="10"/>
                    </a:cxn>
                    <a:cxn ang="0">
                      <a:pos x="14" y="5"/>
                    </a:cxn>
                    <a:cxn ang="0">
                      <a:pos x="19" y="3"/>
                    </a:cxn>
                    <a:cxn ang="0">
                      <a:pos x="25" y="1"/>
                    </a:cxn>
                    <a:cxn ang="0">
                      <a:pos x="30" y="0"/>
                    </a:cxn>
                    <a:cxn ang="0">
                      <a:pos x="30" y="0"/>
                    </a:cxn>
                    <a:cxn ang="0">
                      <a:pos x="36" y="1"/>
                    </a:cxn>
                    <a:cxn ang="0">
                      <a:pos x="43" y="3"/>
                    </a:cxn>
                    <a:cxn ang="0">
                      <a:pos x="47" y="5"/>
                    </a:cxn>
                    <a:cxn ang="0">
                      <a:pos x="51" y="10"/>
                    </a:cxn>
                    <a:cxn ang="0">
                      <a:pos x="55" y="14"/>
                    </a:cxn>
                    <a:cxn ang="0">
                      <a:pos x="58" y="19"/>
                    </a:cxn>
                    <a:cxn ang="0">
                      <a:pos x="59" y="25"/>
                    </a:cxn>
                    <a:cxn ang="0">
                      <a:pos x="60" y="30"/>
                    </a:cxn>
                    <a:cxn ang="0">
                      <a:pos x="60" y="30"/>
                    </a:cxn>
                  </a:cxnLst>
                  <a:rect l="0" t="0" r="r" b="b"/>
                  <a:pathLst>
                    <a:path w="60" h="60">
                      <a:moveTo>
                        <a:pt x="60" y="30"/>
                      </a:moveTo>
                      <a:lnTo>
                        <a:pt x="60" y="30"/>
                      </a:lnTo>
                      <a:lnTo>
                        <a:pt x="59" y="36"/>
                      </a:lnTo>
                      <a:lnTo>
                        <a:pt x="58" y="43"/>
                      </a:lnTo>
                      <a:lnTo>
                        <a:pt x="55" y="47"/>
                      </a:lnTo>
                      <a:lnTo>
                        <a:pt x="51" y="51"/>
                      </a:lnTo>
                      <a:lnTo>
                        <a:pt x="47" y="55"/>
                      </a:lnTo>
                      <a:lnTo>
                        <a:pt x="43" y="58"/>
                      </a:lnTo>
                      <a:lnTo>
                        <a:pt x="36" y="59"/>
                      </a:lnTo>
                      <a:lnTo>
                        <a:pt x="30" y="60"/>
                      </a:lnTo>
                      <a:lnTo>
                        <a:pt x="30" y="60"/>
                      </a:lnTo>
                      <a:lnTo>
                        <a:pt x="25" y="59"/>
                      </a:lnTo>
                      <a:lnTo>
                        <a:pt x="19" y="58"/>
                      </a:lnTo>
                      <a:lnTo>
                        <a:pt x="14" y="55"/>
                      </a:lnTo>
                      <a:lnTo>
                        <a:pt x="10" y="51"/>
                      </a:lnTo>
                      <a:lnTo>
                        <a:pt x="5" y="47"/>
                      </a:lnTo>
                      <a:lnTo>
                        <a:pt x="3" y="43"/>
                      </a:lnTo>
                      <a:lnTo>
                        <a:pt x="1" y="36"/>
                      </a:lnTo>
                      <a:lnTo>
                        <a:pt x="0" y="30"/>
                      </a:lnTo>
                      <a:lnTo>
                        <a:pt x="0" y="30"/>
                      </a:lnTo>
                      <a:lnTo>
                        <a:pt x="1" y="25"/>
                      </a:lnTo>
                      <a:lnTo>
                        <a:pt x="3" y="19"/>
                      </a:lnTo>
                      <a:lnTo>
                        <a:pt x="5" y="14"/>
                      </a:lnTo>
                      <a:lnTo>
                        <a:pt x="10" y="10"/>
                      </a:lnTo>
                      <a:lnTo>
                        <a:pt x="14" y="5"/>
                      </a:lnTo>
                      <a:lnTo>
                        <a:pt x="19" y="3"/>
                      </a:lnTo>
                      <a:lnTo>
                        <a:pt x="25" y="1"/>
                      </a:lnTo>
                      <a:lnTo>
                        <a:pt x="30" y="0"/>
                      </a:lnTo>
                      <a:lnTo>
                        <a:pt x="30" y="0"/>
                      </a:lnTo>
                      <a:lnTo>
                        <a:pt x="36" y="1"/>
                      </a:lnTo>
                      <a:lnTo>
                        <a:pt x="43" y="3"/>
                      </a:lnTo>
                      <a:lnTo>
                        <a:pt x="47" y="5"/>
                      </a:lnTo>
                      <a:lnTo>
                        <a:pt x="51" y="10"/>
                      </a:lnTo>
                      <a:lnTo>
                        <a:pt x="55" y="14"/>
                      </a:lnTo>
                      <a:lnTo>
                        <a:pt x="58" y="19"/>
                      </a:lnTo>
                      <a:lnTo>
                        <a:pt x="59" y="25"/>
                      </a:lnTo>
                      <a:lnTo>
                        <a:pt x="60" y="30"/>
                      </a:lnTo>
                      <a:lnTo>
                        <a:pt x="60" y="30"/>
                      </a:lnTo>
                      <a:close/>
                    </a:path>
                  </a:pathLst>
                </a:custGeom>
                <a:grpFill/>
                <a:ln w="9525">
                  <a:solidFill>
                    <a:srgbClr val="002060"/>
                  </a:solidFill>
                  <a:round/>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sp>
              <p:nvSpPr>
                <p:cNvPr id="37" name="Freeform 537"/>
                <p:cNvSpPr>
                  <a:spLocks/>
                </p:cNvSpPr>
                <p:nvPr/>
              </p:nvSpPr>
              <p:spPr bwMode="auto">
                <a:xfrm>
                  <a:off x="1482569" y="4209500"/>
                  <a:ext cx="142643" cy="140769"/>
                </a:xfrm>
                <a:custGeom>
                  <a:avLst/>
                  <a:gdLst/>
                  <a:ahLst/>
                  <a:cxnLst>
                    <a:cxn ang="0">
                      <a:pos x="111" y="84"/>
                    </a:cxn>
                    <a:cxn ang="0">
                      <a:pos x="111" y="84"/>
                    </a:cxn>
                    <a:cxn ang="0">
                      <a:pos x="114" y="88"/>
                    </a:cxn>
                    <a:cxn ang="0">
                      <a:pos x="114" y="95"/>
                    </a:cxn>
                    <a:cxn ang="0">
                      <a:pos x="111" y="101"/>
                    </a:cxn>
                    <a:cxn ang="0">
                      <a:pos x="107" y="106"/>
                    </a:cxn>
                    <a:cxn ang="0">
                      <a:pos x="105" y="107"/>
                    </a:cxn>
                    <a:cxn ang="0">
                      <a:pos x="105" y="107"/>
                    </a:cxn>
                    <a:cxn ang="0">
                      <a:pos x="100" y="112"/>
                    </a:cxn>
                    <a:cxn ang="0">
                      <a:pos x="94" y="114"/>
                    </a:cxn>
                    <a:cxn ang="0">
                      <a:pos x="87" y="114"/>
                    </a:cxn>
                    <a:cxn ang="0">
                      <a:pos x="83" y="112"/>
                    </a:cxn>
                    <a:cxn ang="0">
                      <a:pos x="2" y="29"/>
                    </a:cxn>
                    <a:cxn ang="0">
                      <a:pos x="2" y="29"/>
                    </a:cxn>
                    <a:cxn ang="0">
                      <a:pos x="0" y="25"/>
                    </a:cxn>
                    <a:cxn ang="0">
                      <a:pos x="0" y="19"/>
                    </a:cxn>
                    <a:cxn ang="0">
                      <a:pos x="1" y="14"/>
                    </a:cxn>
                    <a:cxn ang="0">
                      <a:pos x="5" y="7"/>
                    </a:cxn>
                    <a:cxn ang="0">
                      <a:pos x="6" y="6"/>
                    </a:cxn>
                    <a:cxn ang="0">
                      <a:pos x="6" y="6"/>
                    </a:cxn>
                    <a:cxn ang="0">
                      <a:pos x="12" y="2"/>
                    </a:cxn>
                    <a:cxn ang="0">
                      <a:pos x="19" y="0"/>
                    </a:cxn>
                    <a:cxn ang="0">
                      <a:pos x="24" y="0"/>
                    </a:cxn>
                    <a:cxn ang="0">
                      <a:pos x="28" y="3"/>
                    </a:cxn>
                    <a:cxn ang="0">
                      <a:pos x="111" y="84"/>
                    </a:cxn>
                  </a:cxnLst>
                  <a:rect l="0" t="0" r="r" b="b"/>
                  <a:pathLst>
                    <a:path w="114" h="114">
                      <a:moveTo>
                        <a:pt x="111" y="84"/>
                      </a:moveTo>
                      <a:lnTo>
                        <a:pt x="111" y="84"/>
                      </a:lnTo>
                      <a:lnTo>
                        <a:pt x="114" y="88"/>
                      </a:lnTo>
                      <a:lnTo>
                        <a:pt x="114" y="95"/>
                      </a:lnTo>
                      <a:lnTo>
                        <a:pt x="111" y="101"/>
                      </a:lnTo>
                      <a:lnTo>
                        <a:pt x="107" y="106"/>
                      </a:lnTo>
                      <a:lnTo>
                        <a:pt x="105" y="107"/>
                      </a:lnTo>
                      <a:lnTo>
                        <a:pt x="105" y="107"/>
                      </a:lnTo>
                      <a:lnTo>
                        <a:pt x="100" y="112"/>
                      </a:lnTo>
                      <a:lnTo>
                        <a:pt x="94" y="114"/>
                      </a:lnTo>
                      <a:lnTo>
                        <a:pt x="87" y="114"/>
                      </a:lnTo>
                      <a:lnTo>
                        <a:pt x="83" y="112"/>
                      </a:lnTo>
                      <a:lnTo>
                        <a:pt x="2" y="29"/>
                      </a:lnTo>
                      <a:lnTo>
                        <a:pt x="2" y="29"/>
                      </a:lnTo>
                      <a:lnTo>
                        <a:pt x="0" y="25"/>
                      </a:lnTo>
                      <a:lnTo>
                        <a:pt x="0" y="19"/>
                      </a:lnTo>
                      <a:lnTo>
                        <a:pt x="1" y="14"/>
                      </a:lnTo>
                      <a:lnTo>
                        <a:pt x="5" y="7"/>
                      </a:lnTo>
                      <a:lnTo>
                        <a:pt x="6" y="6"/>
                      </a:lnTo>
                      <a:lnTo>
                        <a:pt x="6" y="6"/>
                      </a:lnTo>
                      <a:lnTo>
                        <a:pt x="12" y="2"/>
                      </a:lnTo>
                      <a:lnTo>
                        <a:pt x="19" y="0"/>
                      </a:lnTo>
                      <a:lnTo>
                        <a:pt x="24" y="0"/>
                      </a:lnTo>
                      <a:lnTo>
                        <a:pt x="28" y="3"/>
                      </a:lnTo>
                      <a:lnTo>
                        <a:pt x="111" y="84"/>
                      </a:lnTo>
                      <a:close/>
                    </a:path>
                  </a:pathLst>
                </a:custGeom>
                <a:grpFill/>
                <a:ln w="9525">
                  <a:solidFill>
                    <a:srgbClr val="002060"/>
                  </a:solidFill>
                  <a:round/>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sp>
              <p:nvSpPr>
                <p:cNvPr id="38" name="Rectangle 539"/>
                <p:cNvSpPr>
                  <a:spLocks noChangeArrowheads="1"/>
                </p:cNvSpPr>
                <p:nvPr/>
              </p:nvSpPr>
              <p:spPr bwMode="auto">
                <a:xfrm>
                  <a:off x="1598935" y="4552779"/>
                  <a:ext cx="47548" cy="74089"/>
                </a:xfrm>
                <a:prstGeom prst="rect">
                  <a:avLst/>
                </a:prstGeom>
                <a:grpFill/>
                <a:ln w="9525">
                  <a:solidFill>
                    <a:srgbClr val="002060"/>
                  </a:solidFill>
                  <a:miter lim="800000"/>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sp>
              <p:nvSpPr>
                <p:cNvPr id="39" name="Rectangle 540"/>
                <p:cNvSpPr>
                  <a:spLocks noChangeArrowheads="1"/>
                </p:cNvSpPr>
                <p:nvPr/>
              </p:nvSpPr>
              <p:spPr bwMode="auto">
                <a:xfrm>
                  <a:off x="1598935" y="4063791"/>
                  <a:ext cx="47548" cy="75324"/>
                </a:xfrm>
                <a:prstGeom prst="rect">
                  <a:avLst/>
                </a:prstGeom>
                <a:grpFill/>
                <a:ln w="9525">
                  <a:solidFill>
                    <a:srgbClr val="002060"/>
                  </a:solidFill>
                  <a:miter lim="800000"/>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sp>
              <p:nvSpPr>
                <p:cNvPr id="41" name="Rectangle 541"/>
                <p:cNvSpPr>
                  <a:spLocks noChangeArrowheads="1"/>
                </p:cNvSpPr>
                <p:nvPr/>
              </p:nvSpPr>
              <p:spPr bwMode="auto">
                <a:xfrm>
                  <a:off x="1337424" y="4321868"/>
                  <a:ext cx="76327" cy="46923"/>
                </a:xfrm>
                <a:prstGeom prst="rect">
                  <a:avLst/>
                </a:prstGeom>
                <a:grpFill/>
                <a:ln w="9525">
                  <a:solidFill>
                    <a:srgbClr val="002060"/>
                  </a:solidFill>
                  <a:miter lim="800000"/>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sp>
              <p:nvSpPr>
                <p:cNvPr id="42" name="Rectangle 542"/>
                <p:cNvSpPr>
                  <a:spLocks noChangeArrowheads="1"/>
                </p:cNvSpPr>
                <p:nvPr/>
              </p:nvSpPr>
              <p:spPr bwMode="auto">
                <a:xfrm>
                  <a:off x="1832919" y="4321868"/>
                  <a:ext cx="75075" cy="46923"/>
                </a:xfrm>
                <a:prstGeom prst="rect">
                  <a:avLst/>
                </a:prstGeom>
                <a:grpFill/>
                <a:ln w="9525">
                  <a:solidFill>
                    <a:srgbClr val="002060"/>
                  </a:solidFill>
                  <a:miter lim="800000"/>
                  <a:headEnd/>
                  <a:tailEnd/>
                </a:ln>
              </p:spPr>
              <p:txBody>
                <a:bodyPr vert="horz" wrap="square" lIns="91416" tIns="45708" rIns="91416" bIns="45708" numCol="1" anchor="t" anchorCtr="0" compatLnSpc="1">
                  <a:prstTxWarp prst="textNoShape">
                    <a:avLst/>
                  </a:prstTxWarp>
                </a:bodyPr>
                <a:lstStyle/>
                <a:p>
                  <a:pPr defTabSz="767126"/>
                  <a:endParaRPr lang="zh-CN" altLang="en-US" sz="1400" b="1" dirty="0">
                    <a:solidFill>
                      <a:schemeClr val="bg1"/>
                    </a:solidFill>
                    <a:latin typeface="+mn-ea"/>
                    <a:cs typeface="Arial" pitchFamily="34" charset="0"/>
                  </a:endParaRPr>
                </a:p>
              </p:txBody>
            </p:sp>
          </p:grpSp>
        </p:grpSp>
      </p:grpSp>
      <p:sp>
        <p:nvSpPr>
          <p:cNvPr id="79" name="椭圆 78"/>
          <p:cNvSpPr/>
          <p:nvPr/>
        </p:nvSpPr>
        <p:spPr>
          <a:xfrm>
            <a:off x="2052488" y="4288220"/>
            <a:ext cx="399396" cy="424663"/>
          </a:xfrm>
          <a:prstGeom prst="ellipse">
            <a:avLst/>
          </a:prstGeom>
          <a:solidFill>
            <a:srgbClr val="66CCFF"/>
          </a:solidFill>
          <a:ln w="19050">
            <a:noFill/>
            <a:miter lim="800000"/>
            <a:headEnd/>
            <a:tailEnd/>
          </a:ln>
        </p:spPr>
        <p:txBody>
          <a:bodyPr vert="horz" wrap="square" lIns="91379" tIns="45690" rIns="91379" bIns="45690" numCol="1" anchor="t" anchorCtr="0" compatLnSpc="1">
            <a:prstTxWarp prst="textNoShape">
              <a:avLst/>
            </a:prstTxWarp>
          </a:bodyPr>
          <a:lstStyle/>
          <a:p>
            <a:pPr indent="-134851" algn="ctr" defTabSz="684752">
              <a:lnSpc>
                <a:spcPts val="2099"/>
              </a:lnSpc>
              <a:buClr>
                <a:srgbClr val="CC9900"/>
              </a:buClr>
              <a:buFont typeface="Wingdings" pitchFamily="2" charset="2"/>
              <a:buChar char="n"/>
              <a:defRPr/>
            </a:pPr>
            <a:endParaRPr lang="zh-CN" altLang="en-US" sz="1400" b="1" kern="0" dirty="0">
              <a:solidFill>
                <a:schemeClr val="bg1"/>
              </a:solidFill>
              <a:latin typeface="+mn-ea"/>
              <a:cs typeface="Arial" pitchFamily="34" charset="0"/>
              <a:sym typeface="Arial" pitchFamily="34" charset="0"/>
            </a:endParaRPr>
          </a:p>
        </p:txBody>
      </p:sp>
      <p:sp>
        <p:nvSpPr>
          <p:cNvPr id="80" name="AutoShape 53"/>
          <p:cNvSpPr>
            <a:spLocks/>
          </p:cNvSpPr>
          <p:nvPr/>
        </p:nvSpPr>
        <p:spPr bwMode="auto">
          <a:xfrm>
            <a:off x="2045769" y="4287534"/>
            <a:ext cx="399396" cy="424663"/>
          </a:xfrm>
          <a:custGeom>
            <a:avLst/>
            <a:gdLst>
              <a:gd name="T0" fmla="*/ 238 w 21600"/>
              <a:gd name="T1" fmla="*/ 10 h 21600"/>
              <a:gd name="T2" fmla="*/ 140 w 21600"/>
              <a:gd name="T3" fmla="*/ 54 h 21600"/>
              <a:gd name="T4" fmla="*/ 64 w 21600"/>
              <a:gd name="T5" fmla="*/ 128 h 21600"/>
              <a:gd name="T6" fmla="*/ 14 w 21600"/>
              <a:gd name="T7" fmla="*/ 224 h 21600"/>
              <a:gd name="T8" fmla="*/ 1 w 21600"/>
              <a:gd name="T9" fmla="*/ 334 h 21600"/>
              <a:gd name="T10" fmla="*/ 25 w 21600"/>
              <a:gd name="T11" fmla="*/ 441 h 21600"/>
              <a:gd name="T12" fmla="*/ 83 w 21600"/>
              <a:gd name="T13" fmla="*/ 531 h 21600"/>
              <a:gd name="T14" fmla="*/ 166 w 21600"/>
              <a:gd name="T15" fmla="*/ 597 h 21600"/>
              <a:gd name="T16" fmla="*/ 269 w 21600"/>
              <a:gd name="T17" fmla="*/ 632 h 21600"/>
              <a:gd name="T18" fmla="*/ 382 w 21600"/>
              <a:gd name="T19" fmla="*/ 629 h 21600"/>
              <a:gd name="T20" fmla="*/ 482 w 21600"/>
              <a:gd name="T21" fmla="*/ 589 h 21600"/>
              <a:gd name="T22" fmla="*/ 562 w 21600"/>
              <a:gd name="T23" fmla="*/ 520 h 21600"/>
              <a:gd name="T24" fmla="*/ 616 w 21600"/>
              <a:gd name="T25" fmla="*/ 427 h 21600"/>
              <a:gd name="T26" fmla="*/ 635 w 21600"/>
              <a:gd name="T27" fmla="*/ 318 h 21600"/>
              <a:gd name="T28" fmla="*/ 616 w 21600"/>
              <a:gd name="T29" fmla="*/ 208 h 21600"/>
              <a:gd name="T30" fmla="*/ 562 w 21600"/>
              <a:gd name="T31" fmla="*/ 116 h 21600"/>
              <a:gd name="T32" fmla="*/ 482 w 21600"/>
              <a:gd name="T33" fmla="*/ 46 h 21600"/>
              <a:gd name="T34" fmla="*/ 382 w 21600"/>
              <a:gd name="T35" fmla="*/ 7 h 21600"/>
              <a:gd name="T36" fmla="*/ 302 w 21600"/>
              <a:gd name="T37" fmla="*/ 613 h 21600"/>
              <a:gd name="T38" fmla="*/ 203 w 21600"/>
              <a:gd name="T39" fmla="*/ 590 h 21600"/>
              <a:gd name="T40" fmla="*/ 119 w 21600"/>
              <a:gd name="T41" fmla="*/ 536 h 21600"/>
              <a:gd name="T42" fmla="*/ 58 w 21600"/>
              <a:gd name="T43" fmla="*/ 459 h 21600"/>
              <a:gd name="T44" fmla="*/ 26 w 21600"/>
              <a:gd name="T45" fmla="*/ 363 h 21600"/>
              <a:gd name="T46" fmla="*/ 28 w 21600"/>
              <a:gd name="T47" fmla="*/ 259 h 21600"/>
              <a:gd name="T48" fmla="*/ 65 w 21600"/>
              <a:gd name="T49" fmla="*/ 165 h 21600"/>
              <a:gd name="T50" fmla="*/ 130 w 21600"/>
              <a:gd name="T51" fmla="*/ 90 h 21600"/>
              <a:gd name="T52" fmla="*/ 216 w 21600"/>
              <a:gd name="T53" fmla="*/ 40 h 21600"/>
              <a:gd name="T54" fmla="*/ 318 w 21600"/>
              <a:gd name="T55" fmla="*/ 22 h 21600"/>
              <a:gd name="T56" fmla="*/ 419 w 21600"/>
              <a:gd name="T57" fmla="*/ 40 h 21600"/>
              <a:gd name="T58" fmla="*/ 506 w 21600"/>
              <a:gd name="T59" fmla="*/ 90 h 21600"/>
              <a:gd name="T60" fmla="*/ 570 w 21600"/>
              <a:gd name="T61" fmla="*/ 165 h 21600"/>
              <a:gd name="T62" fmla="*/ 607 w 21600"/>
              <a:gd name="T63" fmla="*/ 259 h 21600"/>
              <a:gd name="T64" fmla="*/ 610 w 21600"/>
              <a:gd name="T65" fmla="*/ 363 h 21600"/>
              <a:gd name="T66" fmla="*/ 577 w 21600"/>
              <a:gd name="T67" fmla="*/ 459 h 21600"/>
              <a:gd name="T68" fmla="*/ 516 w 21600"/>
              <a:gd name="T69" fmla="*/ 536 h 21600"/>
              <a:gd name="T70" fmla="*/ 432 w 21600"/>
              <a:gd name="T71" fmla="*/ 590 h 21600"/>
              <a:gd name="T72" fmla="*/ 333 w 21600"/>
              <a:gd name="T73" fmla="*/ 613 h 21600"/>
              <a:gd name="T74" fmla="*/ 318 w 21600"/>
              <a:gd name="T75" fmla="*/ 106 h 21600"/>
              <a:gd name="T76" fmla="*/ 255 w 21600"/>
              <a:gd name="T77" fmla="*/ 126 h 21600"/>
              <a:gd name="T78" fmla="*/ 211 w 21600"/>
              <a:gd name="T79" fmla="*/ 185 h 21600"/>
              <a:gd name="T80" fmla="*/ 210 w 21600"/>
              <a:gd name="T81" fmla="*/ 246 h 21600"/>
              <a:gd name="T82" fmla="*/ 232 w 21600"/>
              <a:gd name="T83" fmla="*/ 289 h 21600"/>
              <a:gd name="T84" fmla="*/ 258 w 21600"/>
              <a:gd name="T85" fmla="*/ 464 h 21600"/>
              <a:gd name="T86" fmla="*/ 288 w 21600"/>
              <a:gd name="T87" fmla="*/ 501 h 21600"/>
              <a:gd name="T88" fmla="*/ 369 w 21600"/>
              <a:gd name="T89" fmla="*/ 483 h 21600"/>
              <a:gd name="T90" fmla="*/ 389 w 21600"/>
              <a:gd name="T91" fmla="*/ 304 h 21600"/>
              <a:gd name="T92" fmla="*/ 419 w 21600"/>
              <a:gd name="T93" fmla="*/ 265 h 21600"/>
              <a:gd name="T94" fmla="*/ 429 w 21600"/>
              <a:gd name="T95" fmla="*/ 218 h 21600"/>
              <a:gd name="T96" fmla="*/ 403 w 21600"/>
              <a:gd name="T97" fmla="*/ 147 h 21600"/>
              <a:gd name="T98" fmla="*/ 340 w 21600"/>
              <a:gd name="T99" fmla="*/ 109 h 21600"/>
              <a:gd name="T100" fmla="*/ 292 w 21600"/>
              <a:gd name="T101" fmla="*/ 477 h 21600"/>
              <a:gd name="T102" fmla="*/ 353 w 21600"/>
              <a:gd name="T103" fmla="*/ 464 h 21600"/>
              <a:gd name="T104" fmla="*/ 332 w 21600"/>
              <a:gd name="T105" fmla="*/ 481 h 21600"/>
              <a:gd name="T106" fmla="*/ 355 w 21600"/>
              <a:gd name="T107" fmla="*/ 299 h 21600"/>
              <a:gd name="T108" fmla="*/ 281 w 21600"/>
              <a:gd name="T109" fmla="*/ 299 h 21600"/>
              <a:gd name="T110" fmla="*/ 232 w 21600"/>
              <a:gd name="T111" fmla="*/ 241 h 21600"/>
              <a:gd name="T112" fmla="*/ 240 w 21600"/>
              <a:gd name="T113" fmla="*/ 176 h 21600"/>
              <a:gd name="T114" fmla="*/ 283 w 21600"/>
              <a:gd name="T115" fmla="*/ 136 h 21600"/>
              <a:gd name="T116" fmla="*/ 344 w 21600"/>
              <a:gd name="T117" fmla="*/ 134 h 21600"/>
              <a:gd name="T118" fmla="*/ 391 w 21600"/>
              <a:gd name="T119" fmla="*/ 169 h 21600"/>
              <a:gd name="T120" fmla="*/ 406 w 21600"/>
              <a:gd name="T121" fmla="*/ 230 h 21600"/>
              <a:gd name="T122" fmla="*/ 360 w 21600"/>
              <a:gd name="T123" fmla="*/ 296 h 216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600" h="21600">
                <a:moveTo>
                  <a:pt x="10812" y="0"/>
                </a:moveTo>
                <a:lnTo>
                  <a:pt x="10812" y="0"/>
                </a:lnTo>
                <a:lnTo>
                  <a:pt x="10252" y="23"/>
                </a:lnTo>
                <a:lnTo>
                  <a:pt x="9693" y="70"/>
                </a:lnTo>
                <a:lnTo>
                  <a:pt x="9157" y="117"/>
                </a:lnTo>
                <a:lnTo>
                  <a:pt x="8621" y="233"/>
                </a:lnTo>
                <a:lnTo>
                  <a:pt x="8109" y="350"/>
                </a:lnTo>
                <a:lnTo>
                  <a:pt x="7596" y="490"/>
                </a:lnTo>
                <a:lnTo>
                  <a:pt x="7107" y="653"/>
                </a:lnTo>
                <a:lnTo>
                  <a:pt x="6617" y="863"/>
                </a:lnTo>
                <a:lnTo>
                  <a:pt x="6128" y="1073"/>
                </a:lnTo>
                <a:lnTo>
                  <a:pt x="5662" y="1306"/>
                </a:lnTo>
                <a:lnTo>
                  <a:pt x="5219" y="1563"/>
                </a:lnTo>
                <a:lnTo>
                  <a:pt x="4777" y="1843"/>
                </a:lnTo>
                <a:lnTo>
                  <a:pt x="4357" y="2146"/>
                </a:lnTo>
                <a:lnTo>
                  <a:pt x="3938" y="2473"/>
                </a:lnTo>
                <a:lnTo>
                  <a:pt x="3542" y="2822"/>
                </a:lnTo>
                <a:lnTo>
                  <a:pt x="3169" y="3172"/>
                </a:lnTo>
                <a:lnTo>
                  <a:pt x="2819" y="3546"/>
                </a:lnTo>
                <a:lnTo>
                  <a:pt x="2470" y="3942"/>
                </a:lnTo>
                <a:lnTo>
                  <a:pt x="2167" y="4339"/>
                </a:lnTo>
                <a:lnTo>
                  <a:pt x="1864" y="4759"/>
                </a:lnTo>
                <a:lnTo>
                  <a:pt x="1584" y="5202"/>
                </a:lnTo>
                <a:lnTo>
                  <a:pt x="1305" y="5668"/>
                </a:lnTo>
                <a:lnTo>
                  <a:pt x="1072" y="6135"/>
                </a:lnTo>
                <a:lnTo>
                  <a:pt x="862" y="6601"/>
                </a:lnTo>
                <a:lnTo>
                  <a:pt x="676" y="7091"/>
                </a:lnTo>
                <a:lnTo>
                  <a:pt x="489" y="7604"/>
                </a:lnTo>
                <a:lnTo>
                  <a:pt x="350" y="8117"/>
                </a:lnTo>
                <a:lnTo>
                  <a:pt x="233" y="8631"/>
                </a:lnTo>
                <a:lnTo>
                  <a:pt x="140" y="9167"/>
                </a:lnTo>
                <a:lnTo>
                  <a:pt x="70" y="9704"/>
                </a:lnTo>
                <a:lnTo>
                  <a:pt x="23" y="10240"/>
                </a:lnTo>
                <a:lnTo>
                  <a:pt x="0" y="10800"/>
                </a:lnTo>
                <a:lnTo>
                  <a:pt x="23" y="11360"/>
                </a:lnTo>
                <a:lnTo>
                  <a:pt x="70" y="11920"/>
                </a:lnTo>
                <a:lnTo>
                  <a:pt x="140" y="12456"/>
                </a:lnTo>
                <a:lnTo>
                  <a:pt x="233" y="12969"/>
                </a:lnTo>
                <a:lnTo>
                  <a:pt x="350" y="13506"/>
                </a:lnTo>
                <a:lnTo>
                  <a:pt x="489" y="14019"/>
                </a:lnTo>
                <a:lnTo>
                  <a:pt x="676" y="14509"/>
                </a:lnTo>
                <a:lnTo>
                  <a:pt x="862" y="14999"/>
                </a:lnTo>
                <a:lnTo>
                  <a:pt x="1072" y="15489"/>
                </a:lnTo>
                <a:lnTo>
                  <a:pt x="1305" y="15955"/>
                </a:lnTo>
                <a:lnTo>
                  <a:pt x="1584" y="16398"/>
                </a:lnTo>
                <a:lnTo>
                  <a:pt x="1864" y="16841"/>
                </a:lnTo>
                <a:lnTo>
                  <a:pt x="2167" y="17261"/>
                </a:lnTo>
                <a:lnTo>
                  <a:pt x="2470" y="17681"/>
                </a:lnTo>
                <a:lnTo>
                  <a:pt x="2819" y="18078"/>
                </a:lnTo>
                <a:lnTo>
                  <a:pt x="3169" y="18451"/>
                </a:lnTo>
                <a:lnTo>
                  <a:pt x="3542" y="18801"/>
                </a:lnTo>
                <a:lnTo>
                  <a:pt x="3938" y="19151"/>
                </a:lnTo>
                <a:lnTo>
                  <a:pt x="4357" y="19454"/>
                </a:lnTo>
                <a:lnTo>
                  <a:pt x="4777" y="19757"/>
                </a:lnTo>
                <a:lnTo>
                  <a:pt x="5219" y="20037"/>
                </a:lnTo>
                <a:lnTo>
                  <a:pt x="5662" y="20294"/>
                </a:lnTo>
                <a:lnTo>
                  <a:pt x="6128" y="20550"/>
                </a:lnTo>
                <a:lnTo>
                  <a:pt x="6617" y="20760"/>
                </a:lnTo>
                <a:lnTo>
                  <a:pt x="7107" y="20947"/>
                </a:lnTo>
                <a:lnTo>
                  <a:pt x="7596" y="21133"/>
                </a:lnTo>
                <a:lnTo>
                  <a:pt x="8109" y="21273"/>
                </a:lnTo>
                <a:lnTo>
                  <a:pt x="8621" y="21390"/>
                </a:lnTo>
                <a:lnTo>
                  <a:pt x="9157" y="21483"/>
                </a:lnTo>
                <a:lnTo>
                  <a:pt x="9693" y="21553"/>
                </a:lnTo>
                <a:lnTo>
                  <a:pt x="10252" y="21600"/>
                </a:lnTo>
                <a:lnTo>
                  <a:pt x="10812" y="21600"/>
                </a:lnTo>
                <a:lnTo>
                  <a:pt x="11348" y="21600"/>
                </a:lnTo>
                <a:lnTo>
                  <a:pt x="11907" y="21553"/>
                </a:lnTo>
                <a:lnTo>
                  <a:pt x="12443" y="21483"/>
                </a:lnTo>
                <a:lnTo>
                  <a:pt x="12979" y="21390"/>
                </a:lnTo>
                <a:lnTo>
                  <a:pt x="13491" y="21273"/>
                </a:lnTo>
                <a:lnTo>
                  <a:pt x="14004" y="21133"/>
                </a:lnTo>
                <a:lnTo>
                  <a:pt x="14517" y="20947"/>
                </a:lnTo>
                <a:lnTo>
                  <a:pt x="15006" y="20760"/>
                </a:lnTo>
                <a:lnTo>
                  <a:pt x="15472" y="20550"/>
                </a:lnTo>
                <a:lnTo>
                  <a:pt x="15938" y="20294"/>
                </a:lnTo>
                <a:lnTo>
                  <a:pt x="16404" y="20037"/>
                </a:lnTo>
                <a:lnTo>
                  <a:pt x="16823" y="19757"/>
                </a:lnTo>
                <a:lnTo>
                  <a:pt x="17266" y="19454"/>
                </a:lnTo>
                <a:lnTo>
                  <a:pt x="17662" y="19151"/>
                </a:lnTo>
                <a:lnTo>
                  <a:pt x="18058" y="18801"/>
                </a:lnTo>
                <a:lnTo>
                  <a:pt x="18431" y="18451"/>
                </a:lnTo>
                <a:lnTo>
                  <a:pt x="18781" y="18078"/>
                </a:lnTo>
                <a:lnTo>
                  <a:pt x="19130" y="17681"/>
                </a:lnTo>
                <a:lnTo>
                  <a:pt x="19456" y="17261"/>
                </a:lnTo>
                <a:lnTo>
                  <a:pt x="19759" y="16841"/>
                </a:lnTo>
                <a:lnTo>
                  <a:pt x="20039" y="16398"/>
                </a:lnTo>
                <a:lnTo>
                  <a:pt x="20295" y="15955"/>
                </a:lnTo>
                <a:lnTo>
                  <a:pt x="20528" y="15489"/>
                </a:lnTo>
                <a:lnTo>
                  <a:pt x="20738" y="14999"/>
                </a:lnTo>
                <a:lnTo>
                  <a:pt x="20948" y="14509"/>
                </a:lnTo>
                <a:lnTo>
                  <a:pt x="21111" y="14019"/>
                </a:lnTo>
                <a:lnTo>
                  <a:pt x="21250" y="13506"/>
                </a:lnTo>
                <a:lnTo>
                  <a:pt x="21367" y="12969"/>
                </a:lnTo>
                <a:lnTo>
                  <a:pt x="21460" y="12456"/>
                </a:lnTo>
                <a:lnTo>
                  <a:pt x="21530" y="11920"/>
                </a:lnTo>
                <a:lnTo>
                  <a:pt x="21577" y="11360"/>
                </a:lnTo>
                <a:lnTo>
                  <a:pt x="21600" y="10800"/>
                </a:lnTo>
                <a:lnTo>
                  <a:pt x="21577" y="10240"/>
                </a:lnTo>
                <a:lnTo>
                  <a:pt x="21530" y="9704"/>
                </a:lnTo>
                <a:lnTo>
                  <a:pt x="21460" y="9167"/>
                </a:lnTo>
                <a:lnTo>
                  <a:pt x="21367" y="8631"/>
                </a:lnTo>
                <a:lnTo>
                  <a:pt x="21250" y="8117"/>
                </a:lnTo>
                <a:lnTo>
                  <a:pt x="21111" y="7604"/>
                </a:lnTo>
                <a:lnTo>
                  <a:pt x="20948" y="7091"/>
                </a:lnTo>
                <a:lnTo>
                  <a:pt x="20738" y="6601"/>
                </a:lnTo>
                <a:lnTo>
                  <a:pt x="20528" y="6135"/>
                </a:lnTo>
                <a:lnTo>
                  <a:pt x="20295" y="5668"/>
                </a:lnTo>
                <a:lnTo>
                  <a:pt x="20039" y="5202"/>
                </a:lnTo>
                <a:lnTo>
                  <a:pt x="19759" y="4759"/>
                </a:lnTo>
                <a:lnTo>
                  <a:pt x="19456" y="4339"/>
                </a:lnTo>
                <a:lnTo>
                  <a:pt x="19130" y="3942"/>
                </a:lnTo>
                <a:lnTo>
                  <a:pt x="18781" y="3546"/>
                </a:lnTo>
                <a:lnTo>
                  <a:pt x="18431" y="3172"/>
                </a:lnTo>
                <a:lnTo>
                  <a:pt x="18058" y="2822"/>
                </a:lnTo>
                <a:lnTo>
                  <a:pt x="17662" y="2473"/>
                </a:lnTo>
                <a:lnTo>
                  <a:pt x="17266" y="2146"/>
                </a:lnTo>
                <a:lnTo>
                  <a:pt x="16823" y="1843"/>
                </a:lnTo>
                <a:lnTo>
                  <a:pt x="16404" y="1563"/>
                </a:lnTo>
                <a:lnTo>
                  <a:pt x="15938" y="1306"/>
                </a:lnTo>
                <a:lnTo>
                  <a:pt x="15472" y="1073"/>
                </a:lnTo>
                <a:lnTo>
                  <a:pt x="15006" y="863"/>
                </a:lnTo>
                <a:lnTo>
                  <a:pt x="14517" y="653"/>
                </a:lnTo>
                <a:lnTo>
                  <a:pt x="14004" y="490"/>
                </a:lnTo>
                <a:lnTo>
                  <a:pt x="13491" y="350"/>
                </a:lnTo>
                <a:lnTo>
                  <a:pt x="12979" y="233"/>
                </a:lnTo>
                <a:lnTo>
                  <a:pt x="12443" y="117"/>
                </a:lnTo>
                <a:lnTo>
                  <a:pt x="11907" y="70"/>
                </a:lnTo>
                <a:lnTo>
                  <a:pt x="11348" y="23"/>
                </a:lnTo>
                <a:lnTo>
                  <a:pt x="10812" y="0"/>
                </a:lnTo>
                <a:close/>
                <a:moveTo>
                  <a:pt x="10812" y="20854"/>
                </a:moveTo>
                <a:lnTo>
                  <a:pt x="10812" y="20854"/>
                </a:lnTo>
                <a:lnTo>
                  <a:pt x="10276" y="20854"/>
                </a:lnTo>
                <a:lnTo>
                  <a:pt x="9786" y="20807"/>
                </a:lnTo>
                <a:lnTo>
                  <a:pt x="9274" y="20737"/>
                </a:lnTo>
                <a:lnTo>
                  <a:pt x="8784" y="20644"/>
                </a:lnTo>
                <a:lnTo>
                  <a:pt x="8295" y="20550"/>
                </a:lnTo>
                <a:lnTo>
                  <a:pt x="7829" y="20410"/>
                </a:lnTo>
                <a:lnTo>
                  <a:pt x="7363" y="20247"/>
                </a:lnTo>
                <a:lnTo>
                  <a:pt x="6897" y="20060"/>
                </a:lnTo>
                <a:lnTo>
                  <a:pt x="6454" y="19874"/>
                </a:lnTo>
                <a:lnTo>
                  <a:pt x="6012" y="19641"/>
                </a:lnTo>
                <a:lnTo>
                  <a:pt x="5592" y="19407"/>
                </a:lnTo>
                <a:lnTo>
                  <a:pt x="5196" y="19151"/>
                </a:lnTo>
                <a:lnTo>
                  <a:pt x="4800" y="18871"/>
                </a:lnTo>
                <a:lnTo>
                  <a:pt x="4427" y="18568"/>
                </a:lnTo>
                <a:lnTo>
                  <a:pt x="4054" y="18241"/>
                </a:lnTo>
                <a:lnTo>
                  <a:pt x="3705" y="17914"/>
                </a:lnTo>
                <a:lnTo>
                  <a:pt x="3379" y="17565"/>
                </a:lnTo>
                <a:lnTo>
                  <a:pt x="3052" y="17191"/>
                </a:lnTo>
                <a:lnTo>
                  <a:pt x="2750" y="16818"/>
                </a:lnTo>
                <a:lnTo>
                  <a:pt x="2470" y="16422"/>
                </a:lnTo>
                <a:lnTo>
                  <a:pt x="2214" y="16025"/>
                </a:lnTo>
                <a:lnTo>
                  <a:pt x="1981" y="15605"/>
                </a:lnTo>
                <a:lnTo>
                  <a:pt x="1748" y="15162"/>
                </a:lnTo>
                <a:lnTo>
                  <a:pt x="1561" y="14719"/>
                </a:lnTo>
                <a:lnTo>
                  <a:pt x="1375" y="14252"/>
                </a:lnTo>
                <a:lnTo>
                  <a:pt x="1212" y="13786"/>
                </a:lnTo>
                <a:lnTo>
                  <a:pt x="1072" y="13319"/>
                </a:lnTo>
                <a:lnTo>
                  <a:pt x="955" y="12829"/>
                </a:lnTo>
                <a:lnTo>
                  <a:pt x="885" y="12340"/>
                </a:lnTo>
                <a:lnTo>
                  <a:pt x="816" y="11826"/>
                </a:lnTo>
                <a:lnTo>
                  <a:pt x="769" y="11313"/>
                </a:lnTo>
                <a:lnTo>
                  <a:pt x="769" y="10800"/>
                </a:lnTo>
                <a:lnTo>
                  <a:pt x="769" y="10287"/>
                </a:lnTo>
                <a:lnTo>
                  <a:pt x="816" y="9774"/>
                </a:lnTo>
                <a:lnTo>
                  <a:pt x="885" y="9284"/>
                </a:lnTo>
                <a:lnTo>
                  <a:pt x="955" y="8794"/>
                </a:lnTo>
                <a:lnTo>
                  <a:pt x="1072" y="8304"/>
                </a:lnTo>
                <a:lnTo>
                  <a:pt x="1212" y="7814"/>
                </a:lnTo>
                <a:lnTo>
                  <a:pt x="1375" y="7348"/>
                </a:lnTo>
                <a:lnTo>
                  <a:pt x="1561" y="6905"/>
                </a:lnTo>
                <a:lnTo>
                  <a:pt x="1748" y="6461"/>
                </a:lnTo>
                <a:lnTo>
                  <a:pt x="1981" y="6018"/>
                </a:lnTo>
                <a:lnTo>
                  <a:pt x="2214" y="5598"/>
                </a:lnTo>
                <a:lnTo>
                  <a:pt x="2470" y="5178"/>
                </a:lnTo>
                <a:lnTo>
                  <a:pt x="2750" y="4805"/>
                </a:lnTo>
                <a:lnTo>
                  <a:pt x="3052" y="4409"/>
                </a:lnTo>
                <a:lnTo>
                  <a:pt x="3379" y="4059"/>
                </a:lnTo>
                <a:lnTo>
                  <a:pt x="3705" y="3709"/>
                </a:lnTo>
                <a:lnTo>
                  <a:pt x="4054" y="3359"/>
                </a:lnTo>
                <a:lnTo>
                  <a:pt x="4427" y="3056"/>
                </a:lnTo>
                <a:lnTo>
                  <a:pt x="4800" y="2752"/>
                </a:lnTo>
                <a:lnTo>
                  <a:pt x="5196" y="2473"/>
                </a:lnTo>
                <a:lnTo>
                  <a:pt x="5592" y="2216"/>
                </a:lnTo>
                <a:lnTo>
                  <a:pt x="6012" y="1959"/>
                </a:lnTo>
                <a:lnTo>
                  <a:pt x="6454" y="1749"/>
                </a:lnTo>
                <a:lnTo>
                  <a:pt x="6897" y="1540"/>
                </a:lnTo>
                <a:lnTo>
                  <a:pt x="7363" y="1353"/>
                </a:lnTo>
                <a:lnTo>
                  <a:pt x="7829" y="1213"/>
                </a:lnTo>
                <a:lnTo>
                  <a:pt x="8295" y="1073"/>
                </a:lnTo>
                <a:lnTo>
                  <a:pt x="8784" y="956"/>
                </a:lnTo>
                <a:lnTo>
                  <a:pt x="9274" y="863"/>
                </a:lnTo>
                <a:lnTo>
                  <a:pt x="9786" y="816"/>
                </a:lnTo>
                <a:lnTo>
                  <a:pt x="10276" y="770"/>
                </a:lnTo>
                <a:lnTo>
                  <a:pt x="10812" y="746"/>
                </a:lnTo>
                <a:lnTo>
                  <a:pt x="11324" y="770"/>
                </a:lnTo>
                <a:lnTo>
                  <a:pt x="11837" y="816"/>
                </a:lnTo>
                <a:lnTo>
                  <a:pt x="12326" y="863"/>
                </a:lnTo>
                <a:lnTo>
                  <a:pt x="12816" y="956"/>
                </a:lnTo>
                <a:lnTo>
                  <a:pt x="13305" y="1073"/>
                </a:lnTo>
                <a:lnTo>
                  <a:pt x="13794" y="1213"/>
                </a:lnTo>
                <a:lnTo>
                  <a:pt x="14260" y="1353"/>
                </a:lnTo>
                <a:lnTo>
                  <a:pt x="14703" y="1540"/>
                </a:lnTo>
                <a:lnTo>
                  <a:pt x="15146" y="1749"/>
                </a:lnTo>
                <a:lnTo>
                  <a:pt x="15588" y="1959"/>
                </a:lnTo>
                <a:lnTo>
                  <a:pt x="16008" y="2216"/>
                </a:lnTo>
                <a:lnTo>
                  <a:pt x="16404" y="2473"/>
                </a:lnTo>
                <a:lnTo>
                  <a:pt x="16800" y="2752"/>
                </a:lnTo>
                <a:lnTo>
                  <a:pt x="17196" y="3056"/>
                </a:lnTo>
                <a:lnTo>
                  <a:pt x="17546" y="3359"/>
                </a:lnTo>
                <a:lnTo>
                  <a:pt x="17895" y="3709"/>
                </a:lnTo>
                <a:lnTo>
                  <a:pt x="18221" y="4059"/>
                </a:lnTo>
                <a:lnTo>
                  <a:pt x="18548" y="4409"/>
                </a:lnTo>
                <a:lnTo>
                  <a:pt x="18850" y="4805"/>
                </a:lnTo>
                <a:lnTo>
                  <a:pt x="19130" y="5178"/>
                </a:lnTo>
                <a:lnTo>
                  <a:pt x="19386" y="5598"/>
                </a:lnTo>
                <a:lnTo>
                  <a:pt x="19619" y="6018"/>
                </a:lnTo>
                <a:lnTo>
                  <a:pt x="19852" y="6461"/>
                </a:lnTo>
                <a:lnTo>
                  <a:pt x="20062" y="6905"/>
                </a:lnTo>
                <a:lnTo>
                  <a:pt x="20225" y="7348"/>
                </a:lnTo>
                <a:lnTo>
                  <a:pt x="20388" y="7814"/>
                </a:lnTo>
                <a:lnTo>
                  <a:pt x="20528" y="8304"/>
                </a:lnTo>
                <a:lnTo>
                  <a:pt x="20645" y="8794"/>
                </a:lnTo>
                <a:lnTo>
                  <a:pt x="20738" y="9284"/>
                </a:lnTo>
                <a:lnTo>
                  <a:pt x="20784" y="9774"/>
                </a:lnTo>
                <a:lnTo>
                  <a:pt x="20831" y="10287"/>
                </a:lnTo>
                <a:lnTo>
                  <a:pt x="20854" y="10800"/>
                </a:lnTo>
                <a:lnTo>
                  <a:pt x="20831" y="11313"/>
                </a:lnTo>
                <a:lnTo>
                  <a:pt x="20784" y="11826"/>
                </a:lnTo>
                <a:lnTo>
                  <a:pt x="20738" y="12340"/>
                </a:lnTo>
                <a:lnTo>
                  <a:pt x="20645" y="12829"/>
                </a:lnTo>
                <a:lnTo>
                  <a:pt x="20528" y="13319"/>
                </a:lnTo>
                <a:lnTo>
                  <a:pt x="20388" y="13786"/>
                </a:lnTo>
                <a:lnTo>
                  <a:pt x="20225" y="14252"/>
                </a:lnTo>
                <a:lnTo>
                  <a:pt x="20062" y="14719"/>
                </a:lnTo>
                <a:lnTo>
                  <a:pt x="19852" y="15162"/>
                </a:lnTo>
                <a:lnTo>
                  <a:pt x="19619" y="15605"/>
                </a:lnTo>
                <a:lnTo>
                  <a:pt x="19386" y="16025"/>
                </a:lnTo>
                <a:lnTo>
                  <a:pt x="19130" y="16422"/>
                </a:lnTo>
                <a:lnTo>
                  <a:pt x="18850" y="16818"/>
                </a:lnTo>
                <a:lnTo>
                  <a:pt x="18548" y="17191"/>
                </a:lnTo>
                <a:lnTo>
                  <a:pt x="18221" y="17565"/>
                </a:lnTo>
                <a:lnTo>
                  <a:pt x="17895" y="17914"/>
                </a:lnTo>
                <a:lnTo>
                  <a:pt x="17546" y="18241"/>
                </a:lnTo>
                <a:lnTo>
                  <a:pt x="17196" y="18568"/>
                </a:lnTo>
                <a:lnTo>
                  <a:pt x="16800" y="18871"/>
                </a:lnTo>
                <a:lnTo>
                  <a:pt x="16404" y="19151"/>
                </a:lnTo>
                <a:lnTo>
                  <a:pt x="16008" y="19407"/>
                </a:lnTo>
                <a:lnTo>
                  <a:pt x="15588" y="19641"/>
                </a:lnTo>
                <a:lnTo>
                  <a:pt x="15146" y="19874"/>
                </a:lnTo>
                <a:lnTo>
                  <a:pt x="14703" y="20060"/>
                </a:lnTo>
                <a:lnTo>
                  <a:pt x="14260" y="20247"/>
                </a:lnTo>
                <a:lnTo>
                  <a:pt x="13794" y="20410"/>
                </a:lnTo>
                <a:lnTo>
                  <a:pt x="13305" y="20550"/>
                </a:lnTo>
                <a:lnTo>
                  <a:pt x="12816" y="20644"/>
                </a:lnTo>
                <a:lnTo>
                  <a:pt x="12326" y="20737"/>
                </a:lnTo>
                <a:lnTo>
                  <a:pt x="11837" y="20807"/>
                </a:lnTo>
                <a:lnTo>
                  <a:pt x="11324" y="20854"/>
                </a:lnTo>
                <a:lnTo>
                  <a:pt x="10812" y="20854"/>
                </a:lnTo>
                <a:close/>
                <a:moveTo>
                  <a:pt x="9786" y="7138"/>
                </a:moveTo>
                <a:lnTo>
                  <a:pt x="11814" y="7138"/>
                </a:lnTo>
                <a:lnTo>
                  <a:pt x="11814" y="6345"/>
                </a:lnTo>
                <a:lnTo>
                  <a:pt x="9786" y="6345"/>
                </a:lnTo>
                <a:lnTo>
                  <a:pt x="9786" y="7138"/>
                </a:lnTo>
                <a:close/>
                <a:moveTo>
                  <a:pt x="10812" y="3616"/>
                </a:moveTo>
                <a:lnTo>
                  <a:pt x="10812" y="3616"/>
                </a:lnTo>
                <a:lnTo>
                  <a:pt x="10416" y="3639"/>
                </a:lnTo>
                <a:lnTo>
                  <a:pt x="10043" y="3709"/>
                </a:lnTo>
                <a:lnTo>
                  <a:pt x="9670" y="3802"/>
                </a:lnTo>
                <a:lnTo>
                  <a:pt x="9320" y="3919"/>
                </a:lnTo>
                <a:lnTo>
                  <a:pt x="8994" y="4082"/>
                </a:lnTo>
                <a:lnTo>
                  <a:pt x="8691" y="4269"/>
                </a:lnTo>
                <a:lnTo>
                  <a:pt x="8388" y="4479"/>
                </a:lnTo>
                <a:lnTo>
                  <a:pt x="8109" y="4735"/>
                </a:lnTo>
                <a:lnTo>
                  <a:pt x="7876" y="5015"/>
                </a:lnTo>
                <a:lnTo>
                  <a:pt x="7666" y="5295"/>
                </a:lnTo>
                <a:lnTo>
                  <a:pt x="7456" y="5598"/>
                </a:lnTo>
                <a:lnTo>
                  <a:pt x="7317" y="5948"/>
                </a:lnTo>
                <a:lnTo>
                  <a:pt x="7177" y="6298"/>
                </a:lnTo>
                <a:lnTo>
                  <a:pt x="7083" y="6648"/>
                </a:lnTo>
                <a:lnTo>
                  <a:pt x="7037" y="7021"/>
                </a:lnTo>
                <a:lnTo>
                  <a:pt x="7014" y="7418"/>
                </a:lnTo>
                <a:lnTo>
                  <a:pt x="7014" y="7651"/>
                </a:lnTo>
                <a:lnTo>
                  <a:pt x="7037" y="7908"/>
                </a:lnTo>
                <a:lnTo>
                  <a:pt x="7083" y="8141"/>
                </a:lnTo>
                <a:lnTo>
                  <a:pt x="7130" y="8374"/>
                </a:lnTo>
                <a:lnTo>
                  <a:pt x="7200" y="8607"/>
                </a:lnTo>
                <a:lnTo>
                  <a:pt x="7270" y="8817"/>
                </a:lnTo>
                <a:lnTo>
                  <a:pt x="7363" y="9027"/>
                </a:lnTo>
                <a:lnTo>
                  <a:pt x="7480" y="9237"/>
                </a:lnTo>
                <a:lnTo>
                  <a:pt x="7596" y="9447"/>
                </a:lnTo>
                <a:lnTo>
                  <a:pt x="7736" y="9634"/>
                </a:lnTo>
                <a:lnTo>
                  <a:pt x="7876" y="9820"/>
                </a:lnTo>
                <a:lnTo>
                  <a:pt x="8016" y="10007"/>
                </a:lnTo>
                <a:lnTo>
                  <a:pt x="8202" y="10170"/>
                </a:lnTo>
                <a:lnTo>
                  <a:pt x="8365" y="10333"/>
                </a:lnTo>
                <a:lnTo>
                  <a:pt x="8551" y="10473"/>
                </a:lnTo>
                <a:lnTo>
                  <a:pt x="8761" y="10613"/>
                </a:lnTo>
                <a:lnTo>
                  <a:pt x="8761" y="15559"/>
                </a:lnTo>
                <a:lnTo>
                  <a:pt x="8784" y="15792"/>
                </a:lnTo>
                <a:lnTo>
                  <a:pt x="8831" y="16025"/>
                </a:lnTo>
                <a:lnTo>
                  <a:pt x="8924" y="16258"/>
                </a:lnTo>
                <a:lnTo>
                  <a:pt x="9041" y="16468"/>
                </a:lnTo>
                <a:lnTo>
                  <a:pt x="9204" y="16632"/>
                </a:lnTo>
                <a:lnTo>
                  <a:pt x="9367" y="16795"/>
                </a:lnTo>
                <a:lnTo>
                  <a:pt x="9577" y="16935"/>
                </a:lnTo>
                <a:lnTo>
                  <a:pt x="9786" y="17028"/>
                </a:lnTo>
                <a:lnTo>
                  <a:pt x="9786" y="17705"/>
                </a:lnTo>
                <a:lnTo>
                  <a:pt x="11814" y="17705"/>
                </a:lnTo>
                <a:lnTo>
                  <a:pt x="11814" y="17028"/>
                </a:lnTo>
                <a:lnTo>
                  <a:pt x="12023" y="16935"/>
                </a:lnTo>
                <a:lnTo>
                  <a:pt x="12233" y="16795"/>
                </a:lnTo>
                <a:lnTo>
                  <a:pt x="12396" y="16632"/>
                </a:lnTo>
                <a:lnTo>
                  <a:pt x="12559" y="16445"/>
                </a:lnTo>
                <a:lnTo>
                  <a:pt x="12676" y="16258"/>
                </a:lnTo>
                <a:lnTo>
                  <a:pt x="12769" y="16025"/>
                </a:lnTo>
                <a:lnTo>
                  <a:pt x="12816" y="15792"/>
                </a:lnTo>
                <a:lnTo>
                  <a:pt x="12839" y="15559"/>
                </a:lnTo>
                <a:lnTo>
                  <a:pt x="12839" y="10613"/>
                </a:lnTo>
                <a:lnTo>
                  <a:pt x="13049" y="10473"/>
                </a:lnTo>
                <a:lnTo>
                  <a:pt x="13235" y="10333"/>
                </a:lnTo>
                <a:lnTo>
                  <a:pt x="13421" y="10170"/>
                </a:lnTo>
                <a:lnTo>
                  <a:pt x="13584" y="10007"/>
                </a:lnTo>
                <a:lnTo>
                  <a:pt x="13724" y="9820"/>
                </a:lnTo>
                <a:lnTo>
                  <a:pt x="13887" y="9634"/>
                </a:lnTo>
                <a:lnTo>
                  <a:pt x="14004" y="9447"/>
                </a:lnTo>
                <a:lnTo>
                  <a:pt x="14120" y="9237"/>
                </a:lnTo>
                <a:lnTo>
                  <a:pt x="14237" y="9027"/>
                </a:lnTo>
                <a:lnTo>
                  <a:pt x="14330" y="8817"/>
                </a:lnTo>
                <a:lnTo>
                  <a:pt x="14400" y="8607"/>
                </a:lnTo>
                <a:lnTo>
                  <a:pt x="14470" y="8374"/>
                </a:lnTo>
                <a:lnTo>
                  <a:pt x="14540" y="8141"/>
                </a:lnTo>
                <a:lnTo>
                  <a:pt x="14563" y="7908"/>
                </a:lnTo>
                <a:lnTo>
                  <a:pt x="14586" y="7651"/>
                </a:lnTo>
                <a:lnTo>
                  <a:pt x="14586" y="7418"/>
                </a:lnTo>
                <a:lnTo>
                  <a:pt x="14586" y="7021"/>
                </a:lnTo>
                <a:lnTo>
                  <a:pt x="14517" y="6648"/>
                </a:lnTo>
                <a:lnTo>
                  <a:pt x="14423" y="6298"/>
                </a:lnTo>
                <a:lnTo>
                  <a:pt x="14307" y="5948"/>
                </a:lnTo>
                <a:lnTo>
                  <a:pt x="14144" y="5598"/>
                </a:lnTo>
                <a:lnTo>
                  <a:pt x="13957" y="5295"/>
                </a:lnTo>
                <a:lnTo>
                  <a:pt x="13724" y="5015"/>
                </a:lnTo>
                <a:lnTo>
                  <a:pt x="13491" y="4735"/>
                </a:lnTo>
                <a:lnTo>
                  <a:pt x="13212" y="4479"/>
                </a:lnTo>
                <a:lnTo>
                  <a:pt x="12932" y="4269"/>
                </a:lnTo>
                <a:lnTo>
                  <a:pt x="12606" y="4082"/>
                </a:lnTo>
                <a:lnTo>
                  <a:pt x="12280" y="3919"/>
                </a:lnTo>
                <a:lnTo>
                  <a:pt x="11930" y="3802"/>
                </a:lnTo>
                <a:lnTo>
                  <a:pt x="11557" y="3709"/>
                </a:lnTo>
                <a:lnTo>
                  <a:pt x="11184" y="3639"/>
                </a:lnTo>
                <a:lnTo>
                  <a:pt x="10812" y="3616"/>
                </a:lnTo>
                <a:close/>
                <a:moveTo>
                  <a:pt x="11278" y="16352"/>
                </a:moveTo>
                <a:lnTo>
                  <a:pt x="10346" y="16352"/>
                </a:lnTo>
                <a:lnTo>
                  <a:pt x="10183" y="16328"/>
                </a:lnTo>
                <a:lnTo>
                  <a:pt x="10043" y="16282"/>
                </a:lnTo>
                <a:lnTo>
                  <a:pt x="9926" y="16212"/>
                </a:lnTo>
                <a:lnTo>
                  <a:pt x="9810" y="16142"/>
                </a:lnTo>
                <a:lnTo>
                  <a:pt x="9717" y="16025"/>
                </a:lnTo>
                <a:lnTo>
                  <a:pt x="9623" y="15908"/>
                </a:lnTo>
                <a:lnTo>
                  <a:pt x="9577" y="15768"/>
                </a:lnTo>
                <a:lnTo>
                  <a:pt x="9553" y="15629"/>
                </a:lnTo>
                <a:lnTo>
                  <a:pt x="12047" y="15629"/>
                </a:lnTo>
                <a:lnTo>
                  <a:pt x="12023" y="15768"/>
                </a:lnTo>
                <a:lnTo>
                  <a:pt x="11977" y="15908"/>
                </a:lnTo>
                <a:lnTo>
                  <a:pt x="11907" y="16025"/>
                </a:lnTo>
                <a:lnTo>
                  <a:pt x="11790" y="16142"/>
                </a:lnTo>
                <a:lnTo>
                  <a:pt x="11697" y="16212"/>
                </a:lnTo>
                <a:lnTo>
                  <a:pt x="11557" y="16282"/>
                </a:lnTo>
                <a:lnTo>
                  <a:pt x="11417" y="16328"/>
                </a:lnTo>
                <a:lnTo>
                  <a:pt x="11278" y="16352"/>
                </a:lnTo>
                <a:close/>
                <a:moveTo>
                  <a:pt x="12070" y="14835"/>
                </a:moveTo>
                <a:lnTo>
                  <a:pt x="9553" y="14835"/>
                </a:lnTo>
                <a:lnTo>
                  <a:pt x="9553" y="14299"/>
                </a:lnTo>
                <a:lnTo>
                  <a:pt x="12070" y="14299"/>
                </a:lnTo>
                <a:lnTo>
                  <a:pt x="12070" y="14835"/>
                </a:lnTo>
                <a:close/>
                <a:moveTo>
                  <a:pt x="12256" y="10054"/>
                </a:moveTo>
                <a:lnTo>
                  <a:pt x="12070" y="10170"/>
                </a:lnTo>
                <a:lnTo>
                  <a:pt x="12070" y="13506"/>
                </a:lnTo>
                <a:lnTo>
                  <a:pt x="11184" y="13506"/>
                </a:lnTo>
                <a:lnTo>
                  <a:pt x="11184" y="7488"/>
                </a:lnTo>
                <a:lnTo>
                  <a:pt x="10416" y="7488"/>
                </a:lnTo>
                <a:lnTo>
                  <a:pt x="10416" y="13506"/>
                </a:lnTo>
                <a:lnTo>
                  <a:pt x="9553" y="13506"/>
                </a:lnTo>
                <a:lnTo>
                  <a:pt x="9553" y="10170"/>
                </a:lnTo>
                <a:lnTo>
                  <a:pt x="9344" y="10054"/>
                </a:lnTo>
                <a:lnTo>
                  <a:pt x="8994" y="9820"/>
                </a:lnTo>
                <a:lnTo>
                  <a:pt x="8691" y="9564"/>
                </a:lnTo>
                <a:lnTo>
                  <a:pt x="8435" y="9284"/>
                </a:lnTo>
                <a:lnTo>
                  <a:pt x="8202" y="8934"/>
                </a:lnTo>
                <a:lnTo>
                  <a:pt x="8039" y="8584"/>
                </a:lnTo>
                <a:lnTo>
                  <a:pt x="7899" y="8211"/>
                </a:lnTo>
                <a:lnTo>
                  <a:pt x="7829" y="7814"/>
                </a:lnTo>
                <a:lnTo>
                  <a:pt x="7783" y="7418"/>
                </a:lnTo>
                <a:lnTo>
                  <a:pt x="7806" y="7114"/>
                </a:lnTo>
                <a:lnTo>
                  <a:pt x="7852" y="6811"/>
                </a:lnTo>
                <a:lnTo>
                  <a:pt x="7922" y="6531"/>
                </a:lnTo>
                <a:lnTo>
                  <a:pt x="8039" y="6251"/>
                </a:lnTo>
                <a:lnTo>
                  <a:pt x="8155" y="5995"/>
                </a:lnTo>
                <a:lnTo>
                  <a:pt x="8318" y="5738"/>
                </a:lnTo>
                <a:lnTo>
                  <a:pt x="8482" y="5505"/>
                </a:lnTo>
                <a:lnTo>
                  <a:pt x="8668" y="5295"/>
                </a:lnTo>
                <a:lnTo>
                  <a:pt x="8901" y="5085"/>
                </a:lnTo>
                <a:lnTo>
                  <a:pt x="9111" y="4922"/>
                </a:lnTo>
                <a:lnTo>
                  <a:pt x="9367" y="4782"/>
                </a:lnTo>
                <a:lnTo>
                  <a:pt x="9623" y="4642"/>
                </a:lnTo>
                <a:lnTo>
                  <a:pt x="9903" y="4549"/>
                </a:lnTo>
                <a:lnTo>
                  <a:pt x="10206" y="4479"/>
                </a:lnTo>
                <a:lnTo>
                  <a:pt x="10485" y="4432"/>
                </a:lnTo>
                <a:lnTo>
                  <a:pt x="10812" y="4409"/>
                </a:lnTo>
                <a:lnTo>
                  <a:pt x="11115" y="4432"/>
                </a:lnTo>
                <a:lnTo>
                  <a:pt x="11417" y="4479"/>
                </a:lnTo>
                <a:lnTo>
                  <a:pt x="11697" y="4549"/>
                </a:lnTo>
                <a:lnTo>
                  <a:pt x="11977" y="4642"/>
                </a:lnTo>
                <a:lnTo>
                  <a:pt x="12233" y="4782"/>
                </a:lnTo>
                <a:lnTo>
                  <a:pt x="12489" y="4922"/>
                </a:lnTo>
                <a:lnTo>
                  <a:pt x="12722" y="5085"/>
                </a:lnTo>
                <a:lnTo>
                  <a:pt x="12932" y="5295"/>
                </a:lnTo>
                <a:lnTo>
                  <a:pt x="13118" y="5505"/>
                </a:lnTo>
                <a:lnTo>
                  <a:pt x="13305" y="5738"/>
                </a:lnTo>
                <a:lnTo>
                  <a:pt x="13445" y="5995"/>
                </a:lnTo>
                <a:lnTo>
                  <a:pt x="13584" y="6251"/>
                </a:lnTo>
                <a:lnTo>
                  <a:pt x="13678" y="6531"/>
                </a:lnTo>
                <a:lnTo>
                  <a:pt x="13748" y="6811"/>
                </a:lnTo>
                <a:lnTo>
                  <a:pt x="13794" y="7114"/>
                </a:lnTo>
                <a:lnTo>
                  <a:pt x="13817" y="7418"/>
                </a:lnTo>
                <a:lnTo>
                  <a:pt x="13794" y="7814"/>
                </a:lnTo>
                <a:lnTo>
                  <a:pt x="13701" y="8211"/>
                </a:lnTo>
                <a:lnTo>
                  <a:pt x="13584" y="8584"/>
                </a:lnTo>
                <a:lnTo>
                  <a:pt x="13398" y="8934"/>
                </a:lnTo>
                <a:lnTo>
                  <a:pt x="13165" y="9284"/>
                </a:lnTo>
                <a:lnTo>
                  <a:pt x="12909" y="9564"/>
                </a:lnTo>
                <a:lnTo>
                  <a:pt x="12606" y="9820"/>
                </a:lnTo>
                <a:lnTo>
                  <a:pt x="12256" y="10054"/>
                </a:lnTo>
                <a:close/>
                <a:moveTo>
                  <a:pt x="12256" y="10054"/>
                </a:moveTo>
              </a:path>
            </a:pathLst>
          </a:custGeom>
          <a:solidFill>
            <a:srgbClr val="002060"/>
          </a:solidFill>
          <a:ln>
            <a:noFill/>
          </a:ln>
          <a:extLst/>
        </p:spPr>
        <p:txBody>
          <a:bodyPr lIns="0" tIns="0" rIns="0" bIns="0"/>
          <a:lstStyle/>
          <a:p>
            <a:pPr defTabSz="767126"/>
            <a:endParaRPr lang="zh-CN" altLang="en-US" sz="1400" b="1" dirty="0">
              <a:solidFill>
                <a:schemeClr val="bg1"/>
              </a:solidFill>
              <a:latin typeface="+mn-ea"/>
            </a:endParaRPr>
          </a:p>
        </p:txBody>
      </p:sp>
      <p:grpSp>
        <p:nvGrpSpPr>
          <p:cNvPr id="81" name="组合 5"/>
          <p:cNvGrpSpPr/>
          <p:nvPr/>
        </p:nvGrpSpPr>
        <p:grpSpPr>
          <a:xfrm>
            <a:off x="3532866" y="4280993"/>
            <a:ext cx="401526" cy="431888"/>
            <a:chOff x="1198149" y="2640190"/>
            <a:chExt cx="720001" cy="720897"/>
          </a:xfrm>
        </p:grpSpPr>
        <p:sp>
          <p:nvSpPr>
            <p:cNvPr id="82" name="椭圆 81"/>
            <p:cNvSpPr/>
            <p:nvPr/>
          </p:nvSpPr>
          <p:spPr>
            <a:xfrm>
              <a:off x="1198149" y="2641087"/>
              <a:ext cx="720001" cy="720000"/>
            </a:xfrm>
            <a:prstGeom prst="ellipse">
              <a:avLst/>
            </a:prstGeom>
            <a:solidFill>
              <a:srgbClr val="66CCFF"/>
            </a:solidFill>
            <a:ln w="19050">
              <a:noFill/>
              <a:miter lim="800000"/>
              <a:headEnd/>
              <a:tailEnd/>
            </a:ln>
          </p:spPr>
          <p:txBody>
            <a:bodyPr vert="horz" wrap="square" lIns="91416" tIns="45708" rIns="91416" bIns="45708" numCol="1" anchor="t" anchorCtr="0" compatLnSpc="1">
              <a:prstTxWarp prst="textNoShape">
                <a:avLst/>
              </a:prstTxWarp>
            </a:bodyPr>
            <a:lstStyle/>
            <a:p>
              <a:pPr indent="-134851" algn="ctr" defTabSz="684752">
                <a:lnSpc>
                  <a:spcPts val="2099"/>
                </a:lnSpc>
                <a:buClr>
                  <a:srgbClr val="CC9900"/>
                </a:buClr>
                <a:buFont typeface="Wingdings" pitchFamily="2" charset="2"/>
                <a:buChar char="n"/>
                <a:defRPr/>
              </a:pPr>
              <a:endParaRPr lang="zh-CN" altLang="en-US" sz="1400" b="1" kern="0" dirty="0">
                <a:solidFill>
                  <a:schemeClr val="bg1"/>
                </a:solidFill>
                <a:latin typeface="+mn-ea"/>
                <a:cs typeface="Arial" pitchFamily="34" charset="0"/>
                <a:sym typeface="Arial" pitchFamily="34" charset="0"/>
              </a:endParaRPr>
            </a:p>
          </p:txBody>
        </p:sp>
        <p:sp>
          <p:nvSpPr>
            <p:cNvPr id="83" name="AutoShape 110"/>
            <p:cNvSpPr>
              <a:spLocks/>
            </p:cNvSpPr>
            <p:nvPr/>
          </p:nvSpPr>
          <p:spPr bwMode="auto">
            <a:xfrm>
              <a:off x="1198149" y="2640190"/>
              <a:ext cx="720000" cy="720000"/>
            </a:xfrm>
            <a:custGeom>
              <a:avLst/>
              <a:gdLst>
                <a:gd name="T0" fmla="*/ 228 w 21600"/>
                <a:gd name="T1" fmla="*/ 15 h 21600"/>
                <a:gd name="T2" fmla="*/ 118 w 21600"/>
                <a:gd name="T3" fmla="*/ 74 h 21600"/>
                <a:gd name="T4" fmla="*/ 39 w 21600"/>
                <a:gd name="T5" fmla="*/ 170 h 21600"/>
                <a:gd name="T6" fmla="*/ 2 w 21600"/>
                <a:gd name="T7" fmla="*/ 292 h 21600"/>
                <a:gd name="T8" fmla="*/ 14 w 21600"/>
                <a:gd name="T9" fmla="*/ 421 h 21600"/>
                <a:gd name="T10" fmla="*/ 74 w 21600"/>
                <a:gd name="T11" fmla="*/ 532 h 21600"/>
                <a:gd name="T12" fmla="*/ 170 w 21600"/>
                <a:gd name="T13" fmla="*/ 610 h 21600"/>
                <a:gd name="T14" fmla="*/ 291 w 21600"/>
                <a:gd name="T15" fmla="*/ 648 h 21600"/>
                <a:gd name="T16" fmla="*/ 421 w 21600"/>
                <a:gd name="T17" fmla="*/ 635 h 21600"/>
                <a:gd name="T18" fmla="*/ 531 w 21600"/>
                <a:gd name="T19" fmla="*/ 576 h 21600"/>
                <a:gd name="T20" fmla="*/ 610 w 21600"/>
                <a:gd name="T21" fmla="*/ 480 h 21600"/>
                <a:gd name="T22" fmla="*/ 647 w 21600"/>
                <a:gd name="T23" fmla="*/ 358 h 21600"/>
                <a:gd name="T24" fmla="*/ 635 w 21600"/>
                <a:gd name="T25" fmla="*/ 229 h 21600"/>
                <a:gd name="T26" fmla="*/ 575 w 21600"/>
                <a:gd name="T27" fmla="*/ 119 h 21600"/>
                <a:gd name="T28" fmla="*/ 479 w 21600"/>
                <a:gd name="T29" fmla="*/ 40 h 21600"/>
                <a:gd name="T30" fmla="*/ 358 w 21600"/>
                <a:gd name="T31" fmla="*/ 2 h 21600"/>
                <a:gd name="T32" fmla="*/ 264 w 21600"/>
                <a:gd name="T33" fmla="*/ 621 h 21600"/>
                <a:gd name="T34" fmla="*/ 156 w 21600"/>
                <a:gd name="T35" fmla="*/ 576 h 21600"/>
                <a:gd name="T36" fmla="*/ 74 w 21600"/>
                <a:gd name="T37" fmla="*/ 494 h 21600"/>
                <a:gd name="T38" fmla="*/ 29 w 21600"/>
                <a:gd name="T39" fmla="*/ 386 h 21600"/>
                <a:gd name="T40" fmla="*/ 29 w 21600"/>
                <a:gd name="T41" fmla="*/ 264 h 21600"/>
                <a:gd name="T42" fmla="*/ 74 w 21600"/>
                <a:gd name="T43" fmla="*/ 157 h 21600"/>
                <a:gd name="T44" fmla="*/ 156 w 21600"/>
                <a:gd name="T45" fmla="*/ 74 h 21600"/>
                <a:gd name="T46" fmla="*/ 264 w 21600"/>
                <a:gd name="T47" fmla="*/ 29 h 21600"/>
                <a:gd name="T48" fmla="*/ 385 w 21600"/>
                <a:gd name="T49" fmla="*/ 29 h 21600"/>
                <a:gd name="T50" fmla="*/ 493 w 21600"/>
                <a:gd name="T51" fmla="*/ 74 h 21600"/>
                <a:gd name="T52" fmla="*/ 575 w 21600"/>
                <a:gd name="T53" fmla="*/ 157 h 21600"/>
                <a:gd name="T54" fmla="*/ 620 w 21600"/>
                <a:gd name="T55" fmla="*/ 264 h 21600"/>
                <a:gd name="T56" fmla="*/ 620 w 21600"/>
                <a:gd name="T57" fmla="*/ 386 h 21600"/>
                <a:gd name="T58" fmla="*/ 575 w 21600"/>
                <a:gd name="T59" fmla="*/ 494 h 21600"/>
                <a:gd name="T60" fmla="*/ 493 w 21600"/>
                <a:gd name="T61" fmla="*/ 576 h 21600"/>
                <a:gd name="T62" fmla="*/ 385 w 21600"/>
                <a:gd name="T63" fmla="*/ 621 h 21600"/>
                <a:gd name="T64" fmla="*/ 383 w 21600"/>
                <a:gd name="T65" fmla="*/ 186 h 21600"/>
                <a:gd name="T66" fmla="*/ 316 w 21600"/>
                <a:gd name="T67" fmla="*/ 203 h 21600"/>
                <a:gd name="T68" fmla="*/ 245 w 21600"/>
                <a:gd name="T69" fmla="*/ 187 h 21600"/>
                <a:gd name="T70" fmla="*/ 190 w 21600"/>
                <a:gd name="T71" fmla="*/ 214 h 21600"/>
                <a:gd name="T72" fmla="*/ 159 w 21600"/>
                <a:gd name="T73" fmla="*/ 286 h 21600"/>
                <a:gd name="T74" fmla="*/ 162 w 21600"/>
                <a:gd name="T75" fmla="*/ 325 h 21600"/>
                <a:gd name="T76" fmla="*/ 201 w 21600"/>
                <a:gd name="T77" fmla="*/ 404 h 21600"/>
                <a:gd name="T78" fmla="*/ 304 w 21600"/>
                <a:gd name="T79" fmla="*/ 496 h 21600"/>
                <a:gd name="T80" fmla="*/ 381 w 21600"/>
                <a:gd name="T81" fmla="*/ 472 h 21600"/>
                <a:gd name="T82" fmla="*/ 482 w 21600"/>
                <a:gd name="T83" fmla="*/ 353 h 21600"/>
                <a:gd name="T84" fmla="*/ 493 w 21600"/>
                <a:gd name="T85" fmla="*/ 306 h 21600"/>
                <a:gd name="T86" fmla="*/ 479 w 21600"/>
                <a:gd name="T87" fmla="*/ 236 h 21600"/>
                <a:gd name="T88" fmla="*/ 429 w 21600"/>
                <a:gd name="T89" fmla="*/ 192 h 21600"/>
                <a:gd name="T90" fmla="*/ 468 w 21600"/>
                <a:gd name="T91" fmla="*/ 320 h 21600"/>
                <a:gd name="T92" fmla="*/ 390 w 21600"/>
                <a:gd name="T93" fmla="*/ 433 h 21600"/>
                <a:gd name="T94" fmla="*/ 309 w 21600"/>
                <a:gd name="T95" fmla="*/ 471 h 21600"/>
                <a:gd name="T96" fmla="*/ 190 w 21600"/>
                <a:gd name="T97" fmla="*/ 336 h 21600"/>
                <a:gd name="T98" fmla="*/ 184 w 21600"/>
                <a:gd name="T99" fmla="*/ 279 h 21600"/>
                <a:gd name="T100" fmla="*/ 211 w 21600"/>
                <a:gd name="T101" fmla="*/ 228 h 21600"/>
                <a:gd name="T102" fmla="*/ 261 w 21600"/>
                <a:gd name="T103" fmla="*/ 210 h 21600"/>
                <a:gd name="T104" fmla="*/ 316 w 21600"/>
                <a:gd name="T105" fmla="*/ 233 h 21600"/>
                <a:gd name="T106" fmla="*/ 378 w 21600"/>
                <a:gd name="T107" fmla="*/ 211 h 21600"/>
                <a:gd name="T108" fmla="*/ 432 w 21600"/>
                <a:gd name="T109" fmla="*/ 220 h 21600"/>
                <a:gd name="T110" fmla="*/ 465 w 21600"/>
                <a:gd name="T111" fmla="*/ 263 h 216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1600" h="21600">
                  <a:moveTo>
                    <a:pt x="10786" y="0"/>
                  </a:moveTo>
                  <a:lnTo>
                    <a:pt x="10786" y="0"/>
                  </a:lnTo>
                  <a:lnTo>
                    <a:pt x="10251" y="28"/>
                  </a:lnTo>
                  <a:lnTo>
                    <a:pt x="9688" y="56"/>
                  </a:lnTo>
                  <a:lnTo>
                    <a:pt x="9153" y="141"/>
                  </a:lnTo>
                  <a:lnTo>
                    <a:pt x="8617" y="225"/>
                  </a:lnTo>
                  <a:lnTo>
                    <a:pt x="8111" y="338"/>
                  </a:lnTo>
                  <a:lnTo>
                    <a:pt x="7575" y="506"/>
                  </a:lnTo>
                  <a:lnTo>
                    <a:pt x="7097" y="675"/>
                  </a:lnTo>
                  <a:lnTo>
                    <a:pt x="6590" y="844"/>
                  </a:lnTo>
                  <a:lnTo>
                    <a:pt x="6111" y="1069"/>
                  </a:lnTo>
                  <a:lnTo>
                    <a:pt x="5660" y="1322"/>
                  </a:lnTo>
                  <a:lnTo>
                    <a:pt x="5210" y="1575"/>
                  </a:lnTo>
                  <a:lnTo>
                    <a:pt x="4759" y="1856"/>
                  </a:lnTo>
                  <a:lnTo>
                    <a:pt x="4337" y="2166"/>
                  </a:lnTo>
                  <a:lnTo>
                    <a:pt x="3914" y="2475"/>
                  </a:lnTo>
                  <a:lnTo>
                    <a:pt x="3548" y="2813"/>
                  </a:lnTo>
                  <a:lnTo>
                    <a:pt x="3154" y="3178"/>
                  </a:lnTo>
                  <a:lnTo>
                    <a:pt x="2788" y="3544"/>
                  </a:lnTo>
                  <a:lnTo>
                    <a:pt x="2450" y="3938"/>
                  </a:lnTo>
                  <a:lnTo>
                    <a:pt x="2140" y="4359"/>
                  </a:lnTo>
                  <a:lnTo>
                    <a:pt x="1831" y="4781"/>
                  </a:lnTo>
                  <a:lnTo>
                    <a:pt x="1549" y="5203"/>
                  </a:lnTo>
                  <a:lnTo>
                    <a:pt x="1295" y="5653"/>
                  </a:lnTo>
                  <a:lnTo>
                    <a:pt x="1070" y="6131"/>
                  </a:lnTo>
                  <a:lnTo>
                    <a:pt x="845" y="6609"/>
                  </a:lnTo>
                  <a:lnTo>
                    <a:pt x="648" y="7088"/>
                  </a:lnTo>
                  <a:lnTo>
                    <a:pt x="479" y="7594"/>
                  </a:lnTo>
                  <a:lnTo>
                    <a:pt x="338" y="8100"/>
                  </a:lnTo>
                  <a:lnTo>
                    <a:pt x="197" y="8634"/>
                  </a:lnTo>
                  <a:lnTo>
                    <a:pt x="113" y="9169"/>
                  </a:lnTo>
                  <a:lnTo>
                    <a:pt x="56" y="9703"/>
                  </a:lnTo>
                  <a:lnTo>
                    <a:pt x="0" y="10238"/>
                  </a:lnTo>
                  <a:lnTo>
                    <a:pt x="0" y="10800"/>
                  </a:lnTo>
                  <a:lnTo>
                    <a:pt x="0" y="11363"/>
                  </a:lnTo>
                  <a:lnTo>
                    <a:pt x="56" y="11897"/>
                  </a:lnTo>
                  <a:lnTo>
                    <a:pt x="113" y="12431"/>
                  </a:lnTo>
                  <a:lnTo>
                    <a:pt x="197" y="12966"/>
                  </a:lnTo>
                  <a:lnTo>
                    <a:pt x="338" y="13500"/>
                  </a:lnTo>
                  <a:lnTo>
                    <a:pt x="479" y="14006"/>
                  </a:lnTo>
                  <a:lnTo>
                    <a:pt x="648" y="14513"/>
                  </a:lnTo>
                  <a:lnTo>
                    <a:pt x="845" y="14991"/>
                  </a:lnTo>
                  <a:lnTo>
                    <a:pt x="1070" y="15469"/>
                  </a:lnTo>
                  <a:lnTo>
                    <a:pt x="1295" y="15947"/>
                  </a:lnTo>
                  <a:lnTo>
                    <a:pt x="1549" y="16397"/>
                  </a:lnTo>
                  <a:lnTo>
                    <a:pt x="1831" y="16819"/>
                  </a:lnTo>
                  <a:lnTo>
                    <a:pt x="2140" y="17241"/>
                  </a:lnTo>
                  <a:lnTo>
                    <a:pt x="2450" y="17663"/>
                  </a:lnTo>
                  <a:lnTo>
                    <a:pt x="2788" y="18056"/>
                  </a:lnTo>
                  <a:lnTo>
                    <a:pt x="3154" y="18422"/>
                  </a:lnTo>
                  <a:lnTo>
                    <a:pt x="3548" y="18788"/>
                  </a:lnTo>
                  <a:lnTo>
                    <a:pt x="3914" y="19125"/>
                  </a:lnTo>
                  <a:lnTo>
                    <a:pt x="4337" y="19434"/>
                  </a:lnTo>
                  <a:lnTo>
                    <a:pt x="4759" y="19744"/>
                  </a:lnTo>
                  <a:lnTo>
                    <a:pt x="5210" y="20025"/>
                  </a:lnTo>
                  <a:lnTo>
                    <a:pt x="5660" y="20278"/>
                  </a:lnTo>
                  <a:lnTo>
                    <a:pt x="6111" y="20531"/>
                  </a:lnTo>
                  <a:lnTo>
                    <a:pt x="6590" y="20756"/>
                  </a:lnTo>
                  <a:lnTo>
                    <a:pt x="7097" y="20925"/>
                  </a:lnTo>
                  <a:lnTo>
                    <a:pt x="7575" y="21094"/>
                  </a:lnTo>
                  <a:lnTo>
                    <a:pt x="8111" y="21263"/>
                  </a:lnTo>
                  <a:lnTo>
                    <a:pt x="8617" y="21375"/>
                  </a:lnTo>
                  <a:lnTo>
                    <a:pt x="9153" y="21459"/>
                  </a:lnTo>
                  <a:lnTo>
                    <a:pt x="9688" y="21544"/>
                  </a:lnTo>
                  <a:lnTo>
                    <a:pt x="10251" y="21572"/>
                  </a:lnTo>
                  <a:lnTo>
                    <a:pt x="10786" y="21600"/>
                  </a:lnTo>
                  <a:lnTo>
                    <a:pt x="11349" y="21572"/>
                  </a:lnTo>
                  <a:lnTo>
                    <a:pt x="11912" y="21544"/>
                  </a:lnTo>
                  <a:lnTo>
                    <a:pt x="12447" y="21459"/>
                  </a:lnTo>
                  <a:lnTo>
                    <a:pt x="12983" y="21375"/>
                  </a:lnTo>
                  <a:lnTo>
                    <a:pt x="13489" y="21263"/>
                  </a:lnTo>
                  <a:lnTo>
                    <a:pt x="13996" y="21094"/>
                  </a:lnTo>
                  <a:lnTo>
                    <a:pt x="14503" y="20925"/>
                  </a:lnTo>
                  <a:lnTo>
                    <a:pt x="15010" y="20756"/>
                  </a:lnTo>
                  <a:lnTo>
                    <a:pt x="15489" y="20531"/>
                  </a:lnTo>
                  <a:lnTo>
                    <a:pt x="15940" y="20278"/>
                  </a:lnTo>
                  <a:lnTo>
                    <a:pt x="16390" y="20025"/>
                  </a:lnTo>
                  <a:lnTo>
                    <a:pt x="16841" y="19744"/>
                  </a:lnTo>
                  <a:lnTo>
                    <a:pt x="17263" y="19434"/>
                  </a:lnTo>
                  <a:lnTo>
                    <a:pt x="17657" y="19125"/>
                  </a:lnTo>
                  <a:lnTo>
                    <a:pt x="18052" y="18788"/>
                  </a:lnTo>
                  <a:lnTo>
                    <a:pt x="18446" y="18422"/>
                  </a:lnTo>
                  <a:lnTo>
                    <a:pt x="18784" y="18056"/>
                  </a:lnTo>
                  <a:lnTo>
                    <a:pt x="19122" y="17663"/>
                  </a:lnTo>
                  <a:lnTo>
                    <a:pt x="19460" y="17241"/>
                  </a:lnTo>
                  <a:lnTo>
                    <a:pt x="19769" y="16819"/>
                  </a:lnTo>
                  <a:lnTo>
                    <a:pt x="20051" y="16397"/>
                  </a:lnTo>
                  <a:lnTo>
                    <a:pt x="20305" y="15947"/>
                  </a:lnTo>
                  <a:lnTo>
                    <a:pt x="20530" y="15469"/>
                  </a:lnTo>
                  <a:lnTo>
                    <a:pt x="20755" y="14991"/>
                  </a:lnTo>
                  <a:lnTo>
                    <a:pt x="20952" y="14513"/>
                  </a:lnTo>
                  <a:lnTo>
                    <a:pt x="21121" y="14006"/>
                  </a:lnTo>
                  <a:lnTo>
                    <a:pt x="21262" y="13500"/>
                  </a:lnTo>
                  <a:lnTo>
                    <a:pt x="21375" y="12966"/>
                  </a:lnTo>
                  <a:lnTo>
                    <a:pt x="21487" y="12431"/>
                  </a:lnTo>
                  <a:lnTo>
                    <a:pt x="21544" y="11897"/>
                  </a:lnTo>
                  <a:lnTo>
                    <a:pt x="21600" y="11363"/>
                  </a:lnTo>
                  <a:lnTo>
                    <a:pt x="21600" y="10800"/>
                  </a:lnTo>
                  <a:lnTo>
                    <a:pt x="21600" y="10238"/>
                  </a:lnTo>
                  <a:lnTo>
                    <a:pt x="21544" y="9703"/>
                  </a:lnTo>
                  <a:lnTo>
                    <a:pt x="21487" y="9169"/>
                  </a:lnTo>
                  <a:lnTo>
                    <a:pt x="21375" y="8634"/>
                  </a:lnTo>
                  <a:lnTo>
                    <a:pt x="21262" y="8100"/>
                  </a:lnTo>
                  <a:lnTo>
                    <a:pt x="21121" y="7594"/>
                  </a:lnTo>
                  <a:lnTo>
                    <a:pt x="20952" y="7088"/>
                  </a:lnTo>
                  <a:lnTo>
                    <a:pt x="20755" y="6609"/>
                  </a:lnTo>
                  <a:lnTo>
                    <a:pt x="20530" y="6131"/>
                  </a:lnTo>
                  <a:lnTo>
                    <a:pt x="20305" y="5653"/>
                  </a:lnTo>
                  <a:lnTo>
                    <a:pt x="20051" y="5203"/>
                  </a:lnTo>
                  <a:lnTo>
                    <a:pt x="19769" y="4781"/>
                  </a:lnTo>
                  <a:lnTo>
                    <a:pt x="19460" y="4359"/>
                  </a:lnTo>
                  <a:lnTo>
                    <a:pt x="19122" y="3938"/>
                  </a:lnTo>
                  <a:lnTo>
                    <a:pt x="18784" y="3544"/>
                  </a:lnTo>
                  <a:lnTo>
                    <a:pt x="18446" y="3178"/>
                  </a:lnTo>
                  <a:lnTo>
                    <a:pt x="18052" y="2813"/>
                  </a:lnTo>
                  <a:lnTo>
                    <a:pt x="17657" y="2475"/>
                  </a:lnTo>
                  <a:lnTo>
                    <a:pt x="17263" y="2166"/>
                  </a:lnTo>
                  <a:lnTo>
                    <a:pt x="16841" y="1856"/>
                  </a:lnTo>
                  <a:lnTo>
                    <a:pt x="16390" y="1575"/>
                  </a:lnTo>
                  <a:lnTo>
                    <a:pt x="15940" y="1322"/>
                  </a:lnTo>
                  <a:lnTo>
                    <a:pt x="15489" y="1069"/>
                  </a:lnTo>
                  <a:lnTo>
                    <a:pt x="15010" y="844"/>
                  </a:lnTo>
                  <a:lnTo>
                    <a:pt x="14503" y="675"/>
                  </a:lnTo>
                  <a:lnTo>
                    <a:pt x="13996" y="506"/>
                  </a:lnTo>
                  <a:lnTo>
                    <a:pt x="13489" y="338"/>
                  </a:lnTo>
                  <a:lnTo>
                    <a:pt x="12983" y="225"/>
                  </a:lnTo>
                  <a:lnTo>
                    <a:pt x="12447" y="141"/>
                  </a:lnTo>
                  <a:lnTo>
                    <a:pt x="11912" y="56"/>
                  </a:lnTo>
                  <a:lnTo>
                    <a:pt x="11349" y="28"/>
                  </a:lnTo>
                  <a:lnTo>
                    <a:pt x="10786" y="0"/>
                  </a:lnTo>
                  <a:close/>
                  <a:moveTo>
                    <a:pt x="10786" y="20841"/>
                  </a:moveTo>
                  <a:lnTo>
                    <a:pt x="10786" y="20841"/>
                  </a:lnTo>
                  <a:lnTo>
                    <a:pt x="10279" y="20841"/>
                  </a:lnTo>
                  <a:lnTo>
                    <a:pt x="9772" y="20784"/>
                  </a:lnTo>
                  <a:lnTo>
                    <a:pt x="9265" y="20728"/>
                  </a:lnTo>
                  <a:lnTo>
                    <a:pt x="8786" y="20644"/>
                  </a:lnTo>
                  <a:lnTo>
                    <a:pt x="8280" y="20531"/>
                  </a:lnTo>
                  <a:lnTo>
                    <a:pt x="7801" y="20391"/>
                  </a:lnTo>
                  <a:lnTo>
                    <a:pt x="7350" y="20222"/>
                  </a:lnTo>
                  <a:lnTo>
                    <a:pt x="6900" y="20053"/>
                  </a:lnTo>
                  <a:lnTo>
                    <a:pt x="6449" y="19856"/>
                  </a:lnTo>
                  <a:lnTo>
                    <a:pt x="5998" y="19631"/>
                  </a:lnTo>
                  <a:lnTo>
                    <a:pt x="5576" y="19378"/>
                  </a:lnTo>
                  <a:lnTo>
                    <a:pt x="5182" y="19125"/>
                  </a:lnTo>
                  <a:lnTo>
                    <a:pt x="4787" y="18844"/>
                  </a:lnTo>
                  <a:lnTo>
                    <a:pt x="4393" y="18534"/>
                  </a:lnTo>
                  <a:lnTo>
                    <a:pt x="4027" y="18225"/>
                  </a:lnTo>
                  <a:lnTo>
                    <a:pt x="3689" y="17888"/>
                  </a:lnTo>
                  <a:lnTo>
                    <a:pt x="3351" y="17550"/>
                  </a:lnTo>
                  <a:lnTo>
                    <a:pt x="3041" y="17184"/>
                  </a:lnTo>
                  <a:lnTo>
                    <a:pt x="2732" y="16819"/>
                  </a:lnTo>
                  <a:lnTo>
                    <a:pt x="2450" y="16425"/>
                  </a:lnTo>
                  <a:lnTo>
                    <a:pt x="2197" y="16003"/>
                  </a:lnTo>
                  <a:lnTo>
                    <a:pt x="1971" y="15581"/>
                  </a:lnTo>
                  <a:lnTo>
                    <a:pt x="1746" y="15159"/>
                  </a:lnTo>
                  <a:lnTo>
                    <a:pt x="1521" y="14709"/>
                  </a:lnTo>
                  <a:lnTo>
                    <a:pt x="1352" y="14259"/>
                  </a:lnTo>
                  <a:lnTo>
                    <a:pt x="1183" y="13781"/>
                  </a:lnTo>
                  <a:lnTo>
                    <a:pt x="1070" y="13303"/>
                  </a:lnTo>
                  <a:lnTo>
                    <a:pt x="957" y="12825"/>
                  </a:lnTo>
                  <a:lnTo>
                    <a:pt x="845" y="12319"/>
                  </a:lnTo>
                  <a:lnTo>
                    <a:pt x="789" y="11812"/>
                  </a:lnTo>
                  <a:lnTo>
                    <a:pt x="760" y="11306"/>
                  </a:lnTo>
                  <a:lnTo>
                    <a:pt x="732" y="10800"/>
                  </a:lnTo>
                  <a:lnTo>
                    <a:pt x="760" y="10294"/>
                  </a:lnTo>
                  <a:lnTo>
                    <a:pt x="789" y="9788"/>
                  </a:lnTo>
                  <a:lnTo>
                    <a:pt x="845" y="9281"/>
                  </a:lnTo>
                  <a:lnTo>
                    <a:pt x="957" y="8775"/>
                  </a:lnTo>
                  <a:lnTo>
                    <a:pt x="1070" y="8297"/>
                  </a:lnTo>
                  <a:lnTo>
                    <a:pt x="1183" y="7819"/>
                  </a:lnTo>
                  <a:lnTo>
                    <a:pt x="1352" y="7341"/>
                  </a:lnTo>
                  <a:lnTo>
                    <a:pt x="1521" y="6891"/>
                  </a:lnTo>
                  <a:lnTo>
                    <a:pt x="1746" y="6441"/>
                  </a:lnTo>
                  <a:lnTo>
                    <a:pt x="1971" y="6019"/>
                  </a:lnTo>
                  <a:lnTo>
                    <a:pt x="2197" y="5597"/>
                  </a:lnTo>
                  <a:lnTo>
                    <a:pt x="2450" y="5203"/>
                  </a:lnTo>
                  <a:lnTo>
                    <a:pt x="2732" y="4809"/>
                  </a:lnTo>
                  <a:lnTo>
                    <a:pt x="3041" y="4416"/>
                  </a:lnTo>
                  <a:lnTo>
                    <a:pt x="3351" y="4050"/>
                  </a:lnTo>
                  <a:lnTo>
                    <a:pt x="3689" y="3713"/>
                  </a:lnTo>
                  <a:lnTo>
                    <a:pt x="4027" y="3375"/>
                  </a:lnTo>
                  <a:lnTo>
                    <a:pt x="4393" y="3066"/>
                  </a:lnTo>
                  <a:lnTo>
                    <a:pt x="4787" y="2756"/>
                  </a:lnTo>
                  <a:lnTo>
                    <a:pt x="5182" y="2475"/>
                  </a:lnTo>
                  <a:lnTo>
                    <a:pt x="5576" y="2222"/>
                  </a:lnTo>
                  <a:lnTo>
                    <a:pt x="5998" y="1969"/>
                  </a:lnTo>
                  <a:lnTo>
                    <a:pt x="6449" y="1744"/>
                  </a:lnTo>
                  <a:lnTo>
                    <a:pt x="6900" y="1547"/>
                  </a:lnTo>
                  <a:lnTo>
                    <a:pt x="7350" y="1378"/>
                  </a:lnTo>
                  <a:lnTo>
                    <a:pt x="7801" y="1209"/>
                  </a:lnTo>
                  <a:lnTo>
                    <a:pt x="8280" y="1069"/>
                  </a:lnTo>
                  <a:lnTo>
                    <a:pt x="8786" y="956"/>
                  </a:lnTo>
                  <a:lnTo>
                    <a:pt x="9265" y="872"/>
                  </a:lnTo>
                  <a:lnTo>
                    <a:pt x="9772" y="816"/>
                  </a:lnTo>
                  <a:lnTo>
                    <a:pt x="10279" y="759"/>
                  </a:lnTo>
                  <a:lnTo>
                    <a:pt x="10786" y="759"/>
                  </a:lnTo>
                  <a:lnTo>
                    <a:pt x="11321" y="759"/>
                  </a:lnTo>
                  <a:lnTo>
                    <a:pt x="11828" y="816"/>
                  </a:lnTo>
                  <a:lnTo>
                    <a:pt x="12335" y="872"/>
                  </a:lnTo>
                  <a:lnTo>
                    <a:pt x="12814" y="956"/>
                  </a:lnTo>
                  <a:lnTo>
                    <a:pt x="13320" y="1069"/>
                  </a:lnTo>
                  <a:lnTo>
                    <a:pt x="13771" y="1209"/>
                  </a:lnTo>
                  <a:lnTo>
                    <a:pt x="14250" y="1378"/>
                  </a:lnTo>
                  <a:lnTo>
                    <a:pt x="14700" y="1547"/>
                  </a:lnTo>
                  <a:lnTo>
                    <a:pt x="15151" y="1744"/>
                  </a:lnTo>
                  <a:lnTo>
                    <a:pt x="15573" y="1969"/>
                  </a:lnTo>
                  <a:lnTo>
                    <a:pt x="15996" y="2222"/>
                  </a:lnTo>
                  <a:lnTo>
                    <a:pt x="16418" y="2475"/>
                  </a:lnTo>
                  <a:lnTo>
                    <a:pt x="16813" y="2756"/>
                  </a:lnTo>
                  <a:lnTo>
                    <a:pt x="17179" y="3066"/>
                  </a:lnTo>
                  <a:lnTo>
                    <a:pt x="17545" y="3375"/>
                  </a:lnTo>
                  <a:lnTo>
                    <a:pt x="17911" y="3713"/>
                  </a:lnTo>
                  <a:lnTo>
                    <a:pt x="18249" y="4050"/>
                  </a:lnTo>
                  <a:lnTo>
                    <a:pt x="18559" y="4416"/>
                  </a:lnTo>
                  <a:lnTo>
                    <a:pt x="18840" y="4809"/>
                  </a:lnTo>
                  <a:lnTo>
                    <a:pt x="19122" y="5203"/>
                  </a:lnTo>
                  <a:lnTo>
                    <a:pt x="19403" y="5597"/>
                  </a:lnTo>
                  <a:lnTo>
                    <a:pt x="19629" y="6019"/>
                  </a:lnTo>
                  <a:lnTo>
                    <a:pt x="19854" y="6441"/>
                  </a:lnTo>
                  <a:lnTo>
                    <a:pt x="20051" y="6891"/>
                  </a:lnTo>
                  <a:lnTo>
                    <a:pt x="20248" y="7341"/>
                  </a:lnTo>
                  <a:lnTo>
                    <a:pt x="20389" y="7819"/>
                  </a:lnTo>
                  <a:lnTo>
                    <a:pt x="20530" y="8297"/>
                  </a:lnTo>
                  <a:lnTo>
                    <a:pt x="20643" y="8775"/>
                  </a:lnTo>
                  <a:lnTo>
                    <a:pt x="20727" y="9281"/>
                  </a:lnTo>
                  <a:lnTo>
                    <a:pt x="20811" y="9788"/>
                  </a:lnTo>
                  <a:lnTo>
                    <a:pt x="20840" y="10294"/>
                  </a:lnTo>
                  <a:lnTo>
                    <a:pt x="20840" y="10800"/>
                  </a:lnTo>
                  <a:lnTo>
                    <a:pt x="20840" y="11306"/>
                  </a:lnTo>
                  <a:lnTo>
                    <a:pt x="20811" y="11812"/>
                  </a:lnTo>
                  <a:lnTo>
                    <a:pt x="20727" y="12319"/>
                  </a:lnTo>
                  <a:lnTo>
                    <a:pt x="20643" y="12825"/>
                  </a:lnTo>
                  <a:lnTo>
                    <a:pt x="20530" y="13303"/>
                  </a:lnTo>
                  <a:lnTo>
                    <a:pt x="20389" y="13781"/>
                  </a:lnTo>
                  <a:lnTo>
                    <a:pt x="20248" y="14259"/>
                  </a:lnTo>
                  <a:lnTo>
                    <a:pt x="20051" y="14709"/>
                  </a:lnTo>
                  <a:lnTo>
                    <a:pt x="19854" y="15159"/>
                  </a:lnTo>
                  <a:lnTo>
                    <a:pt x="19629" y="15581"/>
                  </a:lnTo>
                  <a:lnTo>
                    <a:pt x="19403" y="16003"/>
                  </a:lnTo>
                  <a:lnTo>
                    <a:pt x="19122" y="16425"/>
                  </a:lnTo>
                  <a:lnTo>
                    <a:pt x="18840" y="16819"/>
                  </a:lnTo>
                  <a:lnTo>
                    <a:pt x="18559" y="17184"/>
                  </a:lnTo>
                  <a:lnTo>
                    <a:pt x="18249" y="17550"/>
                  </a:lnTo>
                  <a:lnTo>
                    <a:pt x="17911" y="17888"/>
                  </a:lnTo>
                  <a:lnTo>
                    <a:pt x="17545" y="18225"/>
                  </a:lnTo>
                  <a:lnTo>
                    <a:pt x="17179" y="18534"/>
                  </a:lnTo>
                  <a:lnTo>
                    <a:pt x="16813" y="18844"/>
                  </a:lnTo>
                  <a:lnTo>
                    <a:pt x="16418" y="19125"/>
                  </a:lnTo>
                  <a:lnTo>
                    <a:pt x="15996" y="19378"/>
                  </a:lnTo>
                  <a:lnTo>
                    <a:pt x="15573" y="19631"/>
                  </a:lnTo>
                  <a:lnTo>
                    <a:pt x="15151" y="19856"/>
                  </a:lnTo>
                  <a:lnTo>
                    <a:pt x="14700" y="20053"/>
                  </a:lnTo>
                  <a:lnTo>
                    <a:pt x="14250" y="20222"/>
                  </a:lnTo>
                  <a:lnTo>
                    <a:pt x="13771" y="20391"/>
                  </a:lnTo>
                  <a:lnTo>
                    <a:pt x="13320" y="20531"/>
                  </a:lnTo>
                  <a:lnTo>
                    <a:pt x="12814" y="20644"/>
                  </a:lnTo>
                  <a:lnTo>
                    <a:pt x="12335" y="20728"/>
                  </a:lnTo>
                  <a:lnTo>
                    <a:pt x="11828" y="20784"/>
                  </a:lnTo>
                  <a:lnTo>
                    <a:pt x="11321" y="20841"/>
                  </a:lnTo>
                  <a:lnTo>
                    <a:pt x="10786" y="20841"/>
                  </a:lnTo>
                  <a:close/>
                  <a:moveTo>
                    <a:pt x="13574" y="6216"/>
                  </a:moveTo>
                  <a:lnTo>
                    <a:pt x="13574" y="6216"/>
                  </a:lnTo>
                  <a:lnTo>
                    <a:pt x="13067" y="6188"/>
                  </a:lnTo>
                  <a:lnTo>
                    <a:pt x="12757" y="6188"/>
                  </a:lnTo>
                  <a:lnTo>
                    <a:pt x="12447" y="6244"/>
                  </a:lnTo>
                  <a:lnTo>
                    <a:pt x="12222" y="6272"/>
                  </a:lnTo>
                  <a:lnTo>
                    <a:pt x="11969" y="6356"/>
                  </a:lnTo>
                  <a:lnTo>
                    <a:pt x="11772" y="6441"/>
                  </a:lnTo>
                  <a:lnTo>
                    <a:pt x="11546" y="6525"/>
                  </a:lnTo>
                  <a:lnTo>
                    <a:pt x="11180" y="6750"/>
                  </a:lnTo>
                  <a:lnTo>
                    <a:pt x="10870" y="7003"/>
                  </a:lnTo>
                  <a:lnTo>
                    <a:pt x="10532" y="6750"/>
                  </a:lnTo>
                  <a:lnTo>
                    <a:pt x="10166" y="6525"/>
                  </a:lnTo>
                  <a:lnTo>
                    <a:pt x="9969" y="6441"/>
                  </a:lnTo>
                  <a:lnTo>
                    <a:pt x="9744" y="6356"/>
                  </a:lnTo>
                  <a:lnTo>
                    <a:pt x="9519" y="6272"/>
                  </a:lnTo>
                  <a:lnTo>
                    <a:pt x="9265" y="6244"/>
                  </a:lnTo>
                  <a:lnTo>
                    <a:pt x="8984" y="6188"/>
                  </a:lnTo>
                  <a:lnTo>
                    <a:pt x="8674" y="6188"/>
                  </a:lnTo>
                  <a:lnTo>
                    <a:pt x="8167" y="6216"/>
                  </a:lnTo>
                  <a:lnTo>
                    <a:pt x="7913" y="6244"/>
                  </a:lnTo>
                  <a:lnTo>
                    <a:pt x="7688" y="6300"/>
                  </a:lnTo>
                  <a:lnTo>
                    <a:pt x="7435" y="6384"/>
                  </a:lnTo>
                  <a:lnTo>
                    <a:pt x="7209" y="6497"/>
                  </a:lnTo>
                  <a:lnTo>
                    <a:pt x="6984" y="6609"/>
                  </a:lnTo>
                  <a:lnTo>
                    <a:pt x="6759" y="6750"/>
                  </a:lnTo>
                  <a:lnTo>
                    <a:pt x="6534" y="6919"/>
                  </a:lnTo>
                  <a:lnTo>
                    <a:pt x="6336" y="7116"/>
                  </a:lnTo>
                  <a:lnTo>
                    <a:pt x="6139" y="7341"/>
                  </a:lnTo>
                  <a:lnTo>
                    <a:pt x="5942" y="7594"/>
                  </a:lnTo>
                  <a:lnTo>
                    <a:pt x="5801" y="7847"/>
                  </a:lnTo>
                  <a:lnTo>
                    <a:pt x="5632" y="8128"/>
                  </a:lnTo>
                  <a:lnTo>
                    <a:pt x="5520" y="8438"/>
                  </a:lnTo>
                  <a:lnTo>
                    <a:pt x="5435" y="8775"/>
                  </a:lnTo>
                  <a:lnTo>
                    <a:pt x="5351" y="9141"/>
                  </a:lnTo>
                  <a:lnTo>
                    <a:pt x="5294" y="9506"/>
                  </a:lnTo>
                  <a:lnTo>
                    <a:pt x="5294" y="9562"/>
                  </a:lnTo>
                  <a:lnTo>
                    <a:pt x="5294" y="10153"/>
                  </a:lnTo>
                  <a:lnTo>
                    <a:pt x="5294" y="10181"/>
                  </a:lnTo>
                  <a:lnTo>
                    <a:pt x="5323" y="10463"/>
                  </a:lnTo>
                  <a:lnTo>
                    <a:pt x="5351" y="10491"/>
                  </a:lnTo>
                  <a:lnTo>
                    <a:pt x="5351" y="10519"/>
                  </a:lnTo>
                  <a:lnTo>
                    <a:pt x="5379" y="10800"/>
                  </a:lnTo>
                  <a:lnTo>
                    <a:pt x="5407" y="10800"/>
                  </a:lnTo>
                  <a:lnTo>
                    <a:pt x="5520" y="11306"/>
                  </a:lnTo>
                  <a:lnTo>
                    <a:pt x="5576" y="11419"/>
                  </a:lnTo>
                  <a:lnTo>
                    <a:pt x="5576" y="11447"/>
                  </a:lnTo>
                  <a:lnTo>
                    <a:pt x="5689" y="11728"/>
                  </a:lnTo>
                  <a:lnTo>
                    <a:pt x="5689" y="11756"/>
                  </a:lnTo>
                  <a:lnTo>
                    <a:pt x="5970" y="12291"/>
                  </a:lnTo>
                  <a:lnTo>
                    <a:pt x="6308" y="12853"/>
                  </a:lnTo>
                  <a:lnTo>
                    <a:pt x="6702" y="13416"/>
                  </a:lnTo>
                  <a:lnTo>
                    <a:pt x="7181" y="13978"/>
                  </a:lnTo>
                  <a:lnTo>
                    <a:pt x="7744" y="14541"/>
                  </a:lnTo>
                  <a:lnTo>
                    <a:pt x="8364" y="15103"/>
                  </a:lnTo>
                  <a:lnTo>
                    <a:pt x="9068" y="15694"/>
                  </a:lnTo>
                  <a:lnTo>
                    <a:pt x="9828" y="16284"/>
                  </a:lnTo>
                  <a:lnTo>
                    <a:pt x="9857" y="16313"/>
                  </a:lnTo>
                  <a:lnTo>
                    <a:pt x="9885" y="16341"/>
                  </a:lnTo>
                  <a:lnTo>
                    <a:pt x="10110" y="16481"/>
                  </a:lnTo>
                  <a:lnTo>
                    <a:pt x="10420" y="16706"/>
                  </a:lnTo>
                  <a:lnTo>
                    <a:pt x="10870" y="17016"/>
                  </a:lnTo>
                  <a:lnTo>
                    <a:pt x="11321" y="16706"/>
                  </a:lnTo>
                  <a:lnTo>
                    <a:pt x="11631" y="16481"/>
                  </a:lnTo>
                  <a:lnTo>
                    <a:pt x="11828" y="16341"/>
                  </a:lnTo>
                  <a:lnTo>
                    <a:pt x="11884" y="16313"/>
                  </a:lnTo>
                  <a:lnTo>
                    <a:pt x="11912" y="16284"/>
                  </a:lnTo>
                  <a:lnTo>
                    <a:pt x="12673" y="15694"/>
                  </a:lnTo>
                  <a:lnTo>
                    <a:pt x="13377" y="15103"/>
                  </a:lnTo>
                  <a:lnTo>
                    <a:pt x="13996" y="14541"/>
                  </a:lnTo>
                  <a:lnTo>
                    <a:pt x="14531" y="13978"/>
                  </a:lnTo>
                  <a:lnTo>
                    <a:pt x="15010" y="13416"/>
                  </a:lnTo>
                  <a:lnTo>
                    <a:pt x="15433" y="12853"/>
                  </a:lnTo>
                  <a:lnTo>
                    <a:pt x="15771" y="12291"/>
                  </a:lnTo>
                  <a:lnTo>
                    <a:pt x="16024" y="11756"/>
                  </a:lnTo>
                  <a:lnTo>
                    <a:pt x="16052" y="11728"/>
                  </a:lnTo>
                  <a:lnTo>
                    <a:pt x="16165" y="11447"/>
                  </a:lnTo>
                  <a:lnTo>
                    <a:pt x="16165" y="11419"/>
                  </a:lnTo>
                  <a:lnTo>
                    <a:pt x="16193" y="11306"/>
                  </a:lnTo>
                  <a:lnTo>
                    <a:pt x="16334" y="10828"/>
                  </a:lnTo>
                  <a:lnTo>
                    <a:pt x="16334" y="10800"/>
                  </a:lnTo>
                  <a:lnTo>
                    <a:pt x="16390" y="10519"/>
                  </a:lnTo>
                  <a:lnTo>
                    <a:pt x="16390" y="10491"/>
                  </a:lnTo>
                  <a:lnTo>
                    <a:pt x="16418" y="10181"/>
                  </a:lnTo>
                  <a:lnTo>
                    <a:pt x="16446" y="10153"/>
                  </a:lnTo>
                  <a:lnTo>
                    <a:pt x="16446" y="9562"/>
                  </a:lnTo>
                  <a:lnTo>
                    <a:pt x="16418" y="9506"/>
                  </a:lnTo>
                  <a:lnTo>
                    <a:pt x="16390" y="9141"/>
                  </a:lnTo>
                  <a:lnTo>
                    <a:pt x="16306" y="8775"/>
                  </a:lnTo>
                  <a:lnTo>
                    <a:pt x="16221" y="8438"/>
                  </a:lnTo>
                  <a:lnTo>
                    <a:pt x="16080" y="8128"/>
                  </a:lnTo>
                  <a:lnTo>
                    <a:pt x="15940" y="7847"/>
                  </a:lnTo>
                  <a:lnTo>
                    <a:pt x="15771" y="7594"/>
                  </a:lnTo>
                  <a:lnTo>
                    <a:pt x="15602" y="7341"/>
                  </a:lnTo>
                  <a:lnTo>
                    <a:pt x="15404" y="7116"/>
                  </a:lnTo>
                  <a:lnTo>
                    <a:pt x="15207" y="6919"/>
                  </a:lnTo>
                  <a:lnTo>
                    <a:pt x="14982" y="6750"/>
                  </a:lnTo>
                  <a:lnTo>
                    <a:pt x="14757" y="6609"/>
                  </a:lnTo>
                  <a:lnTo>
                    <a:pt x="14531" y="6497"/>
                  </a:lnTo>
                  <a:lnTo>
                    <a:pt x="14278" y="6384"/>
                  </a:lnTo>
                  <a:lnTo>
                    <a:pt x="14053" y="6300"/>
                  </a:lnTo>
                  <a:lnTo>
                    <a:pt x="13799" y="6244"/>
                  </a:lnTo>
                  <a:lnTo>
                    <a:pt x="13574" y="6216"/>
                  </a:lnTo>
                  <a:close/>
                  <a:moveTo>
                    <a:pt x="15658" y="10125"/>
                  </a:moveTo>
                  <a:lnTo>
                    <a:pt x="15658" y="10125"/>
                  </a:lnTo>
                  <a:lnTo>
                    <a:pt x="15630" y="10350"/>
                  </a:lnTo>
                  <a:lnTo>
                    <a:pt x="15602" y="10406"/>
                  </a:lnTo>
                  <a:lnTo>
                    <a:pt x="15573" y="10631"/>
                  </a:lnTo>
                  <a:lnTo>
                    <a:pt x="15573" y="10659"/>
                  </a:lnTo>
                  <a:lnTo>
                    <a:pt x="15404" y="11166"/>
                  </a:lnTo>
                  <a:lnTo>
                    <a:pt x="15207" y="11672"/>
                  </a:lnTo>
                  <a:lnTo>
                    <a:pt x="14926" y="12150"/>
                  </a:lnTo>
                  <a:lnTo>
                    <a:pt x="14588" y="12684"/>
                  </a:lnTo>
                  <a:lnTo>
                    <a:pt x="14137" y="13247"/>
                  </a:lnTo>
                  <a:lnTo>
                    <a:pt x="13602" y="13809"/>
                  </a:lnTo>
                  <a:lnTo>
                    <a:pt x="12983" y="14400"/>
                  </a:lnTo>
                  <a:lnTo>
                    <a:pt x="12278" y="15019"/>
                  </a:lnTo>
                  <a:lnTo>
                    <a:pt x="11434" y="15637"/>
                  </a:lnTo>
                  <a:lnTo>
                    <a:pt x="11377" y="15694"/>
                  </a:lnTo>
                  <a:lnTo>
                    <a:pt x="11180" y="15863"/>
                  </a:lnTo>
                  <a:lnTo>
                    <a:pt x="10870" y="16059"/>
                  </a:lnTo>
                  <a:lnTo>
                    <a:pt x="10561" y="15863"/>
                  </a:lnTo>
                  <a:lnTo>
                    <a:pt x="10363" y="15694"/>
                  </a:lnTo>
                  <a:lnTo>
                    <a:pt x="10279" y="15637"/>
                  </a:lnTo>
                  <a:lnTo>
                    <a:pt x="9462" y="15019"/>
                  </a:lnTo>
                  <a:lnTo>
                    <a:pt x="8730" y="14400"/>
                  </a:lnTo>
                  <a:lnTo>
                    <a:pt x="8111" y="13809"/>
                  </a:lnTo>
                  <a:lnTo>
                    <a:pt x="7604" y="13247"/>
                  </a:lnTo>
                  <a:lnTo>
                    <a:pt x="7153" y="12684"/>
                  </a:lnTo>
                  <a:lnTo>
                    <a:pt x="6815" y="12150"/>
                  </a:lnTo>
                  <a:lnTo>
                    <a:pt x="6534" y="11672"/>
                  </a:lnTo>
                  <a:lnTo>
                    <a:pt x="6308" y="11166"/>
                  </a:lnTo>
                  <a:lnTo>
                    <a:pt x="6224" y="10913"/>
                  </a:lnTo>
                  <a:lnTo>
                    <a:pt x="6167" y="10659"/>
                  </a:lnTo>
                  <a:lnTo>
                    <a:pt x="6167" y="10631"/>
                  </a:lnTo>
                  <a:lnTo>
                    <a:pt x="6111" y="10406"/>
                  </a:lnTo>
                  <a:lnTo>
                    <a:pt x="6111" y="10350"/>
                  </a:lnTo>
                  <a:lnTo>
                    <a:pt x="6083" y="10125"/>
                  </a:lnTo>
                  <a:lnTo>
                    <a:pt x="6083" y="9591"/>
                  </a:lnTo>
                  <a:lnTo>
                    <a:pt x="6111" y="9281"/>
                  </a:lnTo>
                  <a:lnTo>
                    <a:pt x="6167" y="9000"/>
                  </a:lnTo>
                  <a:lnTo>
                    <a:pt x="6252" y="8747"/>
                  </a:lnTo>
                  <a:lnTo>
                    <a:pt x="6336" y="8494"/>
                  </a:lnTo>
                  <a:lnTo>
                    <a:pt x="6449" y="8269"/>
                  </a:lnTo>
                  <a:lnTo>
                    <a:pt x="6590" y="8072"/>
                  </a:lnTo>
                  <a:lnTo>
                    <a:pt x="6702" y="7875"/>
                  </a:lnTo>
                  <a:lnTo>
                    <a:pt x="6871" y="7706"/>
                  </a:lnTo>
                  <a:lnTo>
                    <a:pt x="7012" y="7566"/>
                  </a:lnTo>
                  <a:lnTo>
                    <a:pt x="7181" y="7425"/>
                  </a:lnTo>
                  <a:lnTo>
                    <a:pt x="7350" y="7313"/>
                  </a:lnTo>
                  <a:lnTo>
                    <a:pt x="7519" y="7200"/>
                  </a:lnTo>
                  <a:lnTo>
                    <a:pt x="7716" y="7116"/>
                  </a:lnTo>
                  <a:lnTo>
                    <a:pt x="7885" y="7059"/>
                  </a:lnTo>
                  <a:lnTo>
                    <a:pt x="8054" y="7031"/>
                  </a:lnTo>
                  <a:lnTo>
                    <a:pt x="8251" y="7003"/>
                  </a:lnTo>
                  <a:lnTo>
                    <a:pt x="8674" y="6975"/>
                  </a:lnTo>
                  <a:lnTo>
                    <a:pt x="8927" y="6975"/>
                  </a:lnTo>
                  <a:lnTo>
                    <a:pt x="9153" y="7003"/>
                  </a:lnTo>
                  <a:lnTo>
                    <a:pt x="9434" y="7059"/>
                  </a:lnTo>
                  <a:lnTo>
                    <a:pt x="9688" y="7144"/>
                  </a:lnTo>
                  <a:lnTo>
                    <a:pt x="9913" y="7256"/>
                  </a:lnTo>
                  <a:lnTo>
                    <a:pt x="10110" y="7397"/>
                  </a:lnTo>
                  <a:lnTo>
                    <a:pt x="10307" y="7566"/>
                  </a:lnTo>
                  <a:lnTo>
                    <a:pt x="10504" y="7734"/>
                  </a:lnTo>
                  <a:lnTo>
                    <a:pt x="10870" y="8156"/>
                  </a:lnTo>
                  <a:lnTo>
                    <a:pt x="11237" y="7734"/>
                  </a:lnTo>
                  <a:lnTo>
                    <a:pt x="11434" y="7566"/>
                  </a:lnTo>
                  <a:lnTo>
                    <a:pt x="11631" y="7397"/>
                  </a:lnTo>
                  <a:lnTo>
                    <a:pt x="11828" y="7256"/>
                  </a:lnTo>
                  <a:lnTo>
                    <a:pt x="12053" y="7144"/>
                  </a:lnTo>
                  <a:lnTo>
                    <a:pt x="12307" y="7059"/>
                  </a:lnTo>
                  <a:lnTo>
                    <a:pt x="12588" y="7003"/>
                  </a:lnTo>
                  <a:lnTo>
                    <a:pt x="12814" y="6975"/>
                  </a:lnTo>
                  <a:lnTo>
                    <a:pt x="13067" y="6975"/>
                  </a:lnTo>
                  <a:lnTo>
                    <a:pt x="13489" y="7003"/>
                  </a:lnTo>
                  <a:lnTo>
                    <a:pt x="13658" y="7031"/>
                  </a:lnTo>
                  <a:lnTo>
                    <a:pt x="13856" y="7059"/>
                  </a:lnTo>
                  <a:lnTo>
                    <a:pt x="14025" y="7116"/>
                  </a:lnTo>
                  <a:lnTo>
                    <a:pt x="14222" y="7200"/>
                  </a:lnTo>
                  <a:lnTo>
                    <a:pt x="14391" y="7313"/>
                  </a:lnTo>
                  <a:lnTo>
                    <a:pt x="14560" y="7425"/>
                  </a:lnTo>
                  <a:lnTo>
                    <a:pt x="14729" y="7566"/>
                  </a:lnTo>
                  <a:lnTo>
                    <a:pt x="14869" y="7706"/>
                  </a:lnTo>
                  <a:lnTo>
                    <a:pt x="15010" y="7875"/>
                  </a:lnTo>
                  <a:lnTo>
                    <a:pt x="15151" y="8072"/>
                  </a:lnTo>
                  <a:lnTo>
                    <a:pt x="15264" y="8269"/>
                  </a:lnTo>
                  <a:lnTo>
                    <a:pt x="15376" y="8494"/>
                  </a:lnTo>
                  <a:lnTo>
                    <a:pt x="15489" y="8747"/>
                  </a:lnTo>
                  <a:lnTo>
                    <a:pt x="15545" y="9000"/>
                  </a:lnTo>
                  <a:lnTo>
                    <a:pt x="15602" y="9281"/>
                  </a:lnTo>
                  <a:lnTo>
                    <a:pt x="15658" y="9591"/>
                  </a:lnTo>
                  <a:lnTo>
                    <a:pt x="15658" y="10125"/>
                  </a:lnTo>
                  <a:close/>
                  <a:moveTo>
                    <a:pt x="15658" y="10125"/>
                  </a:moveTo>
                </a:path>
              </a:pathLst>
            </a:custGeom>
            <a:solidFill>
              <a:srgbClr val="002060"/>
            </a:solidFill>
            <a:ln w="9525" cap="flat">
              <a:solidFill>
                <a:schemeClr val="tx1"/>
              </a:solidFill>
              <a:round/>
              <a:headEnd type="none" w="med" len="med"/>
              <a:tailEnd type="none" w="med" len="med"/>
            </a:ln>
            <a:extLst/>
          </p:spPr>
          <p:txBody>
            <a:bodyPr lIns="0" tIns="0" rIns="0" bIns="0"/>
            <a:lstStyle/>
            <a:p>
              <a:pPr defTabSz="767126"/>
              <a:endParaRPr lang="zh-CN" altLang="en-US" sz="1400" b="1" dirty="0">
                <a:solidFill>
                  <a:schemeClr val="bg1"/>
                </a:solidFill>
                <a:latin typeface="+mn-ea"/>
              </a:endParaRPr>
            </a:p>
          </p:txBody>
        </p:sp>
      </p:grpSp>
      <p:sp>
        <p:nvSpPr>
          <p:cNvPr id="84" name="TextBox 9"/>
          <p:cNvSpPr txBox="1"/>
          <p:nvPr/>
        </p:nvSpPr>
        <p:spPr>
          <a:xfrm>
            <a:off x="6553082" y="2399959"/>
            <a:ext cx="2303656" cy="589577"/>
          </a:xfrm>
          <a:prstGeom prst="rect">
            <a:avLst/>
          </a:prstGeom>
        </p:spPr>
        <p:txBody>
          <a:bodyPr wrap="square" lIns="0" tIns="0" rIns="0" bIns="0" rtlCol="0">
            <a:noAutofit/>
          </a:bodyPr>
          <a:lstStyle/>
          <a:p>
            <a:pPr marL="214241" indent="-214241" defTabSz="913504">
              <a:lnSpc>
                <a:spcPct val="150000"/>
              </a:lnSpc>
              <a:buFont typeface="Wingdings" panose="05000000000000000000" pitchFamily="2" charset="2"/>
              <a:buChar char="p"/>
              <a:defRPr/>
            </a:pPr>
            <a:r>
              <a:rPr lang="en-GB" sz="1200" b="1" kern="0" dirty="0" smtClean="0">
                <a:solidFill>
                  <a:schemeClr val="bg1"/>
                </a:solidFill>
                <a:latin typeface="+mn-ea"/>
              </a:rPr>
              <a:t>2G: GPRS</a:t>
            </a:r>
            <a:r>
              <a:rPr lang="en-US" sz="1200" b="1" kern="0" dirty="0" smtClean="0">
                <a:solidFill>
                  <a:schemeClr val="bg1"/>
                </a:solidFill>
                <a:latin typeface="+mn-ea"/>
              </a:rPr>
              <a:t>|</a:t>
            </a:r>
            <a:r>
              <a:rPr lang="en-US" altLang="zh-CN" sz="1200" b="1" kern="0" dirty="0" smtClean="0">
                <a:solidFill>
                  <a:schemeClr val="bg1"/>
                </a:solidFill>
                <a:latin typeface="+mn-ea"/>
              </a:rPr>
              <a:t>CDMA2K1X</a:t>
            </a:r>
            <a:endParaRPr lang="en-GB" sz="1200" b="1" kern="0" dirty="0" smtClean="0">
              <a:solidFill>
                <a:schemeClr val="bg1"/>
              </a:solidFill>
              <a:latin typeface="+mn-ea"/>
            </a:endParaRPr>
          </a:p>
          <a:p>
            <a:pPr marL="214241" indent="-214241" defTabSz="913504">
              <a:lnSpc>
                <a:spcPct val="150000"/>
              </a:lnSpc>
              <a:buFont typeface="Wingdings" panose="05000000000000000000" pitchFamily="2" charset="2"/>
              <a:buChar char="p"/>
              <a:defRPr/>
            </a:pPr>
            <a:r>
              <a:rPr lang="en-US" sz="1200" b="1" kern="0" dirty="0" smtClean="0">
                <a:solidFill>
                  <a:schemeClr val="bg1"/>
                </a:solidFill>
                <a:latin typeface="+mn-ea"/>
              </a:rPr>
              <a:t>MTC/</a:t>
            </a:r>
            <a:r>
              <a:rPr lang="en-US" sz="1200" b="1" kern="0" dirty="0" err="1" smtClean="0">
                <a:solidFill>
                  <a:schemeClr val="bg1"/>
                </a:solidFill>
                <a:latin typeface="+mn-ea"/>
              </a:rPr>
              <a:t>eMTC</a:t>
            </a:r>
            <a:r>
              <a:rPr lang="en-US" sz="1200" b="1" kern="0" dirty="0" smtClean="0">
                <a:solidFill>
                  <a:schemeClr val="bg1"/>
                </a:solidFill>
                <a:latin typeface="+mn-ea"/>
              </a:rPr>
              <a:t>/LTE-V</a:t>
            </a:r>
            <a:endParaRPr lang="en-GB" sz="1200" b="1" kern="0" dirty="0">
              <a:solidFill>
                <a:schemeClr val="bg1"/>
              </a:solidFill>
              <a:latin typeface="+mn-ea"/>
            </a:endParaRPr>
          </a:p>
        </p:txBody>
      </p:sp>
      <p:sp>
        <p:nvSpPr>
          <p:cNvPr id="85" name="TextBox 61"/>
          <p:cNvSpPr txBox="1">
            <a:spLocks noChangeArrowheads="1"/>
          </p:cNvSpPr>
          <p:nvPr/>
        </p:nvSpPr>
        <p:spPr bwMode="auto">
          <a:xfrm>
            <a:off x="6560271" y="1224305"/>
            <a:ext cx="1990512" cy="918102"/>
          </a:xfrm>
          <a:prstGeom prst="rect">
            <a:avLst/>
          </a:prstGeom>
          <a:noFill/>
          <a:ln w="9525">
            <a:noFill/>
            <a:miter lim="800000"/>
            <a:headEnd/>
            <a:tailEnd/>
          </a:ln>
        </p:spPr>
        <p:txBody>
          <a:bodyPr wrap="square" lIns="0" tIns="0" rIns="0" bIns="0" anchor="t" anchorCtr="0">
            <a:noAutofit/>
          </a:bodyPr>
          <a:lstStyle/>
          <a:p>
            <a:pPr marL="214241" indent="-214241" defTabSz="767126">
              <a:lnSpc>
                <a:spcPct val="150000"/>
              </a:lnSpc>
              <a:buFont typeface="Wingdings" panose="05000000000000000000" pitchFamily="2" charset="2"/>
              <a:buChar char="p"/>
            </a:pPr>
            <a:r>
              <a:rPr lang="en-US" altLang="zh-CN" sz="1200" b="1" dirty="0" smtClean="0">
                <a:solidFill>
                  <a:schemeClr val="bg1"/>
                </a:solidFill>
                <a:latin typeface="+mn-ea"/>
                <a:cs typeface="Arial" pitchFamily="34" charset="0"/>
              </a:rPr>
              <a:t>3G: HSPA/EVDO/TDS</a:t>
            </a:r>
          </a:p>
          <a:p>
            <a:pPr marL="214241" indent="-214241" defTabSz="767126">
              <a:lnSpc>
                <a:spcPct val="150000"/>
              </a:lnSpc>
              <a:buFont typeface="Wingdings" panose="05000000000000000000" pitchFamily="2" charset="2"/>
              <a:buChar char="p"/>
            </a:pPr>
            <a:r>
              <a:rPr lang="en-US" altLang="zh-CN" sz="1200" b="1" dirty="0" smtClean="0">
                <a:solidFill>
                  <a:schemeClr val="bg1"/>
                </a:solidFill>
                <a:latin typeface="+mn-ea"/>
                <a:cs typeface="Arial" pitchFamily="34" charset="0"/>
              </a:rPr>
              <a:t>4G: LTE/LTE-A</a:t>
            </a:r>
          </a:p>
          <a:p>
            <a:pPr marL="214241" indent="-214241" defTabSz="767126">
              <a:lnSpc>
                <a:spcPct val="150000"/>
              </a:lnSpc>
              <a:buFont typeface="Wingdings" panose="05000000000000000000" pitchFamily="2" charset="2"/>
              <a:buChar char="p"/>
            </a:pPr>
            <a:r>
              <a:rPr lang="en-US" altLang="zh-CN" sz="1200" b="1" dirty="0" err="1" smtClean="0">
                <a:solidFill>
                  <a:schemeClr val="bg1"/>
                </a:solidFill>
                <a:latin typeface="+mn-ea"/>
                <a:cs typeface="Arial" pitchFamily="34" charset="0"/>
              </a:rPr>
              <a:t>WiFi</a:t>
            </a:r>
            <a:r>
              <a:rPr lang="en-US" altLang="zh-CN" sz="1200" b="1" dirty="0" smtClean="0">
                <a:solidFill>
                  <a:schemeClr val="bg1"/>
                </a:solidFill>
                <a:latin typeface="+mn-ea"/>
                <a:cs typeface="Arial" pitchFamily="34" charset="0"/>
              </a:rPr>
              <a:t> 802.11</a:t>
            </a:r>
            <a:r>
              <a:rPr lang="zh-CN" altLang="en-US" sz="1200" b="1" dirty="0" smtClean="0">
                <a:solidFill>
                  <a:schemeClr val="bg1"/>
                </a:solidFill>
                <a:latin typeface="+mn-ea"/>
                <a:cs typeface="Arial" pitchFamily="34" charset="0"/>
              </a:rPr>
              <a:t>技术</a:t>
            </a:r>
            <a:endParaRPr lang="zh-CN" altLang="en-US" sz="1200" b="1" dirty="0">
              <a:solidFill>
                <a:schemeClr val="bg1"/>
              </a:solidFill>
              <a:latin typeface="+mn-ea"/>
              <a:cs typeface="Arial" pitchFamily="34" charset="0"/>
            </a:endParaRPr>
          </a:p>
        </p:txBody>
      </p:sp>
      <p:sp>
        <p:nvSpPr>
          <p:cNvPr id="86" name="TextBox 55"/>
          <p:cNvSpPr txBox="1">
            <a:spLocks noChangeArrowheads="1"/>
          </p:cNvSpPr>
          <p:nvPr/>
        </p:nvSpPr>
        <p:spPr bwMode="auto">
          <a:xfrm>
            <a:off x="4764956" y="718468"/>
            <a:ext cx="958736" cy="315221"/>
          </a:xfrm>
          <a:prstGeom prst="rect">
            <a:avLst/>
          </a:prstGeom>
          <a:noFill/>
          <a:ln w="9525">
            <a:noFill/>
            <a:miter lim="800000"/>
            <a:headEnd/>
            <a:tailEnd/>
          </a:ln>
        </p:spPr>
        <p:txBody>
          <a:bodyPr wrap="none" lIns="68332" tIns="34166" rIns="68332" bIns="34166">
            <a:spAutoFit/>
          </a:bodyPr>
          <a:lstStyle/>
          <a:p>
            <a:pPr defTabSz="767126"/>
            <a:r>
              <a:rPr lang="zh-CN" altLang="en-US" sz="1600" b="1" dirty="0" smtClean="0">
                <a:solidFill>
                  <a:schemeClr val="bg1"/>
                </a:solidFill>
                <a:latin typeface="+mn-ea"/>
                <a:cs typeface="Arial" pitchFamily="34" charset="0"/>
              </a:rPr>
              <a:t>网络要求</a:t>
            </a:r>
            <a:endParaRPr lang="zh-CN" altLang="en-US" sz="1600" b="1" dirty="0">
              <a:solidFill>
                <a:schemeClr val="bg1"/>
              </a:solidFill>
              <a:latin typeface="+mn-ea"/>
              <a:cs typeface="Arial" pitchFamily="34" charset="0"/>
            </a:endParaRPr>
          </a:p>
        </p:txBody>
      </p:sp>
      <p:sp>
        <p:nvSpPr>
          <p:cNvPr id="87" name="TextBox 49"/>
          <p:cNvSpPr txBox="1">
            <a:spLocks noChangeArrowheads="1"/>
          </p:cNvSpPr>
          <p:nvPr/>
        </p:nvSpPr>
        <p:spPr bwMode="auto">
          <a:xfrm>
            <a:off x="625464" y="718506"/>
            <a:ext cx="3264015" cy="315396"/>
          </a:xfrm>
          <a:prstGeom prst="rect">
            <a:avLst/>
          </a:prstGeom>
          <a:noFill/>
          <a:ln w="9525">
            <a:noFill/>
            <a:miter lim="800000"/>
            <a:headEnd/>
            <a:tailEnd/>
          </a:ln>
        </p:spPr>
        <p:txBody>
          <a:bodyPr wrap="square" lIns="68504" tIns="34253" rIns="68504" bIns="34253">
            <a:spAutoFit/>
          </a:bodyPr>
          <a:lstStyle/>
          <a:p>
            <a:pPr algn="ctr" defTabSz="767344"/>
            <a:r>
              <a:rPr lang="en-US" altLang="zh-CN" sz="1600" b="1" dirty="0" smtClean="0">
                <a:solidFill>
                  <a:schemeClr val="bg1"/>
                </a:solidFill>
                <a:latin typeface="+mn-ea"/>
              </a:rPr>
              <a:t>2020</a:t>
            </a:r>
            <a:r>
              <a:rPr lang="zh-CN" altLang="en-US" sz="1600" b="1" dirty="0" smtClean="0">
                <a:solidFill>
                  <a:schemeClr val="bg1"/>
                </a:solidFill>
                <a:latin typeface="+mn-ea"/>
              </a:rPr>
              <a:t>年全球</a:t>
            </a:r>
            <a:r>
              <a:rPr lang="en-US" altLang="zh-CN" sz="1600" b="1" dirty="0" smtClean="0">
                <a:solidFill>
                  <a:schemeClr val="bg1"/>
                </a:solidFill>
                <a:latin typeface="+mn-ea"/>
              </a:rPr>
              <a:t>300</a:t>
            </a:r>
            <a:r>
              <a:rPr lang="zh-CN" altLang="en-US" sz="1600" b="1" dirty="0" smtClean="0">
                <a:solidFill>
                  <a:schemeClr val="bg1"/>
                </a:solidFill>
                <a:latin typeface="+mn-ea"/>
              </a:rPr>
              <a:t>亿</a:t>
            </a:r>
            <a:r>
              <a:rPr lang="en-US" altLang="zh-CN" sz="1600" b="1" dirty="0" err="1" smtClean="0">
                <a:solidFill>
                  <a:schemeClr val="bg1"/>
                </a:solidFill>
                <a:latin typeface="+mn-ea"/>
              </a:rPr>
              <a:t>IoT</a:t>
            </a:r>
            <a:r>
              <a:rPr lang="zh-CN" altLang="en-US" sz="1600" b="1" dirty="0" smtClean="0">
                <a:solidFill>
                  <a:schemeClr val="bg1"/>
                </a:solidFill>
                <a:latin typeface="+mn-ea"/>
              </a:rPr>
              <a:t>连接分</a:t>
            </a:r>
            <a:r>
              <a:rPr lang="zh-CN" altLang="en-US" sz="1600" b="1" dirty="0">
                <a:solidFill>
                  <a:schemeClr val="bg1"/>
                </a:solidFill>
                <a:latin typeface="+mn-ea"/>
              </a:rPr>
              <a:t>布</a:t>
            </a:r>
          </a:p>
        </p:txBody>
      </p:sp>
      <p:sp>
        <p:nvSpPr>
          <p:cNvPr id="88" name="TextBox 213"/>
          <p:cNvSpPr txBox="1"/>
          <p:nvPr/>
        </p:nvSpPr>
        <p:spPr>
          <a:xfrm>
            <a:off x="1768161" y="1764365"/>
            <a:ext cx="1005486" cy="530840"/>
          </a:xfrm>
          <a:prstGeom prst="rect">
            <a:avLst/>
          </a:prstGeom>
          <a:noFill/>
        </p:spPr>
        <p:txBody>
          <a:bodyPr wrap="square" lIns="68507" tIns="34253" rIns="68507" bIns="34253" rtlCol="0">
            <a:spAutoFit/>
          </a:bodyPr>
          <a:lstStyle/>
          <a:p>
            <a:pPr algn="ctr" defTabSz="767126"/>
            <a:r>
              <a:rPr lang="zh-CN" altLang="en-US" sz="1000" b="1" dirty="0" smtClean="0">
                <a:solidFill>
                  <a:schemeClr val="bg1"/>
                </a:solidFill>
                <a:latin typeface="+mn-ea"/>
              </a:rPr>
              <a:t>视频监控、智慧医疗、智慧城市等</a:t>
            </a:r>
            <a:endParaRPr lang="en-US" altLang="zh-CN" sz="1000" b="1" dirty="0">
              <a:solidFill>
                <a:schemeClr val="bg1"/>
              </a:solidFill>
              <a:latin typeface="+mn-ea"/>
            </a:endParaRPr>
          </a:p>
        </p:txBody>
      </p:sp>
      <p:sp>
        <p:nvSpPr>
          <p:cNvPr id="89" name="TextBox 214"/>
          <p:cNvSpPr txBox="1"/>
          <p:nvPr/>
        </p:nvSpPr>
        <p:spPr>
          <a:xfrm>
            <a:off x="1587833" y="2353972"/>
            <a:ext cx="1522976" cy="238452"/>
          </a:xfrm>
          <a:prstGeom prst="rect">
            <a:avLst/>
          </a:prstGeom>
          <a:noFill/>
        </p:spPr>
        <p:txBody>
          <a:bodyPr wrap="square" lIns="68507" tIns="34253" rIns="68507" bIns="34253" rtlCol="0">
            <a:spAutoFit/>
          </a:bodyPr>
          <a:lstStyle/>
          <a:p>
            <a:pPr algn="ctr" defTabSz="767126"/>
            <a:r>
              <a:rPr lang="zh-CN" altLang="en-US" sz="1100" b="1" dirty="0">
                <a:solidFill>
                  <a:schemeClr val="bg1"/>
                </a:solidFill>
                <a:latin typeface="+mn-ea"/>
              </a:rPr>
              <a:t>中</a:t>
            </a:r>
            <a:r>
              <a:rPr lang="zh-CN" altLang="en-US" sz="1100" b="1" dirty="0" smtClean="0">
                <a:solidFill>
                  <a:schemeClr val="bg1"/>
                </a:solidFill>
                <a:latin typeface="+mn-ea"/>
              </a:rPr>
              <a:t>速率 </a:t>
            </a:r>
            <a:r>
              <a:rPr lang="en-US" altLang="zh-CN" sz="1100" b="1" dirty="0" smtClean="0">
                <a:solidFill>
                  <a:schemeClr val="bg1"/>
                </a:solidFill>
                <a:latin typeface="+mn-ea"/>
              </a:rPr>
              <a:t>(1-10Mbps)</a:t>
            </a:r>
            <a:endParaRPr lang="zh-CN" altLang="en-US" sz="1100" b="1" dirty="0">
              <a:solidFill>
                <a:schemeClr val="bg1"/>
              </a:solidFill>
              <a:latin typeface="+mn-ea"/>
            </a:endParaRPr>
          </a:p>
        </p:txBody>
      </p:sp>
      <p:sp>
        <p:nvSpPr>
          <p:cNvPr id="90" name="TextBox 215"/>
          <p:cNvSpPr txBox="1"/>
          <p:nvPr/>
        </p:nvSpPr>
        <p:spPr>
          <a:xfrm>
            <a:off x="1653658" y="3222528"/>
            <a:ext cx="1385749" cy="238452"/>
          </a:xfrm>
          <a:prstGeom prst="rect">
            <a:avLst/>
          </a:prstGeom>
          <a:noFill/>
        </p:spPr>
        <p:txBody>
          <a:bodyPr wrap="square" lIns="68507" tIns="34253" rIns="68507" bIns="34253" rtlCol="0">
            <a:spAutoFit/>
          </a:bodyPr>
          <a:lstStyle/>
          <a:p>
            <a:pPr algn="ctr" defTabSz="767126"/>
            <a:r>
              <a:rPr lang="zh-CN" altLang="en-US" sz="1100" b="1" dirty="0">
                <a:solidFill>
                  <a:schemeClr val="bg1"/>
                </a:solidFill>
                <a:latin typeface="+mn-ea"/>
              </a:rPr>
              <a:t>低</a:t>
            </a:r>
            <a:r>
              <a:rPr lang="zh-CN" altLang="en-US" sz="1100" b="1" dirty="0" smtClean="0">
                <a:solidFill>
                  <a:schemeClr val="bg1"/>
                </a:solidFill>
                <a:latin typeface="+mn-ea"/>
              </a:rPr>
              <a:t>速率 </a:t>
            </a:r>
            <a:r>
              <a:rPr lang="en-US" altLang="zh-CN" sz="1100" b="1" dirty="0" smtClean="0">
                <a:solidFill>
                  <a:schemeClr val="bg1"/>
                </a:solidFill>
                <a:latin typeface="+mn-ea"/>
              </a:rPr>
              <a:t>(~100kbps)</a:t>
            </a:r>
            <a:endParaRPr lang="zh-CN" altLang="en-US" sz="1100" b="1" dirty="0">
              <a:solidFill>
                <a:schemeClr val="bg1"/>
              </a:solidFill>
              <a:latin typeface="+mn-ea"/>
            </a:endParaRPr>
          </a:p>
        </p:txBody>
      </p:sp>
      <p:sp>
        <p:nvSpPr>
          <p:cNvPr id="91" name="TextBox 9"/>
          <p:cNvSpPr txBox="1"/>
          <p:nvPr/>
        </p:nvSpPr>
        <p:spPr>
          <a:xfrm>
            <a:off x="6553082" y="3168521"/>
            <a:ext cx="2087423" cy="1080120"/>
          </a:xfrm>
          <a:prstGeom prst="rect">
            <a:avLst/>
          </a:prstGeom>
        </p:spPr>
        <p:txBody>
          <a:bodyPr wrap="square" lIns="0" tIns="0" rIns="0" bIns="0" rtlCol="0">
            <a:noAutofit/>
          </a:bodyPr>
          <a:lstStyle/>
          <a:p>
            <a:pPr marL="214241" indent="-214241" defTabSz="913504">
              <a:lnSpc>
                <a:spcPct val="150000"/>
              </a:lnSpc>
              <a:buFont typeface="Wingdings" panose="05000000000000000000" pitchFamily="2" charset="2"/>
              <a:buChar char="p"/>
              <a:defRPr/>
            </a:pPr>
            <a:r>
              <a:rPr lang="en-GB" sz="1200" b="1" kern="0" dirty="0" smtClean="0">
                <a:solidFill>
                  <a:schemeClr val="bg1"/>
                </a:solidFill>
                <a:latin typeface="+mn-ea"/>
              </a:rPr>
              <a:t>NB-</a:t>
            </a:r>
            <a:r>
              <a:rPr lang="en-GB" sz="1200" b="1" kern="0" dirty="0" err="1" smtClean="0">
                <a:solidFill>
                  <a:schemeClr val="bg1"/>
                </a:solidFill>
                <a:latin typeface="+mn-ea"/>
              </a:rPr>
              <a:t>IoT</a:t>
            </a:r>
            <a:endParaRPr lang="en-US" sz="1200" b="1" kern="0" dirty="0">
              <a:solidFill>
                <a:schemeClr val="bg1"/>
              </a:solidFill>
              <a:latin typeface="+mn-ea"/>
            </a:endParaRPr>
          </a:p>
          <a:p>
            <a:pPr marL="214241" indent="-214241" defTabSz="913504">
              <a:lnSpc>
                <a:spcPct val="150000"/>
              </a:lnSpc>
              <a:buFont typeface="Wingdings" panose="05000000000000000000" pitchFamily="2" charset="2"/>
              <a:buChar char="p"/>
              <a:defRPr/>
            </a:pPr>
            <a:r>
              <a:rPr lang="en-US" altLang="zh-CN" sz="1200" b="1" kern="0" dirty="0" err="1" smtClean="0">
                <a:solidFill>
                  <a:schemeClr val="bg1"/>
                </a:solidFill>
                <a:latin typeface="+mn-ea"/>
              </a:rPr>
              <a:t>SigFox</a:t>
            </a:r>
            <a:endParaRPr lang="en-US" altLang="zh-CN" sz="1200" b="1" kern="0" dirty="0">
              <a:solidFill>
                <a:schemeClr val="bg1"/>
              </a:solidFill>
              <a:latin typeface="+mn-ea"/>
            </a:endParaRPr>
          </a:p>
          <a:p>
            <a:pPr marL="214241" indent="-214241" defTabSz="913504">
              <a:lnSpc>
                <a:spcPct val="150000"/>
              </a:lnSpc>
              <a:buFont typeface="Wingdings" panose="05000000000000000000" pitchFamily="2" charset="2"/>
              <a:buChar char="p"/>
              <a:defRPr/>
            </a:pPr>
            <a:r>
              <a:rPr lang="en-US" altLang="zh-CN" sz="1200" b="1" kern="0" dirty="0" err="1" smtClean="0">
                <a:solidFill>
                  <a:schemeClr val="bg1"/>
                </a:solidFill>
                <a:latin typeface="+mn-ea"/>
              </a:rPr>
              <a:t>LoRa</a:t>
            </a:r>
            <a:endParaRPr lang="en-US" altLang="zh-CN" sz="1200" b="1" kern="0" dirty="0" smtClean="0">
              <a:solidFill>
                <a:schemeClr val="bg1"/>
              </a:solidFill>
              <a:latin typeface="+mn-ea"/>
            </a:endParaRPr>
          </a:p>
          <a:p>
            <a:pPr marL="214241" indent="-214241" defTabSz="913504">
              <a:lnSpc>
                <a:spcPct val="150000"/>
              </a:lnSpc>
              <a:buFont typeface="Wingdings" panose="05000000000000000000" pitchFamily="2" charset="2"/>
              <a:buChar char="p"/>
              <a:defRPr/>
            </a:pPr>
            <a:r>
              <a:rPr lang="zh-CN" altLang="en-US" sz="1200" b="1" kern="0" dirty="0" smtClean="0">
                <a:solidFill>
                  <a:schemeClr val="bg1"/>
                </a:solidFill>
                <a:latin typeface="+mn-ea"/>
              </a:rPr>
              <a:t>短距无线，如</a:t>
            </a:r>
            <a:r>
              <a:rPr lang="en-US" altLang="zh-CN" sz="1200" b="1" kern="0" dirty="0" err="1" smtClean="0">
                <a:solidFill>
                  <a:schemeClr val="bg1"/>
                </a:solidFill>
                <a:latin typeface="+mn-ea"/>
              </a:rPr>
              <a:t>ZigBee</a:t>
            </a:r>
            <a:endParaRPr lang="en-GB" sz="1200" b="1" kern="0" dirty="0">
              <a:solidFill>
                <a:schemeClr val="bg1"/>
              </a:solidFill>
              <a:latin typeface="+mn-ea"/>
            </a:endParaRPr>
          </a:p>
        </p:txBody>
      </p:sp>
      <p:cxnSp>
        <p:nvCxnSpPr>
          <p:cNvPr id="92" name="直接连接符 91"/>
          <p:cNvCxnSpPr/>
          <p:nvPr/>
        </p:nvCxnSpPr>
        <p:spPr>
          <a:xfrm>
            <a:off x="2971616" y="2304425"/>
            <a:ext cx="565052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3403551" y="3160692"/>
            <a:ext cx="521864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94" name="TextBox 225"/>
          <p:cNvSpPr txBox="1"/>
          <p:nvPr/>
        </p:nvSpPr>
        <p:spPr>
          <a:xfrm>
            <a:off x="1295422" y="1332318"/>
            <a:ext cx="866315" cy="346174"/>
          </a:xfrm>
          <a:prstGeom prst="rect">
            <a:avLst/>
          </a:prstGeom>
          <a:noFill/>
        </p:spPr>
        <p:txBody>
          <a:bodyPr wrap="square" lIns="68507" tIns="34253" rIns="68507" bIns="34253" rtlCol="0">
            <a:spAutoFit/>
          </a:bodyPr>
          <a:lstStyle/>
          <a:p>
            <a:pPr algn="ctr" defTabSz="767126"/>
            <a:r>
              <a:rPr lang="en-US" altLang="zh-CN" b="1" dirty="0" smtClean="0">
                <a:solidFill>
                  <a:schemeClr val="bg1"/>
                </a:solidFill>
                <a:latin typeface="+mn-ea"/>
              </a:rPr>
              <a:t>5%</a:t>
            </a:r>
            <a:endParaRPr lang="zh-CN" altLang="en-US" b="1" dirty="0">
              <a:solidFill>
                <a:schemeClr val="bg1"/>
              </a:solidFill>
              <a:latin typeface="+mn-ea"/>
            </a:endParaRPr>
          </a:p>
        </p:txBody>
      </p:sp>
      <p:sp>
        <p:nvSpPr>
          <p:cNvPr id="95" name="TextBox 226"/>
          <p:cNvSpPr txBox="1"/>
          <p:nvPr/>
        </p:nvSpPr>
        <p:spPr>
          <a:xfrm>
            <a:off x="809493" y="2282266"/>
            <a:ext cx="866315" cy="346174"/>
          </a:xfrm>
          <a:prstGeom prst="rect">
            <a:avLst/>
          </a:prstGeom>
          <a:noFill/>
        </p:spPr>
        <p:txBody>
          <a:bodyPr wrap="square" lIns="68507" tIns="34253" rIns="68507" bIns="34253" rtlCol="0">
            <a:spAutoFit/>
          </a:bodyPr>
          <a:lstStyle/>
          <a:p>
            <a:pPr algn="ctr" defTabSz="767126"/>
            <a:r>
              <a:rPr lang="en-US" altLang="zh-CN" b="1" dirty="0" smtClean="0">
                <a:solidFill>
                  <a:schemeClr val="bg1"/>
                </a:solidFill>
                <a:latin typeface="+mn-ea"/>
              </a:rPr>
              <a:t>25%</a:t>
            </a:r>
            <a:endParaRPr lang="zh-CN" altLang="en-US" b="1" dirty="0">
              <a:solidFill>
                <a:schemeClr val="bg1"/>
              </a:solidFill>
              <a:latin typeface="+mn-ea"/>
            </a:endParaRPr>
          </a:p>
        </p:txBody>
      </p:sp>
      <p:sp>
        <p:nvSpPr>
          <p:cNvPr id="96" name="TextBox 227"/>
          <p:cNvSpPr txBox="1"/>
          <p:nvPr/>
        </p:nvSpPr>
        <p:spPr>
          <a:xfrm>
            <a:off x="329246" y="3182036"/>
            <a:ext cx="866315" cy="346174"/>
          </a:xfrm>
          <a:prstGeom prst="rect">
            <a:avLst/>
          </a:prstGeom>
          <a:noFill/>
        </p:spPr>
        <p:txBody>
          <a:bodyPr wrap="square" lIns="68507" tIns="34253" rIns="68507" bIns="34253" rtlCol="0">
            <a:spAutoFit/>
          </a:bodyPr>
          <a:lstStyle/>
          <a:p>
            <a:pPr algn="ctr" defTabSz="767126"/>
            <a:r>
              <a:rPr lang="en-US" altLang="zh-CN" b="1" dirty="0" smtClean="0">
                <a:solidFill>
                  <a:schemeClr val="bg1"/>
                </a:solidFill>
                <a:latin typeface="+mn-ea"/>
              </a:rPr>
              <a:t>70%</a:t>
            </a:r>
            <a:endParaRPr lang="zh-CN" altLang="en-US" b="1" dirty="0">
              <a:solidFill>
                <a:schemeClr val="bg1"/>
              </a:solidFill>
              <a:latin typeface="+mn-ea"/>
            </a:endParaRPr>
          </a:p>
        </p:txBody>
      </p:sp>
      <p:sp>
        <p:nvSpPr>
          <p:cNvPr id="97" name="TextBox 55"/>
          <p:cNvSpPr txBox="1">
            <a:spLocks noChangeArrowheads="1"/>
          </p:cNvSpPr>
          <p:nvPr/>
        </p:nvSpPr>
        <p:spPr bwMode="auto">
          <a:xfrm>
            <a:off x="6982979" y="718682"/>
            <a:ext cx="1369105" cy="315221"/>
          </a:xfrm>
          <a:prstGeom prst="rect">
            <a:avLst/>
          </a:prstGeom>
          <a:noFill/>
          <a:ln w="9525">
            <a:noFill/>
            <a:miter lim="800000"/>
            <a:headEnd/>
            <a:tailEnd/>
          </a:ln>
        </p:spPr>
        <p:txBody>
          <a:bodyPr wrap="none" lIns="68332" tIns="34166" rIns="68332" bIns="34166">
            <a:spAutoFit/>
          </a:bodyPr>
          <a:lstStyle/>
          <a:p>
            <a:pPr defTabSz="767126"/>
            <a:r>
              <a:rPr lang="zh-CN" altLang="en-US" sz="1600" b="1" dirty="0">
                <a:solidFill>
                  <a:schemeClr val="bg1"/>
                </a:solidFill>
                <a:latin typeface="+mn-ea"/>
                <a:cs typeface="Arial" pitchFamily="34" charset="0"/>
              </a:rPr>
              <a:t>网络接入技术</a:t>
            </a:r>
          </a:p>
        </p:txBody>
      </p:sp>
      <p:cxnSp>
        <p:nvCxnSpPr>
          <p:cNvPr id="98" name="直接连接符 97"/>
          <p:cNvCxnSpPr/>
          <p:nvPr/>
        </p:nvCxnSpPr>
        <p:spPr>
          <a:xfrm>
            <a:off x="4105446" y="757136"/>
            <a:ext cx="0" cy="34673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2323714" y="1031162"/>
            <a:ext cx="631679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6427099" y="757136"/>
            <a:ext cx="0" cy="34673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bwMode="auto">
          <a:xfrm>
            <a:off x="379706" y="3114132"/>
            <a:ext cx="8531023" cy="1215896"/>
          </a:xfrm>
          <a:prstGeom prst="rect">
            <a:avLst/>
          </a:prstGeom>
          <a:noFill/>
          <a:ln>
            <a:solidFill>
              <a:srgbClr val="FFFF00"/>
            </a:solidFill>
            <a:prstDash val="sysDash"/>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39500" tIns="69750" rIns="139500" bIns="69750" numCol="1" rtlCol="0" anchor="t" anchorCtr="0" compatLnSpc="1">
            <a:prstTxWarp prst="textNoShape">
              <a:avLst/>
            </a:prstTxWarp>
          </a:bodyPr>
          <a:lstStyle/>
          <a:p>
            <a:pPr defTabSz="1394993">
              <a:buClr>
                <a:srgbClr val="CC9900"/>
              </a:buClr>
              <a:buFont typeface="Wingdings" pitchFamily="2" charset="2"/>
              <a:buChar char="n"/>
            </a:pPr>
            <a:endParaRPr lang="zh-CN" altLang="en-US" sz="2800" b="1" dirty="0" smtClean="0">
              <a:solidFill>
                <a:schemeClr val="bg1"/>
              </a:solidFill>
              <a:latin typeface="+mn-ea"/>
            </a:endParaRPr>
          </a:p>
        </p:txBody>
      </p:sp>
      <p:sp>
        <p:nvSpPr>
          <p:cNvPr id="102" name="文本框 101"/>
          <p:cNvSpPr txBox="1"/>
          <p:nvPr/>
        </p:nvSpPr>
        <p:spPr>
          <a:xfrm>
            <a:off x="1783056" y="3934826"/>
            <a:ext cx="834608" cy="346226"/>
          </a:xfrm>
          <a:prstGeom prst="rect">
            <a:avLst/>
          </a:prstGeom>
          <a:noFill/>
        </p:spPr>
        <p:txBody>
          <a:bodyPr wrap="none" lIns="68558" tIns="34279" rIns="68558" bIns="34279" rtlCol="0">
            <a:spAutoFit/>
          </a:bodyPr>
          <a:lstStyle/>
          <a:p>
            <a:r>
              <a:rPr lang="en-US" altLang="zh-CN" b="1" dirty="0" smtClean="0">
                <a:solidFill>
                  <a:schemeClr val="bg1"/>
                </a:solidFill>
                <a:latin typeface="+mn-ea"/>
              </a:rPr>
              <a:t>LPWA</a:t>
            </a:r>
            <a:endParaRPr lang="zh-CN" altLang="en-US" b="1" dirty="0">
              <a:solidFill>
                <a:schemeClr val="bg1"/>
              </a:solidFill>
              <a:latin typeface="+mn-ea"/>
            </a:endParaRPr>
          </a:p>
        </p:txBody>
      </p:sp>
      <p:sp>
        <p:nvSpPr>
          <p:cNvPr id="103" name="文本框 102"/>
          <p:cNvSpPr txBox="1"/>
          <p:nvPr/>
        </p:nvSpPr>
        <p:spPr>
          <a:xfrm>
            <a:off x="4105448" y="1529295"/>
            <a:ext cx="2347073" cy="346226"/>
          </a:xfrm>
          <a:prstGeom prst="rect">
            <a:avLst/>
          </a:prstGeom>
          <a:noFill/>
        </p:spPr>
        <p:txBody>
          <a:bodyPr wrap="none" lIns="68558" tIns="34279" rIns="68558" bIns="34279" rtlCol="0">
            <a:spAutoFit/>
          </a:bodyPr>
          <a:lstStyle/>
          <a:p>
            <a:pPr marL="214241" indent="-214241">
              <a:buFont typeface="Arial" panose="020B0604020202020204" pitchFamily="34" charset="0"/>
              <a:buChar char="•"/>
            </a:pPr>
            <a:r>
              <a:rPr lang="zh-CN" altLang="en-US" b="1" dirty="0" smtClean="0">
                <a:solidFill>
                  <a:schemeClr val="bg1"/>
                </a:solidFill>
                <a:latin typeface="+mn-ea"/>
              </a:rPr>
              <a:t>高速率</a:t>
            </a:r>
            <a:r>
              <a:rPr lang="en-US" altLang="zh-CN" b="1" dirty="0" smtClean="0">
                <a:solidFill>
                  <a:schemeClr val="bg1"/>
                </a:solidFill>
                <a:latin typeface="+mn-ea"/>
              </a:rPr>
              <a:t>(&gt;10Mbps)</a:t>
            </a:r>
            <a:endParaRPr lang="zh-CN" altLang="en-US" b="1" dirty="0">
              <a:solidFill>
                <a:schemeClr val="bg1"/>
              </a:solidFill>
              <a:latin typeface="+mn-ea"/>
            </a:endParaRPr>
          </a:p>
        </p:txBody>
      </p:sp>
      <p:sp>
        <p:nvSpPr>
          <p:cNvPr id="104" name="文本框 103"/>
          <p:cNvSpPr txBox="1"/>
          <p:nvPr/>
        </p:nvSpPr>
        <p:spPr>
          <a:xfrm>
            <a:off x="4105445" y="2383289"/>
            <a:ext cx="2414399" cy="623225"/>
          </a:xfrm>
          <a:prstGeom prst="rect">
            <a:avLst/>
          </a:prstGeom>
          <a:noFill/>
        </p:spPr>
        <p:txBody>
          <a:bodyPr wrap="none" lIns="68558" tIns="34279" rIns="68558" bIns="34279" rtlCol="0">
            <a:spAutoFit/>
          </a:bodyPr>
          <a:lstStyle/>
          <a:p>
            <a:pPr marL="214241" indent="-214241">
              <a:buFont typeface="Arial" panose="020B0604020202020204" pitchFamily="34" charset="0"/>
              <a:buChar char="•"/>
            </a:pPr>
            <a:r>
              <a:rPr lang="zh-CN" altLang="en-US" b="1" dirty="0">
                <a:solidFill>
                  <a:schemeClr val="bg1"/>
                </a:solidFill>
                <a:latin typeface="+mn-ea"/>
              </a:rPr>
              <a:t>中</a:t>
            </a:r>
            <a:r>
              <a:rPr lang="zh-CN" altLang="en-US" b="1" dirty="0" smtClean="0">
                <a:solidFill>
                  <a:schemeClr val="bg1"/>
                </a:solidFill>
                <a:latin typeface="+mn-ea"/>
              </a:rPr>
              <a:t>速率</a:t>
            </a:r>
            <a:r>
              <a:rPr lang="en-US" altLang="zh-CN" b="1" dirty="0" smtClean="0">
                <a:solidFill>
                  <a:schemeClr val="bg1"/>
                </a:solidFill>
                <a:latin typeface="+mn-ea"/>
              </a:rPr>
              <a:t>(1-10Mbps)</a:t>
            </a:r>
          </a:p>
          <a:p>
            <a:pPr marL="214241" indent="-214241">
              <a:buFont typeface="Arial" panose="020B0604020202020204" pitchFamily="34" charset="0"/>
              <a:buChar char="•"/>
            </a:pPr>
            <a:r>
              <a:rPr lang="zh-CN" altLang="en-US" b="1" dirty="0">
                <a:solidFill>
                  <a:schemeClr val="bg1"/>
                </a:solidFill>
                <a:latin typeface="+mn-ea"/>
              </a:rPr>
              <a:t>低功耗</a:t>
            </a:r>
          </a:p>
        </p:txBody>
      </p:sp>
      <p:sp>
        <p:nvSpPr>
          <p:cNvPr id="105" name="文本框 104"/>
          <p:cNvSpPr txBox="1"/>
          <p:nvPr/>
        </p:nvSpPr>
        <p:spPr>
          <a:xfrm>
            <a:off x="4105447" y="3179257"/>
            <a:ext cx="2412796" cy="1177223"/>
          </a:xfrm>
          <a:prstGeom prst="rect">
            <a:avLst/>
          </a:prstGeom>
          <a:noFill/>
        </p:spPr>
        <p:txBody>
          <a:bodyPr wrap="none" lIns="68558" tIns="34279" rIns="68558" bIns="34279" rtlCol="0">
            <a:spAutoFit/>
          </a:bodyPr>
          <a:lstStyle/>
          <a:p>
            <a:pPr marL="214241" indent="-214241">
              <a:buFont typeface="Arial" panose="020B0604020202020204" pitchFamily="34" charset="0"/>
              <a:buChar char="•"/>
            </a:pPr>
            <a:r>
              <a:rPr lang="zh-CN" altLang="en-US" b="1" dirty="0" smtClean="0">
                <a:solidFill>
                  <a:schemeClr val="bg1"/>
                </a:solidFill>
                <a:latin typeface="+mn-ea"/>
              </a:rPr>
              <a:t>低速率</a:t>
            </a:r>
            <a:r>
              <a:rPr lang="en-US" altLang="zh-CN" b="1" dirty="0" smtClean="0">
                <a:solidFill>
                  <a:schemeClr val="bg1"/>
                </a:solidFill>
                <a:latin typeface="+mn-ea"/>
              </a:rPr>
              <a:t>(~100Kbps)</a:t>
            </a:r>
          </a:p>
          <a:p>
            <a:pPr marL="214241" indent="-214241">
              <a:buFont typeface="Arial" panose="020B0604020202020204" pitchFamily="34" charset="0"/>
              <a:buChar char="•"/>
            </a:pPr>
            <a:r>
              <a:rPr lang="zh-CN" altLang="en-US" b="1" dirty="0" smtClean="0">
                <a:solidFill>
                  <a:schemeClr val="bg1"/>
                </a:solidFill>
                <a:latin typeface="+mn-ea"/>
              </a:rPr>
              <a:t>深度覆盖</a:t>
            </a:r>
            <a:r>
              <a:rPr lang="en-US" altLang="zh-CN" b="1" dirty="0" smtClean="0">
                <a:solidFill>
                  <a:schemeClr val="bg1"/>
                </a:solidFill>
                <a:latin typeface="+mn-ea"/>
              </a:rPr>
              <a:t>(20dB)</a:t>
            </a:r>
          </a:p>
          <a:p>
            <a:pPr marL="214241" indent="-214241">
              <a:buFont typeface="Arial" panose="020B0604020202020204" pitchFamily="34" charset="0"/>
              <a:buChar char="•"/>
            </a:pPr>
            <a:r>
              <a:rPr lang="zh-CN" altLang="en-US" b="1" dirty="0" smtClean="0">
                <a:solidFill>
                  <a:schemeClr val="bg1"/>
                </a:solidFill>
                <a:latin typeface="+mn-ea"/>
              </a:rPr>
              <a:t>低功耗</a:t>
            </a:r>
            <a:r>
              <a:rPr lang="en-US" altLang="zh-CN" b="1" dirty="0" smtClean="0">
                <a:solidFill>
                  <a:schemeClr val="bg1"/>
                </a:solidFill>
                <a:latin typeface="+mn-ea"/>
              </a:rPr>
              <a:t>(10</a:t>
            </a:r>
            <a:r>
              <a:rPr lang="zh-CN" altLang="en-US" b="1" dirty="0" smtClean="0">
                <a:solidFill>
                  <a:schemeClr val="bg1"/>
                </a:solidFill>
                <a:latin typeface="+mn-ea"/>
              </a:rPr>
              <a:t>年</a:t>
            </a:r>
            <a:r>
              <a:rPr lang="en-US" altLang="zh-CN" b="1" dirty="0" smtClean="0">
                <a:solidFill>
                  <a:schemeClr val="bg1"/>
                </a:solidFill>
                <a:latin typeface="+mn-ea"/>
              </a:rPr>
              <a:t>)</a:t>
            </a:r>
          </a:p>
          <a:p>
            <a:pPr marL="214241" indent="-214241">
              <a:buFont typeface="Arial" panose="020B0604020202020204" pitchFamily="34" charset="0"/>
              <a:buChar char="•"/>
            </a:pPr>
            <a:r>
              <a:rPr lang="zh-CN" altLang="en-US" b="1" dirty="0" smtClean="0">
                <a:solidFill>
                  <a:schemeClr val="bg1"/>
                </a:solidFill>
                <a:latin typeface="+mn-ea"/>
              </a:rPr>
              <a:t>低成本</a:t>
            </a:r>
            <a:r>
              <a:rPr lang="en-US" altLang="zh-CN" b="1" dirty="0" smtClean="0">
                <a:solidFill>
                  <a:schemeClr val="bg1"/>
                </a:solidFill>
                <a:latin typeface="+mn-ea"/>
              </a:rPr>
              <a:t>(&lt;5$)</a:t>
            </a:r>
            <a:endParaRPr lang="zh-CN" altLang="en-US" b="1" dirty="0">
              <a:solidFill>
                <a:schemeClr val="bg1"/>
              </a:solidFill>
              <a:latin typeface="+mn-ea"/>
            </a:endParaRPr>
          </a:p>
        </p:txBody>
      </p:sp>
      <p:sp>
        <p:nvSpPr>
          <p:cNvPr id="106" name="Title 2"/>
          <p:cNvSpPr txBox="1">
            <a:spLocks/>
          </p:cNvSpPr>
          <p:nvPr/>
        </p:nvSpPr>
        <p:spPr>
          <a:xfrm>
            <a:off x="647235" y="195741"/>
            <a:ext cx="8263495" cy="447631"/>
          </a:xfrm>
          <a:prstGeom prst="rect">
            <a:avLst/>
          </a:prstGeom>
        </p:spPr>
        <p:txBody>
          <a:bodyPr lIns="68558" tIns="34279" rIns="68558" bIns="34279"/>
          <a:lst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12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25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37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499"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a:lstStyle>
          <a:p>
            <a:r>
              <a:rPr lang="zh-CN" altLang="en-US" sz="2100" dirty="0" smtClean="0">
                <a:solidFill>
                  <a:schemeClr val="bg1"/>
                </a:solidFill>
                <a:latin typeface="+mn-ea"/>
                <a:ea typeface="+mn-ea"/>
              </a:rPr>
              <a:t>运营商蜂窝物联网的市场分类和竞争技术</a:t>
            </a:r>
            <a:endParaRPr lang="en-US" altLang="zh-CN" sz="2100" dirty="0">
              <a:solidFill>
                <a:schemeClr val="bg1"/>
              </a:solidFill>
              <a:latin typeface="+mn-ea"/>
              <a:ea typeface="+mn-ea"/>
            </a:endParaRPr>
          </a:p>
        </p:txBody>
      </p:sp>
      <p:sp>
        <p:nvSpPr>
          <p:cNvPr id="107" name="矩形 106"/>
          <p:cNvSpPr/>
          <p:nvPr/>
        </p:nvSpPr>
        <p:spPr>
          <a:xfrm>
            <a:off x="259686" y="4735778"/>
            <a:ext cx="8811737" cy="300060"/>
          </a:xfrm>
          <a:prstGeom prst="rect">
            <a:avLst/>
          </a:prstGeom>
        </p:spPr>
        <p:txBody>
          <a:bodyPr wrap="square" lIns="68558" tIns="34279" rIns="68558" bIns="34279">
            <a:spAutoFit/>
          </a:bodyPr>
          <a:lstStyle/>
          <a:p>
            <a:r>
              <a:rPr lang="en-US" altLang="zh-CN" sz="1500" b="1" dirty="0" smtClean="0">
                <a:solidFill>
                  <a:schemeClr val="bg1"/>
                </a:solidFill>
                <a:latin typeface="+mn-ea"/>
              </a:rPr>
              <a:t>LPWA(Low Power Wide Area, </a:t>
            </a:r>
            <a:r>
              <a:rPr lang="zh-CN" altLang="en-US" sz="1500" b="1" dirty="0" smtClean="0">
                <a:solidFill>
                  <a:schemeClr val="bg1"/>
                </a:solidFill>
                <a:latin typeface="+mn-ea"/>
              </a:rPr>
              <a:t>低功耗广覆盖</a:t>
            </a:r>
            <a:r>
              <a:rPr lang="en-US" altLang="zh-CN" sz="1500" b="1" dirty="0" smtClean="0">
                <a:solidFill>
                  <a:schemeClr val="bg1"/>
                </a:solidFill>
                <a:latin typeface="+mn-ea"/>
              </a:rPr>
              <a:t>)</a:t>
            </a:r>
            <a:r>
              <a:rPr lang="zh-CN" altLang="en-US" sz="1500" b="1" dirty="0" smtClean="0">
                <a:solidFill>
                  <a:schemeClr val="bg1"/>
                </a:solidFill>
                <a:latin typeface="+mn-ea"/>
              </a:rPr>
              <a:t>应用占整个物联网连接规模接近</a:t>
            </a:r>
            <a:r>
              <a:rPr lang="en-US" altLang="zh-CN" sz="1500" b="1" dirty="0" smtClean="0">
                <a:solidFill>
                  <a:schemeClr val="bg1"/>
                </a:solidFill>
                <a:latin typeface="+mn-ea"/>
              </a:rPr>
              <a:t>70%</a:t>
            </a:r>
            <a:endParaRPr lang="zh-CN" altLang="en-US" sz="1500" dirty="0">
              <a:solidFill>
                <a:schemeClr val="bg1"/>
              </a:solidFill>
              <a:latin typeface="+mn-ea"/>
            </a:endParaRPr>
          </a:p>
        </p:txBody>
      </p:sp>
    </p:spTree>
    <p:extLst>
      <p:ext uri="{BB962C8B-B14F-4D97-AF65-F5344CB8AC3E}">
        <p14:creationId xmlns:p14="http://schemas.microsoft.com/office/powerpoint/2010/main" xmlns="" val="36964542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标题 1"/>
          <p:cNvSpPr>
            <a:spLocks noGrp="1"/>
          </p:cNvSpPr>
          <p:nvPr>
            <p:ph type="title"/>
          </p:nvPr>
        </p:nvSpPr>
        <p:spPr>
          <a:xfrm>
            <a:off x="71406" y="59948"/>
            <a:ext cx="8229600" cy="440100"/>
          </a:xfrm>
        </p:spPr>
        <p:txBody>
          <a:bodyPr/>
          <a:lstStyle/>
          <a:p>
            <a:pPr algn="l"/>
            <a:r>
              <a:rPr lang="en-US" altLang="zh-CN" dirty="0" smtClean="0">
                <a:solidFill>
                  <a:schemeClr val="bg1"/>
                </a:solidFill>
              </a:rPr>
              <a:t>NB-IOT</a:t>
            </a:r>
            <a:r>
              <a:rPr lang="zh-CN" altLang="en-US" dirty="0" smtClean="0">
                <a:solidFill>
                  <a:schemeClr val="bg1"/>
                </a:solidFill>
              </a:rPr>
              <a:t>标准化进程</a:t>
            </a:r>
            <a:endParaRPr lang="zh-CN" altLang="en-US" dirty="0">
              <a:solidFill>
                <a:schemeClr val="bg1"/>
              </a:solidFill>
            </a:endParaRPr>
          </a:p>
        </p:txBody>
      </p:sp>
      <p:sp>
        <p:nvSpPr>
          <p:cNvPr id="68" name="矩形 67"/>
          <p:cNvSpPr/>
          <p:nvPr/>
        </p:nvSpPr>
        <p:spPr>
          <a:xfrm>
            <a:off x="491753" y="912391"/>
            <a:ext cx="8417002" cy="300060"/>
          </a:xfrm>
          <a:prstGeom prst="rect">
            <a:avLst/>
          </a:prstGeom>
        </p:spPr>
        <p:txBody>
          <a:bodyPr wrap="square" lIns="68558" tIns="34279" rIns="68558" bIns="34279">
            <a:spAutoFit/>
          </a:bodyPr>
          <a:lstStyle/>
          <a:p>
            <a:r>
              <a:rPr lang="en-US" altLang="zh-CN" sz="1500" b="1" dirty="0" smtClean="0">
                <a:solidFill>
                  <a:schemeClr val="bg1"/>
                </a:solidFill>
                <a:latin typeface="微软雅黑" panose="020B0503020204020204" pitchFamily="34" charset="-122"/>
                <a:ea typeface="微软雅黑" panose="020B0503020204020204" pitchFamily="34" charset="-122"/>
              </a:rPr>
              <a:t>2016</a:t>
            </a:r>
            <a:r>
              <a:rPr lang="zh-CN" altLang="en-US" sz="1500" b="1" dirty="0" smtClean="0">
                <a:solidFill>
                  <a:schemeClr val="bg1"/>
                </a:solidFill>
                <a:latin typeface="微软雅黑" panose="020B0503020204020204" pitchFamily="34" charset="-122"/>
                <a:ea typeface="微软雅黑" panose="020B0503020204020204" pitchFamily="34" charset="-122"/>
              </a:rPr>
              <a:t>年</a:t>
            </a:r>
            <a:r>
              <a:rPr lang="en-US" altLang="zh-CN" sz="1500" b="1" dirty="0" smtClean="0">
                <a:solidFill>
                  <a:schemeClr val="bg1"/>
                </a:solidFill>
                <a:latin typeface="微软雅黑" panose="020B0503020204020204" pitchFamily="34" charset="-122"/>
                <a:ea typeface="微软雅黑" panose="020B0503020204020204" pitchFamily="34" charset="-122"/>
              </a:rPr>
              <a:t>6</a:t>
            </a:r>
            <a:r>
              <a:rPr lang="zh-CN" altLang="en-US" sz="1500" b="1" dirty="0" smtClean="0">
                <a:solidFill>
                  <a:schemeClr val="bg1"/>
                </a:solidFill>
                <a:latin typeface="微软雅黑" panose="020B0503020204020204" pitchFamily="34" charset="-122"/>
                <a:ea typeface="微软雅黑" panose="020B0503020204020204" pitchFamily="34" charset="-122"/>
              </a:rPr>
              <a:t>月</a:t>
            </a:r>
            <a:r>
              <a:rPr lang="en-US" altLang="zh-CN" sz="1500" b="1" dirty="0" smtClean="0">
                <a:solidFill>
                  <a:schemeClr val="bg1"/>
                </a:solidFill>
                <a:latin typeface="微软雅黑" panose="020B0503020204020204" pitchFamily="34" charset="-122"/>
                <a:ea typeface="微软雅黑" panose="020B0503020204020204" pitchFamily="34" charset="-122"/>
              </a:rPr>
              <a:t>16</a:t>
            </a:r>
            <a:r>
              <a:rPr lang="zh-CN" altLang="en-US" sz="1500" b="1" dirty="0" smtClean="0">
                <a:solidFill>
                  <a:schemeClr val="bg1"/>
                </a:solidFill>
                <a:latin typeface="微软雅黑" panose="020B0503020204020204" pitchFamily="34" charset="-122"/>
                <a:ea typeface="微软雅黑" panose="020B0503020204020204" pitchFamily="34" charset="-122"/>
              </a:rPr>
              <a:t>日，</a:t>
            </a:r>
            <a:r>
              <a:rPr lang="en-US" altLang="zh-CN" sz="1500" b="1" dirty="0">
                <a:solidFill>
                  <a:schemeClr val="bg1"/>
                </a:solidFill>
                <a:latin typeface="微软雅黑" panose="020B0503020204020204" pitchFamily="34" charset="-122"/>
                <a:ea typeface="微软雅黑" panose="020B0503020204020204" pitchFamily="34" charset="-122"/>
              </a:rPr>
              <a:t> </a:t>
            </a:r>
            <a:r>
              <a:rPr lang="en-US" altLang="zh-CN" sz="1500" b="1" dirty="0" smtClean="0">
                <a:solidFill>
                  <a:schemeClr val="bg1"/>
                </a:solidFill>
                <a:latin typeface="微软雅黑" panose="020B0503020204020204" pitchFamily="34" charset="-122"/>
                <a:ea typeface="微软雅黑" panose="020B0503020204020204" pitchFamily="34" charset="-122"/>
              </a:rPr>
              <a:t>3GPP </a:t>
            </a:r>
            <a:r>
              <a:rPr lang="en-US" altLang="zh-CN" sz="1500" b="1" dirty="0">
                <a:solidFill>
                  <a:schemeClr val="bg1"/>
                </a:solidFill>
                <a:latin typeface="微软雅黑" panose="020B0503020204020204" pitchFamily="34" charset="-122"/>
                <a:ea typeface="微软雅黑" panose="020B0503020204020204" pitchFamily="34" charset="-122"/>
              </a:rPr>
              <a:t>RAN</a:t>
            </a:r>
            <a:r>
              <a:rPr lang="zh-CN" altLang="en-US" sz="1500" b="1" dirty="0">
                <a:solidFill>
                  <a:schemeClr val="bg1"/>
                </a:solidFill>
                <a:latin typeface="微软雅黑" panose="020B0503020204020204" pitchFamily="34" charset="-122"/>
                <a:ea typeface="微软雅黑" panose="020B0503020204020204" pitchFamily="34" charset="-122"/>
              </a:rPr>
              <a:t>全会第</a:t>
            </a:r>
            <a:r>
              <a:rPr lang="en-US" altLang="zh-CN" sz="1500" b="1" dirty="0">
                <a:solidFill>
                  <a:schemeClr val="bg1"/>
                </a:solidFill>
                <a:latin typeface="微软雅黑" panose="020B0503020204020204" pitchFamily="34" charset="-122"/>
                <a:ea typeface="微软雅黑" panose="020B0503020204020204" pitchFamily="34" charset="-122"/>
              </a:rPr>
              <a:t>72</a:t>
            </a:r>
            <a:r>
              <a:rPr lang="zh-CN" altLang="en-US" sz="1500" b="1" dirty="0">
                <a:solidFill>
                  <a:schemeClr val="bg1"/>
                </a:solidFill>
                <a:latin typeface="微软雅黑" panose="020B0503020204020204" pitchFamily="34" charset="-122"/>
                <a:ea typeface="微软雅黑" panose="020B0503020204020204" pitchFamily="34" charset="-122"/>
              </a:rPr>
              <a:t>次</a:t>
            </a:r>
            <a:r>
              <a:rPr lang="zh-CN" altLang="en-US" sz="1500" b="1" dirty="0" smtClean="0">
                <a:solidFill>
                  <a:schemeClr val="bg1"/>
                </a:solidFill>
                <a:latin typeface="微软雅黑" panose="020B0503020204020204" pitchFamily="34" charset="-122"/>
                <a:ea typeface="微软雅黑" panose="020B0503020204020204" pitchFamily="34" charset="-122"/>
              </a:rPr>
              <a:t>会议顺利结束，</a:t>
            </a:r>
            <a:r>
              <a:rPr lang="en-US" altLang="zh-CN" sz="1500" b="1" dirty="0" smtClean="0">
                <a:solidFill>
                  <a:schemeClr val="bg1"/>
                </a:solidFill>
                <a:latin typeface="微软雅黑" panose="020B0503020204020204" pitchFamily="34" charset="-122"/>
                <a:ea typeface="微软雅黑" panose="020B0503020204020204" pitchFamily="34" charset="-122"/>
              </a:rPr>
              <a:t>NB-IoT</a:t>
            </a:r>
            <a:r>
              <a:rPr lang="zh-CN" altLang="en-US" sz="1500" b="1" dirty="0" smtClean="0">
                <a:solidFill>
                  <a:schemeClr val="bg1"/>
                </a:solidFill>
                <a:latin typeface="微软雅黑" panose="020B0503020204020204" pitchFamily="34" charset="-122"/>
                <a:ea typeface="微软雅黑" panose="020B0503020204020204" pitchFamily="34" charset="-122"/>
              </a:rPr>
              <a:t>核心部分获得顺利通过。</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cxnSp>
        <p:nvCxnSpPr>
          <p:cNvPr id="69" name="直接箭头连接符 68"/>
          <p:cNvCxnSpPr/>
          <p:nvPr/>
        </p:nvCxnSpPr>
        <p:spPr>
          <a:xfrm>
            <a:off x="468548" y="3032507"/>
            <a:ext cx="7935691" cy="18722"/>
          </a:xfrm>
          <a:prstGeom prst="straightConnector1">
            <a:avLst/>
          </a:prstGeom>
          <a:ln w="57150">
            <a:gradFill flip="none" rotWithShape="1">
              <a:gsLst>
                <a:gs pos="0">
                  <a:srgbClr val="009900"/>
                </a:gs>
                <a:gs pos="54000">
                  <a:schemeClr val="accent3">
                    <a:lumMod val="60000"/>
                    <a:lumOff val="40000"/>
                  </a:schemeClr>
                </a:gs>
                <a:gs pos="100000">
                  <a:srgbClr val="FF0000"/>
                </a:gs>
              </a:gsLst>
              <a:lin ang="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70" name="椭圆 69"/>
          <p:cNvSpPr/>
          <p:nvPr/>
        </p:nvSpPr>
        <p:spPr bwMode="auto">
          <a:xfrm>
            <a:off x="1189743" y="2898421"/>
            <a:ext cx="269930" cy="270062"/>
          </a:xfrm>
          <a:prstGeom prst="ellipse">
            <a:avLst/>
          </a:prstGeom>
          <a:solidFill>
            <a:srgbClr val="00B050"/>
          </a:solidFill>
          <a:ln w="38100">
            <a:solidFill>
              <a:schemeClr val="bg1"/>
            </a:solidFill>
          </a:ln>
        </p:spPr>
        <p:txBody>
          <a:bodyPr wrap="none" lIns="65882" tIns="32940" rIns="65882" bIns="32940" anchor="ctr">
            <a:noAutofit/>
          </a:bodyPr>
          <a:lstStyle/>
          <a:p>
            <a:pPr algn="ctr" defTabSz="514972">
              <a:buClr>
                <a:srgbClr val="CC9900"/>
              </a:buClr>
              <a:defRPr/>
            </a:pPr>
            <a:endParaRPr lang="zh-CN" altLang="en-US" sz="1200" b="1" dirty="0">
              <a:solidFill>
                <a:schemeClr val="bg1"/>
              </a:solidFill>
              <a:latin typeface="Arial" panose="020B0604020202020204" pitchFamily="34" charset="0"/>
              <a:ea typeface="微软雅黑" pitchFamily="34" charset="-122"/>
            </a:endParaRPr>
          </a:p>
        </p:txBody>
      </p:sp>
      <p:sp>
        <p:nvSpPr>
          <p:cNvPr id="71" name="TextBox 4"/>
          <p:cNvSpPr txBox="1"/>
          <p:nvPr/>
        </p:nvSpPr>
        <p:spPr>
          <a:xfrm>
            <a:off x="357642" y="3740644"/>
            <a:ext cx="1282056" cy="343522"/>
          </a:xfrm>
          <a:prstGeom prst="rect">
            <a:avLst/>
          </a:prstGeom>
          <a:noFill/>
        </p:spPr>
        <p:txBody>
          <a:bodyPr wrap="square" lIns="65882" tIns="32940" rIns="65882" bIns="32940" rtlCol="0">
            <a:spAutoFit/>
          </a:bodyPr>
          <a:lstStyle/>
          <a:p>
            <a:pPr algn="ctr" defTabSz="514972"/>
            <a:r>
              <a:rPr lang="en-US" b="1" dirty="0">
                <a:solidFill>
                  <a:schemeClr val="bg1"/>
                </a:solidFill>
                <a:latin typeface="Arial" panose="020B0604020202020204" pitchFamily="34" charset="0"/>
                <a:ea typeface="微软雅黑" pitchFamily="34" charset="-122"/>
              </a:rPr>
              <a:t>3GPP R13</a:t>
            </a:r>
            <a:endParaRPr lang="en-GB" b="1" dirty="0">
              <a:solidFill>
                <a:schemeClr val="bg1"/>
              </a:solidFill>
              <a:latin typeface="Arial" panose="020B0604020202020204" pitchFamily="34" charset="0"/>
              <a:ea typeface="微软雅黑" pitchFamily="34" charset="-122"/>
            </a:endParaRPr>
          </a:p>
        </p:txBody>
      </p:sp>
      <p:sp>
        <p:nvSpPr>
          <p:cNvPr id="72" name="TextBox 5"/>
          <p:cNvSpPr txBox="1"/>
          <p:nvPr/>
        </p:nvSpPr>
        <p:spPr>
          <a:xfrm>
            <a:off x="622941" y="2627215"/>
            <a:ext cx="1511630" cy="343522"/>
          </a:xfrm>
          <a:prstGeom prst="rect">
            <a:avLst/>
          </a:prstGeom>
          <a:noFill/>
        </p:spPr>
        <p:txBody>
          <a:bodyPr wrap="square" lIns="65882" tIns="32940" rIns="65882" bIns="32940" rtlCol="0">
            <a:spAutoFit/>
          </a:bodyPr>
          <a:lstStyle/>
          <a:p>
            <a:pPr algn="ctr" defTabSz="514972"/>
            <a:r>
              <a:rPr lang="en-US" b="1" dirty="0">
                <a:solidFill>
                  <a:schemeClr val="bg1"/>
                </a:solidFill>
                <a:latin typeface="Arial" panose="020B0604020202020204" pitchFamily="34" charset="0"/>
                <a:ea typeface="微软雅黑" pitchFamily="34" charset="-122"/>
              </a:rPr>
              <a:t>NB M2M</a:t>
            </a:r>
          </a:p>
        </p:txBody>
      </p:sp>
      <p:sp>
        <p:nvSpPr>
          <p:cNvPr id="73" name="椭圆 72"/>
          <p:cNvSpPr/>
          <p:nvPr/>
        </p:nvSpPr>
        <p:spPr bwMode="auto">
          <a:xfrm>
            <a:off x="2125554" y="2096634"/>
            <a:ext cx="287925" cy="273610"/>
          </a:xfrm>
          <a:prstGeom prst="ellipse">
            <a:avLst/>
          </a:prstGeom>
          <a:solidFill>
            <a:schemeClr val="bg1">
              <a:lumMod val="65000"/>
            </a:schemeClr>
          </a:solidFill>
          <a:ln w="38100">
            <a:solidFill>
              <a:schemeClr val="bg1"/>
            </a:solidFill>
          </a:ln>
        </p:spPr>
        <p:txBody>
          <a:bodyPr wrap="none" lIns="65882" tIns="32940" rIns="65882" bIns="32940" anchor="ctr">
            <a:noAutofit/>
          </a:bodyPr>
          <a:lstStyle/>
          <a:p>
            <a:pPr algn="ctr" defTabSz="514972">
              <a:buClr>
                <a:srgbClr val="CC9900"/>
              </a:buClr>
              <a:defRPr/>
            </a:pPr>
            <a:endParaRPr lang="zh-CN" altLang="en-US" sz="1200" b="1" dirty="0">
              <a:solidFill>
                <a:schemeClr val="bg1"/>
              </a:solidFill>
              <a:latin typeface="Arial" panose="020B0604020202020204" pitchFamily="34" charset="0"/>
              <a:ea typeface="微软雅黑" pitchFamily="34" charset="-122"/>
            </a:endParaRPr>
          </a:p>
        </p:txBody>
      </p:sp>
      <p:cxnSp>
        <p:nvCxnSpPr>
          <p:cNvPr id="74" name="直接箭头连接符 73"/>
          <p:cNvCxnSpPr>
            <a:endCxn id="76" idx="0"/>
          </p:cNvCxnSpPr>
          <p:nvPr/>
        </p:nvCxnSpPr>
        <p:spPr>
          <a:xfrm>
            <a:off x="3058558" y="2230950"/>
            <a:ext cx="136491" cy="464925"/>
          </a:xfrm>
          <a:prstGeom prst="straightConnector1">
            <a:avLst/>
          </a:prstGeom>
          <a:ln w="28575">
            <a:solidFill>
              <a:schemeClr val="bg1">
                <a:lumMod val="50000"/>
              </a:schemeClr>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a:stCxn id="73" idx="6"/>
          </p:cNvCxnSpPr>
          <p:nvPr/>
        </p:nvCxnSpPr>
        <p:spPr>
          <a:xfrm>
            <a:off x="2413480" y="2233438"/>
            <a:ext cx="658736" cy="0"/>
          </a:xfrm>
          <a:prstGeom prst="straightConnector1">
            <a:avLst/>
          </a:prstGeom>
          <a:ln w="28575">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椭圆 75"/>
          <p:cNvSpPr/>
          <p:nvPr/>
        </p:nvSpPr>
        <p:spPr bwMode="auto">
          <a:xfrm>
            <a:off x="2857635" y="2695875"/>
            <a:ext cx="674824" cy="675156"/>
          </a:xfrm>
          <a:prstGeom prst="ellipse">
            <a:avLst/>
          </a:prstGeom>
          <a:solidFill>
            <a:srgbClr val="00B050"/>
          </a:solidFill>
          <a:ln w="38100">
            <a:solidFill>
              <a:schemeClr val="bg1"/>
            </a:solidFill>
          </a:ln>
          <a:effectLst>
            <a:reflection blurRad="6350" stA="52000" endA="300" endPos="35000" dir="5400000" sy="-100000" algn="bl" rotWithShape="0"/>
          </a:effectLst>
        </p:spPr>
        <p:txBody>
          <a:bodyPr wrap="none" lIns="65882" tIns="32940" rIns="65882" bIns="32940" anchor="ctr">
            <a:noAutofit/>
          </a:bodyPr>
          <a:lstStyle/>
          <a:p>
            <a:pPr algn="ctr" defTabSz="514972">
              <a:buClr>
                <a:srgbClr val="CC9900"/>
              </a:buClr>
              <a:defRPr/>
            </a:pPr>
            <a:endParaRPr lang="zh-CN" altLang="en-US" sz="1200" b="1" dirty="0">
              <a:solidFill>
                <a:schemeClr val="bg1"/>
              </a:solidFill>
              <a:latin typeface="Arial" panose="020B0604020202020204" pitchFamily="34" charset="0"/>
              <a:ea typeface="微软雅黑" pitchFamily="34" charset="-122"/>
            </a:endParaRPr>
          </a:p>
        </p:txBody>
      </p:sp>
      <p:sp>
        <p:nvSpPr>
          <p:cNvPr id="77" name="TextBox 10"/>
          <p:cNvSpPr txBox="1"/>
          <p:nvPr/>
        </p:nvSpPr>
        <p:spPr>
          <a:xfrm>
            <a:off x="1775915" y="1827387"/>
            <a:ext cx="1511630" cy="343522"/>
          </a:xfrm>
          <a:prstGeom prst="rect">
            <a:avLst/>
          </a:prstGeom>
          <a:noFill/>
        </p:spPr>
        <p:txBody>
          <a:bodyPr wrap="square" lIns="65882" tIns="32940" rIns="65882" bIns="32940" rtlCol="0">
            <a:spAutoFit/>
          </a:bodyPr>
          <a:lstStyle/>
          <a:p>
            <a:pPr algn="ctr" defTabSz="514972"/>
            <a:r>
              <a:rPr lang="en-US" b="1" dirty="0">
                <a:solidFill>
                  <a:schemeClr val="bg1"/>
                </a:solidFill>
                <a:latin typeface="Arial" panose="020B0604020202020204" pitchFamily="34" charset="0"/>
                <a:ea typeface="微软雅黑" pitchFamily="34" charset="-122"/>
              </a:rPr>
              <a:t>NB OFDMA</a:t>
            </a:r>
            <a:endParaRPr lang="en-GB" b="1" dirty="0">
              <a:solidFill>
                <a:schemeClr val="bg1"/>
              </a:solidFill>
              <a:latin typeface="Arial" panose="020B0604020202020204" pitchFamily="34" charset="0"/>
              <a:ea typeface="微软雅黑" pitchFamily="34" charset="-122"/>
            </a:endParaRPr>
          </a:p>
        </p:txBody>
      </p:sp>
      <p:sp>
        <p:nvSpPr>
          <p:cNvPr id="78" name="椭圆 77"/>
          <p:cNvSpPr/>
          <p:nvPr/>
        </p:nvSpPr>
        <p:spPr bwMode="auto">
          <a:xfrm>
            <a:off x="4475058" y="2128416"/>
            <a:ext cx="287925" cy="273610"/>
          </a:xfrm>
          <a:prstGeom prst="ellipse">
            <a:avLst/>
          </a:prstGeom>
          <a:solidFill>
            <a:schemeClr val="bg1">
              <a:lumMod val="65000"/>
            </a:schemeClr>
          </a:solidFill>
          <a:ln w="38100">
            <a:solidFill>
              <a:schemeClr val="bg1"/>
            </a:solidFill>
          </a:ln>
        </p:spPr>
        <p:txBody>
          <a:bodyPr wrap="none" lIns="65882" tIns="32940" rIns="65882" bIns="32940" anchor="ctr">
            <a:noAutofit/>
          </a:bodyPr>
          <a:lstStyle/>
          <a:p>
            <a:pPr algn="ctr" defTabSz="514972">
              <a:buClr>
                <a:srgbClr val="CC9900"/>
              </a:buClr>
              <a:defRPr/>
            </a:pPr>
            <a:endParaRPr lang="zh-CN" altLang="en-US" sz="1200" b="1" dirty="0">
              <a:solidFill>
                <a:schemeClr val="bg1"/>
              </a:solidFill>
              <a:latin typeface="Arial" panose="020B0604020202020204" pitchFamily="34" charset="0"/>
              <a:ea typeface="微软雅黑" pitchFamily="34" charset="-122"/>
            </a:endParaRPr>
          </a:p>
        </p:txBody>
      </p:sp>
      <p:cxnSp>
        <p:nvCxnSpPr>
          <p:cNvPr id="79" name="直接箭头连接符 78"/>
          <p:cNvCxnSpPr>
            <a:stCxn id="78" idx="6"/>
          </p:cNvCxnSpPr>
          <p:nvPr/>
        </p:nvCxnSpPr>
        <p:spPr>
          <a:xfrm>
            <a:off x="4762986" y="2265219"/>
            <a:ext cx="530153" cy="0"/>
          </a:xfrm>
          <a:prstGeom prst="straightConnector1">
            <a:avLst/>
          </a:prstGeom>
          <a:ln w="28575">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直接箭头连接符 115"/>
          <p:cNvCxnSpPr>
            <a:endCxn id="118" idx="0"/>
          </p:cNvCxnSpPr>
          <p:nvPr/>
        </p:nvCxnSpPr>
        <p:spPr>
          <a:xfrm>
            <a:off x="5278664" y="2257081"/>
            <a:ext cx="241149" cy="371372"/>
          </a:xfrm>
          <a:prstGeom prst="straightConnector1">
            <a:avLst/>
          </a:prstGeom>
          <a:ln w="28575">
            <a:solidFill>
              <a:schemeClr val="bg1">
                <a:lumMod val="50000"/>
              </a:schemeClr>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7" name="TextBox 15"/>
          <p:cNvSpPr txBox="1"/>
          <p:nvPr/>
        </p:nvSpPr>
        <p:spPr>
          <a:xfrm>
            <a:off x="4081178" y="1881393"/>
            <a:ext cx="1203550" cy="343522"/>
          </a:xfrm>
          <a:prstGeom prst="rect">
            <a:avLst/>
          </a:prstGeom>
          <a:noFill/>
        </p:spPr>
        <p:txBody>
          <a:bodyPr wrap="square" lIns="65882" tIns="32940" rIns="65882" bIns="32940" rtlCol="0">
            <a:spAutoFit/>
          </a:bodyPr>
          <a:lstStyle>
            <a:defPPr>
              <a:defRPr lang="zh-CN"/>
            </a:defPPr>
            <a:lvl1pPr algn="ctr" defTabSz="686856">
              <a:defRPr b="1">
                <a:latin typeface="Arial" panose="020B0604020202020204" pitchFamily="34" charset="0"/>
                <a:ea typeface="微软雅黑" pitchFamily="34" charset="-122"/>
              </a:defRPr>
            </a:lvl1pPr>
          </a:lstStyle>
          <a:p>
            <a:r>
              <a:rPr lang="en-US" dirty="0">
                <a:solidFill>
                  <a:schemeClr val="bg1"/>
                </a:solidFill>
              </a:rPr>
              <a:t>NB LTE</a:t>
            </a:r>
          </a:p>
        </p:txBody>
      </p:sp>
      <p:sp>
        <p:nvSpPr>
          <p:cNvPr id="118" name="椭圆 117"/>
          <p:cNvSpPr/>
          <p:nvPr/>
        </p:nvSpPr>
        <p:spPr bwMode="auto">
          <a:xfrm>
            <a:off x="5115026" y="2628456"/>
            <a:ext cx="809578" cy="809999"/>
          </a:xfrm>
          <a:prstGeom prst="ellipse">
            <a:avLst/>
          </a:prstGeom>
          <a:solidFill>
            <a:srgbClr val="00B050"/>
          </a:solidFill>
          <a:ln w="28575"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reflection blurRad="6350" stA="52000" endA="300" endPos="35000" dir="5400000" sy="-100000" algn="bl" rotWithShape="0"/>
          </a:effectLst>
        </p:spPr>
        <p:txBody>
          <a:bodyPr vert="horz" wrap="square" lIns="0" tIns="0" rIns="0" bIns="0" numCol="1" rtlCol="0" anchor="ctr" anchorCtr="0" compatLnSpc="1">
            <a:prstTxWarp prst="textNoShape">
              <a:avLst/>
            </a:prstTxWarp>
          </a:bodyPr>
          <a:lstStyle/>
          <a:p>
            <a:pPr algn="ctr" defTabSz="515023">
              <a:defRPr/>
            </a:pPr>
            <a:endParaRPr lang="en-US" altLang="zh-CN" sz="1200" b="1" kern="0" dirty="0">
              <a:solidFill>
                <a:schemeClr val="bg1"/>
              </a:solidFill>
              <a:latin typeface="Arial" panose="020B0604020202020204" pitchFamily="34" charset="0"/>
              <a:ea typeface="微软雅黑" pitchFamily="34" charset="-122"/>
              <a:cs typeface="Arial" pitchFamily="34" charset="0"/>
            </a:endParaRPr>
          </a:p>
        </p:txBody>
      </p:sp>
      <p:sp>
        <p:nvSpPr>
          <p:cNvPr id="119" name="矩形 118"/>
          <p:cNvSpPr/>
          <p:nvPr/>
        </p:nvSpPr>
        <p:spPr>
          <a:xfrm>
            <a:off x="5077998" y="2819295"/>
            <a:ext cx="882212" cy="438541"/>
          </a:xfrm>
          <a:prstGeom prst="rect">
            <a:avLst/>
          </a:prstGeom>
        </p:spPr>
        <p:txBody>
          <a:bodyPr wrap="none" lIns="68540" tIns="34270" rIns="68540" bIns="34270">
            <a:spAutoFit/>
          </a:bodyPr>
          <a:lstStyle/>
          <a:p>
            <a:pPr algn="ctr" defTabSz="515023">
              <a:defRPr/>
            </a:pPr>
            <a:r>
              <a:rPr lang="en-US" altLang="zh-CN" sz="1200" b="1" kern="0" dirty="0">
                <a:solidFill>
                  <a:schemeClr val="bg1"/>
                </a:solidFill>
                <a:latin typeface="Arial" panose="020B0604020202020204" pitchFamily="34" charset="0"/>
                <a:ea typeface="微软雅黑" pitchFamily="34" charset="-122"/>
                <a:cs typeface="Arial" pitchFamily="34" charset="0"/>
              </a:rPr>
              <a:t>NB-IOT</a:t>
            </a:r>
          </a:p>
          <a:p>
            <a:pPr algn="ctr" defTabSz="515023">
              <a:defRPr/>
            </a:pPr>
            <a:r>
              <a:rPr lang="en-US" altLang="zh-CN" sz="1200" b="1" kern="0" dirty="0">
                <a:solidFill>
                  <a:schemeClr val="bg1"/>
                </a:solidFill>
                <a:latin typeface="Arial" panose="020B0604020202020204" pitchFamily="34" charset="0"/>
                <a:ea typeface="微软雅黑" pitchFamily="34" charset="-122"/>
                <a:cs typeface="Arial" pitchFamily="34" charset="0"/>
              </a:rPr>
              <a:t>Work Item</a:t>
            </a:r>
          </a:p>
        </p:txBody>
      </p:sp>
      <p:sp>
        <p:nvSpPr>
          <p:cNvPr id="120" name="矩形 119"/>
          <p:cNvSpPr/>
          <p:nvPr/>
        </p:nvSpPr>
        <p:spPr>
          <a:xfrm>
            <a:off x="2856899" y="2925039"/>
            <a:ext cx="665806" cy="223098"/>
          </a:xfrm>
          <a:prstGeom prst="rect">
            <a:avLst/>
          </a:prstGeom>
        </p:spPr>
        <p:txBody>
          <a:bodyPr wrap="none" lIns="68540" tIns="34270" rIns="68540" bIns="34270">
            <a:spAutoFit/>
          </a:bodyPr>
          <a:lstStyle/>
          <a:p>
            <a:pPr algn="ctr" defTabSz="515023">
              <a:defRPr/>
            </a:pPr>
            <a:r>
              <a:rPr lang="en-US" altLang="zh-CN" sz="1000" b="1" kern="0" dirty="0">
                <a:solidFill>
                  <a:schemeClr val="bg1"/>
                </a:solidFill>
                <a:latin typeface="Arial" panose="020B0604020202020204" pitchFamily="34" charset="0"/>
                <a:ea typeface="微软雅黑" pitchFamily="34" charset="-122"/>
                <a:cs typeface="Arial" pitchFamily="34" charset="0"/>
              </a:rPr>
              <a:t>NB CIOT</a:t>
            </a:r>
          </a:p>
        </p:txBody>
      </p:sp>
      <p:grpSp>
        <p:nvGrpSpPr>
          <p:cNvPr id="2" name="组合 36"/>
          <p:cNvGrpSpPr/>
          <p:nvPr/>
        </p:nvGrpSpPr>
        <p:grpSpPr>
          <a:xfrm>
            <a:off x="4906884" y="3819189"/>
            <a:ext cx="1054744" cy="589787"/>
            <a:chOff x="3390356" y="4093766"/>
            <a:chExt cx="1181645" cy="709268"/>
          </a:xfrm>
        </p:grpSpPr>
        <p:pic>
          <p:nvPicPr>
            <p:cNvPr id="122" name="Picture 31" descr="四色logo-竖版副本"/>
            <p:cNvPicPr>
              <a:picLocks noChangeAspect="1" noChangeArrowheads="1"/>
            </p:cNvPicPr>
            <p:nvPr/>
          </p:nvPicPr>
          <p:blipFill>
            <a:blip r:embed="rId3" cstate="print"/>
            <a:srcRect/>
            <a:stretch>
              <a:fillRect/>
            </a:stretch>
          </p:blipFill>
          <p:spPr bwMode="auto">
            <a:xfrm>
              <a:off x="4094553" y="4093766"/>
              <a:ext cx="448420" cy="448420"/>
            </a:xfrm>
            <a:prstGeom prst="rect">
              <a:avLst/>
            </a:prstGeom>
            <a:noFill/>
            <a:ln w="9525">
              <a:noFill/>
              <a:miter lim="800000"/>
              <a:headEnd/>
              <a:tailEnd/>
            </a:ln>
          </p:spPr>
        </p:pic>
        <p:pic>
          <p:nvPicPr>
            <p:cNvPr id="123" name="Picture 28" descr="Qualcomm"/>
            <p:cNvPicPr>
              <a:picLocks noChangeAspect="1" noChangeArrowheads="1"/>
            </p:cNvPicPr>
            <p:nvPr/>
          </p:nvPicPr>
          <p:blipFill>
            <a:blip r:embed="rId4" cstate="print"/>
            <a:srcRect/>
            <a:stretch>
              <a:fillRect/>
            </a:stretch>
          </p:blipFill>
          <p:spPr bwMode="auto">
            <a:xfrm>
              <a:off x="3390356" y="4619951"/>
              <a:ext cx="775244" cy="170141"/>
            </a:xfrm>
            <a:prstGeom prst="rect">
              <a:avLst/>
            </a:prstGeom>
            <a:noFill/>
            <a:ln w="9525">
              <a:noFill/>
              <a:miter lim="800000"/>
              <a:headEnd/>
              <a:tailEnd/>
            </a:ln>
          </p:spPr>
        </p:pic>
        <p:pic>
          <p:nvPicPr>
            <p:cNvPr id="124" name="Picture 6" descr="Vodafone-01"/>
            <p:cNvPicPr>
              <a:picLocks noChangeAspect="1" noChangeArrowheads="1"/>
            </p:cNvPicPr>
            <p:nvPr/>
          </p:nvPicPr>
          <p:blipFill>
            <a:blip r:embed="rId5" cstate="print"/>
            <a:srcRect/>
            <a:stretch>
              <a:fillRect/>
            </a:stretch>
          </p:blipFill>
          <p:spPr bwMode="auto">
            <a:xfrm>
              <a:off x="3510690" y="4181216"/>
              <a:ext cx="468861" cy="318950"/>
            </a:xfrm>
            <a:prstGeom prst="rect">
              <a:avLst/>
            </a:prstGeom>
            <a:noFill/>
            <a:ln w="9525">
              <a:noFill/>
              <a:miter lim="800000"/>
              <a:headEnd/>
              <a:tailEnd/>
            </a:ln>
          </p:spPr>
        </p:pic>
        <p:pic>
          <p:nvPicPr>
            <p:cNvPr id="125" name="Picture 6" descr="https://www.cryptocoinsnews.com/wp-content/uploads/2015/01/ericsson.jpg"/>
            <p:cNvPicPr>
              <a:picLocks noChangeAspect="1" noChangeArrowheads="1"/>
            </p:cNvPicPr>
            <p:nvPr/>
          </p:nvPicPr>
          <p:blipFill>
            <a:blip r:embed="rId6" cstate="print"/>
            <a:srcRect/>
            <a:stretch>
              <a:fillRect/>
            </a:stretch>
          </p:blipFill>
          <p:spPr bwMode="auto">
            <a:xfrm>
              <a:off x="4286329" y="4517362"/>
              <a:ext cx="285672" cy="285672"/>
            </a:xfrm>
            <a:prstGeom prst="rect">
              <a:avLst/>
            </a:prstGeom>
            <a:noFill/>
          </p:spPr>
        </p:pic>
      </p:grpSp>
      <p:sp>
        <p:nvSpPr>
          <p:cNvPr id="126" name="椭圆 125"/>
          <p:cNvSpPr/>
          <p:nvPr/>
        </p:nvSpPr>
        <p:spPr bwMode="auto">
          <a:xfrm>
            <a:off x="6626344" y="2452956"/>
            <a:ext cx="1160396" cy="1160999"/>
          </a:xfrm>
          <a:prstGeom prst="ellipse">
            <a:avLst/>
          </a:prstGeom>
          <a:solidFill>
            <a:srgbClr val="FF0000"/>
          </a:solidFill>
          <a:ln w="28575"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reflection blurRad="6350" stA="52000" endA="300" endPos="35000" dir="5400000" sy="-100000" algn="bl" rotWithShape="0"/>
          </a:effectLst>
        </p:spPr>
        <p:txBody>
          <a:bodyPr vert="horz" wrap="square" lIns="0" tIns="0" rIns="0" bIns="0" numCol="1" rtlCol="0" anchor="ctr" anchorCtr="0" compatLnSpc="1">
            <a:prstTxWarp prst="textNoShape">
              <a:avLst/>
            </a:prstTxWarp>
          </a:bodyPr>
          <a:lstStyle/>
          <a:p>
            <a:pPr algn="ctr" defTabSz="515023">
              <a:defRPr/>
            </a:pPr>
            <a:endParaRPr lang="en-US" altLang="zh-CN" sz="1200" b="1" kern="0" dirty="0">
              <a:solidFill>
                <a:schemeClr val="bg1"/>
              </a:solidFill>
              <a:latin typeface="Arial" panose="020B0604020202020204" pitchFamily="34" charset="0"/>
              <a:ea typeface="微软雅黑" pitchFamily="34" charset="-122"/>
              <a:cs typeface="Arial" pitchFamily="34" charset="0"/>
            </a:endParaRPr>
          </a:p>
        </p:txBody>
      </p:sp>
      <p:sp>
        <p:nvSpPr>
          <p:cNvPr id="127" name="矩形 126"/>
          <p:cNvSpPr/>
          <p:nvPr/>
        </p:nvSpPr>
        <p:spPr>
          <a:xfrm>
            <a:off x="6740087" y="2839812"/>
            <a:ext cx="933508" cy="346208"/>
          </a:xfrm>
          <a:prstGeom prst="rect">
            <a:avLst/>
          </a:prstGeom>
        </p:spPr>
        <p:txBody>
          <a:bodyPr wrap="none" lIns="68540" tIns="34270" rIns="68540" bIns="34270">
            <a:spAutoFit/>
          </a:bodyPr>
          <a:lstStyle/>
          <a:p>
            <a:pPr algn="ctr" defTabSz="515023">
              <a:defRPr/>
            </a:pPr>
            <a:r>
              <a:rPr lang="en-US" altLang="zh-CN" b="1" kern="0" dirty="0" smtClean="0">
                <a:solidFill>
                  <a:schemeClr val="bg1"/>
                </a:solidFill>
                <a:latin typeface="Arial" panose="020B0604020202020204" pitchFamily="34" charset="0"/>
                <a:ea typeface="微软雅黑" pitchFamily="34" charset="-122"/>
                <a:cs typeface="Arial" pitchFamily="34" charset="0"/>
              </a:rPr>
              <a:t>NB-IOT</a:t>
            </a:r>
          </a:p>
        </p:txBody>
      </p:sp>
      <p:sp>
        <p:nvSpPr>
          <p:cNvPr id="128" name="TextBox 29"/>
          <p:cNvSpPr txBox="1"/>
          <p:nvPr/>
        </p:nvSpPr>
        <p:spPr>
          <a:xfrm>
            <a:off x="6588943" y="1827386"/>
            <a:ext cx="2123745" cy="528188"/>
          </a:xfrm>
          <a:prstGeom prst="rect">
            <a:avLst/>
          </a:prstGeom>
          <a:noFill/>
        </p:spPr>
        <p:txBody>
          <a:bodyPr wrap="square" lIns="65882" tIns="32940" rIns="65882" bIns="32940" rtlCol="0">
            <a:spAutoFit/>
          </a:bodyPr>
          <a:lstStyle/>
          <a:p>
            <a:pPr defTabSz="514972"/>
            <a:r>
              <a:rPr lang="en-US" altLang="zh-CN" sz="1000" b="1" dirty="0" smtClean="0">
                <a:solidFill>
                  <a:schemeClr val="bg1"/>
                </a:solidFill>
                <a:latin typeface="Arial" panose="020B0604020202020204" pitchFamily="34" charset="0"/>
                <a:ea typeface="微软雅黑" pitchFamily="34" charset="-122"/>
              </a:rPr>
              <a:t>2016</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6</a:t>
            </a:r>
            <a:r>
              <a:rPr lang="zh-CN" altLang="en-US" sz="1000" b="1" dirty="0" smtClean="0">
                <a:solidFill>
                  <a:schemeClr val="bg1"/>
                </a:solidFill>
                <a:latin typeface="Arial" panose="020B0604020202020204" pitchFamily="34" charset="0"/>
                <a:ea typeface="微软雅黑" pitchFamily="34" charset="-122"/>
              </a:rPr>
              <a:t>月：核心部分已冻结</a:t>
            </a:r>
            <a:endParaRPr lang="en-US" altLang="zh-CN" sz="1000" b="1" dirty="0" smtClean="0">
              <a:solidFill>
                <a:schemeClr val="bg1"/>
              </a:solidFill>
              <a:latin typeface="Arial" panose="020B0604020202020204" pitchFamily="34" charset="0"/>
              <a:ea typeface="微软雅黑" pitchFamily="34" charset="-122"/>
            </a:endParaRPr>
          </a:p>
          <a:p>
            <a:pPr defTabSz="514972"/>
            <a:r>
              <a:rPr lang="en-US" sz="1000" b="1" dirty="0" smtClean="0">
                <a:solidFill>
                  <a:schemeClr val="bg1"/>
                </a:solidFill>
                <a:latin typeface="Arial" panose="020B0604020202020204" pitchFamily="34" charset="0"/>
                <a:ea typeface="微软雅黑" pitchFamily="34" charset="-122"/>
              </a:rPr>
              <a:t>2016</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9</a:t>
            </a:r>
            <a:r>
              <a:rPr lang="zh-CN" altLang="en-US" sz="1000" b="1" dirty="0" smtClean="0">
                <a:solidFill>
                  <a:schemeClr val="bg1"/>
                </a:solidFill>
                <a:latin typeface="Arial" panose="020B0604020202020204" pitchFamily="34" charset="0"/>
                <a:ea typeface="微软雅黑" pitchFamily="34" charset="-122"/>
              </a:rPr>
              <a:t>月：性能部分冻结</a:t>
            </a:r>
            <a:endParaRPr lang="en-US" altLang="zh-CN" sz="1000" b="1" dirty="0" smtClean="0">
              <a:solidFill>
                <a:schemeClr val="bg1"/>
              </a:solidFill>
              <a:latin typeface="Arial" panose="020B0604020202020204" pitchFamily="34" charset="0"/>
              <a:ea typeface="微软雅黑" pitchFamily="34" charset="-122"/>
            </a:endParaRPr>
          </a:p>
          <a:p>
            <a:pPr defTabSz="514972"/>
            <a:r>
              <a:rPr lang="en-US" sz="1000" b="1" dirty="0" smtClean="0">
                <a:solidFill>
                  <a:schemeClr val="bg1"/>
                </a:solidFill>
                <a:latin typeface="Arial" panose="020B0604020202020204" pitchFamily="34" charset="0"/>
                <a:ea typeface="微软雅黑" pitchFamily="34" charset="-122"/>
              </a:rPr>
              <a:t>2016</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12</a:t>
            </a:r>
            <a:r>
              <a:rPr lang="zh-CN" altLang="en-US" sz="1000" b="1" dirty="0" smtClean="0">
                <a:solidFill>
                  <a:schemeClr val="bg1"/>
                </a:solidFill>
                <a:latin typeface="Arial" panose="020B0604020202020204" pitchFamily="34" charset="0"/>
                <a:ea typeface="微软雅黑" pitchFamily="34" charset="-122"/>
              </a:rPr>
              <a:t>月：测试部分冻结</a:t>
            </a:r>
            <a:endParaRPr lang="en-US" sz="1000" b="1" dirty="0">
              <a:solidFill>
                <a:schemeClr val="bg1"/>
              </a:solidFill>
              <a:latin typeface="Arial" panose="020B0604020202020204" pitchFamily="34" charset="0"/>
              <a:ea typeface="微软雅黑" pitchFamily="34" charset="-122"/>
            </a:endParaRPr>
          </a:p>
        </p:txBody>
      </p:sp>
      <p:sp>
        <p:nvSpPr>
          <p:cNvPr id="129" name="TextBox 30"/>
          <p:cNvSpPr txBox="1"/>
          <p:nvPr/>
        </p:nvSpPr>
        <p:spPr>
          <a:xfrm>
            <a:off x="5574054" y="3282653"/>
            <a:ext cx="1203550" cy="220412"/>
          </a:xfrm>
          <a:prstGeom prst="rect">
            <a:avLst/>
          </a:prstGeom>
          <a:noFill/>
        </p:spPr>
        <p:txBody>
          <a:bodyPr wrap="square" lIns="65882" tIns="32940" rIns="65882" bIns="32940" rtlCol="0">
            <a:spAutoFit/>
          </a:bodyPr>
          <a:lstStyle/>
          <a:p>
            <a:pPr algn="ctr" defTabSz="514972"/>
            <a:r>
              <a:rPr lang="en-US" altLang="zh-CN" sz="1000" b="1" dirty="0" smtClean="0">
                <a:solidFill>
                  <a:schemeClr val="bg1"/>
                </a:solidFill>
                <a:latin typeface="Arial" panose="020B0604020202020204" pitchFamily="34" charset="0"/>
                <a:ea typeface="微软雅黑" pitchFamily="34" charset="-122"/>
              </a:rPr>
              <a:t>-2015</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9</a:t>
            </a:r>
            <a:r>
              <a:rPr lang="zh-CN" altLang="en-US" sz="1000" b="1" dirty="0" smtClean="0">
                <a:solidFill>
                  <a:schemeClr val="bg1"/>
                </a:solidFill>
                <a:latin typeface="Arial" panose="020B0604020202020204" pitchFamily="34" charset="0"/>
                <a:ea typeface="微软雅黑" pitchFamily="34" charset="-122"/>
              </a:rPr>
              <a:t>月</a:t>
            </a:r>
            <a:endParaRPr lang="en-US" altLang="zh-CN" sz="1000" b="1" dirty="0">
              <a:solidFill>
                <a:schemeClr val="bg1"/>
              </a:solidFill>
              <a:latin typeface="Arial" panose="020B0604020202020204" pitchFamily="34" charset="0"/>
              <a:ea typeface="微软雅黑" pitchFamily="34" charset="-122"/>
            </a:endParaRPr>
          </a:p>
        </p:txBody>
      </p:sp>
      <p:sp>
        <p:nvSpPr>
          <p:cNvPr id="130" name="TextBox 31"/>
          <p:cNvSpPr txBox="1"/>
          <p:nvPr/>
        </p:nvSpPr>
        <p:spPr>
          <a:xfrm>
            <a:off x="3245264" y="3250482"/>
            <a:ext cx="1203550" cy="220412"/>
          </a:xfrm>
          <a:prstGeom prst="rect">
            <a:avLst/>
          </a:prstGeom>
          <a:noFill/>
        </p:spPr>
        <p:txBody>
          <a:bodyPr wrap="square" lIns="65882" tIns="32940" rIns="65882" bIns="32940" rtlCol="0">
            <a:spAutoFit/>
          </a:bodyPr>
          <a:lstStyle/>
          <a:p>
            <a:pPr algn="ctr" defTabSz="514972"/>
            <a:r>
              <a:rPr lang="en-US" altLang="zh-CN" sz="1000" b="1" dirty="0" smtClean="0">
                <a:solidFill>
                  <a:schemeClr val="bg1"/>
                </a:solidFill>
                <a:latin typeface="Arial" panose="020B0604020202020204" pitchFamily="34" charset="0"/>
                <a:ea typeface="微软雅黑" pitchFamily="34" charset="-122"/>
              </a:rPr>
              <a:t>-2015</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5</a:t>
            </a:r>
            <a:r>
              <a:rPr lang="zh-CN" altLang="en-US" sz="1000" b="1" dirty="0" smtClean="0">
                <a:solidFill>
                  <a:schemeClr val="bg1"/>
                </a:solidFill>
                <a:latin typeface="Arial" panose="020B0604020202020204" pitchFamily="34" charset="0"/>
                <a:ea typeface="微软雅黑" pitchFamily="34" charset="-122"/>
              </a:rPr>
              <a:t>月</a:t>
            </a:r>
            <a:endParaRPr lang="en-US" altLang="zh-CN" sz="1000" b="1" dirty="0">
              <a:solidFill>
                <a:schemeClr val="bg1"/>
              </a:solidFill>
              <a:latin typeface="Arial" panose="020B0604020202020204" pitchFamily="34" charset="0"/>
              <a:ea typeface="微软雅黑" pitchFamily="34" charset="-122"/>
            </a:endParaRPr>
          </a:p>
        </p:txBody>
      </p:sp>
      <p:sp>
        <p:nvSpPr>
          <p:cNvPr id="131" name="TextBox 32"/>
          <p:cNvSpPr txBox="1"/>
          <p:nvPr/>
        </p:nvSpPr>
        <p:spPr>
          <a:xfrm>
            <a:off x="711840" y="3299938"/>
            <a:ext cx="1203550" cy="220412"/>
          </a:xfrm>
          <a:prstGeom prst="rect">
            <a:avLst/>
          </a:prstGeom>
          <a:noFill/>
        </p:spPr>
        <p:txBody>
          <a:bodyPr wrap="square" lIns="65882" tIns="32940" rIns="65882" bIns="32940" rtlCol="0">
            <a:spAutoFit/>
          </a:bodyPr>
          <a:lstStyle/>
          <a:p>
            <a:pPr algn="ctr" defTabSz="514972"/>
            <a:r>
              <a:rPr lang="en-US" altLang="zh-CN" sz="1000" b="1" dirty="0" smtClean="0">
                <a:solidFill>
                  <a:schemeClr val="bg1"/>
                </a:solidFill>
                <a:latin typeface="Arial" panose="020B0604020202020204" pitchFamily="34" charset="0"/>
                <a:ea typeface="微软雅黑" pitchFamily="34" charset="-122"/>
              </a:rPr>
              <a:t>-2014</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5</a:t>
            </a:r>
            <a:r>
              <a:rPr lang="zh-CN" altLang="en-US" sz="1000" b="1" dirty="0">
                <a:solidFill>
                  <a:schemeClr val="bg1"/>
                </a:solidFill>
                <a:latin typeface="Arial" panose="020B0604020202020204" pitchFamily="34" charset="0"/>
                <a:ea typeface="微软雅黑" pitchFamily="34" charset="-122"/>
              </a:rPr>
              <a:t>月</a:t>
            </a:r>
            <a:endParaRPr lang="en-US" altLang="zh-CN" sz="1000" b="1" dirty="0">
              <a:solidFill>
                <a:schemeClr val="bg1"/>
              </a:solidFill>
              <a:latin typeface="Arial" panose="020B0604020202020204" pitchFamily="34" charset="0"/>
              <a:ea typeface="微软雅黑" pitchFamily="34" charset="-122"/>
            </a:endParaRPr>
          </a:p>
        </p:txBody>
      </p:sp>
      <p:sp>
        <p:nvSpPr>
          <p:cNvPr id="132" name="TextBox 33"/>
          <p:cNvSpPr txBox="1"/>
          <p:nvPr/>
        </p:nvSpPr>
        <p:spPr>
          <a:xfrm>
            <a:off x="1654087" y="2402026"/>
            <a:ext cx="1203550" cy="220412"/>
          </a:xfrm>
          <a:prstGeom prst="rect">
            <a:avLst/>
          </a:prstGeom>
          <a:noFill/>
        </p:spPr>
        <p:txBody>
          <a:bodyPr wrap="square" lIns="65882" tIns="32940" rIns="65882" bIns="32940" rtlCol="0">
            <a:spAutoFit/>
          </a:bodyPr>
          <a:lstStyle/>
          <a:p>
            <a:pPr algn="ctr" defTabSz="514972"/>
            <a:r>
              <a:rPr lang="en-US" altLang="zh-CN" sz="1000" b="1" dirty="0" smtClean="0">
                <a:solidFill>
                  <a:schemeClr val="bg1"/>
                </a:solidFill>
                <a:latin typeface="Arial" panose="020B0604020202020204" pitchFamily="34" charset="0"/>
                <a:ea typeface="微软雅黑" pitchFamily="34" charset="-122"/>
              </a:rPr>
              <a:t>-2014</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7</a:t>
            </a:r>
            <a:r>
              <a:rPr lang="zh-CN" altLang="en-US" sz="1000" b="1" dirty="0">
                <a:solidFill>
                  <a:schemeClr val="bg1"/>
                </a:solidFill>
                <a:latin typeface="Arial" panose="020B0604020202020204" pitchFamily="34" charset="0"/>
                <a:ea typeface="微软雅黑" pitchFamily="34" charset="-122"/>
              </a:rPr>
              <a:t>月</a:t>
            </a:r>
            <a:endParaRPr lang="en-US" altLang="zh-CN" sz="1000" b="1" dirty="0">
              <a:solidFill>
                <a:schemeClr val="bg1"/>
              </a:solidFill>
              <a:latin typeface="Arial" panose="020B0604020202020204" pitchFamily="34" charset="0"/>
              <a:ea typeface="微软雅黑" pitchFamily="34" charset="-122"/>
            </a:endParaRPr>
          </a:p>
        </p:txBody>
      </p:sp>
      <p:sp>
        <p:nvSpPr>
          <p:cNvPr id="133" name="TextBox 34"/>
          <p:cNvSpPr txBox="1"/>
          <p:nvPr/>
        </p:nvSpPr>
        <p:spPr>
          <a:xfrm>
            <a:off x="4035219" y="2455287"/>
            <a:ext cx="1203550" cy="220412"/>
          </a:xfrm>
          <a:prstGeom prst="rect">
            <a:avLst/>
          </a:prstGeom>
          <a:noFill/>
        </p:spPr>
        <p:txBody>
          <a:bodyPr wrap="square" lIns="65882" tIns="32940" rIns="65882" bIns="32940" rtlCol="0">
            <a:spAutoFit/>
          </a:bodyPr>
          <a:lstStyle/>
          <a:p>
            <a:pPr algn="ctr" defTabSz="514972"/>
            <a:r>
              <a:rPr lang="en-US" altLang="zh-CN" sz="1000" b="1" dirty="0" smtClean="0">
                <a:solidFill>
                  <a:schemeClr val="bg1"/>
                </a:solidFill>
                <a:latin typeface="Arial" panose="020B0604020202020204" pitchFamily="34" charset="0"/>
                <a:ea typeface="微软雅黑" pitchFamily="34" charset="-122"/>
              </a:rPr>
              <a:t>-2015</a:t>
            </a:r>
            <a:r>
              <a:rPr lang="zh-CN" altLang="en-US" sz="1000" b="1" dirty="0" smtClean="0">
                <a:solidFill>
                  <a:schemeClr val="bg1"/>
                </a:solidFill>
                <a:latin typeface="Arial" panose="020B0604020202020204" pitchFamily="34" charset="0"/>
                <a:ea typeface="微软雅黑" pitchFamily="34" charset="-122"/>
              </a:rPr>
              <a:t>年</a:t>
            </a:r>
            <a:r>
              <a:rPr lang="en-US" altLang="zh-CN" sz="1000" b="1" dirty="0" smtClean="0">
                <a:solidFill>
                  <a:schemeClr val="bg1"/>
                </a:solidFill>
                <a:latin typeface="Arial" panose="020B0604020202020204" pitchFamily="34" charset="0"/>
                <a:ea typeface="微软雅黑" pitchFamily="34" charset="-122"/>
              </a:rPr>
              <a:t>7</a:t>
            </a:r>
            <a:r>
              <a:rPr lang="zh-CN" altLang="en-US" sz="1000" b="1" dirty="0" smtClean="0">
                <a:solidFill>
                  <a:schemeClr val="bg1"/>
                </a:solidFill>
                <a:latin typeface="Arial" panose="020B0604020202020204" pitchFamily="34" charset="0"/>
                <a:ea typeface="微软雅黑" pitchFamily="34" charset="-122"/>
              </a:rPr>
              <a:t>月</a:t>
            </a:r>
            <a:endParaRPr lang="en-US" altLang="zh-CN" sz="1000" b="1" dirty="0">
              <a:solidFill>
                <a:schemeClr val="bg1"/>
              </a:solidFill>
              <a:latin typeface="Arial" panose="020B0604020202020204" pitchFamily="34" charset="0"/>
              <a:ea typeface="微软雅黑" pitchFamily="34" charset="-122"/>
            </a:endParaRPr>
          </a:p>
        </p:txBody>
      </p:sp>
      <p:pic>
        <p:nvPicPr>
          <p:cNvPr id="134" name="Picture 31" descr="四色logo-竖版副本"/>
          <p:cNvPicPr>
            <a:picLocks noChangeAspect="1" noChangeArrowheads="1"/>
          </p:cNvPicPr>
          <p:nvPr/>
        </p:nvPicPr>
        <p:blipFill>
          <a:blip r:embed="rId7" cstate="print"/>
          <a:srcRect/>
          <a:stretch>
            <a:fillRect/>
          </a:stretch>
        </p:blipFill>
        <p:spPr bwMode="auto">
          <a:xfrm>
            <a:off x="1406952" y="2355412"/>
            <a:ext cx="357069" cy="334439"/>
          </a:xfrm>
          <a:prstGeom prst="rect">
            <a:avLst/>
          </a:prstGeom>
          <a:noFill/>
          <a:ln w="9525">
            <a:noFill/>
            <a:miter lim="800000"/>
            <a:headEnd/>
            <a:tailEnd/>
          </a:ln>
        </p:spPr>
      </p:pic>
      <p:pic>
        <p:nvPicPr>
          <p:cNvPr id="135" name="Picture 6" descr="Vodafone-01"/>
          <p:cNvPicPr>
            <a:picLocks noChangeAspect="1" noChangeArrowheads="1"/>
          </p:cNvPicPr>
          <p:nvPr/>
        </p:nvPicPr>
        <p:blipFill>
          <a:blip r:embed="rId8" cstate="print"/>
          <a:srcRect/>
          <a:stretch>
            <a:fillRect/>
          </a:stretch>
        </p:blipFill>
        <p:spPr bwMode="auto">
          <a:xfrm>
            <a:off x="1046016" y="2412767"/>
            <a:ext cx="373346" cy="237878"/>
          </a:xfrm>
          <a:prstGeom prst="rect">
            <a:avLst/>
          </a:prstGeom>
          <a:noFill/>
          <a:ln w="9525">
            <a:noFill/>
            <a:miter lim="800000"/>
            <a:headEnd/>
            <a:tailEnd/>
          </a:ln>
        </p:spPr>
      </p:pic>
      <p:pic>
        <p:nvPicPr>
          <p:cNvPr id="136" name="Picture 6" descr="https://www.cryptocoinsnews.com/wp-content/uploads/2015/01/ericsson.jpg"/>
          <p:cNvPicPr>
            <a:picLocks noChangeAspect="1" noChangeArrowheads="1"/>
          </p:cNvPicPr>
          <p:nvPr/>
        </p:nvPicPr>
        <p:blipFill>
          <a:blip r:embed="rId9" cstate="print"/>
          <a:srcRect/>
          <a:stretch>
            <a:fillRect/>
          </a:stretch>
        </p:blipFill>
        <p:spPr bwMode="auto">
          <a:xfrm>
            <a:off x="4537470" y="1617859"/>
            <a:ext cx="290967" cy="272527"/>
          </a:xfrm>
          <a:prstGeom prst="rect">
            <a:avLst/>
          </a:prstGeom>
          <a:noFill/>
        </p:spPr>
      </p:pic>
      <p:pic>
        <p:nvPicPr>
          <p:cNvPr id="137" name="Picture 28" descr="Qualcomm"/>
          <p:cNvPicPr>
            <a:picLocks noChangeAspect="1" noChangeArrowheads="1"/>
          </p:cNvPicPr>
          <p:nvPr/>
        </p:nvPicPr>
        <p:blipFill>
          <a:blip r:embed="rId10" cstate="print"/>
          <a:srcRect/>
          <a:stretch>
            <a:fillRect/>
          </a:stretch>
        </p:blipFill>
        <p:spPr bwMode="auto">
          <a:xfrm>
            <a:off x="2136923" y="1693117"/>
            <a:ext cx="789616" cy="162311"/>
          </a:xfrm>
          <a:prstGeom prst="rect">
            <a:avLst/>
          </a:prstGeom>
          <a:noFill/>
          <a:ln w="9525">
            <a:noFill/>
            <a:miter lim="800000"/>
            <a:headEnd/>
            <a:tailEnd/>
          </a:ln>
        </p:spPr>
      </p:pic>
      <p:pic>
        <p:nvPicPr>
          <p:cNvPr id="138" name="Picture 31" descr="四色logo-竖版副本"/>
          <p:cNvPicPr>
            <a:picLocks noChangeAspect="1" noChangeArrowheads="1"/>
          </p:cNvPicPr>
          <p:nvPr/>
        </p:nvPicPr>
        <p:blipFill>
          <a:blip r:embed="rId11" cstate="print"/>
          <a:srcRect/>
          <a:stretch>
            <a:fillRect/>
          </a:stretch>
        </p:blipFill>
        <p:spPr bwMode="auto">
          <a:xfrm>
            <a:off x="3245266" y="3768991"/>
            <a:ext cx="337183" cy="317095"/>
          </a:xfrm>
          <a:prstGeom prst="rect">
            <a:avLst/>
          </a:prstGeom>
          <a:noFill/>
          <a:ln w="9525">
            <a:noFill/>
            <a:miter lim="800000"/>
            <a:headEnd/>
            <a:tailEnd/>
          </a:ln>
        </p:spPr>
      </p:pic>
      <p:pic>
        <p:nvPicPr>
          <p:cNvPr id="139" name="Picture 28" descr="Qualcomm"/>
          <p:cNvPicPr>
            <a:picLocks noChangeAspect="1" noChangeArrowheads="1"/>
          </p:cNvPicPr>
          <p:nvPr/>
        </p:nvPicPr>
        <p:blipFill>
          <a:blip r:embed="rId12" cstate="print"/>
          <a:srcRect/>
          <a:stretch>
            <a:fillRect/>
          </a:stretch>
        </p:blipFill>
        <p:spPr bwMode="auto">
          <a:xfrm>
            <a:off x="2830921" y="4113216"/>
            <a:ext cx="702443" cy="144979"/>
          </a:xfrm>
          <a:prstGeom prst="rect">
            <a:avLst/>
          </a:prstGeom>
          <a:noFill/>
          <a:ln w="9525">
            <a:noFill/>
            <a:miter lim="800000"/>
            <a:headEnd/>
            <a:tailEnd/>
          </a:ln>
        </p:spPr>
      </p:pic>
      <p:pic>
        <p:nvPicPr>
          <p:cNvPr id="140" name="Picture 6" descr="Vodafone-01"/>
          <p:cNvPicPr>
            <a:picLocks noChangeAspect="1" noChangeArrowheads="1"/>
          </p:cNvPicPr>
          <p:nvPr/>
        </p:nvPicPr>
        <p:blipFill>
          <a:blip r:embed="rId13" cstate="print"/>
          <a:srcRect/>
          <a:stretch>
            <a:fillRect/>
          </a:stretch>
        </p:blipFill>
        <p:spPr bwMode="auto">
          <a:xfrm>
            <a:off x="2806378" y="3815565"/>
            <a:ext cx="352554" cy="225542"/>
          </a:xfrm>
          <a:prstGeom prst="rect">
            <a:avLst/>
          </a:prstGeom>
          <a:noFill/>
          <a:ln w="9525">
            <a:noFill/>
            <a:miter lim="800000"/>
            <a:headEnd/>
            <a:tailEnd/>
          </a:ln>
        </p:spPr>
      </p:pic>
      <p:sp>
        <p:nvSpPr>
          <p:cNvPr id="141" name="TextBox 5"/>
          <p:cNvSpPr txBox="1"/>
          <p:nvPr/>
        </p:nvSpPr>
        <p:spPr>
          <a:xfrm>
            <a:off x="523647" y="1941968"/>
            <a:ext cx="1187823" cy="343522"/>
          </a:xfrm>
          <a:prstGeom prst="rect">
            <a:avLst/>
          </a:prstGeom>
          <a:noFill/>
        </p:spPr>
        <p:txBody>
          <a:bodyPr wrap="square" lIns="65882" tIns="32940" rIns="65882" bIns="32940" rtlCol="0">
            <a:spAutoFit/>
          </a:bodyPr>
          <a:lstStyle/>
          <a:p>
            <a:pPr defTabSz="514972"/>
            <a:r>
              <a:rPr lang="en-US" sz="900" b="1" dirty="0" smtClean="0">
                <a:solidFill>
                  <a:schemeClr val="bg1"/>
                </a:solidFill>
                <a:latin typeface="Arial" panose="020B0604020202020204" pitchFamily="34" charset="0"/>
                <a:ea typeface="微软雅黑" pitchFamily="34" charset="-122"/>
              </a:rPr>
              <a:t>UL: FDMA 3.75KHz</a:t>
            </a:r>
          </a:p>
          <a:p>
            <a:pPr defTabSz="514972"/>
            <a:r>
              <a:rPr lang="en-US" altLang="zh-CN" sz="900" b="1" dirty="0" smtClean="0">
                <a:solidFill>
                  <a:schemeClr val="bg1"/>
                </a:solidFill>
                <a:latin typeface="Arial" panose="020B0604020202020204" pitchFamily="34" charset="0"/>
                <a:ea typeface="微软雅黑" pitchFamily="34" charset="-122"/>
              </a:rPr>
              <a:t>DL</a:t>
            </a:r>
            <a:r>
              <a:rPr lang="zh-CN" altLang="en-US" sz="900" b="1" dirty="0" smtClean="0">
                <a:solidFill>
                  <a:schemeClr val="bg1"/>
                </a:solidFill>
                <a:latin typeface="Arial" panose="020B0604020202020204" pitchFamily="34" charset="0"/>
                <a:ea typeface="微软雅黑" pitchFamily="34" charset="-122"/>
              </a:rPr>
              <a:t>： </a:t>
            </a:r>
            <a:r>
              <a:rPr lang="en-US" altLang="zh-CN" sz="900" b="1" dirty="0" smtClean="0">
                <a:solidFill>
                  <a:schemeClr val="bg1"/>
                </a:solidFill>
                <a:latin typeface="Arial" panose="020B0604020202020204" pitchFamily="34" charset="0"/>
                <a:ea typeface="微软雅黑" pitchFamily="34" charset="-122"/>
              </a:rPr>
              <a:t>FDMA 15KHz</a:t>
            </a:r>
            <a:endParaRPr lang="en-US" sz="900" b="1" dirty="0">
              <a:solidFill>
                <a:schemeClr val="bg1"/>
              </a:solidFill>
              <a:latin typeface="Arial" panose="020B0604020202020204" pitchFamily="34" charset="0"/>
              <a:ea typeface="微软雅黑" pitchFamily="34" charset="-122"/>
            </a:endParaRPr>
          </a:p>
        </p:txBody>
      </p:sp>
      <p:sp>
        <p:nvSpPr>
          <p:cNvPr id="142" name="TextBox 5"/>
          <p:cNvSpPr txBox="1"/>
          <p:nvPr/>
        </p:nvSpPr>
        <p:spPr>
          <a:xfrm>
            <a:off x="2045575" y="1293746"/>
            <a:ext cx="1673750" cy="343522"/>
          </a:xfrm>
          <a:prstGeom prst="rect">
            <a:avLst/>
          </a:prstGeom>
          <a:noFill/>
        </p:spPr>
        <p:txBody>
          <a:bodyPr wrap="square" lIns="65882" tIns="32940" rIns="65882" bIns="32940" rtlCol="0">
            <a:spAutoFit/>
          </a:bodyPr>
          <a:lstStyle/>
          <a:p>
            <a:pPr defTabSz="514972"/>
            <a:r>
              <a:rPr lang="en-US" sz="900" b="1" dirty="0" smtClean="0">
                <a:solidFill>
                  <a:schemeClr val="bg1"/>
                </a:solidFill>
                <a:latin typeface="Arial" panose="020B0604020202020204" pitchFamily="34" charset="0"/>
                <a:ea typeface="微软雅黑" pitchFamily="34" charset="-122"/>
              </a:rPr>
              <a:t>UL: </a:t>
            </a:r>
            <a:r>
              <a:rPr lang="en-US" sz="900" b="1" dirty="0">
                <a:solidFill>
                  <a:schemeClr val="bg1"/>
                </a:solidFill>
                <a:latin typeface="Arial" panose="020B0604020202020204" pitchFamily="34" charset="0"/>
                <a:ea typeface="微软雅黑" pitchFamily="34" charset="-122"/>
              </a:rPr>
              <a:t> </a:t>
            </a:r>
            <a:r>
              <a:rPr lang="en-US" sz="900" b="1" dirty="0" smtClean="0">
                <a:solidFill>
                  <a:schemeClr val="bg1"/>
                </a:solidFill>
                <a:latin typeface="Arial" panose="020B0604020202020204" pitchFamily="34" charset="0"/>
                <a:ea typeface="微软雅黑" pitchFamily="34" charset="-122"/>
              </a:rPr>
              <a:t>2.5</a:t>
            </a:r>
            <a:r>
              <a:rPr lang="en-US" altLang="zh-CN" sz="900" b="1" dirty="0" smtClean="0">
                <a:solidFill>
                  <a:schemeClr val="bg1"/>
                </a:solidFill>
                <a:latin typeface="Arial" panose="020B0604020202020204" pitchFamily="34" charset="0"/>
                <a:ea typeface="微软雅黑" pitchFamily="34" charset="-122"/>
              </a:rPr>
              <a:t>KHz OFDMA</a:t>
            </a:r>
            <a:endParaRPr lang="en-US" sz="900" b="1" dirty="0" smtClean="0">
              <a:solidFill>
                <a:schemeClr val="bg1"/>
              </a:solidFill>
              <a:latin typeface="Arial" panose="020B0604020202020204" pitchFamily="34" charset="0"/>
              <a:ea typeface="微软雅黑" pitchFamily="34" charset="-122"/>
            </a:endParaRPr>
          </a:p>
          <a:p>
            <a:pPr defTabSz="514972"/>
            <a:r>
              <a:rPr lang="en-US" altLang="zh-CN" sz="900" b="1" dirty="0" smtClean="0">
                <a:solidFill>
                  <a:schemeClr val="bg1"/>
                </a:solidFill>
                <a:latin typeface="Arial" panose="020B0604020202020204" pitchFamily="34" charset="0"/>
                <a:ea typeface="微软雅黑" pitchFamily="34" charset="-122"/>
              </a:rPr>
              <a:t>DL</a:t>
            </a:r>
            <a:r>
              <a:rPr lang="zh-CN" altLang="en-US" sz="900" b="1" dirty="0" smtClean="0">
                <a:solidFill>
                  <a:schemeClr val="bg1"/>
                </a:solidFill>
                <a:latin typeface="Arial" panose="020B0604020202020204" pitchFamily="34" charset="0"/>
                <a:ea typeface="微软雅黑" pitchFamily="34" charset="-122"/>
              </a:rPr>
              <a:t>： </a:t>
            </a:r>
            <a:r>
              <a:rPr lang="en-US" altLang="zh-CN" sz="900" b="1" dirty="0" smtClean="0">
                <a:solidFill>
                  <a:schemeClr val="bg1"/>
                </a:solidFill>
                <a:latin typeface="Arial" panose="020B0604020202020204" pitchFamily="34" charset="0"/>
                <a:ea typeface="微软雅黑" pitchFamily="34" charset="-122"/>
              </a:rPr>
              <a:t>2.5KHz OFDMA </a:t>
            </a:r>
            <a:endParaRPr lang="en-US" sz="900" b="1" dirty="0">
              <a:solidFill>
                <a:schemeClr val="bg1"/>
              </a:solidFill>
              <a:latin typeface="Arial" panose="020B0604020202020204" pitchFamily="34" charset="0"/>
              <a:ea typeface="微软雅黑" pitchFamily="34" charset="-122"/>
            </a:endParaRPr>
          </a:p>
        </p:txBody>
      </p:sp>
      <p:sp>
        <p:nvSpPr>
          <p:cNvPr id="143" name="TextBox 5"/>
          <p:cNvSpPr txBox="1"/>
          <p:nvPr/>
        </p:nvSpPr>
        <p:spPr>
          <a:xfrm>
            <a:off x="3449367" y="2698228"/>
            <a:ext cx="1565766" cy="343522"/>
          </a:xfrm>
          <a:prstGeom prst="rect">
            <a:avLst/>
          </a:prstGeom>
          <a:noFill/>
        </p:spPr>
        <p:txBody>
          <a:bodyPr wrap="square" lIns="65882" tIns="32940" rIns="65882" bIns="32940" rtlCol="0">
            <a:spAutoFit/>
          </a:bodyPr>
          <a:lstStyle/>
          <a:p>
            <a:pPr defTabSz="514972"/>
            <a:r>
              <a:rPr lang="en-US" sz="900" b="1" dirty="0" smtClean="0">
                <a:solidFill>
                  <a:schemeClr val="bg1"/>
                </a:solidFill>
                <a:latin typeface="Arial" panose="020B0604020202020204" pitchFamily="34" charset="0"/>
                <a:ea typeface="微软雅黑" pitchFamily="34" charset="-122"/>
              </a:rPr>
              <a:t>UL: FDMA 3.75KHz</a:t>
            </a:r>
          </a:p>
          <a:p>
            <a:pPr defTabSz="514972"/>
            <a:r>
              <a:rPr lang="en-US" altLang="zh-CN" sz="900" b="1" dirty="0" smtClean="0">
                <a:solidFill>
                  <a:schemeClr val="bg1"/>
                </a:solidFill>
                <a:latin typeface="Arial" panose="020B0604020202020204" pitchFamily="34" charset="0"/>
                <a:ea typeface="微软雅黑" pitchFamily="34" charset="-122"/>
              </a:rPr>
              <a:t>DL</a:t>
            </a:r>
            <a:r>
              <a:rPr lang="zh-CN" altLang="en-US" sz="900" b="1" dirty="0" smtClean="0">
                <a:solidFill>
                  <a:schemeClr val="bg1"/>
                </a:solidFill>
                <a:latin typeface="Arial" panose="020B0604020202020204" pitchFamily="34" charset="0"/>
                <a:ea typeface="微软雅黑" pitchFamily="34" charset="-122"/>
              </a:rPr>
              <a:t>： </a:t>
            </a:r>
            <a:r>
              <a:rPr lang="en-US" altLang="zh-CN" sz="900" b="1" dirty="0" smtClean="0">
                <a:solidFill>
                  <a:schemeClr val="bg1"/>
                </a:solidFill>
                <a:latin typeface="Arial" panose="020B0604020202020204" pitchFamily="34" charset="0"/>
                <a:ea typeface="微软雅黑" pitchFamily="34" charset="-122"/>
              </a:rPr>
              <a:t>3.75KHz OFDMA</a:t>
            </a:r>
            <a:endParaRPr lang="en-US" sz="900" b="1" dirty="0">
              <a:solidFill>
                <a:schemeClr val="bg1"/>
              </a:solidFill>
              <a:latin typeface="Arial" panose="020B0604020202020204" pitchFamily="34" charset="0"/>
              <a:ea typeface="微软雅黑" pitchFamily="34" charset="-122"/>
            </a:endParaRPr>
          </a:p>
        </p:txBody>
      </p:sp>
      <p:sp>
        <p:nvSpPr>
          <p:cNvPr id="144" name="TextBox 5"/>
          <p:cNvSpPr txBox="1"/>
          <p:nvPr/>
        </p:nvSpPr>
        <p:spPr>
          <a:xfrm>
            <a:off x="5015132" y="1563839"/>
            <a:ext cx="1511774" cy="343522"/>
          </a:xfrm>
          <a:prstGeom prst="rect">
            <a:avLst/>
          </a:prstGeom>
          <a:noFill/>
        </p:spPr>
        <p:txBody>
          <a:bodyPr wrap="square" lIns="65882" tIns="32940" rIns="65882" bIns="32940" rtlCol="0">
            <a:spAutoFit/>
          </a:bodyPr>
          <a:lstStyle/>
          <a:p>
            <a:pPr defTabSz="514972"/>
            <a:r>
              <a:rPr lang="en-US" sz="900" b="1" dirty="0" smtClean="0">
                <a:solidFill>
                  <a:schemeClr val="bg1"/>
                </a:solidFill>
                <a:latin typeface="Arial" panose="020B0604020202020204" pitchFamily="34" charset="0"/>
                <a:ea typeface="微软雅黑" pitchFamily="34" charset="-122"/>
              </a:rPr>
              <a:t>UL: 15KHz </a:t>
            </a:r>
            <a:r>
              <a:rPr lang="en-US" altLang="zh-CN" sz="900" b="1" dirty="0" smtClean="0">
                <a:solidFill>
                  <a:schemeClr val="bg1"/>
                </a:solidFill>
                <a:latin typeface="Arial" panose="020B0604020202020204" pitchFamily="34" charset="0"/>
                <a:ea typeface="微软雅黑" pitchFamily="34" charset="-122"/>
              </a:rPr>
              <a:t>SC-FDMA</a:t>
            </a:r>
            <a:endParaRPr lang="en-US" sz="900" b="1" dirty="0" smtClean="0">
              <a:solidFill>
                <a:schemeClr val="bg1"/>
              </a:solidFill>
              <a:latin typeface="Arial" panose="020B0604020202020204" pitchFamily="34" charset="0"/>
              <a:ea typeface="微软雅黑" pitchFamily="34" charset="-122"/>
            </a:endParaRPr>
          </a:p>
          <a:p>
            <a:pPr defTabSz="514972"/>
            <a:r>
              <a:rPr lang="en-US" altLang="zh-CN" sz="900" b="1" dirty="0" smtClean="0">
                <a:solidFill>
                  <a:schemeClr val="bg1"/>
                </a:solidFill>
                <a:latin typeface="Arial" panose="020B0604020202020204" pitchFamily="34" charset="0"/>
                <a:ea typeface="微软雅黑" pitchFamily="34" charset="-122"/>
              </a:rPr>
              <a:t>DL</a:t>
            </a:r>
            <a:r>
              <a:rPr lang="zh-CN" altLang="en-US" sz="900" b="1" dirty="0" smtClean="0">
                <a:solidFill>
                  <a:schemeClr val="bg1"/>
                </a:solidFill>
                <a:latin typeface="Arial" panose="020B0604020202020204" pitchFamily="34" charset="0"/>
                <a:ea typeface="微软雅黑" pitchFamily="34" charset="-122"/>
              </a:rPr>
              <a:t>： </a:t>
            </a:r>
            <a:r>
              <a:rPr lang="en-US" altLang="zh-CN" sz="900" b="1" dirty="0" smtClean="0">
                <a:solidFill>
                  <a:schemeClr val="bg1"/>
                </a:solidFill>
                <a:latin typeface="Arial" panose="020B0604020202020204" pitchFamily="34" charset="0"/>
                <a:ea typeface="微软雅黑" pitchFamily="34" charset="-122"/>
              </a:rPr>
              <a:t>15KHz OFDMA</a:t>
            </a:r>
            <a:endParaRPr lang="en-US" sz="900" b="1" dirty="0">
              <a:solidFill>
                <a:schemeClr val="bg1"/>
              </a:solidFill>
              <a:latin typeface="Arial" panose="020B0604020202020204" pitchFamily="34" charset="0"/>
              <a:ea typeface="微软雅黑" pitchFamily="34" charset="-122"/>
            </a:endParaRPr>
          </a:p>
        </p:txBody>
      </p:sp>
      <p:sp>
        <p:nvSpPr>
          <p:cNvPr id="145" name="TextBox 5"/>
          <p:cNvSpPr txBox="1"/>
          <p:nvPr/>
        </p:nvSpPr>
        <p:spPr>
          <a:xfrm>
            <a:off x="6526907" y="3724579"/>
            <a:ext cx="1781734" cy="482022"/>
          </a:xfrm>
          <a:prstGeom prst="rect">
            <a:avLst/>
          </a:prstGeom>
          <a:noFill/>
        </p:spPr>
        <p:txBody>
          <a:bodyPr wrap="square" lIns="65882" tIns="32940" rIns="65882" bIns="32940" rtlCol="0">
            <a:spAutoFit/>
          </a:bodyPr>
          <a:lstStyle/>
          <a:p>
            <a:pPr defTabSz="514972"/>
            <a:r>
              <a:rPr lang="en-US" sz="900" b="1" dirty="0" smtClean="0">
                <a:solidFill>
                  <a:schemeClr val="bg1"/>
                </a:solidFill>
                <a:latin typeface="Arial" panose="020B0604020202020204" pitchFamily="34" charset="0"/>
                <a:ea typeface="微软雅黑" pitchFamily="34" charset="-122"/>
              </a:rPr>
              <a:t>UL: 15KHz </a:t>
            </a:r>
            <a:r>
              <a:rPr lang="en-US" altLang="zh-CN" sz="900" b="1" dirty="0" smtClean="0">
                <a:solidFill>
                  <a:schemeClr val="bg1"/>
                </a:solidFill>
                <a:latin typeface="Arial" panose="020B0604020202020204" pitchFamily="34" charset="0"/>
                <a:ea typeface="微软雅黑" pitchFamily="34" charset="-122"/>
              </a:rPr>
              <a:t>SC-FDMA</a:t>
            </a:r>
          </a:p>
          <a:p>
            <a:pPr defTabSz="514972"/>
            <a:r>
              <a:rPr lang="en-US" sz="900" b="1" dirty="0" smtClean="0">
                <a:solidFill>
                  <a:schemeClr val="bg1"/>
                </a:solidFill>
                <a:latin typeface="Arial" panose="020B0604020202020204" pitchFamily="34" charset="0"/>
                <a:ea typeface="微软雅黑" pitchFamily="34" charset="-122"/>
              </a:rPr>
              <a:t>+ 3.75KHz</a:t>
            </a:r>
          </a:p>
          <a:p>
            <a:pPr defTabSz="514972"/>
            <a:r>
              <a:rPr lang="en-US" altLang="zh-CN" sz="900" b="1" dirty="0" smtClean="0">
                <a:solidFill>
                  <a:schemeClr val="bg1"/>
                </a:solidFill>
                <a:latin typeface="Arial" panose="020B0604020202020204" pitchFamily="34" charset="0"/>
                <a:ea typeface="微软雅黑" pitchFamily="34" charset="-122"/>
              </a:rPr>
              <a:t>DL</a:t>
            </a:r>
            <a:r>
              <a:rPr lang="zh-CN" altLang="en-US" sz="900" b="1" dirty="0" smtClean="0">
                <a:solidFill>
                  <a:schemeClr val="bg1"/>
                </a:solidFill>
                <a:latin typeface="Arial" panose="020B0604020202020204" pitchFamily="34" charset="0"/>
                <a:ea typeface="微软雅黑" pitchFamily="34" charset="-122"/>
              </a:rPr>
              <a:t>： </a:t>
            </a:r>
            <a:r>
              <a:rPr lang="en-US" altLang="zh-CN" sz="900" b="1" dirty="0" smtClean="0">
                <a:solidFill>
                  <a:schemeClr val="bg1"/>
                </a:solidFill>
                <a:latin typeface="Arial" panose="020B0604020202020204" pitchFamily="34" charset="0"/>
                <a:ea typeface="微软雅黑" pitchFamily="34" charset="-122"/>
              </a:rPr>
              <a:t>15KHz OFDMA</a:t>
            </a:r>
            <a:endParaRPr lang="en-US" sz="900" b="1" dirty="0">
              <a:solidFill>
                <a:schemeClr val="bg1"/>
              </a:solidFill>
              <a:latin typeface="Arial" panose="020B0604020202020204" pitchFamily="34" charset="0"/>
              <a:ea typeface="微软雅黑" pitchFamily="34" charset="-122"/>
            </a:endParaRPr>
          </a:p>
        </p:txBody>
      </p:sp>
      <p:sp>
        <p:nvSpPr>
          <p:cNvPr id="146" name="矩形 145"/>
          <p:cNvSpPr/>
          <p:nvPr/>
        </p:nvSpPr>
        <p:spPr>
          <a:xfrm>
            <a:off x="521415" y="4613267"/>
            <a:ext cx="7327304" cy="269282"/>
          </a:xfrm>
          <a:prstGeom prst="rect">
            <a:avLst/>
          </a:prstGeom>
        </p:spPr>
        <p:txBody>
          <a:bodyPr wrap="square" lIns="68559" tIns="34279" rIns="68559" bIns="34279">
            <a:spAutoFit/>
          </a:bodyPr>
          <a:lstStyle/>
          <a:p>
            <a:pPr defTabSz="913984">
              <a:spcBef>
                <a:spcPts val="169"/>
              </a:spcBef>
              <a:buSzPct val="80000"/>
            </a:pPr>
            <a:r>
              <a:rPr lang="en-US" altLang="zh-CN" sz="1300" b="1" dirty="0" smtClean="0">
                <a:solidFill>
                  <a:schemeClr val="bg1"/>
                </a:solidFill>
                <a:latin typeface="+mn-ea"/>
                <a:cs typeface="Arial" pitchFamily="34" charset="0"/>
              </a:rPr>
              <a:t>3GPP R14</a:t>
            </a:r>
            <a:r>
              <a:rPr lang="zh-CN" altLang="en-US" sz="1200" b="1" dirty="0" smtClean="0">
                <a:solidFill>
                  <a:schemeClr val="bg1"/>
                </a:solidFill>
                <a:latin typeface="+mn-ea"/>
                <a:cs typeface="Arial" pitchFamily="34" charset="0"/>
              </a:rPr>
              <a:t>的讨论已经开始，主要包括：定位， 多播， </a:t>
            </a:r>
            <a:r>
              <a:rPr lang="en-US" altLang="zh-CN" sz="1200" b="1" dirty="0" smtClean="0">
                <a:solidFill>
                  <a:schemeClr val="bg1"/>
                </a:solidFill>
                <a:latin typeface="+mn-ea"/>
                <a:cs typeface="Arial" pitchFamily="34" charset="0"/>
              </a:rPr>
              <a:t>R13</a:t>
            </a:r>
            <a:r>
              <a:rPr lang="zh-CN" altLang="en-US" sz="1200" b="1" dirty="0" smtClean="0">
                <a:solidFill>
                  <a:schemeClr val="bg1"/>
                </a:solidFill>
                <a:latin typeface="+mn-ea"/>
                <a:cs typeface="Arial" pitchFamily="34" charset="0"/>
              </a:rPr>
              <a:t>特性增强</a:t>
            </a:r>
            <a:r>
              <a:rPr lang="en-US" altLang="zh-CN" sz="1200" b="1" dirty="0" smtClean="0">
                <a:solidFill>
                  <a:schemeClr val="bg1"/>
                </a:solidFill>
                <a:latin typeface="+mn-ea"/>
                <a:cs typeface="Arial" pitchFamily="34" charset="0"/>
              </a:rPr>
              <a:t>……</a:t>
            </a:r>
          </a:p>
        </p:txBody>
      </p:sp>
    </p:spTree>
    <p:extLst>
      <p:ext uri="{BB962C8B-B14F-4D97-AF65-F5344CB8AC3E}">
        <p14:creationId xmlns:p14="http://schemas.microsoft.com/office/powerpoint/2010/main" xmlns="" val="144999815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bwMode="auto">
          <a:xfrm>
            <a:off x="71406" y="-18"/>
            <a:ext cx="8487925" cy="438683"/>
          </a:xfrm>
          <a:prstGeom prst="rect">
            <a:avLst/>
          </a:prstGeom>
          <a:noFill/>
          <a:ln w="9525" algn="ctr">
            <a:noFill/>
            <a:miter lim="800000"/>
            <a:headEnd/>
            <a:tailEnd/>
          </a:ln>
        </p:spPr>
        <p:txBody>
          <a:bodyPr vert="horz" wrap="square" lIns="68537" tIns="34269" rIns="68537" bIns="34269" numCol="1" anchor="ctr" anchorCtr="0" compatLnSpc="1">
            <a:prstTxWarp prst="textNoShape">
              <a:avLst/>
            </a:prstTxWarp>
            <a:noAutofit/>
          </a:bodyPr>
          <a:lstStyle/>
          <a:p>
            <a:pPr defTabSz="685476" eaLnBrk="0" hangingPunct="0">
              <a:defRPr/>
            </a:pPr>
            <a:r>
              <a:rPr lang="en-US" altLang="zh-CN" sz="2100" b="1" dirty="0" smtClean="0">
                <a:solidFill>
                  <a:schemeClr val="bg1"/>
                </a:solidFill>
                <a:latin typeface="+mj-ea"/>
                <a:ea typeface="+mj-ea"/>
                <a:cs typeface="Arial" pitchFamily="34" charset="0"/>
              </a:rPr>
              <a:t>NB-IOT</a:t>
            </a:r>
            <a:r>
              <a:rPr lang="zh-CN" altLang="en-US" sz="2100" b="1" dirty="0" smtClean="0">
                <a:solidFill>
                  <a:schemeClr val="bg1"/>
                </a:solidFill>
                <a:latin typeface="+mj-ea"/>
                <a:ea typeface="+mj-ea"/>
                <a:cs typeface="Arial" pitchFamily="34" charset="0"/>
              </a:rPr>
              <a:t>四大优势，适用于“低速、小包、时延不敏感”物联网业务</a:t>
            </a:r>
          </a:p>
        </p:txBody>
      </p:sp>
      <p:grpSp>
        <p:nvGrpSpPr>
          <p:cNvPr id="2" name="组合 81"/>
          <p:cNvGrpSpPr/>
          <p:nvPr/>
        </p:nvGrpSpPr>
        <p:grpSpPr>
          <a:xfrm>
            <a:off x="7125485" y="1247817"/>
            <a:ext cx="1080000" cy="1080250"/>
            <a:chOff x="7114333" y="887290"/>
            <a:chExt cx="1080000" cy="1080000"/>
          </a:xfrm>
        </p:grpSpPr>
        <p:sp>
          <p:nvSpPr>
            <p:cNvPr id="5" name="椭圆 4"/>
            <p:cNvSpPr>
              <a:spLocks noChangeAspect="1"/>
            </p:cNvSpPr>
            <p:nvPr/>
          </p:nvSpPr>
          <p:spPr bwMode="auto">
            <a:xfrm>
              <a:off x="7114333" y="887290"/>
              <a:ext cx="1080000" cy="1080000"/>
            </a:xfrm>
            <a:prstGeom prst="ellipse">
              <a:avLst/>
            </a:prstGeom>
            <a:solidFill>
              <a:schemeClr val="bg1"/>
            </a:solidFill>
            <a:ln w="2857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11">
                <a:buClr>
                  <a:srgbClr val="CC9900"/>
                </a:buClr>
                <a:buFont typeface="Wingdings" pitchFamily="2" charset="2"/>
                <a:buChar char="n"/>
              </a:pPr>
              <a:endParaRPr lang="zh-CN" altLang="en-US" b="1" dirty="0" smtClean="0">
                <a:solidFill>
                  <a:schemeClr val="bg1"/>
                </a:solidFill>
                <a:latin typeface="微软雅黑" pitchFamily="34" charset="-122"/>
                <a:ea typeface="微软雅黑" pitchFamily="34" charset="-122"/>
                <a:cs typeface="Arial" pitchFamily="34" charset="0"/>
              </a:endParaRPr>
            </a:p>
          </p:txBody>
        </p:sp>
        <p:pic>
          <p:nvPicPr>
            <p:cNvPr id="6" name="图片 5" descr="dollar2.png"/>
            <p:cNvPicPr>
              <a:picLocks noChangeAspect="1"/>
            </p:cNvPicPr>
            <p:nvPr/>
          </p:nvPicPr>
          <p:blipFill>
            <a:blip r:embed="rId2" cstate="print">
              <a:duotone>
                <a:schemeClr val="accent1">
                  <a:shade val="45000"/>
                  <a:satMod val="135000"/>
                </a:schemeClr>
                <a:prstClr val="white"/>
              </a:duotone>
            </a:blip>
            <a:stretch>
              <a:fillRect/>
            </a:stretch>
          </p:blipFill>
          <p:spPr>
            <a:xfrm>
              <a:off x="7175439" y="1136662"/>
              <a:ext cx="988502" cy="656427"/>
            </a:xfrm>
            <a:prstGeom prst="rect">
              <a:avLst/>
            </a:prstGeom>
            <a:noFill/>
            <a:ln w="28575">
              <a:noFill/>
            </a:ln>
          </p:spPr>
        </p:pic>
      </p:grpSp>
      <p:grpSp>
        <p:nvGrpSpPr>
          <p:cNvPr id="4" name="组合 79"/>
          <p:cNvGrpSpPr/>
          <p:nvPr/>
        </p:nvGrpSpPr>
        <p:grpSpPr>
          <a:xfrm>
            <a:off x="2896457" y="1248809"/>
            <a:ext cx="1080000" cy="1080250"/>
            <a:chOff x="2896456" y="843678"/>
            <a:chExt cx="1080000" cy="1080000"/>
          </a:xfrm>
        </p:grpSpPr>
        <p:sp>
          <p:nvSpPr>
            <p:cNvPr id="8" name="椭圆 7"/>
            <p:cNvSpPr>
              <a:spLocks noChangeAspect="1"/>
            </p:cNvSpPr>
            <p:nvPr/>
          </p:nvSpPr>
          <p:spPr bwMode="auto">
            <a:xfrm>
              <a:off x="2896456" y="843678"/>
              <a:ext cx="1080000" cy="1080000"/>
            </a:xfrm>
            <a:prstGeom prst="ellipse">
              <a:avLst/>
            </a:prstGeom>
            <a:noFill/>
            <a:ln w="28575" cap="flat" cmpd="sng" algn="ctr">
              <a:solidFill>
                <a:srgbClr val="7CBF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CC9900"/>
                </a:buClr>
                <a:buFont typeface="Wingdings" pitchFamily="2" charset="2"/>
                <a:buChar char="n"/>
              </a:pPr>
              <a:endParaRPr lang="zh-CN" altLang="en-US" dirty="0" smtClean="0">
                <a:solidFill>
                  <a:schemeClr val="bg1"/>
                </a:solidFill>
                <a:latin typeface="微软雅黑" pitchFamily="34" charset="-122"/>
                <a:ea typeface="微软雅黑" pitchFamily="34" charset="-122"/>
                <a:cs typeface="Arial" pitchFamily="34" charset="0"/>
              </a:endParaRPr>
            </a:p>
          </p:txBody>
        </p:sp>
        <p:grpSp>
          <p:nvGrpSpPr>
            <p:cNvPr id="7" name="组合 74"/>
            <p:cNvGrpSpPr/>
            <p:nvPr/>
          </p:nvGrpSpPr>
          <p:grpSpPr>
            <a:xfrm>
              <a:off x="3170395" y="1000173"/>
              <a:ext cx="504056" cy="740753"/>
              <a:chOff x="3646180" y="441806"/>
              <a:chExt cx="324000" cy="576000"/>
            </a:xfrm>
          </p:grpSpPr>
          <p:grpSp>
            <p:nvGrpSpPr>
              <p:cNvPr id="9" name="组合 15"/>
              <p:cNvGrpSpPr/>
              <p:nvPr/>
            </p:nvGrpSpPr>
            <p:grpSpPr>
              <a:xfrm>
                <a:off x="3646180" y="441806"/>
                <a:ext cx="324000" cy="576000"/>
                <a:chOff x="4686186" y="2419178"/>
                <a:chExt cx="157814" cy="279772"/>
              </a:xfrm>
            </p:grpSpPr>
            <p:grpSp>
              <p:nvGrpSpPr>
                <p:cNvPr id="10" name="组合 35"/>
                <p:cNvGrpSpPr>
                  <a:grpSpLocks noChangeAspect="1"/>
                </p:cNvGrpSpPr>
                <p:nvPr/>
              </p:nvGrpSpPr>
              <p:grpSpPr>
                <a:xfrm>
                  <a:off x="4688456" y="2419178"/>
                  <a:ext cx="155544" cy="279772"/>
                  <a:chOff x="3131820" y="940684"/>
                  <a:chExt cx="720000" cy="1414886"/>
                </a:xfrm>
              </p:grpSpPr>
              <p:sp>
                <p:nvSpPr>
                  <p:cNvPr id="14" name="矩形 10"/>
                  <p:cNvSpPr/>
                  <p:nvPr/>
                </p:nvSpPr>
                <p:spPr bwMode="auto">
                  <a:xfrm>
                    <a:off x="3131820" y="1131570"/>
                    <a:ext cx="720000" cy="1224000"/>
                  </a:xfrm>
                  <a:prstGeom prst="rect">
                    <a:avLst/>
                  </a:prstGeom>
                  <a:noFill/>
                  <a:ln w="28575" cap="flat" cmpd="sng" algn="ctr">
                    <a:solidFill>
                      <a:srgbClr val="7CBF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rgbClr val="CC9900"/>
                      </a:buClr>
                      <a:buFont typeface="Wingdings" pitchFamily="2" charset="2"/>
                      <a:buChar char="n"/>
                    </a:pPr>
                    <a:endParaRPr lang="zh-CN" altLang="en-US" dirty="0" smtClean="0">
                      <a:solidFill>
                        <a:schemeClr val="bg1"/>
                      </a:solidFill>
                      <a:latin typeface="微软雅黑" pitchFamily="34" charset="-122"/>
                      <a:ea typeface="微软雅黑" pitchFamily="34" charset="-122"/>
                      <a:cs typeface="Arial" pitchFamily="34" charset="0"/>
                    </a:endParaRPr>
                  </a:p>
                </p:txBody>
              </p:sp>
              <p:sp>
                <p:nvSpPr>
                  <p:cNvPr id="15" name="矩形 8"/>
                  <p:cNvSpPr>
                    <a:spLocks/>
                  </p:cNvSpPr>
                  <p:nvPr/>
                </p:nvSpPr>
                <p:spPr bwMode="auto">
                  <a:xfrm>
                    <a:off x="3304638" y="940684"/>
                    <a:ext cx="360000" cy="180000"/>
                  </a:xfrm>
                  <a:prstGeom prst="rect">
                    <a:avLst/>
                  </a:prstGeom>
                  <a:noFill/>
                  <a:ln w="28575" cap="flat" cmpd="sng" algn="ctr">
                    <a:solidFill>
                      <a:srgbClr val="7CBF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rgbClr val="CC9900"/>
                      </a:buClr>
                      <a:buFont typeface="Wingdings" pitchFamily="2" charset="2"/>
                      <a:buChar char="n"/>
                    </a:pPr>
                    <a:endParaRPr lang="zh-CN" altLang="en-US" dirty="0" smtClean="0">
                      <a:solidFill>
                        <a:schemeClr val="bg1"/>
                      </a:solidFill>
                      <a:latin typeface="微软雅黑" pitchFamily="34" charset="-122"/>
                      <a:ea typeface="微软雅黑" pitchFamily="34" charset="-122"/>
                      <a:cs typeface="Arial" pitchFamily="34" charset="0"/>
                    </a:endParaRPr>
                  </a:p>
                </p:txBody>
              </p:sp>
            </p:grpSp>
            <p:sp>
              <p:nvSpPr>
                <p:cNvPr id="13" name="减号 12"/>
                <p:cNvSpPr>
                  <a:spLocks noChangeAspect="1"/>
                </p:cNvSpPr>
                <p:nvPr/>
              </p:nvSpPr>
              <p:spPr bwMode="auto">
                <a:xfrm>
                  <a:off x="4686186" y="2499201"/>
                  <a:ext cx="147766" cy="69943"/>
                </a:xfrm>
                <a:prstGeom prst="mathMinus">
                  <a:avLst/>
                </a:prstGeom>
                <a:noFill/>
                <a:ln w="28575" cap="flat" cmpd="sng" algn="ctr">
                  <a:solidFill>
                    <a:srgbClr val="7CBF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rgbClr val="CC9900"/>
                    </a:buClr>
                    <a:buFont typeface="Wingdings" pitchFamily="2" charset="2"/>
                    <a:buChar char="n"/>
                  </a:pPr>
                  <a:endParaRPr lang="zh-CN" altLang="en-US" dirty="0" smtClean="0">
                    <a:solidFill>
                      <a:schemeClr val="bg1"/>
                    </a:solidFill>
                    <a:latin typeface="微软雅黑" pitchFamily="34" charset="-122"/>
                    <a:ea typeface="微软雅黑" pitchFamily="34" charset="-122"/>
                    <a:cs typeface="Arial" pitchFamily="34" charset="0"/>
                  </a:endParaRPr>
                </a:p>
              </p:txBody>
            </p:sp>
          </p:grpSp>
          <p:sp>
            <p:nvSpPr>
              <p:cNvPr id="11" name="下箭头 7"/>
              <p:cNvSpPr/>
              <p:nvPr/>
            </p:nvSpPr>
            <p:spPr bwMode="auto">
              <a:xfrm>
                <a:off x="3717697" y="779844"/>
                <a:ext cx="167093" cy="164244"/>
              </a:xfrm>
              <a:prstGeom prst="downArrow">
                <a:avLst/>
              </a:prstGeom>
              <a:noFill/>
              <a:ln w="28575" cap="flat" cmpd="sng" algn="ctr">
                <a:solidFill>
                  <a:srgbClr val="7CBF3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rgbClr val="CC9900"/>
                  </a:buClr>
                  <a:buFont typeface="Wingdings" pitchFamily="2" charset="2"/>
                  <a:buChar char="n"/>
                </a:pPr>
                <a:endParaRPr lang="zh-CN" altLang="en-US" dirty="0" smtClean="0">
                  <a:solidFill>
                    <a:schemeClr val="bg1"/>
                  </a:solidFill>
                  <a:latin typeface="微软雅黑" pitchFamily="34" charset="-122"/>
                  <a:ea typeface="微软雅黑" pitchFamily="34" charset="-122"/>
                  <a:cs typeface="Arial" pitchFamily="34" charset="0"/>
                </a:endParaRPr>
              </a:p>
            </p:txBody>
          </p:sp>
        </p:grpSp>
      </p:grpSp>
      <p:grpSp>
        <p:nvGrpSpPr>
          <p:cNvPr id="12" name="组合 78"/>
          <p:cNvGrpSpPr/>
          <p:nvPr/>
        </p:nvGrpSpPr>
        <p:grpSpPr>
          <a:xfrm>
            <a:off x="775721" y="1253913"/>
            <a:ext cx="1080000" cy="1080250"/>
            <a:chOff x="775720" y="915686"/>
            <a:chExt cx="1080000" cy="1080000"/>
          </a:xfrm>
        </p:grpSpPr>
        <p:sp>
          <p:nvSpPr>
            <p:cNvPr id="17" name="椭圆 16"/>
            <p:cNvSpPr>
              <a:spLocks noChangeAspect="1"/>
            </p:cNvSpPr>
            <p:nvPr/>
          </p:nvSpPr>
          <p:spPr bwMode="auto">
            <a:xfrm>
              <a:off x="775720" y="915686"/>
              <a:ext cx="1080000" cy="1080000"/>
            </a:xfrm>
            <a:prstGeom prst="ellipse">
              <a:avLst/>
            </a:prstGeom>
            <a:noFill/>
            <a:ln w="28575" cap="flat" cmpd="sng" algn="ctr">
              <a:solidFill>
                <a:srgbClr val="FD92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CC9900"/>
                </a:buClr>
              </a:pPr>
              <a:endParaRPr lang="zh-CN" altLang="en-US" dirty="0" smtClean="0">
                <a:solidFill>
                  <a:schemeClr val="bg1"/>
                </a:solidFill>
                <a:latin typeface="微软雅黑" pitchFamily="34" charset="-122"/>
                <a:ea typeface="微软雅黑" pitchFamily="34" charset="-122"/>
                <a:cs typeface="Arial" pitchFamily="34" charset="0"/>
              </a:endParaRPr>
            </a:p>
          </p:txBody>
        </p:sp>
        <p:sp>
          <p:nvSpPr>
            <p:cNvPr id="18" name="椭圆 17"/>
            <p:cNvSpPr/>
            <p:nvPr/>
          </p:nvSpPr>
          <p:spPr>
            <a:xfrm>
              <a:off x="960449" y="1095392"/>
              <a:ext cx="720000" cy="720000"/>
            </a:xfrm>
            <a:prstGeom prst="ellipse">
              <a:avLst/>
            </a:prstGeom>
            <a:noFill/>
            <a:ln w="28575" cap="flat" cmpd="sng" algn="ctr">
              <a:solidFill>
                <a:srgbClr val="FD92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rgbClr val="CC9900"/>
                </a:buClr>
              </a:pPr>
              <a:endParaRPr lang="zh-CN" altLang="en-US" dirty="0" err="1" smtClean="0">
                <a:solidFill>
                  <a:schemeClr val="bg1"/>
                </a:solidFill>
                <a:latin typeface="微软雅黑" pitchFamily="34" charset="-122"/>
                <a:ea typeface="微软雅黑" pitchFamily="34" charset="-122"/>
                <a:cs typeface="Arial" pitchFamily="34" charset="0"/>
              </a:endParaRPr>
            </a:p>
          </p:txBody>
        </p:sp>
        <p:sp>
          <p:nvSpPr>
            <p:cNvPr id="19" name="椭圆 18"/>
            <p:cNvSpPr/>
            <p:nvPr/>
          </p:nvSpPr>
          <p:spPr>
            <a:xfrm>
              <a:off x="1155251" y="1270315"/>
              <a:ext cx="360001" cy="360000"/>
            </a:xfrm>
            <a:prstGeom prst="ellipse">
              <a:avLst/>
            </a:prstGeom>
            <a:noFill/>
            <a:ln w="28575" cap="flat" cmpd="sng" algn="ctr">
              <a:solidFill>
                <a:srgbClr val="FD92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rgbClr val="CC9900"/>
                </a:buClr>
              </a:pPr>
              <a:endParaRPr lang="zh-CN" altLang="en-US" dirty="0" err="1" smtClean="0">
                <a:solidFill>
                  <a:schemeClr val="bg1"/>
                </a:solidFill>
                <a:latin typeface="微软雅黑" pitchFamily="34" charset="-122"/>
                <a:ea typeface="微软雅黑" pitchFamily="34" charset="-122"/>
                <a:cs typeface="Arial" pitchFamily="34" charset="0"/>
              </a:endParaRPr>
            </a:p>
          </p:txBody>
        </p:sp>
        <p:cxnSp>
          <p:nvCxnSpPr>
            <p:cNvPr id="20" name="直接箭头连接符 19"/>
            <p:cNvCxnSpPr>
              <a:endCxn id="19" idx="6"/>
            </p:cNvCxnSpPr>
            <p:nvPr/>
          </p:nvCxnSpPr>
          <p:spPr>
            <a:xfrm flipV="1">
              <a:off x="1340653" y="1450315"/>
              <a:ext cx="174597" cy="3585"/>
            </a:xfrm>
            <a:prstGeom prst="straightConnector1">
              <a:avLst/>
            </a:prstGeom>
            <a:ln w="28575">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1" name="直接箭头连接符 20"/>
            <p:cNvCxnSpPr>
              <a:endCxn id="18" idx="5"/>
            </p:cNvCxnSpPr>
            <p:nvPr/>
          </p:nvCxnSpPr>
          <p:spPr>
            <a:xfrm>
              <a:off x="1334666" y="1464964"/>
              <a:ext cx="240342" cy="244988"/>
            </a:xfrm>
            <a:prstGeom prst="straightConnector1">
              <a:avLst/>
            </a:prstGeom>
            <a:ln w="28575">
              <a:headEnd type="none" w="med" len="med"/>
              <a:tailEnd type="triangle" w="med" len="med"/>
            </a:ln>
          </p:spPr>
          <p:style>
            <a:lnRef idx="1">
              <a:schemeClr val="accent6"/>
            </a:lnRef>
            <a:fillRef idx="0">
              <a:schemeClr val="accent6"/>
            </a:fillRef>
            <a:effectRef idx="0">
              <a:schemeClr val="accent6"/>
            </a:effectRef>
            <a:fontRef idx="minor">
              <a:schemeClr val="tx1"/>
            </a:fontRef>
          </p:style>
        </p:cxnSp>
      </p:grpSp>
      <p:sp>
        <p:nvSpPr>
          <p:cNvPr id="22" name="矩形 21"/>
          <p:cNvSpPr/>
          <p:nvPr/>
        </p:nvSpPr>
        <p:spPr>
          <a:xfrm>
            <a:off x="206917" y="2954974"/>
            <a:ext cx="2179528" cy="338524"/>
          </a:xfrm>
          <a:prstGeom prst="rect">
            <a:avLst/>
          </a:prstGeom>
        </p:spPr>
        <p:txBody>
          <a:bodyPr wrap="square" lIns="91408" tIns="45705" rIns="91408" bIns="45705">
            <a:spAutoFit/>
          </a:bodyPr>
          <a:lstStyle/>
          <a:p>
            <a:pPr algn="ctr">
              <a:defRPr/>
            </a:pPr>
            <a:r>
              <a:rPr lang="en-US" altLang="zh-CN" sz="1600" b="1" dirty="0" smtClean="0">
                <a:solidFill>
                  <a:schemeClr val="bg1"/>
                </a:solidFill>
                <a:latin typeface="微软雅黑" pitchFamily="34" charset="-122"/>
                <a:ea typeface="微软雅黑" pitchFamily="34" charset="-122"/>
                <a:cs typeface="Arial Bold" pitchFamily="34" charset="0"/>
              </a:rPr>
              <a:t>20dB </a:t>
            </a:r>
            <a:r>
              <a:rPr lang="zh-CN" altLang="en-US" sz="1600" b="1" dirty="0" smtClean="0">
                <a:solidFill>
                  <a:schemeClr val="bg1"/>
                </a:solidFill>
                <a:latin typeface="微软雅黑" pitchFamily="34" charset="-122"/>
                <a:ea typeface="微软雅黑" pitchFamily="34" charset="-122"/>
                <a:cs typeface="Arial Bold" pitchFamily="34" charset="0"/>
              </a:rPr>
              <a:t>增益</a:t>
            </a:r>
            <a:endParaRPr lang="en-US" altLang="zh-CN" sz="1600" dirty="0" smtClean="0">
              <a:solidFill>
                <a:schemeClr val="bg1"/>
              </a:solidFill>
              <a:latin typeface="微软雅黑" pitchFamily="34" charset="-122"/>
              <a:ea typeface="微软雅黑" pitchFamily="34" charset="-122"/>
              <a:cs typeface="Arial Bold" pitchFamily="34" charset="0"/>
            </a:endParaRPr>
          </a:p>
        </p:txBody>
      </p:sp>
      <p:sp>
        <p:nvSpPr>
          <p:cNvPr id="23" name="矩形 22"/>
          <p:cNvSpPr/>
          <p:nvPr/>
        </p:nvSpPr>
        <p:spPr>
          <a:xfrm>
            <a:off x="6580751" y="2954974"/>
            <a:ext cx="2196790" cy="338524"/>
          </a:xfrm>
          <a:prstGeom prst="rect">
            <a:avLst/>
          </a:prstGeom>
        </p:spPr>
        <p:txBody>
          <a:bodyPr wrap="square" lIns="91408" tIns="45705" rIns="91408" bIns="45705">
            <a:spAutoFit/>
          </a:bodyPr>
          <a:lstStyle/>
          <a:p>
            <a:pPr algn="ctr">
              <a:defRPr/>
            </a:pPr>
            <a:r>
              <a:rPr lang="en-US" altLang="zh-CN" sz="1600" b="1" dirty="0" smtClean="0">
                <a:solidFill>
                  <a:schemeClr val="bg1"/>
                </a:solidFill>
                <a:latin typeface="微软雅黑" pitchFamily="34" charset="-122"/>
                <a:ea typeface="微软雅黑" pitchFamily="34" charset="-122"/>
                <a:cs typeface="Arial Bold" pitchFamily="34" charset="0"/>
              </a:rPr>
              <a:t>5$ </a:t>
            </a:r>
            <a:r>
              <a:rPr lang="zh-CN" altLang="en-US" sz="1600" b="1" dirty="0" smtClean="0">
                <a:solidFill>
                  <a:schemeClr val="bg1"/>
                </a:solidFill>
                <a:latin typeface="微软雅黑" pitchFamily="34" charset="-122"/>
                <a:ea typeface="微软雅黑" pitchFamily="34" charset="-122"/>
                <a:cs typeface="Arial Bold" pitchFamily="34" charset="0"/>
              </a:rPr>
              <a:t>模组成本</a:t>
            </a:r>
            <a:r>
              <a:rPr lang="en-US" altLang="zh-CN" sz="1400" dirty="0" smtClean="0">
                <a:solidFill>
                  <a:schemeClr val="bg1"/>
                </a:solidFill>
                <a:latin typeface="微软雅黑" pitchFamily="34" charset="-122"/>
                <a:ea typeface="微软雅黑" pitchFamily="34" charset="-122"/>
                <a:cs typeface="Arial Bold" pitchFamily="34" charset="0"/>
              </a:rPr>
              <a:t> </a:t>
            </a:r>
            <a:endParaRPr lang="en-US" altLang="zh-CN" sz="1400" dirty="0">
              <a:solidFill>
                <a:schemeClr val="bg1"/>
              </a:solidFill>
              <a:latin typeface="微软雅黑" pitchFamily="34" charset="-122"/>
              <a:ea typeface="微软雅黑" pitchFamily="34" charset="-122"/>
              <a:cs typeface="Arial Bold" pitchFamily="34" charset="0"/>
            </a:endParaRPr>
          </a:p>
        </p:txBody>
      </p:sp>
      <p:grpSp>
        <p:nvGrpSpPr>
          <p:cNvPr id="16" name="组合 80"/>
          <p:cNvGrpSpPr/>
          <p:nvPr/>
        </p:nvGrpSpPr>
        <p:grpSpPr>
          <a:xfrm>
            <a:off x="5042724" y="1255056"/>
            <a:ext cx="1080000" cy="1080250"/>
            <a:chOff x="5011349" y="894527"/>
            <a:chExt cx="1080000" cy="1080000"/>
          </a:xfrm>
        </p:grpSpPr>
        <p:sp>
          <p:nvSpPr>
            <p:cNvPr id="25" name="椭圆 24"/>
            <p:cNvSpPr>
              <a:spLocks noChangeAspect="1"/>
            </p:cNvSpPr>
            <p:nvPr/>
          </p:nvSpPr>
          <p:spPr bwMode="auto">
            <a:xfrm>
              <a:off x="5011349" y="894527"/>
              <a:ext cx="1080000" cy="1080000"/>
            </a:xfrm>
            <a:prstGeom prst="ellipse">
              <a:avLst/>
            </a:prstGeom>
            <a:noFill/>
            <a:ln w="2857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CC9900"/>
                </a:buClr>
              </a:pPr>
              <a:endParaRPr lang="zh-CN" altLang="en-US" dirty="0" smtClean="0">
                <a:solidFill>
                  <a:schemeClr val="bg1"/>
                </a:solidFill>
                <a:latin typeface="微软雅黑" pitchFamily="34" charset="-122"/>
                <a:ea typeface="微软雅黑" pitchFamily="34" charset="-122"/>
                <a:cs typeface="Arial" pitchFamily="34" charset="0"/>
              </a:endParaRPr>
            </a:p>
          </p:txBody>
        </p:sp>
        <p:grpSp>
          <p:nvGrpSpPr>
            <p:cNvPr id="24" name="组合 27"/>
            <p:cNvGrpSpPr/>
            <p:nvPr/>
          </p:nvGrpSpPr>
          <p:grpSpPr>
            <a:xfrm>
              <a:off x="5192668" y="1025302"/>
              <a:ext cx="720080" cy="804068"/>
              <a:chOff x="6953513" y="1684393"/>
              <a:chExt cx="392300" cy="454512"/>
            </a:xfrm>
          </p:grpSpPr>
          <p:sp>
            <p:nvSpPr>
              <p:cNvPr id="27" name="椭圆 26"/>
              <p:cNvSpPr/>
              <p:nvPr/>
            </p:nvSpPr>
            <p:spPr>
              <a:xfrm>
                <a:off x="6953513" y="1684393"/>
                <a:ext cx="217929" cy="227231"/>
              </a:xfrm>
              <a:prstGeom prst="ellipse">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400" dirty="0" err="1" smtClean="0">
                  <a:solidFill>
                    <a:schemeClr val="bg1"/>
                  </a:solidFill>
                  <a:latin typeface="微软雅黑" pitchFamily="34" charset="-122"/>
                  <a:ea typeface="微软雅黑" pitchFamily="34" charset="-122"/>
                  <a:cs typeface="Arial Bold" pitchFamily="34" charset="0"/>
                </a:endParaRPr>
              </a:p>
            </p:txBody>
          </p:sp>
          <p:sp>
            <p:nvSpPr>
              <p:cNvPr id="28" name="椭圆 27"/>
              <p:cNvSpPr/>
              <p:nvPr/>
            </p:nvSpPr>
            <p:spPr>
              <a:xfrm>
                <a:off x="7215056" y="1866198"/>
                <a:ext cx="130757" cy="136339"/>
              </a:xfrm>
              <a:prstGeom prst="ellipse">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400" dirty="0" err="1" smtClean="0">
                  <a:solidFill>
                    <a:schemeClr val="bg1"/>
                  </a:solidFill>
                  <a:latin typeface="微软雅黑" pitchFamily="34" charset="-122"/>
                  <a:ea typeface="微软雅黑" pitchFamily="34" charset="-122"/>
                  <a:cs typeface="Arial Bold" pitchFamily="34" charset="0"/>
                </a:endParaRPr>
              </a:p>
            </p:txBody>
          </p:sp>
          <p:sp>
            <p:nvSpPr>
              <p:cNvPr id="29" name="椭圆 28"/>
              <p:cNvSpPr/>
              <p:nvPr/>
            </p:nvSpPr>
            <p:spPr>
              <a:xfrm>
                <a:off x="7040694" y="2048013"/>
                <a:ext cx="87171" cy="90892"/>
              </a:xfrm>
              <a:prstGeom prst="ellipse">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400" dirty="0" err="1" smtClean="0">
                  <a:solidFill>
                    <a:schemeClr val="bg1"/>
                  </a:solidFill>
                  <a:latin typeface="微软雅黑" pitchFamily="34" charset="-122"/>
                  <a:ea typeface="微软雅黑" pitchFamily="34" charset="-122"/>
                  <a:cs typeface="Arial Bold" pitchFamily="34" charset="0"/>
                </a:endParaRPr>
              </a:p>
            </p:txBody>
          </p:sp>
          <p:cxnSp>
            <p:nvCxnSpPr>
              <p:cNvPr id="30" name="直接连接符 29"/>
              <p:cNvCxnSpPr>
                <a:stCxn id="27" idx="6"/>
                <a:endCxn id="28" idx="1"/>
              </p:cNvCxnSpPr>
              <p:nvPr/>
            </p:nvCxnSpPr>
            <p:spPr>
              <a:xfrm>
                <a:off x="7171442" y="1798008"/>
                <a:ext cx="62763" cy="88156"/>
              </a:xfrm>
              <a:prstGeom prst="line">
                <a:avLst/>
              </a:prstGeom>
              <a:ln w="28575">
                <a:solidFill>
                  <a:schemeClr val="bg2">
                    <a:lumMod val="75000"/>
                  </a:schemeClr>
                </a:solidFill>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31" name="直接连接符 24"/>
              <p:cNvCxnSpPr>
                <a:stCxn id="28" idx="3"/>
                <a:endCxn id="29" idx="7"/>
              </p:cNvCxnSpPr>
              <p:nvPr/>
            </p:nvCxnSpPr>
            <p:spPr>
              <a:xfrm flipH="1">
                <a:off x="7115100" y="1982571"/>
                <a:ext cx="119105" cy="78753"/>
              </a:xfrm>
              <a:prstGeom prst="line">
                <a:avLst/>
              </a:prstGeom>
              <a:ln w="28575">
                <a:solidFill>
                  <a:schemeClr val="bg2">
                    <a:lumMod val="75000"/>
                  </a:schemeClr>
                </a:solidFill>
                <a:headEnd type="none" w="med" len="med"/>
                <a:tailEnd type="none" w="med" len="med"/>
              </a:ln>
            </p:spPr>
            <p:style>
              <a:lnRef idx="2">
                <a:schemeClr val="dk1"/>
              </a:lnRef>
              <a:fillRef idx="0">
                <a:schemeClr val="dk1"/>
              </a:fillRef>
              <a:effectRef idx="1">
                <a:schemeClr val="dk1"/>
              </a:effectRef>
              <a:fontRef idx="minor">
                <a:schemeClr val="tx1"/>
              </a:fontRef>
            </p:style>
          </p:cxnSp>
        </p:grpSp>
      </p:grpSp>
      <p:sp>
        <p:nvSpPr>
          <p:cNvPr id="32" name="矩形 25"/>
          <p:cNvSpPr/>
          <p:nvPr/>
        </p:nvSpPr>
        <p:spPr>
          <a:xfrm>
            <a:off x="2373205" y="2954974"/>
            <a:ext cx="2127958" cy="338524"/>
          </a:xfrm>
          <a:prstGeom prst="rect">
            <a:avLst/>
          </a:prstGeom>
        </p:spPr>
        <p:txBody>
          <a:bodyPr wrap="square" lIns="91408" tIns="45705" rIns="91408" bIns="45705">
            <a:spAutoFit/>
          </a:bodyPr>
          <a:lstStyle/>
          <a:p>
            <a:pPr algn="ctr">
              <a:defRPr/>
            </a:pPr>
            <a:r>
              <a:rPr lang="en-US" altLang="zh-CN" sz="1600" b="1" dirty="0" smtClean="0">
                <a:solidFill>
                  <a:schemeClr val="bg1"/>
                </a:solidFill>
                <a:latin typeface="微软雅黑" pitchFamily="34" charset="-122"/>
                <a:ea typeface="微软雅黑" pitchFamily="34" charset="-122"/>
                <a:cs typeface="Arial Bold" pitchFamily="34" charset="0"/>
              </a:rPr>
              <a:t>10 </a:t>
            </a:r>
            <a:r>
              <a:rPr lang="zh-CN" altLang="en-US" sz="1600" b="1" dirty="0" smtClean="0">
                <a:solidFill>
                  <a:schemeClr val="bg1"/>
                </a:solidFill>
                <a:latin typeface="微软雅黑" pitchFamily="34" charset="-122"/>
                <a:ea typeface="微软雅黑" pitchFamily="34" charset="-122"/>
                <a:cs typeface="Arial Bold" pitchFamily="34" charset="0"/>
              </a:rPr>
              <a:t>年电池寿命</a:t>
            </a:r>
            <a:endParaRPr lang="en-US" altLang="zh-CN" sz="1600" b="1" dirty="0" smtClean="0">
              <a:solidFill>
                <a:schemeClr val="bg1"/>
              </a:solidFill>
              <a:latin typeface="微软雅黑" pitchFamily="34" charset="-122"/>
              <a:ea typeface="微软雅黑" pitchFamily="34" charset="-122"/>
              <a:cs typeface="Arial Bold" pitchFamily="34" charset="0"/>
            </a:endParaRPr>
          </a:p>
        </p:txBody>
      </p:sp>
      <p:sp>
        <p:nvSpPr>
          <p:cNvPr id="33" name="矩形 26"/>
          <p:cNvSpPr/>
          <p:nvPr/>
        </p:nvSpPr>
        <p:spPr>
          <a:xfrm>
            <a:off x="4499994" y="2954974"/>
            <a:ext cx="2135445" cy="338524"/>
          </a:xfrm>
          <a:prstGeom prst="rect">
            <a:avLst/>
          </a:prstGeom>
        </p:spPr>
        <p:txBody>
          <a:bodyPr wrap="square" lIns="91408" tIns="45705" rIns="91408" bIns="45705">
            <a:spAutoFit/>
          </a:bodyPr>
          <a:lstStyle/>
          <a:p>
            <a:pPr algn="ctr">
              <a:defRPr/>
            </a:pPr>
            <a:r>
              <a:rPr lang="en-US" altLang="zh-CN" sz="1600" b="1" dirty="0" smtClean="0">
                <a:solidFill>
                  <a:schemeClr val="bg1"/>
                </a:solidFill>
                <a:latin typeface="微软雅黑" pitchFamily="34" charset="-122"/>
                <a:ea typeface="微软雅黑" pitchFamily="34" charset="-122"/>
                <a:cs typeface="Arial Bold" pitchFamily="34" charset="0"/>
              </a:rPr>
              <a:t>50K</a:t>
            </a:r>
            <a:r>
              <a:rPr lang="zh-CN" altLang="en-US" sz="1600" b="1" dirty="0" smtClean="0">
                <a:solidFill>
                  <a:schemeClr val="bg1"/>
                </a:solidFill>
                <a:latin typeface="微软雅黑" pitchFamily="34" charset="-122"/>
                <a:ea typeface="微软雅黑" pitchFamily="34" charset="-122"/>
                <a:cs typeface="Arial Bold" pitchFamily="34" charset="0"/>
              </a:rPr>
              <a:t>连接数每小区</a:t>
            </a:r>
            <a:endParaRPr lang="en-US" altLang="zh-CN" sz="1600" b="1" dirty="0" smtClean="0">
              <a:solidFill>
                <a:schemeClr val="bg1"/>
              </a:solidFill>
              <a:latin typeface="微软雅黑" pitchFamily="34" charset="-122"/>
              <a:ea typeface="微软雅黑" pitchFamily="34" charset="-122"/>
              <a:cs typeface="Arial Bold" pitchFamily="34" charset="0"/>
            </a:endParaRPr>
          </a:p>
        </p:txBody>
      </p:sp>
      <p:grpSp>
        <p:nvGrpSpPr>
          <p:cNvPr id="26" name="组合 65"/>
          <p:cNvGrpSpPr/>
          <p:nvPr/>
        </p:nvGrpSpPr>
        <p:grpSpPr>
          <a:xfrm>
            <a:off x="299868" y="2367687"/>
            <a:ext cx="2016000" cy="468108"/>
            <a:chOff x="537934" y="938842"/>
            <a:chExt cx="2160000" cy="468000"/>
          </a:xfrm>
        </p:grpSpPr>
        <p:sp>
          <p:nvSpPr>
            <p:cNvPr id="35" name="矩形 25"/>
            <p:cNvSpPr>
              <a:spLocks noChangeArrowheads="1"/>
            </p:cNvSpPr>
            <p:nvPr/>
          </p:nvSpPr>
          <p:spPr bwMode="auto">
            <a:xfrm>
              <a:off x="537934" y="938842"/>
              <a:ext cx="2160000" cy="468000"/>
            </a:xfrm>
            <a:prstGeom prst="roundRect">
              <a:avLst/>
            </a:prstGeom>
            <a:solidFill>
              <a:srgbClr val="FD9203"/>
            </a:solidFill>
            <a:ln w="9525">
              <a:noFill/>
              <a:miter lim="800000"/>
              <a:headEnd/>
              <a:tailEnd/>
            </a:ln>
          </p:spPr>
          <p:txBody>
            <a:bodyPr wrap="square" lIns="360000" tIns="0" rIns="0" bIns="0" anchor="ctr" anchorCtr="0">
              <a:noAutofit/>
            </a:bodyPr>
            <a:lstStyle/>
            <a:p>
              <a:pPr algn="ctr">
                <a:lnSpc>
                  <a:spcPct val="90000"/>
                </a:lnSpc>
                <a:buSzPct val="80000"/>
                <a:buNone/>
              </a:pPr>
              <a:endParaRPr lang="zh-CN" altLang="en-US" sz="1400" dirty="0">
                <a:solidFill>
                  <a:schemeClr val="bg1"/>
                </a:solidFill>
                <a:latin typeface="微软雅黑" pitchFamily="34" charset="-122"/>
                <a:ea typeface="微软雅黑" pitchFamily="34" charset="-122"/>
                <a:cs typeface="Arial" pitchFamily="34" charset="0"/>
              </a:endParaRPr>
            </a:p>
          </p:txBody>
        </p:sp>
        <p:sp>
          <p:nvSpPr>
            <p:cNvPr id="36" name="矩形 27"/>
            <p:cNvSpPr/>
            <p:nvPr/>
          </p:nvSpPr>
          <p:spPr>
            <a:xfrm>
              <a:off x="1020458" y="1032544"/>
              <a:ext cx="1196404" cy="369235"/>
            </a:xfrm>
            <a:prstGeom prst="rect">
              <a:avLst/>
            </a:prstGeom>
          </p:spPr>
          <p:txBody>
            <a:bodyPr wrap="square" lIns="91427" tIns="45714" rIns="91427" bIns="45714">
              <a:spAutoFit/>
            </a:bodyPr>
            <a:lstStyle/>
            <a:p>
              <a:pPr algn="ctr">
                <a:defRPr/>
              </a:pPr>
              <a:r>
                <a:rPr lang="zh-CN" altLang="en-US" b="1" dirty="0" smtClean="0">
                  <a:solidFill>
                    <a:schemeClr val="bg1"/>
                  </a:solidFill>
                  <a:latin typeface="微软雅黑" pitchFamily="34" charset="-122"/>
                  <a:ea typeface="微软雅黑" pitchFamily="34" charset="-122"/>
                  <a:cs typeface="Arial Bold" pitchFamily="34" charset="0"/>
                </a:rPr>
                <a:t>广覆盖</a:t>
              </a:r>
              <a:endParaRPr lang="en-US" altLang="zh-CN" b="1" dirty="0" smtClean="0">
                <a:solidFill>
                  <a:schemeClr val="bg1"/>
                </a:solidFill>
                <a:latin typeface="微软雅黑" pitchFamily="34" charset="-122"/>
                <a:ea typeface="微软雅黑" pitchFamily="34" charset="-122"/>
                <a:cs typeface="Arial Bold" pitchFamily="34" charset="0"/>
              </a:endParaRPr>
            </a:p>
          </p:txBody>
        </p:sp>
      </p:grpSp>
      <p:sp>
        <p:nvSpPr>
          <p:cNvPr id="37" name="矩形 36"/>
          <p:cNvSpPr/>
          <p:nvPr/>
        </p:nvSpPr>
        <p:spPr>
          <a:xfrm>
            <a:off x="22125" y="3303945"/>
            <a:ext cx="2282214" cy="969464"/>
          </a:xfrm>
          <a:prstGeom prst="rect">
            <a:avLst/>
          </a:prstGeom>
        </p:spPr>
        <p:txBody>
          <a:bodyPr wrap="square" lIns="68548" tIns="34274" rIns="68548" bIns="34274">
            <a:spAutoFit/>
          </a:bodyPr>
          <a:lstStyle/>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窄带功率谱密度提升 </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重传次数</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编码增益</a:t>
            </a:r>
            <a:endParaRPr lang="en-US" altLang="zh-CN" sz="1300" b="1" dirty="0" smtClean="0">
              <a:solidFill>
                <a:schemeClr val="bg1"/>
              </a:solidFill>
              <a:latin typeface="微软雅黑" pitchFamily="34" charset="-122"/>
              <a:ea typeface="微软雅黑" pitchFamily="34" charset="-122"/>
            </a:endParaRPr>
          </a:p>
        </p:txBody>
      </p:sp>
      <p:sp>
        <p:nvSpPr>
          <p:cNvPr id="38" name="TextBox 37"/>
          <p:cNvSpPr txBox="1"/>
          <p:nvPr/>
        </p:nvSpPr>
        <p:spPr>
          <a:xfrm>
            <a:off x="6461717" y="3276535"/>
            <a:ext cx="2195736" cy="969464"/>
          </a:xfrm>
          <a:prstGeom prst="rect">
            <a:avLst/>
          </a:prstGeom>
          <a:noFill/>
        </p:spPr>
        <p:txBody>
          <a:bodyPr wrap="square" lIns="68548" tIns="34274" rIns="68548" bIns="34274" rtlCol="0">
            <a:spAutoFit/>
          </a:bodyPr>
          <a:lstStyle/>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简化射频硬件</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简化协议降低成本</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减小基带复杂度</a:t>
            </a:r>
          </a:p>
        </p:txBody>
      </p:sp>
      <p:sp>
        <p:nvSpPr>
          <p:cNvPr id="39" name="TextBox 38"/>
          <p:cNvSpPr txBox="1"/>
          <p:nvPr/>
        </p:nvSpPr>
        <p:spPr>
          <a:xfrm>
            <a:off x="2098224" y="3307207"/>
            <a:ext cx="2473775" cy="969464"/>
          </a:xfrm>
          <a:prstGeom prst="rect">
            <a:avLst/>
          </a:prstGeom>
          <a:noFill/>
        </p:spPr>
        <p:txBody>
          <a:bodyPr wrap="square" lIns="68548" tIns="34274" rIns="68548" bIns="34274" rtlCol="0">
            <a:spAutoFit/>
          </a:bodyPr>
          <a:lstStyle/>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简化协议 </a:t>
            </a:r>
            <a:r>
              <a:rPr lang="en-US" altLang="zh-CN" sz="1300" b="1" dirty="0" smtClean="0">
                <a:solidFill>
                  <a:schemeClr val="bg1"/>
                </a:solidFill>
                <a:latin typeface="微软雅黑" pitchFamily="34" charset="-122"/>
                <a:ea typeface="微软雅黑" pitchFamily="34" charset="-122"/>
              </a:rPr>
              <a:t>, </a:t>
            </a:r>
            <a:r>
              <a:rPr lang="zh-CN" altLang="en-US" sz="1300" b="1" dirty="0" smtClean="0">
                <a:solidFill>
                  <a:schemeClr val="bg1"/>
                </a:solidFill>
                <a:latin typeface="微软雅黑" pitchFamily="34" charset="-122"/>
                <a:ea typeface="微软雅黑" pitchFamily="34" charset="-122"/>
              </a:rPr>
              <a:t>芯片功耗低</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功放效率高</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发射</a:t>
            </a:r>
            <a:r>
              <a:rPr lang="en-US" altLang="zh-CN" sz="1300" b="1" dirty="0" smtClean="0">
                <a:solidFill>
                  <a:schemeClr val="bg1"/>
                </a:solidFill>
                <a:latin typeface="微软雅黑" pitchFamily="34" charset="-122"/>
                <a:ea typeface="微软雅黑" pitchFamily="34" charset="-122"/>
              </a:rPr>
              <a:t>/</a:t>
            </a:r>
            <a:r>
              <a:rPr lang="zh-CN" altLang="en-US" sz="1300" b="1" dirty="0" smtClean="0">
                <a:solidFill>
                  <a:schemeClr val="bg1"/>
                </a:solidFill>
                <a:latin typeface="微软雅黑" pitchFamily="34" charset="-122"/>
                <a:ea typeface="微软雅黑" pitchFamily="34" charset="-122"/>
              </a:rPr>
              <a:t>接收时间短</a:t>
            </a:r>
            <a:endParaRPr lang="en-US" altLang="zh-CN" sz="1300" b="1" dirty="0" smtClean="0">
              <a:solidFill>
                <a:schemeClr val="bg1"/>
              </a:solidFill>
              <a:latin typeface="微软雅黑" pitchFamily="34" charset="-122"/>
              <a:ea typeface="微软雅黑" pitchFamily="34" charset="-122"/>
            </a:endParaRPr>
          </a:p>
        </p:txBody>
      </p:sp>
      <p:sp>
        <p:nvSpPr>
          <p:cNvPr id="40" name="TextBox 39"/>
          <p:cNvSpPr txBox="1"/>
          <p:nvPr/>
        </p:nvSpPr>
        <p:spPr>
          <a:xfrm>
            <a:off x="4333720" y="3292792"/>
            <a:ext cx="2451950" cy="969464"/>
          </a:xfrm>
          <a:prstGeom prst="rect">
            <a:avLst/>
          </a:prstGeom>
          <a:noFill/>
        </p:spPr>
        <p:txBody>
          <a:bodyPr wrap="square" lIns="68548" tIns="34274" rIns="68548" bIns="34274" rtlCol="0">
            <a:spAutoFit/>
          </a:bodyPr>
          <a:lstStyle/>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频谱效率高</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小包数据发送特征</a:t>
            </a:r>
            <a:endParaRPr lang="en-US" altLang="zh-CN" sz="1300" b="1" dirty="0" smtClean="0">
              <a:solidFill>
                <a:schemeClr val="bg1"/>
              </a:solidFill>
              <a:latin typeface="微软雅黑" pitchFamily="34" charset="-122"/>
              <a:ea typeface="微软雅黑" pitchFamily="34" charset="-122"/>
            </a:endParaRPr>
          </a:p>
          <a:p>
            <a:pPr lvl="1">
              <a:lnSpc>
                <a:spcPct val="150000"/>
              </a:lnSpc>
              <a:buFont typeface="Arial" pitchFamily="34" charset="0"/>
              <a:buChar char="•"/>
            </a:pPr>
            <a:r>
              <a:rPr lang="zh-CN" altLang="en-US" sz="1300" b="1" dirty="0" smtClean="0">
                <a:solidFill>
                  <a:schemeClr val="bg1"/>
                </a:solidFill>
                <a:latin typeface="微软雅黑" pitchFamily="34" charset="-122"/>
                <a:ea typeface="微软雅黑" pitchFamily="34" charset="-122"/>
              </a:rPr>
              <a:t>终端极低激活比</a:t>
            </a:r>
          </a:p>
        </p:txBody>
      </p:sp>
      <p:sp>
        <p:nvSpPr>
          <p:cNvPr id="41" name="圆角矩形 40"/>
          <p:cNvSpPr/>
          <p:nvPr/>
        </p:nvSpPr>
        <p:spPr bwMode="auto">
          <a:xfrm>
            <a:off x="301486" y="2860219"/>
            <a:ext cx="2016000" cy="1682288"/>
          </a:xfrm>
          <a:prstGeom prst="roundRect">
            <a:avLst>
              <a:gd name="adj" fmla="val 10140"/>
            </a:avLst>
          </a:prstGeom>
          <a:noFill/>
          <a:ln w="19050" cap="flat" cmpd="sng" algn="ctr">
            <a:solidFill>
              <a:srgbClr val="FD9203"/>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rtlCol="0" anchor="t" anchorCtr="0" compatLnSpc="1">
            <a:prstTxWarp prst="textNoShape">
              <a:avLst/>
            </a:prstTxWarp>
          </a:bodyPr>
          <a:lstStyle/>
          <a:p>
            <a:pPr>
              <a:buFont typeface="Wingdings" pitchFamily="2" charset="2"/>
              <a:buNone/>
            </a:pPr>
            <a:endParaRPr lang="zh-CN" altLang="en-US" b="0" smtClean="0">
              <a:solidFill>
                <a:schemeClr val="bg1"/>
              </a:solidFill>
              <a:latin typeface="微软雅黑" pitchFamily="34" charset="-122"/>
              <a:ea typeface="微软雅黑" pitchFamily="34" charset="-122"/>
              <a:cs typeface="Arial" pitchFamily="34" charset="0"/>
            </a:endParaRPr>
          </a:p>
        </p:txBody>
      </p:sp>
      <p:sp>
        <p:nvSpPr>
          <p:cNvPr id="42" name="圆角矩形 41"/>
          <p:cNvSpPr/>
          <p:nvPr/>
        </p:nvSpPr>
        <p:spPr bwMode="auto">
          <a:xfrm>
            <a:off x="2434062" y="2858477"/>
            <a:ext cx="2016000" cy="1681589"/>
          </a:xfrm>
          <a:prstGeom prst="roundRect">
            <a:avLst>
              <a:gd name="adj" fmla="val 10020"/>
            </a:avLst>
          </a:prstGeom>
          <a:noFill/>
          <a:ln w="19050" cap="flat" cmpd="sng" algn="ctr">
            <a:solidFill>
              <a:srgbClr val="7CBF33"/>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rtlCol="0" anchor="t" anchorCtr="0" compatLnSpc="1">
            <a:prstTxWarp prst="textNoShape">
              <a:avLst/>
            </a:prstTxWarp>
          </a:bodyPr>
          <a:lstStyle/>
          <a:p>
            <a:endParaRPr lang="zh-CN" altLang="en-US" smtClean="0">
              <a:solidFill>
                <a:schemeClr val="bg1"/>
              </a:solidFill>
              <a:latin typeface="微软雅黑" pitchFamily="34" charset="-122"/>
              <a:ea typeface="微软雅黑" pitchFamily="34" charset="-122"/>
              <a:cs typeface="Arial" pitchFamily="34" charset="0"/>
            </a:endParaRPr>
          </a:p>
        </p:txBody>
      </p:sp>
      <p:sp>
        <p:nvSpPr>
          <p:cNvPr id="43" name="圆角矩形 42"/>
          <p:cNvSpPr/>
          <p:nvPr/>
        </p:nvSpPr>
        <p:spPr bwMode="auto">
          <a:xfrm>
            <a:off x="4566964" y="2860221"/>
            <a:ext cx="2016000" cy="1681589"/>
          </a:xfrm>
          <a:prstGeom prst="roundRect">
            <a:avLst>
              <a:gd name="adj" fmla="val 9670"/>
            </a:avLst>
          </a:prstGeom>
          <a:noFill/>
          <a:ln w="19050" cap="flat" cmpd="sng" algn="ctr">
            <a:solidFill>
              <a:schemeClr val="bg1">
                <a:lumMod val="65000"/>
              </a:schemeClr>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rtlCol="0" anchor="t" anchorCtr="0" compatLnSpc="1">
            <a:prstTxWarp prst="textNoShape">
              <a:avLst/>
            </a:prstTxWarp>
          </a:bodyPr>
          <a:lstStyle/>
          <a:p>
            <a:pPr>
              <a:buFont typeface="Wingdings" pitchFamily="2" charset="2"/>
              <a:buNone/>
            </a:pPr>
            <a:endParaRPr lang="zh-CN" altLang="en-US" b="0" smtClean="0">
              <a:solidFill>
                <a:schemeClr val="bg1"/>
              </a:solidFill>
              <a:latin typeface="微软雅黑" pitchFamily="34" charset="-122"/>
              <a:ea typeface="微软雅黑" pitchFamily="34" charset="-122"/>
              <a:cs typeface="Arial" pitchFamily="34" charset="0"/>
            </a:endParaRPr>
          </a:p>
        </p:txBody>
      </p:sp>
      <p:sp>
        <p:nvSpPr>
          <p:cNvPr id="44" name="矩形 27"/>
          <p:cNvSpPr>
            <a:spLocks noChangeArrowheads="1"/>
          </p:cNvSpPr>
          <p:nvPr/>
        </p:nvSpPr>
        <p:spPr bwMode="auto">
          <a:xfrm>
            <a:off x="2416862" y="2367623"/>
            <a:ext cx="2016000" cy="468108"/>
          </a:xfrm>
          <a:prstGeom prst="roundRect">
            <a:avLst/>
          </a:prstGeom>
          <a:solidFill>
            <a:srgbClr val="7CBF33"/>
          </a:solidFill>
          <a:ln w="9525">
            <a:noFill/>
            <a:miter lim="800000"/>
            <a:headEnd/>
            <a:tailEnd/>
          </a:ln>
        </p:spPr>
        <p:txBody>
          <a:bodyPr wrap="square" lIns="791837" tIns="0" rIns="0" bIns="0" anchor="ctr" anchorCtr="0">
            <a:noAutofit/>
          </a:bodyPr>
          <a:lstStyle/>
          <a:p>
            <a:pPr algn="ctr">
              <a:lnSpc>
                <a:spcPct val="90000"/>
              </a:lnSpc>
              <a:buSzPct val="80000"/>
            </a:pPr>
            <a:endParaRPr lang="zh-CN" altLang="en-US" sz="1400" dirty="0">
              <a:solidFill>
                <a:schemeClr val="bg1"/>
              </a:solidFill>
              <a:latin typeface="微软雅黑" pitchFamily="34" charset="-122"/>
              <a:ea typeface="微软雅黑" pitchFamily="34" charset="-122"/>
              <a:cs typeface="Arial" pitchFamily="34" charset="0"/>
            </a:endParaRPr>
          </a:p>
        </p:txBody>
      </p:sp>
      <p:sp>
        <p:nvSpPr>
          <p:cNvPr id="45" name="矩形 44"/>
          <p:cNvSpPr/>
          <p:nvPr/>
        </p:nvSpPr>
        <p:spPr>
          <a:xfrm>
            <a:off x="2859812" y="2438314"/>
            <a:ext cx="1116644" cy="369302"/>
          </a:xfrm>
          <a:prstGeom prst="rect">
            <a:avLst/>
          </a:prstGeom>
        </p:spPr>
        <p:txBody>
          <a:bodyPr wrap="square" lIns="91408" tIns="45705" rIns="91408" bIns="45705">
            <a:spAutoFit/>
          </a:bodyPr>
          <a:lstStyle/>
          <a:p>
            <a:pPr algn="ctr">
              <a:defRPr/>
            </a:pPr>
            <a:r>
              <a:rPr lang="zh-CN" altLang="en-US" b="1" dirty="0" smtClean="0">
                <a:solidFill>
                  <a:schemeClr val="bg1"/>
                </a:solidFill>
                <a:latin typeface="微软雅黑" pitchFamily="34" charset="-122"/>
                <a:ea typeface="微软雅黑" pitchFamily="34" charset="-122"/>
                <a:cs typeface="Arial Bold" pitchFamily="34" charset="0"/>
              </a:rPr>
              <a:t>低功耗</a:t>
            </a:r>
          </a:p>
        </p:txBody>
      </p:sp>
      <p:grpSp>
        <p:nvGrpSpPr>
          <p:cNvPr id="34" name="组合 69"/>
          <p:cNvGrpSpPr/>
          <p:nvPr/>
        </p:nvGrpSpPr>
        <p:grpSpPr>
          <a:xfrm>
            <a:off x="4561917" y="2367685"/>
            <a:ext cx="2016000" cy="473762"/>
            <a:chOff x="5265744" y="1995750"/>
            <a:chExt cx="2160000" cy="473653"/>
          </a:xfrm>
        </p:grpSpPr>
        <p:sp>
          <p:nvSpPr>
            <p:cNvPr id="47" name="矩形 29"/>
            <p:cNvSpPr>
              <a:spLocks noChangeArrowheads="1"/>
            </p:cNvSpPr>
            <p:nvPr/>
          </p:nvSpPr>
          <p:spPr bwMode="auto">
            <a:xfrm>
              <a:off x="5265744" y="1995750"/>
              <a:ext cx="2160000" cy="468000"/>
            </a:xfrm>
            <a:prstGeom prst="roundRect">
              <a:avLst/>
            </a:prstGeom>
            <a:solidFill>
              <a:schemeClr val="bg1">
                <a:lumMod val="65000"/>
              </a:schemeClr>
            </a:solidFill>
            <a:ln w="9525">
              <a:noFill/>
              <a:miter lim="800000"/>
              <a:headEnd/>
              <a:tailEnd/>
            </a:ln>
          </p:spPr>
          <p:txBody>
            <a:bodyPr wrap="square" lIns="792000" tIns="0" rIns="0" bIns="0" anchor="ctr" anchorCtr="0">
              <a:noAutofit/>
            </a:bodyPr>
            <a:lstStyle/>
            <a:p>
              <a:pPr algn="ctr">
                <a:lnSpc>
                  <a:spcPct val="90000"/>
                </a:lnSpc>
                <a:buSzPct val="80000"/>
                <a:buNone/>
              </a:pPr>
              <a:endParaRPr lang="zh-CN" altLang="en-US" sz="1400" dirty="0">
                <a:solidFill>
                  <a:schemeClr val="bg1"/>
                </a:solidFill>
                <a:latin typeface="微软雅黑" pitchFamily="34" charset="-122"/>
                <a:ea typeface="微软雅黑" pitchFamily="34" charset="-122"/>
                <a:cs typeface="Arial" pitchFamily="34" charset="0"/>
              </a:endParaRPr>
            </a:p>
          </p:txBody>
        </p:sp>
        <p:sp>
          <p:nvSpPr>
            <p:cNvPr id="48" name="矩形 47"/>
            <p:cNvSpPr/>
            <p:nvPr/>
          </p:nvSpPr>
          <p:spPr>
            <a:xfrm>
              <a:off x="5747278" y="2100168"/>
              <a:ext cx="1196404" cy="369235"/>
            </a:xfrm>
            <a:prstGeom prst="rect">
              <a:avLst/>
            </a:prstGeom>
          </p:spPr>
          <p:txBody>
            <a:bodyPr wrap="square" lIns="91427" tIns="45714" rIns="91427" bIns="45714">
              <a:spAutoFit/>
            </a:bodyPr>
            <a:lstStyle/>
            <a:p>
              <a:pPr algn="ctr">
                <a:defRPr/>
              </a:pPr>
              <a:r>
                <a:rPr lang="zh-CN" altLang="en-US" b="1" dirty="0" smtClean="0">
                  <a:solidFill>
                    <a:schemeClr val="bg1"/>
                  </a:solidFill>
                  <a:latin typeface="微软雅黑" pitchFamily="34" charset="-122"/>
                  <a:ea typeface="微软雅黑" pitchFamily="34" charset="-122"/>
                  <a:cs typeface="Arial Bold" pitchFamily="34" charset="0"/>
                </a:rPr>
                <a:t>大连接</a:t>
              </a:r>
            </a:p>
          </p:txBody>
        </p:sp>
      </p:grpSp>
      <p:grpSp>
        <p:nvGrpSpPr>
          <p:cNvPr id="46" name="组合 70"/>
          <p:cNvGrpSpPr/>
          <p:nvPr/>
        </p:nvGrpSpPr>
        <p:grpSpPr>
          <a:xfrm>
            <a:off x="6671383" y="2359901"/>
            <a:ext cx="2016000" cy="468108"/>
            <a:chOff x="2869551" y="2013387"/>
            <a:chExt cx="2160000" cy="468000"/>
          </a:xfrm>
        </p:grpSpPr>
        <p:sp>
          <p:nvSpPr>
            <p:cNvPr id="50" name="矩形 27"/>
            <p:cNvSpPr>
              <a:spLocks noChangeArrowheads="1"/>
            </p:cNvSpPr>
            <p:nvPr/>
          </p:nvSpPr>
          <p:spPr bwMode="auto">
            <a:xfrm>
              <a:off x="2869551" y="2013387"/>
              <a:ext cx="2160000" cy="468000"/>
            </a:xfrm>
            <a:prstGeom prst="roundRect">
              <a:avLst/>
            </a:prstGeom>
            <a:solidFill>
              <a:srgbClr val="00B0F0"/>
            </a:solidFill>
            <a:ln w="9525">
              <a:noFill/>
              <a:miter lim="800000"/>
              <a:headEnd/>
              <a:tailEnd/>
            </a:ln>
          </p:spPr>
          <p:txBody>
            <a:bodyPr wrap="square" lIns="360000" tIns="0" rIns="0" bIns="0" anchor="ctr" anchorCtr="0">
              <a:noAutofit/>
            </a:bodyPr>
            <a:lstStyle/>
            <a:p>
              <a:pPr algn="ctr">
                <a:buNone/>
              </a:pPr>
              <a:endParaRPr lang="zh-CN" altLang="en-US" sz="1400" dirty="0">
                <a:solidFill>
                  <a:schemeClr val="bg1"/>
                </a:solidFill>
                <a:latin typeface="微软雅黑" pitchFamily="34" charset="-122"/>
                <a:ea typeface="微软雅黑" pitchFamily="34" charset="-122"/>
                <a:cs typeface="Arial" pitchFamily="34" charset="0"/>
              </a:endParaRPr>
            </a:p>
          </p:txBody>
        </p:sp>
        <p:sp>
          <p:nvSpPr>
            <p:cNvPr id="51" name="矩形 50"/>
            <p:cNvSpPr/>
            <p:nvPr/>
          </p:nvSpPr>
          <p:spPr>
            <a:xfrm>
              <a:off x="3344140" y="2100402"/>
              <a:ext cx="1196404" cy="369235"/>
            </a:xfrm>
            <a:prstGeom prst="rect">
              <a:avLst/>
            </a:prstGeom>
          </p:spPr>
          <p:txBody>
            <a:bodyPr wrap="square" lIns="91427" tIns="45714" rIns="91427" bIns="45714">
              <a:spAutoFit/>
            </a:bodyPr>
            <a:lstStyle/>
            <a:p>
              <a:pPr algn="ctr">
                <a:defRPr/>
              </a:pPr>
              <a:r>
                <a:rPr lang="zh-CN" altLang="en-US" b="1" dirty="0" smtClean="0">
                  <a:solidFill>
                    <a:schemeClr val="bg1"/>
                  </a:solidFill>
                  <a:latin typeface="微软雅黑" pitchFamily="34" charset="-122"/>
                  <a:ea typeface="微软雅黑" pitchFamily="34" charset="-122"/>
                  <a:cs typeface="Arial Bold" pitchFamily="34" charset="0"/>
                </a:rPr>
                <a:t>低成本</a:t>
              </a:r>
              <a:endParaRPr lang="en-US" altLang="zh-CN" b="1" dirty="0" smtClean="0">
                <a:solidFill>
                  <a:schemeClr val="bg1"/>
                </a:solidFill>
                <a:latin typeface="微软雅黑" pitchFamily="34" charset="-122"/>
                <a:ea typeface="微软雅黑" pitchFamily="34" charset="-122"/>
                <a:cs typeface="Arial Bold" pitchFamily="34" charset="0"/>
              </a:endParaRPr>
            </a:p>
          </p:txBody>
        </p:sp>
      </p:grpSp>
      <p:sp>
        <p:nvSpPr>
          <p:cNvPr id="52" name="圆角矩形 51"/>
          <p:cNvSpPr/>
          <p:nvPr/>
        </p:nvSpPr>
        <p:spPr bwMode="auto">
          <a:xfrm>
            <a:off x="6671607" y="2849491"/>
            <a:ext cx="2016000" cy="1681589"/>
          </a:xfrm>
          <a:prstGeom prst="roundRect">
            <a:avLst>
              <a:gd name="adj" fmla="val 10020"/>
            </a:avLst>
          </a:prstGeom>
          <a:noFill/>
          <a:ln w="19050" cap="flat" cmpd="sng" algn="ctr">
            <a:solidFill>
              <a:srgbClr val="00B0F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1" tIns="45711" rIns="91421" bIns="45711" numCol="1" rtlCol="0" anchor="t" anchorCtr="0" compatLnSpc="1">
            <a:prstTxWarp prst="textNoShape">
              <a:avLst/>
            </a:prstTxWarp>
          </a:bodyPr>
          <a:lstStyle/>
          <a:p>
            <a:pPr>
              <a:buFont typeface="Wingdings" pitchFamily="2" charset="2"/>
              <a:buNone/>
            </a:pPr>
            <a:endParaRPr lang="zh-CN" altLang="en-US" b="0" smtClean="0">
              <a:solidFill>
                <a:schemeClr val="bg1"/>
              </a:solidFill>
              <a:latin typeface="微软雅黑" pitchFamily="34" charset="-122"/>
              <a:ea typeface="微软雅黑" pitchFamily="34" charset="-122"/>
              <a:cs typeface="Arial" pitchFamily="34" charset="0"/>
            </a:endParaRP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bwMode="auto">
          <a:xfrm flipV="1">
            <a:off x="2769233" y="3485194"/>
            <a:ext cx="2603245" cy="1044242"/>
          </a:xfrm>
          <a:prstGeom prst="roundRect">
            <a:avLst>
              <a:gd name="adj" fmla="val 4070"/>
            </a:avLst>
          </a:prstGeom>
          <a:solidFill>
            <a:srgbClr val="0EA5EC"/>
          </a:solidFill>
          <a:ln>
            <a:no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lvl="5" algn="ctr">
              <a:buClr>
                <a:srgbClr val="CC9900"/>
              </a:buClr>
              <a:defRPr/>
            </a:pPr>
            <a:r>
              <a:rPr lang="en-US" altLang="zh-CN" sz="1600" b="1" dirty="0" smtClean="0">
                <a:solidFill>
                  <a:schemeClr val="bg1"/>
                </a:solidFill>
                <a:latin typeface="+mn-ea"/>
              </a:rPr>
              <a:t> </a:t>
            </a:r>
            <a:endParaRPr lang="zh-CN" altLang="en-US" sz="1600" b="1" dirty="0">
              <a:solidFill>
                <a:schemeClr val="bg1"/>
              </a:solidFill>
              <a:latin typeface="+mn-ea"/>
            </a:endParaRPr>
          </a:p>
        </p:txBody>
      </p:sp>
      <p:sp>
        <p:nvSpPr>
          <p:cNvPr id="4" name="圆角矩形 3"/>
          <p:cNvSpPr/>
          <p:nvPr/>
        </p:nvSpPr>
        <p:spPr bwMode="auto">
          <a:xfrm flipV="1">
            <a:off x="2769233" y="1831360"/>
            <a:ext cx="2603245" cy="1044242"/>
          </a:xfrm>
          <a:prstGeom prst="roundRect">
            <a:avLst>
              <a:gd name="adj" fmla="val 4070"/>
            </a:avLst>
          </a:prstGeom>
          <a:solidFill>
            <a:srgbClr val="0EA5EC"/>
          </a:solidFill>
          <a:ln>
            <a:no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lvl="5" algn="ctr">
              <a:buClr>
                <a:srgbClr val="CC9900"/>
              </a:buClr>
              <a:defRPr/>
            </a:pPr>
            <a:r>
              <a:rPr lang="en-US" altLang="zh-CN" sz="1600" b="1" dirty="0" smtClean="0">
                <a:solidFill>
                  <a:schemeClr val="bg1"/>
                </a:solidFill>
                <a:latin typeface="+mn-ea"/>
              </a:rPr>
              <a:t> </a:t>
            </a:r>
            <a:endParaRPr lang="zh-CN" altLang="en-US" sz="1600" b="1" dirty="0">
              <a:solidFill>
                <a:schemeClr val="bg1"/>
              </a:solidFill>
              <a:latin typeface="+mn-ea"/>
            </a:endParaRPr>
          </a:p>
        </p:txBody>
      </p:sp>
      <p:sp>
        <p:nvSpPr>
          <p:cNvPr id="5" name="标题 2"/>
          <p:cNvSpPr>
            <a:spLocks noGrp="1"/>
          </p:cNvSpPr>
          <p:nvPr>
            <p:ph type="title"/>
          </p:nvPr>
        </p:nvSpPr>
        <p:spPr>
          <a:xfrm>
            <a:off x="-32" y="-18"/>
            <a:ext cx="8229600" cy="440100"/>
          </a:xfrm>
        </p:spPr>
        <p:txBody>
          <a:bodyPr/>
          <a:lstStyle/>
          <a:p>
            <a:pPr algn="l" defTabSz="685476">
              <a:defRPr/>
            </a:pPr>
            <a:r>
              <a:rPr dirty="0" smtClean="0">
                <a:latin typeface="+mj-ea"/>
                <a:ea typeface="+mj-ea"/>
                <a:cs typeface="Arial" pitchFamily="34" charset="0"/>
              </a:rPr>
              <a:t>广覆盖：比</a:t>
            </a:r>
            <a:r>
              <a:rPr lang="en-US" altLang="zh-CN" dirty="0" smtClean="0">
                <a:latin typeface="+mj-ea"/>
                <a:ea typeface="+mj-ea"/>
                <a:cs typeface="Arial" pitchFamily="34" charset="0"/>
              </a:rPr>
              <a:t>GSM</a:t>
            </a:r>
            <a:r>
              <a:rPr dirty="0" smtClean="0">
                <a:latin typeface="+mj-ea"/>
                <a:ea typeface="+mj-ea"/>
                <a:cs typeface="Arial" pitchFamily="34" charset="0"/>
              </a:rPr>
              <a:t>覆盖高</a:t>
            </a:r>
            <a:r>
              <a:rPr lang="en-US" altLang="zh-CN" dirty="0" smtClean="0">
                <a:latin typeface="+mj-ea"/>
                <a:ea typeface="+mj-ea"/>
                <a:cs typeface="Arial" pitchFamily="34" charset="0"/>
              </a:rPr>
              <a:t>20dB</a:t>
            </a:r>
            <a:endParaRPr dirty="0">
              <a:latin typeface="+mj-ea"/>
              <a:ea typeface="+mj-ea"/>
              <a:cs typeface="Arial" pitchFamily="34" charset="0"/>
            </a:endParaRPr>
          </a:p>
        </p:txBody>
      </p:sp>
      <p:sp>
        <p:nvSpPr>
          <p:cNvPr id="6" name="矩形 5"/>
          <p:cNvSpPr/>
          <p:nvPr/>
        </p:nvSpPr>
        <p:spPr>
          <a:xfrm>
            <a:off x="2901003" y="2180206"/>
            <a:ext cx="1008000" cy="251011"/>
          </a:xfrm>
          <a:prstGeom prst="rect">
            <a:avLst/>
          </a:prstGeom>
          <a:solidFill>
            <a:srgbClr val="0070C0"/>
          </a:solidFill>
          <a:ln w="25400" cap="flat" cmpd="sng" algn="ctr">
            <a:noFill/>
            <a:prstDash val="solid"/>
          </a:ln>
          <a:effectLst/>
        </p:spPr>
        <p:txBody>
          <a:bodyPr lIns="91378" tIns="45688" rIns="91378" bIns="45688" rtlCol="0" anchor="ctr"/>
          <a:lstStyle/>
          <a:p>
            <a:pPr algn="ctr" defTabSz="1218613"/>
            <a:endParaRPr lang="zh-CN" altLang="en-US" sz="1600" b="1" kern="0" dirty="0">
              <a:solidFill>
                <a:schemeClr val="bg1"/>
              </a:solidFill>
              <a:latin typeface="+mn-ea"/>
              <a:cs typeface="Arial Bold" pitchFamily="34" charset="0"/>
            </a:endParaRPr>
          </a:p>
        </p:txBody>
      </p:sp>
      <p:sp>
        <p:nvSpPr>
          <p:cNvPr id="7" name="矩形 6"/>
          <p:cNvSpPr/>
          <p:nvPr/>
        </p:nvSpPr>
        <p:spPr>
          <a:xfrm>
            <a:off x="3117028" y="3650112"/>
            <a:ext cx="261024" cy="576134"/>
          </a:xfrm>
          <a:prstGeom prst="rect">
            <a:avLst/>
          </a:prstGeom>
          <a:solidFill>
            <a:srgbClr val="92D050"/>
          </a:solidFill>
          <a:ln w="9525" cap="flat" cmpd="sng" algn="ctr">
            <a:noFill/>
            <a:prstDash val="solid"/>
            <a:round/>
            <a:headEnd type="none" w="med" len="med"/>
            <a:tailEnd type="none" w="med" len="med"/>
          </a:ln>
          <a:effectLst/>
        </p:spPr>
        <p:txBody>
          <a:bodyPr vert="horz" wrap="square" lIns="91385" tIns="45693" rIns="91385" bIns="45693" numCol="1" rtlCol="0" anchor="t" anchorCtr="0" compatLnSpc="1">
            <a:prstTxWarp prst="textNoShape">
              <a:avLst/>
            </a:prstTxWarp>
          </a:bodyPr>
          <a:lstStyle/>
          <a:p>
            <a:pPr defTabSz="1218613">
              <a:buClr>
                <a:srgbClr val="CC9900"/>
              </a:buClr>
              <a:buFont typeface="Wingdings" pitchFamily="2" charset="2"/>
              <a:buChar char="n"/>
            </a:pPr>
            <a:endParaRPr lang="zh-CN" altLang="en-US" sz="1600" b="1" dirty="0" smtClean="0">
              <a:solidFill>
                <a:schemeClr val="bg1"/>
              </a:solidFill>
              <a:latin typeface="+mn-ea"/>
              <a:cs typeface="Arial Bold" pitchFamily="34" charset="0"/>
            </a:endParaRPr>
          </a:p>
        </p:txBody>
      </p:sp>
      <p:sp>
        <p:nvSpPr>
          <p:cNvPr id="8" name="矩形 7"/>
          <p:cNvSpPr/>
          <p:nvPr/>
        </p:nvSpPr>
        <p:spPr>
          <a:xfrm>
            <a:off x="2853709" y="2465290"/>
            <a:ext cx="1063987" cy="307712"/>
          </a:xfrm>
          <a:prstGeom prst="rect">
            <a:avLst/>
          </a:prstGeom>
          <a:ln>
            <a:noFill/>
          </a:ln>
        </p:spPr>
        <p:txBody>
          <a:bodyPr wrap="square" lIns="91378" tIns="45688" rIns="91378" bIns="45688">
            <a:spAutoFit/>
          </a:bodyPr>
          <a:lstStyle/>
          <a:p>
            <a:pPr algn="ctr"/>
            <a:r>
              <a:rPr lang="en-US" altLang="zh-CN" sz="1400" b="1" dirty="0" smtClean="0">
                <a:solidFill>
                  <a:schemeClr val="bg1"/>
                </a:solidFill>
                <a:latin typeface="+mn-ea"/>
                <a:cs typeface="Arial Bold" pitchFamily="34" charset="0"/>
              </a:rPr>
              <a:t>180 KHz</a:t>
            </a:r>
            <a:endParaRPr lang="zh-CN" altLang="en-US" sz="1400" b="1" dirty="0">
              <a:solidFill>
                <a:schemeClr val="bg1"/>
              </a:solidFill>
              <a:latin typeface="+mn-ea"/>
              <a:cs typeface="Arial Bold" pitchFamily="34" charset="0"/>
            </a:endParaRPr>
          </a:p>
        </p:txBody>
      </p:sp>
      <p:sp>
        <p:nvSpPr>
          <p:cNvPr id="9" name="矩形 8"/>
          <p:cNvSpPr/>
          <p:nvPr/>
        </p:nvSpPr>
        <p:spPr>
          <a:xfrm>
            <a:off x="2749141" y="4258140"/>
            <a:ext cx="986042" cy="307712"/>
          </a:xfrm>
          <a:prstGeom prst="rect">
            <a:avLst/>
          </a:prstGeom>
          <a:ln>
            <a:noFill/>
          </a:ln>
        </p:spPr>
        <p:txBody>
          <a:bodyPr wrap="none" lIns="91378" tIns="45688" rIns="91378" bIns="45688">
            <a:spAutoFit/>
          </a:bodyPr>
          <a:lstStyle/>
          <a:p>
            <a:pPr algn="ctr"/>
            <a:r>
              <a:rPr lang="en-US" altLang="zh-CN" sz="1400" b="1" dirty="0" smtClean="0">
                <a:solidFill>
                  <a:schemeClr val="bg1"/>
                </a:solidFill>
                <a:latin typeface="+mn-ea"/>
                <a:cs typeface="Arial Bold" pitchFamily="34" charset="0"/>
              </a:rPr>
              <a:t>3.75 KHz</a:t>
            </a:r>
          </a:p>
        </p:txBody>
      </p:sp>
      <p:sp>
        <p:nvSpPr>
          <p:cNvPr id="10" name="弧形 9"/>
          <p:cNvSpPr/>
          <p:nvPr/>
        </p:nvSpPr>
        <p:spPr>
          <a:xfrm rot="14129017" flipH="1" flipV="1">
            <a:off x="3261988" y="2475323"/>
            <a:ext cx="1856031" cy="1037690"/>
          </a:xfrm>
          <a:prstGeom prst="arc">
            <a:avLst>
              <a:gd name="adj1" fmla="val 14518386"/>
              <a:gd name="adj2" fmla="val 21291809"/>
            </a:avLst>
          </a:prstGeom>
          <a:ln w="571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lIns="91378" tIns="45688" rIns="91378" bIns="45688" rtlCol="0" anchor="ctr"/>
          <a:lstStyle/>
          <a:p>
            <a:pPr algn="ctr"/>
            <a:endParaRPr lang="zh-CN" altLang="en-US" sz="1600" b="1" dirty="0">
              <a:solidFill>
                <a:schemeClr val="bg1"/>
              </a:solidFill>
              <a:latin typeface="+mn-ea"/>
            </a:endParaRPr>
          </a:p>
        </p:txBody>
      </p:sp>
      <p:sp>
        <p:nvSpPr>
          <p:cNvPr id="11" name="圆角矩形 10"/>
          <p:cNvSpPr/>
          <p:nvPr/>
        </p:nvSpPr>
        <p:spPr bwMode="auto">
          <a:xfrm flipV="1">
            <a:off x="492057" y="1845209"/>
            <a:ext cx="1860331" cy="2680760"/>
          </a:xfrm>
          <a:prstGeom prst="roundRect">
            <a:avLst>
              <a:gd name="adj" fmla="val 4070"/>
            </a:avLst>
          </a:prstGeom>
          <a:solidFill>
            <a:srgbClr val="0EA5EC"/>
          </a:solidFill>
          <a:ln>
            <a:no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lvl="5" algn="ctr">
              <a:buClr>
                <a:srgbClr val="CC9900"/>
              </a:buClr>
              <a:defRPr/>
            </a:pPr>
            <a:r>
              <a:rPr lang="en-US" altLang="zh-CN" sz="1600" b="1" dirty="0" smtClean="0">
                <a:solidFill>
                  <a:schemeClr val="bg1"/>
                </a:solidFill>
                <a:latin typeface="+mn-ea"/>
              </a:rPr>
              <a:t> </a:t>
            </a:r>
            <a:endParaRPr lang="zh-CN" altLang="en-US" sz="1600" b="1" dirty="0">
              <a:solidFill>
                <a:schemeClr val="bg1"/>
              </a:solidFill>
              <a:latin typeface="+mn-ea"/>
            </a:endParaRPr>
          </a:p>
        </p:txBody>
      </p:sp>
      <p:sp>
        <p:nvSpPr>
          <p:cNvPr id="12" name="文本框 27"/>
          <p:cNvSpPr txBox="1"/>
          <p:nvPr/>
        </p:nvSpPr>
        <p:spPr>
          <a:xfrm>
            <a:off x="561726" y="2700847"/>
            <a:ext cx="1720993" cy="307742"/>
          </a:xfrm>
          <a:prstGeom prst="rect">
            <a:avLst/>
          </a:prstGeom>
          <a:noFill/>
          <a:ln>
            <a:noFill/>
          </a:ln>
        </p:spPr>
        <p:txBody>
          <a:bodyPr wrap="square" lIns="121885" tIns="60943" rIns="121885" bIns="60943" rtlCol="0">
            <a:spAutoFit/>
          </a:bodyPr>
          <a:lstStyle/>
          <a:p>
            <a:pPr algn="ctr">
              <a:spcBef>
                <a:spcPct val="0"/>
              </a:spcBef>
              <a:buSzPct val="80000"/>
            </a:pPr>
            <a:r>
              <a:rPr lang="zh-CN" altLang="en-US" sz="1200" b="1" kern="0" dirty="0" smtClean="0">
                <a:solidFill>
                  <a:schemeClr val="bg1"/>
                </a:solidFill>
                <a:latin typeface="+mn-ea"/>
                <a:cs typeface="Arial" pitchFamily="34" charset="0"/>
              </a:rPr>
              <a:t>物联网终端</a:t>
            </a:r>
            <a:r>
              <a:rPr lang="en-US" altLang="zh-CN" sz="1200" b="1" kern="0" dirty="0" smtClean="0">
                <a:solidFill>
                  <a:schemeClr val="bg1"/>
                </a:solidFill>
                <a:latin typeface="+mn-ea"/>
                <a:cs typeface="Arial" pitchFamily="34" charset="0"/>
              </a:rPr>
              <a:t>:200mw</a:t>
            </a:r>
          </a:p>
        </p:txBody>
      </p:sp>
      <p:pic>
        <p:nvPicPr>
          <p:cNvPr id="13" name="图片 12" descr="水表图片.png"/>
          <p:cNvPicPr>
            <a:picLocks noChangeAspect="1"/>
          </p:cNvPicPr>
          <p:nvPr/>
        </p:nvPicPr>
        <p:blipFill>
          <a:blip r:embed="rId2" cstate="print"/>
          <a:stretch>
            <a:fillRect/>
          </a:stretch>
        </p:blipFill>
        <p:spPr>
          <a:xfrm>
            <a:off x="1200983" y="1951221"/>
            <a:ext cx="442466" cy="669912"/>
          </a:xfrm>
          <a:prstGeom prst="rect">
            <a:avLst/>
          </a:prstGeom>
        </p:spPr>
      </p:pic>
      <p:sp>
        <p:nvSpPr>
          <p:cNvPr id="14" name="圆角矩形 13"/>
          <p:cNvSpPr/>
          <p:nvPr/>
        </p:nvSpPr>
        <p:spPr>
          <a:xfrm>
            <a:off x="1242197" y="3309636"/>
            <a:ext cx="360040" cy="270576"/>
          </a:xfrm>
          <a:prstGeom prst="roundRect">
            <a:avLst>
              <a:gd name="adj" fmla="val 6823"/>
            </a:avLst>
          </a:prstGeom>
          <a:solidFill>
            <a:srgbClr val="99CC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endParaRPr kumimoji="1" lang="zh-CN" altLang="en-US" b="1" dirty="0" err="1" smtClean="0">
              <a:solidFill>
                <a:schemeClr val="bg1"/>
              </a:solidFill>
              <a:latin typeface="+mn-ea"/>
              <a:cs typeface="Arial" pitchFamily="34" charset="0"/>
            </a:endParaRPr>
          </a:p>
        </p:txBody>
      </p:sp>
      <p:sp>
        <p:nvSpPr>
          <p:cNvPr id="15" name="文本框 27"/>
          <p:cNvSpPr txBox="1"/>
          <p:nvPr/>
        </p:nvSpPr>
        <p:spPr>
          <a:xfrm>
            <a:off x="561726" y="3638221"/>
            <a:ext cx="1720993" cy="492408"/>
          </a:xfrm>
          <a:prstGeom prst="rect">
            <a:avLst/>
          </a:prstGeom>
          <a:noFill/>
          <a:ln>
            <a:noFill/>
          </a:ln>
        </p:spPr>
        <p:txBody>
          <a:bodyPr wrap="square" lIns="121885" tIns="60943" rIns="121885" bIns="60943" rtlCol="0">
            <a:spAutoFit/>
          </a:bodyPr>
          <a:lstStyle/>
          <a:p>
            <a:pPr algn="ctr">
              <a:spcBef>
                <a:spcPct val="0"/>
              </a:spcBef>
              <a:buSzPct val="80000"/>
            </a:pPr>
            <a:r>
              <a:rPr lang="zh-CN" altLang="en-US" sz="1200" b="1" kern="0" dirty="0" smtClean="0">
                <a:solidFill>
                  <a:schemeClr val="bg1"/>
                </a:solidFill>
                <a:latin typeface="+mn-ea"/>
                <a:cs typeface="Arial" pitchFamily="34" charset="0"/>
              </a:rPr>
              <a:t>数据包</a:t>
            </a:r>
            <a:endParaRPr lang="en-US" altLang="zh-CN" sz="1200" b="1" kern="0" dirty="0" smtClean="0">
              <a:solidFill>
                <a:schemeClr val="bg1"/>
              </a:solidFill>
              <a:latin typeface="+mn-ea"/>
              <a:cs typeface="Arial" pitchFamily="34" charset="0"/>
            </a:endParaRPr>
          </a:p>
          <a:p>
            <a:pPr algn="ctr">
              <a:spcBef>
                <a:spcPct val="0"/>
              </a:spcBef>
              <a:buSzPct val="80000"/>
            </a:pPr>
            <a:r>
              <a:rPr lang="en-US" altLang="zh-CN" sz="1200" b="1" kern="0" dirty="0" smtClean="0">
                <a:solidFill>
                  <a:schemeClr val="bg1"/>
                </a:solidFill>
                <a:latin typeface="+mn-ea"/>
                <a:cs typeface="Arial" pitchFamily="34" charset="0"/>
              </a:rPr>
              <a:t>(</a:t>
            </a:r>
            <a:r>
              <a:rPr lang="zh-CN" altLang="en-US" sz="1200" b="1" kern="0" dirty="0" smtClean="0">
                <a:solidFill>
                  <a:schemeClr val="bg1"/>
                </a:solidFill>
                <a:latin typeface="+mn-ea"/>
                <a:cs typeface="Arial" pitchFamily="34" charset="0"/>
              </a:rPr>
              <a:t>每个包</a:t>
            </a:r>
            <a:r>
              <a:rPr lang="en-US" altLang="zh-CN" sz="1200" b="1" kern="0" dirty="0" smtClean="0">
                <a:solidFill>
                  <a:schemeClr val="bg1"/>
                </a:solidFill>
                <a:latin typeface="+mn-ea"/>
                <a:cs typeface="Arial" pitchFamily="34" charset="0"/>
              </a:rPr>
              <a:t>100 byte)</a:t>
            </a:r>
            <a:endParaRPr lang="en-US" altLang="zh-CN" sz="1200" b="1" kern="0" dirty="0">
              <a:solidFill>
                <a:schemeClr val="bg1"/>
              </a:solidFill>
              <a:latin typeface="+mn-ea"/>
              <a:cs typeface="Arial" pitchFamily="34" charset="0"/>
            </a:endParaRPr>
          </a:p>
        </p:txBody>
      </p:sp>
      <p:sp>
        <p:nvSpPr>
          <p:cNvPr id="16" name="文本框 27"/>
          <p:cNvSpPr txBox="1"/>
          <p:nvPr/>
        </p:nvSpPr>
        <p:spPr>
          <a:xfrm>
            <a:off x="459160" y="1453589"/>
            <a:ext cx="1944216" cy="338520"/>
          </a:xfrm>
          <a:prstGeom prst="rect">
            <a:avLst/>
          </a:prstGeom>
          <a:noFill/>
          <a:ln>
            <a:noFill/>
          </a:ln>
        </p:spPr>
        <p:txBody>
          <a:bodyPr wrap="square" lIns="121885" tIns="60943" rIns="121885" bIns="60943" rtlCol="0">
            <a:spAutoFit/>
          </a:bodyPr>
          <a:lstStyle/>
          <a:p>
            <a:pPr algn="ctr">
              <a:spcBef>
                <a:spcPct val="0"/>
              </a:spcBef>
              <a:buSzPct val="80000"/>
            </a:pPr>
            <a:r>
              <a:rPr lang="zh-CN" altLang="en-US" sz="1400" b="1" kern="0" dirty="0" smtClean="0">
                <a:solidFill>
                  <a:schemeClr val="bg1"/>
                </a:solidFill>
                <a:latin typeface="微软雅黑" pitchFamily="34" charset="-122"/>
                <a:ea typeface="微软雅黑" pitchFamily="34" charset="-122"/>
                <a:cs typeface="Arial" pitchFamily="34" charset="0"/>
              </a:rPr>
              <a:t>典型应用</a:t>
            </a:r>
            <a:endParaRPr lang="en-US" altLang="zh-CN" sz="1400" b="1" kern="0" dirty="0" smtClean="0">
              <a:solidFill>
                <a:schemeClr val="bg1"/>
              </a:solidFill>
              <a:latin typeface="微软雅黑" pitchFamily="34" charset="-122"/>
              <a:ea typeface="微软雅黑" pitchFamily="34" charset="-122"/>
              <a:cs typeface="Arial" pitchFamily="34" charset="0"/>
            </a:endParaRPr>
          </a:p>
        </p:txBody>
      </p:sp>
      <p:sp>
        <p:nvSpPr>
          <p:cNvPr id="17" name="文本框 27"/>
          <p:cNvSpPr txBox="1"/>
          <p:nvPr/>
        </p:nvSpPr>
        <p:spPr>
          <a:xfrm>
            <a:off x="3817048" y="2067692"/>
            <a:ext cx="1646837" cy="492408"/>
          </a:xfrm>
          <a:prstGeom prst="rect">
            <a:avLst/>
          </a:prstGeom>
          <a:noFill/>
          <a:ln>
            <a:noFill/>
          </a:ln>
        </p:spPr>
        <p:txBody>
          <a:bodyPr wrap="square" lIns="121885" tIns="60943" rIns="121885" bIns="60943" rtlCol="0">
            <a:spAutoFit/>
          </a:bodyPr>
          <a:lstStyle/>
          <a:p>
            <a:pPr algn="ctr">
              <a:spcBef>
                <a:spcPct val="0"/>
              </a:spcBef>
              <a:buSzPct val="80000"/>
            </a:pPr>
            <a:r>
              <a:rPr lang="zh-CN" altLang="en-US" sz="1200" b="1" kern="0" dirty="0" smtClean="0">
                <a:solidFill>
                  <a:schemeClr val="bg1"/>
                </a:solidFill>
                <a:latin typeface="+mn-ea"/>
                <a:cs typeface="Arial" pitchFamily="34" charset="0"/>
              </a:rPr>
              <a:t>平均功率</a:t>
            </a:r>
            <a:r>
              <a:rPr lang="en-US" altLang="zh-CN" sz="1200" b="1" kern="0" dirty="0" smtClean="0">
                <a:solidFill>
                  <a:schemeClr val="bg1"/>
                </a:solidFill>
                <a:latin typeface="+mn-ea"/>
                <a:cs typeface="Arial" pitchFamily="34" charset="0"/>
              </a:rPr>
              <a:t>=</a:t>
            </a:r>
          </a:p>
          <a:p>
            <a:pPr algn="ctr">
              <a:spcBef>
                <a:spcPct val="0"/>
              </a:spcBef>
              <a:buSzPct val="80000"/>
            </a:pPr>
            <a:r>
              <a:rPr lang="en-US" altLang="zh-CN" sz="1200" b="1" kern="0" dirty="0" smtClean="0">
                <a:solidFill>
                  <a:schemeClr val="bg1"/>
                </a:solidFill>
                <a:latin typeface="+mn-ea"/>
                <a:cs typeface="Arial" pitchFamily="34" charset="0"/>
              </a:rPr>
              <a:t>200mW/180kHz</a:t>
            </a:r>
          </a:p>
        </p:txBody>
      </p:sp>
      <p:sp>
        <p:nvSpPr>
          <p:cNvPr id="18" name="文本框 27"/>
          <p:cNvSpPr txBox="1"/>
          <p:nvPr/>
        </p:nvSpPr>
        <p:spPr>
          <a:xfrm>
            <a:off x="2690397" y="1453589"/>
            <a:ext cx="2731894" cy="338520"/>
          </a:xfrm>
          <a:prstGeom prst="rect">
            <a:avLst/>
          </a:prstGeom>
          <a:noFill/>
          <a:ln>
            <a:noFill/>
          </a:ln>
        </p:spPr>
        <p:txBody>
          <a:bodyPr wrap="square" lIns="121885" tIns="60943" rIns="121885" bIns="60943" rtlCol="0">
            <a:spAutoFit/>
          </a:bodyPr>
          <a:lstStyle/>
          <a:p>
            <a:pPr>
              <a:spcBef>
                <a:spcPct val="0"/>
              </a:spcBef>
              <a:buSzPct val="80000"/>
            </a:pPr>
            <a:r>
              <a:rPr lang="en-US" altLang="zh-CN" sz="1400" b="1" kern="0" dirty="0" smtClean="0">
                <a:solidFill>
                  <a:schemeClr val="bg1"/>
                </a:solidFill>
                <a:latin typeface="微软雅黑" pitchFamily="34" charset="-122"/>
                <a:ea typeface="微软雅黑" pitchFamily="34" charset="-122"/>
                <a:cs typeface="Arial" pitchFamily="34" charset="0"/>
              </a:rPr>
              <a:t>2G/3G/4G</a:t>
            </a:r>
          </a:p>
        </p:txBody>
      </p:sp>
      <p:sp>
        <p:nvSpPr>
          <p:cNvPr id="19" name="文本框 27"/>
          <p:cNvSpPr txBox="1"/>
          <p:nvPr/>
        </p:nvSpPr>
        <p:spPr>
          <a:xfrm>
            <a:off x="3753990" y="3816525"/>
            <a:ext cx="1646837" cy="492408"/>
          </a:xfrm>
          <a:prstGeom prst="rect">
            <a:avLst/>
          </a:prstGeom>
          <a:noFill/>
          <a:ln>
            <a:noFill/>
          </a:ln>
        </p:spPr>
        <p:txBody>
          <a:bodyPr wrap="square" lIns="121885" tIns="60943" rIns="121885" bIns="60943" rtlCol="0">
            <a:spAutoFit/>
          </a:bodyPr>
          <a:lstStyle/>
          <a:p>
            <a:pPr algn="ctr">
              <a:spcBef>
                <a:spcPct val="0"/>
              </a:spcBef>
              <a:buSzPct val="80000"/>
            </a:pPr>
            <a:r>
              <a:rPr lang="zh-CN" altLang="en-US" sz="1200" b="1" kern="0" dirty="0" smtClean="0">
                <a:solidFill>
                  <a:schemeClr val="bg1"/>
                </a:solidFill>
                <a:latin typeface="+mn-ea"/>
                <a:cs typeface="Arial" pitchFamily="34" charset="0"/>
              </a:rPr>
              <a:t>平均功率</a:t>
            </a:r>
            <a:r>
              <a:rPr lang="en-US" altLang="zh-CN" sz="1200" b="1" kern="0" dirty="0" smtClean="0">
                <a:solidFill>
                  <a:schemeClr val="bg1"/>
                </a:solidFill>
                <a:latin typeface="+mn-ea"/>
                <a:cs typeface="Arial" pitchFamily="34" charset="0"/>
              </a:rPr>
              <a:t>=</a:t>
            </a:r>
          </a:p>
          <a:p>
            <a:pPr algn="ctr">
              <a:spcBef>
                <a:spcPct val="0"/>
              </a:spcBef>
              <a:buSzPct val="80000"/>
            </a:pPr>
            <a:r>
              <a:rPr lang="en-US" altLang="zh-CN" sz="1200" b="1" kern="0" dirty="0" smtClean="0">
                <a:solidFill>
                  <a:schemeClr val="bg1"/>
                </a:solidFill>
                <a:latin typeface="+mn-ea"/>
                <a:cs typeface="Arial" pitchFamily="34" charset="0"/>
              </a:rPr>
              <a:t>200mW/3.75kHz</a:t>
            </a:r>
          </a:p>
        </p:txBody>
      </p:sp>
      <p:sp>
        <p:nvSpPr>
          <p:cNvPr id="20" name="文本框 27"/>
          <p:cNvSpPr txBox="1"/>
          <p:nvPr/>
        </p:nvSpPr>
        <p:spPr>
          <a:xfrm>
            <a:off x="4616839" y="2898324"/>
            <a:ext cx="1224136" cy="338520"/>
          </a:xfrm>
          <a:prstGeom prst="rect">
            <a:avLst/>
          </a:prstGeom>
          <a:noFill/>
          <a:ln>
            <a:noFill/>
          </a:ln>
        </p:spPr>
        <p:txBody>
          <a:bodyPr wrap="square" lIns="121885" tIns="60943" rIns="121885" bIns="60943" rtlCol="0">
            <a:spAutoFit/>
          </a:bodyPr>
          <a:lstStyle/>
          <a:p>
            <a:pPr algn="ctr">
              <a:spcBef>
                <a:spcPct val="0"/>
              </a:spcBef>
              <a:buSzPct val="80000"/>
            </a:pPr>
            <a:r>
              <a:rPr lang="en-US" altLang="zh-CN" sz="1400" b="1" kern="0" dirty="0" smtClean="0">
                <a:solidFill>
                  <a:schemeClr val="bg1"/>
                </a:solidFill>
                <a:latin typeface="+mn-ea"/>
                <a:cs typeface="Arial" pitchFamily="34" charset="0"/>
              </a:rPr>
              <a:t>17dB</a:t>
            </a:r>
          </a:p>
        </p:txBody>
      </p:sp>
      <p:sp>
        <p:nvSpPr>
          <p:cNvPr id="21" name="等腰三角形 20"/>
          <p:cNvSpPr/>
          <p:nvPr/>
        </p:nvSpPr>
        <p:spPr>
          <a:xfrm rot="5400000">
            <a:off x="1832580" y="2984554"/>
            <a:ext cx="1442879" cy="18918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endParaRPr lang="zh-CN" altLang="en-US" b="1">
              <a:solidFill>
                <a:schemeClr val="bg1"/>
              </a:solidFill>
              <a:latin typeface="+mn-ea"/>
            </a:endParaRPr>
          </a:p>
        </p:txBody>
      </p:sp>
      <p:sp>
        <p:nvSpPr>
          <p:cNvPr id="22" name="文本框 27"/>
          <p:cNvSpPr txBox="1"/>
          <p:nvPr/>
        </p:nvSpPr>
        <p:spPr>
          <a:xfrm>
            <a:off x="2690397" y="3104093"/>
            <a:ext cx="2731894" cy="338520"/>
          </a:xfrm>
          <a:prstGeom prst="rect">
            <a:avLst/>
          </a:prstGeom>
          <a:noFill/>
          <a:ln>
            <a:noFill/>
          </a:ln>
        </p:spPr>
        <p:txBody>
          <a:bodyPr wrap="square" lIns="121885" tIns="60943" rIns="121885" bIns="60943" rtlCol="0">
            <a:spAutoFit/>
          </a:bodyPr>
          <a:lstStyle/>
          <a:p>
            <a:pPr>
              <a:spcBef>
                <a:spcPct val="0"/>
              </a:spcBef>
              <a:buSzPct val="80000"/>
            </a:pPr>
            <a:r>
              <a:rPr lang="en-US" altLang="zh-CN" sz="1400" b="1" kern="0" dirty="0" smtClean="0">
                <a:solidFill>
                  <a:schemeClr val="bg1"/>
                </a:solidFill>
                <a:latin typeface="+mn-ea"/>
                <a:cs typeface="Arial" pitchFamily="34" charset="0"/>
              </a:rPr>
              <a:t>NB-IOT</a:t>
            </a:r>
          </a:p>
        </p:txBody>
      </p:sp>
      <p:cxnSp>
        <p:nvCxnSpPr>
          <p:cNvPr id="23" name="直接连接符 22"/>
          <p:cNvCxnSpPr/>
          <p:nvPr/>
        </p:nvCxnSpPr>
        <p:spPr>
          <a:xfrm>
            <a:off x="5738640" y="1387896"/>
            <a:ext cx="0" cy="3201141"/>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7122434" y="2067439"/>
            <a:ext cx="1968815" cy="276944"/>
          </a:xfrm>
          <a:prstGeom prst="rect">
            <a:avLst/>
          </a:prstGeom>
        </p:spPr>
        <p:txBody>
          <a:bodyPr wrap="square" lIns="91385" tIns="45693" rIns="91385" bIns="45693">
            <a:spAutoFit/>
          </a:bodyPr>
          <a:lstStyle/>
          <a:p>
            <a:pPr>
              <a:buNone/>
            </a:pPr>
            <a:r>
              <a:rPr lang="zh-CN" altLang="en-US" sz="1200" b="1" dirty="0" smtClean="0">
                <a:solidFill>
                  <a:schemeClr val="bg1"/>
                </a:solidFill>
                <a:latin typeface="+mn-ea"/>
                <a:cs typeface="Arial Bold" pitchFamily="34" charset="0"/>
              </a:rPr>
              <a:t>定义</a:t>
            </a:r>
            <a:r>
              <a:rPr lang="en-US" altLang="zh-CN" sz="1200" b="1" dirty="0" smtClean="0">
                <a:solidFill>
                  <a:schemeClr val="bg1"/>
                </a:solidFill>
                <a:latin typeface="+mn-ea"/>
                <a:cs typeface="Arial Bold" pitchFamily="34" charset="0"/>
              </a:rPr>
              <a:t>8~16</a:t>
            </a:r>
            <a:r>
              <a:rPr lang="zh-CN" altLang="en-US" sz="1200" b="1" dirty="0" smtClean="0">
                <a:solidFill>
                  <a:schemeClr val="bg1"/>
                </a:solidFill>
                <a:latin typeface="+mn-ea"/>
                <a:cs typeface="Arial Bold" pitchFamily="34" charset="0"/>
              </a:rPr>
              <a:t>次重传</a:t>
            </a:r>
            <a:endParaRPr lang="zh-CN" altLang="en-US" sz="1200" b="1" dirty="0">
              <a:solidFill>
                <a:schemeClr val="bg1"/>
              </a:solidFill>
              <a:latin typeface="+mn-ea"/>
              <a:cs typeface="Arial Bold" pitchFamily="34" charset="0"/>
            </a:endParaRPr>
          </a:p>
        </p:txBody>
      </p:sp>
      <p:grpSp>
        <p:nvGrpSpPr>
          <p:cNvPr id="2" name="组合 59"/>
          <p:cNvGrpSpPr/>
          <p:nvPr/>
        </p:nvGrpSpPr>
        <p:grpSpPr>
          <a:xfrm>
            <a:off x="5975136" y="2242851"/>
            <a:ext cx="2977697" cy="1203685"/>
            <a:chOff x="5975133" y="2242330"/>
            <a:chExt cx="2977697" cy="905484"/>
          </a:xfrm>
        </p:grpSpPr>
        <p:grpSp>
          <p:nvGrpSpPr>
            <p:cNvPr id="25" name="组合 75"/>
            <p:cNvGrpSpPr/>
            <p:nvPr/>
          </p:nvGrpSpPr>
          <p:grpSpPr>
            <a:xfrm>
              <a:off x="6038721" y="2487376"/>
              <a:ext cx="2914109" cy="660438"/>
              <a:chOff x="6038718" y="3738137"/>
              <a:chExt cx="2914109" cy="660438"/>
            </a:xfrm>
          </p:grpSpPr>
          <p:grpSp>
            <p:nvGrpSpPr>
              <p:cNvPr id="26" name="组合 93"/>
              <p:cNvGrpSpPr/>
              <p:nvPr/>
            </p:nvGrpSpPr>
            <p:grpSpPr>
              <a:xfrm>
                <a:off x="6038718" y="3975356"/>
                <a:ext cx="2068119" cy="423219"/>
                <a:chOff x="6609661" y="3022660"/>
                <a:chExt cx="1889760" cy="648073"/>
              </a:xfrm>
            </p:grpSpPr>
            <p:sp>
              <p:nvSpPr>
                <p:cNvPr id="42" name="椭圆 41"/>
                <p:cNvSpPr/>
                <p:nvPr/>
              </p:nvSpPr>
              <p:spPr>
                <a:xfrm>
                  <a:off x="6609661" y="3022660"/>
                  <a:ext cx="1889760" cy="648073"/>
                </a:xfrm>
                <a:prstGeom prst="ellipse">
                  <a:avLst/>
                </a:prstGeom>
                <a:solidFill>
                  <a:srgbClr val="92D050"/>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cs typeface="Arial Bold" pitchFamily="34" charset="0"/>
                  </a:endParaRPr>
                </a:p>
              </p:txBody>
            </p:sp>
            <p:sp>
              <p:nvSpPr>
                <p:cNvPr id="43" name="椭圆 42"/>
                <p:cNvSpPr/>
                <p:nvPr/>
              </p:nvSpPr>
              <p:spPr>
                <a:xfrm>
                  <a:off x="6609661" y="3094667"/>
                  <a:ext cx="1627398" cy="504056"/>
                </a:xfrm>
                <a:prstGeom prst="ellipse">
                  <a:avLst/>
                </a:prstGeom>
                <a:solidFill>
                  <a:srgbClr val="0070C0">
                    <a:alpha val="85000"/>
                  </a:srgbClr>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cs typeface="Arial Bold" pitchFamily="34" charset="0"/>
                  </a:endParaRPr>
                </a:p>
              </p:txBody>
            </p:sp>
          </p:grpSp>
          <p:sp>
            <p:nvSpPr>
              <p:cNvPr id="40" name="TextBox 39"/>
              <p:cNvSpPr txBox="1"/>
              <p:nvPr/>
            </p:nvSpPr>
            <p:spPr>
              <a:xfrm>
                <a:off x="8030870" y="3738137"/>
                <a:ext cx="921957" cy="208375"/>
              </a:xfrm>
              <a:prstGeom prst="rect">
                <a:avLst/>
              </a:prstGeom>
              <a:noFill/>
            </p:spPr>
            <p:txBody>
              <a:bodyPr wrap="square" rtlCol="0">
                <a:spAutoFit/>
              </a:bodyPr>
              <a:lstStyle/>
              <a:p>
                <a:pPr marL="234840" indent="-234840"/>
                <a:r>
                  <a:rPr lang="en-US" altLang="zh-CN" sz="1200" b="1" dirty="0" smtClean="0">
                    <a:solidFill>
                      <a:schemeClr val="bg1"/>
                    </a:solidFill>
                    <a:latin typeface="+mn-ea"/>
                    <a:cs typeface="Arial Bold" pitchFamily="34" charset="0"/>
                  </a:rPr>
                  <a:t>9~12dB</a:t>
                </a:r>
                <a:endParaRPr lang="zh-CN" altLang="en-US" sz="1200" b="1" dirty="0" smtClean="0">
                  <a:solidFill>
                    <a:schemeClr val="bg1"/>
                  </a:solidFill>
                  <a:latin typeface="+mn-ea"/>
                  <a:cs typeface="Arial Bold" pitchFamily="34" charset="0"/>
                </a:endParaRPr>
              </a:p>
            </p:txBody>
          </p:sp>
          <p:sp>
            <p:nvSpPr>
              <p:cNvPr id="41" name="任意多边形 37"/>
              <p:cNvSpPr/>
              <p:nvPr/>
            </p:nvSpPr>
            <p:spPr bwMode="auto">
              <a:xfrm>
                <a:off x="7975055" y="3993889"/>
                <a:ext cx="921956" cy="144000"/>
              </a:xfrm>
              <a:custGeom>
                <a:avLst/>
                <a:gdLst>
                  <a:gd name="connsiteX0" fmla="*/ 0 w 1409076"/>
                  <a:gd name="connsiteY0" fmla="*/ 269823 h 269823"/>
                  <a:gd name="connsiteX1" fmla="*/ 119922 w 1409076"/>
                  <a:gd name="connsiteY1" fmla="*/ 0 h 269823"/>
                  <a:gd name="connsiteX2" fmla="*/ 1409076 w 1409076"/>
                  <a:gd name="connsiteY2" fmla="*/ 14990 h 269823"/>
                </a:gdLst>
                <a:ahLst/>
                <a:cxnLst>
                  <a:cxn ang="0">
                    <a:pos x="connsiteX0" y="connsiteY0"/>
                  </a:cxn>
                  <a:cxn ang="0">
                    <a:pos x="connsiteX1" y="connsiteY1"/>
                  </a:cxn>
                  <a:cxn ang="0">
                    <a:pos x="connsiteX2" y="connsiteY2"/>
                  </a:cxn>
                </a:cxnLst>
                <a:rect l="l" t="t" r="r" b="b"/>
                <a:pathLst>
                  <a:path w="1409076" h="269823">
                    <a:moveTo>
                      <a:pt x="0" y="269823"/>
                    </a:moveTo>
                    <a:lnTo>
                      <a:pt x="119922" y="0"/>
                    </a:lnTo>
                    <a:lnTo>
                      <a:pt x="1409076" y="14990"/>
                    </a:lnTo>
                  </a:path>
                </a:pathLst>
              </a:custGeom>
              <a:no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200" b="1" dirty="0" smtClean="0">
                  <a:solidFill>
                    <a:schemeClr val="bg1"/>
                  </a:solidFill>
                  <a:latin typeface="+mn-ea"/>
                  <a:cs typeface="Arial Bold" pitchFamily="34" charset="0"/>
                </a:endParaRPr>
              </a:p>
            </p:txBody>
          </p:sp>
        </p:grpSp>
        <p:cxnSp>
          <p:nvCxnSpPr>
            <p:cNvPr id="27" name="直接箭头连接符 26"/>
            <p:cNvCxnSpPr>
              <a:endCxn id="42" idx="7"/>
            </p:cNvCxnSpPr>
            <p:nvPr/>
          </p:nvCxnSpPr>
          <p:spPr bwMode="auto">
            <a:xfrm>
              <a:off x="6282485" y="2387832"/>
              <a:ext cx="1521482" cy="398743"/>
            </a:xfrm>
            <a:prstGeom prst="straightConnector1">
              <a:avLst/>
            </a:prstGeom>
            <a:noFill/>
            <a:ln w="9525" cap="flat" cmpd="sng" algn="ctr">
              <a:solidFill>
                <a:schemeClr val="bg1"/>
              </a:solidFill>
              <a:prstDash val="solid"/>
              <a:round/>
              <a:headEnd type="none" w="med" len="med"/>
              <a:tailEnd type="triangle" w="med" len="med"/>
            </a:ln>
            <a:effectLst/>
          </p:spPr>
        </p:cxnSp>
        <p:grpSp>
          <p:nvGrpSpPr>
            <p:cNvPr id="28" name="组合 223"/>
            <p:cNvGrpSpPr/>
            <p:nvPr/>
          </p:nvGrpSpPr>
          <p:grpSpPr>
            <a:xfrm rot="905616">
              <a:off x="6593264" y="2436291"/>
              <a:ext cx="1234199" cy="177553"/>
              <a:chOff x="5672274" y="3500010"/>
              <a:chExt cx="1543488" cy="231219"/>
            </a:xfrm>
          </p:grpSpPr>
          <p:sp>
            <p:nvSpPr>
              <p:cNvPr id="35" name="矩形 34"/>
              <p:cNvSpPr/>
              <p:nvPr/>
            </p:nvSpPr>
            <p:spPr bwMode="auto">
              <a:xfrm>
                <a:off x="6049959" y="3500010"/>
                <a:ext cx="388601" cy="230777"/>
              </a:xfrm>
              <a:prstGeom prst="rect">
                <a:avLst/>
              </a:prstGeom>
              <a:solidFill>
                <a:schemeClr val="tx2"/>
              </a:solidFill>
              <a:ln w="3175" cap="flat" cmpd="sng" algn="ctr">
                <a:solidFill>
                  <a:schemeClr val="bg1"/>
                </a:solidFill>
                <a:prstDash val="sysDot"/>
                <a:round/>
                <a:headEnd type="none" w="med" len="med"/>
                <a:tailEnd type="none" w="med" len="med"/>
              </a:ln>
              <a:effectLst/>
            </p:spPr>
            <p:txBody>
              <a:bodyPr vert="horz" wrap="square" lIns="79200" tIns="39600" rIns="79200" bIns="39600" numCol="1" rtlCol="0" anchor="t" anchorCtr="0" compatLnSpc="1">
                <a:prstTxWarp prst="textNoShape">
                  <a:avLst/>
                </a:prstTxWarp>
                <a:noAutofit/>
              </a:bodyPr>
              <a:lstStyle/>
              <a:p>
                <a:pPr defTabSz="801089"/>
                <a:r>
                  <a:rPr lang="en-US" altLang="zh-CN" sz="700" b="1" dirty="0" smtClean="0">
                    <a:solidFill>
                      <a:schemeClr val="bg1"/>
                    </a:solidFill>
                    <a:latin typeface="+mn-ea"/>
                    <a:cs typeface="Arial Bold" pitchFamily="34" charset="0"/>
                  </a:rPr>
                  <a:t>D 1</a:t>
                </a:r>
                <a:endParaRPr lang="zh-CN" altLang="en-US" sz="700" b="1" dirty="0" smtClean="0">
                  <a:solidFill>
                    <a:schemeClr val="bg1"/>
                  </a:solidFill>
                  <a:latin typeface="+mn-ea"/>
                  <a:cs typeface="Arial Bold" pitchFamily="34" charset="0"/>
                </a:endParaRPr>
              </a:p>
              <a:p>
                <a:pPr defTabSz="801089"/>
                <a:endParaRPr lang="zh-CN" altLang="en-US" sz="700" b="1" dirty="0" smtClean="0">
                  <a:solidFill>
                    <a:schemeClr val="bg1"/>
                  </a:solidFill>
                  <a:latin typeface="+mn-ea"/>
                  <a:cs typeface="Arial Bold" pitchFamily="34" charset="0"/>
                </a:endParaRPr>
              </a:p>
            </p:txBody>
          </p:sp>
          <p:sp>
            <p:nvSpPr>
              <p:cNvPr id="36" name="矩形 35"/>
              <p:cNvSpPr/>
              <p:nvPr/>
            </p:nvSpPr>
            <p:spPr bwMode="auto">
              <a:xfrm>
                <a:off x="6438560" y="3500010"/>
                <a:ext cx="388601" cy="230777"/>
              </a:xfrm>
              <a:prstGeom prst="rect">
                <a:avLst/>
              </a:prstGeom>
              <a:solidFill>
                <a:schemeClr val="tx2"/>
              </a:solidFill>
              <a:ln w="3175" cap="flat" cmpd="sng" algn="ctr">
                <a:solidFill>
                  <a:schemeClr val="bg1"/>
                </a:solidFill>
                <a:prstDash val="sysDot"/>
                <a:round/>
                <a:headEnd type="none" w="med" len="med"/>
                <a:tailEnd type="none" w="med" len="med"/>
              </a:ln>
              <a:effectLst/>
            </p:spPr>
            <p:txBody>
              <a:bodyPr vert="horz" wrap="square" lIns="79200" tIns="39600" rIns="79200" bIns="39600" numCol="1" rtlCol="0" anchor="t" anchorCtr="0" compatLnSpc="1">
                <a:prstTxWarp prst="textNoShape">
                  <a:avLst/>
                </a:prstTxWarp>
                <a:noAutofit/>
              </a:bodyPr>
              <a:lstStyle/>
              <a:p>
                <a:pPr defTabSz="801089"/>
                <a:r>
                  <a:rPr lang="en-US" altLang="zh-CN" sz="700" b="1" dirty="0" smtClean="0">
                    <a:solidFill>
                      <a:schemeClr val="bg1"/>
                    </a:solidFill>
                    <a:latin typeface="+mn-ea"/>
                    <a:cs typeface="Arial Bold" pitchFamily="34" charset="0"/>
                  </a:rPr>
                  <a:t>……</a:t>
                </a:r>
                <a:endParaRPr lang="zh-CN" altLang="en-US" sz="700" b="1" dirty="0" smtClean="0">
                  <a:solidFill>
                    <a:schemeClr val="bg1"/>
                  </a:solidFill>
                  <a:latin typeface="+mn-ea"/>
                  <a:cs typeface="Arial Bold" pitchFamily="34" charset="0"/>
                </a:endParaRPr>
              </a:p>
              <a:p>
                <a:pPr defTabSz="801089"/>
                <a:endParaRPr lang="zh-CN" altLang="en-US" sz="700" b="1" dirty="0" smtClean="0">
                  <a:solidFill>
                    <a:schemeClr val="bg1"/>
                  </a:solidFill>
                  <a:latin typeface="+mn-ea"/>
                  <a:cs typeface="Arial Bold" pitchFamily="34" charset="0"/>
                </a:endParaRPr>
              </a:p>
            </p:txBody>
          </p:sp>
          <p:sp>
            <p:nvSpPr>
              <p:cNvPr id="37" name="矩形 36"/>
              <p:cNvSpPr/>
              <p:nvPr/>
            </p:nvSpPr>
            <p:spPr bwMode="auto">
              <a:xfrm>
                <a:off x="6827161" y="3500010"/>
                <a:ext cx="388601" cy="230777"/>
              </a:xfrm>
              <a:prstGeom prst="rect">
                <a:avLst/>
              </a:prstGeom>
              <a:solidFill>
                <a:schemeClr val="tx2"/>
              </a:solidFill>
              <a:ln w="3175" cap="flat" cmpd="sng" algn="ctr">
                <a:solidFill>
                  <a:schemeClr val="bg1"/>
                </a:solidFill>
                <a:prstDash val="sysDot"/>
                <a:round/>
                <a:headEnd type="none" w="med" len="med"/>
                <a:tailEnd type="none" w="med" len="med"/>
              </a:ln>
              <a:effectLst/>
            </p:spPr>
            <p:txBody>
              <a:bodyPr vert="horz" wrap="square" lIns="79200" tIns="39600" rIns="79200" bIns="39600" numCol="1" rtlCol="0" anchor="t" anchorCtr="0" compatLnSpc="1">
                <a:prstTxWarp prst="textNoShape">
                  <a:avLst/>
                </a:prstTxWarp>
                <a:noAutofit/>
              </a:bodyPr>
              <a:lstStyle/>
              <a:p>
                <a:pPr defTabSz="801089"/>
                <a:r>
                  <a:rPr lang="en-US" altLang="zh-CN" sz="700" b="1" dirty="0" smtClean="0">
                    <a:solidFill>
                      <a:schemeClr val="bg1"/>
                    </a:solidFill>
                    <a:latin typeface="+mn-ea"/>
                    <a:cs typeface="Arial Bold" pitchFamily="34" charset="0"/>
                  </a:rPr>
                  <a:t>D 1</a:t>
                </a:r>
                <a:endParaRPr lang="zh-CN" altLang="en-US" sz="700" b="1" dirty="0" smtClean="0">
                  <a:solidFill>
                    <a:schemeClr val="bg1"/>
                  </a:solidFill>
                  <a:latin typeface="+mn-ea"/>
                  <a:cs typeface="Arial Bold" pitchFamily="34" charset="0"/>
                </a:endParaRPr>
              </a:p>
              <a:p>
                <a:pPr defTabSz="801089"/>
                <a:endParaRPr lang="zh-CN" altLang="en-US" sz="700" b="1" dirty="0" smtClean="0">
                  <a:solidFill>
                    <a:schemeClr val="bg1"/>
                  </a:solidFill>
                  <a:latin typeface="+mn-ea"/>
                  <a:cs typeface="Arial Bold" pitchFamily="34" charset="0"/>
                </a:endParaRPr>
              </a:p>
            </p:txBody>
          </p:sp>
          <p:sp>
            <p:nvSpPr>
              <p:cNvPr id="38" name="矩形 37"/>
              <p:cNvSpPr/>
              <p:nvPr/>
            </p:nvSpPr>
            <p:spPr bwMode="auto">
              <a:xfrm>
                <a:off x="5672274" y="3500452"/>
                <a:ext cx="388601" cy="230777"/>
              </a:xfrm>
              <a:prstGeom prst="rect">
                <a:avLst/>
              </a:prstGeom>
              <a:solidFill>
                <a:schemeClr val="tx2"/>
              </a:solidFill>
              <a:ln w="3175" cap="flat" cmpd="sng" algn="ctr">
                <a:solidFill>
                  <a:schemeClr val="bg1"/>
                </a:solidFill>
                <a:prstDash val="sysDot"/>
                <a:round/>
                <a:headEnd type="none" w="med" len="med"/>
                <a:tailEnd type="none" w="med" len="med"/>
              </a:ln>
              <a:effectLst/>
            </p:spPr>
            <p:txBody>
              <a:bodyPr vert="horz" wrap="square" lIns="79200" tIns="39600" rIns="79200" bIns="39600" numCol="1" rtlCol="0" anchor="t" anchorCtr="0" compatLnSpc="1">
                <a:prstTxWarp prst="textNoShape">
                  <a:avLst/>
                </a:prstTxWarp>
                <a:noAutofit/>
              </a:bodyPr>
              <a:lstStyle/>
              <a:p>
                <a:pPr defTabSz="801089"/>
                <a:r>
                  <a:rPr lang="en-US" altLang="zh-CN" sz="700" b="1" dirty="0" smtClean="0">
                    <a:solidFill>
                      <a:schemeClr val="bg1"/>
                    </a:solidFill>
                    <a:latin typeface="+mn-ea"/>
                    <a:cs typeface="Arial Bold" pitchFamily="34" charset="0"/>
                  </a:rPr>
                  <a:t>D1</a:t>
                </a:r>
                <a:endParaRPr lang="zh-CN" altLang="en-US" sz="400" b="1" dirty="0" smtClean="0">
                  <a:solidFill>
                    <a:schemeClr val="bg1"/>
                  </a:solidFill>
                  <a:latin typeface="+mn-ea"/>
                  <a:cs typeface="Arial Bold" pitchFamily="34" charset="0"/>
                </a:endParaRPr>
              </a:p>
            </p:txBody>
          </p:sp>
        </p:grpSp>
        <p:grpSp>
          <p:nvGrpSpPr>
            <p:cNvPr id="29" name="组合 177"/>
            <p:cNvGrpSpPr/>
            <p:nvPr/>
          </p:nvGrpSpPr>
          <p:grpSpPr>
            <a:xfrm>
              <a:off x="5975133" y="2242327"/>
              <a:ext cx="472259" cy="635229"/>
              <a:chOff x="15730538" y="3268663"/>
              <a:chExt cx="765175" cy="1123950"/>
            </a:xfrm>
            <a:solidFill>
              <a:srgbClr val="0070C0"/>
            </a:solidFill>
          </p:grpSpPr>
          <p:sp>
            <p:nvSpPr>
              <p:cNvPr id="30" name="Freeform 57"/>
              <p:cNvSpPr>
                <a:spLocks/>
              </p:cNvSpPr>
              <p:nvPr/>
            </p:nvSpPr>
            <p:spPr bwMode="auto">
              <a:xfrm>
                <a:off x="15786100" y="3268663"/>
                <a:ext cx="252413" cy="261938"/>
              </a:xfrm>
              <a:custGeom>
                <a:avLst/>
                <a:gdLst/>
                <a:ahLst/>
                <a:cxnLst>
                  <a:cxn ang="0">
                    <a:pos x="74" y="105"/>
                  </a:cxn>
                  <a:cxn ang="0">
                    <a:pos x="42" y="152"/>
                  </a:cxn>
                  <a:cxn ang="0">
                    <a:pos x="19" y="202"/>
                  </a:cxn>
                  <a:cxn ang="0">
                    <a:pos x="4" y="256"/>
                  </a:cxn>
                  <a:cxn ang="0">
                    <a:pos x="0" y="312"/>
                  </a:cxn>
                  <a:cxn ang="0">
                    <a:pos x="2" y="319"/>
                  </a:cxn>
                  <a:cxn ang="0">
                    <a:pos x="10" y="327"/>
                  </a:cxn>
                  <a:cxn ang="0">
                    <a:pos x="57" y="327"/>
                  </a:cxn>
                  <a:cxn ang="0">
                    <a:pos x="64" y="326"/>
                  </a:cxn>
                  <a:cxn ang="0">
                    <a:pos x="69" y="322"/>
                  </a:cxn>
                  <a:cxn ang="0">
                    <a:pos x="73" y="312"/>
                  </a:cxn>
                  <a:cxn ang="0">
                    <a:pos x="74" y="290"/>
                  </a:cxn>
                  <a:cxn ang="0">
                    <a:pos x="81" y="248"/>
                  </a:cxn>
                  <a:cxn ang="0">
                    <a:pos x="95" y="208"/>
                  </a:cxn>
                  <a:cxn ang="0">
                    <a:pos x="117" y="170"/>
                  </a:cxn>
                  <a:cxn ang="0">
                    <a:pos x="130" y="154"/>
                  </a:cxn>
                  <a:cxn ang="0">
                    <a:pos x="140" y="143"/>
                  </a:cxn>
                  <a:cxn ang="0">
                    <a:pos x="174" y="113"/>
                  </a:cxn>
                  <a:cxn ang="0">
                    <a:pos x="214" y="91"/>
                  </a:cxn>
                  <a:cxn ang="0">
                    <a:pos x="258" y="78"/>
                  </a:cxn>
                  <a:cxn ang="0">
                    <a:pos x="304" y="73"/>
                  </a:cxn>
                  <a:cxn ang="0">
                    <a:pos x="311" y="73"/>
                  </a:cxn>
                  <a:cxn ang="0">
                    <a:pos x="316" y="68"/>
                  </a:cxn>
                  <a:cxn ang="0">
                    <a:pos x="319" y="57"/>
                  </a:cxn>
                  <a:cxn ang="0">
                    <a:pos x="319" y="17"/>
                  </a:cxn>
                  <a:cxn ang="0">
                    <a:pos x="314" y="5"/>
                  </a:cxn>
                  <a:cxn ang="0">
                    <a:pos x="309" y="2"/>
                  </a:cxn>
                  <a:cxn ang="0">
                    <a:pos x="304" y="0"/>
                  </a:cxn>
                  <a:cxn ang="0">
                    <a:pos x="243" y="7"/>
                  </a:cxn>
                  <a:cxn ang="0">
                    <a:pos x="186" y="25"/>
                  </a:cxn>
                  <a:cxn ang="0">
                    <a:pos x="133" y="54"/>
                  </a:cxn>
                  <a:cxn ang="0">
                    <a:pos x="88" y="91"/>
                  </a:cxn>
                  <a:cxn ang="0">
                    <a:pos x="74" y="105"/>
                  </a:cxn>
                </a:cxnLst>
                <a:rect l="0" t="0" r="r" b="b"/>
                <a:pathLst>
                  <a:path w="319" h="329">
                    <a:moveTo>
                      <a:pt x="74" y="105"/>
                    </a:moveTo>
                    <a:lnTo>
                      <a:pt x="74" y="105"/>
                    </a:lnTo>
                    <a:lnTo>
                      <a:pt x="57" y="128"/>
                    </a:lnTo>
                    <a:lnTo>
                      <a:pt x="42" y="152"/>
                    </a:lnTo>
                    <a:lnTo>
                      <a:pt x="29" y="175"/>
                    </a:lnTo>
                    <a:lnTo>
                      <a:pt x="19" y="202"/>
                    </a:lnTo>
                    <a:lnTo>
                      <a:pt x="10" y="229"/>
                    </a:lnTo>
                    <a:lnTo>
                      <a:pt x="4" y="256"/>
                    </a:lnTo>
                    <a:lnTo>
                      <a:pt x="2" y="285"/>
                    </a:lnTo>
                    <a:lnTo>
                      <a:pt x="0" y="312"/>
                    </a:lnTo>
                    <a:lnTo>
                      <a:pt x="0" y="312"/>
                    </a:lnTo>
                    <a:lnTo>
                      <a:pt x="2" y="319"/>
                    </a:lnTo>
                    <a:lnTo>
                      <a:pt x="5" y="324"/>
                    </a:lnTo>
                    <a:lnTo>
                      <a:pt x="10" y="327"/>
                    </a:lnTo>
                    <a:lnTo>
                      <a:pt x="17" y="329"/>
                    </a:lnTo>
                    <a:lnTo>
                      <a:pt x="57" y="327"/>
                    </a:lnTo>
                    <a:lnTo>
                      <a:pt x="57" y="327"/>
                    </a:lnTo>
                    <a:lnTo>
                      <a:pt x="64" y="326"/>
                    </a:lnTo>
                    <a:lnTo>
                      <a:pt x="69" y="322"/>
                    </a:lnTo>
                    <a:lnTo>
                      <a:pt x="69" y="322"/>
                    </a:lnTo>
                    <a:lnTo>
                      <a:pt x="73" y="317"/>
                    </a:lnTo>
                    <a:lnTo>
                      <a:pt x="73" y="312"/>
                    </a:lnTo>
                    <a:lnTo>
                      <a:pt x="73" y="312"/>
                    </a:lnTo>
                    <a:lnTo>
                      <a:pt x="74" y="290"/>
                    </a:lnTo>
                    <a:lnTo>
                      <a:pt x="76" y="268"/>
                    </a:lnTo>
                    <a:lnTo>
                      <a:pt x="81" y="248"/>
                    </a:lnTo>
                    <a:lnTo>
                      <a:pt x="86" y="226"/>
                    </a:lnTo>
                    <a:lnTo>
                      <a:pt x="95" y="208"/>
                    </a:lnTo>
                    <a:lnTo>
                      <a:pt x="105" y="189"/>
                    </a:lnTo>
                    <a:lnTo>
                      <a:pt x="117" y="170"/>
                    </a:lnTo>
                    <a:lnTo>
                      <a:pt x="130" y="154"/>
                    </a:lnTo>
                    <a:lnTo>
                      <a:pt x="130" y="154"/>
                    </a:lnTo>
                    <a:lnTo>
                      <a:pt x="140" y="143"/>
                    </a:lnTo>
                    <a:lnTo>
                      <a:pt x="140" y="143"/>
                    </a:lnTo>
                    <a:lnTo>
                      <a:pt x="157" y="127"/>
                    </a:lnTo>
                    <a:lnTo>
                      <a:pt x="174" y="113"/>
                    </a:lnTo>
                    <a:lnTo>
                      <a:pt x="194" y="101"/>
                    </a:lnTo>
                    <a:lnTo>
                      <a:pt x="214" y="91"/>
                    </a:lnTo>
                    <a:lnTo>
                      <a:pt x="236" y="84"/>
                    </a:lnTo>
                    <a:lnTo>
                      <a:pt x="258" y="78"/>
                    </a:lnTo>
                    <a:lnTo>
                      <a:pt x="280" y="74"/>
                    </a:lnTo>
                    <a:lnTo>
                      <a:pt x="304" y="73"/>
                    </a:lnTo>
                    <a:lnTo>
                      <a:pt x="304" y="73"/>
                    </a:lnTo>
                    <a:lnTo>
                      <a:pt x="311" y="73"/>
                    </a:lnTo>
                    <a:lnTo>
                      <a:pt x="316" y="68"/>
                    </a:lnTo>
                    <a:lnTo>
                      <a:pt x="316" y="68"/>
                    </a:lnTo>
                    <a:lnTo>
                      <a:pt x="317" y="62"/>
                    </a:lnTo>
                    <a:lnTo>
                      <a:pt x="319" y="57"/>
                    </a:lnTo>
                    <a:lnTo>
                      <a:pt x="319" y="17"/>
                    </a:lnTo>
                    <a:lnTo>
                      <a:pt x="319" y="17"/>
                    </a:lnTo>
                    <a:lnTo>
                      <a:pt x="317" y="10"/>
                    </a:lnTo>
                    <a:lnTo>
                      <a:pt x="314" y="5"/>
                    </a:lnTo>
                    <a:lnTo>
                      <a:pt x="314" y="5"/>
                    </a:lnTo>
                    <a:lnTo>
                      <a:pt x="309" y="2"/>
                    </a:lnTo>
                    <a:lnTo>
                      <a:pt x="304" y="0"/>
                    </a:lnTo>
                    <a:lnTo>
                      <a:pt x="304" y="0"/>
                    </a:lnTo>
                    <a:lnTo>
                      <a:pt x="273" y="2"/>
                    </a:lnTo>
                    <a:lnTo>
                      <a:pt x="243" y="7"/>
                    </a:lnTo>
                    <a:lnTo>
                      <a:pt x="214" y="15"/>
                    </a:lnTo>
                    <a:lnTo>
                      <a:pt x="186" y="25"/>
                    </a:lnTo>
                    <a:lnTo>
                      <a:pt x="159" y="37"/>
                    </a:lnTo>
                    <a:lnTo>
                      <a:pt x="133" y="54"/>
                    </a:lnTo>
                    <a:lnTo>
                      <a:pt x="110" y="71"/>
                    </a:lnTo>
                    <a:lnTo>
                      <a:pt x="88" y="91"/>
                    </a:lnTo>
                    <a:lnTo>
                      <a:pt x="88" y="91"/>
                    </a:lnTo>
                    <a:lnTo>
                      <a:pt x="74" y="105"/>
                    </a:lnTo>
                    <a:lnTo>
                      <a:pt x="74" y="10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100" b="1" dirty="0">
                  <a:solidFill>
                    <a:schemeClr val="bg1"/>
                  </a:solidFill>
                  <a:latin typeface="+mn-ea"/>
                  <a:ea typeface="+mn-ea"/>
                </a:endParaRPr>
              </a:p>
            </p:txBody>
          </p:sp>
          <p:sp>
            <p:nvSpPr>
              <p:cNvPr id="31" name="Freeform 58"/>
              <p:cNvSpPr>
                <a:spLocks/>
              </p:cNvSpPr>
              <p:nvPr/>
            </p:nvSpPr>
            <p:spPr bwMode="auto">
              <a:xfrm>
                <a:off x="15886113" y="3368675"/>
                <a:ext cx="144463" cy="150813"/>
              </a:xfrm>
              <a:custGeom>
                <a:avLst/>
                <a:gdLst/>
                <a:ahLst/>
                <a:cxnLst>
                  <a:cxn ang="0">
                    <a:pos x="47" y="50"/>
                  </a:cxn>
                  <a:cxn ang="0">
                    <a:pos x="47" y="50"/>
                  </a:cxn>
                  <a:cxn ang="0">
                    <a:pos x="40" y="57"/>
                  </a:cxn>
                  <a:cxn ang="0">
                    <a:pos x="40" y="57"/>
                  </a:cxn>
                  <a:cxn ang="0">
                    <a:pos x="30" y="69"/>
                  </a:cxn>
                  <a:cxn ang="0">
                    <a:pos x="22" y="82"/>
                  </a:cxn>
                  <a:cxn ang="0">
                    <a:pos x="15" y="96"/>
                  </a:cxn>
                  <a:cxn ang="0">
                    <a:pos x="8" y="111"/>
                  </a:cxn>
                  <a:cxn ang="0">
                    <a:pos x="5" y="126"/>
                  </a:cxn>
                  <a:cxn ang="0">
                    <a:pos x="1" y="141"/>
                  </a:cxn>
                  <a:cxn ang="0">
                    <a:pos x="0" y="156"/>
                  </a:cxn>
                  <a:cxn ang="0">
                    <a:pos x="0" y="173"/>
                  </a:cxn>
                  <a:cxn ang="0">
                    <a:pos x="0" y="173"/>
                  </a:cxn>
                  <a:cxn ang="0">
                    <a:pos x="0" y="178"/>
                  </a:cxn>
                  <a:cxn ang="0">
                    <a:pos x="3" y="183"/>
                  </a:cxn>
                  <a:cxn ang="0">
                    <a:pos x="8" y="187"/>
                  </a:cxn>
                  <a:cxn ang="0">
                    <a:pos x="15" y="189"/>
                  </a:cxn>
                  <a:cxn ang="0">
                    <a:pos x="57" y="187"/>
                  </a:cxn>
                  <a:cxn ang="0">
                    <a:pos x="57" y="187"/>
                  </a:cxn>
                  <a:cxn ang="0">
                    <a:pos x="62" y="185"/>
                  </a:cxn>
                  <a:cxn ang="0">
                    <a:pos x="67" y="182"/>
                  </a:cxn>
                  <a:cxn ang="0">
                    <a:pos x="67" y="182"/>
                  </a:cxn>
                  <a:cxn ang="0">
                    <a:pos x="71" y="177"/>
                  </a:cxn>
                  <a:cxn ang="0">
                    <a:pos x="72" y="170"/>
                  </a:cxn>
                  <a:cxn ang="0">
                    <a:pos x="72" y="170"/>
                  </a:cxn>
                  <a:cxn ang="0">
                    <a:pos x="72" y="153"/>
                  </a:cxn>
                  <a:cxn ang="0">
                    <a:pos x="77" y="136"/>
                  </a:cxn>
                  <a:cxn ang="0">
                    <a:pos x="86" y="119"/>
                  </a:cxn>
                  <a:cxn ang="0">
                    <a:pos x="96" y="104"/>
                  </a:cxn>
                  <a:cxn ang="0">
                    <a:pos x="96" y="104"/>
                  </a:cxn>
                  <a:cxn ang="0">
                    <a:pos x="99" y="101"/>
                  </a:cxn>
                  <a:cxn ang="0">
                    <a:pos x="99" y="101"/>
                  </a:cxn>
                  <a:cxn ang="0">
                    <a:pos x="113" y="89"/>
                  </a:cxn>
                  <a:cxn ang="0">
                    <a:pos x="130" y="81"/>
                  </a:cxn>
                  <a:cxn ang="0">
                    <a:pos x="146" y="74"/>
                  </a:cxn>
                  <a:cxn ang="0">
                    <a:pos x="165" y="72"/>
                  </a:cxn>
                  <a:cxn ang="0">
                    <a:pos x="165" y="72"/>
                  </a:cxn>
                  <a:cxn ang="0">
                    <a:pos x="172" y="70"/>
                  </a:cxn>
                  <a:cxn ang="0">
                    <a:pos x="177" y="67"/>
                  </a:cxn>
                  <a:cxn ang="0">
                    <a:pos x="177" y="67"/>
                  </a:cxn>
                  <a:cxn ang="0">
                    <a:pos x="180" y="62"/>
                  </a:cxn>
                  <a:cxn ang="0">
                    <a:pos x="182" y="55"/>
                  </a:cxn>
                  <a:cxn ang="0">
                    <a:pos x="182" y="15"/>
                  </a:cxn>
                  <a:cxn ang="0">
                    <a:pos x="182" y="15"/>
                  </a:cxn>
                  <a:cxn ang="0">
                    <a:pos x="180" y="8"/>
                  </a:cxn>
                  <a:cxn ang="0">
                    <a:pos x="177" y="3"/>
                  </a:cxn>
                  <a:cxn ang="0">
                    <a:pos x="177" y="3"/>
                  </a:cxn>
                  <a:cxn ang="0">
                    <a:pos x="172" y="0"/>
                  </a:cxn>
                  <a:cxn ang="0">
                    <a:pos x="165" y="0"/>
                  </a:cxn>
                  <a:cxn ang="0">
                    <a:pos x="165" y="0"/>
                  </a:cxn>
                  <a:cxn ang="0">
                    <a:pos x="148" y="0"/>
                  </a:cxn>
                  <a:cxn ang="0">
                    <a:pos x="133" y="3"/>
                  </a:cxn>
                  <a:cxn ang="0">
                    <a:pos x="116" y="6"/>
                  </a:cxn>
                  <a:cxn ang="0">
                    <a:pos x="101" y="13"/>
                  </a:cxn>
                  <a:cxn ang="0">
                    <a:pos x="87" y="20"/>
                  </a:cxn>
                  <a:cxn ang="0">
                    <a:pos x="72" y="28"/>
                  </a:cxn>
                  <a:cxn ang="0">
                    <a:pos x="59" y="38"/>
                  </a:cxn>
                  <a:cxn ang="0">
                    <a:pos x="47" y="50"/>
                  </a:cxn>
                  <a:cxn ang="0">
                    <a:pos x="47" y="50"/>
                  </a:cxn>
                </a:cxnLst>
                <a:rect l="0" t="0" r="r" b="b"/>
                <a:pathLst>
                  <a:path w="182" h="189">
                    <a:moveTo>
                      <a:pt x="47" y="50"/>
                    </a:moveTo>
                    <a:lnTo>
                      <a:pt x="47" y="50"/>
                    </a:lnTo>
                    <a:lnTo>
                      <a:pt x="40" y="57"/>
                    </a:lnTo>
                    <a:lnTo>
                      <a:pt x="40" y="57"/>
                    </a:lnTo>
                    <a:lnTo>
                      <a:pt x="30" y="69"/>
                    </a:lnTo>
                    <a:lnTo>
                      <a:pt x="22" y="82"/>
                    </a:lnTo>
                    <a:lnTo>
                      <a:pt x="15" y="96"/>
                    </a:lnTo>
                    <a:lnTo>
                      <a:pt x="8" y="111"/>
                    </a:lnTo>
                    <a:lnTo>
                      <a:pt x="5" y="126"/>
                    </a:lnTo>
                    <a:lnTo>
                      <a:pt x="1" y="141"/>
                    </a:lnTo>
                    <a:lnTo>
                      <a:pt x="0" y="156"/>
                    </a:lnTo>
                    <a:lnTo>
                      <a:pt x="0" y="173"/>
                    </a:lnTo>
                    <a:lnTo>
                      <a:pt x="0" y="173"/>
                    </a:lnTo>
                    <a:lnTo>
                      <a:pt x="0" y="178"/>
                    </a:lnTo>
                    <a:lnTo>
                      <a:pt x="3" y="183"/>
                    </a:lnTo>
                    <a:lnTo>
                      <a:pt x="8" y="187"/>
                    </a:lnTo>
                    <a:lnTo>
                      <a:pt x="15" y="189"/>
                    </a:lnTo>
                    <a:lnTo>
                      <a:pt x="57" y="187"/>
                    </a:lnTo>
                    <a:lnTo>
                      <a:pt x="57" y="187"/>
                    </a:lnTo>
                    <a:lnTo>
                      <a:pt x="62" y="185"/>
                    </a:lnTo>
                    <a:lnTo>
                      <a:pt x="67" y="182"/>
                    </a:lnTo>
                    <a:lnTo>
                      <a:pt x="67" y="182"/>
                    </a:lnTo>
                    <a:lnTo>
                      <a:pt x="71" y="177"/>
                    </a:lnTo>
                    <a:lnTo>
                      <a:pt x="72" y="170"/>
                    </a:lnTo>
                    <a:lnTo>
                      <a:pt x="72" y="170"/>
                    </a:lnTo>
                    <a:lnTo>
                      <a:pt x="72" y="153"/>
                    </a:lnTo>
                    <a:lnTo>
                      <a:pt x="77" y="136"/>
                    </a:lnTo>
                    <a:lnTo>
                      <a:pt x="86" y="119"/>
                    </a:lnTo>
                    <a:lnTo>
                      <a:pt x="96" y="104"/>
                    </a:lnTo>
                    <a:lnTo>
                      <a:pt x="96" y="104"/>
                    </a:lnTo>
                    <a:lnTo>
                      <a:pt x="99" y="101"/>
                    </a:lnTo>
                    <a:lnTo>
                      <a:pt x="99" y="101"/>
                    </a:lnTo>
                    <a:lnTo>
                      <a:pt x="113" y="89"/>
                    </a:lnTo>
                    <a:lnTo>
                      <a:pt x="130" y="81"/>
                    </a:lnTo>
                    <a:lnTo>
                      <a:pt x="146" y="74"/>
                    </a:lnTo>
                    <a:lnTo>
                      <a:pt x="165" y="72"/>
                    </a:lnTo>
                    <a:lnTo>
                      <a:pt x="165" y="72"/>
                    </a:lnTo>
                    <a:lnTo>
                      <a:pt x="172" y="70"/>
                    </a:lnTo>
                    <a:lnTo>
                      <a:pt x="177" y="67"/>
                    </a:lnTo>
                    <a:lnTo>
                      <a:pt x="177" y="67"/>
                    </a:lnTo>
                    <a:lnTo>
                      <a:pt x="180" y="62"/>
                    </a:lnTo>
                    <a:lnTo>
                      <a:pt x="182" y="55"/>
                    </a:lnTo>
                    <a:lnTo>
                      <a:pt x="182" y="15"/>
                    </a:lnTo>
                    <a:lnTo>
                      <a:pt x="182" y="15"/>
                    </a:lnTo>
                    <a:lnTo>
                      <a:pt x="180" y="8"/>
                    </a:lnTo>
                    <a:lnTo>
                      <a:pt x="177" y="3"/>
                    </a:lnTo>
                    <a:lnTo>
                      <a:pt x="177" y="3"/>
                    </a:lnTo>
                    <a:lnTo>
                      <a:pt x="172" y="0"/>
                    </a:lnTo>
                    <a:lnTo>
                      <a:pt x="165" y="0"/>
                    </a:lnTo>
                    <a:lnTo>
                      <a:pt x="165" y="0"/>
                    </a:lnTo>
                    <a:lnTo>
                      <a:pt x="148" y="0"/>
                    </a:lnTo>
                    <a:lnTo>
                      <a:pt x="133" y="3"/>
                    </a:lnTo>
                    <a:lnTo>
                      <a:pt x="116" y="6"/>
                    </a:lnTo>
                    <a:lnTo>
                      <a:pt x="101" y="13"/>
                    </a:lnTo>
                    <a:lnTo>
                      <a:pt x="87" y="20"/>
                    </a:lnTo>
                    <a:lnTo>
                      <a:pt x="72" y="28"/>
                    </a:lnTo>
                    <a:lnTo>
                      <a:pt x="59" y="38"/>
                    </a:lnTo>
                    <a:lnTo>
                      <a:pt x="47" y="50"/>
                    </a:lnTo>
                    <a:lnTo>
                      <a:pt x="47" y="5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100" b="1" dirty="0">
                  <a:solidFill>
                    <a:schemeClr val="bg1"/>
                  </a:solidFill>
                  <a:latin typeface="+mn-ea"/>
                  <a:ea typeface="+mn-ea"/>
                </a:endParaRPr>
              </a:p>
            </p:txBody>
          </p:sp>
          <p:sp>
            <p:nvSpPr>
              <p:cNvPr id="32" name="Freeform 59"/>
              <p:cNvSpPr>
                <a:spLocks/>
              </p:cNvSpPr>
              <p:nvPr/>
            </p:nvSpPr>
            <p:spPr bwMode="auto">
              <a:xfrm>
                <a:off x="16213138" y="3268663"/>
                <a:ext cx="252413" cy="261938"/>
              </a:xfrm>
              <a:custGeom>
                <a:avLst/>
                <a:gdLst/>
                <a:ahLst/>
                <a:cxnLst>
                  <a:cxn ang="0">
                    <a:pos x="302" y="329"/>
                  </a:cxn>
                  <a:cxn ang="0">
                    <a:pos x="309" y="327"/>
                  </a:cxn>
                  <a:cxn ang="0">
                    <a:pos x="317" y="319"/>
                  </a:cxn>
                  <a:cxn ang="0">
                    <a:pos x="319" y="312"/>
                  </a:cxn>
                  <a:cxn ang="0">
                    <a:pos x="314" y="256"/>
                  </a:cxn>
                  <a:cxn ang="0">
                    <a:pos x="300" y="202"/>
                  </a:cxn>
                  <a:cxn ang="0">
                    <a:pos x="277" y="152"/>
                  </a:cxn>
                  <a:cxn ang="0">
                    <a:pos x="243" y="105"/>
                  </a:cxn>
                  <a:cxn ang="0">
                    <a:pos x="231" y="91"/>
                  </a:cxn>
                  <a:cxn ang="0">
                    <a:pos x="209" y="71"/>
                  </a:cxn>
                  <a:cxn ang="0">
                    <a:pos x="159" y="37"/>
                  </a:cxn>
                  <a:cxn ang="0">
                    <a:pos x="105" y="15"/>
                  </a:cxn>
                  <a:cxn ang="0">
                    <a:pos x="46" y="2"/>
                  </a:cxn>
                  <a:cxn ang="0">
                    <a:pos x="15" y="0"/>
                  </a:cxn>
                  <a:cxn ang="0">
                    <a:pos x="4" y="5"/>
                  </a:cxn>
                  <a:cxn ang="0">
                    <a:pos x="0" y="10"/>
                  </a:cxn>
                  <a:cxn ang="0">
                    <a:pos x="0" y="57"/>
                  </a:cxn>
                  <a:cxn ang="0">
                    <a:pos x="0" y="62"/>
                  </a:cxn>
                  <a:cxn ang="0">
                    <a:pos x="4" y="68"/>
                  </a:cxn>
                  <a:cxn ang="0">
                    <a:pos x="15" y="73"/>
                  </a:cxn>
                  <a:cxn ang="0">
                    <a:pos x="39" y="74"/>
                  </a:cxn>
                  <a:cxn ang="0">
                    <a:pos x="83" y="84"/>
                  </a:cxn>
                  <a:cxn ang="0">
                    <a:pos x="125" y="101"/>
                  </a:cxn>
                  <a:cxn ang="0">
                    <a:pos x="162" y="127"/>
                  </a:cxn>
                  <a:cxn ang="0">
                    <a:pos x="179" y="143"/>
                  </a:cxn>
                  <a:cxn ang="0">
                    <a:pos x="189" y="154"/>
                  </a:cxn>
                  <a:cxn ang="0">
                    <a:pos x="214" y="189"/>
                  </a:cxn>
                  <a:cxn ang="0">
                    <a:pos x="231" y="226"/>
                  </a:cxn>
                  <a:cxn ang="0">
                    <a:pos x="243" y="268"/>
                  </a:cxn>
                  <a:cxn ang="0">
                    <a:pos x="245" y="312"/>
                  </a:cxn>
                  <a:cxn ang="0">
                    <a:pos x="247" y="317"/>
                  </a:cxn>
                  <a:cxn ang="0">
                    <a:pos x="250" y="322"/>
                  </a:cxn>
                  <a:cxn ang="0">
                    <a:pos x="262" y="327"/>
                  </a:cxn>
                </a:cxnLst>
                <a:rect l="0" t="0" r="r" b="b"/>
                <a:pathLst>
                  <a:path w="319" h="329">
                    <a:moveTo>
                      <a:pt x="262" y="327"/>
                    </a:moveTo>
                    <a:lnTo>
                      <a:pt x="302" y="329"/>
                    </a:lnTo>
                    <a:lnTo>
                      <a:pt x="302" y="329"/>
                    </a:lnTo>
                    <a:lnTo>
                      <a:pt x="309" y="327"/>
                    </a:lnTo>
                    <a:lnTo>
                      <a:pt x="314" y="324"/>
                    </a:lnTo>
                    <a:lnTo>
                      <a:pt x="317" y="319"/>
                    </a:lnTo>
                    <a:lnTo>
                      <a:pt x="319" y="312"/>
                    </a:lnTo>
                    <a:lnTo>
                      <a:pt x="319" y="312"/>
                    </a:lnTo>
                    <a:lnTo>
                      <a:pt x="317" y="285"/>
                    </a:lnTo>
                    <a:lnTo>
                      <a:pt x="314" y="256"/>
                    </a:lnTo>
                    <a:lnTo>
                      <a:pt x="309" y="229"/>
                    </a:lnTo>
                    <a:lnTo>
                      <a:pt x="300" y="202"/>
                    </a:lnTo>
                    <a:lnTo>
                      <a:pt x="290" y="175"/>
                    </a:lnTo>
                    <a:lnTo>
                      <a:pt x="277" y="152"/>
                    </a:lnTo>
                    <a:lnTo>
                      <a:pt x="262" y="128"/>
                    </a:lnTo>
                    <a:lnTo>
                      <a:pt x="243" y="105"/>
                    </a:lnTo>
                    <a:lnTo>
                      <a:pt x="243" y="105"/>
                    </a:lnTo>
                    <a:lnTo>
                      <a:pt x="231" y="91"/>
                    </a:lnTo>
                    <a:lnTo>
                      <a:pt x="231" y="91"/>
                    </a:lnTo>
                    <a:lnTo>
                      <a:pt x="209" y="71"/>
                    </a:lnTo>
                    <a:lnTo>
                      <a:pt x="186" y="54"/>
                    </a:lnTo>
                    <a:lnTo>
                      <a:pt x="159" y="37"/>
                    </a:lnTo>
                    <a:lnTo>
                      <a:pt x="133" y="25"/>
                    </a:lnTo>
                    <a:lnTo>
                      <a:pt x="105" y="15"/>
                    </a:lnTo>
                    <a:lnTo>
                      <a:pt x="76" y="7"/>
                    </a:lnTo>
                    <a:lnTo>
                      <a:pt x="46" y="2"/>
                    </a:lnTo>
                    <a:lnTo>
                      <a:pt x="15" y="0"/>
                    </a:lnTo>
                    <a:lnTo>
                      <a:pt x="15" y="0"/>
                    </a:lnTo>
                    <a:lnTo>
                      <a:pt x="10" y="2"/>
                    </a:lnTo>
                    <a:lnTo>
                      <a:pt x="4" y="5"/>
                    </a:lnTo>
                    <a:lnTo>
                      <a:pt x="4" y="5"/>
                    </a:lnTo>
                    <a:lnTo>
                      <a:pt x="0" y="10"/>
                    </a:lnTo>
                    <a:lnTo>
                      <a:pt x="0" y="17"/>
                    </a:lnTo>
                    <a:lnTo>
                      <a:pt x="0" y="57"/>
                    </a:lnTo>
                    <a:lnTo>
                      <a:pt x="0" y="57"/>
                    </a:lnTo>
                    <a:lnTo>
                      <a:pt x="0" y="62"/>
                    </a:lnTo>
                    <a:lnTo>
                      <a:pt x="4" y="68"/>
                    </a:lnTo>
                    <a:lnTo>
                      <a:pt x="4" y="68"/>
                    </a:lnTo>
                    <a:lnTo>
                      <a:pt x="9" y="73"/>
                    </a:lnTo>
                    <a:lnTo>
                      <a:pt x="15" y="73"/>
                    </a:lnTo>
                    <a:lnTo>
                      <a:pt x="15" y="73"/>
                    </a:lnTo>
                    <a:lnTo>
                      <a:pt x="39" y="74"/>
                    </a:lnTo>
                    <a:lnTo>
                      <a:pt x="61" y="78"/>
                    </a:lnTo>
                    <a:lnTo>
                      <a:pt x="83" y="84"/>
                    </a:lnTo>
                    <a:lnTo>
                      <a:pt x="105" y="91"/>
                    </a:lnTo>
                    <a:lnTo>
                      <a:pt x="125" y="101"/>
                    </a:lnTo>
                    <a:lnTo>
                      <a:pt x="144" y="113"/>
                    </a:lnTo>
                    <a:lnTo>
                      <a:pt x="162" y="127"/>
                    </a:lnTo>
                    <a:lnTo>
                      <a:pt x="179" y="143"/>
                    </a:lnTo>
                    <a:lnTo>
                      <a:pt x="179" y="143"/>
                    </a:lnTo>
                    <a:lnTo>
                      <a:pt x="189" y="154"/>
                    </a:lnTo>
                    <a:lnTo>
                      <a:pt x="189" y="154"/>
                    </a:lnTo>
                    <a:lnTo>
                      <a:pt x="203" y="170"/>
                    </a:lnTo>
                    <a:lnTo>
                      <a:pt x="214" y="189"/>
                    </a:lnTo>
                    <a:lnTo>
                      <a:pt x="225" y="208"/>
                    </a:lnTo>
                    <a:lnTo>
                      <a:pt x="231" y="226"/>
                    </a:lnTo>
                    <a:lnTo>
                      <a:pt x="238" y="248"/>
                    </a:lnTo>
                    <a:lnTo>
                      <a:pt x="243" y="268"/>
                    </a:lnTo>
                    <a:lnTo>
                      <a:pt x="245" y="290"/>
                    </a:lnTo>
                    <a:lnTo>
                      <a:pt x="245" y="312"/>
                    </a:lnTo>
                    <a:lnTo>
                      <a:pt x="245" y="312"/>
                    </a:lnTo>
                    <a:lnTo>
                      <a:pt x="247" y="317"/>
                    </a:lnTo>
                    <a:lnTo>
                      <a:pt x="250" y="322"/>
                    </a:lnTo>
                    <a:lnTo>
                      <a:pt x="250" y="322"/>
                    </a:lnTo>
                    <a:lnTo>
                      <a:pt x="255" y="326"/>
                    </a:lnTo>
                    <a:lnTo>
                      <a:pt x="262" y="327"/>
                    </a:lnTo>
                    <a:lnTo>
                      <a:pt x="262" y="3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100" b="1" dirty="0">
                  <a:solidFill>
                    <a:schemeClr val="bg1"/>
                  </a:solidFill>
                  <a:latin typeface="+mn-ea"/>
                  <a:ea typeface="+mn-ea"/>
                </a:endParaRPr>
              </a:p>
            </p:txBody>
          </p:sp>
          <p:sp>
            <p:nvSpPr>
              <p:cNvPr id="33" name="Freeform 60"/>
              <p:cNvSpPr>
                <a:spLocks/>
              </p:cNvSpPr>
              <p:nvPr/>
            </p:nvSpPr>
            <p:spPr bwMode="auto">
              <a:xfrm>
                <a:off x="16221075" y="3368675"/>
                <a:ext cx="144463" cy="150813"/>
              </a:xfrm>
              <a:custGeom>
                <a:avLst/>
                <a:gdLst/>
                <a:ahLst/>
                <a:cxnLst>
                  <a:cxn ang="0">
                    <a:pos x="135" y="50"/>
                  </a:cxn>
                  <a:cxn ang="0">
                    <a:pos x="135" y="50"/>
                  </a:cxn>
                  <a:cxn ang="0">
                    <a:pos x="122" y="38"/>
                  </a:cxn>
                  <a:cxn ang="0">
                    <a:pos x="110" y="28"/>
                  </a:cxn>
                  <a:cxn ang="0">
                    <a:pos x="95" y="20"/>
                  </a:cxn>
                  <a:cxn ang="0">
                    <a:pos x="81" y="13"/>
                  </a:cxn>
                  <a:cxn ang="0">
                    <a:pos x="64" y="6"/>
                  </a:cxn>
                  <a:cxn ang="0">
                    <a:pos x="49" y="3"/>
                  </a:cxn>
                  <a:cxn ang="0">
                    <a:pos x="32" y="0"/>
                  </a:cxn>
                  <a:cxn ang="0">
                    <a:pos x="16" y="0"/>
                  </a:cxn>
                  <a:cxn ang="0">
                    <a:pos x="16" y="0"/>
                  </a:cxn>
                  <a:cxn ang="0">
                    <a:pos x="10" y="0"/>
                  </a:cxn>
                  <a:cxn ang="0">
                    <a:pos x="5" y="3"/>
                  </a:cxn>
                  <a:cxn ang="0">
                    <a:pos x="5" y="3"/>
                  </a:cxn>
                  <a:cxn ang="0">
                    <a:pos x="2" y="8"/>
                  </a:cxn>
                  <a:cxn ang="0">
                    <a:pos x="0" y="15"/>
                  </a:cxn>
                  <a:cxn ang="0">
                    <a:pos x="0" y="55"/>
                  </a:cxn>
                  <a:cxn ang="0">
                    <a:pos x="0" y="55"/>
                  </a:cxn>
                  <a:cxn ang="0">
                    <a:pos x="2" y="62"/>
                  </a:cxn>
                  <a:cxn ang="0">
                    <a:pos x="5" y="67"/>
                  </a:cxn>
                  <a:cxn ang="0">
                    <a:pos x="5" y="67"/>
                  </a:cxn>
                  <a:cxn ang="0">
                    <a:pos x="10" y="70"/>
                  </a:cxn>
                  <a:cxn ang="0">
                    <a:pos x="16" y="72"/>
                  </a:cxn>
                  <a:cxn ang="0">
                    <a:pos x="16" y="72"/>
                  </a:cxn>
                  <a:cxn ang="0">
                    <a:pos x="34" y="74"/>
                  </a:cxn>
                  <a:cxn ang="0">
                    <a:pos x="53" y="81"/>
                  </a:cxn>
                  <a:cxn ang="0">
                    <a:pos x="68" y="89"/>
                  </a:cxn>
                  <a:cxn ang="0">
                    <a:pos x="83" y="101"/>
                  </a:cxn>
                  <a:cxn ang="0">
                    <a:pos x="83" y="101"/>
                  </a:cxn>
                  <a:cxn ang="0">
                    <a:pos x="86" y="104"/>
                  </a:cxn>
                  <a:cxn ang="0">
                    <a:pos x="86" y="104"/>
                  </a:cxn>
                  <a:cxn ang="0">
                    <a:pos x="97" y="119"/>
                  </a:cxn>
                  <a:cxn ang="0">
                    <a:pos x="105" y="136"/>
                  </a:cxn>
                  <a:cxn ang="0">
                    <a:pos x="108" y="153"/>
                  </a:cxn>
                  <a:cxn ang="0">
                    <a:pos x="110" y="170"/>
                  </a:cxn>
                  <a:cxn ang="0">
                    <a:pos x="110" y="170"/>
                  </a:cxn>
                  <a:cxn ang="0">
                    <a:pos x="112" y="177"/>
                  </a:cxn>
                  <a:cxn ang="0">
                    <a:pos x="113" y="182"/>
                  </a:cxn>
                  <a:cxn ang="0">
                    <a:pos x="113" y="182"/>
                  </a:cxn>
                  <a:cxn ang="0">
                    <a:pos x="118" y="185"/>
                  </a:cxn>
                  <a:cxn ang="0">
                    <a:pos x="125" y="187"/>
                  </a:cxn>
                  <a:cxn ang="0">
                    <a:pos x="167" y="189"/>
                  </a:cxn>
                  <a:cxn ang="0">
                    <a:pos x="167" y="189"/>
                  </a:cxn>
                  <a:cxn ang="0">
                    <a:pos x="172" y="187"/>
                  </a:cxn>
                  <a:cxn ang="0">
                    <a:pos x="177" y="183"/>
                  </a:cxn>
                  <a:cxn ang="0">
                    <a:pos x="181" y="178"/>
                  </a:cxn>
                  <a:cxn ang="0">
                    <a:pos x="183" y="173"/>
                  </a:cxn>
                  <a:cxn ang="0">
                    <a:pos x="183" y="173"/>
                  </a:cxn>
                  <a:cxn ang="0">
                    <a:pos x="183" y="156"/>
                  </a:cxn>
                  <a:cxn ang="0">
                    <a:pos x="181" y="141"/>
                  </a:cxn>
                  <a:cxn ang="0">
                    <a:pos x="177" y="126"/>
                  </a:cxn>
                  <a:cxn ang="0">
                    <a:pos x="172" y="111"/>
                  </a:cxn>
                  <a:cxn ang="0">
                    <a:pos x="167" y="96"/>
                  </a:cxn>
                  <a:cxn ang="0">
                    <a:pos x="161" y="82"/>
                  </a:cxn>
                  <a:cxn ang="0">
                    <a:pos x="152" y="69"/>
                  </a:cxn>
                  <a:cxn ang="0">
                    <a:pos x="142" y="57"/>
                  </a:cxn>
                  <a:cxn ang="0">
                    <a:pos x="142" y="57"/>
                  </a:cxn>
                  <a:cxn ang="0">
                    <a:pos x="135" y="50"/>
                  </a:cxn>
                  <a:cxn ang="0">
                    <a:pos x="135" y="50"/>
                  </a:cxn>
                </a:cxnLst>
                <a:rect l="0" t="0" r="r" b="b"/>
                <a:pathLst>
                  <a:path w="183" h="189">
                    <a:moveTo>
                      <a:pt x="135" y="50"/>
                    </a:moveTo>
                    <a:lnTo>
                      <a:pt x="135" y="50"/>
                    </a:lnTo>
                    <a:lnTo>
                      <a:pt x="122" y="38"/>
                    </a:lnTo>
                    <a:lnTo>
                      <a:pt x="110" y="28"/>
                    </a:lnTo>
                    <a:lnTo>
                      <a:pt x="95" y="20"/>
                    </a:lnTo>
                    <a:lnTo>
                      <a:pt x="81" y="13"/>
                    </a:lnTo>
                    <a:lnTo>
                      <a:pt x="64" y="6"/>
                    </a:lnTo>
                    <a:lnTo>
                      <a:pt x="49" y="3"/>
                    </a:lnTo>
                    <a:lnTo>
                      <a:pt x="32" y="0"/>
                    </a:lnTo>
                    <a:lnTo>
                      <a:pt x="16" y="0"/>
                    </a:lnTo>
                    <a:lnTo>
                      <a:pt x="16" y="0"/>
                    </a:lnTo>
                    <a:lnTo>
                      <a:pt x="10" y="0"/>
                    </a:lnTo>
                    <a:lnTo>
                      <a:pt x="5" y="3"/>
                    </a:lnTo>
                    <a:lnTo>
                      <a:pt x="5" y="3"/>
                    </a:lnTo>
                    <a:lnTo>
                      <a:pt x="2" y="8"/>
                    </a:lnTo>
                    <a:lnTo>
                      <a:pt x="0" y="15"/>
                    </a:lnTo>
                    <a:lnTo>
                      <a:pt x="0" y="55"/>
                    </a:lnTo>
                    <a:lnTo>
                      <a:pt x="0" y="55"/>
                    </a:lnTo>
                    <a:lnTo>
                      <a:pt x="2" y="62"/>
                    </a:lnTo>
                    <a:lnTo>
                      <a:pt x="5" y="67"/>
                    </a:lnTo>
                    <a:lnTo>
                      <a:pt x="5" y="67"/>
                    </a:lnTo>
                    <a:lnTo>
                      <a:pt x="10" y="70"/>
                    </a:lnTo>
                    <a:lnTo>
                      <a:pt x="16" y="72"/>
                    </a:lnTo>
                    <a:lnTo>
                      <a:pt x="16" y="72"/>
                    </a:lnTo>
                    <a:lnTo>
                      <a:pt x="34" y="74"/>
                    </a:lnTo>
                    <a:lnTo>
                      <a:pt x="53" y="81"/>
                    </a:lnTo>
                    <a:lnTo>
                      <a:pt x="68" y="89"/>
                    </a:lnTo>
                    <a:lnTo>
                      <a:pt x="83" y="101"/>
                    </a:lnTo>
                    <a:lnTo>
                      <a:pt x="83" y="101"/>
                    </a:lnTo>
                    <a:lnTo>
                      <a:pt x="86" y="104"/>
                    </a:lnTo>
                    <a:lnTo>
                      <a:pt x="86" y="104"/>
                    </a:lnTo>
                    <a:lnTo>
                      <a:pt x="97" y="119"/>
                    </a:lnTo>
                    <a:lnTo>
                      <a:pt x="105" y="136"/>
                    </a:lnTo>
                    <a:lnTo>
                      <a:pt x="108" y="153"/>
                    </a:lnTo>
                    <a:lnTo>
                      <a:pt x="110" y="170"/>
                    </a:lnTo>
                    <a:lnTo>
                      <a:pt x="110" y="170"/>
                    </a:lnTo>
                    <a:lnTo>
                      <a:pt x="112" y="177"/>
                    </a:lnTo>
                    <a:lnTo>
                      <a:pt x="113" y="182"/>
                    </a:lnTo>
                    <a:lnTo>
                      <a:pt x="113" y="182"/>
                    </a:lnTo>
                    <a:lnTo>
                      <a:pt x="118" y="185"/>
                    </a:lnTo>
                    <a:lnTo>
                      <a:pt x="125" y="187"/>
                    </a:lnTo>
                    <a:lnTo>
                      <a:pt x="167" y="189"/>
                    </a:lnTo>
                    <a:lnTo>
                      <a:pt x="167" y="189"/>
                    </a:lnTo>
                    <a:lnTo>
                      <a:pt x="172" y="187"/>
                    </a:lnTo>
                    <a:lnTo>
                      <a:pt x="177" y="183"/>
                    </a:lnTo>
                    <a:lnTo>
                      <a:pt x="181" y="178"/>
                    </a:lnTo>
                    <a:lnTo>
                      <a:pt x="183" y="173"/>
                    </a:lnTo>
                    <a:lnTo>
                      <a:pt x="183" y="173"/>
                    </a:lnTo>
                    <a:lnTo>
                      <a:pt x="183" y="156"/>
                    </a:lnTo>
                    <a:lnTo>
                      <a:pt x="181" y="141"/>
                    </a:lnTo>
                    <a:lnTo>
                      <a:pt x="177" y="126"/>
                    </a:lnTo>
                    <a:lnTo>
                      <a:pt x="172" y="111"/>
                    </a:lnTo>
                    <a:lnTo>
                      <a:pt x="167" y="96"/>
                    </a:lnTo>
                    <a:lnTo>
                      <a:pt x="161" y="82"/>
                    </a:lnTo>
                    <a:lnTo>
                      <a:pt x="152" y="69"/>
                    </a:lnTo>
                    <a:lnTo>
                      <a:pt x="142" y="57"/>
                    </a:lnTo>
                    <a:lnTo>
                      <a:pt x="142" y="57"/>
                    </a:lnTo>
                    <a:lnTo>
                      <a:pt x="135" y="50"/>
                    </a:lnTo>
                    <a:lnTo>
                      <a:pt x="135" y="5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100" b="1" dirty="0">
                  <a:solidFill>
                    <a:schemeClr val="bg1"/>
                  </a:solidFill>
                  <a:latin typeface="+mn-ea"/>
                  <a:ea typeface="+mn-ea"/>
                </a:endParaRPr>
              </a:p>
            </p:txBody>
          </p:sp>
          <p:sp>
            <p:nvSpPr>
              <p:cNvPr id="34" name="Freeform 61"/>
              <p:cNvSpPr>
                <a:spLocks noEditPoints="1"/>
              </p:cNvSpPr>
              <p:nvPr/>
            </p:nvSpPr>
            <p:spPr bwMode="auto">
              <a:xfrm>
                <a:off x="15730538" y="3460750"/>
                <a:ext cx="765175" cy="931863"/>
              </a:xfrm>
              <a:custGeom>
                <a:avLst/>
                <a:gdLst/>
                <a:ahLst/>
                <a:cxnLst>
                  <a:cxn ang="0">
                    <a:pos x="157" y="1174"/>
                  </a:cxn>
                  <a:cxn ang="0">
                    <a:pos x="963" y="1174"/>
                  </a:cxn>
                  <a:cxn ang="0">
                    <a:pos x="842" y="1026"/>
                  </a:cxn>
                  <a:cxn ang="0">
                    <a:pos x="579" y="248"/>
                  </a:cxn>
                  <a:cxn ang="0">
                    <a:pos x="590" y="238"/>
                  </a:cxn>
                  <a:cxn ang="0">
                    <a:pos x="611" y="215"/>
                  </a:cxn>
                  <a:cxn ang="0">
                    <a:pos x="626" y="186"/>
                  </a:cxn>
                  <a:cxn ang="0">
                    <a:pos x="634" y="154"/>
                  </a:cxn>
                  <a:cxn ang="0">
                    <a:pos x="634" y="137"/>
                  </a:cxn>
                  <a:cxn ang="0">
                    <a:pos x="633" y="110"/>
                  </a:cxn>
                  <a:cxn ang="0">
                    <a:pos x="624" y="85"/>
                  </a:cxn>
                  <a:cxn ang="0">
                    <a:pos x="611" y="61"/>
                  </a:cxn>
                  <a:cxn ang="0">
                    <a:pos x="594" y="41"/>
                  </a:cxn>
                  <a:cxn ang="0">
                    <a:pos x="573" y="24"/>
                  </a:cxn>
                  <a:cxn ang="0">
                    <a:pos x="552" y="10"/>
                  </a:cxn>
                  <a:cxn ang="0">
                    <a:pos x="525" y="4"/>
                  </a:cxn>
                  <a:cxn ang="0">
                    <a:pos x="498" y="0"/>
                  </a:cxn>
                  <a:cxn ang="0">
                    <a:pos x="484" y="0"/>
                  </a:cxn>
                  <a:cxn ang="0">
                    <a:pos x="457" y="7"/>
                  </a:cxn>
                  <a:cxn ang="0">
                    <a:pos x="432" y="17"/>
                  </a:cxn>
                  <a:cxn ang="0">
                    <a:pos x="410" y="31"/>
                  </a:cxn>
                  <a:cxn ang="0">
                    <a:pos x="391" y="49"/>
                  </a:cxn>
                  <a:cxn ang="0">
                    <a:pos x="376" y="71"/>
                  </a:cxn>
                  <a:cxn ang="0">
                    <a:pos x="366" y="96"/>
                  </a:cxn>
                  <a:cxn ang="0">
                    <a:pos x="361" y="123"/>
                  </a:cxn>
                  <a:cxn ang="0">
                    <a:pos x="359" y="137"/>
                  </a:cxn>
                  <a:cxn ang="0">
                    <a:pos x="364" y="169"/>
                  </a:cxn>
                  <a:cxn ang="0">
                    <a:pos x="374" y="198"/>
                  </a:cxn>
                  <a:cxn ang="0">
                    <a:pos x="391" y="223"/>
                  </a:cxn>
                  <a:cxn ang="0">
                    <a:pos x="412" y="245"/>
                  </a:cxn>
                  <a:cxn ang="0">
                    <a:pos x="121" y="1026"/>
                  </a:cxn>
                  <a:cxn ang="0">
                    <a:pos x="0" y="1174"/>
                  </a:cxn>
                  <a:cxn ang="0">
                    <a:pos x="415" y="977"/>
                  </a:cxn>
                  <a:cxn ang="0">
                    <a:pos x="698" y="1026"/>
                  </a:cxn>
                  <a:cxn ang="0">
                    <a:pos x="442" y="478"/>
                  </a:cxn>
                  <a:cxn ang="0">
                    <a:pos x="410" y="597"/>
                  </a:cxn>
                  <a:cxn ang="0">
                    <a:pos x="467" y="387"/>
                  </a:cxn>
                  <a:cxn ang="0">
                    <a:pos x="533" y="429"/>
                  </a:cxn>
                  <a:cxn ang="0">
                    <a:pos x="582" y="604"/>
                  </a:cxn>
                  <a:cxn ang="0">
                    <a:pos x="450" y="678"/>
                  </a:cxn>
                  <a:cxn ang="0">
                    <a:pos x="369" y="743"/>
                  </a:cxn>
                  <a:cxn ang="0">
                    <a:pos x="324" y="910"/>
                  </a:cxn>
                </a:cxnLst>
                <a:rect l="0" t="0" r="r" b="b"/>
                <a:pathLst>
                  <a:path w="963" h="1174">
                    <a:moveTo>
                      <a:pt x="0" y="1174"/>
                    </a:moveTo>
                    <a:lnTo>
                      <a:pt x="157" y="1174"/>
                    </a:lnTo>
                    <a:lnTo>
                      <a:pt x="833" y="1174"/>
                    </a:lnTo>
                    <a:lnTo>
                      <a:pt x="963" y="1174"/>
                    </a:lnTo>
                    <a:lnTo>
                      <a:pt x="918" y="1120"/>
                    </a:lnTo>
                    <a:lnTo>
                      <a:pt x="842" y="1026"/>
                    </a:lnTo>
                    <a:lnTo>
                      <a:pt x="793" y="1026"/>
                    </a:lnTo>
                    <a:lnTo>
                      <a:pt x="579" y="248"/>
                    </a:lnTo>
                    <a:lnTo>
                      <a:pt x="579" y="248"/>
                    </a:lnTo>
                    <a:lnTo>
                      <a:pt x="590" y="238"/>
                    </a:lnTo>
                    <a:lnTo>
                      <a:pt x="602" y="226"/>
                    </a:lnTo>
                    <a:lnTo>
                      <a:pt x="611" y="215"/>
                    </a:lnTo>
                    <a:lnTo>
                      <a:pt x="619" y="201"/>
                    </a:lnTo>
                    <a:lnTo>
                      <a:pt x="626" y="186"/>
                    </a:lnTo>
                    <a:lnTo>
                      <a:pt x="631" y="171"/>
                    </a:lnTo>
                    <a:lnTo>
                      <a:pt x="634" y="154"/>
                    </a:lnTo>
                    <a:lnTo>
                      <a:pt x="634" y="137"/>
                    </a:lnTo>
                    <a:lnTo>
                      <a:pt x="634" y="137"/>
                    </a:lnTo>
                    <a:lnTo>
                      <a:pt x="634" y="123"/>
                    </a:lnTo>
                    <a:lnTo>
                      <a:pt x="633" y="110"/>
                    </a:lnTo>
                    <a:lnTo>
                      <a:pt x="629" y="96"/>
                    </a:lnTo>
                    <a:lnTo>
                      <a:pt x="624" y="85"/>
                    </a:lnTo>
                    <a:lnTo>
                      <a:pt x="617" y="71"/>
                    </a:lnTo>
                    <a:lnTo>
                      <a:pt x="611" y="61"/>
                    </a:lnTo>
                    <a:lnTo>
                      <a:pt x="604" y="49"/>
                    </a:lnTo>
                    <a:lnTo>
                      <a:pt x="594" y="41"/>
                    </a:lnTo>
                    <a:lnTo>
                      <a:pt x="585" y="31"/>
                    </a:lnTo>
                    <a:lnTo>
                      <a:pt x="573" y="24"/>
                    </a:lnTo>
                    <a:lnTo>
                      <a:pt x="563" y="17"/>
                    </a:lnTo>
                    <a:lnTo>
                      <a:pt x="552" y="10"/>
                    </a:lnTo>
                    <a:lnTo>
                      <a:pt x="538" y="7"/>
                    </a:lnTo>
                    <a:lnTo>
                      <a:pt x="525" y="4"/>
                    </a:lnTo>
                    <a:lnTo>
                      <a:pt x="511" y="0"/>
                    </a:lnTo>
                    <a:lnTo>
                      <a:pt x="498" y="0"/>
                    </a:lnTo>
                    <a:lnTo>
                      <a:pt x="498" y="0"/>
                    </a:lnTo>
                    <a:lnTo>
                      <a:pt x="484" y="0"/>
                    </a:lnTo>
                    <a:lnTo>
                      <a:pt x="469" y="4"/>
                    </a:lnTo>
                    <a:lnTo>
                      <a:pt x="457" y="7"/>
                    </a:lnTo>
                    <a:lnTo>
                      <a:pt x="444" y="10"/>
                    </a:lnTo>
                    <a:lnTo>
                      <a:pt x="432" y="17"/>
                    </a:lnTo>
                    <a:lnTo>
                      <a:pt x="420" y="24"/>
                    </a:lnTo>
                    <a:lnTo>
                      <a:pt x="410" y="31"/>
                    </a:lnTo>
                    <a:lnTo>
                      <a:pt x="400" y="41"/>
                    </a:lnTo>
                    <a:lnTo>
                      <a:pt x="391" y="49"/>
                    </a:lnTo>
                    <a:lnTo>
                      <a:pt x="383" y="61"/>
                    </a:lnTo>
                    <a:lnTo>
                      <a:pt x="376" y="71"/>
                    </a:lnTo>
                    <a:lnTo>
                      <a:pt x="371" y="85"/>
                    </a:lnTo>
                    <a:lnTo>
                      <a:pt x="366" y="96"/>
                    </a:lnTo>
                    <a:lnTo>
                      <a:pt x="363" y="110"/>
                    </a:lnTo>
                    <a:lnTo>
                      <a:pt x="361" y="123"/>
                    </a:lnTo>
                    <a:lnTo>
                      <a:pt x="359" y="137"/>
                    </a:lnTo>
                    <a:lnTo>
                      <a:pt x="359" y="137"/>
                    </a:lnTo>
                    <a:lnTo>
                      <a:pt x="361" y="154"/>
                    </a:lnTo>
                    <a:lnTo>
                      <a:pt x="364" y="169"/>
                    </a:lnTo>
                    <a:lnTo>
                      <a:pt x="368" y="184"/>
                    </a:lnTo>
                    <a:lnTo>
                      <a:pt x="374" y="198"/>
                    </a:lnTo>
                    <a:lnTo>
                      <a:pt x="381" y="211"/>
                    </a:lnTo>
                    <a:lnTo>
                      <a:pt x="391" y="223"/>
                    </a:lnTo>
                    <a:lnTo>
                      <a:pt x="400" y="235"/>
                    </a:lnTo>
                    <a:lnTo>
                      <a:pt x="412" y="245"/>
                    </a:lnTo>
                    <a:lnTo>
                      <a:pt x="197" y="1026"/>
                    </a:lnTo>
                    <a:lnTo>
                      <a:pt x="121" y="1026"/>
                    </a:lnTo>
                    <a:lnTo>
                      <a:pt x="46" y="1120"/>
                    </a:lnTo>
                    <a:lnTo>
                      <a:pt x="0" y="1174"/>
                    </a:lnTo>
                    <a:close/>
                    <a:moveTo>
                      <a:pt x="577" y="1026"/>
                    </a:moveTo>
                    <a:lnTo>
                      <a:pt x="415" y="977"/>
                    </a:lnTo>
                    <a:lnTo>
                      <a:pt x="663" y="898"/>
                    </a:lnTo>
                    <a:lnTo>
                      <a:pt x="698" y="1026"/>
                    </a:lnTo>
                    <a:lnTo>
                      <a:pt x="577" y="1026"/>
                    </a:lnTo>
                    <a:close/>
                    <a:moveTo>
                      <a:pt x="442" y="478"/>
                    </a:moveTo>
                    <a:lnTo>
                      <a:pt x="526" y="532"/>
                    </a:lnTo>
                    <a:lnTo>
                      <a:pt x="410" y="597"/>
                    </a:lnTo>
                    <a:lnTo>
                      <a:pt x="442" y="478"/>
                    </a:lnTo>
                    <a:close/>
                    <a:moveTo>
                      <a:pt x="467" y="387"/>
                    </a:moveTo>
                    <a:lnTo>
                      <a:pt x="494" y="287"/>
                    </a:lnTo>
                    <a:lnTo>
                      <a:pt x="533" y="429"/>
                    </a:lnTo>
                    <a:lnTo>
                      <a:pt x="467" y="387"/>
                    </a:lnTo>
                    <a:close/>
                    <a:moveTo>
                      <a:pt x="582" y="604"/>
                    </a:moveTo>
                    <a:lnTo>
                      <a:pt x="622" y="753"/>
                    </a:lnTo>
                    <a:lnTo>
                      <a:pt x="450" y="678"/>
                    </a:lnTo>
                    <a:lnTo>
                      <a:pt x="582" y="604"/>
                    </a:lnTo>
                    <a:close/>
                    <a:moveTo>
                      <a:pt x="369" y="743"/>
                    </a:moveTo>
                    <a:lnTo>
                      <a:pt x="573" y="830"/>
                    </a:lnTo>
                    <a:lnTo>
                      <a:pt x="324" y="910"/>
                    </a:lnTo>
                    <a:lnTo>
                      <a:pt x="369" y="7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100" b="1" dirty="0">
                  <a:solidFill>
                    <a:schemeClr val="bg1"/>
                  </a:solidFill>
                  <a:latin typeface="+mn-ea"/>
                  <a:ea typeface="+mn-ea"/>
                </a:endParaRPr>
              </a:p>
            </p:txBody>
          </p:sp>
        </p:grpSp>
      </p:grpSp>
      <p:sp>
        <p:nvSpPr>
          <p:cNvPr id="44" name="文本框 27"/>
          <p:cNvSpPr txBox="1"/>
          <p:nvPr/>
        </p:nvSpPr>
        <p:spPr>
          <a:xfrm>
            <a:off x="543273" y="915935"/>
            <a:ext cx="5134321" cy="400075"/>
          </a:xfrm>
          <a:prstGeom prst="rect">
            <a:avLst/>
          </a:prstGeom>
          <a:noFill/>
        </p:spPr>
        <p:txBody>
          <a:bodyPr wrap="square" lIns="121885" tIns="60943" rIns="121885" bIns="60943" rtlCol="0">
            <a:spAutoFit/>
          </a:bodyPr>
          <a:lstStyle/>
          <a:p>
            <a:pPr algn="ctr">
              <a:spcBef>
                <a:spcPct val="0"/>
              </a:spcBef>
              <a:buSzPct val="80000"/>
            </a:pPr>
            <a:r>
              <a:rPr lang="zh-CN" altLang="en-US" b="1" kern="0" dirty="0" smtClean="0">
                <a:solidFill>
                  <a:schemeClr val="bg1"/>
                </a:solidFill>
                <a:latin typeface="微软雅黑" pitchFamily="34" charset="-122"/>
                <a:ea typeface="微软雅黑" pitchFamily="34" charset="-122"/>
                <a:cs typeface="Arial" pitchFamily="34" charset="0"/>
              </a:rPr>
              <a:t>功率谱密度</a:t>
            </a:r>
            <a:endParaRPr lang="en-US" altLang="zh-CN" b="1" kern="0" dirty="0">
              <a:solidFill>
                <a:schemeClr val="bg1"/>
              </a:solidFill>
              <a:latin typeface="微软雅黑" pitchFamily="34" charset="-122"/>
              <a:ea typeface="微软雅黑" pitchFamily="34" charset="-122"/>
              <a:cs typeface="Arial" pitchFamily="34" charset="0"/>
            </a:endParaRPr>
          </a:p>
        </p:txBody>
      </p:sp>
      <p:sp>
        <p:nvSpPr>
          <p:cNvPr id="45" name="文本框 27"/>
          <p:cNvSpPr txBox="1"/>
          <p:nvPr/>
        </p:nvSpPr>
        <p:spPr>
          <a:xfrm>
            <a:off x="6202036" y="915935"/>
            <a:ext cx="2262545" cy="400075"/>
          </a:xfrm>
          <a:prstGeom prst="rect">
            <a:avLst/>
          </a:prstGeom>
          <a:noFill/>
        </p:spPr>
        <p:txBody>
          <a:bodyPr wrap="square" lIns="121885" tIns="60943" rIns="121885" bIns="60943" rtlCol="0">
            <a:spAutoFit/>
          </a:bodyPr>
          <a:lstStyle/>
          <a:p>
            <a:pPr algn="ctr">
              <a:spcBef>
                <a:spcPct val="0"/>
              </a:spcBef>
              <a:buSzPct val="80000"/>
            </a:pPr>
            <a:r>
              <a:rPr lang="zh-CN" altLang="en-US" b="1" kern="0" dirty="0" smtClean="0">
                <a:solidFill>
                  <a:schemeClr val="bg1"/>
                </a:solidFill>
                <a:latin typeface="微软雅黑" pitchFamily="34" charset="-122"/>
                <a:ea typeface="微软雅黑" pitchFamily="34" charset="-122"/>
                <a:cs typeface="Arial" pitchFamily="34" charset="0"/>
              </a:rPr>
              <a:t>重传</a:t>
            </a:r>
            <a:endParaRPr lang="zh-CN" altLang="en-US" b="1" kern="0" dirty="0">
              <a:solidFill>
                <a:schemeClr val="bg1"/>
              </a:solidFill>
              <a:latin typeface="微软雅黑" pitchFamily="34" charset="-122"/>
              <a:ea typeface="微软雅黑" pitchFamily="34" charset="-122"/>
              <a:cs typeface="Arial" pitchFamily="34" charset="0"/>
            </a:endParaRPr>
          </a:p>
        </p:txBody>
      </p:sp>
      <p:sp>
        <p:nvSpPr>
          <p:cNvPr id="46" name="Freeform 36"/>
          <p:cNvSpPr/>
          <p:nvPr/>
        </p:nvSpPr>
        <p:spPr bwMode="auto">
          <a:xfrm>
            <a:off x="600824" y="1336556"/>
            <a:ext cx="4802821" cy="89102"/>
          </a:xfrm>
          <a:custGeom>
            <a:avLst/>
            <a:gdLst>
              <a:gd name="connsiteX0" fmla="*/ 0 w 9056914"/>
              <a:gd name="connsiteY0" fmla="*/ 29029 h 275772"/>
              <a:gd name="connsiteX1" fmla="*/ 4383314 w 9056914"/>
              <a:gd name="connsiteY1" fmla="*/ 29029 h 275772"/>
              <a:gd name="connsiteX2" fmla="*/ 4586514 w 9056914"/>
              <a:gd name="connsiteY2" fmla="*/ 275772 h 275772"/>
              <a:gd name="connsiteX3" fmla="*/ 4717143 w 9056914"/>
              <a:gd name="connsiteY3" fmla="*/ 14515 h 275772"/>
              <a:gd name="connsiteX4" fmla="*/ 9056914 w 9056914"/>
              <a:gd name="connsiteY4" fmla="*/ 0 h 275772"/>
              <a:gd name="connsiteX0" fmla="*/ 0 w 9056914"/>
              <a:gd name="connsiteY0" fmla="*/ 29029 h 275772"/>
              <a:gd name="connsiteX1" fmla="*/ 4383314 w 9056914"/>
              <a:gd name="connsiteY1" fmla="*/ 29029 h 275772"/>
              <a:gd name="connsiteX2" fmla="*/ 4586514 w 9056914"/>
              <a:gd name="connsiteY2" fmla="*/ 275772 h 275772"/>
              <a:gd name="connsiteX3" fmla="*/ 4692407 w 9056914"/>
              <a:gd name="connsiteY3" fmla="*/ 38472 h 275772"/>
              <a:gd name="connsiteX4" fmla="*/ 9056914 w 9056914"/>
              <a:gd name="connsiteY4" fmla="*/ 0 h 275772"/>
              <a:gd name="connsiteX0" fmla="*/ 0 w 9056914"/>
              <a:gd name="connsiteY0" fmla="*/ 0 h 246743"/>
              <a:gd name="connsiteX1" fmla="*/ 4383314 w 9056914"/>
              <a:gd name="connsiteY1" fmla="*/ 0 h 246743"/>
              <a:gd name="connsiteX2" fmla="*/ 4586514 w 9056914"/>
              <a:gd name="connsiteY2" fmla="*/ 246743 h 246743"/>
              <a:gd name="connsiteX3" fmla="*/ 4692407 w 9056914"/>
              <a:gd name="connsiteY3" fmla="*/ 9443 h 246743"/>
              <a:gd name="connsiteX4" fmla="*/ 9056914 w 9056914"/>
              <a:gd name="connsiteY4" fmla="*/ 9443 h 246743"/>
              <a:gd name="connsiteX0" fmla="*/ 0 w 9056914"/>
              <a:gd name="connsiteY0" fmla="*/ 0 h 246743"/>
              <a:gd name="connsiteX1" fmla="*/ 4383314 w 9056914"/>
              <a:gd name="connsiteY1" fmla="*/ 0 h 246743"/>
              <a:gd name="connsiteX2" fmla="*/ 4515295 w 9056914"/>
              <a:gd name="connsiteY2" fmla="*/ 246743 h 246743"/>
              <a:gd name="connsiteX3" fmla="*/ 4692407 w 9056914"/>
              <a:gd name="connsiteY3" fmla="*/ 9443 h 246743"/>
              <a:gd name="connsiteX4" fmla="*/ 9056914 w 9056914"/>
              <a:gd name="connsiteY4" fmla="*/ 9443 h 246743"/>
              <a:gd name="connsiteX0" fmla="*/ 0 w 9056914"/>
              <a:gd name="connsiteY0" fmla="*/ 0 h 172448"/>
              <a:gd name="connsiteX1" fmla="*/ 4383314 w 9056914"/>
              <a:gd name="connsiteY1" fmla="*/ 0 h 172448"/>
              <a:gd name="connsiteX2" fmla="*/ 4515295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15295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15295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73789 w 9056914"/>
              <a:gd name="connsiteY1" fmla="*/ 9443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63005"/>
              <a:gd name="connsiteX1" fmla="*/ 4373789 w 9056914"/>
              <a:gd name="connsiteY1" fmla="*/ 0 h 163005"/>
              <a:gd name="connsiteX2" fmla="*/ 4556844 w 9056914"/>
              <a:gd name="connsiteY2" fmla="*/ 163005 h 163005"/>
              <a:gd name="connsiteX3" fmla="*/ 4692407 w 9056914"/>
              <a:gd name="connsiteY3" fmla="*/ 0 h 163005"/>
              <a:gd name="connsiteX4" fmla="*/ 9056914 w 9056914"/>
              <a:gd name="connsiteY4" fmla="*/ 0 h 163005"/>
              <a:gd name="connsiteX0" fmla="*/ 0 w 9056914"/>
              <a:gd name="connsiteY0" fmla="*/ 0 h 163005"/>
              <a:gd name="connsiteX1" fmla="*/ 4373789 w 9056914"/>
              <a:gd name="connsiteY1" fmla="*/ 0 h 163005"/>
              <a:gd name="connsiteX2" fmla="*/ 4556844 w 9056914"/>
              <a:gd name="connsiteY2" fmla="*/ 163005 h 163005"/>
              <a:gd name="connsiteX3" fmla="*/ 4692407 w 9056914"/>
              <a:gd name="connsiteY3" fmla="*/ 0 h 163005"/>
              <a:gd name="connsiteX4" fmla="*/ 9056914 w 9056914"/>
              <a:gd name="connsiteY4" fmla="*/ 0 h 163005"/>
              <a:gd name="connsiteX0" fmla="*/ 0 w 9056914"/>
              <a:gd name="connsiteY0" fmla="*/ 0 h 163005"/>
              <a:gd name="connsiteX1" fmla="*/ 4373789 w 9056914"/>
              <a:gd name="connsiteY1" fmla="*/ 0 h 163005"/>
              <a:gd name="connsiteX2" fmla="*/ 4556844 w 9056914"/>
              <a:gd name="connsiteY2" fmla="*/ 163005 h 163005"/>
              <a:gd name="connsiteX3" fmla="*/ 4692407 w 9056914"/>
              <a:gd name="connsiteY3" fmla="*/ 0 h 163005"/>
              <a:gd name="connsiteX4" fmla="*/ 9056914 w 9056914"/>
              <a:gd name="connsiteY4" fmla="*/ 0 h 163005"/>
              <a:gd name="connsiteX0" fmla="*/ 0 w 9056914"/>
              <a:gd name="connsiteY0" fmla="*/ 0 h 163005"/>
              <a:gd name="connsiteX1" fmla="*/ 4373789 w 9056914"/>
              <a:gd name="connsiteY1" fmla="*/ 0 h 163005"/>
              <a:gd name="connsiteX2" fmla="*/ 4542555 w 9056914"/>
              <a:gd name="connsiteY2" fmla="*/ 163005 h 163005"/>
              <a:gd name="connsiteX3" fmla="*/ 4692407 w 9056914"/>
              <a:gd name="connsiteY3" fmla="*/ 0 h 163005"/>
              <a:gd name="connsiteX4" fmla="*/ 9056914 w 9056914"/>
              <a:gd name="connsiteY4" fmla="*/ 0 h 16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6914" h="163005">
                <a:moveTo>
                  <a:pt x="0" y="0"/>
                </a:moveTo>
                <a:lnTo>
                  <a:pt x="4373789" y="0"/>
                </a:lnTo>
                <a:lnTo>
                  <a:pt x="4542555" y="163005"/>
                </a:lnTo>
                <a:lnTo>
                  <a:pt x="4692407" y="0"/>
                </a:lnTo>
                <a:lnTo>
                  <a:pt x="9056914" y="0"/>
                </a:lnTo>
              </a:path>
            </a:pathLst>
          </a:custGeom>
          <a:noFill/>
          <a:ln w="12700" cap="flat" cmpd="sng" algn="ctr">
            <a:solidFill>
              <a:schemeClr val="bg1"/>
            </a:solidFill>
            <a:prstDash val="solid"/>
            <a:round/>
            <a:headEnd type="none" w="med" len="med"/>
            <a:tailEnd type="none" w="med" len="med"/>
          </a:ln>
          <a:effectLst/>
        </p:spPr>
        <p:txBody>
          <a:bodyPr vert="horz" wrap="square" lIns="121885" tIns="60943" rIns="121885" bIns="60943" numCol="1" rtlCol="0" anchor="t" anchorCtr="0" compatLnSpc="1">
            <a:prstTxWarp prst="textNoShape">
              <a:avLst/>
            </a:prstTxWarp>
          </a:bodyPr>
          <a:lstStyle/>
          <a:p>
            <a:pPr defTabSz="1218858">
              <a:buClr>
                <a:srgbClr val="CC9900"/>
              </a:buClr>
              <a:buFont typeface="Wingdings" pitchFamily="2" charset="2"/>
              <a:buChar char="n"/>
            </a:pPr>
            <a:endParaRPr lang="zh-CN" altLang="en-US" sz="2400" b="1" dirty="0" smtClean="0">
              <a:solidFill>
                <a:schemeClr val="bg1"/>
              </a:solidFill>
              <a:latin typeface="微软雅黑" pitchFamily="34" charset="-122"/>
              <a:ea typeface="微软雅黑" pitchFamily="34" charset="-122"/>
              <a:cs typeface="Arial" pitchFamily="34" charset="0"/>
            </a:endParaRPr>
          </a:p>
        </p:txBody>
      </p:sp>
      <p:sp>
        <p:nvSpPr>
          <p:cNvPr id="47" name="Freeform 36"/>
          <p:cNvSpPr/>
          <p:nvPr/>
        </p:nvSpPr>
        <p:spPr bwMode="auto">
          <a:xfrm>
            <a:off x="6001307" y="1336556"/>
            <a:ext cx="2664000" cy="89102"/>
          </a:xfrm>
          <a:custGeom>
            <a:avLst/>
            <a:gdLst>
              <a:gd name="connsiteX0" fmla="*/ 0 w 9056914"/>
              <a:gd name="connsiteY0" fmla="*/ 29029 h 275772"/>
              <a:gd name="connsiteX1" fmla="*/ 4383314 w 9056914"/>
              <a:gd name="connsiteY1" fmla="*/ 29029 h 275772"/>
              <a:gd name="connsiteX2" fmla="*/ 4586514 w 9056914"/>
              <a:gd name="connsiteY2" fmla="*/ 275772 h 275772"/>
              <a:gd name="connsiteX3" fmla="*/ 4717143 w 9056914"/>
              <a:gd name="connsiteY3" fmla="*/ 14515 h 275772"/>
              <a:gd name="connsiteX4" fmla="*/ 9056914 w 9056914"/>
              <a:gd name="connsiteY4" fmla="*/ 0 h 275772"/>
              <a:gd name="connsiteX0" fmla="*/ 0 w 9056914"/>
              <a:gd name="connsiteY0" fmla="*/ 29029 h 275772"/>
              <a:gd name="connsiteX1" fmla="*/ 4383314 w 9056914"/>
              <a:gd name="connsiteY1" fmla="*/ 29029 h 275772"/>
              <a:gd name="connsiteX2" fmla="*/ 4586514 w 9056914"/>
              <a:gd name="connsiteY2" fmla="*/ 275772 h 275772"/>
              <a:gd name="connsiteX3" fmla="*/ 4692407 w 9056914"/>
              <a:gd name="connsiteY3" fmla="*/ 38472 h 275772"/>
              <a:gd name="connsiteX4" fmla="*/ 9056914 w 9056914"/>
              <a:gd name="connsiteY4" fmla="*/ 0 h 275772"/>
              <a:gd name="connsiteX0" fmla="*/ 0 w 9056914"/>
              <a:gd name="connsiteY0" fmla="*/ 0 h 246743"/>
              <a:gd name="connsiteX1" fmla="*/ 4383314 w 9056914"/>
              <a:gd name="connsiteY1" fmla="*/ 0 h 246743"/>
              <a:gd name="connsiteX2" fmla="*/ 4586514 w 9056914"/>
              <a:gd name="connsiteY2" fmla="*/ 246743 h 246743"/>
              <a:gd name="connsiteX3" fmla="*/ 4692407 w 9056914"/>
              <a:gd name="connsiteY3" fmla="*/ 9443 h 246743"/>
              <a:gd name="connsiteX4" fmla="*/ 9056914 w 9056914"/>
              <a:gd name="connsiteY4" fmla="*/ 9443 h 246743"/>
              <a:gd name="connsiteX0" fmla="*/ 0 w 9056914"/>
              <a:gd name="connsiteY0" fmla="*/ 0 h 246743"/>
              <a:gd name="connsiteX1" fmla="*/ 4383314 w 9056914"/>
              <a:gd name="connsiteY1" fmla="*/ 0 h 246743"/>
              <a:gd name="connsiteX2" fmla="*/ 4515295 w 9056914"/>
              <a:gd name="connsiteY2" fmla="*/ 246743 h 246743"/>
              <a:gd name="connsiteX3" fmla="*/ 4692407 w 9056914"/>
              <a:gd name="connsiteY3" fmla="*/ 9443 h 246743"/>
              <a:gd name="connsiteX4" fmla="*/ 9056914 w 9056914"/>
              <a:gd name="connsiteY4" fmla="*/ 9443 h 246743"/>
              <a:gd name="connsiteX0" fmla="*/ 0 w 9056914"/>
              <a:gd name="connsiteY0" fmla="*/ 0 h 172448"/>
              <a:gd name="connsiteX1" fmla="*/ 4383314 w 9056914"/>
              <a:gd name="connsiteY1" fmla="*/ 0 h 172448"/>
              <a:gd name="connsiteX2" fmla="*/ 4515295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15295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15295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83314 w 9056914"/>
              <a:gd name="connsiteY1" fmla="*/ 0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72448"/>
              <a:gd name="connsiteX1" fmla="*/ 4373789 w 9056914"/>
              <a:gd name="connsiteY1" fmla="*/ 9443 h 172448"/>
              <a:gd name="connsiteX2" fmla="*/ 4556844 w 9056914"/>
              <a:gd name="connsiteY2" fmla="*/ 172448 h 172448"/>
              <a:gd name="connsiteX3" fmla="*/ 4692407 w 9056914"/>
              <a:gd name="connsiteY3" fmla="*/ 9443 h 172448"/>
              <a:gd name="connsiteX4" fmla="*/ 9056914 w 9056914"/>
              <a:gd name="connsiteY4" fmla="*/ 9443 h 172448"/>
              <a:gd name="connsiteX0" fmla="*/ 0 w 9056914"/>
              <a:gd name="connsiteY0" fmla="*/ 0 h 163005"/>
              <a:gd name="connsiteX1" fmla="*/ 4373789 w 9056914"/>
              <a:gd name="connsiteY1" fmla="*/ 0 h 163005"/>
              <a:gd name="connsiteX2" fmla="*/ 4556844 w 9056914"/>
              <a:gd name="connsiteY2" fmla="*/ 163005 h 163005"/>
              <a:gd name="connsiteX3" fmla="*/ 4692407 w 9056914"/>
              <a:gd name="connsiteY3" fmla="*/ 0 h 163005"/>
              <a:gd name="connsiteX4" fmla="*/ 9056914 w 9056914"/>
              <a:gd name="connsiteY4" fmla="*/ 0 h 163005"/>
              <a:gd name="connsiteX0" fmla="*/ 0 w 9056914"/>
              <a:gd name="connsiteY0" fmla="*/ 0 h 163005"/>
              <a:gd name="connsiteX1" fmla="*/ 4373789 w 9056914"/>
              <a:gd name="connsiteY1" fmla="*/ 0 h 163005"/>
              <a:gd name="connsiteX2" fmla="*/ 4556844 w 9056914"/>
              <a:gd name="connsiteY2" fmla="*/ 163005 h 163005"/>
              <a:gd name="connsiteX3" fmla="*/ 4692407 w 9056914"/>
              <a:gd name="connsiteY3" fmla="*/ 0 h 163005"/>
              <a:gd name="connsiteX4" fmla="*/ 9056914 w 9056914"/>
              <a:gd name="connsiteY4" fmla="*/ 0 h 163005"/>
              <a:gd name="connsiteX0" fmla="*/ 0 w 9056914"/>
              <a:gd name="connsiteY0" fmla="*/ 0 h 163005"/>
              <a:gd name="connsiteX1" fmla="*/ 4373789 w 9056914"/>
              <a:gd name="connsiteY1" fmla="*/ 0 h 163005"/>
              <a:gd name="connsiteX2" fmla="*/ 4556844 w 9056914"/>
              <a:gd name="connsiteY2" fmla="*/ 163005 h 163005"/>
              <a:gd name="connsiteX3" fmla="*/ 4692407 w 9056914"/>
              <a:gd name="connsiteY3" fmla="*/ 0 h 163005"/>
              <a:gd name="connsiteX4" fmla="*/ 9056914 w 9056914"/>
              <a:gd name="connsiteY4" fmla="*/ 0 h 163005"/>
              <a:gd name="connsiteX0" fmla="*/ 0 w 9056914"/>
              <a:gd name="connsiteY0" fmla="*/ 0 h 163005"/>
              <a:gd name="connsiteX1" fmla="*/ 4373789 w 9056914"/>
              <a:gd name="connsiteY1" fmla="*/ 0 h 163005"/>
              <a:gd name="connsiteX2" fmla="*/ 4542555 w 9056914"/>
              <a:gd name="connsiteY2" fmla="*/ 163005 h 163005"/>
              <a:gd name="connsiteX3" fmla="*/ 4692407 w 9056914"/>
              <a:gd name="connsiteY3" fmla="*/ 0 h 163005"/>
              <a:gd name="connsiteX4" fmla="*/ 9056914 w 9056914"/>
              <a:gd name="connsiteY4" fmla="*/ 0 h 16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6914" h="163005">
                <a:moveTo>
                  <a:pt x="0" y="0"/>
                </a:moveTo>
                <a:lnTo>
                  <a:pt x="4373789" y="0"/>
                </a:lnTo>
                <a:lnTo>
                  <a:pt x="4542555" y="163005"/>
                </a:lnTo>
                <a:lnTo>
                  <a:pt x="4692407" y="0"/>
                </a:lnTo>
                <a:lnTo>
                  <a:pt x="9056914" y="0"/>
                </a:lnTo>
              </a:path>
            </a:pathLst>
          </a:custGeom>
          <a:noFill/>
          <a:ln w="12700" cap="flat" cmpd="sng" algn="ctr">
            <a:solidFill>
              <a:schemeClr val="bg1"/>
            </a:solidFill>
            <a:prstDash val="solid"/>
            <a:round/>
            <a:headEnd type="none" w="med" len="med"/>
            <a:tailEnd type="none" w="med" len="med"/>
          </a:ln>
          <a:effectLst/>
        </p:spPr>
        <p:txBody>
          <a:bodyPr vert="horz" wrap="square" lIns="121885" tIns="60943" rIns="121885" bIns="60943" numCol="1" rtlCol="0" anchor="t" anchorCtr="0" compatLnSpc="1">
            <a:prstTxWarp prst="textNoShape">
              <a:avLst/>
            </a:prstTxWarp>
          </a:bodyPr>
          <a:lstStyle/>
          <a:p>
            <a:pPr defTabSz="1218858">
              <a:buClr>
                <a:srgbClr val="CC9900"/>
              </a:buClr>
              <a:buFont typeface="Wingdings" pitchFamily="2" charset="2"/>
              <a:buChar char="n"/>
            </a:pPr>
            <a:endParaRPr lang="zh-CN" altLang="en-US" sz="2400" b="1" dirty="0" smtClean="0">
              <a:solidFill>
                <a:schemeClr val="bg1"/>
              </a:solidFill>
              <a:latin typeface="微软雅黑" pitchFamily="34" charset="-122"/>
              <a:ea typeface="微软雅黑" pitchFamily="34" charset="-122"/>
              <a:cs typeface="Arial" pitchFamily="34" charset="0"/>
            </a:endParaRP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8"/>
          <p:cNvSpPr>
            <a:spLocks noChangeArrowheads="1"/>
          </p:cNvSpPr>
          <p:nvPr/>
        </p:nvSpPr>
        <p:spPr bwMode="auto">
          <a:xfrm rot="16200000">
            <a:off x="3577036" y="-167761"/>
            <a:ext cx="2120223" cy="8210787"/>
          </a:xfrm>
          <a:prstGeom prst="rect">
            <a:avLst/>
          </a:prstGeom>
          <a:gradFill>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8400000" scaled="0"/>
          </a:gradFill>
          <a:ln w="3175" cap="flat" cmpd="sng" algn="ctr">
            <a:solidFill>
              <a:srgbClr val="8EB4E3"/>
            </a:solidFill>
            <a:prstDash val="solid"/>
            <a:round/>
            <a:headEnd type="none" w="med" len="med"/>
            <a:tailEnd type="none" w="med" len="med"/>
          </a:ln>
          <a:effectLst>
            <a:outerShdw blurRad="76200" dist="25400" dir="8100000" algn="tr" rotWithShape="0">
              <a:prstClr val="black">
                <a:alpha val="40000"/>
              </a:prstClr>
            </a:outerShdw>
          </a:effectLst>
          <a:scene3d>
            <a:camera prst="orthographicFront"/>
            <a:lightRig rig="flat" dir="t"/>
          </a:scene3d>
        </p:spPr>
        <p:txBody>
          <a:bodyPr lIns="121924" tIns="60961" rIns="121924" bIns="60961"/>
          <a:lstStyle/>
          <a:p>
            <a:pPr algn="ctr"/>
            <a:endParaRPr lang="zh-CN" altLang="en-US" sz="1000" b="1" kern="0" dirty="0">
              <a:solidFill>
                <a:srgbClr val="FFFFFF"/>
              </a:solidFill>
              <a:effectLst>
                <a:outerShdw blurRad="38100" dist="38100" dir="2700000" algn="tl">
                  <a:srgbClr val="000000">
                    <a:alpha val="43137"/>
                  </a:srgbClr>
                </a:outerShdw>
              </a:effectLst>
              <a:latin typeface="+mn-ea"/>
              <a:cs typeface="Arial" pitchFamily="34" charset="0"/>
            </a:endParaRPr>
          </a:p>
        </p:txBody>
      </p:sp>
      <p:sp>
        <p:nvSpPr>
          <p:cNvPr id="4" name="矩形 3"/>
          <p:cNvSpPr/>
          <p:nvPr/>
        </p:nvSpPr>
        <p:spPr>
          <a:xfrm>
            <a:off x="71407" y="71421"/>
            <a:ext cx="8743274" cy="438559"/>
          </a:xfrm>
          <a:prstGeom prst="rect">
            <a:avLst/>
          </a:prstGeom>
        </p:spPr>
        <p:txBody>
          <a:bodyPr wrap="square" lIns="68558" tIns="34279" rIns="68558" bIns="34279">
            <a:spAutoFit/>
          </a:bodyPr>
          <a:lstStyle/>
          <a:p>
            <a:pPr defTabSz="914258" eaLnBrk="0" hangingPunct="0">
              <a:defRPr/>
            </a:pPr>
            <a:r>
              <a:rPr lang="zh-CN" altLang="en-US" sz="2400" b="1" dirty="0" smtClean="0">
                <a:solidFill>
                  <a:schemeClr val="bg1"/>
                </a:solidFill>
                <a:latin typeface="+mj-ea"/>
                <a:ea typeface="+mj-ea"/>
                <a:cs typeface="Arial" pitchFamily="34" charset="0"/>
              </a:rPr>
              <a:t>低功耗</a:t>
            </a:r>
            <a:r>
              <a:rPr lang="en-US" altLang="zh-CN" sz="2400" b="1" dirty="0" smtClean="0">
                <a:solidFill>
                  <a:schemeClr val="bg1"/>
                </a:solidFill>
                <a:latin typeface="+mj-ea"/>
                <a:ea typeface="+mj-ea"/>
                <a:cs typeface="Arial" pitchFamily="34" charset="0"/>
              </a:rPr>
              <a:t>: </a:t>
            </a:r>
            <a:r>
              <a:rPr lang="zh-CN" altLang="en-US" sz="2400" b="1" dirty="0" smtClean="0">
                <a:solidFill>
                  <a:schemeClr val="bg1"/>
                </a:solidFill>
                <a:latin typeface="+mj-ea"/>
                <a:ea typeface="+mj-ea"/>
                <a:cs typeface="Arial" pitchFamily="34" charset="0"/>
              </a:rPr>
              <a:t>使电池寿命长达</a:t>
            </a:r>
            <a:r>
              <a:rPr lang="en-US" altLang="zh-CN" sz="2400" b="1" dirty="0" smtClean="0">
                <a:solidFill>
                  <a:schemeClr val="bg1"/>
                </a:solidFill>
                <a:latin typeface="+mj-ea"/>
                <a:ea typeface="+mj-ea"/>
                <a:cs typeface="Arial" pitchFamily="34" charset="0"/>
              </a:rPr>
              <a:t>10</a:t>
            </a:r>
            <a:r>
              <a:rPr lang="zh-CN" altLang="en-US" sz="2400" b="1" dirty="0" smtClean="0">
                <a:solidFill>
                  <a:schemeClr val="bg1"/>
                </a:solidFill>
                <a:latin typeface="+mj-ea"/>
                <a:ea typeface="+mj-ea"/>
                <a:cs typeface="Arial" pitchFamily="34" charset="0"/>
              </a:rPr>
              <a:t>年</a:t>
            </a:r>
            <a:endParaRPr lang="en-US" altLang="zh-CN" sz="2400" b="1" dirty="0" smtClean="0">
              <a:solidFill>
                <a:schemeClr val="bg1"/>
              </a:solidFill>
              <a:latin typeface="+mj-ea"/>
              <a:ea typeface="+mj-ea"/>
              <a:cs typeface="Arial" pitchFamily="34" charset="0"/>
            </a:endParaRPr>
          </a:p>
        </p:txBody>
      </p:sp>
      <p:grpSp>
        <p:nvGrpSpPr>
          <p:cNvPr id="2" name="组合 69"/>
          <p:cNvGrpSpPr/>
          <p:nvPr/>
        </p:nvGrpSpPr>
        <p:grpSpPr>
          <a:xfrm>
            <a:off x="1021694" y="1500180"/>
            <a:ext cx="6855711" cy="1338576"/>
            <a:chOff x="1207473" y="1781204"/>
            <a:chExt cx="7718058" cy="1504815"/>
          </a:xfrm>
        </p:grpSpPr>
        <p:sp>
          <p:nvSpPr>
            <p:cNvPr id="7" name="TextBox 115"/>
            <p:cNvSpPr txBox="1"/>
            <p:nvPr/>
          </p:nvSpPr>
          <p:spPr>
            <a:xfrm>
              <a:off x="8210474" y="2773062"/>
              <a:ext cx="715057" cy="311351"/>
            </a:xfrm>
            <a:prstGeom prst="rect">
              <a:avLst/>
            </a:prstGeom>
            <a:noFill/>
          </p:spPr>
          <p:txBody>
            <a:bodyPr wrap="square" lIns="91396" tIns="45699" rIns="91396" bIns="45699" rtlCol="0">
              <a:spAutoFit/>
            </a:bodyPr>
            <a:lstStyle/>
            <a:p>
              <a:pPr defTabSz="685424">
                <a:defRPr/>
              </a:pPr>
              <a:r>
                <a:rPr lang="zh-CN" altLang="en-US" sz="1200" b="1" kern="0" dirty="0" smtClean="0">
                  <a:solidFill>
                    <a:prstClr val="white">
                      <a:lumMod val="95000"/>
                    </a:prstClr>
                  </a:solidFill>
                  <a:latin typeface="+mn-ea"/>
                  <a:cs typeface="Arial" pitchFamily="34" charset="0"/>
                </a:rPr>
                <a:t>时间</a:t>
              </a:r>
              <a:endParaRPr lang="zh-CN" altLang="en-US" sz="1200" b="1" kern="0" dirty="0">
                <a:solidFill>
                  <a:prstClr val="white">
                    <a:lumMod val="95000"/>
                  </a:prstClr>
                </a:solidFill>
                <a:latin typeface="+mn-ea"/>
                <a:cs typeface="Arial" pitchFamily="34" charset="0"/>
              </a:endParaRPr>
            </a:p>
          </p:txBody>
        </p:sp>
        <p:cxnSp>
          <p:nvCxnSpPr>
            <p:cNvPr id="8" name="直接箭头连接符 7"/>
            <p:cNvCxnSpPr/>
            <p:nvPr/>
          </p:nvCxnSpPr>
          <p:spPr>
            <a:xfrm>
              <a:off x="1948152" y="2733157"/>
              <a:ext cx="6694608" cy="0"/>
            </a:xfrm>
            <a:prstGeom prst="straightConnector1">
              <a:avLst/>
            </a:prstGeom>
            <a:noFill/>
            <a:ln w="12700" cap="rnd" cmpd="sng" algn="ctr">
              <a:solidFill>
                <a:schemeClr val="bg1"/>
              </a:solidFill>
              <a:prstDash val="solid"/>
              <a:tailEnd type="triangle" w="sm" len="lg"/>
            </a:ln>
            <a:effectLst/>
          </p:spPr>
        </p:cxnSp>
        <p:sp>
          <p:nvSpPr>
            <p:cNvPr id="9" name="TextBox 118"/>
            <p:cNvSpPr txBox="1"/>
            <p:nvPr/>
          </p:nvSpPr>
          <p:spPr>
            <a:xfrm>
              <a:off x="2914441" y="2974618"/>
              <a:ext cx="975211" cy="311351"/>
            </a:xfrm>
            <a:prstGeom prst="rect">
              <a:avLst/>
            </a:prstGeom>
            <a:noFill/>
          </p:spPr>
          <p:txBody>
            <a:bodyPr wrap="square" lIns="91396" tIns="45699" rIns="91396" bIns="45699" rtlCol="0">
              <a:spAutoFit/>
            </a:bodyPr>
            <a:lstStyle/>
            <a:p>
              <a:pPr algn="ctr" defTabSz="685424">
                <a:defRPr/>
              </a:pPr>
              <a:r>
                <a:rPr lang="zh-CN" altLang="en-US" sz="1200" b="1" kern="0" dirty="0" smtClean="0">
                  <a:solidFill>
                    <a:prstClr val="white">
                      <a:lumMod val="95000"/>
                    </a:prstClr>
                  </a:solidFill>
                  <a:latin typeface="+mn-ea"/>
                  <a:cs typeface="Arial" pitchFamily="34" charset="0"/>
                </a:rPr>
                <a:t>休眠状态</a:t>
              </a:r>
              <a:endParaRPr lang="zh-CN" altLang="en-US" sz="1200" b="1" kern="0" dirty="0">
                <a:solidFill>
                  <a:prstClr val="white">
                    <a:lumMod val="95000"/>
                  </a:prstClr>
                </a:solidFill>
                <a:latin typeface="+mn-ea"/>
                <a:cs typeface="Arial" pitchFamily="34" charset="0"/>
              </a:endParaRPr>
            </a:p>
          </p:txBody>
        </p:sp>
        <p:sp>
          <p:nvSpPr>
            <p:cNvPr id="10" name="矩形 9"/>
            <p:cNvSpPr/>
            <p:nvPr/>
          </p:nvSpPr>
          <p:spPr>
            <a:xfrm>
              <a:off x="3051018" y="1788504"/>
              <a:ext cx="623741" cy="346032"/>
            </a:xfrm>
            <a:prstGeom prst="rect">
              <a:avLst/>
            </a:prstGeom>
          </p:spPr>
          <p:txBody>
            <a:bodyPr wrap="none" lIns="121946" tIns="60974" rIns="121946" bIns="60974">
              <a:spAutoFit/>
            </a:bodyPr>
            <a:lstStyle>
              <a:defPPr>
                <a:defRPr lang="zh-CN"/>
              </a:defPPr>
              <a:lvl1pPr algn="l" rtl="0" fontAlgn="base">
                <a:spcBef>
                  <a:spcPct val="0"/>
                </a:spcBef>
                <a:spcAft>
                  <a:spcPct val="0"/>
                </a:spcAft>
                <a:defRPr kern="1200">
                  <a:solidFill>
                    <a:srgbClr val="000000"/>
                  </a:solidFill>
                  <a:latin typeface="Calibri" pitchFamily="34" charset="0"/>
                  <a:ea typeface="宋体" pitchFamily="2" charset="-122"/>
                </a:defRPr>
              </a:lvl1pPr>
              <a:lvl2pPr marL="456880" algn="l" rtl="0" fontAlgn="base">
                <a:spcBef>
                  <a:spcPct val="0"/>
                </a:spcBef>
                <a:spcAft>
                  <a:spcPct val="0"/>
                </a:spcAft>
                <a:defRPr kern="1200">
                  <a:solidFill>
                    <a:srgbClr val="000000"/>
                  </a:solidFill>
                  <a:latin typeface="Calibri" pitchFamily="34" charset="0"/>
                  <a:ea typeface="宋体" pitchFamily="2" charset="-122"/>
                </a:defRPr>
              </a:lvl2pPr>
              <a:lvl3pPr marL="913753" algn="l" rtl="0" fontAlgn="base">
                <a:spcBef>
                  <a:spcPct val="0"/>
                </a:spcBef>
                <a:spcAft>
                  <a:spcPct val="0"/>
                </a:spcAft>
                <a:defRPr kern="1200">
                  <a:solidFill>
                    <a:srgbClr val="000000"/>
                  </a:solidFill>
                  <a:latin typeface="Calibri" pitchFamily="34" charset="0"/>
                  <a:ea typeface="宋体" pitchFamily="2" charset="-122"/>
                </a:defRPr>
              </a:lvl3pPr>
              <a:lvl4pPr marL="1370629" algn="l" rtl="0" fontAlgn="base">
                <a:spcBef>
                  <a:spcPct val="0"/>
                </a:spcBef>
                <a:spcAft>
                  <a:spcPct val="0"/>
                </a:spcAft>
                <a:defRPr kern="1200">
                  <a:solidFill>
                    <a:srgbClr val="000000"/>
                  </a:solidFill>
                  <a:latin typeface="Calibri" pitchFamily="34" charset="0"/>
                  <a:ea typeface="宋体" pitchFamily="2" charset="-122"/>
                </a:defRPr>
              </a:lvl4pPr>
              <a:lvl5pPr marL="1827504" algn="l" rtl="0" fontAlgn="base">
                <a:spcBef>
                  <a:spcPct val="0"/>
                </a:spcBef>
                <a:spcAft>
                  <a:spcPct val="0"/>
                </a:spcAft>
                <a:defRPr kern="1200">
                  <a:solidFill>
                    <a:srgbClr val="000000"/>
                  </a:solidFill>
                  <a:latin typeface="Calibri" pitchFamily="34" charset="0"/>
                  <a:ea typeface="宋体" pitchFamily="2" charset="-122"/>
                </a:defRPr>
              </a:lvl5pPr>
              <a:lvl6pPr marL="2284380" algn="l" defTabSz="913753" rtl="0" eaLnBrk="1" latinLnBrk="0" hangingPunct="1">
                <a:defRPr kern="1200">
                  <a:solidFill>
                    <a:srgbClr val="000000"/>
                  </a:solidFill>
                  <a:latin typeface="Calibri" pitchFamily="34" charset="0"/>
                  <a:ea typeface="宋体" pitchFamily="2" charset="-122"/>
                </a:defRPr>
              </a:lvl6pPr>
              <a:lvl7pPr marL="2741259" algn="l" defTabSz="913753" rtl="0" eaLnBrk="1" latinLnBrk="0" hangingPunct="1">
                <a:defRPr kern="1200">
                  <a:solidFill>
                    <a:srgbClr val="000000"/>
                  </a:solidFill>
                  <a:latin typeface="Calibri" pitchFamily="34" charset="0"/>
                  <a:ea typeface="宋体" pitchFamily="2" charset="-122"/>
                </a:defRPr>
              </a:lvl7pPr>
              <a:lvl8pPr marL="3198133" algn="l" defTabSz="913753" rtl="0" eaLnBrk="1" latinLnBrk="0" hangingPunct="1">
                <a:defRPr kern="1200">
                  <a:solidFill>
                    <a:srgbClr val="000000"/>
                  </a:solidFill>
                  <a:latin typeface="Calibri" pitchFamily="34" charset="0"/>
                  <a:ea typeface="宋体" pitchFamily="2" charset="-122"/>
                </a:defRPr>
              </a:lvl8pPr>
              <a:lvl9pPr marL="3655007" algn="l" defTabSz="913753" rtl="0" eaLnBrk="1" latinLnBrk="0" hangingPunct="1">
                <a:defRPr kern="1200">
                  <a:solidFill>
                    <a:srgbClr val="000000"/>
                  </a:solidFill>
                  <a:latin typeface="Calibri" pitchFamily="34" charset="0"/>
                  <a:ea typeface="宋体" pitchFamily="2" charset="-122"/>
                </a:defRPr>
              </a:lvl9pPr>
            </a:lstStyle>
            <a:p>
              <a:pPr algn="ctr" defTabSz="914258">
                <a:defRPr/>
              </a:pPr>
              <a:r>
                <a:rPr lang="zh-CN" altLang="en-US" sz="1200" b="1" kern="0" dirty="0" smtClean="0">
                  <a:solidFill>
                    <a:srgbClr val="00B0F0"/>
                  </a:solidFill>
                  <a:latin typeface="+mn-ea"/>
                  <a:ea typeface="+mn-ea"/>
                  <a:cs typeface="Arial" pitchFamily="34" charset="0"/>
                </a:rPr>
                <a:t>传呼</a:t>
              </a:r>
              <a:endParaRPr lang="zh-CN" altLang="en-US" sz="1200" b="1" kern="0" dirty="0">
                <a:solidFill>
                  <a:srgbClr val="00B0F0"/>
                </a:solidFill>
                <a:latin typeface="+mn-ea"/>
                <a:ea typeface="+mn-ea"/>
                <a:cs typeface="Arial" pitchFamily="34" charset="0"/>
              </a:endParaRPr>
            </a:p>
          </p:txBody>
        </p:sp>
        <p:sp>
          <p:nvSpPr>
            <p:cNvPr id="11" name="矩形 10"/>
            <p:cNvSpPr/>
            <p:nvPr/>
          </p:nvSpPr>
          <p:spPr bwMode="auto">
            <a:xfrm>
              <a:off x="2079891" y="1781204"/>
              <a:ext cx="144000" cy="936000"/>
            </a:xfrm>
            <a:prstGeom prst="rect">
              <a:avLst/>
            </a:prstGeom>
            <a:solidFill>
              <a:srgbClr val="FF9900"/>
            </a:solidFill>
            <a:ln w="9525" cap="flat" cmpd="sng" algn="ctr">
              <a:noFill/>
              <a:prstDash val="sysDot"/>
              <a:round/>
              <a:headEnd type="none" w="med" len="med"/>
              <a:tailEnd type="none" w="med" len="med"/>
            </a:ln>
            <a:effectLst/>
          </p:spPr>
          <p:txBody>
            <a:bodyPr vert="horz" wrap="square" lIns="91396" tIns="45699" rIns="91396" bIns="45699" numCol="1" rtlCol="0" anchor="t" anchorCtr="0" compatLnSpc="1">
              <a:prstTxWarp prst="textNoShape">
                <a:avLst/>
              </a:prstTxWarp>
            </a:bodyPr>
            <a:lstStyle/>
            <a:p>
              <a:pPr marL="202238" indent="-202238" defTabSz="685424">
                <a:buClr>
                  <a:srgbClr val="5F5F5F"/>
                </a:buClr>
                <a:buSzPct val="80000"/>
                <a:defRPr/>
              </a:pPr>
              <a:endParaRPr lang="zh-CN" altLang="en-US" sz="1500" b="1" kern="0" dirty="0">
                <a:solidFill>
                  <a:prstClr val="white">
                    <a:lumMod val="95000"/>
                  </a:prstClr>
                </a:solidFill>
                <a:latin typeface="+mn-ea"/>
                <a:cs typeface="Arial" pitchFamily="34" charset="0"/>
              </a:endParaRPr>
            </a:p>
          </p:txBody>
        </p:sp>
        <p:sp>
          <p:nvSpPr>
            <p:cNvPr id="12" name="矩形 11"/>
            <p:cNvSpPr/>
            <p:nvPr/>
          </p:nvSpPr>
          <p:spPr bwMode="auto">
            <a:xfrm>
              <a:off x="3517611" y="2655971"/>
              <a:ext cx="4104000" cy="72000"/>
            </a:xfrm>
            <a:prstGeom prst="rect">
              <a:avLst/>
            </a:prstGeom>
            <a:solidFill>
              <a:sysClr val="window" lastClr="FFFFFF">
                <a:alpha val="29000"/>
              </a:sysClr>
            </a:solidFill>
            <a:ln w="9525" cap="flat" cmpd="sng" algn="ctr">
              <a:noFill/>
              <a:prstDash val="solid"/>
              <a:round/>
              <a:headEnd type="none" w="med" len="med"/>
              <a:tailEnd type="none" w="med" len="med"/>
            </a:ln>
            <a:effectLst/>
          </p:spPr>
          <p:txBody>
            <a:bodyPr vert="horz" wrap="square" lIns="91436" tIns="45718" rIns="91436" bIns="45718" numCol="1" rtlCol="0" anchor="t" anchorCtr="0" compatLnSpc="1">
              <a:prstTxWarp prst="textNoShape">
                <a:avLst/>
              </a:prstTxWarp>
            </a:bodyPr>
            <a:lstStyle/>
            <a:p>
              <a:pPr defTabSz="685424">
                <a:defRPr/>
              </a:pPr>
              <a:endParaRPr lang="zh-CN" altLang="en-US" sz="1500" b="1" kern="0" dirty="0">
                <a:solidFill>
                  <a:prstClr val="white">
                    <a:lumMod val="95000"/>
                  </a:prstClr>
                </a:solidFill>
                <a:latin typeface="+mn-ea"/>
              </a:endParaRPr>
            </a:p>
          </p:txBody>
        </p:sp>
        <p:sp>
          <p:nvSpPr>
            <p:cNvPr id="13" name="TextBox 143"/>
            <p:cNvSpPr txBox="1"/>
            <p:nvPr/>
          </p:nvSpPr>
          <p:spPr>
            <a:xfrm>
              <a:off x="4851972" y="2272455"/>
              <a:ext cx="1539393" cy="415168"/>
            </a:xfrm>
            <a:prstGeom prst="rect">
              <a:avLst/>
            </a:prstGeom>
            <a:noFill/>
          </p:spPr>
          <p:txBody>
            <a:bodyPr wrap="square" lIns="91410" tIns="45706" rIns="91410" bIns="45706" rtlCol="0">
              <a:spAutoFit/>
            </a:bodyPr>
            <a:lstStyle/>
            <a:p>
              <a:pPr algn="ctr" defTabSz="685424">
                <a:defRPr/>
              </a:pPr>
              <a:r>
                <a:rPr lang="en-US" altLang="zh-CN" b="1" kern="0" dirty="0" smtClean="0">
                  <a:solidFill>
                    <a:prstClr val="white">
                      <a:lumMod val="95000"/>
                    </a:prstClr>
                  </a:solidFill>
                  <a:latin typeface="+mn-ea"/>
                  <a:cs typeface="Arial" pitchFamily="34" charset="0"/>
                </a:rPr>
                <a:t>PSM</a:t>
              </a:r>
              <a:endParaRPr lang="zh-CN" altLang="en-US" b="1" kern="0" dirty="0" smtClean="0">
                <a:solidFill>
                  <a:prstClr val="white">
                    <a:lumMod val="95000"/>
                  </a:prstClr>
                </a:solidFill>
                <a:latin typeface="+mn-ea"/>
                <a:cs typeface="Arial" pitchFamily="34" charset="0"/>
              </a:endParaRPr>
            </a:p>
          </p:txBody>
        </p:sp>
        <p:grpSp>
          <p:nvGrpSpPr>
            <p:cNvPr id="6" name="组合 151"/>
            <p:cNvGrpSpPr/>
            <p:nvPr/>
          </p:nvGrpSpPr>
          <p:grpSpPr>
            <a:xfrm>
              <a:off x="6351657" y="2534094"/>
              <a:ext cx="231319" cy="274320"/>
              <a:chOff x="10134600" y="3009900"/>
              <a:chExt cx="259080" cy="274320"/>
            </a:xfrm>
            <a:noFill/>
          </p:grpSpPr>
          <p:sp>
            <p:nvSpPr>
              <p:cNvPr id="34" name="任意多边形 33"/>
              <p:cNvSpPr/>
              <p:nvPr/>
            </p:nvSpPr>
            <p:spPr bwMode="auto">
              <a:xfrm>
                <a:off x="10134600" y="3009900"/>
                <a:ext cx="119727" cy="274320"/>
              </a:xfrm>
              <a:custGeom>
                <a:avLst/>
                <a:gdLst>
                  <a:gd name="connsiteX0" fmla="*/ 152400 w 288925"/>
                  <a:gd name="connsiteY0" fmla="*/ 0 h 762000"/>
                  <a:gd name="connsiteX1" fmla="*/ 19050 w 288925"/>
                  <a:gd name="connsiteY1" fmla="*/ 285750 h 762000"/>
                  <a:gd name="connsiteX2" fmla="*/ 266700 w 288925"/>
                  <a:gd name="connsiteY2" fmla="*/ 476250 h 762000"/>
                  <a:gd name="connsiteX3" fmla="*/ 152400 w 288925"/>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288925" h="762000">
                    <a:moveTo>
                      <a:pt x="152400" y="0"/>
                    </a:moveTo>
                    <a:cubicBezTo>
                      <a:pt x="76200" y="103187"/>
                      <a:pt x="0" y="206375"/>
                      <a:pt x="19050" y="285750"/>
                    </a:cubicBezTo>
                    <a:cubicBezTo>
                      <a:pt x="38100" y="365125"/>
                      <a:pt x="244475" y="396875"/>
                      <a:pt x="266700" y="476250"/>
                    </a:cubicBezTo>
                    <a:cubicBezTo>
                      <a:pt x="288925" y="555625"/>
                      <a:pt x="220662" y="658812"/>
                      <a:pt x="152400" y="762000"/>
                    </a:cubicBezTo>
                  </a:path>
                </a:pathLst>
              </a:custGeom>
              <a:grpFill/>
              <a:ln w="9525" cap="rnd" cmpd="sng" algn="ctr">
                <a:solidFill>
                  <a:sysClr val="window" lastClr="FFFFFF"/>
                </a:solidFill>
                <a:prstDash val="soli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tlCol="0" anchor="ctr"/>
              <a:lstStyle/>
              <a:p>
                <a:pPr algn="ctr" defTabSz="914258">
                  <a:defRPr/>
                </a:pPr>
                <a:endParaRPr lang="zh-CN" altLang="en-US" b="1" kern="0" dirty="0" smtClean="0">
                  <a:solidFill>
                    <a:prstClr val="white">
                      <a:lumMod val="95000"/>
                    </a:prstClr>
                  </a:solidFill>
                  <a:latin typeface="+mn-ea"/>
                </a:endParaRPr>
              </a:p>
            </p:txBody>
          </p:sp>
          <p:sp>
            <p:nvSpPr>
              <p:cNvPr id="35" name="任意多边形 34"/>
              <p:cNvSpPr/>
              <p:nvPr/>
            </p:nvSpPr>
            <p:spPr bwMode="auto">
              <a:xfrm>
                <a:off x="10273953" y="3009900"/>
                <a:ext cx="119727" cy="274320"/>
              </a:xfrm>
              <a:custGeom>
                <a:avLst/>
                <a:gdLst>
                  <a:gd name="connsiteX0" fmla="*/ 152400 w 288925"/>
                  <a:gd name="connsiteY0" fmla="*/ 0 h 762000"/>
                  <a:gd name="connsiteX1" fmla="*/ 19050 w 288925"/>
                  <a:gd name="connsiteY1" fmla="*/ 285750 h 762000"/>
                  <a:gd name="connsiteX2" fmla="*/ 266700 w 288925"/>
                  <a:gd name="connsiteY2" fmla="*/ 476250 h 762000"/>
                  <a:gd name="connsiteX3" fmla="*/ 152400 w 288925"/>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288925" h="762000">
                    <a:moveTo>
                      <a:pt x="152400" y="0"/>
                    </a:moveTo>
                    <a:cubicBezTo>
                      <a:pt x="76200" y="103187"/>
                      <a:pt x="0" y="206375"/>
                      <a:pt x="19050" y="285750"/>
                    </a:cubicBezTo>
                    <a:cubicBezTo>
                      <a:pt x="38100" y="365125"/>
                      <a:pt x="244475" y="396875"/>
                      <a:pt x="266700" y="476250"/>
                    </a:cubicBezTo>
                    <a:cubicBezTo>
                      <a:pt x="288925" y="555625"/>
                      <a:pt x="220662" y="658812"/>
                      <a:pt x="152400" y="762000"/>
                    </a:cubicBezTo>
                  </a:path>
                </a:pathLst>
              </a:custGeom>
              <a:grpFill/>
              <a:ln w="9525" cap="rnd" cmpd="sng" algn="ctr">
                <a:solidFill>
                  <a:sysClr val="window" lastClr="FFFFFF"/>
                </a:solidFill>
                <a:prstDash val="soli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tlCol="0" anchor="ctr"/>
              <a:lstStyle/>
              <a:p>
                <a:pPr algn="ctr" defTabSz="914258">
                  <a:defRPr/>
                </a:pPr>
                <a:endParaRPr lang="zh-CN" altLang="en-US" b="1" kern="0" dirty="0" smtClean="0">
                  <a:solidFill>
                    <a:prstClr val="white">
                      <a:lumMod val="95000"/>
                    </a:prstClr>
                  </a:solidFill>
                  <a:latin typeface="+mn-ea"/>
                </a:endParaRPr>
              </a:p>
            </p:txBody>
          </p:sp>
        </p:grpSp>
        <p:sp>
          <p:nvSpPr>
            <p:cNvPr id="15" name="TextBox 161"/>
            <p:cNvSpPr txBox="1"/>
            <p:nvPr/>
          </p:nvSpPr>
          <p:spPr>
            <a:xfrm>
              <a:off x="1207473" y="2067350"/>
              <a:ext cx="926976" cy="311351"/>
            </a:xfrm>
            <a:prstGeom prst="rect">
              <a:avLst/>
            </a:prstGeom>
            <a:noFill/>
          </p:spPr>
          <p:txBody>
            <a:bodyPr wrap="square" lIns="91396" tIns="45699" rIns="91396" bIns="45699" rtlCol="0">
              <a:spAutoFit/>
            </a:bodyPr>
            <a:lstStyle/>
            <a:p>
              <a:pPr algn="ctr" defTabSz="685424">
                <a:defRPr/>
              </a:pPr>
              <a:r>
                <a:rPr lang="zh-CN" altLang="en-US" sz="1200" b="1" kern="0" dirty="0" smtClean="0">
                  <a:solidFill>
                    <a:prstClr val="white">
                      <a:lumMod val="95000"/>
                    </a:prstClr>
                  </a:solidFill>
                  <a:latin typeface="+mn-ea"/>
                  <a:cs typeface="Arial" pitchFamily="34" charset="0"/>
                </a:rPr>
                <a:t>终端功率</a:t>
              </a:r>
              <a:endParaRPr lang="zh-CN" altLang="en-US" sz="1200" b="1" kern="0" dirty="0">
                <a:solidFill>
                  <a:prstClr val="white">
                    <a:lumMod val="95000"/>
                  </a:prstClr>
                </a:solidFill>
                <a:latin typeface="+mn-ea"/>
                <a:cs typeface="Arial" pitchFamily="34" charset="0"/>
              </a:endParaRPr>
            </a:p>
          </p:txBody>
        </p:sp>
        <p:sp>
          <p:nvSpPr>
            <p:cNvPr id="16" name="矩形 15"/>
            <p:cNvSpPr/>
            <p:nvPr/>
          </p:nvSpPr>
          <p:spPr>
            <a:xfrm>
              <a:off x="4933332" y="2773031"/>
              <a:ext cx="1376674" cy="311400"/>
            </a:xfrm>
            <a:prstGeom prst="rect">
              <a:avLst/>
            </a:prstGeom>
          </p:spPr>
          <p:txBody>
            <a:bodyPr wrap="square">
              <a:spAutoFit/>
            </a:bodyPr>
            <a:lstStyle/>
            <a:p>
              <a:pPr algn="ctr" defTabSz="914258">
                <a:spcBef>
                  <a:spcPts val="450"/>
                </a:spcBef>
                <a:defRPr/>
              </a:pPr>
              <a:r>
                <a:rPr lang="zh-CN" altLang="en-US" sz="1200" b="1" kern="0" dirty="0" smtClean="0">
                  <a:solidFill>
                    <a:prstClr val="white">
                      <a:lumMod val="95000"/>
                    </a:prstClr>
                  </a:solidFill>
                  <a:latin typeface="+mn-ea"/>
                  <a:cs typeface="Arial" pitchFamily="34" charset="0"/>
                </a:rPr>
                <a:t>可达</a:t>
              </a:r>
              <a:r>
                <a:rPr lang="en-US" altLang="zh-CN" sz="1200" b="1" kern="0" dirty="0" smtClean="0">
                  <a:solidFill>
                    <a:prstClr val="white">
                      <a:lumMod val="95000"/>
                    </a:prstClr>
                  </a:solidFill>
                  <a:latin typeface="+mn-ea"/>
                  <a:cs typeface="Arial" pitchFamily="34" charset="0"/>
                </a:rPr>
                <a:t> 310 </a:t>
              </a:r>
              <a:r>
                <a:rPr lang="zh-CN" altLang="en-US" sz="1200" b="1" kern="0" dirty="0" smtClean="0">
                  <a:solidFill>
                    <a:prstClr val="white">
                      <a:lumMod val="95000"/>
                    </a:prstClr>
                  </a:solidFill>
                  <a:latin typeface="+mn-ea"/>
                  <a:cs typeface="Arial" pitchFamily="34" charset="0"/>
                </a:rPr>
                <a:t>小时</a:t>
              </a:r>
              <a:endParaRPr lang="en-US" altLang="zh-CN" sz="1200" b="1" kern="0" dirty="0" smtClean="0">
                <a:solidFill>
                  <a:prstClr val="white">
                    <a:lumMod val="95000"/>
                  </a:prstClr>
                </a:solidFill>
                <a:latin typeface="+mn-ea"/>
                <a:cs typeface="Arial" pitchFamily="34" charset="0"/>
              </a:endParaRPr>
            </a:p>
          </p:txBody>
        </p:sp>
        <p:cxnSp>
          <p:nvCxnSpPr>
            <p:cNvPr id="17" name="肘形连接符 16"/>
            <p:cNvCxnSpPr/>
            <p:nvPr/>
          </p:nvCxnSpPr>
          <p:spPr>
            <a:xfrm rot="5400000" flipH="1" flipV="1">
              <a:off x="3330524" y="2235597"/>
              <a:ext cx="12700" cy="173292"/>
            </a:xfrm>
            <a:prstGeom prst="bentConnector3">
              <a:avLst>
                <a:gd name="adj1" fmla="val 1800000"/>
              </a:avLst>
            </a:prstGeom>
            <a:noFill/>
            <a:ln w="9525" cap="rnd" cmpd="sng" algn="ctr">
              <a:solidFill>
                <a:srgbClr val="00B0F0"/>
              </a:solidFill>
              <a:prstDash val="dash"/>
            </a:ln>
            <a:effectLst/>
          </p:spPr>
        </p:cxnSp>
        <p:sp>
          <p:nvSpPr>
            <p:cNvPr id="18" name="矩形 17"/>
            <p:cNvSpPr/>
            <p:nvPr/>
          </p:nvSpPr>
          <p:spPr bwMode="auto">
            <a:xfrm>
              <a:off x="7564860" y="1785727"/>
              <a:ext cx="144000" cy="936000"/>
            </a:xfrm>
            <a:prstGeom prst="rect">
              <a:avLst/>
            </a:prstGeom>
            <a:solidFill>
              <a:srgbClr val="FF9900"/>
            </a:solidFill>
            <a:ln w="9525" cap="flat" cmpd="sng" algn="ctr">
              <a:noFill/>
              <a:prstDash val="sysDot"/>
              <a:round/>
              <a:headEnd type="none" w="med" len="med"/>
              <a:tailEnd type="none" w="med" len="med"/>
            </a:ln>
            <a:effectLst/>
          </p:spPr>
          <p:txBody>
            <a:bodyPr vert="horz" wrap="square" lIns="91396" tIns="45699" rIns="91396" bIns="45699" numCol="1" rtlCol="0" anchor="t" anchorCtr="0" compatLnSpc="1">
              <a:prstTxWarp prst="textNoShape">
                <a:avLst/>
              </a:prstTxWarp>
            </a:bodyPr>
            <a:lstStyle/>
            <a:p>
              <a:pPr marL="202238" indent="-202238" defTabSz="685424">
                <a:buClr>
                  <a:srgbClr val="5F5F5F"/>
                </a:buClr>
                <a:buSzPct val="80000"/>
                <a:defRPr/>
              </a:pPr>
              <a:endParaRPr lang="zh-CN" altLang="en-US" sz="1500" b="1" kern="0" dirty="0">
                <a:solidFill>
                  <a:prstClr val="white">
                    <a:lumMod val="95000"/>
                  </a:prstClr>
                </a:solidFill>
                <a:latin typeface="+mn-ea"/>
                <a:cs typeface="Arial" pitchFamily="34" charset="0"/>
              </a:endParaRPr>
            </a:p>
          </p:txBody>
        </p:sp>
        <p:grpSp>
          <p:nvGrpSpPr>
            <p:cNvPr id="14" name="组合 83"/>
            <p:cNvGrpSpPr/>
            <p:nvPr/>
          </p:nvGrpSpPr>
          <p:grpSpPr>
            <a:xfrm>
              <a:off x="2220290" y="2374997"/>
              <a:ext cx="1296000" cy="350081"/>
              <a:chOff x="1117204" y="2753208"/>
              <a:chExt cx="1296000" cy="253447"/>
            </a:xfrm>
          </p:grpSpPr>
          <p:sp>
            <p:nvSpPr>
              <p:cNvPr id="26" name="矩形 25"/>
              <p:cNvSpPr/>
              <p:nvPr/>
            </p:nvSpPr>
            <p:spPr bwMode="auto">
              <a:xfrm>
                <a:off x="1117204" y="2884249"/>
                <a:ext cx="1296000" cy="122406"/>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91423" tIns="45711" rIns="91423" bIns="45711" numCol="1" rtlCol="0" anchor="t" anchorCtr="0" compatLnSpc="1">
                <a:prstTxWarp prst="textNoShape">
                  <a:avLst/>
                </a:prstTxWarp>
              </a:bodyPr>
              <a:lstStyle/>
              <a:p>
                <a:pPr defTabSz="685424">
                  <a:defRPr/>
                </a:pPr>
                <a:endParaRPr lang="zh-CN" altLang="en-US" sz="1500" b="1" kern="0" dirty="0">
                  <a:solidFill>
                    <a:prstClr val="white">
                      <a:lumMod val="95000"/>
                    </a:prstClr>
                  </a:solidFill>
                  <a:latin typeface="+mn-ea"/>
                </a:endParaRPr>
              </a:p>
            </p:txBody>
          </p:sp>
          <p:sp>
            <p:nvSpPr>
              <p:cNvPr id="27" name="矩形 26"/>
              <p:cNvSpPr/>
              <p:nvPr/>
            </p:nvSpPr>
            <p:spPr bwMode="auto">
              <a:xfrm>
                <a:off x="1777061" y="2753208"/>
                <a:ext cx="34294" cy="252000"/>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28" name="矩形 27"/>
              <p:cNvSpPr/>
              <p:nvPr/>
            </p:nvSpPr>
            <p:spPr bwMode="auto">
              <a:xfrm>
                <a:off x="1603769" y="2753208"/>
                <a:ext cx="34294" cy="252000"/>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29" name="矩形 28"/>
              <p:cNvSpPr/>
              <p:nvPr/>
            </p:nvSpPr>
            <p:spPr bwMode="auto">
              <a:xfrm>
                <a:off x="1430477" y="2753208"/>
                <a:ext cx="34294" cy="252000"/>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30" name="矩形 29"/>
              <p:cNvSpPr/>
              <p:nvPr/>
            </p:nvSpPr>
            <p:spPr bwMode="auto">
              <a:xfrm>
                <a:off x="1257185" y="2753208"/>
                <a:ext cx="34294" cy="252000"/>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31" name="矩形 30"/>
              <p:cNvSpPr/>
              <p:nvPr/>
            </p:nvSpPr>
            <p:spPr bwMode="auto">
              <a:xfrm>
                <a:off x="1950353" y="2753208"/>
                <a:ext cx="34294" cy="252000"/>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32" name="矩形 31"/>
              <p:cNvSpPr/>
              <p:nvPr/>
            </p:nvSpPr>
            <p:spPr bwMode="auto">
              <a:xfrm>
                <a:off x="2296937" y="2753208"/>
                <a:ext cx="34294" cy="252000"/>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33" name="矩形 32"/>
              <p:cNvSpPr/>
              <p:nvPr/>
            </p:nvSpPr>
            <p:spPr bwMode="auto">
              <a:xfrm>
                <a:off x="2123645" y="2753208"/>
                <a:ext cx="34294" cy="252000"/>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grpSp>
        <p:sp>
          <p:nvSpPr>
            <p:cNvPr id="20" name="矩形 19"/>
            <p:cNvSpPr/>
            <p:nvPr/>
          </p:nvSpPr>
          <p:spPr bwMode="auto">
            <a:xfrm>
              <a:off x="7718413" y="2556002"/>
              <a:ext cx="640080" cy="169077"/>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91423" tIns="45711" rIns="91423" bIns="45711" numCol="1" rtlCol="0" anchor="t" anchorCtr="0" compatLnSpc="1">
              <a:prstTxWarp prst="textNoShape">
                <a:avLst/>
              </a:prstTxWarp>
            </a:bodyPr>
            <a:lstStyle/>
            <a:p>
              <a:pPr defTabSz="685424">
                <a:defRPr/>
              </a:pPr>
              <a:endParaRPr lang="zh-CN" altLang="en-US" sz="1500" b="1" kern="0" dirty="0">
                <a:solidFill>
                  <a:prstClr val="white">
                    <a:lumMod val="95000"/>
                  </a:prstClr>
                </a:solidFill>
                <a:latin typeface="+mn-ea"/>
              </a:endParaRPr>
            </a:p>
          </p:txBody>
        </p:sp>
        <p:sp>
          <p:nvSpPr>
            <p:cNvPr id="21" name="矩形 20"/>
            <p:cNvSpPr/>
            <p:nvPr/>
          </p:nvSpPr>
          <p:spPr bwMode="auto">
            <a:xfrm>
              <a:off x="8204978" y="2386729"/>
              <a:ext cx="34294" cy="348082"/>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22" name="矩形 21"/>
            <p:cNvSpPr/>
            <p:nvPr/>
          </p:nvSpPr>
          <p:spPr bwMode="auto">
            <a:xfrm>
              <a:off x="8031686" y="2386729"/>
              <a:ext cx="34294" cy="348082"/>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23" name="矩形 22"/>
            <p:cNvSpPr/>
            <p:nvPr/>
          </p:nvSpPr>
          <p:spPr bwMode="auto">
            <a:xfrm>
              <a:off x="7858394" y="2386729"/>
              <a:ext cx="34294" cy="348082"/>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b="1" kern="0" dirty="0">
                <a:solidFill>
                  <a:prstClr val="white">
                    <a:lumMod val="95000"/>
                  </a:prstClr>
                </a:solidFill>
                <a:latin typeface="+mn-ea"/>
                <a:cs typeface="Arial Bold" pitchFamily="34" charset="0"/>
              </a:endParaRPr>
            </a:p>
          </p:txBody>
        </p:sp>
        <p:sp>
          <p:nvSpPr>
            <p:cNvPr id="24" name="矩形 23"/>
            <p:cNvSpPr/>
            <p:nvPr/>
          </p:nvSpPr>
          <p:spPr>
            <a:xfrm>
              <a:off x="1640327" y="2974619"/>
              <a:ext cx="1208677" cy="311400"/>
            </a:xfrm>
            <a:prstGeom prst="rect">
              <a:avLst/>
            </a:prstGeom>
          </p:spPr>
          <p:txBody>
            <a:bodyPr wrap="square">
              <a:spAutoFit/>
            </a:bodyPr>
            <a:lstStyle/>
            <a:p>
              <a:pPr defTabSz="914258">
                <a:defRPr/>
              </a:pPr>
              <a:r>
                <a:rPr lang="zh-CN" altLang="en-US" sz="1200" b="1" kern="0" dirty="0" smtClean="0">
                  <a:solidFill>
                    <a:srgbClr val="FF9900"/>
                  </a:solidFill>
                  <a:latin typeface="+mn-ea"/>
                  <a:cs typeface="Arial" pitchFamily="34" charset="0"/>
                </a:rPr>
                <a:t>激活计时器</a:t>
              </a:r>
            </a:p>
          </p:txBody>
        </p:sp>
        <p:cxnSp>
          <p:nvCxnSpPr>
            <p:cNvPr id="25" name="肘形连接符 24"/>
            <p:cNvCxnSpPr/>
            <p:nvPr/>
          </p:nvCxnSpPr>
          <p:spPr>
            <a:xfrm rot="16200000" flipH="1" flipV="1">
              <a:off x="2853538" y="2089617"/>
              <a:ext cx="12700" cy="1280160"/>
            </a:xfrm>
            <a:prstGeom prst="bentConnector3">
              <a:avLst>
                <a:gd name="adj1" fmla="val 1800000"/>
              </a:avLst>
            </a:prstGeom>
            <a:noFill/>
            <a:ln w="9525" cap="rnd" cmpd="sng" algn="ctr">
              <a:solidFill>
                <a:srgbClr val="FF9900"/>
              </a:solidFill>
              <a:prstDash val="dash"/>
            </a:ln>
            <a:effectLst/>
          </p:spPr>
        </p:cxnSp>
      </p:grpSp>
      <p:grpSp>
        <p:nvGrpSpPr>
          <p:cNvPr id="19" name="Group 66"/>
          <p:cNvGrpSpPr/>
          <p:nvPr/>
        </p:nvGrpSpPr>
        <p:grpSpPr>
          <a:xfrm>
            <a:off x="737105" y="3888995"/>
            <a:ext cx="1777283" cy="276999"/>
            <a:chOff x="1037518" y="4850134"/>
            <a:chExt cx="2370327" cy="369332"/>
          </a:xfrm>
        </p:grpSpPr>
        <p:sp>
          <p:nvSpPr>
            <p:cNvPr id="37" name="矩形 104"/>
            <p:cNvSpPr/>
            <p:nvPr/>
          </p:nvSpPr>
          <p:spPr bwMode="auto">
            <a:xfrm>
              <a:off x="1037518" y="4866870"/>
              <a:ext cx="91461" cy="274384"/>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91423" tIns="45711" rIns="91423" bIns="45711" numCol="1" rtlCol="0" anchor="t" anchorCtr="0" compatLnSpc="1">
              <a:prstTxWarp prst="textNoShape">
                <a:avLst/>
              </a:prstTxWarp>
            </a:bodyPr>
            <a:lstStyle/>
            <a:p>
              <a:pPr defTabSz="685424">
                <a:defRPr/>
              </a:pPr>
              <a:endParaRPr lang="zh-CN" altLang="en-US" sz="1300" b="1" kern="0" dirty="0">
                <a:solidFill>
                  <a:prstClr val="white"/>
                </a:solidFill>
                <a:latin typeface="+mn-ea"/>
              </a:endParaRPr>
            </a:p>
          </p:txBody>
        </p:sp>
        <p:sp>
          <p:nvSpPr>
            <p:cNvPr id="38" name="TextBox 153"/>
            <p:cNvSpPr txBox="1"/>
            <p:nvPr/>
          </p:nvSpPr>
          <p:spPr>
            <a:xfrm>
              <a:off x="1174492" y="4865563"/>
              <a:ext cx="1174343" cy="328239"/>
            </a:xfrm>
            <a:prstGeom prst="rect">
              <a:avLst/>
            </a:prstGeom>
            <a:noFill/>
          </p:spPr>
          <p:txBody>
            <a:bodyPr wrap="square" lIns="91396" tIns="45699" rIns="91396" bIns="45699" rtlCol="0">
              <a:spAutoFit/>
            </a:bodyPr>
            <a:lstStyle/>
            <a:p>
              <a:pPr defTabSz="685424">
                <a:defRPr/>
              </a:pPr>
              <a:r>
                <a:rPr lang="zh-CN" altLang="en-US" sz="1000" b="1" kern="0" dirty="0" smtClean="0">
                  <a:solidFill>
                    <a:prstClr val="white"/>
                  </a:solidFill>
                  <a:latin typeface="+mn-ea"/>
                  <a:cs typeface="Arial" pitchFamily="34" charset="0"/>
                </a:rPr>
                <a:t>限制状态</a:t>
              </a:r>
              <a:endParaRPr lang="zh-CN" altLang="en-US" sz="1000" b="1" kern="0" dirty="0">
                <a:solidFill>
                  <a:prstClr val="white"/>
                </a:solidFill>
                <a:latin typeface="+mn-ea"/>
                <a:cs typeface="Arial" pitchFamily="34" charset="0"/>
              </a:endParaRPr>
            </a:p>
          </p:txBody>
        </p:sp>
        <p:sp>
          <p:nvSpPr>
            <p:cNvPr id="39" name="矩形 110"/>
            <p:cNvSpPr/>
            <p:nvPr/>
          </p:nvSpPr>
          <p:spPr>
            <a:xfrm>
              <a:off x="2680535" y="4850134"/>
              <a:ext cx="727310" cy="369332"/>
            </a:xfrm>
            <a:prstGeom prst="rect">
              <a:avLst/>
            </a:prstGeom>
          </p:spPr>
          <p:txBody>
            <a:bodyPr wrap="none">
              <a:spAutoFit/>
            </a:bodyPr>
            <a:lstStyle/>
            <a:p>
              <a:pPr algn="r" defTabSz="914258">
                <a:defRPr/>
              </a:pPr>
              <a:r>
                <a:rPr lang="en-US" altLang="zh-CN" sz="1200" b="1" kern="0" dirty="0" smtClean="0">
                  <a:solidFill>
                    <a:prstClr val="white"/>
                  </a:solidFill>
                  <a:latin typeface="+mn-ea"/>
                  <a:cs typeface="Arial" pitchFamily="34" charset="0"/>
                </a:rPr>
                <a:t>1mA</a:t>
              </a:r>
              <a:endParaRPr lang="zh-CN" altLang="en-US" sz="1200" b="1" kern="0" dirty="0" smtClean="0">
                <a:solidFill>
                  <a:prstClr val="white"/>
                </a:solidFill>
                <a:latin typeface="+mn-ea"/>
              </a:endParaRPr>
            </a:p>
          </p:txBody>
        </p:sp>
      </p:grpSp>
      <p:grpSp>
        <p:nvGrpSpPr>
          <p:cNvPr id="36" name="Group 83"/>
          <p:cNvGrpSpPr/>
          <p:nvPr/>
        </p:nvGrpSpPr>
        <p:grpSpPr>
          <a:xfrm>
            <a:off x="737105" y="3260468"/>
            <a:ext cx="1777283" cy="276999"/>
            <a:chOff x="1037518" y="3986038"/>
            <a:chExt cx="2370328" cy="369332"/>
          </a:xfrm>
        </p:grpSpPr>
        <p:sp>
          <p:nvSpPr>
            <p:cNvPr id="41" name="矩形 102"/>
            <p:cNvSpPr/>
            <p:nvPr/>
          </p:nvSpPr>
          <p:spPr bwMode="auto">
            <a:xfrm>
              <a:off x="1037518" y="4002774"/>
              <a:ext cx="91461" cy="274384"/>
            </a:xfrm>
            <a:prstGeom prst="rect">
              <a:avLst/>
            </a:prstGeom>
            <a:solidFill>
              <a:srgbClr val="FF9900"/>
            </a:solidFill>
            <a:ln w="9525" cap="flat" cmpd="sng" algn="ctr">
              <a:noFill/>
              <a:prstDash val="sysDot"/>
              <a:round/>
              <a:headEnd type="none" w="med" len="med"/>
              <a:tailEnd type="none" w="med" len="med"/>
            </a:ln>
            <a:effectLst/>
          </p:spPr>
          <p:txBody>
            <a:bodyPr vert="horz" wrap="square" lIns="91396" tIns="45699" rIns="91396" bIns="45699" numCol="1" rtlCol="0" anchor="t" anchorCtr="0" compatLnSpc="1">
              <a:prstTxWarp prst="textNoShape">
                <a:avLst/>
              </a:prstTxWarp>
            </a:bodyPr>
            <a:lstStyle/>
            <a:p>
              <a:pPr marL="202238" indent="-202238" defTabSz="685424">
                <a:buClr>
                  <a:srgbClr val="5F5F5F"/>
                </a:buClr>
                <a:buSzPct val="80000"/>
                <a:defRPr/>
              </a:pPr>
              <a:endParaRPr lang="zh-CN" altLang="en-US" sz="1300" b="1" kern="0" dirty="0">
                <a:solidFill>
                  <a:prstClr val="white"/>
                </a:solidFill>
                <a:latin typeface="+mn-ea"/>
                <a:cs typeface="Arial" pitchFamily="34" charset="0"/>
              </a:endParaRPr>
            </a:p>
          </p:txBody>
        </p:sp>
        <p:sp>
          <p:nvSpPr>
            <p:cNvPr id="42" name="TextBox 152"/>
            <p:cNvSpPr txBox="1"/>
            <p:nvPr/>
          </p:nvSpPr>
          <p:spPr>
            <a:xfrm>
              <a:off x="1174492" y="4001467"/>
              <a:ext cx="1152393" cy="328239"/>
            </a:xfrm>
            <a:prstGeom prst="rect">
              <a:avLst/>
            </a:prstGeom>
            <a:noFill/>
          </p:spPr>
          <p:txBody>
            <a:bodyPr wrap="square" lIns="91396" tIns="45699" rIns="91396" bIns="45699" rtlCol="0">
              <a:spAutoFit/>
            </a:bodyPr>
            <a:lstStyle/>
            <a:p>
              <a:pPr defTabSz="685424">
                <a:defRPr/>
              </a:pPr>
              <a:r>
                <a:rPr lang="zh-CN" altLang="en-US" sz="1000" b="1" kern="0" dirty="0" smtClean="0">
                  <a:solidFill>
                    <a:prstClr val="white"/>
                  </a:solidFill>
                  <a:latin typeface="+mn-ea"/>
                  <a:cs typeface="Arial" pitchFamily="34" charset="0"/>
                </a:rPr>
                <a:t>发射</a:t>
              </a:r>
              <a:endParaRPr lang="zh-CN" altLang="en-US" sz="1000" b="1" kern="0" dirty="0">
                <a:solidFill>
                  <a:prstClr val="white"/>
                </a:solidFill>
                <a:latin typeface="+mn-ea"/>
                <a:cs typeface="Arial" pitchFamily="34" charset="0"/>
              </a:endParaRPr>
            </a:p>
          </p:txBody>
        </p:sp>
        <p:sp>
          <p:nvSpPr>
            <p:cNvPr id="43" name="矩形 111"/>
            <p:cNvSpPr/>
            <p:nvPr/>
          </p:nvSpPr>
          <p:spPr>
            <a:xfrm>
              <a:off x="2327782" y="3986038"/>
              <a:ext cx="1080064" cy="369332"/>
            </a:xfrm>
            <a:prstGeom prst="rect">
              <a:avLst/>
            </a:prstGeom>
          </p:spPr>
          <p:txBody>
            <a:bodyPr wrap="none">
              <a:spAutoFit/>
            </a:bodyPr>
            <a:lstStyle/>
            <a:p>
              <a:pPr algn="r" defTabSz="914258">
                <a:defRPr/>
              </a:pPr>
              <a:r>
                <a:rPr lang="en-US" altLang="zh-CN" sz="1200" b="1" kern="0" dirty="0" smtClean="0">
                  <a:solidFill>
                    <a:srgbClr val="FF9900"/>
                  </a:solidFill>
                  <a:latin typeface="+mn-ea"/>
                  <a:cs typeface="Arial" pitchFamily="34" charset="0"/>
                </a:rPr>
                <a:t>120mA*</a:t>
              </a:r>
              <a:endParaRPr lang="zh-CN" altLang="en-US" sz="1200" b="1" kern="0" dirty="0" smtClean="0">
                <a:solidFill>
                  <a:srgbClr val="FF9900"/>
                </a:solidFill>
                <a:latin typeface="+mn-ea"/>
              </a:endParaRPr>
            </a:p>
          </p:txBody>
        </p:sp>
      </p:grpSp>
      <p:grpSp>
        <p:nvGrpSpPr>
          <p:cNvPr id="40" name="Group 133"/>
          <p:cNvGrpSpPr/>
          <p:nvPr/>
        </p:nvGrpSpPr>
        <p:grpSpPr>
          <a:xfrm>
            <a:off x="737106" y="4203259"/>
            <a:ext cx="1777284" cy="276999"/>
            <a:chOff x="1037518" y="5244735"/>
            <a:chExt cx="2370330" cy="369331"/>
          </a:xfrm>
        </p:grpSpPr>
        <p:sp>
          <p:nvSpPr>
            <p:cNvPr id="45" name="矩形 105"/>
            <p:cNvSpPr/>
            <p:nvPr/>
          </p:nvSpPr>
          <p:spPr bwMode="auto">
            <a:xfrm>
              <a:off x="1037518" y="5261439"/>
              <a:ext cx="91461" cy="274384"/>
            </a:xfrm>
            <a:prstGeom prst="rect">
              <a:avLst/>
            </a:prstGeom>
            <a:solidFill>
              <a:sysClr val="window" lastClr="FFFFFF">
                <a:alpha val="29000"/>
              </a:sysClr>
            </a:solidFill>
            <a:ln w="9525" cap="flat" cmpd="sng" algn="ctr">
              <a:noFill/>
              <a:prstDash val="solid"/>
              <a:round/>
              <a:headEnd type="none" w="med" len="med"/>
              <a:tailEnd type="none" w="med" len="med"/>
            </a:ln>
            <a:effectLst/>
          </p:spPr>
          <p:txBody>
            <a:bodyPr vert="horz" wrap="square" lIns="91436" tIns="45718" rIns="91436" bIns="45718" numCol="1" rtlCol="0" anchor="t" anchorCtr="0" compatLnSpc="1">
              <a:prstTxWarp prst="textNoShape">
                <a:avLst/>
              </a:prstTxWarp>
            </a:bodyPr>
            <a:lstStyle/>
            <a:p>
              <a:pPr defTabSz="685424">
                <a:defRPr/>
              </a:pPr>
              <a:endParaRPr lang="zh-CN" altLang="en-US" sz="1300" b="1" kern="0" dirty="0" smtClean="0">
                <a:solidFill>
                  <a:prstClr val="white">
                    <a:lumMod val="95000"/>
                  </a:prstClr>
                </a:solidFill>
                <a:latin typeface="+mn-ea"/>
              </a:endParaRPr>
            </a:p>
          </p:txBody>
        </p:sp>
        <p:sp>
          <p:nvSpPr>
            <p:cNvPr id="46" name="TextBox 155"/>
            <p:cNvSpPr txBox="1"/>
            <p:nvPr/>
          </p:nvSpPr>
          <p:spPr>
            <a:xfrm>
              <a:off x="1174492" y="5260127"/>
              <a:ext cx="773715" cy="328256"/>
            </a:xfrm>
            <a:prstGeom prst="rect">
              <a:avLst/>
            </a:prstGeom>
            <a:noFill/>
          </p:spPr>
          <p:txBody>
            <a:bodyPr wrap="square" lIns="91410" tIns="45706" rIns="91410" bIns="45706" rtlCol="0">
              <a:spAutoFit/>
            </a:bodyPr>
            <a:lstStyle/>
            <a:p>
              <a:pPr defTabSz="685424"/>
              <a:r>
                <a:rPr lang="en-US" altLang="zh-CN" sz="1000" b="1" kern="0" dirty="0">
                  <a:solidFill>
                    <a:prstClr val="white"/>
                  </a:solidFill>
                  <a:latin typeface="+mn-ea"/>
                  <a:cs typeface="Arial" pitchFamily="34" charset="0"/>
                </a:rPr>
                <a:t>PSM</a:t>
              </a:r>
              <a:endParaRPr lang="zh-CN" altLang="en-US" sz="1000" b="1" kern="0" dirty="0">
                <a:solidFill>
                  <a:prstClr val="white"/>
                </a:solidFill>
                <a:latin typeface="+mn-ea"/>
                <a:cs typeface="Arial" pitchFamily="34" charset="0"/>
              </a:endParaRPr>
            </a:p>
          </p:txBody>
        </p:sp>
        <p:sp>
          <p:nvSpPr>
            <p:cNvPr id="47" name="矩形 112"/>
            <p:cNvSpPr/>
            <p:nvPr/>
          </p:nvSpPr>
          <p:spPr>
            <a:xfrm>
              <a:off x="2244406" y="5244735"/>
              <a:ext cx="1163442" cy="369331"/>
            </a:xfrm>
            <a:prstGeom prst="rect">
              <a:avLst/>
            </a:prstGeom>
          </p:spPr>
          <p:txBody>
            <a:bodyPr wrap="none">
              <a:spAutoFit/>
            </a:bodyPr>
            <a:lstStyle/>
            <a:p>
              <a:pPr algn="r" defTabSz="914258"/>
              <a:r>
                <a:rPr lang="en-US" altLang="zh-CN" sz="1200" b="1" kern="0" dirty="0">
                  <a:solidFill>
                    <a:srgbClr val="FF9900"/>
                  </a:solidFill>
                  <a:latin typeface="+mn-ea"/>
                  <a:cs typeface="Arial" pitchFamily="34" charset="0"/>
                </a:rPr>
                <a:t>0.005mA</a:t>
              </a:r>
              <a:endParaRPr lang="zh-CN" altLang="en-US" sz="1200" b="1" kern="0" dirty="0">
                <a:solidFill>
                  <a:srgbClr val="FF9900"/>
                </a:solidFill>
                <a:latin typeface="+mn-ea"/>
                <a:cs typeface="Arial" pitchFamily="34" charset="0"/>
              </a:endParaRPr>
            </a:p>
          </p:txBody>
        </p:sp>
      </p:grpSp>
      <p:sp>
        <p:nvSpPr>
          <p:cNvPr id="48" name="矩形 115"/>
          <p:cNvSpPr/>
          <p:nvPr/>
        </p:nvSpPr>
        <p:spPr>
          <a:xfrm>
            <a:off x="1107723" y="4787502"/>
            <a:ext cx="1393606" cy="207727"/>
          </a:xfrm>
          <a:prstGeom prst="rect">
            <a:avLst/>
          </a:prstGeom>
        </p:spPr>
        <p:txBody>
          <a:bodyPr wrap="none" lIns="68558" tIns="34279" rIns="68558" bIns="34279">
            <a:spAutoFit/>
          </a:bodyPr>
          <a:lstStyle/>
          <a:p>
            <a:pPr algn="r" defTabSz="914258"/>
            <a:r>
              <a:rPr lang="en-US" altLang="zh-CN" sz="900" b="1" i="1" dirty="0">
                <a:solidFill>
                  <a:prstClr val="white">
                    <a:lumMod val="65000"/>
                  </a:prstClr>
                </a:solidFill>
                <a:latin typeface="+mn-ea"/>
                <a:cs typeface="Arial" pitchFamily="34" charset="0"/>
              </a:rPr>
              <a:t>*</a:t>
            </a:r>
            <a:r>
              <a:rPr lang="en-US" altLang="zh-CN" sz="900" b="1" i="1" dirty="0" smtClean="0">
                <a:solidFill>
                  <a:prstClr val="white">
                    <a:lumMod val="65000"/>
                  </a:prstClr>
                </a:solidFill>
                <a:latin typeface="+mn-ea"/>
                <a:cs typeface="Arial" pitchFamily="34" charset="0"/>
              </a:rPr>
              <a:t>50mA@MCL144dBm</a:t>
            </a:r>
            <a:endParaRPr lang="zh-CN" altLang="en-US" sz="900" b="1" i="1" dirty="0">
              <a:solidFill>
                <a:prstClr val="white">
                  <a:lumMod val="65000"/>
                </a:prstClr>
              </a:solidFill>
              <a:latin typeface="+mn-ea"/>
              <a:cs typeface="Arial" pitchFamily="34" charset="0"/>
            </a:endParaRPr>
          </a:p>
        </p:txBody>
      </p:sp>
      <p:cxnSp>
        <p:nvCxnSpPr>
          <p:cNvPr id="49" name="直接连接符 116"/>
          <p:cNvCxnSpPr/>
          <p:nvPr/>
        </p:nvCxnSpPr>
        <p:spPr>
          <a:xfrm>
            <a:off x="2587459" y="3161908"/>
            <a:ext cx="0" cy="1714500"/>
          </a:xfrm>
          <a:prstGeom prst="line">
            <a:avLst/>
          </a:prstGeom>
          <a:noFill/>
          <a:ln w="3175" cap="rnd" cmpd="sng" algn="ctr">
            <a:solidFill>
              <a:schemeClr val="bg1">
                <a:alpha val="24000"/>
              </a:schemeClr>
            </a:solidFill>
            <a:prstDash val="solid"/>
          </a:ln>
          <a:effectLst/>
        </p:spPr>
      </p:cxnSp>
      <p:grpSp>
        <p:nvGrpSpPr>
          <p:cNvPr id="44" name="Group 139"/>
          <p:cNvGrpSpPr/>
          <p:nvPr/>
        </p:nvGrpSpPr>
        <p:grpSpPr>
          <a:xfrm>
            <a:off x="737106" y="3574740"/>
            <a:ext cx="1777284" cy="276999"/>
            <a:chOff x="1037518" y="4418090"/>
            <a:chExt cx="2370328" cy="369330"/>
          </a:xfrm>
        </p:grpSpPr>
        <p:sp>
          <p:nvSpPr>
            <p:cNvPr id="51" name="矩形 103"/>
            <p:cNvSpPr/>
            <p:nvPr/>
          </p:nvSpPr>
          <p:spPr bwMode="auto">
            <a:xfrm>
              <a:off x="1037518" y="4434822"/>
              <a:ext cx="91461" cy="274384"/>
            </a:xfrm>
            <a:prstGeom prst="rect">
              <a:avLst/>
            </a:prstGeom>
            <a:solidFill>
              <a:srgbClr val="00B0F0"/>
            </a:solidFill>
            <a:ln w="9525" cap="flat" cmpd="sng" algn="ctr">
              <a:noFill/>
              <a:prstDash val="solid"/>
              <a:round/>
              <a:headEnd type="none" w="med" len="med"/>
              <a:tailEnd type="none" w="med" len="med"/>
            </a:ln>
            <a:effectLst/>
          </p:spPr>
          <p:txBody>
            <a:bodyPr vert="horz" wrap="square" lIns="121921" tIns="60962" rIns="121921" bIns="60962" numCol="1" rtlCol="0" anchor="t" anchorCtr="0" compatLnSpc="1">
              <a:prstTxWarp prst="textNoShape">
                <a:avLst/>
              </a:prstTxWarp>
            </a:bodyPr>
            <a:lstStyle/>
            <a:p>
              <a:pPr marL="359751" indent="-359751" defTabSz="685424">
                <a:buClr>
                  <a:srgbClr val="5F5F5F"/>
                </a:buClr>
                <a:buSzPct val="80000"/>
                <a:defRPr/>
              </a:pPr>
              <a:endParaRPr lang="zh-CN" altLang="en-US" sz="1500" b="1" dirty="0">
                <a:solidFill>
                  <a:prstClr val="white"/>
                </a:solidFill>
                <a:latin typeface="+mn-ea"/>
                <a:cs typeface="Arial Bold" pitchFamily="34" charset="0"/>
              </a:endParaRPr>
            </a:p>
          </p:txBody>
        </p:sp>
        <p:sp>
          <p:nvSpPr>
            <p:cNvPr id="52" name="矩形 109"/>
            <p:cNvSpPr/>
            <p:nvPr/>
          </p:nvSpPr>
          <p:spPr>
            <a:xfrm>
              <a:off x="2554399" y="4418090"/>
              <a:ext cx="853447" cy="369330"/>
            </a:xfrm>
            <a:prstGeom prst="rect">
              <a:avLst/>
            </a:prstGeom>
          </p:spPr>
          <p:txBody>
            <a:bodyPr wrap="none">
              <a:spAutoFit/>
            </a:bodyPr>
            <a:lstStyle/>
            <a:p>
              <a:pPr algn="r" defTabSz="914258">
                <a:defRPr/>
              </a:pPr>
              <a:r>
                <a:rPr lang="en-US" altLang="zh-CN" sz="1200" b="1" kern="0" dirty="0" smtClean="0">
                  <a:solidFill>
                    <a:srgbClr val="00B0F0"/>
                  </a:solidFill>
                  <a:latin typeface="+mn-ea"/>
                  <a:cs typeface="Arial" pitchFamily="34" charset="0"/>
                </a:rPr>
                <a:t>50mA</a:t>
              </a:r>
              <a:endParaRPr lang="zh-CN" altLang="en-US" sz="1200" b="1" kern="0" dirty="0" smtClean="0">
                <a:solidFill>
                  <a:srgbClr val="00B0F0"/>
                </a:solidFill>
                <a:latin typeface="+mn-ea"/>
              </a:endParaRPr>
            </a:p>
          </p:txBody>
        </p:sp>
        <p:sp>
          <p:nvSpPr>
            <p:cNvPr id="53" name="TextBox 153"/>
            <p:cNvSpPr txBox="1"/>
            <p:nvPr/>
          </p:nvSpPr>
          <p:spPr>
            <a:xfrm>
              <a:off x="1174494" y="4433509"/>
              <a:ext cx="1849070" cy="328237"/>
            </a:xfrm>
            <a:prstGeom prst="rect">
              <a:avLst/>
            </a:prstGeom>
            <a:noFill/>
          </p:spPr>
          <p:txBody>
            <a:bodyPr wrap="square" lIns="91396" tIns="45699" rIns="91396" bIns="45699" rtlCol="0">
              <a:spAutoFit/>
            </a:bodyPr>
            <a:lstStyle/>
            <a:p>
              <a:pPr defTabSz="685424">
                <a:defRPr/>
              </a:pPr>
              <a:r>
                <a:rPr lang="zh-CN" altLang="en-US" sz="1000" b="1" kern="0" dirty="0" smtClean="0">
                  <a:solidFill>
                    <a:prstClr val="white"/>
                  </a:solidFill>
                  <a:latin typeface="+mn-ea"/>
                  <a:cs typeface="Arial" pitchFamily="34" charset="0"/>
                </a:rPr>
                <a:t>传呼监控</a:t>
              </a:r>
              <a:endParaRPr lang="zh-CN" altLang="en-US" sz="1000" b="1" kern="0" dirty="0">
                <a:solidFill>
                  <a:prstClr val="white"/>
                </a:solidFill>
                <a:latin typeface="+mn-ea"/>
                <a:cs typeface="Arial" pitchFamily="34" charset="0"/>
              </a:endParaRPr>
            </a:p>
          </p:txBody>
        </p:sp>
      </p:grpSp>
      <p:sp>
        <p:nvSpPr>
          <p:cNvPr id="54" name="矩形 125"/>
          <p:cNvSpPr/>
          <p:nvPr/>
        </p:nvSpPr>
        <p:spPr>
          <a:xfrm>
            <a:off x="3904308" y="4787524"/>
            <a:ext cx="1760694" cy="207727"/>
          </a:xfrm>
          <a:prstGeom prst="rect">
            <a:avLst/>
          </a:prstGeom>
        </p:spPr>
        <p:txBody>
          <a:bodyPr wrap="none" lIns="68558" tIns="34279" rIns="68558" bIns="34279">
            <a:spAutoFit/>
          </a:bodyPr>
          <a:lstStyle/>
          <a:p>
            <a:pPr algn="r" defTabSz="914258"/>
            <a:r>
              <a:rPr lang="en-US" altLang="zh-CN" sz="900" b="1" i="1" dirty="0" smtClean="0">
                <a:solidFill>
                  <a:prstClr val="white">
                    <a:lumMod val="65000"/>
                  </a:prstClr>
                </a:solidFill>
                <a:latin typeface="+mn-ea"/>
                <a:cs typeface="Arial" pitchFamily="34" charset="0"/>
              </a:rPr>
              <a:t>200byte per </a:t>
            </a:r>
            <a:r>
              <a:rPr lang="en-US" altLang="zh-CN" sz="900" b="1" i="1" dirty="0">
                <a:solidFill>
                  <a:prstClr val="white">
                    <a:lumMod val="65000"/>
                  </a:prstClr>
                </a:solidFill>
                <a:latin typeface="+mn-ea"/>
                <a:cs typeface="Arial" pitchFamily="34" charset="0"/>
              </a:rPr>
              <a:t>report per </a:t>
            </a:r>
            <a:r>
              <a:rPr lang="en-US" altLang="zh-CN" sz="900" b="1" i="1" dirty="0" smtClean="0">
                <a:solidFill>
                  <a:prstClr val="white">
                    <a:lumMod val="65000"/>
                  </a:prstClr>
                </a:solidFill>
                <a:latin typeface="+mn-ea"/>
                <a:cs typeface="Arial" pitchFamily="34" charset="0"/>
              </a:rPr>
              <a:t>time</a:t>
            </a:r>
            <a:endParaRPr lang="zh-CN" altLang="en-US" sz="900" b="1" i="1" dirty="0">
              <a:solidFill>
                <a:prstClr val="white">
                  <a:lumMod val="65000"/>
                </a:prstClr>
              </a:solidFill>
              <a:latin typeface="+mn-ea"/>
              <a:cs typeface="Arial" pitchFamily="34" charset="0"/>
            </a:endParaRPr>
          </a:p>
        </p:txBody>
      </p:sp>
      <p:sp>
        <p:nvSpPr>
          <p:cNvPr id="55" name="TextBox 152"/>
          <p:cNvSpPr txBox="1"/>
          <p:nvPr/>
        </p:nvSpPr>
        <p:spPr>
          <a:xfrm>
            <a:off x="1291652" y="2951313"/>
            <a:ext cx="864070" cy="253861"/>
          </a:xfrm>
          <a:prstGeom prst="rect">
            <a:avLst/>
          </a:prstGeom>
          <a:noFill/>
        </p:spPr>
        <p:txBody>
          <a:bodyPr wrap="square" lIns="68524" tIns="34263" rIns="68524" bIns="34263" rtlCol="0">
            <a:spAutoFit/>
          </a:bodyPr>
          <a:lstStyle/>
          <a:p>
            <a:pPr algn="ctr" defTabSz="685424">
              <a:defRPr/>
            </a:pPr>
            <a:r>
              <a:rPr lang="zh-CN" altLang="en-US" sz="1200" b="1" dirty="0" smtClean="0">
                <a:solidFill>
                  <a:prstClr val="white">
                    <a:lumMod val="95000"/>
                  </a:prstClr>
                </a:solidFill>
                <a:latin typeface="+mn-ea"/>
                <a:cs typeface="Arial" pitchFamily="34" charset="0"/>
              </a:rPr>
              <a:t>芯片</a:t>
            </a:r>
            <a:endParaRPr lang="zh-CN" altLang="en-US" sz="1200" b="1" dirty="0">
              <a:solidFill>
                <a:prstClr val="white">
                  <a:lumMod val="95000"/>
                </a:prstClr>
              </a:solidFill>
              <a:latin typeface="+mn-ea"/>
              <a:cs typeface="Arial" pitchFamily="34" charset="0"/>
            </a:endParaRPr>
          </a:p>
        </p:txBody>
      </p:sp>
      <p:sp>
        <p:nvSpPr>
          <p:cNvPr id="56" name="矩形 66"/>
          <p:cNvSpPr/>
          <p:nvPr/>
        </p:nvSpPr>
        <p:spPr>
          <a:xfrm>
            <a:off x="1690478" y="4517470"/>
            <a:ext cx="826143" cy="253893"/>
          </a:xfrm>
          <a:prstGeom prst="rect">
            <a:avLst/>
          </a:prstGeom>
        </p:spPr>
        <p:txBody>
          <a:bodyPr wrap="none" lIns="68558" tIns="34279" rIns="68558" bIns="34279">
            <a:spAutoFit/>
          </a:bodyPr>
          <a:lstStyle/>
          <a:p>
            <a:pPr algn="r" defTabSz="914258"/>
            <a:r>
              <a:rPr lang="en-US" altLang="zh-CN" sz="1200" b="1" kern="0" dirty="0" smtClean="0">
                <a:solidFill>
                  <a:prstClr val="white">
                    <a:lumMod val="75000"/>
                  </a:prstClr>
                </a:solidFill>
                <a:latin typeface="+mn-ea"/>
                <a:cs typeface="Arial" pitchFamily="34" charset="0"/>
              </a:rPr>
              <a:t>0.045mA</a:t>
            </a:r>
            <a:endParaRPr lang="zh-CN" altLang="en-US" sz="1200" b="1" kern="0" dirty="0">
              <a:solidFill>
                <a:prstClr val="white">
                  <a:lumMod val="75000"/>
                </a:prstClr>
              </a:solidFill>
              <a:latin typeface="+mn-ea"/>
              <a:cs typeface="Arial" pitchFamily="34" charset="0"/>
            </a:endParaRPr>
          </a:p>
        </p:txBody>
      </p:sp>
      <p:sp>
        <p:nvSpPr>
          <p:cNvPr id="57" name="TextBox 152"/>
          <p:cNvSpPr txBox="1"/>
          <p:nvPr/>
        </p:nvSpPr>
        <p:spPr>
          <a:xfrm>
            <a:off x="528690" y="4529028"/>
            <a:ext cx="1194899" cy="376972"/>
          </a:xfrm>
          <a:prstGeom prst="rect">
            <a:avLst/>
          </a:prstGeom>
          <a:noFill/>
        </p:spPr>
        <p:txBody>
          <a:bodyPr wrap="square" lIns="68524" tIns="34263" rIns="68524" bIns="34263" rtlCol="0">
            <a:spAutoFit/>
          </a:bodyPr>
          <a:lstStyle/>
          <a:p>
            <a:pPr defTabSz="685424">
              <a:defRPr/>
            </a:pPr>
            <a:r>
              <a:rPr lang="en-US" altLang="zh-CN" sz="1000" b="1" dirty="0">
                <a:solidFill>
                  <a:prstClr val="white">
                    <a:lumMod val="95000"/>
                  </a:prstClr>
                </a:solidFill>
                <a:latin typeface="+mn-ea"/>
                <a:cs typeface="Arial" pitchFamily="34" charset="0"/>
              </a:rPr>
              <a:t>Sensor </a:t>
            </a:r>
            <a:r>
              <a:rPr lang="en-US" altLang="zh-CN" sz="1000" b="1" dirty="0" smtClean="0">
                <a:solidFill>
                  <a:prstClr val="white">
                    <a:lumMod val="95000"/>
                  </a:prstClr>
                </a:solidFill>
                <a:latin typeface="+mn-ea"/>
                <a:cs typeface="Arial" pitchFamily="34" charset="0"/>
              </a:rPr>
              <a:t>keep-alive</a:t>
            </a:r>
            <a:endParaRPr lang="zh-CN" altLang="en-US" sz="1000" b="1" dirty="0">
              <a:solidFill>
                <a:prstClr val="white">
                  <a:lumMod val="95000"/>
                </a:prstClr>
              </a:solidFill>
              <a:latin typeface="+mn-ea"/>
              <a:cs typeface="Arial" pitchFamily="34" charset="0"/>
            </a:endParaRPr>
          </a:p>
        </p:txBody>
      </p:sp>
      <p:sp>
        <p:nvSpPr>
          <p:cNvPr id="58" name="TextBox 152"/>
          <p:cNvSpPr txBox="1"/>
          <p:nvPr/>
        </p:nvSpPr>
        <p:spPr>
          <a:xfrm>
            <a:off x="2984816" y="2951313"/>
            <a:ext cx="2248249" cy="253861"/>
          </a:xfrm>
          <a:prstGeom prst="rect">
            <a:avLst/>
          </a:prstGeom>
          <a:noFill/>
        </p:spPr>
        <p:txBody>
          <a:bodyPr wrap="square" lIns="68524" tIns="34263" rIns="68524" bIns="34263" rtlCol="0">
            <a:spAutoFit/>
          </a:bodyPr>
          <a:lstStyle/>
          <a:p>
            <a:pPr algn="ctr" defTabSz="685424">
              <a:defRPr/>
            </a:pPr>
            <a:r>
              <a:rPr lang="zh-CN" altLang="en-US" sz="1200" b="1" dirty="0" smtClean="0">
                <a:solidFill>
                  <a:schemeClr val="bg1"/>
                </a:solidFill>
                <a:effectLst>
                  <a:outerShdw blurRad="50800" dist="38100" dir="2700000" algn="tl" rotWithShape="0">
                    <a:prstClr val="black">
                      <a:alpha val="40000"/>
                    </a:prstClr>
                  </a:outerShdw>
                </a:effectLst>
                <a:latin typeface="+mn-ea"/>
                <a:cs typeface="Arial" pitchFamily="34" charset="0"/>
              </a:rPr>
              <a:t>终端传感器能耗</a:t>
            </a:r>
            <a:endParaRPr lang="zh-CN" altLang="en-US" sz="1200" b="1" dirty="0">
              <a:solidFill>
                <a:schemeClr val="bg1"/>
              </a:solidFill>
              <a:effectLst>
                <a:outerShdw blurRad="50800" dist="38100" dir="2700000" algn="tl" rotWithShape="0">
                  <a:prstClr val="black">
                    <a:alpha val="40000"/>
                  </a:prstClr>
                </a:outerShdw>
              </a:effectLst>
              <a:latin typeface="+mn-ea"/>
              <a:cs typeface="Arial" pitchFamily="34" charset="0"/>
            </a:endParaRPr>
          </a:p>
        </p:txBody>
      </p:sp>
      <p:cxnSp>
        <p:nvCxnSpPr>
          <p:cNvPr id="59" name="直接连接符 133"/>
          <p:cNvCxnSpPr/>
          <p:nvPr/>
        </p:nvCxnSpPr>
        <p:spPr>
          <a:xfrm>
            <a:off x="5730443" y="3161908"/>
            <a:ext cx="0" cy="1714500"/>
          </a:xfrm>
          <a:prstGeom prst="line">
            <a:avLst/>
          </a:prstGeom>
          <a:noFill/>
          <a:ln w="3175" cap="rnd" cmpd="sng" algn="ctr">
            <a:solidFill>
              <a:schemeClr val="bg1">
                <a:alpha val="24000"/>
              </a:schemeClr>
            </a:solidFill>
            <a:prstDash val="solid"/>
          </a:ln>
          <a:effectLst/>
        </p:spPr>
      </p:cxnSp>
      <p:sp>
        <p:nvSpPr>
          <p:cNvPr id="60" name="矩形 1"/>
          <p:cNvSpPr/>
          <p:nvPr/>
        </p:nvSpPr>
        <p:spPr>
          <a:xfrm>
            <a:off x="6774800" y="2951296"/>
            <a:ext cx="754008" cy="253893"/>
          </a:xfrm>
          <a:prstGeom prst="rect">
            <a:avLst/>
          </a:prstGeom>
        </p:spPr>
        <p:txBody>
          <a:bodyPr wrap="none" lIns="68558" tIns="34279" rIns="68558" bIns="34279">
            <a:spAutoFit/>
          </a:bodyPr>
          <a:lstStyle/>
          <a:p>
            <a:r>
              <a:rPr lang="zh-CN" altLang="en-US" sz="1200" b="1" dirty="0" smtClean="0">
                <a:solidFill>
                  <a:prstClr val="white">
                    <a:lumMod val="95000"/>
                  </a:prstClr>
                </a:solidFill>
                <a:latin typeface="+mn-ea"/>
                <a:cs typeface="Arial" pitchFamily="34" charset="0"/>
              </a:rPr>
              <a:t>电池寿命</a:t>
            </a:r>
            <a:endParaRPr lang="zh-CN" altLang="en-US" sz="1200" b="1" dirty="0">
              <a:solidFill>
                <a:prstClr val="white">
                  <a:lumMod val="95000"/>
                </a:prstClr>
              </a:solidFill>
              <a:latin typeface="+mn-ea"/>
              <a:cs typeface="Arial" pitchFamily="34" charset="0"/>
            </a:endParaRPr>
          </a:p>
        </p:txBody>
      </p:sp>
      <p:sp>
        <p:nvSpPr>
          <p:cNvPr id="61" name="矩形 3"/>
          <p:cNvSpPr/>
          <p:nvPr/>
        </p:nvSpPr>
        <p:spPr>
          <a:xfrm>
            <a:off x="5794262" y="3266016"/>
            <a:ext cx="2908067" cy="438559"/>
          </a:xfrm>
          <a:prstGeom prst="rect">
            <a:avLst/>
          </a:prstGeom>
        </p:spPr>
        <p:txBody>
          <a:bodyPr wrap="square" lIns="68558" tIns="34279" rIns="68558" bIns="34279">
            <a:spAutoFit/>
          </a:bodyPr>
          <a:lstStyle/>
          <a:p>
            <a:pPr defTabSz="914258"/>
            <a:r>
              <a:rPr lang="en-US" altLang="zh-CN" sz="1200" b="1" i="1" dirty="0" smtClean="0">
                <a:gradFill>
                  <a:gsLst>
                    <a:gs pos="0">
                      <a:prstClr val="white">
                        <a:lumMod val="95000"/>
                      </a:prstClr>
                    </a:gs>
                    <a:gs pos="100000">
                      <a:prstClr val="white">
                        <a:lumMod val="75000"/>
                      </a:prstClr>
                    </a:gs>
                  </a:gsLst>
                  <a:lin ang="3600000" scaled="0"/>
                </a:gradFill>
                <a:effectLst>
                  <a:outerShdw blurRad="50800" dist="38100" dir="2700000" algn="tl" rotWithShape="0">
                    <a:prstClr val="black">
                      <a:alpha val="40000"/>
                    </a:prstClr>
                  </a:outerShdw>
                </a:effectLst>
                <a:latin typeface="+mn-ea"/>
                <a:cs typeface="Arial" pitchFamily="34" charset="0"/>
              </a:rPr>
              <a:t>= </a:t>
            </a:r>
            <a:r>
              <a:rPr lang="zh-CN" altLang="en-US" sz="1200" b="1" i="1" dirty="0" smtClean="0">
                <a:gradFill>
                  <a:gsLst>
                    <a:gs pos="0">
                      <a:prstClr val="white">
                        <a:lumMod val="95000"/>
                      </a:prstClr>
                    </a:gs>
                    <a:gs pos="100000">
                      <a:prstClr val="white">
                        <a:lumMod val="75000"/>
                      </a:prstClr>
                    </a:gs>
                  </a:gsLst>
                  <a:lin ang="3600000" scaled="0"/>
                </a:gradFill>
                <a:effectLst>
                  <a:outerShdw blurRad="50800" dist="38100" dir="2700000" algn="tl" rotWithShape="0">
                    <a:prstClr val="black">
                      <a:alpha val="40000"/>
                    </a:prstClr>
                  </a:outerShdw>
                </a:effectLst>
                <a:latin typeface="+mn-ea"/>
                <a:cs typeface="Arial" pitchFamily="34" charset="0"/>
              </a:rPr>
              <a:t>电池容量 </a:t>
            </a:r>
            <a:r>
              <a:rPr lang="en-US" altLang="zh-CN" sz="1200" b="1" i="1" kern="0" dirty="0" smtClean="0">
                <a:solidFill>
                  <a:prstClr val="white"/>
                </a:solidFill>
                <a:latin typeface="+mn-ea"/>
                <a:cs typeface="Arial" pitchFamily="34" charset="0"/>
              </a:rPr>
              <a:t>* </a:t>
            </a:r>
            <a:r>
              <a:rPr lang="zh-CN" altLang="en-US" sz="1200" b="1" i="1" kern="0" dirty="0" smtClean="0">
                <a:solidFill>
                  <a:prstClr val="white"/>
                </a:solidFill>
                <a:latin typeface="+mn-ea"/>
                <a:cs typeface="Arial" pitchFamily="34" charset="0"/>
              </a:rPr>
              <a:t>电池损耗系数</a:t>
            </a:r>
            <a:r>
              <a:rPr lang="en-US" altLang="zh-CN" sz="1200" b="1" i="1" kern="0" dirty="0" smtClean="0">
                <a:solidFill>
                  <a:prstClr val="white"/>
                </a:solidFill>
                <a:latin typeface="+mn-ea"/>
                <a:cs typeface="Arial" pitchFamily="34" charset="0"/>
              </a:rPr>
              <a:t> /</a:t>
            </a:r>
            <a:r>
              <a:rPr lang="zh-CN" altLang="en-US" sz="1200" b="1" i="1" kern="0" dirty="0" smtClean="0">
                <a:solidFill>
                  <a:prstClr val="white"/>
                </a:solidFill>
                <a:latin typeface="+mn-ea"/>
                <a:cs typeface="Arial" pitchFamily="34" charset="0"/>
              </a:rPr>
              <a:t>终端传感器能耗</a:t>
            </a:r>
            <a:endParaRPr lang="en-US" altLang="zh-CN" sz="1200" b="1" i="1" kern="0" dirty="0">
              <a:solidFill>
                <a:prstClr val="white"/>
              </a:solidFill>
              <a:latin typeface="+mn-ea"/>
              <a:cs typeface="Arial" pitchFamily="34" charset="0"/>
            </a:endParaRPr>
          </a:p>
        </p:txBody>
      </p:sp>
      <p:sp>
        <p:nvSpPr>
          <p:cNvPr id="62" name="TextBox 155"/>
          <p:cNvSpPr txBox="1"/>
          <p:nvPr/>
        </p:nvSpPr>
        <p:spPr>
          <a:xfrm>
            <a:off x="826051" y="4631830"/>
            <a:ext cx="580135" cy="223094"/>
          </a:xfrm>
          <a:prstGeom prst="rect">
            <a:avLst/>
          </a:prstGeom>
          <a:noFill/>
        </p:spPr>
        <p:txBody>
          <a:bodyPr wrap="square" lIns="68535" tIns="34268" rIns="68535" bIns="34268" rtlCol="0">
            <a:spAutoFit/>
          </a:bodyPr>
          <a:lstStyle/>
          <a:p>
            <a:pPr defTabSz="685424"/>
            <a:r>
              <a:rPr lang="en-US" altLang="zh-CN" sz="1000" b="1" kern="0" dirty="0" smtClean="0">
                <a:solidFill>
                  <a:prstClr val="white"/>
                </a:solidFill>
                <a:latin typeface="+mn-ea"/>
                <a:cs typeface="Arial" pitchFamily="34" charset="0"/>
              </a:rPr>
              <a:t> </a:t>
            </a:r>
            <a:endParaRPr lang="zh-CN" altLang="en-US" sz="1000" b="1" kern="0" dirty="0">
              <a:solidFill>
                <a:prstClr val="white"/>
              </a:solidFill>
              <a:latin typeface="+mn-ea"/>
              <a:cs typeface="Arial" pitchFamily="34" charset="0"/>
            </a:endParaRPr>
          </a:p>
        </p:txBody>
      </p:sp>
      <p:sp>
        <p:nvSpPr>
          <p:cNvPr id="63" name="TextBox 191"/>
          <p:cNvSpPr txBox="1"/>
          <p:nvPr/>
        </p:nvSpPr>
        <p:spPr>
          <a:xfrm>
            <a:off x="2654078" y="3670408"/>
            <a:ext cx="2264373" cy="223083"/>
          </a:xfrm>
          <a:prstGeom prst="rect">
            <a:avLst/>
          </a:prstGeom>
          <a:noFill/>
        </p:spPr>
        <p:txBody>
          <a:bodyPr wrap="square" lIns="68524" tIns="34263" rIns="68524" bIns="34263" rtlCol="0">
            <a:spAutoFit/>
          </a:bodyPr>
          <a:lstStyle/>
          <a:p>
            <a:pPr defTabSz="685424">
              <a:defRPr/>
            </a:pPr>
            <a:r>
              <a:rPr lang="zh-CN" altLang="en-US" sz="1000" b="1" kern="0" dirty="0" smtClean="0">
                <a:solidFill>
                  <a:prstClr val="white"/>
                </a:solidFill>
                <a:latin typeface="+mn-ea"/>
                <a:cs typeface="Arial" pitchFamily="34" charset="0"/>
              </a:rPr>
              <a:t>通讯</a:t>
            </a:r>
            <a:r>
              <a:rPr lang="en-US" altLang="zh-CN" sz="1000" b="1" kern="0" dirty="0" smtClean="0">
                <a:solidFill>
                  <a:prstClr val="white"/>
                </a:solidFill>
                <a:latin typeface="+mn-ea"/>
                <a:cs typeface="Arial" pitchFamily="34" charset="0"/>
              </a:rPr>
              <a:t>  (incl. MCU &amp; </a:t>
            </a:r>
            <a:r>
              <a:rPr lang="zh-CN" altLang="en-US" sz="1000" b="1" kern="0" dirty="0" smtClean="0">
                <a:solidFill>
                  <a:prstClr val="white"/>
                </a:solidFill>
                <a:latin typeface="+mn-ea"/>
                <a:cs typeface="Arial" pitchFamily="34" charset="0"/>
              </a:rPr>
              <a:t>模组</a:t>
            </a:r>
            <a:r>
              <a:rPr lang="en-US" altLang="zh-CN" sz="1000" b="1" kern="0" dirty="0" smtClean="0">
                <a:solidFill>
                  <a:prstClr val="white"/>
                </a:solidFill>
                <a:latin typeface="+mn-ea"/>
                <a:cs typeface="Arial" pitchFamily="34" charset="0"/>
              </a:rPr>
              <a:t>)</a:t>
            </a:r>
            <a:endParaRPr lang="zh-CN" altLang="en-US" sz="1000" b="1" kern="0" dirty="0">
              <a:solidFill>
                <a:prstClr val="white"/>
              </a:solidFill>
              <a:latin typeface="+mn-ea"/>
              <a:cs typeface="Arial" pitchFamily="34" charset="0"/>
            </a:endParaRPr>
          </a:p>
        </p:txBody>
      </p:sp>
      <p:sp>
        <p:nvSpPr>
          <p:cNvPr id="64" name="矩形 148"/>
          <p:cNvSpPr/>
          <p:nvPr/>
        </p:nvSpPr>
        <p:spPr>
          <a:xfrm>
            <a:off x="4606935" y="3670393"/>
            <a:ext cx="1004077" cy="223116"/>
          </a:xfrm>
          <a:prstGeom prst="rect">
            <a:avLst/>
          </a:prstGeom>
        </p:spPr>
        <p:txBody>
          <a:bodyPr wrap="none" lIns="68558" tIns="34279" rIns="68558" bIns="34279">
            <a:spAutoFit/>
          </a:bodyPr>
          <a:lstStyle/>
          <a:p>
            <a:pPr algn="r" defTabSz="914258"/>
            <a:r>
              <a:rPr lang="en-US" altLang="zh-CN" sz="1000" b="1" kern="0" dirty="0" smtClean="0">
                <a:solidFill>
                  <a:prstClr val="white"/>
                </a:solidFill>
                <a:latin typeface="+mn-ea"/>
                <a:cs typeface="Arial" pitchFamily="34" charset="0"/>
              </a:rPr>
              <a:t>N </a:t>
            </a:r>
            <a:r>
              <a:rPr lang="zh-CN" altLang="en-US" sz="1000" b="1" kern="0" dirty="0" smtClean="0">
                <a:solidFill>
                  <a:prstClr val="white"/>
                </a:solidFill>
                <a:latin typeface="+mn-ea"/>
                <a:cs typeface="Arial" pitchFamily="34" charset="0"/>
              </a:rPr>
              <a:t>* </a:t>
            </a:r>
            <a:r>
              <a:rPr lang="en-US" altLang="zh-CN" sz="1000" b="1" kern="0" dirty="0" smtClean="0">
                <a:solidFill>
                  <a:prstClr val="white"/>
                </a:solidFill>
                <a:latin typeface="+mn-ea"/>
                <a:cs typeface="Arial" pitchFamily="34" charset="0"/>
              </a:rPr>
              <a:t>0.11 </a:t>
            </a:r>
            <a:r>
              <a:rPr lang="en-US" altLang="zh-CN" sz="1000" b="1" kern="0" dirty="0" err="1" smtClean="0">
                <a:solidFill>
                  <a:prstClr val="white"/>
                </a:solidFill>
                <a:latin typeface="+mn-ea"/>
                <a:cs typeface="Arial" pitchFamily="34" charset="0"/>
              </a:rPr>
              <a:t>mAh</a:t>
            </a:r>
            <a:endParaRPr lang="zh-CN" altLang="en-US" sz="1000" b="1" kern="0" dirty="0">
              <a:solidFill>
                <a:prstClr val="white"/>
              </a:solidFill>
              <a:latin typeface="+mn-ea"/>
              <a:cs typeface="Arial" pitchFamily="34" charset="0"/>
            </a:endParaRPr>
          </a:p>
        </p:txBody>
      </p:sp>
      <p:grpSp>
        <p:nvGrpSpPr>
          <p:cNvPr id="50" name="Group 156"/>
          <p:cNvGrpSpPr/>
          <p:nvPr/>
        </p:nvGrpSpPr>
        <p:grpSpPr>
          <a:xfrm>
            <a:off x="2654078" y="4011945"/>
            <a:ext cx="2956935" cy="257740"/>
            <a:chOff x="3594147" y="5013963"/>
            <a:chExt cx="3943606" cy="343653"/>
          </a:xfrm>
        </p:grpSpPr>
        <p:sp>
          <p:nvSpPr>
            <p:cNvPr id="66" name="TextBox 191"/>
            <p:cNvSpPr txBox="1"/>
            <p:nvPr/>
          </p:nvSpPr>
          <p:spPr>
            <a:xfrm>
              <a:off x="3594147" y="5029378"/>
              <a:ext cx="1843411" cy="328238"/>
            </a:xfrm>
            <a:prstGeom prst="rect">
              <a:avLst/>
            </a:prstGeom>
            <a:noFill/>
          </p:spPr>
          <p:txBody>
            <a:bodyPr wrap="square" lIns="91396" tIns="45699" rIns="91396" bIns="45699" rtlCol="0">
              <a:spAutoFit/>
            </a:bodyPr>
            <a:lstStyle/>
            <a:p>
              <a:pPr defTabSz="685424">
                <a:defRPr/>
              </a:pPr>
              <a:r>
                <a:rPr lang="en-US" altLang="zh-CN" sz="1000" b="1" kern="0" dirty="0" smtClean="0">
                  <a:solidFill>
                    <a:prstClr val="white"/>
                  </a:solidFill>
                  <a:latin typeface="+mn-ea"/>
                  <a:cs typeface="Arial" pitchFamily="34" charset="0"/>
                </a:rPr>
                <a:t>PSM (</a:t>
              </a:r>
              <a:r>
                <a:rPr lang="zh-CN" altLang="en-US" sz="1000" b="1" kern="0" dirty="0" smtClean="0">
                  <a:solidFill>
                    <a:prstClr val="white"/>
                  </a:solidFill>
                  <a:latin typeface="+mn-ea"/>
                  <a:cs typeface="Arial" pitchFamily="34" charset="0"/>
                </a:rPr>
                <a:t>每天</a:t>
              </a:r>
              <a:r>
                <a:rPr lang="en-US" altLang="zh-CN" sz="1000" b="1" kern="0" dirty="0" smtClean="0">
                  <a:solidFill>
                    <a:prstClr val="white"/>
                  </a:solidFill>
                  <a:latin typeface="+mn-ea"/>
                  <a:cs typeface="Arial" pitchFamily="34" charset="0"/>
                </a:rPr>
                <a:t>)</a:t>
              </a:r>
              <a:endParaRPr lang="zh-CN" altLang="en-US" sz="1000" b="1" kern="0" dirty="0">
                <a:solidFill>
                  <a:prstClr val="white"/>
                </a:solidFill>
                <a:latin typeface="+mn-ea"/>
                <a:cs typeface="Arial" pitchFamily="34" charset="0"/>
              </a:endParaRPr>
            </a:p>
          </p:txBody>
        </p:sp>
        <p:sp>
          <p:nvSpPr>
            <p:cNvPr id="67" name="矩形 152"/>
            <p:cNvSpPr/>
            <p:nvPr/>
          </p:nvSpPr>
          <p:spPr>
            <a:xfrm>
              <a:off x="6468379" y="5013963"/>
              <a:ext cx="1069374" cy="328294"/>
            </a:xfrm>
            <a:prstGeom prst="rect">
              <a:avLst/>
            </a:prstGeom>
          </p:spPr>
          <p:txBody>
            <a:bodyPr wrap="none">
              <a:spAutoFit/>
            </a:bodyPr>
            <a:lstStyle/>
            <a:p>
              <a:pPr algn="r" defTabSz="914258"/>
              <a:r>
                <a:rPr lang="en-US" altLang="zh-CN" sz="1000" b="1" kern="0" dirty="0" smtClean="0">
                  <a:solidFill>
                    <a:srgbClr val="FF9900"/>
                  </a:solidFill>
                  <a:latin typeface="+mn-ea"/>
                  <a:cs typeface="Arial" pitchFamily="34" charset="0"/>
                </a:rPr>
                <a:t>0.12 </a:t>
              </a:r>
              <a:r>
                <a:rPr lang="en-US" altLang="zh-CN" sz="1000" b="1" kern="0" dirty="0" err="1" smtClean="0">
                  <a:solidFill>
                    <a:srgbClr val="FF9900"/>
                  </a:solidFill>
                  <a:latin typeface="+mn-ea"/>
                  <a:cs typeface="Arial" pitchFamily="34" charset="0"/>
                </a:rPr>
                <a:t>mAh</a:t>
              </a:r>
              <a:endParaRPr lang="zh-CN" altLang="en-US" sz="1000" b="1" kern="0" dirty="0">
                <a:solidFill>
                  <a:srgbClr val="FF9900"/>
                </a:solidFill>
                <a:latin typeface="+mn-ea"/>
                <a:cs typeface="Arial" pitchFamily="34" charset="0"/>
              </a:endParaRPr>
            </a:p>
          </p:txBody>
        </p:sp>
      </p:grpSp>
      <p:grpSp>
        <p:nvGrpSpPr>
          <p:cNvPr id="65" name="Group 159"/>
          <p:cNvGrpSpPr/>
          <p:nvPr/>
        </p:nvGrpSpPr>
        <p:grpSpPr>
          <a:xfrm>
            <a:off x="2654078" y="4301450"/>
            <a:ext cx="2956935" cy="257739"/>
            <a:chOff x="3594147" y="5374015"/>
            <a:chExt cx="3943606" cy="343652"/>
          </a:xfrm>
        </p:grpSpPr>
        <p:sp>
          <p:nvSpPr>
            <p:cNvPr id="69" name="TextBox 191"/>
            <p:cNvSpPr txBox="1"/>
            <p:nvPr/>
          </p:nvSpPr>
          <p:spPr>
            <a:xfrm>
              <a:off x="3594147" y="5389428"/>
              <a:ext cx="2503440" cy="328239"/>
            </a:xfrm>
            <a:prstGeom prst="rect">
              <a:avLst/>
            </a:prstGeom>
            <a:noFill/>
          </p:spPr>
          <p:txBody>
            <a:bodyPr wrap="square" lIns="91396" tIns="45699" rIns="91396" bIns="45699" rtlCol="0">
              <a:spAutoFit/>
            </a:bodyPr>
            <a:lstStyle/>
            <a:p>
              <a:pPr defTabSz="685424">
                <a:defRPr/>
              </a:pPr>
              <a:r>
                <a:rPr lang="zh-CN" altLang="en-US" sz="1000" b="1" kern="0" dirty="0" smtClean="0">
                  <a:solidFill>
                    <a:prstClr val="white"/>
                  </a:solidFill>
                  <a:latin typeface="+mn-ea"/>
                  <a:cs typeface="Arial" pitchFamily="34" charset="0"/>
                </a:rPr>
                <a:t>保持传感器活跃状态 </a:t>
              </a:r>
              <a:r>
                <a:rPr lang="en-US" altLang="zh-CN" sz="1000" b="1" kern="0" dirty="0" smtClean="0">
                  <a:solidFill>
                    <a:prstClr val="white"/>
                  </a:solidFill>
                  <a:latin typeface="+mn-ea"/>
                  <a:cs typeface="Arial" pitchFamily="34" charset="0"/>
                </a:rPr>
                <a:t>(</a:t>
              </a:r>
              <a:r>
                <a:rPr lang="zh-CN" altLang="en-US" sz="1000" b="1" kern="0" dirty="0" smtClean="0">
                  <a:solidFill>
                    <a:prstClr val="white"/>
                  </a:solidFill>
                  <a:latin typeface="+mn-ea"/>
                  <a:cs typeface="Arial" pitchFamily="34" charset="0"/>
                </a:rPr>
                <a:t>每天</a:t>
              </a:r>
              <a:r>
                <a:rPr lang="en-US" altLang="zh-CN" sz="1000" b="1" kern="0" dirty="0" smtClean="0">
                  <a:solidFill>
                    <a:prstClr val="white"/>
                  </a:solidFill>
                  <a:latin typeface="+mn-ea"/>
                  <a:cs typeface="Arial" pitchFamily="34" charset="0"/>
                </a:rPr>
                <a:t>) </a:t>
              </a:r>
              <a:endParaRPr lang="zh-CN" altLang="en-US" sz="1000" b="1" kern="0" dirty="0">
                <a:solidFill>
                  <a:prstClr val="white"/>
                </a:solidFill>
                <a:latin typeface="+mn-ea"/>
                <a:cs typeface="Arial" pitchFamily="34" charset="0"/>
              </a:endParaRPr>
            </a:p>
          </p:txBody>
        </p:sp>
        <p:sp>
          <p:nvSpPr>
            <p:cNvPr id="70" name="矩形 153"/>
            <p:cNvSpPr/>
            <p:nvPr/>
          </p:nvSpPr>
          <p:spPr>
            <a:xfrm>
              <a:off x="6468379" y="5374015"/>
              <a:ext cx="1069374" cy="328295"/>
            </a:xfrm>
            <a:prstGeom prst="rect">
              <a:avLst/>
            </a:prstGeom>
          </p:spPr>
          <p:txBody>
            <a:bodyPr wrap="none">
              <a:spAutoFit/>
            </a:bodyPr>
            <a:lstStyle/>
            <a:p>
              <a:pPr algn="r" defTabSz="914258"/>
              <a:r>
                <a:rPr lang="en-US" altLang="zh-CN" sz="1000" b="1" kern="0" dirty="0" smtClean="0">
                  <a:solidFill>
                    <a:prstClr val="white"/>
                  </a:solidFill>
                  <a:latin typeface="+mn-ea"/>
                  <a:cs typeface="Arial" pitchFamily="34" charset="0"/>
                </a:rPr>
                <a:t>1.08 </a:t>
              </a:r>
              <a:r>
                <a:rPr lang="en-US" altLang="zh-CN" sz="1000" b="1" kern="0" dirty="0" err="1" smtClean="0">
                  <a:solidFill>
                    <a:prstClr val="white"/>
                  </a:solidFill>
                  <a:latin typeface="+mn-ea"/>
                  <a:cs typeface="Arial" pitchFamily="34" charset="0"/>
                </a:rPr>
                <a:t>mAh</a:t>
              </a:r>
              <a:endParaRPr lang="zh-CN" altLang="en-US" sz="1000" b="1" kern="0" dirty="0">
                <a:solidFill>
                  <a:prstClr val="white"/>
                </a:solidFill>
                <a:latin typeface="+mn-ea"/>
                <a:cs typeface="Arial" pitchFamily="34" charset="0"/>
              </a:endParaRPr>
            </a:p>
          </p:txBody>
        </p:sp>
      </p:grpSp>
      <p:sp>
        <p:nvSpPr>
          <p:cNvPr id="71" name="矩形 5"/>
          <p:cNvSpPr/>
          <p:nvPr/>
        </p:nvSpPr>
        <p:spPr>
          <a:xfrm>
            <a:off x="5772985" y="4242794"/>
            <a:ext cx="3085297" cy="223116"/>
          </a:xfrm>
          <a:prstGeom prst="rect">
            <a:avLst/>
          </a:prstGeom>
        </p:spPr>
        <p:txBody>
          <a:bodyPr wrap="square" lIns="68558" tIns="34279" rIns="68558" bIns="34279">
            <a:spAutoFit/>
          </a:bodyPr>
          <a:lstStyle/>
          <a:p>
            <a:pPr defTabSz="914258">
              <a:buClr>
                <a:prstClr val="white">
                  <a:lumMod val="95000"/>
                </a:prstClr>
              </a:buClr>
              <a:buSzPct val="80000"/>
            </a:pPr>
            <a:r>
              <a:rPr lang="zh-CN" altLang="en-US" sz="1000" b="1" dirty="0" smtClean="0">
                <a:solidFill>
                  <a:prstClr val="white">
                    <a:lumMod val="95000"/>
                  </a:prstClr>
                </a:solidFill>
                <a:latin typeface="+mn-ea"/>
                <a:cs typeface="Arial" pitchFamily="34" charset="0"/>
              </a:rPr>
              <a:t>报告间隔 </a:t>
            </a:r>
            <a:r>
              <a:rPr lang="en-US" altLang="zh-CN" sz="1000" b="1" dirty="0" smtClean="0">
                <a:solidFill>
                  <a:prstClr val="white">
                    <a:lumMod val="95000"/>
                  </a:prstClr>
                </a:solidFill>
                <a:latin typeface="+mn-ea"/>
                <a:cs typeface="Arial" pitchFamily="34" charset="0"/>
              </a:rPr>
              <a:t>(</a:t>
            </a:r>
            <a:r>
              <a:rPr lang="zh-CN" altLang="en-US" sz="1000" b="1" dirty="0" smtClean="0">
                <a:solidFill>
                  <a:prstClr val="white">
                    <a:lumMod val="95000"/>
                  </a:prstClr>
                </a:solidFill>
                <a:latin typeface="+mn-ea"/>
                <a:cs typeface="Arial" pitchFamily="34" charset="0"/>
              </a:rPr>
              <a:t>如：停车</a:t>
            </a:r>
            <a:r>
              <a:rPr lang="en-US" altLang="zh-CN" sz="1000" b="1" dirty="0" smtClean="0">
                <a:solidFill>
                  <a:prstClr val="white">
                    <a:lumMod val="95000"/>
                  </a:prstClr>
                </a:solidFill>
                <a:latin typeface="+mn-ea"/>
                <a:cs typeface="Arial" pitchFamily="34" charset="0"/>
              </a:rPr>
              <a:t>)                     24 </a:t>
            </a:r>
            <a:r>
              <a:rPr lang="zh-CN" altLang="en-US" sz="1000" b="1" dirty="0" smtClean="0">
                <a:solidFill>
                  <a:prstClr val="white">
                    <a:lumMod val="95000"/>
                  </a:prstClr>
                </a:solidFill>
                <a:latin typeface="+mn-ea"/>
                <a:cs typeface="Arial" pitchFamily="34" charset="0"/>
              </a:rPr>
              <a:t>次</a:t>
            </a:r>
            <a:r>
              <a:rPr lang="en-US" altLang="zh-CN" sz="1000" b="1" dirty="0" smtClean="0">
                <a:solidFill>
                  <a:prstClr val="white">
                    <a:lumMod val="95000"/>
                  </a:prstClr>
                </a:solidFill>
                <a:latin typeface="+mn-ea"/>
                <a:cs typeface="Arial" pitchFamily="34" charset="0"/>
              </a:rPr>
              <a:t>/</a:t>
            </a:r>
            <a:r>
              <a:rPr lang="zh-CN" altLang="en-US" sz="1000" b="1" dirty="0" smtClean="0">
                <a:solidFill>
                  <a:prstClr val="white">
                    <a:lumMod val="95000"/>
                  </a:prstClr>
                </a:solidFill>
                <a:latin typeface="+mn-ea"/>
                <a:cs typeface="Arial" pitchFamily="34" charset="0"/>
              </a:rPr>
              <a:t>天</a:t>
            </a:r>
            <a:endParaRPr lang="en-US" altLang="zh-CN" sz="1000" b="1" dirty="0">
              <a:solidFill>
                <a:prstClr val="white">
                  <a:lumMod val="95000"/>
                </a:prstClr>
              </a:solidFill>
              <a:latin typeface="+mn-ea"/>
              <a:cs typeface="Arial" pitchFamily="34" charset="0"/>
            </a:endParaRPr>
          </a:p>
        </p:txBody>
      </p:sp>
      <p:sp>
        <p:nvSpPr>
          <p:cNvPr id="72" name="矩形 156"/>
          <p:cNvSpPr/>
          <p:nvPr/>
        </p:nvSpPr>
        <p:spPr>
          <a:xfrm>
            <a:off x="5772985" y="4510503"/>
            <a:ext cx="3085297" cy="223116"/>
          </a:xfrm>
          <a:prstGeom prst="rect">
            <a:avLst/>
          </a:prstGeom>
        </p:spPr>
        <p:txBody>
          <a:bodyPr wrap="square" lIns="68558" tIns="34279" rIns="68558" bIns="34279">
            <a:spAutoFit/>
          </a:bodyPr>
          <a:lstStyle/>
          <a:p>
            <a:pPr defTabSz="914258"/>
            <a:r>
              <a:rPr lang="zh-CN" altLang="en-US" sz="1000" b="1" kern="0" dirty="0" smtClean="0">
                <a:solidFill>
                  <a:schemeClr val="bg1"/>
                </a:solidFill>
                <a:latin typeface="+mn-ea"/>
                <a:cs typeface="Arial" pitchFamily="34" charset="0"/>
              </a:rPr>
              <a:t>电池寿命                 </a:t>
            </a:r>
            <a:r>
              <a:rPr lang="en-US" altLang="zh-CN" sz="1000" b="1" kern="0" dirty="0" smtClean="0">
                <a:solidFill>
                  <a:schemeClr val="bg1"/>
                </a:solidFill>
                <a:latin typeface="+mn-ea"/>
                <a:cs typeface="Arial" pitchFamily="34" charset="0"/>
              </a:rPr>
              <a:t>3710 </a:t>
            </a:r>
            <a:r>
              <a:rPr lang="zh-CN" altLang="en-US" sz="1000" b="1" kern="0" dirty="0" smtClean="0">
                <a:solidFill>
                  <a:schemeClr val="bg1"/>
                </a:solidFill>
                <a:latin typeface="+mn-ea"/>
                <a:cs typeface="Arial" pitchFamily="34" charset="0"/>
              </a:rPr>
              <a:t>天</a:t>
            </a:r>
            <a:r>
              <a:rPr lang="en-US" altLang="zh-CN" sz="1000" b="1" kern="0" dirty="0" smtClean="0">
                <a:solidFill>
                  <a:schemeClr val="bg1"/>
                </a:solidFill>
                <a:latin typeface="+mn-ea"/>
                <a:cs typeface="Arial" pitchFamily="34" charset="0"/>
              </a:rPr>
              <a:t>        </a:t>
            </a:r>
            <a:r>
              <a:rPr lang="en-US" altLang="zh-CN" sz="1000" b="1" kern="0" dirty="0" smtClean="0">
                <a:solidFill>
                  <a:srgbClr val="FF9900"/>
                </a:solidFill>
                <a:latin typeface="+mn-ea"/>
                <a:cs typeface="Arial" pitchFamily="34" charset="0"/>
              </a:rPr>
              <a:t>~10 </a:t>
            </a:r>
            <a:r>
              <a:rPr lang="zh-CN" altLang="en-US" sz="1000" b="1" kern="0" dirty="0" smtClean="0">
                <a:solidFill>
                  <a:srgbClr val="FF9900"/>
                </a:solidFill>
                <a:latin typeface="+mn-ea"/>
                <a:cs typeface="Arial" pitchFamily="34" charset="0"/>
              </a:rPr>
              <a:t>年</a:t>
            </a:r>
            <a:endParaRPr lang="en-US" altLang="zh-CN" sz="1000" b="1" kern="0" dirty="0">
              <a:solidFill>
                <a:srgbClr val="FF9900"/>
              </a:solidFill>
              <a:latin typeface="+mn-ea"/>
              <a:cs typeface="Arial" pitchFamily="34" charset="0"/>
            </a:endParaRPr>
          </a:p>
        </p:txBody>
      </p:sp>
      <p:sp>
        <p:nvSpPr>
          <p:cNvPr id="73" name="矩形 158"/>
          <p:cNvSpPr/>
          <p:nvPr/>
        </p:nvSpPr>
        <p:spPr>
          <a:xfrm>
            <a:off x="2641453" y="3314529"/>
            <a:ext cx="3187161" cy="253893"/>
          </a:xfrm>
          <a:prstGeom prst="rect">
            <a:avLst/>
          </a:prstGeom>
        </p:spPr>
        <p:txBody>
          <a:bodyPr wrap="square" lIns="68558" tIns="34279" rIns="68558" bIns="34279">
            <a:spAutoFit/>
          </a:bodyPr>
          <a:lstStyle/>
          <a:p>
            <a:pPr defTabSz="914258"/>
            <a:r>
              <a:rPr lang="en-US" altLang="zh-CN" sz="1200" b="1" i="1" dirty="0" smtClean="0">
                <a:gradFill>
                  <a:gsLst>
                    <a:gs pos="0">
                      <a:prstClr val="white">
                        <a:lumMod val="95000"/>
                      </a:prstClr>
                    </a:gs>
                    <a:gs pos="100000">
                      <a:prstClr val="white">
                        <a:lumMod val="75000"/>
                      </a:prstClr>
                    </a:gs>
                  </a:gsLst>
                  <a:lin ang="3600000" scaled="0"/>
                </a:gradFill>
                <a:effectLst>
                  <a:outerShdw blurRad="50800" dist="38100" dir="2700000" algn="tl" rotWithShape="0">
                    <a:prstClr val="black">
                      <a:alpha val="40000"/>
                    </a:prstClr>
                  </a:outerShdw>
                </a:effectLst>
                <a:latin typeface="+mn-ea"/>
                <a:cs typeface="Arial" pitchFamily="34" charset="0"/>
              </a:rPr>
              <a:t>= </a:t>
            </a:r>
            <a:r>
              <a:rPr lang="zh-CN" altLang="en-US" sz="1200" b="1" i="1" kern="0" dirty="0" smtClean="0">
                <a:solidFill>
                  <a:prstClr val="white"/>
                </a:solidFill>
                <a:latin typeface="+mn-ea"/>
                <a:cs typeface="Arial" pitchFamily="34" charset="0"/>
              </a:rPr>
              <a:t>次数</a:t>
            </a:r>
            <a:r>
              <a:rPr lang="en-US" altLang="zh-CN" sz="1200" b="1" i="1" kern="0" dirty="0" smtClean="0">
                <a:solidFill>
                  <a:prstClr val="white"/>
                </a:solidFill>
                <a:latin typeface="+mn-ea"/>
                <a:cs typeface="Arial" pitchFamily="34" charset="0"/>
              </a:rPr>
              <a:t> </a:t>
            </a:r>
            <a:r>
              <a:rPr lang="en-US" altLang="zh-CN" sz="1200" b="1" i="1" kern="0" dirty="0">
                <a:solidFill>
                  <a:prstClr val="white"/>
                </a:solidFill>
                <a:latin typeface="+mn-ea"/>
                <a:cs typeface="Arial" pitchFamily="34" charset="0"/>
              </a:rPr>
              <a:t>* </a:t>
            </a:r>
            <a:r>
              <a:rPr lang="zh-CN" altLang="en-US" sz="1200" b="1" i="1" kern="0" dirty="0" smtClean="0">
                <a:solidFill>
                  <a:prstClr val="white"/>
                </a:solidFill>
                <a:latin typeface="+mn-ea"/>
                <a:cs typeface="Arial" pitchFamily="34" charset="0"/>
              </a:rPr>
              <a:t>通讯 </a:t>
            </a:r>
            <a:r>
              <a:rPr lang="en-US" altLang="zh-CN" sz="1200" b="1" i="1" kern="0" dirty="0" smtClean="0">
                <a:solidFill>
                  <a:prstClr val="white"/>
                </a:solidFill>
                <a:latin typeface="+mn-ea"/>
                <a:cs typeface="Arial" pitchFamily="34" charset="0"/>
              </a:rPr>
              <a:t>+ PSM </a:t>
            </a:r>
            <a:r>
              <a:rPr lang="en-US" altLang="zh-CN" sz="1200" b="1" i="1" kern="0" dirty="0">
                <a:solidFill>
                  <a:prstClr val="white"/>
                </a:solidFill>
                <a:latin typeface="+mn-ea"/>
                <a:cs typeface="Arial" pitchFamily="34" charset="0"/>
              </a:rPr>
              <a:t>+ </a:t>
            </a:r>
            <a:r>
              <a:rPr lang="zh-CN" altLang="en-US" sz="1200" b="1" i="1" kern="0" dirty="0" smtClean="0">
                <a:solidFill>
                  <a:prstClr val="white"/>
                </a:solidFill>
                <a:latin typeface="+mn-ea"/>
                <a:cs typeface="Arial" pitchFamily="34" charset="0"/>
              </a:rPr>
              <a:t>传感器活跃状态</a:t>
            </a:r>
            <a:endParaRPr lang="en-US" altLang="zh-CN" sz="1200" b="1" i="1" kern="0" dirty="0">
              <a:solidFill>
                <a:prstClr val="white"/>
              </a:solidFill>
              <a:latin typeface="+mn-ea"/>
              <a:cs typeface="Arial" pitchFamily="34" charset="0"/>
            </a:endParaRPr>
          </a:p>
        </p:txBody>
      </p:sp>
      <p:sp>
        <p:nvSpPr>
          <p:cNvPr id="74" name="TextBox 191"/>
          <p:cNvSpPr txBox="1"/>
          <p:nvPr/>
        </p:nvSpPr>
        <p:spPr>
          <a:xfrm>
            <a:off x="5772985" y="3707380"/>
            <a:ext cx="3085297" cy="223083"/>
          </a:xfrm>
          <a:prstGeom prst="rect">
            <a:avLst/>
          </a:prstGeom>
          <a:noFill/>
        </p:spPr>
        <p:txBody>
          <a:bodyPr wrap="square" lIns="68524" tIns="34263" rIns="68524" bIns="34263" rtlCol="0">
            <a:spAutoFit/>
          </a:bodyPr>
          <a:lstStyle/>
          <a:p>
            <a:pPr defTabSz="685424">
              <a:defRPr/>
            </a:pPr>
            <a:r>
              <a:rPr lang="zh-CN" altLang="en-US" sz="1000" b="1" kern="0" dirty="0" smtClean="0">
                <a:solidFill>
                  <a:prstClr val="white"/>
                </a:solidFill>
                <a:latin typeface="+mn-ea"/>
                <a:cs typeface="Arial" pitchFamily="34" charset="0"/>
              </a:rPr>
              <a:t>电池容量                                      </a:t>
            </a:r>
            <a:r>
              <a:rPr lang="en-US" altLang="zh-CN" sz="1000" b="1" kern="0" dirty="0" smtClean="0">
                <a:solidFill>
                  <a:prstClr val="white"/>
                </a:solidFill>
                <a:latin typeface="+mn-ea"/>
                <a:cs typeface="Arial" pitchFamily="34" charset="0"/>
              </a:rPr>
              <a:t>19,000 </a:t>
            </a:r>
            <a:r>
              <a:rPr lang="en-US" altLang="zh-CN" sz="1000" b="1" kern="0" dirty="0" err="1" smtClean="0">
                <a:solidFill>
                  <a:prstClr val="white"/>
                </a:solidFill>
                <a:latin typeface="+mn-ea"/>
                <a:cs typeface="Arial" pitchFamily="34" charset="0"/>
              </a:rPr>
              <a:t>mAh</a:t>
            </a:r>
            <a:endParaRPr lang="zh-CN" altLang="en-US" sz="1000" b="1" kern="0" dirty="0">
              <a:solidFill>
                <a:prstClr val="white"/>
              </a:solidFill>
              <a:latin typeface="+mn-ea"/>
              <a:cs typeface="Arial" pitchFamily="34" charset="0"/>
            </a:endParaRPr>
          </a:p>
        </p:txBody>
      </p:sp>
      <p:sp>
        <p:nvSpPr>
          <p:cNvPr id="75" name="Rectangle 166"/>
          <p:cNvSpPr/>
          <p:nvPr/>
        </p:nvSpPr>
        <p:spPr>
          <a:xfrm>
            <a:off x="5772984" y="3975087"/>
            <a:ext cx="2837912" cy="223116"/>
          </a:xfrm>
          <a:prstGeom prst="rect">
            <a:avLst/>
          </a:prstGeom>
        </p:spPr>
        <p:txBody>
          <a:bodyPr wrap="none" lIns="68558" tIns="34279" rIns="68558" bIns="34279">
            <a:spAutoFit/>
          </a:bodyPr>
          <a:lstStyle/>
          <a:p>
            <a:r>
              <a:rPr lang="zh-CN" altLang="en-US" sz="1000" b="1" kern="0" dirty="0" smtClean="0">
                <a:solidFill>
                  <a:prstClr val="white"/>
                </a:solidFill>
                <a:latin typeface="+mn-ea"/>
                <a:cs typeface="Arial" pitchFamily="34" charset="0"/>
              </a:rPr>
              <a:t>电池损耗系数                                          </a:t>
            </a:r>
            <a:r>
              <a:rPr lang="en-US" altLang="zh-CN" sz="1000" b="1" kern="0" dirty="0" smtClean="0">
                <a:solidFill>
                  <a:prstClr val="white"/>
                </a:solidFill>
                <a:latin typeface="+mn-ea"/>
                <a:cs typeface="Arial" pitchFamily="34" charset="0"/>
              </a:rPr>
              <a:t>75% </a:t>
            </a:r>
            <a:endParaRPr lang="en-US" sz="1000" b="1" dirty="0">
              <a:latin typeface="+mn-ea"/>
            </a:endParaRPr>
          </a:p>
        </p:txBody>
      </p:sp>
      <p:grpSp>
        <p:nvGrpSpPr>
          <p:cNvPr id="76" name="组合 100"/>
          <p:cNvGrpSpPr/>
          <p:nvPr/>
        </p:nvGrpSpPr>
        <p:grpSpPr>
          <a:xfrm>
            <a:off x="2214073" y="503320"/>
            <a:ext cx="2429367" cy="996861"/>
            <a:chOff x="4585875" y="1595216"/>
            <a:chExt cx="3240000" cy="1329148"/>
          </a:xfrm>
        </p:grpSpPr>
        <p:sp>
          <p:nvSpPr>
            <p:cNvPr id="77" name="文本框 107"/>
            <p:cNvSpPr txBox="1"/>
            <p:nvPr/>
          </p:nvSpPr>
          <p:spPr>
            <a:xfrm>
              <a:off x="5164564" y="1595216"/>
              <a:ext cx="2144736" cy="492443"/>
            </a:xfrm>
            <a:prstGeom prst="rect">
              <a:avLst/>
            </a:prstGeom>
            <a:noFill/>
          </p:spPr>
          <p:txBody>
            <a:bodyPr wrap="none" rtlCol="0">
              <a:spAutoFit/>
            </a:bodyPr>
            <a:lstStyle/>
            <a:p>
              <a:pPr algn="ctr"/>
              <a:r>
                <a:rPr lang="en-US" altLang="zh-CN" b="1" dirty="0" smtClean="0">
                  <a:solidFill>
                    <a:schemeClr val="bg1"/>
                  </a:solidFill>
                  <a:latin typeface="Arial" panose="020B0604020202020204" pitchFamily="34" charset="0"/>
                  <a:ea typeface="微软雅黑" panose="020B0503020204020204" pitchFamily="34" charset="-122"/>
                </a:rPr>
                <a:t>PSM</a:t>
              </a:r>
              <a:r>
                <a:rPr lang="zh-CN" altLang="en-US" b="1" dirty="0" smtClean="0">
                  <a:solidFill>
                    <a:schemeClr val="bg1"/>
                  </a:solidFill>
                  <a:latin typeface="Arial" panose="020B0604020202020204" pitchFamily="34" charset="0"/>
                  <a:ea typeface="微软雅黑" panose="020B0503020204020204" pitchFamily="34" charset="-122"/>
                </a:rPr>
                <a:t>省电模式</a:t>
              </a:r>
              <a:endParaRPr lang="zh-CN" altLang="en-US" b="1" dirty="0">
                <a:solidFill>
                  <a:schemeClr val="bg1"/>
                </a:solidFill>
                <a:latin typeface="Arial" panose="020B0604020202020204" pitchFamily="34" charset="0"/>
                <a:ea typeface="微软雅黑" panose="020B0503020204020204" pitchFamily="34" charset="-122"/>
              </a:endParaRPr>
            </a:p>
          </p:txBody>
        </p:sp>
        <p:sp>
          <p:nvSpPr>
            <p:cNvPr id="78" name="矩形 77"/>
            <p:cNvSpPr/>
            <p:nvPr/>
          </p:nvSpPr>
          <p:spPr>
            <a:xfrm>
              <a:off x="4585875" y="2185700"/>
              <a:ext cx="3240000" cy="738664"/>
            </a:xfrm>
            <a:prstGeom prst="rect">
              <a:avLst/>
            </a:prstGeom>
          </p:spPr>
          <p:txBody>
            <a:bodyPr wrap="square">
              <a:spAutoFit/>
            </a:bodyPr>
            <a:lstStyle/>
            <a:p>
              <a:pPr algn="ctr"/>
              <a:r>
                <a:rPr lang="en-US" altLang="zh-CN" sz="1000" b="1" dirty="0" smtClean="0">
                  <a:solidFill>
                    <a:schemeClr val="bg1"/>
                  </a:solidFill>
                  <a:latin typeface="+mn-ea"/>
                </a:rPr>
                <a:t>PSM</a:t>
              </a:r>
              <a:r>
                <a:rPr lang="zh-CN" altLang="en-US" sz="1000" b="1" dirty="0" smtClean="0">
                  <a:solidFill>
                    <a:schemeClr val="bg1"/>
                  </a:solidFill>
                  <a:latin typeface="+mn-ea"/>
                </a:rPr>
                <a:t>省电模式终端空闲</a:t>
              </a:r>
              <a:r>
                <a:rPr lang="zh-CN" altLang="en-US" sz="1000" b="1" dirty="0">
                  <a:solidFill>
                    <a:schemeClr val="bg1"/>
                  </a:solidFill>
                  <a:latin typeface="+mn-ea"/>
                </a:rPr>
                <a:t>时关闭收发信</a:t>
              </a:r>
              <a:r>
                <a:rPr lang="zh-CN" altLang="en-US" sz="1000" b="1" dirty="0" smtClean="0">
                  <a:solidFill>
                    <a:schemeClr val="bg1"/>
                  </a:solidFill>
                  <a:latin typeface="+mn-ea"/>
                </a:rPr>
                <a:t>机</a:t>
              </a:r>
              <a:endParaRPr lang="en-US" altLang="zh-CN" sz="1000" b="1" dirty="0" smtClean="0">
                <a:solidFill>
                  <a:schemeClr val="bg1"/>
                </a:solidFill>
                <a:latin typeface="+mn-ea"/>
              </a:endParaRPr>
            </a:p>
            <a:p>
              <a:pPr algn="ctr"/>
              <a:r>
                <a:rPr lang="en-US" altLang="zh-CN" sz="1000" b="1" dirty="0">
                  <a:solidFill>
                    <a:schemeClr val="bg1"/>
                  </a:solidFill>
                  <a:latin typeface="+mn-ea"/>
                </a:rPr>
                <a:t>99% </a:t>
              </a:r>
              <a:r>
                <a:rPr lang="zh-CN" altLang="en-US" sz="1000" b="1" dirty="0">
                  <a:solidFill>
                    <a:schemeClr val="bg1"/>
                  </a:solidFill>
                  <a:latin typeface="+mn-ea"/>
                </a:rPr>
                <a:t>时间在</a:t>
              </a:r>
              <a:r>
                <a:rPr lang="en-US" altLang="zh-CN" sz="1000" b="1" dirty="0">
                  <a:solidFill>
                    <a:schemeClr val="bg1"/>
                  </a:solidFill>
                  <a:latin typeface="+mn-ea"/>
                </a:rPr>
                <a:t>PSM</a:t>
              </a:r>
              <a:r>
                <a:rPr lang="zh-CN" altLang="en-US" sz="1000" b="1" dirty="0">
                  <a:solidFill>
                    <a:schemeClr val="bg1"/>
                  </a:solidFill>
                  <a:latin typeface="+mn-ea"/>
                </a:rPr>
                <a:t>状态</a:t>
              </a:r>
            </a:p>
            <a:p>
              <a:pPr algn="ctr"/>
              <a:r>
                <a:rPr lang="en-US" altLang="zh-CN" sz="1000" b="1" dirty="0">
                  <a:solidFill>
                    <a:schemeClr val="bg1"/>
                  </a:solidFill>
                  <a:latin typeface="+mn-ea"/>
                </a:rPr>
                <a:t>PSM</a:t>
              </a:r>
              <a:r>
                <a:rPr lang="zh-CN" altLang="en-US" sz="1000" b="1" dirty="0">
                  <a:solidFill>
                    <a:schemeClr val="bg1"/>
                  </a:solidFill>
                  <a:latin typeface="+mn-ea"/>
                </a:rPr>
                <a:t>下只占用</a:t>
              </a:r>
              <a:r>
                <a:rPr lang="en-US" altLang="zh-CN" sz="1000" b="1" dirty="0">
                  <a:solidFill>
                    <a:schemeClr val="bg1"/>
                  </a:solidFill>
                  <a:latin typeface="+mn-ea"/>
                </a:rPr>
                <a:t>&lt;1% </a:t>
              </a:r>
              <a:r>
                <a:rPr lang="zh-CN" altLang="en-US" sz="1000" b="1" dirty="0" smtClean="0">
                  <a:solidFill>
                    <a:schemeClr val="bg1"/>
                  </a:solidFill>
                  <a:latin typeface="+mn-ea"/>
                </a:rPr>
                <a:t>功耗</a:t>
              </a:r>
              <a:endParaRPr lang="zh-CN" altLang="en-US" sz="1000" b="1" dirty="0">
                <a:solidFill>
                  <a:schemeClr val="bg1"/>
                </a:solidFill>
                <a:latin typeface="+mn-ea"/>
              </a:endParaRPr>
            </a:p>
          </p:txBody>
        </p:sp>
        <p:cxnSp>
          <p:nvCxnSpPr>
            <p:cNvPr id="79" name="直接连接符 78"/>
            <p:cNvCxnSpPr/>
            <p:nvPr/>
          </p:nvCxnSpPr>
          <p:spPr>
            <a:xfrm>
              <a:off x="4585875" y="2075498"/>
              <a:ext cx="3240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80" name="组合 104"/>
          <p:cNvGrpSpPr/>
          <p:nvPr/>
        </p:nvGrpSpPr>
        <p:grpSpPr>
          <a:xfrm>
            <a:off x="5714534" y="596782"/>
            <a:ext cx="2429368" cy="689084"/>
            <a:chOff x="8487178" y="1595217"/>
            <a:chExt cx="3240000" cy="918779"/>
          </a:xfrm>
        </p:grpSpPr>
        <p:sp>
          <p:nvSpPr>
            <p:cNvPr id="81" name="文本框 111"/>
            <p:cNvSpPr txBox="1"/>
            <p:nvPr/>
          </p:nvSpPr>
          <p:spPr>
            <a:xfrm>
              <a:off x="8680346" y="1595217"/>
              <a:ext cx="2914377" cy="492443"/>
            </a:xfrm>
            <a:prstGeom prst="rect">
              <a:avLst/>
            </a:prstGeom>
            <a:noFill/>
          </p:spPr>
          <p:txBody>
            <a:bodyPr wrap="none" rtlCol="0">
              <a:spAutoFit/>
            </a:bodyPr>
            <a:lstStyle/>
            <a:p>
              <a:pPr algn="ctr"/>
              <a:r>
                <a:rPr lang="en-US" altLang="zh-CN" b="1" dirty="0" err="1" smtClean="0">
                  <a:solidFill>
                    <a:schemeClr val="bg1"/>
                  </a:solidFill>
                  <a:latin typeface="Arial" panose="020B0604020202020204" pitchFamily="34" charset="0"/>
                  <a:ea typeface="微软雅黑" panose="020B0503020204020204" pitchFamily="34" charset="-122"/>
                </a:rPr>
                <a:t>eDRX</a:t>
              </a:r>
              <a:r>
                <a:rPr lang="zh-CN" altLang="en-US" b="1" dirty="0" smtClean="0">
                  <a:solidFill>
                    <a:schemeClr val="bg1"/>
                  </a:solidFill>
                  <a:latin typeface="Arial" panose="020B0604020202020204" pitchFamily="34" charset="0"/>
                  <a:ea typeface="微软雅黑" panose="020B0503020204020204" pitchFamily="34" charset="-122"/>
                </a:rPr>
                <a:t>扩展动态接收</a:t>
              </a:r>
              <a:endParaRPr lang="zh-CN" altLang="en-US" b="1" dirty="0">
                <a:solidFill>
                  <a:schemeClr val="bg1"/>
                </a:solidFill>
                <a:latin typeface="Arial" panose="020B0604020202020204" pitchFamily="34" charset="0"/>
                <a:ea typeface="微软雅黑" panose="020B0503020204020204" pitchFamily="34" charset="-122"/>
              </a:endParaRPr>
            </a:p>
          </p:txBody>
        </p:sp>
        <p:sp>
          <p:nvSpPr>
            <p:cNvPr id="82" name="矩形 81"/>
            <p:cNvSpPr/>
            <p:nvPr/>
          </p:nvSpPr>
          <p:spPr>
            <a:xfrm>
              <a:off x="8487178" y="2185701"/>
              <a:ext cx="3240000" cy="328295"/>
            </a:xfrm>
            <a:prstGeom prst="rect">
              <a:avLst/>
            </a:prstGeom>
          </p:spPr>
          <p:txBody>
            <a:bodyPr wrap="square">
              <a:spAutoFit/>
            </a:bodyPr>
            <a:lstStyle/>
            <a:p>
              <a:r>
                <a:rPr lang="zh-CN" altLang="en-US" sz="1000" b="1" dirty="0">
                  <a:solidFill>
                    <a:schemeClr val="bg1"/>
                  </a:solidFill>
                  <a:latin typeface="+mn-ea"/>
                  <a:cs typeface="Arial" pitchFamily="34" charset="0"/>
                </a:rPr>
                <a:t>增大</a:t>
              </a:r>
              <a:r>
                <a:rPr lang="en-US" altLang="zh-CN" sz="1000" b="1" dirty="0">
                  <a:solidFill>
                    <a:schemeClr val="bg1"/>
                  </a:solidFill>
                  <a:latin typeface="+mn-ea"/>
                  <a:cs typeface="Arial" pitchFamily="34" charset="0"/>
                </a:rPr>
                <a:t>IDLE</a:t>
              </a:r>
              <a:r>
                <a:rPr lang="zh-CN" altLang="en-US" sz="1000" b="1" dirty="0">
                  <a:solidFill>
                    <a:schemeClr val="bg1"/>
                  </a:solidFill>
                  <a:latin typeface="+mn-ea"/>
                  <a:cs typeface="Arial" pitchFamily="34" charset="0"/>
                </a:rPr>
                <a:t>态寻呼信道侦听周期</a:t>
              </a:r>
              <a:endParaRPr lang="zh-CN" altLang="en-US" sz="1000" b="1" dirty="0">
                <a:solidFill>
                  <a:schemeClr val="bg1"/>
                </a:solidFill>
                <a:latin typeface="+mn-ea"/>
              </a:endParaRPr>
            </a:p>
          </p:txBody>
        </p:sp>
        <p:cxnSp>
          <p:nvCxnSpPr>
            <p:cNvPr id="83" name="直接连接符 82"/>
            <p:cNvCxnSpPr/>
            <p:nvPr/>
          </p:nvCxnSpPr>
          <p:spPr>
            <a:xfrm>
              <a:off x="8487178" y="2075498"/>
              <a:ext cx="3240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1406" y="71420"/>
            <a:ext cx="8229600" cy="440100"/>
          </a:xfrm>
        </p:spPr>
        <p:txBody>
          <a:bodyPr>
            <a:normAutofit/>
          </a:bodyPr>
          <a:lstStyle/>
          <a:p>
            <a:pPr algn="l" defTabSz="685476">
              <a:defRPr/>
            </a:pPr>
            <a:r>
              <a:rPr dirty="0">
                <a:latin typeface="+mj-ea"/>
                <a:ea typeface="+mj-ea"/>
                <a:cs typeface="Arial" pitchFamily="34" charset="0"/>
              </a:rPr>
              <a:t>大连接： </a:t>
            </a:r>
            <a:r>
              <a:rPr lang="en-US" altLang="zh-CN" dirty="0">
                <a:latin typeface="+mj-ea"/>
                <a:ea typeface="+mj-ea"/>
                <a:cs typeface="Arial" pitchFamily="34" charset="0"/>
              </a:rPr>
              <a:t>100K</a:t>
            </a:r>
            <a:r>
              <a:rPr dirty="0">
                <a:latin typeface="+mj-ea"/>
                <a:ea typeface="+mj-ea"/>
                <a:cs typeface="Arial" pitchFamily="34" charset="0"/>
              </a:rPr>
              <a:t>用户容量</a:t>
            </a:r>
            <a:r>
              <a:rPr lang="en-US" altLang="zh-CN" dirty="0">
                <a:latin typeface="+mj-ea"/>
                <a:ea typeface="+mj-ea"/>
                <a:cs typeface="Arial" pitchFamily="34" charset="0"/>
              </a:rPr>
              <a:t>*/ 200kHz</a:t>
            </a:r>
            <a:r>
              <a:rPr dirty="0">
                <a:latin typeface="+mj-ea"/>
                <a:ea typeface="+mj-ea"/>
                <a:cs typeface="Arial" pitchFamily="34" charset="0"/>
              </a:rPr>
              <a:t>小区</a:t>
            </a:r>
          </a:p>
        </p:txBody>
      </p:sp>
      <p:sp>
        <p:nvSpPr>
          <p:cNvPr id="4" name="圆角矩形 3"/>
          <p:cNvSpPr/>
          <p:nvPr/>
        </p:nvSpPr>
        <p:spPr bwMode="auto">
          <a:xfrm flipV="1">
            <a:off x="584531" y="1222300"/>
            <a:ext cx="2198326" cy="3060709"/>
          </a:xfrm>
          <a:prstGeom prst="roundRect">
            <a:avLst>
              <a:gd name="adj" fmla="val 4070"/>
            </a:avLst>
          </a:prstGeom>
          <a:solidFill>
            <a:srgbClr val="0EA5EC"/>
          </a:solidFill>
          <a:ln>
            <a:no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lvl="5" algn="ctr">
              <a:buClr>
                <a:srgbClr val="CC9900"/>
              </a:buClr>
              <a:defRPr/>
            </a:pPr>
            <a:r>
              <a:rPr lang="en-US" altLang="zh-CN" sz="1600" b="1" dirty="0">
                <a:solidFill>
                  <a:schemeClr val="bg1"/>
                </a:solidFill>
                <a:latin typeface="+mn-ea"/>
              </a:rPr>
              <a:t> </a:t>
            </a:r>
            <a:endParaRPr lang="zh-CN" altLang="en-US" sz="1600" b="1" dirty="0">
              <a:solidFill>
                <a:schemeClr val="bg1"/>
              </a:solidFill>
              <a:latin typeface="+mn-ea"/>
            </a:endParaRPr>
          </a:p>
        </p:txBody>
      </p:sp>
      <p:sp>
        <p:nvSpPr>
          <p:cNvPr id="5" name="等腰三角形 4"/>
          <p:cNvSpPr/>
          <p:nvPr/>
        </p:nvSpPr>
        <p:spPr>
          <a:xfrm rot="5400000">
            <a:off x="2350529" y="2562638"/>
            <a:ext cx="1442879" cy="257586"/>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rtlCol="0" anchor="ctr"/>
          <a:lstStyle/>
          <a:p>
            <a:pPr algn="ctr"/>
            <a:endParaRPr lang="zh-CN" altLang="en-US" b="1">
              <a:solidFill>
                <a:schemeClr val="bg1"/>
              </a:solidFill>
              <a:latin typeface="+mn-ea"/>
            </a:endParaRPr>
          </a:p>
        </p:txBody>
      </p:sp>
      <p:sp>
        <p:nvSpPr>
          <p:cNvPr id="6" name="文本框 27"/>
          <p:cNvSpPr txBox="1"/>
          <p:nvPr/>
        </p:nvSpPr>
        <p:spPr>
          <a:xfrm>
            <a:off x="695303" y="843754"/>
            <a:ext cx="1943710" cy="338506"/>
          </a:xfrm>
          <a:prstGeom prst="rect">
            <a:avLst/>
          </a:prstGeom>
          <a:noFill/>
          <a:ln>
            <a:noFill/>
          </a:ln>
        </p:spPr>
        <p:txBody>
          <a:bodyPr wrap="square" lIns="121870" tIns="60936" rIns="121870" bIns="60936" rtlCol="0">
            <a:spAutoFit/>
          </a:bodyPr>
          <a:lstStyle/>
          <a:p>
            <a:pPr algn="ctr">
              <a:spcBef>
                <a:spcPct val="0"/>
              </a:spcBef>
              <a:buSzPct val="80000"/>
            </a:pPr>
            <a:r>
              <a:rPr lang="zh-CN" altLang="en-US" sz="1400" b="1" kern="0" dirty="0">
                <a:solidFill>
                  <a:schemeClr val="bg1"/>
                </a:solidFill>
                <a:latin typeface="+mn-ea"/>
                <a:cs typeface="Arial" pitchFamily="34" charset="0"/>
              </a:rPr>
              <a:t>话务模型</a:t>
            </a:r>
            <a:endParaRPr lang="en-US" altLang="zh-CN" sz="1400" b="1" kern="0" dirty="0">
              <a:solidFill>
                <a:schemeClr val="bg1"/>
              </a:solidFill>
              <a:latin typeface="+mn-ea"/>
              <a:cs typeface="Arial" pitchFamily="34" charset="0"/>
            </a:endParaRPr>
          </a:p>
        </p:txBody>
      </p:sp>
      <p:sp>
        <p:nvSpPr>
          <p:cNvPr id="7" name="圆角矩形 6"/>
          <p:cNvSpPr/>
          <p:nvPr/>
        </p:nvSpPr>
        <p:spPr bwMode="auto">
          <a:xfrm flipV="1">
            <a:off x="3357490" y="1231012"/>
            <a:ext cx="5300026" cy="3060709"/>
          </a:xfrm>
          <a:prstGeom prst="roundRect">
            <a:avLst>
              <a:gd name="adj" fmla="val 4070"/>
            </a:avLst>
          </a:prstGeom>
          <a:solidFill>
            <a:srgbClr val="0EA5EC"/>
          </a:solidFill>
          <a:ln>
            <a:no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lvl="5" algn="ctr">
              <a:buClr>
                <a:srgbClr val="CC9900"/>
              </a:buClr>
              <a:defRPr/>
            </a:pPr>
            <a:r>
              <a:rPr lang="en-US" altLang="zh-CN" sz="1600" b="1" dirty="0">
                <a:solidFill>
                  <a:schemeClr val="bg1"/>
                </a:solidFill>
                <a:latin typeface="+mn-ea"/>
              </a:rPr>
              <a:t> </a:t>
            </a:r>
            <a:endParaRPr lang="zh-CN" altLang="en-US" sz="1600" b="1" dirty="0">
              <a:solidFill>
                <a:schemeClr val="bg1"/>
              </a:solidFill>
              <a:latin typeface="+mn-ea"/>
            </a:endParaRPr>
          </a:p>
        </p:txBody>
      </p:sp>
      <p:sp>
        <p:nvSpPr>
          <p:cNvPr id="8" name="文本框 27"/>
          <p:cNvSpPr txBox="1"/>
          <p:nvPr/>
        </p:nvSpPr>
        <p:spPr>
          <a:xfrm>
            <a:off x="3355079" y="852464"/>
            <a:ext cx="3580684" cy="338506"/>
          </a:xfrm>
          <a:prstGeom prst="rect">
            <a:avLst/>
          </a:prstGeom>
          <a:noFill/>
          <a:ln>
            <a:noFill/>
          </a:ln>
        </p:spPr>
        <p:txBody>
          <a:bodyPr wrap="square" lIns="121870" tIns="60936" rIns="121870" bIns="60936" rtlCol="0">
            <a:spAutoFit/>
          </a:bodyPr>
          <a:lstStyle/>
          <a:p>
            <a:pPr>
              <a:spcBef>
                <a:spcPct val="0"/>
              </a:spcBef>
              <a:buSzPct val="80000"/>
            </a:pPr>
            <a:r>
              <a:rPr lang="zh-CN" altLang="en-US" sz="1400" b="1" kern="0" dirty="0">
                <a:solidFill>
                  <a:schemeClr val="bg1"/>
                </a:solidFill>
                <a:latin typeface="+mn-ea"/>
                <a:cs typeface="Arial" pitchFamily="34" charset="0"/>
              </a:rPr>
              <a:t>海量连接的特有系统设计</a:t>
            </a:r>
            <a:endParaRPr lang="en-US" altLang="zh-CN" sz="1400" b="1" kern="0" dirty="0">
              <a:solidFill>
                <a:schemeClr val="bg1"/>
              </a:solidFill>
              <a:latin typeface="+mn-ea"/>
              <a:cs typeface="Arial" pitchFamily="34" charset="0"/>
            </a:endParaRPr>
          </a:p>
        </p:txBody>
      </p:sp>
      <p:grpSp>
        <p:nvGrpSpPr>
          <p:cNvPr id="2" name="组合 66"/>
          <p:cNvGrpSpPr/>
          <p:nvPr/>
        </p:nvGrpSpPr>
        <p:grpSpPr>
          <a:xfrm>
            <a:off x="599184" y="1444980"/>
            <a:ext cx="2081367" cy="741727"/>
            <a:chOff x="598148" y="1698732"/>
            <a:chExt cx="2081910" cy="741556"/>
          </a:xfrm>
        </p:grpSpPr>
        <p:grpSp>
          <p:nvGrpSpPr>
            <p:cNvPr id="9" name="组合 15"/>
            <p:cNvGrpSpPr/>
            <p:nvPr/>
          </p:nvGrpSpPr>
          <p:grpSpPr>
            <a:xfrm>
              <a:off x="796834" y="1698732"/>
              <a:ext cx="1883224" cy="391324"/>
              <a:chOff x="895271" y="2710340"/>
              <a:chExt cx="3250597" cy="486824"/>
            </a:xfrm>
          </p:grpSpPr>
          <p:sp>
            <p:nvSpPr>
              <p:cNvPr id="12" name="矩形 11"/>
              <p:cNvSpPr/>
              <p:nvPr/>
            </p:nvSpPr>
            <p:spPr>
              <a:xfrm>
                <a:off x="1112293" y="2710340"/>
                <a:ext cx="72000" cy="483079"/>
              </a:xfrm>
              <a:prstGeom prst="rect">
                <a:avLst/>
              </a:prstGeom>
              <a:solidFill>
                <a:srgbClr val="99CC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92">
                  <a:defRPr/>
                </a:pPr>
                <a:endParaRPr kumimoji="1" lang="zh-CN" altLang="en-US" b="1" dirty="0">
                  <a:solidFill>
                    <a:schemeClr val="bg1"/>
                  </a:solidFill>
                  <a:latin typeface="+mn-ea"/>
                  <a:cs typeface="Arial" pitchFamily="34" charset="0"/>
                </a:endParaRPr>
              </a:p>
            </p:txBody>
          </p:sp>
          <p:sp>
            <p:nvSpPr>
              <p:cNvPr id="13" name="矩形 12"/>
              <p:cNvSpPr/>
              <p:nvPr/>
            </p:nvSpPr>
            <p:spPr>
              <a:xfrm>
                <a:off x="3824220" y="2710340"/>
                <a:ext cx="72000" cy="483079"/>
              </a:xfrm>
              <a:prstGeom prst="rect">
                <a:avLst/>
              </a:prstGeom>
              <a:solidFill>
                <a:srgbClr val="99CC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92">
                  <a:defRPr/>
                </a:pPr>
                <a:endParaRPr kumimoji="1" lang="zh-CN" altLang="en-US" b="1" dirty="0">
                  <a:solidFill>
                    <a:schemeClr val="bg1"/>
                  </a:solidFill>
                  <a:latin typeface="+mn-ea"/>
                  <a:cs typeface="Arial" pitchFamily="34" charset="0"/>
                </a:endParaRPr>
              </a:p>
            </p:txBody>
          </p:sp>
          <p:sp>
            <p:nvSpPr>
              <p:cNvPr id="14" name="TextBox 18"/>
              <p:cNvSpPr txBox="1"/>
              <p:nvPr/>
            </p:nvSpPr>
            <p:spPr>
              <a:xfrm>
                <a:off x="1534384" y="2773743"/>
                <a:ext cx="1968342" cy="344520"/>
              </a:xfrm>
              <a:prstGeom prst="rect">
                <a:avLst/>
              </a:prstGeom>
              <a:noFill/>
            </p:spPr>
            <p:txBody>
              <a:bodyPr wrap="none" rtlCol="0">
                <a:spAutoFit/>
              </a:bodyPr>
              <a:lstStyle/>
              <a:p>
                <a:pPr algn="ctr" defTabSz="913892">
                  <a:defRPr/>
                </a:pPr>
                <a:r>
                  <a:rPr lang="en-US" altLang="zh-CN" sz="1200" b="1" kern="0" dirty="0">
                    <a:solidFill>
                      <a:schemeClr val="bg1"/>
                    </a:solidFill>
                    <a:latin typeface="+mn-ea"/>
                    <a:cs typeface="Arial Bold" pitchFamily="34" charset="0"/>
                  </a:rPr>
                  <a:t>15 </a:t>
                </a:r>
                <a:r>
                  <a:rPr lang="zh-CN" altLang="en-US" sz="1200" b="1" kern="0" dirty="0">
                    <a:solidFill>
                      <a:schemeClr val="bg1"/>
                    </a:solidFill>
                    <a:latin typeface="+mn-ea"/>
                    <a:cs typeface="Arial Bold" pitchFamily="34" charset="0"/>
                  </a:rPr>
                  <a:t>分钟</a:t>
                </a:r>
                <a:r>
                  <a:rPr lang="en-US" altLang="zh-CN" sz="1200" b="1" kern="0" dirty="0">
                    <a:solidFill>
                      <a:schemeClr val="bg1"/>
                    </a:solidFill>
                    <a:latin typeface="+mn-ea"/>
                    <a:cs typeface="Arial Bold" pitchFamily="34" charset="0"/>
                  </a:rPr>
                  <a:t>~1 </a:t>
                </a:r>
                <a:r>
                  <a:rPr lang="zh-CN" altLang="en-US" sz="1200" b="1" kern="0" dirty="0">
                    <a:solidFill>
                      <a:schemeClr val="bg1"/>
                    </a:solidFill>
                    <a:latin typeface="+mn-ea"/>
                    <a:cs typeface="Arial Bold" pitchFamily="34" charset="0"/>
                  </a:rPr>
                  <a:t>天</a:t>
                </a:r>
              </a:p>
            </p:txBody>
          </p:sp>
          <p:cxnSp>
            <p:nvCxnSpPr>
              <p:cNvPr id="15" name="直接箭头连接符 14"/>
              <p:cNvCxnSpPr/>
              <p:nvPr/>
            </p:nvCxnSpPr>
            <p:spPr bwMode="auto">
              <a:xfrm>
                <a:off x="895271" y="3197164"/>
                <a:ext cx="3250597" cy="0"/>
              </a:xfrm>
              <a:prstGeom prst="straightConnector1">
                <a:avLst/>
              </a:prstGeom>
              <a:noFill/>
              <a:ln w="28575" cap="flat" cmpd="sng" algn="ctr">
                <a:solidFill>
                  <a:schemeClr val="bg1">
                    <a:lumMod val="50000"/>
                  </a:schemeClr>
                </a:solidFill>
                <a:prstDash val="solid"/>
                <a:round/>
                <a:headEnd type="none" w="med" len="med"/>
                <a:tailEnd type="triangle" w="med" len="med"/>
              </a:ln>
              <a:effectLst/>
            </p:spPr>
          </p:cxnSp>
        </p:grpSp>
        <p:sp>
          <p:nvSpPr>
            <p:cNvPr id="11" name="TextBox 22"/>
            <p:cNvSpPr txBox="1"/>
            <p:nvPr/>
          </p:nvSpPr>
          <p:spPr>
            <a:xfrm>
              <a:off x="598148" y="2163353"/>
              <a:ext cx="755532" cy="276935"/>
            </a:xfrm>
            <a:prstGeom prst="rect">
              <a:avLst/>
            </a:prstGeom>
            <a:noFill/>
          </p:spPr>
          <p:txBody>
            <a:bodyPr wrap="none" rtlCol="0">
              <a:spAutoFit/>
            </a:bodyPr>
            <a:lstStyle/>
            <a:p>
              <a:pPr algn="ctr" defTabSz="913892">
                <a:defRPr/>
              </a:pPr>
              <a:r>
                <a:rPr lang="en-US" altLang="zh-CN" sz="1200" b="1" kern="0" dirty="0">
                  <a:solidFill>
                    <a:schemeClr val="bg1"/>
                  </a:solidFill>
                  <a:latin typeface="+mn-ea"/>
                  <a:cs typeface="Arial Bold" pitchFamily="34" charset="0"/>
                </a:rPr>
                <a:t>xx byte</a:t>
              </a:r>
              <a:endParaRPr lang="zh-CN" altLang="en-US" sz="1200" b="1" kern="0" dirty="0">
                <a:solidFill>
                  <a:schemeClr val="bg1"/>
                </a:solidFill>
                <a:latin typeface="+mn-ea"/>
                <a:cs typeface="Arial Bold" pitchFamily="34" charset="0"/>
              </a:endParaRPr>
            </a:p>
          </p:txBody>
        </p:sp>
      </p:grpSp>
      <p:grpSp>
        <p:nvGrpSpPr>
          <p:cNvPr id="10" name="组合 23"/>
          <p:cNvGrpSpPr/>
          <p:nvPr/>
        </p:nvGrpSpPr>
        <p:grpSpPr>
          <a:xfrm>
            <a:off x="1448477" y="2438534"/>
            <a:ext cx="359906" cy="360083"/>
            <a:chOff x="4094093" y="1009479"/>
            <a:chExt cx="860500" cy="816591"/>
          </a:xfrm>
        </p:grpSpPr>
        <p:grpSp>
          <p:nvGrpSpPr>
            <p:cNvPr id="16" name="组合 89"/>
            <p:cNvGrpSpPr/>
            <p:nvPr/>
          </p:nvGrpSpPr>
          <p:grpSpPr>
            <a:xfrm>
              <a:off x="4167478" y="1072404"/>
              <a:ext cx="712171" cy="694744"/>
              <a:chOff x="4024313" y="3970050"/>
              <a:chExt cx="712171" cy="694744"/>
            </a:xfrm>
          </p:grpSpPr>
          <p:cxnSp>
            <p:nvCxnSpPr>
              <p:cNvPr id="27" name="直接连接符 26"/>
              <p:cNvCxnSpPr>
                <a:endCxn id="28" idx="1"/>
              </p:cNvCxnSpPr>
              <p:nvPr/>
            </p:nvCxnSpPr>
            <p:spPr>
              <a:xfrm>
                <a:off x="4024313" y="4176713"/>
                <a:ext cx="712171" cy="28459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八边形 27"/>
              <p:cNvSpPr/>
              <p:nvPr/>
            </p:nvSpPr>
            <p:spPr>
              <a:xfrm>
                <a:off x="4025615" y="3970050"/>
                <a:ext cx="710869" cy="694744"/>
              </a:xfrm>
              <a:prstGeom prst="oct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cxnSp>
            <p:nvCxnSpPr>
              <p:cNvPr id="29" name="直接连接符 28"/>
              <p:cNvCxnSpPr>
                <a:endCxn id="28" idx="2"/>
              </p:cNvCxnSpPr>
              <p:nvPr/>
            </p:nvCxnSpPr>
            <p:spPr>
              <a:xfrm>
                <a:off x="4229312" y="3970050"/>
                <a:ext cx="303688" cy="69474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031001" y="4186238"/>
                <a:ext cx="698162" cy="27146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8" idx="3"/>
              </p:cNvCxnSpPr>
              <p:nvPr/>
            </p:nvCxnSpPr>
            <p:spPr>
              <a:xfrm flipH="1">
                <a:off x="4229099" y="3981450"/>
                <a:ext cx="309564" cy="68334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椭圆 17"/>
            <p:cNvSpPr/>
            <p:nvPr/>
          </p:nvSpPr>
          <p:spPr>
            <a:xfrm>
              <a:off x="4446188" y="1339744"/>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19" name="椭圆 18"/>
            <p:cNvSpPr/>
            <p:nvPr/>
          </p:nvSpPr>
          <p:spPr>
            <a:xfrm>
              <a:off x="4306374" y="1664588"/>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0" name="椭圆 19"/>
            <p:cNvSpPr/>
            <p:nvPr/>
          </p:nvSpPr>
          <p:spPr>
            <a:xfrm>
              <a:off x="4589469" y="1670219"/>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1" name="椭圆 20"/>
            <p:cNvSpPr/>
            <p:nvPr/>
          </p:nvSpPr>
          <p:spPr>
            <a:xfrm>
              <a:off x="4798742" y="1475825"/>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2" name="椭圆 21"/>
            <p:cNvSpPr/>
            <p:nvPr/>
          </p:nvSpPr>
          <p:spPr>
            <a:xfrm>
              <a:off x="4798742" y="1224565"/>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3" name="椭圆 22"/>
            <p:cNvSpPr/>
            <p:nvPr/>
          </p:nvSpPr>
          <p:spPr>
            <a:xfrm>
              <a:off x="4306374" y="1009479"/>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4" name="椭圆 23"/>
            <p:cNvSpPr/>
            <p:nvPr/>
          </p:nvSpPr>
          <p:spPr>
            <a:xfrm>
              <a:off x="4609390" y="1013514"/>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5" name="椭圆 24"/>
            <p:cNvSpPr/>
            <p:nvPr/>
          </p:nvSpPr>
          <p:spPr>
            <a:xfrm>
              <a:off x="4099194" y="1192027"/>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6" name="椭圆 25"/>
            <p:cNvSpPr/>
            <p:nvPr/>
          </p:nvSpPr>
          <p:spPr>
            <a:xfrm>
              <a:off x="4094093" y="1475103"/>
              <a:ext cx="155851" cy="15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grpSp>
      <p:sp>
        <p:nvSpPr>
          <p:cNvPr id="32" name="TextBox 55"/>
          <p:cNvSpPr txBox="1"/>
          <p:nvPr/>
        </p:nvSpPr>
        <p:spPr>
          <a:xfrm>
            <a:off x="945392" y="2831490"/>
            <a:ext cx="1364379" cy="276950"/>
          </a:xfrm>
          <a:prstGeom prst="rect">
            <a:avLst/>
          </a:prstGeom>
          <a:noFill/>
        </p:spPr>
        <p:txBody>
          <a:bodyPr wrap="none" lIns="91392" tIns="45696" rIns="91392" bIns="45696" rtlCol="0">
            <a:spAutoFit/>
          </a:bodyPr>
          <a:lstStyle/>
          <a:p>
            <a:pPr algn="ctr" defTabSz="913892">
              <a:defRPr/>
            </a:pPr>
            <a:r>
              <a:rPr lang="en-US" altLang="zh-CN" sz="1200" b="1" kern="0" dirty="0" smtClean="0">
                <a:solidFill>
                  <a:schemeClr val="bg1"/>
                </a:solidFill>
                <a:latin typeface="+mn-ea"/>
                <a:cs typeface="Arial Bold" pitchFamily="34" charset="0"/>
              </a:rPr>
              <a:t>~100k</a:t>
            </a:r>
            <a:r>
              <a:rPr lang="zh-CN" altLang="en-US" sz="1200" b="1" kern="0" dirty="0">
                <a:solidFill>
                  <a:schemeClr val="bg1"/>
                </a:solidFill>
                <a:latin typeface="+mn-ea"/>
                <a:cs typeface="Arial Bold" pitchFamily="34" charset="0"/>
              </a:rPr>
              <a:t>设备</a:t>
            </a:r>
            <a:r>
              <a:rPr lang="en-US" altLang="zh-CN" sz="1200" b="1" kern="0" dirty="0">
                <a:solidFill>
                  <a:schemeClr val="bg1"/>
                </a:solidFill>
                <a:latin typeface="+mn-ea"/>
                <a:cs typeface="Arial Bold" pitchFamily="34" charset="0"/>
              </a:rPr>
              <a:t>/</a:t>
            </a:r>
            <a:r>
              <a:rPr lang="zh-CN" altLang="en-US" sz="1200" b="1" kern="0" dirty="0">
                <a:solidFill>
                  <a:schemeClr val="bg1"/>
                </a:solidFill>
                <a:latin typeface="+mn-ea"/>
                <a:cs typeface="Arial Bold" pitchFamily="34" charset="0"/>
              </a:rPr>
              <a:t>小区</a:t>
            </a:r>
          </a:p>
        </p:txBody>
      </p:sp>
      <p:grpSp>
        <p:nvGrpSpPr>
          <p:cNvPr id="17" name="组合 56"/>
          <p:cNvGrpSpPr/>
          <p:nvPr/>
        </p:nvGrpSpPr>
        <p:grpSpPr>
          <a:xfrm>
            <a:off x="1448477" y="3377630"/>
            <a:ext cx="359906" cy="360083"/>
            <a:chOff x="-6780213" y="3398838"/>
            <a:chExt cx="819150" cy="819150"/>
          </a:xfrm>
          <a:solidFill>
            <a:schemeClr val="bg1"/>
          </a:solidFill>
        </p:grpSpPr>
        <p:sp>
          <p:nvSpPr>
            <p:cNvPr id="34" name="Freeform 535"/>
            <p:cNvSpPr>
              <a:spLocks noEditPoints="1"/>
            </p:cNvSpPr>
            <p:nvPr/>
          </p:nvSpPr>
          <p:spPr bwMode="auto">
            <a:xfrm>
              <a:off x="-6780213" y="3398838"/>
              <a:ext cx="819150" cy="819150"/>
            </a:xfrm>
            <a:custGeom>
              <a:avLst/>
              <a:gdLst/>
              <a:ahLst/>
              <a:cxnLst>
                <a:cxn ang="0">
                  <a:pos x="1" y="284"/>
                </a:cxn>
                <a:cxn ang="0">
                  <a:pos x="21" y="358"/>
                </a:cxn>
                <a:cxn ang="0">
                  <a:pos x="59" y="423"/>
                </a:cxn>
                <a:cxn ang="0">
                  <a:pos x="114" y="472"/>
                </a:cxn>
                <a:cxn ang="0">
                  <a:pos x="181" y="505"/>
                </a:cxn>
                <a:cxn ang="0">
                  <a:pos x="258" y="516"/>
                </a:cxn>
                <a:cxn ang="0">
                  <a:pos x="310" y="511"/>
                </a:cxn>
                <a:cxn ang="0">
                  <a:pos x="382" y="485"/>
                </a:cxn>
                <a:cxn ang="0">
                  <a:pos x="441" y="441"/>
                </a:cxn>
                <a:cxn ang="0">
                  <a:pos x="485" y="382"/>
                </a:cxn>
                <a:cxn ang="0">
                  <a:pos x="511" y="310"/>
                </a:cxn>
                <a:cxn ang="0">
                  <a:pos x="516" y="258"/>
                </a:cxn>
                <a:cxn ang="0">
                  <a:pos x="505" y="181"/>
                </a:cxn>
                <a:cxn ang="0">
                  <a:pos x="472" y="114"/>
                </a:cxn>
                <a:cxn ang="0">
                  <a:pos x="423" y="59"/>
                </a:cxn>
                <a:cxn ang="0">
                  <a:pos x="358" y="20"/>
                </a:cxn>
                <a:cxn ang="0">
                  <a:pos x="284" y="1"/>
                </a:cxn>
                <a:cxn ang="0">
                  <a:pos x="232" y="1"/>
                </a:cxn>
                <a:cxn ang="0">
                  <a:pos x="158" y="20"/>
                </a:cxn>
                <a:cxn ang="0">
                  <a:pos x="95" y="59"/>
                </a:cxn>
                <a:cxn ang="0">
                  <a:pos x="44" y="114"/>
                </a:cxn>
                <a:cxn ang="0">
                  <a:pos x="12" y="181"/>
                </a:cxn>
                <a:cxn ang="0">
                  <a:pos x="0" y="258"/>
                </a:cxn>
                <a:cxn ang="0">
                  <a:pos x="45" y="258"/>
                </a:cxn>
                <a:cxn ang="0">
                  <a:pos x="55" y="195"/>
                </a:cxn>
                <a:cxn ang="0">
                  <a:pos x="81" y="139"/>
                </a:cxn>
                <a:cxn ang="0">
                  <a:pos x="122" y="93"/>
                </a:cxn>
                <a:cxn ang="0">
                  <a:pos x="176" y="62"/>
                </a:cxn>
                <a:cxn ang="0">
                  <a:pos x="236" y="45"/>
                </a:cxn>
                <a:cxn ang="0">
                  <a:pos x="280" y="45"/>
                </a:cxn>
                <a:cxn ang="0">
                  <a:pos x="342" y="62"/>
                </a:cxn>
                <a:cxn ang="0">
                  <a:pos x="394" y="93"/>
                </a:cxn>
                <a:cxn ang="0">
                  <a:pos x="435" y="139"/>
                </a:cxn>
                <a:cxn ang="0">
                  <a:pos x="463" y="195"/>
                </a:cxn>
                <a:cxn ang="0">
                  <a:pos x="472" y="258"/>
                </a:cxn>
                <a:cxn ang="0">
                  <a:pos x="467" y="301"/>
                </a:cxn>
                <a:cxn ang="0">
                  <a:pos x="446" y="360"/>
                </a:cxn>
                <a:cxn ang="0">
                  <a:pos x="409" y="409"/>
                </a:cxn>
                <a:cxn ang="0">
                  <a:pos x="360" y="446"/>
                </a:cxn>
                <a:cxn ang="0">
                  <a:pos x="301" y="467"/>
                </a:cxn>
                <a:cxn ang="0">
                  <a:pos x="258" y="472"/>
                </a:cxn>
                <a:cxn ang="0">
                  <a:pos x="195" y="463"/>
                </a:cxn>
                <a:cxn ang="0">
                  <a:pos x="139" y="435"/>
                </a:cxn>
                <a:cxn ang="0">
                  <a:pos x="93" y="394"/>
                </a:cxn>
                <a:cxn ang="0">
                  <a:pos x="62" y="342"/>
                </a:cxn>
                <a:cxn ang="0">
                  <a:pos x="45" y="280"/>
                </a:cxn>
              </a:cxnLst>
              <a:rect l="0" t="0" r="r" b="b"/>
              <a:pathLst>
                <a:path w="516" h="516">
                  <a:moveTo>
                    <a:pt x="0" y="258"/>
                  </a:moveTo>
                  <a:lnTo>
                    <a:pt x="0" y="258"/>
                  </a:lnTo>
                  <a:lnTo>
                    <a:pt x="1" y="284"/>
                  </a:lnTo>
                  <a:lnTo>
                    <a:pt x="5" y="310"/>
                  </a:lnTo>
                  <a:lnTo>
                    <a:pt x="12" y="335"/>
                  </a:lnTo>
                  <a:lnTo>
                    <a:pt x="21" y="358"/>
                  </a:lnTo>
                  <a:lnTo>
                    <a:pt x="31" y="382"/>
                  </a:lnTo>
                  <a:lnTo>
                    <a:pt x="44" y="402"/>
                  </a:lnTo>
                  <a:lnTo>
                    <a:pt x="59" y="423"/>
                  </a:lnTo>
                  <a:lnTo>
                    <a:pt x="75" y="441"/>
                  </a:lnTo>
                  <a:lnTo>
                    <a:pt x="95" y="457"/>
                  </a:lnTo>
                  <a:lnTo>
                    <a:pt x="114" y="472"/>
                  </a:lnTo>
                  <a:lnTo>
                    <a:pt x="136" y="485"/>
                  </a:lnTo>
                  <a:lnTo>
                    <a:pt x="158" y="496"/>
                  </a:lnTo>
                  <a:lnTo>
                    <a:pt x="181" y="505"/>
                  </a:lnTo>
                  <a:lnTo>
                    <a:pt x="206" y="511"/>
                  </a:lnTo>
                  <a:lnTo>
                    <a:pt x="232" y="515"/>
                  </a:lnTo>
                  <a:lnTo>
                    <a:pt x="258" y="516"/>
                  </a:lnTo>
                  <a:lnTo>
                    <a:pt x="258" y="516"/>
                  </a:lnTo>
                  <a:lnTo>
                    <a:pt x="284" y="515"/>
                  </a:lnTo>
                  <a:lnTo>
                    <a:pt x="310" y="511"/>
                  </a:lnTo>
                  <a:lnTo>
                    <a:pt x="335" y="505"/>
                  </a:lnTo>
                  <a:lnTo>
                    <a:pt x="358" y="496"/>
                  </a:lnTo>
                  <a:lnTo>
                    <a:pt x="382" y="485"/>
                  </a:lnTo>
                  <a:lnTo>
                    <a:pt x="402" y="472"/>
                  </a:lnTo>
                  <a:lnTo>
                    <a:pt x="423" y="457"/>
                  </a:lnTo>
                  <a:lnTo>
                    <a:pt x="441" y="441"/>
                  </a:lnTo>
                  <a:lnTo>
                    <a:pt x="457" y="423"/>
                  </a:lnTo>
                  <a:lnTo>
                    <a:pt x="472" y="402"/>
                  </a:lnTo>
                  <a:lnTo>
                    <a:pt x="485" y="382"/>
                  </a:lnTo>
                  <a:lnTo>
                    <a:pt x="496" y="358"/>
                  </a:lnTo>
                  <a:lnTo>
                    <a:pt x="505" y="335"/>
                  </a:lnTo>
                  <a:lnTo>
                    <a:pt x="511" y="310"/>
                  </a:lnTo>
                  <a:lnTo>
                    <a:pt x="515" y="284"/>
                  </a:lnTo>
                  <a:lnTo>
                    <a:pt x="516" y="258"/>
                  </a:lnTo>
                  <a:lnTo>
                    <a:pt x="516" y="258"/>
                  </a:lnTo>
                  <a:lnTo>
                    <a:pt x="515" y="232"/>
                  </a:lnTo>
                  <a:lnTo>
                    <a:pt x="511" y="206"/>
                  </a:lnTo>
                  <a:lnTo>
                    <a:pt x="505" y="181"/>
                  </a:lnTo>
                  <a:lnTo>
                    <a:pt x="496" y="158"/>
                  </a:lnTo>
                  <a:lnTo>
                    <a:pt x="485" y="136"/>
                  </a:lnTo>
                  <a:lnTo>
                    <a:pt x="472" y="114"/>
                  </a:lnTo>
                  <a:lnTo>
                    <a:pt x="457" y="95"/>
                  </a:lnTo>
                  <a:lnTo>
                    <a:pt x="441" y="75"/>
                  </a:lnTo>
                  <a:lnTo>
                    <a:pt x="423" y="59"/>
                  </a:lnTo>
                  <a:lnTo>
                    <a:pt x="402" y="44"/>
                  </a:lnTo>
                  <a:lnTo>
                    <a:pt x="382" y="31"/>
                  </a:lnTo>
                  <a:lnTo>
                    <a:pt x="358" y="20"/>
                  </a:lnTo>
                  <a:lnTo>
                    <a:pt x="335" y="12"/>
                  </a:lnTo>
                  <a:lnTo>
                    <a:pt x="310" y="5"/>
                  </a:lnTo>
                  <a:lnTo>
                    <a:pt x="284" y="1"/>
                  </a:lnTo>
                  <a:lnTo>
                    <a:pt x="258" y="0"/>
                  </a:lnTo>
                  <a:lnTo>
                    <a:pt x="258" y="0"/>
                  </a:lnTo>
                  <a:lnTo>
                    <a:pt x="232" y="1"/>
                  </a:lnTo>
                  <a:lnTo>
                    <a:pt x="206" y="5"/>
                  </a:lnTo>
                  <a:lnTo>
                    <a:pt x="181" y="12"/>
                  </a:lnTo>
                  <a:lnTo>
                    <a:pt x="158" y="20"/>
                  </a:lnTo>
                  <a:lnTo>
                    <a:pt x="136" y="31"/>
                  </a:lnTo>
                  <a:lnTo>
                    <a:pt x="114" y="44"/>
                  </a:lnTo>
                  <a:lnTo>
                    <a:pt x="95" y="59"/>
                  </a:lnTo>
                  <a:lnTo>
                    <a:pt x="75" y="75"/>
                  </a:lnTo>
                  <a:lnTo>
                    <a:pt x="59" y="95"/>
                  </a:lnTo>
                  <a:lnTo>
                    <a:pt x="44" y="114"/>
                  </a:lnTo>
                  <a:lnTo>
                    <a:pt x="31" y="136"/>
                  </a:lnTo>
                  <a:lnTo>
                    <a:pt x="21" y="158"/>
                  </a:lnTo>
                  <a:lnTo>
                    <a:pt x="12" y="181"/>
                  </a:lnTo>
                  <a:lnTo>
                    <a:pt x="5" y="206"/>
                  </a:lnTo>
                  <a:lnTo>
                    <a:pt x="1" y="232"/>
                  </a:lnTo>
                  <a:lnTo>
                    <a:pt x="0" y="258"/>
                  </a:lnTo>
                  <a:lnTo>
                    <a:pt x="0" y="258"/>
                  </a:lnTo>
                  <a:close/>
                  <a:moveTo>
                    <a:pt x="45" y="258"/>
                  </a:moveTo>
                  <a:lnTo>
                    <a:pt x="45" y="258"/>
                  </a:lnTo>
                  <a:lnTo>
                    <a:pt x="45" y="236"/>
                  </a:lnTo>
                  <a:lnTo>
                    <a:pt x="49" y="216"/>
                  </a:lnTo>
                  <a:lnTo>
                    <a:pt x="55" y="195"/>
                  </a:lnTo>
                  <a:lnTo>
                    <a:pt x="62" y="176"/>
                  </a:lnTo>
                  <a:lnTo>
                    <a:pt x="70" y="156"/>
                  </a:lnTo>
                  <a:lnTo>
                    <a:pt x="81" y="139"/>
                  </a:lnTo>
                  <a:lnTo>
                    <a:pt x="93" y="122"/>
                  </a:lnTo>
                  <a:lnTo>
                    <a:pt x="107" y="107"/>
                  </a:lnTo>
                  <a:lnTo>
                    <a:pt x="122" y="93"/>
                  </a:lnTo>
                  <a:lnTo>
                    <a:pt x="139" y="81"/>
                  </a:lnTo>
                  <a:lnTo>
                    <a:pt x="157" y="70"/>
                  </a:lnTo>
                  <a:lnTo>
                    <a:pt x="176" y="62"/>
                  </a:lnTo>
                  <a:lnTo>
                    <a:pt x="195" y="55"/>
                  </a:lnTo>
                  <a:lnTo>
                    <a:pt x="216" y="49"/>
                  </a:lnTo>
                  <a:lnTo>
                    <a:pt x="236" y="45"/>
                  </a:lnTo>
                  <a:lnTo>
                    <a:pt x="258" y="45"/>
                  </a:lnTo>
                  <a:lnTo>
                    <a:pt x="258" y="45"/>
                  </a:lnTo>
                  <a:lnTo>
                    <a:pt x="280" y="45"/>
                  </a:lnTo>
                  <a:lnTo>
                    <a:pt x="301" y="49"/>
                  </a:lnTo>
                  <a:lnTo>
                    <a:pt x="321" y="55"/>
                  </a:lnTo>
                  <a:lnTo>
                    <a:pt x="342" y="62"/>
                  </a:lnTo>
                  <a:lnTo>
                    <a:pt x="360" y="70"/>
                  </a:lnTo>
                  <a:lnTo>
                    <a:pt x="378" y="81"/>
                  </a:lnTo>
                  <a:lnTo>
                    <a:pt x="394" y="93"/>
                  </a:lnTo>
                  <a:lnTo>
                    <a:pt x="409" y="107"/>
                  </a:lnTo>
                  <a:lnTo>
                    <a:pt x="423" y="122"/>
                  </a:lnTo>
                  <a:lnTo>
                    <a:pt x="435" y="139"/>
                  </a:lnTo>
                  <a:lnTo>
                    <a:pt x="446" y="156"/>
                  </a:lnTo>
                  <a:lnTo>
                    <a:pt x="455" y="176"/>
                  </a:lnTo>
                  <a:lnTo>
                    <a:pt x="463" y="195"/>
                  </a:lnTo>
                  <a:lnTo>
                    <a:pt x="467" y="216"/>
                  </a:lnTo>
                  <a:lnTo>
                    <a:pt x="471" y="236"/>
                  </a:lnTo>
                  <a:lnTo>
                    <a:pt x="472" y="258"/>
                  </a:lnTo>
                  <a:lnTo>
                    <a:pt x="472" y="258"/>
                  </a:lnTo>
                  <a:lnTo>
                    <a:pt x="471" y="280"/>
                  </a:lnTo>
                  <a:lnTo>
                    <a:pt x="467" y="301"/>
                  </a:lnTo>
                  <a:lnTo>
                    <a:pt x="463" y="321"/>
                  </a:lnTo>
                  <a:lnTo>
                    <a:pt x="455" y="342"/>
                  </a:lnTo>
                  <a:lnTo>
                    <a:pt x="446" y="360"/>
                  </a:lnTo>
                  <a:lnTo>
                    <a:pt x="435" y="378"/>
                  </a:lnTo>
                  <a:lnTo>
                    <a:pt x="423" y="394"/>
                  </a:lnTo>
                  <a:lnTo>
                    <a:pt x="409" y="409"/>
                  </a:lnTo>
                  <a:lnTo>
                    <a:pt x="394" y="423"/>
                  </a:lnTo>
                  <a:lnTo>
                    <a:pt x="378" y="435"/>
                  </a:lnTo>
                  <a:lnTo>
                    <a:pt x="360" y="446"/>
                  </a:lnTo>
                  <a:lnTo>
                    <a:pt x="342" y="455"/>
                  </a:lnTo>
                  <a:lnTo>
                    <a:pt x="321" y="463"/>
                  </a:lnTo>
                  <a:lnTo>
                    <a:pt x="301" y="467"/>
                  </a:lnTo>
                  <a:lnTo>
                    <a:pt x="280" y="471"/>
                  </a:lnTo>
                  <a:lnTo>
                    <a:pt x="258" y="472"/>
                  </a:lnTo>
                  <a:lnTo>
                    <a:pt x="258" y="472"/>
                  </a:lnTo>
                  <a:lnTo>
                    <a:pt x="236" y="471"/>
                  </a:lnTo>
                  <a:lnTo>
                    <a:pt x="216" y="467"/>
                  </a:lnTo>
                  <a:lnTo>
                    <a:pt x="195" y="463"/>
                  </a:lnTo>
                  <a:lnTo>
                    <a:pt x="176" y="455"/>
                  </a:lnTo>
                  <a:lnTo>
                    <a:pt x="157" y="446"/>
                  </a:lnTo>
                  <a:lnTo>
                    <a:pt x="139" y="435"/>
                  </a:lnTo>
                  <a:lnTo>
                    <a:pt x="122" y="423"/>
                  </a:lnTo>
                  <a:lnTo>
                    <a:pt x="107" y="409"/>
                  </a:lnTo>
                  <a:lnTo>
                    <a:pt x="93" y="394"/>
                  </a:lnTo>
                  <a:lnTo>
                    <a:pt x="81" y="378"/>
                  </a:lnTo>
                  <a:lnTo>
                    <a:pt x="70" y="360"/>
                  </a:lnTo>
                  <a:lnTo>
                    <a:pt x="62" y="342"/>
                  </a:lnTo>
                  <a:lnTo>
                    <a:pt x="55" y="321"/>
                  </a:lnTo>
                  <a:lnTo>
                    <a:pt x="49" y="301"/>
                  </a:lnTo>
                  <a:lnTo>
                    <a:pt x="45" y="280"/>
                  </a:lnTo>
                  <a:lnTo>
                    <a:pt x="45" y="258"/>
                  </a:lnTo>
                  <a:lnTo>
                    <a:pt x="45" y="258"/>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sp>
          <p:nvSpPr>
            <p:cNvPr id="35" name="Freeform 536"/>
            <p:cNvSpPr>
              <a:spLocks/>
            </p:cNvSpPr>
            <p:nvPr/>
          </p:nvSpPr>
          <p:spPr bwMode="auto">
            <a:xfrm>
              <a:off x="-6418263" y="3760788"/>
              <a:ext cx="95250" cy="95250"/>
            </a:xfrm>
            <a:custGeom>
              <a:avLst/>
              <a:gdLst/>
              <a:ahLst/>
              <a:cxnLst>
                <a:cxn ang="0">
                  <a:pos x="60" y="30"/>
                </a:cxn>
                <a:cxn ang="0">
                  <a:pos x="60" y="30"/>
                </a:cxn>
                <a:cxn ang="0">
                  <a:pos x="59" y="36"/>
                </a:cxn>
                <a:cxn ang="0">
                  <a:pos x="58" y="43"/>
                </a:cxn>
                <a:cxn ang="0">
                  <a:pos x="55" y="47"/>
                </a:cxn>
                <a:cxn ang="0">
                  <a:pos x="51" y="51"/>
                </a:cxn>
                <a:cxn ang="0">
                  <a:pos x="47" y="55"/>
                </a:cxn>
                <a:cxn ang="0">
                  <a:pos x="43" y="58"/>
                </a:cxn>
                <a:cxn ang="0">
                  <a:pos x="36" y="59"/>
                </a:cxn>
                <a:cxn ang="0">
                  <a:pos x="30" y="60"/>
                </a:cxn>
                <a:cxn ang="0">
                  <a:pos x="30" y="60"/>
                </a:cxn>
                <a:cxn ang="0">
                  <a:pos x="25" y="59"/>
                </a:cxn>
                <a:cxn ang="0">
                  <a:pos x="19" y="58"/>
                </a:cxn>
                <a:cxn ang="0">
                  <a:pos x="14" y="55"/>
                </a:cxn>
                <a:cxn ang="0">
                  <a:pos x="10" y="51"/>
                </a:cxn>
                <a:cxn ang="0">
                  <a:pos x="5" y="47"/>
                </a:cxn>
                <a:cxn ang="0">
                  <a:pos x="3" y="43"/>
                </a:cxn>
                <a:cxn ang="0">
                  <a:pos x="1" y="36"/>
                </a:cxn>
                <a:cxn ang="0">
                  <a:pos x="0" y="30"/>
                </a:cxn>
                <a:cxn ang="0">
                  <a:pos x="0" y="30"/>
                </a:cxn>
                <a:cxn ang="0">
                  <a:pos x="1" y="25"/>
                </a:cxn>
                <a:cxn ang="0">
                  <a:pos x="3" y="19"/>
                </a:cxn>
                <a:cxn ang="0">
                  <a:pos x="5" y="14"/>
                </a:cxn>
                <a:cxn ang="0">
                  <a:pos x="10" y="10"/>
                </a:cxn>
                <a:cxn ang="0">
                  <a:pos x="14" y="5"/>
                </a:cxn>
                <a:cxn ang="0">
                  <a:pos x="19" y="3"/>
                </a:cxn>
                <a:cxn ang="0">
                  <a:pos x="25" y="1"/>
                </a:cxn>
                <a:cxn ang="0">
                  <a:pos x="30" y="0"/>
                </a:cxn>
                <a:cxn ang="0">
                  <a:pos x="30" y="0"/>
                </a:cxn>
                <a:cxn ang="0">
                  <a:pos x="36" y="1"/>
                </a:cxn>
                <a:cxn ang="0">
                  <a:pos x="43" y="3"/>
                </a:cxn>
                <a:cxn ang="0">
                  <a:pos x="47" y="5"/>
                </a:cxn>
                <a:cxn ang="0">
                  <a:pos x="51" y="10"/>
                </a:cxn>
                <a:cxn ang="0">
                  <a:pos x="55" y="14"/>
                </a:cxn>
                <a:cxn ang="0">
                  <a:pos x="58" y="19"/>
                </a:cxn>
                <a:cxn ang="0">
                  <a:pos x="59" y="25"/>
                </a:cxn>
                <a:cxn ang="0">
                  <a:pos x="60" y="30"/>
                </a:cxn>
                <a:cxn ang="0">
                  <a:pos x="60" y="30"/>
                </a:cxn>
              </a:cxnLst>
              <a:rect l="0" t="0" r="r" b="b"/>
              <a:pathLst>
                <a:path w="60" h="60">
                  <a:moveTo>
                    <a:pt x="60" y="30"/>
                  </a:moveTo>
                  <a:lnTo>
                    <a:pt x="60" y="30"/>
                  </a:lnTo>
                  <a:lnTo>
                    <a:pt x="59" y="36"/>
                  </a:lnTo>
                  <a:lnTo>
                    <a:pt x="58" y="43"/>
                  </a:lnTo>
                  <a:lnTo>
                    <a:pt x="55" y="47"/>
                  </a:lnTo>
                  <a:lnTo>
                    <a:pt x="51" y="51"/>
                  </a:lnTo>
                  <a:lnTo>
                    <a:pt x="47" y="55"/>
                  </a:lnTo>
                  <a:lnTo>
                    <a:pt x="43" y="58"/>
                  </a:lnTo>
                  <a:lnTo>
                    <a:pt x="36" y="59"/>
                  </a:lnTo>
                  <a:lnTo>
                    <a:pt x="30" y="60"/>
                  </a:lnTo>
                  <a:lnTo>
                    <a:pt x="30" y="60"/>
                  </a:lnTo>
                  <a:lnTo>
                    <a:pt x="25" y="59"/>
                  </a:lnTo>
                  <a:lnTo>
                    <a:pt x="19" y="58"/>
                  </a:lnTo>
                  <a:lnTo>
                    <a:pt x="14" y="55"/>
                  </a:lnTo>
                  <a:lnTo>
                    <a:pt x="10" y="51"/>
                  </a:lnTo>
                  <a:lnTo>
                    <a:pt x="5" y="47"/>
                  </a:lnTo>
                  <a:lnTo>
                    <a:pt x="3" y="43"/>
                  </a:lnTo>
                  <a:lnTo>
                    <a:pt x="1" y="36"/>
                  </a:lnTo>
                  <a:lnTo>
                    <a:pt x="0" y="30"/>
                  </a:lnTo>
                  <a:lnTo>
                    <a:pt x="0" y="30"/>
                  </a:lnTo>
                  <a:lnTo>
                    <a:pt x="1" y="25"/>
                  </a:lnTo>
                  <a:lnTo>
                    <a:pt x="3" y="19"/>
                  </a:lnTo>
                  <a:lnTo>
                    <a:pt x="5" y="14"/>
                  </a:lnTo>
                  <a:lnTo>
                    <a:pt x="10" y="10"/>
                  </a:lnTo>
                  <a:lnTo>
                    <a:pt x="14" y="5"/>
                  </a:lnTo>
                  <a:lnTo>
                    <a:pt x="19" y="3"/>
                  </a:lnTo>
                  <a:lnTo>
                    <a:pt x="25" y="1"/>
                  </a:lnTo>
                  <a:lnTo>
                    <a:pt x="30" y="0"/>
                  </a:lnTo>
                  <a:lnTo>
                    <a:pt x="30" y="0"/>
                  </a:lnTo>
                  <a:lnTo>
                    <a:pt x="36" y="1"/>
                  </a:lnTo>
                  <a:lnTo>
                    <a:pt x="43" y="3"/>
                  </a:lnTo>
                  <a:lnTo>
                    <a:pt x="47" y="5"/>
                  </a:lnTo>
                  <a:lnTo>
                    <a:pt x="51" y="10"/>
                  </a:lnTo>
                  <a:lnTo>
                    <a:pt x="55" y="14"/>
                  </a:lnTo>
                  <a:lnTo>
                    <a:pt x="58" y="19"/>
                  </a:lnTo>
                  <a:lnTo>
                    <a:pt x="59" y="25"/>
                  </a:lnTo>
                  <a:lnTo>
                    <a:pt x="60" y="30"/>
                  </a:lnTo>
                  <a:lnTo>
                    <a:pt x="60" y="30"/>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sp>
          <p:nvSpPr>
            <p:cNvPr id="36" name="Freeform 537"/>
            <p:cNvSpPr>
              <a:spLocks/>
            </p:cNvSpPr>
            <p:nvPr/>
          </p:nvSpPr>
          <p:spPr bwMode="auto">
            <a:xfrm>
              <a:off x="-6548438" y="3633788"/>
              <a:ext cx="180975" cy="180975"/>
            </a:xfrm>
            <a:custGeom>
              <a:avLst/>
              <a:gdLst/>
              <a:ahLst/>
              <a:cxnLst>
                <a:cxn ang="0">
                  <a:pos x="111" y="84"/>
                </a:cxn>
                <a:cxn ang="0">
                  <a:pos x="111" y="84"/>
                </a:cxn>
                <a:cxn ang="0">
                  <a:pos x="114" y="88"/>
                </a:cxn>
                <a:cxn ang="0">
                  <a:pos x="114" y="95"/>
                </a:cxn>
                <a:cxn ang="0">
                  <a:pos x="111" y="101"/>
                </a:cxn>
                <a:cxn ang="0">
                  <a:pos x="107" y="106"/>
                </a:cxn>
                <a:cxn ang="0">
                  <a:pos x="105" y="107"/>
                </a:cxn>
                <a:cxn ang="0">
                  <a:pos x="105" y="107"/>
                </a:cxn>
                <a:cxn ang="0">
                  <a:pos x="100" y="112"/>
                </a:cxn>
                <a:cxn ang="0">
                  <a:pos x="94" y="114"/>
                </a:cxn>
                <a:cxn ang="0">
                  <a:pos x="87" y="114"/>
                </a:cxn>
                <a:cxn ang="0">
                  <a:pos x="83" y="112"/>
                </a:cxn>
                <a:cxn ang="0">
                  <a:pos x="2" y="29"/>
                </a:cxn>
                <a:cxn ang="0">
                  <a:pos x="2" y="29"/>
                </a:cxn>
                <a:cxn ang="0">
                  <a:pos x="0" y="25"/>
                </a:cxn>
                <a:cxn ang="0">
                  <a:pos x="0" y="19"/>
                </a:cxn>
                <a:cxn ang="0">
                  <a:pos x="1" y="14"/>
                </a:cxn>
                <a:cxn ang="0">
                  <a:pos x="5" y="7"/>
                </a:cxn>
                <a:cxn ang="0">
                  <a:pos x="6" y="6"/>
                </a:cxn>
                <a:cxn ang="0">
                  <a:pos x="6" y="6"/>
                </a:cxn>
                <a:cxn ang="0">
                  <a:pos x="12" y="2"/>
                </a:cxn>
                <a:cxn ang="0">
                  <a:pos x="19" y="0"/>
                </a:cxn>
                <a:cxn ang="0">
                  <a:pos x="24" y="0"/>
                </a:cxn>
                <a:cxn ang="0">
                  <a:pos x="28" y="3"/>
                </a:cxn>
                <a:cxn ang="0">
                  <a:pos x="111" y="84"/>
                </a:cxn>
              </a:cxnLst>
              <a:rect l="0" t="0" r="r" b="b"/>
              <a:pathLst>
                <a:path w="114" h="114">
                  <a:moveTo>
                    <a:pt x="111" y="84"/>
                  </a:moveTo>
                  <a:lnTo>
                    <a:pt x="111" y="84"/>
                  </a:lnTo>
                  <a:lnTo>
                    <a:pt x="114" y="88"/>
                  </a:lnTo>
                  <a:lnTo>
                    <a:pt x="114" y="95"/>
                  </a:lnTo>
                  <a:lnTo>
                    <a:pt x="111" y="101"/>
                  </a:lnTo>
                  <a:lnTo>
                    <a:pt x="107" y="106"/>
                  </a:lnTo>
                  <a:lnTo>
                    <a:pt x="105" y="107"/>
                  </a:lnTo>
                  <a:lnTo>
                    <a:pt x="105" y="107"/>
                  </a:lnTo>
                  <a:lnTo>
                    <a:pt x="100" y="112"/>
                  </a:lnTo>
                  <a:lnTo>
                    <a:pt x="94" y="114"/>
                  </a:lnTo>
                  <a:lnTo>
                    <a:pt x="87" y="114"/>
                  </a:lnTo>
                  <a:lnTo>
                    <a:pt x="83" y="112"/>
                  </a:lnTo>
                  <a:lnTo>
                    <a:pt x="2" y="29"/>
                  </a:lnTo>
                  <a:lnTo>
                    <a:pt x="2" y="29"/>
                  </a:lnTo>
                  <a:lnTo>
                    <a:pt x="0" y="25"/>
                  </a:lnTo>
                  <a:lnTo>
                    <a:pt x="0" y="19"/>
                  </a:lnTo>
                  <a:lnTo>
                    <a:pt x="1" y="14"/>
                  </a:lnTo>
                  <a:lnTo>
                    <a:pt x="5" y="7"/>
                  </a:lnTo>
                  <a:lnTo>
                    <a:pt x="6" y="6"/>
                  </a:lnTo>
                  <a:lnTo>
                    <a:pt x="6" y="6"/>
                  </a:lnTo>
                  <a:lnTo>
                    <a:pt x="12" y="2"/>
                  </a:lnTo>
                  <a:lnTo>
                    <a:pt x="19" y="0"/>
                  </a:lnTo>
                  <a:lnTo>
                    <a:pt x="24" y="0"/>
                  </a:lnTo>
                  <a:lnTo>
                    <a:pt x="28" y="3"/>
                  </a:lnTo>
                  <a:lnTo>
                    <a:pt x="111" y="84"/>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sp>
          <p:nvSpPr>
            <p:cNvPr id="37" name="Freeform 538"/>
            <p:cNvSpPr>
              <a:spLocks/>
            </p:cNvSpPr>
            <p:nvPr/>
          </p:nvSpPr>
          <p:spPr bwMode="auto">
            <a:xfrm>
              <a:off x="-6372226" y="3590926"/>
              <a:ext cx="211138" cy="211138"/>
            </a:xfrm>
            <a:custGeom>
              <a:avLst/>
              <a:gdLst/>
              <a:ahLst/>
              <a:cxnLst>
                <a:cxn ang="0">
                  <a:pos x="123" y="0"/>
                </a:cxn>
                <a:cxn ang="0">
                  <a:pos x="0" y="123"/>
                </a:cxn>
                <a:cxn ang="0">
                  <a:pos x="9" y="133"/>
                </a:cxn>
                <a:cxn ang="0">
                  <a:pos x="133" y="9"/>
                </a:cxn>
                <a:cxn ang="0">
                  <a:pos x="123" y="0"/>
                </a:cxn>
              </a:cxnLst>
              <a:rect l="0" t="0" r="r" b="b"/>
              <a:pathLst>
                <a:path w="133" h="133">
                  <a:moveTo>
                    <a:pt x="123" y="0"/>
                  </a:moveTo>
                  <a:lnTo>
                    <a:pt x="0" y="123"/>
                  </a:lnTo>
                  <a:lnTo>
                    <a:pt x="9" y="133"/>
                  </a:lnTo>
                  <a:lnTo>
                    <a:pt x="133" y="9"/>
                  </a:lnTo>
                  <a:lnTo>
                    <a:pt x="123" y="0"/>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sp>
          <p:nvSpPr>
            <p:cNvPr id="38" name="Rectangle 539"/>
            <p:cNvSpPr>
              <a:spLocks noChangeArrowheads="1"/>
            </p:cNvSpPr>
            <p:nvPr/>
          </p:nvSpPr>
          <p:spPr bwMode="auto">
            <a:xfrm>
              <a:off x="-6400801" y="4075113"/>
              <a:ext cx="60325" cy="95250"/>
            </a:xfrm>
            <a:prstGeom prst="rect">
              <a:avLst/>
            </a:prstGeom>
            <a:grpFill/>
            <a:ln w="9525">
              <a:solidFill>
                <a:schemeClr val="bg1"/>
              </a:solidFill>
              <a:miter lim="800000"/>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sp>
          <p:nvSpPr>
            <p:cNvPr id="39" name="Rectangle 540"/>
            <p:cNvSpPr>
              <a:spLocks noChangeArrowheads="1"/>
            </p:cNvSpPr>
            <p:nvPr/>
          </p:nvSpPr>
          <p:spPr bwMode="auto">
            <a:xfrm>
              <a:off x="-6400801" y="3446463"/>
              <a:ext cx="60325" cy="96838"/>
            </a:xfrm>
            <a:prstGeom prst="rect">
              <a:avLst/>
            </a:prstGeom>
            <a:grpFill/>
            <a:ln w="9525">
              <a:solidFill>
                <a:schemeClr val="bg1"/>
              </a:solidFill>
              <a:miter lim="800000"/>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sp>
          <p:nvSpPr>
            <p:cNvPr id="40" name="Rectangle 541"/>
            <p:cNvSpPr>
              <a:spLocks noChangeArrowheads="1"/>
            </p:cNvSpPr>
            <p:nvPr/>
          </p:nvSpPr>
          <p:spPr bwMode="auto">
            <a:xfrm>
              <a:off x="-6732588" y="3778251"/>
              <a:ext cx="96838" cy="60325"/>
            </a:xfrm>
            <a:prstGeom prst="rect">
              <a:avLst/>
            </a:prstGeom>
            <a:grpFill/>
            <a:ln w="9525">
              <a:solidFill>
                <a:schemeClr val="bg1"/>
              </a:solidFill>
              <a:miter lim="800000"/>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sp>
          <p:nvSpPr>
            <p:cNvPr id="41" name="Rectangle 542"/>
            <p:cNvSpPr>
              <a:spLocks noChangeArrowheads="1"/>
            </p:cNvSpPr>
            <p:nvPr/>
          </p:nvSpPr>
          <p:spPr bwMode="auto">
            <a:xfrm>
              <a:off x="-6103938" y="3778251"/>
              <a:ext cx="95250" cy="60325"/>
            </a:xfrm>
            <a:prstGeom prst="rect">
              <a:avLst/>
            </a:prstGeom>
            <a:grpFill/>
            <a:ln w="9525">
              <a:solidFill>
                <a:schemeClr val="bg1"/>
              </a:solidFill>
              <a:miter lim="800000"/>
              <a:headEnd/>
              <a:tailEnd/>
            </a:ln>
          </p:spPr>
          <p:txBody>
            <a:bodyPr vert="horz" wrap="square" lIns="121920" tIns="60960" rIns="121920" bIns="60960" numCol="1" anchor="t" anchorCtr="0" compatLnSpc="1">
              <a:prstTxWarp prst="textNoShape">
                <a:avLst/>
              </a:prstTxWarp>
            </a:bodyPr>
            <a:lstStyle/>
            <a:p>
              <a:endParaRPr lang="zh-CN" altLang="en-US" b="1">
                <a:solidFill>
                  <a:schemeClr val="bg1"/>
                </a:solidFill>
                <a:latin typeface="+mn-ea"/>
              </a:endParaRPr>
            </a:p>
          </p:txBody>
        </p:sp>
      </p:grpSp>
      <p:sp>
        <p:nvSpPr>
          <p:cNvPr id="42" name="TextBox 65"/>
          <p:cNvSpPr txBox="1"/>
          <p:nvPr/>
        </p:nvSpPr>
        <p:spPr>
          <a:xfrm>
            <a:off x="1074597" y="3847812"/>
            <a:ext cx="1107899" cy="276950"/>
          </a:xfrm>
          <a:prstGeom prst="rect">
            <a:avLst/>
          </a:prstGeom>
          <a:noFill/>
        </p:spPr>
        <p:txBody>
          <a:bodyPr wrap="none" lIns="91392" tIns="45696" rIns="91392" bIns="45696" rtlCol="0">
            <a:spAutoFit/>
          </a:bodyPr>
          <a:lstStyle/>
          <a:p>
            <a:pPr algn="ctr" defTabSz="913892">
              <a:defRPr/>
            </a:pPr>
            <a:r>
              <a:rPr lang="zh-CN" altLang="en-US" sz="1200" b="1" kern="0" dirty="0">
                <a:solidFill>
                  <a:schemeClr val="bg1"/>
                </a:solidFill>
                <a:latin typeface="+mn-ea"/>
                <a:cs typeface="Arial Bold" pitchFamily="34" charset="0"/>
              </a:rPr>
              <a:t>对时延不敏感</a:t>
            </a:r>
          </a:p>
        </p:txBody>
      </p:sp>
      <p:pic>
        <p:nvPicPr>
          <p:cNvPr id="43" name="Picture 231" descr="图片99"/>
          <p:cNvPicPr preferRelativeResize="0">
            <a:picLocks noChangeArrowheads="1"/>
          </p:cNvPicPr>
          <p:nvPr/>
        </p:nvPicPr>
        <p:blipFill>
          <a:blip r:embed="rId2" cstate="print"/>
          <a:srcRect/>
          <a:stretch>
            <a:fillRect/>
          </a:stretch>
        </p:blipFill>
        <p:spPr bwMode="auto">
          <a:xfrm>
            <a:off x="6472122" y="2239945"/>
            <a:ext cx="350680" cy="345821"/>
          </a:xfrm>
          <a:prstGeom prst="rect">
            <a:avLst/>
          </a:prstGeom>
          <a:noFill/>
          <a:ln w="9525">
            <a:noFill/>
            <a:miter lim="800000"/>
            <a:headEnd/>
            <a:tailEnd/>
          </a:ln>
        </p:spPr>
      </p:pic>
      <p:cxnSp>
        <p:nvCxnSpPr>
          <p:cNvPr id="44" name="直接箭头连接符 43"/>
          <p:cNvCxnSpPr>
            <a:endCxn id="43" idx="1"/>
          </p:cNvCxnSpPr>
          <p:nvPr/>
        </p:nvCxnSpPr>
        <p:spPr bwMode="auto">
          <a:xfrm>
            <a:off x="4569313" y="2363639"/>
            <a:ext cx="1902806" cy="0"/>
          </a:xfrm>
          <a:prstGeom prst="straightConnector1">
            <a:avLst/>
          </a:prstGeom>
          <a:noFill/>
          <a:ln w="9525" cap="flat" cmpd="sng" algn="ctr">
            <a:solidFill>
              <a:schemeClr val="bg1"/>
            </a:solidFill>
            <a:prstDash val="solid"/>
            <a:headEnd type="none" w="med" len="med"/>
            <a:tailEnd type="none" w="med" len="med"/>
          </a:ln>
          <a:effectLst/>
        </p:spPr>
      </p:cxnSp>
      <p:grpSp>
        <p:nvGrpSpPr>
          <p:cNvPr id="33" name="组合 177"/>
          <p:cNvGrpSpPr/>
          <p:nvPr/>
        </p:nvGrpSpPr>
        <p:grpSpPr>
          <a:xfrm>
            <a:off x="4318747" y="2167121"/>
            <a:ext cx="368106" cy="418641"/>
            <a:chOff x="15730538" y="3268663"/>
            <a:chExt cx="765175" cy="1123950"/>
          </a:xfrm>
          <a:solidFill>
            <a:schemeClr val="bg1"/>
          </a:solidFill>
        </p:grpSpPr>
        <p:sp>
          <p:nvSpPr>
            <p:cNvPr id="46" name="Freeform 57"/>
            <p:cNvSpPr>
              <a:spLocks/>
            </p:cNvSpPr>
            <p:nvPr/>
          </p:nvSpPr>
          <p:spPr bwMode="auto">
            <a:xfrm>
              <a:off x="15786100" y="3268663"/>
              <a:ext cx="252413" cy="261938"/>
            </a:xfrm>
            <a:custGeom>
              <a:avLst/>
              <a:gdLst/>
              <a:ahLst/>
              <a:cxnLst>
                <a:cxn ang="0">
                  <a:pos x="74" y="105"/>
                </a:cxn>
                <a:cxn ang="0">
                  <a:pos x="42" y="152"/>
                </a:cxn>
                <a:cxn ang="0">
                  <a:pos x="19" y="202"/>
                </a:cxn>
                <a:cxn ang="0">
                  <a:pos x="4" y="256"/>
                </a:cxn>
                <a:cxn ang="0">
                  <a:pos x="0" y="312"/>
                </a:cxn>
                <a:cxn ang="0">
                  <a:pos x="2" y="319"/>
                </a:cxn>
                <a:cxn ang="0">
                  <a:pos x="10" y="327"/>
                </a:cxn>
                <a:cxn ang="0">
                  <a:pos x="57" y="327"/>
                </a:cxn>
                <a:cxn ang="0">
                  <a:pos x="64" y="326"/>
                </a:cxn>
                <a:cxn ang="0">
                  <a:pos x="69" y="322"/>
                </a:cxn>
                <a:cxn ang="0">
                  <a:pos x="73" y="312"/>
                </a:cxn>
                <a:cxn ang="0">
                  <a:pos x="74" y="290"/>
                </a:cxn>
                <a:cxn ang="0">
                  <a:pos x="81" y="248"/>
                </a:cxn>
                <a:cxn ang="0">
                  <a:pos x="95" y="208"/>
                </a:cxn>
                <a:cxn ang="0">
                  <a:pos x="117" y="170"/>
                </a:cxn>
                <a:cxn ang="0">
                  <a:pos x="130" y="154"/>
                </a:cxn>
                <a:cxn ang="0">
                  <a:pos x="140" y="143"/>
                </a:cxn>
                <a:cxn ang="0">
                  <a:pos x="174" y="113"/>
                </a:cxn>
                <a:cxn ang="0">
                  <a:pos x="214" y="91"/>
                </a:cxn>
                <a:cxn ang="0">
                  <a:pos x="258" y="78"/>
                </a:cxn>
                <a:cxn ang="0">
                  <a:pos x="304" y="73"/>
                </a:cxn>
                <a:cxn ang="0">
                  <a:pos x="311" y="73"/>
                </a:cxn>
                <a:cxn ang="0">
                  <a:pos x="316" y="68"/>
                </a:cxn>
                <a:cxn ang="0">
                  <a:pos x="319" y="57"/>
                </a:cxn>
                <a:cxn ang="0">
                  <a:pos x="319" y="17"/>
                </a:cxn>
                <a:cxn ang="0">
                  <a:pos x="314" y="5"/>
                </a:cxn>
                <a:cxn ang="0">
                  <a:pos x="309" y="2"/>
                </a:cxn>
                <a:cxn ang="0">
                  <a:pos x="304" y="0"/>
                </a:cxn>
                <a:cxn ang="0">
                  <a:pos x="243" y="7"/>
                </a:cxn>
                <a:cxn ang="0">
                  <a:pos x="186" y="25"/>
                </a:cxn>
                <a:cxn ang="0">
                  <a:pos x="133" y="54"/>
                </a:cxn>
                <a:cxn ang="0">
                  <a:pos x="88" y="91"/>
                </a:cxn>
                <a:cxn ang="0">
                  <a:pos x="74" y="105"/>
                </a:cxn>
              </a:cxnLst>
              <a:rect l="0" t="0" r="r" b="b"/>
              <a:pathLst>
                <a:path w="319" h="329">
                  <a:moveTo>
                    <a:pt x="74" y="105"/>
                  </a:moveTo>
                  <a:lnTo>
                    <a:pt x="74" y="105"/>
                  </a:lnTo>
                  <a:lnTo>
                    <a:pt x="57" y="128"/>
                  </a:lnTo>
                  <a:lnTo>
                    <a:pt x="42" y="152"/>
                  </a:lnTo>
                  <a:lnTo>
                    <a:pt x="29" y="175"/>
                  </a:lnTo>
                  <a:lnTo>
                    <a:pt x="19" y="202"/>
                  </a:lnTo>
                  <a:lnTo>
                    <a:pt x="10" y="229"/>
                  </a:lnTo>
                  <a:lnTo>
                    <a:pt x="4" y="256"/>
                  </a:lnTo>
                  <a:lnTo>
                    <a:pt x="2" y="285"/>
                  </a:lnTo>
                  <a:lnTo>
                    <a:pt x="0" y="312"/>
                  </a:lnTo>
                  <a:lnTo>
                    <a:pt x="0" y="312"/>
                  </a:lnTo>
                  <a:lnTo>
                    <a:pt x="2" y="319"/>
                  </a:lnTo>
                  <a:lnTo>
                    <a:pt x="5" y="324"/>
                  </a:lnTo>
                  <a:lnTo>
                    <a:pt x="10" y="327"/>
                  </a:lnTo>
                  <a:lnTo>
                    <a:pt x="17" y="329"/>
                  </a:lnTo>
                  <a:lnTo>
                    <a:pt x="57" y="327"/>
                  </a:lnTo>
                  <a:lnTo>
                    <a:pt x="57" y="327"/>
                  </a:lnTo>
                  <a:lnTo>
                    <a:pt x="64" y="326"/>
                  </a:lnTo>
                  <a:lnTo>
                    <a:pt x="69" y="322"/>
                  </a:lnTo>
                  <a:lnTo>
                    <a:pt x="69" y="322"/>
                  </a:lnTo>
                  <a:lnTo>
                    <a:pt x="73" y="317"/>
                  </a:lnTo>
                  <a:lnTo>
                    <a:pt x="73" y="312"/>
                  </a:lnTo>
                  <a:lnTo>
                    <a:pt x="73" y="312"/>
                  </a:lnTo>
                  <a:lnTo>
                    <a:pt x="74" y="290"/>
                  </a:lnTo>
                  <a:lnTo>
                    <a:pt x="76" y="268"/>
                  </a:lnTo>
                  <a:lnTo>
                    <a:pt x="81" y="248"/>
                  </a:lnTo>
                  <a:lnTo>
                    <a:pt x="86" y="226"/>
                  </a:lnTo>
                  <a:lnTo>
                    <a:pt x="95" y="208"/>
                  </a:lnTo>
                  <a:lnTo>
                    <a:pt x="105" y="189"/>
                  </a:lnTo>
                  <a:lnTo>
                    <a:pt x="117" y="170"/>
                  </a:lnTo>
                  <a:lnTo>
                    <a:pt x="130" y="154"/>
                  </a:lnTo>
                  <a:lnTo>
                    <a:pt x="130" y="154"/>
                  </a:lnTo>
                  <a:lnTo>
                    <a:pt x="140" y="143"/>
                  </a:lnTo>
                  <a:lnTo>
                    <a:pt x="140" y="143"/>
                  </a:lnTo>
                  <a:lnTo>
                    <a:pt x="157" y="127"/>
                  </a:lnTo>
                  <a:lnTo>
                    <a:pt x="174" y="113"/>
                  </a:lnTo>
                  <a:lnTo>
                    <a:pt x="194" y="101"/>
                  </a:lnTo>
                  <a:lnTo>
                    <a:pt x="214" y="91"/>
                  </a:lnTo>
                  <a:lnTo>
                    <a:pt x="236" y="84"/>
                  </a:lnTo>
                  <a:lnTo>
                    <a:pt x="258" y="78"/>
                  </a:lnTo>
                  <a:lnTo>
                    <a:pt x="280" y="74"/>
                  </a:lnTo>
                  <a:lnTo>
                    <a:pt x="304" y="73"/>
                  </a:lnTo>
                  <a:lnTo>
                    <a:pt x="304" y="73"/>
                  </a:lnTo>
                  <a:lnTo>
                    <a:pt x="311" y="73"/>
                  </a:lnTo>
                  <a:lnTo>
                    <a:pt x="316" y="68"/>
                  </a:lnTo>
                  <a:lnTo>
                    <a:pt x="316" y="68"/>
                  </a:lnTo>
                  <a:lnTo>
                    <a:pt x="317" y="62"/>
                  </a:lnTo>
                  <a:lnTo>
                    <a:pt x="319" y="57"/>
                  </a:lnTo>
                  <a:lnTo>
                    <a:pt x="319" y="17"/>
                  </a:lnTo>
                  <a:lnTo>
                    <a:pt x="319" y="17"/>
                  </a:lnTo>
                  <a:lnTo>
                    <a:pt x="317" y="10"/>
                  </a:lnTo>
                  <a:lnTo>
                    <a:pt x="314" y="5"/>
                  </a:lnTo>
                  <a:lnTo>
                    <a:pt x="314" y="5"/>
                  </a:lnTo>
                  <a:lnTo>
                    <a:pt x="309" y="2"/>
                  </a:lnTo>
                  <a:lnTo>
                    <a:pt x="304" y="0"/>
                  </a:lnTo>
                  <a:lnTo>
                    <a:pt x="304" y="0"/>
                  </a:lnTo>
                  <a:lnTo>
                    <a:pt x="273" y="2"/>
                  </a:lnTo>
                  <a:lnTo>
                    <a:pt x="243" y="7"/>
                  </a:lnTo>
                  <a:lnTo>
                    <a:pt x="214" y="15"/>
                  </a:lnTo>
                  <a:lnTo>
                    <a:pt x="186" y="25"/>
                  </a:lnTo>
                  <a:lnTo>
                    <a:pt x="159" y="37"/>
                  </a:lnTo>
                  <a:lnTo>
                    <a:pt x="133" y="54"/>
                  </a:lnTo>
                  <a:lnTo>
                    <a:pt x="110" y="71"/>
                  </a:lnTo>
                  <a:lnTo>
                    <a:pt x="88" y="91"/>
                  </a:lnTo>
                  <a:lnTo>
                    <a:pt x="88" y="91"/>
                  </a:lnTo>
                  <a:lnTo>
                    <a:pt x="74" y="105"/>
                  </a:lnTo>
                  <a:lnTo>
                    <a:pt x="74" y="10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600" b="1" dirty="0">
                <a:solidFill>
                  <a:schemeClr val="bg1"/>
                </a:solidFill>
                <a:latin typeface="+mn-ea"/>
                <a:ea typeface="+mn-ea"/>
              </a:endParaRPr>
            </a:p>
          </p:txBody>
        </p:sp>
        <p:sp>
          <p:nvSpPr>
            <p:cNvPr id="47" name="Freeform 58"/>
            <p:cNvSpPr>
              <a:spLocks/>
            </p:cNvSpPr>
            <p:nvPr/>
          </p:nvSpPr>
          <p:spPr bwMode="auto">
            <a:xfrm>
              <a:off x="15886113" y="3368675"/>
              <a:ext cx="144463" cy="150813"/>
            </a:xfrm>
            <a:custGeom>
              <a:avLst/>
              <a:gdLst/>
              <a:ahLst/>
              <a:cxnLst>
                <a:cxn ang="0">
                  <a:pos x="47" y="50"/>
                </a:cxn>
                <a:cxn ang="0">
                  <a:pos x="47" y="50"/>
                </a:cxn>
                <a:cxn ang="0">
                  <a:pos x="40" y="57"/>
                </a:cxn>
                <a:cxn ang="0">
                  <a:pos x="40" y="57"/>
                </a:cxn>
                <a:cxn ang="0">
                  <a:pos x="30" y="69"/>
                </a:cxn>
                <a:cxn ang="0">
                  <a:pos x="22" y="82"/>
                </a:cxn>
                <a:cxn ang="0">
                  <a:pos x="15" y="96"/>
                </a:cxn>
                <a:cxn ang="0">
                  <a:pos x="8" y="111"/>
                </a:cxn>
                <a:cxn ang="0">
                  <a:pos x="5" y="126"/>
                </a:cxn>
                <a:cxn ang="0">
                  <a:pos x="1" y="141"/>
                </a:cxn>
                <a:cxn ang="0">
                  <a:pos x="0" y="156"/>
                </a:cxn>
                <a:cxn ang="0">
                  <a:pos x="0" y="173"/>
                </a:cxn>
                <a:cxn ang="0">
                  <a:pos x="0" y="173"/>
                </a:cxn>
                <a:cxn ang="0">
                  <a:pos x="0" y="178"/>
                </a:cxn>
                <a:cxn ang="0">
                  <a:pos x="3" y="183"/>
                </a:cxn>
                <a:cxn ang="0">
                  <a:pos x="8" y="187"/>
                </a:cxn>
                <a:cxn ang="0">
                  <a:pos x="15" y="189"/>
                </a:cxn>
                <a:cxn ang="0">
                  <a:pos x="57" y="187"/>
                </a:cxn>
                <a:cxn ang="0">
                  <a:pos x="57" y="187"/>
                </a:cxn>
                <a:cxn ang="0">
                  <a:pos x="62" y="185"/>
                </a:cxn>
                <a:cxn ang="0">
                  <a:pos x="67" y="182"/>
                </a:cxn>
                <a:cxn ang="0">
                  <a:pos x="67" y="182"/>
                </a:cxn>
                <a:cxn ang="0">
                  <a:pos x="71" y="177"/>
                </a:cxn>
                <a:cxn ang="0">
                  <a:pos x="72" y="170"/>
                </a:cxn>
                <a:cxn ang="0">
                  <a:pos x="72" y="170"/>
                </a:cxn>
                <a:cxn ang="0">
                  <a:pos x="72" y="153"/>
                </a:cxn>
                <a:cxn ang="0">
                  <a:pos x="77" y="136"/>
                </a:cxn>
                <a:cxn ang="0">
                  <a:pos x="86" y="119"/>
                </a:cxn>
                <a:cxn ang="0">
                  <a:pos x="96" y="104"/>
                </a:cxn>
                <a:cxn ang="0">
                  <a:pos x="96" y="104"/>
                </a:cxn>
                <a:cxn ang="0">
                  <a:pos x="99" y="101"/>
                </a:cxn>
                <a:cxn ang="0">
                  <a:pos x="99" y="101"/>
                </a:cxn>
                <a:cxn ang="0">
                  <a:pos x="113" y="89"/>
                </a:cxn>
                <a:cxn ang="0">
                  <a:pos x="130" y="81"/>
                </a:cxn>
                <a:cxn ang="0">
                  <a:pos x="146" y="74"/>
                </a:cxn>
                <a:cxn ang="0">
                  <a:pos x="165" y="72"/>
                </a:cxn>
                <a:cxn ang="0">
                  <a:pos x="165" y="72"/>
                </a:cxn>
                <a:cxn ang="0">
                  <a:pos x="172" y="70"/>
                </a:cxn>
                <a:cxn ang="0">
                  <a:pos x="177" y="67"/>
                </a:cxn>
                <a:cxn ang="0">
                  <a:pos x="177" y="67"/>
                </a:cxn>
                <a:cxn ang="0">
                  <a:pos x="180" y="62"/>
                </a:cxn>
                <a:cxn ang="0">
                  <a:pos x="182" y="55"/>
                </a:cxn>
                <a:cxn ang="0">
                  <a:pos x="182" y="15"/>
                </a:cxn>
                <a:cxn ang="0">
                  <a:pos x="182" y="15"/>
                </a:cxn>
                <a:cxn ang="0">
                  <a:pos x="180" y="8"/>
                </a:cxn>
                <a:cxn ang="0">
                  <a:pos x="177" y="3"/>
                </a:cxn>
                <a:cxn ang="0">
                  <a:pos x="177" y="3"/>
                </a:cxn>
                <a:cxn ang="0">
                  <a:pos x="172" y="0"/>
                </a:cxn>
                <a:cxn ang="0">
                  <a:pos x="165" y="0"/>
                </a:cxn>
                <a:cxn ang="0">
                  <a:pos x="165" y="0"/>
                </a:cxn>
                <a:cxn ang="0">
                  <a:pos x="148" y="0"/>
                </a:cxn>
                <a:cxn ang="0">
                  <a:pos x="133" y="3"/>
                </a:cxn>
                <a:cxn ang="0">
                  <a:pos x="116" y="6"/>
                </a:cxn>
                <a:cxn ang="0">
                  <a:pos x="101" y="13"/>
                </a:cxn>
                <a:cxn ang="0">
                  <a:pos x="87" y="20"/>
                </a:cxn>
                <a:cxn ang="0">
                  <a:pos x="72" y="28"/>
                </a:cxn>
                <a:cxn ang="0">
                  <a:pos x="59" y="38"/>
                </a:cxn>
                <a:cxn ang="0">
                  <a:pos x="47" y="50"/>
                </a:cxn>
                <a:cxn ang="0">
                  <a:pos x="47" y="50"/>
                </a:cxn>
              </a:cxnLst>
              <a:rect l="0" t="0" r="r" b="b"/>
              <a:pathLst>
                <a:path w="182" h="189">
                  <a:moveTo>
                    <a:pt x="47" y="50"/>
                  </a:moveTo>
                  <a:lnTo>
                    <a:pt x="47" y="50"/>
                  </a:lnTo>
                  <a:lnTo>
                    <a:pt x="40" y="57"/>
                  </a:lnTo>
                  <a:lnTo>
                    <a:pt x="40" y="57"/>
                  </a:lnTo>
                  <a:lnTo>
                    <a:pt x="30" y="69"/>
                  </a:lnTo>
                  <a:lnTo>
                    <a:pt x="22" y="82"/>
                  </a:lnTo>
                  <a:lnTo>
                    <a:pt x="15" y="96"/>
                  </a:lnTo>
                  <a:lnTo>
                    <a:pt x="8" y="111"/>
                  </a:lnTo>
                  <a:lnTo>
                    <a:pt x="5" y="126"/>
                  </a:lnTo>
                  <a:lnTo>
                    <a:pt x="1" y="141"/>
                  </a:lnTo>
                  <a:lnTo>
                    <a:pt x="0" y="156"/>
                  </a:lnTo>
                  <a:lnTo>
                    <a:pt x="0" y="173"/>
                  </a:lnTo>
                  <a:lnTo>
                    <a:pt x="0" y="173"/>
                  </a:lnTo>
                  <a:lnTo>
                    <a:pt x="0" y="178"/>
                  </a:lnTo>
                  <a:lnTo>
                    <a:pt x="3" y="183"/>
                  </a:lnTo>
                  <a:lnTo>
                    <a:pt x="8" y="187"/>
                  </a:lnTo>
                  <a:lnTo>
                    <a:pt x="15" y="189"/>
                  </a:lnTo>
                  <a:lnTo>
                    <a:pt x="57" y="187"/>
                  </a:lnTo>
                  <a:lnTo>
                    <a:pt x="57" y="187"/>
                  </a:lnTo>
                  <a:lnTo>
                    <a:pt x="62" y="185"/>
                  </a:lnTo>
                  <a:lnTo>
                    <a:pt x="67" y="182"/>
                  </a:lnTo>
                  <a:lnTo>
                    <a:pt x="67" y="182"/>
                  </a:lnTo>
                  <a:lnTo>
                    <a:pt x="71" y="177"/>
                  </a:lnTo>
                  <a:lnTo>
                    <a:pt x="72" y="170"/>
                  </a:lnTo>
                  <a:lnTo>
                    <a:pt x="72" y="170"/>
                  </a:lnTo>
                  <a:lnTo>
                    <a:pt x="72" y="153"/>
                  </a:lnTo>
                  <a:lnTo>
                    <a:pt x="77" y="136"/>
                  </a:lnTo>
                  <a:lnTo>
                    <a:pt x="86" y="119"/>
                  </a:lnTo>
                  <a:lnTo>
                    <a:pt x="96" y="104"/>
                  </a:lnTo>
                  <a:lnTo>
                    <a:pt x="96" y="104"/>
                  </a:lnTo>
                  <a:lnTo>
                    <a:pt x="99" y="101"/>
                  </a:lnTo>
                  <a:lnTo>
                    <a:pt x="99" y="101"/>
                  </a:lnTo>
                  <a:lnTo>
                    <a:pt x="113" y="89"/>
                  </a:lnTo>
                  <a:lnTo>
                    <a:pt x="130" y="81"/>
                  </a:lnTo>
                  <a:lnTo>
                    <a:pt x="146" y="74"/>
                  </a:lnTo>
                  <a:lnTo>
                    <a:pt x="165" y="72"/>
                  </a:lnTo>
                  <a:lnTo>
                    <a:pt x="165" y="72"/>
                  </a:lnTo>
                  <a:lnTo>
                    <a:pt x="172" y="70"/>
                  </a:lnTo>
                  <a:lnTo>
                    <a:pt x="177" y="67"/>
                  </a:lnTo>
                  <a:lnTo>
                    <a:pt x="177" y="67"/>
                  </a:lnTo>
                  <a:lnTo>
                    <a:pt x="180" y="62"/>
                  </a:lnTo>
                  <a:lnTo>
                    <a:pt x="182" y="55"/>
                  </a:lnTo>
                  <a:lnTo>
                    <a:pt x="182" y="15"/>
                  </a:lnTo>
                  <a:lnTo>
                    <a:pt x="182" y="15"/>
                  </a:lnTo>
                  <a:lnTo>
                    <a:pt x="180" y="8"/>
                  </a:lnTo>
                  <a:lnTo>
                    <a:pt x="177" y="3"/>
                  </a:lnTo>
                  <a:lnTo>
                    <a:pt x="177" y="3"/>
                  </a:lnTo>
                  <a:lnTo>
                    <a:pt x="172" y="0"/>
                  </a:lnTo>
                  <a:lnTo>
                    <a:pt x="165" y="0"/>
                  </a:lnTo>
                  <a:lnTo>
                    <a:pt x="165" y="0"/>
                  </a:lnTo>
                  <a:lnTo>
                    <a:pt x="148" y="0"/>
                  </a:lnTo>
                  <a:lnTo>
                    <a:pt x="133" y="3"/>
                  </a:lnTo>
                  <a:lnTo>
                    <a:pt x="116" y="6"/>
                  </a:lnTo>
                  <a:lnTo>
                    <a:pt x="101" y="13"/>
                  </a:lnTo>
                  <a:lnTo>
                    <a:pt x="87" y="20"/>
                  </a:lnTo>
                  <a:lnTo>
                    <a:pt x="72" y="28"/>
                  </a:lnTo>
                  <a:lnTo>
                    <a:pt x="59" y="38"/>
                  </a:lnTo>
                  <a:lnTo>
                    <a:pt x="47" y="50"/>
                  </a:lnTo>
                  <a:lnTo>
                    <a:pt x="47" y="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600" b="1" dirty="0">
                <a:solidFill>
                  <a:schemeClr val="bg1"/>
                </a:solidFill>
                <a:latin typeface="+mn-ea"/>
                <a:ea typeface="+mn-ea"/>
              </a:endParaRPr>
            </a:p>
          </p:txBody>
        </p:sp>
        <p:sp>
          <p:nvSpPr>
            <p:cNvPr id="48" name="Freeform 59"/>
            <p:cNvSpPr>
              <a:spLocks/>
            </p:cNvSpPr>
            <p:nvPr/>
          </p:nvSpPr>
          <p:spPr bwMode="auto">
            <a:xfrm>
              <a:off x="16213138" y="3268663"/>
              <a:ext cx="252413" cy="261938"/>
            </a:xfrm>
            <a:custGeom>
              <a:avLst/>
              <a:gdLst/>
              <a:ahLst/>
              <a:cxnLst>
                <a:cxn ang="0">
                  <a:pos x="302" y="329"/>
                </a:cxn>
                <a:cxn ang="0">
                  <a:pos x="309" y="327"/>
                </a:cxn>
                <a:cxn ang="0">
                  <a:pos x="317" y="319"/>
                </a:cxn>
                <a:cxn ang="0">
                  <a:pos x="319" y="312"/>
                </a:cxn>
                <a:cxn ang="0">
                  <a:pos x="314" y="256"/>
                </a:cxn>
                <a:cxn ang="0">
                  <a:pos x="300" y="202"/>
                </a:cxn>
                <a:cxn ang="0">
                  <a:pos x="277" y="152"/>
                </a:cxn>
                <a:cxn ang="0">
                  <a:pos x="243" y="105"/>
                </a:cxn>
                <a:cxn ang="0">
                  <a:pos x="231" y="91"/>
                </a:cxn>
                <a:cxn ang="0">
                  <a:pos x="209" y="71"/>
                </a:cxn>
                <a:cxn ang="0">
                  <a:pos x="159" y="37"/>
                </a:cxn>
                <a:cxn ang="0">
                  <a:pos x="105" y="15"/>
                </a:cxn>
                <a:cxn ang="0">
                  <a:pos x="46" y="2"/>
                </a:cxn>
                <a:cxn ang="0">
                  <a:pos x="15" y="0"/>
                </a:cxn>
                <a:cxn ang="0">
                  <a:pos x="4" y="5"/>
                </a:cxn>
                <a:cxn ang="0">
                  <a:pos x="0" y="10"/>
                </a:cxn>
                <a:cxn ang="0">
                  <a:pos x="0" y="57"/>
                </a:cxn>
                <a:cxn ang="0">
                  <a:pos x="0" y="62"/>
                </a:cxn>
                <a:cxn ang="0">
                  <a:pos x="4" y="68"/>
                </a:cxn>
                <a:cxn ang="0">
                  <a:pos x="15" y="73"/>
                </a:cxn>
                <a:cxn ang="0">
                  <a:pos x="39" y="74"/>
                </a:cxn>
                <a:cxn ang="0">
                  <a:pos x="83" y="84"/>
                </a:cxn>
                <a:cxn ang="0">
                  <a:pos x="125" y="101"/>
                </a:cxn>
                <a:cxn ang="0">
                  <a:pos x="162" y="127"/>
                </a:cxn>
                <a:cxn ang="0">
                  <a:pos x="179" y="143"/>
                </a:cxn>
                <a:cxn ang="0">
                  <a:pos x="189" y="154"/>
                </a:cxn>
                <a:cxn ang="0">
                  <a:pos x="214" y="189"/>
                </a:cxn>
                <a:cxn ang="0">
                  <a:pos x="231" y="226"/>
                </a:cxn>
                <a:cxn ang="0">
                  <a:pos x="243" y="268"/>
                </a:cxn>
                <a:cxn ang="0">
                  <a:pos x="245" y="312"/>
                </a:cxn>
                <a:cxn ang="0">
                  <a:pos x="247" y="317"/>
                </a:cxn>
                <a:cxn ang="0">
                  <a:pos x="250" y="322"/>
                </a:cxn>
                <a:cxn ang="0">
                  <a:pos x="262" y="327"/>
                </a:cxn>
              </a:cxnLst>
              <a:rect l="0" t="0" r="r" b="b"/>
              <a:pathLst>
                <a:path w="319" h="329">
                  <a:moveTo>
                    <a:pt x="262" y="327"/>
                  </a:moveTo>
                  <a:lnTo>
                    <a:pt x="302" y="329"/>
                  </a:lnTo>
                  <a:lnTo>
                    <a:pt x="302" y="329"/>
                  </a:lnTo>
                  <a:lnTo>
                    <a:pt x="309" y="327"/>
                  </a:lnTo>
                  <a:lnTo>
                    <a:pt x="314" y="324"/>
                  </a:lnTo>
                  <a:lnTo>
                    <a:pt x="317" y="319"/>
                  </a:lnTo>
                  <a:lnTo>
                    <a:pt x="319" y="312"/>
                  </a:lnTo>
                  <a:lnTo>
                    <a:pt x="319" y="312"/>
                  </a:lnTo>
                  <a:lnTo>
                    <a:pt x="317" y="285"/>
                  </a:lnTo>
                  <a:lnTo>
                    <a:pt x="314" y="256"/>
                  </a:lnTo>
                  <a:lnTo>
                    <a:pt x="309" y="229"/>
                  </a:lnTo>
                  <a:lnTo>
                    <a:pt x="300" y="202"/>
                  </a:lnTo>
                  <a:lnTo>
                    <a:pt x="290" y="175"/>
                  </a:lnTo>
                  <a:lnTo>
                    <a:pt x="277" y="152"/>
                  </a:lnTo>
                  <a:lnTo>
                    <a:pt x="262" y="128"/>
                  </a:lnTo>
                  <a:lnTo>
                    <a:pt x="243" y="105"/>
                  </a:lnTo>
                  <a:lnTo>
                    <a:pt x="243" y="105"/>
                  </a:lnTo>
                  <a:lnTo>
                    <a:pt x="231" y="91"/>
                  </a:lnTo>
                  <a:lnTo>
                    <a:pt x="231" y="91"/>
                  </a:lnTo>
                  <a:lnTo>
                    <a:pt x="209" y="71"/>
                  </a:lnTo>
                  <a:lnTo>
                    <a:pt x="186" y="54"/>
                  </a:lnTo>
                  <a:lnTo>
                    <a:pt x="159" y="37"/>
                  </a:lnTo>
                  <a:lnTo>
                    <a:pt x="133" y="25"/>
                  </a:lnTo>
                  <a:lnTo>
                    <a:pt x="105" y="15"/>
                  </a:lnTo>
                  <a:lnTo>
                    <a:pt x="76" y="7"/>
                  </a:lnTo>
                  <a:lnTo>
                    <a:pt x="46" y="2"/>
                  </a:lnTo>
                  <a:lnTo>
                    <a:pt x="15" y="0"/>
                  </a:lnTo>
                  <a:lnTo>
                    <a:pt x="15" y="0"/>
                  </a:lnTo>
                  <a:lnTo>
                    <a:pt x="10" y="2"/>
                  </a:lnTo>
                  <a:lnTo>
                    <a:pt x="4" y="5"/>
                  </a:lnTo>
                  <a:lnTo>
                    <a:pt x="4" y="5"/>
                  </a:lnTo>
                  <a:lnTo>
                    <a:pt x="0" y="10"/>
                  </a:lnTo>
                  <a:lnTo>
                    <a:pt x="0" y="17"/>
                  </a:lnTo>
                  <a:lnTo>
                    <a:pt x="0" y="57"/>
                  </a:lnTo>
                  <a:lnTo>
                    <a:pt x="0" y="57"/>
                  </a:lnTo>
                  <a:lnTo>
                    <a:pt x="0" y="62"/>
                  </a:lnTo>
                  <a:lnTo>
                    <a:pt x="4" y="68"/>
                  </a:lnTo>
                  <a:lnTo>
                    <a:pt x="4" y="68"/>
                  </a:lnTo>
                  <a:lnTo>
                    <a:pt x="9" y="73"/>
                  </a:lnTo>
                  <a:lnTo>
                    <a:pt x="15" y="73"/>
                  </a:lnTo>
                  <a:lnTo>
                    <a:pt x="15" y="73"/>
                  </a:lnTo>
                  <a:lnTo>
                    <a:pt x="39" y="74"/>
                  </a:lnTo>
                  <a:lnTo>
                    <a:pt x="61" y="78"/>
                  </a:lnTo>
                  <a:lnTo>
                    <a:pt x="83" y="84"/>
                  </a:lnTo>
                  <a:lnTo>
                    <a:pt x="105" y="91"/>
                  </a:lnTo>
                  <a:lnTo>
                    <a:pt x="125" y="101"/>
                  </a:lnTo>
                  <a:lnTo>
                    <a:pt x="144" y="113"/>
                  </a:lnTo>
                  <a:lnTo>
                    <a:pt x="162" y="127"/>
                  </a:lnTo>
                  <a:lnTo>
                    <a:pt x="179" y="143"/>
                  </a:lnTo>
                  <a:lnTo>
                    <a:pt x="179" y="143"/>
                  </a:lnTo>
                  <a:lnTo>
                    <a:pt x="189" y="154"/>
                  </a:lnTo>
                  <a:lnTo>
                    <a:pt x="189" y="154"/>
                  </a:lnTo>
                  <a:lnTo>
                    <a:pt x="203" y="170"/>
                  </a:lnTo>
                  <a:lnTo>
                    <a:pt x="214" y="189"/>
                  </a:lnTo>
                  <a:lnTo>
                    <a:pt x="225" y="208"/>
                  </a:lnTo>
                  <a:lnTo>
                    <a:pt x="231" y="226"/>
                  </a:lnTo>
                  <a:lnTo>
                    <a:pt x="238" y="248"/>
                  </a:lnTo>
                  <a:lnTo>
                    <a:pt x="243" y="268"/>
                  </a:lnTo>
                  <a:lnTo>
                    <a:pt x="245" y="290"/>
                  </a:lnTo>
                  <a:lnTo>
                    <a:pt x="245" y="312"/>
                  </a:lnTo>
                  <a:lnTo>
                    <a:pt x="245" y="312"/>
                  </a:lnTo>
                  <a:lnTo>
                    <a:pt x="247" y="317"/>
                  </a:lnTo>
                  <a:lnTo>
                    <a:pt x="250" y="322"/>
                  </a:lnTo>
                  <a:lnTo>
                    <a:pt x="250" y="322"/>
                  </a:lnTo>
                  <a:lnTo>
                    <a:pt x="255" y="326"/>
                  </a:lnTo>
                  <a:lnTo>
                    <a:pt x="262" y="327"/>
                  </a:lnTo>
                  <a:lnTo>
                    <a:pt x="262" y="3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600" b="1" dirty="0">
                <a:solidFill>
                  <a:schemeClr val="bg1"/>
                </a:solidFill>
                <a:latin typeface="+mn-ea"/>
                <a:ea typeface="+mn-ea"/>
              </a:endParaRPr>
            </a:p>
          </p:txBody>
        </p:sp>
        <p:sp>
          <p:nvSpPr>
            <p:cNvPr id="49" name="Freeform 60"/>
            <p:cNvSpPr>
              <a:spLocks/>
            </p:cNvSpPr>
            <p:nvPr/>
          </p:nvSpPr>
          <p:spPr bwMode="auto">
            <a:xfrm>
              <a:off x="16221075" y="3368675"/>
              <a:ext cx="144463" cy="150813"/>
            </a:xfrm>
            <a:custGeom>
              <a:avLst/>
              <a:gdLst/>
              <a:ahLst/>
              <a:cxnLst>
                <a:cxn ang="0">
                  <a:pos x="135" y="50"/>
                </a:cxn>
                <a:cxn ang="0">
                  <a:pos x="135" y="50"/>
                </a:cxn>
                <a:cxn ang="0">
                  <a:pos x="122" y="38"/>
                </a:cxn>
                <a:cxn ang="0">
                  <a:pos x="110" y="28"/>
                </a:cxn>
                <a:cxn ang="0">
                  <a:pos x="95" y="20"/>
                </a:cxn>
                <a:cxn ang="0">
                  <a:pos x="81" y="13"/>
                </a:cxn>
                <a:cxn ang="0">
                  <a:pos x="64" y="6"/>
                </a:cxn>
                <a:cxn ang="0">
                  <a:pos x="49" y="3"/>
                </a:cxn>
                <a:cxn ang="0">
                  <a:pos x="32" y="0"/>
                </a:cxn>
                <a:cxn ang="0">
                  <a:pos x="16" y="0"/>
                </a:cxn>
                <a:cxn ang="0">
                  <a:pos x="16" y="0"/>
                </a:cxn>
                <a:cxn ang="0">
                  <a:pos x="10" y="0"/>
                </a:cxn>
                <a:cxn ang="0">
                  <a:pos x="5" y="3"/>
                </a:cxn>
                <a:cxn ang="0">
                  <a:pos x="5" y="3"/>
                </a:cxn>
                <a:cxn ang="0">
                  <a:pos x="2" y="8"/>
                </a:cxn>
                <a:cxn ang="0">
                  <a:pos x="0" y="15"/>
                </a:cxn>
                <a:cxn ang="0">
                  <a:pos x="0" y="55"/>
                </a:cxn>
                <a:cxn ang="0">
                  <a:pos x="0" y="55"/>
                </a:cxn>
                <a:cxn ang="0">
                  <a:pos x="2" y="62"/>
                </a:cxn>
                <a:cxn ang="0">
                  <a:pos x="5" y="67"/>
                </a:cxn>
                <a:cxn ang="0">
                  <a:pos x="5" y="67"/>
                </a:cxn>
                <a:cxn ang="0">
                  <a:pos x="10" y="70"/>
                </a:cxn>
                <a:cxn ang="0">
                  <a:pos x="16" y="72"/>
                </a:cxn>
                <a:cxn ang="0">
                  <a:pos x="16" y="72"/>
                </a:cxn>
                <a:cxn ang="0">
                  <a:pos x="34" y="74"/>
                </a:cxn>
                <a:cxn ang="0">
                  <a:pos x="53" y="81"/>
                </a:cxn>
                <a:cxn ang="0">
                  <a:pos x="68" y="89"/>
                </a:cxn>
                <a:cxn ang="0">
                  <a:pos x="83" y="101"/>
                </a:cxn>
                <a:cxn ang="0">
                  <a:pos x="83" y="101"/>
                </a:cxn>
                <a:cxn ang="0">
                  <a:pos x="86" y="104"/>
                </a:cxn>
                <a:cxn ang="0">
                  <a:pos x="86" y="104"/>
                </a:cxn>
                <a:cxn ang="0">
                  <a:pos x="97" y="119"/>
                </a:cxn>
                <a:cxn ang="0">
                  <a:pos x="105" y="136"/>
                </a:cxn>
                <a:cxn ang="0">
                  <a:pos x="108" y="153"/>
                </a:cxn>
                <a:cxn ang="0">
                  <a:pos x="110" y="170"/>
                </a:cxn>
                <a:cxn ang="0">
                  <a:pos x="110" y="170"/>
                </a:cxn>
                <a:cxn ang="0">
                  <a:pos x="112" y="177"/>
                </a:cxn>
                <a:cxn ang="0">
                  <a:pos x="113" y="182"/>
                </a:cxn>
                <a:cxn ang="0">
                  <a:pos x="113" y="182"/>
                </a:cxn>
                <a:cxn ang="0">
                  <a:pos x="118" y="185"/>
                </a:cxn>
                <a:cxn ang="0">
                  <a:pos x="125" y="187"/>
                </a:cxn>
                <a:cxn ang="0">
                  <a:pos x="167" y="189"/>
                </a:cxn>
                <a:cxn ang="0">
                  <a:pos x="167" y="189"/>
                </a:cxn>
                <a:cxn ang="0">
                  <a:pos x="172" y="187"/>
                </a:cxn>
                <a:cxn ang="0">
                  <a:pos x="177" y="183"/>
                </a:cxn>
                <a:cxn ang="0">
                  <a:pos x="181" y="178"/>
                </a:cxn>
                <a:cxn ang="0">
                  <a:pos x="183" y="173"/>
                </a:cxn>
                <a:cxn ang="0">
                  <a:pos x="183" y="173"/>
                </a:cxn>
                <a:cxn ang="0">
                  <a:pos x="183" y="156"/>
                </a:cxn>
                <a:cxn ang="0">
                  <a:pos x="181" y="141"/>
                </a:cxn>
                <a:cxn ang="0">
                  <a:pos x="177" y="126"/>
                </a:cxn>
                <a:cxn ang="0">
                  <a:pos x="172" y="111"/>
                </a:cxn>
                <a:cxn ang="0">
                  <a:pos x="167" y="96"/>
                </a:cxn>
                <a:cxn ang="0">
                  <a:pos x="161" y="82"/>
                </a:cxn>
                <a:cxn ang="0">
                  <a:pos x="152" y="69"/>
                </a:cxn>
                <a:cxn ang="0">
                  <a:pos x="142" y="57"/>
                </a:cxn>
                <a:cxn ang="0">
                  <a:pos x="142" y="57"/>
                </a:cxn>
                <a:cxn ang="0">
                  <a:pos x="135" y="50"/>
                </a:cxn>
                <a:cxn ang="0">
                  <a:pos x="135" y="50"/>
                </a:cxn>
              </a:cxnLst>
              <a:rect l="0" t="0" r="r" b="b"/>
              <a:pathLst>
                <a:path w="183" h="189">
                  <a:moveTo>
                    <a:pt x="135" y="50"/>
                  </a:moveTo>
                  <a:lnTo>
                    <a:pt x="135" y="50"/>
                  </a:lnTo>
                  <a:lnTo>
                    <a:pt x="122" y="38"/>
                  </a:lnTo>
                  <a:lnTo>
                    <a:pt x="110" y="28"/>
                  </a:lnTo>
                  <a:lnTo>
                    <a:pt x="95" y="20"/>
                  </a:lnTo>
                  <a:lnTo>
                    <a:pt x="81" y="13"/>
                  </a:lnTo>
                  <a:lnTo>
                    <a:pt x="64" y="6"/>
                  </a:lnTo>
                  <a:lnTo>
                    <a:pt x="49" y="3"/>
                  </a:lnTo>
                  <a:lnTo>
                    <a:pt x="32" y="0"/>
                  </a:lnTo>
                  <a:lnTo>
                    <a:pt x="16" y="0"/>
                  </a:lnTo>
                  <a:lnTo>
                    <a:pt x="16" y="0"/>
                  </a:lnTo>
                  <a:lnTo>
                    <a:pt x="10" y="0"/>
                  </a:lnTo>
                  <a:lnTo>
                    <a:pt x="5" y="3"/>
                  </a:lnTo>
                  <a:lnTo>
                    <a:pt x="5" y="3"/>
                  </a:lnTo>
                  <a:lnTo>
                    <a:pt x="2" y="8"/>
                  </a:lnTo>
                  <a:lnTo>
                    <a:pt x="0" y="15"/>
                  </a:lnTo>
                  <a:lnTo>
                    <a:pt x="0" y="55"/>
                  </a:lnTo>
                  <a:lnTo>
                    <a:pt x="0" y="55"/>
                  </a:lnTo>
                  <a:lnTo>
                    <a:pt x="2" y="62"/>
                  </a:lnTo>
                  <a:lnTo>
                    <a:pt x="5" y="67"/>
                  </a:lnTo>
                  <a:lnTo>
                    <a:pt x="5" y="67"/>
                  </a:lnTo>
                  <a:lnTo>
                    <a:pt x="10" y="70"/>
                  </a:lnTo>
                  <a:lnTo>
                    <a:pt x="16" y="72"/>
                  </a:lnTo>
                  <a:lnTo>
                    <a:pt x="16" y="72"/>
                  </a:lnTo>
                  <a:lnTo>
                    <a:pt x="34" y="74"/>
                  </a:lnTo>
                  <a:lnTo>
                    <a:pt x="53" y="81"/>
                  </a:lnTo>
                  <a:lnTo>
                    <a:pt x="68" y="89"/>
                  </a:lnTo>
                  <a:lnTo>
                    <a:pt x="83" y="101"/>
                  </a:lnTo>
                  <a:lnTo>
                    <a:pt x="83" y="101"/>
                  </a:lnTo>
                  <a:lnTo>
                    <a:pt x="86" y="104"/>
                  </a:lnTo>
                  <a:lnTo>
                    <a:pt x="86" y="104"/>
                  </a:lnTo>
                  <a:lnTo>
                    <a:pt x="97" y="119"/>
                  </a:lnTo>
                  <a:lnTo>
                    <a:pt x="105" y="136"/>
                  </a:lnTo>
                  <a:lnTo>
                    <a:pt x="108" y="153"/>
                  </a:lnTo>
                  <a:lnTo>
                    <a:pt x="110" y="170"/>
                  </a:lnTo>
                  <a:lnTo>
                    <a:pt x="110" y="170"/>
                  </a:lnTo>
                  <a:lnTo>
                    <a:pt x="112" y="177"/>
                  </a:lnTo>
                  <a:lnTo>
                    <a:pt x="113" y="182"/>
                  </a:lnTo>
                  <a:lnTo>
                    <a:pt x="113" y="182"/>
                  </a:lnTo>
                  <a:lnTo>
                    <a:pt x="118" y="185"/>
                  </a:lnTo>
                  <a:lnTo>
                    <a:pt x="125" y="187"/>
                  </a:lnTo>
                  <a:lnTo>
                    <a:pt x="167" y="189"/>
                  </a:lnTo>
                  <a:lnTo>
                    <a:pt x="167" y="189"/>
                  </a:lnTo>
                  <a:lnTo>
                    <a:pt x="172" y="187"/>
                  </a:lnTo>
                  <a:lnTo>
                    <a:pt x="177" y="183"/>
                  </a:lnTo>
                  <a:lnTo>
                    <a:pt x="181" y="178"/>
                  </a:lnTo>
                  <a:lnTo>
                    <a:pt x="183" y="173"/>
                  </a:lnTo>
                  <a:lnTo>
                    <a:pt x="183" y="173"/>
                  </a:lnTo>
                  <a:lnTo>
                    <a:pt x="183" y="156"/>
                  </a:lnTo>
                  <a:lnTo>
                    <a:pt x="181" y="141"/>
                  </a:lnTo>
                  <a:lnTo>
                    <a:pt x="177" y="126"/>
                  </a:lnTo>
                  <a:lnTo>
                    <a:pt x="172" y="111"/>
                  </a:lnTo>
                  <a:lnTo>
                    <a:pt x="167" y="96"/>
                  </a:lnTo>
                  <a:lnTo>
                    <a:pt x="161" y="82"/>
                  </a:lnTo>
                  <a:lnTo>
                    <a:pt x="152" y="69"/>
                  </a:lnTo>
                  <a:lnTo>
                    <a:pt x="142" y="57"/>
                  </a:lnTo>
                  <a:lnTo>
                    <a:pt x="142" y="57"/>
                  </a:lnTo>
                  <a:lnTo>
                    <a:pt x="135" y="50"/>
                  </a:lnTo>
                  <a:lnTo>
                    <a:pt x="135" y="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600" b="1" dirty="0">
                <a:solidFill>
                  <a:schemeClr val="bg1"/>
                </a:solidFill>
                <a:latin typeface="+mn-ea"/>
                <a:ea typeface="+mn-ea"/>
              </a:endParaRPr>
            </a:p>
          </p:txBody>
        </p:sp>
        <p:sp>
          <p:nvSpPr>
            <p:cNvPr id="50" name="Freeform 61"/>
            <p:cNvSpPr>
              <a:spLocks noEditPoints="1"/>
            </p:cNvSpPr>
            <p:nvPr/>
          </p:nvSpPr>
          <p:spPr bwMode="auto">
            <a:xfrm>
              <a:off x="15730538" y="3460750"/>
              <a:ext cx="765175" cy="931863"/>
            </a:xfrm>
            <a:custGeom>
              <a:avLst/>
              <a:gdLst/>
              <a:ahLst/>
              <a:cxnLst>
                <a:cxn ang="0">
                  <a:pos x="157" y="1174"/>
                </a:cxn>
                <a:cxn ang="0">
                  <a:pos x="963" y="1174"/>
                </a:cxn>
                <a:cxn ang="0">
                  <a:pos x="842" y="1026"/>
                </a:cxn>
                <a:cxn ang="0">
                  <a:pos x="579" y="248"/>
                </a:cxn>
                <a:cxn ang="0">
                  <a:pos x="590" y="238"/>
                </a:cxn>
                <a:cxn ang="0">
                  <a:pos x="611" y="215"/>
                </a:cxn>
                <a:cxn ang="0">
                  <a:pos x="626" y="186"/>
                </a:cxn>
                <a:cxn ang="0">
                  <a:pos x="634" y="154"/>
                </a:cxn>
                <a:cxn ang="0">
                  <a:pos x="634" y="137"/>
                </a:cxn>
                <a:cxn ang="0">
                  <a:pos x="633" y="110"/>
                </a:cxn>
                <a:cxn ang="0">
                  <a:pos x="624" y="85"/>
                </a:cxn>
                <a:cxn ang="0">
                  <a:pos x="611" y="61"/>
                </a:cxn>
                <a:cxn ang="0">
                  <a:pos x="594" y="41"/>
                </a:cxn>
                <a:cxn ang="0">
                  <a:pos x="573" y="24"/>
                </a:cxn>
                <a:cxn ang="0">
                  <a:pos x="552" y="10"/>
                </a:cxn>
                <a:cxn ang="0">
                  <a:pos x="525" y="4"/>
                </a:cxn>
                <a:cxn ang="0">
                  <a:pos x="498" y="0"/>
                </a:cxn>
                <a:cxn ang="0">
                  <a:pos x="484" y="0"/>
                </a:cxn>
                <a:cxn ang="0">
                  <a:pos x="457" y="7"/>
                </a:cxn>
                <a:cxn ang="0">
                  <a:pos x="432" y="17"/>
                </a:cxn>
                <a:cxn ang="0">
                  <a:pos x="410" y="31"/>
                </a:cxn>
                <a:cxn ang="0">
                  <a:pos x="391" y="49"/>
                </a:cxn>
                <a:cxn ang="0">
                  <a:pos x="376" y="71"/>
                </a:cxn>
                <a:cxn ang="0">
                  <a:pos x="366" y="96"/>
                </a:cxn>
                <a:cxn ang="0">
                  <a:pos x="361" y="123"/>
                </a:cxn>
                <a:cxn ang="0">
                  <a:pos x="359" y="137"/>
                </a:cxn>
                <a:cxn ang="0">
                  <a:pos x="364" y="169"/>
                </a:cxn>
                <a:cxn ang="0">
                  <a:pos x="374" y="198"/>
                </a:cxn>
                <a:cxn ang="0">
                  <a:pos x="391" y="223"/>
                </a:cxn>
                <a:cxn ang="0">
                  <a:pos x="412" y="245"/>
                </a:cxn>
                <a:cxn ang="0">
                  <a:pos x="121" y="1026"/>
                </a:cxn>
                <a:cxn ang="0">
                  <a:pos x="0" y="1174"/>
                </a:cxn>
                <a:cxn ang="0">
                  <a:pos x="415" y="977"/>
                </a:cxn>
                <a:cxn ang="0">
                  <a:pos x="698" y="1026"/>
                </a:cxn>
                <a:cxn ang="0">
                  <a:pos x="442" y="478"/>
                </a:cxn>
                <a:cxn ang="0">
                  <a:pos x="410" y="597"/>
                </a:cxn>
                <a:cxn ang="0">
                  <a:pos x="467" y="387"/>
                </a:cxn>
                <a:cxn ang="0">
                  <a:pos x="533" y="429"/>
                </a:cxn>
                <a:cxn ang="0">
                  <a:pos x="582" y="604"/>
                </a:cxn>
                <a:cxn ang="0">
                  <a:pos x="450" y="678"/>
                </a:cxn>
                <a:cxn ang="0">
                  <a:pos x="369" y="743"/>
                </a:cxn>
                <a:cxn ang="0">
                  <a:pos x="324" y="910"/>
                </a:cxn>
              </a:cxnLst>
              <a:rect l="0" t="0" r="r" b="b"/>
              <a:pathLst>
                <a:path w="963" h="1174">
                  <a:moveTo>
                    <a:pt x="0" y="1174"/>
                  </a:moveTo>
                  <a:lnTo>
                    <a:pt x="157" y="1174"/>
                  </a:lnTo>
                  <a:lnTo>
                    <a:pt x="833" y="1174"/>
                  </a:lnTo>
                  <a:lnTo>
                    <a:pt x="963" y="1174"/>
                  </a:lnTo>
                  <a:lnTo>
                    <a:pt x="918" y="1120"/>
                  </a:lnTo>
                  <a:lnTo>
                    <a:pt x="842" y="1026"/>
                  </a:lnTo>
                  <a:lnTo>
                    <a:pt x="793" y="1026"/>
                  </a:lnTo>
                  <a:lnTo>
                    <a:pt x="579" y="248"/>
                  </a:lnTo>
                  <a:lnTo>
                    <a:pt x="579" y="248"/>
                  </a:lnTo>
                  <a:lnTo>
                    <a:pt x="590" y="238"/>
                  </a:lnTo>
                  <a:lnTo>
                    <a:pt x="602" y="226"/>
                  </a:lnTo>
                  <a:lnTo>
                    <a:pt x="611" y="215"/>
                  </a:lnTo>
                  <a:lnTo>
                    <a:pt x="619" y="201"/>
                  </a:lnTo>
                  <a:lnTo>
                    <a:pt x="626" y="186"/>
                  </a:lnTo>
                  <a:lnTo>
                    <a:pt x="631" y="171"/>
                  </a:lnTo>
                  <a:lnTo>
                    <a:pt x="634" y="154"/>
                  </a:lnTo>
                  <a:lnTo>
                    <a:pt x="634" y="137"/>
                  </a:lnTo>
                  <a:lnTo>
                    <a:pt x="634" y="137"/>
                  </a:lnTo>
                  <a:lnTo>
                    <a:pt x="634" y="123"/>
                  </a:lnTo>
                  <a:lnTo>
                    <a:pt x="633" y="110"/>
                  </a:lnTo>
                  <a:lnTo>
                    <a:pt x="629" y="96"/>
                  </a:lnTo>
                  <a:lnTo>
                    <a:pt x="624" y="85"/>
                  </a:lnTo>
                  <a:lnTo>
                    <a:pt x="617" y="71"/>
                  </a:lnTo>
                  <a:lnTo>
                    <a:pt x="611" y="61"/>
                  </a:lnTo>
                  <a:lnTo>
                    <a:pt x="604" y="49"/>
                  </a:lnTo>
                  <a:lnTo>
                    <a:pt x="594" y="41"/>
                  </a:lnTo>
                  <a:lnTo>
                    <a:pt x="585" y="31"/>
                  </a:lnTo>
                  <a:lnTo>
                    <a:pt x="573" y="24"/>
                  </a:lnTo>
                  <a:lnTo>
                    <a:pt x="563" y="17"/>
                  </a:lnTo>
                  <a:lnTo>
                    <a:pt x="552" y="10"/>
                  </a:lnTo>
                  <a:lnTo>
                    <a:pt x="538" y="7"/>
                  </a:lnTo>
                  <a:lnTo>
                    <a:pt x="525" y="4"/>
                  </a:lnTo>
                  <a:lnTo>
                    <a:pt x="511" y="0"/>
                  </a:lnTo>
                  <a:lnTo>
                    <a:pt x="498" y="0"/>
                  </a:lnTo>
                  <a:lnTo>
                    <a:pt x="498" y="0"/>
                  </a:lnTo>
                  <a:lnTo>
                    <a:pt x="484" y="0"/>
                  </a:lnTo>
                  <a:lnTo>
                    <a:pt x="469" y="4"/>
                  </a:lnTo>
                  <a:lnTo>
                    <a:pt x="457" y="7"/>
                  </a:lnTo>
                  <a:lnTo>
                    <a:pt x="444" y="10"/>
                  </a:lnTo>
                  <a:lnTo>
                    <a:pt x="432" y="17"/>
                  </a:lnTo>
                  <a:lnTo>
                    <a:pt x="420" y="24"/>
                  </a:lnTo>
                  <a:lnTo>
                    <a:pt x="410" y="31"/>
                  </a:lnTo>
                  <a:lnTo>
                    <a:pt x="400" y="41"/>
                  </a:lnTo>
                  <a:lnTo>
                    <a:pt x="391" y="49"/>
                  </a:lnTo>
                  <a:lnTo>
                    <a:pt x="383" y="61"/>
                  </a:lnTo>
                  <a:lnTo>
                    <a:pt x="376" y="71"/>
                  </a:lnTo>
                  <a:lnTo>
                    <a:pt x="371" y="85"/>
                  </a:lnTo>
                  <a:lnTo>
                    <a:pt x="366" y="96"/>
                  </a:lnTo>
                  <a:lnTo>
                    <a:pt x="363" y="110"/>
                  </a:lnTo>
                  <a:lnTo>
                    <a:pt x="361" y="123"/>
                  </a:lnTo>
                  <a:lnTo>
                    <a:pt x="359" y="137"/>
                  </a:lnTo>
                  <a:lnTo>
                    <a:pt x="359" y="137"/>
                  </a:lnTo>
                  <a:lnTo>
                    <a:pt x="361" y="154"/>
                  </a:lnTo>
                  <a:lnTo>
                    <a:pt x="364" y="169"/>
                  </a:lnTo>
                  <a:lnTo>
                    <a:pt x="368" y="184"/>
                  </a:lnTo>
                  <a:lnTo>
                    <a:pt x="374" y="198"/>
                  </a:lnTo>
                  <a:lnTo>
                    <a:pt x="381" y="211"/>
                  </a:lnTo>
                  <a:lnTo>
                    <a:pt x="391" y="223"/>
                  </a:lnTo>
                  <a:lnTo>
                    <a:pt x="400" y="235"/>
                  </a:lnTo>
                  <a:lnTo>
                    <a:pt x="412" y="245"/>
                  </a:lnTo>
                  <a:lnTo>
                    <a:pt x="197" y="1026"/>
                  </a:lnTo>
                  <a:lnTo>
                    <a:pt x="121" y="1026"/>
                  </a:lnTo>
                  <a:lnTo>
                    <a:pt x="46" y="1120"/>
                  </a:lnTo>
                  <a:lnTo>
                    <a:pt x="0" y="1174"/>
                  </a:lnTo>
                  <a:close/>
                  <a:moveTo>
                    <a:pt x="577" y="1026"/>
                  </a:moveTo>
                  <a:lnTo>
                    <a:pt x="415" y="977"/>
                  </a:lnTo>
                  <a:lnTo>
                    <a:pt x="663" y="898"/>
                  </a:lnTo>
                  <a:lnTo>
                    <a:pt x="698" y="1026"/>
                  </a:lnTo>
                  <a:lnTo>
                    <a:pt x="577" y="1026"/>
                  </a:lnTo>
                  <a:close/>
                  <a:moveTo>
                    <a:pt x="442" y="478"/>
                  </a:moveTo>
                  <a:lnTo>
                    <a:pt x="526" y="532"/>
                  </a:lnTo>
                  <a:lnTo>
                    <a:pt x="410" y="597"/>
                  </a:lnTo>
                  <a:lnTo>
                    <a:pt x="442" y="478"/>
                  </a:lnTo>
                  <a:close/>
                  <a:moveTo>
                    <a:pt x="467" y="387"/>
                  </a:moveTo>
                  <a:lnTo>
                    <a:pt x="494" y="287"/>
                  </a:lnTo>
                  <a:lnTo>
                    <a:pt x="533" y="429"/>
                  </a:lnTo>
                  <a:lnTo>
                    <a:pt x="467" y="387"/>
                  </a:lnTo>
                  <a:close/>
                  <a:moveTo>
                    <a:pt x="582" y="604"/>
                  </a:moveTo>
                  <a:lnTo>
                    <a:pt x="622" y="753"/>
                  </a:lnTo>
                  <a:lnTo>
                    <a:pt x="450" y="678"/>
                  </a:lnTo>
                  <a:lnTo>
                    <a:pt x="582" y="604"/>
                  </a:lnTo>
                  <a:close/>
                  <a:moveTo>
                    <a:pt x="369" y="743"/>
                  </a:moveTo>
                  <a:lnTo>
                    <a:pt x="573" y="830"/>
                  </a:lnTo>
                  <a:lnTo>
                    <a:pt x="324" y="910"/>
                  </a:lnTo>
                  <a:lnTo>
                    <a:pt x="369" y="74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584526" algn="l" rtl="0" fontAlgn="base">
                <a:spcBef>
                  <a:spcPct val="0"/>
                </a:spcBef>
                <a:spcAft>
                  <a:spcPct val="0"/>
                </a:spcAft>
                <a:defRPr kern="1200">
                  <a:solidFill>
                    <a:schemeClr val="tx1"/>
                  </a:solidFill>
                  <a:latin typeface="Arial" charset="0"/>
                  <a:ea typeface="宋体" charset="-122"/>
                  <a:cs typeface="+mn-cs"/>
                </a:defRPr>
              </a:lvl2pPr>
              <a:lvl3pPr marL="1169054" algn="l" rtl="0" fontAlgn="base">
                <a:spcBef>
                  <a:spcPct val="0"/>
                </a:spcBef>
                <a:spcAft>
                  <a:spcPct val="0"/>
                </a:spcAft>
                <a:defRPr kern="1200">
                  <a:solidFill>
                    <a:schemeClr val="tx1"/>
                  </a:solidFill>
                  <a:latin typeface="Arial" charset="0"/>
                  <a:ea typeface="宋体" charset="-122"/>
                  <a:cs typeface="+mn-cs"/>
                </a:defRPr>
              </a:lvl3pPr>
              <a:lvl4pPr marL="1753580" algn="l" rtl="0" fontAlgn="base">
                <a:spcBef>
                  <a:spcPct val="0"/>
                </a:spcBef>
                <a:spcAft>
                  <a:spcPct val="0"/>
                </a:spcAft>
                <a:defRPr kern="1200">
                  <a:solidFill>
                    <a:schemeClr val="tx1"/>
                  </a:solidFill>
                  <a:latin typeface="Arial" charset="0"/>
                  <a:ea typeface="宋体" charset="-122"/>
                  <a:cs typeface="+mn-cs"/>
                </a:defRPr>
              </a:lvl4pPr>
              <a:lvl5pPr marL="2338107" algn="l" rtl="0" fontAlgn="base">
                <a:spcBef>
                  <a:spcPct val="0"/>
                </a:spcBef>
                <a:spcAft>
                  <a:spcPct val="0"/>
                </a:spcAft>
                <a:defRPr kern="1200">
                  <a:solidFill>
                    <a:schemeClr val="tx1"/>
                  </a:solidFill>
                  <a:latin typeface="Arial" charset="0"/>
                  <a:ea typeface="宋体" charset="-122"/>
                  <a:cs typeface="+mn-cs"/>
                </a:defRPr>
              </a:lvl5pPr>
              <a:lvl6pPr marL="2922633" algn="l" defTabSz="1169054" rtl="0" eaLnBrk="1" latinLnBrk="0" hangingPunct="1">
                <a:defRPr kern="1200">
                  <a:solidFill>
                    <a:schemeClr val="tx1"/>
                  </a:solidFill>
                  <a:latin typeface="Arial" charset="0"/>
                  <a:ea typeface="宋体" charset="-122"/>
                  <a:cs typeface="+mn-cs"/>
                </a:defRPr>
              </a:lvl6pPr>
              <a:lvl7pPr marL="3507162" algn="l" defTabSz="1169054" rtl="0" eaLnBrk="1" latinLnBrk="0" hangingPunct="1">
                <a:defRPr kern="1200">
                  <a:solidFill>
                    <a:schemeClr val="tx1"/>
                  </a:solidFill>
                  <a:latin typeface="Arial" charset="0"/>
                  <a:ea typeface="宋体" charset="-122"/>
                  <a:cs typeface="+mn-cs"/>
                </a:defRPr>
              </a:lvl7pPr>
              <a:lvl8pPr marL="4091686" algn="l" defTabSz="1169054" rtl="0" eaLnBrk="1" latinLnBrk="0" hangingPunct="1">
                <a:defRPr kern="1200">
                  <a:solidFill>
                    <a:schemeClr val="tx1"/>
                  </a:solidFill>
                  <a:latin typeface="Arial" charset="0"/>
                  <a:ea typeface="宋体" charset="-122"/>
                  <a:cs typeface="+mn-cs"/>
                </a:defRPr>
              </a:lvl8pPr>
              <a:lvl9pPr marL="4676216" algn="l" defTabSz="1169054" rtl="0" eaLnBrk="1" latinLnBrk="0" hangingPunct="1">
                <a:defRPr kern="1200">
                  <a:solidFill>
                    <a:schemeClr val="tx1"/>
                  </a:solidFill>
                  <a:latin typeface="Arial" charset="0"/>
                  <a:ea typeface="宋体" charset="-122"/>
                  <a:cs typeface="+mn-cs"/>
                </a:defRPr>
              </a:lvl9pPr>
            </a:lstStyle>
            <a:p>
              <a:endParaRPr lang="zh-CN" altLang="en-US" sz="1600" b="1" dirty="0">
                <a:solidFill>
                  <a:schemeClr val="bg1"/>
                </a:solidFill>
                <a:latin typeface="+mn-ea"/>
                <a:ea typeface="+mn-ea"/>
              </a:endParaRPr>
            </a:p>
          </p:txBody>
        </p:sp>
      </p:grpSp>
      <p:pic>
        <p:nvPicPr>
          <p:cNvPr id="51" name="Picture 231" descr="图片99"/>
          <p:cNvPicPr preferRelativeResize="0">
            <a:picLocks noChangeArrowheads="1"/>
          </p:cNvPicPr>
          <p:nvPr/>
        </p:nvPicPr>
        <p:blipFill>
          <a:blip r:embed="rId2" cstate="print"/>
          <a:srcRect/>
          <a:stretch>
            <a:fillRect/>
          </a:stretch>
        </p:blipFill>
        <p:spPr bwMode="auto">
          <a:xfrm>
            <a:off x="7956547" y="2248655"/>
            <a:ext cx="350680" cy="345821"/>
          </a:xfrm>
          <a:prstGeom prst="rect">
            <a:avLst/>
          </a:prstGeom>
          <a:noFill/>
          <a:ln w="9525">
            <a:noFill/>
            <a:miter lim="800000"/>
            <a:headEnd/>
            <a:tailEnd/>
          </a:ln>
        </p:spPr>
      </p:pic>
      <p:cxnSp>
        <p:nvCxnSpPr>
          <p:cNvPr id="52" name="直接箭头连接符 51"/>
          <p:cNvCxnSpPr/>
          <p:nvPr/>
        </p:nvCxnSpPr>
        <p:spPr bwMode="auto">
          <a:xfrm>
            <a:off x="6822798" y="2373653"/>
            <a:ext cx="1133747" cy="0"/>
          </a:xfrm>
          <a:prstGeom prst="straightConnector1">
            <a:avLst/>
          </a:prstGeom>
          <a:noFill/>
          <a:ln w="9525" cap="flat" cmpd="sng" algn="ctr">
            <a:solidFill>
              <a:schemeClr val="bg1"/>
            </a:solidFill>
            <a:prstDash val="solid"/>
            <a:headEnd type="none" w="med" len="med"/>
            <a:tailEnd type="none" w="med" len="med"/>
          </a:ln>
          <a:effectLst/>
        </p:spPr>
      </p:cxnSp>
      <p:sp>
        <p:nvSpPr>
          <p:cNvPr id="53" name="TextBox 81"/>
          <p:cNvSpPr txBox="1"/>
          <p:nvPr/>
        </p:nvSpPr>
        <p:spPr>
          <a:xfrm>
            <a:off x="6000041" y="1890231"/>
            <a:ext cx="1261787" cy="276950"/>
          </a:xfrm>
          <a:prstGeom prst="rect">
            <a:avLst/>
          </a:prstGeom>
          <a:noFill/>
        </p:spPr>
        <p:txBody>
          <a:bodyPr wrap="none" lIns="91392" tIns="45696" rIns="91392" bIns="45696" rtlCol="0">
            <a:spAutoFit/>
          </a:bodyPr>
          <a:lstStyle/>
          <a:p>
            <a:pPr algn="ctr" defTabSz="913892">
              <a:defRPr/>
            </a:pPr>
            <a:r>
              <a:rPr lang="zh-CN" altLang="en-US" sz="1200" b="1" kern="0" dirty="0" smtClean="0">
                <a:solidFill>
                  <a:schemeClr val="bg1"/>
                </a:solidFill>
                <a:latin typeface="+mn-ea"/>
                <a:cs typeface="Arial Bold" pitchFamily="34" charset="0"/>
              </a:rPr>
              <a:t>蜂窝物联核心网</a:t>
            </a:r>
            <a:endParaRPr lang="zh-CN" altLang="en-US" sz="1200" b="1" kern="0" dirty="0">
              <a:solidFill>
                <a:schemeClr val="bg1"/>
              </a:solidFill>
              <a:latin typeface="+mn-ea"/>
              <a:cs typeface="Arial Bold" pitchFamily="34" charset="0"/>
            </a:endParaRPr>
          </a:p>
        </p:txBody>
      </p:sp>
      <p:sp>
        <p:nvSpPr>
          <p:cNvPr id="54" name="TextBox 82"/>
          <p:cNvSpPr txBox="1"/>
          <p:nvPr/>
        </p:nvSpPr>
        <p:spPr>
          <a:xfrm>
            <a:off x="7692061" y="1890074"/>
            <a:ext cx="872573" cy="276950"/>
          </a:xfrm>
          <a:prstGeom prst="rect">
            <a:avLst/>
          </a:prstGeom>
          <a:noFill/>
        </p:spPr>
        <p:txBody>
          <a:bodyPr wrap="square" lIns="91392" tIns="45696" rIns="91392" bIns="45696" rtlCol="0">
            <a:spAutoFit/>
          </a:bodyPr>
          <a:lstStyle/>
          <a:p>
            <a:pPr algn="ctr" defTabSz="913892">
              <a:defRPr/>
            </a:pPr>
            <a:r>
              <a:rPr lang="zh-CN" altLang="en-US" sz="1200" b="1" kern="0" dirty="0" smtClean="0">
                <a:solidFill>
                  <a:schemeClr val="bg1"/>
                </a:solidFill>
                <a:latin typeface="+mn-ea"/>
                <a:cs typeface="Arial Bold" pitchFamily="34" charset="0"/>
              </a:rPr>
              <a:t>业务平台</a:t>
            </a:r>
            <a:endParaRPr lang="zh-CN" altLang="en-US" sz="1200" b="1" kern="0" dirty="0">
              <a:solidFill>
                <a:schemeClr val="bg1"/>
              </a:solidFill>
              <a:latin typeface="+mn-ea"/>
              <a:cs typeface="Arial Bold" pitchFamily="34" charset="0"/>
            </a:endParaRPr>
          </a:p>
        </p:txBody>
      </p:sp>
      <p:sp>
        <p:nvSpPr>
          <p:cNvPr id="55" name="TextBox 83"/>
          <p:cNvSpPr txBox="1"/>
          <p:nvPr/>
        </p:nvSpPr>
        <p:spPr>
          <a:xfrm>
            <a:off x="7227913" y="2502281"/>
            <a:ext cx="800122" cy="276950"/>
          </a:xfrm>
          <a:prstGeom prst="rect">
            <a:avLst/>
          </a:prstGeom>
          <a:noFill/>
        </p:spPr>
        <p:txBody>
          <a:bodyPr wrap="none" lIns="91392" tIns="45696" rIns="91392" bIns="45696" rtlCol="0">
            <a:spAutoFit/>
          </a:bodyPr>
          <a:lstStyle/>
          <a:p>
            <a:pPr algn="ctr" defTabSz="913892">
              <a:defRPr/>
            </a:pPr>
            <a:r>
              <a:rPr lang="en-US" altLang="zh-CN" sz="1200" b="1" i="1" kern="0" dirty="0">
                <a:solidFill>
                  <a:schemeClr val="bg1"/>
                </a:solidFill>
                <a:latin typeface="+mn-ea"/>
                <a:cs typeface="Arial Bold" pitchFamily="34" charset="0"/>
              </a:rPr>
              <a:t>DL Data</a:t>
            </a:r>
            <a:endParaRPr lang="zh-CN" altLang="en-US" sz="1200" b="1" i="1" kern="0" dirty="0">
              <a:solidFill>
                <a:schemeClr val="bg1"/>
              </a:solidFill>
              <a:latin typeface="+mn-ea"/>
              <a:cs typeface="Arial Bold" pitchFamily="34" charset="0"/>
            </a:endParaRPr>
          </a:p>
        </p:txBody>
      </p:sp>
      <p:pic>
        <p:nvPicPr>
          <p:cNvPr id="56" name="图片 55" descr="水表图片.png"/>
          <p:cNvPicPr>
            <a:picLocks noChangeAspect="1"/>
          </p:cNvPicPr>
          <p:nvPr/>
        </p:nvPicPr>
        <p:blipFill>
          <a:blip r:embed="rId3" cstate="print"/>
          <a:stretch>
            <a:fillRect/>
          </a:stretch>
        </p:blipFill>
        <p:spPr>
          <a:xfrm>
            <a:off x="3589055" y="2143016"/>
            <a:ext cx="275049" cy="416544"/>
          </a:xfrm>
          <a:prstGeom prst="rect">
            <a:avLst/>
          </a:prstGeom>
        </p:spPr>
      </p:pic>
      <p:sp>
        <p:nvSpPr>
          <p:cNvPr id="57" name="任意多边形 56"/>
          <p:cNvSpPr/>
          <p:nvPr/>
        </p:nvSpPr>
        <p:spPr>
          <a:xfrm>
            <a:off x="3824929" y="2376706"/>
            <a:ext cx="2642619" cy="237193"/>
          </a:xfrm>
          <a:custGeom>
            <a:avLst/>
            <a:gdLst>
              <a:gd name="connsiteX0" fmla="*/ 0 w 2220686"/>
              <a:gd name="connsiteY0" fmla="*/ 0 h 91440"/>
              <a:gd name="connsiteX1" fmla="*/ 535577 w 2220686"/>
              <a:gd name="connsiteY1" fmla="*/ 39188 h 91440"/>
              <a:gd name="connsiteX2" fmla="*/ 849086 w 2220686"/>
              <a:gd name="connsiteY2" fmla="*/ 65314 h 91440"/>
              <a:gd name="connsiteX3" fmla="*/ 1854926 w 2220686"/>
              <a:gd name="connsiteY3" fmla="*/ 91440 h 91440"/>
              <a:gd name="connsiteX4" fmla="*/ 2220686 w 2220686"/>
              <a:gd name="connsiteY4" fmla="*/ 65314 h 91440"/>
              <a:gd name="connsiteX5" fmla="*/ 2220686 w 2220686"/>
              <a:gd name="connsiteY5" fmla="*/ 65314 h 9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0686" h="91440">
                <a:moveTo>
                  <a:pt x="0" y="0"/>
                </a:moveTo>
                <a:lnTo>
                  <a:pt x="535577" y="39188"/>
                </a:lnTo>
                <a:cubicBezTo>
                  <a:pt x="677091" y="50074"/>
                  <a:pt x="629195" y="56605"/>
                  <a:pt x="849086" y="65314"/>
                </a:cubicBezTo>
                <a:cubicBezTo>
                  <a:pt x="1068978" y="74023"/>
                  <a:pt x="1626326" y="91440"/>
                  <a:pt x="1854926" y="91440"/>
                </a:cubicBezTo>
                <a:cubicBezTo>
                  <a:pt x="2083526" y="91440"/>
                  <a:pt x="2220686" y="65314"/>
                  <a:pt x="2220686" y="65314"/>
                </a:cubicBezTo>
                <a:lnTo>
                  <a:pt x="2220686" y="65314"/>
                </a:lnTo>
              </a:path>
            </a:pathLst>
          </a:cu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txBody>
          <a:bodyPr lIns="91392" tIns="45696" rIns="91392" bIns="45696" rtlCol="0" anchor="ctr"/>
          <a:lstStyle/>
          <a:p>
            <a:pPr algn="ctr"/>
            <a:endParaRPr lang="zh-CN" altLang="en-US" b="1">
              <a:solidFill>
                <a:schemeClr val="bg1"/>
              </a:solidFill>
              <a:latin typeface="+mn-ea"/>
            </a:endParaRPr>
          </a:p>
        </p:txBody>
      </p:sp>
      <p:cxnSp>
        <p:nvCxnSpPr>
          <p:cNvPr id="58" name="直接箭头连接符 57"/>
          <p:cNvCxnSpPr/>
          <p:nvPr/>
        </p:nvCxnSpPr>
        <p:spPr bwMode="auto">
          <a:xfrm flipV="1">
            <a:off x="6835856" y="2485588"/>
            <a:ext cx="1123115" cy="0"/>
          </a:xfrm>
          <a:prstGeom prst="straightConnector1">
            <a:avLst/>
          </a:prstGeom>
          <a:noFill/>
          <a:ln w="9525" cap="flat" cmpd="sng" algn="ctr">
            <a:solidFill>
              <a:schemeClr val="bg1"/>
            </a:solidFill>
            <a:prstDash val="sysDash"/>
            <a:headEnd type="triangle" w="med" len="med"/>
            <a:tailEnd type="none" w="med" len="med"/>
          </a:ln>
          <a:effectLst/>
        </p:spPr>
      </p:cxnSp>
      <p:sp>
        <p:nvSpPr>
          <p:cNvPr id="59" name="TextBox 92"/>
          <p:cNvSpPr txBox="1"/>
          <p:nvPr/>
        </p:nvSpPr>
        <p:spPr>
          <a:xfrm>
            <a:off x="6190623" y="3222328"/>
            <a:ext cx="2116604" cy="646282"/>
          </a:xfrm>
          <a:prstGeom prst="rect">
            <a:avLst/>
          </a:prstGeom>
          <a:noFill/>
        </p:spPr>
        <p:txBody>
          <a:bodyPr wrap="square" lIns="91392" tIns="45696" rIns="91392" bIns="45696" rtlCol="0">
            <a:spAutoFit/>
          </a:bodyPr>
          <a:lstStyle/>
          <a:p>
            <a:pPr defTabSz="913892">
              <a:defRPr/>
            </a:pPr>
            <a:r>
              <a:rPr lang="zh-CN" altLang="en-US" sz="1200" b="1" kern="0" dirty="0" smtClean="0">
                <a:solidFill>
                  <a:schemeClr val="bg1"/>
                </a:solidFill>
                <a:latin typeface="+mn-ea"/>
                <a:cs typeface="Arial Bold" pitchFamily="34" charset="0"/>
              </a:rPr>
              <a:t>关键技术</a:t>
            </a:r>
            <a:r>
              <a:rPr lang="en-US" altLang="zh-CN" sz="1200" b="1" kern="0" dirty="0" smtClean="0">
                <a:solidFill>
                  <a:schemeClr val="bg1"/>
                </a:solidFill>
                <a:latin typeface="+mn-ea"/>
                <a:cs typeface="Arial Bold" pitchFamily="34" charset="0"/>
              </a:rPr>
              <a:t>4</a:t>
            </a:r>
            <a:r>
              <a:rPr lang="zh-CN" altLang="en-US" sz="1200" b="1" kern="0" dirty="0" smtClean="0">
                <a:solidFill>
                  <a:schemeClr val="bg1"/>
                </a:solidFill>
                <a:latin typeface="+mn-ea"/>
                <a:cs typeface="Arial Bold" pitchFamily="34" charset="0"/>
              </a:rPr>
              <a:t>： 核心网优化 </a:t>
            </a:r>
            <a:endParaRPr lang="en-US" altLang="zh-CN" sz="1200" b="1" kern="0" dirty="0" smtClean="0">
              <a:solidFill>
                <a:schemeClr val="bg1"/>
              </a:solidFill>
              <a:latin typeface="+mn-ea"/>
              <a:cs typeface="Arial Bold" pitchFamily="34" charset="0"/>
            </a:endParaRPr>
          </a:p>
          <a:p>
            <a:pPr defTabSz="913892">
              <a:buFont typeface="Wingdings" pitchFamily="2" charset="2"/>
              <a:buChar char="Ø"/>
              <a:defRPr/>
            </a:pPr>
            <a:r>
              <a:rPr lang="zh-CN" altLang="en-US" sz="1200" b="1" kern="0" dirty="0" smtClean="0">
                <a:solidFill>
                  <a:schemeClr val="bg1"/>
                </a:solidFill>
                <a:latin typeface="+mn-ea"/>
                <a:cs typeface="Arial Bold" pitchFamily="34" charset="0"/>
              </a:rPr>
              <a:t> 终端</a:t>
            </a:r>
            <a:r>
              <a:rPr lang="zh-CN" altLang="en-US" sz="1200" b="1" kern="0" dirty="0">
                <a:solidFill>
                  <a:schemeClr val="bg1"/>
                </a:solidFill>
                <a:latin typeface="+mn-ea"/>
                <a:cs typeface="Arial Bold" pitchFamily="34" charset="0"/>
              </a:rPr>
              <a:t>上下文存储</a:t>
            </a:r>
            <a:endParaRPr lang="en-US" altLang="zh-CN" sz="1200" b="1" kern="0" dirty="0">
              <a:solidFill>
                <a:schemeClr val="bg1"/>
              </a:solidFill>
              <a:latin typeface="+mn-ea"/>
              <a:cs typeface="Arial Bold" pitchFamily="34" charset="0"/>
            </a:endParaRPr>
          </a:p>
          <a:p>
            <a:pPr defTabSz="913892">
              <a:buFont typeface="Wingdings" pitchFamily="2" charset="2"/>
              <a:buChar char="Ø"/>
              <a:defRPr/>
            </a:pPr>
            <a:r>
              <a:rPr lang="zh-CN" altLang="en-US" sz="1200" b="1" kern="0" dirty="0">
                <a:solidFill>
                  <a:schemeClr val="bg1"/>
                </a:solidFill>
                <a:latin typeface="+mn-ea"/>
                <a:cs typeface="Arial Bold" pitchFamily="34" charset="0"/>
              </a:rPr>
              <a:t> 下行数据缓存</a:t>
            </a:r>
          </a:p>
        </p:txBody>
      </p:sp>
      <p:sp>
        <p:nvSpPr>
          <p:cNvPr id="60" name="TextBox 95"/>
          <p:cNvSpPr txBox="1"/>
          <p:nvPr/>
        </p:nvSpPr>
        <p:spPr>
          <a:xfrm>
            <a:off x="3673788" y="3222327"/>
            <a:ext cx="1942202" cy="646282"/>
          </a:xfrm>
          <a:prstGeom prst="rect">
            <a:avLst/>
          </a:prstGeom>
          <a:noFill/>
        </p:spPr>
        <p:txBody>
          <a:bodyPr wrap="square" lIns="91392" tIns="45696" rIns="91392" bIns="45696" rtlCol="0">
            <a:spAutoFit/>
          </a:bodyPr>
          <a:lstStyle/>
          <a:p>
            <a:pPr defTabSz="913892">
              <a:defRPr/>
            </a:pPr>
            <a:r>
              <a:rPr lang="zh-CN" altLang="en-US" sz="1200" b="1" kern="0" dirty="0" smtClean="0">
                <a:solidFill>
                  <a:schemeClr val="bg1"/>
                </a:solidFill>
                <a:latin typeface="+mn-ea"/>
                <a:cs typeface="Arial Bold" pitchFamily="34" charset="0"/>
              </a:rPr>
              <a:t>关键技术</a:t>
            </a:r>
            <a:r>
              <a:rPr lang="en-US" altLang="zh-CN" sz="1200" b="1" kern="0" dirty="0" smtClean="0">
                <a:solidFill>
                  <a:schemeClr val="bg1"/>
                </a:solidFill>
                <a:latin typeface="+mn-ea"/>
                <a:cs typeface="Arial Bold" pitchFamily="34" charset="0"/>
              </a:rPr>
              <a:t>3</a:t>
            </a:r>
            <a:r>
              <a:rPr lang="zh-CN" altLang="en-US" sz="1200" b="1" kern="0" dirty="0" smtClean="0">
                <a:solidFill>
                  <a:schemeClr val="bg1"/>
                </a:solidFill>
                <a:latin typeface="+mn-ea"/>
                <a:cs typeface="Arial Bold" pitchFamily="34" charset="0"/>
              </a:rPr>
              <a:t>： 基站优化</a:t>
            </a:r>
            <a:endParaRPr lang="en-US" altLang="zh-CN" sz="1200" b="1" kern="0" dirty="0" smtClean="0">
              <a:solidFill>
                <a:schemeClr val="bg1"/>
              </a:solidFill>
              <a:latin typeface="+mn-ea"/>
              <a:cs typeface="Arial Bold" pitchFamily="34" charset="0"/>
            </a:endParaRPr>
          </a:p>
          <a:p>
            <a:pPr defTabSz="913892">
              <a:buFont typeface="Wingdings" pitchFamily="2" charset="2"/>
              <a:buChar char="Ø"/>
              <a:defRPr/>
            </a:pPr>
            <a:r>
              <a:rPr lang="zh-CN" altLang="en-US" sz="1200" b="1" kern="0" dirty="0" smtClean="0">
                <a:solidFill>
                  <a:schemeClr val="bg1"/>
                </a:solidFill>
                <a:latin typeface="+mn-ea"/>
                <a:cs typeface="Arial Bold" pitchFamily="34" charset="0"/>
              </a:rPr>
              <a:t> 独立的准入拥塞控制</a:t>
            </a:r>
            <a:endParaRPr lang="en-US" altLang="zh-CN" sz="1200" b="1" kern="0" dirty="0">
              <a:solidFill>
                <a:schemeClr val="bg1"/>
              </a:solidFill>
              <a:latin typeface="+mn-ea"/>
              <a:cs typeface="Arial Bold" pitchFamily="34" charset="0"/>
            </a:endParaRPr>
          </a:p>
          <a:p>
            <a:pPr defTabSz="913892">
              <a:buFont typeface="Wingdings" pitchFamily="2" charset="2"/>
              <a:buChar char="Ø"/>
              <a:defRPr/>
            </a:pPr>
            <a:r>
              <a:rPr lang="zh-CN" altLang="en-US" sz="1200" b="1" kern="0" dirty="0" smtClean="0">
                <a:solidFill>
                  <a:schemeClr val="bg1"/>
                </a:solidFill>
                <a:latin typeface="+mn-ea"/>
                <a:cs typeface="Arial Bold" pitchFamily="34" charset="0"/>
              </a:rPr>
              <a:t> 终端</a:t>
            </a:r>
            <a:r>
              <a:rPr lang="zh-CN" altLang="en-US" sz="1200" b="1" kern="0" dirty="0">
                <a:solidFill>
                  <a:schemeClr val="bg1"/>
                </a:solidFill>
                <a:latin typeface="+mn-ea"/>
                <a:cs typeface="Arial Bold" pitchFamily="34" charset="0"/>
              </a:rPr>
              <a:t>上下文信息存储</a:t>
            </a:r>
          </a:p>
        </p:txBody>
      </p:sp>
      <p:sp>
        <p:nvSpPr>
          <p:cNvPr id="61" name="矩形 60"/>
          <p:cNvSpPr/>
          <p:nvPr/>
        </p:nvSpPr>
        <p:spPr>
          <a:xfrm>
            <a:off x="3673787" y="1358209"/>
            <a:ext cx="4633438" cy="438559"/>
          </a:xfrm>
          <a:prstGeom prst="rect">
            <a:avLst/>
          </a:prstGeom>
        </p:spPr>
        <p:txBody>
          <a:bodyPr wrap="square" lIns="68558" tIns="34279" rIns="68558" bIns="34279">
            <a:spAutoFit/>
          </a:bodyPr>
          <a:lstStyle/>
          <a:p>
            <a:r>
              <a:rPr lang="zh-CN" altLang="en-US" sz="1200" b="1" kern="0" dirty="0" smtClean="0">
                <a:solidFill>
                  <a:schemeClr val="bg1"/>
                </a:solidFill>
                <a:latin typeface="+mn-ea"/>
              </a:rPr>
              <a:t>关键技术</a:t>
            </a:r>
            <a:r>
              <a:rPr lang="en-US" altLang="zh-CN" sz="1200" b="1" kern="0" dirty="0" smtClean="0">
                <a:solidFill>
                  <a:schemeClr val="bg1"/>
                </a:solidFill>
                <a:latin typeface="+mn-ea"/>
              </a:rPr>
              <a:t>1</a:t>
            </a:r>
            <a:r>
              <a:rPr lang="zh-CN" altLang="en-US" sz="1200" b="1" kern="0" dirty="0" smtClean="0">
                <a:solidFill>
                  <a:schemeClr val="bg1"/>
                </a:solidFill>
                <a:latin typeface="+mn-ea"/>
              </a:rPr>
              <a:t>： 窄带技术</a:t>
            </a:r>
            <a:endParaRPr lang="en-US" altLang="zh-CN" sz="1200" b="1" kern="0" dirty="0" smtClean="0">
              <a:solidFill>
                <a:schemeClr val="bg1"/>
              </a:solidFill>
              <a:latin typeface="+mn-ea"/>
            </a:endParaRPr>
          </a:p>
          <a:p>
            <a:pPr marL="214241" indent="-214241">
              <a:buFont typeface="Wingdings" panose="05000000000000000000" pitchFamily="2" charset="2"/>
              <a:buChar char="Ø"/>
            </a:pPr>
            <a:r>
              <a:rPr lang="zh-CN" altLang="en-US" sz="1200" b="1" kern="0" dirty="0" smtClean="0">
                <a:solidFill>
                  <a:schemeClr val="bg1"/>
                </a:solidFill>
                <a:latin typeface="+mn-ea"/>
              </a:rPr>
              <a:t>上行</a:t>
            </a:r>
            <a:r>
              <a:rPr lang="zh-CN" altLang="en-US" sz="1200" b="1" kern="0" dirty="0">
                <a:solidFill>
                  <a:schemeClr val="bg1"/>
                </a:solidFill>
                <a:latin typeface="+mn-ea"/>
              </a:rPr>
              <a:t>等效</a:t>
            </a:r>
            <a:r>
              <a:rPr lang="zh-CN" altLang="en-US" sz="1200" b="1" kern="0" dirty="0" smtClean="0">
                <a:solidFill>
                  <a:schemeClr val="bg1"/>
                </a:solidFill>
                <a:latin typeface="+mn-ea"/>
              </a:rPr>
              <a:t>功率提升</a:t>
            </a:r>
            <a:r>
              <a:rPr lang="zh-CN" altLang="en-US" sz="1200" b="1" kern="0" dirty="0">
                <a:solidFill>
                  <a:schemeClr val="bg1"/>
                </a:solidFill>
                <a:latin typeface="+mn-ea"/>
              </a:rPr>
              <a:t>，大大提升信道容量</a:t>
            </a:r>
            <a:endParaRPr lang="en-US" altLang="zh-CN" sz="1200" b="1" kern="0" dirty="0">
              <a:solidFill>
                <a:schemeClr val="bg1"/>
              </a:solidFill>
              <a:latin typeface="+mn-ea"/>
            </a:endParaRPr>
          </a:p>
        </p:txBody>
      </p:sp>
      <p:sp>
        <p:nvSpPr>
          <p:cNvPr id="62" name="矩形 61"/>
          <p:cNvSpPr/>
          <p:nvPr/>
        </p:nvSpPr>
        <p:spPr>
          <a:xfrm>
            <a:off x="3673788" y="2804539"/>
            <a:ext cx="3759786" cy="253893"/>
          </a:xfrm>
          <a:prstGeom prst="rect">
            <a:avLst/>
          </a:prstGeom>
        </p:spPr>
        <p:txBody>
          <a:bodyPr wrap="square" lIns="68558" tIns="34279" rIns="68558" bIns="34279">
            <a:spAutoFit/>
          </a:bodyPr>
          <a:lstStyle/>
          <a:p>
            <a:r>
              <a:rPr lang="zh-CN" altLang="en-US" sz="1200" b="1" kern="0" dirty="0" smtClean="0">
                <a:solidFill>
                  <a:schemeClr val="bg1"/>
                </a:solidFill>
                <a:latin typeface="+mn-ea"/>
              </a:rPr>
              <a:t>关键技术</a:t>
            </a:r>
            <a:r>
              <a:rPr lang="en-US" altLang="zh-CN" sz="1200" b="1" kern="0" dirty="0" smtClean="0">
                <a:solidFill>
                  <a:schemeClr val="bg1"/>
                </a:solidFill>
                <a:latin typeface="+mn-ea"/>
              </a:rPr>
              <a:t>2</a:t>
            </a:r>
            <a:r>
              <a:rPr lang="zh-CN" altLang="en-US" sz="1200" b="1" kern="0" dirty="0" smtClean="0">
                <a:solidFill>
                  <a:schemeClr val="bg1"/>
                </a:solidFill>
                <a:latin typeface="+mn-ea"/>
              </a:rPr>
              <a:t>： 减小</a:t>
            </a:r>
            <a:r>
              <a:rPr lang="zh-CN" altLang="en-US" sz="1200" b="1" kern="0" dirty="0">
                <a:solidFill>
                  <a:schemeClr val="bg1"/>
                </a:solidFill>
                <a:latin typeface="+mn-ea"/>
              </a:rPr>
              <a:t>空口信令</a:t>
            </a:r>
            <a:r>
              <a:rPr lang="zh-CN" altLang="en-US" sz="1200" b="1" kern="0" dirty="0" smtClean="0">
                <a:solidFill>
                  <a:schemeClr val="bg1"/>
                </a:solidFill>
                <a:latin typeface="+mn-ea"/>
              </a:rPr>
              <a:t>开销，提升频谱效率</a:t>
            </a:r>
            <a:endParaRPr lang="en-US" altLang="zh-CN" sz="1200" b="1" kern="0" dirty="0">
              <a:solidFill>
                <a:schemeClr val="bg1"/>
              </a:solidFill>
              <a:latin typeface="+mn-ea"/>
            </a:endParaRPr>
          </a:p>
        </p:txBody>
      </p:sp>
      <p:sp>
        <p:nvSpPr>
          <p:cNvPr id="63" name="TextBox 81"/>
          <p:cNvSpPr txBox="1"/>
          <p:nvPr/>
        </p:nvSpPr>
        <p:spPr>
          <a:xfrm>
            <a:off x="4007213" y="1877010"/>
            <a:ext cx="1043779" cy="276950"/>
          </a:xfrm>
          <a:prstGeom prst="rect">
            <a:avLst/>
          </a:prstGeom>
          <a:noFill/>
        </p:spPr>
        <p:txBody>
          <a:bodyPr wrap="none" lIns="91392" tIns="45696" rIns="91392" bIns="45696" rtlCol="0">
            <a:spAutoFit/>
          </a:bodyPr>
          <a:lstStyle/>
          <a:p>
            <a:pPr algn="ctr" defTabSz="913892">
              <a:defRPr/>
            </a:pPr>
            <a:r>
              <a:rPr lang="en-US" altLang="zh-CN" sz="1200" b="1" kern="0" dirty="0" smtClean="0">
                <a:solidFill>
                  <a:schemeClr val="bg1"/>
                </a:solidFill>
                <a:latin typeface="+mn-ea"/>
                <a:cs typeface="Arial Bold" pitchFamily="34" charset="0"/>
              </a:rPr>
              <a:t>NB-</a:t>
            </a:r>
            <a:r>
              <a:rPr lang="en-US" altLang="zh-CN" sz="1200" b="1" kern="0" dirty="0" err="1" smtClean="0">
                <a:solidFill>
                  <a:schemeClr val="bg1"/>
                </a:solidFill>
                <a:latin typeface="+mn-ea"/>
                <a:cs typeface="Arial Bold" pitchFamily="34" charset="0"/>
              </a:rPr>
              <a:t>IoT</a:t>
            </a:r>
            <a:r>
              <a:rPr lang="zh-CN" altLang="en-US" sz="1200" b="1" kern="0" dirty="0" smtClean="0">
                <a:solidFill>
                  <a:schemeClr val="bg1"/>
                </a:solidFill>
                <a:latin typeface="+mn-ea"/>
                <a:cs typeface="Arial Bold" pitchFamily="34" charset="0"/>
              </a:rPr>
              <a:t>基站</a:t>
            </a:r>
            <a:endParaRPr lang="zh-CN" altLang="en-US" sz="1200" b="1" kern="0" dirty="0">
              <a:solidFill>
                <a:schemeClr val="bg1"/>
              </a:solidFill>
              <a:latin typeface="+mn-ea"/>
              <a:cs typeface="Arial Bold" pitchFamily="34" charset="0"/>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55134" y="4463266"/>
            <a:ext cx="1943951" cy="399995"/>
          </a:xfrm>
          <a:prstGeom prst="rect">
            <a:avLst/>
          </a:prstGeom>
        </p:spPr>
        <p:txBody>
          <a:bodyPr wrap="square" lIns="91392" tIns="45696" rIns="91392" bIns="45696" anchor="ctr" anchorCtr="0">
            <a:noAutofit/>
          </a:bodyPr>
          <a:lstStyle/>
          <a:p>
            <a:r>
              <a:rPr lang="en-US" altLang="zh-CN" sz="900" i="1" dirty="0" smtClean="0">
                <a:solidFill>
                  <a:schemeClr val="bg1"/>
                </a:solidFill>
                <a:latin typeface="Arial" panose="020B0604020202020204" pitchFamily="34" charset="0"/>
                <a:ea typeface="微软雅黑" pitchFamily="34" charset="-122"/>
              </a:rPr>
              <a:t>PA</a:t>
            </a:r>
            <a:r>
              <a:rPr lang="en-US" altLang="zh-CN" sz="900" i="1" dirty="0">
                <a:solidFill>
                  <a:schemeClr val="bg1"/>
                </a:solidFill>
                <a:latin typeface="Arial" panose="020B0604020202020204" pitchFamily="34" charset="0"/>
                <a:ea typeface="微软雅黑" pitchFamily="34" charset="-122"/>
              </a:rPr>
              <a:t>: Power Amplifier </a:t>
            </a:r>
          </a:p>
          <a:p>
            <a:r>
              <a:rPr lang="en-US" altLang="zh-CN" sz="900" i="1" dirty="0">
                <a:solidFill>
                  <a:schemeClr val="bg1"/>
                </a:solidFill>
                <a:latin typeface="Arial" panose="020B0604020202020204" pitchFamily="34" charset="0"/>
                <a:ea typeface="微软雅黑" pitchFamily="34" charset="-122"/>
              </a:rPr>
              <a:t>SOC: System on Chip</a:t>
            </a:r>
          </a:p>
        </p:txBody>
      </p:sp>
      <p:sp>
        <p:nvSpPr>
          <p:cNvPr id="4" name="圆角矩形 46"/>
          <p:cNvSpPr/>
          <p:nvPr/>
        </p:nvSpPr>
        <p:spPr bwMode="auto">
          <a:xfrm>
            <a:off x="6267455" y="2110716"/>
            <a:ext cx="259774" cy="396000"/>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5" name="圆角矩形 46"/>
          <p:cNvSpPr/>
          <p:nvPr/>
        </p:nvSpPr>
        <p:spPr bwMode="auto">
          <a:xfrm>
            <a:off x="6260600" y="1472541"/>
            <a:ext cx="284152" cy="576000"/>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6" name="圆角矩形 46"/>
          <p:cNvSpPr/>
          <p:nvPr/>
        </p:nvSpPr>
        <p:spPr bwMode="auto">
          <a:xfrm rot="5400000">
            <a:off x="7395346" y="1396917"/>
            <a:ext cx="223301" cy="359906"/>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7" name="圆角矩形 46"/>
          <p:cNvSpPr/>
          <p:nvPr/>
        </p:nvSpPr>
        <p:spPr bwMode="auto">
          <a:xfrm rot="5400000">
            <a:off x="7896252" y="1284179"/>
            <a:ext cx="304800" cy="647831"/>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8" name="圆角矩形 46"/>
          <p:cNvSpPr/>
          <p:nvPr/>
        </p:nvSpPr>
        <p:spPr bwMode="auto">
          <a:xfrm>
            <a:off x="7457771" y="2110716"/>
            <a:ext cx="564496" cy="396000"/>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9" name="圆角矩形 46"/>
          <p:cNvSpPr/>
          <p:nvPr/>
        </p:nvSpPr>
        <p:spPr bwMode="auto">
          <a:xfrm>
            <a:off x="3334519" y="1482066"/>
            <a:ext cx="201116" cy="576000"/>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10" name="圆角矩形 46"/>
          <p:cNvSpPr/>
          <p:nvPr/>
        </p:nvSpPr>
        <p:spPr bwMode="auto">
          <a:xfrm rot="5400000">
            <a:off x="4493580" y="1399517"/>
            <a:ext cx="180000" cy="359906"/>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11" name="圆角矩形 46"/>
          <p:cNvSpPr/>
          <p:nvPr/>
        </p:nvSpPr>
        <p:spPr bwMode="auto">
          <a:xfrm rot="5400000">
            <a:off x="5025716" y="1255556"/>
            <a:ext cx="180000" cy="647831"/>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12" name="圆角矩形 46"/>
          <p:cNvSpPr/>
          <p:nvPr/>
        </p:nvSpPr>
        <p:spPr bwMode="auto">
          <a:xfrm>
            <a:off x="4762896" y="2110716"/>
            <a:ext cx="326432" cy="396000"/>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13" name="圆角矩形 46"/>
          <p:cNvSpPr/>
          <p:nvPr/>
        </p:nvSpPr>
        <p:spPr bwMode="auto">
          <a:xfrm>
            <a:off x="3324997" y="2110716"/>
            <a:ext cx="201116" cy="396000"/>
          </a:xfrm>
          <a:prstGeom prst="roundRect">
            <a:avLst>
              <a:gd name="adj" fmla="val 0"/>
            </a:avLst>
          </a:prstGeom>
          <a:solidFill>
            <a:schemeClr val="bg1">
              <a:lumMod val="75000"/>
            </a:schemeClr>
          </a:solidFill>
          <a:ln w="12700" cap="flat" cmpd="sng" algn="ctr">
            <a:noFill/>
            <a:prstDash val="solid"/>
          </a:ln>
          <a:effectLst/>
          <a:extLst/>
        </p:spPr>
        <p:txBody>
          <a:bodyPr lIns="0" tIns="0" rIns="0" bIns="0" rtlCol="0" anchor="ctr"/>
          <a:lstStyle/>
          <a:p>
            <a:pPr algn="ctr" defTabSz="685373">
              <a:defRPr/>
            </a:pPr>
            <a:endParaRPr lang="zh-CN" altLang="en-US" sz="1200" b="1" kern="0" dirty="0">
              <a:solidFill>
                <a:srgbClr val="C00000"/>
              </a:solidFill>
              <a:latin typeface="微软雅黑" pitchFamily="34" charset="-122"/>
              <a:ea typeface="微软雅黑" pitchFamily="34" charset="-122"/>
            </a:endParaRPr>
          </a:p>
        </p:txBody>
      </p:sp>
      <p:sp>
        <p:nvSpPr>
          <p:cNvPr id="14" name="MH_SubTitle_1"/>
          <p:cNvSpPr/>
          <p:nvPr>
            <p:custDataLst>
              <p:tags r:id="rId1"/>
            </p:custDataLst>
          </p:nvPr>
        </p:nvSpPr>
        <p:spPr>
          <a:xfrm>
            <a:off x="694369" y="851202"/>
            <a:ext cx="1475616" cy="288000"/>
          </a:xfrm>
          <a:prstGeom prst="roundRect">
            <a:avLst>
              <a:gd name="adj" fmla="val 23542"/>
            </a:avLst>
          </a:prstGeom>
          <a:solidFill>
            <a:srgbClr val="FF4F4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b="1" dirty="0" smtClean="0">
                <a:solidFill>
                  <a:schemeClr val="bg1"/>
                </a:solidFill>
                <a:latin typeface="微软雅黑" pitchFamily="34" charset="-122"/>
                <a:ea typeface="微软雅黑" pitchFamily="34" charset="-122"/>
              </a:rPr>
              <a:t>Cat-4 LTE</a:t>
            </a:r>
            <a:endParaRPr lang="zh-CN" altLang="en-US" sz="1600" b="1" dirty="0">
              <a:solidFill>
                <a:schemeClr val="bg1"/>
              </a:solidFill>
              <a:latin typeface="微软雅黑" pitchFamily="34" charset="-122"/>
              <a:ea typeface="微软雅黑" pitchFamily="34" charset="-122"/>
            </a:endParaRPr>
          </a:p>
        </p:txBody>
      </p:sp>
      <p:sp>
        <p:nvSpPr>
          <p:cNvPr id="15" name="圆角矩形 46"/>
          <p:cNvSpPr/>
          <p:nvPr/>
        </p:nvSpPr>
        <p:spPr bwMode="auto">
          <a:xfrm>
            <a:off x="324657" y="1482066"/>
            <a:ext cx="539859" cy="576000"/>
          </a:xfrm>
          <a:prstGeom prst="roundRect">
            <a:avLst>
              <a:gd name="adj" fmla="val 0"/>
            </a:avLst>
          </a:prstGeom>
          <a:solidFill>
            <a:schemeClr val="tx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BB</a:t>
            </a:r>
            <a:endParaRPr lang="zh-CN" altLang="en-US" sz="1200" b="1" kern="0" dirty="0">
              <a:solidFill>
                <a:srgbClr val="C00000"/>
              </a:solidFill>
              <a:latin typeface="微软雅黑" pitchFamily="34" charset="-122"/>
              <a:ea typeface="微软雅黑" pitchFamily="34" charset="-122"/>
            </a:endParaRPr>
          </a:p>
        </p:txBody>
      </p:sp>
      <p:sp>
        <p:nvSpPr>
          <p:cNvPr id="16" name="圆角矩形 46"/>
          <p:cNvSpPr/>
          <p:nvPr/>
        </p:nvSpPr>
        <p:spPr bwMode="auto">
          <a:xfrm>
            <a:off x="896380" y="1475971"/>
            <a:ext cx="503869" cy="288000"/>
          </a:xfrm>
          <a:prstGeom prst="roundRect">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2RX</a:t>
            </a:r>
            <a:endParaRPr lang="zh-CN" altLang="en-US" sz="1200" b="1" kern="0" dirty="0">
              <a:solidFill>
                <a:srgbClr val="C00000"/>
              </a:solidFill>
              <a:latin typeface="微软雅黑" pitchFamily="34" charset="-122"/>
              <a:ea typeface="微软雅黑" pitchFamily="34" charset="-122"/>
            </a:endParaRPr>
          </a:p>
        </p:txBody>
      </p:sp>
      <p:sp>
        <p:nvSpPr>
          <p:cNvPr id="17" name="圆角矩形 46"/>
          <p:cNvSpPr/>
          <p:nvPr/>
        </p:nvSpPr>
        <p:spPr bwMode="auto">
          <a:xfrm>
            <a:off x="897530" y="1786867"/>
            <a:ext cx="503869" cy="288000"/>
          </a:xfrm>
          <a:prstGeom prst="roundRect">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1TX</a:t>
            </a:r>
            <a:endParaRPr lang="zh-CN" altLang="en-US" sz="1200" b="1" kern="0" dirty="0">
              <a:solidFill>
                <a:srgbClr val="C00000"/>
              </a:solidFill>
              <a:latin typeface="微软雅黑" pitchFamily="34" charset="-122"/>
              <a:ea typeface="微软雅黑" pitchFamily="34" charset="-122"/>
            </a:endParaRPr>
          </a:p>
        </p:txBody>
      </p:sp>
      <p:sp>
        <p:nvSpPr>
          <p:cNvPr id="18" name="圆角矩形 46"/>
          <p:cNvSpPr/>
          <p:nvPr/>
        </p:nvSpPr>
        <p:spPr bwMode="auto">
          <a:xfrm>
            <a:off x="1432111" y="1475970"/>
            <a:ext cx="359906" cy="576000"/>
          </a:xfrm>
          <a:prstGeom prst="roundRect">
            <a:avLst>
              <a:gd name="adj" fmla="val 0"/>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RF</a:t>
            </a:r>
            <a:endParaRPr lang="zh-CN" altLang="en-US" sz="1200" b="1" kern="0" dirty="0">
              <a:solidFill>
                <a:srgbClr val="C00000"/>
              </a:solidFill>
              <a:latin typeface="微软雅黑" pitchFamily="34" charset="-122"/>
              <a:ea typeface="微软雅黑" pitchFamily="34" charset="-122"/>
            </a:endParaRPr>
          </a:p>
        </p:txBody>
      </p:sp>
      <p:sp>
        <p:nvSpPr>
          <p:cNvPr id="19" name="圆角矩形 46"/>
          <p:cNvSpPr/>
          <p:nvPr/>
        </p:nvSpPr>
        <p:spPr bwMode="auto">
          <a:xfrm>
            <a:off x="1823882" y="1469874"/>
            <a:ext cx="647831" cy="576000"/>
          </a:xfrm>
          <a:prstGeom prst="roundRect">
            <a:avLst>
              <a:gd name="adj" fmla="val 0"/>
            </a:avLst>
          </a:prstGeom>
          <a:solidFill>
            <a:schemeClr val="accent3">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MMMB</a:t>
            </a:r>
          </a:p>
          <a:p>
            <a:pPr algn="ctr" defTabSz="685373">
              <a:defRPr/>
            </a:pPr>
            <a:r>
              <a:rPr lang="en-US" altLang="zh-CN" sz="1200" b="1" kern="0" dirty="0">
                <a:solidFill>
                  <a:srgbClr val="C00000"/>
                </a:solidFill>
                <a:latin typeface="微软雅黑" pitchFamily="34" charset="-122"/>
                <a:ea typeface="微软雅黑" pitchFamily="34" charset="-122"/>
              </a:rPr>
              <a:t>PA</a:t>
            </a:r>
            <a:endParaRPr lang="zh-CN" altLang="en-US" sz="1200" b="1" kern="0" dirty="0">
              <a:solidFill>
                <a:srgbClr val="C00000"/>
              </a:solidFill>
              <a:latin typeface="微软雅黑" pitchFamily="34" charset="-122"/>
              <a:ea typeface="微软雅黑" pitchFamily="34" charset="-122"/>
            </a:endParaRPr>
          </a:p>
        </p:txBody>
      </p:sp>
      <p:sp>
        <p:nvSpPr>
          <p:cNvPr id="20" name="圆角矩形 46"/>
          <p:cNvSpPr/>
          <p:nvPr/>
        </p:nvSpPr>
        <p:spPr bwMode="auto">
          <a:xfrm>
            <a:off x="342939" y="2109954"/>
            <a:ext cx="657420" cy="396000"/>
          </a:xfrm>
          <a:prstGeom prst="roundRect">
            <a:avLst>
              <a:gd name="adj" fmla="val 0"/>
            </a:avLst>
          </a:prstGeom>
          <a:solidFill>
            <a:schemeClr val="accent4">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PMU</a:t>
            </a:r>
            <a:endParaRPr lang="zh-CN" altLang="en-US" sz="1200" b="1" kern="0" dirty="0">
              <a:solidFill>
                <a:srgbClr val="C00000"/>
              </a:solidFill>
              <a:latin typeface="微软雅黑" pitchFamily="34" charset="-122"/>
              <a:ea typeface="微软雅黑" pitchFamily="34" charset="-122"/>
            </a:endParaRPr>
          </a:p>
        </p:txBody>
      </p:sp>
      <p:sp>
        <p:nvSpPr>
          <p:cNvPr id="21" name="圆角矩形 46"/>
          <p:cNvSpPr/>
          <p:nvPr/>
        </p:nvSpPr>
        <p:spPr bwMode="auto">
          <a:xfrm>
            <a:off x="1055985" y="2109954"/>
            <a:ext cx="1053557" cy="396000"/>
          </a:xfrm>
          <a:prstGeom prst="roundRect">
            <a:avLst>
              <a:gd name="adj" fmla="val 0"/>
            </a:avLst>
          </a:prstGeom>
          <a:solidFill>
            <a:schemeClr val="accent6">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Flash/RAM</a:t>
            </a:r>
            <a:endParaRPr lang="zh-CN" altLang="en-US" sz="1200" b="1" kern="0" dirty="0">
              <a:solidFill>
                <a:srgbClr val="C00000"/>
              </a:solidFill>
              <a:latin typeface="微软雅黑" pitchFamily="34" charset="-122"/>
              <a:ea typeface="微软雅黑" pitchFamily="34" charset="-122"/>
            </a:endParaRPr>
          </a:p>
        </p:txBody>
      </p:sp>
      <p:sp>
        <p:nvSpPr>
          <p:cNvPr id="22" name="等腰三角形 21"/>
          <p:cNvSpPr/>
          <p:nvPr/>
        </p:nvSpPr>
        <p:spPr>
          <a:xfrm flipV="1">
            <a:off x="2670229" y="1390162"/>
            <a:ext cx="143963" cy="180000"/>
          </a:xfrm>
          <a:prstGeom prst="triangl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58" tIns="34279" rIns="68558" bIns="34279" rtlCol="0" anchor="ctr"/>
          <a:lstStyle/>
          <a:p>
            <a:pPr algn="ctr"/>
            <a:endParaRPr lang="zh-CN" altLang="en-US">
              <a:solidFill>
                <a:schemeClr val="bg1"/>
              </a:solidFill>
              <a:latin typeface="微软雅黑" pitchFamily="34" charset="-122"/>
              <a:ea typeface="微软雅黑" pitchFamily="34" charset="-122"/>
            </a:endParaRPr>
          </a:p>
        </p:txBody>
      </p:sp>
      <p:sp>
        <p:nvSpPr>
          <p:cNvPr id="23" name="等腰三角形 22"/>
          <p:cNvSpPr/>
          <p:nvPr/>
        </p:nvSpPr>
        <p:spPr>
          <a:xfrm flipV="1">
            <a:off x="2822589" y="1627906"/>
            <a:ext cx="143963" cy="180000"/>
          </a:xfrm>
          <a:prstGeom prst="triangl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58" tIns="34279" rIns="68558" bIns="34279" rtlCol="0" anchor="ctr"/>
          <a:lstStyle/>
          <a:p>
            <a:pPr algn="ctr"/>
            <a:endParaRPr lang="zh-CN" altLang="en-US">
              <a:solidFill>
                <a:srgbClr val="C00000"/>
              </a:solidFill>
              <a:latin typeface="微软雅黑" pitchFamily="34" charset="-122"/>
              <a:ea typeface="微软雅黑" pitchFamily="34" charset="-122"/>
            </a:endParaRPr>
          </a:p>
        </p:txBody>
      </p:sp>
      <p:cxnSp>
        <p:nvCxnSpPr>
          <p:cNvPr id="24" name="形状 19"/>
          <p:cNvCxnSpPr>
            <a:stCxn id="19" idx="3"/>
            <a:endCxn id="22" idx="0"/>
          </p:cNvCxnSpPr>
          <p:nvPr/>
        </p:nvCxnSpPr>
        <p:spPr>
          <a:xfrm flipV="1">
            <a:off x="2471713" y="1570162"/>
            <a:ext cx="270497" cy="187712"/>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形状 20"/>
          <p:cNvCxnSpPr/>
          <p:nvPr/>
        </p:nvCxnSpPr>
        <p:spPr>
          <a:xfrm flipV="1">
            <a:off x="2463018" y="1807906"/>
            <a:ext cx="431552" cy="106512"/>
          </a:xfrm>
          <a:prstGeom prst="bentConnector3">
            <a:avLst>
              <a:gd name="adj1" fmla="val 10084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圆角矩形 46"/>
          <p:cNvSpPr/>
          <p:nvPr/>
        </p:nvSpPr>
        <p:spPr bwMode="auto">
          <a:xfrm>
            <a:off x="3535636" y="1482066"/>
            <a:ext cx="296859" cy="576000"/>
          </a:xfrm>
          <a:prstGeom prst="roundRect">
            <a:avLst>
              <a:gd name="adj" fmla="val 0"/>
            </a:avLst>
          </a:prstGeom>
          <a:solidFill>
            <a:schemeClr val="tx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BB</a:t>
            </a:r>
            <a:endParaRPr lang="zh-CN" altLang="en-US" sz="1200" b="1" kern="0" dirty="0">
              <a:solidFill>
                <a:srgbClr val="C00000"/>
              </a:solidFill>
              <a:latin typeface="微软雅黑" pitchFamily="34" charset="-122"/>
              <a:ea typeface="微软雅黑" pitchFamily="34" charset="-122"/>
            </a:endParaRPr>
          </a:p>
        </p:txBody>
      </p:sp>
      <p:sp>
        <p:nvSpPr>
          <p:cNvPr id="27" name="圆角矩形 46"/>
          <p:cNvSpPr/>
          <p:nvPr/>
        </p:nvSpPr>
        <p:spPr bwMode="auto">
          <a:xfrm>
            <a:off x="3864358" y="1475971"/>
            <a:ext cx="503869" cy="288000"/>
          </a:xfrm>
          <a:prstGeom prst="roundRect">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1RX</a:t>
            </a:r>
            <a:endParaRPr lang="zh-CN" altLang="en-US" sz="1200" b="1" kern="0" dirty="0">
              <a:solidFill>
                <a:srgbClr val="C00000"/>
              </a:solidFill>
              <a:latin typeface="微软雅黑" pitchFamily="34" charset="-122"/>
              <a:ea typeface="微软雅黑" pitchFamily="34" charset="-122"/>
            </a:endParaRPr>
          </a:p>
        </p:txBody>
      </p:sp>
      <p:sp>
        <p:nvSpPr>
          <p:cNvPr id="28" name="圆角矩形 46"/>
          <p:cNvSpPr/>
          <p:nvPr/>
        </p:nvSpPr>
        <p:spPr bwMode="auto">
          <a:xfrm>
            <a:off x="3865509" y="1786867"/>
            <a:ext cx="503869" cy="288000"/>
          </a:xfrm>
          <a:prstGeom prst="roundRect">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1TX</a:t>
            </a:r>
            <a:endParaRPr lang="zh-CN" altLang="en-US" sz="1200" b="1" kern="0" dirty="0">
              <a:solidFill>
                <a:srgbClr val="C00000"/>
              </a:solidFill>
              <a:latin typeface="微软雅黑" pitchFamily="34" charset="-122"/>
              <a:ea typeface="微软雅黑" pitchFamily="34" charset="-122"/>
            </a:endParaRPr>
          </a:p>
        </p:txBody>
      </p:sp>
      <p:sp>
        <p:nvSpPr>
          <p:cNvPr id="29" name="圆角矩形 46"/>
          <p:cNvSpPr/>
          <p:nvPr/>
        </p:nvSpPr>
        <p:spPr bwMode="auto">
          <a:xfrm>
            <a:off x="4400091" y="1646195"/>
            <a:ext cx="359906" cy="405776"/>
          </a:xfrm>
          <a:prstGeom prst="roundRect">
            <a:avLst>
              <a:gd name="adj" fmla="val 0"/>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RF</a:t>
            </a:r>
            <a:endParaRPr lang="zh-CN" altLang="en-US" sz="1200" b="1" kern="0" dirty="0">
              <a:solidFill>
                <a:srgbClr val="C00000"/>
              </a:solidFill>
              <a:latin typeface="微软雅黑" pitchFamily="34" charset="-122"/>
              <a:ea typeface="微软雅黑" pitchFamily="34" charset="-122"/>
            </a:endParaRPr>
          </a:p>
        </p:txBody>
      </p:sp>
      <p:sp>
        <p:nvSpPr>
          <p:cNvPr id="30" name="圆角矩形 46"/>
          <p:cNvSpPr/>
          <p:nvPr/>
        </p:nvSpPr>
        <p:spPr bwMode="auto">
          <a:xfrm>
            <a:off x="4791860" y="1655720"/>
            <a:ext cx="647831" cy="390155"/>
          </a:xfrm>
          <a:prstGeom prst="roundRect">
            <a:avLst>
              <a:gd name="adj" fmla="val 0"/>
            </a:avLst>
          </a:prstGeom>
          <a:solidFill>
            <a:schemeClr val="accent3">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MB</a:t>
            </a:r>
          </a:p>
          <a:p>
            <a:pPr algn="ctr" defTabSz="685373">
              <a:defRPr/>
            </a:pPr>
            <a:r>
              <a:rPr lang="en-US" altLang="zh-CN" sz="1200" b="1" kern="0" dirty="0">
                <a:solidFill>
                  <a:srgbClr val="C00000"/>
                </a:solidFill>
                <a:latin typeface="微软雅黑" pitchFamily="34" charset="-122"/>
                <a:ea typeface="微软雅黑" pitchFamily="34" charset="-122"/>
              </a:rPr>
              <a:t>PA</a:t>
            </a:r>
            <a:endParaRPr lang="zh-CN" altLang="en-US" sz="1200" b="1" kern="0" dirty="0">
              <a:solidFill>
                <a:srgbClr val="C00000"/>
              </a:solidFill>
              <a:latin typeface="微软雅黑" pitchFamily="34" charset="-122"/>
              <a:ea typeface="微软雅黑" pitchFamily="34" charset="-122"/>
            </a:endParaRPr>
          </a:p>
        </p:txBody>
      </p:sp>
      <p:sp>
        <p:nvSpPr>
          <p:cNvPr id="31" name="圆角矩形 46"/>
          <p:cNvSpPr/>
          <p:nvPr/>
        </p:nvSpPr>
        <p:spPr bwMode="auto">
          <a:xfrm>
            <a:off x="3518115" y="2109954"/>
            <a:ext cx="450224" cy="396000"/>
          </a:xfrm>
          <a:prstGeom prst="roundRect">
            <a:avLst>
              <a:gd name="adj" fmla="val 0"/>
            </a:avLst>
          </a:prstGeom>
          <a:solidFill>
            <a:schemeClr val="accent4">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PMU</a:t>
            </a:r>
            <a:endParaRPr lang="zh-CN" altLang="en-US" sz="1200" b="1" kern="0" dirty="0">
              <a:solidFill>
                <a:srgbClr val="C00000"/>
              </a:solidFill>
              <a:latin typeface="微软雅黑" pitchFamily="34" charset="-122"/>
              <a:ea typeface="微软雅黑" pitchFamily="34" charset="-122"/>
            </a:endParaRPr>
          </a:p>
        </p:txBody>
      </p:sp>
      <p:sp>
        <p:nvSpPr>
          <p:cNvPr id="32" name="圆角矩形 46"/>
          <p:cNvSpPr/>
          <p:nvPr/>
        </p:nvSpPr>
        <p:spPr bwMode="auto">
          <a:xfrm>
            <a:off x="4023966" y="2109954"/>
            <a:ext cx="751122" cy="396000"/>
          </a:xfrm>
          <a:prstGeom prst="roundRect">
            <a:avLst>
              <a:gd name="adj" fmla="val 0"/>
            </a:avLst>
          </a:prstGeom>
          <a:solidFill>
            <a:schemeClr val="accent6">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Flash</a:t>
            </a:r>
          </a:p>
          <a:p>
            <a:pPr algn="ctr" defTabSz="685373">
              <a:defRPr/>
            </a:pPr>
            <a:r>
              <a:rPr lang="en-US" altLang="zh-CN" sz="1200" b="1" kern="0" dirty="0">
                <a:solidFill>
                  <a:srgbClr val="C00000"/>
                </a:solidFill>
                <a:latin typeface="微软雅黑" pitchFamily="34" charset="-122"/>
                <a:ea typeface="微软雅黑" pitchFamily="34" charset="-122"/>
              </a:rPr>
              <a:t>/RAM</a:t>
            </a:r>
            <a:endParaRPr lang="zh-CN" altLang="en-US" sz="1200" b="1" kern="0" dirty="0">
              <a:solidFill>
                <a:srgbClr val="C00000"/>
              </a:solidFill>
              <a:latin typeface="微软雅黑" pitchFamily="34" charset="-122"/>
              <a:ea typeface="微软雅黑" pitchFamily="34" charset="-122"/>
            </a:endParaRPr>
          </a:p>
        </p:txBody>
      </p:sp>
      <p:sp>
        <p:nvSpPr>
          <p:cNvPr id="33" name="等腰三角形 32"/>
          <p:cNvSpPr/>
          <p:nvPr/>
        </p:nvSpPr>
        <p:spPr>
          <a:xfrm flipV="1">
            <a:off x="5790568" y="1627906"/>
            <a:ext cx="143963" cy="180000"/>
          </a:xfrm>
          <a:prstGeom prst="triangl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58" tIns="34279" rIns="68558" bIns="34279" rtlCol="0" anchor="ctr"/>
          <a:lstStyle/>
          <a:p>
            <a:pPr algn="ctr"/>
            <a:endParaRPr lang="zh-CN" altLang="en-US">
              <a:solidFill>
                <a:srgbClr val="C00000"/>
              </a:solidFill>
              <a:latin typeface="微软雅黑" pitchFamily="34" charset="-122"/>
              <a:ea typeface="微软雅黑" pitchFamily="34" charset="-122"/>
            </a:endParaRPr>
          </a:p>
        </p:txBody>
      </p:sp>
      <p:cxnSp>
        <p:nvCxnSpPr>
          <p:cNvPr id="34" name="形状 20"/>
          <p:cNvCxnSpPr/>
          <p:nvPr/>
        </p:nvCxnSpPr>
        <p:spPr>
          <a:xfrm flipV="1">
            <a:off x="5437092" y="1807906"/>
            <a:ext cx="425457" cy="106512"/>
          </a:xfrm>
          <a:prstGeom prst="bentConnector3">
            <a:avLst>
              <a:gd name="adj1" fmla="val 101015"/>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圆角矩形 46"/>
          <p:cNvSpPr/>
          <p:nvPr/>
        </p:nvSpPr>
        <p:spPr bwMode="auto">
          <a:xfrm>
            <a:off x="6536751" y="1471181"/>
            <a:ext cx="235934" cy="576000"/>
          </a:xfrm>
          <a:prstGeom prst="roundRect">
            <a:avLst>
              <a:gd name="adj" fmla="val 0"/>
            </a:avLst>
          </a:prstGeom>
          <a:solidFill>
            <a:schemeClr val="tx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BB</a:t>
            </a:r>
            <a:endParaRPr lang="zh-CN" altLang="en-US" sz="1200" b="1" kern="0" dirty="0">
              <a:solidFill>
                <a:srgbClr val="C00000"/>
              </a:solidFill>
              <a:latin typeface="微软雅黑" pitchFamily="34" charset="-122"/>
              <a:ea typeface="微软雅黑" pitchFamily="34" charset="-122"/>
            </a:endParaRPr>
          </a:p>
        </p:txBody>
      </p:sp>
      <p:sp>
        <p:nvSpPr>
          <p:cNvPr id="36" name="圆角矩形 46"/>
          <p:cNvSpPr/>
          <p:nvPr/>
        </p:nvSpPr>
        <p:spPr bwMode="auto">
          <a:xfrm>
            <a:off x="6804549" y="1475971"/>
            <a:ext cx="503869" cy="288000"/>
          </a:xfrm>
          <a:prstGeom prst="roundRect">
            <a:avLst>
              <a:gd name="adj" fmla="val 0"/>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1RX</a:t>
            </a:r>
            <a:endParaRPr lang="zh-CN" altLang="en-US" sz="1200" b="1" kern="0" dirty="0">
              <a:solidFill>
                <a:srgbClr val="C00000"/>
              </a:solidFill>
              <a:latin typeface="微软雅黑" pitchFamily="34" charset="-122"/>
              <a:ea typeface="微软雅黑" pitchFamily="34" charset="-122"/>
            </a:endParaRPr>
          </a:p>
        </p:txBody>
      </p:sp>
      <p:sp>
        <p:nvSpPr>
          <p:cNvPr id="37" name="圆角矩形 46"/>
          <p:cNvSpPr/>
          <p:nvPr/>
        </p:nvSpPr>
        <p:spPr bwMode="auto">
          <a:xfrm>
            <a:off x="6805702" y="1786867"/>
            <a:ext cx="503869" cy="288000"/>
          </a:xfrm>
          <a:prstGeom prst="roundRect">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1TX</a:t>
            </a:r>
            <a:endParaRPr lang="zh-CN" altLang="en-US" sz="1200" b="1" kern="0" dirty="0">
              <a:solidFill>
                <a:srgbClr val="C00000"/>
              </a:solidFill>
              <a:latin typeface="微软雅黑" pitchFamily="34" charset="-122"/>
              <a:ea typeface="微软雅黑" pitchFamily="34" charset="-122"/>
            </a:endParaRPr>
          </a:p>
        </p:txBody>
      </p:sp>
      <p:sp>
        <p:nvSpPr>
          <p:cNvPr id="38" name="圆角矩形 46"/>
          <p:cNvSpPr/>
          <p:nvPr/>
        </p:nvSpPr>
        <p:spPr bwMode="auto">
          <a:xfrm>
            <a:off x="7329399" y="1665245"/>
            <a:ext cx="359906" cy="386726"/>
          </a:xfrm>
          <a:prstGeom prst="roundRect">
            <a:avLst>
              <a:gd name="adj" fmla="val 0"/>
            </a:avLst>
          </a:prstGeom>
          <a:solidFill>
            <a:schemeClr val="accent2">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RF</a:t>
            </a:r>
            <a:endParaRPr lang="zh-CN" altLang="en-US" sz="1200" b="1" kern="0" dirty="0">
              <a:solidFill>
                <a:srgbClr val="C00000"/>
              </a:solidFill>
              <a:latin typeface="微软雅黑" pitchFamily="34" charset="-122"/>
              <a:ea typeface="微软雅黑" pitchFamily="34" charset="-122"/>
            </a:endParaRPr>
          </a:p>
        </p:txBody>
      </p:sp>
      <p:sp>
        <p:nvSpPr>
          <p:cNvPr id="39" name="圆角矩形 46"/>
          <p:cNvSpPr/>
          <p:nvPr/>
        </p:nvSpPr>
        <p:spPr bwMode="auto">
          <a:xfrm>
            <a:off x="7732052" y="1750970"/>
            <a:ext cx="647831" cy="294905"/>
          </a:xfrm>
          <a:prstGeom prst="roundRect">
            <a:avLst>
              <a:gd name="adj" fmla="val 0"/>
            </a:avLst>
          </a:prstGeom>
          <a:solidFill>
            <a:schemeClr val="accent3">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PA</a:t>
            </a:r>
            <a:endParaRPr lang="zh-CN" altLang="en-US" sz="1200" b="1" kern="0" dirty="0">
              <a:solidFill>
                <a:srgbClr val="C00000"/>
              </a:solidFill>
              <a:latin typeface="微软雅黑" pitchFamily="34" charset="-122"/>
              <a:ea typeface="微软雅黑" pitchFamily="34" charset="-122"/>
            </a:endParaRPr>
          </a:p>
        </p:txBody>
      </p:sp>
      <p:sp>
        <p:nvSpPr>
          <p:cNvPr id="40" name="圆角矩形 46"/>
          <p:cNvSpPr/>
          <p:nvPr/>
        </p:nvSpPr>
        <p:spPr bwMode="auto">
          <a:xfrm>
            <a:off x="6517709" y="2109954"/>
            <a:ext cx="390821" cy="396000"/>
          </a:xfrm>
          <a:prstGeom prst="roundRect">
            <a:avLst>
              <a:gd name="adj" fmla="val 0"/>
            </a:avLst>
          </a:prstGeom>
          <a:solidFill>
            <a:schemeClr val="accent4">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PMU</a:t>
            </a:r>
            <a:endParaRPr lang="zh-CN" altLang="en-US" sz="1200" b="1" kern="0" dirty="0">
              <a:solidFill>
                <a:srgbClr val="C00000"/>
              </a:solidFill>
              <a:latin typeface="微软雅黑" pitchFamily="34" charset="-122"/>
              <a:ea typeface="微软雅黑" pitchFamily="34" charset="-122"/>
            </a:endParaRPr>
          </a:p>
        </p:txBody>
      </p:sp>
      <p:sp>
        <p:nvSpPr>
          <p:cNvPr id="41" name="圆角矩形 46"/>
          <p:cNvSpPr/>
          <p:nvPr/>
        </p:nvSpPr>
        <p:spPr bwMode="auto">
          <a:xfrm>
            <a:off x="6964157" y="2109954"/>
            <a:ext cx="515327" cy="396000"/>
          </a:xfrm>
          <a:prstGeom prst="roundRect">
            <a:avLst>
              <a:gd name="adj" fmla="val 0"/>
            </a:avLst>
          </a:prstGeom>
          <a:solidFill>
            <a:schemeClr val="accent6">
              <a:lumMod val="60000"/>
              <a:lumOff val="40000"/>
            </a:schemeClr>
          </a:solidFill>
          <a:ln w="12700" cap="flat" cmpd="sng" algn="ctr">
            <a:noFill/>
            <a:prstDash val="solid"/>
          </a:ln>
          <a:effectLst/>
          <a:extLst/>
        </p:spPr>
        <p:txBody>
          <a:bodyPr lIns="0" tIns="0" rIns="0" bIns="0" rtlCol="0" anchor="ctr"/>
          <a:lstStyle/>
          <a:p>
            <a:pPr algn="ctr" defTabSz="685373">
              <a:defRPr/>
            </a:pPr>
            <a:r>
              <a:rPr lang="en-US" altLang="zh-CN" sz="1200" b="1" kern="0" dirty="0">
                <a:solidFill>
                  <a:srgbClr val="C00000"/>
                </a:solidFill>
                <a:latin typeface="微软雅黑" pitchFamily="34" charset="-122"/>
                <a:ea typeface="微软雅黑" pitchFamily="34" charset="-122"/>
              </a:rPr>
              <a:t>Flash/</a:t>
            </a:r>
          </a:p>
          <a:p>
            <a:pPr algn="ctr" defTabSz="685373">
              <a:defRPr/>
            </a:pPr>
            <a:r>
              <a:rPr lang="en-US" altLang="zh-CN" sz="1200" b="1" kern="0" dirty="0">
                <a:solidFill>
                  <a:srgbClr val="C00000"/>
                </a:solidFill>
                <a:latin typeface="微软雅黑" pitchFamily="34" charset="-122"/>
                <a:ea typeface="微软雅黑" pitchFamily="34" charset="-122"/>
              </a:rPr>
              <a:t>RAM</a:t>
            </a:r>
            <a:endParaRPr lang="zh-CN" altLang="en-US" sz="1200" b="1" kern="0" dirty="0">
              <a:solidFill>
                <a:srgbClr val="C00000"/>
              </a:solidFill>
              <a:latin typeface="微软雅黑" pitchFamily="34" charset="-122"/>
              <a:ea typeface="微软雅黑" pitchFamily="34" charset="-122"/>
            </a:endParaRPr>
          </a:p>
        </p:txBody>
      </p:sp>
      <p:sp>
        <p:nvSpPr>
          <p:cNvPr id="42" name="等腰三角形 41"/>
          <p:cNvSpPr/>
          <p:nvPr/>
        </p:nvSpPr>
        <p:spPr>
          <a:xfrm flipV="1">
            <a:off x="8730759" y="1627906"/>
            <a:ext cx="143963" cy="180000"/>
          </a:xfrm>
          <a:prstGeom prst="triangl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58" tIns="34279" rIns="68558" bIns="34279" rtlCol="0" anchor="ctr"/>
          <a:lstStyle/>
          <a:p>
            <a:pPr algn="ctr"/>
            <a:endParaRPr lang="zh-CN" altLang="en-US">
              <a:solidFill>
                <a:schemeClr val="bg1"/>
              </a:solidFill>
              <a:latin typeface="微软雅黑" pitchFamily="34" charset="-122"/>
              <a:ea typeface="微软雅黑" pitchFamily="34" charset="-122"/>
            </a:endParaRPr>
          </a:p>
        </p:txBody>
      </p:sp>
      <p:cxnSp>
        <p:nvCxnSpPr>
          <p:cNvPr id="43" name="形状 20"/>
          <p:cNvCxnSpPr/>
          <p:nvPr/>
        </p:nvCxnSpPr>
        <p:spPr>
          <a:xfrm flipV="1">
            <a:off x="8374767" y="1807907"/>
            <a:ext cx="427974" cy="127046"/>
          </a:xfrm>
          <a:prstGeom prst="bentConnector3">
            <a:avLst>
              <a:gd name="adj1" fmla="val 99965"/>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MH_SubTitle_1"/>
          <p:cNvSpPr/>
          <p:nvPr>
            <p:custDataLst>
              <p:tags r:id="rId2"/>
            </p:custDataLst>
          </p:nvPr>
        </p:nvSpPr>
        <p:spPr>
          <a:xfrm>
            <a:off x="3655874" y="851202"/>
            <a:ext cx="1475616" cy="288000"/>
          </a:xfrm>
          <a:prstGeom prst="roundRect">
            <a:avLst>
              <a:gd name="adj" fmla="val 2354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b="1" dirty="0" smtClean="0">
                <a:solidFill>
                  <a:schemeClr val="bg1"/>
                </a:solidFill>
                <a:latin typeface="微软雅黑" pitchFamily="34" charset="-122"/>
                <a:ea typeface="微软雅黑" pitchFamily="34" charset="-122"/>
              </a:rPr>
              <a:t>Cat-0 MTC</a:t>
            </a:r>
            <a:endParaRPr lang="zh-CN" altLang="en-US" sz="1600" b="1" dirty="0">
              <a:solidFill>
                <a:schemeClr val="bg1"/>
              </a:solidFill>
              <a:latin typeface="微软雅黑" pitchFamily="34" charset="-122"/>
              <a:ea typeface="微软雅黑" pitchFamily="34" charset="-122"/>
            </a:endParaRPr>
          </a:p>
        </p:txBody>
      </p:sp>
      <p:sp>
        <p:nvSpPr>
          <p:cNvPr id="45" name="MH_SubTitle_1"/>
          <p:cNvSpPr/>
          <p:nvPr>
            <p:custDataLst>
              <p:tags r:id="rId3"/>
            </p:custDataLst>
          </p:nvPr>
        </p:nvSpPr>
        <p:spPr>
          <a:xfrm>
            <a:off x="6636423" y="851202"/>
            <a:ext cx="1475616" cy="288000"/>
          </a:xfrm>
          <a:prstGeom prst="roundRect">
            <a:avLst>
              <a:gd name="adj" fmla="val 23542"/>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b="1" dirty="0">
                <a:solidFill>
                  <a:schemeClr val="bg1"/>
                </a:solidFill>
                <a:latin typeface="微软雅黑" pitchFamily="34" charset="-122"/>
                <a:ea typeface="微软雅黑" pitchFamily="34" charset="-122"/>
              </a:rPr>
              <a:t>NB-IOT</a:t>
            </a:r>
            <a:endParaRPr lang="zh-CN" altLang="en-US" sz="1600" b="1" dirty="0">
              <a:solidFill>
                <a:schemeClr val="bg1"/>
              </a:solidFill>
              <a:latin typeface="微软雅黑" pitchFamily="34" charset="-122"/>
              <a:ea typeface="微软雅黑" pitchFamily="34" charset="-122"/>
            </a:endParaRPr>
          </a:p>
        </p:txBody>
      </p:sp>
      <p:sp>
        <p:nvSpPr>
          <p:cNvPr id="46" name="矩形 45"/>
          <p:cNvSpPr/>
          <p:nvPr/>
        </p:nvSpPr>
        <p:spPr>
          <a:xfrm>
            <a:off x="6515907" y="4463266"/>
            <a:ext cx="1699091" cy="399995"/>
          </a:xfrm>
          <a:prstGeom prst="rect">
            <a:avLst/>
          </a:prstGeom>
        </p:spPr>
        <p:txBody>
          <a:bodyPr wrap="square" lIns="91392" tIns="45696" rIns="91392" bIns="45696" anchor="ctr" anchorCtr="0">
            <a:noAutofit/>
          </a:bodyPr>
          <a:lstStyle/>
          <a:p>
            <a:r>
              <a:rPr lang="en-US" altLang="zh-CN" sz="900" i="1" dirty="0">
                <a:solidFill>
                  <a:schemeClr val="bg1"/>
                </a:solidFill>
                <a:latin typeface="Arial" panose="020B0604020202020204" pitchFamily="34" charset="0"/>
                <a:ea typeface="微软雅黑" pitchFamily="34" charset="-122"/>
              </a:rPr>
              <a:t>MMMB: </a:t>
            </a:r>
            <a:r>
              <a:rPr lang="zh-CN" altLang="en-US" sz="900" i="1" dirty="0">
                <a:solidFill>
                  <a:schemeClr val="bg1"/>
                </a:solidFill>
                <a:latin typeface="Arial" panose="020B0604020202020204" pitchFamily="34" charset="0"/>
                <a:ea typeface="微软雅黑" pitchFamily="34" charset="-122"/>
              </a:rPr>
              <a:t>多模多频段</a:t>
            </a:r>
            <a:r>
              <a:rPr lang="en-US" altLang="zh-CN" sz="900" i="1" dirty="0">
                <a:solidFill>
                  <a:schemeClr val="bg1"/>
                </a:solidFill>
                <a:latin typeface="Arial" panose="020B0604020202020204" pitchFamily="34" charset="0"/>
                <a:ea typeface="微软雅黑" pitchFamily="34" charset="-122"/>
              </a:rPr>
              <a:t>PA</a:t>
            </a:r>
          </a:p>
          <a:p>
            <a:r>
              <a:rPr lang="en-US" altLang="zh-CN" sz="900" i="1" dirty="0">
                <a:solidFill>
                  <a:schemeClr val="bg1"/>
                </a:solidFill>
                <a:latin typeface="Arial" panose="020B0604020202020204" pitchFamily="34" charset="0"/>
                <a:ea typeface="微软雅黑" pitchFamily="34" charset="-122"/>
              </a:rPr>
              <a:t>MB: </a:t>
            </a:r>
            <a:r>
              <a:rPr lang="zh-CN" altLang="en-US" sz="900" i="1" dirty="0">
                <a:solidFill>
                  <a:schemeClr val="bg1"/>
                </a:solidFill>
                <a:latin typeface="Arial" panose="020B0604020202020204" pitchFamily="34" charset="0"/>
                <a:ea typeface="微软雅黑" pitchFamily="34" charset="-122"/>
              </a:rPr>
              <a:t>多</a:t>
            </a:r>
            <a:r>
              <a:rPr lang="zh-CN" altLang="en-US" sz="900" i="1" dirty="0" smtClean="0">
                <a:solidFill>
                  <a:schemeClr val="bg1"/>
                </a:solidFill>
                <a:latin typeface="Arial" panose="020B0604020202020204" pitchFamily="34" charset="0"/>
                <a:ea typeface="微软雅黑" pitchFamily="34" charset="-122"/>
              </a:rPr>
              <a:t>频段</a:t>
            </a:r>
            <a:endParaRPr lang="en-US" altLang="zh-CN" sz="900" i="1" dirty="0">
              <a:solidFill>
                <a:schemeClr val="bg1"/>
              </a:solidFill>
              <a:latin typeface="Arial" panose="020B0604020202020204" pitchFamily="34" charset="0"/>
              <a:ea typeface="微软雅黑" pitchFamily="34" charset="-122"/>
            </a:endParaRPr>
          </a:p>
        </p:txBody>
      </p:sp>
      <p:sp>
        <p:nvSpPr>
          <p:cNvPr id="47" name="对角圆角矩形 46"/>
          <p:cNvSpPr/>
          <p:nvPr/>
        </p:nvSpPr>
        <p:spPr>
          <a:xfrm>
            <a:off x="269030" y="1308628"/>
            <a:ext cx="2267410" cy="1368000"/>
          </a:xfrm>
          <a:prstGeom prst="round2DiagRect">
            <a:avLst/>
          </a:prstGeom>
          <a:noFill/>
          <a:ln>
            <a:solidFill>
              <a:srgbClr val="FF4F4F"/>
            </a:solidFill>
          </a:ln>
        </p:spPr>
        <p:style>
          <a:lnRef idx="2">
            <a:schemeClr val="accent1">
              <a:shade val="50000"/>
            </a:schemeClr>
          </a:lnRef>
          <a:fillRef idx="1">
            <a:schemeClr val="accent1"/>
          </a:fillRef>
          <a:effectRef idx="0">
            <a:schemeClr val="accent1"/>
          </a:effectRef>
          <a:fontRef idx="minor">
            <a:schemeClr val="lt1"/>
          </a:fontRef>
        </p:style>
        <p:txBody>
          <a:bodyPr lIns="68558" tIns="34279" rIns="68558" bIns="34279" rtlCol="0" anchor="ctr"/>
          <a:lstStyle/>
          <a:p>
            <a:pPr algn="ctr"/>
            <a:endParaRPr lang="zh-CN" altLang="en-US">
              <a:solidFill>
                <a:schemeClr val="bg1"/>
              </a:solidFill>
              <a:latin typeface="微软雅黑" pitchFamily="34" charset="-122"/>
              <a:ea typeface="微软雅黑" pitchFamily="34" charset="-122"/>
            </a:endParaRPr>
          </a:p>
        </p:txBody>
      </p:sp>
      <p:sp>
        <p:nvSpPr>
          <p:cNvPr id="48" name="对角圆角矩形 47"/>
          <p:cNvSpPr/>
          <p:nvPr/>
        </p:nvSpPr>
        <p:spPr>
          <a:xfrm>
            <a:off x="3241685" y="1295549"/>
            <a:ext cx="2267410" cy="1368000"/>
          </a:xfrm>
          <a:prstGeom prst="round2Diag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58" tIns="34279" rIns="68558" bIns="34279" rtlCol="0" anchor="ctr"/>
          <a:lstStyle/>
          <a:p>
            <a:pPr algn="ctr"/>
            <a:endParaRPr lang="zh-CN" altLang="en-US">
              <a:solidFill>
                <a:schemeClr val="bg1"/>
              </a:solidFill>
              <a:latin typeface="微软雅黑" pitchFamily="34" charset="-122"/>
              <a:ea typeface="微软雅黑" pitchFamily="34" charset="-122"/>
            </a:endParaRPr>
          </a:p>
        </p:txBody>
      </p:sp>
      <p:sp>
        <p:nvSpPr>
          <p:cNvPr id="49" name="对角圆角矩形 48"/>
          <p:cNvSpPr/>
          <p:nvPr/>
        </p:nvSpPr>
        <p:spPr>
          <a:xfrm>
            <a:off x="6174714" y="1295549"/>
            <a:ext cx="2267410" cy="1368000"/>
          </a:xfrm>
          <a:prstGeom prst="round2Diag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68558" tIns="34279" rIns="68558" bIns="34279" rtlCol="0" anchor="ctr"/>
          <a:lstStyle/>
          <a:p>
            <a:pPr algn="ctr"/>
            <a:endParaRPr lang="zh-CN" altLang="en-US">
              <a:solidFill>
                <a:schemeClr val="bg1"/>
              </a:solidFill>
              <a:latin typeface="微软雅黑" pitchFamily="34" charset="-122"/>
              <a:ea typeface="微软雅黑" pitchFamily="34" charset="-122"/>
            </a:endParaRPr>
          </a:p>
        </p:txBody>
      </p:sp>
      <p:sp>
        <p:nvSpPr>
          <p:cNvPr id="50" name="矩形 49"/>
          <p:cNvSpPr/>
          <p:nvPr/>
        </p:nvSpPr>
        <p:spPr>
          <a:xfrm>
            <a:off x="931217" y="4463267"/>
            <a:ext cx="1151553" cy="484726"/>
          </a:xfrm>
          <a:prstGeom prst="rect">
            <a:avLst/>
          </a:prstGeom>
        </p:spPr>
        <p:txBody>
          <a:bodyPr wrap="none" lIns="68558" tIns="34279" rIns="68558" bIns="34279">
            <a:spAutoFit/>
          </a:bodyPr>
          <a:lstStyle/>
          <a:p>
            <a:r>
              <a:rPr lang="en-US" altLang="zh-CN" sz="900" i="1" dirty="0">
                <a:solidFill>
                  <a:schemeClr val="bg1"/>
                </a:solidFill>
                <a:latin typeface="Arial" panose="020B0604020202020204" pitchFamily="34" charset="0"/>
                <a:ea typeface="微软雅黑" pitchFamily="34" charset="-122"/>
              </a:rPr>
              <a:t>BB: </a:t>
            </a:r>
            <a:r>
              <a:rPr lang="zh-CN" altLang="en-US" sz="900" i="1" dirty="0" smtClean="0">
                <a:solidFill>
                  <a:schemeClr val="bg1"/>
                </a:solidFill>
                <a:latin typeface="Arial" panose="020B0604020202020204" pitchFamily="34" charset="0"/>
                <a:ea typeface="微软雅黑" pitchFamily="34" charset="-122"/>
              </a:rPr>
              <a:t>基带</a:t>
            </a:r>
            <a:endParaRPr lang="en-US" altLang="zh-CN" sz="900" i="1" dirty="0" smtClean="0">
              <a:solidFill>
                <a:schemeClr val="bg1"/>
              </a:solidFill>
              <a:latin typeface="Arial" panose="020B0604020202020204" pitchFamily="34" charset="0"/>
              <a:ea typeface="微软雅黑" pitchFamily="34" charset="-122"/>
            </a:endParaRPr>
          </a:p>
          <a:p>
            <a:r>
              <a:rPr lang="en-US" altLang="zh-CN" sz="900" i="1" dirty="0">
                <a:solidFill>
                  <a:schemeClr val="bg1"/>
                </a:solidFill>
                <a:latin typeface="Arial" panose="020B0604020202020204" pitchFamily="34" charset="0"/>
                <a:ea typeface="微软雅黑" pitchFamily="34" charset="-122"/>
              </a:rPr>
              <a:t>PMU: </a:t>
            </a:r>
            <a:r>
              <a:rPr lang="zh-CN" altLang="en-US" sz="900" i="1" dirty="0">
                <a:solidFill>
                  <a:schemeClr val="bg1"/>
                </a:solidFill>
                <a:latin typeface="Arial" panose="020B0604020202020204" pitchFamily="34" charset="0"/>
                <a:ea typeface="微软雅黑" pitchFamily="34" charset="-122"/>
              </a:rPr>
              <a:t>电源管理单元</a:t>
            </a:r>
            <a:endParaRPr lang="en-US" altLang="zh-CN" sz="900" i="1" dirty="0">
              <a:solidFill>
                <a:schemeClr val="bg1"/>
              </a:solidFill>
              <a:latin typeface="Arial" panose="020B0604020202020204" pitchFamily="34" charset="0"/>
              <a:ea typeface="微软雅黑" pitchFamily="34" charset="-122"/>
            </a:endParaRPr>
          </a:p>
          <a:p>
            <a:endParaRPr lang="en-US" altLang="zh-CN" sz="900" i="1" dirty="0">
              <a:solidFill>
                <a:schemeClr val="bg1"/>
              </a:solidFill>
              <a:latin typeface="Arial" panose="020B0604020202020204" pitchFamily="34" charset="0"/>
              <a:ea typeface="微软雅黑" pitchFamily="34" charset="-122"/>
            </a:endParaRPr>
          </a:p>
        </p:txBody>
      </p:sp>
      <p:grpSp>
        <p:nvGrpSpPr>
          <p:cNvPr id="2" name="组合 11"/>
          <p:cNvGrpSpPr/>
          <p:nvPr/>
        </p:nvGrpSpPr>
        <p:grpSpPr>
          <a:xfrm>
            <a:off x="663320" y="2885671"/>
            <a:ext cx="1657668" cy="611134"/>
            <a:chOff x="884656" y="3847559"/>
            <a:chExt cx="2210800" cy="814845"/>
          </a:xfrm>
        </p:grpSpPr>
        <p:sp>
          <p:nvSpPr>
            <p:cNvPr id="52" name="矩形 51"/>
            <p:cNvSpPr/>
            <p:nvPr/>
          </p:nvSpPr>
          <p:spPr>
            <a:xfrm>
              <a:off x="884656" y="3847559"/>
              <a:ext cx="2160000" cy="360000"/>
            </a:xfrm>
            <a:prstGeom prst="rect">
              <a:avLst/>
            </a:prstGeom>
          </p:spPr>
          <p:txBody>
            <a:bodyPr wrap="none" anchor="ctr" anchorCtr="0">
              <a:no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rPr>
                <a:t>低复杂度基带</a:t>
              </a:r>
              <a:endParaRPr lang="en-US" altLang="zh-CN" b="1" dirty="0">
                <a:solidFill>
                  <a:schemeClr val="bg1"/>
                </a:solidFill>
                <a:latin typeface="Arial" panose="020B0604020202020204" pitchFamily="34" charset="0"/>
                <a:ea typeface="微软雅黑" panose="020B0503020204020204" pitchFamily="34" charset="-122"/>
              </a:endParaRPr>
            </a:p>
          </p:txBody>
        </p:sp>
        <p:sp>
          <p:nvSpPr>
            <p:cNvPr id="53" name="矩形 52"/>
            <p:cNvSpPr/>
            <p:nvPr/>
          </p:nvSpPr>
          <p:spPr>
            <a:xfrm>
              <a:off x="935456" y="4293096"/>
              <a:ext cx="2160000" cy="369308"/>
            </a:xfrm>
            <a:prstGeom prst="rect">
              <a:avLst/>
            </a:prstGeom>
            <a:noFill/>
          </p:spPr>
          <p:txBody>
            <a:bodyPr wrap="square" lIns="121896" tIns="60948" rIns="121896" bIns="60948" anchor="ctr" anchorCtr="0">
              <a:noAutofit/>
            </a:bodyPr>
            <a:lstStyle/>
            <a:p>
              <a:pPr marL="214241" indent="-214241">
                <a:buFont typeface="Wingdings" panose="05000000000000000000" pitchFamily="2" charset="2"/>
                <a:buChar char="p"/>
              </a:pPr>
              <a:r>
                <a:rPr lang="zh-CN" altLang="en-US" sz="1200" b="1" dirty="0" smtClean="0">
                  <a:solidFill>
                    <a:schemeClr val="bg1"/>
                  </a:solidFill>
                  <a:latin typeface="微软雅黑" pitchFamily="34" charset="-122"/>
                  <a:ea typeface="微软雅黑" pitchFamily="34" charset="-122"/>
                </a:rPr>
                <a:t>终端协议简化</a:t>
              </a:r>
              <a:endParaRPr lang="en-US" altLang="zh-CN" sz="1200" b="1" dirty="0">
                <a:solidFill>
                  <a:schemeClr val="bg1"/>
                </a:solidFill>
                <a:latin typeface="微软雅黑" pitchFamily="34" charset="-122"/>
                <a:ea typeface="微软雅黑" pitchFamily="34" charset="-122"/>
              </a:endParaRPr>
            </a:p>
          </p:txBody>
        </p:sp>
        <p:cxnSp>
          <p:nvCxnSpPr>
            <p:cNvPr id="54" name="直接连接符 53"/>
            <p:cNvCxnSpPr/>
            <p:nvPr/>
          </p:nvCxnSpPr>
          <p:spPr>
            <a:xfrm>
              <a:off x="912087" y="4274223"/>
              <a:ext cx="2160000" cy="0"/>
            </a:xfrm>
            <a:prstGeom prst="line">
              <a:avLst/>
            </a:prstGeom>
            <a:ln w="28575">
              <a:solidFill>
                <a:srgbClr val="558ED5"/>
              </a:solidFill>
            </a:ln>
          </p:spPr>
          <p:style>
            <a:lnRef idx="1">
              <a:schemeClr val="accent1"/>
            </a:lnRef>
            <a:fillRef idx="0">
              <a:schemeClr val="accent1"/>
            </a:fillRef>
            <a:effectRef idx="0">
              <a:schemeClr val="accent1"/>
            </a:effectRef>
            <a:fontRef idx="minor">
              <a:schemeClr val="tx1"/>
            </a:fontRef>
          </p:style>
        </p:cxnSp>
      </p:grpSp>
      <p:grpSp>
        <p:nvGrpSpPr>
          <p:cNvPr id="51" name="组合 12"/>
          <p:cNvGrpSpPr/>
          <p:nvPr/>
        </p:nvGrpSpPr>
        <p:grpSpPr>
          <a:xfrm>
            <a:off x="3546154" y="2885671"/>
            <a:ext cx="1637573" cy="604183"/>
            <a:chOff x="4904119" y="3847559"/>
            <a:chExt cx="2183999" cy="805577"/>
          </a:xfrm>
        </p:grpSpPr>
        <p:sp>
          <p:nvSpPr>
            <p:cNvPr id="56" name="矩形 55"/>
            <p:cNvSpPr/>
            <p:nvPr/>
          </p:nvSpPr>
          <p:spPr>
            <a:xfrm>
              <a:off x="4911165" y="3847559"/>
              <a:ext cx="2160000" cy="360000"/>
            </a:xfrm>
            <a:prstGeom prst="rect">
              <a:avLst/>
            </a:prstGeom>
          </p:spPr>
          <p:txBody>
            <a:bodyPr wrap="none" anchor="ctr" anchorCtr="0">
              <a:no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rPr>
                <a:t>精   简   射   频</a:t>
              </a:r>
              <a:endParaRPr lang="en-US" altLang="zh-CN" b="1" dirty="0" smtClean="0">
                <a:solidFill>
                  <a:schemeClr val="bg1"/>
                </a:solidFill>
                <a:latin typeface="Arial" panose="020B0604020202020204" pitchFamily="34" charset="0"/>
                <a:ea typeface="微软雅黑" panose="020B0503020204020204" pitchFamily="34" charset="-122"/>
              </a:endParaRPr>
            </a:p>
          </p:txBody>
        </p:sp>
        <p:sp>
          <p:nvSpPr>
            <p:cNvPr id="57" name="矩形 56"/>
            <p:cNvSpPr/>
            <p:nvPr/>
          </p:nvSpPr>
          <p:spPr>
            <a:xfrm>
              <a:off x="4904119" y="4283828"/>
              <a:ext cx="2160000" cy="369308"/>
            </a:xfrm>
            <a:prstGeom prst="rect">
              <a:avLst/>
            </a:prstGeom>
            <a:noFill/>
          </p:spPr>
          <p:txBody>
            <a:bodyPr wrap="square" lIns="121896" tIns="60948" rIns="121896" bIns="60948" anchor="ctr" anchorCtr="0">
              <a:noAutofit/>
            </a:bodyPr>
            <a:lstStyle/>
            <a:p>
              <a:pPr marL="214241" indent="-214241">
                <a:buFont typeface="Wingdings" panose="05000000000000000000" pitchFamily="2" charset="2"/>
                <a:buChar char="p"/>
              </a:pPr>
              <a:r>
                <a:rPr lang="zh-CN" altLang="en-US" sz="1200" b="1" dirty="0">
                  <a:solidFill>
                    <a:schemeClr val="bg1"/>
                  </a:solidFill>
                  <a:latin typeface="微软雅黑" pitchFamily="34" charset="-122"/>
                  <a:ea typeface="微软雅黑" pitchFamily="34" charset="-122"/>
                </a:rPr>
                <a:t>单天线，半双工</a:t>
              </a:r>
            </a:p>
          </p:txBody>
        </p:sp>
        <p:cxnSp>
          <p:nvCxnSpPr>
            <p:cNvPr id="58" name="直接连接符 57"/>
            <p:cNvCxnSpPr/>
            <p:nvPr/>
          </p:nvCxnSpPr>
          <p:spPr>
            <a:xfrm>
              <a:off x="4928118" y="4274223"/>
              <a:ext cx="2160000" cy="0"/>
            </a:xfrm>
            <a:prstGeom prst="line">
              <a:avLst/>
            </a:prstGeom>
            <a:ln w="28575">
              <a:solidFill>
                <a:srgbClr val="D99694"/>
              </a:solidFill>
            </a:ln>
          </p:spPr>
          <p:style>
            <a:lnRef idx="1">
              <a:schemeClr val="accent1"/>
            </a:lnRef>
            <a:fillRef idx="0">
              <a:schemeClr val="accent1"/>
            </a:fillRef>
            <a:effectRef idx="0">
              <a:schemeClr val="accent1"/>
            </a:effectRef>
            <a:fontRef idx="minor">
              <a:schemeClr val="tx1"/>
            </a:fontRef>
          </p:style>
        </p:cxnSp>
      </p:grpSp>
      <p:grpSp>
        <p:nvGrpSpPr>
          <p:cNvPr id="55" name="组合 14"/>
          <p:cNvGrpSpPr/>
          <p:nvPr/>
        </p:nvGrpSpPr>
        <p:grpSpPr>
          <a:xfrm>
            <a:off x="6346640" y="2885671"/>
            <a:ext cx="1675627" cy="958813"/>
            <a:chOff x="8464389" y="3847559"/>
            <a:chExt cx="2234751" cy="1278417"/>
          </a:xfrm>
        </p:grpSpPr>
        <p:sp>
          <p:nvSpPr>
            <p:cNvPr id="60" name="矩形 59"/>
            <p:cNvSpPr/>
            <p:nvPr/>
          </p:nvSpPr>
          <p:spPr>
            <a:xfrm>
              <a:off x="8476243" y="3847559"/>
              <a:ext cx="2160000" cy="360000"/>
            </a:xfrm>
            <a:prstGeom prst="rect">
              <a:avLst/>
            </a:prstGeom>
          </p:spPr>
          <p:txBody>
            <a:bodyPr wrap="none" anchor="ctr" anchorCtr="0">
              <a:no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rPr>
                <a:t>高   效   功   放</a:t>
              </a:r>
              <a:endParaRPr lang="en-US" altLang="zh-CN" b="1" dirty="0" smtClean="0">
                <a:solidFill>
                  <a:schemeClr val="bg1"/>
                </a:solidFill>
                <a:latin typeface="Arial" panose="020B0604020202020204" pitchFamily="34" charset="0"/>
                <a:ea typeface="微软雅黑" panose="020B0503020204020204" pitchFamily="34" charset="-122"/>
              </a:endParaRPr>
            </a:p>
          </p:txBody>
        </p:sp>
        <p:sp>
          <p:nvSpPr>
            <p:cNvPr id="61" name="矩形 60"/>
            <p:cNvSpPr/>
            <p:nvPr/>
          </p:nvSpPr>
          <p:spPr>
            <a:xfrm>
              <a:off x="8464389" y="4333038"/>
              <a:ext cx="2234751" cy="792938"/>
            </a:xfrm>
            <a:prstGeom prst="rect">
              <a:avLst/>
            </a:prstGeom>
            <a:noFill/>
          </p:spPr>
          <p:txBody>
            <a:bodyPr wrap="square" lIns="121896" tIns="60948" rIns="121896" bIns="60948" anchor="ctr" anchorCtr="0">
              <a:noAutofit/>
            </a:bodyPr>
            <a:lstStyle/>
            <a:p>
              <a:pPr marL="214241" indent="-214241">
                <a:buFont typeface="Wingdings" panose="05000000000000000000" pitchFamily="2" charset="2"/>
                <a:buChar char="p"/>
              </a:pPr>
              <a:r>
                <a:rPr lang="zh-CN" altLang="en-US" sz="1200" b="1" dirty="0">
                  <a:solidFill>
                    <a:schemeClr val="bg1"/>
                  </a:solidFill>
                  <a:latin typeface="微软雅黑" pitchFamily="34" charset="-122"/>
                  <a:ea typeface="微软雅黑" pitchFamily="34" charset="-122"/>
                </a:rPr>
                <a:t>上行峰均比低</a:t>
              </a:r>
              <a:r>
                <a:rPr lang="zh-CN" altLang="en-US" sz="1200" b="1" dirty="0" smtClean="0">
                  <a:solidFill>
                    <a:schemeClr val="bg1"/>
                  </a:solidFill>
                  <a:latin typeface="微软雅黑" pitchFamily="34" charset="-122"/>
                  <a:ea typeface="微软雅黑" pitchFamily="34" charset="-122"/>
                </a:rPr>
                <a:t>，</a:t>
              </a:r>
              <a:endParaRPr lang="en-US" altLang="zh-CN" sz="1200" b="1" dirty="0" smtClean="0">
                <a:solidFill>
                  <a:schemeClr val="bg1"/>
                </a:solidFill>
                <a:latin typeface="微软雅黑" pitchFamily="34" charset="-122"/>
                <a:ea typeface="微软雅黑" pitchFamily="34" charset="-122"/>
              </a:endParaRPr>
            </a:p>
            <a:p>
              <a:pPr marL="214241" indent="-214241">
                <a:buFont typeface="Wingdings" panose="05000000000000000000" pitchFamily="2" charset="2"/>
                <a:buChar char="p"/>
              </a:pPr>
              <a:r>
                <a:rPr lang="zh-CN" altLang="en-US" sz="1200" b="1" dirty="0" smtClean="0">
                  <a:solidFill>
                    <a:schemeClr val="bg1"/>
                  </a:solidFill>
                  <a:latin typeface="微软雅黑" pitchFamily="34" charset="-122"/>
                  <a:ea typeface="微软雅黑" pitchFamily="34" charset="-122"/>
                </a:rPr>
                <a:t>功</a:t>
              </a:r>
              <a:r>
                <a:rPr lang="zh-CN" altLang="en-US" sz="1200" b="1" dirty="0">
                  <a:solidFill>
                    <a:schemeClr val="bg1"/>
                  </a:solidFill>
                  <a:latin typeface="微软雅黑" pitchFamily="34" charset="-122"/>
                  <a:ea typeface="微软雅黑" pitchFamily="34" charset="-122"/>
                </a:rPr>
                <a:t>放效率</a:t>
              </a:r>
              <a:r>
                <a:rPr lang="zh-CN" altLang="en-US" sz="1200" b="1" dirty="0" smtClean="0">
                  <a:solidFill>
                    <a:schemeClr val="bg1"/>
                  </a:solidFill>
                  <a:latin typeface="微软雅黑" pitchFamily="34" charset="-122"/>
                  <a:ea typeface="微软雅黑" pitchFamily="34" charset="-122"/>
                </a:rPr>
                <a:t>高</a:t>
              </a:r>
              <a:endParaRPr lang="zh-CN" altLang="en-US" sz="1200" b="1" dirty="0">
                <a:solidFill>
                  <a:schemeClr val="bg1"/>
                </a:solidFill>
                <a:latin typeface="微软雅黑" pitchFamily="34" charset="-122"/>
                <a:ea typeface="微软雅黑" pitchFamily="34" charset="-122"/>
              </a:endParaRPr>
            </a:p>
            <a:p>
              <a:pPr marL="214241" indent="-214241">
                <a:buFont typeface="Wingdings" panose="05000000000000000000" pitchFamily="2" charset="2"/>
                <a:buChar char="p"/>
              </a:pPr>
              <a:r>
                <a:rPr lang="en-US" altLang="zh-CN" sz="1200" b="1" dirty="0">
                  <a:solidFill>
                    <a:schemeClr val="bg1"/>
                  </a:solidFill>
                  <a:latin typeface="微软雅黑" pitchFamily="34" charset="-122"/>
                  <a:ea typeface="微软雅黑" pitchFamily="34" charset="-122"/>
                </a:rPr>
                <a:t>SOC</a:t>
              </a:r>
              <a:r>
                <a:rPr lang="zh-CN" altLang="en-US" sz="1200" b="1" dirty="0">
                  <a:solidFill>
                    <a:schemeClr val="bg1"/>
                  </a:solidFill>
                  <a:latin typeface="微软雅黑" pitchFamily="34" charset="-122"/>
                  <a:ea typeface="微软雅黑" pitchFamily="34" charset="-122"/>
                </a:rPr>
                <a:t>可内置</a:t>
              </a:r>
              <a:r>
                <a:rPr lang="en-US" altLang="zh-CN" sz="1200" b="1" dirty="0">
                  <a:solidFill>
                    <a:schemeClr val="bg1"/>
                  </a:solidFill>
                  <a:latin typeface="微软雅黑" pitchFamily="34" charset="-122"/>
                  <a:ea typeface="微软雅黑" pitchFamily="34" charset="-122"/>
                </a:rPr>
                <a:t>PA</a:t>
              </a:r>
            </a:p>
          </p:txBody>
        </p:sp>
        <p:cxnSp>
          <p:nvCxnSpPr>
            <p:cNvPr id="62" name="直接连接符 61"/>
            <p:cNvCxnSpPr/>
            <p:nvPr/>
          </p:nvCxnSpPr>
          <p:spPr>
            <a:xfrm>
              <a:off x="8502481" y="4274223"/>
              <a:ext cx="2160000" cy="0"/>
            </a:xfrm>
            <a:prstGeom prst="line">
              <a:avLst/>
            </a:prstGeom>
            <a:ln w="28575">
              <a:solidFill>
                <a:srgbClr val="C3D69B"/>
              </a:solidFill>
            </a:ln>
          </p:spPr>
          <p:style>
            <a:lnRef idx="1">
              <a:schemeClr val="accent1"/>
            </a:lnRef>
            <a:fillRef idx="0">
              <a:schemeClr val="accent1"/>
            </a:fillRef>
            <a:effectRef idx="0">
              <a:schemeClr val="accent1"/>
            </a:effectRef>
            <a:fontRef idx="minor">
              <a:schemeClr val="tx1"/>
            </a:fontRef>
          </p:style>
        </p:cxnSp>
      </p:grpSp>
      <p:grpSp>
        <p:nvGrpSpPr>
          <p:cNvPr id="59" name="组合 10"/>
          <p:cNvGrpSpPr/>
          <p:nvPr/>
        </p:nvGrpSpPr>
        <p:grpSpPr>
          <a:xfrm>
            <a:off x="663320" y="3688536"/>
            <a:ext cx="1619578" cy="319183"/>
            <a:chOff x="1003557" y="4881180"/>
            <a:chExt cx="2160000" cy="425577"/>
          </a:xfrm>
        </p:grpSpPr>
        <p:sp>
          <p:nvSpPr>
            <p:cNvPr id="64" name="矩形 63"/>
            <p:cNvSpPr/>
            <p:nvPr/>
          </p:nvSpPr>
          <p:spPr>
            <a:xfrm>
              <a:off x="1003557" y="4881180"/>
              <a:ext cx="2160000" cy="360000"/>
            </a:xfrm>
            <a:prstGeom prst="rect">
              <a:avLst/>
            </a:prstGeom>
          </p:spPr>
          <p:txBody>
            <a:bodyPr wrap="none" anchor="ctr" anchorCtr="0">
              <a:no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rPr>
                <a:t>精简</a:t>
              </a:r>
              <a:r>
                <a:rPr lang="zh-CN" altLang="en-US" b="1" dirty="0">
                  <a:solidFill>
                    <a:schemeClr val="bg1"/>
                  </a:solidFill>
                  <a:latin typeface="Arial" panose="020B0604020202020204" pitchFamily="34" charset="0"/>
                  <a:ea typeface="微软雅黑" panose="020B0503020204020204" pitchFamily="34" charset="-122"/>
                </a:rPr>
                <a:t>电源管理</a:t>
              </a:r>
              <a:endParaRPr lang="en-US" altLang="zh-CN" b="1" dirty="0">
                <a:solidFill>
                  <a:schemeClr val="bg1"/>
                </a:solidFill>
                <a:latin typeface="Arial" panose="020B0604020202020204" pitchFamily="34" charset="0"/>
                <a:ea typeface="微软雅黑" panose="020B0503020204020204" pitchFamily="34" charset="-122"/>
              </a:endParaRPr>
            </a:p>
          </p:txBody>
        </p:sp>
        <p:cxnSp>
          <p:nvCxnSpPr>
            <p:cNvPr id="65" name="直接连接符 64"/>
            <p:cNvCxnSpPr/>
            <p:nvPr/>
          </p:nvCxnSpPr>
          <p:spPr>
            <a:xfrm>
              <a:off x="1003557" y="5306757"/>
              <a:ext cx="2160000" cy="0"/>
            </a:xfrm>
            <a:prstGeom prst="line">
              <a:avLst/>
            </a:prstGeom>
            <a:ln w="28575">
              <a:solidFill>
                <a:srgbClr val="BEB0CF"/>
              </a:solidFill>
            </a:ln>
          </p:spPr>
          <p:style>
            <a:lnRef idx="1">
              <a:schemeClr val="accent1"/>
            </a:lnRef>
            <a:fillRef idx="0">
              <a:schemeClr val="accent1"/>
            </a:fillRef>
            <a:effectRef idx="0">
              <a:schemeClr val="accent1"/>
            </a:effectRef>
            <a:fontRef idx="minor">
              <a:schemeClr val="tx1"/>
            </a:fontRef>
          </p:style>
        </p:cxnSp>
      </p:grpSp>
      <p:grpSp>
        <p:nvGrpSpPr>
          <p:cNvPr id="63" name="组合 65"/>
          <p:cNvGrpSpPr/>
          <p:nvPr/>
        </p:nvGrpSpPr>
        <p:grpSpPr>
          <a:xfrm>
            <a:off x="3546155" y="3660886"/>
            <a:ext cx="1680543" cy="725386"/>
            <a:chOff x="4911165" y="4881180"/>
            <a:chExt cx="2241307" cy="967181"/>
          </a:xfrm>
        </p:grpSpPr>
        <p:sp>
          <p:nvSpPr>
            <p:cNvPr id="67" name="矩形 66"/>
            <p:cNvSpPr/>
            <p:nvPr/>
          </p:nvSpPr>
          <p:spPr>
            <a:xfrm>
              <a:off x="4954904" y="4881180"/>
              <a:ext cx="2160001" cy="492442"/>
            </a:xfrm>
            <a:prstGeom prst="rect">
              <a:avLst/>
            </a:prstGeom>
          </p:spPr>
          <p:txBody>
            <a:bodyPr wrap="square">
              <a:sp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rPr>
                <a:t>小 容 量 存 储</a:t>
              </a:r>
              <a:endParaRPr lang="en-US" altLang="zh-CN" b="1" dirty="0" smtClean="0">
                <a:solidFill>
                  <a:schemeClr val="bg1"/>
                </a:solidFill>
                <a:latin typeface="Arial" panose="020B0604020202020204" pitchFamily="34" charset="0"/>
                <a:ea typeface="微软雅黑" panose="020B0503020204020204" pitchFamily="34" charset="-122"/>
              </a:endParaRPr>
            </a:p>
          </p:txBody>
        </p:sp>
        <p:sp>
          <p:nvSpPr>
            <p:cNvPr id="68" name="矩形 67"/>
            <p:cNvSpPr/>
            <p:nvPr/>
          </p:nvSpPr>
          <p:spPr>
            <a:xfrm>
              <a:off x="4992472" y="5479053"/>
              <a:ext cx="2160000" cy="369308"/>
            </a:xfrm>
            <a:prstGeom prst="rect">
              <a:avLst/>
            </a:prstGeom>
            <a:noFill/>
          </p:spPr>
          <p:txBody>
            <a:bodyPr wrap="square" lIns="121896" tIns="60948" rIns="121896" bIns="60948" anchor="ctr" anchorCtr="0">
              <a:noAutofit/>
            </a:bodyPr>
            <a:lstStyle/>
            <a:p>
              <a:pPr marL="214241" indent="-214241">
                <a:buFont typeface="Wingdings" panose="05000000000000000000" pitchFamily="2" charset="2"/>
                <a:buChar char="p"/>
              </a:pPr>
              <a:r>
                <a:rPr lang="zh-CN" altLang="en-US" sz="1200" b="1" dirty="0">
                  <a:solidFill>
                    <a:schemeClr val="bg1"/>
                  </a:solidFill>
                  <a:latin typeface="微软雅黑" pitchFamily="34" charset="-122"/>
                  <a:ea typeface="微软雅黑" pitchFamily="34" charset="-122"/>
                </a:rPr>
                <a:t>协议栈</a:t>
              </a:r>
              <a:r>
                <a:rPr lang="zh-CN" altLang="en-US" sz="1200" b="1" dirty="0" smtClean="0">
                  <a:solidFill>
                    <a:schemeClr val="bg1"/>
                  </a:solidFill>
                  <a:latin typeface="微软雅黑" pitchFamily="34" charset="-122"/>
                  <a:ea typeface="微软雅黑" pitchFamily="34" charset="-122"/>
                </a:rPr>
                <a:t>优化</a:t>
              </a:r>
              <a:endParaRPr lang="en-US" altLang="zh-CN" sz="1200" b="1" dirty="0" smtClean="0">
                <a:solidFill>
                  <a:schemeClr val="bg1"/>
                </a:solidFill>
                <a:latin typeface="微软雅黑" pitchFamily="34" charset="-122"/>
                <a:ea typeface="微软雅黑" pitchFamily="34" charset="-122"/>
              </a:endParaRPr>
            </a:p>
            <a:p>
              <a:pPr marL="214241" indent="-214241">
                <a:buFont typeface="Wingdings" panose="05000000000000000000" pitchFamily="2" charset="2"/>
                <a:buChar char="p"/>
              </a:pPr>
              <a:r>
                <a:rPr lang="en-US" altLang="zh-CN" sz="1200" b="1" dirty="0" smtClean="0">
                  <a:solidFill>
                    <a:schemeClr val="bg1"/>
                  </a:solidFill>
                  <a:latin typeface="微软雅黑" pitchFamily="34" charset="-122"/>
                  <a:ea typeface="微软雅黑" pitchFamily="34" charset="-122"/>
                </a:rPr>
                <a:t>500kByte</a:t>
              </a:r>
              <a:endParaRPr lang="zh-CN" altLang="en-US" sz="1200" b="1" dirty="0">
                <a:solidFill>
                  <a:schemeClr val="bg1"/>
                </a:solidFill>
                <a:latin typeface="微软雅黑" pitchFamily="34" charset="-122"/>
                <a:ea typeface="微软雅黑" pitchFamily="34" charset="-122"/>
              </a:endParaRPr>
            </a:p>
          </p:txBody>
        </p:sp>
        <p:cxnSp>
          <p:nvCxnSpPr>
            <p:cNvPr id="69" name="直接连接符 68"/>
            <p:cNvCxnSpPr/>
            <p:nvPr/>
          </p:nvCxnSpPr>
          <p:spPr>
            <a:xfrm>
              <a:off x="4911165" y="5357557"/>
              <a:ext cx="2160000" cy="0"/>
            </a:xfrm>
            <a:prstGeom prst="line">
              <a:avLst/>
            </a:prstGeom>
            <a:ln w="28575">
              <a:solidFill>
                <a:srgbClr val="FAC090"/>
              </a:solidFill>
            </a:ln>
          </p:spPr>
          <p:style>
            <a:lnRef idx="1">
              <a:schemeClr val="accent1"/>
            </a:lnRef>
            <a:fillRef idx="0">
              <a:schemeClr val="accent1"/>
            </a:fillRef>
            <a:effectRef idx="0">
              <a:schemeClr val="accent1"/>
            </a:effectRef>
            <a:fontRef idx="minor">
              <a:schemeClr val="tx1"/>
            </a:fontRef>
          </p:style>
        </p:cxnSp>
      </p:grpSp>
      <p:sp>
        <p:nvSpPr>
          <p:cNvPr id="70" name="标题 78"/>
          <p:cNvSpPr>
            <a:spLocks noGrp="1"/>
          </p:cNvSpPr>
          <p:nvPr>
            <p:ph type="title"/>
          </p:nvPr>
        </p:nvSpPr>
        <p:spPr>
          <a:xfrm>
            <a:off x="-32" y="-18"/>
            <a:ext cx="8229600" cy="439998"/>
          </a:xfrm>
        </p:spPr>
        <p:txBody>
          <a:bodyPr/>
          <a:lstStyle/>
          <a:p>
            <a:pPr algn="l"/>
            <a:r>
              <a:rPr dirty="0" smtClean="0">
                <a:latin typeface="+mj-ea"/>
                <a:ea typeface="+mj-ea"/>
                <a:cs typeface="Arial" pitchFamily="34" charset="0"/>
              </a:rPr>
              <a:t>低成本： 终端芯片低至</a:t>
            </a:r>
            <a:r>
              <a:rPr lang="en-US" altLang="zh-CN" dirty="0" smtClean="0">
                <a:latin typeface="+mj-ea"/>
                <a:ea typeface="+mj-ea"/>
                <a:cs typeface="Arial" pitchFamily="34" charset="0"/>
              </a:rPr>
              <a:t>$1</a:t>
            </a:r>
            <a:endParaRPr dirty="0">
              <a:latin typeface="+mj-ea"/>
              <a:ea typeface="+mj-ea"/>
            </a:endParaRP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22908" y="977931"/>
            <a:ext cx="7317000" cy="774470"/>
          </a:xfrm>
          <a:prstGeom prst="roundRect">
            <a:avLst>
              <a:gd name="adj" fmla="val 50000"/>
            </a:avLst>
          </a:prstGeom>
          <a:gradFill>
            <a:gsLst>
              <a:gs pos="100000">
                <a:srgbClr val="DEDEDE"/>
              </a:gs>
              <a:gs pos="0">
                <a:srgbClr val="FBFBFB"/>
              </a:gs>
            </a:gsLst>
            <a:lin ang="5400000" scaled="1"/>
          </a:gra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r>
              <a:rPr lang="en-US" altLang="zh-CN" sz="1500" dirty="0" err="1" smtClean="0">
                <a:solidFill>
                  <a:prstClr val="black"/>
                </a:solidFill>
                <a:latin typeface="+mn-ea"/>
              </a:rPr>
              <a:t>ba</a:t>
            </a:r>
            <a:endParaRPr lang="zh-CN" altLang="en-US" sz="1500" dirty="0">
              <a:solidFill>
                <a:prstClr val="black"/>
              </a:solidFill>
              <a:latin typeface="+mn-ea"/>
            </a:endParaRPr>
          </a:p>
        </p:txBody>
      </p:sp>
      <p:sp>
        <p:nvSpPr>
          <p:cNvPr id="4" name="圆角矩形 3"/>
          <p:cNvSpPr/>
          <p:nvPr/>
        </p:nvSpPr>
        <p:spPr>
          <a:xfrm>
            <a:off x="922908" y="2079932"/>
            <a:ext cx="7317000" cy="774470"/>
          </a:xfrm>
          <a:prstGeom prst="roundRect">
            <a:avLst>
              <a:gd name="adj" fmla="val 50000"/>
            </a:avLst>
          </a:prstGeom>
          <a:solidFill>
            <a:schemeClr val="accent2"/>
          </a:soli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endParaRPr lang="zh-CN" altLang="en-US" sz="1500" dirty="0">
              <a:solidFill>
                <a:prstClr val="black"/>
              </a:solidFill>
              <a:latin typeface="+mn-ea"/>
            </a:endParaRPr>
          </a:p>
        </p:txBody>
      </p:sp>
      <p:sp>
        <p:nvSpPr>
          <p:cNvPr id="5" name="圆角矩形 4"/>
          <p:cNvSpPr/>
          <p:nvPr/>
        </p:nvSpPr>
        <p:spPr>
          <a:xfrm>
            <a:off x="922908" y="3181932"/>
            <a:ext cx="7317000" cy="774470"/>
          </a:xfrm>
          <a:prstGeom prst="roundRect">
            <a:avLst>
              <a:gd name="adj" fmla="val 50000"/>
            </a:avLst>
          </a:prstGeom>
          <a:gradFill>
            <a:gsLst>
              <a:gs pos="100000">
                <a:srgbClr val="DEDEDE"/>
              </a:gs>
              <a:gs pos="0">
                <a:srgbClr val="FBFBFB"/>
              </a:gs>
            </a:gsLst>
            <a:lin ang="5400000" scaled="1"/>
          </a:gra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endParaRPr lang="zh-CN" altLang="en-US" sz="1500" dirty="0">
              <a:solidFill>
                <a:prstClr val="black"/>
              </a:solidFill>
              <a:latin typeface="+mn-ea"/>
            </a:endParaRPr>
          </a:p>
        </p:txBody>
      </p:sp>
      <p:cxnSp>
        <p:nvCxnSpPr>
          <p:cNvPr id="6" name="直接连接符 5"/>
          <p:cNvCxnSpPr/>
          <p:nvPr/>
        </p:nvCxnSpPr>
        <p:spPr>
          <a:xfrm>
            <a:off x="1829408" y="1094103"/>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8"/>
          <p:cNvGrpSpPr/>
          <p:nvPr/>
        </p:nvGrpSpPr>
        <p:grpSpPr>
          <a:xfrm>
            <a:off x="1044360" y="1084755"/>
            <a:ext cx="585966" cy="560822"/>
            <a:chOff x="2275359" y="3935033"/>
            <a:chExt cx="714832" cy="684000"/>
          </a:xfrm>
        </p:grpSpPr>
        <p:sp>
          <p:nvSpPr>
            <p:cNvPr id="8" name="椭圆 7"/>
            <p:cNvSpPr/>
            <p:nvPr/>
          </p:nvSpPr>
          <p:spPr>
            <a:xfrm>
              <a:off x="2275359" y="3935033"/>
              <a:ext cx="684000" cy="684000"/>
            </a:xfrm>
            <a:prstGeom prst="ellipse">
              <a:avLst/>
            </a:prstGeom>
            <a:solidFill>
              <a:srgbClr val="FFC000"/>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7" name="组合 10"/>
            <p:cNvGrpSpPr/>
            <p:nvPr/>
          </p:nvGrpSpPr>
          <p:grpSpPr>
            <a:xfrm>
              <a:off x="2471993" y="4112467"/>
              <a:ext cx="518198" cy="477070"/>
              <a:chOff x="5280229" y="2677954"/>
              <a:chExt cx="655391" cy="603376"/>
            </a:xfrm>
          </p:grpSpPr>
          <p:sp>
            <p:nvSpPr>
              <p:cNvPr id="10" name="Freeform 55"/>
              <p:cNvSpPr>
                <a:spLocks/>
              </p:cNvSpPr>
              <p:nvPr/>
            </p:nvSpPr>
            <p:spPr bwMode="auto">
              <a:xfrm>
                <a:off x="5305196" y="2682116"/>
                <a:ext cx="630424" cy="599214"/>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1" name="Freeform 56"/>
              <p:cNvSpPr>
                <a:spLocks noEditPoints="1"/>
              </p:cNvSpPr>
              <p:nvPr/>
            </p:nvSpPr>
            <p:spPr bwMode="auto">
              <a:xfrm>
                <a:off x="5280229" y="2677954"/>
                <a:ext cx="151885" cy="380752"/>
              </a:xfrm>
              <a:custGeom>
                <a:avLst/>
                <a:gdLst>
                  <a:gd name="T0" fmla="*/ 17 w 31"/>
                  <a:gd name="T1" fmla="*/ 0 h 77"/>
                  <a:gd name="T2" fmla="*/ 28 w 31"/>
                  <a:gd name="T3" fmla="*/ 5 h 77"/>
                  <a:gd name="T4" fmla="*/ 31 w 31"/>
                  <a:gd name="T5" fmla="*/ 18 h 77"/>
                  <a:gd name="T6" fmla="*/ 31 w 31"/>
                  <a:gd name="T7" fmla="*/ 63 h 77"/>
                  <a:gd name="T8" fmla="*/ 27 w 31"/>
                  <a:gd name="T9" fmla="*/ 74 h 77"/>
                  <a:gd name="T10" fmla="*/ 16 w 31"/>
                  <a:gd name="T11" fmla="*/ 77 h 77"/>
                  <a:gd name="T12" fmla="*/ 2 w 31"/>
                  <a:gd name="T13" fmla="*/ 72 h 77"/>
                  <a:gd name="T14" fmla="*/ 0 w 31"/>
                  <a:gd name="T15" fmla="*/ 57 h 77"/>
                  <a:gd name="T16" fmla="*/ 0 w 31"/>
                  <a:gd name="T17" fmla="*/ 21 h 77"/>
                  <a:gd name="T18" fmla="*/ 3 w 31"/>
                  <a:gd name="T19" fmla="*/ 6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2" name="Freeform 57"/>
              <p:cNvSpPr>
                <a:spLocks/>
              </p:cNvSpPr>
              <p:nvPr/>
            </p:nvSpPr>
            <p:spPr bwMode="auto">
              <a:xfrm>
                <a:off x="5482048" y="2682116"/>
                <a:ext cx="89466" cy="376591"/>
              </a:xfrm>
              <a:custGeom>
                <a:avLst/>
                <a:gdLst>
                  <a:gd name="T0" fmla="*/ 0 w 18"/>
                  <a:gd name="T1" fmla="*/ 11 h 76"/>
                  <a:gd name="T2" fmla="*/ 11 w 18"/>
                  <a:gd name="T3" fmla="*/ 0 h 76"/>
                  <a:gd name="T4" fmla="*/ 18 w 18"/>
                  <a:gd name="T5" fmla="*/ 0 h 76"/>
                  <a:gd name="T6" fmla="*/ 18 w 18"/>
                  <a:gd name="T7" fmla="*/ 76 h 76"/>
                  <a:gd name="T8" fmla="*/ 8 w 18"/>
                  <a:gd name="T9" fmla="*/ 76 h 76"/>
                  <a:gd name="T10" fmla="*/ 8 w 18"/>
                  <a:gd name="T11" fmla="*/ 19 h 76"/>
                  <a:gd name="T12" fmla="*/ 0 w 18"/>
                  <a:gd name="T13" fmla="*/ 19 h 76"/>
                  <a:gd name="T14" fmla="*/ 0 w 18"/>
                  <a:gd name="T15" fmla="*/ 11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grpSp>
        <p:nvGrpSpPr>
          <p:cNvPr id="9" name="组合 14"/>
          <p:cNvGrpSpPr/>
          <p:nvPr/>
        </p:nvGrpSpPr>
        <p:grpSpPr>
          <a:xfrm>
            <a:off x="1037490" y="2186755"/>
            <a:ext cx="599704" cy="560822"/>
            <a:chOff x="5171439" y="5381783"/>
            <a:chExt cx="731592" cy="684000"/>
          </a:xfrm>
        </p:grpSpPr>
        <p:sp>
          <p:nvSpPr>
            <p:cNvPr id="14" name="椭圆 13"/>
            <p:cNvSpPr/>
            <p:nvPr/>
          </p:nvSpPr>
          <p:spPr>
            <a:xfrm>
              <a:off x="5171439" y="5381783"/>
              <a:ext cx="684000" cy="684000"/>
            </a:xfrm>
            <a:prstGeom prst="ellipse">
              <a:avLst/>
            </a:prstGeom>
            <a:solidFill>
              <a:srgbClr val="71A93E"/>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13" name="组合 16"/>
            <p:cNvGrpSpPr/>
            <p:nvPr/>
          </p:nvGrpSpPr>
          <p:grpSpPr>
            <a:xfrm>
              <a:off x="5373317" y="5588711"/>
              <a:ext cx="529714" cy="477072"/>
              <a:chOff x="4905105" y="3921313"/>
              <a:chExt cx="669956" cy="603376"/>
            </a:xfrm>
          </p:grpSpPr>
          <p:sp>
            <p:nvSpPr>
              <p:cNvPr id="16" name="Freeform 58"/>
              <p:cNvSpPr>
                <a:spLocks/>
              </p:cNvSpPr>
              <p:nvPr/>
            </p:nvSpPr>
            <p:spPr bwMode="auto">
              <a:xfrm>
                <a:off x="4930072" y="3931715"/>
                <a:ext cx="644989" cy="592974"/>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7" name="Freeform 59"/>
              <p:cNvSpPr>
                <a:spLocks noEditPoints="1"/>
              </p:cNvSpPr>
              <p:nvPr/>
            </p:nvSpPr>
            <p:spPr bwMode="auto">
              <a:xfrm>
                <a:off x="4905105" y="3921313"/>
                <a:ext cx="151885" cy="380752"/>
              </a:xfrm>
              <a:custGeom>
                <a:avLst/>
                <a:gdLst>
                  <a:gd name="T0" fmla="*/ 17 w 31"/>
                  <a:gd name="T1" fmla="*/ 0 h 77"/>
                  <a:gd name="T2" fmla="*/ 28 w 31"/>
                  <a:gd name="T3" fmla="*/ 5 h 77"/>
                  <a:gd name="T4" fmla="*/ 31 w 31"/>
                  <a:gd name="T5" fmla="*/ 18 h 77"/>
                  <a:gd name="T6" fmla="*/ 31 w 31"/>
                  <a:gd name="T7" fmla="*/ 62 h 77"/>
                  <a:gd name="T8" fmla="*/ 27 w 31"/>
                  <a:gd name="T9" fmla="*/ 73 h 77"/>
                  <a:gd name="T10" fmla="*/ 16 w 31"/>
                  <a:gd name="T11" fmla="*/ 77 h 77"/>
                  <a:gd name="T12" fmla="*/ 3 w 31"/>
                  <a:gd name="T13" fmla="*/ 71 h 77"/>
                  <a:gd name="T14" fmla="*/ 0 w 31"/>
                  <a:gd name="T15" fmla="*/ 56 h 77"/>
                  <a:gd name="T16" fmla="*/ 0 w 31"/>
                  <a:gd name="T17" fmla="*/ 21 h 77"/>
                  <a:gd name="T18" fmla="*/ 3 w 31"/>
                  <a:gd name="T19" fmla="*/ 5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8" name="Freeform 60"/>
              <p:cNvSpPr>
                <a:spLocks/>
              </p:cNvSpPr>
              <p:nvPr/>
            </p:nvSpPr>
            <p:spPr bwMode="auto">
              <a:xfrm>
                <a:off x="5086117" y="3921313"/>
                <a:ext cx="153965" cy="380752"/>
              </a:xfrm>
              <a:custGeom>
                <a:avLst/>
                <a:gdLst>
                  <a:gd name="T0" fmla="*/ 0 w 31"/>
                  <a:gd name="T1" fmla="*/ 16 h 77"/>
                  <a:gd name="T2" fmla="*/ 4 w 31"/>
                  <a:gd name="T3" fmla="*/ 4 h 77"/>
                  <a:gd name="T4" fmla="*/ 16 w 31"/>
                  <a:gd name="T5" fmla="*/ 0 h 77"/>
                  <a:gd name="T6" fmla="*/ 29 w 31"/>
                  <a:gd name="T7" fmla="*/ 6 h 77"/>
                  <a:gd name="T8" fmla="*/ 31 w 31"/>
                  <a:gd name="T9" fmla="*/ 22 h 77"/>
                  <a:gd name="T10" fmla="*/ 30 w 31"/>
                  <a:gd name="T11" fmla="*/ 30 h 77"/>
                  <a:gd name="T12" fmla="*/ 27 w 31"/>
                  <a:gd name="T13" fmla="*/ 38 h 77"/>
                  <a:gd name="T14" fmla="*/ 18 w 31"/>
                  <a:gd name="T15" fmla="*/ 52 h 77"/>
                  <a:gd name="T16" fmla="*/ 11 w 31"/>
                  <a:gd name="T17" fmla="*/ 68 h 77"/>
                  <a:gd name="T18" fmla="*/ 31 w 31"/>
                  <a:gd name="T19" fmla="*/ 68 h 77"/>
                  <a:gd name="T20" fmla="*/ 31 w 31"/>
                  <a:gd name="T21" fmla="*/ 76 h 77"/>
                  <a:gd name="T22" fmla="*/ 8 w 31"/>
                  <a:gd name="T23" fmla="*/ 77 h 77"/>
                  <a:gd name="T24" fmla="*/ 0 w 31"/>
                  <a:gd name="T25" fmla="*/ 76 h 77"/>
                  <a:gd name="T26" fmla="*/ 0 w 31"/>
                  <a:gd name="T27" fmla="*/ 76 h 77"/>
                  <a:gd name="T28" fmla="*/ 5 w 31"/>
                  <a:gd name="T29" fmla="*/ 55 h 77"/>
                  <a:gd name="T30" fmla="*/ 17 w 31"/>
                  <a:gd name="T31" fmla="*/ 37 h 77"/>
                  <a:gd name="T32" fmla="*/ 21 w 31"/>
                  <a:gd name="T33" fmla="*/ 20 h 77"/>
                  <a:gd name="T34" fmla="*/ 21 w 31"/>
                  <a:gd name="T35" fmla="*/ 19 h 77"/>
                  <a:gd name="T36" fmla="*/ 21 w 31"/>
                  <a:gd name="T37" fmla="*/ 17 h 77"/>
                  <a:gd name="T38" fmla="*/ 21 w 31"/>
                  <a:gd name="T39" fmla="*/ 12 h 77"/>
                  <a:gd name="T40" fmla="*/ 15 w 31"/>
                  <a:gd name="T41" fmla="*/ 7 h 77"/>
                  <a:gd name="T42" fmla="*/ 10 w 31"/>
                  <a:gd name="T43" fmla="*/ 16 h 77"/>
                  <a:gd name="T44" fmla="*/ 10 w 31"/>
                  <a:gd name="T45" fmla="*/ 19 h 77"/>
                  <a:gd name="T46" fmla="*/ 10 w 31"/>
                  <a:gd name="T47" fmla="*/ 21 h 77"/>
                  <a:gd name="T48" fmla="*/ 10 w 31"/>
                  <a:gd name="T49" fmla="*/ 23 h 77"/>
                  <a:gd name="T50" fmla="*/ 10 w 31"/>
                  <a:gd name="T51" fmla="*/ 26 h 77"/>
                  <a:gd name="T52" fmla="*/ 0 w 31"/>
                  <a:gd name="T53" fmla="*/ 26 h 77"/>
                  <a:gd name="T54" fmla="*/ 0 w 31"/>
                  <a:gd name="T55"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grpSp>
        <p:nvGrpSpPr>
          <p:cNvPr id="15" name="组合 20"/>
          <p:cNvGrpSpPr/>
          <p:nvPr/>
        </p:nvGrpSpPr>
        <p:grpSpPr>
          <a:xfrm>
            <a:off x="1038865" y="3288756"/>
            <a:ext cx="596959" cy="560821"/>
            <a:chOff x="8132088" y="3935033"/>
            <a:chExt cx="728244" cy="684000"/>
          </a:xfrm>
        </p:grpSpPr>
        <p:sp>
          <p:nvSpPr>
            <p:cNvPr id="20" name="椭圆 19"/>
            <p:cNvSpPr/>
            <p:nvPr/>
          </p:nvSpPr>
          <p:spPr>
            <a:xfrm>
              <a:off x="8132088" y="3935033"/>
              <a:ext cx="684000" cy="684000"/>
            </a:xfrm>
            <a:prstGeom prst="ellipse">
              <a:avLst/>
            </a:prstGeom>
            <a:solidFill>
              <a:srgbClr val="D6009E"/>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19" name="组合 22"/>
            <p:cNvGrpSpPr/>
            <p:nvPr/>
          </p:nvGrpSpPr>
          <p:grpSpPr>
            <a:xfrm>
              <a:off x="8330618" y="4126985"/>
              <a:ext cx="529714" cy="477072"/>
              <a:chOff x="4907450" y="5164672"/>
              <a:chExt cx="669956" cy="603376"/>
            </a:xfrm>
          </p:grpSpPr>
          <p:sp>
            <p:nvSpPr>
              <p:cNvPr id="22" name="Freeform 61"/>
              <p:cNvSpPr>
                <a:spLocks/>
              </p:cNvSpPr>
              <p:nvPr/>
            </p:nvSpPr>
            <p:spPr bwMode="auto">
              <a:xfrm>
                <a:off x="4932417" y="5172994"/>
                <a:ext cx="644989" cy="595054"/>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23" name="Freeform 62"/>
              <p:cNvSpPr>
                <a:spLocks noEditPoints="1"/>
              </p:cNvSpPr>
              <p:nvPr/>
            </p:nvSpPr>
            <p:spPr bwMode="auto">
              <a:xfrm>
                <a:off x="4907450" y="5164672"/>
                <a:ext cx="153965" cy="380752"/>
              </a:xfrm>
              <a:custGeom>
                <a:avLst/>
                <a:gdLst>
                  <a:gd name="T0" fmla="*/ 17 w 31"/>
                  <a:gd name="T1" fmla="*/ 0 h 77"/>
                  <a:gd name="T2" fmla="*/ 29 w 31"/>
                  <a:gd name="T3" fmla="*/ 5 h 77"/>
                  <a:gd name="T4" fmla="*/ 31 w 31"/>
                  <a:gd name="T5" fmla="*/ 18 h 77"/>
                  <a:gd name="T6" fmla="*/ 31 w 31"/>
                  <a:gd name="T7" fmla="*/ 62 h 77"/>
                  <a:gd name="T8" fmla="*/ 27 w 31"/>
                  <a:gd name="T9" fmla="*/ 73 h 77"/>
                  <a:gd name="T10" fmla="*/ 16 w 31"/>
                  <a:gd name="T11" fmla="*/ 77 h 77"/>
                  <a:gd name="T12" fmla="*/ 3 w 31"/>
                  <a:gd name="T13" fmla="*/ 72 h 77"/>
                  <a:gd name="T14" fmla="*/ 0 w 31"/>
                  <a:gd name="T15" fmla="*/ 56 h 77"/>
                  <a:gd name="T16" fmla="*/ 0 w 31"/>
                  <a:gd name="T17" fmla="*/ 21 h 77"/>
                  <a:gd name="T18" fmla="*/ 3 w 31"/>
                  <a:gd name="T19" fmla="*/ 5 h 77"/>
                  <a:gd name="T20" fmla="*/ 17 w 31"/>
                  <a:gd name="T21" fmla="*/ 0 h 77"/>
                  <a:gd name="T22" fmla="*/ 16 w 31"/>
                  <a:gd name="T23" fmla="*/ 70 h 77"/>
                  <a:gd name="T24" fmla="*/ 23 w 31"/>
                  <a:gd name="T25" fmla="*/ 59 h 77"/>
                  <a:gd name="T26" fmla="*/ 23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24" name="Freeform 63"/>
              <p:cNvSpPr>
                <a:spLocks/>
              </p:cNvSpPr>
              <p:nvPr/>
            </p:nvSpPr>
            <p:spPr bwMode="auto">
              <a:xfrm>
                <a:off x="5090544" y="5164672"/>
                <a:ext cx="147724" cy="380752"/>
              </a:xfrm>
              <a:custGeom>
                <a:avLst/>
                <a:gdLst>
                  <a:gd name="T0" fmla="*/ 9 w 30"/>
                  <a:gd name="T1" fmla="*/ 54 h 77"/>
                  <a:gd name="T2" fmla="*/ 9 w 30"/>
                  <a:gd name="T3" fmla="*/ 62 h 77"/>
                  <a:gd name="T4" fmla="*/ 10 w 30"/>
                  <a:gd name="T5" fmla="*/ 68 h 77"/>
                  <a:gd name="T6" fmla="*/ 16 w 30"/>
                  <a:gd name="T7" fmla="*/ 70 h 77"/>
                  <a:gd name="T8" fmla="*/ 21 w 30"/>
                  <a:gd name="T9" fmla="*/ 65 h 77"/>
                  <a:gd name="T10" fmla="*/ 21 w 30"/>
                  <a:gd name="T11" fmla="*/ 58 h 77"/>
                  <a:gd name="T12" fmla="*/ 21 w 30"/>
                  <a:gd name="T13" fmla="*/ 52 h 77"/>
                  <a:gd name="T14" fmla="*/ 20 w 30"/>
                  <a:gd name="T15" fmla="*/ 43 h 77"/>
                  <a:gd name="T16" fmla="*/ 12 w 30"/>
                  <a:gd name="T17" fmla="*/ 39 h 77"/>
                  <a:gd name="T18" fmla="*/ 10 w 30"/>
                  <a:gd name="T19" fmla="*/ 39 h 77"/>
                  <a:gd name="T20" fmla="*/ 7 w 30"/>
                  <a:gd name="T21" fmla="*/ 40 h 77"/>
                  <a:gd name="T22" fmla="*/ 7 w 30"/>
                  <a:gd name="T23" fmla="*/ 31 h 77"/>
                  <a:gd name="T24" fmla="*/ 9 w 30"/>
                  <a:gd name="T25" fmla="*/ 31 h 77"/>
                  <a:gd name="T26" fmla="*/ 19 w 30"/>
                  <a:gd name="T27" fmla="*/ 22 h 77"/>
                  <a:gd name="T28" fmla="*/ 19 w 30"/>
                  <a:gd name="T29" fmla="*/ 14 h 77"/>
                  <a:gd name="T30" fmla="*/ 14 w 30"/>
                  <a:gd name="T31" fmla="*/ 7 h 77"/>
                  <a:gd name="T32" fmla="*/ 9 w 30"/>
                  <a:gd name="T33" fmla="*/ 15 h 77"/>
                  <a:gd name="T34" fmla="*/ 9 w 30"/>
                  <a:gd name="T35" fmla="*/ 17 h 77"/>
                  <a:gd name="T36" fmla="*/ 9 w 30"/>
                  <a:gd name="T37" fmla="*/ 19 h 77"/>
                  <a:gd name="T38" fmla="*/ 0 w 30"/>
                  <a:gd name="T39" fmla="*/ 19 h 77"/>
                  <a:gd name="T40" fmla="*/ 0 w 30"/>
                  <a:gd name="T41" fmla="*/ 12 h 77"/>
                  <a:gd name="T42" fmla="*/ 15 w 30"/>
                  <a:gd name="T43" fmla="*/ 0 h 77"/>
                  <a:gd name="T44" fmla="*/ 29 w 30"/>
                  <a:gd name="T45" fmla="*/ 13 h 77"/>
                  <a:gd name="T46" fmla="*/ 29 w 30"/>
                  <a:gd name="T47" fmla="*/ 17 h 77"/>
                  <a:gd name="T48" fmla="*/ 29 w 30"/>
                  <a:gd name="T49" fmla="*/ 20 h 77"/>
                  <a:gd name="T50" fmla="*/ 22 w 30"/>
                  <a:gd name="T51" fmla="*/ 34 h 77"/>
                  <a:gd name="T52" fmla="*/ 28 w 30"/>
                  <a:gd name="T53" fmla="*/ 39 h 77"/>
                  <a:gd name="T54" fmla="*/ 30 w 30"/>
                  <a:gd name="T55" fmla="*/ 48 h 77"/>
                  <a:gd name="T56" fmla="*/ 30 w 30"/>
                  <a:gd name="T57" fmla="*/ 64 h 77"/>
                  <a:gd name="T58" fmla="*/ 14 w 30"/>
                  <a:gd name="T59" fmla="*/ 77 h 77"/>
                  <a:gd name="T60" fmla="*/ 0 w 30"/>
                  <a:gd name="T61" fmla="*/ 64 h 77"/>
                  <a:gd name="T62" fmla="*/ 0 w 30"/>
                  <a:gd name="T63" fmla="*/ 54 h 77"/>
                  <a:gd name="T64" fmla="*/ 9 w 30"/>
                  <a:gd name="T65"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cxnSp>
        <p:nvCxnSpPr>
          <p:cNvPr id="25" name="直接连接符 24"/>
          <p:cNvCxnSpPr/>
          <p:nvPr/>
        </p:nvCxnSpPr>
        <p:spPr>
          <a:xfrm>
            <a:off x="1829408" y="2196104"/>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829408" y="3298103"/>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文本框 35"/>
          <p:cNvSpPr txBox="1"/>
          <p:nvPr/>
        </p:nvSpPr>
        <p:spPr>
          <a:xfrm>
            <a:off x="1829412" y="1122741"/>
            <a:ext cx="5534149" cy="484718"/>
          </a:xfrm>
          <a:prstGeom prst="rect">
            <a:avLst/>
          </a:prstGeom>
          <a:noFill/>
        </p:spPr>
        <p:txBody>
          <a:bodyPr wrap="none" lIns="68551" tIns="34275" rIns="68551" bIns="34275" rtlCol="0">
            <a:spAutoFit/>
          </a:bodyPr>
          <a:lstStyle/>
          <a:p>
            <a:r>
              <a:rPr lang="zh-CN" altLang="en-US" sz="2700" b="1" dirty="0" smtClean="0">
                <a:latin typeface="+mn-ea"/>
              </a:rPr>
              <a:t>物联网发展趋势及</a:t>
            </a:r>
            <a:r>
              <a:rPr lang="en-US" altLang="zh-CN" sz="2700" b="1" dirty="0" smtClean="0">
                <a:latin typeface="+mn-ea"/>
              </a:rPr>
              <a:t>NB-</a:t>
            </a:r>
            <a:r>
              <a:rPr lang="en-US" altLang="zh-CN" sz="2700" b="1" dirty="0" err="1" smtClean="0">
                <a:latin typeface="+mn-ea"/>
              </a:rPr>
              <a:t>IoT</a:t>
            </a:r>
            <a:r>
              <a:rPr lang="zh-CN" altLang="en-US" sz="2700" b="1" dirty="0" smtClean="0">
                <a:latin typeface="+mn-ea"/>
              </a:rPr>
              <a:t>技术介绍</a:t>
            </a:r>
            <a:endParaRPr lang="zh-CN" altLang="en-US" sz="2700" b="1" dirty="0">
              <a:latin typeface="+mn-ea"/>
            </a:endParaRPr>
          </a:p>
        </p:txBody>
      </p:sp>
      <p:sp>
        <p:nvSpPr>
          <p:cNvPr id="28" name="文本框 37"/>
          <p:cNvSpPr txBox="1"/>
          <p:nvPr/>
        </p:nvSpPr>
        <p:spPr>
          <a:xfrm>
            <a:off x="1829410" y="2224740"/>
            <a:ext cx="5187900" cy="484718"/>
          </a:xfrm>
          <a:prstGeom prst="rect">
            <a:avLst/>
          </a:prstGeom>
          <a:noFill/>
        </p:spPr>
        <p:txBody>
          <a:bodyPr wrap="none" lIns="68551" tIns="34275" rIns="68551" bIns="34275" rtlCol="0">
            <a:spAutoFit/>
          </a:bodyPr>
          <a:lstStyle/>
          <a:p>
            <a:r>
              <a:rPr lang="zh-CN" altLang="en-US" sz="2700" b="1" dirty="0" smtClean="0">
                <a:solidFill>
                  <a:schemeClr val="bg1"/>
                </a:solidFill>
                <a:latin typeface="+mn-ea"/>
              </a:rPr>
              <a:t>中国电信</a:t>
            </a:r>
            <a:r>
              <a:rPr lang="en-US" altLang="zh-CN" sz="2700" b="1" dirty="0" smtClean="0">
                <a:solidFill>
                  <a:schemeClr val="bg1"/>
                </a:solidFill>
                <a:latin typeface="+mn-ea"/>
              </a:rPr>
              <a:t>NB-</a:t>
            </a:r>
            <a:r>
              <a:rPr lang="en-US" altLang="zh-CN" sz="2700" b="1" dirty="0" err="1" smtClean="0">
                <a:solidFill>
                  <a:schemeClr val="bg1"/>
                </a:solidFill>
                <a:latin typeface="+mn-ea"/>
              </a:rPr>
              <a:t>IoT</a:t>
            </a:r>
            <a:r>
              <a:rPr lang="zh-CN" altLang="en-US" sz="2700" b="1" dirty="0" smtClean="0">
                <a:solidFill>
                  <a:schemeClr val="bg1"/>
                </a:solidFill>
                <a:latin typeface="+mn-ea"/>
              </a:rPr>
              <a:t>网络部署及优势</a:t>
            </a:r>
            <a:endParaRPr lang="zh-CN" altLang="en-US" sz="2700" b="1" dirty="0">
              <a:solidFill>
                <a:schemeClr val="bg1"/>
              </a:solidFill>
              <a:latin typeface="+mn-ea"/>
            </a:endParaRPr>
          </a:p>
        </p:txBody>
      </p:sp>
      <p:sp>
        <p:nvSpPr>
          <p:cNvPr id="29" name="文本框 39"/>
          <p:cNvSpPr txBox="1"/>
          <p:nvPr/>
        </p:nvSpPr>
        <p:spPr>
          <a:xfrm>
            <a:off x="1829410" y="3326740"/>
            <a:ext cx="3456657" cy="484718"/>
          </a:xfrm>
          <a:prstGeom prst="rect">
            <a:avLst/>
          </a:prstGeom>
          <a:noFill/>
        </p:spPr>
        <p:txBody>
          <a:bodyPr wrap="none" lIns="68551" tIns="34275" rIns="68551" bIns="34275" rtlCol="0">
            <a:spAutoFit/>
          </a:bodyPr>
          <a:lstStyle/>
          <a:p>
            <a:r>
              <a:rPr lang="en-US" altLang="zh-CN" sz="2700" b="1" dirty="0">
                <a:solidFill>
                  <a:schemeClr val="tx1">
                    <a:lumMod val="65000"/>
                    <a:lumOff val="35000"/>
                  </a:schemeClr>
                </a:solidFill>
                <a:latin typeface="+mn-ea"/>
              </a:rPr>
              <a:t>NB-IoT</a:t>
            </a:r>
            <a:r>
              <a:rPr lang="zh-CN" altLang="en-US" sz="2700" b="1" dirty="0">
                <a:solidFill>
                  <a:schemeClr val="tx1">
                    <a:lumMod val="65000"/>
                    <a:lumOff val="35000"/>
                  </a:schemeClr>
                </a:solidFill>
                <a:latin typeface="+mn-ea"/>
              </a:rPr>
              <a:t>典型</a:t>
            </a:r>
            <a:r>
              <a:rPr lang="zh-CN" altLang="en-US" sz="2700" b="1" dirty="0" smtClean="0">
                <a:solidFill>
                  <a:schemeClr val="tx1">
                    <a:lumMod val="65000"/>
                    <a:lumOff val="35000"/>
                  </a:schemeClr>
                </a:solidFill>
                <a:latin typeface="+mn-ea"/>
              </a:rPr>
              <a:t>应用案例</a:t>
            </a:r>
            <a:endParaRPr lang="zh-CN" altLang="en-US" sz="2700" b="1" dirty="0">
              <a:solidFill>
                <a:schemeClr val="tx1">
                  <a:lumMod val="65000"/>
                  <a:lumOff val="35000"/>
                </a:schemeClr>
              </a:solidFill>
              <a:latin typeface="+mn-ea"/>
            </a:endParaRPr>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1"/>
          <p:cNvSpPr txBox="1">
            <a:spLocks/>
          </p:cNvSpPr>
          <p:nvPr/>
        </p:nvSpPr>
        <p:spPr>
          <a:xfrm>
            <a:off x="107505" y="123478"/>
            <a:ext cx="8617814" cy="407108"/>
          </a:xfrm>
          <a:prstGeom prst="rect">
            <a:avLst/>
          </a:prstGeom>
        </p:spPr>
        <p:txBody>
          <a:bodyPr lIns="68575" tIns="34288" rIns="68575" bIns="34288"/>
          <a:lstStyle/>
          <a:p>
            <a:pPr marL="914319" indent="-914319" defTabSz="685756" eaLnBrk="0" fontAlgn="base" hangingPunct="0">
              <a:spcBef>
                <a:spcPct val="0"/>
              </a:spcBef>
              <a:spcAft>
                <a:spcPct val="0"/>
              </a:spcAft>
              <a:defRPr/>
            </a:pPr>
            <a:r>
              <a:rPr kumimoji="1" lang="zh-CN" altLang="en-US" sz="2400" b="1" dirty="0" smtClean="0">
                <a:solidFill>
                  <a:schemeClr val="bg1"/>
                </a:solidFill>
                <a:latin typeface="+mj-ea"/>
                <a:ea typeface="+mj-ea"/>
                <a:cs typeface="+mj-cs"/>
                <a:sym typeface="Calibri" pitchFamily="34" charset="0"/>
              </a:rPr>
              <a:t>全球首个全覆盖</a:t>
            </a:r>
            <a:r>
              <a:rPr kumimoji="1" lang="en-US" altLang="zh-CN" sz="2400" b="1" dirty="0" smtClean="0">
                <a:solidFill>
                  <a:schemeClr val="bg1"/>
                </a:solidFill>
                <a:latin typeface="+mj-ea"/>
                <a:ea typeface="+mj-ea"/>
                <a:cs typeface="+mj-cs"/>
                <a:sym typeface="Calibri" pitchFamily="34" charset="0"/>
              </a:rPr>
              <a:t>NB-</a:t>
            </a:r>
            <a:r>
              <a:rPr kumimoji="1" lang="en-US" altLang="zh-CN" sz="2400" b="1" dirty="0" err="1" smtClean="0">
                <a:solidFill>
                  <a:schemeClr val="bg1"/>
                </a:solidFill>
                <a:latin typeface="+mj-ea"/>
                <a:ea typeface="+mj-ea"/>
                <a:cs typeface="+mj-cs"/>
                <a:sym typeface="Calibri" pitchFamily="34" charset="0"/>
              </a:rPr>
              <a:t>IoT</a:t>
            </a:r>
            <a:r>
              <a:rPr kumimoji="1" lang="zh-CN" altLang="en-US" sz="2400" b="1" dirty="0" smtClean="0">
                <a:solidFill>
                  <a:schemeClr val="bg1"/>
                </a:solidFill>
                <a:latin typeface="+mj-ea"/>
                <a:ea typeface="+mj-ea"/>
                <a:cs typeface="+mj-cs"/>
                <a:sym typeface="Calibri" pitchFamily="34" charset="0"/>
              </a:rPr>
              <a:t>商用网络</a:t>
            </a:r>
          </a:p>
        </p:txBody>
      </p:sp>
      <p:cxnSp>
        <p:nvCxnSpPr>
          <p:cNvPr id="7" name="直接箭头连接符 6"/>
          <p:cNvCxnSpPr/>
          <p:nvPr/>
        </p:nvCxnSpPr>
        <p:spPr bwMode="auto">
          <a:xfrm flipH="1">
            <a:off x="1409799" y="1131591"/>
            <a:ext cx="0" cy="3185021"/>
          </a:xfrm>
          <a:prstGeom prst="straightConnector1">
            <a:avLst/>
          </a:prstGeom>
          <a:solidFill>
            <a:schemeClr val="accent1"/>
          </a:solidFill>
          <a:ln w="38100" cap="flat" cmpd="sng" algn="ctr">
            <a:solidFill>
              <a:schemeClr val="bg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6" name="组合 30"/>
          <p:cNvGrpSpPr/>
          <p:nvPr/>
        </p:nvGrpSpPr>
        <p:grpSpPr>
          <a:xfrm>
            <a:off x="38481" y="1278156"/>
            <a:ext cx="3697195" cy="275976"/>
            <a:chOff x="286907" y="1203598"/>
            <a:chExt cx="3204973" cy="293250"/>
          </a:xfrm>
        </p:grpSpPr>
        <p:sp>
          <p:nvSpPr>
            <p:cNvPr id="26" name="圆角矩形 25"/>
            <p:cNvSpPr/>
            <p:nvPr/>
          </p:nvSpPr>
          <p:spPr bwMode="auto">
            <a:xfrm>
              <a:off x="286907" y="1203598"/>
              <a:ext cx="1152128"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pPr algn="ctr"/>
              <a:r>
                <a:rPr lang="en-US" altLang="zh-CN" sz="1200" b="1" dirty="0" smtClean="0">
                  <a:solidFill>
                    <a:schemeClr val="bg1"/>
                  </a:solidFill>
                  <a:latin typeface="+mn-ea"/>
                </a:rPr>
                <a:t>2016</a:t>
              </a:r>
              <a:r>
                <a:rPr lang="zh-CN" altLang="en-US" sz="1200" b="1" dirty="0" smtClean="0">
                  <a:solidFill>
                    <a:schemeClr val="bg1"/>
                  </a:solidFill>
                  <a:latin typeface="+mn-ea"/>
                </a:rPr>
                <a:t>年</a:t>
              </a:r>
              <a:r>
                <a:rPr lang="en-US" altLang="zh-CN" sz="1200" b="1" dirty="0" smtClean="0">
                  <a:solidFill>
                    <a:schemeClr val="bg1"/>
                  </a:solidFill>
                  <a:latin typeface="+mn-ea"/>
                </a:rPr>
                <a:t>10</a:t>
              </a:r>
              <a:r>
                <a:rPr lang="zh-CN" altLang="en-US" sz="1200" b="1" dirty="0" smtClean="0">
                  <a:solidFill>
                    <a:schemeClr val="bg1"/>
                  </a:solidFill>
                  <a:latin typeface="+mn-ea"/>
                </a:rPr>
                <a:t>月</a:t>
              </a:r>
              <a:endParaRPr lang="zh-CN" altLang="en-US" sz="1200" b="1" dirty="0">
                <a:solidFill>
                  <a:schemeClr val="bg1"/>
                </a:solidFill>
                <a:latin typeface="+mn-ea"/>
              </a:endParaRPr>
            </a:p>
          </p:txBody>
        </p:sp>
        <p:sp>
          <p:nvSpPr>
            <p:cNvPr id="27" name="圆角矩形 26"/>
            <p:cNvSpPr/>
            <p:nvPr/>
          </p:nvSpPr>
          <p:spPr bwMode="auto">
            <a:xfrm>
              <a:off x="1547664" y="1203598"/>
              <a:ext cx="1944216"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r>
                <a:rPr lang="zh-CN" altLang="en-US" sz="1200" b="1" dirty="0" smtClean="0">
                  <a:solidFill>
                    <a:schemeClr val="bg1"/>
                  </a:solidFill>
                  <a:latin typeface="+mn-ea"/>
                </a:rPr>
                <a:t>新采购的</a:t>
              </a:r>
              <a:r>
                <a:rPr lang="en-US" altLang="zh-CN" sz="1200" b="1" dirty="0" smtClean="0">
                  <a:solidFill>
                    <a:schemeClr val="bg1"/>
                  </a:solidFill>
                  <a:latin typeface="+mn-ea"/>
                </a:rPr>
                <a:t>LTE800M</a:t>
              </a:r>
              <a:r>
                <a:rPr lang="zh-CN" altLang="en-US" sz="1200" b="1" dirty="0" smtClean="0">
                  <a:solidFill>
                    <a:schemeClr val="bg1"/>
                  </a:solidFill>
                  <a:latin typeface="+mn-ea"/>
                </a:rPr>
                <a:t>设备，规范要求支持</a:t>
              </a:r>
              <a:r>
                <a:rPr lang="en-US" altLang="zh-CN" sz="1200" b="1" dirty="0" smtClean="0">
                  <a:solidFill>
                    <a:schemeClr val="bg1"/>
                  </a:solidFill>
                  <a:latin typeface="+mn-ea"/>
                </a:rPr>
                <a:t>NB-</a:t>
              </a:r>
              <a:r>
                <a:rPr lang="en-US" altLang="zh-CN" sz="1200" b="1" dirty="0" err="1" smtClean="0">
                  <a:solidFill>
                    <a:schemeClr val="bg1"/>
                  </a:solidFill>
                  <a:latin typeface="+mn-ea"/>
                </a:rPr>
                <a:t>IoT</a:t>
              </a:r>
              <a:endParaRPr lang="zh-CN" altLang="en-US" sz="1200" b="1" dirty="0">
                <a:solidFill>
                  <a:schemeClr val="bg1"/>
                </a:solidFill>
                <a:latin typeface="+mn-ea"/>
              </a:endParaRPr>
            </a:p>
          </p:txBody>
        </p:sp>
        <p:sp>
          <p:nvSpPr>
            <p:cNvPr id="28" name="椭圆 27"/>
            <p:cNvSpPr/>
            <p:nvPr/>
          </p:nvSpPr>
          <p:spPr bwMode="auto">
            <a:xfrm>
              <a:off x="1385656" y="1260223"/>
              <a:ext cx="180000" cy="180000"/>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200" b="1" dirty="0">
                <a:solidFill>
                  <a:schemeClr val="bg1"/>
                </a:solidFill>
                <a:latin typeface="+mn-ea"/>
              </a:endParaRPr>
            </a:p>
          </p:txBody>
        </p:sp>
      </p:grpSp>
      <p:grpSp>
        <p:nvGrpSpPr>
          <p:cNvPr id="8" name="组合 31"/>
          <p:cNvGrpSpPr/>
          <p:nvPr/>
        </p:nvGrpSpPr>
        <p:grpSpPr>
          <a:xfrm>
            <a:off x="38481" y="1796062"/>
            <a:ext cx="3697195" cy="275976"/>
            <a:chOff x="286907" y="1774444"/>
            <a:chExt cx="3204973" cy="293250"/>
          </a:xfrm>
        </p:grpSpPr>
        <p:sp>
          <p:nvSpPr>
            <p:cNvPr id="23" name="圆角矩形 22"/>
            <p:cNvSpPr/>
            <p:nvPr/>
          </p:nvSpPr>
          <p:spPr bwMode="auto">
            <a:xfrm>
              <a:off x="286907" y="1774444"/>
              <a:ext cx="1152128"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pPr algn="ctr"/>
              <a:r>
                <a:rPr lang="en-US" altLang="zh-CN" sz="1200" b="1" dirty="0" smtClean="0">
                  <a:solidFill>
                    <a:schemeClr val="bg1"/>
                  </a:solidFill>
                  <a:latin typeface="+mn-ea"/>
                </a:rPr>
                <a:t>2016</a:t>
              </a:r>
              <a:r>
                <a:rPr lang="zh-CN" altLang="en-US" sz="1200" b="1" dirty="0" smtClean="0">
                  <a:solidFill>
                    <a:schemeClr val="bg1"/>
                  </a:solidFill>
                  <a:latin typeface="+mn-ea"/>
                </a:rPr>
                <a:t>年</a:t>
              </a:r>
              <a:r>
                <a:rPr lang="en-US" altLang="zh-CN" sz="1200" b="1" dirty="0" smtClean="0">
                  <a:solidFill>
                    <a:schemeClr val="bg1"/>
                  </a:solidFill>
                  <a:latin typeface="+mn-ea"/>
                </a:rPr>
                <a:t>12</a:t>
              </a:r>
              <a:r>
                <a:rPr lang="zh-CN" altLang="en-US" sz="1200" b="1" dirty="0" smtClean="0">
                  <a:solidFill>
                    <a:schemeClr val="bg1"/>
                  </a:solidFill>
                  <a:latin typeface="+mn-ea"/>
                </a:rPr>
                <a:t>月</a:t>
              </a:r>
              <a:endParaRPr lang="zh-CN" altLang="en-US" sz="1200" b="1" dirty="0">
                <a:solidFill>
                  <a:schemeClr val="bg1"/>
                </a:solidFill>
                <a:latin typeface="+mn-ea"/>
              </a:endParaRPr>
            </a:p>
          </p:txBody>
        </p:sp>
        <p:sp>
          <p:nvSpPr>
            <p:cNvPr id="24" name="圆角矩形 23"/>
            <p:cNvSpPr/>
            <p:nvPr/>
          </p:nvSpPr>
          <p:spPr bwMode="auto">
            <a:xfrm>
              <a:off x="1547664" y="1774444"/>
              <a:ext cx="1944216"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r>
                <a:rPr lang="zh-CN" altLang="en-US" sz="1200" b="1" dirty="0" smtClean="0">
                  <a:solidFill>
                    <a:schemeClr val="bg1"/>
                  </a:solidFill>
                  <a:latin typeface="+mn-ea"/>
                </a:rPr>
                <a:t>项目</a:t>
              </a:r>
              <a:r>
                <a:rPr lang="zh-CN" altLang="en-US" sz="1200" b="1" dirty="0">
                  <a:solidFill>
                    <a:schemeClr val="bg1"/>
                  </a:solidFill>
                  <a:latin typeface="+mn-ea"/>
                </a:rPr>
                <a:t>启动</a:t>
              </a:r>
              <a:r>
                <a:rPr lang="zh-CN" altLang="en-US" sz="1200" b="1" dirty="0" smtClean="0">
                  <a:solidFill>
                    <a:schemeClr val="bg1"/>
                  </a:solidFill>
                  <a:latin typeface="+mn-ea"/>
                </a:rPr>
                <a:t>，筹备</a:t>
              </a:r>
              <a:r>
                <a:rPr lang="zh-CN" altLang="en-US" sz="1200" b="1" dirty="0">
                  <a:solidFill>
                    <a:schemeClr val="bg1"/>
                  </a:solidFill>
                  <a:latin typeface="+mn-ea"/>
                </a:rPr>
                <a:t>测试资源、制定总体方案和测试</a:t>
              </a:r>
              <a:r>
                <a:rPr lang="zh-CN" altLang="en-US" sz="1200" b="1" dirty="0" smtClean="0">
                  <a:solidFill>
                    <a:schemeClr val="bg1"/>
                  </a:solidFill>
                  <a:latin typeface="+mn-ea"/>
                </a:rPr>
                <a:t>规范</a:t>
              </a:r>
              <a:endParaRPr lang="zh-CN" altLang="en-US" sz="1200" b="1" dirty="0">
                <a:solidFill>
                  <a:schemeClr val="bg1"/>
                </a:solidFill>
                <a:latin typeface="+mn-ea"/>
              </a:endParaRPr>
            </a:p>
          </p:txBody>
        </p:sp>
        <p:sp>
          <p:nvSpPr>
            <p:cNvPr id="25" name="椭圆 24"/>
            <p:cNvSpPr/>
            <p:nvPr/>
          </p:nvSpPr>
          <p:spPr bwMode="auto">
            <a:xfrm>
              <a:off x="1385656" y="1831069"/>
              <a:ext cx="180000" cy="180000"/>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200" b="1" dirty="0">
                <a:solidFill>
                  <a:schemeClr val="bg1"/>
                </a:solidFill>
                <a:latin typeface="+mn-ea"/>
              </a:endParaRPr>
            </a:p>
          </p:txBody>
        </p:sp>
      </p:grpSp>
      <p:grpSp>
        <p:nvGrpSpPr>
          <p:cNvPr id="9" name="组合 32"/>
          <p:cNvGrpSpPr/>
          <p:nvPr/>
        </p:nvGrpSpPr>
        <p:grpSpPr>
          <a:xfrm>
            <a:off x="1" y="2367256"/>
            <a:ext cx="3697195" cy="275976"/>
            <a:chOff x="286907" y="1774444"/>
            <a:chExt cx="3204973" cy="293250"/>
          </a:xfrm>
        </p:grpSpPr>
        <p:sp>
          <p:nvSpPr>
            <p:cNvPr id="20" name="圆角矩形 19"/>
            <p:cNvSpPr/>
            <p:nvPr/>
          </p:nvSpPr>
          <p:spPr bwMode="auto">
            <a:xfrm>
              <a:off x="286907" y="1774444"/>
              <a:ext cx="1152128"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pPr algn="ctr"/>
              <a:r>
                <a:rPr lang="en-US" altLang="zh-CN" sz="1200" b="1" dirty="0" smtClean="0">
                  <a:solidFill>
                    <a:schemeClr val="bg1"/>
                  </a:solidFill>
                  <a:latin typeface="+mn-ea"/>
                </a:rPr>
                <a:t>2017</a:t>
              </a:r>
              <a:r>
                <a:rPr lang="zh-CN" altLang="en-US" sz="1200" b="1" dirty="0" smtClean="0">
                  <a:solidFill>
                    <a:schemeClr val="bg1"/>
                  </a:solidFill>
                  <a:latin typeface="+mn-ea"/>
                </a:rPr>
                <a:t>年</a:t>
              </a:r>
              <a:r>
                <a:rPr lang="en-US" altLang="zh-CN" sz="1200" b="1" dirty="0" smtClean="0">
                  <a:solidFill>
                    <a:schemeClr val="bg1"/>
                  </a:solidFill>
                  <a:latin typeface="+mn-ea"/>
                </a:rPr>
                <a:t>1</a:t>
              </a:r>
              <a:r>
                <a:rPr lang="zh-CN" altLang="en-US" sz="1200" b="1" dirty="0" smtClean="0">
                  <a:solidFill>
                    <a:schemeClr val="bg1"/>
                  </a:solidFill>
                  <a:latin typeface="+mn-ea"/>
                </a:rPr>
                <a:t>月</a:t>
              </a:r>
              <a:endParaRPr lang="zh-CN" altLang="en-US" sz="1200" b="1" dirty="0">
                <a:solidFill>
                  <a:schemeClr val="bg1"/>
                </a:solidFill>
                <a:latin typeface="+mn-ea"/>
              </a:endParaRPr>
            </a:p>
          </p:txBody>
        </p:sp>
        <p:sp>
          <p:nvSpPr>
            <p:cNvPr id="21" name="圆角矩形 20"/>
            <p:cNvSpPr/>
            <p:nvPr/>
          </p:nvSpPr>
          <p:spPr bwMode="auto">
            <a:xfrm>
              <a:off x="1547664" y="1774444"/>
              <a:ext cx="1944216"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r>
                <a:rPr lang="zh-CN" altLang="en-US" sz="1200" b="1" dirty="0" smtClean="0">
                  <a:solidFill>
                    <a:schemeClr val="bg1"/>
                  </a:solidFill>
                  <a:latin typeface="+mn-ea"/>
                </a:rPr>
                <a:t>完成试验网工程建设</a:t>
              </a:r>
              <a:endParaRPr lang="zh-CN" altLang="en-US" sz="1200" b="1" dirty="0">
                <a:solidFill>
                  <a:schemeClr val="bg1"/>
                </a:solidFill>
                <a:latin typeface="+mn-ea"/>
              </a:endParaRPr>
            </a:p>
          </p:txBody>
        </p:sp>
        <p:sp>
          <p:nvSpPr>
            <p:cNvPr id="22" name="椭圆 21"/>
            <p:cNvSpPr/>
            <p:nvPr/>
          </p:nvSpPr>
          <p:spPr bwMode="auto">
            <a:xfrm>
              <a:off x="1385656" y="1831069"/>
              <a:ext cx="180000" cy="180000"/>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200" b="1" dirty="0">
                <a:solidFill>
                  <a:schemeClr val="bg1"/>
                </a:solidFill>
                <a:latin typeface="+mn-ea"/>
              </a:endParaRPr>
            </a:p>
          </p:txBody>
        </p:sp>
      </p:grpSp>
      <p:grpSp>
        <p:nvGrpSpPr>
          <p:cNvPr id="10" name="组合 33"/>
          <p:cNvGrpSpPr/>
          <p:nvPr/>
        </p:nvGrpSpPr>
        <p:grpSpPr>
          <a:xfrm>
            <a:off x="38481" y="2831872"/>
            <a:ext cx="3697195" cy="275976"/>
            <a:chOff x="286907" y="1774444"/>
            <a:chExt cx="3204973" cy="293250"/>
          </a:xfrm>
        </p:grpSpPr>
        <p:sp>
          <p:nvSpPr>
            <p:cNvPr id="17" name="圆角矩形 16"/>
            <p:cNvSpPr/>
            <p:nvPr/>
          </p:nvSpPr>
          <p:spPr bwMode="auto">
            <a:xfrm>
              <a:off x="286907" y="1774444"/>
              <a:ext cx="1152128"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pPr algn="ctr"/>
              <a:r>
                <a:rPr lang="en-US" altLang="zh-CN" sz="1200" b="1" dirty="0" smtClean="0">
                  <a:solidFill>
                    <a:schemeClr val="bg1"/>
                  </a:solidFill>
                  <a:latin typeface="+mn-ea"/>
                </a:rPr>
                <a:t>2017</a:t>
              </a:r>
              <a:r>
                <a:rPr lang="zh-CN" altLang="en-US" sz="1200" b="1" dirty="0" smtClean="0">
                  <a:solidFill>
                    <a:schemeClr val="bg1"/>
                  </a:solidFill>
                  <a:latin typeface="+mn-ea"/>
                </a:rPr>
                <a:t>年</a:t>
              </a:r>
              <a:r>
                <a:rPr lang="en-US" altLang="zh-CN" sz="1200" b="1" dirty="0">
                  <a:solidFill>
                    <a:schemeClr val="bg1"/>
                  </a:solidFill>
                  <a:latin typeface="+mn-ea"/>
                </a:rPr>
                <a:t>3</a:t>
              </a:r>
              <a:r>
                <a:rPr lang="zh-CN" altLang="en-US" sz="1200" b="1" dirty="0" smtClean="0">
                  <a:solidFill>
                    <a:schemeClr val="bg1"/>
                  </a:solidFill>
                  <a:latin typeface="+mn-ea"/>
                </a:rPr>
                <a:t>月</a:t>
              </a:r>
              <a:endParaRPr lang="zh-CN" altLang="en-US" sz="1200" b="1" dirty="0">
                <a:solidFill>
                  <a:schemeClr val="bg1"/>
                </a:solidFill>
                <a:latin typeface="+mn-ea"/>
              </a:endParaRPr>
            </a:p>
          </p:txBody>
        </p:sp>
        <p:sp>
          <p:nvSpPr>
            <p:cNvPr id="18" name="圆角矩形 17"/>
            <p:cNvSpPr/>
            <p:nvPr/>
          </p:nvSpPr>
          <p:spPr bwMode="auto">
            <a:xfrm>
              <a:off x="1547664" y="1774444"/>
              <a:ext cx="1944216"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r>
                <a:rPr lang="zh-CN" altLang="en-US" sz="1200" b="1" dirty="0" smtClean="0">
                  <a:solidFill>
                    <a:schemeClr val="bg1"/>
                  </a:solidFill>
                  <a:latin typeface="+mn-ea"/>
                </a:rPr>
                <a:t>完成场外试验</a:t>
              </a:r>
              <a:endParaRPr lang="zh-CN" altLang="en-US" sz="1200" b="1" dirty="0">
                <a:solidFill>
                  <a:schemeClr val="bg1"/>
                </a:solidFill>
                <a:latin typeface="+mn-ea"/>
              </a:endParaRPr>
            </a:p>
          </p:txBody>
        </p:sp>
        <p:sp>
          <p:nvSpPr>
            <p:cNvPr id="19" name="椭圆 18"/>
            <p:cNvSpPr/>
            <p:nvPr/>
          </p:nvSpPr>
          <p:spPr bwMode="auto">
            <a:xfrm>
              <a:off x="1385656" y="1831069"/>
              <a:ext cx="180000" cy="180000"/>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200" b="1" dirty="0">
                <a:solidFill>
                  <a:schemeClr val="bg1"/>
                </a:solidFill>
                <a:latin typeface="+mn-ea"/>
              </a:endParaRPr>
            </a:p>
          </p:txBody>
        </p:sp>
      </p:grpSp>
      <p:grpSp>
        <p:nvGrpSpPr>
          <p:cNvPr id="11" name="组合 34"/>
          <p:cNvGrpSpPr/>
          <p:nvPr/>
        </p:nvGrpSpPr>
        <p:grpSpPr>
          <a:xfrm>
            <a:off x="38481" y="3712836"/>
            <a:ext cx="4029463" cy="275976"/>
            <a:chOff x="286907" y="1774444"/>
            <a:chExt cx="3493005" cy="293250"/>
          </a:xfrm>
        </p:grpSpPr>
        <p:sp>
          <p:nvSpPr>
            <p:cNvPr id="14" name="圆角矩形 13"/>
            <p:cNvSpPr/>
            <p:nvPr/>
          </p:nvSpPr>
          <p:spPr bwMode="auto">
            <a:xfrm>
              <a:off x="286907" y="1774444"/>
              <a:ext cx="1152128"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pPr algn="ctr"/>
              <a:r>
                <a:rPr lang="en-US" altLang="zh-CN" sz="1200" b="1" dirty="0" smtClean="0">
                  <a:solidFill>
                    <a:schemeClr val="bg1"/>
                  </a:solidFill>
                  <a:latin typeface="+mn-ea"/>
                </a:rPr>
                <a:t>2017</a:t>
              </a:r>
              <a:r>
                <a:rPr lang="zh-CN" altLang="en-US" sz="1200" b="1" dirty="0" smtClean="0">
                  <a:solidFill>
                    <a:schemeClr val="bg1"/>
                  </a:solidFill>
                  <a:latin typeface="+mn-ea"/>
                </a:rPr>
                <a:t>年</a:t>
              </a:r>
              <a:r>
                <a:rPr lang="en-US" altLang="zh-CN" sz="1200" b="1" dirty="0" smtClean="0">
                  <a:solidFill>
                    <a:schemeClr val="bg1"/>
                  </a:solidFill>
                  <a:latin typeface="+mn-ea"/>
                </a:rPr>
                <a:t>6</a:t>
              </a:r>
              <a:r>
                <a:rPr lang="zh-CN" altLang="en-US" sz="1200" b="1" dirty="0" smtClean="0">
                  <a:solidFill>
                    <a:schemeClr val="bg1"/>
                  </a:solidFill>
                  <a:latin typeface="+mn-ea"/>
                </a:rPr>
                <a:t>月</a:t>
              </a:r>
              <a:endParaRPr lang="zh-CN" altLang="en-US" sz="1200" b="1" dirty="0">
                <a:solidFill>
                  <a:schemeClr val="bg1"/>
                </a:solidFill>
                <a:latin typeface="+mn-ea"/>
              </a:endParaRPr>
            </a:p>
          </p:txBody>
        </p:sp>
        <p:sp>
          <p:nvSpPr>
            <p:cNvPr id="15" name="圆角矩形 14"/>
            <p:cNvSpPr/>
            <p:nvPr/>
          </p:nvSpPr>
          <p:spPr bwMode="auto">
            <a:xfrm>
              <a:off x="1547664" y="1774444"/>
              <a:ext cx="2232248" cy="293250"/>
            </a:xfrm>
            <a:prstGeom prst="roundRect">
              <a:avLst/>
            </a:prstGeom>
            <a:noFill/>
            <a:ln w="9525" cap="flat" cmpd="sng" algn="ctr">
              <a:noFill/>
              <a:prstDash val="solid"/>
              <a:round/>
              <a:headEnd type="none" w="med" len="med"/>
              <a:tailEnd type="none" w="med" len="med"/>
            </a:ln>
            <a:effectLst/>
          </p:spPr>
          <p:txBody>
            <a:bodyPr rot="0" spcFirstLastPara="0" vertOverflow="overflow" horzOverflow="overflow" vert="horz" wrap="square" lIns="91440" tIns="0" rIns="91440" bIns="0" numCol="1" spcCol="0" rtlCol="0" fromWordArt="0" anchor="ctr" anchorCtr="0" forceAA="0" compatLnSpc="1">
              <a:noAutofit/>
            </a:bodyPr>
            <a:lstStyle/>
            <a:p>
              <a:r>
                <a:rPr kumimoji="1" lang="zh-CN" altLang="en-US" sz="1200" b="1" dirty="0">
                  <a:solidFill>
                    <a:schemeClr val="bg1"/>
                  </a:solidFill>
                  <a:latin typeface="+mn-ea"/>
                  <a:cs typeface="微软雅黑" panose="020B0503020204020204" charset="-122"/>
                  <a:sym typeface="Calibri" panose="020F0502020204030204" pitchFamily="34" charset="0"/>
                </a:rPr>
                <a:t>完成端到端业务运营级测试验证</a:t>
              </a:r>
              <a:endParaRPr lang="en-US" altLang="zh-CN" sz="1200" b="1" dirty="0" smtClean="0">
                <a:solidFill>
                  <a:schemeClr val="bg1"/>
                </a:solidFill>
                <a:latin typeface="+mn-ea"/>
              </a:endParaRPr>
            </a:p>
            <a:p>
              <a:r>
                <a:rPr lang="zh-CN" altLang="en-US" sz="1200" b="1" dirty="0" smtClean="0">
                  <a:solidFill>
                    <a:schemeClr val="bg1"/>
                  </a:solidFill>
                  <a:latin typeface="+mn-ea"/>
                </a:rPr>
                <a:t>完成</a:t>
              </a:r>
              <a:r>
                <a:rPr lang="en-US" altLang="zh-CN" sz="1200" b="1" dirty="0" smtClean="0">
                  <a:solidFill>
                    <a:schemeClr val="bg1"/>
                  </a:solidFill>
                  <a:latin typeface="+mn-ea"/>
                </a:rPr>
                <a:t>800M</a:t>
              </a:r>
              <a:r>
                <a:rPr lang="zh-CN" altLang="en-US" sz="1200" b="1" dirty="0">
                  <a:solidFill>
                    <a:schemeClr val="bg1"/>
                  </a:solidFill>
                  <a:latin typeface="+mn-ea"/>
                </a:rPr>
                <a:t>的</a:t>
              </a:r>
              <a:r>
                <a:rPr lang="en-US" altLang="zh-CN" sz="1200" b="1" dirty="0" smtClean="0">
                  <a:solidFill>
                    <a:schemeClr val="bg1"/>
                  </a:solidFill>
                  <a:latin typeface="+mn-ea"/>
                </a:rPr>
                <a:t>NB-</a:t>
              </a:r>
              <a:r>
                <a:rPr lang="en-US" altLang="zh-CN" sz="1200" b="1" dirty="0" err="1" smtClean="0">
                  <a:solidFill>
                    <a:schemeClr val="bg1"/>
                  </a:solidFill>
                  <a:latin typeface="+mn-ea"/>
                </a:rPr>
                <a:t>IoT</a:t>
              </a:r>
              <a:r>
                <a:rPr lang="zh-CN" altLang="en-US" sz="1200" b="1" dirty="0">
                  <a:solidFill>
                    <a:schemeClr val="bg1"/>
                  </a:solidFill>
                  <a:latin typeface="+mn-ea"/>
                </a:rPr>
                <a:t>全</a:t>
              </a:r>
              <a:r>
                <a:rPr lang="zh-CN" altLang="en-US" sz="1200" b="1" dirty="0" smtClean="0">
                  <a:solidFill>
                    <a:schemeClr val="bg1"/>
                  </a:solidFill>
                  <a:latin typeface="+mn-ea"/>
                </a:rPr>
                <a:t>网部署</a:t>
              </a:r>
              <a:endParaRPr lang="en-US" altLang="zh-CN" sz="1200" b="1" dirty="0" smtClean="0">
                <a:solidFill>
                  <a:schemeClr val="bg1"/>
                </a:solidFill>
                <a:latin typeface="+mn-ea"/>
              </a:endParaRPr>
            </a:p>
            <a:p>
              <a:pPr marL="257159" indent="-257159">
                <a:lnSpc>
                  <a:spcPct val="150000"/>
                </a:lnSpc>
              </a:pPr>
              <a:r>
                <a:rPr lang="zh-CN" altLang="en-US" sz="1200" b="1" dirty="0" smtClean="0">
                  <a:solidFill>
                    <a:schemeClr val="bg1"/>
                  </a:solidFill>
                  <a:latin typeface="+mn-ea"/>
                </a:rPr>
                <a:t>正式商用</a:t>
              </a:r>
              <a:endParaRPr lang="zh-CN" altLang="en-US" sz="1200" b="1" dirty="0">
                <a:solidFill>
                  <a:schemeClr val="bg1"/>
                </a:solidFill>
                <a:latin typeface="+mn-ea"/>
              </a:endParaRPr>
            </a:p>
          </p:txBody>
        </p:sp>
        <p:sp>
          <p:nvSpPr>
            <p:cNvPr id="16" name="椭圆 15"/>
            <p:cNvSpPr/>
            <p:nvPr/>
          </p:nvSpPr>
          <p:spPr bwMode="auto">
            <a:xfrm>
              <a:off x="1385656" y="1831069"/>
              <a:ext cx="180000" cy="180000"/>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200" b="1" dirty="0">
                <a:solidFill>
                  <a:schemeClr val="bg1"/>
                </a:solidFill>
                <a:latin typeface="+mn-ea"/>
              </a:endParaRPr>
            </a:p>
          </p:txBody>
        </p:sp>
      </p:grpSp>
      <p:graphicFrame>
        <p:nvGraphicFramePr>
          <p:cNvPr id="45" name="图示 44"/>
          <p:cNvGraphicFramePr/>
          <p:nvPr/>
        </p:nvGraphicFramePr>
        <p:xfrm>
          <a:off x="3419872" y="1203599"/>
          <a:ext cx="5724128" cy="374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892019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矩形 134"/>
          <p:cNvSpPr/>
          <p:nvPr/>
        </p:nvSpPr>
        <p:spPr>
          <a:xfrm>
            <a:off x="-32" y="-18"/>
            <a:ext cx="8820472" cy="461772"/>
          </a:xfrm>
          <a:prstGeom prst="rect">
            <a:avLst/>
          </a:prstGeom>
          <a:noFill/>
          <a:ln w="9525" algn="ctr">
            <a:noFill/>
            <a:miter lim="800000"/>
            <a:headEnd/>
            <a:tailEnd/>
          </a:ln>
          <a:effectLst/>
        </p:spPr>
        <p:txBody>
          <a:bodyPr vert="horz" wrap="square" lIns="68532" tIns="34265" rIns="68532" bIns="34265" numCol="1" anchor="ctr" anchorCtr="0" compatLnSpc="1">
            <a:prstTxWarp prst="textNoShape">
              <a:avLst/>
            </a:prstTxWarp>
          </a:bodyPr>
          <a:lstStyle/>
          <a:p>
            <a:pPr defTabSz="685476" eaLnBrk="0" hangingPunct="0">
              <a:defRPr/>
            </a:pPr>
            <a:r>
              <a:rPr lang="en-US" altLang="zh-CN" sz="2400" b="1" dirty="0" smtClean="0">
                <a:solidFill>
                  <a:schemeClr val="bg1"/>
                </a:solidFill>
                <a:latin typeface="+mj-ea"/>
                <a:ea typeface="+mj-ea"/>
                <a:cs typeface="Arial" pitchFamily="34" charset="0"/>
                <a:sym typeface="Huawei Script Regular" charset="0"/>
              </a:rPr>
              <a:t>NB-</a:t>
            </a:r>
            <a:r>
              <a:rPr lang="en-US" altLang="zh-CN" sz="2400" b="1" dirty="0" err="1" smtClean="0">
                <a:solidFill>
                  <a:schemeClr val="bg1"/>
                </a:solidFill>
                <a:latin typeface="+mj-ea"/>
                <a:ea typeface="+mj-ea"/>
                <a:cs typeface="Arial" pitchFamily="34" charset="0"/>
                <a:sym typeface="Huawei Script Regular" charset="0"/>
              </a:rPr>
              <a:t>IoT</a:t>
            </a:r>
            <a:r>
              <a:rPr lang="zh-CN" altLang="en-US" sz="2400" b="1" dirty="0" smtClean="0">
                <a:solidFill>
                  <a:schemeClr val="bg1"/>
                </a:solidFill>
                <a:latin typeface="+mj-ea"/>
                <a:ea typeface="+mj-ea"/>
                <a:cs typeface="Arial" pitchFamily="34" charset="0"/>
                <a:sym typeface="Huawei Script Regular" charset="0"/>
              </a:rPr>
              <a:t>网络端到端部署架构</a:t>
            </a:r>
            <a:endParaRPr lang="zh-CN" altLang="en-US" sz="2400" b="1" dirty="0">
              <a:solidFill>
                <a:schemeClr val="bg1"/>
              </a:solidFill>
              <a:latin typeface="+mj-ea"/>
              <a:ea typeface="+mj-ea"/>
              <a:cs typeface="Arial" pitchFamily="34" charset="0"/>
              <a:sym typeface="Huawei Script Regular" charset="0"/>
            </a:endParaRPr>
          </a:p>
        </p:txBody>
      </p:sp>
      <p:grpSp>
        <p:nvGrpSpPr>
          <p:cNvPr id="2" name="组合 21"/>
          <p:cNvGrpSpPr/>
          <p:nvPr/>
        </p:nvGrpSpPr>
        <p:grpSpPr>
          <a:xfrm>
            <a:off x="642910" y="4211442"/>
            <a:ext cx="6208553" cy="860638"/>
            <a:chOff x="905436" y="5227392"/>
            <a:chExt cx="8280227" cy="1147517"/>
          </a:xfrm>
        </p:grpSpPr>
        <p:sp>
          <p:nvSpPr>
            <p:cNvPr id="139" name="矩形 138"/>
            <p:cNvSpPr/>
            <p:nvPr/>
          </p:nvSpPr>
          <p:spPr>
            <a:xfrm>
              <a:off x="1194855" y="5647027"/>
              <a:ext cx="7990808" cy="328263"/>
            </a:xfrm>
            <a:prstGeom prst="rect">
              <a:avLst/>
            </a:prstGeom>
          </p:spPr>
          <p:txBody>
            <a:bodyPr wrap="square" lIns="91416" tIns="45708" rIns="91416" bIns="45708">
              <a:spAutoFit/>
            </a:bodyPr>
            <a:lstStyle/>
            <a:p>
              <a:r>
                <a:rPr lang="zh-CN" altLang="en-US" sz="1000" b="1" dirty="0">
                  <a:solidFill>
                    <a:schemeClr val="bg2">
                      <a:lumMod val="90000"/>
                    </a:schemeClr>
                  </a:solidFill>
                  <a:latin typeface="+mn-ea"/>
                </a:rPr>
                <a:t>支持接口优化，优化</a:t>
              </a:r>
              <a:r>
                <a:rPr lang="en-US" altLang="zh-CN" sz="1000" b="1" dirty="0">
                  <a:solidFill>
                    <a:schemeClr val="bg2">
                      <a:lumMod val="90000"/>
                    </a:schemeClr>
                  </a:solidFill>
                  <a:latin typeface="+mn-ea"/>
                </a:rPr>
                <a:t>30%</a:t>
              </a:r>
              <a:r>
                <a:rPr lang="zh-CN" altLang="en-US" sz="1000" b="1" dirty="0">
                  <a:solidFill>
                    <a:schemeClr val="bg2">
                      <a:lumMod val="90000"/>
                    </a:schemeClr>
                  </a:solidFill>
                  <a:latin typeface="+mn-ea"/>
                </a:rPr>
                <a:t>以上信令开销，支持终端节电和降成本。</a:t>
              </a:r>
            </a:p>
          </p:txBody>
        </p:sp>
        <p:sp>
          <p:nvSpPr>
            <p:cNvPr id="140" name="椭圆 139"/>
            <p:cNvSpPr/>
            <p:nvPr/>
          </p:nvSpPr>
          <p:spPr bwMode="auto">
            <a:xfrm>
              <a:off x="905436" y="5628672"/>
              <a:ext cx="287957" cy="288032"/>
            </a:xfrm>
            <a:prstGeom prst="ellipse">
              <a:avLst/>
            </a:prstGeom>
            <a:solidFill>
              <a:srgbClr val="C00000"/>
            </a:solidFill>
            <a:ln w="9525" algn="ctr">
              <a:solidFill>
                <a:schemeClr val="bg1"/>
              </a:solidFill>
              <a:miter lim="800000"/>
              <a:headEnd/>
              <a:tailEnd/>
            </a:ln>
            <a:effectLst>
              <a:outerShdw dist="35921" dir="2700000" algn="ctr" rotWithShape="0">
                <a:srgbClr val="808080">
                  <a:alpha val="50000"/>
                </a:srgbClr>
              </a:outerShdw>
            </a:effectLst>
          </p:spPr>
          <p:txBody>
            <a:bodyPr wrap="none" lIns="35991" tIns="45708" rIns="35991" bIns="45708" rtlCol="0" anchor="ctr"/>
            <a:lstStyle/>
            <a:p>
              <a:pPr algn="ctr"/>
              <a:r>
                <a:rPr lang="en-US" altLang="zh-CN" sz="1000" b="1" dirty="0">
                  <a:solidFill>
                    <a:schemeClr val="bg2">
                      <a:lumMod val="90000"/>
                    </a:schemeClr>
                  </a:solidFill>
                  <a:latin typeface="+mn-ea"/>
                </a:rPr>
                <a:t>2</a:t>
              </a:r>
              <a:endParaRPr lang="zh-CN" altLang="en-US" sz="1000" b="1" dirty="0">
                <a:solidFill>
                  <a:schemeClr val="bg2">
                    <a:lumMod val="90000"/>
                  </a:schemeClr>
                </a:solidFill>
                <a:latin typeface="+mn-ea"/>
              </a:endParaRPr>
            </a:p>
          </p:txBody>
        </p:sp>
        <p:sp>
          <p:nvSpPr>
            <p:cNvPr id="141" name="椭圆 140"/>
            <p:cNvSpPr/>
            <p:nvPr/>
          </p:nvSpPr>
          <p:spPr bwMode="auto">
            <a:xfrm>
              <a:off x="905436" y="6046009"/>
              <a:ext cx="287957" cy="288032"/>
            </a:xfrm>
            <a:prstGeom prst="ellipse">
              <a:avLst/>
            </a:prstGeom>
            <a:solidFill>
              <a:srgbClr val="C00000"/>
            </a:solidFill>
            <a:ln w="9525" algn="ctr">
              <a:solidFill>
                <a:schemeClr val="bg1"/>
              </a:solidFill>
              <a:miter lim="800000"/>
              <a:headEnd/>
              <a:tailEnd/>
            </a:ln>
            <a:effectLst>
              <a:outerShdw dist="35921" dir="2700000" algn="ctr" rotWithShape="0">
                <a:srgbClr val="808080">
                  <a:alpha val="50000"/>
                </a:srgbClr>
              </a:outerShdw>
            </a:effectLst>
          </p:spPr>
          <p:txBody>
            <a:bodyPr wrap="none" lIns="35991" tIns="45708" rIns="35991" bIns="45708" rtlCol="0" anchor="ctr"/>
            <a:lstStyle/>
            <a:p>
              <a:pPr algn="ctr"/>
              <a:r>
                <a:rPr lang="en-US" altLang="zh-CN" sz="1000" b="1" dirty="0">
                  <a:solidFill>
                    <a:schemeClr val="bg2">
                      <a:lumMod val="90000"/>
                    </a:schemeClr>
                  </a:solidFill>
                  <a:latin typeface="+mn-ea"/>
                </a:rPr>
                <a:t>3</a:t>
              </a:r>
              <a:endParaRPr lang="zh-CN" altLang="en-US" sz="1000" b="1" dirty="0">
                <a:solidFill>
                  <a:schemeClr val="bg2">
                    <a:lumMod val="90000"/>
                  </a:schemeClr>
                </a:solidFill>
                <a:latin typeface="+mn-ea"/>
              </a:endParaRPr>
            </a:p>
          </p:txBody>
        </p:sp>
        <p:sp>
          <p:nvSpPr>
            <p:cNvPr id="142" name="矩形 141"/>
            <p:cNvSpPr/>
            <p:nvPr/>
          </p:nvSpPr>
          <p:spPr>
            <a:xfrm>
              <a:off x="1194855" y="6046646"/>
              <a:ext cx="6292185" cy="328263"/>
            </a:xfrm>
            <a:prstGeom prst="rect">
              <a:avLst/>
            </a:prstGeom>
          </p:spPr>
          <p:txBody>
            <a:bodyPr wrap="none" lIns="91416" tIns="45708" rIns="91416" bIns="45708">
              <a:spAutoFit/>
            </a:bodyPr>
            <a:lstStyle/>
            <a:p>
              <a:r>
                <a:rPr lang="zh-CN" altLang="en-US" sz="1000" b="1" dirty="0">
                  <a:solidFill>
                    <a:schemeClr val="bg2">
                      <a:lumMod val="90000"/>
                    </a:schemeClr>
                  </a:solidFill>
                  <a:latin typeface="+mn-ea"/>
                </a:rPr>
                <a:t>基于</a:t>
              </a:r>
              <a:r>
                <a:rPr lang="en-US" altLang="zh-CN" sz="1000" b="1" dirty="0">
                  <a:solidFill>
                    <a:schemeClr val="bg2">
                      <a:lumMod val="90000"/>
                    </a:schemeClr>
                  </a:solidFill>
                  <a:latin typeface="+mn-ea"/>
                </a:rPr>
                <a:t>CloudEdge</a:t>
              </a:r>
              <a:r>
                <a:rPr lang="zh-CN" altLang="en-US" sz="1000" b="1" dirty="0">
                  <a:solidFill>
                    <a:schemeClr val="bg2">
                      <a:lumMod val="90000"/>
                    </a:schemeClr>
                  </a:solidFill>
                  <a:latin typeface="+mn-ea"/>
                </a:rPr>
                <a:t>平台优化</a:t>
              </a:r>
              <a:r>
                <a:rPr lang="zh-CN" altLang="en-US" sz="1000" b="1" dirty="0" smtClean="0">
                  <a:solidFill>
                    <a:schemeClr val="bg2">
                      <a:lumMod val="90000"/>
                    </a:schemeClr>
                  </a:solidFill>
                  <a:latin typeface="+mn-ea"/>
                </a:rPr>
                <a:t>的</a:t>
              </a:r>
              <a:r>
                <a:rPr lang="en-US" altLang="zh-CN" sz="1000" b="1" dirty="0" err="1" smtClean="0">
                  <a:solidFill>
                    <a:schemeClr val="bg2">
                      <a:lumMod val="90000"/>
                    </a:schemeClr>
                  </a:solidFill>
                  <a:latin typeface="+mn-ea"/>
                </a:rPr>
                <a:t>IoT</a:t>
              </a:r>
              <a:r>
                <a:rPr lang="zh-CN" altLang="en-US" sz="1000" b="1" dirty="0" smtClean="0">
                  <a:solidFill>
                    <a:schemeClr val="bg2">
                      <a:lumMod val="90000"/>
                    </a:schemeClr>
                  </a:solidFill>
                  <a:latin typeface="+mn-ea"/>
                </a:rPr>
                <a:t>专</a:t>
              </a:r>
              <a:r>
                <a:rPr lang="zh-CN" altLang="en-US" sz="1000" b="1" dirty="0">
                  <a:solidFill>
                    <a:schemeClr val="bg2">
                      <a:lumMod val="90000"/>
                    </a:schemeClr>
                  </a:solidFill>
                  <a:latin typeface="+mn-ea"/>
                </a:rPr>
                <a:t>用核心网，可与现网组</a:t>
              </a:r>
              <a:r>
                <a:rPr lang="en-US" altLang="zh-CN" sz="1000" b="1" dirty="0">
                  <a:solidFill>
                    <a:schemeClr val="bg2">
                      <a:lumMod val="90000"/>
                    </a:schemeClr>
                  </a:solidFill>
                  <a:latin typeface="+mn-ea"/>
                </a:rPr>
                <a:t>pool</a:t>
              </a:r>
              <a:r>
                <a:rPr lang="zh-CN" altLang="en-US" sz="1000" b="1" dirty="0">
                  <a:solidFill>
                    <a:schemeClr val="bg2">
                      <a:lumMod val="90000"/>
                    </a:schemeClr>
                  </a:solidFill>
                  <a:latin typeface="+mn-ea"/>
                </a:rPr>
                <a:t>，降低每连接成本</a:t>
              </a:r>
            </a:p>
          </p:txBody>
        </p:sp>
        <p:sp>
          <p:nvSpPr>
            <p:cNvPr id="143" name="矩形 142"/>
            <p:cNvSpPr/>
            <p:nvPr/>
          </p:nvSpPr>
          <p:spPr>
            <a:xfrm>
              <a:off x="1194855" y="5245751"/>
              <a:ext cx="7990808" cy="328263"/>
            </a:xfrm>
            <a:prstGeom prst="rect">
              <a:avLst/>
            </a:prstGeom>
          </p:spPr>
          <p:txBody>
            <a:bodyPr wrap="square" lIns="91416" tIns="45708" rIns="91416" bIns="45708">
              <a:spAutoFit/>
            </a:bodyPr>
            <a:lstStyle/>
            <a:p>
              <a:r>
                <a:rPr lang="zh-CN" altLang="en-US" sz="1000" b="1" dirty="0">
                  <a:solidFill>
                    <a:schemeClr val="bg2">
                      <a:lumMod val="90000"/>
                    </a:schemeClr>
                  </a:solidFill>
                  <a:latin typeface="+mn-ea"/>
                </a:rPr>
                <a:t>重用站点基础设施，降低部署成本</a:t>
              </a:r>
            </a:p>
          </p:txBody>
        </p:sp>
        <p:sp>
          <p:nvSpPr>
            <p:cNvPr id="144" name="椭圆 143"/>
            <p:cNvSpPr/>
            <p:nvPr/>
          </p:nvSpPr>
          <p:spPr bwMode="auto">
            <a:xfrm>
              <a:off x="906899" y="5227392"/>
              <a:ext cx="287957" cy="288032"/>
            </a:xfrm>
            <a:prstGeom prst="ellipse">
              <a:avLst/>
            </a:prstGeom>
            <a:solidFill>
              <a:srgbClr val="C00000"/>
            </a:solidFill>
            <a:ln w="9525" algn="ctr">
              <a:solidFill>
                <a:schemeClr val="bg1"/>
              </a:solidFill>
              <a:miter lim="800000"/>
              <a:headEnd/>
              <a:tailEnd/>
            </a:ln>
            <a:effectLst>
              <a:outerShdw dist="35921" dir="2700000" algn="ctr" rotWithShape="0">
                <a:srgbClr val="808080">
                  <a:alpha val="50000"/>
                </a:srgbClr>
              </a:outerShdw>
            </a:effectLst>
          </p:spPr>
          <p:txBody>
            <a:bodyPr wrap="none" lIns="35991" tIns="45708" rIns="35991" bIns="45708" rtlCol="0" anchor="ctr"/>
            <a:lstStyle/>
            <a:p>
              <a:pPr algn="ctr"/>
              <a:r>
                <a:rPr lang="en-US" altLang="zh-CN" sz="1000" b="1" dirty="0">
                  <a:solidFill>
                    <a:schemeClr val="bg2">
                      <a:lumMod val="90000"/>
                    </a:schemeClr>
                  </a:solidFill>
                  <a:latin typeface="+mn-ea"/>
                </a:rPr>
                <a:t>1</a:t>
              </a:r>
              <a:endParaRPr lang="zh-CN" altLang="en-US" sz="1000" b="1" dirty="0">
                <a:solidFill>
                  <a:schemeClr val="bg2">
                    <a:lumMod val="90000"/>
                  </a:schemeClr>
                </a:solidFill>
                <a:latin typeface="+mn-ea"/>
              </a:endParaRPr>
            </a:p>
          </p:txBody>
        </p:sp>
      </p:grpSp>
      <p:sp>
        <p:nvSpPr>
          <p:cNvPr id="145" name="AutoShape 4"/>
          <p:cNvSpPr>
            <a:spLocks noChangeArrowheads="1"/>
          </p:cNvSpPr>
          <p:nvPr/>
        </p:nvSpPr>
        <p:spPr bwMode="gray">
          <a:xfrm>
            <a:off x="6395633" y="855672"/>
            <a:ext cx="1349649" cy="1779627"/>
          </a:xfrm>
          <a:prstGeom prst="roundRect">
            <a:avLst>
              <a:gd name="adj" fmla="val 9681"/>
            </a:avLst>
          </a:prstGeom>
          <a:noFill/>
          <a:ln w="19050" algn="ctr">
            <a:solidFill>
              <a:srgbClr val="FF0000"/>
            </a:solidFill>
            <a:prstDash val="dash"/>
            <a:round/>
            <a:headEnd/>
            <a:tailEnd/>
          </a:ln>
        </p:spPr>
        <p:txBody>
          <a:bodyPr wrap="none" lIns="0" tIns="45669" rIns="0" bIns="45669" anchor="ct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6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46" name="AutoShape 4"/>
          <p:cNvSpPr>
            <a:spLocks noChangeArrowheads="1"/>
          </p:cNvSpPr>
          <p:nvPr/>
        </p:nvSpPr>
        <p:spPr bwMode="gray">
          <a:xfrm>
            <a:off x="2736424" y="855672"/>
            <a:ext cx="1349649" cy="1779627"/>
          </a:xfrm>
          <a:prstGeom prst="roundRect">
            <a:avLst>
              <a:gd name="adj" fmla="val 9681"/>
            </a:avLst>
          </a:prstGeom>
          <a:noFill/>
          <a:ln w="19050" algn="ctr">
            <a:solidFill>
              <a:srgbClr val="FF0000"/>
            </a:solidFill>
            <a:prstDash val="dash"/>
            <a:round/>
            <a:headEnd/>
            <a:tailEnd/>
          </a:ln>
        </p:spPr>
        <p:txBody>
          <a:bodyPr wrap="none" lIns="0" tIns="45669" rIns="0" bIns="45669" anchor="ct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6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47" name="AutoShape 4"/>
          <p:cNvSpPr>
            <a:spLocks noChangeArrowheads="1"/>
          </p:cNvSpPr>
          <p:nvPr/>
        </p:nvSpPr>
        <p:spPr bwMode="gray">
          <a:xfrm>
            <a:off x="4626134" y="855672"/>
            <a:ext cx="1349649" cy="1779627"/>
          </a:xfrm>
          <a:prstGeom prst="roundRect">
            <a:avLst>
              <a:gd name="adj" fmla="val 9681"/>
            </a:avLst>
          </a:prstGeom>
          <a:noFill/>
          <a:ln w="19050" algn="ctr">
            <a:solidFill>
              <a:srgbClr val="FF0000"/>
            </a:solidFill>
            <a:prstDash val="dash"/>
            <a:round/>
            <a:headEnd/>
            <a:tailEnd/>
          </a:ln>
        </p:spPr>
        <p:txBody>
          <a:bodyPr wrap="none" lIns="0" tIns="45669" rIns="0" bIns="45669" anchor="ct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6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48" name="Rectangle 110"/>
          <p:cNvSpPr>
            <a:spLocks noChangeArrowheads="1"/>
          </p:cNvSpPr>
          <p:nvPr/>
        </p:nvSpPr>
        <p:spPr bwMode="auto">
          <a:xfrm>
            <a:off x="2729708" y="1359262"/>
            <a:ext cx="1123364" cy="429532"/>
          </a:xfrm>
          <a:prstGeom prst="rect">
            <a:avLst/>
          </a:prstGeom>
          <a:noFill/>
          <a:ln w="9525">
            <a:noFill/>
            <a:miter lim="800000"/>
            <a:headEnd/>
            <a:tailEnd/>
          </a:ln>
        </p:spPr>
        <p:txBody>
          <a:bodyPr wrap="squar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spcBef>
                <a:spcPts val="0"/>
              </a:spcBef>
              <a:spcAft>
                <a:spcPts val="0"/>
              </a:spcAft>
              <a:defRPr/>
            </a:pPr>
            <a:r>
              <a:rPr lang="en-US" altLang="zh-CN" sz="1000" b="1" kern="0" dirty="0">
                <a:solidFill>
                  <a:schemeClr val="bg1"/>
                </a:solidFill>
                <a:latin typeface="Arial" panose="020B0604020202020204" pitchFamily="34" charset="0"/>
                <a:ea typeface="微软雅黑" panose="020B0503020204020204" pitchFamily="34" charset="-122"/>
                <a:cs typeface="Arial" pitchFamily="34" charset="0"/>
              </a:rPr>
              <a:t>Single RAN</a:t>
            </a:r>
          </a:p>
          <a:p>
            <a:pPr algn="ctr" fontAlgn="auto">
              <a:spcBef>
                <a:spcPts val="0"/>
              </a:spcBef>
              <a:spcAft>
                <a:spcPts val="0"/>
              </a:spcAft>
              <a:defRPr/>
            </a:pPr>
            <a:r>
              <a:rPr lang="en-US" altLang="zh-CN" sz="1000" b="1" kern="0" dirty="0" smtClean="0">
                <a:solidFill>
                  <a:schemeClr val="bg1"/>
                </a:solidFill>
                <a:latin typeface="Arial" panose="020B0604020202020204" pitchFamily="34" charset="0"/>
                <a:ea typeface="微软雅黑" panose="020B0503020204020204" pitchFamily="34" charset="-122"/>
                <a:cs typeface="Arial" pitchFamily="34" charset="0"/>
              </a:rPr>
              <a:t>L/NB-</a:t>
            </a:r>
            <a:r>
              <a:rPr lang="en-US" altLang="zh-CN" sz="1000" b="1" kern="0" dirty="0" err="1" smtClean="0">
                <a:solidFill>
                  <a:schemeClr val="bg1"/>
                </a:solidFill>
                <a:latin typeface="Arial" panose="020B0604020202020204" pitchFamily="34" charset="0"/>
                <a:ea typeface="微软雅黑" panose="020B0503020204020204" pitchFamily="34" charset="-122"/>
                <a:cs typeface="Arial" pitchFamily="34" charset="0"/>
              </a:rPr>
              <a:t>IoT</a:t>
            </a:r>
            <a:endParaRPr lang="en-US" altLang="zh-CN"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grpSp>
        <p:nvGrpSpPr>
          <p:cNvPr id="3" name="Group 171"/>
          <p:cNvGrpSpPr>
            <a:grpSpLocks noChangeAspect="1"/>
          </p:cNvGrpSpPr>
          <p:nvPr/>
        </p:nvGrpSpPr>
        <p:grpSpPr bwMode="auto">
          <a:xfrm>
            <a:off x="3002866" y="959992"/>
            <a:ext cx="482533" cy="435741"/>
            <a:chOff x="2228" y="1321"/>
            <a:chExt cx="457" cy="563"/>
          </a:xfrm>
          <a:solidFill>
            <a:srgbClr val="FF6161"/>
          </a:solidFill>
        </p:grpSpPr>
        <p:sp>
          <p:nvSpPr>
            <p:cNvPr id="150" name="Rectangle 172"/>
            <p:cNvSpPr>
              <a:spLocks noChangeAspect="1" noChangeArrowheads="1"/>
            </p:cNvSpPr>
            <p:nvPr/>
          </p:nvSpPr>
          <p:spPr bwMode="auto">
            <a:xfrm>
              <a:off x="2491" y="1746"/>
              <a:ext cx="128" cy="16"/>
            </a:xfrm>
            <a:prstGeom prst="rect">
              <a:avLst/>
            </a:prstGeom>
            <a:grpFill/>
            <a:ln w="9525">
              <a:noFill/>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1" name="Freeform 173"/>
            <p:cNvSpPr>
              <a:spLocks noChangeAspect="1"/>
            </p:cNvSpPr>
            <p:nvPr/>
          </p:nvSpPr>
          <p:spPr bwMode="auto">
            <a:xfrm>
              <a:off x="2619" y="1690"/>
              <a:ext cx="66" cy="72"/>
            </a:xfrm>
            <a:custGeom>
              <a:avLst/>
              <a:gdLst>
                <a:gd name="T0" fmla="*/ 0 w 66"/>
                <a:gd name="T1" fmla="*/ 72 h 72"/>
                <a:gd name="T2" fmla="*/ 66 w 66"/>
                <a:gd name="T3" fmla="*/ 16 h 72"/>
                <a:gd name="T4" fmla="*/ 66 w 66"/>
                <a:gd name="T5" fmla="*/ 0 h 72"/>
                <a:gd name="T6" fmla="*/ 0 w 66"/>
                <a:gd name="T7" fmla="*/ 56 h 72"/>
                <a:gd name="T8" fmla="*/ 0 w 66"/>
                <a:gd name="T9" fmla="*/ 7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66" y="16"/>
                  </a:lnTo>
                  <a:lnTo>
                    <a:pt x="66" y="0"/>
                  </a:lnTo>
                  <a:lnTo>
                    <a:pt x="0" y="56"/>
                  </a:lnTo>
                  <a:lnTo>
                    <a:pt x="0" y="7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2" name="Freeform 174"/>
            <p:cNvSpPr>
              <a:spLocks noChangeAspect="1"/>
            </p:cNvSpPr>
            <p:nvPr/>
          </p:nvSpPr>
          <p:spPr bwMode="auto">
            <a:xfrm>
              <a:off x="2425" y="1690"/>
              <a:ext cx="66" cy="72"/>
            </a:xfrm>
            <a:custGeom>
              <a:avLst/>
              <a:gdLst>
                <a:gd name="T0" fmla="*/ 66 w 66"/>
                <a:gd name="T1" fmla="*/ 72 h 72"/>
                <a:gd name="T2" fmla="*/ 0 w 66"/>
                <a:gd name="T3" fmla="*/ 16 h 72"/>
                <a:gd name="T4" fmla="*/ 0 w 66"/>
                <a:gd name="T5" fmla="*/ 0 h 72"/>
                <a:gd name="T6" fmla="*/ 66 w 66"/>
                <a:gd name="T7" fmla="*/ 56 h 72"/>
                <a:gd name="T8" fmla="*/ 66 w 66"/>
                <a:gd name="T9" fmla="*/ 7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66" y="72"/>
                  </a:moveTo>
                  <a:lnTo>
                    <a:pt x="0" y="16"/>
                  </a:lnTo>
                  <a:lnTo>
                    <a:pt x="0" y="0"/>
                  </a:lnTo>
                  <a:lnTo>
                    <a:pt x="66" y="56"/>
                  </a:lnTo>
                  <a:lnTo>
                    <a:pt x="66" y="7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3" name="Freeform 175"/>
            <p:cNvSpPr>
              <a:spLocks noChangeAspect="1"/>
            </p:cNvSpPr>
            <p:nvPr/>
          </p:nvSpPr>
          <p:spPr bwMode="auto">
            <a:xfrm>
              <a:off x="2425" y="1634"/>
              <a:ext cx="260" cy="112"/>
            </a:xfrm>
            <a:custGeom>
              <a:avLst/>
              <a:gdLst>
                <a:gd name="T0" fmla="*/ 260 w 260"/>
                <a:gd name="T1" fmla="*/ 56 h 112"/>
                <a:gd name="T2" fmla="*/ 228 w 260"/>
                <a:gd name="T3" fmla="*/ 84 h 112"/>
                <a:gd name="T4" fmla="*/ 196 w 260"/>
                <a:gd name="T5" fmla="*/ 112 h 112"/>
                <a:gd name="T6" fmla="*/ 130 w 260"/>
                <a:gd name="T7" fmla="*/ 112 h 112"/>
                <a:gd name="T8" fmla="*/ 66 w 260"/>
                <a:gd name="T9" fmla="*/ 112 h 112"/>
                <a:gd name="T10" fmla="*/ 34 w 260"/>
                <a:gd name="T11" fmla="*/ 84 h 112"/>
                <a:gd name="T12" fmla="*/ 0 w 260"/>
                <a:gd name="T13" fmla="*/ 56 h 112"/>
                <a:gd name="T14" fmla="*/ 34 w 260"/>
                <a:gd name="T15" fmla="*/ 28 h 112"/>
                <a:gd name="T16" fmla="*/ 66 w 260"/>
                <a:gd name="T17" fmla="*/ 0 h 112"/>
                <a:gd name="T18" fmla="*/ 130 w 260"/>
                <a:gd name="T19" fmla="*/ 0 h 112"/>
                <a:gd name="T20" fmla="*/ 196 w 260"/>
                <a:gd name="T21" fmla="*/ 0 h 112"/>
                <a:gd name="T22" fmla="*/ 228 w 260"/>
                <a:gd name="T23" fmla="*/ 28 h 112"/>
                <a:gd name="T24" fmla="*/ 260 w 260"/>
                <a:gd name="T25" fmla="*/ 56 h 1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0"/>
                <a:gd name="T40" fmla="*/ 0 h 112"/>
                <a:gd name="T41" fmla="*/ 260 w 260"/>
                <a:gd name="T42" fmla="*/ 112 h 1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0" h="112">
                  <a:moveTo>
                    <a:pt x="260" y="56"/>
                  </a:moveTo>
                  <a:lnTo>
                    <a:pt x="228" y="84"/>
                  </a:lnTo>
                  <a:lnTo>
                    <a:pt x="196" y="112"/>
                  </a:lnTo>
                  <a:lnTo>
                    <a:pt x="130" y="112"/>
                  </a:lnTo>
                  <a:lnTo>
                    <a:pt x="66" y="112"/>
                  </a:lnTo>
                  <a:lnTo>
                    <a:pt x="34" y="84"/>
                  </a:lnTo>
                  <a:lnTo>
                    <a:pt x="0" y="56"/>
                  </a:lnTo>
                  <a:lnTo>
                    <a:pt x="34" y="28"/>
                  </a:lnTo>
                  <a:lnTo>
                    <a:pt x="66" y="0"/>
                  </a:lnTo>
                  <a:lnTo>
                    <a:pt x="130" y="0"/>
                  </a:lnTo>
                  <a:lnTo>
                    <a:pt x="196" y="0"/>
                  </a:lnTo>
                  <a:lnTo>
                    <a:pt x="228" y="28"/>
                  </a:lnTo>
                  <a:lnTo>
                    <a:pt x="260" y="56"/>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4" name="Rectangle 176"/>
            <p:cNvSpPr>
              <a:spLocks noChangeAspect="1" noChangeArrowheads="1"/>
            </p:cNvSpPr>
            <p:nvPr/>
          </p:nvSpPr>
          <p:spPr bwMode="auto">
            <a:xfrm>
              <a:off x="2294" y="1806"/>
              <a:ext cx="129" cy="16"/>
            </a:xfrm>
            <a:prstGeom prst="rect">
              <a:avLst/>
            </a:prstGeom>
            <a:grpFill/>
            <a:ln w="9525">
              <a:noFill/>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5" name="Freeform 177"/>
            <p:cNvSpPr>
              <a:spLocks noChangeAspect="1"/>
            </p:cNvSpPr>
            <p:nvPr/>
          </p:nvSpPr>
          <p:spPr bwMode="auto">
            <a:xfrm>
              <a:off x="2423" y="1752"/>
              <a:ext cx="66" cy="70"/>
            </a:xfrm>
            <a:custGeom>
              <a:avLst/>
              <a:gdLst>
                <a:gd name="T0" fmla="*/ 0 w 66"/>
                <a:gd name="T1" fmla="*/ 70 h 70"/>
                <a:gd name="T2" fmla="*/ 66 w 66"/>
                <a:gd name="T3" fmla="*/ 16 h 70"/>
                <a:gd name="T4" fmla="*/ 66 w 66"/>
                <a:gd name="T5" fmla="*/ 0 h 70"/>
                <a:gd name="T6" fmla="*/ 0 w 66"/>
                <a:gd name="T7" fmla="*/ 54 h 70"/>
                <a:gd name="T8" fmla="*/ 0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70"/>
                  </a:moveTo>
                  <a:lnTo>
                    <a:pt x="66" y="16"/>
                  </a:lnTo>
                  <a:lnTo>
                    <a:pt x="66" y="0"/>
                  </a:lnTo>
                  <a:lnTo>
                    <a:pt x="0" y="54"/>
                  </a:lnTo>
                  <a:lnTo>
                    <a:pt x="0"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6" name="Freeform 178"/>
            <p:cNvSpPr>
              <a:spLocks noChangeAspect="1"/>
            </p:cNvSpPr>
            <p:nvPr/>
          </p:nvSpPr>
          <p:spPr bwMode="auto">
            <a:xfrm>
              <a:off x="2228" y="1752"/>
              <a:ext cx="66" cy="70"/>
            </a:xfrm>
            <a:custGeom>
              <a:avLst/>
              <a:gdLst>
                <a:gd name="T0" fmla="*/ 66 w 66"/>
                <a:gd name="T1" fmla="*/ 70 h 70"/>
                <a:gd name="T2" fmla="*/ 0 w 66"/>
                <a:gd name="T3" fmla="*/ 16 h 70"/>
                <a:gd name="T4" fmla="*/ 0 w 66"/>
                <a:gd name="T5" fmla="*/ 0 h 70"/>
                <a:gd name="T6" fmla="*/ 66 w 66"/>
                <a:gd name="T7" fmla="*/ 54 h 70"/>
                <a:gd name="T8" fmla="*/ 66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66" y="70"/>
                  </a:moveTo>
                  <a:lnTo>
                    <a:pt x="0" y="16"/>
                  </a:lnTo>
                  <a:lnTo>
                    <a:pt x="0" y="0"/>
                  </a:lnTo>
                  <a:lnTo>
                    <a:pt x="66" y="54"/>
                  </a:lnTo>
                  <a:lnTo>
                    <a:pt x="66"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7" name="Freeform 179"/>
            <p:cNvSpPr>
              <a:spLocks noChangeAspect="1"/>
            </p:cNvSpPr>
            <p:nvPr/>
          </p:nvSpPr>
          <p:spPr bwMode="auto">
            <a:xfrm>
              <a:off x="2228" y="1696"/>
              <a:ext cx="261" cy="110"/>
            </a:xfrm>
            <a:custGeom>
              <a:avLst/>
              <a:gdLst>
                <a:gd name="T0" fmla="*/ 261 w 261"/>
                <a:gd name="T1" fmla="*/ 56 h 110"/>
                <a:gd name="T2" fmla="*/ 227 w 261"/>
                <a:gd name="T3" fmla="*/ 82 h 110"/>
                <a:gd name="T4" fmla="*/ 195 w 261"/>
                <a:gd name="T5" fmla="*/ 110 h 110"/>
                <a:gd name="T6" fmla="*/ 130 w 261"/>
                <a:gd name="T7" fmla="*/ 110 h 110"/>
                <a:gd name="T8" fmla="*/ 66 w 261"/>
                <a:gd name="T9" fmla="*/ 110 h 110"/>
                <a:gd name="T10" fmla="*/ 32 w 261"/>
                <a:gd name="T11" fmla="*/ 82 h 110"/>
                <a:gd name="T12" fmla="*/ 0 w 261"/>
                <a:gd name="T13" fmla="*/ 56 h 110"/>
                <a:gd name="T14" fmla="*/ 32 w 261"/>
                <a:gd name="T15" fmla="*/ 28 h 110"/>
                <a:gd name="T16" fmla="*/ 66 w 261"/>
                <a:gd name="T17" fmla="*/ 0 h 110"/>
                <a:gd name="T18" fmla="*/ 130 w 261"/>
                <a:gd name="T19" fmla="*/ 0 h 110"/>
                <a:gd name="T20" fmla="*/ 195 w 261"/>
                <a:gd name="T21" fmla="*/ 0 h 110"/>
                <a:gd name="T22" fmla="*/ 227 w 261"/>
                <a:gd name="T23" fmla="*/ 28 h 110"/>
                <a:gd name="T24" fmla="*/ 261 w 261"/>
                <a:gd name="T25" fmla="*/ 56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1"/>
                <a:gd name="T40" fmla="*/ 0 h 110"/>
                <a:gd name="T41" fmla="*/ 261 w 261"/>
                <a:gd name="T42" fmla="*/ 110 h 1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1" h="110">
                  <a:moveTo>
                    <a:pt x="261" y="56"/>
                  </a:moveTo>
                  <a:lnTo>
                    <a:pt x="227" y="82"/>
                  </a:lnTo>
                  <a:lnTo>
                    <a:pt x="195" y="110"/>
                  </a:lnTo>
                  <a:lnTo>
                    <a:pt x="130" y="110"/>
                  </a:lnTo>
                  <a:lnTo>
                    <a:pt x="66" y="110"/>
                  </a:lnTo>
                  <a:lnTo>
                    <a:pt x="32" y="82"/>
                  </a:lnTo>
                  <a:lnTo>
                    <a:pt x="0" y="56"/>
                  </a:lnTo>
                  <a:lnTo>
                    <a:pt x="32" y="28"/>
                  </a:lnTo>
                  <a:lnTo>
                    <a:pt x="66" y="0"/>
                  </a:lnTo>
                  <a:lnTo>
                    <a:pt x="130" y="0"/>
                  </a:lnTo>
                  <a:lnTo>
                    <a:pt x="195" y="0"/>
                  </a:lnTo>
                  <a:lnTo>
                    <a:pt x="227" y="28"/>
                  </a:lnTo>
                  <a:lnTo>
                    <a:pt x="261" y="56"/>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8" name="Rectangle 180"/>
            <p:cNvSpPr>
              <a:spLocks noChangeAspect="1" noChangeArrowheads="1"/>
            </p:cNvSpPr>
            <p:nvPr/>
          </p:nvSpPr>
          <p:spPr bwMode="auto">
            <a:xfrm>
              <a:off x="2491" y="1868"/>
              <a:ext cx="128" cy="16"/>
            </a:xfrm>
            <a:prstGeom prst="rect">
              <a:avLst/>
            </a:prstGeom>
            <a:grpFill/>
            <a:ln w="9525">
              <a:noFill/>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59" name="Freeform 181"/>
            <p:cNvSpPr>
              <a:spLocks noChangeAspect="1"/>
            </p:cNvSpPr>
            <p:nvPr/>
          </p:nvSpPr>
          <p:spPr bwMode="auto">
            <a:xfrm>
              <a:off x="2619" y="1814"/>
              <a:ext cx="66" cy="70"/>
            </a:xfrm>
            <a:custGeom>
              <a:avLst/>
              <a:gdLst>
                <a:gd name="T0" fmla="*/ 0 w 66"/>
                <a:gd name="T1" fmla="*/ 70 h 70"/>
                <a:gd name="T2" fmla="*/ 66 w 66"/>
                <a:gd name="T3" fmla="*/ 16 h 70"/>
                <a:gd name="T4" fmla="*/ 66 w 66"/>
                <a:gd name="T5" fmla="*/ 0 h 70"/>
                <a:gd name="T6" fmla="*/ 0 w 66"/>
                <a:gd name="T7" fmla="*/ 54 h 70"/>
                <a:gd name="T8" fmla="*/ 0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70"/>
                  </a:moveTo>
                  <a:lnTo>
                    <a:pt x="66" y="16"/>
                  </a:lnTo>
                  <a:lnTo>
                    <a:pt x="66" y="0"/>
                  </a:lnTo>
                  <a:lnTo>
                    <a:pt x="0" y="54"/>
                  </a:lnTo>
                  <a:lnTo>
                    <a:pt x="0"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0" name="Freeform 182"/>
            <p:cNvSpPr>
              <a:spLocks noChangeAspect="1"/>
            </p:cNvSpPr>
            <p:nvPr/>
          </p:nvSpPr>
          <p:spPr bwMode="auto">
            <a:xfrm>
              <a:off x="2425" y="1814"/>
              <a:ext cx="66" cy="70"/>
            </a:xfrm>
            <a:custGeom>
              <a:avLst/>
              <a:gdLst>
                <a:gd name="T0" fmla="*/ 66 w 66"/>
                <a:gd name="T1" fmla="*/ 70 h 70"/>
                <a:gd name="T2" fmla="*/ 0 w 66"/>
                <a:gd name="T3" fmla="*/ 16 h 70"/>
                <a:gd name="T4" fmla="*/ 0 w 66"/>
                <a:gd name="T5" fmla="*/ 0 h 70"/>
                <a:gd name="T6" fmla="*/ 66 w 66"/>
                <a:gd name="T7" fmla="*/ 54 h 70"/>
                <a:gd name="T8" fmla="*/ 66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66" y="70"/>
                  </a:moveTo>
                  <a:lnTo>
                    <a:pt x="0" y="16"/>
                  </a:lnTo>
                  <a:lnTo>
                    <a:pt x="0" y="0"/>
                  </a:lnTo>
                  <a:lnTo>
                    <a:pt x="66" y="54"/>
                  </a:lnTo>
                  <a:lnTo>
                    <a:pt x="66"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1" name="Freeform 183"/>
            <p:cNvSpPr>
              <a:spLocks noChangeAspect="1"/>
            </p:cNvSpPr>
            <p:nvPr/>
          </p:nvSpPr>
          <p:spPr bwMode="auto">
            <a:xfrm>
              <a:off x="2425" y="1758"/>
              <a:ext cx="260" cy="110"/>
            </a:xfrm>
            <a:custGeom>
              <a:avLst/>
              <a:gdLst>
                <a:gd name="T0" fmla="*/ 260 w 260"/>
                <a:gd name="T1" fmla="*/ 56 h 110"/>
                <a:gd name="T2" fmla="*/ 228 w 260"/>
                <a:gd name="T3" fmla="*/ 82 h 110"/>
                <a:gd name="T4" fmla="*/ 196 w 260"/>
                <a:gd name="T5" fmla="*/ 110 h 110"/>
                <a:gd name="T6" fmla="*/ 130 w 260"/>
                <a:gd name="T7" fmla="*/ 110 h 110"/>
                <a:gd name="T8" fmla="*/ 66 w 260"/>
                <a:gd name="T9" fmla="*/ 110 h 110"/>
                <a:gd name="T10" fmla="*/ 34 w 260"/>
                <a:gd name="T11" fmla="*/ 82 h 110"/>
                <a:gd name="T12" fmla="*/ 0 w 260"/>
                <a:gd name="T13" fmla="*/ 56 h 110"/>
                <a:gd name="T14" fmla="*/ 34 w 260"/>
                <a:gd name="T15" fmla="*/ 28 h 110"/>
                <a:gd name="T16" fmla="*/ 66 w 260"/>
                <a:gd name="T17" fmla="*/ 0 h 110"/>
                <a:gd name="T18" fmla="*/ 130 w 260"/>
                <a:gd name="T19" fmla="*/ 0 h 110"/>
                <a:gd name="T20" fmla="*/ 196 w 260"/>
                <a:gd name="T21" fmla="*/ 0 h 110"/>
                <a:gd name="T22" fmla="*/ 228 w 260"/>
                <a:gd name="T23" fmla="*/ 28 h 110"/>
                <a:gd name="T24" fmla="*/ 260 w 260"/>
                <a:gd name="T25" fmla="*/ 56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0"/>
                <a:gd name="T40" fmla="*/ 0 h 110"/>
                <a:gd name="T41" fmla="*/ 260 w 260"/>
                <a:gd name="T42" fmla="*/ 110 h 1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0" h="110">
                  <a:moveTo>
                    <a:pt x="260" y="56"/>
                  </a:moveTo>
                  <a:lnTo>
                    <a:pt x="228" y="82"/>
                  </a:lnTo>
                  <a:lnTo>
                    <a:pt x="196" y="110"/>
                  </a:lnTo>
                  <a:lnTo>
                    <a:pt x="130" y="110"/>
                  </a:lnTo>
                  <a:lnTo>
                    <a:pt x="66" y="110"/>
                  </a:lnTo>
                  <a:lnTo>
                    <a:pt x="34" y="82"/>
                  </a:lnTo>
                  <a:lnTo>
                    <a:pt x="0" y="56"/>
                  </a:lnTo>
                  <a:lnTo>
                    <a:pt x="34" y="28"/>
                  </a:lnTo>
                  <a:lnTo>
                    <a:pt x="66" y="0"/>
                  </a:lnTo>
                  <a:lnTo>
                    <a:pt x="130" y="0"/>
                  </a:lnTo>
                  <a:lnTo>
                    <a:pt x="196" y="0"/>
                  </a:lnTo>
                  <a:lnTo>
                    <a:pt x="228" y="28"/>
                  </a:lnTo>
                  <a:lnTo>
                    <a:pt x="260" y="56"/>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2" name="Freeform 184"/>
            <p:cNvSpPr>
              <a:spLocks noChangeAspect="1"/>
            </p:cNvSpPr>
            <p:nvPr/>
          </p:nvSpPr>
          <p:spPr bwMode="auto">
            <a:xfrm>
              <a:off x="2461" y="1349"/>
              <a:ext cx="16" cy="16"/>
            </a:xfrm>
            <a:custGeom>
              <a:avLst/>
              <a:gdLst>
                <a:gd name="T0" fmla="*/ 4 w 16"/>
                <a:gd name="T1" fmla="*/ 0 h 16"/>
                <a:gd name="T2" fmla="*/ 12 w 16"/>
                <a:gd name="T3" fmla="*/ 0 h 16"/>
                <a:gd name="T4" fmla="*/ 16 w 16"/>
                <a:gd name="T5" fmla="*/ 16 h 16"/>
                <a:gd name="T6" fmla="*/ 0 w 16"/>
                <a:gd name="T7" fmla="*/ 16 h 16"/>
                <a:gd name="T8" fmla="*/ 4 w 16"/>
                <a:gd name="T9" fmla="*/ 0 h 16"/>
                <a:gd name="T10" fmla="*/ 0 60000 65536"/>
                <a:gd name="T11" fmla="*/ 0 60000 65536"/>
                <a:gd name="T12" fmla="*/ 0 60000 65536"/>
                <a:gd name="T13" fmla="*/ 0 60000 65536"/>
                <a:gd name="T14" fmla="*/ 0 60000 65536"/>
                <a:gd name="T15" fmla="*/ 0 w 16"/>
                <a:gd name="T16" fmla="*/ 0 h 16"/>
                <a:gd name="T17" fmla="*/ 16 w 16"/>
                <a:gd name="T18" fmla="*/ 16 h 16"/>
              </a:gdLst>
              <a:ahLst/>
              <a:cxnLst>
                <a:cxn ang="T10">
                  <a:pos x="T0" y="T1"/>
                </a:cxn>
                <a:cxn ang="T11">
                  <a:pos x="T2" y="T3"/>
                </a:cxn>
                <a:cxn ang="T12">
                  <a:pos x="T4" y="T5"/>
                </a:cxn>
                <a:cxn ang="T13">
                  <a:pos x="T6" y="T7"/>
                </a:cxn>
                <a:cxn ang="T14">
                  <a:pos x="T8" y="T9"/>
                </a:cxn>
              </a:cxnLst>
              <a:rect l="T15" t="T16" r="T17" b="T18"/>
              <a:pathLst>
                <a:path w="16" h="16">
                  <a:moveTo>
                    <a:pt x="4" y="0"/>
                  </a:moveTo>
                  <a:lnTo>
                    <a:pt x="12" y="0"/>
                  </a:lnTo>
                  <a:lnTo>
                    <a:pt x="16" y="16"/>
                  </a:lnTo>
                  <a:lnTo>
                    <a:pt x="0" y="16"/>
                  </a:lnTo>
                  <a:lnTo>
                    <a:pt x="4" y="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3" name="Freeform 185"/>
            <p:cNvSpPr>
              <a:spLocks noChangeAspect="1"/>
            </p:cNvSpPr>
            <p:nvPr/>
          </p:nvSpPr>
          <p:spPr bwMode="auto">
            <a:xfrm>
              <a:off x="2451" y="1361"/>
              <a:ext cx="36" cy="8"/>
            </a:xfrm>
            <a:custGeom>
              <a:avLst/>
              <a:gdLst>
                <a:gd name="T0" fmla="*/ 18 w 36"/>
                <a:gd name="T1" fmla="*/ 0 h 8"/>
                <a:gd name="T2" fmla="*/ 26 w 36"/>
                <a:gd name="T3" fmla="*/ 4 h 8"/>
                <a:gd name="T4" fmla="*/ 36 w 36"/>
                <a:gd name="T5" fmla="*/ 8 h 8"/>
                <a:gd name="T6" fmla="*/ 18 w 36"/>
                <a:gd name="T7" fmla="*/ 8 h 8"/>
                <a:gd name="T8" fmla="*/ 0 w 36"/>
                <a:gd name="T9" fmla="*/ 8 h 8"/>
                <a:gd name="T10" fmla="*/ 8 w 36"/>
                <a:gd name="T11" fmla="*/ 4 h 8"/>
                <a:gd name="T12" fmla="*/ 18 w 36"/>
                <a:gd name="T13" fmla="*/ 0 h 8"/>
                <a:gd name="T14" fmla="*/ 0 60000 65536"/>
                <a:gd name="T15" fmla="*/ 0 60000 65536"/>
                <a:gd name="T16" fmla="*/ 0 60000 65536"/>
                <a:gd name="T17" fmla="*/ 0 60000 65536"/>
                <a:gd name="T18" fmla="*/ 0 60000 65536"/>
                <a:gd name="T19" fmla="*/ 0 60000 65536"/>
                <a:gd name="T20" fmla="*/ 0 60000 65536"/>
                <a:gd name="T21" fmla="*/ 0 w 36"/>
                <a:gd name="T22" fmla="*/ 0 h 8"/>
                <a:gd name="T23" fmla="*/ 36 w 3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8">
                  <a:moveTo>
                    <a:pt x="18" y="0"/>
                  </a:moveTo>
                  <a:lnTo>
                    <a:pt x="26" y="4"/>
                  </a:lnTo>
                  <a:lnTo>
                    <a:pt x="36" y="8"/>
                  </a:lnTo>
                  <a:lnTo>
                    <a:pt x="18" y="8"/>
                  </a:lnTo>
                  <a:lnTo>
                    <a:pt x="0" y="8"/>
                  </a:lnTo>
                  <a:lnTo>
                    <a:pt x="8" y="4"/>
                  </a:lnTo>
                  <a:lnTo>
                    <a:pt x="18" y="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4" name="Freeform 186"/>
            <p:cNvSpPr>
              <a:spLocks noChangeAspect="1" noEditPoints="1"/>
            </p:cNvSpPr>
            <p:nvPr/>
          </p:nvSpPr>
          <p:spPr bwMode="auto">
            <a:xfrm>
              <a:off x="2348" y="1369"/>
              <a:ext cx="239" cy="367"/>
            </a:xfrm>
            <a:custGeom>
              <a:avLst/>
              <a:gdLst>
                <a:gd name="T0" fmla="*/ 235 w 239"/>
                <a:gd name="T1" fmla="*/ 311 h 367"/>
                <a:gd name="T2" fmla="*/ 201 w 239"/>
                <a:gd name="T3" fmla="*/ 285 h 367"/>
                <a:gd name="T4" fmla="*/ 191 w 239"/>
                <a:gd name="T5" fmla="*/ 226 h 367"/>
                <a:gd name="T6" fmla="*/ 167 w 239"/>
                <a:gd name="T7" fmla="*/ 208 h 367"/>
                <a:gd name="T8" fmla="*/ 135 w 239"/>
                <a:gd name="T9" fmla="*/ 32 h 367"/>
                <a:gd name="T10" fmla="*/ 143 w 239"/>
                <a:gd name="T11" fmla="*/ 18 h 367"/>
                <a:gd name="T12" fmla="*/ 135 w 239"/>
                <a:gd name="T13" fmla="*/ 12 h 367"/>
                <a:gd name="T14" fmla="*/ 135 w 239"/>
                <a:gd name="T15" fmla="*/ 0 h 367"/>
                <a:gd name="T16" fmla="*/ 107 w 239"/>
                <a:gd name="T17" fmla="*/ 10 h 367"/>
                <a:gd name="T18" fmla="*/ 105 w 239"/>
                <a:gd name="T19" fmla="*/ 12 h 367"/>
                <a:gd name="T20" fmla="*/ 99 w 239"/>
                <a:gd name="T21" fmla="*/ 26 h 367"/>
                <a:gd name="T22" fmla="*/ 109 w 239"/>
                <a:gd name="T23" fmla="*/ 32 h 367"/>
                <a:gd name="T24" fmla="*/ 50 w 239"/>
                <a:gd name="T25" fmla="*/ 208 h 367"/>
                <a:gd name="T26" fmla="*/ 67 w 239"/>
                <a:gd name="T27" fmla="*/ 226 h 367"/>
                <a:gd name="T28" fmla="*/ 4 w 239"/>
                <a:gd name="T29" fmla="*/ 285 h 367"/>
                <a:gd name="T30" fmla="*/ 28 w 239"/>
                <a:gd name="T31" fmla="*/ 311 h 367"/>
                <a:gd name="T32" fmla="*/ 121 w 239"/>
                <a:gd name="T33" fmla="*/ 367 h 367"/>
                <a:gd name="T34" fmla="*/ 211 w 239"/>
                <a:gd name="T35" fmla="*/ 311 h 367"/>
                <a:gd name="T36" fmla="*/ 121 w 239"/>
                <a:gd name="T37" fmla="*/ 50 h 367"/>
                <a:gd name="T38" fmla="*/ 121 w 239"/>
                <a:gd name="T39" fmla="*/ 208 h 367"/>
                <a:gd name="T40" fmla="*/ 121 w 239"/>
                <a:gd name="T41" fmla="*/ 48 h 367"/>
                <a:gd name="T42" fmla="*/ 121 w 239"/>
                <a:gd name="T43" fmla="*/ 230 h 367"/>
                <a:gd name="T44" fmla="*/ 175 w 239"/>
                <a:gd name="T45" fmla="*/ 285 h 367"/>
                <a:gd name="T46" fmla="*/ 67 w 239"/>
                <a:gd name="T47" fmla="*/ 285 h 367"/>
                <a:gd name="T48" fmla="*/ 121 w 239"/>
                <a:gd name="T49" fmla="*/ 363 h 367"/>
                <a:gd name="T50" fmla="*/ 34 w 239"/>
                <a:gd name="T51" fmla="*/ 361 h 367"/>
                <a:gd name="T52" fmla="*/ 40 w 239"/>
                <a:gd name="T53" fmla="*/ 353 h 367"/>
                <a:gd name="T54" fmla="*/ 46 w 239"/>
                <a:gd name="T55" fmla="*/ 347 h 367"/>
                <a:gd name="T56" fmla="*/ 54 w 239"/>
                <a:gd name="T57" fmla="*/ 339 h 367"/>
                <a:gd name="T58" fmla="*/ 69 w 239"/>
                <a:gd name="T59" fmla="*/ 331 h 367"/>
                <a:gd name="T60" fmla="*/ 85 w 239"/>
                <a:gd name="T61" fmla="*/ 325 h 367"/>
                <a:gd name="T62" fmla="*/ 95 w 239"/>
                <a:gd name="T63" fmla="*/ 325 h 367"/>
                <a:gd name="T64" fmla="*/ 107 w 239"/>
                <a:gd name="T65" fmla="*/ 323 h 367"/>
                <a:gd name="T66" fmla="*/ 121 w 239"/>
                <a:gd name="T67" fmla="*/ 323 h 367"/>
                <a:gd name="T68" fmla="*/ 133 w 239"/>
                <a:gd name="T69" fmla="*/ 323 h 367"/>
                <a:gd name="T70" fmla="*/ 145 w 239"/>
                <a:gd name="T71" fmla="*/ 325 h 367"/>
                <a:gd name="T72" fmla="*/ 155 w 239"/>
                <a:gd name="T73" fmla="*/ 325 h 367"/>
                <a:gd name="T74" fmla="*/ 173 w 239"/>
                <a:gd name="T75" fmla="*/ 331 h 367"/>
                <a:gd name="T76" fmla="*/ 185 w 239"/>
                <a:gd name="T77" fmla="*/ 339 h 367"/>
                <a:gd name="T78" fmla="*/ 195 w 239"/>
                <a:gd name="T79" fmla="*/ 347 h 367"/>
                <a:gd name="T80" fmla="*/ 201 w 239"/>
                <a:gd name="T81" fmla="*/ 357 h 367"/>
                <a:gd name="T82" fmla="*/ 205 w 239"/>
                <a:gd name="T83" fmla="*/ 363 h 36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9"/>
                <a:gd name="T127" fmla="*/ 0 h 367"/>
                <a:gd name="T128" fmla="*/ 239 w 239"/>
                <a:gd name="T129" fmla="*/ 367 h 36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9" h="367">
                  <a:moveTo>
                    <a:pt x="211" y="311"/>
                  </a:moveTo>
                  <a:lnTo>
                    <a:pt x="235" y="311"/>
                  </a:lnTo>
                  <a:lnTo>
                    <a:pt x="235" y="285"/>
                  </a:lnTo>
                  <a:lnTo>
                    <a:pt x="201" y="285"/>
                  </a:lnTo>
                  <a:lnTo>
                    <a:pt x="175" y="226"/>
                  </a:lnTo>
                  <a:lnTo>
                    <a:pt x="191" y="226"/>
                  </a:lnTo>
                  <a:lnTo>
                    <a:pt x="191" y="208"/>
                  </a:lnTo>
                  <a:lnTo>
                    <a:pt x="167" y="208"/>
                  </a:lnTo>
                  <a:lnTo>
                    <a:pt x="131" y="32"/>
                  </a:lnTo>
                  <a:lnTo>
                    <a:pt x="135" y="32"/>
                  </a:lnTo>
                  <a:lnTo>
                    <a:pt x="143" y="26"/>
                  </a:lnTo>
                  <a:lnTo>
                    <a:pt x="143" y="18"/>
                  </a:lnTo>
                  <a:lnTo>
                    <a:pt x="135" y="12"/>
                  </a:lnTo>
                  <a:lnTo>
                    <a:pt x="135" y="10"/>
                  </a:lnTo>
                  <a:lnTo>
                    <a:pt x="135" y="0"/>
                  </a:lnTo>
                  <a:lnTo>
                    <a:pt x="107" y="0"/>
                  </a:lnTo>
                  <a:lnTo>
                    <a:pt x="107" y="10"/>
                  </a:lnTo>
                  <a:lnTo>
                    <a:pt x="107" y="12"/>
                  </a:lnTo>
                  <a:lnTo>
                    <a:pt x="105" y="12"/>
                  </a:lnTo>
                  <a:lnTo>
                    <a:pt x="99" y="18"/>
                  </a:lnTo>
                  <a:lnTo>
                    <a:pt x="99" y="26"/>
                  </a:lnTo>
                  <a:lnTo>
                    <a:pt x="105" y="32"/>
                  </a:lnTo>
                  <a:lnTo>
                    <a:pt x="109" y="32"/>
                  </a:lnTo>
                  <a:lnTo>
                    <a:pt x="75" y="208"/>
                  </a:lnTo>
                  <a:lnTo>
                    <a:pt x="50" y="208"/>
                  </a:lnTo>
                  <a:lnTo>
                    <a:pt x="50" y="226"/>
                  </a:lnTo>
                  <a:lnTo>
                    <a:pt x="67" y="226"/>
                  </a:lnTo>
                  <a:lnTo>
                    <a:pt x="38" y="285"/>
                  </a:lnTo>
                  <a:lnTo>
                    <a:pt x="4" y="285"/>
                  </a:lnTo>
                  <a:lnTo>
                    <a:pt x="4" y="311"/>
                  </a:lnTo>
                  <a:lnTo>
                    <a:pt x="28" y="311"/>
                  </a:lnTo>
                  <a:lnTo>
                    <a:pt x="0" y="367"/>
                  </a:lnTo>
                  <a:lnTo>
                    <a:pt x="121" y="367"/>
                  </a:lnTo>
                  <a:lnTo>
                    <a:pt x="239" y="367"/>
                  </a:lnTo>
                  <a:lnTo>
                    <a:pt x="211" y="311"/>
                  </a:lnTo>
                  <a:close/>
                  <a:moveTo>
                    <a:pt x="121" y="48"/>
                  </a:moveTo>
                  <a:lnTo>
                    <a:pt x="121" y="50"/>
                  </a:lnTo>
                  <a:lnTo>
                    <a:pt x="145" y="208"/>
                  </a:lnTo>
                  <a:lnTo>
                    <a:pt x="121" y="208"/>
                  </a:lnTo>
                  <a:lnTo>
                    <a:pt x="95" y="208"/>
                  </a:lnTo>
                  <a:lnTo>
                    <a:pt x="121" y="48"/>
                  </a:lnTo>
                  <a:close/>
                  <a:moveTo>
                    <a:pt x="91" y="230"/>
                  </a:moveTo>
                  <a:lnTo>
                    <a:pt x="121" y="230"/>
                  </a:lnTo>
                  <a:lnTo>
                    <a:pt x="149" y="230"/>
                  </a:lnTo>
                  <a:lnTo>
                    <a:pt x="175" y="285"/>
                  </a:lnTo>
                  <a:lnTo>
                    <a:pt x="121" y="285"/>
                  </a:lnTo>
                  <a:lnTo>
                    <a:pt x="67" y="285"/>
                  </a:lnTo>
                  <a:lnTo>
                    <a:pt x="91" y="230"/>
                  </a:lnTo>
                  <a:close/>
                  <a:moveTo>
                    <a:pt x="121" y="363"/>
                  </a:moveTo>
                  <a:lnTo>
                    <a:pt x="34" y="363"/>
                  </a:lnTo>
                  <a:lnTo>
                    <a:pt x="34" y="361"/>
                  </a:lnTo>
                  <a:lnTo>
                    <a:pt x="38" y="357"/>
                  </a:lnTo>
                  <a:lnTo>
                    <a:pt x="40" y="353"/>
                  </a:lnTo>
                  <a:lnTo>
                    <a:pt x="42" y="351"/>
                  </a:lnTo>
                  <a:lnTo>
                    <a:pt x="46" y="347"/>
                  </a:lnTo>
                  <a:lnTo>
                    <a:pt x="50" y="343"/>
                  </a:lnTo>
                  <a:lnTo>
                    <a:pt x="54" y="339"/>
                  </a:lnTo>
                  <a:lnTo>
                    <a:pt x="60" y="335"/>
                  </a:lnTo>
                  <a:lnTo>
                    <a:pt x="69" y="331"/>
                  </a:lnTo>
                  <a:lnTo>
                    <a:pt x="77" y="329"/>
                  </a:lnTo>
                  <a:lnTo>
                    <a:pt x="85" y="325"/>
                  </a:lnTo>
                  <a:lnTo>
                    <a:pt x="91" y="325"/>
                  </a:lnTo>
                  <a:lnTo>
                    <a:pt x="95" y="325"/>
                  </a:lnTo>
                  <a:lnTo>
                    <a:pt x="101" y="323"/>
                  </a:lnTo>
                  <a:lnTo>
                    <a:pt x="107" y="323"/>
                  </a:lnTo>
                  <a:lnTo>
                    <a:pt x="113" y="323"/>
                  </a:lnTo>
                  <a:lnTo>
                    <a:pt x="121" y="323"/>
                  </a:lnTo>
                  <a:lnTo>
                    <a:pt x="127" y="323"/>
                  </a:lnTo>
                  <a:lnTo>
                    <a:pt x="133" y="323"/>
                  </a:lnTo>
                  <a:lnTo>
                    <a:pt x="139" y="323"/>
                  </a:lnTo>
                  <a:lnTo>
                    <a:pt x="145" y="325"/>
                  </a:lnTo>
                  <a:lnTo>
                    <a:pt x="151" y="325"/>
                  </a:lnTo>
                  <a:lnTo>
                    <a:pt x="155" y="325"/>
                  </a:lnTo>
                  <a:lnTo>
                    <a:pt x="165" y="329"/>
                  </a:lnTo>
                  <a:lnTo>
                    <a:pt x="173" y="331"/>
                  </a:lnTo>
                  <a:lnTo>
                    <a:pt x="179" y="335"/>
                  </a:lnTo>
                  <a:lnTo>
                    <a:pt x="185" y="339"/>
                  </a:lnTo>
                  <a:lnTo>
                    <a:pt x="191" y="343"/>
                  </a:lnTo>
                  <a:lnTo>
                    <a:pt x="195" y="347"/>
                  </a:lnTo>
                  <a:lnTo>
                    <a:pt x="197" y="351"/>
                  </a:lnTo>
                  <a:lnTo>
                    <a:pt x="201" y="357"/>
                  </a:lnTo>
                  <a:lnTo>
                    <a:pt x="205" y="361"/>
                  </a:lnTo>
                  <a:lnTo>
                    <a:pt x="205" y="363"/>
                  </a:lnTo>
                  <a:lnTo>
                    <a:pt x="121" y="363"/>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5" name="Freeform 187"/>
            <p:cNvSpPr>
              <a:spLocks noChangeAspect="1"/>
            </p:cNvSpPr>
            <p:nvPr/>
          </p:nvSpPr>
          <p:spPr bwMode="auto">
            <a:xfrm>
              <a:off x="2320" y="1321"/>
              <a:ext cx="20" cy="104"/>
            </a:xfrm>
            <a:custGeom>
              <a:avLst/>
              <a:gdLst>
                <a:gd name="T0" fmla="*/ 81920 w 10"/>
                <a:gd name="T1" fmla="*/ 8192 h 52"/>
                <a:gd name="T2" fmla="*/ 73728 w 10"/>
                <a:gd name="T3" fmla="*/ 32768 h 52"/>
                <a:gd name="T4" fmla="*/ 65536 w 10"/>
                <a:gd name="T5" fmla="*/ 65536 h 52"/>
                <a:gd name="T6" fmla="*/ 49152 w 10"/>
                <a:gd name="T7" fmla="*/ 139264 h 52"/>
                <a:gd name="T8" fmla="*/ 40960 w 10"/>
                <a:gd name="T9" fmla="*/ 212992 h 52"/>
                <a:gd name="T10" fmla="*/ 40960 w 10"/>
                <a:gd name="T11" fmla="*/ 278528 h 52"/>
                <a:gd name="T12" fmla="*/ 57344 w 10"/>
                <a:gd name="T13" fmla="*/ 344064 h 52"/>
                <a:gd name="T14" fmla="*/ 73728 w 10"/>
                <a:gd name="T15" fmla="*/ 385024 h 52"/>
                <a:gd name="T16" fmla="*/ 81920 w 10"/>
                <a:gd name="T17" fmla="*/ 409600 h 52"/>
                <a:gd name="T18" fmla="*/ 73728 w 10"/>
                <a:gd name="T19" fmla="*/ 417792 h 52"/>
                <a:gd name="T20" fmla="*/ 73728 w 10"/>
                <a:gd name="T21" fmla="*/ 425984 h 52"/>
                <a:gd name="T22" fmla="*/ 57344 w 10"/>
                <a:gd name="T23" fmla="*/ 409600 h 52"/>
                <a:gd name="T24" fmla="*/ 40960 w 10"/>
                <a:gd name="T25" fmla="*/ 385024 h 52"/>
                <a:gd name="T26" fmla="*/ 8192 w 10"/>
                <a:gd name="T27" fmla="*/ 303104 h 52"/>
                <a:gd name="T28" fmla="*/ 0 w 10"/>
                <a:gd name="T29" fmla="*/ 212992 h 52"/>
                <a:gd name="T30" fmla="*/ 8192 w 10"/>
                <a:gd name="T31" fmla="*/ 122880 h 52"/>
                <a:gd name="T32" fmla="*/ 40960 w 10"/>
                <a:gd name="T33" fmla="*/ 49152 h 52"/>
                <a:gd name="T34" fmla="*/ 57344 w 10"/>
                <a:gd name="T35" fmla="*/ 16384 h 52"/>
                <a:gd name="T36" fmla="*/ 73728 w 10"/>
                <a:gd name="T37" fmla="*/ 0 h 52"/>
                <a:gd name="T38" fmla="*/ 81920 w 10"/>
                <a:gd name="T39" fmla="*/ 0 h 52"/>
                <a:gd name="T40" fmla="*/ 81920 w 10"/>
                <a:gd name="T41" fmla="*/ 8192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52"/>
                <a:gd name="T65" fmla="*/ 10 w 10"/>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52">
                  <a:moveTo>
                    <a:pt x="10" y="1"/>
                  </a:moveTo>
                  <a:cubicBezTo>
                    <a:pt x="10" y="2"/>
                    <a:pt x="10" y="3"/>
                    <a:pt x="9" y="4"/>
                  </a:cubicBezTo>
                  <a:cubicBezTo>
                    <a:pt x="9" y="6"/>
                    <a:pt x="8" y="7"/>
                    <a:pt x="8" y="8"/>
                  </a:cubicBezTo>
                  <a:cubicBezTo>
                    <a:pt x="7" y="11"/>
                    <a:pt x="6" y="14"/>
                    <a:pt x="6" y="17"/>
                  </a:cubicBezTo>
                  <a:cubicBezTo>
                    <a:pt x="5" y="20"/>
                    <a:pt x="5" y="23"/>
                    <a:pt x="5" y="26"/>
                  </a:cubicBezTo>
                  <a:cubicBezTo>
                    <a:pt x="5" y="28"/>
                    <a:pt x="5" y="31"/>
                    <a:pt x="5" y="34"/>
                  </a:cubicBezTo>
                  <a:cubicBezTo>
                    <a:pt x="6" y="36"/>
                    <a:pt x="6" y="39"/>
                    <a:pt x="7" y="42"/>
                  </a:cubicBezTo>
                  <a:cubicBezTo>
                    <a:pt x="7" y="43"/>
                    <a:pt x="8" y="45"/>
                    <a:pt x="9" y="47"/>
                  </a:cubicBezTo>
                  <a:cubicBezTo>
                    <a:pt x="9" y="48"/>
                    <a:pt x="10" y="50"/>
                    <a:pt x="10" y="50"/>
                  </a:cubicBezTo>
                  <a:cubicBezTo>
                    <a:pt x="10" y="51"/>
                    <a:pt x="9" y="51"/>
                    <a:pt x="9" y="51"/>
                  </a:cubicBezTo>
                  <a:cubicBezTo>
                    <a:pt x="9" y="52"/>
                    <a:pt x="9" y="52"/>
                    <a:pt x="9" y="52"/>
                  </a:cubicBezTo>
                  <a:cubicBezTo>
                    <a:pt x="8" y="52"/>
                    <a:pt x="8" y="51"/>
                    <a:pt x="7" y="50"/>
                  </a:cubicBezTo>
                  <a:cubicBezTo>
                    <a:pt x="6" y="50"/>
                    <a:pt x="6" y="49"/>
                    <a:pt x="5" y="47"/>
                  </a:cubicBezTo>
                  <a:cubicBezTo>
                    <a:pt x="3" y="44"/>
                    <a:pt x="2" y="40"/>
                    <a:pt x="1" y="37"/>
                  </a:cubicBezTo>
                  <a:cubicBezTo>
                    <a:pt x="1" y="33"/>
                    <a:pt x="0" y="30"/>
                    <a:pt x="0" y="26"/>
                  </a:cubicBezTo>
                  <a:cubicBezTo>
                    <a:pt x="0" y="22"/>
                    <a:pt x="1" y="19"/>
                    <a:pt x="1" y="15"/>
                  </a:cubicBezTo>
                  <a:cubicBezTo>
                    <a:pt x="2" y="12"/>
                    <a:pt x="3" y="9"/>
                    <a:pt x="5" y="6"/>
                  </a:cubicBezTo>
                  <a:cubicBezTo>
                    <a:pt x="6" y="4"/>
                    <a:pt x="6" y="2"/>
                    <a:pt x="7" y="2"/>
                  </a:cubicBezTo>
                  <a:cubicBezTo>
                    <a:pt x="8" y="0"/>
                    <a:pt x="9" y="0"/>
                    <a:pt x="9" y="0"/>
                  </a:cubicBezTo>
                  <a:cubicBezTo>
                    <a:pt x="10" y="0"/>
                    <a:pt x="10" y="0"/>
                    <a:pt x="10" y="0"/>
                  </a:cubicBezTo>
                  <a:cubicBezTo>
                    <a:pt x="10" y="1"/>
                    <a:pt x="10" y="1"/>
                    <a:pt x="10" y="1"/>
                  </a:cubicBez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6" name="Freeform 188"/>
            <p:cNvSpPr>
              <a:spLocks noChangeAspect="1"/>
            </p:cNvSpPr>
            <p:nvPr/>
          </p:nvSpPr>
          <p:spPr bwMode="auto">
            <a:xfrm>
              <a:off x="2362" y="1331"/>
              <a:ext cx="18" cy="82"/>
            </a:xfrm>
            <a:custGeom>
              <a:avLst/>
              <a:gdLst>
                <a:gd name="T0" fmla="*/ 73728 w 9"/>
                <a:gd name="T1" fmla="*/ 16384 h 41"/>
                <a:gd name="T2" fmla="*/ 65536 w 9"/>
                <a:gd name="T3" fmla="*/ 32768 h 41"/>
                <a:gd name="T4" fmla="*/ 57344 w 9"/>
                <a:gd name="T5" fmla="*/ 57344 h 41"/>
                <a:gd name="T6" fmla="*/ 40960 w 9"/>
                <a:gd name="T7" fmla="*/ 114688 h 41"/>
                <a:gd name="T8" fmla="*/ 32768 w 9"/>
                <a:gd name="T9" fmla="*/ 172032 h 41"/>
                <a:gd name="T10" fmla="*/ 40960 w 9"/>
                <a:gd name="T11" fmla="*/ 221184 h 41"/>
                <a:gd name="T12" fmla="*/ 49152 w 9"/>
                <a:gd name="T13" fmla="*/ 270336 h 41"/>
                <a:gd name="T14" fmla="*/ 57344 w 9"/>
                <a:gd name="T15" fmla="*/ 303104 h 41"/>
                <a:gd name="T16" fmla="*/ 65536 w 9"/>
                <a:gd name="T17" fmla="*/ 327680 h 41"/>
                <a:gd name="T18" fmla="*/ 65536 w 9"/>
                <a:gd name="T19" fmla="*/ 335872 h 41"/>
                <a:gd name="T20" fmla="*/ 57344 w 9"/>
                <a:gd name="T21" fmla="*/ 335872 h 41"/>
                <a:gd name="T22" fmla="*/ 49152 w 9"/>
                <a:gd name="T23" fmla="*/ 327680 h 41"/>
                <a:gd name="T24" fmla="*/ 32768 w 9"/>
                <a:gd name="T25" fmla="*/ 311296 h 41"/>
                <a:gd name="T26" fmla="*/ 8192 w 9"/>
                <a:gd name="T27" fmla="*/ 237568 h 41"/>
                <a:gd name="T28" fmla="*/ 8192 w 9"/>
                <a:gd name="T29" fmla="*/ 172032 h 41"/>
                <a:gd name="T30" fmla="*/ 8192 w 9"/>
                <a:gd name="T31" fmla="*/ 98304 h 41"/>
                <a:gd name="T32" fmla="*/ 32768 w 9"/>
                <a:gd name="T33" fmla="*/ 40960 h 41"/>
                <a:gd name="T34" fmla="*/ 49152 w 9"/>
                <a:gd name="T35" fmla="*/ 16384 h 41"/>
                <a:gd name="T36" fmla="*/ 65536 w 9"/>
                <a:gd name="T37" fmla="*/ 0 h 41"/>
                <a:gd name="T38" fmla="*/ 65536 w 9"/>
                <a:gd name="T39" fmla="*/ 8192 h 41"/>
                <a:gd name="T40" fmla="*/ 73728 w 9"/>
                <a:gd name="T41" fmla="*/ 16384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41"/>
                <a:gd name="T65" fmla="*/ 9 w 9"/>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41">
                  <a:moveTo>
                    <a:pt x="9" y="2"/>
                  </a:moveTo>
                  <a:cubicBezTo>
                    <a:pt x="9" y="2"/>
                    <a:pt x="8" y="3"/>
                    <a:pt x="8" y="4"/>
                  </a:cubicBezTo>
                  <a:cubicBezTo>
                    <a:pt x="7" y="5"/>
                    <a:pt x="7" y="6"/>
                    <a:pt x="7" y="7"/>
                  </a:cubicBezTo>
                  <a:cubicBezTo>
                    <a:pt x="6" y="9"/>
                    <a:pt x="5" y="12"/>
                    <a:pt x="5" y="14"/>
                  </a:cubicBezTo>
                  <a:cubicBezTo>
                    <a:pt x="5" y="16"/>
                    <a:pt x="4" y="18"/>
                    <a:pt x="4" y="21"/>
                  </a:cubicBezTo>
                  <a:cubicBezTo>
                    <a:pt x="4" y="23"/>
                    <a:pt x="4" y="25"/>
                    <a:pt x="5" y="27"/>
                  </a:cubicBezTo>
                  <a:cubicBezTo>
                    <a:pt x="5" y="29"/>
                    <a:pt x="5" y="31"/>
                    <a:pt x="6" y="33"/>
                  </a:cubicBezTo>
                  <a:cubicBezTo>
                    <a:pt x="6" y="34"/>
                    <a:pt x="7" y="36"/>
                    <a:pt x="7" y="37"/>
                  </a:cubicBezTo>
                  <a:cubicBezTo>
                    <a:pt x="8" y="39"/>
                    <a:pt x="8" y="39"/>
                    <a:pt x="8" y="40"/>
                  </a:cubicBezTo>
                  <a:cubicBezTo>
                    <a:pt x="8" y="40"/>
                    <a:pt x="8" y="41"/>
                    <a:pt x="8" y="41"/>
                  </a:cubicBezTo>
                  <a:cubicBezTo>
                    <a:pt x="7" y="41"/>
                    <a:pt x="7" y="41"/>
                    <a:pt x="7" y="41"/>
                  </a:cubicBezTo>
                  <a:cubicBezTo>
                    <a:pt x="7" y="41"/>
                    <a:pt x="7" y="41"/>
                    <a:pt x="6" y="40"/>
                  </a:cubicBezTo>
                  <a:cubicBezTo>
                    <a:pt x="6" y="40"/>
                    <a:pt x="5" y="39"/>
                    <a:pt x="4" y="38"/>
                  </a:cubicBezTo>
                  <a:cubicBezTo>
                    <a:pt x="3" y="35"/>
                    <a:pt x="2" y="32"/>
                    <a:pt x="1" y="29"/>
                  </a:cubicBezTo>
                  <a:cubicBezTo>
                    <a:pt x="1" y="27"/>
                    <a:pt x="0" y="24"/>
                    <a:pt x="1" y="21"/>
                  </a:cubicBezTo>
                  <a:cubicBezTo>
                    <a:pt x="1" y="18"/>
                    <a:pt x="1" y="15"/>
                    <a:pt x="1" y="12"/>
                  </a:cubicBezTo>
                  <a:cubicBezTo>
                    <a:pt x="2" y="10"/>
                    <a:pt x="3" y="7"/>
                    <a:pt x="4" y="5"/>
                  </a:cubicBezTo>
                  <a:cubicBezTo>
                    <a:pt x="5" y="3"/>
                    <a:pt x="6" y="2"/>
                    <a:pt x="6" y="2"/>
                  </a:cubicBezTo>
                  <a:cubicBezTo>
                    <a:pt x="7" y="1"/>
                    <a:pt x="7" y="0"/>
                    <a:pt x="8" y="0"/>
                  </a:cubicBezTo>
                  <a:cubicBezTo>
                    <a:pt x="8" y="1"/>
                    <a:pt x="8" y="1"/>
                    <a:pt x="8" y="1"/>
                  </a:cubicBezTo>
                  <a:lnTo>
                    <a:pt x="9" y="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7" name="Freeform 189"/>
            <p:cNvSpPr>
              <a:spLocks noChangeAspect="1"/>
            </p:cNvSpPr>
            <p:nvPr/>
          </p:nvSpPr>
          <p:spPr bwMode="auto">
            <a:xfrm>
              <a:off x="2404" y="1343"/>
              <a:ext cx="15" cy="62"/>
            </a:xfrm>
            <a:custGeom>
              <a:avLst/>
              <a:gdLst>
                <a:gd name="T0" fmla="*/ 140863 w 7"/>
                <a:gd name="T1" fmla="*/ 0 h 31"/>
                <a:gd name="T2" fmla="*/ 122593 w 7"/>
                <a:gd name="T3" fmla="*/ 16384 h 31"/>
                <a:gd name="T4" fmla="*/ 122593 w 7"/>
                <a:gd name="T5" fmla="*/ 32768 h 31"/>
                <a:gd name="T6" fmla="*/ 84041 w 7"/>
                <a:gd name="T7" fmla="*/ 81920 h 31"/>
                <a:gd name="T8" fmla="*/ 57210 w 7"/>
                <a:gd name="T9" fmla="*/ 122880 h 31"/>
                <a:gd name="T10" fmla="*/ 84041 w 7"/>
                <a:gd name="T11" fmla="*/ 163840 h 31"/>
                <a:gd name="T12" fmla="*/ 103963 w 7"/>
                <a:gd name="T13" fmla="*/ 204800 h 31"/>
                <a:gd name="T14" fmla="*/ 122593 w 7"/>
                <a:gd name="T15" fmla="*/ 221184 h 31"/>
                <a:gd name="T16" fmla="*/ 122593 w 7"/>
                <a:gd name="T17" fmla="*/ 245760 h 31"/>
                <a:gd name="T18" fmla="*/ 122593 w 7"/>
                <a:gd name="T19" fmla="*/ 245760 h 31"/>
                <a:gd name="T20" fmla="*/ 122593 w 7"/>
                <a:gd name="T21" fmla="*/ 253952 h 31"/>
                <a:gd name="T22" fmla="*/ 103963 w 7"/>
                <a:gd name="T23" fmla="*/ 245760 h 31"/>
                <a:gd name="T24" fmla="*/ 57210 w 7"/>
                <a:gd name="T25" fmla="*/ 229376 h 31"/>
                <a:gd name="T26" fmla="*/ 18302 w 7"/>
                <a:gd name="T27" fmla="*/ 180224 h 31"/>
                <a:gd name="T28" fmla="*/ 0 w 7"/>
                <a:gd name="T29" fmla="*/ 122880 h 31"/>
                <a:gd name="T30" fmla="*/ 18302 w 7"/>
                <a:gd name="T31" fmla="*/ 73728 h 31"/>
                <a:gd name="T32" fmla="*/ 57210 w 7"/>
                <a:gd name="T33" fmla="*/ 24576 h 31"/>
                <a:gd name="T34" fmla="*/ 103963 w 7"/>
                <a:gd name="T35" fmla="*/ 8192 h 31"/>
                <a:gd name="T36" fmla="*/ 122593 w 7"/>
                <a:gd name="T37" fmla="*/ 0 h 31"/>
                <a:gd name="T38" fmla="*/ 140863 w 7"/>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
                <a:gd name="T61" fmla="*/ 0 h 31"/>
                <a:gd name="T62" fmla="*/ 7 w 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 h="31">
                  <a:moveTo>
                    <a:pt x="7" y="0"/>
                  </a:moveTo>
                  <a:cubicBezTo>
                    <a:pt x="7" y="1"/>
                    <a:pt x="7" y="1"/>
                    <a:pt x="6" y="2"/>
                  </a:cubicBezTo>
                  <a:cubicBezTo>
                    <a:pt x="6" y="3"/>
                    <a:pt x="6" y="4"/>
                    <a:pt x="6" y="4"/>
                  </a:cubicBezTo>
                  <a:cubicBezTo>
                    <a:pt x="5" y="6"/>
                    <a:pt x="4" y="8"/>
                    <a:pt x="4" y="10"/>
                  </a:cubicBezTo>
                  <a:cubicBezTo>
                    <a:pt x="4" y="11"/>
                    <a:pt x="3" y="13"/>
                    <a:pt x="3" y="15"/>
                  </a:cubicBezTo>
                  <a:cubicBezTo>
                    <a:pt x="3" y="17"/>
                    <a:pt x="3" y="18"/>
                    <a:pt x="4" y="20"/>
                  </a:cubicBezTo>
                  <a:cubicBezTo>
                    <a:pt x="4" y="21"/>
                    <a:pt x="4" y="23"/>
                    <a:pt x="5" y="25"/>
                  </a:cubicBezTo>
                  <a:cubicBezTo>
                    <a:pt x="5" y="25"/>
                    <a:pt x="5" y="26"/>
                    <a:pt x="6" y="27"/>
                  </a:cubicBezTo>
                  <a:cubicBezTo>
                    <a:pt x="6" y="29"/>
                    <a:pt x="6" y="29"/>
                    <a:pt x="6" y="30"/>
                  </a:cubicBezTo>
                  <a:cubicBezTo>
                    <a:pt x="6" y="30"/>
                    <a:pt x="6" y="30"/>
                    <a:pt x="6" y="30"/>
                  </a:cubicBezTo>
                  <a:cubicBezTo>
                    <a:pt x="6" y="31"/>
                    <a:pt x="6" y="31"/>
                    <a:pt x="6" y="31"/>
                  </a:cubicBezTo>
                  <a:cubicBezTo>
                    <a:pt x="6" y="30"/>
                    <a:pt x="5" y="30"/>
                    <a:pt x="5" y="30"/>
                  </a:cubicBezTo>
                  <a:cubicBezTo>
                    <a:pt x="4" y="29"/>
                    <a:pt x="4" y="29"/>
                    <a:pt x="3" y="28"/>
                  </a:cubicBezTo>
                  <a:cubicBezTo>
                    <a:pt x="2" y="26"/>
                    <a:pt x="2" y="24"/>
                    <a:pt x="1" y="22"/>
                  </a:cubicBezTo>
                  <a:cubicBezTo>
                    <a:pt x="1" y="20"/>
                    <a:pt x="0" y="17"/>
                    <a:pt x="0" y="15"/>
                  </a:cubicBezTo>
                  <a:cubicBezTo>
                    <a:pt x="0" y="13"/>
                    <a:pt x="1" y="11"/>
                    <a:pt x="1" y="9"/>
                  </a:cubicBezTo>
                  <a:cubicBezTo>
                    <a:pt x="2" y="7"/>
                    <a:pt x="2" y="5"/>
                    <a:pt x="3" y="3"/>
                  </a:cubicBezTo>
                  <a:cubicBezTo>
                    <a:pt x="4" y="2"/>
                    <a:pt x="4" y="1"/>
                    <a:pt x="5" y="1"/>
                  </a:cubicBezTo>
                  <a:cubicBezTo>
                    <a:pt x="5" y="0"/>
                    <a:pt x="6" y="0"/>
                    <a:pt x="6" y="0"/>
                  </a:cubicBezTo>
                  <a:cubicBezTo>
                    <a:pt x="7" y="0"/>
                    <a:pt x="7" y="0"/>
                    <a:pt x="7" y="0"/>
                  </a:cubicBez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8" name="Freeform 191"/>
            <p:cNvSpPr>
              <a:spLocks noChangeAspect="1"/>
            </p:cNvSpPr>
            <p:nvPr/>
          </p:nvSpPr>
          <p:spPr bwMode="auto">
            <a:xfrm>
              <a:off x="2555" y="1331"/>
              <a:ext cx="18" cy="82"/>
            </a:xfrm>
            <a:custGeom>
              <a:avLst/>
              <a:gdLst>
                <a:gd name="T0" fmla="*/ 0 w 9"/>
                <a:gd name="T1" fmla="*/ 16384 h 41"/>
                <a:gd name="T2" fmla="*/ 8192 w 9"/>
                <a:gd name="T3" fmla="*/ 32768 h 41"/>
                <a:gd name="T4" fmla="*/ 16384 w 9"/>
                <a:gd name="T5" fmla="*/ 57344 h 41"/>
                <a:gd name="T6" fmla="*/ 32768 w 9"/>
                <a:gd name="T7" fmla="*/ 114688 h 41"/>
                <a:gd name="T8" fmla="*/ 40960 w 9"/>
                <a:gd name="T9" fmla="*/ 172032 h 41"/>
                <a:gd name="T10" fmla="*/ 32768 w 9"/>
                <a:gd name="T11" fmla="*/ 221184 h 41"/>
                <a:gd name="T12" fmla="*/ 24576 w 9"/>
                <a:gd name="T13" fmla="*/ 270336 h 41"/>
                <a:gd name="T14" fmla="*/ 16384 w 9"/>
                <a:gd name="T15" fmla="*/ 303104 h 41"/>
                <a:gd name="T16" fmla="*/ 8192 w 9"/>
                <a:gd name="T17" fmla="*/ 327680 h 41"/>
                <a:gd name="T18" fmla="*/ 8192 w 9"/>
                <a:gd name="T19" fmla="*/ 335872 h 41"/>
                <a:gd name="T20" fmla="*/ 16384 w 9"/>
                <a:gd name="T21" fmla="*/ 335872 h 41"/>
                <a:gd name="T22" fmla="*/ 24576 w 9"/>
                <a:gd name="T23" fmla="*/ 327680 h 41"/>
                <a:gd name="T24" fmla="*/ 40960 w 9"/>
                <a:gd name="T25" fmla="*/ 311296 h 41"/>
                <a:gd name="T26" fmla="*/ 65536 w 9"/>
                <a:gd name="T27" fmla="*/ 237568 h 41"/>
                <a:gd name="T28" fmla="*/ 73728 w 9"/>
                <a:gd name="T29" fmla="*/ 172032 h 41"/>
                <a:gd name="T30" fmla="*/ 65536 w 9"/>
                <a:gd name="T31" fmla="*/ 98304 h 41"/>
                <a:gd name="T32" fmla="*/ 40960 w 9"/>
                <a:gd name="T33" fmla="*/ 40960 h 41"/>
                <a:gd name="T34" fmla="*/ 24576 w 9"/>
                <a:gd name="T35" fmla="*/ 16384 h 41"/>
                <a:gd name="T36" fmla="*/ 8192 w 9"/>
                <a:gd name="T37" fmla="*/ 0 h 41"/>
                <a:gd name="T38" fmla="*/ 8192 w 9"/>
                <a:gd name="T39" fmla="*/ 8192 h 41"/>
                <a:gd name="T40" fmla="*/ 0 w 9"/>
                <a:gd name="T41" fmla="*/ 16384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41"/>
                <a:gd name="T65" fmla="*/ 9 w 9"/>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41">
                  <a:moveTo>
                    <a:pt x="0" y="2"/>
                  </a:moveTo>
                  <a:cubicBezTo>
                    <a:pt x="0" y="2"/>
                    <a:pt x="1" y="3"/>
                    <a:pt x="1" y="4"/>
                  </a:cubicBezTo>
                  <a:cubicBezTo>
                    <a:pt x="2" y="5"/>
                    <a:pt x="2" y="6"/>
                    <a:pt x="2" y="7"/>
                  </a:cubicBezTo>
                  <a:cubicBezTo>
                    <a:pt x="3" y="9"/>
                    <a:pt x="4" y="12"/>
                    <a:pt x="4" y="14"/>
                  </a:cubicBezTo>
                  <a:cubicBezTo>
                    <a:pt x="5" y="16"/>
                    <a:pt x="5" y="18"/>
                    <a:pt x="5" y="21"/>
                  </a:cubicBezTo>
                  <a:cubicBezTo>
                    <a:pt x="5" y="23"/>
                    <a:pt x="5" y="25"/>
                    <a:pt x="4" y="27"/>
                  </a:cubicBezTo>
                  <a:cubicBezTo>
                    <a:pt x="4" y="29"/>
                    <a:pt x="4" y="31"/>
                    <a:pt x="3" y="33"/>
                  </a:cubicBezTo>
                  <a:cubicBezTo>
                    <a:pt x="3" y="34"/>
                    <a:pt x="2" y="36"/>
                    <a:pt x="2" y="37"/>
                  </a:cubicBezTo>
                  <a:cubicBezTo>
                    <a:pt x="1" y="39"/>
                    <a:pt x="1" y="39"/>
                    <a:pt x="1" y="40"/>
                  </a:cubicBezTo>
                  <a:cubicBezTo>
                    <a:pt x="1" y="40"/>
                    <a:pt x="1" y="41"/>
                    <a:pt x="1" y="41"/>
                  </a:cubicBezTo>
                  <a:cubicBezTo>
                    <a:pt x="2" y="41"/>
                    <a:pt x="2" y="41"/>
                    <a:pt x="2" y="41"/>
                  </a:cubicBezTo>
                  <a:cubicBezTo>
                    <a:pt x="2" y="41"/>
                    <a:pt x="3" y="41"/>
                    <a:pt x="3" y="40"/>
                  </a:cubicBezTo>
                  <a:cubicBezTo>
                    <a:pt x="3" y="40"/>
                    <a:pt x="4" y="39"/>
                    <a:pt x="5" y="38"/>
                  </a:cubicBezTo>
                  <a:cubicBezTo>
                    <a:pt x="6" y="35"/>
                    <a:pt x="7" y="32"/>
                    <a:pt x="8" y="29"/>
                  </a:cubicBezTo>
                  <a:cubicBezTo>
                    <a:pt x="8" y="27"/>
                    <a:pt x="9" y="24"/>
                    <a:pt x="9" y="21"/>
                  </a:cubicBezTo>
                  <a:cubicBezTo>
                    <a:pt x="9" y="18"/>
                    <a:pt x="8" y="15"/>
                    <a:pt x="8" y="12"/>
                  </a:cubicBezTo>
                  <a:cubicBezTo>
                    <a:pt x="7" y="10"/>
                    <a:pt x="6" y="7"/>
                    <a:pt x="5" y="5"/>
                  </a:cubicBezTo>
                  <a:cubicBezTo>
                    <a:pt x="4" y="3"/>
                    <a:pt x="3" y="2"/>
                    <a:pt x="3" y="2"/>
                  </a:cubicBezTo>
                  <a:cubicBezTo>
                    <a:pt x="2" y="1"/>
                    <a:pt x="2" y="0"/>
                    <a:pt x="1" y="0"/>
                  </a:cubicBezTo>
                  <a:cubicBezTo>
                    <a:pt x="1" y="1"/>
                    <a:pt x="1" y="1"/>
                    <a:pt x="1" y="1"/>
                  </a:cubicBezTo>
                  <a:lnTo>
                    <a:pt x="0" y="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69" name="Freeform 192"/>
            <p:cNvSpPr>
              <a:spLocks noChangeAspect="1"/>
            </p:cNvSpPr>
            <p:nvPr/>
          </p:nvSpPr>
          <p:spPr bwMode="auto">
            <a:xfrm>
              <a:off x="2517" y="1343"/>
              <a:ext cx="14" cy="62"/>
            </a:xfrm>
            <a:custGeom>
              <a:avLst/>
              <a:gdLst>
                <a:gd name="T0" fmla="*/ 0 w 7"/>
                <a:gd name="T1" fmla="*/ 0 h 31"/>
                <a:gd name="T2" fmla="*/ 8192 w 7"/>
                <a:gd name="T3" fmla="*/ 16384 h 31"/>
                <a:gd name="T4" fmla="*/ 16384 w 7"/>
                <a:gd name="T5" fmla="*/ 32768 h 31"/>
                <a:gd name="T6" fmla="*/ 24576 w 7"/>
                <a:gd name="T7" fmla="*/ 81920 h 31"/>
                <a:gd name="T8" fmla="*/ 32768 w 7"/>
                <a:gd name="T9" fmla="*/ 122880 h 31"/>
                <a:gd name="T10" fmla="*/ 24576 w 7"/>
                <a:gd name="T11" fmla="*/ 163840 h 31"/>
                <a:gd name="T12" fmla="*/ 16384 w 7"/>
                <a:gd name="T13" fmla="*/ 204800 h 31"/>
                <a:gd name="T14" fmla="*/ 8192 w 7"/>
                <a:gd name="T15" fmla="*/ 221184 h 31"/>
                <a:gd name="T16" fmla="*/ 8192 w 7"/>
                <a:gd name="T17" fmla="*/ 245760 h 31"/>
                <a:gd name="T18" fmla="*/ 8192 w 7"/>
                <a:gd name="T19" fmla="*/ 245760 h 31"/>
                <a:gd name="T20" fmla="*/ 8192 w 7"/>
                <a:gd name="T21" fmla="*/ 253952 h 31"/>
                <a:gd name="T22" fmla="*/ 16384 w 7"/>
                <a:gd name="T23" fmla="*/ 245760 h 31"/>
                <a:gd name="T24" fmla="*/ 32768 w 7"/>
                <a:gd name="T25" fmla="*/ 229376 h 31"/>
                <a:gd name="T26" fmla="*/ 49152 w 7"/>
                <a:gd name="T27" fmla="*/ 180224 h 31"/>
                <a:gd name="T28" fmla="*/ 57344 w 7"/>
                <a:gd name="T29" fmla="*/ 122880 h 31"/>
                <a:gd name="T30" fmla="*/ 49152 w 7"/>
                <a:gd name="T31" fmla="*/ 73728 h 31"/>
                <a:gd name="T32" fmla="*/ 32768 w 7"/>
                <a:gd name="T33" fmla="*/ 24576 h 31"/>
                <a:gd name="T34" fmla="*/ 16384 w 7"/>
                <a:gd name="T35" fmla="*/ 8192 h 31"/>
                <a:gd name="T36" fmla="*/ 8192 w 7"/>
                <a:gd name="T37" fmla="*/ 0 h 31"/>
                <a:gd name="T38" fmla="*/ 0 w 7"/>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
                <a:gd name="T61" fmla="*/ 0 h 31"/>
                <a:gd name="T62" fmla="*/ 7 w 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 h="31">
                  <a:moveTo>
                    <a:pt x="0" y="0"/>
                  </a:moveTo>
                  <a:cubicBezTo>
                    <a:pt x="0" y="1"/>
                    <a:pt x="0" y="1"/>
                    <a:pt x="1" y="2"/>
                  </a:cubicBezTo>
                  <a:cubicBezTo>
                    <a:pt x="1" y="3"/>
                    <a:pt x="1" y="4"/>
                    <a:pt x="2" y="4"/>
                  </a:cubicBezTo>
                  <a:cubicBezTo>
                    <a:pt x="2" y="6"/>
                    <a:pt x="3" y="8"/>
                    <a:pt x="3" y="10"/>
                  </a:cubicBezTo>
                  <a:cubicBezTo>
                    <a:pt x="3" y="11"/>
                    <a:pt x="4" y="13"/>
                    <a:pt x="4" y="15"/>
                  </a:cubicBezTo>
                  <a:cubicBezTo>
                    <a:pt x="4" y="17"/>
                    <a:pt x="4" y="18"/>
                    <a:pt x="3" y="20"/>
                  </a:cubicBezTo>
                  <a:cubicBezTo>
                    <a:pt x="3" y="21"/>
                    <a:pt x="3" y="23"/>
                    <a:pt x="2" y="25"/>
                  </a:cubicBezTo>
                  <a:cubicBezTo>
                    <a:pt x="2" y="25"/>
                    <a:pt x="2" y="26"/>
                    <a:pt x="1" y="27"/>
                  </a:cubicBezTo>
                  <a:cubicBezTo>
                    <a:pt x="1" y="29"/>
                    <a:pt x="1" y="29"/>
                    <a:pt x="1" y="30"/>
                  </a:cubicBezTo>
                  <a:cubicBezTo>
                    <a:pt x="1" y="30"/>
                    <a:pt x="1" y="30"/>
                    <a:pt x="1" y="30"/>
                  </a:cubicBezTo>
                  <a:cubicBezTo>
                    <a:pt x="1" y="31"/>
                    <a:pt x="1" y="31"/>
                    <a:pt x="1" y="31"/>
                  </a:cubicBezTo>
                  <a:cubicBezTo>
                    <a:pt x="1" y="30"/>
                    <a:pt x="2" y="30"/>
                    <a:pt x="2" y="30"/>
                  </a:cubicBezTo>
                  <a:cubicBezTo>
                    <a:pt x="3" y="29"/>
                    <a:pt x="3" y="29"/>
                    <a:pt x="4" y="28"/>
                  </a:cubicBezTo>
                  <a:cubicBezTo>
                    <a:pt x="5" y="26"/>
                    <a:pt x="5" y="24"/>
                    <a:pt x="6" y="22"/>
                  </a:cubicBezTo>
                  <a:cubicBezTo>
                    <a:pt x="7" y="20"/>
                    <a:pt x="7" y="17"/>
                    <a:pt x="7" y="15"/>
                  </a:cubicBezTo>
                  <a:cubicBezTo>
                    <a:pt x="7" y="13"/>
                    <a:pt x="6" y="11"/>
                    <a:pt x="6" y="9"/>
                  </a:cubicBezTo>
                  <a:cubicBezTo>
                    <a:pt x="5" y="7"/>
                    <a:pt x="5" y="5"/>
                    <a:pt x="4" y="3"/>
                  </a:cubicBezTo>
                  <a:cubicBezTo>
                    <a:pt x="3" y="2"/>
                    <a:pt x="3" y="1"/>
                    <a:pt x="2" y="1"/>
                  </a:cubicBezTo>
                  <a:cubicBezTo>
                    <a:pt x="2" y="0"/>
                    <a:pt x="1" y="0"/>
                    <a:pt x="1" y="0"/>
                  </a:cubicBezTo>
                  <a:cubicBezTo>
                    <a:pt x="0" y="0"/>
                    <a:pt x="0" y="0"/>
                    <a:pt x="0" y="0"/>
                  </a:cubicBez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grpSp>
      <p:sp>
        <p:nvSpPr>
          <p:cNvPr id="170" name="Rectangle 105"/>
          <p:cNvSpPr>
            <a:spLocks noChangeArrowheads="1"/>
          </p:cNvSpPr>
          <p:nvPr/>
        </p:nvSpPr>
        <p:spPr bwMode="auto">
          <a:xfrm>
            <a:off x="714348" y="2715228"/>
            <a:ext cx="1761297" cy="287955"/>
          </a:xfrm>
          <a:prstGeom prst="rect">
            <a:avLst/>
          </a:prstGeom>
          <a:noFill/>
          <a:ln w="9525">
            <a:noFill/>
            <a:miter lim="800000"/>
            <a:headEnd/>
            <a:tailEnd/>
          </a:ln>
        </p:spPr>
        <p:txBody>
          <a:bodyPr wrap="squar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90000"/>
              </a:lnSpc>
              <a:spcBef>
                <a:spcPts val="0"/>
              </a:spcBef>
              <a:spcAft>
                <a:spcPts val="0"/>
              </a:spcAft>
              <a:defRPr/>
            </a:pPr>
            <a:r>
              <a:rPr lang="en-US" altLang="zh-CN" sz="1200" b="1" kern="0" dirty="0" smtClean="0">
                <a:solidFill>
                  <a:schemeClr val="bg2">
                    <a:lumMod val="90000"/>
                  </a:schemeClr>
                </a:solidFill>
                <a:latin typeface="+mn-ea"/>
                <a:ea typeface="+mn-ea"/>
                <a:cs typeface="Arial" pitchFamily="34" charset="0"/>
              </a:rPr>
              <a:t>NB-</a:t>
            </a:r>
            <a:r>
              <a:rPr lang="en-US" altLang="zh-CN" sz="1200" b="1" kern="0" dirty="0" err="1" smtClean="0">
                <a:solidFill>
                  <a:schemeClr val="bg2">
                    <a:lumMod val="90000"/>
                  </a:schemeClr>
                </a:solidFill>
                <a:latin typeface="+mn-ea"/>
                <a:ea typeface="+mn-ea"/>
                <a:cs typeface="Arial" pitchFamily="34" charset="0"/>
              </a:rPr>
              <a:t>IoT</a:t>
            </a:r>
            <a:r>
              <a:rPr lang="en-US" altLang="zh-CN" sz="1200" b="1" kern="0" dirty="0" smtClean="0">
                <a:solidFill>
                  <a:schemeClr val="bg2">
                    <a:lumMod val="90000"/>
                  </a:schemeClr>
                </a:solidFill>
                <a:latin typeface="+mn-ea"/>
                <a:ea typeface="+mn-ea"/>
                <a:cs typeface="Arial" pitchFamily="34" charset="0"/>
              </a:rPr>
              <a:t> </a:t>
            </a:r>
            <a:r>
              <a:rPr lang="zh-CN" altLang="en-US" sz="1200" b="1" kern="0" dirty="0" smtClean="0">
                <a:solidFill>
                  <a:schemeClr val="bg2">
                    <a:lumMod val="90000"/>
                  </a:schemeClr>
                </a:solidFill>
                <a:latin typeface="+mn-ea"/>
                <a:ea typeface="+mn-ea"/>
                <a:cs typeface="Arial" pitchFamily="34" charset="0"/>
              </a:rPr>
              <a:t>终端设备</a:t>
            </a:r>
            <a:endParaRPr lang="en-US" altLang="zh-CN" sz="1200" b="1" kern="0" dirty="0">
              <a:solidFill>
                <a:schemeClr val="bg2">
                  <a:lumMod val="90000"/>
                </a:schemeClr>
              </a:solidFill>
              <a:latin typeface="+mn-ea"/>
              <a:ea typeface="+mn-ea"/>
              <a:cs typeface="Arial" pitchFamily="34" charset="0"/>
            </a:endParaRPr>
          </a:p>
        </p:txBody>
      </p:sp>
      <p:sp>
        <p:nvSpPr>
          <p:cNvPr id="171" name="Rectangle 105"/>
          <p:cNvSpPr>
            <a:spLocks noChangeArrowheads="1"/>
          </p:cNvSpPr>
          <p:nvPr/>
        </p:nvSpPr>
        <p:spPr bwMode="auto">
          <a:xfrm>
            <a:off x="6431556" y="2194221"/>
            <a:ext cx="1142819" cy="287955"/>
          </a:xfrm>
          <a:prstGeom prst="rect">
            <a:avLst/>
          </a:prstGeom>
          <a:noFill/>
          <a:ln w="9525">
            <a:noFill/>
            <a:miter lim="800000"/>
            <a:headEnd/>
            <a:tailEnd/>
          </a:ln>
        </p:spPr>
        <p:txBody>
          <a:bodyPr wrap="non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90000"/>
              </a:lnSpc>
              <a:spcBef>
                <a:spcPts val="0"/>
              </a:spcBef>
              <a:spcAft>
                <a:spcPts val="0"/>
              </a:spcAft>
              <a:defRPr/>
            </a:pPr>
            <a:r>
              <a:rPr lang="en-US" altLang="zh-CN" sz="1200" b="1" kern="0" dirty="0" err="1" smtClean="0">
                <a:solidFill>
                  <a:schemeClr val="bg1"/>
                </a:solidFill>
                <a:latin typeface="Arial" panose="020B0604020202020204" pitchFamily="34" charset="0"/>
                <a:ea typeface="微软雅黑" panose="020B0503020204020204" pitchFamily="34" charset="-122"/>
                <a:cs typeface="Arial" pitchFamily="34" charset="0"/>
              </a:rPr>
              <a:t>IoT</a:t>
            </a:r>
            <a:r>
              <a:rPr lang="en-US" altLang="zh-CN" sz="1200" b="1" kern="0" dirty="0" smtClean="0">
                <a:solidFill>
                  <a:schemeClr val="bg1"/>
                </a:solidFill>
                <a:latin typeface="Arial" panose="020B0604020202020204" pitchFamily="34" charset="0"/>
                <a:ea typeface="微软雅黑" panose="020B0503020204020204" pitchFamily="34" charset="-122"/>
                <a:cs typeface="Arial" pitchFamily="34" charset="0"/>
              </a:rPr>
              <a:t> </a:t>
            </a:r>
            <a:r>
              <a:rPr lang="en-US" altLang="zh-CN" sz="1200" b="1" kern="0" dirty="0">
                <a:solidFill>
                  <a:schemeClr val="bg1"/>
                </a:solidFill>
                <a:latin typeface="Arial" panose="020B0604020202020204" pitchFamily="34" charset="0"/>
                <a:ea typeface="微软雅黑" panose="020B0503020204020204" pitchFamily="34" charset="-122"/>
                <a:cs typeface="Arial" pitchFamily="34" charset="0"/>
              </a:rPr>
              <a:t>Platform</a:t>
            </a:r>
          </a:p>
        </p:txBody>
      </p:sp>
      <p:sp>
        <p:nvSpPr>
          <p:cNvPr id="172" name="Rectangle 101"/>
          <p:cNvSpPr>
            <a:spLocks noChangeArrowheads="1"/>
          </p:cNvSpPr>
          <p:nvPr/>
        </p:nvSpPr>
        <p:spPr bwMode="auto">
          <a:xfrm>
            <a:off x="4886009" y="1027591"/>
            <a:ext cx="863905" cy="399082"/>
          </a:xfrm>
          <a:prstGeom prst="rect">
            <a:avLst/>
          </a:prstGeom>
          <a:noFill/>
          <a:ln w="9525">
            <a:noFill/>
            <a:miter lim="800000"/>
            <a:headEnd/>
            <a:tailEnd/>
          </a:ln>
        </p:spPr>
        <p:txBody>
          <a:bodyPr wrap="none" lIns="90431" tIns="45211" rIns="90431" bIns="45211">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en-US" altLang="zh-CN" sz="1000" b="1" kern="0" dirty="0">
                <a:solidFill>
                  <a:schemeClr val="bg1"/>
                </a:solidFill>
                <a:latin typeface="Arial" panose="020B0604020202020204" pitchFamily="34" charset="0"/>
                <a:ea typeface="微软雅黑" panose="020B0503020204020204" pitchFamily="34" charset="-122"/>
                <a:cs typeface="Arial" pitchFamily="34" charset="0"/>
              </a:rPr>
              <a:t>Single </a:t>
            </a:r>
            <a:r>
              <a:rPr lang="en-US" altLang="zh-CN" sz="1000" b="1" kern="0" dirty="0" smtClean="0">
                <a:solidFill>
                  <a:schemeClr val="bg1"/>
                </a:solidFill>
                <a:latin typeface="Arial" panose="020B0604020202020204" pitchFamily="34" charset="0"/>
                <a:ea typeface="微软雅黑" panose="020B0503020204020204" pitchFamily="34" charset="-122"/>
                <a:cs typeface="Arial" pitchFamily="34" charset="0"/>
              </a:rPr>
              <a:t>EPC</a:t>
            </a:r>
          </a:p>
          <a:p>
            <a:pPr fontAlgn="auto">
              <a:spcBef>
                <a:spcPts val="0"/>
              </a:spcBef>
              <a:spcAft>
                <a:spcPts val="0"/>
              </a:spcAft>
              <a:defRPr/>
            </a:pPr>
            <a:r>
              <a:rPr lang="en-US" altLang="zh-CN" sz="1000" b="1" kern="0" dirty="0" smtClean="0">
                <a:solidFill>
                  <a:schemeClr val="bg1"/>
                </a:solidFill>
                <a:latin typeface="Arial" panose="020B0604020202020204" pitchFamily="34" charset="0"/>
                <a:ea typeface="微软雅黑" panose="020B0503020204020204" pitchFamily="34" charset="-122"/>
                <a:cs typeface="Arial" pitchFamily="34" charset="0"/>
              </a:rPr>
              <a:t>LTE/</a:t>
            </a:r>
            <a:r>
              <a:rPr lang="en-US" altLang="zh-CN" sz="1000" b="1" kern="0" dirty="0" err="1" smtClean="0">
                <a:solidFill>
                  <a:schemeClr val="bg1"/>
                </a:solidFill>
                <a:latin typeface="Arial" panose="020B0604020202020204" pitchFamily="34" charset="0"/>
                <a:ea typeface="微软雅黑" panose="020B0503020204020204" pitchFamily="34" charset="-122"/>
                <a:cs typeface="Arial" pitchFamily="34" charset="0"/>
              </a:rPr>
              <a:t>IoT</a:t>
            </a:r>
            <a:endParaRPr lang="en-US" altLang="zh-CN"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pic>
        <p:nvPicPr>
          <p:cNvPr id="173" name="Picture 17" descr="图片124"/>
          <p:cNvPicPr preferRelativeResize="0">
            <a:picLocks noChangeArrowheads="1"/>
          </p:cNvPicPr>
          <p:nvPr/>
        </p:nvPicPr>
        <p:blipFill>
          <a:blip r:embed="rId2" cstate="print">
            <a:duotone>
              <a:prstClr val="black"/>
              <a:schemeClr val="accent2">
                <a:tint val="45000"/>
                <a:satMod val="400000"/>
              </a:schemeClr>
            </a:duotone>
          </a:blip>
          <a:srcRect/>
          <a:stretch>
            <a:fillRect/>
          </a:stretch>
        </p:blipFill>
        <p:spPr bwMode="auto">
          <a:xfrm>
            <a:off x="6883307" y="1086476"/>
            <a:ext cx="274809" cy="215900"/>
          </a:xfrm>
          <a:prstGeom prst="rect">
            <a:avLst/>
          </a:prstGeom>
          <a:noFill/>
          <a:ln w="9525">
            <a:noFill/>
            <a:miter lim="800000"/>
            <a:headEnd/>
            <a:tailEnd/>
          </a:ln>
        </p:spPr>
      </p:pic>
      <p:sp>
        <p:nvSpPr>
          <p:cNvPr id="174" name="Rectangle 105"/>
          <p:cNvSpPr>
            <a:spLocks noChangeArrowheads="1"/>
          </p:cNvSpPr>
          <p:nvPr/>
        </p:nvSpPr>
        <p:spPr bwMode="auto">
          <a:xfrm>
            <a:off x="6493014" y="1316360"/>
            <a:ext cx="1173284" cy="229804"/>
          </a:xfrm>
          <a:prstGeom prst="rect">
            <a:avLst/>
          </a:prstGeom>
          <a:noFill/>
          <a:ln w="9525">
            <a:noFill/>
            <a:miter lim="800000"/>
            <a:headEnd/>
            <a:tailEnd/>
          </a:ln>
        </p:spPr>
        <p:txBody>
          <a:bodyPr wrap="none" lIns="90431" tIns="45211" rIns="90431" bIns="45211">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90000"/>
              </a:lnSpc>
              <a:spcBef>
                <a:spcPts val="0"/>
              </a:spcBef>
              <a:spcAft>
                <a:spcPts val="0"/>
              </a:spcAft>
              <a:defRPr/>
            </a:pPr>
            <a:r>
              <a:rPr lang="en-US" altLang="zh-CN" sz="1000" b="1" kern="0" dirty="0" smtClean="0">
                <a:solidFill>
                  <a:schemeClr val="bg1"/>
                </a:solidFill>
                <a:latin typeface="Arial" panose="020B0604020202020204" pitchFamily="34" charset="0"/>
                <a:ea typeface="微软雅黑" panose="020B0503020204020204" pitchFamily="34" charset="-122"/>
                <a:cs typeface="Arial" pitchFamily="34" charset="0"/>
              </a:rPr>
              <a:t>HLR/PCRF/PGW</a:t>
            </a:r>
            <a:endParaRPr lang="en-US" altLang="zh-CN"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75" name="Freeform 77"/>
          <p:cNvSpPr>
            <a:spLocks/>
          </p:cNvSpPr>
          <p:nvPr/>
        </p:nvSpPr>
        <p:spPr bwMode="auto">
          <a:xfrm rot="7747517" flipH="1">
            <a:off x="2289971" y="1197733"/>
            <a:ext cx="608024" cy="242820"/>
          </a:xfrm>
          <a:custGeom>
            <a:avLst/>
            <a:gdLst>
              <a:gd name="T0" fmla="*/ 0 w 652"/>
              <a:gd name="T1" fmla="*/ 460375 h 391"/>
              <a:gd name="T2" fmla="*/ 108456 w 652"/>
              <a:gd name="T3" fmla="*/ 135404 h 391"/>
              <a:gd name="T4" fmla="*/ 104405 w 652"/>
              <a:gd name="T5" fmla="*/ 264922 h 391"/>
              <a:gd name="T6" fmla="*/ 203200 w 652"/>
              <a:gd name="T7" fmla="*/ 0 h 391"/>
              <a:gd name="T8" fmla="*/ 95367 w 652"/>
              <a:gd name="T9" fmla="*/ 324971 h 391"/>
              <a:gd name="T10" fmla="*/ 99418 w 652"/>
              <a:gd name="T11" fmla="*/ 196631 h 391"/>
              <a:gd name="T12" fmla="*/ 0 w 652"/>
              <a:gd name="T13" fmla="*/ 460375 h 391"/>
              <a:gd name="T14" fmla="*/ 0 60000 65536"/>
              <a:gd name="T15" fmla="*/ 0 60000 65536"/>
              <a:gd name="T16" fmla="*/ 0 60000 65536"/>
              <a:gd name="T17" fmla="*/ 0 60000 65536"/>
              <a:gd name="T18" fmla="*/ 0 60000 65536"/>
              <a:gd name="T19" fmla="*/ 0 60000 65536"/>
              <a:gd name="T20" fmla="*/ 0 60000 65536"/>
              <a:gd name="T21" fmla="*/ 0 w 652"/>
              <a:gd name="T22" fmla="*/ 0 h 391"/>
              <a:gd name="T23" fmla="*/ 652 w 652"/>
              <a:gd name="T24" fmla="*/ 391 h 3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2" h="391">
                <a:moveTo>
                  <a:pt x="0" y="391"/>
                </a:moveTo>
                <a:lnTo>
                  <a:pt x="348" y="115"/>
                </a:lnTo>
                <a:lnTo>
                  <a:pt x="335" y="225"/>
                </a:lnTo>
                <a:lnTo>
                  <a:pt x="652" y="0"/>
                </a:lnTo>
                <a:lnTo>
                  <a:pt x="306" y="276"/>
                </a:lnTo>
                <a:lnTo>
                  <a:pt x="319" y="167"/>
                </a:lnTo>
                <a:lnTo>
                  <a:pt x="0" y="391"/>
                </a:lnTo>
                <a:close/>
              </a:path>
            </a:pathLst>
          </a:custGeom>
          <a:noFill/>
          <a:ln w="19050" cap="flat" cmpd="sng" algn="ctr">
            <a:solidFill>
              <a:srgbClr val="FF0000"/>
            </a:solidFill>
            <a:prstDash val="sysDash"/>
            <a:round/>
            <a:headEnd type="none" w="med" len="med"/>
            <a:tailEnd type="none" w="med" len="med"/>
          </a:ln>
          <a:effectLst/>
        </p:spPr>
        <p:txBody>
          <a:bodyPr lIns="68558" tIns="34279" rIns="68558" bIns="3427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120000"/>
              </a:lnSpc>
              <a:spcBef>
                <a:spcPts val="0"/>
              </a:spcBef>
              <a:spcAft>
                <a:spcPts val="0"/>
              </a:spcAft>
              <a:buFont typeface="Wingdings" pitchFamily="2" charset="2"/>
              <a:buChar char="l"/>
              <a:defRPr/>
            </a:pPr>
            <a:endParaRPr lang="zh-CN" altLang="en-US"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grpSp>
        <p:nvGrpSpPr>
          <p:cNvPr id="4" name="Group 171"/>
          <p:cNvGrpSpPr>
            <a:grpSpLocks noChangeAspect="1"/>
          </p:cNvGrpSpPr>
          <p:nvPr/>
        </p:nvGrpSpPr>
        <p:grpSpPr bwMode="auto">
          <a:xfrm>
            <a:off x="3009584" y="1773776"/>
            <a:ext cx="482533" cy="435741"/>
            <a:chOff x="2228" y="1321"/>
            <a:chExt cx="457" cy="563"/>
          </a:xfrm>
          <a:solidFill>
            <a:srgbClr val="FF6161"/>
          </a:solidFill>
        </p:grpSpPr>
        <p:sp>
          <p:nvSpPr>
            <p:cNvPr id="177" name="Rectangle 172"/>
            <p:cNvSpPr>
              <a:spLocks noChangeAspect="1" noChangeArrowheads="1"/>
            </p:cNvSpPr>
            <p:nvPr/>
          </p:nvSpPr>
          <p:spPr bwMode="auto">
            <a:xfrm>
              <a:off x="2491" y="1746"/>
              <a:ext cx="128" cy="16"/>
            </a:xfrm>
            <a:prstGeom prst="rect">
              <a:avLst/>
            </a:prstGeom>
            <a:grpFill/>
            <a:ln w="9525">
              <a:noFill/>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78" name="Freeform 173"/>
            <p:cNvSpPr>
              <a:spLocks noChangeAspect="1"/>
            </p:cNvSpPr>
            <p:nvPr/>
          </p:nvSpPr>
          <p:spPr bwMode="auto">
            <a:xfrm>
              <a:off x="2619" y="1690"/>
              <a:ext cx="66" cy="72"/>
            </a:xfrm>
            <a:custGeom>
              <a:avLst/>
              <a:gdLst>
                <a:gd name="T0" fmla="*/ 0 w 66"/>
                <a:gd name="T1" fmla="*/ 72 h 72"/>
                <a:gd name="T2" fmla="*/ 66 w 66"/>
                <a:gd name="T3" fmla="*/ 16 h 72"/>
                <a:gd name="T4" fmla="*/ 66 w 66"/>
                <a:gd name="T5" fmla="*/ 0 h 72"/>
                <a:gd name="T6" fmla="*/ 0 w 66"/>
                <a:gd name="T7" fmla="*/ 56 h 72"/>
                <a:gd name="T8" fmla="*/ 0 w 66"/>
                <a:gd name="T9" fmla="*/ 7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66" y="16"/>
                  </a:lnTo>
                  <a:lnTo>
                    <a:pt x="66" y="0"/>
                  </a:lnTo>
                  <a:lnTo>
                    <a:pt x="0" y="56"/>
                  </a:lnTo>
                  <a:lnTo>
                    <a:pt x="0" y="7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79" name="Freeform 174"/>
            <p:cNvSpPr>
              <a:spLocks noChangeAspect="1"/>
            </p:cNvSpPr>
            <p:nvPr/>
          </p:nvSpPr>
          <p:spPr bwMode="auto">
            <a:xfrm>
              <a:off x="2425" y="1690"/>
              <a:ext cx="66" cy="72"/>
            </a:xfrm>
            <a:custGeom>
              <a:avLst/>
              <a:gdLst>
                <a:gd name="T0" fmla="*/ 66 w 66"/>
                <a:gd name="T1" fmla="*/ 72 h 72"/>
                <a:gd name="T2" fmla="*/ 0 w 66"/>
                <a:gd name="T3" fmla="*/ 16 h 72"/>
                <a:gd name="T4" fmla="*/ 0 w 66"/>
                <a:gd name="T5" fmla="*/ 0 h 72"/>
                <a:gd name="T6" fmla="*/ 66 w 66"/>
                <a:gd name="T7" fmla="*/ 56 h 72"/>
                <a:gd name="T8" fmla="*/ 66 w 66"/>
                <a:gd name="T9" fmla="*/ 7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66" y="72"/>
                  </a:moveTo>
                  <a:lnTo>
                    <a:pt x="0" y="16"/>
                  </a:lnTo>
                  <a:lnTo>
                    <a:pt x="0" y="0"/>
                  </a:lnTo>
                  <a:lnTo>
                    <a:pt x="66" y="56"/>
                  </a:lnTo>
                  <a:lnTo>
                    <a:pt x="66" y="7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0" name="Freeform 175"/>
            <p:cNvSpPr>
              <a:spLocks noChangeAspect="1"/>
            </p:cNvSpPr>
            <p:nvPr/>
          </p:nvSpPr>
          <p:spPr bwMode="auto">
            <a:xfrm>
              <a:off x="2425" y="1634"/>
              <a:ext cx="260" cy="112"/>
            </a:xfrm>
            <a:custGeom>
              <a:avLst/>
              <a:gdLst>
                <a:gd name="T0" fmla="*/ 260 w 260"/>
                <a:gd name="T1" fmla="*/ 56 h 112"/>
                <a:gd name="T2" fmla="*/ 228 w 260"/>
                <a:gd name="T3" fmla="*/ 84 h 112"/>
                <a:gd name="T4" fmla="*/ 196 w 260"/>
                <a:gd name="T5" fmla="*/ 112 h 112"/>
                <a:gd name="T6" fmla="*/ 130 w 260"/>
                <a:gd name="T7" fmla="*/ 112 h 112"/>
                <a:gd name="T8" fmla="*/ 66 w 260"/>
                <a:gd name="T9" fmla="*/ 112 h 112"/>
                <a:gd name="T10" fmla="*/ 34 w 260"/>
                <a:gd name="T11" fmla="*/ 84 h 112"/>
                <a:gd name="T12" fmla="*/ 0 w 260"/>
                <a:gd name="T13" fmla="*/ 56 h 112"/>
                <a:gd name="T14" fmla="*/ 34 w 260"/>
                <a:gd name="T15" fmla="*/ 28 h 112"/>
                <a:gd name="T16" fmla="*/ 66 w 260"/>
                <a:gd name="T17" fmla="*/ 0 h 112"/>
                <a:gd name="T18" fmla="*/ 130 w 260"/>
                <a:gd name="T19" fmla="*/ 0 h 112"/>
                <a:gd name="T20" fmla="*/ 196 w 260"/>
                <a:gd name="T21" fmla="*/ 0 h 112"/>
                <a:gd name="T22" fmla="*/ 228 w 260"/>
                <a:gd name="T23" fmla="*/ 28 h 112"/>
                <a:gd name="T24" fmla="*/ 260 w 260"/>
                <a:gd name="T25" fmla="*/ 56 h 1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0"/>
                <a:gd name="T40" fmla="*/ 0 h 112"/>
                <a:gd name="T41" fmla="*/ 260 w 260"/>
                <a:gd name="T42" fmla="*/ 112 h 1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0" h="112">
                  <a:moveTo>
                    <a:pt x="260" y="56"/>
                  </a:moveTo>
                  <a:lnTo>
                    <a:pt x="228" y="84"/>
                  </a:lnTo>
                  <a:lnTo>
                    <a:pt x="196" y="112"/>
                  </a:lnTo>
                  <a:lnTo>
                    <a:pt x="130" y="112"/>
                  </a:lnTo>
                  <a:lnTo>
                    <a:pt x="66" y="112"/>
                  </a:lnTo>
                  <a:lnTo>
                    <a:pt x="34" y="84"/>
                  </a:lnTo>
                  <a:lnTo>
                    <a:pt x="0" y="56"/>
                  </a:lnTo>
                  <a:lnTo>
                    <a:pt x="34" y="28"/>
                  </a:lnTo>
                  <a:lnTo>
                    <a:pt x="66" y="0"/>
                  </a:lnTo>
                  <a:lnTo>
                    <a:pt x="130" y="0"/>
                  </a:lnTo>
                  <a:lnTo>
                    <a:pt x="196" y="0"/>
                  </a:lnTo>
                  <a:lnTo>
                    <a:pt x="228" y="28"/>
                  </a:lnTo>
                  <a:lnTo>
                    <a:pt x="260" y="56"/>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1" name="Rectangle 176"/>
            <p:cNvSpPr>
              <a:spLocks noChangeAspect="1" noChangeArrowheads="1"/>
            </p:cNvSpPr>
            <p:nvPr/>
          </p:nvSpPr>
          <p:spPr bwMode="auto">
            <a:xfrm>
              <a:off x="2294" y="1806"/>
              <a:ext cx="129" cy="16"/>
            </a:xfrm>
            <a:prstGeom prst="rect">
              <a:avLst/>
            </a:prstGeom>
            <a:grpFill/>
            <a:ln w="9525">
              <a:noFill/>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2" name="Freeform 177"/>
            <p:cNvSpPr>
              <a:spLocks noChangeAspect="1"/>
            </p:cNvSpPr>
            <p:nvPr/>
          </p:nvSpPr>
          <p:spPr bwMode="auto">
            <a:xfrm>
              <a:off x="2423" y="1752"/>
              <a:ext cx="66" cy="70"/>
            </a:xfrm>
            <a:custGeom>
              <a:avLst/>
              <a:gdLst>
                <a:gd name="T0" fmla="*/ 0 w 66"/>
                <a:gd name="T1" fmla="*/ 70 h 70"/>
                <a:gd name="T2" fmla="*/ 66 w 66"/>
                <a:gd name="T3" fmla="*/ 16 h 70"/>
                <a:gd name="T4" fmla="*/ 66 w 66"/>
                <a:gd name="T5" fmla="*/ 0 h 70"/>
                <a:gd name="T6" fmla="*/ 0 w 66"/>
                <a:gd name="T7" fmla="*/ 54 h 70"/>
                <a:gd name="T8" fmla="*/ 0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70"/>
                  </a:moveTo>
                  <a:lnTo>
                    <a:pt x="66" y="16"/>
                  </a:lnTo>
                  <a:lnTo>
                    <a:pt x="66" y="0"/>
                  </a:lnTo>
                  <a:lnTo>
                    <a:pt x="0" y="54"/>
                  </a:lnTo>
                  <a:lnTo>
                    <a:pt x="0"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3" name="Freeform 178"/>
            <p:cNvSpPr>
              <a:spLocks noChangeAspect="1"/>
            </p:cNvSpPr>
            <p:nvPr/>
          </p:nvSpPr>
          <p:spPr bwMode="auto">
            <a:xfrm>
              <a:off x="2228" y="1752"/>
              <a:ext cx="66" cy="70"/>
            </a:xfrm>
            <a:custGeom>
              <a:avLst/>
              <a:gdLst>
                <a:gd name="T0" fmla="*/ 66 w 66"/>
                <a:gd name="T1" fmla="*/ 70 h 70"/>
                <a:gd name="T2" fmla="*/ 0 w 66"/>
                <a:gd name="T3" fmla="*/ 16 h 70"/>
                <a:gd name="T4" fmla="*/ 0 w 66"/>
                <a:gd name="T5" fmla="*/ 0 h 70"/>
                <a:gd name="T6" fmla="*/ 66 w 66"/>
                <a:gd name="T7" fmla="*/ 54 h 70"/>
                <a:gd name="T8" fmla="*/ 66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66" y="70"/>
                  </a:moveTo>
                  <a:lnTo>
                    <a:pt x="0" y="16"/>
                  </a:lnTo>
                  <a:lnTo>
                    <a:pt x="0" y="0"/>
                  </a:lnTo>
                  <a:lnTo>
                    <a:pt x="66" y="54"/>
                  </a:lnTo>
                  <a:lnTo>
                    <a:pt x="66"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4" name="Freeform 179"/>
            <p:cNvSpPr>
              <a:spLocks noChangeAspect="1"/>
            </p:cNvSpPr>
            <p:nvPr/>
          </p:nvSpPr>
          <p:spPr bwMode="auto">
            <a:xfrm>
              <a:off x="2228" y="1696"/>
              <a:ext cx="261" cy="110"/>
            </a:xfrm>
            <a:custGeom>
              <a:avLst/>
              <a:gdLst>
                <a:gd name="T0" fmla="*/ 261 w 261"/>
                <a:gd name="T1" fmla="*/ 56 h 110"/>
                <a:gd name="T2" fmla="*/ 227 w 261"/>
                <a:gd name="T3" fmla="*/ 82 h 110"/>
                <a:gd name="T4" fmla="*/ 195 w 261"/>
                <a:gd name="T5" fmla="*/ 110 h 110"/>
                <a:gd name="T6" fmla="*/ 130 w 261"/>
                <a:gd name="T7" fmla="*/ 110 h 110"/>
                <a:gd name="T8" fmla="*/ 66 w 261"/>
                <a:gd name="T9" fmla="*/ 110 h 110"/>
                <a:gd name="T10" fmla="*/ 32 w 261"/>
                <a:gd name="T11" fmla="*/ 82 h 110"/>
                <a:gd name="T12" fmla="*/ 0 w 261"/>
                <a:gd name="T13" fmla="*/ 56 h 110"/>
                <a:gd name="T14" fmla="*/ 32 w 261"/>
                <a:gd name="T15" fmla="*/ 28 h 110"/>
                <a:gd name="T16" fmla="*/ 66 w 261"/>
                <a:gd name="T17" fmla="*/ 0 h 110"/>
                <a:gd name="T18" fmla="*/ 130 w 261"/>
                <a:gd name="T19" fmla="*/ 0 h 110"/>
                <a:gd name="T20" fmla="*/ 195 w 261"/>
                <a:gd name="T21" fmla="*/ 0 h 110"/>
                <a:gd name="T22" fmla="*/ 227 w 261"/>
                <a:gd name="T23" fmla="*/ 28 h 110"/>
                <a:gd name="T24" fmla="*/ 261 w 261"/>
                <a:gd name="T25" fmla="*/ 56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1"/>
                <a:gd name="T40" fmla="*/ 0 h 110"/>
                <a:gd name="T41" fmla="*/ 261 w 261"/>
                <a:gd name="T42" fmla="*/ 110 h 1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1" h="110">
                  <a:moveTo>
                    <a:pt x="261" y="56"/>
                  </a:moveTo>
                  <a:lnTo>
                    <a:pt x="227" y="82"/>
                  </a:lnTo>
                  <a:lnTo>
                    <a:pt x="195" y="110"/>
                  </a:lnTo>
                  <a:lnTo>
                    <a:pt x="130" y="110"/>
                  </a:lnTo>
                  <a:lnTo>
                    <a:pt x="66" y="110"/>
                  </a:lnTo>
                  <a:lnTo>
                    <a:pt x="32" y="82"/>
                  </a:lnTo>
                  <a:lnTo>
                    <a:pt x="0" y="56"/>
                  </a:lnTo>
                  <a:lnTo>
                    <a:pt x="32" y="28"/>
                  </a:lnTo>
                  <a:lnTo>
                    <a:pt x="66" y="0"/>
                  </a:lnTo>
                  <a:lnTo>
                    <a:pt x="130" y="0"/>
                  </a:lnTo>
                  <a:lnTo>
                    <a:pt x="195" y="0"/>
                  </a:lnTo>
                  <a:lnTo>
                    <a:pt x="227" y="28"/>
                  </a:lnTo>
                  <a:lnTo>
                    <a:pt x="261" y="56"/>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5" name="Rectangle 180"/>
            <p:cNvSpPr>
              <a:spLocks noChangeAspect="1" noChangeArrowheads="1"/>
            </p:cNvSpPr>
            <p:nvPr/>
          </p:nvSpPr>
          <p:spPr bwMode="auto">
            <a:xfrm>
              <a:off x="2491" y="1868"/>
              <a:ext cx="128" cy="16"/>
            </a:xfrm>
            <a:prstGeom prst="rect">
              <a:avLst/>
            </a:prstGeom>
            <a:grpFill/>
            <a:ln w="9525">
              <a:noFill/>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zh-CN"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6" name="Freeform 181"/>
            <p:cNvSpPr>
              <a:spLocks noChangeAspect="1"/>
            </p:cNvSpPr>
            <p:nvPr/>
          </p:nvSpPr>
          <p:spPr bwMode="auto">
            <a:xfrm>
              <a:off x="2619" y="1814"/>
              <a:ext cx="66" cy="70"/>
            </a:xfrm>
            <a:custGeom>
              <a:avLst/>
              <a:gdLst>
                <a:gd name="T0" fmla="*/ 0 w 66"/>
                <a:gd name="T1" fmla="*/ 70 h 70"/>
                <a:gd name="T2" fmla="*/ 66 w 66"/>
                <a:gd name="T3" fmla="*/ 16 h 70"/>
                <a:gd name="T4" fmla="*/ 66 w 66"/>
                <a:gd name="T5" fmla="*/ 0 h 70"/>
                <a:gd name="T6" fmla="*/ 0 w 66"/>
                <a:gd name="T7" fmla="*/ 54 h 70"/>
                <a:gd name="T8" fmla="*/ 0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70"/>
                  </a:moveTo>
                  <a:lnTo>
                    <a:pt x="66" y="16"/>
                  </a:lnTo>
                  <a:lnTo>
                    <a:pt x="66" y="0"/>
                  </a:lnTo>
                  <a:lnTo>
                    <a:pt x="0" y="54"/>
                  </a:lnTo>
                  <a:lnTo>
                    <a:pt x="0"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7" name="Freeform 182"/>
            <p:cNvSpPr>
              <a:spLocks noChangeAspect="1"/>
            </p:cNvSpPr>
            <p:nvPr/>
          </p:nvSpPr>
          <p:spPr bwMode="auto">
            <a:xfrm>
              <a:off x="2425" y="1814"/>
              <a:ext cx="66" cy="70"/>
            </a:xfrm>
            <a:custGeom>
              <a:avLst/>
              <a:gdLst>
                <a:gd name="T0" fmla="*/ 66 w 66"/>
                <a:gd name="T1" fmla="*/ 70 h 70"/>
                <a:gd name="T2" fmla="*/ 0 w 66"/>
                <a:gd name="T3" fmla="*/ 16 h 70"/>
                <a:gd name="T4" fmla="*/ 0 w 66"/>
                <a:gd name="T5" fmla="*/ 0 h 70"/>
                <a:gd name="T6" fmla="*/ 66 w 66"/>
                <a:gd name="T7" fmla="*/ 54 h 70"/>
                <a:gd name="T8" fmla="*/ 66 w 66"/>
                <a:gd name="T9" fmla="*/ 70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66" y="70"/>
                  </a:moveTo>
                  <a:lnTo>
                    <a:pt x="0" y="16"/>
                  </a:lnTo>
                  <a:lnTo>
                    <a:pt x="0" y="0"/>
                  </a:lnTo>
                  <a:lnTo>
                    <a:pt x="66" y="54"/>
                  </a:lnTo>
                  <a:lnTo>
                    <a:pt x="66" y="7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8" name="Freeform 183"/>
            <p:cNvSpPr>
              <a:spLocks noChangeAspect="1"/>
            </p:cNvSpPr>
            <p:nvPr/>
          </p:nvSpPr>
          <p:spPr bwMode="auto">
            <a:xfrm>
              <a:off x="2425" y="1758"/>
              <a:ext cx="260" cy="110"/>
            </a:xfrm>
            <a:custGeom>
              <a:avLst/>
              <a:gdLst>
                <a:gd name="T0" fmla="*/ 260 w 260"/>
                <a:gd name="T1" fmla="*/ 56 h 110"/>
                <a:gd name="T2" fmla="*/ 228 w 260"/>
                <a:gd name="T3" fmla="*/ 82 h 110"/>
                <a:gd name="T4" fmla="*/ 196 w 260"/>
                <a:gd name="T5" fmla="*/ 110 h 110"/>
                <a:gd name="T6" fmla="*/ 130 w 260"/>
                <a:gd name="T7" fmla="*/ 110 h 110"/>
                <a:gd name="T8" fmla="*/ 66 w 260"/>
                <a:gd name="T9" fmla="*/ 110 h 110"/>
                <a:gd name="T10" fmla="*/ 34 w 260"/>
                <a:gd name="T11" fmla="*/ 82 h 110"/>
                <a:gd name="T12" fmla="*/ 0 w 260"/>
                <a:gd name="T13" fmla="*/ 56 h 110"/>
                <a:gd name="T14" fmla="*/ 34 w 260"/>
                <a:gd name="T15" fmla="*/ 28 h 110"/>
                <a:gd name="T16" fmla="*/ 66 w 260"/>
                <a:gd name="T17" fmla="*/ 0 h 110"/>
                <a:gd name="T18" fmla="*/ 130 w 260"/>
                <a:gd name="T19" fmla="*/ 0 h 110"/>
                <a:gd name="T20" fmla="*/ 196 w 260"/>
                <a:gd name="T21" fmla="*/ 0 h 110"/>
                <a:gd name="T22" fmla="*/ 228 w 260"/>
                <a:gd name="T23" fmla="*/ 28 h 110"/>
                <a:gd name="T24" fmla="*/ 260 w 260"/>
                <a:gd name="T25" fmla="*/ 56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0"/>
                <a:gd name="T40" fmla="*/ 0 h 110"/>
                <a:gd name="T41" fmla="*/ 260 w 260"/>
                <a:gd name="T42" fmla="*/ 110 h 1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0" h="110">
                  <a:moveTo>
                    <a:pt x="260" y="56"/>
                  </a:moveTo>
                  <a:lnTo>
                    <a:pt x="228" y="82"/>
                  </a:lnTo>
                  <a:lnTo>
                    <a:pt x="196" y="110"/>
                  </a:lnTo>
                  <a:lnTo>
                    <a:pt x="130" y="110"/>
                  </a:lnTo>
                  <a:lnTo>
                    <a:pt x="66" y="110"/>
                  </a:lnTo>
                  <a:lnTo>
                    <a:pt x="34" y="82"/>
                  </a:lnTo>
                  <a:lnTo>
                    <a:pt x="0" y="56"/>
                  </a:lnTo>
                  <a:lnTo>
                    <a:pt x="34" y="28"/>
                  </a:lnTo>
                  <a:lnTo>
                    <a:pt x="66" y="0"/>
                  </a:lnTo>
                  <a:lnTo>
                    <a:pt x="130" y="0"/>
                  </a:lnTo>
                  <a:lnTo>
                    <a:pt x="196" y="0"/>
                  </a:lnTo>
                  <a:lnTo>
                    <a:pt x="228" y="28"/>
                  </a:lnTo>
                  <a:lnTo>
                    <a:pt x="260" y="56"/>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89" name="Freeform 184"/>
            <p:cNvSpPr>
              <a:spLocks noChangeAspect="1"/>
            </p:cNvSpPr>
            <p:nvPr/>
          </p:nvSpPr>
          <p:spPr bwMode="auto">
            <a:xfrm>
              <a:off x="2461" y="1349"/>
              <a:ext cx="16" cy="16"/>
            </a:xfrm>
            <a:custGeom>
              <a:avLst/>
              <a:gdLst>
                <a:gd name="T0" fmla="*/ 4 w 16"/>
                <a:gd name="T1" fmla="*/ 0 h 16"/>
                <a:gd name="T2" fmla="*/ 12 w 16"/>
                <a:gd name="T3" fmla="*/ 0 h 16"/>
                <a:gd name="T4" fmla="*/ 16 w 16"/>
                <a:gd name="T5" fmla="*/ 16 h 16"/>
                <a:gd name="T6" fmla="*/ 0 w 16"/>
                <a:gd name="T7" fmla="*/ 16 h 16"/>
                <a:gd name="T8" fmla="*/ 4 w 16"/>
                <a:gd name="T9" fmla="*/ 0 h 16"/>
                <a:gd name="T10" fmla="*/ 0 60000 65536"/>
                <a:gd name="T11" fmla="*/ 0 60000 65536"/>
                <a:gd name="T12" fmla="*/ 0 60000 65536"/>
                <a:gd name="T13" fmla="*/ 0 60000 65536"/>
                <a:gd name="T14" fmla="*/ 0 60000 65536"/>
                <a:gd name="T15" fmla="*/ 0 w 16"/>
                <a:gd name="T16" fmla="*/ 0 h 16"/>
                <a:gd name="T17" fmla="*/ 16 w 16"/>
                <a:gd name="T18" fmla="*/ 16 h 16"/>
              </a:gdLst>
              <a:ahLst/>
              <a:cxnLst>
                <a:cxn ang="T10">
                  <a:pos x="T0" y="T1"/>
                </a:cxn>
                <a:cxn ang="T11">
                  <a:pos x="T2" y="T3"/>
                </a:cxn>
                <a:cxn ang="T12">
                  <a:pos x="T4" y="T5"/>
                </a:cxn>
                <a:cxn ang="T13">
                  <a:pos x="T6" y="T7"/>
                </a:cxn>
                <a:cxn ang="T14">
                  <a:pos x="T8" y="T9"/>
                </a:cxn>
              </a:cxnLst>
              <a:rect l="T15" t="T16" r="T17" b="T18"/>
              <a:pathLst>
                <a:path w="16" h="16">
                  <a:moveTo>
                    <a:pt x="4" y="0"/>
                  </a:moveTo>
                  <a:lnTo>
                    <a:pt x="12" y="0"/>
                  </a:lnTo>
                  <a:lnTo>
                    <a:pt x="16" y="16"/>
                  </a:lnTo>
                  <a:lnTo>
                    <a:pt x="0" y="16"/>
                  </a:lnTo>
                  <a:lnTo>
                    <a:pt x="4" y="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0" name="Freeform 185"/>
            <p:cNvSpPr>
              <a:spLocks noChangeAspect="1"/>
            </p:cNvSpPr>
            <p:nvPr/>
          </p:nvSpPr>
          <p:spPr bwMode="auto">
            <a:xfrm>
              <a:off x="2451" y="1361"/>
              <a:ext cx="36" cy="8"/>
            </a:xfrm>
            <a:custGeom>
              <a:avLst/>
              <a:gdLst>
                <a:gd name="T0" fmla="*/ 18 w 36"/>
                <a:gd name="T1" fmla="*/ 0 h 8"/>
                <a:gd name="T2" fmla="*/ 26 w 36"/>
                <a:gd name="T3" fmla="*/ 4 h 8"/>
                <a:gd name="T4" fmla="*/ 36 w 36"/>
                <a:gd name="T5" fmla="*/ 8 h 8"/>
                <a:gd name="T6" fmla="*/ 18 w 36"/>
                <a:gd name="T7" fmla="*/ 8 h 8"/>
                <a:gd name="T8" fmla="*/ 0 w 36"/>
                <a:gd name="T9" fmla="*/ 8 h 8"/>
                <a:gd name="T10" fmla="*/ 8 w 36"/>
                <a:gd name="T11" fmla="*/ 4 h 8"/>
                <a:gd name="T12" fmla="*/ 18 w 36"/>
                <a:gd name="T13" fmla="*/ 0 h 8"/>
                <a:gd name="T14" fmla="*/ 0 60000 65536"/>
                <a:gd name="T15" fmla="*/ 0 60000 65536"/>
                <a:gd name="T16" fmla="*/ 0 60000 65536"/>
                <a:gd name="T17" fmla="*/ 0 60000 65536"/>
                <a:gd name="T18" fmla="*/ 0 60000 65536"/>
                <a:gd name="T19" fmla="*/ 0 60000 65536"/>
                <a:gd name="T20" fmla="*/ 0 60000 65536"/>
                <a:gd name="T21" fmla="*/ 0 w 36"/>
                <a:gd name="T22" fmla="*/ 0 h 8"/>
                <a:gd name="T23" fmla="*/ 36 w 3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8">
                  <a:moveTo>
                    <a:pt x="18" y="0"/>
                  </a:moveTo>
                  <a:lnTo>
                    <a:pt x="26" y="4"/>
                  </a:lnTo>
                  <a:lnTo>
                    <a:pt x="36" y="8"/>
                  </a:lnTo>
                  <a:lnTo>
                    <a:pt x="18" y="8"/>
                  </a:lnTo>
                  <a:lnTo>
                    <a:pt x="0" y="8"/>
                  </a:lnTo>
                  <a:lnTo>
                    <a:pt x="8" y="4"/>
                  </a:lnTo>
                  <a:lnTo>
                    <a:pt x="18" y="0"/>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1" name="Freeform 186"/>
            <p:cNvSpPr>
              <a:spLocks noChangeAspect="1" noEditPoints="1"/>
            </p:cNvSpPr>
            <p:nvPr/>
          </p:nvSpPr>
          <p:spPr bwMode="auto">
            <a:xfrm>
              <a:off x="2348" y="1369"/>
              <a:ext cx="239" cy="367"/>
            </a:xfrm>
            <a:custGeom>
              <a:avLst/>
              <a:gdLst>
                <a:gd name="T0" fmla="*/ 235 w 239"/>
                <a:gd name="T1" fmla="*/ 311 h 367"/>
                <a:gd name="T2" fmla="*/ 201 w 239"/>
                <a:gd name="T3" fmla="*/ 285 h 367"/>
                <a:gd name="T4" fmla="*/ 191 w 239"/>
                <a:gd name="T5" fmla="*/ 226 h 367"/>
                <a:gd name="T6" fmla="*/ 167 w 239"/>
                <a:gd name="T7" fmla="*/ 208 h 367"/>
                <a:gd name="T8" fmla="*/ 135 w 239"/>
                <a:gd name="T9" fmla="*/ 32 h 367"/>
                <a:gd name="T10" fmla="*/ 143 w 239"/>
                <a:gd name="T11" fmla="*/ 18 h 367"/>
                <a:gd name="T12" fmla="*/ 135 w 239"/>
                <a:gd name="T13" fmla="*/ 12 h 367"/>
                <a:gd name="T14" fmla="*/ 135 w 239"/>
                <a:gd name="T15" fmla="*/ 0 h 367"/>
                <a:gd name="T16" fmla="*/ 107 w 239"/>
                <a:gd name="T17" fmla="*/ 10 h 367"/>
                <a:gd name="T18" fmla="*/ 105 w 239"/>
                <a:gd name="T19" fmla="*/ 12 h 367"/>
                <a:gd name="T20" fmla="*/ 99 w 239"/>
                <a:gd name="T21" fmla="*/ 26 h 367"/>
                <a:gd name="T22" fmla="*/ 109 w 239"/>
                <a:gd name="T23" fmla="*/ 32 h 367"/>
                <a:gd name="T24" fmla="*/ 50 w 239"/>
                <a:gd name="T25" fmla="*/ 208 h 367"/>
                <a:gd name="T26" fmla="*/ 67 w 239"/>
                <a:gd name="T27" fmla="*/ 226 h 367"/>
                <a:gd name="T28" fmla="*/ 4 w 239"/>
                <a:gd name="T29" fmla="*/ 285 h 367"/>
                <a:gd name="T30" fmla="*/ 28 w 239"/>
                <a:gd name="T31" fmla="*/ 311 h 367"/>
                <a:gd name="T32" fmla="*/ 121 w 239"/>
                <a:gd name="T33" fmla="*/ 367 h 367"/>
                <a:gd name="T34" fmla="*/ 211 w 239"/>
                <a:gd name="T35" fmla="*/ 311 h 367"/>
                <a:gd name="T36" fmla="*/ 121 w 239"/>
                <a:gd name="T37" fmla="*/ 50 h 367"/>
                <a:gd name="T38" fmla="*/ 121 w 239"/>
                <a:gd name="T39" fmla="*/ 208 h 367"/>
                <a:gd name="T40" fmla="*/ 121 w 239"/>
                <a:gd name="T41" fmla="*/ 48 h 367"/>
                <a:gd name="T42" fmla="*/ 121 w 239"/>
                <a:gd name="T43" fmla="*/ 230 h 367"/>
                <a:gd name="T44" fmla="*/ 175 w 239"/>
                <a:gd name="T45" fmla="*/ 285 h 367"/>
                <a:gd name="T46" fmla="*/ 67 w 239"/>
                <a:gd name="T47" fmla="*/ 285 h 367"/>
                <a:gd name="T48" fmla="*/ 121 w 239"/>
                <a:gd name="T49" fmla="*/ 363 h 367"/>
                <a:gd name="T50" fmla="*/ 34 w 239"/>
                <a:gd name="T51" fmla="*/ 361 h 367"/>
                <a:gd name="T52" fmla="*/ 40 w 239"/>
                <a:gd name="T53" fmla="*/ 353 h 367"/>
                <a:gd name="T54" fmla="*/ 46 w 239"/>
                <a:gd name="T55" fmla="*/ 347 h 367"/>
                <a:gd name="T56" fmla="*/ 54 w 239"/>
                <a:gd name="T57" fmla="*/ 339 h 367"/>
                <a:gd name="T58" fmla="*/ 69 w 239"/>
                <a:gd name="T59" fmla="*/ 331 h 367"/>
                <a:gd name="T60" fmla="*/ 85 w 239"/>
                <a:gd name="T61" fmla="*/ 325 h 367"/>
                <a:gd name="T62" fmla="*/ 95 w 239"/>
                <a:gd name="T63" fmla="*/ 325 h 367"/>
                <a:gd name="T64" fmla="*/ 107 w 239"/>
                <a:gd name="T65" fmla="*/ 323 h 367"/>
                <a:gd name="T66" fmla="*/ 121 w 239"/>
                <a:gd name="T67" fmla="*/ 323 h 367"/>
                <a:gd name="T68" fmla="*/ 133 w 239"/>
                <a:gd name="T69" fmla="*/ 323 h 367"/>
                <a:gd name="T70" fmla="*/ 145 w 239"/>
                <a:gd name="T71" fmla="*/ 325 h 367"/>
                <a:gd name="T72" fmla="*/ 155 w 239"/>
                <a:gd name="T73" fmla="*/ 325 h 367"/>
                <a:gd name="T74" fmla="*/ 173 w 239"/>
                <a:gd name="T75" fmla="*/ 331 h 367"/>
                <a:gd name="T76" fmla="*/ 185 w 239"/>
                <a:gd name="T77" fmla="*/ 339 h 367"/>
                <a:gd name="T78" fmla="*/ 195 w 239"/>
                <a:gd name="T79" fmla="*/ 347 h 367"/>
                <a:gd name="T80" fmla="*/ 201 w 239"/>
                <a:gd name="T81" fmla="*/ 357 h 367"/>
                <a:gd name="T82" fmla="*/ 205 w 239"/>
                <a:gd name="T83" fmla="*/ 363 h 36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9"/>
                <a:gd name="T127" fmla="*/ 0 h 367"/>
                <a:gd name="T128" fmla="*/ 239 w 239"/>
                <a:gd name="T129" fmla="*/ 367 h 36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9" h="367">
                  <a:moveTo>
                    <a:pt x="211" y="311"/>
                  </a:moveTo>
                  <a:lnTo>
                    <a:pt x="235" y="311"/>
                  </a:lnTo>
                  <a:lnTo>
                    <a:pt x="235" y="285"/>
                  </a:lnTo>
                  <a:lnTo>
                    <a:pt x="201" y="285"/>
                  </a:lnTo>
                  <a:lnTo>
                    <a:pt x="175" y="226"/>
                  </a:lnTo>
                  <a:lnTo>
                    <a:pt x="191" y="226"/>
                  </a:lnTo>
                  <a:lnTo>
                    <a:pt x="191" y="208"/>
                  </a:lnTo>
                  <a:lnTo>
                    <a:pt x="167" y="208"/>
                  </a:lnTo>
                  <a:lnTo>
                    <a:pt x="131" y="32"/>
                  </a:lnTo>
                  <a:lnTo>
                    <a:pt x="135" y="32"/>
                  </a:lnTo>
                  <a:lnTo>
                    <a:pt x="143" y="26"/>
                  </a:lnTo>
                  <a:lnTo>
                    <a:pt x="143" y="18"/>
                  </a:lnTo>
                  <a:lnTo>
                    <a:pt x="135" y="12"/>
                  </a:lnTo>
                  <a:lnTo>
                    <a:pt x="135" y="10"/>
                  </a:lnTo>
                  <a:lnTo>
                    <a:pt x="135" y="0"/>
                  </a:lnTo>
                  <a:lnTo>
                    <a:pt x="107" y="0"/>
                  </a:lnTo>
                  <a:lnTo>
                    <a:pt x="107" y="10"/>
                  </a:lnTo>
                  <a:lnTo>
                    <a:pt x="107" y="12"/>
                  </a:lnTo>
                  <a:lnTo>
                    <a:pt x="105" y="12"/>
                  </a:lnTo>
                  <a:lnTo>
                    <a:pt x="99" y="18"/>
                  </a:lnTo>
                  <a:lnTo>
                    <a:pt x="99" y="26"/>
                  </a:lnTo>
                  <a:lnTo>
                    <a:pt x="105" y="32"/>
                  </a:lnTo>
                  <a:lnTo>
                    <a:pt x="109" y="32"/>
                  </a:lnTo>
                  <a:lnTo>
                    <a:pt x="75" y="208"/>
                  </a:lnTo>
                  <a:lnTo>
                    <a:pt x="50" y="208"/>
                  </a:lnTo>
                  <a:lnTo>
                    <a:pt x="50" y="226"/>
                  </a:lnTo>
                  <a:lnTo>
                    <a:pt x="67" y="226"/>
                  </a:lnTo>
                  <a:lnTo>
                    <a:pt x="38" y="285"/>
                  </a:lnTo>
                  <a:lnTo>
                    <a:pt x="4" y="285"/>
                  </a:lnTo>
                  <a:lnTo>
                    <a:pt x="4" y="311"/>
                  </a:lnTo>
                  <a:lnTo>
                    <a:pt x="28" y="311"/>
                  </a:lnTo>
                  <a:lnTo>
                    <a:pt x="0" y="367"/>
                  </a:lnTo>
                  <a:lnTo>
                    <a:pt x="121" y="367"/>
                  </a:lnTo>
                  <a:lnTo>
                    <a:pt x="239" y="367"/>
                  </a:lnTo>
                  <a:lnTo>
                    <a:pt x="211" y="311"/>
                  </a:lnTo>
                  <a:close/>
                  <a:moveTo>
                    <a:pt x="121" y="48"/>
                  </a:moveTo>
                  <a:lnTo>
                    <a:pt x="121" y="50"/>
                  </a:lnTo>
                  <a:lnTo>
                    <a:pt x="145" y="208"/>
                  </a:lnTo>
                  <a:lnTo>
                    <a:pt x="121" y="208"/>
                  </a:lnTo>
                  <a:lnTo>
                    <a:pt x="95" y="208"/>
                  </a:lnTo>
                  <a:lnTo>
                    <a:pt x="121" y="48"/>
                  </a:lnTo>
                  <a:close/>
                  <a:moveTo>
                    <a:pt x="91" y="230"/>
                  </a:moveTo>
                  <a:lnTo>
                    <a:pt x="121" y="230"/>
                  </a:lnTo>
                  <a:lnTo>
                    <a:pt x="149" y="230"/>
                  </a:lnTo>
                  <a:lnTo>
                    <a:pt x="175" y="285"/>
                  </a:lnTo>
                  <a:lnTo>
                    <a:pt x="121" y="285"/>
                  </a:lnTo>
                  <a:lnTo>
                    <a:pt x="67" y="285"/>
                  </a:lnTo>
                  <a:lnTo>
                    <a:pt x="91" y="230"/>
                  </a:lnTo>
                  <a:close/>
                  <a:moveTo>
                    <a:pt x="121" y="363"/>
                  </a:moveTo>
                  <a:lnTo>
                    <a:pt x="34" y="363"/>
                  </a:lnTo>
                  <a:lnTo>
                    <a:pt x="34" y="361"/>
                  </a:lnTo>
                  <a:lnTo>
                    <a:pt x="38" y="357"/>
                  </a:lnTo>
                  <a:lnTo>
                    <a:pt x="40" y="353"/>
                  </a:lnTo>
                  <a:lnTo>
                    <a:pt x="42" y="351"/>
                  </a:lnTo>
                  <a:lnTo>
                    <a:pt x="46" y="347"/>
                  </a:lnTo>
                  <a:lnTo>
                    <a:pt x="50" y="343"/>
                  </a:lnTo>
                  <a:lnTo>
                    <a:pt x="54" y="339"/>
                  </a:lnTo>
                  <a:lnTo>
                    <a:pt x="60" y="335"/>
                  </a:lnTo>
                  <a:lnTo>
                    <a:pt x="69" y="331"/>
                  </a:lnTo>
                  <a:lnTo>
                    <a:pt x="77" y="329"/>
                  </a:lnTo>
                  <a:lnTo>
                    <a:pt x="85" y="325"/>
                  </a:lnTo>
                  <a:lnTo>
                    <a:pt x="91" y="325"/>
                  </a:lnTo>
                  <a:lnTo>
                    <a:pt x="95" y="325"/>
                  </a:lnTo>
                  <a:lnTo>
                    <a:pt x="101" y="323"/>
                  </a:lnTo>
                  <a:lnTo>
                    <a:pt x="107" y="323"/>
                  </a:lnTo>
                  <a:lnTo>
                    <a:pt x="113" y="323"/>
                  </a:lnTo>
                  <a:lnTo>
                    <a:pt x="121" y="323"/>
                  </a:lnTo>
                  <a:lnTo>
                    <a:pt x="127" y="323"/>
                  </a:lnTo>
                  <a:lnTo>
                    <a:pt x="133" y="323"/>
                  </a:lnTo>
                  <a:lnTo>
                    <a:pt x="139" y="323"/>
                  </a:lnTo>
                  <a:lnTo>
                    <a:pt x="145" y="325"/>
                  </a:lnTo>
                  <a:lnTo>
                    <a:pt x="151" y="325"/>
                  </a:lnTo>
                  <a:lnTo>
                    <a:pt x="155" y="325"/>
                  </a:lnTo>
                  <a:lnTo>
                    <a:pt x="165" y="329"/>
                  </a:lnTo>
                  <a:lnTo>
                    <a:pt x="173" y="331"/>
                  </a:lnTo>
                  <a:lnTo>
                    <a:pt x="179" y="335"/>
                  </a:lnTo>
                  <a:lnTo>
                    <a:pt x="185" y="339"/>
                  </a:lnTo>
                  <a:lnTo>
                    <a:pt x="191" y="343"/>
                  </a:lnTo>
                  <a:lnTo>
                    <a:pt x="195" y="347"/>
                  </a:lnTo>
                  <a:lnTo>
                    <a:pt x="197" y="351"/>
                  </a:lnTo>
                  <a:lnTo>
                    <a:pt x="201" y="357"/>
                  </a:lnTo>
                  <a:lnTo>
                    <a:pt x="205" y="361"/>
                  </a:lnTo>
                  <a:lnTo>
                    <a:pt x="205" y="363"/>
                  </a:lnTo>
                  <a:lnTo>
                    <a:pt x="121" y="363"/>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2" name="Freeform 187"/>
            <p:cNvSpPr>
              <a:spLocks noChangeAspect="1"/>
            </p:cNvSpPr>
            <p:nvPr/>
          </p:nvSpPr>
          <p:spPr bwMode="auto">
            <a:xfrm>
              <a:off x="2320" y="1321"/>
              <a:ext cx="20" cy="104"/>
            </a:xfrm>
            <a:custGeom>
              <a:avLst/>
              <a:gdLst>
                <a:gd name="T0" fmla="*/ 81920 w 10"/>
                <a:gd name="T1" fmla="*/ 8192 h 52"/>
                <a:gd name="T2" fmla="*/ 73728 w 10"/>
                <a:gd name="T3" fmla="*/ 32768 h 52"/>
                <a:gd name="T4" fmla="*/ 65536 w 10"/>
                <a:gd name="T5" fmla="*/ 65536 h 52"/>
                <a:gd name="T6" fmla="*/ 49152 w 10"/>
                <a:gd name="T7" fmla="*/ 139264 h 52"/>
                <a:gd name="T8" fmla="*/ 40960 w 10"/>
                <a:gd name="T9" fmla="*/ 212992 h 52"/>
                <a:gd name="T10" fmla="*/ 40960 w 10"/>
                <a:gd name="T11" fmla="*/ 278528 h 52"/>
                <a:gd name="T12" fmla="*/ 57344 w 10"/>
                <a:gd name="T13" fmla="*/ 344064 h 52"/>
                <a:gd name="T14" fmla="*/ 73728 w 10"/>
                <a:gd name="T15" fmla="*/ 385024 h 52"/>
                <a:gd name="T16" fmla="*/ 81920 w 10"/>
                <a:gd name="T17" fmla="*/ 409600 h 52"/>
                <a:gd name="T18" fmla="*/ 73728 w 10"/>
                <a:gd name="T19" fmla="*/ 417792 h 52"/>
                <a:gd name="T20" fmla="*/ 73728 w 10"/>
                <a:gd name="T21" fmla="*/ 425984 h 52"/>
                <a:gd name="T22" fmla="*/ 57344 w 10"/>
                <a:gd name="T23" fmla="*/ 409600 h 52"/>
                <a:gd name="T24" fmla="*/ 40960 w 10"/>
                <a:gd name="T25" fmla="*/ 385024 h 52"/>
                <a:gd name="T26" fmla="*/ 8192 w 10"/>
                <a:gd name="T27" fmla="*/ 303104 h 52"/>
                <a:gd name="T28" fmla="*/ 0 w 10"/>
                <a:gd name="T29" fmla="*/ 212992 h 52"/>
                <a:gd name="T30" fmla="*/ 8192 w 10"/>
                <a:gd name="T31" fmla="*/ 122880 h 52"/>
                <a:gd name="T32" fmla="*/ 40960 w 10"/>
                <a:gd name="T33" fmla="*/ 49152 h 52"/>
                <a:gd name="T34" fmla="*/ 57344 w 10"/>
                <a:gd name="T35" fmla="*/ 16384 h 52"/>
                <a:gd name="T36" fmla="*/ 73728 w 10"/>
                <a:gd name="T37" fmla="*/ 0 h 52"/>
                <a:gd name="T38" fmla="*/ 81920 w 10"/>
                <a:gd name="T39" fmla="*/ 0 h 52"/>
                <a:gd name="T40" fmla="*/ 81920 w 10"/>
                <a:gd name="T41" fmla="*/ 8192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52"/>
                <a:gd name="T65" fmla="*/ 10 w 10"/>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52">
                  <a:moveTo>
                    <a:pt x="10" y="1"/>
                  </a:moveTo>
                  <a:cubicBezTo>
                    <a:pt x="10" y="2"/>
                    <a:pt x="10" y="3"/>
                    <a:pt x="9" y="4"/>
                  </a:cubicBezTo>
                  <a:cubicBezTo>
                    <a:pt x="9" y="6"/>
                    <a:pt x="8" y="7"/>
                    <a:pt x="8" y="8"/>
                  </a:cubicBezTo>
                  <a:cubicBezTo>
                    <a:pt x="7" y="11"/>
                    <a:pt x="6" y="14"/>
                    <a:pt x="6" y="17"/>
                  </a:cubicBezTo>
                  <a:cubicBezTo>
                    <a:pt x="5" y="20"/>
                    <a:pt x="5" y="23"/>
                    <a:pt x="5" y="26"/>
                  </a:cubicBezTo>
                  <a:cubicBezTo>
                    <a:pt x="5" y="28"/>
                    <a:pt x="5" y="31"/>
                    <a:pt x="5" y="34"/>
                  </a:cubicBezTo>
                  <a:cubicBezTo>
                    <a:pt x="6" y="36"/>
                    <a:pt x="6" y="39"/>
                    <a:pt x="7" y="42"/>
                  </a:cubicBezTo>
                  <a:cubicBezTo>
                    <a:pt x="7" y="43"/>
                    <a:pt x="8" y="45"/>
                    <a:pt x="9" y="47"/>
                  </a:cubicBezTo>
                  <a:cubicBezTo>
                    <a:pt x="9" y="48"/>
                    <a:pt x="10" y="50"/>
                    <a:pt x="10" y="50"/>
                  </a:cubicBezTo>
                  <a:cubicBezTo>
                    <a:pt x="10" y="51"/>
                    <a:pt x="9" y="51"/>
                    <a:pt x="9" y="51"/>
                  </a:cubicBezTo>
                  <a:cubicBezTo>
                    <a:pt x="9" y="52"/>
                    <a:pt x="9" y="52"/>
                    <a:pt x="9" y="52"/>
                  </a:cubicBezTo>
                  <a:cubicBezTo>
                    <a:pt x="8" y="52"/>
                    <a:pt x="8" y="51"/>
                    <a:pt x="7" y="50"/>
                  </a:cubicBezTo>
                  <a:cubicBezTo>
                    <a:pt x="6" y="50"/>
                    <a:pt x="6" y="49"/>
                    <a:pt x="5" y="47"/>
                  </a:cubicBezTo>
                  <a:cubicBezTo>
                    <a:pt x="3" y="44"/>
                    <a:pt x="2" y="40"/>
                    <a:pt x="1" y="37"/>
                  </a:cubicBezTo>
                  <a:cubicBezTo>
                    <a:pt x="1" y="33"/>
                    <a:pt x="0" y="30"/>
                    <a:pt x="0" y="26"/>
                  </a:cubicBezTo>
                  <a:cubicBezTo>
                    <a:pt x="0" y="22"/>
                    <a:pt x="1" y="19"/>
                    <a:pt x="1" y="15"/>
                  </a:cubicBezTo>
                  <a:cubicBezTo>
                    <a:pt x="2" y="12"/>
                    <a:pt x="3" y="9"/>
                    <a:pt x="5" y="6"/>
                  </a:cubicBezTo>
                  <a:cubicBezTo>
                    <a:pt x="6" y="4"/>
                    <a:pt x="6" y="2"/>
                    <a:pt x="7" y="2"/>
                  </a:cubicBezTo>
                  <a:cubicBezTo>
                    <a:pt x="8" y="0"/>
                    <a:pt x="9" y="0"/>
                    <a:pt x="9" y="0"/>
                  </a:cubicBezTo>
                  <a:cubicBezTo>
                    <a:pt x="10" y="0"/>
                    <a:pt x="10" y="0"/>
                    <a:pt x="10" y="0"/>
                  </a:cubicBezTo>
                  <a:cubicBezTo>
                    <a:pt x="10" y="1"/>
                    <a:pt x="10" y="1"/>
                    <a:pt x="10" y="1"/>
                  </a:cubicBez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3" name="Freeform 188"/>
            <p:cNvSpPr>
              <a:spLocks noChangeAspect="1"/>
            </p:cNvSpPr>
            <p:nvPr/>
          </p:nvSpPr>
          <p:spPr bwMode="auto">
            <a:xfrm>
              <a:off x="2362" y="1331"/>
              <a:ext cx="18" cy="82"/>
            </a:xfrm>
            <a:custGeom>
              <a:avLst/>
              <a:gdLst>
                <a:gd name="T0" fmla="*/ 73728 w 9"/>
                <a:gd name="T1" fmla="*/ 16384 h 41"/>
                <a:gd name="T2" fmla="*/ 65536 w 9"/>
                <a:gd name="T3" fmla="*/ 32768 h 41"/>
                <a:gd name="T4" fmla="*/ 57344 w 9"/>
                <a:gd name="T5" fmla="*/ 57344 h 41"/>
                <a:gd name="T6" fmla="*/ 40960 w 9"/>
                <a:gd name="T7" fmla="*/ 114688 h 41"/>
                <a:gd name="T8" fmla="*/ 32768 w 9"/>
                <a:gd name="T9" fmla="*/ 172032 h 41"/>
                <a:gd name="T10" fmla="*/ 40960 w 9"/>
                <a:gd name="T11" fmla="*/ 221184 h 41"/>
                <a:gd name="T12" fmla="*/ 49152 w 9"/>
                <a:gd name="T13" fmla="*/ 270336 h 41"/>
                <a:gd name="T14" fmla="*/ 57344 w 9"/>
                <a:gd name="T15" fmla="*/ 303104 h 41"/>
                <a:gd name="T16" fmla="*/ 65536 w 9"/>
                <a:gd name="T17" fmla="*/ 327680 h 41"/>
                <a:gd name="T18" fmla="*/ 65536 w 9"/>
                <a:gd name="T19" fmla="*/ 335872 h 41"/>
                <a:gd name="T20" fmla="*/ 57344 w 9"/>
                <a:gd name="T21" fmla="*/ 335872 h 41"/>
                <a:gd name="T22" fmla="*/ 49152 w 9"/>
                <a:gd name="T23" fmla="*/ 327680 h 41"/>
                <a:gd name="T24" fmla="*/ 32768 w 9"/>
                <a:gd name="T25" fmla="*/ 311296 h 41"/>
                <a:gd name="T26" fmla="*/ 8192 w 9"/>
                <a:gd name="T27" fmla="*/ 237568 h 41"/>
                <a:gd name="T28" fmla="*/ 8192 w 9"/>
                <a:gd name="T29" fmla="*/ 172032 h 41"/>
                <a:gd name="T30" fmla="*/ 8192 w 9"/>
                <a:gd name="T31" fmla="*/ 98304 h 41"/>
                <a:gd name="T32" fmla="*/ 32768 w 9"/>
                <a:gd name="T33" fmla="*/ 40960 h 41"/>
                <a:gd name="T34" fmla="*/ 49152 w 9"/>
                <a:gd name="T35" fmla="*/ 16384 h 41"/>
                <a:gd name="T36" fmla="*/ 65536 w 9"/>
                <a:gd name="T37" fmla="*/ 0 h 41"/>
                <a:gd name="T38" fmla="*/ 65536 w 9"/>
                <a:gd name="T39" fmla="*/ 8192 h 41"/>
                <a:gd name="T40" fmla="*/ 73728 w 9"/>
                <a:gd name="T41" fmla="*/ 16384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41"/>
                <a:gd name="T65" fmla="*/ 9 w 9"/>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41">
                  <a:moveTo>
                    <a:pt x="9" y="2"/>
                  </a:moveTo>
                  <a:cubicBezTo>
                    <a:pt x="9" y="2"/>
                    <a:pt x="8" y="3"/>
                    <a:pt x="8" y="4"/>
                  </a:cubicBezTo>
                  <a:cubicBezTo>
                    <a:pt x="7" y="5"/>
                    <a:pt x="7" y="6"/>
                    <a:pt x="7" y="7"/>
                  </a:cubicBezTo>
                  <a:cubicBezTo>
                    <a:pt x="6" y="9"/>
                    <a:pt x="5" y="12"/>
                    <a:pt x="5" y="14"/>
                  </a:cubicBezTo>
                  <a:cubicBezTo>
                    <a:pt x="5" y="16"/>
                    <a:pt x="4" y="18"/>
                    <a:pt x="4" y="21"/>
                  </a:cubicBezTo>
                  <a:cubicBezTo>
                    <a:pt x="4" y="23"/>
                    <a:pt x="4" y="25"/>
                    <a:pt x="5" y="27"/>
                  </a:cubicBezTo>
                  <a:cubicBezTo>
                    <a:pt x="5" y="29"/>
                    <a:pt x="5" y="31"/>
                    <a:pt x="6" y="33"/>
                  </a:cubicBezTo>
                  <a:cubicBezTo>
                    <a:pt x="6" y="34"/>
                    <a:pt x="7" y="36"/>
                    <a:pt x="7" y="37"/>
                  </a:cubicBezTo>
                  <a:cubicBezTo>
                    <a:pt x="8" y="39"/>
                    <a:pt x="8" y="39"/>
                    <a:pt x="8" y="40"/>
                  </a:cubicBezTo>
                  <a:cubicBezTo>
                    <a:pt x="8" y="40"/>
                    <a:pt x="8" y="41"/>
                    <a:pt x="8" y="41"/>
                  </a:cubicBezTo>
                  <a:cubicBezTo>
                    <a:pt x="7" y="41"/>
                    <a:pt x="7" y="41"/>
                    <a:pt x="7" y="41"/>
                  </a:cubicBezTo>
                  <a:cubicBezTo>
                    <a:pt x="7" y="41"/>
                    <a:pt x="7" y="41"/>
                    <a:pt x="6" y="40"/>
                  </a:cubicBezTo>
                  <a:cubicBezTo>
                    <a:pt x="6" y="40"/>
                    <a:pt x="5" y="39"/>
                    <a:pt x="4" y="38"/>
                  </a:cubicBezTo>
                  <a:cubicBezTo>
                    <a:pt x="3" y="35"/>
                    <a:pt x="2" y="32"/>
                    <a:pt x="1" y="29"/>
                  </a:cubicBezTo>
                  <a:cubicBezTo>
                    <a:pt x="1" y="27"/>
                    <a:pt x="0" y="24"/>
                    <a:pt x="1" y="21"/>
                  </a:cubicBezTo>
                  <a:cubicBezTo>
                    <a:pt x="1" y="18"/>
                    <a:pt x="1" y="15"/>
                    <a:pt x="1" y="12"/>
                  </a:cubicBezTo>
                  <a:cubicBezTo>
                    <a:pt x="2" y="10"/>
                    <a:pt x="3" y="7"/>
                    <a:pt x="4" y="5"/>
                  </a:cubicBezTo>
                  <a:cubicBezTo>
                    <a:pt x="5" y="3"/>
                    <a:pt x="6" y="2"/>
                    <a:pt x="6" y="2"/>
                  </a:cubicBezTo>
                  <a:cubicBezTo>
                    <a:pt x="7" y="1"/>
                    <a:pt x="7" y="0"/>
                    <a:pt x="8" y="0"/>
                  </a:cubicBezTo>
                  <a:cubicBezTo>
                    <a:pt x="8" y="1"/>
                    <a:pt x="8" y="1"/>
                    <a:pt x="8" y="1"/>
                  </a:cubicBezTo>
                  <a:lnTo>
                    <a:pt x="9" y="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4" name="Freeform 189"/>
            <p:cNvSpPr>
              <a:spLocks noChangeAspect="1"/>
            </p:cNvSpPr>
            <p:nvPr/>
          </p:nvSpPr>
          <p:spPr bwMode="auto">
            <a:xfrm>
              <a:off x="2404" y="1343"/>
              <a:ext cx="15" cy="62"/>
            </a:xfrm>
            <a:custGeom>
              <a:avLst/>
              <a:gdLst>
                <a:gd name="T0" fmla="*/ 140863 w 7"/>
                <a:gd name="T1" fmla="*/ 0 h 31"/>
                <a:gd name="T2" fmla="*/ 122593 w 7"/>
                <a:gd name="T3" fmla="*/ 16384 h 31"/>
                <a:gd name="T4" fmla="*/ 122593 w 7"/>
                <a:gd name="T5" fmla="*/ 32768 h 31"/>
                <a:gd name="T6" fmla="*/ 84041 w 7"/>
                <a:gd name="T7" fmla="*/ 81920 h 31"/>
                <a:gd name="T8" fmla="*/ 57210 w 7"/>
                <a:gd name="T9" fmla="*/ 122880 h 31"/>
                <a:gd name="T10" fmla="*/ 84041 w 7"/>
                <a:gd name="T11" fmla="*/ 163840 h 31"/>
                <a:gd name="T12" fmla="*/ 103963 w 7"/>
                <a:gd name="T13" fmla="*/ 204800 h 31"/>
                <a:gd name="T14" fmla="*/ 122593 w 7"/>
                <a:gd name="T15" fmla="*/ 221184 h 31"/>
                <a:gd name="T16" fmla="*/ 122593 w 7"/>
                <a:gd name="T17" fmla="*/ 245760 h 31"/>
                <a:gd name="T18" fmla="*/ 122593 w 7"/>
                <a:gd name="T19" fmla="*/ 245760 h 31"/>
                <a:gd name="T20" fmla="*/ 122593 w 7"/>
                <a:gd name="T21" fmla="*/ 253952 h 31"/>
                <a:gd name="T22" fmla="*/ 103963 w 7"/>
                <a:gd name="T23" fmla="*/ 245760 h 31"/>
                <a:gd name="T24" fmla="*/ 57210 w 7"/>
                <a:gd name="T25" fmla="*/ 229376 h 31"/>
                <a:gd name="T26" fmla="*/ 18302 w 7"/>
                <a:gd name="T27" fmla="*/ 180224 h 31"/>
                <a:gd name="T28" fmla="*/ 0 w 7"/>
                <a:gd name="T29" fmla="*/ 122880 h 31"/>
                <a:gd name="T30" fmla="*/ 18302 w 7"/>
                <a:gd name="T31" fmla="*/ 73728 h 31"/>
                <a:gd name="T32" fmla="*/ 57210 w 7"/>
                <a:gd name="T33" fmla="*/ 24576 h 31"/>
                <a:gd name="T34" fmla="*/ 103963 w 7"/>
                <a:gd name="T35" fmla="*/ 8192 h 31"/>
                <a:gd name="T36" fmla="*/ 122593 w 7"/>
                <a:gd name="T37" fmla="*/ 0 h 31"/>
                <a:gd name="T38" fmla="*/ 140863 w 7"/>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
                <a:gd name="T61" fmla="*/ 0 h 31"/>
                <a:gd name="T62" fmla="*/ 7 w 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 h="31">
                  <a:moveTo>
                    <a:pt x="7" y="0"/>
                  </a:moveTo>
                  <a:cubicBezTo>
                    <a:pt x="7" y="1"/>
                    <a:pt x="7" y="1"/>
                    <a:pt x="6" y="2"/>
                  </a:cubicBezTo>
                  <a:cubicBezTo>
                    <a:pt x="6" y="3"/>
                    <a:pt x="6" y="4"/>
                    <a:pt x="6" y="4"/>
                  </a:cubicBezTo>
                  <a:cubicBezTo>
                    <a:pt x="5" y="6"/>
                    <a:pt x="4" y="8"/>
                    <a:pt x="4" y="10"/>
                  </a:cubicBezTo>
                  <a:cubicBezTo>
                    <a:pt x="4" y="11"/>
                    <a:pt x="3" y="13"/>
                    <a:pt x="3" y="15"/>
                  </a:cubicBezTo>
                  <a:cubicBezTo>
                    <a:pt x="3" y="17"/>
                    <a:pt x="3" y="18"/>
                    <a:pt x="4" y="20"/>
                  </a:cubicBezTo>
                  <a:cubicBezTo>
                    <a:pt x="4" y="21"/>
                    <a:pt x="4" y="23"/>
                    <a:pt x="5" y="25"/>
                  </a:cubicBezTo>
                  <a:cubicBezTo>
                    <a:pt x="5" y="25"/>
                    <a:pt x="5" y="26"/>
                    <a:pt x="6" y="27"/>
                  </a:cubicBezTo>
                  <a:cubicBezTo>
                    <a:pt x="6" y="29"/>
                    <a:pt x="6" y="29"/>
                    <a:pt x="6" y="30"/>
                  </a:cubicBezTo>
                  <a:cubicBezTo>
                    <a:pt x="6" y="30"/>
                    <a:pt x="6" y="30"/>
                    <a:pt x="6" y="30"/>
                  </a:cubicBezTo>
                  <a:cubicBezTo>
                    <a:pt x="6" y="31"/>
                    <a:pt x="6" y="31"/>
                    <a:pt x="6" y="31"/>
                  </a:cubicBezTo>
                  <a:cubicBezTo>
                    <a:pt x="6" y="30"/>
                    <a:pt x="5" y="30"/>
                    <a:pt x="5" y="30"/>
                  </a:cubicBezTo>
                  <a:cubicBezTo>
                    <a:pt x="4" y="29"/>
                    <a:pt x="4" y="29"/>
                    <a:pt x="3" y="28"/>
                  </a:cubicBezTo>
                  <a:cubicBezTo>
                    <a:pt x="2" y="26"/>
                    <a:pt x="2" y="24"/>
                    <a:pt x="1" y="22"/>
                  </a:cubicBezTo>
                  <a:cubicBezTo>
                    <a:pt x="1" y="20"/>
                    <a:pt x="0" y="17"/>
                    <a:pt x="0" y="15"/>
                  </a:cubicBezTo>
                  <a:cubicBezTo>
                    <a:pt x="0" y="13"/>
                    <a:pt x="1" y="11"/>
                    <a:pt x="1" y="9"/>
                  </a:cubicBezTo>
                  <a:cubicBezTo>
                    <a:pt x="2" y="7"/>
                    <a:pt x="2" y="5"/>
                    <a:pt x="3" y="3"/>
                  </a:cubicBezTo>
                  <a:cubicBezTo>
                    <a:pt x="4" y="2"/>
                    <a:pt x="4" y="1"/>
                    <a:pt x="5" y="1"/>
                  </a:cubicBezTo>
                  <a:cubicBezTo>
                    <a:pt x="5" y="0"/>
                    <a:pt x="6" y="0"/>
                    <a:pt x="6" y="0"/>
                  </a:cubicBezTo>
                  <a:cubicBezTo>
                    <a:pt x="7" y="0"/>
                    <a:pt x="7" y="0"/>
                    <a:pt x="7" y="0"/>
                  </a:cubicBez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5" name="Freeform 191"/>
            <p:cNvSpPr>
              <a:spLocks noChangeAspect="1"/>
            </p:cNvSpPr>
            <p:nvPr/>
          </p:nvSpPr>
          <p:spPr bwMode="auto">
            <a:xfrm>
              <a:off x="2555" y="1331"/>
              <a:ext cx="18" cy="82"/>
            </a:xfrm>
            <a:custGeom>
              <a:avLst/>
              <a:gdLst>
                <a:gd name="T0" fmla="*/ 0 w 9"/>
                <a:gd name="T1" fmla="*/ 16384 h 41"/>
                <a:gd name="T2" fmla="*/ 8192 w 9"/>
                <a:gd name="T3" fmla="*/ 32768 h 41"/>
                <a:gd name="T4" fmla="*/ 16384 w 9"/>
                <a:gd name="T5" fmla="*/ 57344 h 41"/>
                <a:gd name="T6" fmla="*/ 32768 w 9"/>
                <a:gd name="T7" fmla="*/ 114688 h 41"/>
                <a:gd name="T8" fmla="*/ 40960 w 9"/>
                <a:gd name="T9" fmla="*/ 172032 h 41"/>
                <a:gd name="T10" fmla="*/ 32768 w 9"/>
                <a:gd name="T11" fmla="*/ 221184 h 41"/>
                <a:gd name="T12" fmla="*/ 24576 w 9"/>
                <a:gd name="T13" fmla="*/ 270336 h 41"/>
                <a:gd name="T14" fmla="*/ 16384 w 9"/>
                <a:gd name="T15" fmla="*/ 303104 h 41"/>
                <a:gd name="T16" fmla="*/ 8192 w 9"/>
                <a:gd name="T17" fmla="*/ 327680 h 41"/>
                <a:gd name="T18" fmla="*/ 8192 w 9"/>
                <a:gd name="T19" fmla="*/ 335872 h 41"/>
                <a:gd name="T20" fmla="*/ 16384 w 9"/>
                <a:gd name="T21" fmla="*/ 335872 h 41"/>
                <a:gd name="T22" fmla="*/ 24576 w 9"/>
                <a:gd name="T23" fmla="*/ 327680 h 41"/>
                <a:gd name="T24" fmla="*/ 40960 w 9"/>
                <a:gd name="T25" fmla="*/ 311296 h 41"/>
                <a:gd name="T26" fmla="*/ 65536 w 9"/>
                <a:gd name="T27" fmla="*/ 237568 h 41"/>
                <a:gd name="T28" fmla="*/ 73728 w 9"/>
                <a:gd name="T29" fmla="*/ 172032 h 41"/>
                <a:gd name="T30" fmla="*/ 65536 w 9"/>
                <a:gd name="T31" fmla="*/ 98304 h 41"/>
                <a:gd name="T32" fmla="*/ 40960 w 9"/>
                <a:gd name="T33" fmla="*/ 40960 h 41"/>
                <a:gd name="T34" fmla="*/ 24576 w 9"/>
                <a:gd name="T35" fmla="*/ 16384 h 41"/>
                <a:gd name="T36" fmla="*/ 8192 w 9"/>
                <a:gd name="T37" fmla="*/ 0 h 41"/>
                <a:gd name="T38" fmla="*/ 8192 w 9"/>
                <a:gd name="T39" fmla="*/ 8192 h 41"/>
                <a:gd name="T40" fmla="*/ 0 w 9"/>
                <a:gd name="T41" fmla="*/ 16384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41"/>
                <a:gd name="T65" fmla="*/ 9 w 9"/>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41">
                  <a:moveTo>
                    <a:pt x="0" y="2"/>
                  </a:moveTo>
                  <a:cubicBezTo>
                    <a:pt x="0" y="2"/>
                    <a:pt x="1" y="3"/>
                    <a:pt x="1" y="4"/>
                  </a:cubicBezTo>
                  <a:cubicBezTo>
                    <a:pt x="2" y="5"/>
                    <a:pt x="2" y="6"/>
                    <a:pt x="2" y="7"/>
                  </a:cubicBezTo>
                  <a:cubicBezTo>
                    <a:pt x="3" y="9"/>
                    <a:pt x="4" y="12"/>
                    <a:pt x="4" y="14"/>
                  </a:cubicBezTo>
                  <a:cubicBezTo>
                    <a:pt x="5" y="16"/>
                    <a:pt x="5" y="18"/>
                    <a:pt x="5" y="21"/>
                  </a:cubicBezTo>
                  <a:cubicBezTo>
                    <a:pt x="5" y="23"/>
                    <a:pt x="5" y="25"/>
                    <a:pt x="4" y="27"/>
                  </a:cubicBezTo>
                  <a:cubicBezTo>
                    <a:pt x="4" y="29"/>
                    <a:pt x="4" y="31"/>
                    <a:pt x="3" y="33"/>
                  </a:cubicBezTo>
                  <a:cubicBezTo>
                    <a:pt x="3" y="34"/>
                    <a:pt x="2" y="36"/>
                    <a:pt x="2" y="37"/>
                  </a:cubicBezTo>
                  <a:cubicBezTo>
                    <a:pt x="1" y="39"/>
                    <a:pt x="1" y="39"/>
                    <a:pt x="1" y="40"/>
                  </a:cubicBezTo>
                  <a:cubicBezTo>
                    <a:pt x="1" y="40"/>
                    <a:pt x="1" y="41"/>
                    <a:pt x="1" y="41"/>
                  </a:cubicBezTo>
                  <a:cubicBezTo>
                    <a:pt x="2" y="41"/>
                    <a:pt x="2" y="41"/>
                    <a:pt x="2" y="41"/>
                  </a:cubicBezTo>
                  <a:cubicBezTo>
                    <a:pt x="2" y="41"/>
                    <a:pt x="3" y="41"/>
                    <a:pt x="3" y="40"/>
                  </a:cubicBezTo>
                  <a:cubicBezTo>
                    <a:pt x="3" y="40"/>
                    <a:pt x="4" y="39"/>
                    <a:pt x="5" y="38"/>
                  </a:cubicBezTo>
                  <a:cubicBezTo>
                    <a:pt x="6" y="35"/>
                    <a:pt x="7" y="32"/>
                    <a:pt x="8" y="29"/>
                  </a:cubicBezTo>
                  <a:cubicBezTo>
                    <a:pt x="8" y="27"/>
                    <a:pt x="9" y="24"/>
                    <a:pt x="9" y="21"/>
                  </a:cubicBezTo>
                  <a:cubicBezTo>
                    <a:pt x="9" y="18"/>
                    <a:pt x="8" y="15"/>
                    <a:pt x="8" y="12"/>
                  </a:cubicBezTo>
                  <a:cubicBezTo>
                    <a:pt x="7" y="10"/>
                    <a:pt x="6" y="7"/>
                    <a:pt x="5" y="5"/>
                  </a:cubicBezTo>
                  <a:cubicBezTo>
                    <a:pt x="4" y="3"/>
                    <a:pt x="3" y="2"/>
                    <a:pt x="3" y="2"/>
                  </a:cubicBezTo>
                  <a:cubicBezTo>
                    <a:pt x="2" y="1"/>
                    <a:pt x="2" y="0"/>
                    <a:pt x="1" y="0"/>
                  </a:cubicBezTo>
                  <a:cubicBezTo>
                    <a:pt x="1" y="1"/>
                    <a:pt x="1" y="1"/>
                    <a:pt x="1" y="1"/>
                  </a:cubicBezTo>
                  <a:lnTo>
                    <a:pt x="0" y="2"/>
                  </a:ln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6" name="Freeform 192"/>
            <p:cNvSpPr>
              <a:spLocks noChangeAspect="1"/>
            </p:cNvSpPr>
            <p:nvPr/>
          </p:nvSpPr>
          <p:spPr bwMode="auto">
            <a:xfrm>
              <a:off x="2517" y="1343"/>
              <a:ext cx="14" cy="62"/>
            </a:xfrm>
            <a:custGeom>
              <a:avLst/>
              <a:gdLst>
                <a:gd name="T0" fmla="*/ 0 w 7"/>
                <a:gd name="T1" fmla="*/ 0 h 31"/>
                <a:gd name="T2" fmla="*/ 8192 w 7"/>
                <a:gd name="T3" fmla="*/ 16384 h 31"/>
                <a:gd name="T4" fmla="*/ 16384 w 7"/>
                <a:gd name="T5" fmla="*/ 32768 h 31"/>
                <a:gd name="T6" fmla="*/ 24576 w 7"/>
                <a:gd name="T7" fmla="*/ 81920 h 31"/>
                <a:gd name="T8" fmla="*/ 32768 w 7"/>
                <a:gd name="T9" fmla="*/ 122880 h 31"/>
                <a:gd name="T10" fmla="*/ 24576 w 7"/>
                <a:gd name="T11" fmla="*/ 163840 h 31"/>
                <a:gd name="T12" fmla="*/ 16384 w 7"/>
                <a:gd name="T13" fmla="*/ 204800 h 31"/>
                <a:gd name="T14" fmla="*/ 8192 w 7"/>
                <a:gd name="T15" fmla="*/ 221184 h 31"/>
                <a:gd name="T16" fmla="*/ 8192 w 7"/>
                <a:gd name="T17" fmla="*/ 245760 h 31"/>
                <a:gd name="T18" fmla="*/ 8192 w 7"/>
                <a:gd name="T19" fmla="*/ 245760 h 31"/>
                <a:gd name="T20" fmla="*/ 8192 w 7"/>
                <a:gd name="T21" fmla="*/ 253952 h 31"/>
                <a:gd name="T22" fmla="*/ 16384 w 7"/>
                <a:gd name="T23" fmla="*/ 245760 h 31"/>
                <a:gd name="T24" fmla="*/ 32768 w 7"/>
                <a:gd name="T25" fmla="*/ 229376 h 31"/>
                <a:gd name="T26" fmla="*/ 49152 w 7"/>
                <a:gd name="T27" fmla="*/ 180224 h 31"/>
                <a:gd name="T28" fmla="*/ 57344 w 7"/>
                <a:gd name="T29" fmla="*/ 122880 h 31"/>
                <a:gd name="T30" fmla="*/ 49152 w 7"/>
                <a:gd name="T31" fmla="*/ 73728 h 31"/>
                <a:gd name="T32" fmla="*/ 32768 w 7"/>
                <a:gd name="T33" fmla="*/ 24576 h 31"/>
                <a:gd name="T34" fmla="*/ 16384 w 7"/>
                <a:gd name="T35" fmla="*/ 8192 h 31"/>
                <a:gd name="T36" fmla="*/ 8192 w 7"/>
                <a:gd name="T37" fmla="*/ 0 h 31"/>
                <a:gd name="T38" fmla="*/ 0 w 7"/>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
                <a:gd name="T61" fmla="*/ 0 h 31"/>
                <a:gd name="T62" fmla="*/ 7 w 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 h="31">
                  <a:moveTo>
                    <a:pt x="0" y="0"/>
                  </a:moveTo>
                  <a:cubicBezTo>
                    <a:pt x="0" y="1"/>
                    <a:pt x="0" y="1"/>
                    <a:pt x="1" y="2"/>
                  </a:cubicBezTo>
                  <a:cubicBezTo>
                    <a:pt x="1" y="3"/>
                    <a:pt x="1" y="4"/>
                    <a:pt x="2" y="4"/>
                  </a:cubicBezTo>
                  <a:cubicBezTo>
                    <a:pt x="2" y="6"/>
                    <a:pt x="3" y="8"/>
                    <a:pt x="3" y="10"/>
                  </a:cubicBezTo>
                  <a:cubicBezTo>
                    <a:pt x="3" y="11"/>
                    <a:pt x="4" y="13"/>
                    <a:pt x="4" y="15"/>
                  </a:cubicBezTo>
                  <a:cubicBezTo>
                    <a:pt x="4" y="17"/>
                    <a:pt x="4" y="18"/>
                    <a:pt x="3" y="20"/>
                  </a:cubicBezTo>
                  <a:cubicBezTo>
                    <a:pt x="3" y="21"/>
                    <a:pt x="3" y="23"/>
                    <a:pt x="2" y="25"/>
                  </a:cubicBezTo>
                  <a:cubicBezTo>
                    <a:pt x="2" y="25"/>
                    <a:pt x="2" y="26"/>
                    <a:pt x="1" y="27"/>
                  </a:cubicBezTo>
                  <a:cubicBezTo>
                    <a:pt x="1" y="29"/>
                    <a:pt x="1" y="29"/>
                    <a:pt x="1" y="30"/>
                  </a:cubicBezTo>
                  <a:cubicBezTo>
                    <a:pt x="1" y="30"/>
                    <a:pt x="1" y="30"/>
                    <a:pt x="1" y="30"/>
                  </a:cubicBezTo>
                  <a:cubicBezTo>
                    <a:pt x="1" y="31"/>
                    <a:pt x="1" y="31"/>
                    <a:pt x="1" y="31"/>
                  </a:cubicBezTo>
                  <a:cubicBezTo>
                    <a:pt x="1" y="30"/>
                    <a:pt x="2" y="30"/>
                    <a:pt x="2" y="30"/>
                  </a:cubicBezTo>
                  <a:cubicBezTo>
                    <a:pt x="3" y="29"/>
                    <a:pt x="3" y="29"/>
                    <a:pt x="4" y="28"/>
                  </a:cubicBezTo>
                  <a:cubicBezTo>
                    <a:pt x="5" y="26"/>
                    <a:pt x="5" y="24"/>
                    <a:pt x="6" y="22"/>
                  </a:cubicBezTo>
                  <a:cubicBezTo>
                    <a:pt x="7" y="20"/>
                    <a:pt x="7" y="17"/>
                    <a:pt x="7" y="15"/>
                  </a:cubicBezTo>
                  <a:cubicBezTo>
                    <a:pt x="7" y="13"/>
                    <a:pt x="6" y="11"/>
                    <a:pt x="6" y="9"/>
                  </a:cubicBezTo>
                  <a:cubicBezTo>
                    <a:pt x="5" y="7"/>
                    <a:pt x="5" y="5"/>
                    <a:pt x="4" y="3"/>
                  </a:cubicBezTo>
                  <a:cubicBezTo>
                    <a:pt x="3" y="2"/>
                    <a:pt x="3" y="1"/>
                    <a:pt x="2" y="1"/>
                  </a:cubicBezTo>
                  <a:cubicBezTo>
                    <a:pt x="2" y="0"/>
                    <a:pt x="1" y="0"/>
                    <a:pt x="1" y="0"/>
                  </a:cubicBezTo>
                  <a:cubicBezTo>
                    <a:pt x="0" y="0"/>
                    <a:pt x="0" y="0"/>
                    <a:pt x="0" y="0"/>
                  </a:cubicBezTo>
                  <a:close/>
                </a:path>
              </a:pathLst>
            </a:custGeom>
            <a:grpFill/>
            <a:ln w="9525">
              <a:noFill/>
              <a:round/>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endParaRPr lang="zh-CN" altLang="en-US"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grpSp>
      <p:sp>
        <p:nvSpPr>
          <p:cNvPr id="197" name="Freeform 77"/>
          <p:cNvSpPr>
            <a:spLocks/>
          </p:cNvSpPr>
          <p:nvPr/>
        </p:nvSpPr>
        <p:spPr bwMode="auto">
          <a:xfrm rot="8598740" flipH="1">
            <a:off x="2486290" y="1593771"/>
            <a:ext cx="376634" cy="495391"/>
          </a:xfrm>
          <a:custGeom>
            <a:avLst/>
            <a:gdLst>
              <a:gd name="T0" fmla="*/ 0 w 652"/>
              <a:gd name="T1" fmla="*/ 460375 h 391"/>
              <a:gd name="T2" fmla="*/ 108456 w 652"/>
              <a:gd name="T3" fmla="*/ 135404 h 391"/>
              <a:gd name="T4" fmla="*/ 104405 w 652"/>
              <a:gd name="T5" fmla="*/ 264922 h 391"/>
              <a:gd name="T6" fmla="*/ 203200 w 652"/>
              <a:gd name="T7" fmla="*/ 0 h 391"/>
              <a:gd name="T8" fmla="*/ 95367 w 652"/>
              <a:gd name="T9" fmla="*/ 324971 h 391"/>
              <a:gd name="T10" fmla="*/ 99418 w 652"/>
              <a:gd name="T11" fmla="*/ 196631 h 391"/>
              <a:gd name="T12" fmla="*/ 0 w 652"/>
              <a:gd name="T13" fmla="*/ 460375 h 391"/>
              <a:gd name="T14" fmla="*/ 0 60000 65536"/>
              <a:gd name="T15" fmla="*/ 0 60000 65536"/>
              <a:gd name="T16" fmla="*/ 0 60000 65536"/>
              <a:gd name="T17" fmla="*/ 0 60000 65536"/>
              <a:gd name="T18" fmla="*/ 0 60000 65536"/>
              <a:gd name="T19" fmla="*/ 0 60000 65536"/>
              <a:gd name="T20" fmla="*/ 0 60000 65536"/>
              <a:gd name="T21" fmla="*/ 0 w 652"/>
              <a:gd name="T22" fmla="*/ 0 h 391"/>
              <a:gd name="T23" fmla="*/ 652 w 652"/>
              <a:gd name="T24" fmla="*/ 391 h 3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2" h="391">
                <a:moveTo>
                  <a:pt x="0" y="391"/>
                </a:moveTo>
                <a:lnTo>
                  <a:pt x="348" y="115"/>
                </a:lnTo>
                <a:lnTo>
                  <a:pt x="335" y="225"/>
                </a:lnTo>
                <a:lnTo>
                  <a:pt x="652" y="0"/>
                </a:lnTo>
                <a:lnTo>
                  <a:pt x="306" y="276"/>
                </a:lnTo>
                <a:lnTo>
                  <a:pt x="319" y="167"/>
                </a:lnTo>
                <a:lnTo>
                  <a:pt x="0" y="391"/>
                </a:lnTo>
                <a:close/>
              </a:path>
            </a:pathLst>
          </a:custGeom>
          <a:noFill/>
          <a:ln w="19050" cap="flat" cmpd="sng" algn="ctr">
            <a:solidFill>
              <a:srgbClr val="FF0000"/>
            </a:solidFill>
            <a:prstDash val="sysDash"/>
            <a:round/>
            <a:headEnd type="none" w="med" len="med"/>
            <a:tailEnd type="none" w="med" len="med"/>
          </a:ln>
          <a:effectLst/>
        </p:spPr>
        <p:txBody>
          <a:bodyPr lIns="68558" tIns="34279" rIns="68558" bIns="3427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120000"/>
              </a:lnSpc>
              <a:spcBef>
                <a:spcPts val="0"/>
              </a:spcBef>
              <a:spcAft>
                <a:spcPts val="0"/>
              </a:spcAft>
              <a:buFont typeface="Wingdings" pitchFamily="2" charset="2"/>
              <a:buChar char="l"/>
              <a:defRPr/>
            </a:pPr>
            <a:endParaRPr lang="zh-CN" altLang="en-US" sz="700" b="1" kern="0"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198" name="Rectangle 110"/>
          <p:cNvSpPr>
            <a:spLocks noChangeArrowheads="1"/>
          </p:cNvSpPr>
          <p:nvPr/>
        </p:nvSpPr>
        <p:spPr bwMode="auto">
          <a:xfrm>
            <a:off x="2746596" y="2205823"/>
            <a:ext cx="1123364" cy="275644"/>
          </a:xfrm>
          <a:prstGeom prst="rect">
            <a:avLst/>
          </a:prstGeom>
          <a:noFill/>
          <a:ln w="9525">
            <a:noFill/>
            <a:miter lim="800000"/>
            <a:headEnd/>
            <a:tailEnd/>
          </a:ln>
        </p:spPr>
        <p:txBody>
          <a:bodyPr wrap="squar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spcBef>
                <a:spcPts val="0"/>
              </a:spcBef>
              <a:spcAft>
                <a:spcPts val="0"/>
              </a:spcAft>
              <a:defRPr/>
            </a:pPr>
            <a:r>
              <a:rPr lang="en-US" altLang="zh-CN" sz="1000" b="1" kern="0" dirty="0" smtClean="0">
                <a:solidFill>
                  <a:schemeClr val="bg1"/>
                </a:solidFill>
                <a:latin typeface="Arial" panose="020B0604020202020204" pitchFamily="34" charset="0"/>
                <a:ea typeface="微软雅黑" panose="020B0503020204020204" pitchFamily="34" charset="-122"/>
                <a:cs typeface="Arial" pitchFamily="34" charset="0"/>
              </a:rPr>
              <a:t>NB-IoT only</a:t>
            </a:r>
            <a:endParaRPr lang="en-US" altLang="zh-CN" sz="1000" b="1" kern="0" dirty="0">
              <a:solidFill>
                <a:schemeClr val="bg1"/>
              </a:solidFill>
              <a:latin typeface="Arial" panose="020B0604020202020204" pitchFamily="34" charset="0"/>
              <a:ea typeface="微软雅黑" panose="020B0503020204020204" pitchFamily="34" charset="-122"/>
              <a:cs typeface="Arial" pitchFamily="34" charset="0"/>
            </a:endParaRPr>
          </a:p>
        </p:txBody>
      </p:sp>
      <p:pic>
        <p:nvPicPr>
          <p:cNvPr id="199" name="Picture 231" descr="图片99"/>
          <p:cNvPicPr preferRelativeResize="0">
            <a:picLocks noChangeArrowheads="1"/>
          </p:cNvPicPr>
          <p:nvPr/>
        </p:nvPicPr>
        <p:blipFill>
          <a:blip r:embed="rId3" cstate="print">
            <a:duotone>
              <a:prstClr val="black"/>
              <a:schemeClr val="accent2">
                <a:tint val="45000"/>
                <a:satMod val="400000"/>
              </a:schemeClr>
            </a:duotone>
          </a:blip>
          <a:srcRect/>
          <a:stretch>
            <a:fillRect/>
          </a:stretch>
        </p:blipFill>
        <p:spPr bwMode="auto">
          <a:xfrm>
            <a:off x="5073488" y="1395732"/>
            <a:ext cx="333973" cy="278981"/>
          </a:xfrm>
          <a:prstGeom prst="rect">
            <a:avLst/>
          </a:prstGeom>
          <a:noFill/>
          <a:ln w="9525">
            <a:noFill/>
            <a:miter lim="800000"/>
            <a:headEnd/>
            <a:tailEnd/>
          </a:ln>
        </p:spPr>
      </p:pic>
      <p:cxnSp>
        <p:nvCxnSpPr>
          <p:cNvPr id="200" name="直接连接符 199"/>
          <p:cNvCxnSpPr>
            <a:stCxn id="180" idx="0"/>
            <a:endCxn id="199" idx="1"/>
          </p:cNvCxnSpPr>
          <p:nvPr/>
        </p:nvCxnSpPr>
        <p:spPr bwMode="auto">
          <a:xfrm flipV="1">
            <a:off x="3492115" y="1535223"/>
            <a:ext cx="1581373" cy="524144"/>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01" name="直接连接符 200"/>
          <p:cNvCxnSpPr>
            <a:stCxn id="161" idx="11"/>
            <a:endCxn id="199" idx="1"/>
          </p:cNvCxnSpPr>
          <p:nvPr/>
        </p:nvCxnSpPr>
        <p:spPr bwMode="auto">
          <a:xfrm>
            <a:off x="3451611" y="1319884"/>
            <a:ext cx="1621877" cy="215338"/>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5" name="组合 183"/>
          <p:cNvGrpSpPr>
            <a:grpSpLocks/>
          </p:cNvGrpSpPr>
          <p:nvPr/>
        </p:nvGrpSpPr>
        <p:grpSpPr bwMode="auto">
          <a:xfrm>
            <a:off x="6677884" y="1870181"/>
            <a:ext cx="755690" cy="270030"/>
            <a:chOff x="4335400" y="1231405"/>
            <a:chExt cx="877751" cy="127654"/>
          </a:xfrm>
        </p:grpSpPr>
        <p:sp>
          <p:nvSpPr>
            <p:cNvPr id="203" name="AutoShape 96"/>
            <p:cNvSpPr>
              <a:spLocks noChangeArrowheads="1"/>
            </p:cNvSpPr>
            <p:nvPr/>
          </p:nvSpPr>
          <p:spPr bwMode="auto">
            <a:xfrm>
              <a:off x="4335400" y="1266003"/>
              <a:ext cx="877751" cy="93056"/>
            </a:xfrm>
            <a:prstGeom prst="parallelogram">
              <a:avLst>
                <a:gd name="adj" fmla="val 78691"/>
              </a:avLst>
            </a:prstGeom>
            <a:solidFill>
              <a:srgbClr val="DDDDDD"/>
            </a:solidFill>
            <a:ln w="9525">
              <a:noFill/>
              <a:miter lim="800000"/>
              <a:headEnd/>
              <a:tailEnd/>
            </a:ln>
            <a:effectLst>
              <a:outerShdw dist="40161" dir="4293903" algn="ctr" rotWithShape="0">
                <a:schemeClr val="bg2"/>
              </a:outerShdw>
            </a:effectLst>
          </p:spPr>
          <p:txBody>
            <a:bodyPr anchor="ctr"/>
            <a:lstStyle/>
            <a:p>
              <a:pPr>
                <a:defRPr/>
              </a:pPr>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04" name="Line 69"/>
            <p:cNvSpPr>
              <a:spLocks noChangeShapeType="1"/>
            </p:cNvSpPr>
            <p:nvPr/>
          </p:nvSpPr>
          <p:spPr bwMode="auto">
            <a:xfrm>
              <a:off x="4470439" y="1326257"/>
              <a:ext cx="399489" cy="0"/>
            </a:xfrm>
            <a:prstGeom prst="line">
              <a:avLst/>
            </a:prstGeom>
            <a:noFill/>
            <a:ln w="12700">
              <a:solidFill>
                <a:schemeClr val="tx1"/>
              </a:solidFill>
              <a:round/>
              <a:headEnd/>
              <a:tailEnd/>
            </a:ln>
          </p:spPr>
          <p:txBody>
            <a:bodyPr/>
            <a:lstStyle/>
            <a:p>
              <a:endParaRPr 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05" name="Line 70"/>
            <p:cNvSpPr>
              <a:spLocks noChangeShapeType="1"/>
            </p:cNvSpPr>
            <p:nvPr/>
          </p:nvSpPr>
          <p:spPr bwMode="auto">
            <a:xfrm flipH="1">
              <a:off x="4559761" y="1297009"/>
              <a:ext cx="45716" cy="29248"/>
            </a:xfrm>
            <a:prstGeom prst="line">
              <a:avLst/>
            </a:prstGeom>
            <a:noFill/>
            <a:ln w="9525">
              <a:solidFill>
                <a:schemeClr val="tx1"/>
              </a:solidFill>
              <a:round/>
              <a:headEnd/>
              <a:tailEnd/>
            </a:ln>
          </p:spPr>
          <p:txBody>
            <a:bodyPr/>
            <a:lstStyle/>
            <a:p>
              <a:endParaRPr 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06" name="Line 71"/>
            <p:cNvSpPr>
              <a:spLocks noChangeShapeType="1"/>
            </p:cNvSpPr>
            <p:nvPr/>
          </p:nvSpPr>
          <p:spPr bwMode="auto">
            <a:xfrm flipV="1">
              <a:off x="4740516" y="1295915"/>
              <a:ext cx="36573" cy="30342"/>
            </a:xfrm>
            <a:prstGeom prst="line">
              <a:avLst/>
            </a:prstGeom>
            <a:noFill/>
            <a:ln w="9525">
              <a:solidFill>
                <a:schemeClr val="tx1"/>
              </a:solidFill>
              <a:round/>
              <a:headEnd/>
              <a:tailEnd/>
            </a:ln>
          </p:spPr>
          <p:txBody>
            <a:bodyPr/>
            <a:lstStyle/>
            <a:p>
              <a:endParaRPr 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nvGrpSpPr>
            <p:cNvPr id="6" name="Group 135"/>
            <p:cNvGrpSpPr>
              <a:grpSpLocks/>
            </p:cNvGrpSpPr>
            <p:nvPr/>
          </p:nvGrpSpPr>
          <p:grpSpPr bwMode="auto">
            <a:xfrm>
              <a:off x="4537958" y="1257651"/>
              <a:ext cx="116752" cy="59044"/>
              <a:chOff x="2976" y="3264"/>
              <a:chExt cx="720" cy="577"/>
            </a:xfrm>
          </p:grpSpPr>
          <p:grpSp>
            <p:nvGrpSpPr>
              <p:cNvPr id="7" name="Group 136"/>
              <p:cNvGrpSpPr>
                <a:grpSpLocks/>
              </p:cNvGrpSpPr>
              <p:nvPr/>
            </p:nvGrpSpPr>
            <p:grpSpPr bwMode="auto">
              <a:xfrm>
                <a:off x="2976" y="3616"/>
                <a:ext cx="720" cy="225"/>
                <a:chOff x="2304" y="2166"/>
                <a:chExt cx="288" cy="90"/>
              </a:xfrm>
            </p:grpSpPr>
            <p:sp>
              <p:nvSpPr>
                <p:cNvPr id="246" name="Oval 137"/>
                <p:cNvSpPr>
                  <a:spLocks noChangeArrowheads="1"/>
                </p:cNvSpPr>
                <p:nvPr/>
              </p:nvSpPr>
              <p:spPr bwMode="auto">
                <a:xfrm>
                  <a:off x="2304" y="2170"/>
                  <a:ext cx="288" cy="86"/>
                </a:xfrm>
                <a:prstGeom prst="ellipse">
                  <a:avLst/>
                </a:prstGeom>
                <a:gradFill rotWithShape="0">
                  <a:gsLst>
                    <a:gs pos="0">
                      <a:srgbClr val="00AFD8"/>
                    </a:gs>
                    <a:gs pos="50000">
                      <a:srgbClr val="7575AD"/>
                    </a:gs>
                    <a:gs pos="100000">
                      <a:srgbClr val="00AFD8"/>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47" name="Oval 138"/>
                <p:cNvSpPr>
                  <a:spLocks noChangeArrowheads="1"/>
                </p:cNvSpPr>
                <p:nvPr/>
              </p:nvSpPr>
              <p:spPr bwMode="auto">
                <a:xfrm>
                  <a:off x="2304" y="2166"/>
                  <a:ext cx="288" cy="76"/>
                </a:xfrm>
                <a:prstGeom prst="ellipse">
                  <a:avLst/>
                </a:prstGeom>
                <a:gradFill rotWithShape="0">
                  <a:gsLst>
                    <a:gs pos="0">
                      <a:srgbClr val="57DFFF"/>
                    </a:gs>
                    <a:gs pos="50000">
                      <a:srgbClr val="00AFD8"/>
                    </a:gs>
                    <a:gs pos="100000">
                      <a:srgbClr val="57DFFF"/>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8" name="Group 139"/>
              <p:cNvGrpSpPr>
                <a:grpSpLocks/>
              </p:cNvGrpSpPr>
              <p:nvPr/>
            </p:nvGrpSpPr>
            <p:grpSpPr bwMode="auto">
              <a:xfrm>
                <a:off x="2976" y="3552"/>
                <a:ext cx="720" cy="225"/>
                <a:chOff x="2304" y="2166"/>
                <a:chExt cx="288" cy="90"/>
              </a:xfrm>
            </p:grpSpPr>
            <p:sp>
              <p:nvSpPr>
                <p:cNvPr id="244" name="Oval 140"/>
                <p:cNvSpPr>
                  <a:spLocks noChangeArrowheads="1"/>
                </p:cNvSpPr>
                <p:nvPr/>
              </p:nvSpPr>
              <p:spPr bwMode="auto">
                <a:xfrm>
                  <a:off x="2304" y="2170"/>
                  <a:ext cx="288" cy="86"/>
                </a:xfrm>
                <a:prstGeom prst="ellipse">
                  <a:avLst/>
                </a:prstGeom>
                <a:gradFill rotWithShape="0">
                  <a:gsLst>
                    <a:gs pos="0">
                      <a:srgbClr val="00AFD8"/>
                    </a:gs>
                    <a:gs pos="50000">
                      <a:srgbClr val="7575AD"/>
                    </a:gs>
                    <a:gs pos="100000">
                      <a:srgbClr val="00AFD8"/>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45" name="Oval 141"/>
                <p:cNvSpPr>
                  <a:spLocks noChangeArrowheads="1"/>
                </p:cNvSpPr>
                <p:nvPr/>
              </p:nvSpPr>
              <p:spPr bwMode="auto">
                <a:xfrm>
                  <a:off x="2304" y="2166"/>
                  <a:ext cx="288" cy="76"/>
                </a:xfrm>
                <a:prstGeom prst="ellipse">
                  <a:avLst/>
                </a:prstGeom>
                <a:gradFill rotWithShape="0">
                  <a:gsLst>
                    <a:gs pos="0">
                      <a:srgbClr val="57DFFF"/>
                    </a:gs>
                    <a:gs pos="50000">
                      <a:srgbClr val="00AFD8"/>
                    </a:gs>
                    <a:gs pos="100000">
                      <a:srgbClr val="57DFFF"/>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9" name="Group 142"/>
              <p:cNvGrpSpPr>
                <a:grpSpLocks/>
              </p:cNvGrpSpPr>
              <p:nvPr/>
            </p:nvGrpSpPr>
            <p:grpSpPr bwMode="auto">
              <a:xfrm>
                <a:off x="2976" y="3489"/>
                <a:ext cx="720" cy="225"/>
                <a:chOff x="2304" y="2166"/>
                <a:chExt cx="288" cy="90"/>
              </a:xfrm>
            </p:grpSpPr>
            <p:sp>
              <p:nvSpPr>
                <p:cNvPr id="242" name="Oval 143"/>
                <p:cNvSpPr>
                  <a:spLocks noChangeArrowheads="1"/>
                </p:cNvSpPr>
                <p:nvPr/>
              </p:nvSpPr>
              <p:spPr bwMode="auto">
                <a:xfrm>
                  <a:off x="2304" y="2170"/>
                  <a:ext cx="288" cy="86"/>
                </a:xfrm>
                <a:prstGeom prst="ellipse">
                  <a:avLst/>
                </a:prstGeom>
                <a:gradFill rotWithShape="0">
                  <a:gsLst>
                    <a:gs pos="0">
                      <a:srgbClr val="00AFD8"/>
                    </a:gs>
                    <a:gs pos="50000">
                      <a:srgbClr val="7575AD"/>
                    </a:gs>
                    <a:gs pos="100000">
                      <a:srgbClr val="00AFD8"/>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43" name="Oval 144"/>
                <p:cNvSpPr>
                  <a:spLocks noChangeArrowheads="1"/>
                </p:cNvSpPr>
                <p:nvPr/>
              </p:nvSpPr>
              <p:spPr bwMode="auto">
                <a:xfrm>
                  <a:off x="2304" y="2166"/>
                  <a:ext cx="288" cy="76"/>
                </a:xfrm>
                <a:prstGeom prst="ellipse">
                  <a:avLst/>
                </a:prstGeom>
                <a:gradFill rotWithShape="0">
                  <a:gsLst>
                    <a:gs pos="0">
                      <a:srgbClr val="57DFFF"/>
                    </a:gs>
                    <a:gs pos="50000">
                      <a:srgbClr val="00AFD8"/>
                    </a:gs>
                    <a:gs pos="100000">
                      <a:srgbClr val="57DFFF"/>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10" name="Group 145"/>
              <p:cNvGrpSpPr>
                <a:grpSpLocks/>
              </p:cNvGrpSpPr>
              <p:nvPr/>
            </p:nvGrpSpPr>
            <p:grpSpPr bwMode="auto">
              <a:xfrm>
                <a:off x="2976" y="3419"/>
                <a:ext cx="720" cy="225"/>
                <a:chOff x="2304" y="2166"/>
                <a:chExt cx="288" cy="90"/>
              </a:xfrm>
            </p:grpSpPr>
            <p:sp>
              <p:nvSpPr>
                <p:cNvPr id="240" name="Oval 146"/>
                <p:cNvSpPr>
                  <a:spLocks noChangeArrowheads="1"/>
                </p:cNvSpPr>
                <p:nvPr/>
              </p:nvSpPr>
              <p:spPr bwMode="auto">
                <a:xfrm>
                  <a:off x="2304" y="2170"/>
                  <a:ext cx="288" cy="86"/>
                </a:xfrm>
                <a:prstGeom prst="ellipse">
                  <a:avLst/>
                </a:prstGeom>
                <a:gradFill rotWithShape="0">
                  <a:gsLst>
                    <a:gs pos="0">
                      <a:srgbClr val="00AFD8"/>
                    </a:gs>
                    <a:gs pos="50000">
                      <a:srgbClr val="7575AD"/>
                    </a:gs>
                    <a:gs pos="100000">
                      <a:srgbClr val="00AFD8"/>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41" name="Oval 147"/>
                <p:cNvSpPr>
                  <a:spLocks noChangeArrowheads="1"/>
                </p:cNvSpPr>
                <p:nvPr/>
              </p:nvSpPr>
              <p:spPr bwMode="auto">
                <a:xfrm>
                  <a:off x="2304" y="2166"/>
                  <a:ext cx="288" cy="76"/>
                </a:xfrm>
                <a:prstGeom prst="ellipse">
                  <a:avLst/>
                </a:prstGeom>
                <a:gradFill rotWithShape="0">
                  <a:gsLst>
                    <a:gs pos="0">
                      <a:srgbClr val="57DFFF"/>
                    </a:gs>
                    <a:gs pos="50000">
                      <a:srgbClr val="00AFD8"/>
                    </a:gs>
                    <a:gs pos="100000">
                      <a:srgbClr val="57DFFF"/>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11" name="Group 148"/>
              <p:cNvGrpSpPr>
                <a:grpSpLocks/>
              </p:cNvGrpSpPr>
              <p:nvPr/>
            </p:nvGrpSpPr>
            <p:grpSpPr bwMode="auto">
              <a:xfrm>
                <a:off x="2976" y="3349"/>
                <a:ext cx="720" cy="225"/>
                <a:chOff x="2304" y="2166"/>
                <a:chExt cx="288" cy="90"/>
              </a:xfrm>
            </p:grpSpPr>
            <p:sp>
              <p:nvSpPr>
                <p:cNvPr id="238" name="Oval 149"/>
                <p:cNvSpPr>
                  <a:spLocks noChangeArrowheads="1"/>
                </p:cNvSpPr>
                <p:nvPr/>
              </p:nvSpPr>
              <p:spPr bwMode="auto">
                <a:xfrm>
                  <a:off x="2304" y="2170"/>
                  <a:ext cx="288" cy="86"/>
                </a:xfrm>
                <a:prstGeom prst="ellipse">
                  <a:avLst/>
                </a:prstGeom>
                <a:gradFill rotWithShape="0">
                  <a:gsLst>
                    <a:gs pos="0">
                      <a:srgbClr val="00AFD8"/>
                    </a:gs>
                    <a:gs pos="50000">
                      <a:srgbClr val="7575AD"/>
                    </a:gs>
                    <a:gs pos="100000">
                      <a:srgbClr val="00AFD8"/>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39" name="Oval 150"/>
                <p:cNvSpPr>
                  <a:spLocks noChangeArrowheads="1"/>
                </p:cNvSpPr>
                <p:nvPr/>
              </p:nvSpPr>
              <p:spPr bwMode="auto">
                <a:xfrm>
                  <a:off x="2304" y="2166"/>
                  <a:ext cx="288" cy="76"/>
                </a:xfrm>
                <a:prstGeom prst="ellipse">
                  <a:avLst/>
                </a:prstGeom>
                <a:gradFill rotWithShape="0">
                  <a:gsLst>
                    <a:gs pos="0">
                      <a:srgbClr val="57DFFF"/>
                    </a:gs>
                    <a:gs pos="50000">
                      <a:srgbClr val="00AFD8"/>
                    </a:gs>
                    <a:gs pos="100000">
                      <a:srgbClr val="57DFFF"/>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12" name="Group 151"/>
              <p:cNvGrpSpPr>
                <a:grpSpLocks/>
              </p:cNvGrpSpPr>
              <p:nvPr/>
            </p:nvGrpSpPr>
            <p:grpSpPr bwMode="auto">
              <a:xfrm>
                <a:off x="2976" y="3264"/>
                <a:ext cx="720" cy="225"/>
                <a:chOff x="2304" y="2112"/>
                <a:chExt cx="288" cy="90"/>
              </a:xfrm>
            </p:grpSpPr>
            <p:sp>
              <p:nvSpPr>
                <p:cNvPr id="236" name="Oval 152"/>
                <p:cNvSpPr>
                  <a:spLocks noChangeArrowheads="1"/>
                </p:cNvSpPr>
                <p:nvPr/>
              </p:nvSpPr>
              <p:spPr bwMode="auto">
                <a:xfrm>
                  <a:off x="2304" y="2116"/>
                  <a:ext cx="288" cy="86"/>
                </a:xfrm>
                <a:prstGeom prst="ellipse">
                  <a:avLst/>
                </a:prstGeom>
                <a:gradFill rotWithShape="0">
                  <a:gsLst>
                    <a:gs pos="0">
                      <a:srgbClr val="57DFFF"/>
                    </a:gs>
                    <a:gs pos="50000">
                      <a:srgbClr val="008EB0"/>
                    </a:gs>
                    <a:gs pos="100000">
                      <a:srgbClr val="57DFFF"/>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37" name="Oval 153"/>
                <p:cNvSpPr>
                  <a:spLocks noChangeArrowheads="1"/>
                </p:cNvSpPr>
                <p:nvPr/>
              </p:nvSpPr>
              <p:spPr bwMode="auto">
                <a:xfrm>
                  <a:off x="2304" y="2112"/>
                  <a:ext cx="288" cy="76"/>
                </a:xfrm>
                <a:prstGeom prst="ellipse">
                  <a:avLst/>
                </a:prstGeom>
                <a:gradFill rotWithShape="0">
                  <a:gsLst>
                    <a:gs pos="0">
                      <a:srgbClr val="CCFFFF"/>
                    </a:gs>
                    <a:gs pos="50000">
                      <a:srgbClr val="57DFFF"/>
                    </a:gs>
                    <a:gs pos="100000">
                      <a:srgbClr val="CCFFFF"/>
                    </a:gs>
                  </a:gsLst>
                  <a:lin ang="0" scaled="1"/>
                </a:gra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grpSp>
          <p:nvGrpSpPr>
            <p:cNvPr id="13" name="Group 66"/>
            <p:cNvGrpSpPr>
              <a:grpSpLocks/>
            </p:cNvGrpSpPr>
            <p:nvPr/>
          </p:nvGrpSpPr>
          <p:grpSpPr bwMode="auto">
            <a:xfrm>
              <a:off x="4841091" y="1231405"/>
              <a:ext cx="265154" cy="109886"/>
              <a:chOff x="3971" y="12396"/>
              <a:chExt cx="603" cy="690"/>
            </a:xfrm>
          </p:grpSpPr>
          <p:pic>
            <p:nvPicPr>
              <p:cNvPr id="228" name="Picture 67" descr="serve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166" y="12396"/>
                <a:ext cx="408" cy="651"/>
              </a:xfrm>
              <a:prstGeom prst="rect">
                <a:avLst/>
              </a:prstGeom>
              <a:noFill/>
              <a:ln w="9525">
                <a:noFill/>
                <a:miter lim="800000"/>
                <a:headEnd/>
                <a:tailEnd/>
              </a:ln>
            </p:spPr>
          </p:pic>
          <p:pic>
            <p:nvPicPr>
              <p:cNvPr id="229" name="Picture 68" descr="PC Blue"/>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71" y="12710"/>
                <a:ext cx="369" cy="376"/>
              </a:xfrm>
              <a:prstGeom prst="rect">
                <a:avLst/>
              </a:prstGeom>
              <a:noFill/>
              <a:ln w="9525">
                <a:noFill/>
                <a:miter lim="800000"/>
                <a:headEnd/>
                <a:tailEnd/>
              </a:ln>
            </p:spPr>
          </p:pic>
        </p:grpSp>
        <p:grpSp>
          <p:nvGrpSpPr>
            <p:cNvPr id="14" name="Group 173"/>
            <p:cNvGrpSpPr>
              <a:grpSpLocks/>
            </p:cNvGrpSpPr>
            <p:nvPr/>
          </p:nvGrpSpPr>
          <p:grpSpPr bwMode="auto">
            <a:xfrm>
              <a:off x="4705350" y="1257635"/>
              <a:ext cx="123785" cy="54824"/>
              <a:chOff x="432" y="3360"/>
              <a:chExt cx="432" cy="467"/>
            </a:xfrm>
          </p:grpSpPr>
          <p:grpSp>
            <p:nvGrpSpPr>
              <p:cNvPr id="15" name="Group 174"/>
              <p:cNvGrpSpPr>
                <a:grpSpLocks/>
              </p:cNvGrpSpPr>
              <p:nvPr/>
            </p:nvGrpSpPr>
            <p:grpSpPr bwMode="auto">
              <a:xfrm>
                <a:off x="432" y="3603"/>
                <a:ext cx="432" cy="224"/>
                <a:chOff x="431" y="294"/>
                <a:chExt cx="1489" cy="366"/>
              </a:xfrm>
            </p:grpSpPr>
            <p:sp>
              <p:nvSpPr>
                <p:cNvPr id="226" name="Oval 175"/>
                <p:cNvSpPr>
                  <a:spLocks noChangeArrowheads="1"/>
                </p:cNvSpPr>
                <p:nvPr/>
              </p:nvSpPr>
              <p:spPr bwMode="auto">
                <a:xfrm>
                  <a:off x="432" y="324"/>
                  <a:ext cx="1488" cy="336"/>
                </a:xfrm>
                <a:prstGeom prst="ellipse">
                  <a:avLst/>
                </a:prstGeom>
                <a:solidFill>
                  <a:schemeClr val="folHlink"/>
                </a:soli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27" name="Oval 176"/>
                <p:cNvSpPr>
                  <a:spLocks noChangeArrowheads="1"/>
                </p:cNvSpPr>
                <p:nvPr/>
              </p:nvSpPr>
              <p:spPr bwMode="auto">
                <a:xfrm>
                  <a:off x="431" y="294"/>
                  <a:ext cx="1487" cy="332"/>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defRPr/>
                  </a:pPr>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16" name="Group 177"/>
              <p:cNvGrpSpPr>
                <a:grpSpLocks/>
              </p:cNvGrpSpPr>
              <p:nvPr/>
            </p:nvGrpSpPr>
            <p:grpSpPr bwMode="auto">
              <a:xfrm>
                <a:off x="432" y="3553"/>
                <a:ext cx="432" cy="227"/>
                <a:chOff x="431" y="290"/>
                <a:chExt cx="1489" cy="370"/>
              </a:xfrm>
            </p:grpSpPr>
            <p:sp>
              <p:nvSpPr>
                <p:cNvPr id="224" name="Oval 178"/>
                <p:cNvSpPr>
                  <a:spLocks noChangeArrowheads="1"/>
                </p:cNvSpPr>
                <p:nvPr/>
              </p:nvSpPr>
              <p:spPr bwMode="auto">
                <a:xfrm>
                  <a:off x="432" y="324"/>
                  <a:ext cx="1488" cy="336"/>
                </a:xfrm>
                <a:prstGeom prst="ellipse">
                  <a:avLst/>
                </a:prstGeom>
                <a:solidFill>
                  <a:schemeClr val="folHlink"/>
                </a:soli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25" name="Oval 179"/>
                <p:cNvSpPr>
                  <a:spLocks noChangeArrowheads="1"/>
                </p:cNvSpPr>
                <p:nvPr/>
              </p:nvSpPr>
              <p:spPr bwMode="auto">
                <a:xfrm>
                  <a:off x="431" y="290"/>
                  <a:ext cx="1487" cy="332"/>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defRPr/>
                  </a:pPr>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17" name="Group 180"/>
              <p:cNvGrpSpPr>
                <a:grpSpLocks/>
              </p:cNvGrpSpPr>
              <p:nvPr/>
            </p:nvGrpSpPr>
            <p:grpSpPr bwMode="auto">
              <a:xfrm>
                <a:off x="432" y="3502"/>
                <a:ext cx="432" cy="230"/>
                <a:chOff x="431" y="285"/>
                <a:chExt cx="1489" cy="375"/>
              </a:xfrm>
            </p:grpSpPr>
            <p:sp>
              <p:nvSpPr>
                <p:cNvPr id="222" name="Oval 181"/>
                <p:cNvSpPr>
                  <a:spLocks noChangeArrowheads="1"/>
                </p:cNvSpPr>
                <p:nvPr/>
              </p:nvSpPr>
              <p:spPr bwMode="auto">
                <a:xfrm>
                  <a:off x="432" y="324"/>
                  <a:ext cx="1488" cy="336"/>
                </a:xfrm>
                <a:prstGeom prst="ellipse">
                  <a:avLst/>
                </a:prstGeom>
                <a:solidFill>
                  <a:schemeClr val="folHlink"/>
                </a:soli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23" name="Oval 182"/>
                <p:cNvSpPr>
                  <a:spLocks noChangeArrowheads="1"/>
                </p:cNvSpPr>
                <p:nvPr/>
              </p:nvSpPr>
              <p:spPr bwMode="auto">
                <a:xfrm>
                  <a:off x="431" y="285"/>
                  <a:ext cx="1487" cy="348"/>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defRPr/>
                  </a:pPr>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18" name="Group 183"/>
              <p:cNvGrpSpPr>
                <a:grpSpLocks/>
              </p:cNvGrpSpPr>
              <p:nvPr/>
            </p:nvGrpSpPr>
            <p:grpSpPr bwMode="auto">
              <a:xfrm>
                <a:off x="432" y="3451"/>
                <a:ext cx="432" cy="232"/>
                <a:chOff x="431" y="281"/>
                <a:chExt cx="1489" cy="379"/>
              </a:xfrm>
            </p:grpSpPr>
            <p:sp>
              <p:nvSpPr>
                <p:cNvPr id="220" name="Oval 184"/>
                <p:cNvSpPr>
                  <a:spLocks noChangeArrowheads="1"/>
                </p:cNvSpPr>
                <p:nvPr/>
              </p:nvSpPr>
              <p:spPr bwMode="auto">
                <a:xfrm>
                  <a:off x="432" y="324"/>
                  <a:ext cx="1488" cy="336"/>
                </a:xfrm>
                <a:prstGeom prst="ellipse">
                  <a:avLst/>
                </a:prstGeom>
                <a:solidFill>
                  <a:schemeClr val="folHlink"/>
                </a:soli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21" name="Oval 185"/>
                <p:cNvSpPr>
                  <a:spLocks noChangeArrowheads="1"/>
                </p:cNvSpPr>
                <p:nvPr/>
              </p:nvSpPr>
              <p:spPr bwMode="auto">
                <a:xfrm>
                  <a:off x="431" y="281"/>
                  <a:ext cx="1487" cy="348"/>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defRPr/>
                  </a:pPr>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19" name="Group 186"/>
              <p:cNvGrpSpPr>
                <a:grpSpLocks/>
              </p:cNvGrpSpPr>
              <p:nvPr/>
            </p:nvGrpSpPr>
            <p:grpSpPr bwMode="auto">
              <a:xfrm>
                <a:off x="432" y="3411"/>
                <a:ext cx="432" cy="225"/>
                <a:chOff x="431" y="293"/>
                <a:chExt cx="1489" cy="367"/>
              </a:xfrm>
            </p:grpSpPr>
            <p:sp>
              <p:nvSpPr>
                <p:cNvPr id="218" name="Oval 187"/>
                <p:cNvSpPr>
                  <a:spLocks noChangeArrowheads="1"/>
                </p:cNvSpPr>
                <p:nvPr/>
              </p:nvSpPr>
              <p:spPr bwMode="auto">
                <a:xfrm>
                  <a:off x="432" y="324"/>
                  <a:ext cx="1488" cy="336"/>
                </a:xfrm>
                <a:prstGeom prst="ellipse">
                  <a:avLst/>
                </a:prstGeom>
                <a:solidFill>
                  <a:schemeClr val="folHlink"/>
                </a:soli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19" name="Oval 188"/>
                <p:cNvSpPr>
                  <a:spLocks noChangeArrowheads="1"/>
                </p:cNvSpPr>
                <p:nvPr/>
              </p:nvSpPr>
              <p:spPr bwMode="auto">
                <a:xfrm>
                  <a:off x="431" y="293"/>
                  <a:ext cx="1487" cy="332"/>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defRPr/>
                  </a:pPr>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nvGrpSpPr>
              <p:cNvPr id="20" name="Group 189"/>
              <p:cNvGrpSpPr>
                <a:grpSpLocks/>
              </p:cNvGrpSpPr>
              <p:nvPr/>
            </p:nvGrpSpPr>
            <p:grpSpPr bwMode="auto">
              <a:xfrm>
                <a:off x="432" y="3360"/>
                <a:ext cx="432" cy="228"/>
                <a:chOff x="431" y="288"/>
                <a:chExt cx="1489" cy="372"/>
              </a:xfrm>
            </p:grpSpPr>
            <p:sp>
              <p:nvSpPr>
                <p:cNvPr id="216" name="Oval 190"/>
                <p:cNvSpPr>
                  <a:spLocks noChangeArrowheads="1"/>
                </p:cNvSpPr>
                <p:nvPr/>
              </p:nvSpPr>
              <p:spPr bwMode="auto">
                <a:xfrm>
                  <a:off x="432" y="324"/>
                  <a:ext cx="1488" cy="336"/>
                </a:xfrm>
                <a:prstGeom prst="ellipse">
                  <a:avLst/>
                </a:prstGeom>
                <a:solidFill>
                  <a:schemeClr val="folHlink"/>
                </a:solidFill>
                <a:ln w="9525">
                  <a:noFill/>
                  <a:round/>
                  <a:headEnd/>
                  <a:tailEnd/>
                </a:ln>
              </p:spPr>
              <p:txBody>
                <a:bodyPr wrap="none" anchor="ctr"/>
                <a:lstStyle/>
                <a:p>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sp>
              <p:nvSpPr>
                <p:cNvPr id="217" name="Oval 191"/>
                <p:cNvSpPr>
                  <a:spLocks noChangeArrowheads="1"/>
                </p:cNvSpPr>
                <p:nvPr/>
              </p:nvSpPr>
              <p:spPr bwMode="auto">
                <a:xfrm>
                  <a:off x="431" y="288"/>
                  <a:ext cx="1487" cy="332"/>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defRPr/>
                  </a:pPr>
                  <a:endParaRPr lang="zh-CN" altLang="en-US" sz="800" b="1" dirty="0">
                    <a:solidFill>
                      <a:schemeClr val="bg1"/>
                    </a:solidFill>
                    <a:latin typeface="Arial" panose="020B0604020202020204" pitchFamily="34" charset="0"/>
                    <a:ea typeface="微软雅黑" panose="020B0503020204020204" pitchFamily="34" charset="-122"/>
                    <a:cs typeface="Arial" pitchFamily="34" charset="0"/>
                  </a:endParaRPr>
                </a:p>
              </p:txBody>
            </p:sp>
          </p:grpSp>
        </p:grpSp>
      </p:grpSp>
      <p:cxnSp>
        <p:nvCxnSpPr>
          <p:cNvPr id="248" name="直接连接符 247"/>
          <p:cNvCxnSpPr>
            <a:stCxn id="199" idx="3"/>
            <a:endCxn id="173" idx="1"/>
          </p:cNvCxnSpPr>
          <p:nvPr/>
        </p:nvCxnSpPr>
        <p:spPr bwMode="auto">
          <a:xfrm flipV="1">
            <a:off x="5407461" y="1194427"/>
            <a:ext cx="1475847" cy="340796"/>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49" name="直接连接符 248"/>
          <p:cNvCxnSpPr>
            <a:stCxn id="199" idx="3"/>
            <a:endCxn id="203" idx="5"/>
          </p:cNvCxnSpPr>
          <p:nvPr/>
        </p:nvCxnSpPr>
        <p:spPr bwMode="auto">
          <a:xfrm>
            <a:off x="5407461" y="1535222"/>
            <a:ext cx="1347852" cy="506568"/>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50" name="直接连接符 249"/>
          <p:cNvCxnSpPr>
            <a:stCxn id="203" idx="2"/>
            <a:endCxn id="274" idx="1"/>
          </p:cNvCxnSpPr>
          <p:nvPr/>
        </p:nvCxnSpPr>
        <p:spPr bwMode="auto">
          <a:xfrm flipV="1">
            <a:off x="7356145" y="1610628"/>
            <a:ext cx="736394" cy="431162"/>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55" name="TextBox 201"/>
          <p:cNvSpPr txBox="1"/>
          <p:nvPr/>
        </p:nvSpPr>
        <p:spPr>
          <a:xfrm>
            <a:off x="6497223" y="2946509"/>
            <a:ext cx="1932430" cy="1107449"/>
          </a:xfrm>
          <a:prstGeom prst="rect">
            <a:avLst/>
          </a:prstGeom>
          <a:noFill/>
          <a:ln>
            <a:noFill/>
          </a:ln>
        </p:spPr>
        <p:txBody>
          <a:bodyPr wrap="none" lIns="68558" tIns="34279" rIns="68558" bIns="34279" rtlCol="0">
            <a:noAutofit/>
          </a:bodyPr>
          <a:lstStyle/>
          <a:p>
            <a:pPr marL="69013" indent="-69013">
              <a:lnSpc>
                <a:spcPct val="150000"/>
              </a:lnSpc>
              <a:buFont typeface="Arial" pitchFamily="34" charset="0"/>
              <a:buChar char="•"/>
            </a:pPr>
            <a:r>
              <a:rPr lang="zh-CN" altLang="en-US" sz="1000" b="1" dirty="0">
                <a:solidFill>
                  <a:schemeClr val="bg2">
                    <a:lumMod val="90000"/>
                  </a:schemeClr>
                </a:solidFill>
                <a:latin typeface="+mn-ea"/>
              </a:rPr>
              <a:t>应用层协议栈适配</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终端</a:t>
            </a:r>
            <a:r>
              <a:rPr lang="en-US" altLang="zh-CN" sz="1000" b="1" dirty="0">
                <a:solidFill>
                  <a:schemeClr val="bg2">
                    <a:lumMod val="90000"/>
                  </a:schemeClr>
                </a:solidFill>
                <a:latin typeface="+mn-ea"/>
              </a:rPr>
              <a:t>SIM OTA</a:t>
            </a:r>
          </a:p>
          <a:p>
            <a:pPr marL="69013" indent="-69013">
              <a:lnSpc>
                <a:spcPct val="150000"/>
              </a:lnSpc>
              <a:buFont typeface="Arial" pitchFamily="34" charset="0"/>
              <a:buChar char="•"/>
            </a:pPr>
            <a:r>
              <a:rPr lang="zh-CN" altLang="en-US" sz="1000" b="1" dirty="0">
                <a:solidFill>
                  <a:schemeClr val="bg2">
                    <a:lumMod val="90000"/>
                  </a:schemeClr>
                </a:solidFill>
                <a:latin typeface="+mn-ea"/>
              </a:rPr>
              <a:t>终端设备、事件订阅管理</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en-US" altLang="zh-CN" sz="1000" b="1" dirty="0">
                <a:solidFill>
                  <a:schemeClr val="bg2">
                    <a:lumMod val="90000"/>
                  </a:schemeClr>
                </a:solidFill>
                <a:latin typeface="+mn-ea"/>
              </a:rPr>
              <a:t>API</a:t>
            </a:r>
            <a:r>
              <a:rPr lang="zh-CN" altLang="en-US" sz="1000" b="1" dirty="0">
                <a:solidFill>
                  <a:schemeClr val="bg2">
                    <a:lumMod val="90000"/>
                  </a:schemeClr>
                </a:solidFill>
                <a:latin typeface="+mn-ea"/>
              </a:rPr>
              <a:t>能力开放（行业，开发者）</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en-US" altLang="zh-CN" sz="1000" b="1" dirty="0">
                <a:solidFill>
                  <a:schemeClr val="bg2">
                    <a:lumMod val="90000"/>
                  </a:schemeClr>
                </a:solidFill>
                <a:latin typeface="+mn-ea"/>
              </a:rPr>
              <a:t>OSS/BSS</a:t>
            </a:r>
            <a:r>
              <a:rPr lang="zh-CN" altLang="en-US" sz="1000" b="1" dirty="0">
                <a:solidFill>
                  <a:schemeClr val="bg2">
                    <a:lumMod val="90000"/>
                  </a:schemeClr>
                </a:solidFill>
                <a:latin typeface="+mn-ea"/>
              </a:rPr>
              <a:t>（自助开户，计费）</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大数据分析</a:t>
            </a:r>
          </a:p>
        </p:txBody>
      </p:sp>
      <p:sp>
        <p:nvSpPr>
          <p:cNvPr id="256" name="TextBox 202"/>
          <p:cNvSpPr txBox="1"/>
          <p:nvPr/>
        </p:nvSpPr>
        <p:spPr>
          <a:xfrm>
            <a:off x="4505566" y="2946509"/>
            <a:ext cx="2037853" cy="1042537"/>
          </a:xfrm>
          <a:prstGeom prst="rect">
            <a:avLst/>
          </a:prstGeom>
          <a:noFill/>
          <a:ln>
            <a:noFill/>
          </a:ln>
        </p:spPr>
        <p:txBody>
          <a:bodyPr wrap="none" lIns="68558" tIns="34279" rIns="68558" bIns="34279" rtlCol="0">
            <a:noAutofit/>
          </a:bodyPr>
          <a:lstStyle/>
          <a:p>
            <a:pPr marL="69013" indent="-69013">
              <a:lnSpc>
                <a:spcPct val="150000"/>
              </a:lnSpc>
              <a:buFont typeface="Arial" pitchFamily="34" charset="0"/>
              <a:buChar char="•"/>
            </a:pPr>
            <a:r>
              <a:rPr lang="zh-CN" altLang="zh-CN" sz="1000" b="1" dirty="0">
                <a:solidFill>
                  <a:schemeClr val="bg2">
                    <a:lumMod val="90000"/>
                  </a:schemeClr>
                </a:solidFill>
                <a:latin typeface="+mn-ea"/>
              </a:rPr>
              <a:t>移动性</a:t>
            </a:r>
            <a:r>
              <a:rPr lang="en-US" altLang="zh-CN" sz="1000" b="1" dirty="0">
                <a:solidFill>
                  <a:schemeClr val="bg2">
                    <a:lumMod val="90000"/>
                  </a:schemeClr>
                </a:solidFill>
                <a:latin typeface="+mn-ea"/>
              </a:rPr>
              <a:t>/</a:t>
            </a:r>
            <a:r>
              <a:rPr lang="zh-CN" altLang="en-US" sz="1000" b="1" dirty="0">
                <a:solidFill>
                  <a:schemeClr val="bg2">
                    <a:lumMod val="90000"/>
                  </a:schemeClr>
                </a:solidFill>
                <a:latin typeface="+mn-ea"/>
              </a:rPr>
              <a:t>安全</a:t>
            </a:r>
            <a:r>
              <a:rPr lang="en-US" altLang="zh-CN" sz="1000" b="1" dirty="0">
                <a:solidFill>
                  <a:schemeClr val="bg2">
                    <a:lumMod val="90000"/>
                  </a:schemeClr>
                </a:solidFill>
                <a:latin typeface="+mn-ea"/>
              </a:rPr>
              <a:t>/</a:t>
            </a:r>
            <a:r>
              <a:rPr lang="zh-CN" altLang="en-US" sz="1000" b="1" dirty="0">
                <a:solidFill>
                  <a:schemeClr val="bg2">
                    <a:lumMod val="90000"/>
                  </a:schemeClr>
                </a:solidFill>
                <a:latin typeface="+mn-ea"/>
              </a:rPr>
              <a:t>连接管理</a:t>
            </a:r>
            <a:endParaRPr lang="zh-CN"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无</a:t>
            </a:r>
            <a:r>
              <a:rPr lang="en-US" altLang="zh-CN" sz="1000" b="1" dirty="0">
                <a:solidFill>
                  <a:schemeClr val="bg2">
                    <a:lumMod val="90000"/>
                  </a:schemeClr>
                </a:solidFill>
                <a:latin typeface="+mn-ea"/>
              </a:rPr>
              <a:t>SIM</a:t>
            </a:r>
            <a:r>
              <a:rPr lang="zh-CN" altLang="en-US" sz="1000" b="1" dirty="0">
                <a:solidFill>
                  <a:schemeClr val="bg2">
                    <a:lumMod val="90000"/>
                  </a:schemeClr>
                </a:solidFill>
                <a:latin typeface="+mn-ea"/>
              </a:rPr>
              <a:t>卡终端</a:t>
            </a:r>
            <a:r>
              <a:rPr lang="zh-CN" altLang="zh-CN" sz="1000" b="1" dirty="0">
                <a:solidFill>
                  <a:schemeClr val="bg2">
                    <a:lumMod val="90000"/>
                  </a:schemeClr>
                </a:solidFill>
                <a:latin typeface="+mn-ea"/>
              </a:rPr>
              <a:t>安全接入</a:t>
            </a:r>
          </a:p>
          <a:p>
            <a:pPr marL="69013" indent="-69013">
              <a:lnSpc>
                <a:spcPct val="150000"/>
              </a:lnSpc>
              <a:buFont typeface="Arial" pitchFamily="34" charset="0"/>
              <a:buChar char="•"/>
            </a:pPr>
            <a:r>
              <a:rPr lang="zh-CN" altLang="en-US" sz="1000" b="1" dirty="0">
                <a:solidFill>
                  <a:schemeClr val="bg2">
                    <a:lumMod val="90000"/>
                  </a:schemeClr>
                </a:solidFill>
                <a:latin typeface="+mn-ea"/>
              </a:rPr>
              <a:t>终端节能特性</a:t>
            </a:r>
            <a:endParaRPr lang="zh-CN"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时延不敏感终端适配</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拥塞控制和流量调度</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zh-CN" sz="1000" b="1" dirty="0">
                <a:solidFill>
                  <a:schemeClr val="bg2">
                    <a:lumMod val="90000"/>
                  </a:schemeClr>
                </a:solidFill>
                <a:latin typeface="+mn-ea"/>
              </a:rPr>
              <a:t>计费</a:t>
            </a:r>
            <a:r>
              <a:rPr lang="zh-CN" altLang="en-US" sz="1000" b="1" dirty="0">
                <a:solidFill>
                  <a:schemeClr val="bg2">
                    <a:lumMod val="90000"/>
                  </a:schemeClr>
                </a:solidFill>
                <a:latin typeface="+mn-ea"/>
              </a:rPr>
              <a:t>使能</a:t>
            </a:r>
            <a:endParaRPr lang="zh-CN" altLang="zh-CN" sz="1000" b="1" dirty="0">
              <a:solidFill>
                <a:schemeClr val="bg2">
                  <a:lumMod val="90000"/>
                </a:schemeClr>
              </a:solidFill>
              <a:latin typeface="+mn-ea"/>
            </a:endParaRPr>
          </a:p>
        </p:txBody>
      </p:sp>
      <p:sp>
        <p:nvSpPr>
          <p:cNvPr id="257" name="TextBox 203"/>
          <p:cNvSpPr txBox="1"/>
          <p:nvPr/>
        </p:nvSpPr>
        <p:spPr>
          <a:xfrm>
            <a:off x="2855030" y="2946507"/>
            <a:ext cx="1561881" cy="717978"/>
          </a:xfrm>
          <a:prstGeom prst="rect">
            <a:avLst/>
          </a:prstGeom>
          <a:noFill/>
          <a:ln>
            <a:noFill/>
          </a:ln>
        </p:spPr>
        <p:txBody>
          <a:bodyPr wrap="square" lIns="68558" tIns="34279" rIns="68558" bIns="34279" rtlCol="0">
            <a:noAutofit/>
          </a:bodyPr>
          <a:lstStyle/>
          <a:p>
            <a:pPr marL="69013" indent="-69013">
              <a:lnSpc>
                <a:spcPct val="150000"/>
              </a:lnSpc>
              <a:buFont typeface="Arial" pitchFamily="34" charset="0"/>
              <a:buChar char="•"/>
            </a:pPr>
            <a:r>
              <a:rPr lang="zh-CN" altLang="en-US" sz="1000" b="1" dirty="0">
                <a:solidFill>
                  <a:schemeClr val="bg2">
                    <a:lumMod val="90000"/>
                  </a:schemeClr>
                </a:solidFill>
                <a:latin typeface="+mn-ea"/>
              </a:rPr>
              <a:t>低成本站点解决方案</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新空口支持</a:t>
            </a:r>
            <a:r>
              <a:rPr lang="en-US" altLang="zh-CN" sz="1000" b="1" dirty="0">
                <a:solidFill>
                  <a:schemeClr val="bg2">
                    <a:lumMod val="90000"/>
                  </a:schemeClr>
                </a:solidFill>
                <a:latin typeface="+mn-ea"/>
              </a:rPr>
              <a:t>Massive </a:t>
            </a:r>
            <a:r>
              <a:rPr lang="en-US" altLang="zh-CN" sz="1000" b="1" dirty="0" err="1" smtClean="0">
                <a:solidFill>
                  <a:schemeClr val="bg2">
                    <a:lumMod val="90000"/>
                  </a:schemeClr>
                </a:solidFill>
                <a:latin typeface="+mn-ea"/>
              </a:rPr>
              <a:t>IoT</a:t>
            </a:r>
            <a:r>
              <a:rPr lang="zh-CN" altLang="en-US" sz="1000" b="1" dirty="0" smtClean="0">
                <a:solidFill>
                  <a:schemeClr val="bg2">
                    <a:lumMod val="90000"/>
                  </a:schemeClr>
                </a:solidFill>
                <a:latin typeface="+mn-ea"/>
              </a:rPr>
              <a:t>连</a:t>
            </a:r>
            <a:r>
              <a:rPr lang="zh-CN" altLang="en-US" sz="1000" b="1" dirty="0">
                <a:solidFill>
                  <a:schemeClr val="bg2">
                    <a:lumMod val="90000"/>
                  </a:schemeClr>
                </a:solidFill>
                <a:latin typeface="+mn-ea"/>
              </a:rPr>
              <a:t>接</a:t>
            </a:r>
          </a:p>
        </p:txBody>
      </p:sp>
      <p:sp>
        <p:nvSpPr>
          <p:cNvPr id="258" name="TextBox 205"/>
          <p:cNvSpPr txBox="1"/>
          <p:nvPr/>
        </p:nvSpPr>
        <p:spPr>
          <a:xfrm>
            <a:off x="1142976" y="3003306"/>
            <a:ext cx="1166028" cy="985740"/>
          </a:xfrm>
          <a:prstGeom prst="rect">
            <a:avLst/>
          </a:prstGeom>
          <a:noFill/>
          <a:ln>
            <a:noFill/>
          </a:ln>
        </p:spPr>
        <p:txBody>
          <a:bodyPr wrap="none" lIns="68558" tIns="34279" rIns="68558" bIns="34279" rtlCol="0">
            <a:noAutofit/>
          </a:bodyPr>
          <a:lstStyle/>
          <a:p>
            <a:pPr marL="69013" indent="-69013">
              <a:lnSpc>
                <a:spcPct val="150000"/>
              </a:lnSpc>
              <a:buFont typeface="Arial" pitchFamily="34" charset="0"/>
              <a:buChar char="•"/>
            </a:pPr>
            <a:r>
              <a:rPr lang="zh-CN" altLang="en-US" sz="1000" b="1" dirty="0">
                <a:solidFill>
                  <a:schemeClr val="bg2">
                    <a:lumMod val="90000"/>
                  </a:schemeClr>
                </a:solidFill>
                <a:latin typeface="+mn-ea"/>
              </a:rPr>
              <a:t>无线连接</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软</a:t>
            </a:r>
            <a:r>
              <a:rPr lang="en-US" altLang="zh-CN" sz="1000" b="1" dirty="0">
                <a:solidFill>
                  <a:schemeClr val="bg2">
                    <a:lumMod val="90000"/>
                  </a:schemeClr>
                </a:solidFill>
                <a:latin typeface="+mn-ea"/>
              </a:rPr>
              <a:t>SIM</a:t>
            </a:r>
          </a:p>
          <a:p>
            <a:pPr marL="69013" indent="-69013">
              <a:lnSpc>
                <a:spcPct val="150000"/>
              </a:lnSpc>
              <a:buFont typeface="Arial" pitchFamily="34" charset="0"/>
              <a:buChar char="•"/>
            </a:pPr>
            <a:r>
              <a:rPr lang="zh-CN" altLang="en-US" sz="1000" b="1" dirty="0">
                <a:solidFill>
                  <a:schemeClr val="bg2">
                    <a:lumMod val="90000"/>
                  </a:schemeClr>
                </a:solidFill>
                <a:latin typeface="+mn-ea"/>
              </a:rPr>
              <a:t>传感器接口</a:t>
            </a:r>
            <a:endParaRPr lang="en-US" altLang="zh-CN" sz="1000" b="1" dirty="0">
              <a:solidFill>
                <a:schemeClr val="bg2">
                  <a:lumMod val="90000"/>
                </a:schemeClr>
              </a:solidFill>
              <a:latin typeface="+mn-ea"/>
            </a:endParaRPr>
          </a:p>
          <a:p>
            <a:pPr marL="69013" indent="-69013">
              <a:lnSpc>
                <a:spcPct val="150000"/>
              </a:lnSpc>
              <a:buFont typeface="Arial" pitchFamily="34" charset="0"/>
              <a:buChar char="•"/>
            </a:pPr>
            <a:r>
              <a:rPr lang="zh-CN" altLang="en-US" sz="1000" b="1" dirty="0">
                <a:solidFill>
                  <a:schemeClr val="bg2">
                    <a:lumMod val="90000"/>
                  </a:schemeClr>
                </a:solidFill>
                <a:latin typeface="+mn-ea"/>
              </a:rPr>
              <a:t>应用驻留</a:t>
            </a:r>
          </a:p>
        </p:txBody>
      </p:sp>
      <p:sp>
        <p:nvSpPr>
          <p:cNvPr id="260" name="TextBox 164"/>
          <p:cNvSpPr txBox="1"/>
          <p:nvPr/>
        </p:nvSpPr>
        <p:spPr>
          <a:xfrm>
            <a:off x="4446018" y="1820810"/>
            <a:ext cx="431824" cy="223098"/>
          </a:xfrm>
          <a:prstGeom prst="rect">
            <a:avLst/>
          </a:prstGeom>
          <a:noFill/>
        </p:spPr>
        <p:txBody>
          <a:bodyPr wrap="square" lIns="68540" tIns="34270" rIns="68540" bIns="34270" rtlCol="0">
            <a:spAutoFit/>
          </a:bodyPr>
          <a:lstStyle/>
          <a:p>
            <a:r>
              <a:rPr lang="en-US" altLang="zh-CN" sz="1000" b="1" dirty="0">
                <a:solidFill>
                  <a:schemeClr val="bg1"/>
                </a:solidFill>
                <a:latin typeface="Arial" panose="020B0604020202020204" pitchFamily="34" charset="0"/>
                <a:ea typeface="微软雅黑" panose="020B0503020204020204" pitchFamily="34" charset="-122"/>
              </a:rPr>
              <a:t>MI</a:t>
            </a:r>
            <a:endParaRPr lang="zh-CN" altLang="en-US" sz="1000" b="1" dirty="0">
              <a:solidFill>
                <a:schemeClr val="bg1"/>
              </a:solidFill>
              <a:latin typeface="Arial" panose="020B0604020202020204" pitchFamily="34" charset="0"/>
              <a:ea typeface="微软雅黑" panose="020B0503020204020204" pitchFamily="34" charset="-122"/>
            </a:endParaRPr>
          </a:p>
        </p:txBody>
      </p:sp>
      <p:sp>
        <p:nvSpPr>
          <p:cNvPr id="261" name="TextBox 165"/>
          <p:cNvSpPr txBox="1"/>
          <p:nvPr/>
        </p:nvSpPr>
        <p:spPr>
          <a:xfrm>
            <a:off x="4302040" y="1115671"/>
            <a:ext cx="593756" cy="376986"/>
          </a:xfrm>
          <a:prstGeom prst="rect">
            <a:avLst/>
          </a:prstGeom>
          <a:noFill/>
        </p:spPr>
        <p:txBody>
          <a:bodyPr wrap="square" lIns="68540" tIns="34270" rIns="68540" bIns="34270" rtlCol="0">
            <a:spAutoFit/>
          </a:bodyPr>
          <a:lstStyle/>
          <a:p>
            <a:r>
              <a:rPr lang="en-US" altLang="zh-CN" sz="1000" b="1" dirty="0" err="1">
                <a:solidFill>
                  <a:schemeClr val="bg1"/>
                </a:solidFill>
                <a:latin typeface="Arial" panose="020B0604020202020204" pitchFamily="34" charset="0"/>
                <a:ea typeface="微软雅黑" panose="020B0503020204020204" pitchFamily="34" charset="-122"/>
              </a:rPr>
              <a:t>Gb</a:t>
            </a:r>
            <a:r>
              <a:rPr lang="en-US" altLang="zh-CN" sz="1000" b="1" dirty="0">
                <a:solidFill>
                  <a:schemeClr val="bg1"/>
                </a:solidFill>
                <a:latin typeface="Arial" panose="020B0604020202020204" pitchFamily="34" charset="0"/>
                <a:ea typeface="微软雅黑" panose="020B0503020204020204" pitchFamily="34" charset="-122"/>
              </a:rPr>
              <a:t>/</a:t>
            </a:r>
            <a:r>
              <a:rPr lang="en-US" altLang="zh-CN" sz="1000" b="1" dirty="0" err="1">
                <a:solidFill>
                  <a:schemeClr val="bg1"/>
                </a:solidFill>
                <a:latin typeface="Arial" panose="020B0604020202020204" pitchFamily="34" charset="0"/>
                <a:ea typeface="微软雅黑" panose="020B0503020204020204" pitchFamily="34" charset="-122"/>
              </a:rPr>
              <a:t>IuPS</a:t>
            </a:r>
            <a:r>
              <a:rPr lang="en-US" altLang="zh-CN" sz="1000" b="1" dirty="0">
                <a:solidFill>
                  <a:schemeClr val="bg1"/>
                </a:solidFill>
                <a:latin typeface="Arial" panose="020B0604020202020204" pitchFamily="34" charset="0"/>
                <a:ea typeface="微软雅黑" panose="020B0503020204020204" pitchFamily="34" charset="-122"/>
              </a:rPr>
              <a:t>/S1/MI</a:t>
            </a:r>
            <a:endParaRPr lang="zh-CN" altLang="en-US" sz="1000" b="1" dirty="0">
              <a:solidFill>
                <a:schemeClr val="bg1"/>
              </a:solidFill>
              <a:latin typeface="Arial" panose="020B0604020202020204" pitchFamily="34" charset="0"/>
              <a:ea typeface="微软雅黑" panose="020B0503020204020204" pitchFamily="34" charset="-122"/>
            </a:endParaRPr>
          </a:p>
        </p:txBody>
      </p:sp>
      <p:sp>
        <p:nvSpPr>
          <p:cNvPr id="262" name="椭圆 261"/>
          <p:cNvSpPr/>
          <p:nvPr/>
        </p:nvSpPr>
        <p:spPr bwMode="auto">
          <a:xfrm>
            <a:off x="3600146" y="1491631"/>
            <a:ext cx="215912" cy="216024"/>
          </a:xfrm>
          <a:prstGeom prst="ellipse">
            <a:avLst/>
          </a:prstGeom>
          <a:solidFill>
            <a:srgbClr val="C00000"/>
          </a:solidFill>
          <a:ln w="9525" algn="ctr">
            <a:solidFill>
              <a:schemeClr val="bg1"/>
            </a:solidFill>
            <a:miter lim="800000"/>
            <a:headEnd/>
            <a:tailEnd/>
          </a:ln>
          <a:effectLst>
            <a:outerShdw dist="35921" dir="2700000" algn="ctr" rotWithShape="0">
              <a:srgbClr val="808080">
                <a:alpha val="50000"/>
              </a:srgbClr>
            </a:outerShdw>
          </a:effectLst>
        </p:spPr>
        <p:txBody>
          <a:bodyPr wrap="none" lIns="26984" tIns="34270" rIns="26984" bIns="34270" rtlCol="0" anchor="ctr"/>
          <a:lstStyle/>
          <a:p>
            <a:pPr algn="ctr"/>
            <a:r>
              <a:rPr lang="en-US" altLang="zh-CN" sz="900" b="1" dirty="0">
                <a:solidFill>
                  <a:schemeClr val="bg1"/>
                </a:solidFill>
                <a:latin typeface="Arial" panose="020B0604020202020204" pitchFamily="34" charset="0"/>
                <a:ea typeface="微软雅黑" panose="020B0503020204020204" pitchFamily="34" charset="-122"/>
              </a:rPr>
              <a:t>1</a:t>
            </a:r>
            <a:endParaRPr lang="zh-CN" altLang="en-US" sz="900" b="1" dirty="0">
              <a:solidFill>
                <a:schemeClr val="bg1"/>
              </a:solidFill>
              <a:latin typeface="Arial" panose="020B0604020202020204" pitchFamily="34" charset="0"/>
              <a:ea typeface="微软雅黑" panose="020B0503020204020204" pitchFamily="34" charset="-122"/>
            </a:endParaRPr>
          </a:p>
        </p:txBody>
      </p:sp>
      <p:sp>
        <p:nvSpPr>
          <p:cNvPr id="263" name="椭圆 262"/>
          <p:cNvSpPr/>
          <p:nvPr/>
        </p:nvSpPr>
        <p:spPr bwMode="auto">
          <a:xfrm>
            <a:off x="4651644" y="1866874"/>
            <a:ext cx="215912" cy="216024"/>
          </a:xfrm>
          <a:prstGeom prst="ellipse">
            <a:avLst/>
          </a:prstGeom>
          <a:solidFill>
            <a:srgbClr val="C00000"/>
          </a:solidFill>
          <a:ln w="9525" algn="ctr">
            <a:solidFill>
              <a:schemeClr val="bg1"/>
            </a:solidFill>
            <a:miter lim="800000"/>
            <a:headEnd/>
            <a:tailEnd/>
          </a:ln>
          <a:effectLst>
            <a:outerShdw dist="35921" dir="2700000" algn="ctr" rotWithShape="0">
              <a:srgbClr val="808080">
                <a:alpha val="50000"/>
              </a:srgbClr>
            </a:outerShdw>
          </a:effectLst>
        </p:spPr>
        <p:txBody>
          <a:bodyPr wrap="none" lIns="26984" tIns="34270" rIns="26984" bIns="34270" rtlCol="0" anchor="ctr"/>
          <a:lstStyle/>
          <a:p>
            <a:pPr algn="ctr"/>
            <a:r>
              <a:rPr lang="en-US" altLang="zh-CN" sz="900" b="1" dirty="0">
                <a:solidFill>
                  <a:schemeClr val="bg1"/>
                </a:solidFill>
                <a:latin typeface="Arial" panose="020B0604020202020204" pitchFamily="34" charset="0"/>
                <a:ea typeface="微软雅黑" panose="020B0503020204020204" pitchFamily="34" charset="-122"/>
              </a:rPr>
              <a:t>2</a:t>
            </a:r>
            <a:endParaRPr lang="zh-CN" altLang="en-US" sz="900" b="1" dirty="0">
              <a:solidFill>
                <a:schemeClr val="bg1"/>
              </a:solidFill>
              <a:latin typeface="Arial" panose="020B0604020202020204" pitchFamily="34" charset="0"/>
              <a:ea typeface="微软雅黑" panose="020B0503020204020204" pitchFamily="34" charset="-122"/>
            </a:endParaRPr>
          </a:p>
        </p:txBody>
      </p:sp>
      <p:sp>
        <p:nvSpPr>
          <p:cNvPr id="264" name="椭圆 263"/>
          <p:cNvSpPr/>
          <p:nvPr/>
        </p:nvSpPr>
        <p:spPr bwMode="auto">
          <a:xfrm>
            <a:off x="5428659" y="1994697"/>
            <a:ext cx="215912" cy="216024"/>
          </a:xfrm>
          <a:prstGeom prst="ellipse">
            <a:avLst/>
          </a:prstGeom>
          <a:solidFill>
            <a:srgbClr val="C00000"/>
          </a:solidFill>
          <a:ln w="9525" algn="ctr">
            <a:solidFill>
              <a:schemeClr val="bg1"/>
            </a:solidFill>
            <a:miter lim="800000"/>
            <a:headEnd/>
            <a:tailEnd/>
          </a:ln>
          <a:effectLst>
            <a:outerShdw dist="35921" dir="2700000" algn="ctr" rotWithShape="0">
              <a:srgbClr val="808080">
                <a:alpha val="50000"/>
              </a:srgbClr>
            </a:outerShdw>
          </a:effectLst>
        </p:spPr>
        <p:txBody>
          <a:bodyPr wrap="none" lIns="26984" tIns="34270" rIns="26984" bIns="34270" rtlCol="0" anchor="ctr"/>
          <a:lstStyle/>
          <a:p>
            <a:pPr algn="ctr"/>
            <a:r>
              <a:rPr lang="en-US" altLang="zh-CN" sz="900" b="1" dirty="0">
                <a:solidFill>
                  <a:schemeClr val="bg1"/>
                </a:solidFill>
                <a:latin typeface="Arial" panose="020B0604020202020204" pitchFamily="34" charset="0"/>
                <a:ea typeface="微软雅黑" panose="020B0503020204020204" pitchFamily="34" charset="-122"/>
              </a:rPr>
              <a:t>3</a:t>
            </a:r>
            <a:endParaRPr lang="zh-CN" altLang="en-US" sz="900" b="1" dirty="0">
              <a:solidFill>
                <a:schemeClr val="bg1"/>
              </a:solidFill>
              <a:latin typeface="Arial" panose="020B0604020202020204" pitchFamily="34" charset="0"/>
              <a:ea typeface="微软雅黑" panose="020B0503020204020204" pitchFamily="34" charset="-122"/>
            </a:endParaRPr>
          </a:p>
        </p:txBody>
      </p:sp>
      <p:pic>
        <p:nvPicPr>
          <p:cNvPr id="265" name="Picture 231" descr="图片99"/>
          <p:cNvPicPr preferRelativeResize="0">
            <a:picLocks noChangeArrowheads="1"/>
          </p:cNvPicPr>
          <p:nvPr/>
        </p:nvPicPr>
        <p:blipFill>
          <a:blip r:embed="rId3" cstate="print">
            <a:duotone>
              <a:prstClr val="black"/>
              <a:schemeClr val="accent2">
                <a:tint val="45000"/>
                <a:satMod val="400000"/>
              </a:schemeClr>
            </a:duotone>
          </a:blip>
          <a:srcRect/>
          <a:stretch>
            <a:fillRect/>
          </a:stretch>
        </p:blipFill>
        <p:spPr bwMode="auto">
          <a:xfrm>
            <a:off x="5089078" y="1783623"/>
            <a:ext cx="333973" cy="278981"/>
          </a:xfrm>
          <a:prstGeom prst="rect">
            <a:avLst/>
          </a:prstGeom>
          <a:noFill/>
          <a:ln w="9525">
            <a:noFill/>
            <a:miter lim="800000"/>
            <a:headEnd/>
            <a:tailEnd/>
          </a:ln>
        </p:spPr>
      </p:pic>
      <p:cxnSp>
        <p:nvCxnSpPr>
          <p:cNvPr id="266" name="直接连接符 265"/>
          <p:cNvCxnSpPr>
            <a:stCxn id="180" idx="1"/>
            <a:endCxn id="265" idx="1"/>
          </p:cNvCxnSpPr>
          <p:nvPr/>
        </p:nvCxnSpPr>
        <p:spPr bwMode="auto">
          <a:xfrm flipV="1">
            <a:off x="3458328" y="1923113"/>
            <a:ext cx="1630749" cy="157925"/>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67" name="直接连接符 266"/>
          <p:cNvCxnSpPr>
            <a:stCxn id="161" idx="0"/>
            <a:endCxn id="265" idx="1"/>
          </p:cNvCxnSpPr>
          <p:nvPr/>
        </p:nvCxnSpPr>
        <p:spPr bwMode="auto">
          <a:xfrm>
            <a:off x="3485398" y="1341555"/>
            <a:ext cx="1603678" cy="581558"/>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68" name="直接连接符 267"/>
          <p:cNvCxnSpPr>
            <a:stCxn id="265" idx="3"/>
            <a:endCxn id="173" idx="1"/>
          </p:cNvCxnSpPr>
          <p:nvPr/>
        </p:nvCxnSpPr>
        <p:spPr bwMode="auto">
          <a:xfrm flipV="1">
            <a:off x="5423048" y="1194427"/>
            <a:ext cx="1460258" cy="728687"/>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69" name="直接连接符 268"/>
          <p:cNvCxnSpPr>
            <a:stCxn id="265" idx="3"/>
            <a:endCxn id="203" idx="5"/>
          </p:cNvCxnSpPr>
          <p:nvPr/>
        </p:nvCxnSpPr>
        <p:spPr bwMode="auto">
          <a:xfrm>
            <a:off x="5423048" y="1923114"/>
            <a:ext cx="1332264" cy="118677"/>
          </a:xfrm>
          <a:prstGeom prst="line">
            <a:avLst/>
          </a:prstGeom>
          <a:noFill/>
          <a:ln w="19050">
            <a:solidFill>
              <a:schemeClr val="tx1">
                <a:lumMod val="75000"/>
                <a:lumOff val="25000"/>
              </a:schemeClr>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70" name="Rectangle 101"/>
          <p:cNvSpPr>
            <a:spLocks noChangeArrowheads="1"/>
          </p:cNvSpPr>
          <p:nvPr/>
        </p:nvSpPr>
        <p:spPr bwMode="auto">
          <a:xfrm>
            <a:off x="4835265" y="2031127"/>
            <a:ext cx="673147" cy="245193"/>
          </a:xfrm>
          <a:prstGeom prst="rect">
            <a:avLst/>
          </a:prstGeom>
          <a:noFill/>
          <a:ln w="9525">
            <a:noFill/>
            <a:miter lim="800000"/>
            <a:headEnd/>
            <a:tailEnd/>
          </a:ln>
        </p:spPr>
        <p:txBody>
          <a:bodyPr wrap="none" lIns="90431" tIns="45211" rIns="90431" bIns="45211">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en-US" altLang="zh-CN" sz="1000" b="1" kern="0" dirty="0" err="1" smtClean="0">
                <a:solidFill>
                  <a:schemeClr val="bg1"/>
                </a:solidFill>
                <a:latin typeface="Arial" panose="020B0604020202020204" pitchFamily="34" charset="0"/>
                <a:ea typeface="微软雅黑" panose="020B0503020204020204" pitchFamily="34" charset="-122"/>
                <a:cs typeface="Arial" pitchFamily="34" charset="0"/>
              </a:rPr>
              <a:t>IoT</a:t>
            </a:r>
            <a:r>
              <a:rPr lang="en-US" altLang="zh-CN" sz="1000" b="1" kern="0" dirty="0" smtClean="0">
                <a:solidFill>
                  <a:schemeClr val="bg1"/>
                </a:solidFill>
                <a:latin typeface="Arial" panose="020B0604020202020204" pitchFamily="34" charset="0"/>
                <a:ea typeface="微软雅黑" panose="020B0503020204020204" pitchFamily="34" charset="-122"/>
                <a:cs typeface="Arial" pitchFamily="34" charset="0"/>
              </a:rPr>
              <a:t> </a:t>
            </a:r>
            <a:r>
              <a:rPr lang="en-US" altLang="zh-CN" sz="1000" b="1" kern="0" dirty="0">
                <a:solidFill>
                  <a:schemeClr val="bg1"/>
                </a:solidFill>
                <a:latin typeface="Arial" panose="020B0604020202020204" pitchFamily="34" charset="0"/>
                <a:ea typeface="微软雅黑" panose="020B0503020204020204" pitchFamily="34" charset="-122"/>
                <a:cs typeface="Arial" pitchFamily="34" charset="0"/>
              </a:rPr>
              <a:t>EPC</a:t>
            </a:r>
          </a:p>
        </p:txBody>
      </p:sp>
      <p:sp>
        <p:nvSpPr>
          <p:cNvPr id="271" name="Rectangle 105"/>
          <p:cNvSpPr>
            <a:spLocks noChangeArrowheads="1"/>
          </p:cNvSpPr>
          <p:nvPr/>
        </p:nvSpPr>
        <p:spPr bwMode="auto">
          <a:xfrm>
            <a:off x="2736274" y="2715227"/>
            <a:ext cx="1277285" cy="287955"/>
          </a:xfrm>
          <a:prstGeom prst="rect">
            <a:avLst/>
          </a:prstGeom>
          <a:noFill/>
          <a:ln w="9525">
            <a:noFill/>
            <a:miter lim="800000"/>
            <a:headEnd/>
            <a:tailEnd/>
          </a:ln>
        </p:spPr>
        <p:txBody>
          <a:bodyPr wrap="squar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90000"/>
              </a:lnSpc>
              <a:spcBef>
                <a:spcPts val="0"/>
              </a:spcBef>
              <a:spcAft>
                <a:spcPts val="0"/>
              </a:spcAft>
              <a:defRPr/>
            </a:pPr>
            <a:r>
              <a:rPr lang="zh-CN" altLang="en-US" sz="1200" b="1" kern="0" dirty="0" smtClean="0">
                <a:solidFill>
                  <a:schemeClr val="bg2">
                    <a:lumMod val="90000"/>
                  </a:schemeClr>
                </a:solidFill>
                <a:latin typeface="+mn-ea"/>
                <a:ea typeface="+mn-ea"/>
                <a:cs typeface="Arial" pitchFamily="34" charset="0"/>
              </a:rPr>
              <a:t>基    站</a:t>
            </a:r>
            <a:endParaRPr lang="en-US" altLang="zh-CN" sz="1200" b="1" kern="0" dirty="0">
              <a:solidFill>
                <a:schemeClr val="bg2">
                  <a:lumMod val="90000"/>
                </a:schemeClr>
              </a:solidFill>
              <a:latin typeface="+mn-ea"/>
              <a:ea typeface="+mn-ea"/>
              <a:cs typeface="Arial" pitchFamily="34" charset="0"/>
            </a:endParaRPr>
          </a:p>
        </p:txBody>
      </p:sp>
      <p:sp>
        <p:nvSpPr>
          <p:cNvPr id="272" name="Rectangle 105"/>
          <p:cNvSpPr>
            <a:spLocks noChangeArrowheads="1"/>
          </p:cNvSpPr>
          <p:nvPr/>
        </p:nvSpPr>
        <p:spPr bwMode="auto">
          <a:xfrm>
            <a:off x="4598919" y="2715227"/>
            <a:ext cx="1277285" cy="287955"/>
          </a:xfrm>
          <a:prstGeom prst="rect">
            <a:avLst/>
          </a:prstGeom>
          <a:noFill/>
          <a:ln w="9525">
            <a:noFill/>
            <a:miter lim="800000"/>
            <a:headEnd/>
            <a:tailEnd/>
          </a:ln>
        </p:spPr>
        <p:txBody>
          <a:bodyPr wrap="squar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90000"/>
              </a:lnSpc>
              <a:spcBef>
                <a:spcPts val="0"/>
              </a:spcBef>
              <a:spcAft>
                <a:spcPts val="0"/>
              </a:spcAft>
              <a:defRPr/>
            </a:pPr>
            <a:r>
              <a:rPr lang="zh-CN" altLang="en-US" sz="1200" b="1" kern="0" dirty="0" smtClean="0">
                <a:solidFill>
                  <a:schemeClr val="bg2">
                    <a:lumMod val="90000"/>
                  </a:schemeClr>
                </a:solidFill>
                <a:latin typeface="+mn-ea"/>
                <a:ea typeface="+mn-ea"/>
                <a:cs typeface="Arial" pitchFamily="34" charset="0"/>
              </a:rPr>
              <a:t>核  心  网</a:t>
            </a:r>
            <a:endParaRPr lang="en-US" altLang="zh-CN" sz="1200" b="1" kern="0" dirty="0">
              <a:solidFill>
                <a:schemeClr val="bg2">
                  <a:lumMod val="90000"/>
                </a:schemeClr>
              </a:solidFill>
              <a:latin typeface="+mn-ea"/>
              <a:ea typeface="+mn-ea"/>
              <a:cs typeface="Arial" pitchFamily="34" charset="0"/>
            </a:endParaRPr>
          </a:p>
        </p:txBody>
      </p:sp>
      <p:sp>
        <p:nvSpPr>
          <p:cNvPr id="273" name="Rectangle 105"/>
          <p:cNvSpPr>
            <a:spLocks noChangeArrowheads="1"/>
          </p:cNvSpPr>
          <p:nvPr/>
        </p:nvSpPr>
        <p:spPr bwMode="auto">
          <a:xfrm>
            <a:off x="6405100" y="2715228"/>
            <a:ext cx="1277285" cy="287955"/>
          </a:xfrm>
          <a:prstGeom prst="rect">
            <a:avLst/>
          </a:prstGeom>
          <a:noFill/>
          <a:ln w="9525">
            <a:noFill/>
            <a:miter lim="800000"/>
            <a:headEnd/>
            <a:tailEnd/>
          </a:ln>
        </p:spPr>
        <p:txBody>
          <a:bodyPr wrap="squar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90000"/>
              </a:lnSpc>
              <a:spcBef>
                <a:spcPts val="0"/>
              </a:spcBef>
              <a:spcAft>
                <a:spcPts val="0"/>
              </a:spcAft>
              <a:defRPr/>
            </a:pPr>
            <a:r>
              <a:rPr lang="en-US" altLang="zh-CN" sz="1200" b="1" kern="0" dirty="0" err="1" smtClean="0">
                <a:solidFill>
                  <a:schemeClr val="bg2">
                    <a:lumMod val="90000"/>
                  </a:schemeClr>
                </a:solidFill>
                <a:latin typeface="+mn-ea"/>
                <a:ea typeface="+mn-ea"/>
                <a:cs typeface="Arial" pitchFamily="34" charset="0"/>
              </a:rPr>
              <a:t>IoT</a:t>
            </a:r>
            <a:r>
              <a:rPr lang="en-US" altLang="zh-CN" sz="1200" b="1" kern="0" dirty="0" smtClean="0">
                <a:solidFill>
                  <a:schemeClr val="bg2">
                    <a:lumMod val="90000"/>
                  </a:schemeClr>
                </a:solidFill>
                <a:latin typeface="+mn-ea"/>
                <a:ea typeface="+mn-ea"/>
                <a:cs typeface="Arial" pitchFamily="34" charset="0"/>
              </a:rPr>
              <a:t> </a:t>
            </a:r>
            <a:r>
              <a:rPr lang="zh-CN" altLang="en-US" sz="1200" b="1" kern="0" dirty="0" smtClean="0">
                <a:solidFill>
                  <a:schemeClr val="bg2">
                    <a:lumMod val="90000"/>
                  </a:schemeClr>
                </a:solidFill>
                <a:latin typeface="+mn-ea"/>
                <a:ea typeface="+mn-ea"/>
                <a:cs typeface="Arial" pitchFamily="34" charset="0"/>
              </a:rPr>
              <a:t>平台</a:t>
            </a:r>
            <a:endParaRPr lang="en-US" altLang="zh-CN" sz="1200" b="1" kern="0" dirty="0">
              <a:solidFill>
                <a:schemeClr val="bg2">
                  <a:lumMod val="90000"/>
                </a:schemeClr>
              </a:solidFill>
              <a:latin typeface="+mn-ea"/>
              <a:ea typeface="+mn-ea"/>
              <a:cs typeface="Arial" pitchFamily="34" charset="0"/>
            </a:endParaRPr>
          </a:p>
        </p:txBody>
      </p:sp>
      <p:pic>
        <p:nvPicPr>
          <p:cNvPr id="274" name="图片 273"/>
          <p:cNvPicPr>
            <a:picLocks noChangeAspect="1"/>
          </p:cNvPicPr>
          <p:nvPr/>
        </p:nvPicPr>
        <p:blipFill>
          <a:blip r:embed="rId6" cstate="print">
            <a:extLst>
              <a:ext uri="{BEBA8EAE-BF5A-486C-A8C5-ECC9F3942E4B}">
                <a14:imgProps xmlns="" xmlns:a14="http://schemas.microsoft.com/office/drawing/2010/main">
                  <a14:imgLayer r:embed="">
                    <a14:imgEffect>
                      <a14:saturation sat="0"/>
                    </a14:imgEffect>
                  </a14:imgLayer>
                </a14:imgProps>
              </a:ext>
            </a:extLst>
          </a:blip>
          <a:stretch>
            <a:fillRect/>
          </a:stretch>
        </p:blipFill>
        <p:spPr>
          <a:xfrm>
            <a:off x="8092539" y="1369059"/>
            <a:ext cx="617131" cy="483137"/>
          </a:xfrm>
          <a:prstGeom prst="rect">
            <a:avLst/>
          </a:prstGeom>
        </p:spPr>
      </p:pic>
      <p:sp>
        <p:nvSpPr>
          <p:cNvPr id="275" name="Rectangle 105"/>
          <p:cNvSpPr>
            <a:spLocks noChangeArrowheads="1"/>
          </p:cNvSpPr>
          <p:nvPr/>
        </p:nvSpPr>
        <p:spPr bwMode="auto">
          <a:xfrm>
            <a:off x="7682386" y="1957434"/>
            <a:ext cx="1336664" cy="287955"/>
          </a:xfrm>
          <a:prstGeom prst="rect">
            <a:avLst/>
          </a:prstGeom>
          <a:noFill/>
          <a:ln w="9525">
            <a:noFill/>
            <a:miter lim="800000"/>
            <a:headEnd/>
            <a:tailEnd/>
          </a:ln>
        </p:spPr>
        <p:txBody>
          <a:bodyPr wrap="square" lIns="120590" tIns="60289" rIns="120590" bIns="6028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6809" algn="l" rtl="0" fontAlgn="base">
              <a:spcBef>
                <a:spcPct val="0"/>
              </a:spcBef>
              <a:spcAft>
                <a:spcPct val="0"/>
              </a:spcAft>
              <a:defRPr kern="1200">
                <a:solidFill>
                  <a:schemeClr val="tx1"/>
                </a:solidFill>
                <a:latin typeface="Calibri" pitchFamily="34" charset="0"/>
                <a:ea typeface="宋体" pitchFamily="2" charset="-122"/>
                <a:cs typeface="+mn-cs"/>
              </a:defRPr>
            </a:lvl2pPr>
            <a:lvl3pPr marL="913611" algn="l" rtl="0" fontAlgn="base">
              <a:spcBef>
                <a:spcPct val="0"/>
              </a:spcBef>
              <a:spcAft>
                <a:spcPct val="0"/>
              </a:spcAft>
              <a:defRPr kern="1200">
                <a:solidFill>
                  <a:schemeClr val="tx1"/>
                </a:solidFill>
                <a:latin typeface="Calibri" pitchFamily="34" charset="0"/>
                <a:ea typeface="宋体" pitchFamily="2" charset="-122"/>
                <a:cs typeface="+mn-cs"/>
              </a:defRPr>
            </a:lvl3pPr>
            <a:lvl4pPr marL="1370416" algn="l" rtl="0" fontAlgn="base">
              <a:spcBef>
                <a:spcPct val="0"/>
              </a:spcBef>
              <a:spcAft>
                <a:spcPct val="0"/>
              </a:spcAft>
              <a:defRPr kern="1200">
                <a:solidFill>
                  <a:schemeClr val="tx1"/>
                </a:solidFill>
                <a:latin typeface="Calibri" pitchFamily="34" charset="0"/>
                <a:ea typeface="宋体" pitchFamily="2" charset="-122"/>
                <a:cs typeface="+mn-cs"/>
              </a:defRPr>
            </a:lvl4pPr>
            <a:lvl5pPr marL="182722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4025" algn="l" defTabSz="913611" rtl="0" eaLnBrk="1" latinLnBrk="0" hangingPunct="1">
              <a:defRPr kern="1200">
                <a:solidFill>
                  <a:schemeClr val="tx1"/>
                </a:solidFill>
                <a:latin typeface="Calibri" pitchFamily="34" charset="0"/>
                <a:ea typeface="宋体" pitchFamily="2" charset="-122"/>
                <a:cs typeface="+mn-cs"/>
              </a:defRPr>
            </a:lvl6pPr>
            <a:lvl7pPr marL="2740833" algn="l" defTabSz="913611" rtl="0" eaLnBrk="1" latinLnBrk="0" hangingPunct="1">
              <a:defRPr kern="1200">
                <a:solidFill>
                  <a:schemeClr val="tx1"/>
                </a:solidFill>
                <a:latin typeface="Calibri" pitchFamily="34" charset="0"/>
                <a:ea typeface="宋体" pitchFamily="2" charset="-122"/>
                <a:cs typeface="+mn-cs"/>
              </a:defRPr>
            </a:lvl7pPr>
            <a:lvl8pPr marL="3197636" algn="l" defTabSz="913611" rtl="0" eaLnBrk="1" latinLnBrk="0" hangingPunct="1">
              <a:defRPr kern="1200">
                <a:solidFill>
                  <a:schemeClr val="tx1"/>
                </a:solidFill>
                <a:latin typeface="Calibri" pitchFamily="34" charset="0"/>
                <a:ea typeface="宋体" pitchFamily="2" charset="-122"/>
                <a:cs typeface="+mn-cs"/>
              </a:defRPr>
            </a:lvl8pPr>
            <a:lvl9pPr marL="3654439" algn="l" defTabSz="913611" rtl="0" eaLnBrk="1" latinLnBrk="0" hangingPunct="1">
              <a:defRPr kern="1200">
                <a:solidFill>
                  <a:schemeClr val="tx1"/>
                </a:solidFill>
                <a:latin typeface="Calibri" pitchFamily="34" charset="0"/>
                <a:ea typeface="宋体" pitchFamily="2" charset="-122"/>
                <a:cs typeface="+mn-cs"/>
              </a:defRPr>
            </a:lvl9pPr>
          </a:lstStyle>
          <a:p>
            <a:pPr algn="ctr" fontAlgn="auto">
              <a:lnSpc>
                <a:spcPct val="90000"/>
              </a:lnSpc>
              <a:spcBef>
                <a:spcPts val="0"/>
              </a:spcBef>
              <a:spcAft>
                <a:spcPts val="0"/>
              </a:spcAft>
              <a:defRPr/>
            </a:pPr>
            <a:r>
              <a:rPr lang="zh-CN" altLang="en-US" sz="1200" b="1" kern="0" dirty="0" smtClean="0">
                <a:solidFill>
                  <a:schemeClr val="bg1"/>
                </a:solidFill>
                <a:latin typeface="Arial" pitchFamily="34" charset="0"/>
                <a:ea typeface="微软雅黑" panose="020B0503020204020204" pitchFamily="34" charset="-122"/>
                <a:cs typeface="Arial" pitchFamily="34" charset="0"/>
              </a:rPr>
              <a:t>客户应用服务器</a:t>
            </a:r>
            <a:endParaRPr lang="en-US" altLang="zh-CN" sz="1200" b="1" kern="0" dirty="0">
              <a:solidFill>
                <a:schemeClr val="bg1"/>
              </a:solidFill>
              <a:latin typeface="Arial" pitchFamily="34" charset="0"/>
              <a:ea typeface="微软雅黑" panose="020B0503020204020204" pitchFamily="34" charset="-122"/>
              <a:cs typeface="Arial" pitchFamily="34" charset="0"/>
            </a:endParaRPr>
          </a:p>
        </p:txBody>
      </p:sp>
      <p:pic>
        <p:nvPicPr>
          <p:cNvPr id="209" name="图片 208"/>
          <p:cNvPicPr/>
          <p:nvPr/>
        </p:nvPicPr>
        <p:blipFill>
          <a:blip r:embed="rId7" cstate="print"/>
          <a:stretch>
            <a:fillRect/>
          </a:stretch>
        </p:blipFill>
        <p:spPr>
          <a:xfrm>
            <a:off x="1037008" y="1236517"/>
            <a:ext cx="1195090" cy="906606"/>
          </a:xfrm>
          <a:prstGeom prst="rect">
            <a:avLst/>
          </a:prstGeom>
          <a:noFill/>
          <a:ln w="9525">
            <a:noFill/>
          </a:ln>
        </p:spPr>
      </p:pic>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71469" y="-17"/>
            <a:ext cx="8473853" cy="440531"/>
          </a:xfrm>
        </p:spPr>
        <p:txBody>
          <a:bodyPr/>
          <a:lstStyle/>
          <a:p>
            <a:pPr algn="l">
              <a:defRPr/>
            </a:pPr>
            <a:r>
              <a:rPr lang="zh-CN" altLang="en-US" dirty="0" smtClean="0">
                <a:latin typeface="+mj-ea"/>
                <a:ea typeface="+mj-ea"/>
              </a:rPr>
              <a:t>开放的物联网平台：汇聚行业连接，使能第三方应用</a:t>
            </a:r>
          </a:p>
        </p:txBody>
      </p:sp>
      <p:grpSp>
        <p:nvGrpSpPr>
          <p:cNvPr id="2" name="组合 206"/>
          <p:cNvGrpSpPr>
            <a:grpSpLocks noChangeAspect="1"/>
          </p:cNvGrpSpPr>
          <p:nvPr/>
        </p:nvGrpSpPr>
        <p:grpSpPr>
          <a:xfrm>
            <a:off x="822456" y="861553"/>
            <a:ext cx="7798940" cy="3838810"/>
            <a:chOff x="762003" y="686211"/>
            <a:chExt cx="8000997" cy="3937241"/>
          </a:xfrm>
        </p:grpSpPr>
        <p:sp>
          <p:nvSpPr>
            <p:cNvPr id="5" name="Freeform 10"/>
            <p:cNvSpPr>
              <a:spLocks/>
            </p:cNvSpPr>
            <p:nvPr/>
          </p:nvSpPr>
          <p:spPr bwMode="auto">
            <a:xfrm>
              <a:off x="762003" y="1665447"/>
              <a:ext cx="5865327" cy="1744503"/>
            </a:xfrm>
            <a:custGeom>
              <a:avLst/>
              <a:gdLst/>
              <a:ahLst/>
              <a:cxnLst>
                <a:cxn ang="0">
                  <a:pos x="154" y="640"/>
                </a:cxn>
                <a:cxn ang="0">
                  <a:pos x="112" y="626"/>
                </a:cxn>
                <a:cxn ang="0">
                  <a:pos x="67" y="604"/>
                </a:cxn>
                <a:cxn ang="0">
                  <a:pos x="25" y="563"/>
                </a:cxn>
                <a:cxn ang="0">
                  <a:pos x="6" y="526"/>
                </a:cxn>
                <a:cxn ang="0">
                  <a:pos x="0" y="491"/>
                </a:cxn>
                <a:cxn ang="0">
                  <a:pos x="3" y="449"/>
                </a:cxn>
                <a:cxn ang="0">
                  <a:pos x="10" y="419"/>
                </a:cxn>
                <a:cxn ang="0">
                  <a:pos x="34" y="370"/>
                </a:cxn>
                <a:cxn ang="0">
                  <a:pos x="85" y="315"/>
                </a:cxn>
                <a:cxn ang="0">
                  <a:pos x="139" y="284"/>
                </a:cxn>
                <a:cxn ang="0">
                  <a:pos x="187" y="269"/>
                </a:cxn>
                <a:cxn ang="0">
                  <a:pos x="216" y="264"/>
                </a:cxn>
                <a:cxn ang="0">
                  <a:pos x="222" y="231"/>
                </a:cxn>
                <a:cxn ang="0">
                  <a:pos x="246" y="174"/>
                </a:cxn>
                <a:cxn ang="0">
                  <a:pos x="298" y="108"/>
                </a:cxn>
                <a:cxn ang="0">
                  <a:pos x="339" y="75"/>
                </a:cxn>
                <a:cxn ang="0">
                  <a:pos x="391" y="47"/>
                </a:cxn>
                <a:cxn ang="0">
                  <a:pos x="456" y="23"/>
                </a:cxn>
                <a:cxn ang="0">
                  <a:pos x="535" y="6"/>
                </a:cxn>
                <a:cxn ang="0">
                  <a:pos x="589" y="0"/>
                </a:cxn>
                <a:cxn ang="0">
                  <a:pos x="663" y="1"/>
                </a:cxn>
                <a:cxn ang="0">
                  <a:pos x="729" y="14"/>
                </a:cxn>
                <a:cxn ang="0">
                  <a:pos x="803" y="38"/>
                </a:cxn>
                <a:cxn ang="0">
                  <a:pos x="885" y="87"/>
                </a:cxn>
                <a:cxn ang="0">
                  <a:pos x="936" y="137"/>
                </a:cxn>
                <a:cxn ang="0">
                  <a:pos x="960" y="167"/>
                </a:cxn>
                <a:cxn ang="0">
                  <a:pos x="1016" y="141"/>
                </a:cxn>
                <a:cxn ang="0">
                  <a:pos x="1076" y="126"/>
                </a:cxn>
                <a:cxn ang="0">
                  <a:pos x="1146" y="125"/>
                </a:cxn>
                <a:cxn ang="0">
                  <a:pos x="1209" y="141"/>
                </a:cxn>
                <a:cxn ang="0">
                  <a:pos x="1245" y="162"/>
                </a:cxn>
                <a:cxn ang="0">
                  <a:pos x="1280" y="192"/>
                </a:cxn>
                <a:cxn ang="0">
                  <a:pos x="1310" y="242"/>
                </a:cxn>
                <a:cxn ang="0">
                  <a:pos x="1319" y="288"/>
                </a:cxn>
                <a:cxn ang="0">
                  <a:pos x="1316" y="340"/>
                </a:cxn>
                <a:cxn ang="0">
                  <a:pos x="1310" y="359"/>
                </a:cxn>
                <a:cxn ang="0">
                  <a:pos x="1353" y="380"/>
                </a:cxn>
                <a:cxn ang="0">
                  <a:pos x="1388" y="409"/>
                </a:cxn>
                <a:cxn ang="0">
                  <a:pos x="1418" y="449"/>
                </a:cxn>
                <a:cxn ang="0">
                  <a:pos x="1428" y="505"/>
                </a:cxn>
                <a:cxn ang="0">
                  <a:pos x="1424" y="539"/>
                </a:cxn>
                <a:cxn ang="0">
                  <a:pos x="1410" y="569"/>
                </a:cxn>
                <a:cxn ang="0">
                  <a:pos x="1383" y="601"/>
                </a:cxn>
                <a:cxn ang="0">
                  <a:pos x="1332" y="631"/>
                </a:cxn>
                <a:cxn ang="0">
                  <a:pos x="1278" y="643"/>
                </a:cxn>
                <a:cxn ang="0">
                  <a:pos x="1220" y="646"/>
                </a:cxn>
              </a:cxnLst>
              <a:rect l="0" t="0" r="r" b="b"/>
              <a:pathLst>
                <a:path w="1428" h="646">
                  <a:moveTo>
                    <a:pt x="1220" y="646"/>
                  </a:moveTo>
                  <a:lnTo>
                    <a:pt x="154" y="640"/>
                  </a:lnTo>
                  <a:lnTo>
                    <a:pt x="154" y="640"/>
                  </a:lnTo>
                  <a:lnTo>
                    <a:pt x="145" y="637"/>
                  </a:lnTo>
                  <a:lnTo>
                    <a:pt x="126" y="632"/>
                  </a:lnTo>
                  <a:lnTo>
                    <a:pt x="112" y="626"/>
                  </a:lnTo>
                  <a:lnTo>
                    <a:pt x="99" y="620"/>
                  </a:lnTo>
                  <a:lnTo>
                    <a:pt x="82" y="613"/>
                  </a:lnTo>
                  <a:lnTo>
                    <a:pt x="67" y="604"/>
                  </a:lnTo>
                  <a:lnTo>
                    <a:pt x="52" y="592"/>
                  </a:lnTo>
                  <a:lnTo>
                    <a:pt x="37" y="578"/>
                  </a:lnTo>
                  <a:lnTo>
                    <a:pt x="25" y="563"/>
                  </a:lnTo>
                  <a:lnTo>
                    <a:pt x="15" y="545"/>
                  </a:lnTo>
                  <a:lnTo>
                    <a:pt x="10" y="536"/>
                  </a:lnTo>
                  <a:lnTo>
                    <a:pt x="6" y="526"/>
                  </a:lnTo>
                  <a:lnTo>
                    <a:pt x="3" y="515"/>
                  </a:lnTo>
                  <a:lnTo>
                    <a:pt x="1" y="503"/>
                  </a:lnTo>
                  <a:lnTo>
                    <a:pt x="0" y="491"/>
                  </a:lnTo>
                  <a:lnTo>
                    <a:pt x="0" y="478"/>
                  </a:lnTo>
                  <a:lnTo>
                    <a:pt x="1" y="464"/>
                  </a:lnTo>
                  <a:lnTo>
                    <a:pt x="3" y="449"/>
                  </a:lnTo>
                  <a:lnTo>
                    <a:pt x="3" y="449"/>
                  </a:lnTo>
                  <a:lnTo>
                    <a:pt x="6" y="434"/>
                  </a:lnTo>
                  <a:lnTo>
                    <a:pt x="10" y="419"/>
                  </a:lnTo>
                  <a:lnTo>
                    <a:pt x="16" y="406"/>
                  </a:lnTo>
                  <a:lnTo>
                    <a:pt x="22" y="392"/>
                  </a:lnTo>
                  <a:lnTo>
                    <a:pt x="34" y="370"/>
                  </a:lnTo>
                  <a:lnTo>
                    <a:pt x="51" y="349"/>
                  </a:lnTo>
                  <a:lnTo>
                    <a:pt x="67" y="331"/>
                  </a:lnTo>
                  <a:lnTo>
                    <a:pt x="85" y="315"/>
                  </a:lnTo>
                  <a:lnTo>
                    <a:pt x="103" y="303"/>
                  </a:lnTo>
                  <a:lnTo>
                    <a:pt x="121" y="293"/>
                  </a:lnTo>
                  <a:lnTo>
                    <a:pt x="139" y="284"/>
                  </a:lnTo>
                  <a:lnTo>
                    <a:pt x="157" y="278"/>
                  </a:lnTo>
                  <a:lnTo>
                    <a:pt x="172" y="273"/>
                  </a:lnTo>
                  <a:lnTo>
                    <a:pt x="187" y="269"/>
                  </a:lnTo>
                  <a:lnTo>
                    <a:pt x="207" y="266"/>
                  </a:lnTo>
                  <a:lnTo>
                    <a:pt x="216" y="264"/>
                  </a:lnTo>
                  <a:lnTo>
                    <a:pt x="216" y="264"/>
                  </a:lnTo>
                  <a:lnTo>
                    <a:pt x="216" y="255"/>
                  </a:lnTo>
                  <a:lnTo>
                    <a:pt x="219" y="245"/>
                  </a:lnTo>
                  <a:lnTo>
                    <a:pt x="222" y="231"/>
                  </a:lnTo>
                  <a:lnTo>
                    <a:pt x="228" y="213"/>
                  </a:lnTo>
                  <a:lnTo>
                    <a:pt x="235" y="195"/>
                  </a:lnTo>
                  <a:lnTo>
                    <a:pt x="246" y="174"/>
                  </a:lnTo>
                  <a:lnTo>
                    <a:pt x="259" y="152"/>
                  </a:lnTo>
                  <a:lnTo>
                    <a:pt x="277" y="131"/>
                  </a:lnTo>
                  <a:lnTo>
                    <a:pt x="298" y="108"/>
                  </a:lnTo>
                  <a:lnTo>
                    <a:pt x="310" y="96"/>
                  </a:lnTo>
                  <a:lnTo>
                    <a:pt x="324" y="86"/>
                  </a:lnTo>
                  <a:lnTo>
                    <a:pt x="339" y="75"/>
                  </a:lnTo>
                  <a:lnTo>
                    <a:pt x="355" y="66"/>
                  </a:lnTo>
                  <a:lnTo>
                    <a:pt x="372" y="56"/>
                  </a:lnTo>
                  <a:lnTo>
                    <a:pt x="391" y="47"/>
                  </a:lnTo>
                  <a:lnTo>
                    <a:pt x="411" y="38"/>
                  </a:lnTo>
                  <a:lnTo>
                    <a:pt x="433" y="30"/>
                  </a:lnTo>
                  <a:lnTo>
                    <a:pt x="456" y="23"/>
                  </a:lnTo>
                  <a:lnTo>
                    <a:pt x="480" y="17"/>
                  </a:lnTo>
                  <a:lnTo>
                    <a:pt x="507" y="11"/>
                  </a:lnTo>
                  <a:lnTo>
                    <a:pt x="535" y="6"/>
                  </a:lnTo>
                  <a:lnTo>
                    <a:pt x="535" y="6"/>
                  </a:lnTo>
                  <a:lnTo>
                    <a:pt x="562" y="3"/>
                  </a:lnTo>
                  <a:lnTo>
                    <a:pt x="589" y="0"/>
                  </a:lnTo>
                  <a:lnTo>
                    <a:pt x="615" y="0"/>
                  </a:lnTo>
                  <a:lnTo>
                    <a:pt x="641" y="0"/>
                  </a:lnTo>
                  <a:lnTo>
                    <a:pt x="663" y="1"/>
                  </a:lnTo>
                  <a:lnTo>
                    <a:pt x="687" y="4"/>
                  </a:lnTo>
                  <a:lnTo>
                    <a:pt x="708" y="9"/>
                  </a:lnTo>
                  <a:lnTo>
                    <a:pt x="729" y="14"/>
                  </a:lnTo>
                  <a:lnTo>
                    <a:pt x="749" y="18"/>
                  </a:lnTo>
                  <a:lnTo>
                    <a:pt x="768" y="24"/>
                  </a:lnTo>
                  <a:lnTo>
                    <a:pt x="803" y="38"/>
                  </a:lnTo>
                  <a:lnTo>
                    <a:pt x="833" y="54"/>
                  </a:lnTo>
                  <a:lnTo>
                    <a:pt x="861" y="71"/>
                  </a:lnTo>
                  <a:lnTo>
                    <a:pt x="885" y="87"/>
                  </a:lnTo>
                  <a:lnTo>
                    <a:pt x="905" y="105"/>
                  </a:lnTo>
                  <a:lnTo>
                    <a:pt x="923" y="122"/>
                  </a:lnTo>
                  <a:lnTo>
                    <a:pt x="936" y="137"/>
                  </a:lnTo>
                  <a:lnTo>
                    <a:pt x="954" y="159"/>
                  </a:lnTo>
                  <a:lnTo>
                    <a:pt x="960" y="167"/>
                  </a:lnTo>
                  <a:lnTo>
                    <a:pt x="960" y="167"/>
                  </a:lnTo>
                  <a:lnTo>
                    <a:pt x="968" y="164"/>
                  </a:lnTo>
                  <a:lnTo>
                    <a:pt x="986" y="153"/>
                  </a:lnTo>
                  <a:lnTo>
                    <a:pt x="1016" y="141"/>
                  </a:lnTo>
                  <a:lnTo>
                    <a:pt x="1034" y="135"/>
                  </a:lnTo>
                  <a:lnTo>
                    <a:pt x="1053" y="131"/>
                  </a:lnTo>
                  <a:lnTo>
                    <a:pt x="1076" y="126"/>
                  </a:lnTo>
                  <a:lnTo>
                    <a:pt x="1098" y="123"/>
                  </a:lnTo>
                  <a:lnTo>
                    <a:pt x="1121" y="123"/>
                  </a:lnTo>
                  <a:lnTo>
                    <a:pt x="1146" y="125"/>
                  </a:lnTo>
                  <a:lnTo>
                    <a:pt x="1170" y="128"/>
                  </a:lnTo>
                  <a:lnTo>
                    <a:pt x="1196" y="137"/>
                  </a:lnTo>
                  <a:lnTo>
                    <a:pt x="1209" y="141"/>
                  </a:lnTo>
                  <a:lnTo>
                    <a:pt x="1221" y="147"/>
                  </a:lnTo>
                  <a:lnTo>
                    <a:pt x="1233" y="155"/>
                  </a:lnTo>
                  <a:lnTo>
                    <a:pt x="1245" y="162"/>
                  </a:lnTo>
                  <a:lnTo>
                    <a:pt x="1245" y="162"/>
                  </a:lnTo>
                  <a:lnTo>
                    <a:pt x="1265" y="177"/>
                  </a:lnTo>
                  <a:lnTo>
                    <a:pt x="1280" y="192"/>
                  </a:lnTo>
                  <a:lnTo>
                    <a:pt x="1292" y="209"/>
                  </a:lnTo>
                  <a:lnTo>
                    <a:pt x="1302" y="225"/>
                  </a:lnTo>
                  <a:lnTo>
                    <a:pt x="1310" y="242"/>
                  </a:lnTo>
                  <a:lnTo>
                    <a:pt x="1314" y="258"/>
                  </a:lnTo>
                  <a:lnTo>
                    <a:pt x="1317" y="273"/>
                  </a:lnTo>
                  <a:lnTo>
                    <a:pt x="1319" y="288"/>
                  </a:lnTo>
                  <a:lnTo>
                    <a:pt x="1319" y="303"/>
                  </a:lnTo>
                  <a:lnTo>
                    <a:pt x="1319" y="317"/>
                  </a:lnTo>
                  <a:lnTo>
                    <a:pt x="1316" y="340"/>
                  </a:lnTo>
                  <a:lnTo>
                    <a:pt x="1311" y="355"/>
                  </a:lnTo>
                  <a:lnTo>
                    <a:pt x="1310" y="359"/>
                  </a:lnTo>
                  <a:lnTo>
                    <a:pt x="1310" y="359"/>
                  </a:lnTo>
                  <a:lnTo>
                    <a:pt x="1316" y="362"/>
                  </a:lnTo>
                  <a:lnTo>
                    <a:pt x="1331" y="368"/>
                  </a:lnTo>
                  <a:lnTo>
                    <a:pt x="1353" y="380"/>
                  </a:lnTo>
                  <a:lnTo>
                    <a:pt x="1365" y="388"/>
                  </a:lnTo>
                  <a:lnTo>
                    <a:pt x="1377" y="398"/>
                  </a:lnTo>
                  <a:lnTo>
                    <a:pt x="1388" y="409"/>
                  </a:lnTo>
                  <a:lnTo>
                    <a:pt x="1400" y="421"/>
                  </a:lnTo>
                  <a:lnTo>
                    <a:pt x="1409" y="434"/>
                  </a:lnTo>
                  <a:lnTo>
                    <a:pt x="1418" y="449"/>
                  </a:lnTo>
                  <a:lnTo>
                    <a:pt x="1424" y="466"/>
                  </a:lnTo>
                  <a:lnTo>
                    <a:pt x="1428" y="485"/>
                  </a:lnTo>
                  <a:lnTo>
                    <a:pt x="1428" y="505"/>
                  </a:lnTo>
                  <a:lnTo>
                    <a:pt x="1425" y="527"/>
                  </a:lnTo>
                  <a:lnTo>
                    <a:pt x="1425" y="527"/>
                  </a:lnTo>
                  <a:lnTo>
                    <a:pt x="1424" y="539"/>
                  </a:lnTo>
                  <a:lnTo>
                    <a:pt x="1419" y="550"/>
                  </a:lnTo>
                  <a:lnTo>
                    <a:pt x="1415" y="560"/>
                  </a:lnTo>
                  <a:lnTo>
                    <a:pt x="1410" y="569"/>
                  </a:lnTo>
                  <a:lnTo>
                    <a:pt x="1404" y="578"/>
                  </a:lnTo>
                  <a:lnTo>
                    <a:pt x="1397" y="587"/>
                  </a:lnTo>
                  <a:lnTo>
                    <a:pt x="1383" y="601"/>
                  </a:lnTo>
                  <a:lnTo>
                    <a:pt x="1367" y="613"/>
                  </a:lnTo>
                  <a:lnTo>
                    <a:pt x="1350" y="623"/>
                  </a:lnTo>
                  <a:lnTo>
                    <a:pt x="1332" y="631"/>
                  </a:lnTo>
                  <a:lnTo>
                    <a:pt x="1314" y="635"/>
                  </a:lnTo>
                  <a:lnTo>
                    <a:pt x="1296" y="640"/>
                  </a:lnTo>
                  <a:lnTo>
                    <a:pt x="1278" y="643"/>
                  </a:lnTo>
                  <a:lnTo>
                    <a:pt x="1248" y="646"/>
                  </a:lnTo>
                  <a:lnTo>
                    <a:pt x="1229" y="646"/>
                  </a:lnTo>
                  <a:lnTo>
                    <a:pt x="1220" y="646"/>
                  </a:lnTo>
                  <a:lnTo>
                    <a:pt x="1220" y="646"/>
                  </a:lnTo>
                  <a:close/>
                </a:path>
              </a:pathLst>
            </a:custGeom>
            <a:solidFill>
              <a:srgbClr val="4F81BD">
                <a:lumMod val="40000"/>
                <a:lumOff val="60000"/>
                <a:alpha val="34000"/>
              </a:srgbClr>
            </a:solidFill>
            <a:ln w="9525" cap="flat" cmpd="sng" algn="ctr">
              <a:solidFill>
                <a:srgbClr val="8EB4E3"/>
              </a:solidFill>
              <a:prstDash val="solid"/>
              <a:round/>
              <a:headEnd type="none" w="med" len="med"/>
              <a:tailEnd type="none" w="med" len="med"/>
            </a:ln>
            <a:effectLst/>
          </p:spPr>
          <p:txBody>
            <a:bodyPr lIns="91410" tIns="45703" rIns="91410" bIns="45703" anchor="ctr" anchorCtr="0"/>
            <a:lstStyle/>
            <a:p>
              <a:pPr algn="ctr" defTabSz="684838">
                <a:defRPr/>
              </a:pPr>
              <a:endParaRPr lang="zh-CN" altLang="en-US" sz="1300" kern="0" dirty="0">
                <a:solidFill>
                  <a:schemeClr val="bg1"/>
                </a:solidFill>
                <a:latin typeface="微软雅黑" pitchFamily="34" charset="-122"/>
                <a:ea typeface="微软雅黑" pitchFamily="34" charset="-122"/>
                <a:cs typeface="Arial" pitchFamily="34" charset="0"/>
              </a:endParaRPr>
            </a:p>
          </p:txBody>
        </p:sp>
        <p:sp>
          <p:nvSpPr>
            <p:cNvPr id="6" name="矩形 5"/>
            <p:cNvSpPr/>
            <p:nvPr/>
          </p:nvSpPr>
          <p:spPr>
            <a:xfrm>
              <a:off x="2949196" y="2351247"/>
              <a:ext cx="85593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业务编排</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7" name="TextBox 131"/>
            <p:cNvSpPr txBox="1"/>
            <p:nvPr/>
          </p:nvSpPr>
          <p:spPr>
            <a:xfrm>
              <a:off x="1705982" y="1874972"/>
              <a:ext cx="3118529" cy="426117"/>
            </a:xfrm>
            <a:prstGeom prst="rect">
              <a:avLst/>
            </a:prstGeom>
            <a:noFill/>
          </p:spPr>
          <p:txBody>
            <a:bodyPr wrap="square" lIns="91410" tIns="45703" rIns="91410" bIns="45703" rtlCol="0">
              <a:spAutoFit/>
            </a:bodyPr>
            <a:lstStyle/>
            <a:p>
              <a:pPr algn="ctr" defTabSz="684838">
                <a:defRPr/>
              </a:pPr>
              <a:r>
                <a:rPr lang="en-US" altLang="zh-CN" sz="2100" b="1" kern="0" dirty="0" err="1" smtClean="0">
                  <a:solidFill>
                    <a:schemeClr val="bg1"/>
                  </a:solidFill>
                  <a:latin typeface="微软雅黑" pitchFamily="34" charset="-122"/>
                  <a:ea typeface="微软雅黑" pitchFamily="34" charset="-122"/>
                </a:rPr>
                <a:t>IoT</a:t>
              </a:r>
              <a:r>
                <a:rPr lang="zh-CN" altLang="en-US" sz="2100" b="1" kern="0" dirty="0" smtClean="0">
                  <a:solidFill>
                    <a:schemeClr val="bg1"/>
                  </a:solidFill>
                  <a:latin typeface="微软雅黑" pitchFamily="34" charset="-122"/>
                  <a:ea typeface="微软雅黑" pitchFamily="34" charset="-122"/>
                </a:rPr>
                <a:t>平台</a:t>
              </a:r>
              <a:endParaRPr lang="zh-CN" altLang="en-US" sz="2100" b="1" kern="0" dirty="0">
                <a:solidFill>
                  <a:schemeClr val="bg1"/>
                </a:solidFill>
                <a:latin typeface="微软雅黑" pitchFamily="34" charset="-122"/>
                <a:ea typeface="微软雅黑" pitchFamily="34" charset="-122"/>
              </a:endParaRPr>
            </a:p>
          </p:txBody>
        </p:sp>
        <p:sp>
          <p:nvSpPr>
            <p:cNvPr id="8" name="TextBox 136"/>
            <p:cNvSpPr txBox="1"/>
            <p:nvPr/>
          </p:nvSpPr>
          <p:spPr>
            <a:xfrm>
              <a:off x="990600" y="2455282"/>
              <a:ext cx="1082153" cy="284067"/>
            </a:xfrm>
            <a:prstGeom prst="rect">
              <a:avLst/>
            </a:prstGeom>
            <a:noFill/>
          </p:spPr>
          <p:txBody>
            <a:bodyPr wrap="square" lIns="91410" tIns="45703" rIns="91410" bIns="45703" rtlCol="0">
              <a:spAutoFit/>
            </a:bodyPr>
            <a:lstStyle/>
            <a:p>
              <a:pPr algn="ctr" defTabSz="684838">
                <a:defRPr/>
              </a:pPr>
              <a:r>
                <a:rPr lang="zh-CN" altLang="en-US" sz="1200" b="1" kern="0" dirty="0" smtClean="0">
                  <a:solidFill>
                    <a:schemeClr val="bg1"/>
                  </a:solidFill>
                  <a:latin typeface="微软雅黑" pitchFamily="34" charset="-122"/>
                  <a:ea typeface="微软雅黑" pitchFamily="34" charset="-122"/>
                </a:rPr>
                <a:t>应用使能</a:t>
              </a:r>
              <a:endParaRPr lang="zh-CN" altLang="en-US" sz="1200" b="1" kern="0" dirty="0">
                <a:solidFill>
                  <a:schemeClr val="bg1"/>
                </a:solidFill>
                <a:latin typeface="微软雅黑" pitchFamily="34" charset="-122"/>
                <a:ea typeface="微软雅黑" pitchFamily="34" charset="-122"/>
              </a:endParaRPr>
            </a:p>
          </p:txBody>
        </p:sp>
        <p:sp>
          <p:nvSpPr>
            <p:cNvPr id="9" name="TextBox 138"/>
            <p:cNvSpPr txBox="1"/>
            <p:nvPr/>
          </p:nvSpPr>
          <p:spPr>
            <a:xfrm>
              <a:off x="957882" y="2980585"/>
              <a:ext cx="1150350" cy="284067"/>
            </a:xfrm>
            <a:prstGeom prst="rect">
              <a:avLst/>
            </a:prstGeom>
            <a:noFill/>
          </p:spPr>
          <p:txBody>
            <a:bodyPr wrap="square" lIns="91410" tIns="45703" rIns="91410" bIns="45703" rtlCol="0">
              <a:spAutoFit/>
            </a:bodyPr>
            <a:lstStyle/>
            <a:p>
              <a:pPr algn="ctr" defTabSz="684838">
                <a:defRPr/>
              </a:pPr>
              <a:r>
                <a:rPr lang="zh-CN" altLang="en-US" sz="1200" b="1" kern="0" dirty="0" smtClean="0">
                  <a:solidFill>
                    <a:schemeClr val="bg1"/>
                  </a:solidFill>
                  <a:latin typeface="微软雅黑" pitchFamily="34" charset="-122"/>
                  <a:ea typeface="微软雅黑" pitchFamily="34" charset="-122"/>
                </a:rPr>
                <a:t>连接管理</a:t>
              </a:r>
              <a:endParaRPr lang="zh-CN" altLang="en-US" sz="1200" b="1" kern="0" dirty="0">
                <a:solidFill>
                  <a:schemeClr val="bg1"/>
                </a:solidFill>
                <a:latin typeface="微软雅黑" pitchFamily="34" charset="-122"/>
                <a:ea typeface="微软雅黑" pitchFamily="34" charset="-122"/>
              </a:endParaRPr>
            </a:p>
          </p:txBody>
        </p:sp>
        <p:sp>
          <p:nvSpPr>
            <p:cNvPr id="10" name="矩形 9"/>
            <p:cNvSpPr/>
            <p:nvPr/>
          </p:nvSpPr>
          <p:spPr>
            <a:xfrm>
              <a:off x="2023494" y="2351247"/>
              <a:ext cx="85593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开放</a:t>
              </a:r>
              <a:r>
                <a:rPr lang="en-US" altLang="zh-CN"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APIs</a:t>
              </a:r>
              <a:endPar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1" name="矩形 10"/>
            <p:cNvSpPr/>
            <p:nvPr/>
          </p:nvSpPr>
          <p:spPr>
            <a:xfrm>
              <a:off x="2023494" y="2884647"/>
              <a:ext cx="87210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en-US" altLang="zh-CN"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SIM</a:t>
              </a: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卡</a:t>
              </a:r>
              <a:endParaRPr lang="en-US" altLang="zh-CN"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连接管理</a:t>
              </a:r>
              <a:endPar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2" name="矩形 11"/>
            <p:cNvSpPr/>
            <p:nvPr/>
          </p:nvSpPr>
          <p:spPr>
            <a:xfrm>
              <a:off x="4800600" y="2884647"/>
              <a:ext cx="85593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安全</a:t>
              </a:r>
              <a:r>
                <a:rPr lang="en-US" altLang="zh-CN"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&amp;</a:t>
              </a: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鉴权</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3" name="矩形 12"/>
            <p:cNvSpPr/>
            <p:nvPr/>
          </p:nvSpPr>
          <p:spPr>
            <a:xfrm>
              <a:off x="4800600" y="2351247"/>
              <a:ext cx="85593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大数据分析</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4" name="矩形 13"/>
            <p:cNvSpPr/>
            <p:nvPr/>
          </p:nvSpPr>
          <p:spPr>
            <a:xfrm>
              <a:off x="5715000" y="2351246"/>
              <a:ext cx="665274" cy="1001233"/>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运营</a:t>
              </a:r>
              <a:endParaRPr lang="en-US" altLang="zh-CN"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管理</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5" name="矩形 14"/>
            <p:cNvSpPr/>
            <p:nvPr/>
          </p:nvSpPr>
          <p:spPr>
            <a:xfrm>
              <a:off x="3885678" y="2884647"/>
              <a:ext cx="85593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设备管理</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6" name="Freeform 9"/>
            <p:cNvSpPr>
              <a:spLocks/>
            </p:cNvSpPr>
            <p:nvPr/>
          </p:nvSpPr>
          <p:spPr bwMode="auto">
            <a:xfrm>
              <a:off x="780451" y="3554258"/>
              <a:ext cx="5828421" cy="1066791"/>
            </a:xfrm>
            <a:prstGeom prst="rect">
              <a:avLst/>
            </a:prstGeom>
            <a:solidFill>
              <a:srgbClr val="4F81BD">
                <a:lumMod val="40000"/>
                <a:lumOff val="60000"/>
                <a:alpha val="34000"/>
              </a:srgbClr>
            </a:solidFill>
            <a:ln w="9525" cap="flat" cmpd="sng" algn="ctr">
              <a:solidFill>
                <a:srgbClr val="8EB4E3"/>
              </a:solidFill>
              <a:prstDash val="solid"/>
              <a:round/>
              <a:headEnd type="none" w="med" len="med"/>
              <a:tailEnd type="none" w="med" len="med"/>
            </a:ln>
            <a:effectLst/>
          </p:spPr>
          <p:txBody>
            <a:bodyPr lIns="91410" tIns="45703" rIns="91410" bIns="45703" anchor="ctr" anchorCtr="0"/>
            <a:lstStyle/>
            <a:p>
              <a:pPr algn="ctr" defTabSz="684838">
                <a:defRPr/>
              </a:pPr>
              <a:endParaRPr lang="zh-CN" altLang="en-US" sz="1300" kern="0" dirty="0">
                <a:solidFill>
                  <a:schemeClr val="bg1"/>
                </a:solidFill>
                <a:latin typeface="微软雅黑" pitchFamily="34" charset="-122"/>
                <a:ea typeface="微软雅黑" pitchFamily="34" charset="-122"/>
                <a:cs typeface="Arial" pitchFamily="34" charset="0"/>
              </a:endParaRPr>
            </a:p>
          </p:txBody>
        </p:sp>
        <p:sp>
          <p:nvSpPr>
            <p:cNvPr id="17" name="TextBox 149"/>
            <p:cNvSpPr txBox="1"/>
            <p:nvPr/>
          </p:nvSpPr>
          <p:spPr>
            <a:xfrm>
              <a:off x="806666" y="3554251"/>
              <a:ext cx="1531558" cy="331416"/>
            </a:xfrm>
            <a:prstGeom prst="rect">
              <a:avLst/>
            </a:prstGeom>
            <a:noFill/>
          </p:spPr>
          <p:txBody>
            <a:bodyPr wrap="square" lIns="91410" tIns="45703" rIns="91410" bIns="45703" rtlCol="0">
              <a:spAutoFit/>
            </a:bodyPr>
            <a:lstStyle/>
            <a:p>
              <a:pPr defTabSz="684838">
                <a:defRPr/>
              </a:pPr>
              <a:r>
                <a:rPr lang="en-US" altLang="zh-CN" sz="1500" b="1" kern="0" dirty="0" err="1" smtClean="0">
                  <a:solidFill>
                    <a:schemeClr val="bg1"/>
                  </a:solidFill>
                  <a:latin typeface="微软雅黑" pitchFamily="34" charset="-122"/>
                  <a:ea typeface="微软雅黑" pitchFamily="34" charset="-122"/>
                </a:rPr>
                <a:t>IoT</a:t>
              </a:r>
              <a:r>
                <a:rPr lang="en-US" altLang="zh-CN" sz="1500" b="1" kern="0" dirty="0" smtClean="0">
                  <a:solidFill>
                    <a:schemeClr val="bg1"/>
                  </a:solidFill>
                  <a:latin typeface="微软雅黑" pitchFamily="34" charset="-122"/>
                  <a:ea typeface="微软雅黑" pitchFamily="34" charset="-122"/>
                </a:rPr>
                <a:t> </a:t>
              </a:r>
              <a:r>
                <a:rPr lang="en-US" altLang="zh-CN" sz="1500" b="1" kern="0" dirty="0">
                  <a:solidFill>
                    <a:schemeClr val="bg1"/>
                  </a:solidFill>
                  <a:latin typeface="微软雅黑" pitchFamily="34" charset="-122"/>
                  <a:ea typeface="微软雅黑" pitchFamily="34" charset="-122"/>
                </a:rPr>
                <a:t>Agent</a:t>
              </a:r>
              <a:endParaRPr lang="zh-CN" altLang="en-US" sz="1500" b="1" kern="0" dirty="0">
                <a:solidFill>
                  <a:schemeClr val="bg1"/>
                </a:solidFill>
                <a:latin typeface="微软雅黑" pitchFamily="34" charset="-122"/>
                <a:ea typeface="微软雅黑" pitchFamily="34" charset="-122"/>
              </a:endParaRPr>
            </a:p>
          </p:txBody>
        </p:sp>
        <p:grpSp>
          <p:nvGrpSpPr>
            <p:cNvPr id="4" name="组合 91"/>
            <p:cNvGrpSpPr/>
            <p:nvPr/>
          </p:nvGrpSpPr>
          <p:grpSpPr>
            <a:xfrm>
              <a:off x="901498" y="3840619"/>
              <a:ext cx="5586333" cy="360000"/>
              <a:chOff x="697892" y="5652923"/>
              <a:chExt cx="5547009" cy="504000"/>
            </a:xfrm>
          </p:grpSpPr>
          <p:sp>
            <p:nvSpPr>
              <p:cNvPr id="79" name="Rounded Rectangle 149"/>
              <p:cNvSpPr/>
              <p:nvPr/>
            </p:nvSpPr>
            <p:spPr bwMode="auto">
              <a:xfrm>
                <a:off x="697892" y="5652923"/>
                <a:ext cx="1027014" cy="504000"/>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211" tIns="57605" rIns="115211" bIns="57605" anchor="ctr">
                <a:noAutofit/>
              </a:bodyPr>
              <a:lstStyle/>
              <a:p>
                <a:pPr algn="ctr" defTabSz="1917482">
                  <a:defRPr/>
                </a:pPr>
                <a:r>
                  <a:rPr lang="zh-CN" altLang="en-US" sz="1200" b="1" kern="0" dirty="0">
                    <a:solidFill>
                      <a:schemeClr val="bg1"/>
                    </a:solidFill>
                    <a:latin typeface="微软雅黑" pitchFamily="34" charset="-122"/>
                    <a:ea typeface="微软雅黑" pitchFamily="34" charset="-122"/>
                    <a:cs typeface="Arial" pitchFamily="34" charset="0"/>
                  </a:rPr>
                  <a:t>鉴</a:t>
                </a:r>
                <a:r>
                  <a:rPr lang="zh-CN" altLang="en-US" sz="1200" b="1" kern="0" dirty="0" smtClean="0">
                    <a:solidFill>
                      <a:schemeClr val="bg1"/>
                    </a:solidFill>
                    <a:latin typeface="微软雅黑" pitchFamily="34" charset="-122"/>
                    <a:ea typeface="微软雅黑" pitchFamily="34" charset="-122"/>
                    <a:cs typeface="Arial" pitchFamily="34" charset="0"/>
                  </a:rPr>
                  <a:t>权认证</a:t>
                </a:r>
                <a:endParaRPr lang="zh-CN" altLang="en-US" sz="1200" b="1" kern="0" dirty="0">
                  <a:solidFill>
                    <a:schemeClr val="bg1"/>
                  </a:solidFill>
                  <a:latin typeface="微软雅黑" pitchFamily="34" charset="-122"/>
                  <a:ea typeface="微软雅黑" pitchFamily="34" charset="-122"/>
                  <a:cs typeface="Arial" pitchFamily="34" charset="0"/>
                </a:endParaRPr>
              </a:p>
            </p:txBody>
          </p:sp>
          <p:sp>
            <p:nvSpPr>
              <p:cNvPr id="80" name="Rounded Rectangle 149"/>
              <p:cNvSpPr/>
              <p:nvPr/>
            </p:nvSpPr>
            <p:spPr bwMode="auto">
              <a:xfrm>
                <a:off x="1806495" y="5652923"/>
                <a:ext cx="1027014" cy="504000"/>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211" tIns="57605" rIns="115211" bIns="57605" anchor="ctr">
                <a:noAutofit/>
              </a:bodyPr>
              <a:lstStyle/>
              <a:p>
                <a:pPr algn="ctr" defTabSz="1917482">
                  <a:defRPr/>
                </a:pPr>
                <a:r>
                  <a:rPr lang="zh-CN" altLang="en-US" sz="1200" b="1" kern="0" dirty="0" smtClean="0">
                    <a:solidFill>
                      <a:schemeClr val="bg1"/>
                    </a:solidFill>
                    <a:latin typeface="微软雅黑" pitchFamily="34" charset="-122"/>
                    <a:ea typeface="微软雅黑" pitchFamily="34" charset="-122"/>
                    <a:cs typeface="Arial" pitchFamily="34" charset="0"/>
                  </a:rPr>
                  <a:t>设备管理</a:t>
                </a:r>
                <a:endParaRPr lang="zh-CN" altLang="en-US" sz="1200" b="1" kern="0" dirty="0">
                  <a:solidFill>
                    <a:schemeClr val="bg1"/>
                  </a:solidFill>
                  <a:latin typeface="微软雅黑" pitchFamily="34" charset="-122"/>
                  <a:ea typeface="微软雅黑" pitchFamily="34" charset="-122"/>
                  <a:cs typeface="Arial" pitchFamily="34" charset="0"/>
                </a:endParaRPr>
              </a:p>
            </p:txBody>
          </p:sp>
          <p:sp>
            <p:nvSpPr>
              <p:cNvPr id="81" name="Rounded Rectangle 149"/>
              <p:cNvSpPr/>
              <p:nvPr/>
            </p:nvSpPr>
            <p:spPr bwMode="auto">
              <a:xfrm>
                <a:off x="2915098" y="5652923"/>
                <a:ext cx="1027014" cy="504000"/>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211" tIns="57605" rIns="115211" bIns="57605" anchor="ctr">
                <a:noAutofit/>
              </a:bodyPr>
              <a:lstStyle/>
              <a:p>
                <a:pPr algn="ctr" defTabSz="1917482">
                  <a:defRPr/>
                </a:pPr>
                <a:r>
                  <a:rPr lang="zh-CN" altLang="en-US" sz="1200" b="1" kern="0" dirty="0" smtClean="0">
                    <a:solidFill>
                      <a:schemeClr val="bg1"/>
                    </a:solidFill>
                    <a:latin typeface="微软雅黑" pitchFamily="34" charset="-122"/>
                    <a:ea typeface="微软雅黑" pitchFamily="34" charset="-122"/>
                    <a:cs typeface="Arial" pitchFamily="34" charset="0"/>
                  </a:rPr>
                  <a:t>数据采集</a:t>
                </a:r>
                <a:endParaRPr lang="zh-CN" altLang="en-US" sz="1200" b="1" kern="0" dirty="0">
                  <a:solidFill>
                    <a:schemeClr val="bg1"/>
                  </a:solidFill>
                  <a:latin typeface="微软雅黑" pitchFamily="34" charset="-122"/>
                  <a:ea typeface="微软雅黑" pitchFamily="34" charset="-122"/>
                  <a:cs typeface="Arial" pitchFamily="34" charset="0"/>
                </a:endParaRPr>
              </a:p>
            </p:txBody>
          </p:sp>
          <p:sp>
            <p:nvSpPr>
              <p:cNvPr id="82" name="Rounded Rectangle 149"/>
              <p:cNvSpPr/>
              <p:nvPr/>
            </p:nvSpPr>
            <p:spPr bwMode="auto">
              <a:xfrm>
                <a:off x="4023701" y="5652923"/>
                <a:ext cx="1027014" cy="504000"/>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211" tIns="57605" rIns="115211" bIns="57605" anchor="ctr">
                <a:noAutofit/>
              </a:bodyPr>
              <a:lstStyle/>
              <a:p>
                <a:pPr algn="ctr" defTabSz="1917482">
                  <a:defRPr/>
                </a:pPr>
                <a:r>
                  <a:rPr lang="zh-CN" altLang="en-US" sz="1200" b="1" kern="0" dirty="0" smtClean="0">
                    <a:solidFill>
                      <a:schemeClr val="bg1"/>
                    </a:solidFill>
                    <a:latin typeface="微软雅黑" pitchFamily="34" charset="-122"/>
                    <a:ea typeface="微软雅黑" pitchFamily="34" charset="-122"/>
                    <a:cs typeface="Arial" pitchFamily="34" charset="0"/>
                  </a:rPr>
                  <a:t>音视频呼叫</a:t>
                </a:r>
                <a:endParaRPr lang="zh-CN" altLang="en-US" sz="1200" b="1" kern="0" dirty="0">
                  <a:solidFill>
                    <a:schemeClr val="bg1"/>
                  </a:solidFill>
                  <a:latin typeface="微软雅黑" pitchFamily="34" charset="-122"/>
                  <a:ea typeface="微软雅黑" pitchFamily="34" charset="-122"/>
                  <a:cs typeface="Arial" pitchFamily="34" charset="0"/>
                </a:endParaRPr>
              </a:p>
            </p:txBody>
          </p:sp>
          <p:sp>
            <p:nvSpPr>
              <p:cNvPr id="83" name="Rounded Rectangle 149"/>
              <p:cNvSpPr/>
              <p:nvPr/>
            </p:nvSpPr>
            <p:spPr bwMode="auto">
              <a:xfrm>
                <a:off x="5132303" y="5652923"/>
                <a:ext cx="1112598" cy="504000"/>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211" tIns="57605" rIns="115211" bIns="57605" anchor="ctr">
                <a:noAutofit/>
              </a:bodyPr>
              <a:lstStyle/>
              <a:p>
                <a:pPr algn="ctr" defTabSz="1917482">
                  <a:defRPr/>
                </a:pPr>
                <a:r>
                  <a:rPr lang="zh-CN" altLang="en-US" sz="1200" b="1" kern="0" dirty="0" smtClean="0">
                    <a:solidFill>
                      <a:schemeClr val="bg1"/>
                    </a:solidFill>
                    <a:latin typeface="微软雅黑" pitchFamily="34" charset="-122"/>
                    <a:ea typeface="微软雅黑" pitchFamily="34" charset="-122"/>
                    <a:cs typeface="Arial" pitchFamily="34" charset="0"/>
                  </a:rPr>
                  <a:t>边缘计算</a:t>
                </a:r>
                <a:endParaRPr lang="zh-CN" altLang="en-US" sz="1200" b="1" kern="0" dirty="0">
                  <a:solidFill>
                    <a:schemeClr val="bg1"/>
                  </a:solidFill>
                  <a:latin typeface="微软雅黑" pitchFamily="34" charset="-122"/>
                  <a:ea typeface="微软雅黑" pitchFamily="34" charset="-122"/>
                  <a:cs typeface="Arial" pitchFamily="34" charset="0"/>
                </a:endParaRPr>
              </a:p>
            </p:txBody>
          </p:sp>
        </p:grpSp>
        <p:sp>
          <p:nvSpPr>
            <p:cNvPr id="19" name="梯形 18"/>
            <p:cNvSpPr/>
            <p:nvPr/>
          </p:nvSpPr>
          <p:spPr>
            <a:xfrm>
              <a:off x="811344" y="1170556"/>
              <a:ext cx="5770790" cy="326294"/>
            </a:xfrm>
            <a:prstGeom prst="trapezoid">
              <a:avLst>
                <a:gd name="adj" fmla="val 177613"/>
              </a:avLst>
            </a:prstGeom>
            <a:gradFill rotWithShape="1">
              <a:gsLst>
                <a:gs pos="0">
                  <a:srgbClr val="00B0F0">
                    <a:alpha val="38000"/>
                  </a:srgbClr>
                </a:gs>
                <a:gs pos="73000">
                  <a:srgbClr val="033232">
                    <a:lumMod val="7000"/>
                    <a:alpha val="0"/>
                  </a:srgbClr>
                </a:gs>
              </a:gsLst>
              <a:lin ang="16200000" scaled="0"/>
            </a:gradFill>
            <a:ln w="9525" cap="flat" cmpd="sng" algn="ctr">
              <a:noFill/>
              <a:prstDash val="solid"/>
            </a:ln>
            <a:effectLst>
              <a:outerShdw blurRad="40000" dist="20000" dir="5400000" rotWithShape="0">
                <a:srgbClr val="000000">
                  <a:alpha val="38000"/>
                </a:srgbClr>
              </a:outerShdw>
            </a:effectLst>
          </p:spPr>
          <p:txBody>
            <a:bodyPr wrap="square" lIns="46810" tIns="23407" rIns="46810" bIns="23407">
              <a:noAutofit/>
            </a:bodyPr>
            <a:lstStyle/>
            <a:p>
              <a:pPr algn="ctr" defTabSz="467321" eaLnBrk="0" hangingPunct="0">
                <a:buClr>
                  <a:srgbClr val="5F5F5F">
                    <a:lumMod val="50000"/>
                    <a:lumOff val="50000"/>
                  </a:srgbClr>
                </a:buClr>
                <a:buSzPct val="100000"/>
                <a:defRPr/>
              </a:pPr>
              <a:endPar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pitchFamily="34" charset="0"/>
              </a:endParaRPr>
            </a:p>
          </p:txBody>
        </p:sp>
        <p:sp>
          <p:nvSpPr>
            <p:cNvPr id="20" name="矩形 19"/>
            <p:cNvSpPr/>
            <p:nvPr/>
          </p:nvSpPr>
          <p:spPr>
            <a:xfrm>
              <a:off x="811343" y="1460208"/>
              <a:ext cx="5779074" cy="6459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square" lIns="115172" tIns="57586" rIns="115172" bIns="57586" anchor="ctr">
              <a:noAutofit/>
            </a:bodyPr>
            <a:lstStyle/>
            <a:p>
              <a:pPr algn="ctr" defTabSz="1917482">
                <a:defRPr/>
              </a:pPr>
              <a:endParaRPr lang="zh-CN" altLang="en-US" sz="13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grpSp>
          <p:nvGrpSpPr>
            <p:cNvPr id="18" name="组合 209"/>
            <p:cNvGrpSpPr/>
            <p:nvPr/>
          </p:nvGrpSpPr>
          <p:grpSpPr>
            <a:xfrm>
              <a:off x="1287098" y="686211"/>
              <a:ext cx="684126" cy="705570"/>
              <a:chOff x="944932" y="770511"/>
              <a:chExt cx="696843" cy="705570"/>
            </a:xfrm>
          </p:grpSpPr>
          <p:sp>
            <p:nvSpPr>
              <p:cNvPr id="75" name="TextBox 158"/>
              <p:cNvSpPr txBox="1"/>
              <p:nvPr/>
            </p:nvSpPr>
            <p:spPr>
              <a:xfrm>
                <a:off x="944932" y="770511"/>
                <a:ext cx="696843" cy="205185"/>
              </a:xfrm>
              <a:prstGeom prst="rect">
                <a:avLst/>
              </a:prstGeom>
              <a:noFill/>
            </p:spPr>
            <p:txBody>
              <a:bodyPr wrap="none" lIns="0" tIns="0" rIns="0" bIns="0" rtlCol="0">
                <a:spAutoFit/>
              </a:bodyPr>
              <a:lstStyle/>
              <a:p>
                <a:pPr algn="ctr" defTabSz="684838">
                  <a:defRPr/>
                </a:pPr>
                <a:r>
                  <a:rPr lang="zh-CN" altLang="en-US" sz="1300" kern="0" dirty="0" smtClean="0">
                    <a:solidFill>
                      <a:schemeClr val="bg1"/>
                    </a:solidFill>
                    <a:latin typeface="微软雅黑" pitchFamily="34" charset="-122"/>
                    <a:ea typeface="微软雅黑" pitchFamily="34" charset="-122"/>
                  </a:rPr>
                  <a:t>智慧家庭</a:t>
                </a:r>
                <a:endParaRPr lang="en-US" sz="1300" kern="0" dirty="0">
                  <a:solidFill>
                    <a:schemeClr val="bg1"/>
                  </a:solidFill>
                  <a:latin typeface="微软雅黑" pitchFamily="34" charset="-122"/>
                  <a:ea typeface="微软雅黑" pitchFamily="34" charset="-122"/>
                </a:endParaRPr>
              </a:p>
            </p:txBody>
          </p:sp>
          <p:grpSp>
            <p:nvGrpSpPr>
              <p:cNvPr id="21" name="组合 101"/>
              <p:cNvGrpSpPr>
                <a:grpSpLocks noChangeAspect="1"/>
              </p:cNvGrpSpPr>
              <p:nvPr/>
            </p:nvGrpSpPr>
            <p:grpSpPr>
              <a:xfrm>
                <a:off x="1007957" y="1025806"/>
                <a:ext cx="570791" cy="450275"/>
                <a:chOff x="1084318" y="1655020"/>
                <a:chExt cx="504000" cy="504000"/>
              </a:xfrm>
            </p:grpSpPr>
            <p:sp>
              <p:nvSpPr>
                <p:cNvPr id="77" name="椭圆 76"/>
                <p:cNvSpPr/>
                <p:nvPr/>
              </p:nvSpPr>
              <p:spPr>
                <a:xfrm>
                  <a:off x="1084318" y="1655020"/>
                  <a:ext cx="504000" cy="504000"/>
                </a:xfrm>
                <a:prstGeom prst="ellipse">
                  <a:avLst/>
                </a:prstGeom>
                <a:gradFill rotWithShape="1">
                  <a:gsLst>
                    <a:gs pos="0">
                      <a:srgbClr val="50B7F6">
                        <a:alpha val="70000"/>
                      </a:srgbClr>
                    </a:gs>
                    <a:gs pos="100000">
                      <a:srgbClr val="50B6F6">
                        <a:alpha val="50000"/>
                      </a:srgbClr>
                    </a:gs>
                  </a:gsLst>
                  <a:lin ang="4200000" scaled="0"/>
                </a:gradFill>
                <a:ln>
                  <a:noFill/>
                  <a:headEnd/>
                  <a:tailEnd/>
                </a:ln>
                <a:effectLst/>
                <a:scene3d>
                  <a:camera prst="orthographicFront"/>
                  <a:lightRig rig="threePt" dir="t">
                    <a:rot lat="0" lon="0" rev="1200000"/>
                  </a:lightRig>
                </a:scene3d>
                <a:sp3d/>
              </p:spPr>
              <p:txBody>
                <a:bodyPr wrap="square" lIns="16461" tIns="8231" rIns="16461" bIns="8231" anchor="ctr" anchorCtr="0">
                  <a:noAutofit/>
                </a:bodyPr>
                <a:lstStyle/>
                <a:p>
                  <a:pPr algn="ctr" defTabSz="684838" eaLnBrk="0" hangingPunct="0">
                    <a:buClr>
                      <a:srgbClr val="CC9900"/>
                    </a:buClr>
                    <a:defRPr/>
                  </a:pPr>
                  <a:endParaRPr lang="zh-CN" altLang="en-US" kern="0" dirty="0">
                    <a:solidFill>
                      <a:schemeClr val="bg1"/>
                    </a:solidFill>
                    <a:latin typeface="微软雅黑" pitchFamily="34" charset="-122"/>
                    <a:ea typeface="微软雅黑" pitchFamily="34" charset="-122"/>
                    <a:cs typeface="Arial" pitchFamily="34" charset="0"/>
                  </a:endParaRPr>
                </a:p>
              </p:txBody>
            </p:sp>
            <p:pic>
              <p:nvPicPr>
                <p:cNvPr id="78" name="Picture 5"/>
                <p:cNvPicPr>
                  <a:picLocks noChangeAspect="1" noChangeArrowheads="1"/>
                </p:cNvPicPr>
                <p:nvPr/>
              </p:nvPicPr>
              <p:blipFill>
                <a:blip r:embed="rId2" cstate="print">
                  <a:clrChange>
                    <a:clrFrom>
                      <a:srgbClr val="001C1C"/>
                    </a:clrFrom>
                    <a:clrTo>
                      <a:srgbClr val="001C1C">
                        <a:alpha val="0"/>
                      </a:srgbClr>
                    </a:clrTo>
                  </a:clrChange>
                </a:blip>
                <a:srcRect/>
                <a:stretch>
                  <a:fillRect/>
                </a:stretch>
              </p:blipFill>
              <p:spPr bwMode="auto">
                <a:xfrm>
                  <a:off x="1155200" y="1751601"/>
                  <a:ext cx="362237" cy="310838"/>
                </a:xfrm>
                <a:prstGeom prst="rect">
                  <a:avLst/>
                </a:prstGeom>
                <a:noFill/>
                <a:ln w="9525">
                  <a:noFill/>
                  <a:miter lim="800000"/>
                  <a:headEnd/>
                  <a:tailEnd/>
                </a:ln>
              </p:spPr>
            </p:pic>
          </p:grpSp>
        </p:grpSp>
        <p:grpSp>
          <p:nvGrpSpPr>
            <p:cNvPr id="22" name="组合 69"/>
            <p:cNvGrpSpPr/>
            <p:nvPr/>
          </p:nvGrpSpPr>
          <p:grpSpPr>
            <a:xfrm>
              <a:off x="6782351" y="1733554"/>
              <a:ext cx="1980649" cy="2889898"/>
              <a:chOff x="8385392" y="3125622"/>
              <a:chExt cx="3175587" cy="3134505"/>
            </a:xfrm>
          </p:grpSpPr>
          <p:sp>
            <p:nvSpPr>
              <p:cNvPr id="71" name="矩形 70"/>
              <p:cNvSpPr/>
              <p:nvPr/>
            </p:nvSpPr>
            <p:spPr>
              <a:xfrm>
                <a:off x="8392286" y="3125622"/>
                <a:ext cx="3168693" cy="663801"/>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square" lIns="115211" tIns="57605" rIns="115211" bIns="57605" anchor="ctr">
                <a:noAutofit/>
              </a:bodyPr>
              <a:lstStyle/>
              <a:p>
                <a:pPr algn="ctr" defTabSz="1917482">
                  <a:defRPr/>
                </a:pPr>
                <a:r>
                  <a:rPr lang="zh-CN" altLang="en-US" sz="1300" b="1" kern="0"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Lucida Grande"/>
                  </a:rPr>
                  <a:t>应用预集成</a:t>
                </a:r>
                <a:endParaRPr lang="en-US" altLang="zh-CN" sz="1300" b="1" kern="0"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Lucida Grande"/>
                </a:endParaRPr>
              </a:p>
            </p:txBody>
          </p:sp>
          <p:sp>
            <p:nvSpPr>
              <p:cNvPr id="72" name="矩形 71"/>
              <p:cNvSpPr/>
              <p:nvPr/>
            </p:nvSpPr>
            <p:spPr>
              <a:xfrm>
                <a:off x="8392283" y="4772758"/>
                <a:ext cx="3168692" cy="663801"/>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square" lIns="115211" tIns="57605" rIns="115211" bIns="57605" anchor="ctr">
                <a:noAutofit/>
              </a:bodyPr>
              <a:lstStyle/>
              <a:p>
                <a:pPr algn="ctr" defTabSz="1917482">
                  <a:defRPr/>
                </a:pPr>
                <a:r>
                  <a:rPr lang="zh-CN" altLang="en-US" sz="1300" b="1" kern="0"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Lucida Grande"/>
                  </a:rPr>
                  <a:t>云化开放平台</a:t>
                </a:r>
                <a:endParaRPr lang="zh-CN" altLang="en-US" sz="1300" b="1" kern="0"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Lucida Grande"/>
                </a:endParaRPr>
              </a:p>
            </p:txBody>
          </p:sp>
          <p:sp>
            <p:nvSpPr>
              <p:cNvPr id="73" name="矩形 72"/>
              <p:cNvSpPr/>
              <p:nvPr/>
            </p:nvSpPr>
            <p:spPr>
              <a:xfrm>
                <a:off x="8392286" y="5596326"/>
                <a:ext cx="3168693" cy="663801"/>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square" lIns="115211" tIns="57605" rIns="115211" bIns="57605" anchor="ctr">
                <a:noAutofit/>
              </a:bodyPr>
              <a:lstStyle/>
              <a:p>
                <a:pPr algn="ctr" defTabSz="1917482">
                  <a:defRPr/>
                </a:pPr>
                <a:r>
                  <a:rPr lang="zh-CN" altLang="en-US" sz="1300" b="1" kern="0"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Calibri" pitchFamily="34" charset="0"/>
                  </a:rPr>
                  <a:t>设备快速集成</a:t>
                </a:r>
                <a:endParaRPr lang="en-US" altLang="zh-CN" sz="1300" b="1" kern="0" noProof="1">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Calibri" pitchFamily="34" charset="0"/>
                </a:endParaRPr>
              </a:p>
            </p:txBody>
          </p:sp>
          <p:sp>
            <p:nvSpPr>
              <p:cNvPr id="74" name="矩形 73"/>
              <p:cNvSpPr/>
              <p:nvPr/>
            </p:nvSpPr>
            <p:spPr>
              <a:xfrm>
                <a:off x="8385392" y="3949190"/>
                <a:ext cx="3168692" cy="663801"/>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square" lIns="115211" tIns="57605" rIns="115211" bIns="57605" anchor="ctr">
                <a:noAutofit/>
              </a:bodyPr>
              <a:lstStyle/>
              <a:p>
                <a:pPr algn="ctr" defTabSz="1917482">
                  <a:defRPr/>
                </a:pPr>
                <a:r>
                  <a:rPr lang="zh-CN" altLang="en-US" sz="1300" b="1" kern="0"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Lucida Grande"/>
                  </a:rPr>
                  <a:t>功能组件化</a:t>
                </a:r>
                <a:endParaRPr lang="en-US" altLang="zh-CN" sz="1300" b="1" kern="0"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Lucida Grande"/>
                </a:endParaRPr>
              </a:p>
            </p:txBody>
          </p:sp>
        </p:grpSp>
        <p:grpSp>
          <p:nvGrpSpPr>
            <p:cNvPr id="23" name="组合 210"/>
            <p:cNvGrpSpPr/>
            <p:nvPr/>
          </p:nvGrpSpPr>
          <p:grpSpPr>
            <a:xfrm>
              <a:off x="2421468" y="686211"/>
              <a:ext cx="560378" cy="705570"/>
              <a:chOff x="2209800" y="770511"/>
              <a:chExt cx="570792" cy="705570"/>
            </a:xfrm>
          </p:grpSpPr>
          <p:sp>
            <p:nvSpPr>
              <p:cNvPr id="61" name="TextBox 159"/>
              <p:cNvSpPr txBox="1"/>
              <p:nvPr/>
            </p:nvSpPr>
            <p:spPr>
              <a:xfrm>
                <a:off x="2233880" y="770511"/>
                <a:ext cx="522630" cy="205185"/>
              </a:xfrm>
              <a:prstGeom prst="rect">
                <a:avLst/>
              </a:prstGeom>
              <a:noFill/>
            </p:spPr>
            <p:txBody>
              <a:bodyPr wrap="none" lIns="0" tIns="0" rIns="0" bIns="0" rtlCol="0">
                <a:spAutoFit/>
              </a:bodyPr>
              <a:lstStyle/>
              <a:p>
                <a:pPr algn="ctr" defTabSz="684838">
                  <a:defRPr/>
                </a:pPr>
                <a:r>
                  <a:rPr lang="zh-CN" altLang="en-US" sz="1300" kern="0" dirty="0" smtClean="0">
                    <a:solidFill>
                      <a:schemeClr val="bg1"/>
                    </a:solidFill>
                    <a:latin typeface="微软雅黑" pitchFamily="34" charset="-122"/>
                    <a:ea typeface="微软雅黑" pitchFamily="34" charset="-122"/>
                  </a:rPr>
                  <a:t>车联网</a:t>
                </a:r>
                <a:endParaRPr lang="en-US" sz="1300" kern="0" dirty="0">
                  <a:solidFill>
                    <a:schemeClr val="bg1"/>
                  </a:solidFill>
                  <a:latin typeface="微软雅黑" pitchFamily="34" charset="-122"/>
                  <a:ea typeface="微软雅黑" pitchFamily="34" charset="-122"/>
                </a:endParaRPr>
              </a:p>
            </p:txBody>
          </p:sp>
          <p:grpSp>
            <p:nvGrpSpPr>
              <p:cNvPr id="24" name="组合 112"/>
              <p:cNvGrpSpPr>
                <a:grpSpLocks noChangeAspect="1"/>
              </p:cNvGrpSpPr>
              <p:nvPr/>
            </p:nvGrpSpPr>
            <p:grpSpPr>
              <a:xfrm>
                <a:off x="2209800" y="1025806"/>
                <a:ext cx="570792" cy="450275"/>
                <a:chOff x="2131094" y="1733128"/>
                <a:chExt cx="504000" cy="504000"/>
              </a:xfrm>
            </p:grpSpPr>
            <p:sp>
              <p:nvSpPr>
                <p:cNvPr id="63" name="椭圆 62"/>
                <p:cNvSpPr/>
                <p:nvPr/>
              </p:nvSpPr>
              <p:spPr>
                <a:xfrm>
                  <a:off x="2131094" y="1733128"/>
                  <a:ext cx="504000" cy="504000"/>
                </a:xfrm>
                <a:prstGeom prst="ellipse">
                  <a:avLst/>
                </a:prstGeom>
                <a:gradFill rotWithShape="1">
                  <a:gsLst>
                    <a:gs pos="0">
                      <a:srgbClr val="50B7F6">
                        <a:alpha val="70000"/>
                      </a:srgbClr>
                    </a:gs>
                    <a:gs pos="100000">
                      <a:srgbClr val="50B6F6">
                        <a:alpha val="50000"/>
                      </a:srgbClr>
                    </a:gs>
                  </a:gsLst>
                  <a:lin ang="4200000" scaled="0"/>
                </a:gradFill>
                <a:ln>
                  <a:noFill/>
                  <a:headEnd/>
                  <a:tailEnd/>
                </a:ln>
                <a:effectLst/>
                <a:scene3d>
                  <a:camera prst="orthographicFront"/>
                  <a:lightRig rig="threePt" dir="t">
                    <a:rot lat="0" lon="0" rev="1200000"/>
                  </a:lightRig>
                </a:scene3d>
                <a:sp3d/>
              </p:spPr>
              <p:txBody>
                <a:bodyPr wrap="square" lIns="16461" tIns="8231" rIns="16461" bIns="8231" anchor="ctr" anchorCtr="0">
                  <a:noAutofit/>
                </a:bodyPr>
                <a:lstStyle/>
                <a:p>
                  <a:pPr algn="ctr" defTabSz="684838" eaLnBrk="0" hangingPunct="0">
                    <a:buClr>
                      <a:srgbClr val="CC9900"/>
                    </a:buClr>
                    <a:defRPr/>
                  </a:pPr>
                  <a:endParaRPr lang="zh-CN" altLang="en-US" kern="0" dirty="0">
                    <a:solidFill>
                      <a:schemeClr val="bg1"/>
                    </a:solidFill>
                    <a:latin typeface="微软雅黑" pitchFamily="34" charset="-122"/>
                    <a:ea typeface="微软雅黑" pitchFamily="34" charset="-122"/>
                    <a:cs typeface="Arial" pitchFamily="34" charset="0"/>
                  </a:endParaRPr>
                </a:p>
              </p:txBody>
            </p:sp>
            <p:grpSp>
              <p:nvGrpSpPr>
                <p:cNvPr id="25" name="组合 3"/>
                <p:cNvGrpSpPr/>
                <p:nvPr/>
              </p:nvGrpSpPr>
              <p:grpSpPr>
                <a:xfrm>
                  <a:off x="2212366" y="1860493"/>
                  <a:ext cx="372357" cy="262784"/>
                  <a:chOff x="592808" y="1399899"/>
                  <a:chExt cx="831891" cy="627563"/>
                </a:xfrm>
              </p:grpSpPr>
              <p:pic>
                <p:nvPicPr>
                  <p:cNvPr id="65" name="Picture 7"/>
                  <p:cNvPicPr>
                    <a:picLocks noChangeAspect="1" noChangeArrowheads="1"/>
                  </p:cNvPicPr>
                  <p:nvPr/>
                </p:nvPicPr>
                <p:blipFill>
                  <a:blip r:embed="rId3" cstate="print">
                    <a:clrChange>
                      <a:clrFrom>
                        <a:srgbClr val="001C1C"/>
                      </a:clrFrom>
                      <a:clrTo>
                        <a:srgbClr val="001C1C">
                          <a:alpha val="0"/>
                        </a:srgbClr>
                      </a:clrTo>
                    </a:clrChange>
                  </a:blip>
                  <a:srcRect/>
                  <a:stretch>
                    <a:fillRect/>
                  </a:stretch>
                </p:blipFill>
                <p:spPr bwMode="auto">
                  <a:xfrm>
                    <a:off x="592808" y="1399900"/>
                    <a:ext cx="384090" cy="147398"/>
                  </a:xfrm>
                  <a:prstGeom prst="rect">
                    <a:avLst/>
                  </a:prstGeom>
                  <a:noFill/>
                  <a:ln w="9525">
                    <a:noFill/>
                    <a:miter lim="800000"/>
                    <a:headEnd/>
                    <a:tailEnd/>
                  </a:ln>
                </p:spPr>
              </p:pic>
              <p:pic>
                <p:nvPicPr>
                  <p:cNvPr id="66" name="Picture 7"/>
                  <p:cNvPicPr>
                    <a:picLocks noChangeAspect="1" noChangeArrowheads="1"/>
                  </p:cNvPicPr>
                  <p:nvPr/>
                </p:nvPicPr>
                <p:blipFill>
                  <a:blip r:embed="rId3" cstate="print">
                    <a:clrChange>
                      <a:clrFrom>
                        <a:srgbClr val="001C1C"/>
                      </a:clrFrom>
                      <a:clrTo>
                        <a:srgbClr val="001C1C">
                          <a:alpha val="0"/>
                        </a:srgbClr>
                      </a:clrTo>
                    </a:clrChange>
                  </a:blip>
                  <a:srcRect/>
                  <a:stretch>
                    <a:fillRect/>
                  </a:stretch>
                </p:blipFill>
                <p:spPr bwMode="auto">
                  <a:xfrm>
                    <a:off x="592810" y="1634522"/>
                    <a:ext cx="384090" cy="147398"/>
                  </a:xfrm>
                  <a:prstGeom prst="rect">
                    <a:avLst/>
                  </a:prstGeom>
                  <a:noFill/>
                  <a:ln w="9525">
                    <a:noFill/>
                    <a:miter lim="800000"/>
                    <a:headEnd/>
                    <a:tailEnd/>
                  </a:ln>
                </p:spPr>
              </p:pic>
              <p:pic>
                <p:nvPicPr>
                  <p:cNvPr id="67" name="Picture 7"/>
                  <p:cNvPicPr>
                    <a:picLocks noChangeAspect="1" noChangeArrowheads="1"/>
                  </p:cNvPicPr>
                  <p:nvPr/>
                </p:nvPicPr>
                <p:blipFill>
                  <a:blip r:embed="rId3" cstate="print">
                    <a:clrChange>
                      <a:clrFrom>
                        <a:srgbClr val="001C1C"/>
                      </a:clrFrom>
                      <a:clrTo>
                        <a:srgbClr val="001C1C">
                          <a:alpha val="0"/>
                        </a:srgbClr>
                      </a:clrTo>
                    </a:clrChange>
                  </a:blip>
                  <a:srcRect/>
                  <a:stretch>
                    <a:fillRect/>
                  </a:stretch>
                </p:blipFill>
                <p:spPr bwMode="auto">
                  <a:xfrm>
                    <a:off x="592810" y="1880064"/>
                    <a:ext cx="384090" cy="147398"/>
                  </a:xfrm>
                  <a:prstGeom prst="rect">
                    <a:avLst/>
                  </a:prstGeom>
                  <a:noFill/>
                  <a:ln w="9525">
                    <a:noFill/>
                    <a:miter lim="800000"/>
                    <a:headEnd/>
                    <a:tailEnd/>
                  </a:ln>
                </p:spPr>
              </p:pic>
              <p:pic>
                <p:nvPicPr>
                  <p:cNvPr id="68" name="Picture 7"/>
                  <p:cNvPicPr>
                    <a:picLocks noChangeAspect="1" noChangeArrowheads="1"/>
                  </p:cNvPicPr>
                  <p:nvPr/>
                </p:nvPicPr>
                <p:blipFill>
                  <a:blip r:embed="rId3" cstate="print">
                    <a:clrChange>
                      <a:clrFrom>
                        <a:srgbClr val="001C1C"/>
                      </a:clrFrom>
                      <a:clrTo>
                        <a:srgbClr val="001C1C">
                          <a:alpha val="0"/>
                        </a:srgbClr>
                      </a:clrTo>
                    </a:clrChange>
                  </a:blip>
                  <a:srcRect/>
                  <a:stretch>
                    <a:fillRect/>
                  </a:stretch>
                </p:blipFill>
                <p:spPr bwMode="auto">
                  <a:xfrm>
                    <a:off x="1040609" y="1399899"/>
                    <a:ext cx="384090" cy="147398"/>
                  </a:xfrm>
                  <a:prstGeom prst="rect">
                    <a:avLst/>
                  </a:prstGeom>
                  <a:noFill/>
                  <a:ln w="9525">
                    <a:noFill/>
                    <a:miter lim="800000"/>
                    <a:headEnd/>
                    <a:tailEnd/>
                  </a:ln>
                </p:spPr>
              </p:pic>
              <p:pic>
                <p:nvPicPr>
                  <p:cNvPr id="69" name="Picture 7"/>
                  <p:cNvPicPr>
                    <a:picLocks noChangeAspect="1" noChangeArrowheads="1"/>
                  </p:cNvPicPr>
                  <p:nvPr/>
                </p:nvPicPr>
                <p:blipFill>
                  <a:blip r:embed="rId3" cstate="print">
                    <a:clrChange>
                      <a:clrFrom>
                        <a:srgbClr val="001C1C"/>
                      </a:clrFrom>
                      <a:clrTo>
                        <a:srgbClr val="001C1C">
                          <a:alpha val="0"/>
                        </a:srgbClr>
                      </a:clrTo>
                    </a:clrChange>
                  </a:blip>
                  <a:srcRect/>
                  <a:stretch>
                    <a:fillRect/>
                  </a:stretch>
                </p:blipFill>
                <p:spPr bwMode="auto">
                  <a:xfrm>
                    <a:off x="1040609" y="1634520"/>
                    <a:ext cx="384090" cy="147398"/>
                  </a:xfrm>
                  <a:prstGeom prst="rect">
                    <a:avLst/>
                  </a:prstGeom>
                  <a:noFill/>
                  <a:ln w="9525">
                    <a:noFill/>
                    <a:miter lim="800000"/>
                    <a:headEnd/>
                    <a:tailEnd/>
                  </a:ln>
                </p:spPr>
              </p:pic>
              <p:pic>
                <p:nvPicPr>
                  <p:cNvPr id="70" name="Picture 7"/>
                  <p:cNvPicPr>
                    <a:picLocks noChangeAspect="1" noChangeArrowheads="1"/>
                  </p:cNvPicPr>
                  <p:nvPr/>
                </p:nvPicPr>
                <p:blipFill>
                  <a:blip r:embed="rId3" cstate="print">
                    <a:clrChange>
                      <a:clrFrom>
                        <a:srgbClr val="001C1C"/>
                      </a:clrFrom>
                      <a:clrTo>
                        <a:srgbClr val="001C1C">
                          <a:alpha val="0"/>
                        </a:srgbClr>
                      </a:clrTo>
                    </a:clrChange>
                  </a:blip>
                  <a:srcRect/>
                  <a:stretch>
                    <a:fillRect/>
                  </a:stretch>
                </p:blipFill>
                <p:spPr bwMode="auto">
                  <a:xfrm>
                    <a:off x="1040609" y="1880060"/>
                    <a:ext cx="384090" cy="147398"/>
                  </a:xfrm>
                  <a:prstGeom prst="rect">
                    <a:avLst/>
                  </a:prstGeom>
                  <a:noFill/>
                  <a:ln w="9525">
                    <a:noFill/>
                    <a:miter lim="800000"/>
                    <a:headEnd/>
                    <a:tailEnd/>
                  </a:ln>
                </p:spPr>
              </p:pic>
            </p:grpSp>
          </p:grpSp>
        </p:grpSp>
        <p:grpSp>
          <p:nvGrpSpPr>
            <p:cNvPr id="26" name="组合 211"/>
            <p:cNvGrpSpPr/>
            <p:nvPr/>
          </p:nvGrpSpPr>
          <p:grpSpPr>
            <a:xfrm>
              <a:off x="3432088" y="686211"/>
              <a:ext cx="684126" cy="705570"/>
              <a:chOff x="3338269" y="770511"/>
              <a:chExt cx="696843" cy="705570"/>
            </a:xfrm>
          </p:grpSpPr>
          <p:sp>
            <p:nvSpPr>
              <p:cNvPr id="57" name="TextBox 160"/>
              <p:cNvSpPr txBox="1"/>
              <p:nvPr/>
            </p:nvSpPr>
            <p:spPr>
              <a:xfrm>
                <a:off x="3338269" y="770511"/>
                <a:ext cx="696843" cy="205185"/>
              </a:xfrm>
              <a:prstGeom prst="rect">
                <a:avLst/>
              </a:prstGeom>
              <a:noFill/>
            </p:spPr>
            <p:txBody>
              <a:bodyPr wrap="none" lIns="0" tIns="0" rIns="0" bIns="0" rtlCol="0">
                <a:spAutoFit/>
              </a:bodyPr>
              <a:lstStyle/>
              <a:p>
                <a:pPr algn="ctr" defTabSz="684838">
                  <a:defRPr/>
                </a:pPr>
                <a:r>
                  <a:rPr lang="zh-CN" altLang="en-US" sz="1300" kern="0" dirty="0" smtClean="0">
                    <a:solidFill>
                      <a:schemeClr val="bg1"/>
                    </a:solidFill>
                    <a:latin typeface="微软雅黑" pitchFamily="34" charset="-122"/>
                    <a:ea typeface="微软雅黑" pitchFamily="34" charset="-122"/>
                  </a:rPr>
                  <a:t>智能抄表</a:t>
                </a:r>
                <a:endParaRPr lang="en-US" sz="1300" kern="0" dirty="0">
                  <a:solidFill>
                    <a:schemeClr val="bg1"/>
                  </a:solidFill>
                  <a:latin typeface="微软雅黑" pitchFamily="34" charset="-122"/>
                  <a:ea typeface="微软雅黑" pitchFamily="34" charset="-122"/>
                </a:endParaRPr>
              </a:p>
            </p:txBody>
          </p:sp>
          <p:grpSp>
            <p:nvGrpSpPr>
              <p:cNvPr id="27" name="组合 123"/>
              <p:cNvGrpSpPr>
                <a:grpSpLocks noChangeAspect="1"/>
              </p:cNvGrpSpPr>
              <p:nvPr/>
            </p:nvGrpSpPr>
            <p:grpSpPr>
              <a:xfrm>
                <a:off x="3401294" y="1025806"/>
                <a:ext cx="570792" cy="450275"/>
                <a:chOff x="3023829" y="1867342"/>
                <a:chExt cx="504000" cy="504000"/>
              </a:xfrm>
            </p:grpSpPr>
            <p:sp>
              <p:nvSpPr>
                <p:cNvPr id="59" name="椭圆 58"/>
                <p:cNvSpPr/>
                <p:nvPr/>
              </p:nvSpPr>
              <p:spPr>
                <a:xfrm>
                  <a:off x="3023829" y="1867342"/>
                  <a:ext cx="504000" cy="504000"/>
                </a:xfrm>
                <a:prstGeom prst="ellipse">
                  <a:avLst/>
                </a:prstGeom>
                <a:gradFill rotWithShape="1">
                  <a:gsLst>
                    <a:gs pos="0">
                      <a:srgbClr val="50B7F6">
                        <a:alpha val="70000"/>
                      </a:srgbClr>
                    </a:gs>
                    <a:gs pos="100000">
                      <a:srgbClr val="50B6F6">
                        <a:alpha val="50000"/>
                      </a:srgbClr>
                    </a:gs>
                  </a:gsLst>
                  <a:lin ang="4200000" scaled="0"/>
                </a:gradFill>
                <a:ln>
                  <a:noFill/>
                  <a:headEnd/>
                  <a:tailEnd/>
                </a:ln>
                <a:effectLst/>
                <a:scene3d>
                  <a:camera prst="orthographicFront"/>
                  <a:lightRig rig="threePt" dir="t">
                    <a:rot lat="0" lon="0" rev="1200000"/>
                  </a:lightRig>
                </a:scene3d>
                <a:sp3d/>
              </p:spPr>
              <p:txBody>
                <a:bodyPr wrap="square" lIns="16461" tIns="8231" rIns="16461" bIns="8231" anchor="ctr" anchorCtr="0">
                  <a:noAutofit/>
                </a:bodyPr>
                <a:lstStyle/>
                <a:p>
                  <a:pPr algn="ctr" defTabSz="684838" eaLnBrk="0" hangingPunct="0">
                    <a:buClr>
                      <a:srgbClr val="CC9900"/>
                    </a:buClr>
                    <a:defRPr/>
                  </a:pPr>
                  <a:endParaRPr lang="zh-CN" altLang="en-US" kern="0" dirty="0">
                    <a:solidFill>
                      <a:schemeClr val="bg1"/>
                    </a:solidFill>
                    <a:latin typeface="微软雅黑" pitchFamily="34" charset="-122"/>
                    <a:ea typeface="微软雅黑" pitchFamily="34" charset="-122"/>
                    <a:cs typeface="Arial" pitchFamily="34" charset="0"/>
                  </a:endParaRPr>
                </a:p>
              </p:txBody>
            </p:sp>
            <p:pic>
              <p:nvPicPr>
                <p:cNvPr id="60" name="Picture 8"/>
                <p:cNvPicPr preferRelativeResize="0">
                  <a:picLocks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3101552" y="1947566"/>
                  <a:ext cx="345189" cy="345189"/>
                </a:xfrm>
                <a:prstGeom prst="rect">
                  <a:avLst/>
                </a:prstGeom>
                <a:noFill/>
                <a:ln w="9525">
                  <a:noFill/>
                  <a:miter lim="800000"/>
                  <a:headEnd/>
                  <a:tailEnd/>
                </a:ln>
              </p:spPr>
            </p:pic>
          </p:grpSp>
        </p:grpSp>
        <p:grpSp>
          <p:nvGrpSpPr>
            <p:cNvPr id="31" name="组合 212"/>
            <p:cNvGrpSpPr/>
            <p:nvPr/>
          </p:nvGrpSpPr>
          <p:grpSpPr>
            <a:xfrm>
              <a:off x="4506410" y="686211"/>
              <a:ext cx="684126" cy="705570"/>
              <a:chOff x="4397121" y="770511"/>
              <a:chExt cx="696842" cy="705570"/>
            </a:xfrm>
          </p:grpSpPr>
          <p:sp>
            <p:nvSpPr>
              <p:cNvPr id="51" name="TextBox 45"/>
              <p:cNvSpPr txBox="1"/>
              <p:nvPr/>
            </p:nvSpPr>
            <p:spPr>
              <a:xfrm>
                <a:off x="4397121" y="770511"/>
                <a:ext cx="696842" cy="205185"/>
              </a:xfrm>
              <a:prstGeom prst="rect">
                <a:avLst/>
              </a:prstGeom>
              <a:noFill/>
            </p:spPr>
            <p:txBody>
              <a:bodyPr wrap="none" lIns="0" tIns="0" rIns="0" bIns="0" rtlCol="0">
                <a:spAutoFit/>
              </a:bodyPr>
              <a:lstStyle>
                <a:defPPr>
                  <a:defRPr lang="zh-CN"/>
                </a:defPPr>
                <a:lvl1pPr algn="ctr">
                  <a:defRPr sz="1400">
                    <a:solidFill>
                      <a:schemeClr val="bg1"/>
                    </a:solidFill>
                    <a:latin typeface="+mj-lt"/>
                  </a:defRPr>
                </a:lvl1pPr>
              </a:lstStyle>
              <a:p>
                <a:pPr defTabSz="684838">
                  <a:defRPr/>
                </a:pPr>
                <a:r>
                  <a:rPr lang="zh-CN" altLang="en-US" sz="1300" kern="0" dirty="0" smtClean="0">
                    <a:latin typeface="微软雅黑" pitchFamily="34" charset="-122"/>
                    <a:ea typeface="微软雅黑" pitchFamily="34" charset="-122"/>
                  </a:rPr>
                  <a:t>智慧城市</a:t>
                </a:r>
                <a:endParaRPr lang="zh-CN" altLang="en-US" sz="1300" kern="0" dirty="0">
                  <a:latin typeface="微软雅黑" pitchFamily="34" charset="-122"/>
                  <a:ea typeface="微软雅黑" pitchFamily="34" charset="-122"/>
                </a:endParaRPr>
              </a:p>
            </p:txBody>
          </p:sp>
          <p:grpSp>
            <p:nvGrpSpPr>
              <p:cNvPr id="48" name="组合 128"/>
              <p:cNvGrpSpPr>
                <a:grpSpLocks noChangeAspect="1"/>
              </p:cNvGrpSpPr>
              <p:nvPr/>
            </p:nvGrpSpPr>
            <p:grpSpPr>
              <a:xfrm>
                <a:off x="4460146" y="1025806"/>
                <a:ext cx="570792" cy="450275"/>
                <a:chOff x="4084158" y="1924695"/>
                <a:chExt cx="504000" cy="504000"/>
              </a:xfrm>
            </p:grpSpPr>
            <p:sp>
              <p:nvSpPr>
                <p:cNvPr id="53" name="椭圆 52"/>
                <p:cNvSpPr/>
                <p:nvPr/>
              </p:nvSpPr>
              <p:spPr>
                <a:xfrm>
                  <a:off x="4084158" y="1924695"/>
                  <a:ext cx="504000" cy="504000"/>
                </a:xfrm>
                <a:prstGeom prst="ellipse">
                  <a:avLst/>
                </a:prstGeom>
                <a:gradFill rotWithShape="1">
                  <a:gsLst>
                    <a:gs pos="0">
                      <a:srgbClr val="50B7F6">
                        <a:alpha val="70000"/>
                      </a:srgbClr>
                    </a:gs>
                    <a:gs pos="100000">
                      <a:srgbClr val="50B6F6">
                        <a:alpha val="50000"/>
                      </a:srgbClr>
                    </a:gs>
                  </a:gsLst>
                  <a:lin ang="4200000" scaled="0"/>
                </a:gradFill>
                <a:ln>
                  <a:noFill/>
                  <a:headEnd/>
                  <a:tailEnd/>
                </a:ln>
                <a:effectLst/>
                <a:scene3d>
                  <a:camera prst="orthographicFront"/>
                  <a:lightRig rig="threePt" dir="t">
                    <a:rot lat="0" lon="0" rev="1200000"/>
                  </a:lightRig>
                </a:scene3d>
                <a:sp3d/>
              </p:spPr>
              <p:txBody>
                <a:bodyPr wrap="square" lIns="16461" tIns="8231" rIns="16461" bIns="8231" anchor="ctr" anchorCtr="0">
                  <a:noAutofit/>
                </a:bodyPr>
                <a:lstStyle/>
                <a:p>
                  <a:pPr algn="ctr" defTabSz="684838" eaLnBrk="0" hangingPunct="0">
                    <a:buClr>
                      <a:srgbClr val="CC9900"/>
                    </a:buClr>
                    <a:defRPr/>
                  </a:pPr>
                  <a:endParaRPr lang="zh-CN" altLang="en-US" kern="0" dirty="0">
                    <a:solidFill>
                      <a:schemeClr val="bg1"/>
                    </a:solidFill>
                    <a:latin typeface="微软雅黑" pitchFamily="34" charset="-122"/>
                    <a:ea typeface="微软雅黑" pitchFamily="34" charset="-122"/>
                    <a:cs typeface="Arial" pitchFamily="34" charset="0"/>
                  </a:endParaRPr>
                </a:p>
              </p:txBody>
            </p:sp>
            <p:grpSp>
              <p:nvGrpSpPr>
                <p:cNvPr id="52" name="组合 74"/>
                <p:cNvGrpSpPr>
                  <a:grpSpLocks noChangeAspect="1"/>
                </p:cNvGrpSpPr>
                <p:nvPr/>
              </p:nvGrpSpPr>
              <p:grpSpPr>
                <a:xfrm>
                  <a:off x="4223501" y="1974817"/>
                  <a:ext cx="267712" cy="363845"/>
                  <a:chOff x="-1090612" y="2928018"/>
                  <a:chExt cx="701675" cy="942975"/>
                </a:xfrm>
                <a:solidFill>
                  <a:sysClr val="window" lastClr="FFFFFF"/>
                </a:solidFill>
              </p:grpSpPr>
              <p:sp>
                <p:nvSpPr>
                  <p:cNvPr id="55" name="Freeform 14"/>
                  <p:cNvSpPr>
                    <a:spLocks noEditPoints="1"/>
                  </p:cNvSpPr>
                  <p:nvPr/>
                </p:nvSpPr>
                <p:spPr bwMode="auto">
                  <a:xfrm>
                    <a:off x="-688974" y="3388394"/>
                    <a:ext cx="300037" cy="482599"/>
                  </a:xfrm>
                  <a:custGeom>
                    <a:avLst/>
                    <a:gdLst/>
                    <a:ahLst/>
                    <a:cxnLst>
                      <a:cxn ang="0">
                        <a:pos x="310" y="0"/>
                      </a:cxn>
                      <a:cxn ang="0">
                        <a:pos x="0" y="542"/>
                      </a:cxn>
                      <a:cxn ang="0">
                        <a:pos x="154" y="8057"/>
                      </a:cxn>
                      <a:cxn ang="0">
                        <a:pos x="3022" y="8212"/>
                      </a:cxn>
                      <a:cxn ang="0">
                        <a:pos x="3254" y="6430"/>
                      </a:cxn>
                      <a:cxn ang="0">
                        <a:pos x="4262" y="6740"/>
                      </a:cxn>
                      <a:cxn ang="0">
                        <a:pos x="4804" y="8212"/>
                      </a:cxn>
                      <a:cxn ang="0">
                        <a:pos x="5114" y="7670"/>
                      </a:cxn>
                      <a:cxn ang="0">
                        <a:pos x="4959" y="154"/>
                      </a:cxn>
                      <a:cxn ang="0">
                        <a:pos x="2169" y="6972"/>
                      </a:cxn>
                      <a:cxn ang="0">
                        <a:pos x="1162" y="7205"/>
                      </a:cxn>
                      <a:cxn ang="0">
                        <a:pos x="929" y="6662"/>
                      </a:cxn>
                      <a:cxn ang="0">
                        <a:pos x="1937" y="6430"/>
                      </a:cxn>
                      <a:cxn ang="0">
                        <a:pos x="2169" y="6972"/>
                      </a:cxn>
                      <a:cxn ang="0">
                        <a:pos x="1937" y="5810"/>
                      </a:cxn>
                      <a:cxn ang="0">
                        <a:pos x="929" y="5578"/>
                      </a:cxn>
                      <a:cxn ang="0">
                        <a:pos x="1162" y="5035"/>
                      </a:cxn>
                      <a:cxn ang="0">
                        <a:pos x="2169" y="5268"/>
                      </a:cxn>
                      <a:cxn ang="0">
                        <a:pos x="2092" y="4338"/>
                      </a:cxn>
                      <a:cxn ang="0">
                        <a:pos x="1007" y="4338"/>
                      </a:cxn>
                      <a:cxn ang="0">
                        <a:pos x="1007" y="3718"/>
                      </a:cxn>
                      <a:cxn ang="0">
                        <a:pos x="2092" y="3718"/>
                      </a:cxn>
                      <a:cxn ang="0">
                        <a:pos x="2169" y="2866"/>
                      </a:cxn>
                      <a:cxn ang="0">
                        <a:pos x="1162" y="3099"/>
                      </a:cxn>
                      <a:cxn ang="0">
                        <a:pos x="929" y="2556"/>
                      </a:cxn>
                      <a:cxn ang="0">
                        <a:pos x="1937" y="2324"/>
                      </a:cxn>
                      <a:cxn ang="0">
                        <a:pos x="2169" y="2866"/>
                      </a:cxn>
                      <a:cxn ang="0">
                        <a:pos x="1937" y="1704"/>
                      </a:cxn>
                      <a:cxn ang="0">
                        <a:pos x="929" y="1471"/>
                      </a:cxn>
                      <a:cxn ang="0">
                        <a:pos x="1162" y="929"/>
                      </a:cxn>
                      <a:cxn ang="0">
                        <a:pos x="2169" y="1161"/>
                      </a:cxn>
                      <a:cxn ang="0">
                        <a:pos x="4106" y="5733"/>
                      </a:cxn>
                      <a:cxn ang="0">
                        <a:pos x="3022" y="5733"/>
                      </a:cxn>
                      <a:cxn ang="0">
                        <a:pos x="3022" y="5113"/>
                      </a:cxn>
                      <a:cxn ang="0">
                        <a:pos x="4106" y="5113"/>
                      </a:cxn>
                      <a:cxn ang="0">
                        <a:pos x="4185" y="4183"/>
                      </a:cxn>
                      <a:cxn ang="0">
                        <a:pos x="3177" y="4416"/>
                      </a:cxn>
                      <a:cxn ang="0">
                        <a:pos x="2944" y="3873"/>
                      </a:cxn>
                      <a:cxn ang="0">
                        <a:pos x="3952" y="3641"/>
                      </a:cxn>
                      <a:cxn ang="0">
                        <a:pos x="4185" y="4183"/>
                      </a:cxn>
                      <a:cxn ang="0">
                        <a:pos x="3952" y="3099"/>
                      </a:cxn>
                      <a:cxn ang="0">
                        <a:pos x="2944" y="2866"/>
                      </a:cxn>
                      <a:cxn ang="0">
                        <a:pos x="3177" y="2324"/>
                      </a:cxn>
                      <a:cxn ang="0">
                        <a:pos x="4185" y="2556"/>
                      </a:cxn>
                      <a:cxn ang="0">
                        <a:pos x="4106" y="1626"/>
                      </a:cxn>
                      <a:cxn ang="0">
                        <a:pos x="3022" y="1626"/>
                      </a:cxn>
                      <a:cxn ang="0">
                        <a:pos x="3022" y="1007"/>
                      </a:cxn>
                      <a:cxn ang="0">
                        <a:pos x="4106" y="1007"/>
                      </a:cxn>
                    </a:cxnLst>
                    <a:rect l="0" t="0" r="r" b="b"/>
                    <a:pathLst>
                      <a:path w="5114" h="8212">
                        <a:moveTo>
                          <a:pt x="4572" y="0"/>
                        </a:moveTo>
                        <a:lnTo>
                          <a:pt x="542" y="0"/>
                        </a:lnTo>
                        <a:lnTo>
                          <a:pt x="310" y="0"/>
                        </a:lnTo>
                        <a:lnTo>
                          <a:pt x="154" y="154"/>
                        </a:lnTo>
                        <a:lnTo>
                          <a:pt x="0" y="309"/>
                        </a:lnTo>
                        <a:lnTo>
                          <a:pt x="0" y="542"/>
                        </a:lnTo>
                        <a:lnTo>
                          <a:pt x="0" y="7670"/>
                        </a:lnTo>
                        <a:lnTo>
                          <a:pt x="0" y="7902"/>
                        </a:lnTo>
                        <a:lnTo>
                          <a:pt x="154" y="8057"/>
                        </a:lnTo>
                        <a:lnTo>
                          <a:pt x="310" y="8212"/>
                        </a:lnTo>
                        <a:lnTo>
                          <a:pt x="542" y="8212"/>
                        </a:lnTo>
                        <a:lnTo>
                          <a:pt x="3022" y="8212"/>
                        </a:lnTo>
                        <a:lnTo>
                          <a:pt x="3022" y="6740"/>
                        </a:lnTo>
                        <a:lnTo>
                          <a:pt x="3099" y="6508"/>
                        </a:lnTo>
                        <a:lnTo>
                          <a:pt x="3254" y="6430"/>
                        </a:lnTo>
                        <a:lnTo>
                          <a:pt x="4029" y="6430"/>
                        </a:lnTo>
                        <a:lnTo>
                          <a:pt x="4185" y="6508"/>
                        </a:lnTo>
                        <a:lnTo>
                          <a:pt x="4262" y="6740"/>
                        </a:lnTo>
                        <a:lnTo>
                          <a:pt x="4262" y="8212"/>
                        </a:lnTo>
                        <a:lnTo>
                          <a:pt x="4572" y="8212"/>
                        </a:lnTo>
                        <a:lnTo>
                          <a:pt x="4804" y="8212"/>
                        </a:lnTo>
                        <a:lnTo>
                          <a:pt x="4959" y="8057"/>
                        </a:lnTo>
                        <a:lnTo>
                          <a:pt x="5114" y="7902"/>
                        </a:lnTo>
                        <a:lnTo>
                          <a:pt x="5114" y="7670"/>
                        </a:lnTo>
                        <a:lnTo>
                          <a:pt x="5114" y="542"/>
                        </a:lnTo>
                        <a:lnTo>
                          <a:pt x="5114" y="309"/>
                        </a:lnTo>
                        <a:lnTo>
                          <a:pt x="4959" y="154"/>
                        </a:lnTo>
                        <a:lnTo>
                          <a:pt x="4804" y="0"/>
                        </a:lnTo>
                        <a:lnTo>
                          <a:pt x="4572" y="0"/>
                        </a:lnTo>
                        <a:close/>
                        <a:moveTo>
                          <a:pt x="2169" y="6972"/>
                        </a:moveTo>
                        <a:lnTo>
                          <a:pt x="2092" y="7127"/>
                        </a:lnTo>
                        <a:lnTo>
                          <a:pt x="1937" y="7205"/>
                        </a:lnTo>
                        <a:lnTo>
                          <a:pt x="1162" y="7205"/>
                        </a:lnTo>
                        <a:lnTo>
                          <a:pt x="1007" y="7127"/>
                        </a:lnTo>
                        <a:lnTo>
                          <a:pt x="929" y="6972"/>
                        </a:lnTo>
                        <a:lnTo>
                          <a:pt x="929" y="6662"/>
                        </a:lnTo>
                        <a:lnTo>
                          <a:pt x="1007" y="6508"/>
                        </a:lnTo>
                        <a:lnTo>
                          <a:pt x="1162" y="6430"/>
                        </a:lnTo>
                        <a:lnTo>
                          <a:pt x="1937" y="6430"/>
                        </a:lnTo>
                        <a:lnTo>
                          <a:pt x="2092" y="6508"/>
                        </a:lnTo>
                        <a:lnTo>
                          <a:pt x="2169" y="6662"/>
                        </a:lnTo>
                        <a:lnTo>
                          <a:pt x="2169" y="6972"/>
                        </a:lnTo>
                        <a:close/>
                        <a:moveTo>
                          <a:pt x="2169" y="5578"/>
                        </a:moveTo>
                        <a:lnTo>
                          <a:pt x="2092" y="5733"/>
                        </a:lnTo>
                        <a:lnTo>
                          <a:pt x="1937" y="5810"/>
                        </a:lnTo>
                        <a:lnTo>
                          <a:pt x="1162" y="5810"/>
                        </a:lnTo>
                        <a:lnTo>
                          <a:pt x="1007" y="5733"/>
                        </a:lnTo>
                        <a:lnTo>
                          <a:pt x="929" y="5578"/>
                        </a:lnTo>
                        <a:lnTo>
                          <a:pt x="929" y="5268"/>
                        </a:lnTo>
                        <a:lnTo>
                          <a:pt x="1007" y="5113"/>
                        </a:lnTo>
                        <a:lnTo>
                          <a:pt x="1162" y="5035"/>
                        </a:lnTo>
                        <a:lnTo>
                          <a:pt x="1937" y="5035"/>
                        </a:lnTo>
                        <a:lnTo>
                          <a:pt x="2092" y="5113"/>
                        </a:lnTo>
                        <a:lnTo>
                          <a:pt x="2169" y="5268"/>
                        </a:lnTo>
                        <a:lnTo>
                          <a:pt x="2169" y="5578"/>
                        </a:lnTo>
                        <a:close/>
                        <a:moveTo>
                          <a:pt x="2169" y="4183"/>
                        </a:moveTo>
                        <a:lnTo>
                          <a:pt x="2092" y="4338"/>
                        </a:lnTo>
                        <a:lnTo>
                          <a:pt x="1937" y="4416"/>
                        </a:lnTo>
                        <a:lnTo>
                          <a:pt x="1162" y="4416"/>
                        </a:lnTo>
                        <a:lnTo>
                          <a:pt x="1007" y="4338"/>
                        </a:lnTo>
                        <a:lnTo>
                          <a:pt x="929" y="4183"/>
                        </a:lnTo>
                        <a:lnTo>
                          <a:pt x="929" y="3873"/>
                        </a:lnTo>
                        <a:lnTo>
                          <a:pt x="1007" y="3718"/>
                        </a:lnTo>
                        <a:lnTo>
                          <a:pt x="1162" y="3641"/>
                        </a:lnTo>
                        <a:lnTo>
                          <a:pt x="1937" y="3641"/>
                        </a:lnTo>
                        <a:lnTo>
                          <a:pt x="2092" y="3718"/>
                        </a:lnTo>
                        <a:lnTo>
                          <a:pt x="2169" y="3873"/>
                        </a:lnTo>
                        <a:lnTo>
                          <a:pt x="2169" y="4183"/>
                        </a:lnTo>
                        <a:close/>
                        <a:moveTo>
                          <a:pt x="2169" y="2866"/>
                        </a:moveTo>
                        <a:lnTo>
                          <a:pt x="2092" y="3021"/>
                        </a:lnTo>
                        <a:lnTo>
                          <a:pt x="1937" y="3099"/>
                        </a:lnTo>
                        <a:lnTo>
                          <a:pt x="1162" y="3099"/>
                        </a:lnTo>
                        <a:lnTo>
                          <a:pt x="1007" y="3021"/>
                        </a:lnTo>
                        <a:lnTo>
                          <a:pt x="929" y="2866"/>
                        </a:lnTo>
                        <a:lnTo>
                          <a:pt x="929" y="2556"/>
                        </a:lnTo>
                        <a:lnTo>
                          <a:pt x="1007" y="2401"/>
                        </a:lnTo>
                        <a:lnTo>
                          <a:pt x="1162" y="2324"/>
                        </a:lnTo>
                        <a:lnTo>
                          <a:pt x="1937" y="2324"/>
                        </a:lnTo>
                        <a:lnTo>
                          <a:pt x="2092" y="2401"/>
                        </a:lnTo>
                        <a:lnTo>
                          <a:pt x="2169" y="2556"/>
                        </a:lnTo>
                        <a:lnTo>
                          <a:pt x="2169" y="2866"/>
                        </a:lnTo>
                        <a:close/>
                        <a:moveTo>
                          <a:pt x="2169" y="1471"/>
                        </a:moveTo>
                        <a:lnTo>
                          <a:pt x="2092" y="1626"/>
                        </a:lnTo>
                        <a:lnTo>
                          <a:pt x="1937" y="1704"/>
                        </a:lnTo>
                        <a:lnTo>
                          <a:pt x="1162" y="1704"/>
                        </a:lnTo>
                        <a:lnTo>
                          <a:pt x="1007" y="1626"/>
                        </a:lnTo>
                        <a:lnTo>
                          <a:pt x="929" y="1471"/>
                        </a:lnTo>
                        <a:lnTo>
                          <a:pt x="929" y="1161"/>
                        </a:lnTo>
                        <a:lnTo>
                          <a:pt x="1007" y="1007"/>
                        </a:lnTo>
                        <a:lnTo>
                          <a:pt x="1162" y="929"/>
                        </a:lnTo>
                        <a:lnTo>
                          <a:pt x="1937" y="929"/>
                        </a:lnTo>
                        <a:lnTo>
                          <a:pt x="2092" y="1007"/>
                        </a:lnTo>
                        <a:lnTo>
                          <a:pt x="2169" y="1161"/>
                        </a:lnTo>
                        <a:lnTo>
                          <a:pt x="2169" y="1471"/>
                        </a:lnTo>
                        <a:close/>
                        <a:moveTo>
                          <a:pt x="4185" y="5578"/>
                        </a:moveTo>
                        <a:lnTo>
                          <a:pt x="4106" y="5733"/>
                        </a:lnTo>
                        <a:lnTo>
                          <a:pt x="3952" y="5810"/>
                        </a:lnTo>
                        <a:lnTo>
                          <a:pt x="3177" y="5810"/>
                        </a:lnTo>
                        <a:lnTo>
                          <a:pt x="3022" y="5733"/>
                        </a:lnTo>
                        <a:lnTo>
                          <a:pt x="2944" y="5578"/>
                        </a:lnTo>
                        <a:lnTo>
                          <a:pt x="2944" y="5268"/>
                        </a:lnTo>
                        <a:lnTo>
                          <a:pt x="3022" y="5113"/>
                        </a:lnTo>
                        <a:lnTo>
                          <a:pt x="3177" y="5035"/>
                        </a:lnTo>
                        <a:lnTo>
                          <a:pt x="3952" y="5035"/>
                        </a:lnTo>
                        <a:lnTo>
                          <a:pt x="4106" y="5113"/>
                        </a:lnTo>
                        <a:lnTo>
                          <a:pt x="4185" y="5268"/>
                        </a:lnTo>
                        <a:lnTo>
                          <a:pt x="4185" y="5578"/>
                        </a:lnTo>
                        <a:close/>
                        <a:moveTo>
                          <a:pt x="4185" y="4183"/>
                        </a:moveTo>
                        <a:lnTo>
                          <a:pt x="4106" y="4338"/>
                        </a:lnTo>
                        <a:lnTo>
                          <a:pt x="3952" y="4416"/>
                        </a:lnTo>
                        <a:lnTo>
                          <a:pt x="3177" y="4416"/>
                        </a:lnTo>
                        <a:lnTo>
                          <a:pt x="3022" y="4338"/>
                        </a:lnTo>
                        <a:lnTo>
                          <a:pt x="2944" y="4183"/>
                        </a:lnTo>
                        <a:lnTo>
                          <a:pt x="2944" y="3873"/>
                        </a:lnTo>
                        <a:lnTo>
                          <a:pt x="3022" y="3718"/>
                        </a:lnTo>
                        <a:lnTo>
                          <a:pt x="3177" y="3641"/>
                        </a:lnTo>
                        <a:lnTo>
                          <a:pt x="3952" y="3641"/>
                        </a:lnTo>
                        <a:lnTo>
                          <a:pt x="4106" y="3718"/>
                        </a:lnTo>
                        <a:lnTo>
                          <a:pt x="4185" y="3873"/>
                        </a:lnTo>
                        <a:lnTo>
                          <a:pt x="4185" y="4183"/>
                        </a:lnTo>
                        <a:close/>
                        <a:moveTo>
                          <a:pt x="4185" y="2866"/>
                        </a:moveTo>
                        <a:lnTo>
                          <a:pt x="4106" y="3021"/>
                        </a:lnTo>
                        <a:lnTo>
                          <a:pt x="3952" y="3099"/>
                        </a:lnTo>
                        <a:lnTo>
                          <a:pt x="3177" y="3099"/>
                        </a:lnTo>
                        <a:lnTo>
                          <a:pt x="3022" y="3021"/>
                        </a:lnTo>
                        <a:lnTo>
                          <a:pt x="2944" y="2866"/>
                        </a:lnTo>
                        <a:lnTo>
                          <a:pt x="2944" y="2556"/>
                        </a:lnTo>
                        <a:lnTo>
                          <a:pt x="3022" y="2401"/>
                        </a:lnTo>
                        <a:lnTo>
                          <a:pt x="3177" y="2324"/>
                        </a:lnTo>
                        <a:lnTo>
                          <a:pt x="3952" y="2324"/>
                        </a:lnTo>
                        <a:lnTo>
                          <a:pt x="4106" y="2401"/>
                        </a:lnTo>
                        <a:lnTo>
                          <a:pt x="4185" y="2556"/>
                        </a:lnTo>
                        <a:lnTo>
                          <a:pt x="4185" y="2866"/>
                        </a:lnTo>
                        <a:close/>
                        <a:moveTo>
                          <a:pt x="4185" y="1471"/>
                        </a:moveTo>
                        <a:lnTo>
                          <a:pt x="4106" y="1626"/>
                        </a:lnTo>
                        <a:lnTo>
                          <a:pt x="3952" y="1704"/>
                        </a:lnTo>
                        <a:lnTo>
                          <a:pt x="3177" y="1704"/>
                        </a:lnTo>
                        <a:lnTo>
                          <a:pt x="3022" y="1626"/>
                        </a:lnTo>
                        <a:lnTo>
                          <a:pt x="2944" y="1471"/>
                        </a:lnTo>
                        <a:lnTo>
                          <a:pt x="2944" y="1161"/>
                        </a:lnTo>
                        <a:lnTo>
                          <a:pt x="3022" y="1007"/>
                        </a:lnTo>
                        <a:lnTo>
                          <a:pt x="3177" y="929"/>
                        </a:lnTo>
                        <a:lnTo>
                          <a:pt x="3952" y="929"/>
                        </a:lnTo>
                        <a:lnTo>
                          <a:pt x="4106" y="1007"/>
                        </a:lnTo>
                        <a:lnTo>
                          <a:pt x="4185" y="1161"/>
                        </a:lnTo>
                        <a:lnTo>
                          <a:pt x="4185" y="1471"/>
                        </a:lnTo>
                        <a:close/>
                      </a:path>
                    </a:pathLst>
                  </a:custGeom>
                  <a:grpFill/>
                  <a:ln w="9525" cap="flat" cmpd="sng" algn="ctr">
                    <a:noFill/>
                    <a:prstDash val="solid"/>
                    <a:round/>
                    <a:headEnd type="none" w="med" len="med"/>
                    <a:tailEnd type="none" w="med" len="med"/>
                  </a:ln>
                  <a:effectLst/>
                </p:spPr>
                <p:txBody>
                  <a:bodyPr vert="horz" wrap="square" lIns="89351" tIns="44676" rIns="89351" bIns="44676" numCol="1" rtlCol="0" anchor="t" anchorCtr="0" compatLnSpc="1">
                    <a:prstTxWarp prst="textNoShape">
                      <a:avLst/>
                    </a:prstTxWarp>
                  </a:bodyPr>
                  <a:lstStyle/>
                  <a:p>
                    <a:pPr defTabSz="684838">
                      <a:defRPr/>
                    </a:pPr>
                    <a:endParaRPr lang="zh-CN" altLang="en-US" sz="800" kern="0" dirty="0">
                      <a:solidFill>
                        <a:schemeClr val="bg1"/>
                      </a:solidFill>
                      <a:latin typeface="微软雅黑" pitchFamily="34" charset="-122"/>
                      <a:ea typeface="微软雅黑" pitchFamily="34" charset="-122"/>
                    </a:endParaRPr>
                  </a:p>
                </p:txBody>
              </p:sp>
              <p:sp>
                <p:nvSpPr>
                  <p:cNvPr id="56" name="Freeform 15"/>
                  <p:cNvSpPr>
                    <a:spLocks noEditPoints="1"/>
                  </p:cNvSpPr>
                  <p:nvPr/>
                </p:nvSpPr>
                <p:spPr bwMode="auto">
                  <a:xfrm>
                    <a:off x="-1090612" y="2928018"/>
                    <a:ext cx="346075" cy="938213"/>
                  </a:xfrm>
                  <a:custGeom>
                    <a:avLst/>
                    <a:gdLst/>
                    <a:ahLst/>
                    <a:cxnLst>
                      <a:cxn ang="0">
                        <a:pos x="4804" y="4184"/>
                      </a:cxn>
                      <a:cxn ang="0">
                        <a:pos x="4339" y="3796"/>
                      </a:cxn>
                      <a:cxn ang="0">
                        <a:pos x="3797" y="3021"/>
                      </a:cxn>
                      <a:cxn ang="0">
                        <a:pos x="3100" y="310"/>
                      </a:cxn>
                      <a:cxn ang="0">
                        <a:pos x="2790" y="77"/>
                      </a:cxn>
                      <a:cxn ang="0">
                        <a:pos x="2325" y="2944"/>
                      </a:cxn>
                      <a:cxn ang="0">
                        <a:pos x="1550" y="3486"/>
                      </a:cxn>
                      <a:cxn ang="0">
                        <a:pos x="1240" y="4029"/>
                      </a:cxn>
                      <a:cxn ang="0">
                        <a:pos x="852" y="4726"/>
                      </a:cxn>
                      <a:cxn ang="0">
                        <a:pos x="77" y="5191"/>
                      </a:cxn>
                      <a:cxn ang="0">
                        <a:pos x="0" y="15651"/>
                      </a:cxn>
                      <a:cxn ang="0">
                        <a:pos x="542" y="15961"/>
                      </a:cxn>
                      <a:cxn ang="0">
                        <a:pos x="2170" y="14023"/>
                      </a:cxn>
                      <a:cxn ang="0">
                        <a:pos x="3564" y="13869"/>
                      </a:cxn>
                      <a:cxn ang="0">
                        <a:pos x="3642" y="15961"/>
                      </a:cxn>
                      <a:cxn ang="0">
                        <a:pos x="5270" y="15961"/>
                      </a:cxn>
                      <a:cxn ang="0">
                        <a:pos x="5812" y="15651"/>
                      </a:cxn>
                      <a:cxn ang="0">
                        <a:pos x="5812" y="5191"/>
                      </a:cxn>
                      <a:cxn ang="0">
                        <a:pos x="5037" y="4726"/>
                      </a:cxn>
                      <a:cxn ang="0">
                        <a:pos x="1473" y="12552"/>
                      </a:cxn>
                      <a:cxn ang="0">
                        <a:pos x="1240" y="12319"/>
                      </a:cxn>
                      <a:cxn ang="0">
                        <a:pos x="1473" y="12009"/>
                      </a:cxn>
                      <a:cxn ang="0">
                        <a:pos x="4339" y="12009"/>
                      </a:cxn>
                      <a:cxn ang="0">
                        <a:pos x="4572" y="12319"/>
                      </a:cxn>
                      <a:cxn ang="0">
                        <a:pos x="4339" y="12552"/>
                      </a:cxn>
                      <a:cxn ang="0">
                        <a:pos x="1627" y="11002"/>
                      </a:cxn>
                      <a:cxn ang="0">
                        <a:pos x="1317" y="10847"/>
                      </a:cxn>
                      <a:cxn ang="0">
                        <a:pos x="1395" y="10460"/>
                      </a:cxn>
                      <a:cxn ang="0">
                        <a:pos x="4185" y="10382"/>
                      </a:cxn>
                      <a:cxn ang="0">
                        <a:pos x="4572" y="10537"/>
                      </a:cxn>
                      <a:cxn ang="0">
                        <a:pos x="4495" y="10925"/>
                      </a:cxn>
                      <a:cxn ang="0">
                        <a:pos x="4185" y="9452"/>
                      </a:cxn>
                      <a:cxn ang="0">
                        <a:pos x="1395" y="9297"/>
                      </a:cxn>
                      <a:cxn ang="0">
                        <a:pos x="1317" y="8987"/>
                      </a:cxn>
                      <a:cxn ang="0">
                        <a:pos x="1627" y="8755"/>
                      </a:cxn>
                      <a:cxn ang="0">
                        <a:pos x="4495" y="8833"/>
                      </a:cxn>
                      <a:cxn ang="0">
                        <a:pos x="4572" y="9220"/>
                      </a:cxn>
                      <a:cxn ang="0">
                        <a:pos x="4185" y="9452"/>
                      </a:cxn>
                      <a:cxn ang="0">
                        <a:pos x="1473" y="7826"/>
                      </a:cxn>
                      <a:cxn ang="0">
                        <a:pos x="1240" y="7516"/>
                      </a:cxn>
                      <a:cxn ang="0">
                        <a:pos x="1473" y="7205"/>
                      </a:cxn>
                      <a:cxn ang="0">
                        <a:pos x="4339" y="7205"/>
                      </a:cxn>
                      <a:cxn ang="0">
                        <a:pos x="4572" y="7516"/>
                      </a:cxn>
                      <a:cxn ang="0">
                        <a:pos x="4339" y="7826"/>
                      </a:cxn>
                      <a:cxn ang="0">
                        <a:pos x="1627" y="6276"/>
                      </a:cxn>
                      <a:cxn ang="0">
                        <a:pos x="1317" y="6043"/>
                      </a:cxn>
                      <a:cxn ang="0">
                        <a:pos x="1395" y="5656"/>
                      </a:cxn>
                      <a:cxn ang="0">
                        <a:pos x="4185" y="5578"/>
                      </a:cxn>
                      <a:cxn ang="0">
                        <a:pos x="4572" y="5811"/>
                      </a:cxn>
                      <a:cxn ang="0">
                        <a:pos x="4495" y="6121"/>
                      </a:cxn>
                    </a:cxnLst>
                    <a:rect l="0" t="0" r="r" b="b"/>
                    <a:pathLst>
                      <a:path w="5889" h="15961">
                        <a:moveTo>
                          <a:pt x="5037" y="4726"/>
                        </a:moveTo>
                        <a:lnTo>
                          <a:pt x="4960" y="4416"/>
                        </a:lnTo>
                        <a:lnTo>
                          <a:pt x="4804" y="4184"/>
                        </a:lnTo>
                        <a:lnTo>
                          <a:pt x="4572" y="4029"/>
                        </a:lnTo>
                        <a:lnTo>
                          <a:pt x="4339" y="3951"/>
                        </a:lnTo>
                        <a:lnTo>
                          <a:pt x="4339" y="3796"/>
                        </a:lnTo>
                        <a:lnTo>
                          <a:pt x="4262" y="3486"/>
                        </a:lnTo>
                        <a:lnTo>
                          <a:pt x="4107" y="3177"/>
                        </a:lnTo>
                        <a:lnTo>
                          <a:pt x="3797" y="3021"/>
                        </a:lnTo>
                        <a:lnTo>
                          <a:pt x="3487" y="2944"/>
                        </a:lnTo>
                        <a:lnTo>
                          <a:pt x="3254" y="2944"/>
                        </a:lnTo>
                        <a:lnTo>
                          <a:pt x="3100" y="310"/>
                        </a:lnTo>
                        <a:lnTo>
                          <a:pt x="3022" y="77"/>
                        </a:lnTo>
                        <a:lnTo>
                          <a:pt x="2945" y="0"/>
                        </a:lnTo>
                        <a:lnTo>
                          <a:pt x="2790" y="77"/>
                        </a:lnTo>
                        <a:lnTo>
                          <a:pt x="2790" y="310"/>
                        </a:lnTo>
                        <a:lnTo>
                          <a:pt x="2635" y="2944"/>
                        </a:lnTo>
                        <a:lnTo>
                          <a:pt x="2325" y="2944"/>
                        </a:lnTo>
                        <a:lnTo>
                          <a:pt x="2015" y="3021"/>
                        </a:lnTo>
                        <a:lnTo>
                          <a:pt x="1783" y="3177"/>
                        </a:lnTo>
                        <a:lnTo>
                          <a:pt x="1550" y="3486"/>
                        </a:lnTo>
                        <a:lnTo>
                          <a:pt x="1550" y="3796"/>
                        </a:lnTo>
                        <a:lnTo>
                          <a:pt x="1550" y="3951"/>
                        </a:lnTo>
                        <a:lnTo>
                          <a:pt x="1240" y="4029"/>
                        </a:lnTo>
                        <a:lnTo>
                          <a:pt x="1008" y="4184"/>
                        </a:lnTo>
                        <a:lnTo>
                          <a:pt x="852" y="4416"/>
                        </a:lnTo>
                        <a:lnTo>
                          <a:pt x="852" y="4726"/>
                        </a:lnTo>
                        <a:lnTo>
                          <a:pt x="465" y="4803"/>
                        </a:lnTo>
                        <a:lnTo>
                          <a:pt x="233" y="4959"/>
                        </a:lnTo>
                        <a:lnTo>
                          <a:pt x="77" y="5191"/>
                        </a:lnTo>
                        <a:lnTo>
                          <a:pt x="0" y="5578"/>
                        </a:lnTo>
                        <a:lnTo>
                          <a:pt x="0" y="15419"/>
                        </a:lnTo>
                        <a:lnTo>
                          <a:pt x="0" y="15651"/>
                        </a:lnTo>
                        <a:lnTo>
                          <a:pt x="155" y="15805"/>
                        </a:lnTo>
                        <a:lnTo>
                          <a:pt x="310" y="15961"/>
                        </a:lnTo>
                        <a:lnTo>
                          <a:pt x="542" y="15961"/>
                        </a:lnTo>
                        <a:lnTo>
                          <a:pt x="1627" y="15961"/>
                        </a:lnTo>
                        <a:lnTo>
                          <a:pt x="2170" y="15961"/>
                        </a:lnTo>
                        <a:lnTo>
                          <a:pt x="2170" y="14023"/>
                        </a:lnTo>
                        <a:lnTo>
                          <a:pt x="2247" y="13946"/>
                        </a:lnTo>
                        <a:lnTo>
                          <a:pt x="2325" y="13869"/>
                        </a:lnTo>
                        <a:lnTo>
                          <a:pt x="3564" y="13869"/>
                        </a:lnTo>
                        <a:lnTo>
                          <a:pt x="3642" y="13946"/>
                        </a:lnTo>
                        <a:lnTo>
                          <a:pt x="3642" y="14023"/>
                        </a:lnTo>
                        <a:lnTo>
                          <a:pt x="3642" y="15961"/>
                        </a:lnTo>
                        <a:lnTo>
                          <a:pt x="4185" y="15961"/>
                        </a:lnTo>
                        <a:lnTo>
                          <a:pt x="4262" y="15961"/>
                        </a:lnTo>
                        <a:lnTo>
                          <a:pt x="5270" y="15961"/>
                        </a:lnTo>
                        <a:lnTo>
                          <a:pt x="5502" y="15961"/>
                        </a:lnTo>
                        <a:lnTo>
                          <a:pt x="5735" y="15805"/>
                        </a:lnTo>
                        <a:lnTo>
                          <a:pt x="5812" y="15651"/>
                        </a:lnTo>
                        <a:lnTo>
                          <a:pt x="5889" y="15419"/>
                        </a:lnTo>
                        <a:lnTo>
                          <a:pt x="5889" y="5578"/>
                        </a:lnTo>
                        <a:lnTo>
                          <a:pt x="5812" y="5191"/>
                        </a:lnTo>
                        <a:lnTo>
                          <a:pt x="5657" y="4959"/>
                        </a:lnTo>
                        <a:lnTo>
                          <a:pt x="5347" y="4803"/>
                        </a:lnTo>
                        <a:lnTo>
                          <a:pt x="5037" y="4726"/>
                        </a:lnTo>
                        <a:close/>
                        <a:moveTo>
                          <a:pt x="4185" y="12629"/>
                        </a:moveTo>
                        <a:lnTo>
                          <a:pt x="1627" y="12629"/>
                        </a:lnTo>
                        <a:lnTo>
                          <a:pt x="1473" y="12552"/>
                        </a:lnTo>
                        <a:lnTo>
                          <a:pt x="1395" y="12552"/>
                        </a:lnTo>
                        <a:lnTo>
                          <a:pt x="1317" y="12396"/>
                        </a:lnTo>
                        <a:lnTo>
                          <a:pt x="1240" y="12319"/>
                        </a:lnTo>
                        <a:lnTo>
                          <a:pt x="1317" y="12164"/>
                        </a:lnTo>
                        <a:lnTo>
                          <a:pt x="1395" y="12087"/>
                        </a:lnTo>
                        <a:lnTo>
                          <a:pt x="1473" y="12009"/>
                        </a:lnTo>
                        <a:lnTo>
                          <a:pt x="1627" y="11931"/>
                        </a:lnTo>
                        <a:lnTo>
                          <a:pt x="4185" y="11931"/>
                        </a:lnTo>
                        <a:lnTo>
                          <a:pt x="4339" y="12009"/>
                        </a:lnTo>
                        <a:lnTo>
                          <a:pt x="4495" y="12087"/>
                        </a:lnTo>
                        <a:lnTo>
                          <a:pt x="4572" y="12164"/>
                        </a:lnTo>
                        <a:lnTo>
                          <a:pt x="4572" y="12319"/>
                        </a:lnTo>
                        <a:lnTo>
                          <a:pt x="4572" y="12396"/>
                        </a:lnTo>
                        <a:lnTo>
                          <a:pt x="4495" y="12552"/>
                        </a:lnTo>
                        <a:lnTo>
                          <a:pt x="4339" y="12552"/>
                        </a:lnTo>
                        <a:lnTo>
                          <a:pt x="4185" y="12629"/>
                        </a:lnTo>
                        <a:close/>
                        <a:moveTo>
                          <a:pt x="4185" y="11002"/>
                        </a:moveTo>
                        <a:lnTo>
                          <a:pt x="1627" y="11002"/>
                        </a:lnTo>
                        <a:lnTo>
                          <a:pt x="1473" y="11002"/>
                        </a:lnTo>
                        <a:lnTo>
                          <a:pt x="1395" y="10925"/>
                        </a:lnTo>
                        <a:lnTo>
                          <a:pt x="1317" y="10847"/>
                        </a:lnTo>
                        <a:lnTo>
                          <a:pt x="1240" y="10692"/>
                        </a:lnTo>
                        <a:lnTo>
                          <a:pt x="1317" y="10537"/>
                        </a:lnTo>
                        <a:lnTo>
                          <a:pt x="1395" y="10460"/>
                        </a:lnTo>
                        <a:lnTo>
                          <a:pt x="1473" y="10382"/>
                        </a:lnTo>
                        <a:lnTo>
                          <a:pt x="1627" y="10382"/>
                        </a:lnTo>
                        <a:lnTo>
                          <a:pt x="4185" y="10382"/>
                        </a:lnTo>
                        <a:lnTo>
                          <a:pt x="4339" y="10382"/>
                        </a:lnTo>
                        <a:lnTo>
                          <a:pt x="4495" y="10460"/>
                        </a:lnTo>
                        <a:lnTo>
                          <a:pt x="4572" y="10537"/>
                        </a:lnTo>
                        <a:lnTo>
                          <a:pt x="4572" y="10692"/>
                        </a:lnTo>
                        <a:lnTo>
                          <a:pt x="4572" y="10847"/>
                        </a:lnTo>
                        <a:lnTo>
                          <a:pt x="4495" y="10925"/>
                        </a:lnTo>
                        <a:lnTo>
                          <a:pt x="4339" y="11002"/>
                        </a:lnTo>
                        <a:lnTo>
                          <a:pt x="4185" y="11002"/>
                        </a:lnTo>
                        <a:close/>
                        <a:moveTo>
                          <a:pt x="4185" y="9452"/>
                        </a:moveTo>
                        <a:lnTo>
                          <a:pt x="1627" y="9452"/>
                        </a:lnTo>
                        <a:lnTo>
                          <a:pt x="1473" y="9375"/>
                        </a:lnTo>
                        <a:lnTo>
                          <a:pt x="1395" y="9297"/>
                        </a:lnTo>
                        <a:lnTo>
                          <a:pt x="1317" y="9220"/>
                        </a:lnTo>
                        <a:lnTo>
                          <a:pt x="1240" y="9064"/>
                        </a:lnTo>
                        <a:lnTo>
                          <a:pt x="1317" y="8987"/>
                        </a:lnTo>
                        <a:lnTo>
                          <a:pt x="1395" y="8833"/>
                        </a:lnTo>
                        <a:lnTo>
                          <a:pt x="1473" y="8833"/>
                        </a:lnTo>
                        <a:lnTo>
                          <a:pt x="1627" y="8755"/>
                        </a:lnTo>
                        <a:lnTo>
                          <a:pt x="4185" y="8755"/>
                        </a:lnTo>
                        <a:lnTo>
                          <a:pt x="4339" y="8833"/>
                        </a:lnTo>
                        <a:lnTo>
                          <a:pt x="4495" y="8833"/>
                        </a:lnTo>
                        <a:lnTo>
                          <a:pt x="4572" y="8987"/>
                        </a:lnTo>
                        <a:lnTo>
                          <a:pt x="4572" y="9064"/>
                        </a:lnTo>
                        <a:lnTo>
                          <a:pt x="4572" y="9220"/>
                        </a:lnTo>
                        <a:lnTo>
                          <a:pt x="4495" y="9297"/>
                        </a:lnTo>
                        <a:lnTo>
                          <a:pt x="4339" y="9375"/>
                        </a:lnTo>
                        <a:lnTo>
                          <a:pt x="4185" y="9452"/>
                        </a:lnTo>
                        <a:close/>
                        <a:moveTo>
                          <a:pt x="4185" y="7826"/>
                        </a:moveTo>
                        <a:lnTo>
                          <a:pt x="1627" y="7826"/>
                        </a:lnTo>
                        <a:lnTo>
                          <a:pt x="1473" y="7826"/>
                        </a:lnTo>
                        <a:lnTo>
                          <a:pt x="1395" y="7747"/>
                        </a:lnTo>
                        <a:lnTo>
                          <a:pt x="1317" y="7670"/>
                        </a:lnTo>
                        <a:lnTo>
                          <a:pt x="1240" y="7516"/>
                        </a:lnTo>
                        <a:lnTo>
                          <a:pt x="1317" y="7360"/>
                        </a:lnTo>
                        <a:lnTo>
                          <a:pt x="1395" y="7283"/>
                        </a:lnTo>
                        <a:lnTo>
                          <a:pt x="1473" y="7205"/>
                        </a:lnTo>
                        <a:lnTo>
                          <a:pt x="1627" y="7205"/>
                        </a:lnTo>
                        <a:lnTo>
                          <a:pt x="4185" y="7205"/>
                        </a:lnTo>
                        <a:lnTo>
                          <a:pt x="4339" y="7205"/>
                        </a:lnTo>
                        <a:lnTo>
                          <a:pt x="4495" y="7283"/>
                        </a:lnTo>
                        <a:lnTo>
                          <a:pt x="4572" y="7360"/>
                        </a:lnTo>
                        <a:lnTo>
                          <a:pt x="4572" y="7516"/>
                        </a:lnTo>
                        <a:lnTo>
                          <a:pt x="4572" y="7670"/>
                        </a:lnTo>
                        <a:lnTo>
                          <a:pt x="4495" y="7747"/>
                        </a:lnTo>
                        <a:lnTo>
                          <a:pt x="4339" y="7826"/>
                        </a:lnTo>
                        <a:lnTo>
                          <a:pt x="4185" y="7826"/>
                        </a:lnTo>
                        <a:close/>
                        <a:moveTo>
                          <a:pt x="4185" y="6276"/>
                        </a:moveTo>
                        <a:lnTo>
                          <a:pt x="1627" y="6276"/>
                        </a:lnTo>
                        <a:lnTo>
                          <a:pt x="1473" y="6199"/>
                        </a:lnTo>
                        <a:lnTo>
                          <a:pt x="1395" y="6121"/>
                        </a:lnTo>
                        <a:lnTo>
                          <a:pt x="1317" y="6043"/>
                        </a:lnTo>
                        <a:lnTo>
                          <a:pt x="1240" y="5888"/>
                        </a:lnTo>
                        <a:lnTo>
                          <a:pt x="1317" y="5811"/>
                        </a:lnTo>
                        <a:lnTo>
                          <a:pt x="1395" y="5656"/>
                        </a:lnTo>
                        <a:lnTo>
                          <a:pt x="1473" y="5578"/>
                        </a:lnTo>
                        <a:lnTo>
                          <a:pt x="1627" y="5578"/>
                        </a:lnTo>
                        <a:lnTo>
                          <a:pt x="4185" y="5578"/>
                        </a:lnTo>
                        <a:lnTo>
                          <a:pt x="4339" y="5578"/>
                        </a:lnTo>
                        <a:lnTo>
                          <a:pt x="4495" y="5656"/>
                        </a:lnTo>
                        <a:lnTo>
                          <a:pt x="4572" y="5811"/>
                        </a:lnTo>
                        <a:lnTo>
                          <a:pt x="4572" y="5888"/>
                        </a:lnTo>
                        <a:lnTo>
                          <a:pt x="4572" y="6043"/>
                        </a:lnTo>
                        <a:lnTo>
                          <a:pt x="4495" y="6121"/>
                        </a:lnTo>
                        <a:lnTo>
                          <a:pt x="4339" y="6199"/>
                        </a:lnTo>
                        <a:lnTo>
                          <a:pt x="4185" y="6276"/>
                        </a:lnTo>
                        <a:close/>
                      </a:path>
                    </a:pathLst>
                  </a:custGeom>
                  <a:grpFill/>
                  <a:ln w="9525" cap="flat" cmpd="sng" algn="ctr">
                    <a:noFill/>
                    <a:prstDash val="solid"/>
                    <a:round/>
                    <a:headEnd type="none" w="med" len="med"/>
                    <a:tailEnd type="none" w="med" len="med"/>
                  </a:ln>
                  <a:effectLst/>
                </p:spPr>
                <p:txBody>
                  <a:bodyPr vert="horz" wrap="square" lIns="89351" tIns="44676" rIns="89351" bIns="44676" numCol="1" rtlCol="0" anchor="t" anchorCtr="0" compatLnSpc="1">
                    <a:prstTxWarp prst="textNoShape">
                      <a:avLst/>
                    </a:prstTxWarp>
                  </a:bodyPr>
                  <a:lstStyle/>
                  <a:p>
                    <a:pPr defTabSz="684838">
                      <a:defRPr/>
                    </a:pPr>
                    <a:endParaRPr lang="zh-CN" altLang="en-US" sz="800" kern="0" dirty="0">
                      <a:solidFill>
                        <a:schemeClr val="bg1"/>
                      </a:solidFill>
                      <a:latin typeface="微软雅黑" pitchFamily="34" charset="-122"/>
                      <a:ea typeface="微软雅黑" pitchFamily="34" charset="-122"/>
                    </a:endParaRPr>
                  </a:p>
                </p:txBody>
              </p:sp>
            </p:grpSp>
          </p:grpSp>
        </p:grpSp>
        <p:grpSp>
          <p:nvGrpSpPr>
            <p:cNvPr id="54" name="组合 213"/>
            <p:cNvGrpSpPr/>
            <p:nvPr/>
          </p:nvGrpSpPr>
          <p:grpSpPr>
            <a:xfrm>
              <a:off x="5640775" y="686211"/>
              <a:ext cx="560376" cy="705570"/>
              <a:chOff x="5379536" y="770511"/>
              <a:chExt cx="570791" cy="705570"/>
            </a:xfrm>
          </p:grpSpPr>
          <p:sp>
            <p:nvSpPr>
              <p:cNvPr id="47" name="TextBox 161"/>
              <p:cNvSpPr txBox="1"/>
              <p:nvPr/>
            </p:nvSpPr>
            <p:spPr>
              <a:xfrm>
                <a:off x="5384355" y="770511"/>
                <a:ext cx="561158" cy="205185"/>
              </a:xfrm>
              <a:prstGeom prst="rect">
                <a:avLst/>
              </a:prstGeom>
              <a:noFill/>
            </p:spPr>
            <p:txBody>
              <a:bodyPr wrap="none" lIns="0" tIns="0" rIns="0" bIns="0" rtlCol="0">
                <a:spAutoFit/>
              </a:bodyPr>
              <a:lstStyle/>
              <a:p>
                <a:pPr algn="ctr" defTabSz="684838">
                  <a:defRPr/>
                </a:pPr>
                <a:r>
                  <a:rPr lang="en-US" sz="1300" kern="0" dirty="0">
                    <a:solidFill>
                      <a:schemeClr val="bg1"/>
                    </a:solidFill>
                    <a:latin typeface="微软雅黑" pitchFamily="34" charset="-122"/>
                    <a:ea typeface="微软雅黑" pitchFamily="34" charset="-122"/>
                  </a:rPr>
                  <a:t>Others</a:t>
                </a:r>
              </a:p>
            </p:txBody>
          </p:sp>
          <p:grpSp>
            <p:nvGrpSpPr>
              <p:cNvPr id="58" name="组合 135"/>
              <p:cNvGrpSpPr>
                <a:grpSpLocks noChangeAspect="1"/>
              </p:cNvGrpSpPr>
              <p:nvPr/>
            </p:nvGrpSpPr>
            <p:grpSpPr>
              <a:xfrm>
                <a:off x="5379536" y="1025806"/>
                <a:ext cx="570791" cy="450275"/>
                <a:chOff x="4935785" y="2055161"/>
                <a:chExt cx="504000" cy="504000"/>
              </a:xfrm>
            </p:grpSpPr>
            <p:sp>
              <p:nvSpPr>
                <p:cNvPr id="49" name="椭圆 48"/>
                <p:cNvSpPr/>
                <p:nvPr/>
              </p:nvSpPr>
              <p:spPr>
                <a:xfrm>
                  <a:off x="4935785" y="2055161"/>
                  <a:ext cx="504000" cy="504000"/>
                </a:xfrm>
                <a:prstGeom prst="ellipse">
                  <a:avLst/>
                </a:prstGeom>
                <a:gradFill rotWithShape="1">
                  <a:gsLst>
                    <a:gs pos="0">
                      <a:srgbClr val="50B7F6">
                        <a:alpha val="70000"/>
                      </a:srgbClr>
                    </a:gs>
                    <a:gs pos="100000">
                      <a:srgbClr val="50B6F6">
                        <a:alpha val="50000"/>
                      </a:srgbClr>
                    </a:gs>
                  </a:gsLst>
                  <a:lin ang="4200000" scaled="0"/>
                </a:gradFill>
                <a:ln>
                  <a:noFill/>
                  <a:headEnd/>
                  <a:tailEnd/>
                </a:ln>
                <a:effectLst/>
                <a:scene3d>
                  <a:camera prst="orthographicFront"/>
                  <a:lightRig rig="threePt" dir="t">
                    <a:rot lat="0" lon="0" rev="1200000"/>
                  </a:lightRig>
                </a:scene3d>
                <a:sp3d/>
              </p:spPr>
              <p:txBody>
                <a:bodyPr wrap="square" lIns="16461" tIns="8231" rIns="16461" bIns="8231" anchor="ctr" anchorCtr="0">
                  <a:noAutofit/>
                </a:bodyPr>
                <a:lstStyle/>
                <a:p>
                  <a:pPr algn="ctr" defTabSz="684838" eaLnBrk="0" hangingPunct="0">
                    <a:buClr>
                      <a:srgbClr val="CC9900"/>
                    </a:buClr>
                    <a:defRPr/>
                  </a:pPr>
                  <a:endParaRPr lang="zh-CN" altLang="en-US" kern="0" dirty="0">
                    <a:solidFill>
                      <a:schemeClr val="bg1"/>
                    </a:solidFill>
                    <a:latin typeface="微软雅黑" pitchFamily="34" charset="-122"/>
                    <a:ea typeface="微软雅黑" pitchFamily="34" charset="-122"/>
                    <a:cs typeface="Arial" pitchFamily="34" charset="0"/>
                  </a:endParaRPr>
                </a:p>
              </p:txBody>
            </p:sp>
            <p:pic>
              <p:nvPicPr>
                <p:cNvPr id="50" name="Picture 10"/>
                <p:cNvPicPr>
                  <a:picLocks noChangeAspect="1" noChangeArrowheads="1"/>
                </p:cNvPicPr>
                <p:nvPr/>
              </p:nvPicPr>
              <p:blipFill>
                <a:blip r:embed="rId5" cstate="print">
                  <a:clrChange>
                    <a:clrFrom>
                      <a:srgbClr val="000000"/>
                    </a:clrFrom>
                    <a:clrTo>
                      <a:srgbClr val="000000">
                        <a:alpha val="0"/>
                      </a:srgbClr>
                    </a:clrTo>
                  </a:clrChange>
                </a:blip>
                <a:srcRect/>
                <a:stretch>
                  <a:fillRect/>
                </a:stretch>
              </p:blipFill>
              <p:spPr bwMode="auto">
                <a:xfrm>
                  <a:off x="4995248" y="2146648"/>
                  <a:ext cx="385074" cy="321027"/>
                </a:xfrm>
                <a:prstGeom prst="rect">
                  <a:avLst/>
                </a:prstGeom>
                <a:noFill/>
                <a:ln w="9525">
                  <a:noFill/>
                  <a:miter lim="800000"/>
                  <a:headEnd/>
                  <a:tailEnd/>
                </a:ln>
              </p:spPr>
            </p:pic>
          </p:grpSp>
        </p:grpSp>
        <p:grpSp>
          <p:nvGrpSpPr>
            <p:cNvPr id="62" name="组合 190"/>
            <p:cNvGrpSpPr>
              <a:grpSpLocks noChangeAspect="1"/>
            </p:cNvGrpSpPr>
            <p:nvPr/>
          </p:nvGrpSpPr>
          <p:grpSpPr>
            <a:xfrm>
              <a:off x="4657722" y="4240050"/>
              <a:ext cx="353432" cy="360000"/>
              <a:chOff x="7304088" y="1181100"/>
              <a:chExt cx="481012" cy="477838"/>
            </a:xfrm>
            <a:solidFill>
              <a:srgbClr val="0070C0"/>
            </a:solidFill>
          </p:grpSpPr>
          <p:sp>
            <p:nvSpPr>
              <p:cNvPr id="40" name="Freeform 33"/>
              <p:cNvSpPr>
                <a:spLocks noEditPoints="1"/>
              </p:cNvSpPr>
              <p:nvPr/>
            </p:nvSpPr>
            <p:spPr bwMode="auto">
              <a:xfrm>
                <a:off x="7304088" y="1181100"/>
                <a:ext cx="481012" cy="477838"/>
              </a:xfrm>
              <a:custGeom>
                <a:avLst/>
                <a:gdLst>
                  <a:gd name="T0" fmla="*/ 68 w 137"/>
                  <a:gd name="T1" fmla="*/ 0 h 137"/>
                  <a:gd name="T2" fmla="*/ 0 w 137"/>
                  <a:gd name="T3" fmla="*/ 69 h 137"/>
                  <a:gd name="T4" fmla="*/ 68 w 137"/>
                  <a:gd name="T5" fmla="*/ 137 h 137"/>
                  <a:gd name="T6" fmla="*/ 137 w 137"/>
                  <a:gd name="T7" fmla="*/ 69 h 137"/>
                  <a:gd name="T8" fmla="*/ 68 w 137"/>
                  <a:gd name="T9" fmla="*/ 0 h 137"/>
                  <a:gd name="T10" fmla="*/ 68 w 137"/>
                  <a:gd name="T11" fmla="*/ 123 h 137"/>
                  <a:gd name="T12" fmla="*/ 20 w 137"/>
                  <a:gd name="T13" fmla="*/ 94 h 137"/>
                  <a:gd name="T14" fmla="*/ 21 w 137"/>
                  <a:gd name="T15" fmla="*/ 94 h 137"/>
                  <a:gd name="T16" fmla="*/ 30 w 137"/>
                  <a:gd name="T17" fmla="*/ 90 h 137"/>
                  <a:gd name="T18" fmla="*/ 32 w 137"/>
                  <a:gd name="T19" fmla="*/ 84 h 137"/>
                  <a:gd name="T20" fmla="*/ 27 w 137"/>
                  <a:gd name="T21" fmla="*/ 82 h 137"/>
                  <a:gd name="T22" fmla="*/ 18 w 137"/>
                  <a:gd name="T23" fmla="*/ 86 h 137"/>
                  <a:gd name="T24" fmla="*/ 17 w 137"/>
                  <a:gd name="T25" fmla="*/ 86 h 137"/>
                  <a:gd name="T26" fmla="*/ 14 w 137"/>
                  <a:gd name="T27" fmla="*/ 69 h 137"/>
                  <a:gd name="T28" fmla="*/ 17 w 137"/>
                  <a:gd name="T29" fmla="*/ 52 h 137"/>
                  <a:gd name="T30" fmla="*/ 18 w 137"/>
                  <a:gd name="T31" fmla="*/ 53 h 137"/>
                  <a:gd name="T32" fmla="*/ 27 w 137"/>
                  <a:gd name="T33" fmla="*/ 57 h 137"/>
                  <a:gd name="T34" fmla="*/ 32 w 137"/>
                  <a:gd name="T35" fmla="*/ 55 h 137"/>
                  <a:gd name="T36" fmla="*/ 30 w 137"/>
                  <a:gd name="T37" fmla="*/ 49 h 137"/>
                  <a:gd name="T38" fmla="*/ 21 w 137"/>
                  <a:gd name="T39" fmla="*/ 45 h 137"/>
                  <a:gd name="T40" fmla="*/ 20 w 137"/>
                  <a:gd name="T41" fmla="*/ 44 h 137"/>
                  <a:gd name="T42" fmla="*/ 44 w 137"/>
                  <a:gd name="T43" fmla="*/ 20 h 137"/>
                  <a:gd name="T44" fmla="*/ 44 w 137"/>
                  <a:gd name="T45" fmla="*/ 21 h 137"/>
                  <a:gd name="T46" fmla="*/ 48 w 137"/>
                  <a:gd name="T47" fmla="*/ 30 h 137"/>
                  <a:gd name="T48" fmla="*/ 53 w 137"/>
                  <a:gd name="T49" fmla="*/ 33 h 137"/>
                  <a:gd name="T50" fmla="*/ 56 w 137"/>
                  <a:gd name="T51" fmla="*/ 27 h 137"/>
                  <a:gd name="T52" fmla="*/ 52 w 137"/>
                  <a:gd name="T53" fmla="*/ 18 h 137"/>
                  <a:gd name="T54" fmla="*/ 51 w 137"/>
                  <a:gd name="T55" fmla="*/ 17 h 137"/>
                  <a:gd name="T56" fmla="*/ 68 w 137"/>
                  <a:gd name="T57" fmla="*/ 14 h 137"/>
                  <a:gd name="T58" fmla="*/ 86 w 137"/>
                  <a:gd name="T59" fmla="*/ 17 h 137"/>
                  <a:gd name="T60" fmla="*/ 84 w 137"/>
                  <a:gd name="T61" fmla="*/ 19 h 137"/>
                  <a:gd name="T62" fmla="*/ 80 w 137"/>
                  <a:gd name="T63" fmla="*/ 27 h 137"/>
                  <a:gd name="T64" fmla="*/ 83 w 137"/>
                  <a:gd name="T65" fmla="*/ 33 h 137"/>
                  <a:gd name="T66" fmla="*/ 88 w 137"/>
                  <a:gd name="T67" fmla="*/ 31 h 137"/>
                  <a:gd name="T68" fmla="*/ 92 w 137"/>
                  <a:gd name="T69" fmla="*/ 22 h 137"/>
                  <a:gd name="T70" fmla="*/ 93 w 137"/>
                  <a:gd name="T71" fmla="*/ 20 h 137"/>
                  <a:gd name="T72" fmla="*/ 117 w 137"/>
                  <a:gd name="T73" fmla="*/ 44 h 137"/>
                  <a:gd name="T74" fmla="*/ 115 w 137"/>
                  <a:gd name="T75" fmla="*/ 45 h 137"/>
                  <a:gd name="T76" fmla="*/ 107 w 137"/>
                  <a:gd name="T77" fmla="*/ 49 h 137"/>
                  <a:gd name="T78" fmla="*/ 104 w 137"/>
                  <a:gd name="T79" fmla="*/ 55 h 137"/>
                  <a:gd name="T80" fmla="*/ 110 w 137"/>
                  <a:gd name="T81" fmla="*/ 57 h 137"/>
                  <a:gd name="T82" fmla="*/ 119 w 137"/>
                  <a:gd name="T83" fmla="*/ 53 h 137"/>
                  <a:gd name="T84" fmla="*/ 120 w 137"/>
                  <a:gd name="T85" fmla="*/ 52 h 137"/>
                  <a:gd name="T86" fmla="*/ 123 w 137"/>
                  <a:gd name="T87" fmla="*/ 69 h 137"/>
                  <a:gd name="T88" fmla="*/ 120 w 137"/>
                  <a:gd name="T89" fmla="*/ 86 h 137"/>
                  <a:gd name="T90" fmla="*/ 119 w 137"/>
                  <a:gd name="T91" fmla="*/ 86 h 137"/>
                  <a:gd name="T92" fmla="*/ 110 w 137"/>
                  <a:gd name="T93" fmla="*/ 82 h 137"/>
                  <a:gd name="T94" fmla="*/ 104 w 137"/>
                  <a:gd name="T95" fmla="*/ 84 h 137"/>
                  <a:gd name="T96" fmla="*/ 107 w 137"/>
                  <a:gd name="T97" fmla="*/ 90 h 137"/>
                  <a:gd name="T98" fmla="*/ 115 w 137"/>
                  <a:gd name="T99" fmla="*/ 94 h 137"/>
                  <a:gd name="T100" fmla="*/ 117 w 137"/>
                  <a:gd name="T101" fmla="*/ 94 h 137"/>
                  <a:gd name="T102" fmla="*/ 68 w 137"/>
                  <a:gd name="T103" fmla="*/ 12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7" h="137">
                    <a:moveTo>
                      <a:pt x="68" y="0"/>
                    </a:moveTo>
                    <a:cubicBezTo>
                      <a:pt x="31" y="0"/>
                      <a:pt x="0" y="31"/>
                      <a:pt x="0" y="69"/>
                    </a:cubicBezTo>
                    <a:cubicBezTo>
                      <a:pt x="0" y="106"/>
                      <a:pt x="31" y="137"/>
                      <a:pt x="68" y="137"/>
                    </a:cubicBezTo>
                    <a:cubicBezTo>
                      <a:pt x="106" y="137"/>
                      <a:pt x="137" y="106"/>
                      <a:pt x="137" y="69"/>
                    </a:cubicBezTo>
                    <a:cubicBezTo>
                      <a:pt x="137" y="31"/>
                      <a:pt x="106" y="0"/>
                      <a:pt x="68" y="0"/>
                    </a:cubicBezTo>
                    <a:close/>
                    <a:moveTo>
                      <a:pt x="68" y="123"/>
                    </a:moveTo>
                    <a:cubicBezTo>
                      <a:pt x="47" y="123"/>
                      <a:pt x="29" y="111"/>
                      <a:pt x="20" y="94"/>
                    </a:cubicBezTo>
                    <a:cubicBezTo>
                      <a:pt x="20" y="94"/>
                      <a:pt x="21" y="94"/>
                      <a:pt x="21" y="94"/>
                    </a:cubicBezTo>
                    <a:cubicBezTo>
                      <a:pt x="30" y="90"/>
                      <a:pt x="30" y="90"/>
                      <a:pt x="30" y="90"/>
                    </a:cubicBezTo>
                    <a:cubicBezTo>
                      <a:pt x="32" y="89"/>
                      <a:pt x="33" y="86"/>
                      <a:pt x="32" y="84"/>
                    </a:cubicBezTo>
                    <a:cubicBezTo>
                      <a:pt x="32" y="82"/>
                      <a:pt x="29" y="81"/>
                      <a:pt x="27" y="82"/>
                    </a:cubicBezTo>
                    <a:cubicBezTo>
                      <a:pt x="18" y="86"/>
                      <a:pt x="18" y="86"/>
                      <a:pt x="18" y="86"/>
                    </a:cubicBezTo>
                    <a:cubicBezTo>
                      <a:pt x="17" y="86"/>
                      <a:pt x="17" y="86"/>
                      <a:pt x="17" y="86"/>
                    </a:cubicBezTo>
                    <a:cubicBezTo>
                      <a:pt x="15" y="81"/>
                      <a:pt x="14" y="75"/>
                      <a:pt x="14" y="69"/>
                    </a:cubicBezTo>
                    <a:cubicBezTo>
                      <a:pt x="14" y="63"/>
                      <a:pt x="15" y="57"/>
                      <a:pt x="17" y="52"/>
                    </a:cubicBezTo>
                    <a:cubicBezTo>
                      <a:pt x="17" y="52"/>
                      <a:pt x="17" y="52"/>
                      <a:pt x="18" y="53"/>
                    </a:cubicBezTo>
                    <a:cubicBezTo>
                      <a:pt x="27" y="57"/>
                      <a:pt x="27" y="57"/>
                      <a:pt x="27" y="57"/>
                    </a:cubicBezTo>
                    <a:cubicBezTo>
                      <a:pt x="29" y="58"/>
                      <a:pt x="31" y="57"/>
                      <a:pt x="32" y="55"/>
                    </a:cubicBezTo>
                    <a:cubicBezTo>
                      <a:pt x="33" y="52"/>
                      <a:pt x="32" y="50"/>
                      <a:pt x="30" y="49"/>
                    </a:cubicBezTo>
                    <a:cubicBezTo>
                      <a:pt x="21" y="45"/>
                      <a:pt x="21" y="45"/>
                      <a:pt x="21" y="45"/>
                    </a:cubicBezTo>
                    <a:cubicBezTo>
                      <a:pt x="21" y="44"/>
                      <a:pt x="20" y="44"/>
                      <a:pt x="20" y="44"/>
                    </a:cubicBezTo>
                    <a:cubicBezTo>
                      <a:pt x="25" y="34"/>
                      <a:pt x="33" y="25"/>
                      <a:pt x="44" y="20"/>
                    </a:cubicBezTo>
                    <a:cubicBezTo>
                      <a:pt x="44" y="21"/>
                      <a:pt x="44" y="21"/>
                      <a:pt x="44" y="21"/>
                    </a:cubicBezTo>
                    <a:cubicBezTo>
                      <a:pt x="48" y="30"/>
                      <a:pt x="48" y="30"/>
                      <a:pt x="48" y="30"/>
                    </a:cubicBezTo>
                    <a:cubicBezTo>
                      <a:pt x="49" y="33"/>
                      <a:pt x="51" y="34"/>
                      <a:pt x="53" y="33"/>
                    </a:cubicBezTo>
                    <a:cubicBezTo>
                      <a:pt x="56" y="32"/>
                      <a:pt x="57" y="29"/>
                      <a:pt x="56" y="27"/>
                    </a:cubicBezTo>
                    <a:cubicBezTo>
                      <a:pt x="52" y="18"/>
                      <a:pt x="52" y="18"/>
                      <a:pt x="52" y="18"/>
                    </a:cubicBezTo>
                    <a:cubicBezTo>
                      <a:pt x="52" y="18"/>
                      <a:pt x="51" y="17"/>
                      <a:pt x="51" y="17"/>
                    </a:cubicBezTo>
                    <a:cubicBezTo>
                      <a:pt x="57" y="15"/>
                      <a:pt x="62" y="14"/>
                      <a:pt x="68" y="14"/>
                    </a:cubicBezTo>
                    <a:cubicBezTo>
                      <a:pt x="74" y="14"/>
                      <a:pt x="80" y="15"/>
                      <a:pt x="86" y="17"/>
                    </a:cubicBezTo>
                    <a:cubicBezTo>
                      <a:pt x="85" y="17"/>
                      <a:pt x="85" y="18"/>
                      <a:pt x="84" y="19"/>
                    </a:cubicBezTo>
                    <a:cubicBezTo>
                      <a:pt x="80" y="27"/>
                      <a:pt x="80" y="27"/>
                      <a:pt x="80" y="27"/>
                    </a:cubicBezTo>
                    <a:cubicBezTo>
                      <a:pt x="79" y="30"/>
                      <a:pt x="80" y="32"/>
                      <a:pt x="83" y="33"/>
                    </a:cubicBezTo>
                    <a:cubicBezTo>
                      <a:pt x="85" y="34"/>
                      <a:pt x="87" y="33"/>
                      <a:pt x="88" y="31"/>
                    </a:cubicBezTo>
                    <a:cubicBezTo>
                      <a:pt x="92" y="22"/>
                      <a:pt x="92" y="22"/>
                      <a:pt x="92" y="22"/>
                    </a:cubicBezTo>
                    <a:cubicBezTo>
                      <a:pt x="93" y="21"/>
                      <a:pt x="93" y="21"/>
                      <a:pt x="93" y="20"/>
                    </a:cubicBezTo>
                    <a:cubicBezTo>
                      <a:pt x="103" y="25"/>
                      <a:pt x="112" y="34"/>
                      <a:pt x="117" y="44"/>
                    </a:cubicBezTo>
                    <a:cubicBezTo>
                      <a:pt x="117" y="44"/>
                      <a:pt x="116" y="44"/>
                      <a:pt x="115" y="45"/>
                    </a:cubicBezTo>
                    <a:cubicBezTo>
                      <a:pt x="107" y="49"/>
                      <a:pt x="107" y="49"/>
                      <a:pt x="107" y="49"/>
                    </a:cubicBezTo>
                    <a:cubicBezTo>
                      <a:pt x="104" y="50"/>
                      <a:pt x="103" y="52"/>
                      <a:pt x="104" y="55"/>
                    </a:cubicBezTo>
                    <a:cubicBezTo>
                      <a:pt x="105" y="57"/>
                      <a:pt x="108" y="58"/>
                      <a:pt x="110" y="57"/>
                    </a:cubicBezTo>
                    <a:cubicBezTo>
                      <a:pt x="119" y="53"/>
                      <a:pt x="119" y="53"/>
                      <a:pt x="119" y="53"/>
                    </a:cubicBezTo>
                    <a:cubicBezTo>
                      <a:pt x="120" y="52"/>
                      <a:pt x="120" y="52"/>
                      <a:pt x="120" y="52"/>
                    </a:cubicBezTo>
                    <a:cubicBezTo>
                      <a:pt x="122" y="57"/>
                      <a:pt x="123" y="63"/>
                      <a:pt x="123" y="69"/>
                    </a:cubicBezTo>
                    <a:cubicBezTo>
                      <a:pt x="123" y="75"/>
                      <a:pt x="122" y="81"/>
                      <a:pt x="120" y="86"/>
                    </a:cubicBezTo>
                    <a:cubicBezTo>
                      <a:pt x="120" y="86"/>
                      <a:pt x="119" y="86"/>
                      <a:pt x="119" y="86"/>
                    </a:cubicBezTo>
                    <a:cubicBezTo>
                      <a:pt x="110" y="82"/>
                      <a:pt x="110" y="82"/>
                      <a:pt x="110" y="82"/>
                    </a:cubicBezTo>
                    <a:cubicBezTo>
                      <a:pt x="108" y="81"/>
                      <a:pt x="105" y="82"/>
                      <a:pt x="104" y="84"/>
                    </a:cubicBezTo>
                    <a:cubicBezTo>
                      <a:pt x="103" y="86"/>
                      <a:pt x="104" y="89"/>
                      <a:pt x="107" y="90"/>
                    </a:cubicBezTo>
                    <a:cubicBezTo>
                      <a:pt x="115" y="94"/>
                      <a:pt x="115" y="94"/>
                      <a:pt x="115" y="94"/>
                    </a:cubicBezTo>
                    <a:cubicBezTo>
                      <a:pt x="116" y="94"/>
                      <a:pt x="116" y="94"/>
                      <a:pt x="117" y="94"/>
                    </a:cubicBezTo>
                    <a:cubicBezTo>
                      <a:pt x="108" y="111"/>
                      <a:pt x="90" y="123"/>
                      <a:pt x="68" y="123"/>
                    </a:cubicBezTo>
                    <a:close/>
                  </a:path>
                </a:pathLst>
              </a:custGeom>
              <a:grpFill/>
              <a:ln w="9525">
                <a:noFill/>
                <a:round/>
                <a:headEnd/>
                <a:tailEnd/>
              </a:ln>
            </p:spPr>
            <p:txBody>
              <a:bodyPr/>
              <a:lstStyle/>
              <a:p>
                <a:pPr defTabSz="684838">
                  <a:defRPr/>
                </a:pPr>
                <a:endParaRPr lang="zh-CN" altLang="en-US" sz="12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41" name="Freeform 34"/>
              <p:cNvSpPr>
                <a:spLocks/>
              </p:cNvSpPr>
              <p:nvPr/>
            </p:nvSpPr>
            <p:spPr bwMode="auto">
              <a:xfrm>
                <a:off x="7458075" y="1504950"/>
                <a:ext cx="173037" cy="57150"/>
              </a:xfrm>
              <a:custGeom>
                <a:avLst/>
                <a:gdLst>
                  <a:gd name="T0" fmla="*/ 41 w 49"/>
                  <a:gd name="T1" fmla="*/ 0 h 16"/>
                  <a:gd name="T2" fmla="*/ 8 w 49"/>
                  <a:gd name="T3" fmla="*/ 0 h 16"/>
                  <a:gd name="T4" fmla="*/ 0 w 49"/>
                  <a:gd name="T5" fmla="*/ 8 h 16"/>
                  <a:gd name="T6" fmla="*/ 8 w 49"/>
                  <a:gd name="T7" fmla="*/ 16 h 16"/>
                  <a:gd name="T8" fmla="*/ 41 w 49"/>
                  <a:gd name="T9" fmla="*/ 16 h 16"/>
                  <a:gd name="T10" fmla="*/ 49 w 49"/>
                  <a:gd name="T11" fmla="*/ 8 h 16"/>
                  <a:gd name="T12" fmla="*/ 41 w 49"/>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9" h="16">
                    <a:moveTo>
                      <a:pt x="41" y="0"/>
                    </a:moveTo>
                    <a:cubicBezTo>
                      <a:pt x="8" y="0"/>
                      <a:pt x="8" y="0"/>
                      <a:pt x="8" y="0"/>
                    </a:cubicBezTo>
                    <a:cubicBezTo>
                      <a:pt x="4" y="0"/>
                      <a:pt x="0" y="4"/>
                      <a:pt x="0" y="8"/>
                    </a:cubicBezTo>
                    <a:cubicBezTo>
                      <a:pt x="0" y="12"/>
                      <a:pt x="4" y="16"/>
                      <a:pt x="8" y="16"/>
                    </a:cubicBezTo>
                    <a:cubicBezTo>
                      <a:pt x="41" y="16"/>
                      <a:pt x="41" y="16"/>
                      <a:pt x="41" y="16"/>
                    </a:cubicBezTo>
                    <a:cubicBezTo>
                      <a:pt x="45" y="16"/>
                      <a:pt x="49" y="12"/>
                      <a:pt x="49" y="8"/>
                    </a:cubicBezTo>
                    <a:cubicBezTo>
                      <a:pt x="49" y="4"/>
                      <a:pt x="45" y="0"/>
                      <a:pt x="41" y="0"/>
                    </a:cubicBezTo>
                    <a:close/>
                  </a:path>
                </a:pathLst>
              </a:custGeom>
              <a:grpFill/>
              <a:ln w="9525">
                <a:noFill/>
                <a:round/>
                <a:headEnd/>
                <a:tailEnd/>
              </a:ln>
            </p:spPr>
            <p:txBody>
              <a:bodyPr/>
              <a:lstStyle/>
              <a:p>
                <a:pPr defTabSz="684838">
                  <a:defRPr/>
                </a:pPr>
                <a:endParaRPr lang="zh-CN" altLang="en-US" sz="12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42" name="Oval 35"/>
              <p:cNvSpPr>
                <a:spLocks noChangeArrowheads="1"/>
              </p:cNvSpPr>
              <p:nvPr/>
            </p:nvSpPr>
            <p:spPr bwMode="auto">
              <a:xfrm>
                <a:off x="7445375" y="1393825"/>
                <a:ext cx="31750" cy="31750"/>
              </a:xfrm>
              <a:prstGeom prst="ellipse">
                <a:avLst/>
              </a:prstGeom>
              <a:grpFill/>
              <a:ln w="9525">
                <a:noFill/>
                <a:round/>
                <a:headEnd/>
                <a:tailEnd/>
              </a:ln>
            </p:spPr>
            <p:txBody>
              <a:bodyPr/>
              <a:lstStyle/>
              <a:p>
                <a:pPr defTabSz="684838">
                  <a:defRPr/>
                </a:pPr>
                <a:endParaRPr lang="zh-CN" altLang="en-US" sz="12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43" name="Oval 36"/>
              <p:cNvSpPr>
                <a:spLocks noChangeArrowheads="1"/>
              </p:cNvSpPr>
              <p:nvPr/>
            </p:nvSpPr>
            <p:spPr bwMode="auto">
              <a:xfrm>
                <a:off x="7472363" y="1341438"/>
                <a:ext cx="31750" cy="34925"/>
              </a:xfrm>
              <a:prstGeom prst="ellipse">
                <a:avLst/>
              </a:prstGeom>
              <a:grpFill/>
              <a:ln w="9525">
                <a:noFill/>
                <a:round/>
                <a:headEnd/>
                <a:tailEnd/>
              </a:ln>
            </p:spPr>
            <p:txBody>
              <a:bodyPr/>
              <a:lstStyle/>
              <a:p>
                <a:pPr defTabSz="684838">
                  <a:defRPr/>
                </a:pPr>
                <a:endParaRPr lang="zh-CN" altLang="en-US" sz="12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44" name="Oval 37"/>
              <p:cNvSpPr>
                <a:spLocks noChangeArrowheads="1"/>
              </p:cNvSpPr>
              <p:nvPr/>
            </p:nvSpPr>
            <p:spPr bwMode="auto">
              <a:xfrm>
                <a:off x="7529513" y="1323975"/>
                <a:ext cx="31750" cy="31750"/>
              </a:xfrm>
              <a:prstGeom prst="ellipse">
                <a:avLst/>
              </a:prstGeom>
              <a:grpFill/>
              <a:ln w="9525">
                <a:noFill/>
                <a:round/>
                <a:headEnd/>
                <a:tailEnd/>
              </a:ln>
            </p:spPr>
            <p:txBody>
              <a:bodyPr/>
              <a:lstStyle/>
              <a:p>
                <a:pPr defTabSz="684838">
                  <a:defRPr/>
                </a:pPr>
                <a:endParaRPr lang="zh-CN" altLang="en-US" sz="12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45" name="Oval 38"/>
              <p:cNvSpPr>
                <a:spLocks noChangeArrowheads="1"/>
              </p:cNvSpPr>
              <p:nvPr/>
            </p:nvSpPr>
            <p:spPr bwMode="auto">
              <a:xfrm>
                <a:off x="7613650" y="1393825"/>
                <a:ext cx="34925" cy="31750"/>
              </a:xfrm>
              <a:prstGeom prst="ellipse">
                <a:avLst/>
              </a:prstGeom>
              <a:grpFill/>
              <a:ln w="9525">
                <a:noFill/>
                <a:round/>
                <a:headEnd/>
                <a:tailEnd/>
              </a:ln>
            </p:spPr>
            <p:txBody>
              <a:bodyPr/>
              <a:lstStyle/>
              <a:p>
                <a:pPr defTabSz="684838">
                  <a:defRPr/>
                </a:pPr>
                <a:endParaRPr lang="zh-CN" altLang="en-US" sz="12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46" name="Freeform 39"/>
              <p:cNvSpPr>
                <a:spLocks/>
              </p:cNvSpPr>
              <p:nvPr/>
            </p:nvSpPr>
            <p:spPr bwMode="auto">
              <a:xfrm>
                <a:off x="7504113" y="1312863"/>
                <a:ext cx="136525" cy="165100"/>
              </a:xfrm>
              <a:custGeom>
                <a:avLst/>
                <a:gdLst>
                  <a:gd name="T0" fmla="*/ 1 w 39"/>
                  <a:gd name="T1" fmla="*/ 47 h 47"/>
                  <a:gd name="T2" fmla="*/ 7 w 39"/>
                  <a:gd name="T3" fmla="*/ 42 h 47"/>
                  <a:gd name="T4" fmla="*/ 11 w 39"/>
                  <a:gd name="T5" fmla="*/ 43 h 47"/>
                  <a:gd name="T6" fmla="*/ 21 w 39"/>
                  <a:gd name="T7" fmla="*/ 34 h 47"/>
                  <a:gd name="T8" fmla="*/ 19 w 39"/>
                  <a:gd name="T9" fmla="*/ 29 h 47"/>
                  <a:gd name="T10" fmla="*/ 22 w 39"/>
                  <a:gd name="T11" fmla="*/ 26 h 47"/>
                  <a:gd name="T12" fmla="*/ 28 w 39"/>
                  <a:gd name="T13" fmla="*/ 17 h 47"/>
                  <a:gd name="T14" fmla="*/ 32 w 39"/>
                  <a:gd name="T15" fmla="*/ 13 h 47"/>
                  <a:gd name="T16" fmla="*/ 32 w 39"/>
                  <a:gd name="T17" fmla="*/ 12 h 47"/>
                  <a:gd name="T18" fmla="*/ 38 w 39"/>
                  <a:gd name="T19" fmla="*/ 0 h 47"/>
                  <a:gd name="T20" fmla="*/ 28 w 39"/>
                  <a:gd name="T21" fmla="*/ 8 h 47"/>
                  <a:gd name="T22" fmla="*/ 27 w 39"/>
                  <a:gd name="T23" fmla="*/ 8 h 47"/>
                  <a:gd name="T24" fmla="*/ 23 w 39"/>
                  <a:gd name="T25" fmla="*/ 13 h 47"/>
                  <a:gd name="T26" fmla="*/ 23 w 39"/>
                  <a:gd name="T27" fmla="*/ 13 h 47"/>
                  <a:gd name="T28" fmla="*/ 16 w 39"/>
                  <a:gd name="T29" fmla="*/ 21 h 47"/>
                  <a:gd name="T30" fmla="*/ 14 w 39"/>
                  <a:gd name="T31" fmla="*/ 24 h 47"/>
                  <a:gd name="T32" fmla="*/ 11 w 39"/>
                  <a:gd name="T33" fmla="*/ 24 h 47"/>
                  <a:gd name="T34" fmla="*/ 2 w 39"/>
                  <a:gd name="T35" fmla="*/ 34 h 47"/>
                  <a:gd name="T36" fmla="*/ 4 w 39"/>
                  <a:gd name="T37" fmla="*/ 39 h 47"/>
                  <a:gd name="T38" fmla="*/ 1 w 39"/>
                  <a:gd name="T3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7">
                    <a:moveTo>
                      <a:pt x="1" y="47"/>
                    </a:moveTo>
                    <a:cubicBezTo>
                      <a:pt x="1" y="47"/>
                      <a:pt x="4" y="45"/>
                      <a:pt x="7" y="42"/>
                    </a:cubicBezTo>
                    <a:cubicBezTo>
                      <a:pt x="9" y="43"/>
                      <a:pt x="10" y="43"/>
                      <a:pt x="11" y="43"/>
                    </a:cubicBezTo>
                    <a:cubicBezTo>
                      <a:pt x="17" y="43"/>
                      <a:pt x="21" y="39"/>
                      <a:pt x="21" y="34"/>
                    </a:cubicBezTo>
                    <a:cubicBezTo>
                      <a:pt x="21" y="32"/>
                      <a:pt x="20" y="30"/>
                      <a:pt x="19" y="29"/>
                    </a:cubicBezTo>
                    <a:cubicBezTo>
                      <a:pt x="20" y="28"/>
                      <a:pt x="21" y="27"/>
                      <a:pt x="22" y="26"/>
                    </a:cubicBezTo>
                    <a:cubicBezTo>
                      <a:pt x="24" y="23"/>
                      <a:pt x="26" y="20"/>
                      <a:pt x="28" y="17"/>
                    </a:cubicBezTo>
                    <a:cubicBezTo>
                      <a:pt x="30" y="17"/>
                      <a:pt x="32" y="15"/>
                      <a:pt x="32" y="13"/>
                    </a:cubicBezTo>
                    <a:cubicBezTo>
                      <a:pt x="32" y="13"/>
                      <a:pt x="32" y="13"/>
                      <a:pt x="32" y="12"/>
                    </a:cubicBezTo>
                    <a:cubicBezTo>
                      <a:pt x="36" y="6"/>
                      <a:pt x="39" y="1"/>
                      <a:pt x="38" y="0"/>
                    </a:cubicBezTo>
                    <a:cubicBezTo>
                      <a:pt x="37" y="0"/>
                      <a:pt x="33" y="3"/>
                      <a:pt x="28" y="8"/>
                    </a:cubicBezTo>
                    <a:cubicBezTo>
                      <a:pt x="28" y="8"/>
                      <a:pt x="27" y="8"/>
                      <a:pt x="27" y="8"/>
                    </a:cubicBezTo>
                    <a:cubicBezTo>
                      <a:pt x="25" y="8"/>
                      <a:pt x="23" y="10"/>
                      <a:pt x="23" y="13"/>
                    </a:cubicBezTo>
                    <a:cubicBezTo>
                      <a:pt x="23" y="13"/>
                      <a:pt x="23" y="13"/>
                      <a:pt x="23" y="13"/>
                    </a:cubicBezTo>
                    <a:cubicBezTo>
                      <a:pt x="21" y="16"/>
                      <a:pt x="19" y="18"/>
                      <a:pt x="16" y="21"/>
                    </a:cubicBezTo>
                    <a:cubicBezTo>
                      <a:pt x="15" y="22"/>
                      <a:pt x="15" y="23"/>
                      <a:pt x="14" y="24"/>
                    </a:cubicBezTo>
                    <a:cubicBezTo>
                      <a:pt x="13" y="24"/>
                      <a:pt x="12" y="24"/>
                      <a:pt x="11" y="24"/>
                    </a:cubicBezTo>
                    <a:cubicBezTo>
                      <a:pt x="6" y="24"/>
                      <a:pt x="2" y="28"/>
                      <a:pt x="2" y="34"/>
                    </a:cubicBezTo>
                    <a:cubicBezTo>
                      <a:pt x="2" y="35"/>
                      <a:pt x="3" y="37"/>
                      <a:pt x="4" y="39"/>
                    </a:cubicBezTo>
                    <a:cubicBezTo>
                      <a:pt x="1" y="43"/>
                      <a:pt x="0" y="46"/>
                      <a:pt x="1" y="47"/>
                    </a:cubicBezTo>
                    <a:close/>
                  </a:path>
                </a:pathLst>
              </a:custGeom>
              <a:grpFill/>
              <a:ln w="9525">
                <a:noFill/>
                <a:round/>
                <a:headEnd/>
                <a:tailEnd/>
              </a:ln>
            </p:spPr>
            <p:txBody>
              <a:bodyPr/>
              <a:lstStyle/>
              <a:p>
                <a:pPr defTabSz="684838">
                  <a:defRPr/>
                </a:pPr>
                <a:endParaRPr lang="zh-CN" altLang="en-US" sz="12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grpSp>
        <p:sp>
          <p:nvSpPr>
            <p:cNvPr id="28" name="Freeform 111"/>
            <p:cNvSpPr>
              <a:spLocks noChangeAspect="1" noEditPoints="1"/>
            </p:cNvSpPr>
            <p:nvPr/>
          </p:nvSpPr>
          <p:spPr bwMode="auto">
            <a:xfrm>
              <a:off x="3549125" y="4240050"/>
              <a:ext cx="353432" cy="360000"/>
            </a:xfrm>
            <a:custGeom>
              <a:avLst/>
              <a:gdLst/>
              <a:ahLst/>
              <a:cxnLst>
                <a:cxn ang="0">
                  <a:pos x="15565" y="4694"/>
                </a:cxn>
                <a:cxn ang="0">
                  <a:pos x="14497" y="6534"/>
                </a:cxn>
                <a:cxn ang="0">
                  <a:pos x="14278" y="7070"/>
                </a:cxn>
                <a:cxn ang="0">
                  <a:pos x="13902" y="7499"/>
                </a:cxn>
                <a:cxn ang="0">
                  <a:pos x="13403" y="7782"/>
                </a:cxn>
                <a:cxn ang="0">
                  <a:pos x="12819" y="7885"/>
                </a:cxn>
                <a:cxn ang="0">
                  <a:pos x="12234" y="7782"/>
                </a:cxn>
                <a:cxn ang="0">
                  <a:pos x="11735" y="7499"/>
                </a:cxn>
                <a:cxn ang="0">
                  <a:pos x="11357" y="7070"/>
                </a:cxn>
                <a:cxn ang="0">
                  <a:pos x="11139" y="6534"/>
                </a:cxn>
                <a:cxn ang="0">
                  <a:pos x="5630" y="6366"/>
                </a:cxn>
                <a:cxn ang="0">
                  <a:pos x="5464" y="6926"/>
                </a:cxn>
                <a:cxn ang="0">
                  <a:pos x="5129" y="7390"/>
                </a:cxn>
                <a:cxn ang="0">
                  <a:pos x="4661" y="7718"/>
                </a:cxn>
                <a:cxn ang="0">
                  <a:pos x="4097" y="7877"/>
                </a:cxn>
                <a:cxn ang="0">
                  <a:pos x="3499" y="7831"/>
                </a:cxn>
                <a:cxn ang="0">
                  <a:pos x="2971" y="7596"/>
                </a:cxn>
                <a:cxn ang="0">
                  <a:pos x="2556" y="7205"/>
                </a:cxn>
                <a:cxn ang="0">
                  <a:pos x="2288" y="6695"/>
                </a:cxn>
                <a:cxn ang="0">
                  <a:pos x="0" y="6192"/>
                </a:cxn>
                <a:cxn ang="0">
                  <a:pos x="12951" y="5299"/>
                </a:cxn>
                <a:cxn ang="0">
                  <a:pos x="13234" y="5395"/>
                </a:cxn>
                <a:cxn ang="0">
                  <a:pos x="13465" y="5576"/>
                </a:cxn>
                <a:cxn ang="0">
                  <a:pos x="13623" y="5823"/>
                </a:cxn>
                <a:cxn ang="0">
                  <a:pos x="13691" y="6119"/>
                </a:cxn>
                <a:cxn ang="0">
                  <a:pos x="13653" y="6424"/>
                </a:cxn>
                <a:cxn ang="0">
                  <a:pos x="13518" y="6687"/>
                </a:cxn>
                <a:cxn ang="0">
                  <a:pos x="13306" y="6889"/>
                </a:cxn>
                <a:cxn ang="0">
                  <a:pos x="13036" y="7012"/>
                </a:cxn>
                <a:cxn ang="0">
                  <a:pos x="12729" y="7034"/>
                </a:cxn>
                <a:cxn ang="0">
                  <a:pos x="12440" y="6952"/>
                </a:cxn>
                <a:cxn ang="0">
                  <a:pos x="12201" y="6782"/>
                </a:cxn>
                <a:cxn ang="0">
                  <a:pos x="12031" y="6542"/>
                </a:cxn>
                <a:cxn ang="0">
                  <a:pos x="11949" y="6253"/>
                </a:cxn>
                <a:cxn ang="0">
                  <a:pos x="11972" y="5946"/>
                </a:cxn>
                <a:cxn ang="0">
                  <a:pos x="12094" y="5675"/>
                </a:cxn>
                <a:cxn ang="0">
                  <a:pos x="12296" y="5463"/>
                </a:cxn>
                <a:cxn ang="0">
                  <a:pos x="12559" y="5328"/>
                </a:cxn>
                <a:cxn ang="0">
                  <a:pos x="3923" y="5289"/>
                </a:cxn>
                <a:cxn ang="0">
                  <a:pos x="4224" y="5342"/>
                </a:cxn>
                <a:cxn ang="0">
                  <a:pos x="4479" y="5489"/>
                </a:cxn>
                <a:cxn ang="0">
                  <a:pos x="4670" y="5711"/>
                </a:cxn>
                <a:cxn ang="0">
                  <a:pos x="4779" y="5988"/>
                </a:cxn>
                <a:cxn ang="0">
                  <a:pos x="4787" y="6297"/>
                </a:cxn>
                <a:cxn ang="0">
                  <a:pos x="4691" y="6580"/>
                </a:cxn>
                <a:cxn ang="0">
                  <a:pos x="4510" y="6811"/>
                </a:cxn>
                <a:cxn ang="0">
                  <a:pos x="4263" y="6969"/>
                </a:cxn>
                <a:cxn ang="0">
                  <a:pos x="3968" y="7037"/>
                </a:cxn>
                <a:cxn ang="0">
                  <a:pos x="3664" y="6999"/>
                </a:cxn>
                <a:cxn ang="0">
                  <a:pos x="3401" y="6864"/>
                </a:cxn>
                <a:cxn ang="0">
                  <a:pos x="3199" y="6652"/>
                </a:cxn>
                <a:cxn ang="0">
                  <a:pos x="3077" y="6382"/>
                </a:cxn>
                <a:cxn ang="0">
                  <a:pos x="3054" y="6074"/>
                </a:cxn>
                <a:cxn ang="0">
                  <a:pos x="3136" y="5785"/>
                </a:cxn>
                <a:cxn ang="0">
                  <a:pos x="3306" y="5545"/>
                </a:cxn>
                <a:cxn ang="0">
                  <a:pos x="3545" y="5375"/>
                </a:cxn>
                <a:cxn ang="0">
                  <a:pos x="3834" y="5293"/>
                </a:cxn>
                <a:cxn ang="0">
                  <a:pos x="4469" y="944"/>
                </a:cxn>
              </a:cxnLst>
              <a:rect l="0" t="0" r="r" b="b"/>
              <a:pathLst>
                <a:path w="16454" h="7885">
                  <a:moveTo>
                    <a:pt x="889" y="3618"/>
                  </a:moveTo>
                  <a:lnTo>
                    <a:pt x="2425" y="2994"/>
                  </a:lnTo>
                  <a:lnTo>
                    <a:pt x="4207" y="61"/>
                  </a:lnTo>
                  <a:lnTo>
                    <a:pt x="10146" y="0"/>
                  </a:lnTo>
                  <a:lnTo>
                    <a:pt x="11966" y="2775"/>
                  </a:lnTo>
                  <a:lnTo>
                    <a:pt x="15565" y="3618"/>
                  </a:lnTo>
                  <a:lnTo>
                    <a:pt x="15565" y="4694"/>
                  </a:lnTo>
                  <a:lnTo>
                    <a:pt x="16454" y="4694"/>
                  </a:lnTo>
                  <a:lnTo>
                    <a:pt x="16454" y="6192"/>
                  </a:lnTo>
                  <a:lnTo>
                    <a:pt x="14537" y="6192"/>
                  </a:lnTo>
                  <a:lnTo>
                    <a:pt x="14533" y="6279"/>
                  </a:lnTo>
                  <a:lnTo>
                    <a:pt x="14525" y="6366"/>
                  </a:lnTo>
                  <a:lnTo>
                    <a:pt x="14513" y="6450"/>
                  </a:lnTo>
                  <a:lnTo>
                    <a:pt x="14497" y="6534"/>
                  </a:lnTo>
                  <a:lnTo>
                    <a:pt x="14476" y="6615"/>
                  </a:lnTo>
                  <a:lnTo>
                    <a:pt x="14453" y="6695"/>
                  </a:lnTo>
                  <a:lnTo>
                    <a:pt x="14425" y="6775"/>
                  </a:lnTo>
                  <a:lnTo>
                    <a:pt x="14393" y="6851"/>
                  </a:lnTo>
                  <a:lnTo>
                    <a:pt x="14358" y="6926"/>
                  </a:lnTo>
                  <a:lnTo>
                    <a:pt x="14320" y="6999"/>
                  </a:lnTo>
                  <a:lnTo>
                    <a:pt x="14278" y="7070"/>
                  </a:lnTo>
                  <a:lnTo>
                    <a:pt x="14234" y="7139"/>
                  </a:lnTo>
                  <a:lnTo>
                    <a:pt x="14185" y="7205"/>
                  </a:lnTo>
                  <a:lnTo>
                    <a:pt x="14134" y="7269"/>
                  </a:lnTo>
                  <a:lnTo>
                    <a:pt x="14081" y="7331"/>
                  </a:lnTo>
                  <a:lnTo>
                    <a:pt x="14023" y="7390"/>
                  </a:lnTo>
                  <a:lnTo>
                    <a:pt x="13963" y="7445"/>
                  </a:lnTo>
                  <a:lnTo>
                    <a:pt x="13902" y="7499"/>
                  </a:lnTo>
                  <a:lnTo>
                    <a:pt x="13837" y="7549"/>
                  </a:lnTo>
                  <a:lnTo>
                    <a:pt x="13770" y="7596"/>
                  </a:lnTo>
                  <a:lnTo>
                    <a:pt x="13700" y="7640"/>
                  </a:lnTo>
                  <a:lnTo>
                    <a:pt x="13629" y="7681"/>
                  </a:lnTo>
                  <a:lnTo>
                    <a:pt x="13556" y="7718"/>
                  </a:lnTo>
                  <a:lnTo>
                    <a:pt x="13480" y="7752"/>
                  </a:lnTo>
                  <a:lnTo>
                    <a:pt x="13403" y="7782"/>
                  </a:lnTo>
                  <a:lnTo>
                    <a:pt x="13324" y="7809"/>
                  </a:lnTo>
                  <a:lnTo>
                    <a:pt x="13242" y="7831"/>
                  </a:lnTo>
                  <a:lnTo>
                    <a:pt x="13161" y="7851"/>
                  </a:lnTo>
                  <a:lnTo>
                    <a:pt x="13077" y="7865"/>
                  </a:lnTo>
                  <a:lnTo>
                    <a:pt x="12991" y="7877"/>
                  </a:lnTo>
                  <a:lnTo>
                    <a:pt x="12906" y="7883"/>
                  </a:lnTo>
                  <a:lnTo>
                    <a:pt x="12819" y="7885"/>
                  </a:lnTo>
                  <a:lnTo>
                    <a:pt x="12731" y="7883"/>
                  </a:lnTo>
                  <a:lnTo>
                    <a:pt x="12645" y="7877"/>
                  </a:lnTo>
                  <a:lnTo>
                    <a:pt x="12560" y="7865"/>
                  </a:lnTo>
                  <a:lnTo>
                    <a:pt x="12476" y="7851"/>
                  </a:lnTo>
                  <a:lnTo>
                    <a:pt x="12393" y="7831"/>
                  </a:lnTo>
                  <a:lnTo>
                    <a:pt x="12313" y="7809"/>
                  </a:lnTo>
                  <a:lnTo>
                    <a:pt x="12234" y="7782"/>
                  </a:lnTo>
                  <a:lnTo>
                    <a:pt x="12156" y="7752"/>
                  </a:lnTo>
                  <a:lnTo>
                    <a:pt x="12080" y="7718"/>
                  </a:lnTo>
                  <a:lnTo>
                    <a:pt x="12007" y="7681"/>
                  </a:lnTo>
                  <a:lnTo>
                    <a:pt x="11935" y="7640"/>
                  </a:lnTo>
                  <a:lnTo>
                    <a:pt x="11866" y="7596"/>
                  </a:lnTo>
                  <a:lnTo>
                    <a:pt x="11800" y="7549"/>
                  </a:lnTo>
                  <a:lnTo>
                    <a:pt x="11735" y="7499"/>
                  </a:lnTo>
                  <a:lnTo>
                    <a:pt x="11672" y="7445"/>
                  </a:lnTo>
                  <a:lnTo>
                    <a:pt x="11613" y="7390"/>
                  </a:lnTo>
                  <a:lnTo>
                    <a:pt x="11556" y="7331"/>
                  </a:lnTo>
                  <a:lnTo>
                    <a:pt x="11502" y="7269"/>
                  </a:lnTo>
                  <a:lnTo>
                    <a:pt x="11451" y="7205"/>
                  </a:lnTo>
                  <a:lnTo>
                    <a:pt x="11403" y="7139"/>
                  </a:lnTo>
                  <a:lnTo>
                    <a:pt x="11357" y="7070"/>
                  </a:lnTo>
                  <a:lnTo>
                    <a:pt x="11316" y="6999"/>
                  </a:lnTo>
                  <a:lnTo>
                    <a:pt x="11277" y="6926"/>
                  </a:lnTo>
                  <a:lnTo>
                    <a:pt x="11242" y="6851"/>
                  </a:lnTo>
                  <a:lnTo>
                    <a:pt x="11211" y="6775"/>
                  </a:lnTo>
                  <a:lnTo>
                    <a:pt x="11184" y="6695"/>
                  </a:lnTo>
                  <a:lnTo>
                    <a:pt x="11159" y="6615"/>
                  </a:lnTo>
                  <a:lnTo>
                    <a:pt x="11139" y="6534"/>
                  </a:lnTo>
                  <a:lnTo>
                    <a:pt x="11123" y="6450"/>
                  </a:lnTo>
                  <a:lnTo>
                    <a:pt x="11111" y="6366"/>
                  </a:lnTo>
                  <a:lnTo>
                    <a:pt x="11103" y="6279"/>
                  </a:lnTo>
                  <a:lnTo>
                    <a:pt x="11099" y="6192"/>
                  </a:lnTo>
                  <a:lnTo>
                    <a:pt x="5642" y="6192"/>
                  </a:lnTo>
                  <a:lnTo>
                    <a:pt x="5639" y="6279"/>
                  </a:lnTo>
                  <a:lnTo>
                    <a:pt x="5630" y="6366"/>
                  </a:lnTo>
                  <a:lnTo>
                    <a:pt x="5618" y="6450"/>
                  </a:lnTo>
                  <a:lnTo>
                    <a:pt x="5602" y="6534"/>
                  </a:lnTo>
                  <a:lnTo>
                    <a:pt x="5582" y="6615"/>
                  </a:lnTo>
                  <a:lnTo>
                    <a:pt x="5557" y="6695"/>
                  </a:lnTo>
                  <a:lnTo>
                    <a:pt x="5530" y="6775"/>
                  </a:lnTo>
                  <a:lnTo>
                    <a:pt x="5499" y="6851"/>
                  </a:lnTo>
                  <a:lnTo>
                    <a:pt x="5464" y="6926"/>
                  </a:lnTo>
                  <a:lnTo>
                    <a:pt x="5425" y="6999"/>
                  </a:lnTo>
                  <a:lnTo>
                    <a:pt x="5384" y="7070"/>
                  </a:lnTo>
                  <a:lnTo>
                    <a:pt x="5338" y="7139"/>
                  </a:lnTo>
                  <a:lnTo>
                    <a:pt x="5290" y="7205"/>
                  </a:lnTo>
                  <a:lnTo>
                    <a:pt x="5240" y="7269"/>
                  </a:lnTo>
                  <a:lnTo>
                    <a:pt x="5185" y="7331"/>
                  </a:lnTo>
                  <a:lnTo>
                    <a:pt x="5129" y="7390"/>
                  </a:lnTo>
                  <a:lnTo>
                    <a:pt x="5069" y="7445"/>
                  </a:lnTo>
                  <a:lnTo>
                    <a:pt x="5006" y="7499"/>
                  </a:lnTo>
                  <a:lnTo>
                    <a:pt x="4942" y="7549"/>
                  </a:lnTo>
                  <a:lnTo>
                    <a:pt x="4874" y="7596"/>
                  </a:lnTo>
                  <a:lnTo>
                    <a:pt x="4806" y="7640"/>
                  </a:lnTo>
                  <a:lnTo>
                    <a:pt x="4734" y="7681"/>
                  </a:lnTo>
                  <a:lnTo>
                    <a:pt x="4661" y="7718"/>
                  </a:lnTo>
                  <a:lnTo>
                    <a:pt x="4586" y="7752"/>
                  </a:lnTo>
                  <a:lnTo>
                    <a:pt x="4507" y="7782"/>
                  </a:lnTo>
                  <a:lnTo>
                    <a:pt x="4428" y="7809"/>
                  </a:lnTo>
                  <a:lnTo>
                    <a:pt x="4348" y="7831"/>
                  </a:lnTo>
                  <a:lnTo>
                    <a:pt x="4266" y="7851"/>
                  </a:lnTo>
                  <a:lnTo>
                    <a:pt x="4182" y="7865"/>
                  </a:lnTo>
                  <a:lnTo>
                    <a:pt x="4097" y="7877"/>
                  </a:lnTo>
                  <a:lnTo>
                    <a:pt x="4011" y="7883"/>
                  </a:lnTo>
                  <a:lnTo>
                    <a:pt x="3923" y="7885"/>
                  </a:lnTo>
                  <a:lnTo>
                    <a:pt x="3836" y="7883"/>
                  </a:lnTo>
                  <a:lnTo>
                    <a:pt x="3749" y="7877"/>
                  </a:lnTo>
                  <a:lnTo>
                    <a:pt x="3664" y="7865"/>
                  </a:lnTo>
                  <a:lnTo>
                    <a:pt x="3581" y="7851"/>
                  </a:lnTo>
                  <a:lnTo>
                    <a:pt x="3499" y="7831"/>
                  </a:lnTo>
                  <a:lnTo>
                    <a:pt x="3417" y="7809"/>
                  </a:lnTo>
                  <a:lnTo>
                    <a:pt x="3339" y="7782"/>
                  </a:lnTo>
                  <a:lnTo>
                    <a:pt x="3261" y="7752"/>
                  </a:lnTo>
                  <a:lnTo>
                    <a:pt x="3186" y="7718"/>
                  </a:lnTo>
                  <a:lnTo>
                    <a:pt x="3112" y="7681"/>
                  </a:lnTo>
                  <a:lnTo>
                    <a:pt x="3041" y="7640"/>
                  </a:lnTo>
                  <a:lnTo>
                    <a:pt x="2971" y="7596"/>
                  </a:lnTo>
                  <a:lnTo>
                    <a:pt x="2904" y="7549"/>
                  </a:lnTo>
                  <a:lnTo>
                    <a:pt x="2839" y="7499"/>
                  </a:lnTo>
                  <a:lnTo>
                    <a:pt x="2778" y="7445"/>
                  </a:lnTo>
                  <a:lnTo>
                    <a:pt x="2718" y="7390"/>
                  </a:lnTo>
                  <a:lnTo>
                    <a:pt x="2661" y="7331"/>
                  </a:lnTo>
                  <a:lnTo>
                    <a:pt x="2607" y="7269"/>
                  </a:lnTo>
                  <a:lnTo>
                    <a:pt x="2556" y="7205"/>
                  </a:lnTo>
                  <a:lnTo>
                    <a:pt x="2508" y="7139"/>
                  </a:lnTo>
                  <a:lnTo>
                    <a:pt x="2463" y="7070"/>
                  </a:lnTo>
                  <a:lnTo>
                    <a:pt x="2421" y="6999"/>
                  </a:lnTo>
                  <a:lnTo>
                    <a:pt x="2383" y="6926"/>
                  </a:lnTo>
                  <a:lnTo>
                    <a:pt x="2348" y="6851"/>
                  </a:lnTo>
                  <a:lnTo>
                    <a:pt x="2316" y="6775"/>
                  </a:lnTo>
                  <a:lnTo>
                    <a:pt x="2288" y="6695"/>
                  </a:lnTo>
                  <a:lnTo>
                    <a:pt x="2264" y="6615"/>
                  </a:lnTo>
                  <a:lnTo>
                    <a:pt x="2244" y="6534"/>
                  </a:lnTo>
                  <a:lnTo>
                    <a:pt x="2228" y="6450"/>
                  </a:lnTo>
                  <a:lnTo>
                    <a:pt x="2216" y="6366"/>
                  </a:lnTo>
                  <a:lnTo>
                    <a:pt x="2208" y="6279"/>
                  </a:lnTo>
                  <a:lnTo>
                    <a:pt x="2205" y="6192"/>
                  </a:lnTo>
                  <a:lnTo>
                    <a:pt x="0" y="6192"/>
                  </a:lnTo>
                  <a:lnTo>
                    <a:pt x="0" y="4694"/>
                  </a:lnTo>
                  <a:lnTo>
                    <a:pt x="889" y="4694"/>
                  </a:lnTo>
                  <a:lnTo>
                    <a:pt x="889" y="3618"/>
                  </a:lnTo>
                  <a:close/>
                  <a:moveTo>
                    <a:pt x="12819" y="5289"/>
                  </a:moveTo>
                  <a:lnTo>
                    <a:pt x="12863" y="5290"/>
                  </a:lnTo>
                  <a:lnTo>
                    <a:pt x="12907" y="5293"/>
                  </a:lnTo>
                  <a:lnTo>
                    <a:pt x="12951" y="5299"/>
                  </a:lnTo>
                  <a:lnTo>
                    <a:pt x="12994" y="5306"/>
                  </a:lnTo>
                  <a:lnTo>
                    <a:pt x="13036" y="5316"/>
                  </a:lnTo>
                  <a:lnTo>
                    <a:pt x="13078" y="5328"/>
                  </a:lnTo>
                  <a:lnTo>
                    <a:pt x="13118" y="5342"/>
                  </a:lnTo>
                  <a:lnTo>
                    <a:pt x="13158" y="5358"/>
                  </a:lnTo>
                  <a:lnTo>
                    <a:pt x="13196" y="5375"/>
                  </a:lnTo>
                  <a:lnTo>
                    <a:pt x="13234" y="5395"/>
                  </a:lnTo>
                  <a:lnTo>
                    <a:pt x="13270" y="5416"/>
                  </a:lnTo>
                  <a:lnTo>
                    <a:pt x="13306" y="5439"/>
                  </a:lnTo>
                  <a:lnTo>
                    <a:pt x="13340" y="5463"/>
                  </a:lnTo>
                  <a:lnTo>
                    <a:pt x="13373" y="5489"/>
                  </a:lnTo>
                  <a:lnTo>
                    <a:pt x="13405" y="5516"/>
                  </a:lnTo>
                  <a:lnTo>
                    <a:pt x="13436" y="5545"/>
                  </a:lnTo>
                  <a:lnTo>
                    <a:pt x="13465" y="5576"/>
                  </a:lnTo>
                  <a:lnTo>
                    <a:pt x="13492" y="5608"/>
                  </a:lnTo>
                  <a:lnTo>
                    <a:pt x="13518" y="5641"/>
                  </a:lnTo>
                  <a:lnTo>
                    <a:pt x="13543" y="5675"/>
                  </a:lnTo>
                  <a:lnTo>
                    <a:pt x="13565" y="5711"/>
                  </a:lnTo>
                  <a:lnTo>
                    <a:pt x="13586" y="5747"/>
                  </a:lnTo>
                  <a:lnTo>
                    <a:pt x="13605" y="5785"/>
                  </a:lnTo>
                  <a:lnTo>
                    <a:pt x="13623" y="5823"/>
                  </a:lnTo>
                  <a:lnTo>
                    <a:pt x="13638" y="5863"/>
                  </a:lnTo>
                  <a:lnTo>
                    <a:pt x="13653" y="5904"/>
                  </a:lnTo>
                  <a:lnTo>
                    <a:pt x="13664" y="5946"/>
                  </a:lnTo>
                  <a:lnTo>
                    <a:pt x="13674" y="5988"/>
                  </a:lnTo>
                  <a:lnTo>
                    <a:pt x="13682" y="6031"/>
                  </a:lnTo>
                  <a:lnTo>
                    <a:pt x="13688" y="6074"/>
                  </a:lnTo>
                  <a:lnTo>
                    <a:pt x="13691" y="6119"/>
                  </a:lnTo>
                  <a:lnTo>
                    <a:pt x="13692" y="6164"/>
                  </a:lnTo>
                  <a:lnTo>
                    <a:pt x="13691" y="6208"/>
                  </a:lnTo>
                  <a:lnTo>
                    <a:pt x="13688" y="6253"/>
                  </a:lnTo>
                  <a:lnTo>
                    <a:pt x="13682" y="6297"/>
                  </a:lnTo>
                  <a:lnTo>
                    <a:pt x="13674" y="6340"/>
                  </a:lnTo>
                  <a:lnTo>
                    <a:pt x="13664" y="6382"/>
                  </a:lnTo>
                  <a:lnTo>
                    <a:pt x="13653" y="6424"/>
                  </a:lnTo>
                  <a:lnTo>
                    <a:pt x="13638" y="6464"/>
                  </a:lnTo>
                  <a:lnTo>
                    <a:pt x="13623" y="6504"/>
                  </a:lnTo>
                  <a:lnTo>
                    <a:pt x="13605" y="6542"/>
                  </a:lnTo>
                  <a:lnTo>
                    <a:pt x="13586" y="6580"/>
                  </a:lnTo>
                  <a:lnTo>
                    <a:pt x="13565" y="6617"/>
                  </a:lnTo>
                  <a:lnTo>
                    <a:pt x="13543" y="6652"/>
                  </a:lnTo>
                  <a:lnTo>
                    <a:pt x="13518" y="6687"/>
                  </a:lnTo>
                  <a:lnTo>
                    <a:pt x="13492" y="6720"/>
                  </a:lnTo>
                  <a:lnTo>
                    <a:pt x="13465" y="6751"/>
                  </a:lnTo>
                  <a:lnTo>
                    <a:pt x="13436" y="6782"/>
                  </a:lnTo>
                  <a:lnTo>
                    <a:pt x="13405" y="6811"/>
                  </a:lnTo>
                  <a:lnTo>
                    <a:pt x="13373" y="6839"/>
                  </a:lnTo>
                  <a:lnTo>
                    <a:pt x="13340" y="6864"/>
                  </a:lnTo>
                  <a:lnTo>
                    <a:pt x="13306" y="6889"/>
                  </a:lnTo>
                  <a:lnTo>
                    <a:pt x="13270" y="6912"/>
                  </a:lnTo>
                  <a:lnTo>
                    <a:pt x="13234" y="6933"/>
                  </a:lnTo>
                  <a:lnTo>
                    <a:pt x="13196" y="6952"/>
                  </a:lnTo>
                  <a:lnTo>
                    <a:pt x="13158" y="6969"/>
                  </a:lnTo>
                  <a:lnTo>
                    <a:pt x="13118" y="6986"/>
                  </a:lnTo>
                  <a:lnTo>
                    <a:pt x="13078" y="6999"/>
                  </a:lnTo>
                  <a:lnTo>
                    <a:pt x="13036" y="7012"/>
                  </a:lnTo>
                  <a:lnTo>
                    <a:pt x="12994" y="7021"/>
                  </a:lnTo>
                  <a:lnTo>
                    <a:pt x="12951" y="7028"/>
                  </a:lnTo>
                  <a:lnTo>
                    <a:pt x="12907" y="7034"/>
                  </a:lnTo>
                  <a:lnTo>
                    <a:pt x="12863" y="7037"/>
                  </a:lnTo>
                  <a:lnTo>
                    <a:pt x="12819" y="7038"/>
                  </a:lnTo>
                  <a:lnTo>
                    <a:pt x="12773" y="7037"/>
                  </a:lnTo>
                  <a:lnTo>
                    <a:pt x="12729" y="7034"/>
                  </a:lnTo>
                  <a:lnTo>
                    <a:pt x="12685" y="7028"/>
                  </a:lnTo>
                  <a:lnTo>
                    <a:pt x="12643" y="7021"/>
                  </a:lnTo>
                  <a:lnTo>
                    <a:pt x="12601" y="7012"/>
                  </a:lnTo>
                  <a:lnTo>
                    <a:pt x="12559" y="6999"/>
                  </a:lnTo>
                  <a:lnTo>
                    <a:pt x="12518" y="6986"/>
                  </a:lnTo>
                  <a:lnTo>
                    <a:pt x="12478" y="6969"/>
                  </a:lnTo>
                  <a:lnTo>
                    <a:pt x="12440" y="6952"/>
                  </a:lnTo>
                  <a:lnTo>
                    <a:pt x="12402" y="6933"/>
                  </a:lnTo>
                  <a:lnTo>
                    <a:pt x="12366" y="6912"/>
                  </a:lnTo>
                  <a:lnTo>
                    <a:pt x="12330" y="6889"/>
                  </a:lnTo>
                  <a:lnTo>
                    <a:pt x="12296" y="6864"/>
                  </a:lnTo>
                  <a:lnTo>
                    <a:pt x="12263" y="6839"/>
                  </a:lnTo>
                  <a:lnTo>
                    <a:pt x="12231" y="6811"/>
                  </a:lnTo>
                  <a:lnTo>
                    <a:pt x="12201" y="6782"/>
                  </a:lnTo>
                  <a:lnTo>
                    <a:pt x="12172" y="6751"/>
                  </a:lnTo>
                  <a:lnTo>
                    <a:pt x="12144" y="6720"/>
                  </a:lnTo>
                  <a:lnTo>
                    <a:pt x="12118" y="6687"/>
                  </a:lnTo>
                  <a:lnTo>
                    <a:pt x="12094" y="6652"/>
                  </a:lnTo>
                  <a:lnTo>
                    <a:pt x="12071" y="6617"/>
                  </a:lnTo>
                  <a:lnTo>
                    <a:pt x="12050" y="6580"/>
                  </a:lnTo>
                  <a:lnTo>
                    <a:pt x="12031" y="6542"/>
                  </a:lnTo>
                  <a:lnTo>
                    <a:pt x="12013" y="6504"/>
                  </a:lnTo>
                  <a:lnTo>
                    <a:pt x="11997" y="6464"/>
                  </a:lnTo>
                  <a:lnTo>
                    <a:pt x="11984" y="6424"/>
                  </a:lnTo>
                  <a:lnTo>
                    <a:pt x="11972" y="6382"/>
                  </a:lnTo>
                  <a:lnTo>
                    <a:pt x="11962" y="6340"/>
                  </a:lnTo>
                  <a:lnTo>
                    <a:pt x="11955" y="6297"/>
                  </a:lnTo>
                  <a:lnTo>
                    <a:pt x="11949" y="6253"/>
                  </a:lnTo>
                  <a:lnTo>
                    <a:pt x="11946" y="6208"/>
                  </a:lnTo>
                  <a:lnTo>
                    <a:pt x="11945" y="6164"/>
                  </a:lnTo>
                  <a:lnTo>
                    <a:pt x="11946" y="6119"/>
                  </a:lnTo>
                  <a:lnTo>
                    <a:pt x="11949" y="6074"/>
                  </a:lnTo>
                  <a:lnTo>
                    <a:pt x="11955" y="6031"/>
                  </a:lnTo>
                  <a:lnTo>
                    <a:pt x="11962" y="5988"/>
                  </a:lnTo>
                  <a:lnTo>
                    <a:pt x="11972" y="5946"/>
                  </a:lnTo>
                  <a:lnTo>
                    <a:pt x="11984" y="5904"/>
                  </a:lnTo>
                  <a:lnTo>
                    <a:pt x="11997" y="5863"/>
                  </a:lnTo>
                  <a:lnTo>
                    <a:pt x="12013" y="5823"/>
                  </a:lnTo>
                  <a:lnTo>
                    <a:pt x="12031" y="5785"/>
                  </a:lnTo>
                  <a:lnTo>
                    <a:pt x="12050" y="5747"/>
                  </a:lnTo>
                  <a:lnTo>
                    <a:pt x="12071" y="5711"/>
                  </a:lnTo>
                  <a:lnTo>
                    <a:pt x="12094" y="5675"/>
                  </a:lnTo>
                  <a:lnTo>
                    <a:pt x="12118" y="5641"/>
                  </a:lnTo>
                  <a:lnTo>
                    <a:pt x="12144" y="5608"/>
                  </a:lnTo>
                  <a:lnTo>
                    <a:pt x="12172" y="5576"/>
                  </a:lnTo>
                  <a:lnTo>
                    <a:pt x="12201" y="5545"/>
                  </a:lnTo>
                  <a:lnTo>
                    <a:pt x="12231" y="5516"/>
                  </a:lnTo>
                  <a:lnTo>
                    <a:pt x="12263" y="5489"/>
                  </a:lnTo>
                  <a:lnTo>
                    <a:pt x="12296" y="5463"/>
                  </a:lnTo>
                  <a:lnTo>
                    <a:pt x="12330" y="5439"/>
                  </a:lnTo>
                  <a:lnTo>
                    <a:pt x="12366" y="5416"/>
                  </a:lnTo>
                  <a:lnTo>
                    <a:pt x="12402" y="5395"/>
                  </a:lnTo>
                  <a:lnTo>
                    <a:pt x="12440" y="5375"/>
                  </a:lnTo>
                  <a:lnTo>
                    <a:pt x="12478" y="5358"/>
                  </a:lnTo>
                  <a:lnTo>
                    <a:pt x="12518" y="5342"/>
                  </a:lnTo>
                  <a:lnTo>
                    <a:pt x="12559" y="5328"/>
                  </a:lnTo>
                  <a:lnTo>
                    <a:pt x="12601" y="5316"/>
                  </a:lnTo>
                  <a:lnTo>
                    <a:pt x="12643" y="5306"/>
                  </a:lnTo>
                  <a:lnTo>
                    <a:pt x="12685" y="5299"/>
                  </a:lnTo>
                  <a:lnTo>
                    <a:pt x="12729" y="5293"/>
                  </a:lnTo>
                  <a:lnTo>
                    <a:pt x="12773" y="5290"/>
                  </a:lnTo>
                  <a:lnTo>
                    <a:pt x="12819" y="5289"/>
                  </a:lnTo>
                  <a:close/>
                  <a:moveTo>
                    <a:pt x="3923" y="5289"/>
                  </a:moveTo>
                  <a:lnTo>
                    <a:pt x="3968" y="5290"/>
                  </a:lnTo>
                  <a:lnTo>
                    <a:pt x="4013" y="5293"/>
                  </a:lnTo>
                  <a:lnTo>
                    <a:pt x="4056" y="5299"/>
                  </a:lnTo>
                  <a:lnTo>
                    <a:pt x="4099" y="5306"/>
                  </a:lnTo>
                  <a:lnTo>
                    <a:pt x="4141" y="5316"/>
                  </a:lnTo>
                  <a:lnTo>
                    <a:pt x="4182" y="5328"/>
                  </a:lnTo>
                  <a:lnTo>
                    <a:pt x="4224" y="5342"/>
                  </a:lnTo>
                  <a:lnTo>
                    <a:pt x="4263" y="5358"/>
                  </a:lnTo>
                  <a:lnTo>
                    <a:pt x="4302" y="5375"/>
                  </a:lnTo>
                  <a:lnTo>
                    <a:pt x="4339" y="5395"/>
                  </a:lnTo>
                  <a:lnTo>
                    <a:pt x="4376" y="5416"/>
                  </a:lnTo>
                  <a:lnTo>
                    <a:pt x="4411" y="5439"/>
                  </a:lnTo>
                  <a:lnTo>
                    <a:pt x="4446" y="5463"/>
                  </a:lnTo>
                  <a:lnTo>
                    <a:pt x="4479" y="5489"/>
                  </a:lnTo>
                  <a:lnTo>
                    <a:pt x="4510" y="5516"/>
                  </a:lnTo>
                  <a:lnTo>
                    <a:pt x="4540" y="5545"/>
                  </a:lnTo>
                  <a:lnTo>
                    <a:pt x="4569" y="5576"/>
                  </a:lnTo>
                  <a:lnTo>
                    <a:pt x="4597" y="5608"/>
                  </a:lnTo>
                  <a:lnTo>
                    <a:pt x="4623" y="5641"/>
                  </a:lnTo>
                  <a:lnTo>
                    <a:pt x="4647" y="5675"/>
                  </a:lnTo>
                  <a:lnTo>
                    <a:pt x="4670" y="5711"/>
                  </a:lnTo>
                  <a:lnTo>
                    <a:pt x="4691" y="5747"/>
                  </a:lnTo>
                  <a:lnTo>
                    <a:pt x="4711" y="5785"/>
                  </a:lnTo>
                  <a:lnTo>
                    <a:pt x="4728" y="5823"/>
                  </a:lnTo>
                  <a:lnTo>
                    <a:pt x="4744" y="5863"/>
                  </a:lnTo>
                  <a:lnTo>
                    <a:pt x="4757" y="5904"/>
                  </a:lnTo>
                  <a:lnTo>
                    <a:pt x="4770" y="5946"/>
                  </a:lnTo>
                  <a:lnTo>
                    <a:pt x="4779" y="5988"/>
                  </a:lnTo>
                  <a:lnTo>
                    <a:pt x="4787" y="6031"/>
                  </a:lnTo>
                  <a:lnTo>
                    <a:pt x="4792" y="6074"/>
                  </a:lnTo>
                  <a:lnTo>
                    <a:pt x="4796" y="6119"/>
                  </a:lnTo>
                  <a:lnTo>
                    <a:pt x="4797" y="6164"/>
                  </a:lnTo>
                  <a:lnTo>
                    <a:pt x="4796" y="6208"/>
                  </a:lnTo>
                  <a:lnTo>
                    <a:pt x="4792" y="6253"/>
                  </a:lnTo>
                  <a:lnTo>
                    <a:pt x="4787" y="6297"/>
                  </a:lnTo>
                  <a:lnTo>
                    <a:pt x="4779" y="6340"/>
                  </a:lnTo>
                  <a:lnTo>
                    <a:pt x="4770" y="6382"/>
                  </a:lnTo>
                  <a:lnTo>
                    <a:pt x="4757" y="6424"/>
                  </a:lnTo>
                  <a:lnTo>
                    <a:pt x="4744" y="6464"/>
                  </a:lnTo>
                  <a:lnTo>
                    <a:pt x="4728" y="6504"/>
                  </a:lnTo>
                  <a:lnTo>
                    <a:pt x="4711" y="6542"/>
                  </a:lnTo>
                  <a:lnTo>
                    <a:pt x="4691" y="6580"/>
                  </a:lnTo>
                  <a:lnTo>
                    <a:pt x="4670" y="6617"/>
                  </a:lnTo>
                  <a:lnTo>
                    <a:pt x="4647" y="6652"/>
                  </a:lnTo>
                  <a:lnTo>
                    <a:pt x="4623" y="6687"/>
                  </a:lnTo>
                  <a:lnTo>
                    <a:pt x="4597" y="6720"/>
                  </a:lnTo>
                  <a:lnTo>
                    <a:pt x="4569" y="6751"/>
                  </a:lnTo>
                  <a:lnTo>
                    <a:pt x="4540" y="6782"/>
                  </a:lnTo>
                  <a:lnTo>
                    <a:pt x="4510" y="6811"/>
                  </a:lnTo>
                  <a:lnTo>
                    <a:pt x="4479" y="6839"/>
                  </a:lnTo>
                  <a:lnTo>
                    <a:pt x="4446" y="6864"/>
                  </a:lnTo>
                  <a:lnTo>
                    <a:pt x="4411" y="6889"/>
                  </a:lnTo>
                  <a:lnTo>
                    <a:pt x="4376" y="6912"/>
                  </a:lnTo>
                  <a:lnTo>
                    <a:pt x="4339" y="6933"/>
                  </a:lnTo>
                  <a:lnTo>
                    <a:pt x="4302" y="6952"/>
                  </a:lnTo>
                  <a:lnTo>
                    <a:pt x="4263" y="6969"/>
                  </a:lnTo>
                  <a:lnTo>
                    <a:pt x="4224" y="6986"/>
                  </a:lnTo>
                  <a:lnTo>
                    <a:pt x="4182" y="6999"/>
                  </a:lnTo>
                  <a:lnTo>
                    <a:pt x="4141" y="7012"/>
                  </a:lnTo>
                  <a:lnTo>
                    <a:pt x="4099" y="7021"/>
                  </a:lnTo>
                  <a:lnTo>
                    <a:pt x="4056" y="7028"/>
                  </a:lnTo>
                  <a:lnTo>
                    <a:pt x="4013" y="7034"/>
                  </a:lnTo>
                  <a:lnTo>
                    <a:pt x="3968" y="7037"/>
                  </a:lnTo>
                  <a:lnTo>
                    <a:pt x="3923" y="7038"/>
                  </a:lnTo>
                  <a:lnTo>
                    <a:pt x="3878" y="7037"/>
                  </a:lnTo>
                  <a:lnTo>
                    <a:pt x="3834" y="7034"/>
                  </a:lnTo>
                  <a:lnTo>
                    <a:pt x="3791" y="7028"/>
                  </a:lnTo>
                  <a:lnTo>
                    <a:pt x="3747" y="7021"/>
                  </a:lnTo>
                  <a:lnTo>
                    <a:pt x="3705" y="7012"/>
                  </a:lnTo>
                  <a:lnTo>
                    <a:pt x="3664" y="6999"/>
                  </a:lnTo>
                  <a:lnTo>
                    <a:pt x="3623" y="6986"/>
                  </a:lnTo>
                  <a:lnTo>
                    <a:pt x="3584" y="6969"/>
                  </a:lnTo>
                  <a:lnTo>
                    <a:pt x="3545" y="6952"/>
                  </a:lnTo>
                  <a:lnTo>
                    <a:pt x="3508" y="6933"/>
                  </a:lnTo>
                  <a:lnTo>
                    <a:pt x="3471" y="6912"/>
                  </a:lnTo>
                  <a:lnTo>
                    <a:pt x="3435" y="6889"/>
                  </a:lnTo>
                  <a:lnTo>
                    <a:pt x="3401" y="6864"/>
                  </a:lnTo>
                  <a:lnTo>
                    <a:pt x="3368" y="6839"/>
                  </a:lnTo>
                  <a:lnTo>
                    <a:pt x="3336" y="6811"/>
                  </a:lnTo>
                  <a:lnTo>
                    <a:pt x="3306" y="6782"/>
                  </a:lnTo>
                  <a:lnTo>
                    <a:pt x="3276" y="6751"/>
                  </a:lnTo>
                  <a:lnTo>
                    <a:pt x="3250" y="6720"/>
                  </a:lnTo>
                  <a:lnTo>
                    <a:pt x="3223" y="6687"/>
                  </a:lnTo>
                  <a:lnTo>
                    <a:pt x="3199" y="6652"/>
                  </a:lnTo>
                  <a:lnTo>
                    <a:pt x="3177" y="6617"/>
                  </a:lnTo>
                  <a:lnTo>
                    <a:pt x="3155" y="6580"/>
                  </a:lnTo>
                  <a:lnTo>
                    <a:pt x="3136" y="6542"/>
                  </a:lnTo>
                  <a:lnTo>
                    <a:pt x="3118" y="6504"/>
                  </a:lnTo>
                  <a:lnTo>
                    <a:pt x="3103" y="6464"/>
                  </a:lnTo>
                  <a:lnTo>
                    <a:pt x="3089" y="6424"/>
                  </a:lnTo>
                  <a:lnTo>
                    <a:pt x="3077" y="6382"/>
                  </a:lnTo>
                  <a:lnTo>
                    <a:pt x="3068" y="6340"/>
                  </a:lnTo>
                  <a:lnTo>
                    <a:pt x="3059" y="6297"/>
                  </a:lnTo>
                  <a:lnTo>
                    <a:pt x="3054" y="6253"/>
                  </a:lnTo>
                  <a:lnTo>
                    <a:pt x="3050" y="6208"/>
                  </a:lnTo>
                  <a:lnTo>
                    <a:pt x="3049" y="6164"/>
                  </a:lnTo>
                  <a:lnTo>
                    <a:pt x="3050" y="6119"/>
                  </a:lnTo>
                  <a:lnTo>
                    <a:pt x="3054" y="6074"/>
                  </a:lnTo>
                  <a:lnTo>
                    <a:pt x="3059" y="6031"/>
                  </a:lnTo>
                  <a:lnTo>
                    <a:pt x="3068" y="5988"/>
                  </a:lnTo>
                  <a:lnTo>
                    <a:pt x="3077" y="5946"/>
                  </a:lnTo>
                  <a:lnTo>
                    <a:pt x="3089" y="5904"/>
                  </a:lnTo>
                  <a:lnTo>
                    <a:pt x="3103" y="5863"/>
                  </a:lnTo>
                  <a:lnTo>
                    <a:pt x="3118" y="5823"/>
                  </a:lnTo>
                  <a:lnTo>
                    <a:pt x="3136" y="5785"/>
                  </a:lnTo>
                  <a:lnTo>
                    <a:pt x="3155" y="5747"/>
                  </a:lnTo>
                  <a:lnTo>
                    <a:pt x="3177" y="5711"/>
                  </a:lnTo>
                  <a:lnTo>
                    <a:pt x="3199" y="5675"/>
                  </a:lnTo>
                  <a:lnTo>
                    <a:pt x="3223" y="5641"/>
                  </a:lnTo>
                  <a:lnTo>
                    <a:pt x="3250" y="5608"/>
                  </a:lnTo>
                  <a:lnTo>
                    <a:pt x="3276" y="5576"/>
                  </a:lnTo>
                  <a:lnTo>
                    <a:pt x="3306" y="5545"/>
                  </a:lnTo>
                  <a:lnTo>
                    <a:pt x="3336" y="5516"/>
                  </a:lnTo>
                  <a:lnTo>
                    <a:pt x="3368" y="5489"/>
                  </a:lnTo>
                  <a:lnTo>
                    <a:pt x="3401" y="5463"/>
                  </a:lnTo>
                  <a:lnTo>
                    <a:pt x="3435" y="5439"/>
                  </a:lnTo>
                  <a:lnTo>
                    <a:pt x="3471" y="5416"/>
                  </a:lnTo>
                  <a:lnTo>
                    <a:pt x="3508" y="5395"/>
                  </a:lnTo>
                  <a:lnTo>
                    <a:pt x="3545" y="5375"/>
                  </a:lnTo>
                  <a:lnTo>
                    <a:pt x="3584" y="5358"/>
                  </a:lnTo>
                  <a:lnTo>
                    <a:pt x="3623" y="5342"/>
                  </a:lnTo>
                  <a:lnTo>
                    <a:pt x="3664" y="5328"/>
                  </a:lnTo>
                  <a:lnTo>
                    <a:pt x="3705" y="5316"/>
                  </a:lnTo>
                  <a:lnTo>
                    <a:pt x="3747" y="5306"/>
                  </a:lnTo>
                  <a:lnTo>
                    <a:pt x="3791" y="5299"/>
                  </a:lnTo>
                  <a:lnTo>
                    <a:pt x="3834" y="5293"/>
                  </a:lnTo>
                  <a:lnTo>
                    <a:pt x="3878" y="5290"/>
                  </a:lnTo>
                  <a:lnTo>
                    <a:pt x="3923" y="5289"/>
                  </a:lnTo>
                  <a:close/>
                  <a:moveTo>
                    <a:pt x="4469" y="944"/>
                  </a:moveTo>
                  <a:lnTo>
                    <a:pt x="7037" y="944"/>
                  </a:lnTo>
                  <a:lnTo>
                    <a:pt x="6517" y="3103"/>
                  </a:lnTo>
                  <a:lnTo>
                    <a:pt x="3542" y="3103"/>
                  </a:lnTo>
                  <a:lnTo>
                    <a:pt x="4469" y="944"/>
                  </a:lnTo>
                  <a:close/>
                  <a:moveTo>
                    <a:pt x="7815" y="944"/>
                  </a:moveTo>
                  <a:lnTo>
                    <a:pt x="9490" y="944"/>
                  </a:lnTo>
                  <a:lnTo>
                    <a:pt x="10718" y="3103"/>
                  </a:lnTo>
                  <a:lnTo>
                    <a:pt x="7204" y="3103"/>
                  </a:lnTo>
                  <a:lnTo>
                    <a:pt x="7815" y="944"/>
                  </a:lnTo>
                  <a:close/>
                </a:path>
              </a:pathLst>
            </a:custGeom>
            <a:solidFill>
              <a:srgbClr val="0070C0"/>
            </a:solidFill>
            <a:ln w="9525">
              <a:noFill/>
              <a:round/>
              <a:headEnd/>
              <a:tailEnd/>
            </a:ln>
          </p:spPr>
          <p:txBody>
            <a:bodyPr vert="horz" wrap="square" lIns="91410" tIns="45703" rIns="91410" bIns="45703" numCol="1" anchor="t" anchorCtr="0" compatLnSpc="1">
              <a:prstTxWarp prst="textNoShape">
                <a:avLst/>
              </a:prstTxWarp>
            </a:bodyPr>
            <a:lstStyle/>
            <a:p>
              <a:pPr defTabSz="684838">
                <a:defRPr/>
              </a:pPr>
              <a:endParaRPr lang="zh-CN" altLang="en-US"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endParaRPr>
            </a:p>
          </p:txBody>
        </p:sp>
        <p:sp>
          <p:nvSpPr>
            <p:cNvPr id="29" name="Freeform 43"/>
            <p:cNvSpPr>
              <a:spLocks noChangeAspect="1" noEditPoints="1"/>
            </p:cNvSpPr>
            <p:nvPr/>
          </p:nvSpPr>
          <p:spPr bwMode="auto">
            <a:xfrm>
              <a:off x="5766319" y="4240050"/>
              <a:ext cx="353432" cy="360000"/>
            </a:xfrm>
            <a:custGeom>
              <a:avLst/>
              <a:gdLst>
                <a:gd name="T0" fmla="*/ 878 w 1174"/>
                <a:gd name="T1" fmla="*/ 1 h 1383"/>
                <a:gd name="T2" fmla="*/ 443 w 1174"/>
                <a:gd name="T3" fmla="*/ 0 h 1383"/>
                <a:gd name="T4" fmla="*/ 437 w 1174"/>
                <a:gd name="T5" fmla="*/ 1 h 1383"/>
                <a:gd name="T6" fmla="*/ 201 w 1174"/>
                <a:gd name="T7" fmla="*/ 1080 h 1383"/>
                <a:gd name="T8" fmla="*/ 447 w 1174"/>
                <a:gd name="T9" fmla="*/ 1383 h 1383"/>
                <a:gd name="T10" fmla="*/ 1174 w 1174"/>
                <a:gd name="T11" fmla="*/ 692 h 1383"/>
                <a:gd name="T12" fmla="*/ 701 w 1174"/>
                <a:gd name="T13" fmla="*/ 676 h 1383"/>
                <a:gd name="T14" fmla="*/ 566 w 1174"/>
                <a:gd name="T15" fmla="*/ 802 h 1383"/>
                <a:gd name="T16" fmla="*/ 436 w 1174"/>
                <a:gd name="T17" fmla="*/ 530 h 1383"/>
                <a:gd name="T18" fmla="*/ 282 w 1174"/>
                <a:gd name="T19" fmla="*/ 676 h 1383"/>
                <a:gd name="T20" fmla="*/ 157 w 1174"/>
                <a:gd name="T21" fmla="*/ 715 h 1383"/>
                <a:gd name="T22" fmla="*/ 304 w 1174"/>
                <a:gd name="T23" fmla="*/ 709 h 1383"/>
                <a:gd name="T24" fmla="*/ 540 w 1174"/>
                <a:gd name="T25" fmla="*/ 855 h 1383"/>
                <a:gd name="T26" fmla="*/ 571 w 1174"/>
                <a:gd name="T27" fmla="*/ 852 h 1383"/>
                <a:gd name="T28" fmla="*/ 853 w 1174"/>
                <a:gd name="T29" fmla="*/ 695 h 1383"/>
                <a:gd name="T30" fmla="*/ 959 w 1174"/>
                <a:gd name="T31" fmla="*/ 677 h 1383"/>
                <a:gd name="T32" fmla="*/ 557 w 1174"/>
                <a:gd name="T33" fmla="*/ 1128 h 1383"/>
                <a:gd name="T34" fmla="*/ 462 w 1174"/>
                <a:gd name="T35" fmla="*/ 1129 h 1383"/>
                <a:gd name="T36" fmla="*/ 408 w 1174"/>
                <a:gd name="T37" fmla="*/ 1121 h 1383"/>
                <a:gd name="T38" fmla="*/ 290 w 1174"/>
                <a:gd name="T39" fmla="*/ 1078 h 1383"/>
                <a:gd name="T40" fmla="*/ 248 w 1174"/>
                <a:gd name="T41" fmla="*/ 1052 h 1383"/>
                <a:gd name="T42" fmla="*/ 291 w 1174"/>
                <a:gd name="T43" fmla="*/ 277 h 1383"/>
                <a:gd name="T44" fmla="*/ 410 w 1174"/>
                <a:gd name="T45" fmla="*/ 233 h 1383"/>
                <a:gd name="T46" fmla="*/ 462 w 1174"/>
                <a:gd name="T47" fmla="*/ 225 h 1383"/>
                <a:gd name="T48" fmla="*/ 555 w 1174"/>
                <a:gd name="T49" fmla="*/ 226 h 1383"/>
                <a:gd name="T50" fmla="*/ 1124 w 1174"/>
                <a:gd name="T51" fmla="*/ 692 h 1383"/>
                <a:gd name="T52" fmla="*/ 716 w 1174"/>
                <a:gd name="T53" fmla="*/ 1135 h 1383"/>
                <a:gd name="T54" fmla="*/ 719 w 1174"/>
                <a:gd name="T55" fmla="*/ 1134 h 1383"/>
                <a:gd name="T56" fmla="*/ 726 w 1174"/>
                <a:gd name="T57" fmla="*/ 1130 h 1383"/>
                <a:gd name="T58" fmla="*/ 728 w 1174"/>
                <a:gd name="T59" fmla="*/ 1130 h 1383"/>
                <a:gd name="T60" fmla="*/ 734 w 1174"/>
                <a:gd name="T61" fmla="*/ 1127 h 1383"/>
                <a:gd name="T62" fmla="*/ 740 w 1174"/>
                <a:gd name="T63" fmla="*/ 1123 h 1383"/>
                <a:gd name="T64" fmla="*/ 746 w 1174"/>
                <a:gd name="T65" fmla="*/ 1120 h 1383"/>
                <a:gd name="T66" fmla="*/ 749 w 1174"/>
                <a:gd name="T67" fmla="*/ 1118 h 1383"/>
                <a:gd name="T68" fmla="*/ 753 w 1174"/>
                <a:gd name="T69" fmla="*/ 1116 h 1383"/>
                <a:gd name="T70" fmla="*/ 772 w 1174"/>
                <a:gd name="T71" fmla="*/ 250 h 1383"/>
                <a:gd name="T72" fmla="*/ 767 w 1174"/>
                <a:gd name="T73" fmla="*/ 246 h 1383"/>
                <a:gd name="T74" fmla="*/ 762 w 1174"/>
                <a:gd name="T75" fmla="*/ 244 h 1383"/>
                <a:gd name="T76" fmla="*/ 761 w 1174"/>
                <a:gd name="T77" fmla="*/ 244 h 1383"/>
                <a:gd name="T78" fmla="*/ 753 w 1174"/>
                <a:gd name="T79" fmla="*/ 239 h 1383"/>
                <a:gd name="T80" fmla="*/ 746 w 1174"/>
                <a:gd name="T81" fmla="*/ 234 h 1383"/>
                <a:gd name="T82" fmla="*/ 742 w 1174"/>
                <a:gd name="T83" fmla="*/ 232 h 1383"/>
                <a:gd name="T84" fmla="*/ 734 w 1174"/>
                <a:gd name="T85" fmla="*/ 228 h 1383"/>
                <a:gd name="T86" fmla="*/ 728 w 1174"/>
                <a:gd name="T87" fmla="*/ 225 h 1383"/>
                <a:gd name="T88" fmla="*/ 722 w 1174"/>
                <a:gd name="T89" fmla="*/ 222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4" h="1383">
                  <a:moveTo>
                    <a:pt x="1174" y="692"/>
                  </a:moveTo>
                  <a:cubicBezTo>
                    <a:pt x="1174" y="304"/>
                    <a:pt x="1047" y="0"/>
                    <a:pt x="883" y="0"/>
                  </a:cubicBezTo>
                  <a:cubicBezTo>
                    <a:pt x="882" y="0"/>
                    <a:pt x="880" y="1"/>
                    <a:pt x="878" y="1"/>
                  </a:cubicBezTo>
                  <a:cubicBezTo>
                    <a:pt x="879" y="1"/>
                    <a:pt x="879" y="1"/>
                    <a:pt x="879" y="1"/>
                  </a:cubicBezTo>
                  <a:cubicBezTo>
                    <a:pt x="445" y="1"/>
                    <a:pt x="445" y="1"/>
                    <a:pt x="445" y="1"/>
                  </a:cubicBezTo>
                  <a:cubicBezTo>
                    <a:pt x="444" y="0"/>
                    <a:pt x="444" y="0"/>
                    <a:pt x="443" y="0"/>
                  </a:cubicBezTo>
                  <a:cubicBezTo>
                    <a:pt x="442" y="0"/>
                    <a:pt x="442" y="1"/>
                    <a:pt x="442" y="1"/>
                  </a:cubicBezTo>
                  <a:cubicBezTo>
                    <a:pt x="437" y="1"/>
                    <a:pt x="437" y="1"/>
                    <a:pt x="437" y="1"/>
                  </a:cubicBezTo>
                  <a:cubicBezTo>
                    <a:pt x="437" y="1"/>
                    <a:pt x="437" y="1"/>
                    <a:pt x="437" y="1"/>
                  </a:cubicBezTo>
                  <a:cubicBezTo>
                    <a:pt x="346" y="5"/>
                    <a:pt x="265" y="101"/>
                    <a:pt x="212" y="267"/>
                  </a:cubicBezTo>
                  <a:cubicBezTo>
                    <a:pt x="84" y="358"/>
                    <a:pt x="0" y="508"/>
                    <a:pt x="0" y="677"/>
                  </a:cubicBezTo>
                  <a:cubicBezTo>
                    <a:pt x="0" y="842"/>
                    <a:pt x="79" y="988"/>
                    <a:pt x="201" y="1080"/>
                  </a:cubicBezTo>
                  <a:cubicBezTo>
                    <a:pt x="255" y="1273"/>
                    <a:pt x="343" y="1383"/>
                    <a:pt x="443" y="1383"/>
                  </a:cubicBezTo>
                  <a:cubicBezTo>
                    <a:pt x="444" y="1383"/>
                    <a:pt x="446" y="1383"/>
                    <a:pt x="447" y="1383"/>
                  </a:cubicBezTo>
                  <a:cubicBezTo>
                    <a:pt x="447" y="1383"/>
                    <a:pt x="447" y="1383"/>
                    <a:pt x="447" y="1383"/>
                  </a:cubicBezTo>
                  <a:cubicBezTo>
                    <a:pt x="881" y="1383"/>
                    <a:pt x="881" y="1383"/>
                    <a:pt x="881" y="1383"/>
                  </a:cubicBezTo>
                  <a:cubicBezTo>
                    <a:pt x="882" y="1383"/>
                    <a:pt x="882" y="1383"/>
                    <a:pt x="883" y="1383"/>
                  </a:cubicBezTo>
                  <a:cubicBezTo>
                    <a:pt x="1047" y="1383"/>
                    <a:pt x="1174" y="1079"/>
                    <a:pt x="1174" y="692"/>
                  </a:cubicBezTo>
                  <a:moveTo>
                    <a:pt x="833" y="676"/>
                  </a:moveTo>
                  <a:cubicBezTo>
                    <a:pt x="701" y="676"/>
                    <a:pt x="701" y="676"/>
                    <a:pt x="701" y="676"/>
                  </a:cubicBezTo>
                  <a:cubicBezTo>
                    <a:pt x="701" y="676"/>
                    <a:pt x="701" y="676"/>
                    <a:pt x="701" y="676"/>
                  </a:cubicBezTo>
                  <a:cubicBezTo>
                    <a:pt x="700" y="676"/>
                    <a:pt x="700" y="676"/>
                    <a:pt x="700" y="676"/>
                  </a:cubicBezTo>
                  <a:cubicBezTo>
                    <a:pt x="694" y="676"/>
                    <a:pt x="688" y="679"/>
                    <a:pt x="685" y="684"/>
                  </a:cubicBezTo>
                  <a:cubicBezTo>
                    <a:pt x="566" y="802"/>
                    <a:pt x="566" y="802"/>
                    <a:pt x="566" y="802"/>
                  </a:cubicBezTo>
                  <a:cubicBezTo>
                    <a:pt x="465" y="540"/>
                    <a:pt x="465" y="540"/>
                    <a:pt x="465" y="540"/>
                  </a:cubicBezTo>
                  <a:cubicBezTo>
                    <a:pt x="462" y="532"/>
                    <a:pt x="455" y="532"/>
                    <a:pt x="454" y="531"/>
                  </a:cubicBezTo>
                  <a:cubicBezTo>
                    <a:pt x="446" y="529"/>
                    <a:pt x="441" y="530"/>
                    <a:pt x="436" y="530"/>
                  </a:cubicBezTo>
                  <a:cubicBezTo>
                    <a:pt x="431" y="530"/>
                    <a:pt x="426" y="532"/>
                    <a:pt x="422" y="535"/>
                  </a:cubicBezTo>
                  <a:cubicBezTo>
                    <a:pt x="420" y="537"/>
                    <a:pt x="420" y="538"/>
                    <a:pt x="419" y="540"/>
                  </a:cubicBezTo>
                  <a:cubicBezTo>
                    <a:pt x="282" y="676"/>
                    <a:pt x="282" y="676"/>
                    <a:pt x="282" y="676"/>
                  </a:cubicBezTo>
                  <a:cubicBezTo>
                    <a:pt x="157" y="676"/>
                    <a:pt x="157" y="676"/>
                    <a:pt x="157" y="676"/>
                  </a:cubicBezTo>
                  <a:cubicBezTo>
                    <a:pt x="146" y="676"/>
                    <a:pt x="137" y="685"/>
                    <a:pt x="137" y="696"/>
                  </a:cubicBezTo>
                  <a:cubicBezTo>
                    <a:pt x="137" y="706"/>
                    <a:pt x="146" y="715"/>
                    <a:pt x="157" y="715"/>
                  </a:cubicBezTo>
                  <a:cubicBezTo>
                    <a:pt x="290" y="715"/>
                    <a:pt x="290" y="715"/>
                    <a:pt x="290" y="715"/>
                  </a:cubicBezTo>
                  <a:cubicBezTo>
                    <a:pt x="290" y="715"/>
                    <a:pt x="290" y="715"/>
                    <a:pt x="290" y="715"/>
                  </a:cubicBezTo>
                  <a:cubicBezTo>
                    <a:pt x="295" y="715"/>
                    <a:pt x="300" y="713"/>
                    <a:pt x="304" y="709"/>
                  </a:cubicBezTo>
                  <a:cubicBezTo>
                    <a:pt x="436" y="578"/>
                    <a:pt x="436" y="578"/>
                    <a:pt x="436" y="578"/>
                  </a:cubicBezTo>
                  <a:cubicBezTo>
                    <a:pt x="536" y="849"/>
                    <a:pt x="536" y="849"/>
                    <a:pt x="536" y="849"/>
                  </a:cubicBezTo>
                  <a:cubicBezTo>
                    <a:pt x="537" y="851"/>
                    <a:pt x="539" y="854"/>
                    <a:pt x="540" y="855"/>
                  </a:cubicBezTo>
                  <a:cubicBezTo>
                    <a:pt x="546" y="861"/>
                    <a:pt x="555" y="862"/>
                    <a:pt x="562" y="859"/>
                  </a:cubicBezTo>
                  <a:cubicBezTo>
                    <a:pt x="565" y="858"/>
                    <a:pt x="567" y="857"/>
                    <a:pt x="569" y="855"/>
                  </a:cubicBezTo>
                  <a:cubicBezTo>
                    <a:pt x="570" y="854"/>
                    <a:pt x="571" y="853"/>
                    <a:pt x="571" y="852"/>
                  </a:cubicBezTo>
                  <a:cubicBezTo>
                    <a:pt x="709" y="715"/>
                    <a:pt x="709" y="715"/>
                    <a:pt x="709" y="715"/>
                  </a:cubicBezTo>
                  <a:cubicBezTo>
                    <a:pt x="833" y="715"/>
                    <a:pt x="833" y="715"/>
                    <a:pt x="833" y="715"/>
                  </a:cubicBezTo>
                  <a:cubicBezTo>
                    <a:pt x="844" y="715"/>
                    <a:pt x="853" y="706"/>
                    <a:pt x="853" y="695"/>
                  </a:cubicBezTo>
                  <a:cubicBezTo>
                    <a:pt x="853" y="684"/>
                    <a:pt x="844" y="676"/>
                    <a:pt x="833" y="676"/>
                  </a:cubicBezTo>
                  <a:moveTo>
                    <a:pt x="597" y="233"/>
                  </a:moveTo>
                  <a:cubicBezTo>
                    <a:pt x="803" y="276"/>
                    <a:pt x="959" y="459"/>
                    <a:pt x="959" y="677"/>
                  </a:cubicBezTo>
                  <a:cubicBezTo>
                    <a:pt x="959" y="896"/>
                    <a:pt x="804" y="1079"/>
                    <a:pt x="598" y="1122"/>
                  </a:cubicBezTo>
                  <a:cubicBezTo>
                    <a:pt x="595" y="1122"/>
                    <a:pt x="593" y="1123"/>
                    <a:pt x="590" y="1123"/>
                  </a:cubicBezTo>
                  <a:cubicBezTo>
                    <a:pt x="579" y="1125"/>
                    <a:pt x="568" y="1127"/>
                    <a:pt x="557" y="1128"/>
                  </a:cubicBezTo>
                  <a:cubicBezTo>
                    <a:pt x="553" y="1129"/>
                    <a:pt x="549" y="1129"/>
                    <a:pt x="546" y="1129"/>
                  </a:cubicBezTo>
                  <a:cubicBezTo>
                    <a:pt x="532" y="1131"/>
                    <a:pt x="518" y="1132"/>
                    <a:pt x="504" y="1132"/>
                  </a:cubicBezTo>
                  <a:cubicBezTo>
                    <a:pt x="490" y="1132"/>
                    <a:pt x="476" y="1131"/>
                    <a:pt x="462" y="1129"/>
                  </a:cubicBezTo>
                  <a:cubicBezTo>
                    <a:pt x="458" y="1129"/>
                    <a:pt x="454" y="1128"/>
                    <a:pt x="451" y="1128"/>
                  </a:cubicBezTo>
                  <a:cubicBezTo>
                    <a:pt x="440" y="1127"/>
                    <a:pt x="429" y="1125"/>
                    <a:pt x="419" y="1123"/>
                  </a:cubicBezTo>
                  <a:cubicBezTo>
                    <a:pt x="415" y="1123"/>
                    <a:pt x="412" y="1122"/>
                    <a:pt x="408" y="1121"/>
                  </a:cubicBezTo>
                  <a:cubicBezTo>
                    <a:pt x="396" y="1118"/>
                    <a:pt x="384" y="1115"/>
                    <a:pt x="372" y="1112"/>
                  </a:cubicBezTo>
                  <a:cubicBezTo>
                    <a:pt x="371" y="1111"/>
                    <a:pt x="370" y="1111"/>
                    <a:pt x="369" y="1111"/>
                  </a:cubicBezTo>
                  <a:cubicBezTo>
                    <a:pt x="341" y="1102"/>
                    <a:pt x="315" y="1091"/>
                    <a:pt x="290" y="1078"/>
                  </a:cubicBezTo>
                  <a:cubicBezTo>
                    <a:pt x="288" y="1077"/>
                    <a:pt x="286" y="1076"/>
                    <a:pt x="285" y="1075"/>
                  </a:cubicBezTo>
                  <a:cubicBezTo>
                    <a:pt x="274" y="1069"/>
                    <a:pt x="264" y="1063"/>
                    <a:pt x="254" y="1056"/>
                  </a:cubicBezTo>
                  <a:cubicBezTo>
                    <a:pt x="252" y="1055"/>
                    <a:pt x="250" y="1053"/>
                    <a:pt x="248" y="1052"/>
                  </a:cubicBezTo>
                  <a:cubicBezTo>
                    <a:pt x="129" y="970"/>
                    <a:pt x="50" y="833"/>
                    <a:pt x="50" y="677"/>
                  </a:cubicBezTo>
                  <a:cubicBezTo>
                    <a:pt x="50" y="506"/>
                    <a:pt x="146" y="357"/>
                    <a:pt x="286" y="279"/>
                  </a:cubicBezTo>
                  <a:cubicBezTo>
                    <a:pt x="288" y="278"/>
                    <a:pt x="289" y="277"/>
                    <a:pt x="291" y="277"/>
                  </a:cubicBezTo>
                  <a:cubicBezTo>
                    <a:pt x="302" y="271"/>
                    <a:pt x="313" y="265"/>
                    <a:pt x="325" y="260"/>
                  </a:cubicBezTo>
                  <a:cubicBezTo>
                    <a:pt x="326" y="260"/>
                    <a:pt x="328" y="259"/>
                    <a:pt x="330" y="258"/>
                  </a:cubicBezTo>
                  <a:cubicBezTo>
                    <a:pt x="355" y="248"/>
                    <a:pt x="382" y="239"/>
                    <a:pt x="410" y="233"/>
                  </a:cubicBezTo>
                  <a:cubicBezTo>
                    <a:pt x="413" y="233"/>
                    <a:pt x="416" y="232"/>
                    <a:pt x="419" y="231"/>
                  </a:cubicBezTo>
                  <a:cubicBezTo>
                    <a:pt x="430" y="229"/>
                    <a:pt x="440" y="228"/>
                    <a:pt x="451" y="227"/>
                  </a:cubicBezTo>
                  <a:cubicBezTo>
                    <a:pt x="455" y="226"/>
                    <a:pt x="459" y="226"/>
                    <a:pt x="462" y="225"/>
                  </a:cubicBezTo>
                  <a:cubicBezTo>
                    <a:pt x="476" y="224"/>
                    <a:pt x="490" y="223"/>
                    <a:pt x="504" y="223"/>
                  </a:cubicBezTo>
                  <a:cubicBezTo>
                    <a:pt x="518" y="223"/>
                    <a:pt x="532" y="224"/>
                    <a:pt x="546" y="225"/>
                  </a:cubicBezTo>
                  <a:cubicBezTo>
                    <a:pt x="549" y="226"/>
                    <a:pt x="552" y="226"/>
                    <a:pt x="555" y="226"/>
                  </a:cubicBezTo>
                  <a:cubicBezTo>
                    <a:pt x="569" y="228"/>
                    <a:pt x="582" y="230"/>
                    <a:pt x="595" y="232"/>
                  </a:cubicBezTo>
                  <a:cubicBezTo>
                    <a:pt x="596" y="232"/>
                    <a:pt x="597" y="233"/>
                    <a:pt x="597" y="233"/>
                  </a:cubicBezTo>
                  <a:moveTo>
                    <a:pt x="1124" y="692"/>
                  </a:moveTo>
                  <a:cubicBezTo>
                    <a:pt x="1124" y="1075"/>
                    <a:pt x="1000" y="1333"/>
                    <a:pt x="883" y="1333"/>
                  </a:cubicBezTo>
                  <a:cubicBezTo>
                    <a:pt x="821" y="1333"/>
                    <a:pt x="758" y="1260"/>
                    <a:pt x="712" y="1137"/>
                  </a:cubicBezTo>
                  <a:cubicBezTo>
                    <a:pt x="716" y="1135"/>
                    <a:pt x="716" y="1135"/>
                    <a:pt x="716" y="1135"/>
                  </a:cubicBezTo>
                  <a:cubicBezTo>
                    <a:pt x="716" y="1135"/>
                    <a:pt x="716" y="1135"/>
                    <a:pt x="716" y="1135"/>
                  </a:cubicBezTo>
                  <a:cubicBezTo>
                    <a:pt x="716" y="1135"/>
                    <a:pt x="717" y="1135"/>
                    <a:pt x="717" y="1135"/>
                  </a:cubicBezTo>
                  <a:cubicBezTo>
                    <a:pt x="717" y="1135"/>
                    <a:pt x="719" y="1134"/>
                    <a:pt x="719" y="1134"/>
                  </a:cubicBezTo>
                  <a:cubicBezTo>
                    <a:pt x="720" y="1133"/>
                    <a:pt x="721" y="1133"/>
                    <a:pt x="721" y="1133"/>
                  </a:cubicBezTo>
                  <a:cubicBezTo>
                    <a:pt x="722" y="1132"/>
                    <a:pt x="723" y="1132"/>
                    <a:pt x="723" y="1132"/>
                  </a:cubicBezTo>
                  <a:cubicBezTo>
                    <a:pt x="726" y="1130"/>
                    <a:pt x="726" y="1130"/>
                    <a:pt x="726" y="1130"/>
                  </a:cubicBezTo>
                  <a:cubicBezTo>
                    <a:pt x="726" y="1130"/>
                    <a:pt x="726" y="1130"/>
                    <a:pt x="727" y="1130"/>
                  </a:cubicBezTo>
                  <a:cubicBezTo>
                    <a:pt x="727" y="1130"/>
                    <a:pt x="727" y="1130"/>
                    <a:pt x="727" y="1130"/>
                  </a:cubicBezTo>
                  <a:cubicBezTo>
                    <a:pt x="727" y="1130"/>
                    <a:pt x="727" y="1130"/>
                    <a:pt x="728" y="1130"/>
                  </a:cubicBezTo>
                  <a:cubicBezTo>
                    <a:pt x="729" y="1129"/>
                    <a:pt x="729" y="1129"/>
                    <a:pt x="729" y="1129"/>
                  </a:cubicBezTo>
                  <a:cubicBezTo>
                    <a:pt x="730" y="1128"/>
                    <a:pt x="730" y="1129"/>
                    <a:pt x="731" y="1128"/>
                  </a:cubicBezTo>
                  <a:cubicBezTo>
                    <a:pt x="734" y="1127"/>
                    <a:pt x="734" y="1127"/>
                    <a:pt x="734" y="1127"/>
                  </a:cubicBezTo>
                  <a:cubicBezTo>
                    <a:pt x="734" y="1126"/>
                    <a:pt x="735" y="1126"/>
                    <a:pt x="735" y="1126"/>
                  </a:cubicBezTo>
                  <a:cubicBezTo>
                    <a:pt x="739" y="1124"/>
                    <a:pt x="739" y="1124"/>
                    <a:pt x="739" y="1124"/>
                  </a:cubicBezTo>
                  <a:cubicBezTo>
                    <a:pt x="739" y="1124"/>
                    <a:pt x="740" y="1123"/>
                    <a:pt x="740" y="1123"/>
                  </a:cubicBezTo>
                  <a:cubicBezTo>
                    <a:pt x="743" y="1122"/>
                    <a:pt x="743" y="1122"/>
                    <a:pt x="743" y="1122"/>
                  </a:cubicBezTo>
                  <a:cubicBezTo>
                    <a:pt x="744" y="1121"/>
                    <a:pt x="745" y="1121"/>
                    <a:pt x="745" y="1121"/>
                  </a:cubicBezTo>
                  <a:cubicBezTo>
                    <a:pt x="745" y="1120"/>
                    <a:pt x="746" y="1120"/>
                    <a:pt x="746" y="1120"/>
                  </a:cubicBezTo>
                  <a:cubicBezTo>
                    <a:pt x="747" y="1120"/>
                    <a:pt x="747" y="1120"/>
                    <a:pt x="747" y="1119"/>
                  </a:cubicBezTo>
                  <a:cubicBezTo>
                    <a:pt x="747" y="1119"/>
                    <a:pt x="749" y="1118"/>
                    <a:pt x="749" y="1118"/>
                  </a:cubicBezTo>
                  <a:cubicBezTo>
                    <a:pt x="749" y="1118"/>
                    <a:pt x="749" y="1118"/>
                    <a:pt x="749" y="1118"/>
                  </a:cubicBezTo>
                  <a:cubicBezTo>
                    <a:pt x="749" y="1118"/>
                    <a:pt x="750" y="1118"/>
                    <a:pt x="750" y="1118"/>
                  </a:cubicBezTo>
                  <a:cubicBezTo>
                    <a:pt x="750" y="1118"/>
                    <a:pt x="751" y="1118"/>
                    <a:pt x="751" y="1117"/>
                  </a:cubicBezTo>
                  <a:cubicBezTo>
                    <a:pt x="751" y="1117"/>
                    <a:pt x="753" y="1116"/>
                    <a:pt x="753" y="1116"/>
                  </a:cubicBezTo>
                  <a:cubicBezTo>
                    <a:pt x="753" y="1116"/>
                    <a:pt x="753" y="1116"/>
                    <a:pt x="753" y="1116"/>
                  </a:cubicBezTo>
                  <a:cubicBezTo>
                    <a:pt x="905" y="1029"/>
                    <a:pt x="1009" y="865"/>
                    <a:pt x="1009" y="677"/>
                  </a:cubicBezTo>
                  <a:cubicBezTo>
                    <a:pt x="1009" y="497"/>
                    <a:pt x="914" y="339"/>
                    <a:pt x="772" y="250"/>
                  </a:cubicBezTo>
                  <a:cubicBezTo>
                    <a:pt x="770" y="249"/>
                    <a:pt x="770" y="249"/>
                    <a:pt x="770" y="249"/>
                  </a:cubicBezTo>
                  <a:cubicBezTo>
                    <a:pt x="770" y="249"/>
                    <a:pt x="770" y="249"/>
                    <a:pt x="770" y="249"/>
                  </a:cubicBezTo>
                  <a:cubicBezTo>
                    <a:pt x="769" y="248"/>
                    <a:pt x="768" y="247"/>
                    <a:pt x="767" y="246"/>
                  </a:cubicBezTo>
                  <a:cubicBezTo>
                    <a:pt x="766" y="246"/>
                    <a:pt x="765" y="245"/>
                    <a:pt x="765" y="245"/>
                  </a:cubicBezTo>
                  <a:cubicBezTo>
                    <a:pt x="764" y="245"/>
                    <a:pt x="764" y="245"/>
                    <a:pt x="764" y="245"/>
                  </a:cubicBezTo>
                  <a:cubicBezTo>
                    <a:pt x="763" y="244"/>
                    <a:pt x="762" y="244"/>
                    <a:pt x="762" y="244"/>
                  </a:cubicBezTo>
                  <a:cubicBezTo>
                    <a:pt x="762" y="244"/>
                    <a:pt x="762" y="244"/>
                    <a:pt x="762" y="244"/>
                  </a:cubicBezTo>
                  <a:cubicBezTo>
                    <a:pt x="762" y="244"/>
                    <a:pt x="762" y="244"/>
                    <a:pt x="761" y="243"/>
                  </a:cubicBezTo>
                  <a:cubicBezTo>
                    <a:pt x="761" y="244"/>
                    <a:pt x="761" y="244"/>
                    <a:pt x="761" y="244"/>
                  </a:cubicBezTo>
                  <a:cubicBezTo>
                    <a:pt x="760" y="243"/>
                    <a:pt x="760" y="242"/>
                    <a:pt x="759" y="242"/>
                  </a:cubicBezTo>
                  <a:cubicBezTo>
                    <a:pt x="759" y="242"/>
                    <a:pt x="757" y="241"/>
                    <a:pt x="757" y="241"/>
                  </a:cubicBezTo>
                  <a:cubicBezTo>
                    <a:pt x="753" y="239"/>
                    <a:pt x="753" y="239"/>
                    <a:pt x="753" y="239"/>
                  </a:cubicBezTo>
                  <a:cubicBezTo>
                    <a:pt x="753" y="238"/>
                    <a:pt x="750" y="237"/>
                    <a:pt x="749" y="236"/>
                  </a:cubicBezTo>
                  <a:cubicBezTo>
                    <a:pt x="748" y="236"/>
                    <a:pt x="748" y="236"/>
                    <a:pt x="748" y="236"/>
                  </a:cubicBezTo>
                  <a:cubicBezTo>
                    <a:pt x="748" y="236"/>
                    <a:pt x="746" y="235"/>
                    <a:pt x="746" y="234"/>
                  </a:cubicBezTo>
                  <a:cubicBezTo>
                    <a:pt x="745" y="234"/>
                    <a:pt x="745" y="234"/>
                    <a:pt x="744" y="234"/>
                  </a:cubicBezTo>
                  <a:cubicBezTo>
                    <a:pt x="744" y="233"/>
                    <a:pt x="744" y="233"/>
                    <a:pt x="743" y="233"/>
                  </a:cubicBezTo>
                  <a:cubicBezTo>
                    <a:pt x="743" y="233"/>
                    <a:pt x="743" y="233"/>
                    <a:pt x="742" y="232"/>
                  </a:cubicBezTo>
                  <a:cubicBezTo>
                    <a:pt x="741" y="232"/>
                    <a:pt x="741" y="231"/>
                    <a:pt x="739" y="231"/>
                  </a:cubicBezTo>
                  <a:cubicBezTo>
                    <a:pt x="738" y="231"/>
                    <a:pt x="736" y="230"/>
                    <a:pt x="736" y="229"/>
                  </a:cubicBezTo>
                  <a:cubicBezTo>
                    <a:pt x="735" y="229"/>
                    <a:pt x="735" y="229"/>
                    <a:pt x="734" y="228"/>
                  </a:cubicBezTo>
                  <a:cubicBezTo>
                    <a:pt x="733" y="228"/>
                    <a:pt x="733" y="228"/>
                    <a:pt x="732" y="227"/>
                  </a:cubicBezTo>
                  <a:cubicBezTo>
                    <a:pt x="731" y="227"/>
                    <a:pt x="730" y="226"/>
                    <a:pt x="730" y="226"/>
                  </a:cubicBezTo>
                  <a:cubicBezTo>
                    <a:pt x="729" y="226"/>
                    <a:pt x="728" y="225"/>
                    <a:pt x="728" y="225"/>
                  </a:cubicBezTo>
                  <a:cubicBezTo>
                    <a:pt x="727" y="225"/>
                    <a:pt x="725" y="224"/>
                    <a:pt x="725" y="224"/>
                  </a:cubicBezTo>
                  <a:cubicBezTo>
                    <a:pt x="724" y="223"/>
                    <a:pt x="724" y="223"/>
                    <a:pt x="724" y="223"/>
                  </a:cubicBezTo>
                  <a:cubicBezTo>
                    <a:pt x="723" y="223"/>
                    <a:pt x="723" y="222"/>
                    <a:pt x="722" y="222"/>
                  </a:cubicBezTo>
                  <a:cubicBezTo>
                    <a:pt x="767" y="113"/>
                    <a:pt x="825" y="51"/>
                    <a:pt x="883" y="51"/>
                  </a:cubicBezTo>
                  <a:cubicBezTo>
                    <a:pt x="1000" y="51"/>
                    <a:pt x="1124" y="308"/>
                    <a:pt x="1124" y="692"/>
                  </a:cubicBezTo>
                </a:path>
              </a:pathLst>
            </a:custGeom>
            <a:solidFill>
              <a:srgbClr val="0070C0"/>
            </a:solidFill>
            <a:ln>
              <a:noFill/>
            </a:ln>
          </p:spPr>
          <p:txBody>
            <a:bodyPr vert="horz" wrap="square" lIns="91410" tIns="45703" rIns="91410" bIns="45703" numCol="1" anchor="t" anchorCtr="0" compatLnSpc="1">
              <a:prstTxWarp prst="textNoShape">
                <a:avLst/>
              </a:prstTxWarp>
            </a:bodyPr>
            <a:lstStyle/>
            <a:p>
              <a:pPr defTabSz="684838">
                <a:defRPr/>
              </a:pPr>
              <a:endParaRPr lang="zh-CN" altLang="en-US"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endParaRPr>
            </a:p>
          </p:txBody>
        </p:sp>
        <p:sp>
          <p:nvSpPr>
            <p:cNvPr id="30" name="Freeform 5"/>
            <p:cNvSpPr>
              <a:spLocks noChangeAspect="1" noEditPoints="1"/>
            </p:cNvSpPr>
            <p:nvPr/>
          </p:nvSpPr>
          <p:spPr bwMode="auto">
            <a:xfrm>
              <a:off x="2440527" y="4240050"/>
              <a:ext cx="353432" cy="360000"/>
            </a:xfrm>
            <a:custGeom>
              <a:avLst/>
              <a:gdLst/>
              <a:ahLst/>
              <a:cxnLst>
                <a:cxn ang="0">
                  <a:pos x="13474" y="5453"/>
                </a:cxn>
                <a:cxn ang="0">
                  <a:pos x="12317" y="4601"/>
                </a:cxn>
                <a:cxn ang="0">
                  <a:pos x="11412" y="4426"/>
                </a:cxn>
                <a:cxn ang="0">
                  <a:pos x="4848" y="9576"/>
                </a:cxn>
                <a:cxn ang="0">
                  <a:pos x="5783" y="10159"/>
                </a:cxn>
                <a:cxn ang="0">
                  <a:pos x="6029" y="10586"/>
                </a:cxn>
                <a:cxn ang="0">
                  <a:pos x="5871" y="11449"/>
                </a:cxn>
                <a:cxn ang="0">
                  <a:pos x="5269" y="11440"/>
                </a:cxn>
                <a:cxn ang="0">
                  <a:pos x="4824" y="10607"/>
                </a:cxn>
                <a:cxn ang="0">
                  <a:pos x="4838" y="9638"/>
                </a:cxn>
                <a:cxn ang="0">
                  <a:pos x="3536" y="8751"/>
                </a:cxn>
                <a:cxn ang="0">
                  <a:pos x="4283" y="9174"/>
                </a:cxn>
                <a:cxn ang="0">
                  <a:pos x="4127" y="9883"/>
                </a:cxn>
                <a:cxn ang="0">
                  <a:pos x="4481" y="11467"/>
                </a:cxn>
                <a:cxn ang="0">
                  <a:pos x="5571" y="12255"/>
                </a:cxn>
                <a:cxn ang="0">
                  <a:pos x="6393" y="11776"/>
                </a:cxn>
                <a:cxn ang="0">
                  <a:pos x="6623" y="11327"/>
                </a:cxn>
                <a:cxn ang="0">
                  <a:pos x="6593" y="10954"/>
                </a:cxn>
                <a:cxn ang="0">
                  <a:pos x="7001" y="12029"/>
                </a:cxn>
                <a:cxn ang="0">
                  <a:pos x="6605" y="13157"/>
                </a:cxn>
                <a:cxn ang="0">
                  <a:pos x="5384" y="13849"/>
                </a:cxn>
                <a:cxn ang="0">
                  <a:pos x="4005" y="13316"/>
                </a:cxn>
                <a:cxn ang="0">
                  <a:pos x="2966" y="11875"/>
                </a:cxn>
                <a:cxn ang="0">
                  <a:pos x="2611" y="10263"/>
                </a:cxn>
                <a:cxn ang="0">
                  <a:pos x="2657" y="9067"/>
                </a:cxn>
                <a:cxn ang="0">
                  <a:pos x="2906" y="8446"/>
                </a:cxn>
                <a:cxn ang="0">
                  <a:pos x="2108" y="8756"/>
                </a:cxn>
                <a:cxn ang="0">
                  <a:pos x="1951" y="10042"/>
                </a:cxn>
                <a:cxn ang="0">
                  <a:pos x="2244" y="11405"/>
                </a:cxn>
                <a:cxn ang="0">
                  <a:pos x="1800" y="11462"/>
                </a:cxn>
                <a:cxn ang="0">
                  <a:pos x="514" y="10430"/>
                </a:cxn>
                <a:cxn ang="0">
                  <a:pos x="0" y="8981"/>
                </a:cxn>
                <a:cxn ang="0">
                  <a:pos x="814" y="8147"/>
                </a:cxn>
                <a:cxn ang="0">
                  <a:pos x="2055" y="8130"/>
                </a:cxn>
                <a:cxn ang="0">
                  <a:pos x="13652" y="11178"/>
                </a:cxn>
                <a:cxn ang="0">
                  <a:pos x="13281" y="11893"/>
                </a:cxn>
                <a:cxn ang="0">
                  <a:pos x="12680" y="12371"/>
                </a:cxn>
                <a:cxn ang="0">
                  <a:pos x="11525" y="12547"/>
                </a:cxn>
                <a:cxn ang="0">
                  <a:pos x="11812" y="11849"/>
                </a:cxn>
                <a:cxn ang="0">
                  <a:pos x="7899" y="11652"/>
                </a:cxn>
                <a:cxn ang="0">
                  <a:pos x="8996" y="12019"/>
                </a:cxn>
                <a:cxn ang="0">
                  <a:pos x="10612" y="11876"/>
                </a:cxn>
                <a:cxn ang="0">
                  <a:pos x="10925" y="12290"/>
                </a:cxn>
                <a:cxn ang="0">
                  <a:pos x="10585" y="12853"/>
                </a:cxn>
                <a:cxn ang="0">
                  <a:pos x="9821" y="13182"/>
                </a:cxn>
                <a:cxn ang="0">
                  <a:pos x="6649" y="14004"/>
                </a:cxn>
                <a:cxn ang="0">
                  <a:pos x="7422" y="12934"/>
                </a:cxn>
                <a:cxn ang="0">
                  <a:pos x="7677" y="12066"/>
                </a:cxn>
                <a:cxn ang="0">
                  <a:pos x="14396" y="10218"/>
                </a:cxn>
                <a:cxn ang="0">
                  <a:pos x="14321" y="8192"/>
                </a:cxn>
                <a:cxn ang="0">
                  <a:pos x="12918" y="5928"/>
                </a:cxn>
                <a:cxn ang="0">
                  <a:pos x="11740" y="5209"/>
                </a:cxn>
                <a:cxn ang="0">
                  <a:pos x="10623" y="5077"/>
                </a:cxn>
                <a:cxn ang="0">
                  <a:pos x="9280" y="5224"/>
                </a:cxn>
                <a:cxn ang="0">
                  <a:pos x="1229" y="7366"/>
                </a:cxn>
                <a:cxn ang="0">
                  <a:pos x="2849" y="7799"/>
                </a:cxn>
                <a:cxn ang="0">
                  <a:pos x="5581" y="9338"/>
                </a:cxn>
                <a:cxn ang="0">
                  <a:pos x="7851" y="10919"/>
                </a:cxn>
                <a:cxn ang="0">
                  <a:pos x="9572" y="11341"/>
                </a:cxn>
                <a:cxn ang="0">
                  <a:pos x="10600" y="11241"/>
                </a:cxn>
                <a:cxn ang="0">
                  <a:pos x="13760" y="10423"/>
                </a:cxn>
              </a:cxnLst>
              <a:rect l="0" t="0" r="r" b="b"/>
              <a:pathLst>
                <a:path w="16170" h="14014">
                  <a:moveTo>
                    <a:pt x="11178" y="2724"/>
                  </a:moveTo>
                  <a:lnTo>
                    <a:pt x="14087" y="2724"/>
                  </a:lnTo>
                  <a:lnTo>
                    <a:pt x="14087" y="6276"/>
                  </a:lnTo>
                  <a:lnTo>
                    <a:pt x="14080" y="6265"/>
                  </a:lnTo>
                  <a:lnTo>
                    <a:pt x="14060" y="6231"/>
                  </a:lnTo>
                  <a:lnTo>
                    <a:pt x="14025" y="6177"/>
                  </a:lnTo>
                  <a:lnTo>
                    <a:pt x="13979" y="6106"/>
                  </a:lnTo>
                  <a:lnTo>
                    <a:pt x="13920" y="6022"/>
                  </a:lnTo>
                  <a:lnTo>
                    <a:pt x="13852" y="5923"/>
                  </a:lnTo>
                  <a:lnTo>
                    <a:pt x="13812" y="5870"/>
                  </a:lnTo>
                  <a:lnTo>
                    <a:pt x="13771" y="5815"/>
                  </a:lnTo>
                  <a:lnTo>
                    <a:pt x="13727" y="5758"/>
                  </a:lnTo>
                  <a:lnTo>
                    <a:pt x="13682" y="5698"/>
                  </a:lnTo>
                  <a:lnTo>
                    <a:pt x="13632" y="5639"/>
                  </a:lnTo>
                  <a:lnTo>
                    <a:pt x="13582" y="5577"/>
                  </a:lnTo>
                  <a:lnTo>
                    <a:pt x="13529" y="5515"/>
                  </a:lnTo>
                  <a:lnTo>
                    <a:pt x="13474" y="5453"/>
                  </a:lnTo>
                  <a:lnTo>
                    <a:pt x="13417" y="5390"/>
                  </a:lnTo>
                  <a:lnTo>
                    <a:pt x="13357" y="5328"/>
                  </a:lnTo>
                  <a:lnTo>
                    <a:pt x="13297" y="5266"/>
                  </a:lnTo>
                  <a:lnTo>
                    <a:pt x="13234" y="5204"/>
                  </a:lnTo>
                  <a:lnTo>
                    <a:pt x="13169" y="5145"/>
                  </a:lnTo>
                  <a:lnTo>
                    <a:pt x="13104" y="5085"/>
                  </a:lnTo>
                  <a:lnTo>
                    <a:pt x="13036" y="5029"/>
                  </a:lnTo>
                  <a:lnTo>
                    <a:pt x="12967" y="4973"/>
                  </a:lnTo>
                  <a:lnTo>
                    <a:pt x="12897" y="4919"/>
                  </a:lnTo>
                  <a:lnTo>
                    <a:pt x="12825" y="4869"/>
                  </a:lnTo>
                  <a:lnTo>
                    <a:pt x="12752" y="4822"/>
                  </a:lnTo>
                  <a:lnTo>
                    <a:pt x="12678" y="4776"/>
                  </a:lnTo>
                  <a:lnTo>
                    <a:pt x="12604" y="4735"/>
                  </a:lnTo>
                  <a:lnTo>
                    <a:pt x="12531" y="4697"/>
                  </a:lnTo>
                  <a:lnTo>
                    <a:pt x="12458" y="4662"/>
                  </a:lnTo>
                  <a:lnTo>
                    <a:pt x="12387" y="4630"/>
                  </a:lnTo>
                  <a:lnTo>
                    <a:pt x="12317" y="4601"/>
                  </a:lnTo>
                  <a:lnTo>
                    <a:pt x="12250" y="4575"/>
                  </a:lnTo>
                  <a:lnTo>
                    <a:pt x="12182" y="4551"/>
                  </a:lnTo>
                  <a:lnTo>
                    <a:pt x="12117" y="4530"/>
                  </a:lnTo>
                  <a:lnTo>
                    <a:pt x="12054" y="4511"/>
                  </a:lnTo>
                  <a:lnTo>
                    <a:pt x="11991" y="4495"/>
                  </a:lnTo>
                  <a:lnTo>
                    <a:pt x="11930" y="4480"/>
                  </a:lnTo>
                  <a:lnTo>
                    <a:pt x="11873" y="4468"/>
                  </a:lnTo>
                  <a:lnTo>
                    <a:pt x="11816" y="4458"/>
                  </a:lnTo>
                  <a:lnTo>
                    <a:pt x="11762" y="4449"/>
                  </a:lnTo>
                  <a:lnTo>
                    <a:pt x="11709" y="4442"/>
                  </a:lnTo>
                  <a:lnTo>
                    <a:pt x="11660" y="4436"/>
                  </a:lnTo>
                  <a:lnTo>
                    <a:pt x="11612" y="4432"/>
                  </a:lnTo>
                  <a:lnTo>
                    <a:pt x="11567" y="4429"/>
                  </a:lnTo>
                  <a:lnTo>
                    <a:pt x="11524" y="4427"/>
                  </a:lnTo>
                  <a:lnTo>
                    <a:pt x="11484" y="4425"/>
                  </a:lnTo>
                  <a:lnTo>
                    <a:pt x="11446" y="4425"/>
                  </a:lnTo>
                  <a:lnTo>
                    <a:pt x="11412" y="4426"/>
                  </a:lnTo>
                  <a:lnTo>
                    <a:pt x="11380" y="4427"/>
                  </a:lnTo>
                  <a:lnTo>
                    <a:pt x="11351" y="4428"/>
                  </a:lnTo>
                  <a:lnTo>
                    <a:pt x="11303" y="4432"/>
                  </a:lnTo>
                  <a:lnTo>
                    <a:pt x="11267" y="4435"/>
                  </a:lnTo>
                  <a:lnTo>
                    <a:pt x="11246" y="4439"/>
                  </a:lnTo>
                  <a:lnTo>
                    <a:pt x="11239" y="4440"/>
                  </a:lnTo>
                  <a:lnTo>
                    <a:pt x="11178" y="2724"/>
                  </a:lnTo>
                  <a:close/>
                  <a:moveTo>
                    <a:pt x="9156" y="0"/>
                  </a:moveTo>
                  <a:lnTo>
                    <a:pt x="16170" y="0"/>
                  </a:lnTo>
                  <a:lnTo>
                    <a:pt x="16170" y="1256"/>
                  </a:lnTo>
                  <a:lnTo>
                    <a:pt x="13383" y="1256"/>
                  </a:lnTo>
                  <a:lnTo>
                    <a:pt x="13383" y="2174"/>
                  </a:lnTo>
                  <a:lnTo>
                    <a:pt x="11820" y="2174"/>
                  </a:lnTo>
                  <a:lnTo>
                    <a:pt x="11820" y="1256"/>
                  </a:lnTo>
                  <a:lnTo>
                    <a:pt x="9156" y="1256"/>
                  </a:lnTo>
                  <a:lnTo>
                    <a:pt x="9156" y="0"/>
                  </a:lnTo>
                  <a:close/>
                  <a:moveTo>
                    <a:pt x="4848" y="9576"/>
                  </a:moveTo>
                  <a:lnTo>
                    <a:pt x="4855" y="9581"/>
                  </a:lnTo>
                  <a:lnTo>
                    <a:pt x="4877" y="9595"/>
                  </a:lnTo>
                  <a:lnTo>
                    <a:pt x="4912" y="9615"/>
                  </a:lnTo>
                  <a:lnTo>
                    <a:pt x="4958" y="9642"/>
                  </a:lnTo>
                  <a:lnTo>
                    <a:pt x="5013" y="9675"/>
                  </a:lnTo>
                  <a:lnTo>
                    <a:pt x="5075" y="9713"/>
                  </a:lnTo>
                  <a:lnTo>
                    <a:pt x="5143" y="9754"/>
                  </a:lnTo>
                  <a:lnTo>
                    <a:pt x="5216" y="9798"/>
                  </a:lnTo>
                  <a:lnTo>
                    <a:pt x="5291" y="9843"/>
                  </a:lnTo>
                  <a:lnTo>
                    <a:pt x="5366" y="9890"/>
                  </a:lnTo>
                  <a:lnTo>
                    <a:pt x="5441" y="9936"/>
                  </a:lnTo>
                  <a:lnTo>
                    <a:pt x="5514" y="9981"/>
                  </a:lnTo>
                  <a:lnTo>
                    <a:pt x="5583" y="10025"/>
                  </a:lnTo>
                  <a:lnTo>
                    <a:pt x="5644" y="10064"/>
                  </a:lnTo>
                  <a:lnTo>
                    <a:pt x="5699" y="10101"/>
                  </a:lnTo>
                  <a:lnTo>
                    <a:pt x="5744" y="10131"/>
                  </a:lnTo>
                  <a:lnTo>
                    <a:pt x="5783" y="10159"/>
                  </a:lnTo>
                  <a:lnTo>
                    <a:pt x="5817" y="10186"/>
                  </a:lnTo>
                  <a:lnTo>
                    <a:pt x="5849" y="10214"/>
                  </a:lnTo>
                  <a:lnTo>
                    <a:pt x="5878" y="10241"/>
                  </a:lnTo>
                  <a:lnTo>
                    <a:pt x="5903" y="10266"/>
                  </a:lnTo>
                  <a:lnTo>
                    <a:pt x="5926" y="10292"/>
                  </a:lnTo>
                  <a:lnTo>
                    <a:pt x="5946" y="10315"/>
                  </a:lnTo>
                  <a:lnTo>
                    <a:pt x="5963" y="10336"/>
                  </a:lnTo>
                  <a:lnTo>
                    <a:pt x="5978" y="10356"/>
                  </a:lnTo>
                  <a:lnTo>
                    <a:pt x="5990" y="10374"/>
                  </a:lnTo>
                  <a:lnTo>
                    <a:pt x="6000" y="10391"/>
                  </a:lnTo>
                  <a:lnTo>
                    <a:pt x="6008" y="10404"/>
                  </a:lnTo>
                  <a:lnTo>
                    <a:pt x="6018" y="10423"/>
                  </a:lnTo>
                  <a:lnTo>
                    <a:pt x="6021" y="10430"/>
                  </a:lnTo>
                  <a:lnTo>
                    <a:pt x="6022" y="10441"/>
                  </a:lnTo>
                  <a:lnTo>
                    <a:pt x="6024" y="10472"/>
                  </a:lnTo>
                  <a:lnTo>
                    <a:pt x="6027" y="10522"/>
                  </a:lnTo>
                  <a:lnTo>
                    <a:pt x="6029" y="10586"/>
                  </a:lnTo>
                  <a:lnTo>
                    <a:pt x="6029" y="10662"/>
                  </a:lnTo>
                  <a:lnTo>
                    <a:pt x="6028" y="10749"/>
                  </a:lnTo>
                  <a:lnTo>
                    <a:pt x="6026" y="10796"/>
                  </a:lnTo>
                  <a:lnTo>
                    <a:pt x="6024" y="10843"/>
                  </a:lnTo>
                  <a:lnTo>
                    <a:pt x="6021" y="10893"/>
                  </a:lnTo>
                  <a:lnTo>
                    <a:pt x="6016" y="10942"/>
                  </a:lnTo>
                  <a:lnTo>
                    <a:pt x="6011" y="10992"/>
                  </a:lnTo>
                  <a:lnTo>
                    <a:pt x="6004" y="11042"/>
                  </a:lnTo>
                  <a:lnTo>
                    <a:pt x="5996" y="11093"/>
                  </a:lnTo>
                  <a:lnTo>
                    <a:pt x="5986" y="11142"/>
                  </a:lnTo>
                  <a:lnTo>
                    <a:pt x="5975" y="11192"/>
                  </a:lnTo>
                  <a:lnTo>
                    <a:pt x="5963" y="11239"/>
                  </a:lnTo>
                  <a:lnTo>
                    <a:pt x="5948" y="11286"/>
                  </a:lnTo>
                  <a:lnTo>
                    <a:pt x="5931" y="11330"/>
                  </a:lnTo>
                  <a:lnTo>
                    <a:pt x="5913" y="11372"/>
                  </a:lnTo>
                  <a:lnTo>
                    <a:pt x="5893" y="11412"/>
                  </a:lnTo>
                  <a:lnTo>
                    <a:pt x="5871" y="11449"/>
                  </a:lnTo>
                  <a:lnTo>
                    <a:pt x="5846" y="11484"/>
                  </a:lnTo>
                  <a:lnTo>
                    <a:pt x="5819" y="11514"/>
                  </a:lnTo>
                  <a:lnTo>
                    <a:pt x="5790" y="11541"/>
                  </a:lnTo>
                  <a:lnTo>
                    <a:pt x="5758" y="11563"/>
                  </a:lnTo>
                  <a:lnTo>
                    <a:pt x="5723" y="11582"/>
                  </a:lnTo>
                  <a:lnTo>
                    <a:pt x="5687" y="11596"/>
                  </a:lnTo>
                  <a:lnTo>
                    <a:pt x="5649" y="11603"/>
                  </a:lnTo>
                  <a:lnTo>
                    <a:pt x="5612" y="11606"/>
                  </a:lnTo>
                  <a:lnTo>
                    <a:pt x="5574" y="11604"/>
                  </a:lnTo>
                  <a:lnTo>
                    <a:pt x="5535" y="11598"/>
                  </a:lnTo>
                  <a:lnTo>
                    <a:pt x="5497" y="11587"/>
                  </a:lnTo>
                  <a:lnTo>
                    <a:pt x="5458" y="11571"/>
                  </a:lnTo>
                  <a:lnTo>
                    <a:pt x="5420" y="11552"/>
                  </a:lnTo>
                  <a:lnTo>
                    <a:pt x="5382" y="11529"/>
                  </a:lnTo>
                  <a:lnTo>
                    <a:pt x="5344" y="11503"/>
                  </a:lnTo>
                  <a:lnTo>
                    <a:pt x="5306" y="11473"/>
                  </a:lnTo>
                  <a:lnTo>
                    <a:pt x="5269" y="11440"/>
                  </a:lnTo>
                  <a:lnTo>
                    <a:pt x="5233" y="11404"/>
                  </a:lnTo>
                  <a:lnTo>
                    <a:pt x="5197" y="11365"/>
                  </a:lnTo>
                  <a:lnTo>
                    <a:pt x="5162" y="11324"/>
                  </a:lnTo>
                  <a:lnTo>
                    <a:pt x="5128" y="11280"/>
                  </a:lnTo>
                  <a:lnTo>
                    <a:pt x="5095" y="11235"/>
                  </a:lnTo>
                  <a:lnTo>
                    <a:pt x="5063" y="11188"/>
                  </a:lnTo>
                  <a:lnTo>
                    <a:pt x="5033" y="11139"/>
                  </a:lnTo>
                  <a:lnTo>
                    <a:pt x="5004" y="11089"/>
                  </a:lnTo>
                  <a:lnTo>
                    <a:pt x="4975" y="11037"/>
                  </a:lnTo>
                  <a:lnTo>
                    <a:pt x="4950" y="10985"/>
                  </a:lnTo>
                  <a:lnTo>
                    <a:pt x="4926" y="10931"/>
                  </a:lnTo>
                  <a:lnTo>
                    <a:pt x="4904" y="10876"/>
                  </a:lnTo>
                  <a:lnTo>
                    <a:pt x="4883" y="10823"/>
                  </a:lnTo>
                  <a:lnTo>
                    <a:pt x="4865" y="10768"/>
                  </a:lnTo>
                  <a:lnTo>
                    <a:pt x="4849" y="10714"/>
                  </a:lnTo>
                  <a:lnTo>
                    <a:pt x="4835" y="10660"/>
                  </a:lnTo>
                  <a:lnTo>
                    <a:pt x="4824" y="10607"/>
                  </a:lnTo>
                  <a:lnTo>
                    <a:pt x="4815" y="10553"/>
                  </a:lnTo>
                  <a:lnTo>
                    <a:pt x="4809" y="10502"/>
                  </a:lnTo>
                  <a:lnTo>
                    <a:pt x="4806" y="10451"/>
                  </a:lnTo>
                  <a:lnTo>
                    <a:pt x="4804" y="10402"/>
                  </a:lnTo>
                  <a:lnTo>
                    <a:pt x="4801" y="10353"/>
                  </a:lnTo>
                  <a:lnTo>
                    <a:pt x="4801" y="10307"/>
                  </a:lnTo>
                  <a:lnTo>
                    <a:pt x="4800" y="10260"/>
                  </a:lnTo>
                  <a:lnTo>
                    <a:pt x="4801" y="10172"/>
                  </a:lnTo>
                  <a:lnTo>
                    <a:pt x="4802" y="10090"/>
                  </a:lnTo>
                  <a:lnTo>
                    <a:pt x="4806" y="10012"/>
                  </a:lnTo>
                  <a:lnTo>
                    <a:pt x="4810" y="9940"/>
                  </a:lnTo>
                  <a:lnTo>
                    <a:pt x="4814" y="9874"/>
                  </a:lnTo>
                  <a:lnTo>
                    <a:pt x="4819" y="9814"/>
                  </a:lnTo>
                  <a:lnTo>
                    <a:pt x="4824" y="9760"/>
                  </a:lnTo>
                  <a:lnTo>
                    <a:pt x="4829" y="9713"/>
                  </a:lnTo>
                  <a:lnTo>
                    <a:pt x="4834" y="9672"/>
                  </a:lnTo>
                  <a:lnTo>
                    <a:pt x="4838" y="9638"/>
                  </a:lnTo>
                  <a:lnTo>
                    <a:pt x="4842" y="9612"/>
                  </a:lnTo>
                  <a:lnTo>
                    <a:pt x="4845" y="9593"/>
                  </a:lnTo>
                  <a:lnTo>
                    <a:pt x="4847" y="9580"/>
                  </a:lnTo>
                  <a:lnTo>
                    <a:pt x="4848" y="9576"/>
                  </a:lnTo>
                  <a:close/>
                  <a:moveTo>
                    <a:pt x="2906" y="8446"/>
                  </a:moveTo>
                  <a:lnTo>
                    <a:pt x="2912" y="8449"/>
                  </a:lnTo>
                  <a:lnTo>
                    <a:pt x="2930" y="8458"/>
                  </a:lnTo>
                  <a:lnTo>
                    <a:pt x="2959" y="8472"/>
                  </a:lnTo>
                  <a:lnTo>
                    <a:pt x="2999" y="8491"/>
                  </a:lnTo>
                  <a:lnTo>
                    <a:pt x="3046" y="8515"/>
                  </a:lnTo>
                  <a:lnTo>
                    <a:pt x="3102" y="8542"/>
                  </a:lnTo>
                  <a:lnTo>
                    <a:pt x="3163" y="8572"/>
                  </a:lnTo>
                  <a:lnTo>
                    <a:pt x="3231" y="8606"/>
                  </a:lnTo>
                  <a:lnTo>
                    <a:pt x="3303" y="8641"/>
                  </a:lnTo>
                  <a:lnTo>
                    <a:pt x="3379" y="8677"/>
                  </a:lnTo>
                  <a:lnTo>
                    <a:pt x="3456" y="8714"/>
                  </a:lnTo>
                  <a:lnTo>
                    <a:pt x="3536" y="8751"/>
                  </a:lnTo>
                  <a:lnTo>
                    <a:pt x="3615" y="8789"/>
                  </a:lnTo>
                  <a:lnTo>
                    <a:pt x="3694" y="8826"/>
                  </a:lnTo>
                  <a:lnTo>
                    <a:pt x="3771" y="8860"/>
                  </a:lnTo>
                  <a:lnTo>
                    <a:pt x="3844" y="8893"/>
                  </a:lnTo>
                  <a:lnTo>
                    <a:pt x="3880" y="8910"/>
                  </a:lnTo>
                  <a:lnTo>
                    <a:pt x="3913" y="8926"/>
                  </a:lnTo>
                  <a:lnTo>
                    <a:pt x="3944" y="8941"/>
                  </a:lnTo>
                  <a:lnTo>
                    <a:pt x="3975" y="8956"/>
                  </a:lnTo>
                  <a:lnTo>
                    <a:pt x="4030" y="8986"/>
                  </a:lnTo>
                  <a:lnTo>
                    <a:pt x="4080" y="9016"/>
                  </a:lnTo>
                  <a:lnTo>
                    <a:pt x="4123" y="9044"/>
                  </a:lnTo>
                  <a:lnTo>
                    <a:pt x="4162" y="9070"/>
                  </a:lnTo>
                  <a:lnTo>
                    <a:pt x="4195" y="9095"/>
                  </a:lnTo>
                  <a:lnTo>
                    <a:pt x="4223" y="9118"/>
                  </a:lnTo>
                  <a:lnTo>
                    <a:pt x="4248" y="9139"/>
                  </a:lnTo>
                  <a:lnTo>
                    <a:pt x="4267" y="9157"/>
                  </a:lnTo>
                  <a:lnTo>
                    <a:pt x="4283" y="9174"/>
                  </a:lnTo>
                  <a:lnTo>
                    <a:pt x="4295" y="9187"/>
                  </a:lnTo>
                  <a:lnTo>
                    <a:pt x="4309" y="9207"/>
                  </a:lnTo>
                  <a:lnTo>
                    <a:pt x="4314" y="9214"/>
                  </a:lnTo>
                  <a:lnTo>
                    <a:pt x="4308" y="9226"/>
                  </a:lnTo>
                  <a:lnTo>
                    <a:pt x="4292" y="9261"/>
                  </a:lnTo>
                  <a:lnTo>
                    <a:pt x="4281" y="9288"/>
                  </a:lnTo>
                  <a:lnTo>
                    <a:pt x="4269" y="9320"/>
                  </a:lnTo>
                  <a:lnTo>
                    <a:pt x="4256" y="9356"/>
                  </a:lnTo>
                  <a:lnTo>
                    <a:pt x="4241" y="9398"/>
                  </a:lnTo>
                  <a:lnTo>
                    <a:pt x="4225" y="9444"/>
                  </a:lnTo>
                  <a:lnTo>
                    <a:pt x="4210" y="9495"/>
                  </a:lnTo>
                  <a:lnTo>
                    <a:pt x="4194" y="9549"/>
                  </a:lnTo>
                  <a:lnTo>
                    <a:pt x="4179" y="9609"/>
                  </a:lnTo>
                  <a:lnTo>
                    <a:pt x="4165" y="9672"/>
                  </a:lnTo>
                  <a:lnTo>
                    <a:pt x="4151" y="9739"/>
                  </a:lnTo>
                  <a:lnTo>
                    <a:pt x="4139" y="9810"/>
                  </a:lnTo>
                  <a:lnTo>
                    <a:pt x="4127" y="9883"/>
                  </a:lnTo>
                  <a:lnTo>
                    <a:pt x="4118" y="9960"/>
                  </a:lnTo>
                  <a:lnTo>
                    <a:pt x="4111" y="10040"/>
                  </a:lnTo>
                  <a:lnTo>
                    <a:pt x="4107" y="10123"/>
                  </a:lnTo>
                  <a:lnTo>
                    <a:pt x="4106" y="10209"/>
                  </a:lnTo>
                  <a:lnTo>
                    <a:pt x="4107" y="10297"/>
                  </a:lnTo>
                  <a:lnTo>
                    <a:pt x="4112" y="10387"/>
                  </a:lnTo>
                  <a:lnTo>
                    <a:pt x="4121" y="10478"/>
                  </a:lnTo>
                  <a:lnTo>
                    <a:pt x="4134" y="10572"/>
                  </a:lnTo>
                  <a:lnTo>
                    <a:pt x="4152" y="10668"/>
                  </a:lnTo>
                  <a:lnTo>
                    <a:pt x="4173" y="10765"/>
                  </a:lnTo>
                  <a:lnTo>
                    <a:pt x="4200" y="10864"/>
                  </a:lnTo>
                  <a:lnTo>
                    <a:pt x="4232" y="10963"/>
                  </a:lnTo>
                  <a:lnTo>
                    <a:pt x="4270" y="11064"/>
                  </a:lnTo>
                  <a:lnTo>
                    <a:pt x="4314" y="11165"/>
                  </a:lnTo>
                  <a:lnTo>
                    <a:pt x="4364" y="11266"/>
                  </a:lnTo>
                  <a:lnTo>
                    <a:pt x="4420" y="11368"/>
                  </a:lnTo>
                  <a:lnTo>
                    <a:pt x="4481" y="11467"/>
                  </a:lnTo>
                  <a:lnTo>
                    <a:pt x="4544" y="11559"/>
                  </a:lnTo>
                  <a:lnTo>
                    <a:pt x="4605" y="11645"/>
                  </a:lnTo>
                  <a:lnTo>
                    <a:pt x="4669" y="11724"/>
                  </a:lnTo>
                  <a:lnTo>
                    <a:pt x="4734" y="11798"/>
                  </a:lnTo>
                  <a:lnTo>
                    <a:pt x="4798" y="11864"/>
                  </a:lnTo>
                  <a:lnTo>
                    <a:pt x="4864" y="11926"/>
                  </a:lnTo>
                  <a:lnTo>
                    <a:pt x="4930" y="11982"/>
                  </a:lnTo>
                  <a:lnTo>
                    <a:pt x="4996" y="12031"/>
                  </a:lnTo>
                  <a:lnTo>
                    <a:pt x="5061" y="12075"/>
                  </a:lnTo>
                  <a:lnTo>
                    <a:pt x="5127" y="12115"/>
                  </a:lnTo>
                  <a:lnTo>
                    <a:pt x="5192" y="12149"/>
                  </a:lnTo>
                  <a:lnTo>
                    <a:pt x="5256" y="12179"/>
                  </a:lnTo>
                  <a:lnTo>
                    <a:pt x="5321" y="12203"/>
                  </a:lnTo>
                  <a:lnTo>
                    <a:pt x="5385" y="12223"/>
                  </a:lnTo>
                  <a:lnTo>
                    <a:pt x="5448" y="12238"/>
                  </a:lnTo>
                  <a:lnTo>
                    <a:pt x="5510" y="12249"/>
                  </a:lnTo>
                  <a:lnTo>
                    <a:pt x="5571" y="12255"/>
                  </a:lnTo>
                  <a:lnTo>
                    <a:pt x="5630" y="12258"/>
                  </a:lnTo>
                  <a:lnTo>
                    <a:pt x="5689" y="12256"/>
                  </a:lnTo>
                  <a:lnTo>
                    <a:pt x="5746" y="12251"/>
                  </a:lnTo>
                  <a:lnTo>
                    <a:pt x="5801" y="12242"/>
                  </a:lnTo>
                  <a:lnTo>
                    <a:pt x="5855" y="12230"/>
                  </a:lnTo>
                  <a:lnTo>
                    <a:pt x="5907" y="12215"/>
                  </a:lnTo>
                  <a:lnTo>
                    <a:pt x="5957" y="12196"/>
                  </a:lnTo>
                  <a:lnTo>
                    <a:pt x="6004" y="12173"/>
                  </a:lnTo>
                  <a:lnTo>
                    <a:pt x="6049" y="12149"/>
                  </a:lnTo>
                  <a:lnTo>
                    <a:pt x="6091" y="12122"/>
                  </a:lnTo>
                  <a:lnTo>
                    <a:pt x="6131" y="12092"/>
                  </a:lnTo>
                  <a:lnTo>
                    <a:pt x="6169" y="12059"/>
                  </a:lnTo>
                  <a:lnTo>
                    <a:pt x="6203" y="12024"/>
                  </a:lnTo>
                  <a:lnTo>
                    <a:pt x="6236" y="11988"/>
                  </a:lnTo>
                  <a:lnTo>
                    <a:pt x="6292" y="11913"/>
                  </a:lnTo>
                  <a:lnTo>
                    <a:pt x="6346" y="11843"/>
                  </a:lnTo>
                  <a:lnTo>
                    <a:pt x="6393" y="11776"/>
                  </a:lnTo>
                  <a:lnTo>
                    <a:pt x="6437" y="11714"/>
                  </a:lnTo>
                  <a:lnTo>
                    <a:pt x="6456" y="11684"/>
                  </a:lnTo>
                  <a:lnTo>
                    <a:pt x="6475" y="11654"/>
                  </a:lnTo>
                  <a:lnTo>
                    <a:pt x="6492" y="11626"/>
                  </a:lnTo>
                  <a:lnTo>
                    <a:pt x="6508" y="11599"/>
                  </a:lnTo>
                  <a:lnTo>
                    <a:pt x="6524" y="11572"/>
                  </a:lnTo>
                  <a:lnTo>
                    <a:pt x="6538" y="11546"/>
                  </a:lnTo>
                  <a:lnTo>
                    <a:pt x="6551" y="11521"/>
                  </a:lnTo>
                  <a:lnTo>
                    <a:pt x="6563" y="11497"/>
                  </a:lnTo>
                  <a:lnTo>
                    <a:pt x="6574" y="11473"/>
                  </a:lnTo>
                  <a:lnTo>
                    <a:pt x="6584" y="11450"/>
                  </a:lnTo>
                  <a:lnTo>
                    <a:pt x="6593" y="11428"/>
                  </a:lnTo>
                  <a:lnTo>
                    <a:pt x="6600" y="11407"/>
                  </a:lnTo>
                  <a:lnTo>
                    <a:pt x="6607" y="11386"/>
                  </a:lnTo>
                  <a:lnTo>
                    <a:pt x="6614" y="11365"/>
                  </a:lnTo>
                  <a:lnTo>
                    <a:pt x="6619" y="11346"/>
                  </a:lnTo>
                  <a:lnTo>
                    <a:pt x="6623" y="11327"/>
                  </a:lnTo>
                  <a:lnTo>
                    <a:pt x="6625" y="11309"/>
                  </a:lnTo>
                  <a:lnTo>
                    <a:pt x="6627" y="11292"/>
                  </a:lnTo>
                  <a:lnTo>
                    <a:pt x="6628" y="11274"/>
                  </a:lnTo>
                  <a:lnTo>
                    <a:pt x="6629" y="11258"/>
                  </a:lnTo>
                  <a:lnTo>
                    <a:pt x="6628" y="11242"/>
                  </a:lnTo>
                  <a:lnTo>
                    <a:pt x="6626" y="11227"/>
                  </a:lnTo>
                  <a:lnTo>
                    <a:pt x="6623" y="11212"/>
                  </a:lnTo>
                  <a:lnTo>
                    <a:pt x="6620" y="11198"/>
                  </a:lnTo>
                  <a:lnTo>
                    <a:pt x="6613" y="11170"/>
                  </a:lnTo>
                  <a:lnTo>
                    <a:pt x="6606" y="11142"/>
                  </a:lnTo>
                  <a:lnTo>
                    <a:pt x="6601" y="11115"/>
                  </a:lnTo>
                  <a:lnTo>
                    <a:pt x="6598" y="11089"/>
                  </a:lnTo>
                  <a:lnTo>
                    <a:pt x="6595" y="11062"/>
                  </a:lnTo>
                  <a:lnTo>
                    <a:pt x="6594" y="11038"/>
                  </a:lnTo>
                  <a:lnTo>
                    <a:pt x="6593" y="11015"/>
                  </a:lnTo>
                  <a:lnTo>
                    <a:pt x="6592" y="10993"/>
                  </a:lnTo>
                  <a:lnTo>
                    <a:pt x="6593" y="10954"/>
                  </a:lnTo>
                  <a:lnTo>
                    <a:pt x="6595" y="10925"/>
                  </a:lnTo>
                  <a:lnTo>
                    <a:pt x="6597" y="10906"/>
                  </a:lnTo>
                  <a:lnTo>
                    <a:pt x="6598" y="10899"/>
                  </a:lnTo>
                  <a:lnTo>
                    <a:pt x="7004" y="11176"/>
                  </a:lnTo>
                  <a:lnTo>
                    <a:pt x="7005" y="11190"/>
                  </a:lnTo>
                  <a:lnTo>
                    <a:pt x="7008" y="11226"/>
                  </a:lnTo>
                  <a:lnTo>
                    <a:pt x="7011" y="11286"/>
                  </a:lnTo>
                  <a:lnTo>
                    <a:pt x="7015" y="11363"/>
                  </a:lnTo>
                  <a:lnTo>
                    <a:pt x="7018" y="11457"/>
                  </a:lnTo>
                  <a:lnTo>
                    <a:pt x="7020" y="11567"/>
                  </a:lnTo>
                  <a:lnTo>
                    <a:pt x="7019" y="11626"/>
                  </a:lnTo>
                  <a:lnTo>
                    <a:pt x="7018" y="11689"/>
                  </a:lnTo>
                  <a:lnTo>
                    <a:pt x="7017" y="11753"/>
                  </a:lnTo>
                  <a:lnTo>
                    <a:pt x="7015" y="11819"/>
                  </a:lnTo>
                  <a:lnTo>
                    <a:pt x="7011" y="11888"/>
                  </a:lnTo>
                  <a:lnTo>
                    <a:pt x="7006" y="11957"/>
                  </a:lnTo>
                  <a:lnTo>
                    <a:pt x="7001" y="12029"/>
                  </a:lnTo>
                  <a:lnTo>
                    <a:pt x="6994" y="12101"/>
                  </a:lnTo>
                  <a:lnTo>
                    <a:pt x="6984" y="12173"/>
                  </a:lnTo>
                  <a:lnTo>
                    <a:pt x="6974" y="12246"/>
                  </a:lnTo>
                  <a:lnTo>
                    <a:pt x="6963" y="12319"/>
                  </a:lnTo>
                  <a:lnTo>
                    <a:pt x="6949" y="12392"/>
                  </a:lnTo>
                  <a:lnTo>
                    <a:pt x="6934" y="12463"/>
                  </a:lnTo>
                  <a:lnTo>
                    <a:pt x="6917" y="12535"/>
                  </a:lnTo>
                  <a:lnTo>
                    <a:pt x="6898" y="12605"/>
                  </a:lnTo>
                  <a:lnTo>
                    <a:pt x="6877" y="12674"/>
                  </a:lnTo>
                  <a:lnTo>
                    <a:pt x="6853" y="12740"/>
                  </a:lnTo>
                  <a:lnTo>
                    <a:pt x="6828" y="12805"/>
                  </a:lnTo>
                  <a:lnTo>
                    <a:pt x="6799" y="12866"/>
                  </a:lnTo>
                  <a:lnTo>
                    <a:pt x="6769" y="12926"/>
                  </a:lnTo>
                  <a:lnTo>
                    <a:pt x="6735" y="12985"/>
                  </a:lnTo>
                  <a:lnTo>
                    <a:pt x="6695" y="13042"/>
                  </a:lnTo>
                  <a:lnTo>
                    <a:pt x="6653" y="13100"/>
                  </a:lnTo>
                  <a:lnTo>
                    <a:pt x="6605" y="13157"/>
                  </a:lnTo>
                  <a:lnTo>
                    <a:pt x="6555" y="13215"/>
                  </a:lnTo>
                  <a:lnTo>
                    <a:pt x="6500" y="13271"/>
                  </a:lnTo>
                  <a:lnTo>
                    <a:pt x="6443" y="13325"/>
                  </a:lnTo>
                  <a:lnTo>
                    <a:pt x="6381" y="13379"/>
                  </a:lnTo>
                  <a:lnTo>
                    <a:pt x="6317" y="13431"/>
                  </a:lnTo>
                  <a:lnTo>
                    <a:pt x="6251" y="13481"/>
                  </a:lnTo>
                  <a:lnTo>
                    <a:pt x="6181" y="13529"/>
                  </a:lnTo>
                  <a:lnTo>
                    <a:pt x="6109" y="13575"/>
                  </a:lnTo>
                  <a:lnTo>
                    <a:pt x="6034" y="13618"/>
                  </a:lnTo>
                  <a:lnTo>
                    <a:pt x="5959" y="13659"/>
                  </a:lnTo>
                  <a:lnTo>
                    <a:pt x="5880" y="13697"/>
                  </a:lnTo>
                  <a:lnTo>
                    <a:pt x="5800" y="13731"/>
                  </a:lnTo>
                  <a:lnTo>
                    <a:pt x="5719" y="13762"/>
                  </a:lnTo>
                  <a:lnTo>
                    <a:pt x="5636" y="13791"/>
                  </a:lnTo>
                  <a:lnTo>
                    <a:pt x="5552" y="13814"/>
                  </a:lnTo>
                  <a:lnTo>
                    <a:pt x="5468" y="13834"/>
                  </a:lnTo>
                  <a:lnTo>
                    <a:pt x="5384" y="13849"/>
                  </a:lnTo>
                  <a:lnTo>
                    <a:pt x="5299" y="13860"/>
                  </a:lnTo>
                  <a:lnTo>
                    <a:pt x="5213" y="13867"/>
                  </a:lnTo>
                  <a:lnTo>
                    <a:pt x="5127" y="13869"/>
                  </a:lnTo>
                  <a:lnTo>
                    <a:pt x="5041" y="13864"/>
                  </a:lnTo>
                  <a:lnTo>
                    <a:pt x="4956" y="13855"/>
                  </a:lnTo>
                  <a:lnTo>
                    <a:pt x="4871" y="13840"/>
                  </a:lnTo>
                  <a:lnTo>
                    <a:pt x="4787" y="13819"/>
                  </a:lnTo>
                  <a:lnTo>
                    <a:pt x="4704" y="13793"/>
                  </a:lnTo>
                  <a:lnTo>
                    <a:pt x="4623" y="13759"/>
                  </a:lnTo>
                  <a:lnTo>
                    <a:pt x="4543" y="13719"/>
                  </a:lnTo>
                  <a:lnTo>
                    <a:pt x="4464" y="13673"/>
                  </a:lnTo>
                  <a:lnTo>
                    <a:pt x="4386" y="13621"/>
                  </a:lnTo>
                  <a:lnTo>
                    <a:pt x="4308" y="13566"/>
                  </a:lnTo>
                  <a:lnTo>
                    <a:pt x="4231" y="13508"/>
                  </a:lnTo>
                  <a:lnTo>
                    <a:pt x="4156" y="13447"/>
                  </a:lnTo>
                  <a:lnTo>
                    <a:pt x="4080" y="13383"/>
                  </a:lnTo>
                  <a:lnTo>
                    <a:pt x="4005" y="13316"/>
                  </a:lnTo>
                  <a:lnTo>
                    <a:pt x="3932" y="13247"/>
                  </a:lnTo>
                  <a:lnTo>
                    <a:pt x="3860" y="13175"/>
                  </a:lnTo>
                  <a:lnTo>
                    <a:pt x="3788" y="13101"/>
                  </a:lnTo>
                  <a:lnTo>
                    <a:pt x="3718" y="13024"/>
                  </a:lnTo>
                  <a:lnTo>
                    <a:pt x="3649" y="12945"/>
                  </a:lnTo>
                  <a:lnTo>
                    <a:pt x="3582" y="12864"/>
                  </a:lnTo>
                  <a:lnTo>
                    <a:pt x="3516" y="12782"/>
                  </a:lnTo>
                  <a:lnTo>
                    <a:pt x="3452" y="12698"/>
                  </a:lnTo>
                  <a:lnTo>
                    <a:pt x="3390" y="12611"/>
                  </a:lnTo>
                  <a:lnTo>
                    <a:pt x="3330" y="12523"/>
                  </a:lnTo>
                  <a:lnTo>
                    <a:pt x="3271" y="12434"/>
                  </a:lnTo>
                  <a:lnTo>
                    <a:pt x="3215" y="12343"/>
                  </a:lnTo>
                  <a:lnTo>
                    <a:pt x="3160" y="12252"/>
                  </a:lnTo>
                  <a:lnTo>
                    <a:pt x="3108" y="12159"/>
                  </a:lnTo>
                  <a:lnTo>
                    <a:pt x="3058" y="12065"/>
                  </a:lnTo>
                  <a:lnTo>
                    <a:pt x="3011" y="11970"/>
                  </a:lnTo>
                  <a:lnTo>
                    <a:pt x="2966" y="11875"/>
                  </a:lnTo>
                  <a:lnTo>
                    <a:pt x="2924" y="11780"/>
                  </a:lnTo>
                  <a:lnTo>
                    <a:pt x="2884" y="11684"/>
                  </a:lnTo>
                  <a:lnTo>
                    <a:pt x="2848" y="11587"/>
                  </a:lnTo>
                  <a:lnTo>
                    <a:pt x="2814" y="11490"/>
                  </a:lnTo>
                  <a:lnTo>
                    <a:pt x="2783" y="11393"/>
                  </a:lnTo>
                  <a:lnTo>
                    <a:pt x="2755" y="11296"/>
                  </a:lnTo>
                  <a:lnTo>
                    <a:pt x="2731" y="11199"/>
                  </a:lnTo>
                  <a:lnTo>
                    <a:pt x="2709" y="11102"/>
                  </a:lnTo>
                  <a:lnTo>
                    <a:pt x="2692" y="11006"/>
                  </a:lnTo>
                  <a:lnTo>
                    <a:pt x="2677" y="10910"/>
                  </a:lnTo>
                  <a:lnTo>
                    <a:pt x="2663" y="10815"/>
                  </a:lnTo>
                  <a:lnTo>
                    <a:pt x="2651" y="10721"/>
                  </a:lnTo>
                  <a:lnTo>
                    <a:pt x="2641" y="10627"/>
                  </a:lnTo>
                  <a:lnTo>
                    <a:pt x="2631" y="10535"/>
                  </a:lnTo>
                  <a:lnTo>
                    <a:pt x="2624" y="10443"/>
                  </a:lnTo>
                  <a:lnTo>
                    <a:pt x="2617" y="10353"/>
                  </a:lnTo>
                  <a:lnTo>
                    <a:pt x="2611" y="10263"/>
                  </a:lnTo>
                  <a:lnTo>
                    <a:pt x="2607" y="10176"/>
                  </a:lnTo>
                  <a:lnTo>
                    <a:pt x="2604" y="10091"/>
                  </a:lnTo>
                  <a:lnTo>
                    <a:pt x="2602" y="10006"/>
                  </a:lnTo>
                  <a:lnTo>
                    <a:pt x="2601" y="9924"/>
                  </a:lnTo>
                  <a:lnTo>
                    <a:pt x="2601" y="9843"/>
                  </a:lnTo>
                  <a:lnTo>
                    <a:pt x="2602" y="9764"/>
                  </a:lnTo>
                  <a:lnTo>
                    <a:pt x="2604" y="9687"/>
                  </a:lnTo>
                  <a:lnTo>
                    <a:pt x="2606" y="9614"/>
                  </a:lnTo>
                  <a:lnTo>
                    <a:pt x="2609" y="9542"/>
                  </a:lnTo>
                  <a:lnTo>
                    <a:pt x="2613" y="9472"/>
                  </a:lnTo>
                  <a:lnTo>
                    <a:pt x="2619" y="9406"/>
                  </a:lnTo>
                  <a:lnTo>
                    <a:pt x="2624" y="9342"/>
                  </a:lnTo>
                  <a:lnTo>
                    <a:pt x="2630" y="9280"/>
                  </a:lnTo>
                  <a:lnTo>
                    <a:pt x="2636" y="9223"/>
                  </a:lnTo>
                  <a:lnTo>
                    <a:pt x="2643" y="9167"/>
                  </a:lnTo>
                  <a:lnTo>
                    <a:pt x="2650" y="9116"/>
                  </a:lnTo>
                  <a:lnTo>
                    <a:pt x="2657" y="9067"/>
                  </a:lnTo>
                  <a:lnTo>
                    <a:pt x="2665" y="9022"/>
                  </a:lnTo>
                  <a:lnTo>
                    <a:pt x="2673" y="8980"/>
                  </a:lnTo>
                  <a:lnTo>
                    <a:pt x="2681" y="8942"/>
                  </a:lnTo>
                  <a:lnTo>
                    <a:pt x="2689" y="8909"/>
                  </a:lnTo>
                  <a:lnTo>
                    <a:pt x="2697" y="8878"/>
                  </a:lnTo>
                  <a:lnTo>
                    <a:pt x="2705" y="8852"/>
                  </a:lnTo>
                  <a:lnTo>
                    <a:pt x="2714" y="8830"/>
                  </a:lnTo>
                  <a:lnTo>
                    <a:pt x="2730" y="8790"/>
                  </a:lnTo>
                  <a:lnTo>
                    <a:pt x="2746" y="8752"/>
                  </a:lnTo>
                  <a:lnTo>
                    <a:pt x="2763" y="8715"/>
                  </a:lnTo>
                  <a:lnTo>
                    <a:pt x="2779" y="8679"/>
                  </a:lnTo>
                  <a:lnTo>
                    <a:pt x="2812" y="8615"/>
                  </a:lnTo>
                  <a:lnTo>
                    <a:pt x="2842" y="8557"/>
                  </a:lnTo>
                  <a:lnTo>
                    <a:pt x="2867" y="8511"/>
                  </a:lnTo>
                  <a:lnTo>
                    <a:pt x="2887" y="8475"/>
                  </a:lnTo>
                  <a:lnTo>
                    <a:pt x="2900" y="8453"/>
                  </a:lnTo>
                  <a:lnTo>
                    <a:pt x="2906" y="8446"/>
                  </a:lnTo>
                  <a:close/>
                  <a:moveTo>
                    <a:pt x="2372" y="8211"/>
                  </a:moveTo>
                  <a:lnTo>
                    <a:pt x="2368" y="8217"/>
                  </a:lnTo>
                  <a:lnTo>
                    <a:pt x="2356" y="8233"/>
                  </a:lnTo>
                  <a:lnTo>
                    <a:pt x="2338" y="8260"/>
                  </a:lnTo>
                  <a:lnTo>
                    <a:pt x="2314" y="8298"/>
                  </a:lnTo>
                  <a:lnTo>
                    <a:pt x="2300" y="8322"/>
                  </a:lnTo>
                  <a:lnTo>
                    <a:pt x="2286" y="8348"/>
                  </a:lnTo>
                  <a:lnTo>
                    <a:pt x="2270" y="8376"/>
                  </a:lnTo>
                  <a:lnTo>
                    <a:pt x="2254" y="8408"/>
                  </a:lnTo>
                  <a:lnTo>
                    <a:pt x="2237" y="8442"/>
                  </a:lnTo>
                  <a:lnTo>
                    <a:pt x="2219" y="8478"/>
                  </a:lnTo>
                  <a:lnTo>
                    <a:pt x="2201" y="8519"/>
                  </a:lnTo>
                  <a:lnTo>
                    <a:pt x="2183" y="8560"/>
                  </a:lnTo>
                  <a:lnTo>
                    <a:pt x="2164" y="8606"/>
                  </a:lnTo>
                  <a:lnTo>
                    <a:pt x="2146" y="8653"/>
                  </a:lnTo>
                  <a:lnTo>
                    <a:pt x="2126" y="8703"/>
                  </a:lnTo>
                  <a:lnTo>
                    <a:pt x="2108" y="8756"/>
                  </a:lnTo>
                  <a:lnTo>
                    <a:pt x="2090" y="8812"/>
                  </a:lnTo>
                  <a:lnTo>
                    <a:pt x="2072" y="8869"/>
                  </a:lnTo>
                  <a:lnTo>
                    <a:pt x="2055" y="8931"/>
                  </a:lnTo>
                  <a:lnTo>
                    <a:pt x="2038" y="8993"/>
                  </a:lnTo>
                  <a:lnTo>
                    <a:pt x="2023" y="9060"/>
                  </a:lnTo>
                  <a:lnTo>
                    <a:pt x="2008" y="9129"/>
                  </a:lnTo>
                  <a:lnTo>
                    <a:pt x="1994" y="9201"/>
                  </a:lnTo>
                  <a:lnTo>
                    <a:pt x="1982" y="9274"/>
                  </a:lnTo>
                  <a:lnTo>
                    <a:pt x="1970" y="9352"/>
                  </a:lnTo>
                  <a:lnTo>
                    <a:pt x="1961" y="9431"/>
                  </a:lnTo>
                  <a:lnTo>
                    <a:pt x="1952" y="9513"/>
                  </a:lnTo>
                  <a:lnTo>
                    <a:pt x="1945" y="9598"/>
                  </a:lnTo>
                  <a:lnTo>
                    <a:pt x="1940" y="9684"/>
                  </a:lnTo>
                  <a:lnTo>
                    <a:pt x="1939" y="9772"/>
                  </a:lnTo>
                  <a:lnTo>
                    <a:pt x="1940" y="9862"/>
                  </a:lnTo>
                  <a:lnTo>
                    <a:pt x="1944" y="9952"/>
                  </a:lnTo>
                  <a:lnTo>
                    <a:pt x="1951" y="10042"/>
                  </a:lnTo>
                  <a:lnTo>
                    <a:pt x="1959" y="10133"/>
                  </a:lnTo>
                  <a:lnTo>
                    <a:pt x="1969" y="10224"/>
                  </a:lnTo>
                  <a:lnTo>
                    <a:pt x="1981" y="10315"/>
                  </a:lnTo>
                  <a:lnTo>
                    <a:pt x="1995" y="10405"/>
                  </a:lnTo>
                  <a:lnTo>
                    <a:pt x="2010" y="10495"/>
                  </a:lnTo>
                  <a:lnTo>
                    <a:pt x="2027" y="10582"/>
                  </a:lnTo>
                  <a:lnTo>
                    <a:pt x="2046" y="10669"/>
                  </a:lnTo>
                  <a:lnTo>
                    <a:pt x="2064" y="10754"/>
                  </a:lnTo>
                  <a:lnTo>
                    <a:pt x="2083" y="10838"/>
                  </a:lnTo>
                  <a:lnTo>
                    <a:pt x="2103" y="10919"/>
                  </a:lnTo>
                  <a:lnTo>
                    <a:pt x="2123" y="10998"/>
                  </a:lnTo>
                  <a:lnTo>
                    <a:pt x="2145" y="11074"/>
                  </a:lnTo>
                  <a:lnTo>
                    <a:pt x="2165" y="11147"/>
                  </a:lnTo>
                  <a:lnTo>
                    <a:pt x="2185" y="11217"/>
                  </a:lnTo>
                  <a:lnTo>
                    <a:pt x="2205" y="11284"/>
                  </a:lnTo>
                  <a:lnTo>
                    <a:pt x="2224" y="11346"/>
                  </a:lnTo>
                  <a:lnTo>
                    <a:pt x="2244" y="11405"/>
                  </a:lnTo>
                  <a:lnTo>
                    <a:pt x="2261" y="11459"/>
                  </a:lnTo>
                  <a:lnTo>
                    <a:pt x="2278" y="11509"/>
                  </a:lnTo>
                  <a:lnTo>
                    <a:pt x="2307" y="11594"/>
                  </a:lnTo>
                  <a:lnTo>
                    <a:pt x="2331" y="11656"/>
                  </a:lnTo>
                  <a:lnTo>
                    <a:pt x="2346" y="11697"/>
                  </a:lnTo>
                  <a:lnTo>
                    <a:pt x="2351" y="11710"/>
                  </a:lnTo>
                  <a:lnTo>
                    <a:pt x="2335" y="11704"/>
                  </a:lnTo>
                  <a:lnTo>
                    <a:pt x="2288" y="11686"/>
                  </a:lnTo>
                  <a:lnTo>
                    <a:pt x="2255" y="11672"/>
                  </a:lnTo>
                  <a:lnTo>
                    <a:pt x="2215" y="11656"/>
                  </a:lnTo>
                  <a:lnTo>
                    <a:pt x="2170" y="11637"/>
                  </a:lnTo>
                  <a:lnTo>
                    <a:pt x="2119" y="11615"/>
                  </a:lnTo>
                  <a:lnTo>
                    <a:pt x="2064" y="11591"/>
                  </a:lnTo>
                  <a:lnTo>
                    <a:pt x="2003" y="11562"/>
                  </a:lnTo>
                  <a:lnTo>
                    <a:pt x="1938" y="11532"/>
                  </a:lnTo>
                  <a:lnTo>
                    <a:pt x="1871" y="11499"/>
                  </a:lnTo>
                  <a:lnTo>
                    <a:pt x="1800" y="11462"/>
                  </a:lnTo>
                  <a:lnTo>
                    <a:pt x="1726" y="11423"/>
                  </a:lnTo>
                  <a:lnTo>
                    <a:pt x="1649" y="11382"/>
                  </a:lnTo>
                  <a:lnTo>
                    <a:pt x="1572" y="11336"/>
                  </a:lnTo>
                  <a:lnTo>
                    <a:pt x="1492" y="11290"/>
                  </a:lnTo>
                  <a:lnTo>
                    <a:pt x="1411" y="11239"/>
                  </a:lnTo>
                  <a:lnTo>
                    <a:pt x="1329" y="11187"/>
                  </a:lnTo>
                  <a:lnTo>
                    <a:pt x="1248" y="11131"/>
                  </a:lnTo>
                  <a:lnTo>
                    <a:pt x="1166" y="11072"/>
                  </a:lnTo>
                  <a:lnTo>
                    <a:pt x="1085" y="11012"/>
                  </a:lnTo>
                  <a:lnTo>
                    <a:pt x="1006" y="10948"/>
                  </a:lnTo>
                  <a:lnTo>
                    <a:pt x="928" y="10881"/>
                  </a:lnTo>
                  <a:lnTo>
                    <a:pt x="851" y="10813"/>
                  </a:lnTo>
                  <a:lnTo>
                    <a:pt x="777" y="10742"/>
                  </a:lnTo>
                  <a:lnTo>
                    <a:pt x="706" y="10667"/>
                  </a:lnTo>
                  <a:lnTo>
                    <a:pt x="639" y="10591"/>
                  </a:lnTo>
                  <a:lnTo>
                    <a:pt x="574" y="10512"/>
                  </a:lnTo>
                  <a:lnTo>
                    <a:pt x="514" y="10430"/>
                  </a:lnTo>
                  <a:lnTo>
                    <a:pt x="459" y="10346"/>
                  </a:lnTo>
                  <a:lnTo>
                    <a:pt x="408" y="10259"/>
                  </a:lnTo>
                  <a:lnTo>
                    <a:pt x="361" y="10171"/>
                  </a:lnTo>
                  <a:lnTo>
                    <a:pt x="316" y="10082"/>
                  </a:lnTo>
                  <a:lnTo>
                    <a:pt x="273" y="9994"/>
                  </a:lnTo>
                  <a:lnTo>
                    <a:pt x="232" y="9905"/>
                  </a:lnTo>
                  <a:lnTo>
                    <a:pt x="195" y="9817"/>
                  </a:lnTo>
                  <a:lnTo>
                    <a:pt x="160" y="9728"/>
                  </a:lnTo>
                  <a:lnTo>
                    <a:pt x="128" y="9641"/>
                  </a:lnTo>
                  <a:lnTo>
                    <a:pt x="99" y="9554"/>
                  </a:lnTo>
                  <a:lnTo>
                    <a:pt x="74" y="9468"/>
                  </a:lnTo>
                  <a:lnTo>
                    <a:pt x="52" y="9383"/>
                  </a:lnTo>
                  <a:lnTo>
                    <a:pt x="33" y="9300"/>
                  </a:lnTo>
                  <a:lnTo>
                    <a:pt x="18" y="9218"/>
                  </a:lnTo>
                  <a:lnTo>
                    <a:pt x="8" y="9137"/>
                  </a:lnTo>
                  <a:lnTo>
                    <a:pt x="2" y="9058"/>
                  </a:lnTo>
                  <a:lnTo>
                    <a:pt x="0" y="8981"/>
                  </a:lnTo>
                  <a:lnTo>
                    <a:pt x="3" y="8907"/>
                  </a:lnTo>
                  <a:lnTo>
                    <a:pt x="10" y="8835"/>
                  </a:lnTo>
                  <a:lnTo>
                    <a:pt x="22" y="8765"/>
                  </a:lnTo>
                  <a:lnTo>
                    <a:pt x="39" y="8698"/>
                  </a:lnTo>
                  <a:lnTo>
                    <a:pt x="63" y="8633"/>
                  </a:lnTo>
                  <a:lnTo>
                    <a:pt x="91" y="8572"/>
                  </a:lnTo>
                  <a:lnTo>
                    <a:pt x="124" y="8514"/>
                  </a:lnTo>
                  <a:lnTo>
                    <a:pt x="165" y="8459"/>
                  </a:lnTo>
                  <a:lnTo>
                    <a:pt x="210" y="8408"/>
                  </a:lnTo>
                  <a:lnTo>
                    <a:pt x="262" y="8360"/>
                  </a:lnTo>
                  <a:lnTo>
                    <a:pt x="320" y="8317"/>
                  </a:lnTo>
                  <a:lnTo>
                    <a:pt x="385" y="8277"/>
                  </a:lnTo>
                  <a:lnTo>
                    <a:pt x="457" y="8242"/>
                  </a:lnTo>
                  <a:lnTo>
                    <a:pt x="535" y="8212"/>
                  </a:lnTo>
                  <a:lnTo>
                    <a:pt x="621" y="8185"/>
                  </a:lnTo>
                  <a:lnTo>
                    <a:pt x="714" y="8163"/>
                  </a:lnTo>
                  <a:lnTo>
                    <a:pt x="814" y="8147"/>
                  </a:lnTo>
                  <a:lnTo>
                    <a:pt x="916" y="8134"/>
                  </a:lnTo>
                  <a:lnTo>
                    <a:pt x="1014" y="8123"/>
                  </a:lnTo>
                  <a:lnTo>
                    <a:pt x="1109" y="8114"/>
                  </a:lnTo>
                  <a:lnTo>
                    <a:pt x="1200" y="8107"/>
                  </a:lnTo>
                  <a:lnTo>
                    <a:pt x="1287" y="8102"/>
                  </a:lnTo>
                  <a:lnTo>
                    <a:pt x="1369" y="8097"/>
                  </a:lnTo>
                  <a:lnTo>
                    <a:pt x="1449" y="8095"/>
                  </a:lnTo>
                  <a:lnTo>
                    <a:pt x="1525" y="8093"/>
                  </a:lnTo>
                  <a:lnTo>
                    <a:pt x="1598" y="8094"/>
                  </a:lnTo>
                  <a:lnTo>
                    <a:pt x="1667" y="8095"/>
                  </a:lnTo>
                  <a:lnTo>
                    <a:pt x="1732" y="8098"/>
                  </a:lnTo>
                  <a:lnTo>
                    <a:pt x="1795" y="8102"/>
                  </a:lnTo>
                  <a:lnTo>
                    <a:pt x="1852" y="8106"/>
                  </a:lnTo>
                  <a:lnTo>
                    <a:pt x="1908" y="8111"/>
                  </a:lnTo>
                  <a:lnTo>
                    <a:pt x="1961" y="8117"/>
                  </a:lnTo>
                  <a:lnTo>
                    <a:pt x="2009" y="8123"/>
                  </a:lnTo>
                  <a:lnTo>
                    <a:pt x="2055" y="8130"/>
                  </a:lnTo>
                  <a:lnTo>
                    <a:pt x="2096" y="8137"/>
                  </a:lnTo>
                  <a:lnTo>
                    <a:pt x="2135" y="8144"/>
                  </a:lnTo>
                  <a:lnTo>
                    <a:pt x="2172" y="8151"/>
                  </a:lnTo>
                  <a:lnTo>
                    <a:pt x="2204" y="8159"/>
                  </a:lnTo>
                  <a:lnTo>
                    <a:pt x="2233" y="8166"/>
                  </a:lnTo>
                  <a:lnTo>
                    <a:pt x="2261" y="8173"/>
                  </a:lnTo>
                  <a:lnTo>
                    <a:pt x="2284" y="8180"/>
                  </a:lnTo>
                  <a:lnTo>
                    <a:pt x="2323" y="8192"/>
                  </a:lnTo>
                  <a:lnTo>
                    <a:pt x="2351" y="8203"/>
                  </a:lnTo>
                  <a:lnTo>
                    <a:pt x="2367" y="8209"/>
                  </a:lnTo>
                  <a:lnTo>
                    <a:pt x="2372" y="8211"/>
                  </a:lnTo>
                  <a:close/>
                  <a:moveTo>
                    <a:pt x="11913" y="11560"/>
                  </a:moveTo>
                  <a:lnTo>
                    <a:pt x="13685" y="11069"/>
                  </a:lnTo>
                  <a:lnTo>
                    <a:pt x="13682" y="11077"/>
                  </a:lnTo>
                  <a:lnTo>
                    <a:pt x="13676" y="11099"/>
                  </a:lnTo>
                  <a:lnTo>
                    <a:pt x="13666" y="11133"/>
                  </a:lnTo>
                  <a:lnTo>
                    <a:pt x="13652" y="11178"/>
                  </a:lnTo>
                  <a:lnTo>
                    <a:pt x="13632" y="11234"/>
                  </a:lnTo>
                  <a:lnTo>
                    <a:pt x="13609" y="11297"/>
                  </a:lnTo>
                  <a:lnTo>
                    <a:pt x="13596" y="11332"/>
                  </a:lnTo>
                  <a:lnTo>
                    <a:pt x="13581" y="11367"/>
                  </a:lnTo>
                  <a:lnTo>
                    <a:pt x="13566" y="11405"/>
                  </a:lnTo>
                  <a:lnTo>
                    <a:pt x="13548" y="11443"/>
                  </a:lnTo>
                  <a:lnTo>
                    <a:pt x="13530" y="11483"/>
                  </a:lnTo>
                  <a:lnTo>
                    <a:pt x="13511" y="11523"/>
                  </a:lnTo>
                  <a:lnTo>
                    <a:pt x="13490" y="11564"/>
                  </a:lnTo>
                  <a:lnTo>
                    <a:pt x="13469" y="11606"/>
                  </a:lnTo>
                  <a:lnTo>
                    <a:pt x="13445" y="11647"/>
                  </a:lnTo>
                  <a:lnTo>
                    <a:pt x="13421" y="11689"/>
                  </a:lnTo>
                  <a:lnTo>
                    <a:pt x="13396" y="11730"/>
                  </a:lnTo>
                  <a:lnTo>
                    <a:pt x="13370" y="11771"/>
                  </a:lnTo>
                  <a:lnTo>
                    <a:pt x="13341" y="11813"/>
                  </a:lnTo>
                  <a:lnTo>
                    <a:pt x="13312" y="11853"/>
                  </a:lnTo>
                  <a:lnTo>
                    <a:pt x="13281" y="11893"/>
                  </a:lnTo>
                  <a:lnTo>
                    <a:pt x="13249" y="11932"/>
                  </a:lnTo>
                  <a:lnTo>
                    <a:pt x="13216" y="11969"/>
                  </a:lnTo>
                  <a:lnTo>
                    <a:pt x="13182" y="12005"/>
                  </a:lnTo>
                  <a:lnTo>
                    <a:pt x="13145" y="12040"/>
                  </a:lnTo>
                  <a:lnTo>
                    <a:pt x="13108" y="12072"/>
                  </a:lnTo>
                  <a:lnTo>
                    <a:pt x="13070" y="12104"/>
                  </a:lnTo>
                  <a:lnTo>
                    <a:pt x="13032" y="12134"/>
                  </a:lnTo>
                  <a:lnTo>
                    <a:pt x="12995" y="12163"/>
                  </a:lnTo>
                  <a:lnTo>
                    <a:pt x="12957" y="12191"/>
                  </a:lnTo>
                  <a:lnTo>
                    <a:pt x="12921" y="12218"/>
                  </a:lnTo>
                  <a:lnTo>
                    <a:pt x="12884" y="12243"/>
                  </a:lnTo>
                  <a:lnTo>
                    <a:pt x="12849" y="12267"/>
                  </a:lnTo>
                  <a:lnTo>
                    <a:pt x="12814" y="12290"/>
                  </a:lnTo>
                  <a:lnTo>
                    <a:pt x="12779" y="12312"/>
                  </a:lnTo>
                  <a:lnTo>
                    <a:pt x="12745" y="12333"/>
                  </a:lnTo>
                  <a:lnTo>
                    <a:pt x="12712" y="12352"/>
                  </a:lnTo>
                  <a:lnTo>
                    <a:pt x="12680" y="12371"/>
                  </a:lnTo>
                  <a:lnTo>
                    <a:pt x="12619" y="12405"/>
                  </a:lnTo>
                  <a:lnTo>
                    <a:pt x="12561" y="12435"/>
                  </a:lnTo>
                  <a:lnTo>
                    <a:pt x="12509" y="12461"/>
                  </a:lnTo>
                  <a:lnTo>
                    <a:pt x="12461" y="12484"/>
                  </a:lnTo>
                  <a:lnTo>
                    <a:pt x="12420" y="12502"/>
                  </a:lnTo>
                  <a:lnTo>
                    <a:pt x="12384" y="12517"/>
                  </a:lnTo>
                  <a:lnTo>
                    <a:pt x="12356" y="12528"/>
                  </a:lnTo>
                  <a:lnTo>
                    <a:pt x="12336" y="12536"/>
                  </a:lnTo>
                  <a:lnTo>
                    <a:pt x="12323" y="12540"/>
                  </a:lnTo>
                  <a:lnTo>
                    <a:pt x="12319" y="12542"/>
                  </a:lnTo>
                  <a:lnTo>
                    <a:pt x="11422" y="12734"/>
                  </a:lnTo>
                  <a:lnTo>
                    <a:pt x="11425" y="12728"/>
                  </a:lnTo>
                  <a:lnTo>
                    <a:pt x="11435" y="12710"/>
                  </a:lnTo>
                  <a:lnTo>
                    <a:pt x="11451" y="12682"/>
                  </a:lnTo>
                  <a:lnTo>
                    <a:pt x="11473" y="12644"/>
                  </a:lnTo>
                  <a:lnTo>
                    <a:pt x="11498" y="12599"/>
                  </a:lnTo>
                  <a:lnTo>
                    <a:pt x="11525" y="12547"/>
                  </a:lnTo>
                  <a:lnTo>
                    <a:pt x="11555" y="12491"/>
                  </a:lnTo>
                  <a:lnTo>
                    <a:pt x="11588" y="12430"/>
                  </a:lnTo>
                  <a:lnTo>
                    <a:pt x="11619" y="12367"/>
                  </a:lnTo>
                  <a:lnTo>
                    <a:pt x="11651" y="12303"/>
                  </a:lnTo>
                  <a:lnTo>
                    <a:pt x="11682" y="12239"/>
                  </a:lnTo>
                  <a:lnTo>
                    <a:pt x="11710" y="12176"/>
                  </a:lnTo>
                  <a:lnTo>
                    <a:pt x="11723" y="12145"/>
                  </a:lnTo>
                  <a:lnTo>
                    <a:pt x="11735" y="12116"/>
                  </a:lnTo>
                  <a:lnTo>
                    <a:pt x="11746" y="12088"/>
                  </a:lnTo>
                  <a:lnTo>
                    <a:pt x="11757" y="12060"/>
                  </a:lnTo>
                  <a:lnTo>
                    <a:pt x="11766" y="12034"/>
                  </a:lnTo>
                  <a:lnTo>
                    <a:pt x="11774" y="12010"/>
                  </a:lnTo>
                  <a:lnTo>
                    <a:pt x="11780" y="11987"/>
                  </a:lnTo>
                  <a:lnTo>
                    <a:pt x="11785" y="11965"/>
                  </a:lnTo>
                  <a:lnTo>
                    <a:pt x="11793" y="11926"/>
                  </a:lnTo>
                  <a:lnTo>
                    <a:pt x="11802" y="11888"/>
                  </a:lnTo>
                  <a:lnTo>
                    <a:pt x="11812" y="11849"/>
                  </a:lnTo>
                  <a:lnTo>
                    <a:pt x="11822" y="11813"/>
                  </a:lnTo>
                  <a:lnTo>
                    <a:pt x="11833" y="11777"/>
                  </a:lnTo>
                  <a:lnTo>
                    <a:pt x="11844" y="11744"/>
                  </a:lnTo>
                  <a:lnTo>
                    <a:pt x="11855" y="11713"/>
                  </a:lnTo>
                  <a:lnTo>
                    <a:pt x="11865" y="11684"/>
                  </a:lnTo>
                  <a:lnTo>
                    <a:pt x="11884" y="11633"/>
                  </a:lnTo>
                  <a:lnTo>
                    <a:pt x="11899" y="11594"/>
                  </a:lnTo>
                  <a:lnTo>
                    <a:pt x="11909" y="11569"/>
                  </a:lnTo>
                  <a:lnTo>
                    <a:pt x="11913" y="11560"/>
                  </a:lnTo>
                  <a:close/>
                  <a:moveTo>
                    <a:pt x="7622" y="11497"/>
                  </a:moveTo>
                  <a:lnTo>
                    <a:pt x="7633" y="11503"/>
                  </a:lnTo>
                  <a:lnTo>
                    <a:pt x="7663" y="11521"/>
                  </a:lnTo>
                  <a:lnTo>
                    <a:pt x="7710" y="11549"/>
                  </a:lnTo>
                  <a:lnTo>
                    <a:pt x="7775" y="11586"/>
                  </a:lnTo>
                  <a:lnTo>
                    <a:pt x="7812" y="11607"/>
                  </a:lnTo>
                  <a:lnTo>
                    <a:pt x="7854" y="11629"/>
                  </a:lnTo>
                  <a:lnTo>
                    <a:pt x="7899" y="11652"/>
                  </a:lnTo>
                  <a:lnTo>
                    <a:pt x="7947" y="11676"/>
                  </a:lnTo>
                  <a:lnTo>
                    <a:pt x="7998" y="11702"/>
                  </a:lnTo>
                  <a:lnTo>
                    <a:pt x="8052" y="11727"/>
                  </a:lnTo>
                  <a:lnTo>
                    <a:pt x="8108" y="11753"/>
                  </a:lnTo>
                  <a:lnTo>
                    <a:pt x="8167" y="11780"/>
                  </a:lnTo>
                  <a:lnTo>
                    <a:pt x="8227" y="11805"/>
                  </a:lnTo>
                  <a:lnTo>
                    <a:pt x="8291" y="11831"/>
                  </a:lnTo>
                  <a:lnTo>
                    <a:pt x="8356" y="11855"/>
                  </a:lnTo>
                  <a:lnTo>
                    <a:pt x="8423" y="11880"/>
                  </a:lnTo>
                  <a:lnTo>
                    <a:pt x="8491" y="11903"/>
                  </a:lnTo>
                  <a:lnTo>
                    <a:pt x="8561" y="11925"/>
                  </a:lnTo>
                  <a:lnTo>
                    <a:pt x="8632" y="11946"/>
                  </a:lnTo>
                  <a:lnTo>
                    <a:pt x="8704" y="11964"/>
                  </a:lnTo>
                  <a:lnTo>
                    <a:pt x="8775" y="11982"/>
                  </a:lnTo>
                  <a:lnTo>
                    <a:pt x="8848" y="11997"/>
                  </a:lnTo>
                  <a:lnTo>
                    <a:pt x="8922" y="12009"/>
                  </a:lnTo>
                  <a:lnTo>
                    <a:pt x="8996" y="12019"/>
                  </a:lnTo>
                  <a:lnTo>
                    <a:pt x="9068" y="12027"/>
                  </a:lnTo>
                  <a:lnTo>
                    <a:pt x="9142" y="12031"/>
                  </a:lnTo>
                  <a:lnTo>
                    <a:pt x="9215" y="12032"/>
                  </a:lnTo>
                  <a:lnTo>
                    <a:pt x="9288" y="12030"/>
                  </a:lnTo>
                  <a:lnTo>
                    <a:pt x="9360" y="12025"/>
                  </a:lnTo>
                  <a:lnTo>
                    <a:pt x="9434" y="12020"/>
                  </a:lnTo>
                  <a:lnTo>
                    <a:pt x="9510" y="12014"/>
                  </a:lnTo>
                  <a:lnTo>
                    <a:pt x="9586" y="12008"/>
                  </a:lnTo>
                  <a:lnTo>
                    <a:pt x="9663" y="12001"/>
                  </a:lnTo>
                  <a:lnTo>
                    <a:pt x="9740" y="11993"/>
                  </a:lnTo>
                  <a:lnTo>
                    <a:pt x="9817" y="11985"/>
                  </a:lnTo>
                  <a:lnTo>
                    <a:pt x="9895" y="11975"/>
                  </a:lnTo>
                  <a:lnTo>
                    <a:pt x="10049" y="11956"/>
                  </a:lnTo>
                  <a:lnTo>
                    <a:pt x="10199" y="11937"/>
                  </a:lnTo>
                  <a:lnTo>
                    <a:pt x="10345" y="11917"/>
                  </a:lnTo>
                  <a:lnTo>
                    <a:pt x="10483" y="11897"/>
                  </a:lnTo>
                  <a:lnTo>
                    <a:pt x="10612" y="11876"/>
                  </a:lnTo>
                  <a:lnTo>
                    <a:pt x="10730" y="11858"/>
                  </a:lnTo>
                  <a:lnTo>
                    <a:pt x="10836" y="11841"/>
                  </a:lnTo>
                  <a:lnTo>
                    <a:pt x="10926" y="11826"/>
                  </a:lnTo>
                  <a:lnTo>
                    <a:pt x="11000" y="11813"/>
                  </a:lnTo>
                  <a:lnTo>
                    <a:pt x="11055" y="11804"/>
                  </a:lnTo>
                  <a:lnTo>
                    <a:pt x="11090" y="11798"/>
                  </a:lnTo>
                  <a:lnTo>
                    <a:pt x="11102" y="11795"/>
                  </a:lnTo>
                  <a:lnTo>
                    <a:pt x="11100" y="11803"/>
                  </a:lnTo>
                  <a:lnTo>
                    <a:pt x="11093" y="11823"/>
                  </a:lnTo>
                  <a:lnTo>
                    <a:pt x="11082" y="11856"/>
                  </a:lnTo>
                  <a:lnTo>
                    <a:pt x="11066" y="11899"/>
                  </a:lnTo>
                  <a:lnTo>
                    <a:pt x="11048" y="11951"/>
                  </a:lnTo>
                  <a:lnTo>
                    <a:pt x="11027" y="12010"/>
                  </a:lnTo>
                  <a:lnTo>
                    <a:pt x="11004" y="12075"/>
                  </a:lnTo>
                  <a:lnTo>
                    <a:pt x="10979" y="12144"/>
                  </a:lnTo>
                  <a:lnTo>
                    <a:pt x="10952" y="12217"/>
                  </a:lnTo>
                  <a:lnTo>
                    <a:pt x="10925" y="12290"/>
                  </a:lnTo>
                  <a:lnTo>
                    <a:pt x="10897" y="12363"/>
                  </a:lnTo>
                  <a:lnTo>
                    <a:pt x="10867" y="12434"/>
                  </a:lnTo>
                  <a:lnTo>
                    <a:pt x="10839" y="12502"/>
                  </a:lnTo>
                  <a:lnTo>
                    <a:pt x="10812" y="12565"/>
                  </a:lnTo>
                  <a:lnTo>
                    <a:pt x="10799" y="12595"/>
                  </a:lnTo>
                  <a:lnTo>
                    <a:pt x="10785" y="12621"/>
                  </a:lnTo>
                  <a:lnTo>
                    <a:pt x="10772" y="12647"/>
                  </a:lnTo>
                  <a:lnTo>
                    <a:pt x="10760" y="12669"/>
                  </a:lnTo>
                  <a:lnTo>
                    <a:pt x="10747" y="12692"/>
                  </a:lnTo>
                  <a:lnTo>
                    <a:pt x="10733" y="12713"/>
                  </a:lnTo>
                  <a:lnTo>
                    <a:pt x="10716" y="12734"/>
                  </a:lnTo>
                  <a:lnTo>
                    <a:pt x="10697" y="12755"/>
                  </a:lnTo>
                  <a:lnTo>
                    <a:pt x="10678" y="12776"/>
                  </a:lnTo>
                  <a:lnTo>
                    <a:pt x="10657" y="12796"/>
                  </a:lnTo>
                  <a:lnTo>
                    <a:pt x="10635" y="12815"/>
                  </a:lnTo>
                  <a:lnTo>
                    <a:pt x="10611" y="12834"/>
                  </a:lnTo>
                  <a:lnTo>
                    <a:pt x="10585" y="12853"/>
                  </a:lnTo>
                  <a:lnTo>
                    <a:pt x="10559" y="12872"/>
                  </a:lnTo>
                  <a:lnTo>
                    <a:pt x="10531" y="12890"/>
                  </a:lnTo>
                  <a:lnTo>
                    <a:pt x="10502" y="12907"/>
                  </a:lnTo>
                  <a:lnTo>
                    <a:pt x="10473" y="12924"/>
                  </a:lnTo>
                  <a:lnTo>
                    <a:pt x="10442" y="12941"/>
                  </a:lnTo>
                  <a:lnTo>
                    <a:pt x="10410" y="12957"/>
                  </a:lnTo>
                  <a:lnTo>
                    <a:pt x="10379" y="12974"/>
                  </a:lnTo>
                  <a:lnTo>
                    <a:pt x="10346" y="12990"/>
                  </a:lnTo>
                  <a:lnTo>
                    <a:pt x="10312" y="13005"/>
                  </a:lnTo>
                  <a:lnTo>
                    <a:pt x="10278" y="13020"/>
                  </a:lnTo>
                  <a:lnTo>
                    <a:pt x="10244" y="13035"/>
                  </a:lnTo>
                  <a:lnTo>
                    <a:pt x="10174" y="13063"/>
                  </a:lnTo>
                  <a:lnTo>
                    <a:pt x="10103" y="13090"/>
                  </a:lnTo>
                  <a:lnTo>
                    <a:pt x="10031" y="13115"/>
                  </a:lnTo>
                  <a:lnTo>
                    <a:pt x="9961" y="13139"/>
                  </a:lnTo>
                  <a:lnTo>
                    <a:pt x="9890" y="13161"/>
                  </a:lnTo>
                  <a:lnTo>
                    <a:pt x="9821" y="13182"/>
                  </a:lnTo>
                  <a:lnTo>
                    <a:pt x="9725" y="13209"/>
                  </a:lnTo>
                  <a:lnTo>
                    <a:pt x="9580" y="13248"/>
                  </a:lnTo>
                  <a:lnTo>
                    <a:pt x="9393" y="13299"/>
                  </a:lnTo>
                  <a:lnTo>
                    <a:pt x="9171" y="13357"/>
                  </a:lnTo>
                  <a:lnTo>
                    <a:pt x="8923" y="13422"/>
                  </a:lnTo>
                  <a:lnTo>
                    <a:pt x="8655" y="13492"/>
                  </a:lnTo>
                  <a:lnTo>
                    <a:pt x="8377" y="13564"/>
                  </a:lnTo>
                  <a:lnTo>
                    <a:pt x="8095" y="13638"/>
                  </a:lnTo>
                  <a:lnTo>
                    <a:pt x="7817" y="13710"/>
                  </a:lnTo>
                  <a:lnTo>
                    <a:pt x="7551" y="13779"/>
                  </a:lnTo>
                  <a:lnTo>
                    <a:pt x="7305" y="13842"/>
                  </a:lnTo>
                  <a:lnTo>
                    <a:pt x="7087" y="13899"/>
                  </a:lnTo>
                  <a:lnTo>
                    <a:pt x="6903" y="13946"/>
                  </a:lnTo>
                  <a:lnTo>
                    <a:pt x="6762" y="13983"/>
                  </a:lnTo>
                  <a:lnTo>
                    <a:pt x="6672" y="14006"/>
                  </a:lnTo>
                  <a:lnTo>
                    <a:pt x="6641" y="14014"/>
                  </a:lnTo>
                  <a:lnTo>
                    <a:pt x="6649" y="14004"/>
                  </a:lnTo>
                  <a:lnTo>
                    <a:pt x="6673" y="13976"/>
                  </a:lnTo>
                  <a:lnTo>
                    <a:pt x="6711" y="13930"/>
                  </a:lnTo>
                  <a:lnTo>
                    <a:pt x="6760" y="13869"/>
                  </a:lnTo>
                  <a:lnTo>
                    <a:pt x="6820" y="13795"/>
                  </a:lnTo>
                  <a:lnTo>
                    <a:pt x="6887" y="13709"/>
                  </a:lnTo>
                  <a:lnTo>
                    <a:pt x="6960" y="13614"/>
                  </a:lnTo>
                  <a:lnTo>
                    <a:pt x="7038" y="13510"/>
                  </a:lnTo>
                  <a:lnTo>
                    <a:pt x="7078" y="13455"/>
                  </a:lnTo>
                  <a:lnTo>
                    <a:pt x="7118" y="13400"/>
                  </a:lnTo>
                  <a:lnTo>
                    <a:pt x="7158" y="13343"/>
                  </a:lnTo>
                  <a:lnTo>
                    <a:pt x="7199" y="13286"/>
                  </a:lnTo>
                  <a:lnTo>
                    <a:pt x="7238" y="13228"/>
                  </a:lnTo>
                  <a:lnTo>
                    <a:pt x="7277" y="13168"/>
                  </a:lnTo>
                  <a:lnTo>
                    <a:pt x="7315" y="13110"/>
                  </a:lnTo>
                  <a:lnTo>
                    <a:pt x="7352" y="13051"/>
                  </a:lnTo>
                  <a:lnTo>
                    <a:pt x="7388" y="12993"/>
                  </a:lnTo>
                  <a:lnTo>
                    <a:pt x="7422" y="12934"/>
                  </a:lnTo>
                  <a:lnTo>
                    <a:pt x="7454" y="12877"/>
                  </a:lnTo>
                  <a:lnTo>
                    <a:pt x="7485" y="12820"/>
                  </a:lnTo>
                  <a:lnTo>
                    <a:pt x="7512" y="12764"/>
                  </a:lnTo>
                  <a:lnTo>
                    <a:pt x="7537" y="12710"/>
                  </a:lnTo>
                  <a:lnTo>
                    <a:pt x="7560" y="12657"/>
                  </a:lnTo>
                  <a:lnTo>
                    <a:pt x="7580" y="12606"/>
                  </a:lnTo>
                  <a:lnTo>
                    <a:pt x="7597" y="12556"/>
                  </a:lnTo>
                  <a:lnTo>
                    <a:pt x="7612" y="12506"/>
                  </a:lnTo>
                  <a:lnTo>
                    <a:pt x="7625" y="12455"/>
                  </a:lnTo>
                  <a:lnTo>
                    <a:pt x="7637" y="12405"/>
                  </a:lnTo>
                  <a:lnTo>
                    <a:pt x="7646" y="12355"/>
                  </a:lnTo>
                  <a:lnTo>
                    <a:pt x="7654" y="12306"/>
                  </a:lnTo>
                  <a:lnTo>
                    <a:pt x="7662" y="12256"/>
                  </a:lnTo>
                  <a:lnTo>
                    <a:pt x="7668" y="12208"/>
                  </a:lnTo>
                  <a:lnTo>
                    <a:pt x="7672" y="12159"/>
                  </a:lnTo>
                  <a:lnTo>
                    <a:pt x="7675" y="12113"/>
                  </a:lnTo>
                  <a:lnTo>
                    <a:pt x="7677" y="12066"/>
                  </a:lnTo>
                  <a:lnTo>
                    <a:pt x="7678" y="12021"/>
                  </a:lnTo>
                  <a:lnTo>
                    <a:pt x="7678" y="11976"/>
                  </a:lnTo>
                  <a:lnTo>
                    <a:pt x="7677" y="11933"/>
                  </a:lnTo>
                  <a:lnTo>
                    <a:pt x="7676" y="11892"/>
                  </a:lnTo>
                  <a:lnTo>
                    <a:pt x="7674" y="11851"/>
                  </a:lnTo>
                  <a:lnTo>
                    <a:pt x="7671" y="11813"/>
                  </a:lnTo>
                  <a:lnTo>
                    <a:pt x="7668" y="11775"/>
                  </a:lnTo>
                  <a:lnTo>
                    <a:pt x="7664" y="11740"/>
                  </a:lnTo>
                  <a:lnTo>
                    <a:pt x="7660" y="11707"/>
                  </a:lnTo>
                  <a:lnTo>
                    <a:pt x="7651" y="11646"/>
                  </a:lnTo>
                  <a:lnTo>
                    <a:pt x="7643" y="11595"/>
                  </a:lnTo>
                  <a:lnTo>
                    <a:pt x="7635" y="11553"/>
                  </a:lnTo>
                  <a:lnTo>
                    <a:pt x="7628" y="11522"/>
                  </a:lnTo>
                  <a:lnTo>
                    <a:pt x="7624" y="11503"/>
                  </a:lnTo>
                  <a:lnTo>
                    <a:pt x="7622" y="11497"/>
                  </a:lnTo>
                  <a:close/>
                  <a:moveTo>
                    <a:pt x="14393" y="10247"/>
                  </a:moveTo>
                  <a:lnTo>
                    <a:pt x="14396" y="10218"/>
                  </a:lnTo>
                  <a:lnTo>
                    <a:pt x="14405" y="10135"/>
                  </a:lnTo>
                  <a:lnTo>
                    <a:pt x="14412" y="10074"/>
                  </a:lnTo>
                  <a:lnTo>
                    <a:pt x="14418" y="10003"/>
                  </a:lnTo>
                  <a:lnTo>
                    <a:pt x="14423" y="9921"/>
                  </a:lnTo>
                  <a:lnTo>
                    <a:pt x="14429" y="9828"/>
                  </a:lnTo>
                  <a:lnTo>
                    <a:pt x="14433" y="9727"/>
                  </a:lnTo>
                  <a:lnTo>
                    <a:pt x="14436" y="9616"/>
                  </a:lnTo>
                  <a:lnTo>
                    <a:pt x="14438" y="9498"/>
                  </a:lnTo>
                  <a:lnTo>
                    <a:pt x="14437" y="9372"/>
                  </a:lnTo>
                  <a:lnTo>
                    <a:pt x="14435" y="9240"/>
                  </a:lnTo>
                  <a:lnTo>
                    <a:pt x="14429" y="9103"/>
                  </a:lnTo>
                  <a:lnTo>
                    <a:pt x="14421" y="8960"/>
                  </a:lnTo>
                  <a:lnTo>
                    <a:pt x="14408" y="8812"/>
                  </a:lnTo>
                  <a:lnTo>
                    <a:pt x="14393" y="8661"/>
                  </a:lnTo>
                  <a:lnTo>
                    <a:pt x="14373" y="8508"/>
                  </a:lnTo>
                  <a:lnTo>
                    <a:pt x="14349" y="8351"/>
                  </a:lnTo>
                  <a:lnTo>
                    <a:pt x="14321" y="8192"/>
                  </a:lnTo>
                  <a:lnTo>
                    <a:pt x="14286" y="8034"/>
                  </a:lnTo>
                  <a:lnTo>
                    <a:pt x="14246" y="7875"/>
                  </a:lnTo>
                  <a:lnTo>
                    <a:pt x="14200" y="7717"/>
                  </a:lnTo>
                  <a:lnTo>
                    <a:pt x="14148" y="7559"/>
                  </a:lnTo>
                  <a:lnTo>
                    <a:pt x="14089" y="7404"/>
                  </a:lnTo>
                  <a:lnTo>
                    <a:pt x="14022" y="7251"/>
                  </a:lnTo>
                  <a:lnTo>
                    <a:pt x="13949" y="7101"/>
                  </a:lnTo>
                  <a:lnTo>
                    <a:pt x="13868" y="6956"/>
                  </a:lnTo>
                  <a:lnTo>
                    <a:pt x="13779" y="6816"/>
                  </a:lnTo>
                  <a:lnTo>
                    <a:pt x="13681" y="6680"/>
                  </a:lnTo>
                  <a:lnTo>
                    <a:pt x="13574" y="6552"/>
                  </a:lnTo>
                  <a:lnTo>
                    <a:pt x="13457" y="6429"/>
                  </a:lnTo>
                  <a:lnTo>
                    <a:pt x="13339" y="6315"/>
                  </a:lnTo>
                  <a:lnTo>
                    <a:pt x="13226" y="6207"/>
                  </a:lnTo>
                  <a:lnTo>
                    <a:pt x="13119" y="6107"/>
                  </a:lnTo>
                  <a:lnTo>
                    <a:pt x="13016" y="6014"/>
                  </a:lnTo>
                  <a:lnTo>
                    <a:pt x="12918" y="5928"/>
                  </a:lnTo>
                  <a:lnTo>
                    <a:pt x="12825" y="5847"/>
                  </a:lnTo>
                  <a:lnTo>
                    <a:pt x="12735" y="5773"/>
                  </a:lnTo>
                  <a:lnTo>
                    <a:pt x="12650" y="5704"/>
                  </a:lnTo>
                  <a:lnTo>
                    <a:pt x="12568" y="5642"/>
                  </a:lnTo>
                  <a:lnTo>
                    <a:pt x="12490" y="5585"/>
                  </a:lnTo>
                  <a:lnTo>
                    <a:pt x="12416" y="5533"/>
                  </a:lnTo>
                  <a:lnTo>
                    <a:pt x="12344" y="5484"/>
                  </a:lnTo>
                  <a:lnTo>
                    <a:pt x="12274" y="5442"/>
                  </a:lnTo>
                  <a:lnTo>
                    <a:pt x="12208" y="5402"/>
                  </a:lnTo>
                  <a:lnTo>
                    <a:pt x="12144" y="5367"/>
                  </a:lnTo>
                  <a:lnTo>
                    <a:pt x="12082" y="5336"/>
                  </a:lnTo>
                  <a:lnTo>
                    <a:pt x="12021" y="5308"/>
                  </a:lnTo>
                  <a:lnTo>
                    <a:pt x="11963" y="5283"/>
                  </a:lnTo>
                  <a:lnTo>
                    <a:pt x="11906" y="5261"/>
                  </a:lnTo>
                  <a:lnTo>
                    <a:pt x="11850" y="5242"/>
                  </a:lnTo>
                  <a:lnTo>
                    <a:pt x="11795" y="5225"/>
                  </a:lnTo>
                  <a:lnTo>
                    <a:pt x="11740" y="5209"/>
                  </a:lnTo>
                  <a:lnTo>
                    <a:pt x="11687" y="5196"/>
                  </a:lnTo>
                  <a:lnTo>
                    <a:pt x="11632" y="5185"/>
                  </a:lnTo>
                  <a:lnTo>
                    <a:pt x="11579" y="5175"/>
                  </a:lnTo>
                  <a:lnTo>
                    <a:pt x="11524" y="5165"/>
                  </a:lnTo>
                  <a:lnTo>
                    <a:pt x="11470" y="5157"/>
                  </a:lnTo>
                  <a:lnTo>
                    <a:pt x="11415" y="5149"/>
                  </a:lnTo>
                  <a:lnTo>
                    <a:pt x="11301" y="5133"/>
                  </a:lnTo>
                  <a:lnTo>
                    <a:pt x="11182" y="5114"/>
                  </a:lnTo>
                  <a:lnTo>
                    <a:pt x="11119" y="5105"/>
                  </a:lnTo>
                  <a:lnTo>
                    <a:pt x="11057" y="5098"/>
                  </a:lnTo>
                  <a:lnTo>
                    <a:pt x="10995" y="5092"/>
                  </a:lnTo>
                  <a:lnTo>
                    <a:pt x="10933" y="5087"/>
                  </a:lnTo>
                  <a:lnTo>
                    <a:pt x="10870" y="5083"/>
                  </a:lnTo>
                  <a:lnTo>
                    <a:pt x="10808" y="5080"/>
                  </a:lnTo>
                  <a:lnTo>
                    <a:pt x="10746" y="5078"/>
                  </a:lnTo>
                  <a:lnTo>
                    <a:pt x="10684" y="5077"/>
                  </a:lnTo>
                  <a:lnTo>
                    <a:pt x="10623" y="5077"/>
                  </a:lnTo>
                  <a:lnTo>
                    <a:pt x="10561" y="5077"/>
                  </a:lnTo>
                  <a:lnTo>
                    <a:pt x="10500" y="5079"/>
                  </a:lnTo>
                  <a:lnTo>
                    <a:pt x="10440" y="5081"/>
                  </a:lnTo>
                  <a:lnTo>
                    <a:pt x="10380" y="5084"/>
                  </a:lnTo>
                  <a:lnTo>
                    <a:pt x="10321" y="5087"/>
                  </a:lnTo>
                  <a:lnTo>
                    <a:pt x="10262" y="5091"/>
                  </a:lnTo>
                  <a:lnTo>
                    <a:pt x="10204" y="5095"/>
                  </a:lnTo>
                  <a:lnTo>
                    <a:pt x="10090" y="5106"/>
                  </a:lnTo>
                  <a:lnTo>
                    <a:pt x="9981" y="5117"/>
                  </a:lnTo>
                  <a:lnTo>
                    <a:pt x="9876" y="5131"/>
                  </a:lnTo>
                  <a:lnTo>
                    <a:pt x="9776" y="5143"/>
                  </a:lnTo>
                  <a:lnTo>
                    <a:pt x="9681" y="5156"/>
                  </a:lnTo>
                  <a:lnTo>
                    <a:pt x="9593" y="5169"/>
                  </a:lnTo>
                  <a:lnTo>
                    <a:pt x="9511" y="5180"/>
                  </a:lnTo>
                  <a:lnTo>
                    <a:pt x="9436" y="5190"/>
                  </a:lnTo>
                  <a:lnTo>
                    <a:pt x="9379" y="5201"/>
                  </a:lnTo>
                  <a:lnTo>
                    <a:pt x="9280" y="5224"/>
                  </a:lnTo>
                  <a:lnTo>
                    <a:pt x="9143" y="5257"/>
                  </a:lnTo>
                  <a:lnTo>
                    <a:pt x="8970" y="5299"/>
                  </a:lnTo>
                  <a:lnTo>
                    <a:pt x="8764" y="5352"/>
                  </a:lnTo>
                  <a:lnTo>
                    <a:pt x="8529" y="5412"/>
                  </a:lnTo>
                  <a:lnTo>
                    <a:pt x="8266" y="5480"/>
                  </a:lnTo>
                  <a:lnTo>
                    <a:pt x="7980" y="5556"/>
                  </a:lnTo>
                  <a:lnTo>
                    <a:pt x="7343" y="5724"/>
                  </a:lnTo>
                  <a:lnTo>
                    <a:pt x="6644" y="5908"/>
                  </a:lnTo>
                  <a:lnTo>
                    <a:pt x="5904" y="6106"/>
                  </a:lnTo>
                  <a:lnTo>
                    <a:pt x="5145" y="6309"/>
                  </a:lnTo>
                  <a:lnTo>
                    <a:pt x="4391" y="6512"/>
                  </a:lnTo>
                  <a:lnTo>
                    <a:pt x="3665" y="6707"/>
                  </a:lnTo>
                  <a:lnTo>
                    <a:pt x="2987" y="6890"/>
                  </a:lnTo>
                  <a:lnTo>
                    <a:pt x="2382" y="7053"/>
                  </a:lnTo>
                  <a:lnTo>
                    <a:pt x="1873" y="7191"/>
                  </a:lnTo>
                  <a:lnTo>
                    <a:pt x="1481" y="7297"/>
                  </a:lnTo>
                  <a:lnTo>
                    <a:pt x="1229" y="7366"/>
                  </a:lnTo>
                  <a:lnTo>
                    <a:pt x="1140" y="7390"/>
                  </a:lnTo>
                  <a:lnTo>
                    <a:pt x="1167" y="7393"/>
                  </a:lnTo>
                  <a:lnTo>
                    <a:pt x="1246" y="7406"/>
                  </a:lnTo>
                  <a:lnTo>
                    <a:pt x="1303" y="7415"/>
                  </a:lnTo>
                  <a:lnTo>
                    <a:pt x="1371" y="7427"/>
                  </a:lnTo>
                  <a:lnTo>
                    <a:pt x="1451" y="7441"/>
                  </a:lnTo>
                  <a:lnTo>
                    <a:pt x="1540" y="7458"/>
                  </a:lnTo>
                  <a:lnTo>
                    <a:pt x="1638" y="7477"/>
                  </a:lnTo>
                  <a:lnTo>
                    <a:pt x="1745" y="7499"/>
                  </a:lnTo>
                  <a:lnTo>
                    <a:pt x="1861" y="7526"/>
                  </a:lnTo>
                  <a:lnTo>
                    <a:pt x="1984" y="7554"/>
                  </a:lnTo>
                  <a:lnTo>
                    <a:pt x="2113" y="7586"/>
                  </a:lnTo>
                  <a:lnTo>
                    <a:pt x="2251" y="7622"/>
                  </a:lnTo>
                  <a:lnTo>
                    <a:pt x="2392" y="7660"/>
                  </a:lnTo>
                  <a:lnTo>
                    <a:pt x="2540" y="7702"/>
                  </a:lnTo>
                  <a:lnTo>
                    <a:pt x="2692" y="7749"/>
                  </a:lnTo>
                  <a:lnTo>
                    <a:pt x="2849" y="7799"/>
                  </a:lnTo>
                  <a:lnTo>
                    <a:pt x="3009" y="7854"/>
                  </a:lnTo>
                  <a:lnTo>
                    <a:pt x="3171" y="7913"/>
                  </a:lnTo>
                  <a:lnTo>
                    <a:pt x="3336" y="7975"/>
                  </a:lnTo>
                  <a:lnTo>
                    <a:pt x="3503" y="8042"/>
                  </a:lnTo>
                  <a:lnTo>
                    <a:pt x="3671" y="8114"/>
                  </a:lnTo>
                  <a:lnTo>
                    <a:pt x="3839" y="8190"/>
                  </a:lnTo>
                  <a:lnTo>
                    <a:pt x="4007" y="8271"/>
                  </a:lnTo>
                  <a:lnTo>
                    <a:pt x="4175" y="8357"/>
                  </a:lnTo>
                  <a:lnTo>
                    <a:pt x="4342" y="8448"/>
                  </a:lnTo>
                  <a:lnTo>
                    <a:pt x="4506" y="8544"/>
                  </a:lnTo>
                  <a:lnTo>
                    <a:pt x="4669" y="8646"/>
                  </a:lnTo>
                  <a:lnTo>
                    <a:pt x="4829" y="8752"/>
                  </a:lnTo>
                  <a:lnTo>
                    <a:pt x="4984" y="8865"/>
                  </a:lnTo>
                  <a:lnTo>
                    <a:pt x="5136" y="8982"/>
                  </a:lnTo>
                  <a:lnTo>
                    <a:pt x="5285" y="9103"/>
                  </a:lnTo>
                  <a:lnTo>
                    <a:pt x="5433" y="9222"/>
                  </a:lnTo>
                  <a:lnTo>
                    <a:pt x="5581" y="9338"/>
                  </a:lnTo>
                  <a:lnTo>
                    <a:pt x="5727" y="9453"/>
                  </a:lnTo>
                  <a:lnTo>
                    <a:pt x="5873" y="9566"/>
                  </a:lnTo>
                  <a:lnTo>
                    <a:pt x="6017" y="9676"/>
                  </a:lnTo>
                  <a:lnTo>
                    <a:pt x="6160" y="9784"/>
                  </a:lnTo>
                  <a:lnTo>
                    <a:pt x="6302" y="9891"/>
                  </a:lnTo>
                  <a:lnTo>
                    <a:pt x="6442" y="9994"/>
                  </a:lnTo>
                  <a:lnTo>
                    <a:pt x="6581" y="10095"/>
                  </a:lnTo>
                  <a:lnTo>
                    <a:pt x="6718" y="10193"/>
                  </a:lnTo>
                  <a:lnTo>
                    <a:pt x="6852" y="10286"/>
                  </a:lnTo>
                  <a:lnTo>
                    <a:pt x="6985" y="10378"/>
                  </a:lnTo>
                  <a:lnTo>
                    <a:pt x="7116" y="10466"/>
                  </a:lnTo>
                  <a:lnTo>
                    <a:pt x="7245" y="10551"/>
                  </a:lnTo>
                  <a:lnTo>
                    <a:pt x="7371" y="10632"/>
                  </a:lnTo>
                  <a:lnTo>
                    <a:pt x="7495" y="10710"/>
                  </a:lnTo>
                  <a:lnTo>
                    <a:pt x="7616" y="10783"/>
                  </a:lnTo>
                  <a:lnTo>
                    <a:pt x="7734" y="10853"/>
                  </a:lnTo>
                  <a:lnTo>
                    <a:pt x="7851" y="10919"/>
                  </a:lnTo>
                  <a:lnTo>
                    <a:pt x="7964" y="10980"/>
                  </a:lnTo>
                  <a:lnTo>
                    <a:pt x="8073" y="11037"/>
                  </a:lnTo>
                  <a:lnTo>
                    <a:pt x="8180" y="11090"/>
                  </a:lnTo>
                  <a:lnTo>
                    <a:pt x="8284" y="11137"/>
                  </a:lnTo>
                  <a:lnTo>
                    <a:pt x="8384" y="11180"/>
                  </a:lnTo>
                  <a:lnTo>
                    <a:pt x="8480" y="11218"/>
                  </a:lnTo>
                  <a:lnTo>
                    <a:pt x="8573" y="11251"/>
                  </a:lnTo>
                  <a:lnTo>
                    <a:pt x="8663" y="11278"/>
                  </a:lnTo>
                  <a:lnTo>
                    <a:pt x="8748" y="11301"/>
                  </a:lnTo>
                  <a:lnTo>
                    <a:pt x="8830" y="11318"/>
                  </a:lnTo>
                  <a:lnTo>
                    <a:pt x="8907" y="11329"/>
                  </a:lnTo>
                  <a:lnTo>
                    <a:pt x="8980" y="11334"/>
                  </a:lnTo>
                  <a:lnTo>
                    <a:pt x="9120" y="11338"/>
                  </a:lnTo>
                  <a:lnTo>
                    <a:pt x="9254" y="11341"/>
                  </a:lnTo>
                  <a:lnTo>
                    <a:pt x="9384" y="11342"/>
                  </a:lnTo>
                  <a:lnTo>
                    <a:pt x="9510" y="11342"/>
                  </a:lnTo>
                  <a:lnTo>
                    <a:pt x="9572" y="11341"/>
                  </a:lnTo>
                  <a:lnTo>
                    <a:pt x="9633" y="11340"/>
                  </a:lnTo>
                  <a:lnTo>
                    <a:pt x="9694" y="11338"/>
                  </a:lnTo>
                  <a:lnTo>
                    <a:pt x="9754" y="11336"/>
                  </a:lnTo>
                  <a:lnTo>
                    <a:pt x="9814" y="11333"/>
                  </a:lnTo>
                  <a:lnTo>
                    <a:pt x="9873" y="11330"/>
                  </a:lnTo>
                  <a:lnTo>
                    <a:pt x="9932" y="11326"/>
                  </a:lnTo>
                  <a:lnTo>
                    <a:pt x="9992" y="11321"/>
                  </a:lnTo>
                  <a:lnTo>
                    <a:pt x="10052" y="11317"/>
                  </a:lnTo>
                  <a:lnTo>
                    <a:pt x="10110" y="11311"/>
                  </a:lnTo>
                  <a:lnTo>
                    <a:pt x="10170" y="11305"/>
                  </a:lnTo>
                  <a:lnTo>
                    <a:pt x="10231" y="11298"/>
                  </a:lnTo>
                  <a:lnTo>
                    <a:pt x="10290" y="11290"/>
                  </a:lnTo>
                  <a:lnTo>
                    <a:pt x="10351" y="11282"/>
                  </a:lnTo>
                  <a:lnTo>
                    <a:pt x="10412" y="11272"/>
                  </a:lnTo>
                  <a:lnTo>
                    <a:pt x="10474" y="11263"/>
                  </a:lnTo>
                  <a:lnTo>
                    <a:pt x="10537" y="11252"/>
                  </a:lnTo>
                  <a:lnTo>
                    <a:pt x="10600" y="11241"/>
                  </a:lnTo>
                  <a:lnTo>
                    <a:pt x="10665" y="11229"/>
                  </a:lnTo>
                  <a:lnTo>
                    <a:pt x="10730" y="11217"/>
                  </a:lnTo>
                  <a:lnTo>
                    <a:pt x="10797" y="11203"/>
                  </a:lnTo>
                  <a:lnTo>
                    <a:pt x="10864" y="11189"/>
                  </a:lnTo>
                  <a:lnTo>
                    <a:pt x="10934" y="11173"/>
                  </a:lnTo>
                  <a:lnTo>
                    <a:pt x="11004" y="11157"/>
                  </a:lnTo>
                  <a:lnTo>
                    <a:pt x="11167" y="11118"/>
                  </a:lnTo>
                  <a:lnTo>
                    <a:pt x="11368" y="11067"/>
                  </a:lnTo>
                  <a:lnTo>
                    <a:pt x="11598" y="11008"/>
                  </a:lnTo>
                  <a:lnTo>
                    <a:pt x="11854" y="10940"/>
                  </a:lnTo>
                  <a:lnTo>
                    <a:pt x="12126" y="10867"/>
                  </a:lnTo>
                  <a:lnTo>
                    <a:pt x="12409" y="10792"/>
                  </a:lnTo>
                  <a:lnTo>
                    <a:pt x="12697" y="10714"/>
                  </a:lnTo>
                  <a:lnTo>
                    <a:pt x="12983" y="10636"/>
                  </a:lnTo>
                  <a:lnTo>
                    <a:pt x="13259" y="10560"/>
                  </a:lnTo>
                  <a:lnTo>
                    <a:pt x="13521" y="10489"/>
                  </a:lnTo>
                  <a:lnTo>
                    <a:pt x="13760" y="10423"/>
                  </a:lnTo>
                  <a:lnTo>
                    <a:pt x="13970" y="10364"/>
                  </a:lnTo>
                  <a:lnTo>
                    <a:pt x="14146" y="10316"/>
                  </a:lnTo>
                  <a:lnTo>
                    <a:pt x="14279" y="10278"/>
                  </a:lnTo>
                  <a:lnTo>
                    <a:pt x="14363" y="10255"/>
                  </a:lnTo>
                  <a:lnTo>
                    <a:pt x="14393" y="10247"/>
                  </a:lnTo>
                  <a:close/>
                </a:path>
              </a:pathLst>
            </a:custGeom>
            <a:solidFill>
              <a:srgbClr val="0070C0"/>
            </a:solidFill>
            <a:ln w="9525">
              <a:noFill/>
              <a:round/>
              <a:headEnd/>
              <a:tailEnd/>
            </a:ln>
          </p:spPr>
          <p:txBody>
            <a:bodyPr vert="horz" wrap="square" lIns="91410" tIns="45703" rIns="91410" bIns="45703" numCol="1" anchor="t" anchorCtr="0" compatLnSpc="1">
              <a:prstTxWarp prst="textNoShape">
                <a:avLst/>
              </a:prstTxWarp>
            </a:bodyPr>
            <a:lstStyle/>
            <a:p>
              <a:pPr defTabSz="684838">
                <a:defRPr/>
              </a:pPr>
              <a:endParaRPr lang="zh-CN" altLang="en-US" sz="15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endParaRPr>
            </a:p>
          </p:txBody>
        </p:sp>
        <p:grpSp>
          <p:nvGrpSpPr>
            <p:cNvPr id="64" name="组合 347"/>
            <p:cNvGrpSpPr>
              <a:grpSpLocks noChangeAspect="1"/>
            </p:cNvGrpSpPr>
            <p:nvPr/>
          </p:nvGrpSpPr>
          <p:grpSpPr>
            <a:xfrm>
              <a:off x="1331963" y="4240050"/>
              <a:ext cx="353434" cy="360000"/>
              <a:chOff x="10346473" y="-1711511"/>
              <a:chExt cx="613894" cy="766954"/>
            </a:xfrm>
            <a:solidFill>
              <a:srgbClr val="0070C0"/>
            </a:solidFill>
          </p:grpSpPr>
          <p:sp>
            <p:nvSpPr>
              <p:cNvPr id="34" name="Freeform 66"/>
              <p:cNvSpPr>
                <a:spLocks/>
              </p:cNvSpPr>
              <p:nvPr/>
            </p:nvSpPr>
            <p:spPr bwMode="auto">
              <a:xfrm>
                <a:off x="10840120" y="-1711511"/>
                <a:ext cx="120247" cy="367071"/>
              </a:xfrm>
              <a:custGeom>
                <a:avLst/>
                <a:gdLst/>
                <a:ahLst/>
                <a:cxnLst>
                  <a:cxn ang="0">
                    <a:pos x="2" y="102"/>
                  </a:cxn>
                  <a:cxn ang="0">
                    <a:pos x="2" y="102"/>
                  </a:cxn>
                  <a:cxn ang="0">
                    <a:pos x="10" y="92"/>
                  </a:cxn>
                  <a:cxn ang="0">
                    <a:pos x="16" y="82"/>
                  </a:cxn>
                  <a:cxn ang="0">
                    <a:pos x="20" y="70"/>
                  </a:cxn>
                  <a:cxn ang="0">
                    <a:pos x="22" y="58"/>
                  </a:cxn>
                  <a:cxn ang="0">
                    <a:pos x="22" y="58"/>
                  </a:cxn>
                  <a:cxn ang="0">
                    <a:pos x="20" y="46"/>
                  </a:cxn>
                  <a:cxn ang="0">
                    <a:pos x="16" y="34"/>
                  </a:cxn>
                  <a:cxn ang="0">
                    <a:pos x="10" y="24"/>
                  </a:cxn>
                  <a:cxn ang="0">
                    <a:pos x="2" y="14"/>
                  </a:cxn>
                  <a:cxn ang="0">
                    <a:pos x="2" y="14"/>
                  </a:cxn>
                  <a:cxn ang="0">
                    <a:pos x="2" y="10"/>
                  </a:cxn>
                  <a:cxn ang="0">
                    <a:pos x="0" y="8"/>
                  </a:cxn>
                  <a:cxn ang="0">
                    <a:pos x="2" y="4"/>
                  </a:cxn>
                  <a:cxn ang="0">
                    <a:pos x="2" y="2"/>
                  </a:cxn>
                  <a:cxn ang="0">
                    <a:pos x="2" y="2"/>
                  </a:cxn>
                  <a:cxn ang="0">
                    <a:pos x="6" y="0"/>
                  </a:cxn>
                  <a:cxn ang="0">
                    <a:pos x="8" y="0"/>
                  </a:cxn>
                  <a:cxn ang="0">
                    <a:pos x="12" y="0"/>
                  </a:cxn>
                  <a:cxn ang="0">
                    <a:pos x="14" y="2"/>
                  </a:cxn>
                  <a:cxn ang="0">
                    <a:pos x="14" y="2"/>
                  </a:cxn>
                  <a:cxn ang="0">
                    <a:pos x="24" y="14"/>
                  </a:cxn>
                  <a:cxn ang="0">
                    <a:pos x="32" y="28"/>
                  </a:cxn>
                  <a:cxn ang="0">
                    <a:pos x="36" y="42"/>
                  </a:cxn>
                  <a:cxn ang="0">
                    <a:pos x="38" y="58"/>
                  </a:cxn>
                  <a:cxn ang="0">
                    <a:pos x="36" y="72"/>
                  </a:cxn>
                  <a:cxn ang="0">
                    <a:pos x="32" y="88"/>
                  </a:cxn>
                  <a:cxn ang="0">
                    <a:pos x="24" y="100"/>
                  </a:cxn>
                  <a:cxn ang="0">
                    <a:pos x="14" y="114"/>
                  </a:cxn>
                  <a:cxn ang="0">
                    <a:pos x="14" y="114"/>
                  </a:cxn>
                  <a:cxn ang="0">
                    <a:pos x="12" y="116"/>
                  </a:cxn>
                  <a:cxn ang="0">
                    <a:pos x="8" y="116"/>
                  </a:cxn>
                  <a:cxn ang="0">
                    <a:pos x="6" y="116"/>
                  </a:cxn>
                  <a:cxn ang="0">
                    <a:pos x="2" y="114"/>
                  </a:cxn>
                  <a:cxn ang="0">
                    <a:pos x="2" y="114"/>
                  </a:cxn>
                  <a:cxn ang="0">
                    <a:pos x="2" y="110"/>
                  </a:cxn>
                  <a:cxn ang="0">
                    <a:pos x="0" y="108"/>
                  </a:cxn>
                  <a:cxn ang="0">
                    <a:pos x="2" y="104"/>
                  </a:cxn>
                  <a:cxn ang="0">
                    <a:pos x="2" y="102"/>
                  </a:cxn>
                  <a:cxn ang="0">
                    <a:pos x="2" y="102"/>
                  </a:cxn>
                </a:cxnLst>
                <a:rect l="0" t="0" r="r" b="b"/>
                <a:pathLst>
                  <a:path w="38" h="116">
                    <a:moveTo>
                      <a:pt x="2" y="102"/>
                    </a:moveTo>
                    <a:lnTo>
                      <a:pt x="2" y="102"/>
                    </a:lnTo>
                    <a:lnTo>
                      <a:pt x="10" y="92"/>
                    </a:lnTo>
                    <a:lnTo>
                      <a:pt x="16" y="82"/>
                    </a:lnTo>
                    <a:lnTo>
                      <a:pt x="20" y="70"/>
                    </a:lnTo>
                    <a:lnTo>
                      <a:pt x="22" y="58"/>
                    </a:lnTo>
                    <a:lnTo>
                      <a:pt x="22" y="58"/>
                    </a:lnTo>
                    <a:lnTo>
                      <a:pt x="20" y="46"/>
                    </a:lnTo>
                    <a:lnTo>
                      <a:pt x="16" y="34"/>
                    </a:lnTo>
                    <a:lnTo>
                      <a:pt x="10" y="24"/>
                    </a:lnTo>
                    <a:lnTo>
                      <a:pt x="2" y="14"/>
                    </a:lnTo>
                    <a:lnTo>
                      <a:pt x="2" y="14"/>
                    </a:lnTo>
                    <a:lnTo>
                      <a:pt x="2" y="10"/>
                    </a:lnTo>
                    <a:lnTo>
                      <a:pt x="0" y="8"/>
                    </a:lnTo>
                    <a:lnTo>
                      <a:pt x="2" y="4"/>
                    </a:lnTo>
                    <a:lnTo>
                      <a:pt x="2" y="2"/>
                    </a:lnTo>
                    <a:lnTo>
                      <a:pt x="2" y="2"/>
                    </a:lnTo>
                    <a:lnTo>
                      <a:pt x="6" y="0"/>
                    </a:lnTo>
                    <a:lnTo>
                      <a:pt x="8" y="0"/>
                    </a:lnTo>
                    <a:lnTo>
                      <a:pt x="12" y="0"/>
                    </a:lnTo>
                    <a:lnTo>
                      <a:pt x="14" y="2"/>
                    </a:lnTo>
                    <a:lnTo>
                      <a:pt x="14" y="2"/>
                    </a:lnTo>
                    <a:lnTo>
                      <a:pt x="24" y="14"/>
                    </a:lnTo>
                    <a:lnTo>
                      <a:pt x="32" y="28"/>
                    </a:lnTo>
                    <a:lnTo>
                      <a:pt x="36" y="42"/>
                    </a:lnTo>
                    <a:lnTo>
                      <a:pt x="38" y="58"/>
                    </a:lnTo>
                    <a:lnTo>
                      <a:pt x="36" y="72"/>
                    </a:lnTo>
                    <a:lnTo>
                      <a:pt x="32" y="88"/>
                    </a:lnTo>
                    <a:lnTo>
                      <a:pt x="24" y="100"/>
                    </a:lnTo>
                    <a:lnTo>
                      <a:pt x="14" y="114"/>
                    </a:lnTo>
                    <a:lnTo>
                      <a:pt x="14" y="114"/>
                    </a:lnTo>
                    <a:lnTo>
                      <a:pt x="12" y="116"/>
                    </a:lnTo>
                    <a:lnTo>
                      <a:pt x="8" y="116"/>
                    </a:lnTo>
                    <a:lnTo>
                      <a:pt x="6" y="116"/>
                    </a:lnTo>
                    <a:lnTo>
                      <a:pt x="2" y="114"/>
                    </a:lnTo>
                    <a:lnTo>
                      <a:pt x="2" y="114"/>
                    </a:lnTo>
                    <a:lnTo>
                      <a:pt x="2" y="110"/>
                    </a:lnTo>
                    <a:lnTo>
                      <a:pt x="0" y="108"/>
                    </a:lnTo>
                    <a:lnTo>
                      <a:pt x="2" y="104"/>
                    </a:lnTo>
                    <a:lnTo>
                      <a:pt x="2" y="102"/>
                    </a:lnTo>
                    <a:lnTo>
                      <a:pt x="2" y="102"/>
                    </a:lnTo>
                    <a:close/>
                  </a:path>
                </a:pathLst>
              </a:custGeom>
              <a:grpFill/>
              <a:ln w="9525">
                <a:noFill/>
                <a:round/>
                <a:headEnd/>
                <a:tailEnd/>
              </a:ln>
            </p:spPr>
            <p:txBody>
              <a:bodyPr/>
              <a:lstStyle>
                <a:defPPr>
                  <a:defRPr lang="en-US"/>
                </a:defPPr>
                <a:lvl1pPr algn="l" rtl="0" fontAlgn="base">
                  <a:spcBef>
                    <a:spcPct val="0"/>
                  </a:spcBef>
                  <a:spcAft>
                    <a:spcPct val="0"/>
                  </a:spcAft>
                  <a:defRPr sz="2800" b="1" kern="1200">
                    <a:solidFill>
                      <a:schemeClr val="tx1"/>
                    </a:solidFill>
                    <a:latin typeface="华文细黑"/>
                    <a:ea typeface="华文细黑"/>
                    <a:cs typeface="Arial" charset="0"/>
                  </a:defRPr>
                </a:lvl1pPr>
                <a:lvl2pPr marL="457032" algn="l" rtl="0" fontAlgn="base">
                  <a:spcBef>
                    <a:spcPct val="0"/>
                  </a:spcBef>
                  <a:spcAft>
                    <a:spcPct val="0"/>
                  </a:spcAft>
                  <a:defRPr sz="2800" b="1" kern="1200">
                    <a:solidFill>
                      <a:schemeClr val="tx1"/>
                    </a:solidFill>
                    <a:latin typeface="华文细黑"/>
                    <a:ea typeface="华文细黑"/>
                    <a:cs typeface="Arial" charset="0"/>
                  </a:defRPr>
                </a:lvl2pPr>
                <a:lvl3pPr marL="914066" algn="l" rtl="0" fontAlgn="base">
                  <a:spcBef>
                    <a:spcPct val="0"/>
                  </a:spcBef>
                  <a:spcAft>
                    <a:spcPct val="0"/>
                  </a:spcAft>
                  <a:defRPr sz="2800" b="1" kern="1200">
                    <a:solidFill>
                      <a:schemeClr val="tx1"/>
                    </a:solidFill>
                    <a:latin typeface="华文细黑"/>
                    <a:ea typeface="华文细黑"/>
                    <a:cs typeface="Arial" charset="0"/>
                  </a:defRPr>
                </a:lvl3pPr>
                <a:lvl4pPr marL="1371098" algn="l" rtl="0" fontAlgn="base">
                  <a:spcBef>
                    <a:spcPct val="0"/>
                  </a:spcBef>
                  <a:spcAft>
                    <a:spcPct val="0"/>
                  </a:spcAft>
                  <a:defRPr sz="2800" b="1" kern="1200">
                    <a:solidFill>
                      <a:schemeClr val="tx1"/>
                    </a:solidFill>
                    <a:latin typeface="华文细黑"/>
                    <a:ea typeface="华文细黑"/>
                    <a:cs typeface="Arial" charset="0"/>
                  </a:defRPr>
                </a:lvl4pPr>
                <a:lvl5pPr marL="1828130" algn="l" rtl="0" fontAlgn="base">
                  <a:spcBef>
                    <a:spcPct val="0"/>
                  </a:spcBef>
                  <a:spcAft>
                    <a:spcPct val="0"/>
                  </a:spcAft>
                  <a:defRPr sz="2800" b="1" kern="1200">
                    <a:solidFill>
                      <a:schemeClr val="tx1"/>
                    </a:solidFill>
                    <a:latin typeface="华文细黑"/>
                    <a:ea typeface="华文细黑"/>
                    <a:cs typeface="Arial" charset="0"/>
                  </a:defRPr>
                </a:lvl5pPr>
                <a:lvl6pPr marL="2285161" algn="l" defTabSz="914066" rtl="0" eaLnBrk="1" latinLnBrk="0" hangingPunct="1">
                  <a:defRPr sz="2800" b="1" kern="1200">
                    <a:solidFill>
                      <a:schemeClr val="tx1"/>
                    </a:solidFill>
                    <a:latin typeface="华文细黑"/>
                    <a:ea typeface="华文细黑"/>
                    <a:cs typeface="Arial" charset="0"/>
                  </a:defRPr>
                </a:lvl6pPr>
                <a:lvl7pPr marL="2742191" algn="l" defTabSz="914066" rtl="0" eaLnBrk="1" latinLnBrk="0" hangingPunct="1">
                  <a:defRPr sz="2800" b="1" kern="1200">
                    <a:solidFill>
                      <a:schemeClr val="tx1"/>
                    </a:solidFill>
                    <a:latin typeface="华文细黑"/>
                    <a:ea typeface="华文细黑"/>
                    <a:cs typeface="Arial" charset="0"/>
                  </a:defRPr>
                </a:lvl7pPr>
                <a:lvl8pPr marL="3199227" algn="l" defTabSz="914066" rtl="0" eaLnBrk="1" latinLnBrk="0" hangingPunct="1">
                  <a:defRPr sz="2800" b="1" kern="1200">
                    <a:solidFill>
                      <a:schemeClr val="tx1"/>
                    </a:solidFill>
                    <a:latin typeface="华文细黑"/>
                    <a:ea typeface="华文细黑"/>
                    <a:cs typeface="Arial" charset="0"/>
                  </a:defRPr>
                </a:lvl8pPr>
                <a:lvl9pPr marL="3656257" algn="l" defTabSz="914066" rtl="0" eaLnBrk="1" latinLnBrk="0" hangingPunct="1">
                  <a:defRPr sz="2800" b="1" kern="1200">
                    <a:solidFill>
                      <a:schemeClr val="tx1"/>
                    </a:solidFill>
                    <a:latin typeface="华文细黑"/>
                    <a:ea typeface="华文细黑"/>
                    <a:cs typeface="Arial" charset="0"/>
                  </a:defRPr>
                </a:lvl9pPr>
              </a:lstStyle>
              <a:p>
                <a:pPr defTabSz="684838">
                  <a:defRPr/>
                </a:pPr>
                <a:endParaRPr lang="zh-CN" altLang="en-US" sz="2700" b="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35" name="Freeform 67"/>
              <p:cNvSpPr>
                <a:spLocks/>
              </p:cNvSpPr>
              <p:nvPr/>
            </p:nvSpPr>
            <p:spPr bwMode="auto">
              <a:xfrm>
                <a:off x="10789490" y="-1660881"/>
                <a:ext cx="88603" cy="259481"/>
              </a:xfrm>
              <a:custGeom>
                <a:avLst/>
                <a:gdLst/>
                <a:ahLst/>
                <a:cxnLst>
                  <a:cxn ang="0">
                    <a:pos x="2" y="68"/>
                  </a:cxn>
                  <a:cxn ang="0">
                    <a:pos x="2" y="68"/>
                  </a:cxn>
                  <a:cxn ang="0">
                    <a:pos x="6" y="62"/>
                  </a:cxn>
                  <a:cxn ang="0">
                    <a:pos x="10" y="56"/>
                  </a:cxn>
                  <a:cxn ang="0">
                    <a:pos x="12" y="48"/>
                  </a:cxn>
                  <a:cxn ang="0">
                    <a:pos x="12" y="42"/>
                  </a:cxn>
                  <a:cxn ang="0">
                    <a:pos x="12" y="34"/>
                  </a:cxn>
                  <a:cxn ang="0">
                    <a:pos x="10" y="28"/>
                  </a:cxn>
                  <a:cxn ang="0">
                    <a:pos x="6" y="20"/>
                  </a:cxn>
                  <a:cxn ang="0">
                    <a:pos x="2" y="14"/>
                  </a:cxn>
                  <a:cxn ang="0">
                    <a:pos x="2" y="14"/>
                  </a:cxn>
                  <a:cxn ang="0">
                    <a:pos x="0" y="12"/>
                  </a:cxn>
                  <a:cxn ang="0">
                    <a:pos x="0" y="8"/>
                  </a:cxn>
                  <a:cxn ang="0">
                    <a:pos x="0" y="6"/>
                  </a:cxn>
                  <a:cxn ang="0">
                    <a:pos x="2" y="4"/>
                  </a:cxn>
                  <a:cxn ang="0">
                    <a:pos x="2" y="4"/>
                  </a:cxn>
                  <a:cxn ang="0">
                    <a:pos x="4" y="2"/>
                  </a:cxn>
                  <a:cxn ang="0">
                    <a:pos x="8" y="0"/>
                  </a:cxn>
                  <a:cxn ang="0">
                    <a:pos x="10" y="2"/>
                  </a:cxn>
                  <a:cxn ang="0">
                    <a:pos x="12" y="4"/>
                  </a:cxn>
                  <a:cxn ang="0">
                    <a:pos x="12" y="4"/>
                  </a:cxn>
                  <a:cxn ang="0">
                    <a:pos x="20" y="12"/>
                  </a:cxn>
                  <a:cxn ang="0">
                    <a:pos x="24" y="22"/>
                  </a:cxn>
                  <a:cxn ang="0">
                    <a:pos x="28" y="32"/>
                  </a:cxn>
                  <a:cxn ang="0">
                    <a:pos x="28" y="42"/>
                  </a:cxn>
                  <a:cxn ang="0">
                    <a:pos x="28" y="52"/>
                  </a:cxn>
                  <a:cxn ang="0">
                    <a:pos x="24" y="62"/>
                  </a:cxn>
                  <a:cxn ang="0">
                    <a:pos x="20" y="72"/>
                  </a:cxn>
                  <a:cxn ang="0">
                    <a:pos x="12" y="80"/>
                  </a:cxn>
                  <a:cxn ang="0">
                    <a:pos x="12" y="80"/>
                  </a:cxn>
                  <a:cxn ang="0">
                    <a:pos x="10" y="82"/>
                  </a:cxn>
                  <a:cxn ang="0">
                    <a:pos x="8" y="82"/>
                  </a:cxn>
                  <a:cxn ang="0">
                    <a:pos x="4" y="82"/>
                  </a:cxn>
                  <a:cxn ang="0">
                    <a:pos x="2" y="80"/>
                  </a:cxn>
                  <a:cxn ang="0">
                    <a:pos x="2" y="80"/>
                  </a:cxn>
                  <a:cxn ang="0">
                    <a:pos x="0" y="78"/>
                  </a:cxn>
                  <a:cxn ang="0">
                    <a:pos x="0" y="74"/>
                  </a:cxn>
                  <a:cxn ang="0">
                    <a:pos x="0" y="72"/>
                  </a:cxn>
                  <a:cxn ang="0">
                    <a:pos x="2" y="68"/>
                  </a:cxn>
                  <a:cxn ang="0">
                    <a:pos x="2" y="68"/>
                  </a:cxn>
                </a:cxnLst>
                <a:rect l="0" t="0" r="r" b="b"/>
                <a:pathLst>
                  <a:path w="28" h="82">
                    <a:moveTo>
                      <a:pt x="2" y="68"/>
                    </a:moveTo>
                    <a:lnTo>
                      <a:pt x="2" y="68"/>
                    </a:lnTo>
                    <a:lnTo>
                      <a:pt x="6" y="62"/>
                    </a:lnTo>
                    <a:lnTo>
                      <a:pt x="10" y="56"/>
                    </a:lnTo>
                    <a:lnTo>
                      <a:pt x="12" y="48"/>
                    </a:lnTo>
                    <a:lnTo>
                      <a:pt x="12" y="42"/>
                    </a:lnTo>
                    <a:lnTo>
                      <a:pt x="12" y="34"/>
                    </a:lnTo>
                    <a:lnTo>
                      <a:pt x="10" y="28"/>
                    </a:lnTo>
                    <a:lnTo>
                      <a:pt x="6" y="20"/>
                    </a:lnTo>
                    <a:lnTo>
                      <a:pt x="2" y="14"/>
                    </a:lnTo>
                    <a:lnTo>
                      <a:pt x="2" y="14"/>
                    </a:lnTo>
                    <a:lnTo>
                      <a:pt x="0" y="12"/>
                    </a:lnTo>
                    <a:lnTo>
                      <a:pt x="0" y="8"/>
                    </a:lnTo>
                    <a:lnTo>
                      <a:pt x="0" y="6"/>
                    </a:lnTo>
                    <a:lnTo>
                      <a:pt x="2" y="4"/>
                    </a:lnTo>
                    <a:lnTo>
                      <a:pt x="2" y="4"/>
                    </a:lnTo>
                    <a:lnTo>
                      <a:pt x="4" y="2"/>
                    </a:lnTo>
                    <a:lnTo>
                      <a:pt x="8" y="0"/>
                    </a:lnTo>
                    <a:lnTo>
                      <a:pt x="10" y="2"/>
                    </a:lnTo>
                    <a:lnTo>
                      <a:pt x="12" y="4"/>
                    </a:lnTo>
                    <a:lnTo>
                      <a:pt x="12" y="4"/>
                    </a:lnTo>
                    <a:lnTo>
                      <a:pt x="20" y="12"/>
                    </a:lnTo>
                    <a:lnTo>
                      <a:pt x="24" y="22"/>
                    </a:lnTo>
                    <a:lnTo>
                      <a:pt x="28" y="32"/>
                    </a:lnTo>
                    <a:lnTo>
                      <a:pt x="28" y="42"/>
                    </a:lnTo>
                    <a:lnTo>
                      <a:pt x="28" y="52"/>
                    </a:lnTo>
                    <a:lnTo>
                      <a:pt x="24" y="62"/>
                    </a:lnTo>
                    <a:lnTo>
                      <a:pt x="20" y="72"/>
                    </a:lnTo>
                    <a:lnTo>
                      <a:pt x="12" y="80"/>
                    </a:lnTo>
                    <a:lnTo>
                      <a:pt x="12" y="80"/>
                    </a:lnTo>
                    <a:lnTo>
                      <a:pt x="10" y="82"/>
                    </a:lnTo>
                    <a:lnTo>
                      <a:pt x="8" y="82"/>
                    </a:lnTo>
                    <a:lnTo>
                      <a:pt x="4" y="82"/>
                    </a:lnTo>
                    <a:lnTo>
                      <a:pt x="2" y="80"/>
                    </a:lnTo>
                    <a:lnTo>
                      <a:pt x="2" y="80"/>
                    </a:lnTo>
                    <a:lnTo>
                      <a:pt x="0" y="78"/>
                    </a:lnTo>
                    <a:lnTo>
                      <a:pt x="0" y="74"/>
                    </a:lnTo>
                    <a:lnTo>
                      <a:pt x="0" y="72"/>
                    </a:lnTo>
                    <a:lnTo>
                      <a:pt x="2" y="68"/>
                    </a:lnTo>
                    <a:lnTo>
                      <a:pt x="2" y="68"/>
                    </a:lnTo>
                    <a:close/>
                  </a:path>
                </a:pathLst>
              </a:custGeom>
              <a:grpFill/>
              <a:ln w="9525">
                <a:noFill/>
                <a:round/>
                <a:headEnd/>
                <a:tailEnd/>
              </a:ln>
            </p:spPr>
            <p:txBody>
              <a:bodyPr/>
              <a:lstStyle>
                <a:defPPr>
                  <a:defRPr lang="en-US"/>
                </a:defPPr>
                <a:lvl1pPr algn="l" rtl="0" fontAlgn="base">
                  <a:spcBef>
                    <a:spcPct val="0"/>
                  </a:spcBef>
                  <a:spcAft>
                    <a:spcPct val="0"/>
                  </a:spcAft>
                  <a:defRPr sz="2800" b="1" kern="1200">
                    <a:solidFill>
                      <a:schemeClr val="tx1"/>
                    </a:solidFill>
                    <a:latin typeface="华文细黑"/>
                    <a:ea typeface="华文细黑"/>
                    <a:cs typeface="Arial" charset="0"/>
                  </a:defRPr>
                </a:lvl1pPr>
                <a:lvl2pPr marL="457032" algn="l" rtl="0" fontAlgn="base">
                  <a:spcBef>
                    <a:spcPct val="0"/>
                  </a:spcBef>
                  <a:spcAft>
                    <a:spcPct val="0"/>
                  </a:spcAft>
                  <a:defRPr sz="2800" b="1" kern="1200">
                    <a:solidFill>
                      <a:schemeClr val="tx1"/>
                    </a:solidFill>
                    <a:latin typeface="华文细黑"/>
                    <a:ea typeface="华文细黑"/>
                    <a:cs typeface="Arial" charset="0"/>
                  </a:defRPr>
                </a:lvl2pPr>
                <a:lvl3pPr marL="914066" algn="l" rtl="0" fontAlgn="base">
                  <a:spcBef>
                    <a:spcPct val="0"/>
                  </a:spcBef>
                  <a:spcAft>
                    <a:spcPct val="0"/>
                  </a:spcAft>
                  <a:defRPr sz="2800" b="1" kern="1200">
                    <a:solidFill>
                      <a:schemeClr val="tx1"/>
                    </a:solidFill>
                    <a:latin typeface="华文细黑"/>
                    <a:ea typeface="华文细黑"/>
                    <a:cs typeface="Arial" charset="0"/>
                  </a:defRPr>
                </a:lvl3pPr>
                <a:lvl4pPr marL="1371098" algn="l" rtl="0" fontAlgn="base">
                  <a:spcBef>
                    <a:spcPct val="0"/>
                  </a:spcBef>
                  <a:spcAft>
                    <a:spcPct val="0"/>
                  </a:spcAft>
                  <a:defRPr sz="2800" b="1" kern="1200">
                    <a:solidFill>
                      <a:schemeClr val="tx1"/>
                    </a:solidFill>
                    <a:latin typeface="华文细黑"/>
                    <a:ea typeface="华文细黑"/>
                    <a:cs typeface="Arial" charset="0"/>
                  </a:defRPr>
                </a:lvl4pPr>
                <a:lvl5pPr marL="1828130" algn="l" rtl="0" fontAlgn="base">
                  <a:spcBef>
                    <a:spcPct val="0"/>
                  </a:spcBef>
                  <a:spcAft>
                    <a:spcPct val="0"/>
                  </a:spcAft>
                  <a:defRPr sz="2800" b="1" kern="1200">
                    <a:solidFill>
                      <a:schemeClr val="tx1"/>
                    </a:solidFill>
                    <a:latin typeface="华文细黑"/>
                    <a:ea typeface="华文细黑"/>
                    <a:cs typeface="Arial" charset="0"/>
                  </a:defRPr>
                </a:lvl5pPr>
                <a:lvl6pPr marL="2285161" algn="l" defTabSz="914066" rtl="0" eaLnBrk="1" latinLnBrk="0" hangingPunct="1">
                  <a:defRPr sz="2800" b="1" kern="1200">
                    <a:solidFill>
                      <a:schemeClr val="tx1"/>
                    </a:solidFill>
                    <a:latin typeface="华文细黑"/>
                    <a:ea typeface="华文细黑"/>
                    <a:cs typeface="Arial" charset="0"/>
                  </a:defRPr>
                </a:lvl6pPr>
                <a:lvl7pPr marL="2742191" algn="l" defTabSz="914066" rtl="0" eaLnBrk="1" latinLnBrk="0" hangingPunct="1">
                  <a:defRPr sz="2800" b="1" kern="1200">
                    <a:solidFill>
                      <a:schemeClr val="tx1"/>
                    </a:solidFill>
                    <a:latin typeface="华文细黑"/>
                    <a:ea typeface="华文细黑"/>
                    <a:cs typeface="Arial" charset="0"/>
                  </a:defRPr>
                </a:lvl7pPr>
                <a:lvl8pPr marL="3199227" algn="l" defTabSz="914066" rtl="0" eaLnBrk="1" latinLnBrk="0" hangingPunct="1">
                  <a:defRPr sz="2800" b="1" kern="1200">
                    <a:solidFill>
                      <a:schemeClr val="tx1"/>
                    </a:solidFill>
                    <a:latin typeface="华文细黑"/>
                    <a:ea typeface="华文细黑"/>
                    <a:cs typeface="Arial" charset="0"/>
                  </a:defRPr>
                </a:lvl8pPr>
                <a:lvl9pPr marL="3656257" algn="l" defTabSz="914066" rtl="0" eaLnBrk="1" latinLnBrk="0" hangingPunct="1">
                  <a:defRPr sz="2800" b="1" kern="1200">
                    <a:solidFill>
                      <a:schemeClr val="tx1"/>
                    </a:solidFill>
                    <a:latin typeface="华文细黑"/>
                    <a:ea typeface="华文细黑"/>
                    <a:cs typeface="Arial" charset="0"/>
                  </a:defRPr>
                </a:lvl9pPr>
              </a:lstStyle>
              <a:p>
                <a:pPr defTabSz="684838">
                  <a:defRPr/>
                </a:pPr>
                <a:endParaRPr lang="zh-CN" altLang="en-US" sz="2700" b="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36" name="Freeform 68"/>
              <p:cNvSpPr>
                <a:spLocks/>
              </p:cNvSpPr>
              <p:nvPr/>
            </p:nvSpPr>
            <p:spPr bwMode="auto">
              <a:xfrm>
                <a:off x="10384446" y="-1711511"/>
                <a:ext cx="120247" cy="367071"/>
              </a:xfrm>
              <a:custGeom>
                <a:avLst/>
                <a:gdLst/>
                <a:ahLst/>
                <a:cxnLst>
                  <a:cxn ang="0">
                    <a:pos x="34" y="14"/>
                  </a:cxn>
                  <a:cxn ang="0">
                    <a:pos x="34" y="14"/>
                  </a:cxn>
                  <a:cxn ang="0">
                    <a:pos x="26" y="24"/>
                  </a:cxn>
                  <a:cxn ang="0">
                    <a:pos x="22" y="34"/>
                  </a:cxn>
                  <a:cxn ang="0">
                    <a:pos x="18" y="46"/>
                  </a:cxn>
                  <a:cxn ang="0">
                    <a:pos x="16" y="58"/>
                  </a:cxn>
                  <a:cxn ang="0">
                    <a:pos x="16" y="58"/>
                  </a:cxn>
                  <a:cxn ang="0">
                    <a:pos x="18" y="70"/>
                  </a:cxn>
                  <a:cxn ang="0">
                    <a:pos x="22" y="82"/>
                  </a:cxn>
                  <a:cxn ang="0">
                    <a:pos x="26" y="92"/>
                  </a:cxn>
                  <a:cxn ang="0">
                    <a:pos x="34" y="102"/>
                  </a:cxn>
                  <a:cxn ang="0">
                    <a:pos x="34" y="102"/>
                  </a:cxn>
                  <a:cxn ang="0">
                    <a:pos x="36" y="104"/>
                  </a:cxn>
                  <a:cxn ang="0">
                    <a:pos x="38" y="108"/>
                  </a:cxn>
                  <a:cxn ang="0">
                    <a:pos x="36" y="110"/>
                  </a:cxn>
                  <a:cxn ang="0">
                    <a:pos x="34" y="114"/>
                  </a:cxn>
                  <a:cxn ang="0">
                    <a:pos x="34" y="114"/>
                  </a:cxn>
                  <a:cxn ang="0">
                    <a:pos x="32" y="116"/>
                  </a:cxn>
                  <a:cxn ang="0">
                    <a:pos x="30" y="116"/>
                  </a:cxn>
                  <a:cxn ang="0">
                    <a:pos x="26" y="116"/>
                  </a:cxn>
                  <a:cxn ang="0">
                    <a:pos x="24" y="114"/>
                  </a:cxn>
                  <a:cxn ang="0">
                    <a:pos x="24" y="114"/>
                  </a:cxn>
                  <a:cxn ang="0">
                    <a:pos x="14" y="100"/>
                  </a:cxn>
                  <a:cxn ang="0">
                    <a:pos x="6" y="88"/>
                  </a:cxn>
                  <a:cxn ang="0">
                    <a:pos x="2" y="72"/>
                  </a:cxn>
                  <a:cxn ang="0">
                    <a:pos x="0" y="58"/>
                  </a:cxn>
                  <a:cxn ang="0">
                    <a:pos x="2" y="42"/>
                  </a:cxn>
                  <a:cxn ang="0">
                    <a:pos x="6" y="28"/>
                  </a:cxn>
                  <a:cxn ang="0">
                    <a:pos x="14" y="14"/>
                  </a:cxn>
                  <a:cxn ang="0">
                    <a:pos x="24" y="2"/>
                  </a:cxn>
                  <a:cxn ang="0">
                    <a:pos x="24" y="2"/>
                  </a:cxn>
                  <a:cxn ang="0">
                    <a:pos x="26" y="0"/>
                  </a:cxn>
                  <a:cxn ang="0">
                    <a:pos x="30" y="0"/>
                  </a:cxn>
                  <a:cxn ang="0">
                    <a:pos x="32" y="0"/>
                  </a:cxn>
                  <a:cxn ang="0">
                    <a:pos x="34" y="2"/>
                  </a:cxn>
                  <a:cxn ang="0">
                    <a:pos x="34" y="2"/>
                  </a:cxn>
                  <a:cxn ang="0">
                    <a:pos x="36" y="4"/>
                  </a:cxn>
                  <a:cxn ang="0">
                    <a:pos x="38" y="8"/>
                  </a:cxn>
                  <a:cxn ang="0">
                    <a:pos x="36" y="10"/>
                  </a:cxn>
                  <a:cxn ang="0">
                    <a:pos x="34" y="14"/>
                  </a:cxn>
                  <a:cxn ang="0">
                    <a:pos x="34" y="14"/>
                  </a:cxn>
                </a:cxnLst>
                <a:rect l="0" t="0" r="r" b="b"/>
                <a:pathLst>
                  <a:path w="38" h="116">
                    <a:moveTo>
                      <a:pt x="34" y="14"/>
                    </a:moveTo>
                    <a:lnTo>
                      <a:pt x="34" y="14"/>
                    </a:lnTo>
                    <a:lnTo>
                      <a:pt x="26" y="24"/>
                    </a:lnTo>
                    <a:lnTo>
                      <a:pt x="22" y="34"/>
                    </a:lnTo>
                    <a:lnTo>
                      <a:pt x="18" y="46"/>
                    </a:lnTo>
                    <a:lnTo>
                      <a:pt x="16" y="58"/>
                    </a:lnTo>
                    <a:lnTo>
                      <a:pt x="16" y="58"/>
                    </a:lnTo>
                    <a:lnTo>
                      <a:pt x="18" y="70"/>
                    </a:lnTo>
                    <a:lnTo>
                      <a:pt x="22" y="82"/>
                    </a:lnTo>
                    <a:lnTo>
                      <a:pt x="26" y="92"/>
                    </a:lnTo>
                    <a:lnTo>
                      <a:pt x="34" y="102"/>
                    </a:lnTo>
                    <a:lnTo>
                      <a:pt x="34" y="102"/>
                    </a:lnTo>
                    <a:lnTo>
                      <a:pt x="36" y="104"/>
                    </a:lnTo>
                    <a:lnTo>
                      <a:pt x="38" y="108"/>
                    </a:lnTo>
                    <a:lnTo>
                      <a:pt x="36" y="110"/>
                    </a:lnTo>
                    <a:lnTo>
                      <a:pt x="34" y="114"/>
                    </a:lnTo>
                    <a:lnTo>
                      <a:pt x="34" y="114"/>
                    </a:lnTo>
                    <a:lnTo>
                      <a:pt x="32" y="116"/>
                    </a:lnTo>
                    <a:lnTo>
                      <a:pt x="30" y="116"/>
                    </a:lnTo>
                    <a:lnTo>
                      <a:pt x="26" y="116"/>
                    </a:lnTo>
                    <a:lnTo>
                      <a:pt x="24" y="114"/>
                    </a:lnTo>
                    <a:lnTo>
                      <a:pt x="24" y="114"/>
                    </a:lnTo>
                    <a:lnTo>
                      <a:pt x="14" y="100"/>
                    </a:lnTo>
                    <a:lnTo>
                      <a:pt x="6" y="88"/>
                    </a:lnTo>
                    <a:lnTo>
                      <a:pt x="2" y="72"/>
                    </a:lnTo>
                    <a:lnTo>
                      <a:pt x="0" y="58"/>
                    </a:lnTo>
                    <a:lnTo>
                      <a:pt x="2" y="42"/>
                    </a:lnTo>
                    <a:lnTo>
                      <a:pt x="6" y="28"/>
                    </a:lnTo>
                    <a:lnTo>
                      <a:pt x="14" y="14"/>
                    </a:lnTo>
                    <a:lnTo>
                      <a:pt x="24" y="2"/>
                    </a:lnTo>
                    <a:lnTo>
                      <a:pt x="24" y="2"/>
                    </a:lnTo>
                    <a:lnTo>
                      <a:pt x="26" y="0"/>
                    </a:lnTo>
                    <a:lnTo>
                      <a:pt x="30" y="0"/>
                    </a:lnTo>
                    <a:lnTo>
                      <a:pt x="32" y="0"/>
                    </a:lnTo>
                    <a:lnTo>
                      <a:pt x="34" y="2"/>
                    </a:lnTo>
                    <a:lnTo>
                      <a:pt x="34" y="2"/>
                    </a:lnTo>
                    <a:lnTo>
                      <a:pt x="36" y="4"/>
                    </a:lnTo>
                    <a:lnTo>
                      <a:pt x="38" y="8"/>
                    </a:lnTo>
                    <a:lnTo>
                      <a:pt x="36" y="10"/>
                    </a:lnTo>
                    <a:lnTo>
                      <a:pt x="34" y="14"/>
                    </a:lnTo>
                    <a:lnTo>
                      <a:pt x="34" y="14"/>
                    </a:lnTo>
                    <a:close/>
                  </a:path>
                </a:pathLst>
              </a:custGeom>
              <a:grpFill/>
              <a:ln w="9525">
                <a:noFill/>
                <a:round/>
                <a:headEnd/>
                <a:tailEnd/>
              </a:ln>
            </p:spPr>
            <p:txBody>
              <a:bodyPr/>
              <a:lstStyle>
                <a:defPPr>
                  <a:defRPr lang="en-US"/>
                </a:defPPr>
                <a:lvl1pPr algn="l" rtl="0" fontAlgn="base">
                  <a:spcBef>
                    <a:spcPct val="0"/>
                  </a:spcBef>
                  <a:spcAft>
                    <a:spcPct val="0"/>
                  </a:spcAft>
                  <a:defRPr sz="2800" b="1" kern="1200">
                    <a:solidFill>
                      <a:schemeClr val="tx1"/>
                    </a:solidFill>
                    <a:latin typeface="华文细黑"/>
                    <a:ea typeface="华文细黑"/>
                    <a:cs typeface="Arial" charset="0"/>
                  </a:defRPr>
                </a:lvl1pPr>
                <a:lvl2pPr marL="457032" algn="l" rtl="0" fontAlgn="base">
                  <a:spcBef>
                    <a:spcPct val="0"/>
                  </a:spcBef>
                  <a:spcAft>
                    <a:spcPct val="0"/>
                  </a:spcAft>
                  <a:defRPr sz="2800" b="1" kern="1200">
                    <a:solidFill>
                      <a:schemeClr val="tx1"/>
                    </a:solidFill>
                    <a:latin typeface="华文细黑"/>
                    <a:ea typeface="华文细黑"/>
                    <a:cs typeface="Arial" charset="0"/>
                  </a:defRPr>
                </a:lvl2pPr>
                <a:lvl3pPr marL="914066" algn="l" rtl="0" fontAlgn="base">
                  <a:spcBef>
                    <a:spcPct val="0"/>
                  </a:spcBef>
                  <a:spcAft>
                    <a:spcPct val="0"/>
                  </a:spcAft>
                  <a:defRPr sz="2800" b="1" kern="1200">
                    <a:solidFill>
                      <a:schemeClr val="tx1"/>
                    </a:solidFill>
                    <a:latin typeface="华文细黑"/>
                    <a:ea typeface="华文细黑"/>
                    <a:cs typeface="Arial" charset="0"/>
                  </a:defRPr>
                </a:lvl3pPr>
                <a:lvl4pPr marL="1371098" algn="l" rtl="0" fontAlgn="base">
                  <a:spcBef>
                    <a:spcPct val="0"/>
                  </a:spcBef>
                  <a:spcAft>
                    <a:spcPct val="0"/>
                  </a:spcAft>
                  <a:defRPr sz="2800" b="1" kern="1200">
                    <a:solidFill>
                      <a:schemeClr val="tx1"/>
                    </a:solidFill>
                    <a:latin typeface="华文细黑"/>
                    <a:ea typeface="华文细黑"/>
                    <a:cs typeface="Arial" charset="0"/>
                  </a:defRPr>
                </a:lvl4pPr>
                <a:lvl5pPr marL="1828130" algn="l" rtl="0" fontAlgn="base">
                  <a:spcBef>
                    <a:spcPct val="0"/>
                  </a:spcBef>
                  <a:spcAft>
                    <a:spcPct val="0"/>
                  </a:spcAft>
                  <a:defRPr sz="2800" b="1" kern="1200">
                    <a:solidFill>
                      <a:schemeClr val="tx1"/>
                    </a:solidFill>
                    <a:latin typeface="华文细黑"/>
                    <a:ea typeface="华文细黑"/>
                    <a:cs typeface="Arial" charset="0"/>
                  </a:defRPr>
                </a:lvl5pPr>
                <a:lvl6pPr marL="2285161" algn="l" defTabSz="914066" rtl="0" eaLnBrk="1" latinLnBrk="0" hangingPunct="1">
                  <a:defRPr sz="2800" b="1" kern="1200">
                    <a:solidFill>
                      <a:schemeClr val="tx1"/>
                    </a:solidFill>
                    <a:latin typeface="华文细黑"/>
                    <a:ea typeface="华文细黑"/>
                    <a:cs typeface="Arial" charset="0"/>
                  </a:defRPr>
                </a:lvl6pPr>
                <a:lvl7pPr marL="2742191" algn="l" defTabSz="914066" rtl="0" eaLnBrk="1" latinLnBrk="0" hangingPunct="1">
                  <a:defRPr sz="2800" b="1" kern="1200">
                    <a:solidFill>
                      <a:schemeClr val="tx1"/>
                    </a:solidFill>
                    <a:latin typeface="华文细黑"/>
                    <a:ea typeface="华文细黑"/>
                    <a:cs typeface="Arial" charset="0"/>
                  </a:defRPr>
                </a:lvl7pPr>
                <a:lvl8pPr marL="3199227" algn="l" defTabSz="914066" rtl="0" eaLnBrk="1" latinLnBrk="0" hangingPunct="1">
                  <a:defRPr sz="2800" b="1" kern="1200">
                    <a:solidFill>
                      <a:schemeClr val="tx1"/>
                    </a:solidFill>
                    <a:latin typeface="华文细黑"/>
                    <a:ea typeface="华文细黑"/>
                    <a:cs typeface="Arial" charset="0"/>
                  </a:defRPr>
                </a:lvl8pPr>
                <a:lvl9pPr marL="3656257" algn="l" defTabSz="914066" rtl="0" eaLnBrk="1" latinLnBrk="0" hangingPunct="1">
                  <a:defRPr sz="2800" b="1" kern="1200">
                    <a:solidFill>
                      <a:schemeClr val="tx1"/>
                    </a:solidFill>
                    <a:latin typeface="华文细黑"/>
                    <a:ea typeface="华文细黑"/>
                    <a:cs typeface="Arial" charset="0"/>
                  </a:defRPr>
                </a:lvl9pPr>
              </a:lstStyle>
              <a:p>
                <a:pPr defTabSz="684838">
                  <a:defRPr/>
                </a:pPr>
                <a:endParaRPr lang="zh-CN" altLang="en-US" sz="2700" b="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37" name="Freeform 69"/>
              <p:cNvSpPr>
                <a:spLocks/>
              </p:cNvSpPr>
              <p:nvPr/>
            </p:nvSpPr>
            <p:spPr bwMode="auto">
              <a:xfrm>
                <a:off x="10460392" y="-1660881"/>
                <a:ext cx="94932" cy="259481"/>
              </a:xfrm>
              <a:custGeom>
                <a:avLst/>
                <a:gdLst/>
                <a:ahLst/>
                <a:cxnLst>
                  <a:cxn ang="0">
                    <a:pos x="28" y="14"/>
                  </a:cxn>
                  <a:cxn ang="0">
                    <a:pos x="28" y="14"/>
                  </a:cxn>
                  <a:cxn ang="0">
                    <a:pos x="24" y="20"/>
                  </a:cxn>
                  <a:cxn ang="0">
                    <a:pos x="20" y="28"/>
                  </a:cxn>
                  <a:cxn ang="0">
                    <a:pos x="18" y="34"/>
                  </a:cxn>
                  <a:cxn ang="0">
                    <a:pos x="16" y="42"/>
                  </a:cxn>
                  <a:cxn ang="0">
                    <a:pos x="18" y="48"/>
                  </a:cxn>
                  <a:cxn ang="0">
                    <a:pos x="20" y="56"/>
                  </a:cxn>
                  <a:cxn ang="0">
                    <a:pos x="24" y="62"/>
                  </a:cxn>
                  <a:cxn ang="0">
                    <a:pos x="28" y="68"/>
                  </a:cxn>
                  <a:cxn ang="0">
                    <a:pos x="28" y="68"/>
                  </a:cxn>
                  <a:cxn ang="0">
                    <a:pos x="30" y="72"/>
                  </a:cxn>
                  <a:cxn ang="0">
                    <a:pos x="30" y="74"/>
                  </a:cxn>
                  <a:cxn ang="0">
                    <a:pos x="30" y="78"/>
                  </a:cxn>
                  <a:cxn ang="0">
                    <a:pos x="28" y="80"/>
                  </a:cxn>
                  <a:cxn ang="0">
                    <a:pos x="28" y="80"/>
                  </a:cxn>
                  <a:cxn ang="0">
                    <a:pos x="26" y="82"/>
                  </a:cxn>
                  <a:cxn ang="0">
                    <a:pos x="22" y="82"/>
                  </a:cxn>
                  <a:cxn ang="0">
                    <a:pos x="20" y="82"/>
                  </a:cxn>
                  <a:cxn ang="0">
                    <a:pos x="16" y="80"/>
                  </a:cxn>
                  <a:cxn ang="0">
                    <a:pos x="16" y="80"/>
                  </a:cxn>
                  <a:cxn ang="0">
                    <a:pos x="10" y="72"/>
                  </a:cxn>
                  <a:cxn ang="0">
                    <a:pos x="4" y="62"/>
                  </a:cxn>
                  <a:cxn ang="0">
                    <a:pos x="2" y="52"/>
                  </a:cxn>
                  <a:cxn ang="0">
                    <a:pos x="0" y="42"/>
                  </a:cxn>
                  <a:cxn ang="0">
                    <a:pos x="2" y="32"/>
                  </a:cxn>
                  <a:cxn ang="0">
                    <a:pos x="4" y="22"/>
                  </a:cxn>
                  <a:cxn ang="0">
                    <a:pos x="10" y="12"/>
                  </a:cxn>
                  <a:cxn ang="0">
                    <a:pos x="16" y="4"/>
                  </a:cxn>
                  <a:cxn ang="0">
                    <a:pos x="16" y="4"/>
                  </a:cxn>
                  <a:cxn ang="0">
                    <a:pos x="20" y="2"/>
                  </a:cxn>
                  <a:cxn ang="0">
                    <a:pos x="22" y="0"/>
                  </a:cxn>
                  <a:cxn ang="0">
                    <a:pos x="26" y="2"/>
                  </a:cxn>
                  <a:cxn ang="0">
                    <a:pos x="28" y="4"/>
                  </a:cxn>
                  <a:cxn ang="0">
                    <a:pos x="28" y="4"/>
                  </a:cxn>
                  <a:cxn ang="0">
                    <a:pos x="30" y="6"/>
                  </a:cxn>
                  <a:cxn ang="0">
                    <a:pos x="30" y="8"/>
                  </a:cxn>
                  <a:cxn ang="0">
                    <a:pos x="30" y="12"/>
                  </a:cxn>
                  <a:cxn ang="0">
                    <a:pos x="28" y="14"/>
                  </a:cxn>
                  <a:cxn ang="0">
                    <a:pos x="28" y="14"/>
                  </a:cxn>
                </a:cxnLst>
                <a:rect l="0" t="0" r="r" b="b"/>
                <a:pathLst>
                  <a:path w="30" h="82">
                    <a:moveTo>
                      <a:pt x="28" y="14"/>
                    </a:moveTo>
                    <a:lnTo>
                      <a:pt x="28" y="14"/>
                    </a:lnTo>
                    <a:lnTo>
                      <a:pt x="24" y="20"/>
                    </a:lnTo>
                    <a:lnTo>
                      <a:pt x="20" y="28"/>
                    </a:lnTo>
                    <a:lnTo>
                      <a:pt x="18" y="34"/>
                    </a:lnTo>
                    <a:lnTo>
                      <a:pt x="16" y="42"/>
                    </a:lnTo>
                    <a:lnTo>
                      <a:pt x="18" y="48"/>
                    </a:lnTo>
                    <a:lnTo>
                      <a:pt x="20" y="56"/>
                    </a:lnTo>
                    <a:lnTo>
                      <a:pt x="24" y="62"/>
                    </a:lnTo>
                    <a:lnTo>
                      <a:pt x="28" y="68"/>
                    </a:lnTo>
                    <a:lnTo>
                      <a:pt x="28" y="68"/>
                    </a:lnTo>
                    <a:lnTo>
                      <a:pt x="30" y="72"/>
                    </a:lnTo>
                    <a:lnTo>
                      <a:pt x="30" y="74"/>
                    </a:lnTo>
                    <a:lnTo>
                      <a:pt x="30" y="78"/>
                    </a:lnTo>
                    <a:lnTo>
                      <a:pt x="28" y="80"/>
                    </a:lnTo>
                    <a:lnTo>
                      <a:pt x="28" y="80"/>
                    </a:lnTo>
                    <a:lnTo>
                      <a:pt x="26" y="82"/>
                    </a:lnTo>
                    <a:lnTo>
                      <a:pt x="22" y="82"/>
                    </a:lnTo>
                    <a:lnTo>
                      <a:pt x="20" y="82"/>
                    </a:lnTo>
                    <a:lnTo>
                      <a:pt x="16" y="80"/>
                    </a:lnTo>
                    <a:lnTo>
                      <a:pt x="16" y="80"/>
                    </a:lnTo>
                    <a:lnTo>
                      <a:pt x="10" y="72"/>
                    </a:lnTo>
                    <a:lnTo>
                      <a:pt x="4" y="62"/>
                    </a:lnTo>
                    <a:lnTo>
                      <a:pt x="2" y="52"/>
                    </a:lnTo>
                    <a:lnTo>
                      <a:pt x="0" y="42"/>
                    </a:lnTo>
                    <a:lnTo>
                      <a:pt x="2" y="32"/>
                    </a:lnTo>
                    <a:lnTo>
                      <a:pt x="4" y="22"/>
                    </a:lnTo>
                    <a:lnTo>
                      <a:pt x="10" y="12"/>
                    </a:lnTo>
                    <a:lnTo>
                      <a:pt x="16" y="4"/>
                    </a:lnTo>
                    <a:lnTo>
                      <a:pt x="16" y="4"/>
                    </a:lnTo>
                    <a:lnTo>
                      <a:pt x="20" y="2"/>
                    </a:lnTo>
                    <a:lnTo>
                      <a:pt x="22" y="0"/>
                    </a:lnTo>
                    <a:lnTo>
                      <a:pt x="26" y="2"/>
                    </a:lnTo>
                    <a:lnTo>
                      <a:pt x="28" y="4"/>
                    </a:lnTo>
                    <a:lnTo>
                      <a:pt x="28" y="4"/>
                    </a:lnTo>
                    <a:lnTo>
                      <a:pt x="30" y="6"/>
                    </a:lnTo>
                    <a:lnTo>
                      <a:pt x="30" y="8"/>
                    </a:lnTo>
                    <a:lnTo>
                      <a:pt x="30" y="12"/>
                    </a:lnTo>
                    <a:lnTo>
                      <a:pt x="28" y="14"/>
                    </a:lnTo>
                    <a:lnTo>
                      <a:pt x="28" y="14"/>
                    </a:lnTo>
                    <a:close/>
                  </a:path>
                </a:pathLst>
              </a:custGeom>
              <a:grpFill/>
              <a:ln w="9525">
                <a:noFill/>
                <a:round/>
                <a:headEnd/>
                <a:tailEnd/>
              </a:ln>
            </p:spPr>
            <p:txBody>
              <a:bodyPr/>
              <a:lstStyle>
                <a:defPPr>
                  <a:defRPr lang="en-US"/>
                </a:defPPr>
                <a:lvl1pPr algn="l" rtl="0" fontAlgn="base">
                  <a:spcBef>
                    <a:spcPct val="0"/>
                  </a:spcBef>
                  <a:spcAft>
                    <a:spcPct val="0"/>
                  </a:spcAft>
                  <a:defRPr sz="2800" b="1" kern="1200">
                    <a:solidFill>
                      <a:schemeClr val="tx1"/>
                    </a:solidFill>
                    <a:latin typeface="华文细黑"/>
                    <a:ea typeface="华文细黑"/>
                    <a:cs typeface="Arial" charset="0"/>
                  </a:defRPr>
                </a:lvl1pPr>
                <a:lvl2pPr marL="457032" algn="l" rtl="0" fontAlgn="base">
                  <a:spcBef>
                    <a:spcPct val="0"/>
                  </a:spcBef>
                  <a:spcAft>
                    <a:spcPct val="0"/>
                  </a:spcAft>
                  <a:defRPr sz="2800" b="1" kern="1200">
                    <a:solidFill>
                      <a:schemeClr val="tx1"/>
                    </a:solidFill>
                    <a:latin typeface="华文细黑"/>
                    <a:ea typeface="华文细黑"/>
                    <a:cs typeface="Arial" charset="0"/>
                  </a:defRPr>
                </a:lvl2pPr>
                <a:lvl3pPr marL="914066" algn="l" rtl="0" fontAlgn="base">
                  <a:spcBef>
                    <a:spcPct val="0"/>
                  </a:spcBef>
                  <a:spcAft>
                    <a:spcPct val="0"/>
                  </a:spcAft>
                  <a:defRPr sz="2800" b="1" kern="1200">
                    <a:solidFill>
                      <a:schemeClr val="tx1"/>
                    </a:solidFill>
                    <a:latin typeface="华文细黑"/>
                    <a:ea typeface="华文细黑"/>
                    <a:cs typeface="Arial" charset="0"/>
                  </a:defRPr>
                </a:lvl3pPr>
                <a:lvl4pPr marL="1371098" algn="l" rtl="0" fontAlgn="base">
                  <a:spcBef>
                    <a:spcPct val="0"/>
                  </a:spcBef>
                  <a:spcAft>
                    <a:spcPct val="0"/>
                  </a:spcAft>
                  <a:defRPr sz="2800" b="1" kern="1200">
                    <a:solidFill>
                      <a:schemeClr val="tx1"/>
                    </a:solidFill>
                    <a:latin typeface="华文细黑"/>
                    <a:ea typeface="华文细黑"/>
                    <a:cs typeface="Arial" charset="0"/>
                  </a:defRPr>
                </a:lvl4pPr>
                <a:lvl5pPr marL="1828130" algn="l" rtl="0" fontAlgn="base">
                  <a:spcBef>
                    <a:spcPct val="0"/>
                  </a:spcBef>
                  <a:spcAft>
                    <a:spcPct val="0"/>
                  </a:spcAft>
                  <a:defRPr sz="2800" b="1" kern="1200">
                    <a:solidFill>
                      <a:schemeClr val="tx1"/>
                    </a:solidFill>
                    <a:latin typeface="华文细黑"/>
                    <a:ea typeface="华文细黑"/>
                    <a:cs typeface="Arial" charset="0"/>
                  </a:defRPr>
                </a:lvl5pPr>
                <a:lvl6pPr marL="2285161" algn="l" defTabSz="914066" rtl="0" eaLnBrk="1" latinLnBrk="0" hangingPunct="1">
                  <a:defRPr sz="2800" b="1" kern="1200">
                    <a:solidFill>
                      <a:schemeClr val="tx1"/>
                    </a:solidFill>
                    <a:latin typeface="华文细黑"/>
                    <a:ea typeface="华文细黑"/>
                    <a:cs typeface="Arial" charset="0"/>
                  </a:defRPr>
                </a:lvl6pPr>
                <a:lvl7pPr marL="2742191" algn="l" defTabSz="914066" rtl="0" eaLnBrk="1" latinLnBrk="0" hangingPunct="1">
                  <a:defRPr sz="2800" b="1" kern="1200">
                    <a:solidFill>
                      <a:schemeClr val="tx1"/>
                    </a:solidFill>
                    <a:latin typeface="华文细黑"/>
                    <a:ea typeface="华文细黑"/>
                    <a:cs typeface="Arial" charset="0"/>
                  </a:defRPr>
                </a:lvl7pPr>
                <a:lvl8pPr marL="3199227" algn="l" defTabSz="914066" rtl="0" eaLnBrk="1" latinLnBrk="0" hangingPunct="1">
                  <a:defRPr sz="2800" b="1" kern="1200">
                    <a:solidFill>
                      <a:schemeClr val="tx1"/>
                    </a:solidFill>
                    <a:latin typeface="华文细黑"/>
                    <a:ea typeface="华文细黑"/>
                    <a:cs typeface="Arial" charset="0"/>
                  </a:defRPr>
                </a:lvl8pPr>
                <a:lvl9pPr marL="3656257" algn="l" defTabSz="914066" rtl="0" eaLnBrk="1" latinLnBrk="0" hangingPunct="1">
                  <a:defRPr sz="2800" b="1" kern="1200">
                    <a:solidFill>
                      <a:schemeClr val="tx1"/>
                    </a:solidFill>
                    <a:latin typeface="华文细黑"/>
                    <a:ea typeface="华文细黑"/>
                    <a:cs typeface="Arial" charset="0"/>
                  </a:defRPr>
                </a:lvl9pPr>
              </a:lstStyle>
              <a:p>
                <a:pPr defTabSz="684838">
                  <a:defRPr/>
                </a:pPr>
                <a:endParaRPr lang="zh-CN" altLang="en-US" sz="2700" b="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38" name="Freeform 70"/>
              <p:cNvSpPr>
                <a:spLocks noEditPoints="1"/>
              </p:cNvSpPr>
              <p:nvPr/>
            </p:nvSpPr>
            <p:spPr bwMode="auto">
              <a:xfrm>
                <a:off x="10346473" y="-1268495"/>
                <a:ext cx="601237" cy="323938"/>
              </a:xfrm>
              <a:custGeom>
                <a:avLst/>
                <a:gdLst/>
                <a:ahLst/>
                <a:cxnLst>
                  <a:cxn ang="0">
                    <a:pos x="184" y="0"/>
                  </a:cxn>
                  <a:cxn ang="0">
                    <a:pos x="6" y="0"/>
                  </a:cxn>
                  <a:cxn ang="0">
                    <a:pos x="6" y="0"/>
                  </a:cxn>
                  <a:cxn ang="0">
                    <a:pos x="2" y="0"/>
                  </a:cxn>
                  <a:cxn ang="0">
                    <a:pos x="0" y="4"/>
                  </a:cxn>
                  <a:cxn ang="0">
                    <a:pos x="0" y="62"/>
                  </a:cxn>
                  <a:cxn ang="0">
                    <a:pos x="0" y="62"/>
                  </a:cxn>
                  <a:cxn ang="0">
                    <a:pos x="2" y="66"/>
                  </a:cxn>
                  <a:cxn ang="0">
                    <a:pos x="6" y="66"/>
                  </a:cxn>
                  <a:cxn ang="0">
                    <a:pos x="184" y="66"/>
                  </a:cxn>
                  <a:cxn ang="0">
                    <a:pos x="184" y="66"/>
                  </a:cxn>
                  <a:cxn ang="0">
                    <a:pos x="188" y="66"/>
                  </a:cxn>
                  <a:cxn ang="0">
                    <a:pos x="190" y="62"/>
                  </a:cxn>
                  <a:cxn ang="0">
                    <a:pos x="190" y="4"/>
                  </a:cxn>
                  <a:cxn ang="0">
                    <a:pos x="190" y="4"/>
                  </a:cxn>
                  <a:cxn ang="0">
                    <a:pos x="188" y="0"/>
                  </a:cxn>
                  <a:cxn ang="0">
                    <a:pos x="184" y="0"/>
                  </a:cxn>
                  <a:cxn ang="0">
                    <a:pos x="184" y="0"/>
                  </a:cxn>
                  <a:cxn ang="0">
                    <a:pos x="36" y="46"/>
                  </a:cxn>
                  <a:cxn ang="0">
                    <a:pos x="36" y="46"/>
                  </a:cxn>
                  <a:cxn ang="0">
                    <a:pos x="28" y="44"/>
                  </a:cxn>
                  <a:cxn ang="0">
                    <a:pos x="22" y="42"/>
                  </a:cxn>
                  <a:cxn ang="0">
                    <a:pos x="18" y="38"/>
                  </a:cxn>
                  <a:cxn ang="0">
                    <a:pos x="16" y="32"/>
                  </a:cxn>
                  <a:cxn ang="0">
                    <a:pos x="16" y="32"/>
                  </a:cxn>
                  <a:cxn ang="0">
                    <a:pos x="18" y="28"/>
                  </a:cxn>
                  <a:cxn ang="0">
                    <a:pos x="22" y="24"/>
                  </a:cxn>
                  <a:cxn ang="0">
                    <a:pos x="28" y="22"/>
                  </a:cxn>
                  <a:cxn ang="0">
                    <a:pos x="36" y="20"/>
                  </a:cxn>
                  <a:cxn ang="0">
                    <a:pos x="36" y="20"/>
                  </a:cxn>
                  <a:cxn ang="0">
                    <a:pos x="42" y="22"/>
                  </a:cxn>
                  <a:cxn ang="0">
                    <a:pos x="48" y="24"/>
                  </a:cxn>
                  <a:cxn ang="0">
                    <a:pos x="52" y="28"/>
                  </a:cxn>
                  <a:cxn ang="0">
                    <a:pos x="54" y="32"/>
                  </a:cxn>
                  <a:cxn ang="0">
                    <a:pos x="54" y="32"/>
                  </a:cxn>
                  <a:cxn ang="0">
                    <a:pos x="52" y="38"/>
                  </a:cxn>
                  <a:cxn ang="0">
                    <a:pos x="48" y="42"/>
                  </a:cxn>
                  <a:cxn ang="0">
                    <a:pos x="42" y="44"/>
                  </a:cxn>
                  <a:cxn ang="0">
                    <a:pos x="36" y="46"/>
                  </a:cxn>
                  <a:cxn ang="0">
                    <a:pos x="36" y="46"/>
                  </a:cxn>
                  <a:cxn ang="0">
                    <a:pos x="172" y="38"/>
                  </a:cxn>
                  <a:cxn ang="0">
                    <a:pos x="172" y="38"/>
                  </a:cxn>
                  <a:cxn ang="0">
                    <a:pos x="172" y="42"/>
                  </a:cxn>
                  <a:cxn ang="0">
                    <a:pos x="168" y="42"/>
                  </a:cxn>
                  <a:cxn ang="0">
                    <a:pos x="86" y="42"/>
                  </a:cxn>
                  <a:cxn ang="0">
                    <a:pos x="86" y="42"/>
                  </a:cxn>
                  <a:cxn ang="0">
                    <a:pos x="84" y="42"/>
                  </a:cxn>
                  <a:cxn ang="0">
                    <a:pos x="82" y="38"/>
                  </a:cxn>
                  <a:cxn ang="0">
                    <a:pos x="82" y="28"/>
                  </a:cxn>
                  <a:cxn ang="0">
                    <a:pos x="82" y="28"/>
                  </a:cxn>
                  <a:cxn ang="0">
                    <a:pos x="84" y="24"/>
                  </a:cxn>
                  <a:cxn ang="0">
                    <a:pos x="86" y="24"/>
                  </a:cxn>
                  <a:cxn ang="0">
                    <a:pos x="168" y="24"/>
                  </a:cxn>
                  <a:cxn ang="0">
                    <a:pos x="168" y="24"/>
                  </a:cxn>
                  <a:cxn ang="0">
                    <a:pos x="172" y="24"/>
                  </a:cxn>
                  <a:cxn ang="0">
                    <a:pos x="172" y="28"/>
                  </a:cxn>
                  <a:cxn ang="0">
                    <a:pos x="172" y="38"/>
                  </a:cxn>
                </a:cxnLst>
                <a:rect l="0" t="0" r="r" b="b"/>
                <a:pathLst>
                  <a:path w="190" h="66">
                    <a:moveTo>
                      <a:pt x="184" y="0"/>
                    </a:moveTo>
                    <a:lnTo>
                      <a:pt x="6" y="0"/>
                    </a:lnTo>
                    <a:lnTo>
                      <a:pt x="6" y="0"/>
                    </a:lnTo>
                    <a:lnTo>
                      <a:pt x="2" y="0"/>
                    </a:lnTo>
                    <a:lnTo>
                      <a:pt x="0" y="4"/>
                    </a:lnTo>
                    <a:lnTo>
                      <a:pt x="0" y="62"/>
                    </a:lnTo>
                    <a:lnTo>
                      <a:pt x="0" y="62"/>
                    </a:lnTo>
                    <a:lnTo>
                      <a:pt x="2" y="66"/>
                    </a:lnTo>
                    <a:lnTo>
                      <a:pt x="6" y="66"/>
                    </a:lnTo>
                    <a:lnTo>
                      <a:pt x="184" y="66"/>
                    </a:lnTo>
                    <a:lnTo>
                      <a:pt x="184" y="66"/>
                    </a:lnTo>
                    <a:lnTo>
                      <a:pt x="188" y="66"/>
                    </a:lnTo>
                    <a:lnTo>
                      <a:pt x="190" y="62"/>
                    </a:lnTo>
                    <a:lnTo>
                      <a:pt x="190" y="4"/>
                    </a:lnTo>
                    <a:lnTo>
                      <a:pt x="190" y="4"/>
                    </a:lnTo>
                    <a:lnTo>
                      <a:pt x="188" y="0"/>
                    </a:lnTo>
                    <a:lnTo>
                      <a:pt x="184" y="0"/>
                    </a:lnTo>
                    <a:lnTo>
                      <a:pt x="184" y="0"/>
                    </a:lnTo>
                    <a:close/>
                    <a:moveTo>
                      <a:pt x="36" y="46"/>
                    </a:moveTo>
                    <a:lnTo>
                      <a:pt x="36" y="46"/>
                    </a:lnTo>
                    <a:lnTo>
                      <a:pt x="28" y="44"/>
                    </a:lnTo>
                    <a:lnTo>
                      <a:pt x="22" y="42"/>
                    </a:lnTo>
                    <a:lnTo>
                      <a:pt x="18" y="38"/>
                    </a:lnTo>
                    <a:lnTo>
                      <a:pt x="16" y="32"/>
                    </a:lnTo>
                    <a:lnTo>
                      <a:pt x="16" y="32"/>
                    </a:lnTo>
                    <a:lnTo>
                      <a:pt x="18" y="28"/>
                    </a:lnTo>
                    <a:lnTo>
                      <a:pt x="22" y="24"/>
                    </a:lnTo>
                    <a:lnTo>
                      <a:pt x="28" y="22"/>
                    </a:lnTo>
                    <a:lnTo>
                      <a:pt x="36" y="20"/>
                    </a:lnTo>
                    <a:lnTo>
                      <a:pt x="36" y="20"/>
                    </a:lnTo>
                    <a:lnTo>
                      <a:pt x="42" y="22"/>
                    </a:lnTo>
                    <a:lnTo>
                      <a:pt x="48" y="24"/>
                    </a:lnTo>
                    <a:lnTo>
                      <a:pt x="52" y="28"/>
                    </a:lnTo>
                    <a:lnTo>
                      <a:pt x="54" y="32"/>
                    </a:lnTo>
                    <a:lnTo>
                      <a:pt x="54" y="32"/>
                    </a:lnTo>
                    <a:lnTo>
                      <a:pt x="52" y="38"/>
                    </a:lnTo>
                    <a:lnTo>
                      <a:pt x="48" y="42"/>
                    </a:lnTo>
                    <a:lnTo>
                      <a:pt x="42" y="44"/>
                    </a:lnTo>
                    <a:lnTo>
                      <a:pt x="36" y="46"/>
                    </a:lnTo>
                    <a:lnTo>
                      <a:pt x="36" y="46"/>
                    </a:lnTo>
                    <a:close/>
                    <a:moveTo>
                      <a:pt x="172" y="38"/>
                    </a:moveTo>
                    <a:lnTo>
                      <a:pt x="172" y="38"/>
                    </a:lnTo>
                    <a:lnTo>
                      <a:pt x="172" y="42"/>
                    </a:lnTo>
                    <a:lnTo>
                      <a:pt x="168" y="42"/>
                    </a:lnTo>
                    <a:lnTo>
                      <a:pt x="86" y="42"/>
                    </a:lnTo>
                    <a:lnTo>
                      <a:pt x="86" y="42"/>
                    </a:lnTo>
                    <a:lnTo>
                      <a:pt x="84" y="42"/>
                    </a:lnTo>
                    <a:lnTo>
                      <a:pt x="82" y="38"/>
                    </a:lnTo>
                    <a:lnTo>
                      <a:pt x="82" y="28"/>
                    </a:lnTo>
                    <a:lnTo>
                      <a:pt x="82" y="28"/>
                    </a:lnTo>
                    <a:lnTo>
                      <a:pt x="84" y="24"/>
                    </a:lnTo>
                    <a:lnTo>
                      <a:pt x="86" y="24"/>
                    </a:lnTo>
                    <a:lnTo>
                      <a:pt x="168" y="24"/>
                    </a:lnTo>
                    <a:lnTo>
                      <a:pt x="168" y="24"/>
                    </a:lnTo>
                    <a:lnTo>
                      <a:pt x="172" y="24"/>
                    </a:lnTo>
                    <a:lnTo>
                      <a:pt x="172" y="28"/>
                    </a:lnTo>
                    <a:lnTo>
                      <a:pt x="172" y="38"/>
                    </a:lnTo>
                    <a:close/>
                  </a:path>
                </a:pathLst>
              </a:custGeom>
              <a:grpFill/>
              <a:ln w="9525">
                <a:noFill/>
                <a:round/>
                <a:headEnd/>
                <a:tailEnd/>
              </a:ln>
            </p:spPr>
            <p:txBody>
              <a:bodyPr/>
              <a:lstStyle>
                <a:defPPr>
                  <a:defRPr lang="en-US"/>
                </a:defPPr>
                <a:lvl1pPr algn="l" rtl="0" fontAlgn="base">
                  <a:spcBef>
                    <a:spcPct val="0"/>
                  </a:spcBef>
                  <a:spcAft>
                    <a:spcPct val="0"/>
                  </a:spcAft>
                  <a:defRPr sz="2800" b="1" kern="1200">
                    <a:solidFill>
                      <a:schemeClr val="tx1"/>
                    </a:solidFill>
                    <a:latin typeface="华文细黑"/>
                    <a:ea typeface="华文细黑"/>
                    <a:cs typeface="Arial" charset="0"/>
                  </a:defRPr>
                </a:lvl1pPr>
                <a:lvl2pPr marL="457032" algn="l" rtl="0" fontAlgn="base">
                  <a:spcBef>
                    <a:spcPct val="0"/>
                  </a:spcBef>
                  <a:spcAft>
                    <a:spcPct val="0"/>
                  </a:spcAft>
                  <a:defRPr sz="2800" b="1" kern="1200">
                    <a:solidFill>
                      <a:schemeClr val="tx1"/>
                    </a:solidFill>
                    <a:latin typeface="华文细黑"/>
                    <a:ea typeface="华文细黑"/>
                    <a:cs typeface="Arial" charset="0"/>
                  </a:defRPr>
                </a:lvl2pPr>
                <a:lvl3pPr marL="914066" algn="l" rtl="0" fontAlgn="base">
                  <a:spcBef>
                    <a:spcPct val="0"/>
                  </a:spcBef>
                  <a:spcAft>
                    <a:spcPct val="0"/>
                  </a:spcAft>
                  <a:defRPr sz="2800" b="1" kern="1200">
                    <a:solidFill>
                      <a:schemeClr val="tx1"/>
                    </a:solidFill>
                    <a:latin typeface="华文细黑"/>
                    <a:ea typeface="华文细黑"/>
                    <a:cs typeface="Arial" charset="0"/>
                  </a:defRPr>
                </a:lvl3pPr>
                <a:lvl4pPr marL="1371098" algn="l" rtl="0" fontAlgn="base">
                  <a:spcBef>
                    <a:spcPct val="0"/>
                  </a:spcBef>
                  <a:spcAft>
                    <a:spcPct val="0"/>
                  </a:spcAft>
                  <a:defRPr sz="2800" b="1" kern="1200">
                    <a:solidFill>
                      <a:schemeClr val="tx1"/>
                    </a:solidFill>
                    <a:latin typeface="华文细黑"/>
                    <a:ea typeface="华文细黑"/>
                    <a:cs typeface="Arial" charset="0"/>
                  </a:defRPr>
                </a:lvl4pPr>
                <a:lvl5pPr marL="1828130" algn="l" rtl="0" fontAlgn="base">
                  <a:spcBef>
                    <a:spcPct val="0"/>
                  </a:spcBef>
                  <a:spcAft>
                    <a:spcPct val="0"/>
                  </a:spcAft>
                  <a:defRPr sz="2800" b="1" kern="1200">
                    <a:solidFill>
                      <a:schemeClr val="tx1"/>
                    </a:solidFill>
                    <a:latin typeface="华文细黑"/>
                    <a:ea typeface="华文细黑"/>
                    <a:cs typeface="Arial" charset="0"/>
                  </a:defRPr>
                </a:lvl5pPr>
                <a:lvl6pPr marL="2285161" algn="l" defTabSz="914066" rtl="0" eaLnBrk="1" latinLnBrk="0" hangingPunct="1">
                  <a:defRPr sz="2800" b="1" kern="1200">
                    <a:solidFill>
                      <a:schemeClr val="tx1"/>
                    </a:solidFill>
                    <a:latin typeface="华文细黑"/>
                    <a:ea typeface="华文细黑"/>
                    <a:cs typeface="Arial" charset="0"/>
                  </a:defRPr>
                </a:lvl6pPr>
                <a:lvl7pPr marL="2742191" algn="l" defTabSz="914066" rtl="0" eaLnBrk="1" latinLnBrk="0" hangingPunct="1">
                  <a:defRPr sz="2800" b="1" kern="1200">
                    <a:solidFill>
                      <a:schemeClr val="tx1"/>
                    </a:solidFill>
                    <a:latin typeface="华文细黑"/>
                    <a:ea typeface="华文细黑"/>
                    <a:cs typeface="Arial" charset="0"/>
                  </a:defRPr>
                </a:lvl7pPr>
                <a:lvl8pPr marL="3199227" algn="l" defTabSz="914066" rtl="0" eaLnBrk="1" latinLnBrk="0" hangingPunct="1">
                  <a:defRPr sz="2800" b="1" kern="1200">
                    <a:solidFill>
                      <a:schemeClr val="tx1"/>
                    </a:solidFill>
                    <a:latin typeface="华文细黑"/>
                    <a:ea typeface="华文细黑"/>
                    <a:cs typeface="Arial" charset="0"/>
                  </a:defRPr>
                </a:lvl8pPr>
                <a:lvl9pPr marL="3656257" algn="l" defTabSz="914066" rtl="0" eaLnBrk="1" latinLnBrk="0" hangingPunct="1">
                  <a:defRPr sz="2800" b="1" kern="1200">
                    <a:solidFill>
                      <a:schemeClr val="tx1"/>
                    </a:solidFill>
                    <a:latin typeface="华文细黑"/>
                    <a:ea typeface="华文细黑"/>
                    <a:cs typeface="Arial" charset="0"/>
                  </a:defRPr>
                </a:lvl9pPr>
              </a:lstStyle>
              <a:p>
                <a:pPr defTabSz="684838">
                  <a:defRPr/>
                </a:pPr>
                <a:endParaRPr lang="zh-CN" altLang="en-US" sz="2700" b="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sp>
            <p:nvSpPr>
              <p:cNvPr id="39" name="Freeform 71"/>
              <p:cNvSpPr>
                <a:spLocks/>
              </p:cNvSpPr>
              <p:nvPr/>
            </p:nvSpPr>
            <p:spPr bwMode="auto">
              <a:xfrm>
                <a:off x="10637599" y="-1553291"/>
                <a:ext cx="69617" cy="259481"/>
              </a:xfrm>
              <a:custGeom>
                <a:avLst/>
                <a:gdLst/>
                <a:ahLst/>
                <a:cxnLst>
                  <a:cxn ang="0">
                    <a:pos x="22" y="76"/>
                  </a:cxn>
                  <a:cxn ang="0">
                    <a:pos x="22" y="76"/>
                  </a:cxn>
                  <a:cxn ang="0">
                    <a:pos x="20" y="80"/>
                  </a:cxn>
                  <a:cxn ang="0">
                    <a:pos x="16" y="82"/>
                  </a:cxn>
                  <a:cxn ang="0">
                    <a:pos x="4" y="82"/>
                  </a:cxn>
                  <a:cxn ang="0">
                    <a:pos x="4" y="82"/>
                  </a:cxn>
                  <a:cxn ang="0">
                    <a:pos x="2" y="80"/>
                  </a:cxn>
                  <a:cxn ang="0">
                    <a:pos x="0" y="76"/>
                  </a:cxn>
                  <a:cxn ang="0">
                    <a:pos x="0" y="4"/>
                  </a:cxn>
                  <a:cxn ang="0">
                    <a:pos x="0" y="4"/>
                  </a:cxn>
                  <a:cxn ang="0">
                    <a:pos x="2" y="2"/>
                  </a:cxn>
                  <a:cxn ang="0">
                    <a:pos x="4" y="0"/>
                  </a:cxn>
                  <a:cxn ang="0">
                    <a:pos x="16" y="0"/>
                  </a:cxn>
                  <a:cxn ang="0">
                    <a:pos x="16" y="0"/>
                  </a:cxn>
                  <a:cxn ang="0">
                    <a:pos x="20" y="2"/>
                  </a:cxn>
                  <a:cxn ang="0">
                    <a:pos x="22" y="4"/>
                  </a:cxn>
                  <a:cxn ang="0">
                    <a:pos x="22" y="76"/>
                  </a:cxn>
                </a:cxnLst>
                <a:rect l="0" t="0" r="r" b="b"/>
                <a:pathLst>
                  <a:path w="22" h="82">
                    <a:moveTo>
                      <a:pt x="22" y="76"/>
                    </a:moveTo>
                    <a:lnTo>
                      <a:pt x="22" y="76"/>
                    </a:lnTo>
                    <a:lnTo>
                      <a:pt x="20" y="80"/>
                    </a:lnTo>
                    <a:lnTo>
                      <a:pt x="16" y="82"/>
                    </a:lnTo>
                    <a:lnTo>
                      <a:pt x="4" y="82"/>
                    </a:lnTo>
                    <a:lnTo>
                      <a:pt x="4" y="82"/>
                    </a:lnTo>
                    <a:lnTo>
                      <a:pt x="2" y="80"/>
                    </a:lnTo>
                    <a:lnTo>
                      <a:pt x="0" y="76"/>
                    </a:lnTo>
                    <a:lnTo>
                      <a:pt x="0" y="4"/>
                    </a:lnTo>
                    <a:lnTo>
                      <a:pt x="0" y="4"/>
                    </a:lnTo>
                    <a:lnTo>
                      <a:pt x="2" y="2"/>
                    </a:lnTo>
                    <a:lnTo>
                      <a:pt x="4" y="0"/>
                    </a:lnTo>
                    <a:lnTo>
                      <a:pt x="16" y="0"/>
                    </a:lnTo>
                    <a:lnTo>
                      <a:pt x="16" y="0"/>
                    </a:lnTo>
                    <a:lnTo>
                      <a:pt x="20" y="2"/>
                    </a:lnTo>
                    <a:lnTo>
                      <a:pt x="22" y="4"/>
                    </a:lnTo>
                    <a:lnTo>
                      <a:pt x="22" y="76"/>
                    </a:lnTo>
                    <a:close/>
                  </a:path>
                </a:pathLst>
              </a:custGeom>
              <a:grpFill/>
              <a:ln w="9525">
                <a:noFill/>
                <a:round/>
                <a:headEnd/>
                <a:tailEnd/>
              </a:ln>
            </p:spPr>
            <p:txBody>
              <a:bodyPr/>
              <a:lstStyle>
                <a:defPPr>
                  <a:defRPr lang="en-US"/>
                </a:defPPr>
                <a:lvl1pPr algn="l" rtl="0" fontAlgn="base">
                  <a:spcBef>
                    <a:spcPct val="0"/>
                  </a:spcBef>
                  <a:spcAft>
                    <a:spcPct val="0"/>
                  </a:spcAft>
                  <a:defRPr sz="2800" b="1" kern="1200">
                    <a:solidFill>
                      <a:schemeClr val="tx1"/>
                    </a:solidFill>
                    <a:latin typeface="华文细黑"/>
                    <a:ea typeface="华文细黑"/>
                    <a:cs typeface="Arial" charset="0"/>
                  </a:defRPr>
                </a:lvl1pPr>
                <a:lvl2pPr marL="457032" algn="l" rtl="0" fontAlgn="base">
                  <a:spcBef>
                    <a:spcPct val="0"/>
                  </a:spcBef>
                  <a:spcAft>
                    <a:spcPct val="0"/>
                  </a:spcAft>
                  <a:defRPr sz="2800" b="1" kern="1200">
                    <a:solidFill>
                      <a:schemeClr val="tx1"/>
                    </a:solidFill>
                    <a:latin typeface="华文细黑"/>
                    <a:ea typeface="华文细黑"/>
                    <a:cs typeface="Arial" charset="0"/>
                  </a:defRPr>
                </a:lvl2pPr>
                <a:lvl3pPr marL="914066" algn="l" rtl="0" fontAlgn="base">
                  <a:spcBef>
                    <a:spcPct val="0"/>
                  </a:spcBef>
                  <a:spcAft>
                    <a:spcPct val="0"/>
                  </a:spcAft>
                  <a:defRPr sz="2800" b="1" kern="1200">
                    <a:solidFill>
                      <a:schemeClr val="tx1"/>
                    </a:solidFill>
                    <a:latin typeface="华文细黑"/>
                    <a:ea typeface="华文细黑"/>
                    <a:cs typeface="Arial" charset="0"/>
                  </a:defRPr>
                </a:lvl3pPr>
                <a:lvl4pPr marL="1371098" algn="l" rtl="0" fontAlgn="base">
                  <a:spcBef>
                    <a:spcPct val="0"/>
                  </a:spcBef>
                  <a:spcAft>
                    <a:spcPct val="0"/>
                  </a:spcAft>
                  <a:defRPr sz="2800" b="1" kern="1200">
                    <a:solidFill>
                      <a:schemeClr val="tx1"/>
                    </a:solidFill>
                    <a:latin typeface="华文细黑"/>
                    <a:ea typeface="华文细黑"/>
                    <a:cs typeface="Arial" charset="0"/>
                  </a:defRPr>
                </a:lvl4pPr>
                <a:lvl5pPr marL="1828130" algn="l" rtl="0" fontAlgn="base">
                  <a:spcBef>
                    <a:spcPct val="0"/>
                  </a:spcBef>
                  <a:spcAft>
                    <a:spcPct val="0"/>
                  </a:spcAft>
                  <a:defRPr sz="2800" b="1" kern="1200">
                    <a:solidFill>
                      <a:schemeClr val="tx1"/>
                    </a:solidFill>
                    <a:latin typeface="华文细黑"/>
                    <a:ea typeface="华文细黑"/>
                    <a:cs typeface="Arial" charset="0"/>
                  </a:defRPr>
                </a:lvl5pPr>
                <a:lvl6pPr marL="2285161" algn="l" defTabSz="914066" rtl="0" eaLnBrk="1" latinLnBrk="0" hangingPunct="1">
                  <a:defRPr sz="2800" b="1" kern="1200">
                    <a:solidFill>
                      <a:schemeClr val="tx1"/>
                    </a:solidFill>
                    <a:latin typeface="华文细黑"/>
                    <a:ea typeface="华文细黑"/>
                    <a:cs typeface="Arial" charset="0"/>
                  </a:defRPr>
                </a:lvl6pPr>
                <a:lvl7pPr marL="2742191" algn="l" defTabSz="914066" rtl="0" eaLnBrk="1" latinLnBrk="0" hangingPunct="1">
                  <a:defRPr sz="2800" b="1" kern="1200">
                    <a:solidFill>
                      <a:schemeClr val="tx1"/>
                    </a:solidFill>
                    <a:latin typeface="华文细黑"/>
                    <a:ea typeface="华文细黑"/>
                    <a:cs typeface="Arial" charset="0"/>
                  </a:defRPr>
                </a:lvl7pPr>
                <a:lvl8pPr marL="3199227" algn="l" defTabSz="914066" rtl="0" eaLnBrk="1" latinLnBrk="0" hangingPunct="1">
                  <a:defRPr sz="2800" b="1" kern="1200">
                    <a:solidFill>
                      <a:schemeClr val="tx1"/>
                    </a:solidFill>
                    <a:latin typeface="华文细黑"/>
                    <a:ea typeface="华文细黑"/>
                    <a:cs typeface="Arial" charset="0"/>
                  </a:defRPr>
                </a:lvl8pPr>
                <a:lvl9pPr marL="3656257" algn="l" defTabSz="914066" rtl="0" eaLnBrk="1" latinLnBrk="0" hangingPunct="1">
                  <a:defRPr sz="2800" b="1" kern="1200">
                    <a:solidFill>
                      <a:schemeClr val="tx1"/>
                    </a:solidFill>
                    <a:latin typeface="华文细黑"/>
                    <a:ea typeface="华文细黑"/>
                    <a:cs typeface="Arial" charset="0"/>
                  </a:defRPr>
                </a:lvl9pPr>
              </a:lstStyle>
              <a:p>
                <a:pPr defTabSz="684838">
                  <a:defRPr/>
                </a:pPr>
                <a:endParaRPr lang="zh-CN" altLang="en-US" sz="2700" b="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微软雅黑" pitchFamily="34" charset="-122"/>
                  <a:ea typeface="微软雅黑" pitchFamily="34" charset="-122"/>
                  <a:cs typeface="Arial" pitchFamily="34" charset="0"/>
                </a:endParaRPr>
              </a:p>
            </p:txBody>
          </p:sp>
        </p:grpSp>
        <p:sp>
          <p:nvSpPr>
            <p:cNvPr id="32" name="矩形 31"/>
            <p:cNvSpPr/>
            <p:nvPr/>
          </p:nvSpPr>
          <p:spPr>
            <a:xfrm>
              <a:off x="2954586" y="2884647"/>
              <a:ext cx="87210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联接管理</a:t>
              </a:r>
              <a:endPar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33" name="矩形 32"/>
            <p:cNvSpPr/>
            <p:nvPr/>
          </p:nvSpPr>
          <p:spPr>
            <a:xfrm>
              <a:off x="3874898" y="2351247"/>
              <a:ext cx="855936" cy="450275"/>
            </a:xfrm>
            <a:prstGeom prst="rect">
              <a:avLst/>
            </a:prstGeom>
            <a:gradFill flip="none" rotWithShape="1">
              <a:gsLst>
                <a:gs pos="67000">
                  <a:srgbClr val="006F96"/>
                </a:gs>
                <a:gs pos="12000">
                  <a:srgbClr val="009ED6"/>
                </a:gs>
                <a:gs pos="100000">
                  <a:srgbClr val="006082"/>
                </a:gs>
              </a:gsLst>
              <a:lin ang="5400000" scaled="0"/>
              <a:tileRect/>
            </a:gradFill>
            <a:ln w="12700">
              <a:solidFill>
                <a:srgbClr val="00B6F6"/>
              </a:solidFill>
            </a:ln>
            <a:effectLst>
              <a:outerShdw blurRad="50800" dist="38100" dir="2700000" algn="tl" rotWithShape="0">
                <a:prstClr val="black">
                  <a:alpha val="40000"/>
                </a:prstClr>
              </a:outerShdw>
            </a:effectLst>
          </p:spPr>
          <p:txBody>
            <a:bodyPr vert="horz" wrap="none" lIns="115172" tIns="57586" rIns="115172" bIns="57586" anchor="ctr">
              <a:noAutofit/>
            </a:bodyPr>
            <a:lstStyle/>
            <a:p>
              <a:pPr algn="ctr" defTabSz="1917482">
                <a:defRPr/>
              </a:pPr>
              <a:r>
                <a:rPr lang="zh-CN" altLang="en-US" sz="12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rPr>
                <a:t>规则引擎</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gr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标题 1"/>
          <p:cNvSpPr txBox="1">
            <a:spLocks/>
          </p:cNvSpPr>
          <p:nvPr/>
        </p:nvSpPr>
        <p:spPr>
          <a:xfrm>
            <a:off x="-32" y="71421"/>
            <a:ext cx="8887054" cy="455904"/>
          </a:xfrm>
          <a:prstGeom prst="rect">
            <a:avLst/>
          </a:prstGeom>
        </p:spPr>
        <p:txBody>
          <a:bodyPr vert="horz" wrap="none" lIns="91392" tIns="45696" rIns="91392" bIns="45696" rtlCol="0" anchor="ctr">
            <a:noAutofit/>
          </a:bodyPr>
          <a:lstStyle/>
          <a:p>
            <a:pPr>
              <a:spcBef>
                <a:spcPct val="0"/>
              </a:spcBef>
              <a:defRPr/>
            </a:pPr>
            <a:r>
              <a:rPr lang="en-US" altLang="zh-CN" sz="2100" b="1" dirty="0" err="1" smtClean="0">
                <a:solidFill>
                  <a:prstClr val="white"/>
                </a:solidFill>
                <a:latin typeface="微软雅黑"/>
                <a:cs typeface="+mj-cs"/>
              </a:rPr>
              <a:t>IoT</a:t>
            </a:r>
            <a:r>
              <a:rPr lang="zh-CN" altLang="en-US" sz="2100" b="1" dirty="0" smtClean="0">
                <a:solidFill>
                  <a:prstClr val="white"/>
                </a:solidFill>
                <a:latin typeface="微软雅黑"/>
                <a:cs typeface="+mj-cs"/>
              </a:rPr>
              <a:t>平台在</a:t>
            </a:r>
            <a:r>
              <a:rPr lang="en-US" altLang="zh-CN" sz="2100" b="1" dirty="0" smtClean="0">
                <a:solidFill>
                  <a:prstClr val="white"/>
                </a:solidFill>
                <a:latin typeface="微软雅黑"/>
                <a:cs typeface="+mj-cs"/>
              </a:rPr>
              <a:t>NB-IoT</a:t>
            </a:r>
            <a:r>
              <a:rPr lang="zh-CN" altLang="en-US" sz="2100" b="1" dirty="0" smtClean="0">
                <a:solidFill>
                  <a:prstClr val="white"/>
                </a:solidFill>
                <a:latin typeface="微软雅黑"/>
                <a:cs typeface="+mj-cs"/>
              </a:rPr>
              <a:t>场景下的核心价值</a:t>
            </a:r>
            <a:endParaRPr lang="zh-CN" altLang="en-US" sz="2100" b="1" dirty="0">
              <a:solidFill>
                <a:prstClr val="white"/>
              </a:solidFill>
              <a:latin typeface="微软雅黑"/>
              <a:ea typeface="微软雅黑"/>
              <a:cs typeface="+mj-cs"/>
            </a:endParaRPr>
          </a:p>
        </p:txBody>
      </p:sp>
      <p:sp>
        <p:nvSpPr>
          <p:cNvPr id="91" name="任意多边形 90"/>
          <p:cNvSpPr/>
          <p:nvPr/>
        </p:nvSpPr>
        <p:spPr>
          <a:xfrm>
            <a:off x="414229" y="1263094"/>
            <a:ext cx="8525737" cy="1250286"/>
          </a:xfrm>
          <a:custGeom>
            <a:avLst/>
            <a:gdLst>
              <a:gd name="connsiteX0" fmla="*/ 0 w 2635624"/>
              <a:gd name="connsiteY0" fmla="*/ 2492188 h 2501153"/>
              <a:gd name="connsiteX1" fmla="*/ 0 w 2635624"/>
              <a:gd name="connsiteY1" fmla="*/ 0 h 2501153"/>
              <a:gd name="connsiteX2" fmla="*/ 2635624 w 2635624"/>
              <a:gd name="connsiteY2" fmla="*/ 0 h 2501153"/>
              <a:gd name="connsiteX3" fmla="*/ 2635624 w 2635624"/>
              <a:gd name="connsiteY3" fmla="*/ 2501153 h 2501153"/>
            </a:gdLst>
            <a:ahLst/>
            <a:cxnLst>
              <a:cxn ang="0">
                <a:pos x="connsiteX0" y="connsiteY0"/>
              </a:cxn>
              <a:cxn ang="0">
                <a:pos x="connsiteX1" y="connsiteY1"/>
              </a:cxn>
              <a:cxn ang="0">
                <a:pos x="connsiteX2" y="connsiteY2"/>
              </a:cxn>
              <a:cxn ang="0">
                <a:pos x="connsiteX3" y="connsiteY3"/>
              </a:cxn>
            </a:cxnLst>
            <a:rect l="l" t="t" r="r" b="b"/>
            <a:pathLst>
              <a:path w="2635624" h="2501153">
                <a:moveTo>
                  <a:pt x="0" y="2492188"/>
                </a:moveTo>
                <a:lnTo>
                  <a:pt x="0" y="0"/>
                </a:lnTo>
                <a:lnTo>
                  <a:pt x="2635624" y="0"/>
                </a:lnTo>
                <a:lnTo>
                  <a:pt x="2635624" y="2501153"/>
                </a:lnTo>
              </a:path>
            </a:pathLst>
          </a:custGeom>
        </p:spPr>
        <p:style>
          <a:lnRef idx="2">
            <a:schemeClr val="accent6"/>
          </a:lnRef>
          <a:fillRef idx="0">
            <a:schemeClr val="accent6"/>
          </a:fillRef>
          <a:effectRef idx="1">
            <a:schemeClr val="accent6"/>
          </a:effectRef>
          <a:fontRef idx="minor">
            <a:schemeClr val="tx1"/>
          </a:fontRef>
        </p:style>
        <p:txBody>
          <a:bodyPr lIns="68558" tIns="34279" rIns="68558" bIns="34279" rtlCol="0" anchor="ctr"/>
          <a:lstStyle/>
          <a:p>
            <a:pPr algn="ctr"/>
            <a:endParaRPr lang="zh-CN" altLang="en-US"/>
          </a:p>
        </p:txBody>
      </p:sp>
      <p:sp>
        <p:nvSpPr>
          <p:cNvPr id="92" name="圆角矩形 91"/>
          <p:cNvSpPr/>
          <p:nvPr/>
        </p:nvSpPr>
        <p:spPr>
          <a:xfrm>
            <a:off x="523172" y="1498453"/>
            <a:ext cx="1582603" cy="863800"/>
          </a:xfrm>
          <a:prstGeom prst="roundRect">
            <a:avLst/>
          </a:prstGeom>
          <a:solidFill>
            <a:srgbClr val="00B0F0"/>
          </a:solidFill>
          <a:ln w="12700">
            <a:solidFill>
              <a:srgbClr val="82C836"/>
            </a:solidFill>
          </a:ln>
          <a:effectLst>
            <a:outerShdw blurRad="50800" dist="38100" dir="2700000" algn="tl" rotWithShape="0">
              <a:prstClr val="black">
                <a:alpha val="40000"/>
              </a:prstClr>
            </a:outerShdw>
          </a:effectLst>
        </p:spPr>
        <p:txBody>
          <a:bodyPr vert="horz" wrap="square" lIns="86381" tIns="43191" rIns="86381" bIns="43191" anchor="ctr">
            <a:noAutofit/>
          </a:bodyPr>
          <a:lstStyle/>
          <a:p>
            <a:pPr algn="ctr" defTabSz="1919673"/>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低功耗</a:t>
            </a:r>
            <a:r>
              <a:rPr lang="en-US" altLang="zh-CN" sz="1500" b="1" dirty="0">
                <a:solidFill>
                  <a:schemeClr val="bg1"/>
                </a:solidFill>
                <a:effectLst>
                  <a:outerShdw blurRad="38100" dist="38100" dir="2700000" algn="tl">
                    <a:srgbClr val="000000">
                      <a:alpha val="43137"/>
                    </a:srgbClr>
                  </a:outerShdw>
                </a:effectLst>
                <a:latin typeface="+mn-ea"/>
                <a:cs typeface="Arial" pitchFamily="34" charset="0"/>
              </a:rPr>
              <a:t>&amp;</a:t>
            </a:r>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可视化</a:t>
            </a:r>
            <a:endParaRPr lang="en-US" altLang="zh-CN" sz="1500" b="1" dirty="0">
              <a:solidFill>
                <a:schemeClr val="bg1"/>
              </a:solidFill>
              <a:effectLst>
                <a:outerShdw blurRad="38100" dist="38100" dir="2700000" algn="tl">
                  <a:srgbClr val="000000">
                    <a:alpha val="43137"/>
                  </a:srgbClr>
                </a:outerShdw>
              </a:effectLst>
              <a:latin typeface="+mn-ea"/>
              <a:cs typeface="Arial" pitchFamily="34" charset="0"/>
            </a:endParaRPr>
          </a:p>
          <a:p>
            <a:pPr algn="ctr" defTabSz="1919673"/>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设备管理</a:t>
            </a:r>
          </a:p>
        </p:txBody>
      </p:sp>
      <p:sp>
        <p:nvSpPr>
          <p:cNvPr id="93" name="圆角矩形 92"/>
          <p:cNvSpPr/>
          <p:nvPr/>
        </p:nvSpPr>
        <p:spPr>
          <a:xfrm>
            <a:off x="2226033" y="1498453"/>
            <a:ext cx="1987326" cy="863800"/>
          </a:xfrm>
          <a:prstGeom prst="roundRect">
            <a:avLst/>
          </a:prstGeom>
          <a:solidFill>
            <a:srgbClr val="00B0F0"/>
          </a:solidFill>
          <a:ln w="12700">
            <a:solidFill>
              <a:srgbClr val="82C836"/>
            </a:solidFill>
          </a:ln>
          <a:effectLst>
            <a:outerShdw blurRad="50800" dist="38100" dir="2700000" algn="tl" rotWithShape="0">
              <a:prstClr val="black">
                <a:alpha val="40000"/>
              </a:prstClr>
            </a:outerShdw>
          </a:effectLst>
        </p:spPr>
        <p:txBody>
          <a:bodyPr vert="horz" wrap="square" lIns="86381" tIns="43191" rIns="86381" bIns="43191" anchor="ctr">
            <a:noAutofit/>
          </a:bodyPr>
          <a:lstStyle/>
          <a:p>
            <a:pPr algn="ctr" defTabSz="1919673"/>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平台与</a:t>
            </a:r>
            <a:r>
              <a:rPr lang="zh-CN" altLang="en-US" sz="1500" b="1" dirty="0" smtClean="0">
                <a:solidFill>
                  <a:schemeClr val="bg1"/>
                </a:solidFill>
                <a:effectLst>
                  <a:outerShdw blurRad="38100" dist="38100" dir="2700000" algn="tl">
                    <a:srgbClr val="000000">
                      <a:alpha val="43137"/>
                    </a:srgbClr>
                  </a:outerShdw>
                </a:effectLst>
                <a:latin typeface="+mn-ea"/>
                <a:cs typeface="Arial" pitchFamily="34" charset="0"/>
              </a:rPr>
              <a:t>芯片预</a:t>
            </a:r>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集成</a:t>
            </a:r>
            <a:endParaRPr lang="en-US" altLang="zh-CN" sz="1500" b="1" dirty="0">
              <a:solidFill>
                <a:schemeClr val="bg1"/>
              </a:solidFill>
              <a:effectLst>
                <a:outerShdw blurRad="38100" dist="38100" dir="2700000" algn="tl">
                  <a:srgbClr val="000000">
                    <a:alpha val="43137"/>
                  </a:srgbClr>
                </a:outerShdw>
              </a:effectLst>
              <a:latin typeface="+mn-ea"/>
              <a:cs typeface="Arial" pitchFamily="34" charset="0"/>
            </a:endParaRPr>
          </a:p>
          <a:p>
            <a:pPr algn="ctr" defTabSz="1919673"/>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多设备厂家快速接入</a:t>
            </a:r>
          </a:p>
        </p:txBody>
      </p:sp>
      <p:sp>
        <p:nvSpPr>
          <p:cNvPr id="94" name="圆角矩形 93"/>
          <p:cNvSpPr/>
          <p:nvPr/>
        </p:nvSpPr>
        <p:spPr>
          <a:xfrm>
            <a:off x="4333619" y="1498453"/>
            <a:ext cx="1416258" cy="863800"/>
          </a:xfrm>
          <a:prstGeom prst="roundRect">
            <a:avLst/>
          </a:prstGeom>
          <a:solidFill>
            <a:srgbClr val="00B0F0"/>
          </a:solidFill>
          <a:ln w="12700">
            <a:solidFill>
              <a:srgbClr val="82C836"/>
            </a:solidFill>
          </a:ln>
          <a:effectLst>
            <a:outerShdw blurRad="50800" dist="38100" dir="2700000" algn="tl" rotWithShape="0">
              <a:prstClr val="black">
                <a:alpha val="40000"/>
              </a:prstClr>
            </a:outerShdw>
          </a:effectLst>
        </p:spPr>
        <p:txBody>
          <a:bodyPr vert="horz" wrap="square" lIns="86381" tIns="43191" rIns="86381" bIns="43191" anchor="ctr">
            <a:noAutofit/>
          </a:bodyPr>
          <a:lstStyle/>
          <a:p>
            <a:pPr algn="ctr" defTabSz="1919673"/>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网络协同</a:t>
            </a:r>
            <a:endParaRPr lang="en-US" altLang="zh-CN" sz="1500" b="1" dirty="0">
              <a:solidFill>
                <a:schemeClr val="bg1"/>
              </a:solidFill>
              <a:effectLst>
                <a:outerShdw blurRad="38100" dist="38100" dir="2700000" algn="tl">
                  <a:srgbClr val="000000">
                    <a:alpha val="43137"/>
                  </a:srgbClr>
                </a:outerShdw>
              </a:effectLst>
              <a:latin typeface="+mn-ea"/>
              <a:cs typeface="Arial" pitchFamily="34" charset="0"/>
            </a:endParaRPr>
          </a:p>
          <a:p>
            <a:pPr algn="ctr" defTabSz="1919673"/>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精准故障定界</a:t>
            </a:r>
          </a:p>
        </p:txBody>
      </p:sp>
      <p:sp>
        <p:nvSpPr>
          <p:cNvPr id="95" name="圆角矩形 94"/>
          <p:cNvSpPr/>
          <p:nvPr/>
        </p:nvSpPr>
        <p:spPr>
          <a:xfrm>
            <a:off x="7565942" y="1498453"/>
            <a:ext cx="1240009" cy="863800"/>
          </a:xfrm>
          <a:prstGeom prst="roundRect">
            <a:avLst/>
          </a:prstGeom>
          <a:solidFill>
            <a:srgbClr val="00B0F0"/>
          </a:solidFill>
          <a:ln w="12700">
            <a:solidFill>
              <a:srgbClr val="82C836"/>
            </a:solidFill>
          </a:ln>
          <a:effectLst>
            <a:outerShdw blurRad="50800" dist="38100" dir="2700000" algn="tl" rotWithShape="0">
              <a:prstClr val="black">
                <a:alpha val="40000"/>
              </a:prstClr>
            </a:outerShdw>
          </a:effectLst>
        </p:spPr>
        <p:txBody>
          <a:bodyPr vert="horz" wrap="square" lIns="86381" tIns="43191" rIns="86381" bIns="43191" anchor="ctr">
            <a:noAutofit/>
          </a:bodyPr>
          <a:lstStyle/>
          <a:p>
            <a:pPr algn="ctr" defTabSz="1919673"/>
            <a:r>
              <a:rPr lang="zh-CN" altLang="en-US" sz="1500" b="1" dirty="0" smtClean="0">
                <a:solidFill>
                  <a:schemeClr val="bg1"/>
                </a:solidFill>
                <a:effectLst>
                  <a:outerShdw blurRad="38100" dist="38100" dir="2700000" algn="tl">
                    <a:srgbClr val="000000">
                      <a:alpha val="43137"/>
                    </a:srgbClr>
                  </a:outerShdw>
                </a:effectLst>
                <a:latin typeface="+mn-ea"/>
                <a:cs typeface="Arial" pitchFamily="34" charset="0"/>
              </a:rPr>
              <a:t>大</a:t>
            </a:r>
            <a:r>
              <a:rPr lang="zh-CN" altLang="en-US" sz="1500" b="1" dirty="0">
                <a:solidFill>
                  <a:schemeClr val="bg1"/>
                </a:solidFill>
                <a:effectLst>
                  <a:outerShdw blurRad="38100" dist="38100" dir="2700000" algn="tl">
                    <a:srgbClr val="000000">
                      <a:alpha val="43137"/>
                    </a:srgbClr>
                  </a:outerShdw>
                </a:effectLst>
                <a:latin typeface="+mn-ea"/>
                <a:cs typeface="Arial" pitchFamily="34" charset="0"/>
              </a:rPr>
              <a:t>数据分</a:t>
            </a:r>
            <a:r>
              <a:rPr lang="zh-CN" altLang="en-US" sz="1500" b="1" dirty="0" smtClean="0">
                <a:solidFill>
                  <a:schemeClr val="bg1"/>
                </a:solidFill>
                <a:effectLst>
                  <a:outerShdw blurRad="38100" dist="38100" dir="2700000" algn="tl">
                    <a:srgbClr val="000000">
                      <a:alpha val="43137"/>
                    </a:srgbClr>
                  </a:outerShdw>
                </a:effectLst>
                <a:latin typeface="+mn-ea"/>
                <a:cs typeface="Arial" pitchFamily="34" charset="0"/>
              </a:rPr>
              <a:t>析</a:t>
            </a:r>
            <a:endParaRPr lang="en-US" altLang="zh-CN" sz="1500" b="1" dirty="0" smtClean="0">
              <a:solidFill>
                <a:schemeClr val="bg1"/>
              </a:solidFill>
              <a:effectLst>
                <a:outerShdw blurRad="38100" dist="38100" dir="2700000" algn="tl">
                  <a:srgbClr val="000000">
                    <a:alpha val="43137"/>
                  </a:srgbClr>
                </a:outerShdw>
              </a:effectLst>
              <a:latin typeface="+mn-ea"/>
              <a:cs typeface="Arial" pitchFamily="34" charset="0"/>
            </a:endParaRPr>
          </a:p>
        </p:txBody>
      </p:sp>
      <p:sp>
        <p:nvSpPr>
          <p:cNvPr id="96" name="圆角矩形 95"/>
          <p:cNvSpPr/>
          <p:nvPr/>
        </p:nvSpPr>
        <p:spPr>
          <a:xfrm>
            <a:off x="5849209" y="1498453"/>
            <a:ext cx="1596473" cy="863800"/>
          </a:xfrm>
          <a:prstGeom prst="roundRect">
            <a:avLst/>
          </a:prstGeom>
          <a:solidFill>
            <a:srgbClr val="00B0F0"/>
          </a:solidFill>
          <a:ln w="12700">
            <a:solidFill>
              <a:srgbClr val="82C836"/>
            </a:solidFill>
          </a:ln>
          <a:effectLst>
            <a:outerShdw blurRad="50800" dist="38100" dir="2700000" algn="tl" rotWithShape="0">
              <a:prstClr val="black">
                <a:alpha val="40000"/>
              </a:prstClr>
            </a:outerShdw>
          </a:effectLst>
        </p:spPr>
        <p:txBody>
          <a:bodyPr vert="horz" wrap="square" lIns="86381" tIns="43191" rIns="86381" bIns="43191" anchor="ctr">
            <a:noAutofit/>
          </a:bodyPr>
          <a:lstStyle/>
          <a:p>
            <a:pPr algn="ctr" defTabSz="1919673"/>
            <a:r>
              <a:rPr lang="zh-CN" altLang="en-US" sz="1500" b="1" dirty="0" smtClean="0">
                <a:solidFill>
                  <a:schemeClr val="bg1"/>
                </a:solidFill>
                <a:effectLst>
                  <a:outerShdw blurRad="38100" dist="38100" dir="2700000" algn="tl">
                    <a:srgbClr val="000000">
                      <a:alpha val="43137"/>
                    </a:srgbClr>
                  </a:outerShdw>
                </a:effectLst>
                <a:latin typeface="+mn-ea"/>
                <a:cs typeface="Arial" pitchFamily="34" charset="0"/>
              </a:rPr>
              <a:t>海量联接</a:t>
            </a:r>
          </a:p>
          <a:p>
            <a:pPr algn="ctr" defTabSz="1919673"/>
            <a:r>
              <a:rPr lang="zh-CN" altLang="en-US" sz="1500" b="1" dirty="0" smtClean="0">
                <a:solidFill>
                  <a:schemeClr val="bg1"/>
                </a:solidFill>
                <a:effectLst>
                  <a:outerShdw blurRad="38100" dist="38100" dir="2700000" algn="tl">
                    <a:srgbClr val="000000">
                      <a:alpha val="43137"/>
                    </a:srgbClr>
                  </a:outerShdw>
                </a:effectLst>
                <a:latin typeface="+mn-ea"/>
                <a:cs typeface="Arial" pitchFamily="34" charset="0"/>
              </a:rPr>
              <a:t>多业务统一平台</a:t>
            </a:r>
            <a:endParaRPr lang="en-US" altLang="zh-CN" sz="1500" b="1" dirty="0" smtClean="0">
              <a:solidFill>
                <a:schemeClr val="bg1"/>
              </a:solidFill>
              <a:effectLst>
                <a:outerShdw blurRad="38100" dist="38100" dir="2700000" algn="tl">
                  <a:srgbClr val="000000">
                    <a:alpha val="43137"/>
                  </a:srgbClr>
                </a:outerShdw>
              </a:effectLst>
              <a:latin typeface="+mn-ea"/>
              <a:cs typeface="Arial" pitchFamily="34" charset="0"/>
            </a:endParaRPr>
          </a:p>
        </p:txBody>
      </p:sp>
      <p:sp>
        <p:nvSpPr>
          <p:cNvPr id="97" name="椭圆 96"/>
          <p:cNvSpPr/>
          <p:nvPr/>
        </p:nvSpPr>
        <p:spPr>
          <a:xfrm>
            <a:off x="1164754" y="1404251"/>
            <a:ext cx="215944" cy="215950"/>
          </a:xfrm>
          <a:prstGeom prst="ellipse">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lang="en-US" altLang="zh-CN" sz="1500" b="1" dirty="0" smtClean="0"/>
              <a:t>1</a:t>
            </a:r>
            <a:endParaRPr lang="zh-CN" altLang="en-US" sz="1500" b="1" dirty="0" smtClean="0"/>
          </a:p>
        </p:txBody>
      </p:sp>
      <p:sp>
        <p:nvSpPr>
          <p:cNvPr id="99" name="椭圆 98"/>
          <p:cNvSpPr/>
          <p:nvPr/>
        </p:nvSpPr>
        <p:spPr>
          <a:xfrm>
            <a:off x="3093064" y="1404251"/>
            <a:ext cx="215944" cy="215950"/>
          </a:xfrm>
          <a:prstGeom prst="ellipse">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lang="en-US" altLang="zh-CN" sz="1500" b="1" dirty="0" smtClean="0"/>
              <a:t>2</a:t>
            </a:r>
            <a:endParaRPr lang="zh-CN" altLang="en-US" sz="1500" b="1" dirty="0" smtClean="0"/>
          </a:p>
        </p:txBody>
      </p:sp>
      <p:sp>
        <p:nvSpPr>
          <p:cNvPr id="101" name="椭圆 100"/>
          <p:cNvSpPr/>
          <p:nvPr/>
        </p:nvSpPr>
        <p:spPr>
          <a:xfrm>
            <a:off x="4878537" y="1404251"/>
            <a:ext cx="215944" cy="215950"/>
          </a:xfrm>
          <a:prstGeom prst="ellipse">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lang="en-US" altLang="zh-CN" sz="1500" b="1" dirty="0" smtClean="0"/>
              <a:t>3</a:t>
            </a:r>
            <a:endParaRPr lang="zh-CN" altLang="en-US" sz="1500" b="1" dirty="0" smtClean="0"/>
          </a:p>
        </p:txBody>
      </p:sp>
      <p:sp>
        <p:nvSpPr>
          <p:cNvPr id="102" name="椭圆 101"/>
          <p:cNvSpPr/>
          <p:nvPr/>
        </p:nvSpPr>
        <p:spPr>
          <a:xfrm>
            <a:off x="6514030" y="1404251"/>
            <a:ext cx="215944" cy="215950"/>
          </a:xfrm>
          <a:prstGeom prst="ellipse">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lang="en-US" altLang="zh-CN" sz="1500" b="1" dirty="0" smtClean="0"/>
              <a:t>4</a:t>
            </a:r>
            <a:endParaRPr lang="zh-CN" altLang="en-US" sz="1500" b="1" dirty="0" smtClean="0"/>
          </a:p>
        </p:txBody>
      </p:sp>
      <p:sp>
        <p:nvSpPr>
          <p:cNvPr id="103" name="椭圆 102"/>
          <p:cNvSpPr/>
          <p:nvPr/>
        </p:nvSpPr>
        <p:spPr>
          <a:xfrm>
            <a:off x="8013827" y="1418535"/>
            <a:ext cx="215944" cy="215950"/>
          </a:xfrm>
          <a:prstGeom prst="ellipse">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r>
              <a:rPr lang="en-US" altLang="zh-CN" sz="1500" b="1" dirty="0" smtClean="0"/>
              <a:t>5</a:t>
            </a:r>
            <a:endParaRPr lang="zh-CN" altLang="en-US" sz="1500" b="1" dirty="0" smtClean="0"/>
          </a:p>
        </p:txBody>
      </p:sp>
      <p:sp>
        <p:nvSpPr>
          <p:cNvPr id="106" name="五边形 105"/>
          <p:cNvSpPr/>
          <p:nvPr/>
        </p:nvSpPr>
        <p:spPr>
          <a:xfrm rot="5400000">
            <a:off x="173837" y="2787354"/>
            <a:ext cx="2294469" cy="1592585"/>
          </a:xfrm>
          <a:prstGeom prst="homePlate">
            <a:avLst>
              <a:gd name="adj" fmla="val 26586"/>
            </a:avLst>
          </a:prstGeom>
          <a:gradFill>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8400000" scaled="0"/>
          </a:gradFill>
          <a:ln w="3175" cap="flat" cmpd="sng" algn="ctr">
            <a:solidFill>
              <a:srgbClr val="8EB4E3"/>
            </a:solidFill>
            <a:prstDash val="solid"/>
            <a:round/>
            <a:headEnd type="none" w="med" len="med"/>
            <a:tailEnd type="none" w="med" len="med"/>
          </a:ln>
          <a:effectLst>
            <a:outerShdw blurRad="76200" dist="25400" dir="8100000" algn="tr" rotWithShape="0">
              <a:prstClr val="black">
                <a:alpha val="40000"/>
              </a:prstClr>
            </a:outerShdw>
          </a:effectLst>
          <a:scene3d>
            <a:camera prst="orthographicFront"/>
            <a:lightRig rig="flat" dir="t"/>
          </a:scene3d>
        </p:spPr>
        <p:txBody>
          <a:bodyPr vert="vert270" lIns="53983" tIns="60961" rIns="121924" bIns="60961"/>
          <a:lstStyle/>
          <a:p>
            <a:pPr>
              <a:lnSpc>
                <a:spcPts val="1425"/>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1.</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更低功耗的安全</a:t>
            </a: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DTLS</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通信</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a:p>
            <a:pPr>
              <a:lnSpc>
                <a:spcPts val="1425"/>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2.PSM/</a:t>
            </a:r>
            <a:r>
              <a:rPr lang="en-US" altLang="zh-CN" sz="1200" b="1" kern="0" dirty="0" err="1" smtClean="0">
                <a:solidFill>
                  <a:schemeClr val="bg1">
                    <a:lumMod val="95000"/>
                  </a:schemeClr>
                </a:solidFill>
                <a:effectLst>
                  <a:outerShdw blurRad="38100" dist="38100" dir="2700000" algn="tl">
                    <a:srgbClr val="000000">
                      <a:alpha val="43137"/>
                    </a:srgbClr>
                  </a:outerShdw>
                </a:effectLst>
                <a:latin typeface="+mn-ea"/>
                <a:cs typeface="Arial" pitchFamily="34" charset="0"/>
              </a:rPr>
              <a:t>eDRX</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：睡眠省电模式，离线命令管理</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a:p>
            <a:pPr>
              <a:lnSpc>
                <a:spcPts val="1425"/>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3.</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低成本、低功耗的主动命令下发</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a:p>
            <a:pPr>
              <a:lnSpc>
                <a:spcPts val="1425"/>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4. </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基于</a:t>
            </a: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GIS</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的设备状态可视化管理</a:t>
            </a:r>
            <a:endParaRPr lang="zh-CN" altLang="en-US" sz="1200" b="1" kern="0" dirty="0">
              <a:solidFill>
                <a:schemeClr val="bg1">
                  <a:lumMod val="95000"/>
                </a:schemeClr>
              </a:solidFill>
              <a:effectLst>
                <a:outerShdw blurRad="38100" dist="38100" dir="2700000" algn="tl">
                  <a:srgbClr val="000000">
                    <a:alpha val="43137"/>
                  </a:srgbClr>
                </a:outerShdw>
              </a:effectLst>
              <a:latin typeface="+mn-ea"/>
              <a:cs typeface="Arial" pitchFamily="34" charset="0"/>
            </a:endParaRPr>
          </a:p>
        </p:txBody>
      </p:sp>
      <p:sp>
        <p:nvSpPr>
          <p:cNvPr id="107" name="五边形 106"/>
          <p:cNvSpPr/>
          <p:nvPr/>
        </p:nvSpPr>
        <p:spPr>
          <a:xfrm rot="5400000">
            <a:off x="2076658" y="2598585"/>
            <a:ext cx="2294469" cy="1970123"/>
          </a:xfrm>
          <a:prstGeom prst="homePlate">
            <a:avLst>
              <a:gd name="adj" fmla="val 21269"/>
            </a:avLst>
          </a:prstGeom>
          <a:gradFill>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8400000" scaled="0"/>
          </a:gradFill>
          <a:ln w="3175" cap="flat" cmpd="sng" algn="ctr">
            <a:solidFill>
              <a:srgbClr val="8EB4E3"/>
            </a:solidFill>
            <a:prstDash val="solid"/>
            <a:round/>
            <a:headEnd type="none" w="med" len="med"/>
            <a:tailEnd type="none" w="med" len="med"/>
          </a:ln>
          <a:effectLst>
            <a:outerShdw blurRad="76200" dist="25400" dir="8100000" algn="tr" rotWithShape="0">
              <a:prstClr val="black">
                <a:alpha val="40000"/>
              </a:prstClr>
            </a:outerShdw>
          </a:effectLst>
          <a:scene3d>
            <a:camera prst="orthographicFront"/>
            <a:lightRig rig="flat" dir="t"/>
          </a:scene3d>
        </p:spPr>
        <p:txBody>
          <a:bodyPr vert="vert270" lIns="0" tIns="60961" rIns="121924" bIns="60961"/>
          <a:lstStyle/>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1.</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平台和</a:t>
            </a: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NB</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芯片实现预集成，简化新行业的对接难度</a:t>
            </a: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2.</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平台开放式云网关架构实现多厂家设备协议快速适配</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3.</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平台支持统一设备数据模型，向上提供统一业务</a:t>
            </a: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API</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，屏蔽多厂家差异</a:t>
            </a:r>
            <a:endParaRPr lang="zh-CN" altLang="en-US" sz="1200" b="1" kern="0" dirty="0">
              <a:solidFill>
                <a:schemeClr val="bg1">
                  <a:lumMod val="95000"/>
                </a:schemeClr>
              </a:solidFill>
              <a:effectLst>
                <a:outerShdw blurRad="38100" dist="38100" dir="2700000" algn="tl">
                  <a:srgbClr val="000000">
                    <a:alpha val="43137"/>
                  </a:srgbClr>
                </a:outerShdw>
              </a:effectLst>
              <a:latin typeface="+mn-ea"/>
              <a:cs typeface="Arial" pitchFamily="34" charset="0"/>
            </a:endParaRPr>
          </a:p>
        </p:txBody>
      </p:sp>
      <p:sp>
        <p:nvSpPr>
          <p:cNvPr id="108" name="五边形 107"/>
          <p:cNvSpPr/>
          <p:nvPr/>
        </p:nvSpPr>
        <p:spPr>
          <a:xfrm rot="5400000">
            <a:off x="3909745" y="2869977"/>
            <a:ext cx="2294469" cy="1427340"/>
          </a:xfrm>
          <a:prstGeom prst="homePlate">
            <a:avLst>
              <a:gd name="adj" fmla="val 28608"/>
            </a:avLst>
          </a:prstGeom>
          <a:gradFill>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8400000" scaled="0"/>
          </a:gradFill>
          <a:ln w="3175" cap="flat" cmpd="sng" algn="ctr">
            <a:solidFill>
              <a:srgbClr val="8EB4E3"/>
            </a:solidFill>
            <a:prstDash val="solid"/>
            <a:round/>
            <a:headEnd type="none" w="med" len="med"/>
            <a:tailEnd type="none" w="med" len="med"/>
          </a:ln>
          <a:effectLst>
            <a:outerShdw blurRad="76200" dist="25400" dir="8100000" algn="tr" rotWithShape="0">
              <a:prstClr val="black">
                <a:alpha val="40000"/>
              </a:prstClr>
            </a:outerShdw>
          </a:effectLst>
          <a:scene3d>
            <a:camera prst="orthographicFront"/>
            <a:lightRig rig="flat" dir="t"/>
          </a:scene3d>
        </p:spPr>
        <p:txBody>
          <a:bodyPr vert="vert270" lIns="0" tIns="60961" rIns="121924" bIns="60961"/>
          <a:lstStyle/>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1.</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 平台与网络运维能力协同，故障快速定界，易运维</a:t>
            </a: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2.</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平台与信令管理协同，实时事件上报，丰富终端管理</a:t>
            </a:r>
          </a:p>
        </p:txBody>
      </p:sp>
      <p:sp>
        <p:nvSpPr>
          <p:cNvPr id="109" name="五边形 108"/>
          <p:cNvSpPr/>
          <p:nvPr/>
        </p:nvSpPr>
        <p:spPr>
          <a:xfrm rot="5400000">
            <a:off x="5514289" y="2779514"/>
            <a:ext cx="2294469" cy="1608267"/>
          </a:xfrm>
          <a:prstGeom prst="homePlate">
            <a:avLst>
              <a:gd name="adj" fmla="val 25414"/>
            </a:avLst>
          </a:prstGeom>
          <a:gradFill>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8400000" scaled="0"/>
          </a:gradFill>
          <a:ln w="3175" cap="flat" cmpd="sng" algn="ctr">
            <a:solidFill>
              <a:srgbClr val="8EB4E3"/>
            </a:solidFill>
            <a:prstDash val="solid"/>
            <a:round/>
            <a:headEnd type="none" w="med" len="med"/>
            <a:tailEnd type="none" w="med" len="med"/>
          </a:ln>
          <a:effectLst>
            <a:outerShdw blurRad="76200" dist="25400" dir="8100000" algn="tr" rotWithShape="0">
              <a:prstClr val="black">
                <a:alpha val="40000"/>
              </a:prstClr>
            </a:outerShdw>
          </a:effectLst>
          <a:scene3d>
            <a:camera prst="orthographicFront"/>
            <a:lightRig rig="flat" dir="t"/>
          </a:scene3d>
        </p:spPr>
        <p:txBody>
          <a:bodyPr vert="vert270" lIns="0" tIns="60961" rIns="121924" bIns="60961"/>
          <a:lstStyle/>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1.</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平台支持多业务共部署，业务扩展性强</a:t>
            </a: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2.</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高性能广播方式操作设备，如批量升级</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3.</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平台支持亿级联接</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p:txBody>
      </p:sp>
      <p:sp>
        <p:nvSpPr>
          <p:cNvPr id="110" name="五边形 109"/>
          <p:cNvSpPr/>
          <p:nvPr/>
        </p:nvSpPr>
        <p:spPr>
          <a:xfrm rot="5400000">
            <a:off x="7056936" y="2979487"/>
            <a:ext cx="2294469" cy="1208322"/>
          </a:xfrm>
          <a:prstGeom prst="homePlate">
            <a:avLst>
              <a:gd name="adj" fmla="val 34666"/>
            </a:avLst>
          </a:prstGeom>
          <a:gradFill>
            <a:gsLst>
              <a:gs pos="0">
                <a:srgbClr val="4F81BD">
                  <a:lumMod val="40000"/>
                  <a:lumOff val="60000"/>
                  <a:alpha val="90000"/>
                </a:srgbClr>
              </a:gs>
              <a:gs pos="10000">
                <a:srgbClr val="226F9E"/>
              </a:gs>
              <a:gs pos="62000">
                <a:srgbClr val="3E6CA4">
                  <a:alpha val="6000"/>
                </a:srgbClr>
              </a:gs>
              <a:gs pos="35000">
                <a:srgbClr val="4F81BD">
                  <a:lumMod val="75000"/>
                  <a:alpha val="37000"/>
                </a:srgbClr>
              </a:gs>
              <a:gs pos="98000">
                <a:srgbClr val="4F81BD">
                  <a:lumMod val="50000"/>
                  <a:alpha val="40000"/>
                </a:srgbClr>
              </a:gs>
            </a:gsLst>
            <a:lin ang="8400000" scaled="0"/>
          </a:gradFill>
          <a:ln w="3175" cap="flat" cmpd="sng" algn="ctr">
            <a:solidFill>
              <a:srgbClr val="8EB4E3"/>
            </a:solidFill>
            <a:prstDash val="solid"/>
            <a:round/>
            <a:headEnd type="none" w="med" len="med"/>
            <a:tailEnd type="none" w="med" len="med"/>
          </a:ln>
          <a:effectLst>
            <a:outerShdw blurRad="76200" dist="25400" dir="8100000" algn="tr" rotWithShape="0">
              <a:prstClr val="black">
                <a:alpha val="40000"/>
              </a:prstClr>
            </a:outerShdw>
          </a:effectLst>
          <a:scene3d>
            <a:camera prst="orthographicFront"/>
            <a:lightRig rig="flat" dir="t"/>
          </a:scene3d>
        </p:spPr>
        <p:txBody>
          <a:bodyPr vert="vert270" lIns="0" tIns="60961" rIns="121924" bIns="60961"/>
          <a:lstStyle/>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1.</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海量数据分析和存储 </a:t>
            </a: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2.</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复杂事件处理</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3.</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多维统计分析</a:t>
            </a:r>
            <a:endPar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endParaRPr>
          </a:p>
          <a:p>
            <a:pPr>
              <a:lnSpc>
                <a:spcPct val="150000"/>
              </a:lnSpc>
            </a:pPr>
            <a:r>
              <a:rPr lang="en-US" altLang="zh-CN"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4.</a:t>
            </a:r>
            <a:r>
              <a:rPr lang="zh-CN" altLang="en-US" sz="1200" b="1" kern="0" dirty="0" smtClean="0">
                <a:solidFill>
                  <a:schemeClr val="bg1">
                    <a:lumMod val="95000"/>
                  </a:schemeClr>
                </a:solidFill>
                <a:effectLst>
                  <a:outerShdw blurRad="38100" dist="38100" dir="2700000" algn="tl">
                    <a:srgbClr val="000000">
                      <a:alpha val="43137"/>
                    </a:srgbClr>
                  </a:outerShdw>
                </a:effectLst>
                <a:latin typeface="+mn-ea"/>
                <a:cs typeface="Arial" pitchFamily="34" charset="0"/>
              </a:rPr>
              <a:t>支持用户二次开发</a:t>
            </a:r>
            <a:endParaRPr lang="zh-CN" altLang="en-US" sz="1200" b="1" kern="0" dirty="0">
              <a:solidFill>
                <a:schemeClr val="bg1">
                  <a:lumMod val="95000"/>
                </a:schemeClr>
              </a:solidFill>
              <a:effectLst>
                <a:outerShdw blurRad="38100" dist="38100" dir="2700000" algn="tl">
                  <a:srgbClr val="000000">
                    <a:alpha val="43137"/>
                  </a:srgbClr>
                </a:outerShdw>
              </a:effectLst>
              <a:latin typeface="+mn-ea"/>
              <a:cs typeface="Arial" pitchFamily="34" charset="0"/>
            </a:endParaRPr>
          </a:p>
        </p:txBody>
      </p:sp>
      <p:pic>
        <p:nvPicPr>
          <p:cNvPr id="111" name="Picture 3"/>
          <p:cNvPicPr>
            <a:picLocks noChangeAspect="1" noChangeArrowheads="1"/>
          </p:cNvPicPr>
          <p:nvPr/>
        </p:nvPicPr>
        <p:blipFill>
          <a:blip r:embed="rId2" cstate="print"/>
          <a:srcRect/>
          <a:stretch>
            <a:fillRect/>
          </a:stretch>
        </p:blipFill>
        <p:spPr bwMode="auto">
          <a:xfrm>
            <a:off x="3989727" y="764209"/>
            <a:ext cx="1925439" cy="592996"/>
          </a:xfrm>
          <a:prstGeom prst="rect">
            <a:avLst/>
          </a:prstGeom>
          <a:noFill/>
          <a:ln w="9525">
            <a:noFill/>
            <a:miter lim="800000"/>
            <a:headEnd/>
            <a:tailEnd/>
          </a:ln>
        </p:spPr>
      </p:pic>
      <p:sp>
        <p:nvSpPr>
          <p:cNvPr id="112" name="矩形 111"/>
          <p:cNvSpPr/>
          <p:nvPr/>
        </p:nvSpPr>
        <p:spPr>
          <a:xfrm>
            <a:off x="4026348" y="789533"/>
            <a:ext cx="1875376" cy="594560"/>
          </a:xfrm>
          <a:prstGeom prst="rect">
            <a:avLst/>
          </a:prstGeom>
          <a:noFill/>
        </p:spPr>
        <p:txBody>
          <a:bodyPr wrap="square" lIns="68558" tIns="34279" rIns="68558" bIns="34279" anchor="ctr">
            <a:noAutofit/>
          </a:bodyPr>
          <a:lstStyle/>
          <a:p>
            <a:pPr algn="ctr" defTabSz="1919673">
              <a:lnSpc>
                <a:spcPct val="150000"/>
              </a:lnSpc>
            </a:pPr>
            <a:r>
              <a:rPr lang="zh-CN" altLang="en-US" sz="1600" b="1" dirty="0" smtClean="0">
                <a:solidFill>
                  <a:schemeClr val="bg1"/>
                </a:solidFill>
                <a:effectLst>
                  <a:outerShdw blurRad="38100" dist="38100" dir="2700000" algn="tl">
                    <a:srgbClr val="000000">
                      <a:alpha val="43137"/>
                    </a:srgbClr>
                  </a:outerShdw>
                </a:effectLst>
                <a:latin typeface="+mj-ea"/>
                <a:cs typeface="Arial" pitchFamily="34" charset="0"/>
              </a:rPr>
              <a:t>      大</a:t>
            </a:r>
            <a:r>
              <a:rPr lang="zh-CN" altLang="en-US" sz="1600" b="1" dirty="0">
                <a:solidFill>
                  <a:schemeClr val="bg1"/>
                </a:solidFill>
                <a:effectLst>
                  <a:outerShdw blurRad="38100" dist="38100" dir="2700000" algn="tl">
                    <a:srgbClr val="000000">
                      <a:alpha val="43137"/>
                    </a:srgbClr>
                  </a:outerShdw>
                </a:effectLst>
                <a:latin typeface="+mj-ea"/>
                <a:cs typeface="Arial" pitchFamily="34" charset="0"/>
              </a:rPr>
              <a:t>核心</a:t>
            </a:r>
            <a:r>
              <a:rPr lang="zh-CN" altLang="en-US" sz="1600" b="1" dirty="0" smtClean="0">
                <a:solidFill>
                  <a:schemeClr val="bg1"/>
                </a:solidFill>
                <a:effectLst>
                  <a:outerShdw blurRad="38100" dist="38100" dir="2700000" algn="tl">
                    <a:srgbClr val="000000">
                      <a:alpha val="43137"/>
                    </a:srgbClr>
                  </a:outerShdw>
                </a:effectLst>
                <a:latin typeface="+mj-ea"/>
                <a:cs typeface="Arial" pitchFamily="34" charset="0"/>
              </a:rPr>
              <a:t>价值 </a:t>
            </a:r>
            <a:endParaRPr lang="en-US" altLang="zh-CN" sz="1600" b="1" dirty="0">
              <a:solidFill>
                <a:schemeClr val="bg1"/>
              </a:solidFill>
              <a:effectLst>
                <a:outerShdw blurRad="38100" dist="38100" dir="2700000" algn="tl">
                  <a:srgbClr val="000000">
                    <a:alpha val="43137"/>
                  </a:srgbClr>
                </a:outerShdw>
              </a:effectLst>
              <a:latin typeface="+mj-ea"/>
              <a:cs typeface="Arial" pitchFamily="34" charset="0"/>
            </a:endParaRPr>
          </a:p>
        </p:txBody>
      </p:sp>
      <p:sp>
        <p:nvSpPr>
          <p:cNvPr id="113" name="矩形 112"/>
          <p:cNvSpPr/>
          <p:nvPr/>
        </p:nvSpPr>
        <p:spPr>
          <a:xfrm>
            <a:off x="4119941" y="681978"/>
            <a:ext cx="487910" cy="823280"/>
          </a:xfrm>
          <a:prstGeom prst="rect">
            <a:avLst/>
          </a:prstGeom>
        </p:spPr>
        <p:txBody>
          <a:bodyPr wrap="none" lIns="68558" tIns="34279" rIns="68558" bIns="34279">
            <a:spAutoFit/>
          </a:bodyPr>
          <a:lstStyle/>
          <a:p>
            <a:r>
              <a:rPr lang="en-US" altLang="zh-CN" sz="4900" b="1" dirty="0" smtClean="0">
                <a:solidFill>
                  <a:srgbClr val="FFC000"/>
                </a:solidFill>
                <a:effectLst>
                  <a:outerShdw blurRad="38100" dist="38100" dir="2700000" algn="tl">
                    <a:srgbClr val="000000">
                      <a:alpha val="43137"/>
                    </a:srgbClr>
                  </a:outerShdw>
                </a:effectLst>
                <a:latin typeface="+mj-lt"/>
                <a:ea typeface="Arial Unicode MS" pitchFamily="34" charset="-122"/>
                <a:cs typeface="Arial Unicode MS" pitchFamily="34" charset="-122"/>
              </a:rPr>
              <a:t>5</a:t>
            </a:r>
            <a:endParaRPr lang="zh-CN" altLang="en-US" sz="4900" dirty="0">
              <a:solidFill>
                <a:srgbClr val="FFC000"/>
              </a:solidFill>
              <a:latin typeface="+mj-lt"/>
              <a:ea typeface="Arial Unicode MS" pitchFamily="34" charset="-122"/>
              <a:cs typeface="Arial Unicode MS"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6"/>
          <p:cNvPicPr>
            <a:picLocks noChangeAspect="1" noChangeArrowheads="1"/>
          </p:cNvPicPr>
          <p:nvPr/>
        </p:nvPicPr>
        <p:blipFill>
          <a:blip r:embed="rId12" cstate="print"/>
          <a:srcRect/>
          <a:stretch>
            <a:fillRect/>
          </a:stretch>
        </p:blipFill>
        <p:spPr bwMode="auto">
          <a:xfrm>
            <a:off x="6047620" y="659192"/>
            <a:ext cx="3001636" cy="1188357"/>
          </a:xfrm>
          <a:prstGeom prst="rect">
            <a:avLst/>
          </a:prstGeom>
          <a:noFill/>
          <a:ln w="9525">
            <a:noFill/>
            <a:miter lim="800000"/>
            <a:headEnd/>
            <a:tailEnd/>
          </a:ln>
        </p:spPr>
      </p:pic>
      <p:sp>
        <p:nvSpPr>
          <p:cNvPr id="34819" name="TextBox 36"/>
          <p:cNvSpPr txBox="1">
            <a:spLocks noChangeArrowheads="1"/>
          </p:cNvSpPr>
          <p:nvPr/>
        </p:nvSpPr>
        <p:spPr bwMode="auto">
          <a:xfrm>
            <a:off x="1" y="1"/>
            <a:ext cx="4454286" cy="442041"/>
          </a:xfrm>
          <a:prstGeom prst="rect">
            <a:avLst/>
          </a:prstGeom>
          <a:noFill/>
          <a:ln w="9525">
            <a:noFill/>
            <a:miter lim="800000"/>
            <a:headEnd/>
            <a:tailEnd/>
          </a:ln>
        </p:spPr>
        <p:txBody>
          <a:bodyPr wrap="none" lIns="72004" tIns="36003" rIns="72004" bIns="36003">
            <a:spAutoFit/>
          </a:bodyPr>
          <a:lstStyle/>
          <a:p>
            <a:r>
              <a:rPr lang="zh-CN" altLang="en-US" sz="2400" b="1" dirty="0">
                <a:solidFill>
                  <a:schemeClr val="bg1"/>
                </a:solidFill>
                <a:latin typeface="微软雅黑" pitchFamily="34" charset="-122"/>
                <a:ea typeface="微软雅黑" pitchFamily="34" charset="-122"/>
              </a:rPr>
              <a:t>实验室能力开放，推动产业发展</a:t>
            </a:r>
          </a:p>
        </p:txBody>
      </p:sp>
      <p:graphicFrame>
        <p:nvGraphicFramePr>
          <p:cNvPr id="63" name="表格 62"/>
          <p:cNvGraphicFramePr>
            <a:graphicFrameLocks noGrp="1"/>
          </p:cNvGraphicFramePr>
          <p:nvPr/>
        </p:nvGraphicFramePr>
        <p:xfrm>
          <a:off x="102812" y="1838476"/>
          <a:ext cx="7396239" cy="3765825"/>
        </p:xfrm>
        <a:graphic>
          <a:graphicData uri="http://schemas.openxmlformats.org/drawingml/2006/table">
            <a:tbl>
              <a:tblPr/>
              <a:tblGrid>
                <a:gridCol w="348015">
                  <a:extLst>
                    <a:ext uri="{9D8B030D-6E8A-4147-A177-3AD203B41FA5}"/>
                  </a:extLst>
                </a:gridCol>
                <a:gridCol w="1018403">
                  <a:extLst>
                    <a:ext uri="{9D8B030D-6E8A-4147-A177-3AD203B41FA5}"/>
                  </a:extLst>
                </a:gridCol>
                <a:gridCol w="1088005">
                  <a:extLst>
                    <a:ext uri="{9D8B030D-6E8A-4147-A177-3AD203B41FA5}"/>
                  </a:extLst>
                </a:gridCol>
                <a:gridCol w="1408545">
                  <a:extLst>
                    <a:ext uri="{9D8B030D-6E8A-4147-A177-3AD203B41FA5}"/>
                  </a:extLst>
                </a:gridCol>
                <a:gridCol w="1311467">
                  <a:extLst>
                    <a:ext uri="{9D8B030D-6E8A-4147-A177-3AD203B41FA5}"/>
                  </a:extLst>
                </a:gridCol>
                <a:gridCol w="1056869">
                  <a:extLst>
                    <a:ext uri="{9D8B030D-6E8A-4147-A177-3AD203B41FA5}"/>
                  </a:extLst>
                </a:gridCol>
                <a:gridCol w="1164935">
                  <a:extLst>
                    <a:ext uri="{9D8B030D-6E8A-4147-A177-3AD203B41FA5}"/>
                  </a:extLst>
                </a:gridCol>
              </a:tblGrid>
              <a:tr h="214226">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endParaRPr kumimoji="0" lang="zh-CN" altLang="en-US" sz="9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5</a:t>
                      </a: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类服务</a:t>
                      </a: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终端</a:t>
                      </a: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6D6743"/>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网络</a:t>
                      </a: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6D6743"/>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平台</a:t>
                      </a: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6D6743"/>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应用</a:t>
                      </a: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6D6743"/>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安全</a:t>
                      </a: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6D6743"/>
                    </a:solidFill>
                  </a:tcPr>
                </a:tc>
                <a:extLst>
                  <a:ext uri="{0D108BD9-81ED-4DB2-BD59-A6C34878D82A}"/>
                </a:extLst>
              </a:tr>
              <a:tr h="1274250">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1</a:t>
                      </a:r>
                      <a:endParaRPr kumimoji="0" lang="zh-CN" altLang="en-US"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a:noFill/>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基础资源服务</a:t>
                      </a:r>
                      <a:endParaRPr kumimoji="0" lang="zh-CN" altLang="en-US" sz="1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a:noFill/>
                    </a:lnB>
                    <a:lnTlToBr>
                      <a:noFill/>
                    </a:lnTlToBr>
                    <a:lnBlToTr>
                      <a:noFill/>
                    </a:lnBlToTr>
                    <a:solidFill>
                      <a:schemeClr val="bg1">
                        <a:lumMod val="50000"/>
                      </a:schemeClr>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实验室卡</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实验室号</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endPar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4G EPC</a:t>
                      </a: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核心网</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CAT1/NB</a:t>
                      </a: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接入网</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工业</a:t>
                      </a:r>
                      <a:r>
                        <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PON</a:t>
                      </a: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  </a:t>
                      </a:r>
                      <a:r>
                        <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V2X  Lora</a:t>
                      </a: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SDN</a:t>
                      </a: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 </a:t>
                      </a: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公网</a:t>
                      </a:r>
                      <a:r>
                        <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IP</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地址</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云主机</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云存储</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endPar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w="12700" cap="flat" cmpd="sng" algn="ctr">
                      <a:solidFill>
                        <a:srgbClr val="FFFFFF"/>
                      </a:solidFill>
                      <a:prstDash val="solid"/>
                      <a:round/>
                      <a:headEnd type="none" w="med" len="med"/>
                      <a:tailEnd type="none" w="med" len="med"/>
                    </a:lnT>
                    <a:lnB>
                      <a:noFill/>
                    </a:lnB>
                    <a:lnTlToBr>
                      <a:noFill/>
                    </a:lnTlToBr>
                    <a:lnBlToTr>
                      <a:noFill/>
                    </a:lnBlToTr>
                    <a:noFill/>
                  </a:tcPr>
                </a:tc>
                <a:extLst>
                  <a:ext uri="{0D108BD9-81ED-4DB2-BD59-A6C34878D82A}"/>
                </a:extLst>
              </a:tr>
              <a:tr h="825950">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2</a:t>
                      </a:r>
                      <a:endParaRPr kumimoji="0" lang="zh-CN" altLang="en-US"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认证评估服务</a:t>
                      </a:r>
                      <a:endParaRPr kumimoji="0" lang="zh-CN" altLang="en-US" sz="1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通用</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评估</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特殊</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评估</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设备互通测试</a:t>
                      </a:r>
                    </a:p>
                  </a:txBody>
                  <a:tcPr marL="9523" marR="9523" marT="9521" marB="0" anchor="ctr" horzOverflow="overflow">
                    <a:lnL>
                      <a:noFill/>
                    </a:lnL>
                    <a:lnR>
                      <a:noFill/>
                    </a:lnR>
                    <a:lnT>
                      <a:noFill/>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功能评估</a:t>
                      </a: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性能评估</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互通评估</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功能</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评估</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性能</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评估</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终端安全评估</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平台安全评估</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应用安全评估</a:t>
                      </a:r>
                    </a:p>
                  </a:txBody>
                  <a:tcPr marL="9523" marR="9523" marT="9521" marB="0" anchor="ctr" horzOverflow="overflow">
                    <a:lnL>
                      <a:noFill/>
                    </a:lnL>
                    <a:lnR>
                      <a:noFill/>
                    </a:lnR>
                    <a:lnT>
                      <a:noFill/>
                    </a:lnT>
                    <a:lnB>
                      <a:noFill/>
                    </a:lnB>
                    <a:lnTlToBr>
                      <a:noFill/>
                    </a:lnTlToBr>
                    <a:lnBlToTr>
                      <a:noFill/>
                    </a:lnBlToTr>
                    <a:noFill/>
                  </a:tcPr>
                </a:tc>
                <a:extLst>
                  <a:ext uri="{0D108BD9-81ED-4DB2-BD59-A6C34878D82A}"/>
                </a:extLst>
              </a:tr>
              <a:tr h="553807">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3</a:t>
                      </a:r>
                      <a:endParaRPr kumimoji="0" lang="zh-CN" altLang="en-US"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产品开发服务</a:t>
                      </a:r>
                      <a:endParaRPr kumimoji="0" lang="zh-CN" altLang="en-US" sz="10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开发</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板及</a:t>
                      </a:r>
                      <a:r>
                        <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SDK</a:t>
                      </a: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通信模块</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传感模块</a:t>
                      </a:r>
                    </a:p>
                  </a:txBody>
                  <a:tcPr marL="9523" marR="9523" marT="9521" marB="0"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连接管理平台</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接口服务</a:t>
                      </a:r>
                      <a:r>
                        <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API/SDK</a:t>
                      </a:r>
                    </a:p>
                  </a:txBody>
                  <a:tcPr marL="9523" marR="9523" marT="9521" marB="0" anchor="ctr" horzOverflow="overflow">
                    <a:lnL>
                      <a:noFill/>
                    </a:lnL>
                    <a:lnR>
                      <a:noFill/>
                    </a:lnR>
                    <a:lnT>
                      <a:noFill/>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业务使能平台</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接口服务</a:t>
                      </a:r>
                      <a:r>
                        <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API/SDK</a:t>
                      </a:r>
                    </a:p>
                  </a:txBody>
                  <a:tcPr marL="9523" marR="9523" marT="9521" marB="0" anchor="ctr" horzOverflow="overflow">
                    <a:lnL>
                      <a:noFill/>
                    </a:lnL>
                    <a:lnR>
                      <a:noFill/>
                    </a:lnR>
                    <a:lnT>
                      <a:noFill/>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endParaRPr kumimoji="0" lang="zh-CN" altLang="en-US"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noFill/>
                  </a:tcPr>
                </a:tc>
                <a:extLst>
                  <a:ext uri="{0D108BD9-81ED-4DB2-BD59-A6C34878D82A}"/>
                </a:extLst>
              </a:tr>
              <a:tr h="558004">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4</a:t>
                      </a:r>
                      <a:endParaRPr kumimoji="0" lang="zh-CN" altLang="en-US"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专家咨询服务</a:t>
                      </a:r>
                      <a:endParaRPr kumimoji="0" lang="zh-CN" altLang="en-US" sz="10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解决方案咨询</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合作伙伴推荐</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网络技术规范</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基础业务规范</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平台技术规范</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合作伙伴推荐</a:t>
                      </a:r>
                    </a:p>
                  </a:txBody>
                  <a:tcPr marL="9523" marR="9523" marT="9521" marB="0"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业务</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规范</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技术</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规范</a:t>
                      </a:r>
                      <a:endPar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合作伙伴推荐</a:t>
                      </a:r>
                    </a:p>
                  </a:txBody>
                  <a:tcPr marL="9523" marR="9523" marT="9521" marB="0"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安全方案咨询</a:t>
                      </a:r>
                      <a:endParaRPr kumimoji="0" lang="en-US" altLang="zh-CN"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合作伙伴推荐</a:t>
                      </a:r>
                    </a:p>
                  </a:txBody>
                  <a:tcPr marL="9523" marR="9523" marT="9521" marB="0" anchor="ctr" horzOverflow="overflow">
                    <a:lnL>
                      <a:noFill/>
                    </a:lnL>
                    <a:lnR>
                      <a:noFill/>
                    </a:lnR>
                    <a:lnT>
                      <a:noFill/>
                    </a:lnT>
                    <a:lnB>
                      <a:noFill/>
                    </a:lnB>
                    <a:lnTlToBr>
                      <a:noFill/>
                    </a:lnTlToBr>
                    <a:lnBlToTr>
                      <a:noFill/>
                    </a:lnBlToTr>
                    <a:noFill/>
                  </a:tcPr>
                </a:tc>
                <a:extLst>
                  <a:ext uri="{0D108BD9-81ED-4DB2-BD59-A6C34878D82A}"/>
                </a:extLst>
              </a:tr>
              <a:tr h="339588">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5</a:t>
                      </a:r>
                      <a:endParaRPr kumimoji="0" lang="zh-CN" altLang="en-US"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w="12700" cap="flat" cmpd="sng" algn="ctr">
                      <a:solidFill>
                        <a:srgbClr val="FFFFFF"/>
                      </a:solidFill>
                      <a:prstDash val="solid"/>
                      <a:round/>
                      <a:headEnd type="none" w="med" len="med"/>
                      <a:tailEnd type="none" w="med" len="med"/>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10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对外演示服务</a:t>
                      </a:r>
                      <a:endParaRPr kumimoji="0" lang="zh-CN" altLang="en-US" sz="1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w="12700" cap="flat" cmpd="sng" algn="ctr">
                      <a:solidFill>
                        <a:srgbClr val="FFFFFF"/>
                      </a:solidFill>
                      <a:prstDash val="solid"/>
                      <a:round/>
                      <a:headEnd type="none" w="med" len="med"/>
                      <a:tailEnd type="none" w="med" len="med"/>
                    </a:lnB>
                    <a:lnTlToBr>
                      <a:noFill/>
                    </a:lnTlToBr>
                    <a:lnBlToTr>
                      <a:noFill/>
                    </a:lnBlToTr>
                    <a:solidFill>
                      <a:schemeClr val="bg1">
                        <a:lumMod val="50000"/>
                      </a:schemeClr>
                    </a:solid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终端演示</a:t>
                      </a:r>
                    </a:p>
                  </a:txBody>
                  <a:tcPr marL="9523" marR="9523" marT="9521" marB="0" anchor="ctr" horzOverflow="overflow">
                    <a:lnL>
                      <a:noFill/>
                    </a:lnL>
                    <a:lnR>
                      <a:noFill/>
                    </a:lnR>
                    <a:ln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endParaRPr kumimoji="0" lang="zh-CN" altLang="en-US" sz="9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9523" marR="9523" marT="9521" marB="0" anchor="ctr" horzOverflow="overflow">
                    <a:lnL>
                      <a:noFill/>
                    </a:lnL>
                    <a:lnR>
                      <a:noFill/>
                    </a:lnR>
                    <a:ln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平台演示</a:t>
                      </a:r>
                    </a:p>
                  </a:txBody>
                  <a:tcPr marL="9523" marR="9523" marT="9521" marB="0" anchor="ctr" horzOverflow="overflow">
                    <a:lnL>
                      <a:noFill/>
                    </a:lnL>
                    <a:lnR>
                      <a:noFill/>
                    </a:lnR>
                    <a:ln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 typeface="Wingdings" panose="05000000000000000000" pitchFamily="2" charset="2"/>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应用演示</a:t>
                      </a:r>
                    </a:p>
                  </a:txBody>
                  <a:tcPr marL="9523" marR="9523" marT="9521" marB="0" anchor="ctr" horzOverflow="overflow">
                    <a:lnL>
                      <a:noFill/>
                    </a:lnL>
                    <a:lnR>
                      <a:noFill/>
                    </a:lnR>
                    <a:ln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514350">
                        <a:spcBef>
                          <a:spcPct val="20000"/>
                        </a:spcBef>
                        <a:defRPr sz="2800">
                          <a:solidFill>
                            <a:schemeClr val="tx1"/>
                          </a:solidFill>
                          <a:latin typeface="Arial" panose="020B0604020202020204" pitchFamily="34" charset="0"/>
                          <a:ea typeface="宋体" panose="02010600030101010101" pitchFamily="2" charset="-122"/>
                          <a:sym typeface="宋体" panose="02010600030101010101" pitchFamily="2" charset="-122"/>
                        </a:defRPr>
                      </a:lvl1pPr>
                      <a:lvl2pPr marL="742950" indent="-285750" defTabSz="514350">
                        <a:spcBef>
                          <a:spcPct val="20000"/>
                        </a:spcBef>
                        <a:defRPr sz="1300">
                          <a:solidFill>
                            <a:schemeClr val="tx1"/>
                          </a:solidFill>
                          <a:latin typeface="Arial" panose="020B0604020202020204" pitchFamily="34" charset="0"/>
                          <a:ea typeface="宋体" panose="02010600030101010101" pitchFamily="2" charset="-122"/>
                          <a:sym typeface="宋体" panose="02010600030101010101" pitchFamily="2" charset="-122"/>
                        </a:defRPr>
                      </a:lvl2pPr>
                      <a:lvl3pPr marL="1143000" indent="-228600" defTabSz="514350">
                        <a:spcBef>
                          <a:spcPct val="20000"/>
                        </a:spcBef>
                        <a:defRPr sz="2000">
                          <a:solidFill>
                            <a:schemeClr val="tx1"/>
                          </a:solidFill>
                          <a:latin typeface="Arial" panose="020B0604020202020204" pitchFamily="34" charset="0"/>
                          <a:ea typeface="宋体" panose="02010600030101010101" pitchFamily="2" charset="-122"/>
                          <a:sym typeface="宋体" panose="02010600030101010101" pitchFamily="2" charset="-122"/>
                        </a:defRPr>
                      </a:lvl3pPr>
                      <a:lvl4pPr marL="16002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4pPr>
                      <a:lvl5pPr marL="2057400" indent="-228600" defTabSz="514350">
                        <a:spcBef>
                          <a:spcPct val="20000"/>
                        </a:spcBef>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5pPr>
                      <a:lvl6pPr marL="25146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6pPr>
                      <a:lvl7pPr marL="29718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7pPr>
                      <a:lvl8pPr marL="34290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8pPr>
                      <a:lvl9pPr marL="3886200" indent="-228600" defTabSz="514350" eaLnBrk="0" fontAlgn="base" hangingPunct="0">
                        <a:spcBef>
                          <a:spcPct val="20000"/>
                        </a:spcBef>
                        <a:spcAft>
                          <a:spcPct val="0"/>
                        </a:spcAft>
                        <a:defRPr sz="1000">
                          <a:solidFill>
                            <a:schemeClr val="tx1"/>
                          </a:solidFill>
                          <a:latin typeface="Arial" panose="020B0604020202020204" pitchFamily="34" charset="0"/>
                          <a:ea typeface="宋体" panose="02010600030101010101" pitchFamily="2" charset="-122"/>
                          <a:sym typeface="宋体" panose="02010600030101010101" pitchFamily="2" charset="-122"/>
                        </a:defRPr>
                      </a:lvl9pPr>
                    </a:lstStyle>
                    <a:p>
                      <a:pPr marL="0" marR="0" lvl="0" indent="0" algn="ctr" defTabSz="514350" rtl="0" eaLnBrk="1" fontAlgn="ctr" latinLnBrk="0" hangingPunct="1">
                        <a:lnSpc>
                          <a:spcPct val="100000"/>
                        </a:lnSpc>
                        <a:spcBef>
                          <a:spcPct val="0"/>
                        </a:spcBef>
                        <a:spcAft>
                          <a:spcPct val="0"/>
                        </a:spcAft>
                        <a:buClrTx/>
                        <a:buSzTx/>
                        <a:buFontTx/>
                        <a:buNone/>
                        <a:tabLst/>
                      </a:pP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攻击</a:t>
                      </a:r>
                      <a:r>
                        <a:rPr kumimoji="0" lang="en-US" altLang="zh-CN"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a:t>
                      </a:r>
                      <a:r>
                        <a:rPr kumimoji="0" lang="zh-CN" altLang="en-US" sz="9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防护演示</a:t>
                      </a:r>
                    </a:p>
                  </a:txBody>
                  <a:tcPr marL="9523" marR="9523" marT="9521" marB="0" anchor="ctr" horzOverflow="overflow">
                    <a:lnL>
                      <a:noFill/>
                    </a:lnL>
                    <a:lnR>
                      <a:noFill/>
                    </a:lnR>
                    <a:lnT>
                      <a:noFill/>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64" name="矩形 63"/>
          <p:cNvSpPr/>
          <p:nvPr/>
        </p:nvSpPr>
        <p:spPr bwMode="auto">
          <a:xfrm>
            <a:off x="1653017" y="2972406"/>
            <a:ext cx="5612190" cy="216203"/>
          </a:xfrm>
          <a:prstGeom prst="rect">
            <a:avLst/>
          </a:prstGeom>
          <a:solidFill>
            <a:schemeClr val="bg1">
              <a:lumMod val="50000"/>
            </a:schemeClr>
          </a:solidFill>
          <a:ln w="9525" cap="flat" cmpd="sng" algn="ctr">
            <a:noFill/>
            <a:prstDash val="solid"/>
            <a:round/>
            <a:headEnd type="none" w="med" len="med"/>
            <a:tailEnd type="none" w="med" len="med"/>
          </a:ln>
          <a:effectLst/>
          <a:extLst/>
        </p:spPr>
        <p:txBody>
          <a:bodyPr lIns="72004" tIns="36003" rIns="72004" bIns="36003"/>
          <a:lstStyle/>
          <a:p>
            <a:pPr algn="ctr" defTabSz="720044">
              <a:defRPr/>
            </a:pPr>
            <a:r>
              <a:rPr lang="zh-CN" altLang="en-US" sz="800" b="1" dirty="0">
                <a:solidFill>
                  <a:schemeClr val="bg1"/>
                </a:solidFill>
                <a:latin typeface="微软雅黑" pitchFamily="34" charset="-122"/>
                <a:ea typeface="微软雅黑" pitchFamily="34" charset="-122"/>
              </a:rPr>
              <a:t>相关的终端、网络、安全、业务的仪器仪表租用</a:t>
            </a:r>
          </a:p>
        </p:txBody>
      </p:sp>
      <p:sp>
        <p:nvSpPr>
          <p:cNvPr id="65" name="矩形 64"/>
          <p:cNvSpPr/>
          <p:nvPr/>
        </p:nvSpPr>
        <p:spPr bwMode="auto">
          <a:xfrm>
            <a:off x="1653017" y="2169585"/>
            <a:ext cx="5612190" cy="217714"/>
          </a:xfrm>
          <a:prstGeom prst="rect">
            <a:avLst/>
          </a:prstGeom>
          <a:solidFill>
            <a:schemeClr val="bg1">
              <a:lumMod val="50000"/>
            </a:schemeClr>
          </a:solidFill>
          <a:ln w="9525" cap="flat" cmpd="sng" algn="ctr">
            <a:noFill/>
            <a:prstDash val="solid"/>
            <a:round/>
            <a:headEnd type="none" w="med" len="med"/>
            <a:tailEnd type="none" w="med" len="med"/>
          </a:ln>
          <a:effectLst/>
          <a:extLst/>
        </p:spPr>
        <p:txBody>
          <a:bodyPr lIns="72004" tIns="36003" rIns="72004" bIns="36003"/>
          <a:lstStyle/>
          <a:p>
            <a:pPr algn="ctr" defTabSz="360022">
              <a:defRPr/>
            </a:pPr>
            <a:r>
              <a:rPr lang="zh-CN" altLang="en-US" sz="800" b="1" dirty="0">
                <a:solidFill>
                  <a:schemeClr val="bg1"/>
                </a:solidFill>
                <a:latin typeface="微软雅黑" pitchFamily="34" charset="-122"/>
                <a:ea typeface="微软雅黑" pitchFamily="34" charset="-122"/>
              </a:rPr>
              <a:t>可定制的、各类行业场景、端到端环境仿真</a:t>
            </a:r>
          </a:p>
        </p:txBody>
      </p:sp>
      <p:grpSp>
        <p:nvGrpSpPr>
          <p:cNvPr id="2" name="组合 103"/>
          <p:cNvGrpSpPr>
            <a:grpSpLocks/>
          </p:cNvGrpSpPr>
          <p:nvPr/>
        </p:nvGrpSpPr>
        <p:grpSpPr bwMode="auto">
          <a:xfrm>
            <a:off x="7642176" y="3992942"/>
            <a:ext cx="1181302" cy="935869"/>
            <a:chOff x="2530794" y="774461"/>
            <a:chExt cx="1181099" cy="936625"/>
          </a:xfrm>
        </p:grpSpPr>
        <p:sp>
          <p:nvSpPr>
            <p:cNvPr id="72" name="矩形 71"/>
            <p:cNvSpPr/>
            <p:nvPr>
              <p:custDataLst>
                <p:tags r:id="rId6"/>
              </p:custDataLst>
            </p:nvPr>
          </p:nvSpPr>
          <p:spPr bwMode="auto">
            <a:xfrm>
              <a:off x="3159639" y="774461"/>
              <a:ext cx="552254" cy="432754"/>
            </a:xfrm>
            <a:prstGeom prst="rect">
              <a:avLst/>
            </a:prstGeom>
            <a:solidFill>
              <a:schemeClr val="bg1">
                <a:lumMod val="50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zh-CN" altLang="en-US" sz="1000" b="1" kern="0" dirty="0">
                  <a:solidFill>
                    <a:srgbClr val="FFFFFF"/>
                  </a:solidFill>
                  <a:ea typeface="微软雅黑" panose="020B0503020204020204" charset="-122"/>
                  <a:cs typeface="微软雅黑" panose="020B0503020204020204" charset="-122"/>
                </a:rPr>
                <a:t>风险投资</a:t>
              </a:r>
            </a:p>
          </p:txBody>
        </p:sp>
        <p:sp>
          <p:nvSpPr>
            <p:cNvPr id="73" name="矩形 72"/>
            <p:cNvSpPr/>
            <p:nvPr>
              <p:custDataLst>
                <p:tags r:id="rId7"/>
              </p:custDataLst>
            </p:nvPr>
          </p:nvSpPr>
          <p:spPr bwMode="auto">
            <a:xfrm>
              <a:off x="3159639" y="1261688"/>
              <a:ext cx="552254" cy="443346"/>
            </a:xfrm>
            <a:prstGeom prst="rect">
              <a:avLst/>
            </a:prstGeom>
            <a:solidFill>
              <a:schemeClr val="bg1">
                <a:lumMod val="50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zh-CN" altLang="en-US" sz="1000" b="1" kern="0" dirty="0">
                  <a:solidFill>
                    <a:srgbClr val="FFFFFF"/>
                  </a:solidFill>
                  <a:ea typeface="微软雅黑" panose="020B0503020204020204" charset="-122"/>
                  <a:cs typeface="微软雅黑" panose="020B0503020204020204" charset="-122"/>
                </a:rPr>
                <a:t>产品评测</a:t>
              </a:r>
            </a:p>
          </p:txBody>
        </p:sp>
        <p:sp>
          <p:nvSpPr>
            <p:cNvPr id="74" name="矩形 73"/>
            <p:cNvSpPr/>
            <p:nvPr>
              <p:custDataLst>
                <p:tags r:id="rId8"/>
              </p:custDataLst>
            </p:nvPr>
          </p:nvSpPr>
          <p:spPr bwMode="auto">
            <a:xfrm>
              <a:off x="2530794" y="774461"/>
              <a:ext cx="552254" cy="449398"/>
            </a:xfrm>
            <a:prstGeom prst="rect">
              <a:avLst/>
            </a:prstGeom>
            <a:solidFill>
              <a:schemeClr val="bg1">
                <a:lumMod val="50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zh-CN" altLang="en-US" sz="1000" b="1" kern="0" dirty="0">
                  <a:solidFill>
                    <a:srgbClr val="FFFFFF"/>
                  </a:solidFill>
                  <a:ea typeface="微软雅黑" panose="020B0503020204020204" charset="-122"/>
                  <a:cs typeface="微软雅黑" panose="020B0503020204020204" charset="-122"/>
                </a:rPr>
                <a:t>交易撮合</a:t>
              </a:r>
            </a:p>
          </p:txBody>
        </p:sp>
        <p:sp>
          <p:nvSpPr>
            <p:cNvPr id="75" name="矩形 74"/>
            <p:cNvSpPr/>
            <p:nvPr>
              <p:custDataLst>
                <p:tags r:id="rId9"/>
              </p:custDataLst>
            </p:nvPr>
          </p:nvSpPr>
          <p:spPr bwMode="auto">
            <a:xfrm>
              <a:off x="2530794" y="1261688"/>
              <a:ext cx="552254" cy="449398"/>
            </a:xfrm>
            <a:prstGeom prst="rect">
              <a:avLst/>
            </a:prstGeom>
            <a:solidFill>
              <a:schemeClr val="bg1">
                <a:lumMod val="50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zh-CN" altLang="en-US" sz="1000" b="1" kern="0" dirty="0">
                  <a:solidFill>
                    <a:srgbClr val="FFFFFF"/>
                  </a:solidFill>
                  <a:ea typeface="微软雅黑" panose="020B0503020204020204" charset="-122"/>
                  <a:cs typeface="微软雅黑" panose="020B0503020204020204" charset="-122"/>
                </a:rPr>
                <a:t>协同研发</a:t>
              </a:r>
            </a:p>
          </p:txBody>
        </p:sp>
      </p:grpSp>
      <p:grpSp>
        <p:nvGrpSpPr>
          <p:cNvPr id="3" name="组合 104"/>
          <p:cNvGrpSpPr>
            <a:grpSpLocks/>
          </p:cNvGrpSpPr>
          <p:nvPr/>
        </p:nvGrpSpPr>
        <p:grpSpPr bwMode="auto">
          <a:xfrm>
            <a:off x="7650239" y="2432656"/>
            <a:ext cx="1173238" cy="929821"/>
            <a:chOff x="593027" y="774461"/>
            <a:chExt cx="1173162" cy="930275"/>
          </a:xfrm>
        </p:grpSpPr>
        <p:sp>
          <p:nvSpPr>
            <p:cNvPr id="76" name="矩形 75"/>
            <p:cNvSpPr/>
            <p:nvPr>
              <p:custDataLst>
                <p:tags r:id="rId2"/>
              </p:custDataLst>
            </p:nvPr>
          </p:nvSpPr>
          <p:spPr bwMode="auto">
            <a:xfrm>
              <a:off x="593027" y="774461"/>
              <a:ext cx="552313" cy="441692"/>
            </a:xfrm>
            <a:prstGeom prst="rect">
              <a:avLst/>
            </a:prstGeom>
            <a:solidFill>
              <a:schemeClr val="bg1">
                <a:lumMod val="65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zh-CN" altLang="en-US" sz="1000" b="1" kern="0" dirty="0">
                  <a:solidFill>
                    <a:srgbClr val="FFFFFF"/>
                  </a:solidFill>
                  <a:ea typeface="微软雅黑" panose="020B0503020204020204" charset="-122"/>
                  <a:cs typeface="微软雅黑" panose="020B0503020204020204" charset="-122"/>
                </a:rPr>
                <a:t>设备企业</a:t>
              </a:r>
            </a:p>
          </p:txBody>
        </p:sp>
        <p:sp>
          <p:nvSpPr>
            <p:cNvPr id="77" name="矩形 76"/>
            <p:cNvSpPr/>
            <p:nvPr>
              <p:custDataLst>
                <p:tags r:id="rId3"/>
              </p:custDataLst>
            </p:nvPr>
          </p:nvSpPr>
          <p:spPr bwMode="auto">
            <a:xfrm>
              <a:off x="1213876" y="774461"/>
              <a:ext cx="552313" cy="441692"/>
            </a:xfrm>
            <a:prstGeom prst="rect">
              <a:avLst/>
            </a:prstGeom>
            <a:solidFill>
              <a:schemeClr val="bg1">
                <a:lumMod val="65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zh-CN" altLang="en-US" sz="1000" b="1" kern="0" dirty="0">
                  <a:solidFill>
                    <a:srgbClr val="FFFFFF"/>
                  </a:solidFill>
                  <a:ea typeface="微软雅黑" panose="020B0503020204020204" charset="-122"/>
                  <a:cs typeface="微软雅黑" panose="020B0503020204020204" charset="-122"/>
                </a:rPr>
                <a:t>风险资本</a:t>
              </a:r>
            </a:p>
          </p:txBody>
        </p:sp>
        <p:sp>
          <p:nvSpPr>
            <p:cNvPr id="78" name="矩形 77"/>
            <p:cNvSpPr/>
            <p:nvPr>
              <p:custDataLst>
                <p:tags r:id="rId4"/>
              </p:custDataLst>
            </p:nvPr>
          </p:nvSpPr>
          <p:spPr bwMode="auto">
            <a:xfrm>
              <a:off x="1201781" y="1261532"/>
              <a:ext cx="552313" cy="443204"/>
            </a:xfrm>
            <a:prstGeom prst="rect">
              <a:avLst/>
            </a:prstGeom>
            <a:solidFill>
              <a:schemeClr val="bg1">
                <a:lumMod val="65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zh-CN" altLang="en-US" sz="1000" b="1" kern="0" dirty="0">
                  <a:solidFill>
                    <a:srgbClr val="FFFFFF"/>
                  </a:solidFill>
                  <a:ea typeface="微软雅黑" panose="020B0503020204020204" charset="-122"/>
                  <a:cs typeface="微软雅黑" panose="020B0503020204020204" charset="-122"/>
                </a:rPr>
                <a:t>软件企业</a:t>
              </a:r>
            </a:p>
          </p:txBody>
        </p:sp>
        <p:sp>
          <p:nvSpPr>
            <p:cNvPr id="79" name="矩形 78"/>
            <p:cNvSpPr/>
            <p:nvPr>
              <p:custDataLst>
                <p:tags r:id="rId5"/>
              </p:custDataLst>
            </p:nvPr>
          </p:nvSpPr>
          <p:spPr bwMode="auto">
            <a:xfrm>
              <a:off x="593027" y="1261532"/>
              <a:ext cx="552313" cy="443204"/>
            </a:xfrm>
            <a:prstGeom prst="rect">
              <a:avLst/>
            </a:prstGeom>
            <a:solidFill>
              <a:schemeClr val="bg1">
                <a:lumMod val="65000"/>
              </a:schemeClr>
            </a:solidFill>
            <a:ln w="9525" cap="flat" cmpd="sng" algn="ctr">
              <a:noFill/>
              <a:prstDash val="solid"/>
              <a:round/>
              <a:headEnd type="none" w="med" len="med"/>
              <a:tailEnd type="none" w="med" len="med"/>
            </a:ln>
            <a:effectLst/>
            <a:extLst/>
          </p:spPr>
          <p:txBody>
            <a:bodyPr lIns="68580" tIns="68580" rIns="68580" bIns="68580" anchor="ctr"/>
            <a:lstStyle/>
            <a:p>
              <a:pPr algn="ctr" defTabSz="720044">
                <a:defRPr/>
              </a:pPr>
              <a:r>
                <a:rPr lang="en-US" altLang="zh-CN" sz="1000" b="1" kern="0" dirty="0">
                  <a:solidFill>
                    <a:srgbClr val="FFFFFF"/>
                  </a:solidFill>
                  <a:ea typeface="微软雅黑" panose="020B0503020204020204" charset="-122"/>
                  <a:cs typeface="微软雅黑" panose="020B0503020204020204" charset="-122"/>
                </a:rPr>
                <a:t>SI</a:t>
              </a:r>
              <a:r>
                <a:rPr lang="zh-CN" altLang="en-US" sz="1000" b="1" kern="0" dirty="0">
                  <a:solidFill>
                    <a:srgbClr val="FFFFFF"/>
                  </a:solidFill>
                  <a:ea typeface="微软雅黑" panose="020B0503020204020204" charset="-122"/>
                  <a:cs typeface="微软雅黑" panose="020B0503020204020204" charset="-122"/>
                </a:rPr>
                <a:t>企业</a:t>
              </a:r>
            </a:p>
          </p:txBody>
        </p:sp>
      </p:grpSp>
      <p:sp>
        <p:nvSpPr>
          <p:cNvPr id="34870" name="矩形 50"/>
          <p:cNvSpPr>
            <a:spLocks noChangeArrowheads="1"/>
          </p:cNvSpPr>
          <p:nvPr/>
        </p:nvSpPr>
        <p:spPr bwMode="auto">
          <a:xfrm>
            <a:off x="60477" y="817942"/>
            <a:ext cx="5819826" cy="811373"/>
          </a:xfrm>
          <a:prstGeom prst="rect">
            <a:avLst/>
          </a:prstGeom>
          <a:noFill/>
          <a:ln w="9525">
            <a:noFill/>
            <a:miter lim="800000"/>
            <a:headEnd/>
            <a:tailEnd/>
          </a:ln>
        </p:spPr>
        <p:txBody>
          <a:bodyPr lIns="72004" tIns="36003" rIns="72004" bIns="36003">
            <a:spAutoFit/>
          </a:bodyPr>
          <a:lstStyle/>
          <a:p>
            <a:pPr algn="just">
              <a:lnSpc>
                <a:spcPct val="150000"/>
              </a:lnSpc>
              <a:buFont typeface="Wingdings" pitchFamily="2" charset="2"/>
              <a:buChar char="p"/>
            </a:pPr>
            <a:r>
              <a:rPr lang="zh-CN" altLang="en-US" sz="1600" b="1" dirty="0">
                <a:solidFill>
                  <a:schemeClr val="bg1"/>
                </a:solidFill>
                <a:latin typeface="微软雅黑" pitchFamily="34" charset="-122"/>
                <a:ea typeface="微软雅黑" pitchFamily="34" charset="-122"/>
                <a:cs typeface="Arial" pitchFamily="34" charset="0"/>
              </a:rPr>
              <a:t>分别于北京、上海、广州三地设立开放实验室</a:t>
            </a:r>
            <a:endParaRPr lang="en-US" altLang="zh-CN" sz="1600" b="1" dirty="0">
              <a:solidFill>
                <a:schemeClr val="bg1"/>
              </a:solidFill>
              <a:latin typeface="微软雅黑" pitchFamily="34" charset="-122"/>
              <a:ea typeface="微软雅黑" pitchFamily="34" charset="-122"/>
              <a:cs typeface="Arial" pitchFamily="34" charset="0"/>
            </a:endParaRPr>
          </a:p>
          <a:p>
            <a:pPr algn="just">
              <a:lnSpc>
                <a:spcPct val="150000"/>
              </a:lnSpc>
              <a:buFont typeface="Wingdings" pitchFamily="2" charset="2"/>
              <a:buChar char="p"/>
            </a:pPr>
            <a:r>
              <a:rPr lang="zh-CN" altLang="en-US" sz="1600" b="1" dirty="0">
                <a:solidFill>
                  <a:schemeClr val="bg1"/>
                </a:solidFill>
                <a:latin typeface="微软雅黑" pitchFamily="34" charset="-122"/>
                <a:ea typeface="微软雅黑" pitchFamily="34" charset="-122"/>
                <a:cs typeface="Arial" pitchFamily="34" charset="0"/>
              </a:rPr>
              <a:t>通过开放实验室承载中国电信物联网生态建设</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27707" name="下箭头 105"/>
          <p:cNvSpPr>
            <a:spLocks noChangeArrowheads="1"/>
          </p:cNvSpPr>
          <p:nvPr/>
        </p:nvSpPr>
        <p:spPr bwMode="auto">
          <a:xfrm>
            <a:off x="7751034" y="3522738"/>
            <a:ext cx="987778" cy="301107"/>
          </a:xfrm>
          <a:prstGeom prst="downArrow">
            <a:avLst>
              <a:gd name="adj1" fmla="val 50000"/>
              <a:gd name="adj2" fmla="val 50000"/>
            </a:avLst>
          </a:prstGeom>
          <a:solidFill>
            <a:schemeClr val="bg1">
              <a:alpha val="59999"/>
            </a:schemeClr>
          </a:solidFill>
          <a:ln w="9525" algn="ctr">
            <a:noFill/>
            <a:round/>
            <a:headEnd/>
            <a:tailEnd/>
          </a:ln>
        </p:spPr>
        <p:txBody>
          <a:bodyPr lIns="72004" tIns="36003" rIns="72004" bIns="36003">
            <a:spAutoFit/>
          </a:bodyPr>
          <a:lstStyle/>
          <a:p>
            <a:pPr defTabSz="720044">
              <a:defRPr/>
            </a:pPr>
            <a:endParaRPr lang="zh-CN" altLang="en-US" sz="1000" b="1" dirty="0">
              <a:latin typeface="Calibri" pitchFamily="34" charset="0"/>
            </a:endParaRPr>
          </a:p>
        </p:txBody>
      </p:sp>
      <p:sp>
        <p:nvSpPr>
          <p:cNvPr id="47" name="TextBox 4"/>
          <p:cNvSpPr txBox="1"/>
          <p:nvPr>
            <p:custDataLst>
              <p:tags r:id="rId1"/>
            </p:custDataLst>
          </p:nvPr>
        </p:nvSpPr>
        <p:spPr bwMode="auto">
          <a:xfrm flipH="1">
            <a:off x="7851827" y="2124227"/>
            <a:ext cx="870857" cy="261604"/>
          </a:xfrm>
          <a:prstGeom prst="rect">
            <a:avLst/>
          </a:prstGeom>
          <a:noFill/>
        </p:spPr>
        <p:txBody>
          <a:bodyPr lIns="91434" tIns="45717" rIns="91434" bIns="45717">
            <a:spAutoFit/>
          </a:bodyPr>
          <a:lstStyle/>
          <a:p>
            <a:pPr defTabSz="914341">
              <a:defRPr/>
            </a:pPr>
            <a:r>
              <a:rPr lang="zh-CN" altLang="en-US" sz="1100" b="1" kern="0" dirty="0">
                <a:solidFill>
                  <a:schemeClr val="bg1"/>
                </a:solidFill>
                <a:ea typeface="微软雅黑" panose="020B0503020204020204" charset="-122"/>
                <a:cs typeface="Arial" panose="020B0604020202020204"/>
              </a:rPr>
              <a:t>参与方</a:t>
            </a:r>
          </a:p>
        </p:txBody>
      </p:sp>
      <p:sp>
        <p:nvSpPr>
          <p:cNvPr id="34874" name="椭圆 116"/>
          <p:cNvSpPr>
            <a:spLocks noChangeArrowheads="1"/>
          </p:cNvSpPr>
          <p:nvPr/>
        </p:nvSpPr>
        <p:spPr bwMode="auto">
          <a:xfrm>
            <a:off x="8234843" y="1076477"/>
            <a:ext cx="90714" cy="519342"/>
          </a:xfrm>
          <a:prstGeom prst="ellipse">
            <a:avLst/>
          </a:prstGeom>
          <a:solidFill>
            <a:srgbClr val="FFC000"/>
          </a:solidFill>
          <a:ln w="9525" algn="ctr">
            <a:noFill/>
            <a:round/>
            <a:headEnd/>
            <a:tailEnd/>
          </a:ln>
        </p:spPr>
        <p:txBody>
          <a:bodyPr lIns="91434" tIns="45717" rIns="91434" bIns="45717">
            <a:spAutoFit/>
          </a:bodyPr>
          <a:lstStyle/>
          <a:p>
            <a:pPr defTabSz="914341"/>
            <a:endParaRPr lang="zh-CN" altLang="en-US" b="1" dirty="0">
              <a:latin typeface="Calibri" pitchFamily="34" charset="0"/>
            </a:endParaRPr>
          </a:p>
        </p:txBody>
      </p:sp>
      <p:sp>
        <p:nvSpPr>
          <p:cNvPr id="34875" name="椭圆 117"/>
          <p:cNvSpPr>
            <a:spLocks noChangeArrowheads="1"/>
          </p:cNvSpPr>
          <p:nvPr/>
        </p:nvSpPr>
        <p:spPr bwMode="auto">
          <a:xfrm>
            <a:off x="8593669" y="1330477"/>
            <a:ext cx="90714" cy="519342"/>
          </a:xfrm>
          <a:prstGeom prst="ellipse">
            <a:avLst/>
          </a:prstGeom>
          <a:solidFill>
            <a:srgbClr val="FFC000"/>
          </a:solidFill>
          <a:ln w="9525" algn="ctr">
            <a:noFill/>
            <a:round/>
            <a:headEnd/>
            <a:tailEnd/>
          </a:ln>
        </p:spPr>
        <p:txBody>
          <a:bodyPr lIns="91434" tIns="45717" rIns="91434" bIns="45717">
            <a:spAutoFit/>
          </a:bodyPr>
          <a:lstStyle/>
          <a:p>
            <a:pPr defTabSz="914341"/>
            <a:endParaRPr lang="zh-CN" altLang="en-US" b="1" dirty="0">
              <a:latin typeface="Calibri" pitchFamily="34" charset="0"/>
            </a:endParaRPr>
          </a:p>
        </p:txBody>
      </p:sp>
      <p:sp>
        <p:nvSpPr>
          <p:cNvPr id="34876" name="椭圆 118"/>
          <p:cNvSpPr>
            <a:spLocks noChangeArrowheads="1"/>
          </p:cNvSpPr>
          <p:nvPr/>
        </p:nvSpPr>
        <p:spPr bwMode="auto">
          <a:xfrm>
            <a:off x="8174367" y="1590525"/>
            <a:ext cx="90714" cy="519342"/>
          </a:xfrm>
          <a:prstGeom prst="ellipse">
            <a:avLst/>
          </a:prstGeom>
          <a:solidFill>
            <a:srgbClr val="FFC000"/>
          </a:solidFill>
          <a:ln w="9525" algn="ctr">
            <a:noFill/>
            <a:round/>
            <a:headEnd/>
            <a:tailEnd/>
          </a:ln>
        </p:spPr>
        <p:txBody>
          <a:bodyPr lIns="91434" tIns="45717" rIns="91434" bIns="45717">
            <a:spAutoFit/>
          </a:bodyPr>
          <a:lstStyle/>
          <a:p>
            <a:pPr defTabSz="914341"/>
            <a:endParaRPr lang="zh-CN" altLang="en-US" b="1" dirty="0">
              <a:latin typeface="Calibri" pitchFamily="34" charset="0"/>
            </a:endParaRPr>
          </a:p>
        </p:txBody>
      </p:sp>
      <p:grpSp>
        <p:nvGrpSpPr>
          <p:cNvPr id="5" name="组合 55"/>
          <p:cNvGrpSpPr>
            <a:grpSpLocks/>
          </p:cNvGrpSpPr>
          <p:nvPr/>
        </p:nvGrpSpPr>
        <p:grpSpPr bwMode="auto">
          <a:xfrm>
            <a:off x="5773461" y="754442"/>
            <a:ext cx="2046112" cy="940225"/>
            <a:chOff x="4406919" y="692402"/>
            <a:chExt cx="1611313" cy="986083"/>
          </a:xfrm>
        </p:grpSpPr>
        <p:sp>
          <p:nvSpPr>
            <p:cNvPr id="34878" name="矩形 54"/>
            <p:cNvSpPr>
              <a:spLocks noChangeArrowheads="1"/>
            </p:cNvSpPr>
            <p:nvPr/>
          </p:nvSpPr>
          <p:spPr bwMode="auto">
            <a:xfrm>
              <a:off x="4406919" y="692402"/>
              <a:ext cx="1397477" cy="387346"/>
            </a:xfrm>
            <a:prstGeom prst="rect">
              <a:avLst/>
            </a:prstGeom>
            <a:solidFill>
              <a:schemeClr val="tx1">
                <a:alpha val="50195"/>
              </a:schemeClr>
            </a:solidFill>
            <a:ln w="9525" algn="ctr">
              <a:noFill/>
              <a:round/>
              <a:headEnd/>
              <a:tailEnd/>
            </a:ln>
          </p:spPr>
          <p:txBody>
            <a:bodyPr>
              <a:spAutoFit/>
            </a:bodyPr>
            <a:lstStyle/>
            <a:p>
              <a:pPr defTabSz="914341"/>
              <a:endParaRPr lang="zh-CN" altLang="en-US" b="1" dirty="0">
                <a:latin typeface="Calibri" pitchFamily="34" charset="0"/>
              </a:endParaRPr>
            </a:p>
          </p:txBody>
        </p:sp>
        <p:grpSp>
          <p:nvGrpSpPr>
            <p:cNvPr id="6" name="组合 50"/>
            <p:cNvGrpSpPr>
              <a:grpSpLocks/>
            </p:cNvGrpSpPr>
            <p:nvPr/>
          </p:nvGrpSpPr>
          <p:grpSpPr bwMode="auto">
            <a:xfrm>
              <a:off x="4406920" y="692402"/>
              <a:ext cx="1611312" cy="986083"/>
              <a:chOff x="5237163" y="723900"/>
              <a:chExt cx="1611312" cy="986083"/>
            </a:xfrm>
          </p:grpSpPr>
          <p:sp>
            <p:nvSpPr>
              <p:cNvPr id="34880" name="矩形 57"/>
              <p:cNvSpPr>
                <a:spLocks noChangeArrowheads="1"/>
              </p:cNvSpPr>
              <p:nvPr/>
            </p:nvSpPr>
            <p:spPr bwMode="auto">
              <a:xfrm>
                <a:off x="5237163" y="1322638"/>
                <a:ext cx="1485900" cy="387345"/>
              </a:xfrm>
              <a:prstGeom prst="rect">
                <a:avLst/>
              </a:prstGeom>
              <a:noFill/>
              <a:ln w="9525">
                <a:noFill/>
                <a:miter lim="800000"/>
                <a:headEnd/>
                <a:tailEnd/>
              </a:ln>
            </p:spPr>
            <p:txBody>
              <a:bodyPr>
                <a:spAutoFit/>
              </a:bodyPr>
              <a:lstStyle/>
              <a:p>
                <a:pPr>
                  <a:lnSpc>
                    <a:spcPct val="150000"/>
                  </a:lnSpc>
                </a:pPr>
                <a:r>
                  <a:rPr lang="zh-CN" altLang="en-US" sz="1200" b="1" dirty="0">
                    <a:solidFill>
                      <a:srgbClr val="FFC000"/>
                    </a:solidFill>
                    <a:latin typeface="微软雅黑" pitchFamily="34" charset="-122"/>
                    <a:ea typeface="微软雅黑" pitchFamily="34" charset="-122"/>
                  </a:rPr>
                  <a:t>广州：</a:t>
                </a:r>
                <a:r>
                  <a:rPr lang="zh-CN" altLang="en-US" sz="1200" b="1" dirty="0">
                    <a:solidFill>
                      <a:schemeClr val="bg1"/>
                    </a:solidFill>
                    <a:latin typeface="微软雅黑" pitchFamily="34" charset="-122"/>
                    <a:ea typeface="微软雅黑" pitchFamily="34" charset="-122"/>
                  </a:rPr>
                  <a:t>终端实验室</a:t>
                </a:r>
                <a:endParaRPr lang="en-US" altLang="zh-CN" sz="1200" b="1" dirty="0">
                  <a:solidFill>
                    <a:schemeClr val="bg1"/>
                  </a:solidFill>
                  <a:latin typeface="微软雅黑" pitchFamily="34" charset="-122"/>
                  <a:ea typeface="微软雅黑" pitchFamily="34" charset="-122"/>
                </a:endParaRPr>
              </a:p>
            </p:txBody>
          </p:sp>
          <p:sp>
            <p:nvSpPr>
              <p:cNvPr id="34881" name="矩形 55"/>
              <p:cNvSpPr>
                <a:spLocks noChangeArrowheads="1"/>
              </p:cNvSpPr>
              <p:nvPr/>
            </p:nvSpPr>
            <p:spPr bwMode="auto">
              <a:xfrm>
                <a:off x="5237163" y="723900"/>
                <a:ext cx="1477962" cy="387346"/>
              </a:xfrm>
              <a:prstGeom prst="rect">
                <a:avLst/>
              </a:prstGeom>
              <a:noFill/>
              <a:ln w="9525">
                <a:noFill/>
                <a:miter lim="800000"/>
                <a:headEnd/>
                <a:tailEnd/>
              </a:ln>
            </p:spPr>
            <p:txBody>
              <a:bodyPr>
                <a:spAutoFit/>
              </a:bodyPr>
              <a:lstStyle/>
              <a:p>
                <a:pPr>
                  <a:lnSpc>
                    <a:spcPct val="150000"/>
                  </a:lnSpc>
                </a:pPr>
                <a:r>
                  <a:rPr lang="zh-CN" altLang="en-US" sz="1200" b="1" dirty="0">
                    <a:solidFill>
                      <a:srgbClr val="FFC000"/>
                    </a:solidFill>
                    <a:latin typeface="微软雅黑" pitchFamily="34" charset="-122"/>
                    <a:ea typeface="微软雅黑" pitchFamily="34" charset="-122"/>
                  </a:rPr>
                  <a:t>北京：</a:t>
                </a:r>
                <a:r>
                  <a:rPr lang="zh-CN" altLang="en-US" sz="1200" b="1" dirty="0">
                    <a:solidFill>
                      <a:schemeClr val="bg1"/>
                    </a:solidFill>
                    <a:latin typeface="微软雅黑" pitchFamily="34" charset="-122"/>
                    <a:ea typeface="微软雅黑" pitchFamily="34" charset="-122"/>
                  </a:rPr>
                  <a:t>网络实验室</a:t>
                </a:r>
                <a:endParaRPr lang="en-US" altLang="zh-CN" sz="1200" b="1" dirty="0">
                  <a:solidFill>
                    <a:schemeClr val="bg1"/>
                  </a:solidFill>
                  <a:latin typeface="微软雅黑" pitchFamily="34" charset="-122"/>
                  <a:ea typeface="微软雅黑" pitchFamily="34" charset="-122"/>
                </a:endParaRPr>
              </a:p>
            </p:txBody>
          </p:sp>
          <p:sp>
            <p:nvSpPr>
              <p:cNvPr id="34882" name="矩形 56"/>
              <p:cNvSpPr>
                <a:spLocks noChangeArrowheads="1"/>
              </p:cNvSpPr>
              <p:nvPr/>
            </p:nvSpPr>
            <p:spPr bwMode="auto">
              <a:xfrm>
                <a:off x="5237163" y="1023269"/>
                <a:ext cx="1611312" cy="387346"/>
              </a:xfrm>
              <a:prstGeom prst="rect">
                <a:avLst/>
              </a:prstGeom>
              <a:noFill/>
              <a:ln w="9525">
                <a:noFill/>
                <a:miter lim="800000"/>
                <a:headEnd/>
                <a:tailEnd/>
              </a:ln>
            </p:spPr>
            <p:txBody>
              <a:bodyPr>
                <a:spAutoFit/>
              </a:bodyPr>
              <a:lstStyle/>
              <a:p>
                <a:pPr>
                  <a:lnSpc>
                    <a:spcPct val="150000"/>
                  </a:lnSpc>
                </a:pPr>
                <a:r>
                  <a:rPr lang="zh-CN" altLang="en-US" sz="1200" b="1" dirty="0">
                    <a:solidFill>
                      <a:srgbClr val="FFC000"/>
                    </a:solidFill>
                    <a:latin typeface="微软雅黑" pitchFamily="34" charset="-122"/>
                    <a:ea typeface="微软雅黑" pitchFamily="34" charset="-122"/>
                  </a:rPr>
                  <a:t>上海：</a:t>
                </a:r>
                <a:r>
                  <a:rPr lang="zh-CN" altLang="en-US" sz="1200" b="1" dirty="0">
                    <a:solidFill>
                      <a:schemeClr val="bg1"/>
                    </a:solidFill>
                    <a:latin typeface="微软雅黑" pitchFamily="34" charset="-122"/>
                    <a:ea typeface="微软雅黑" pitchFamily="34" charset="-122"/>
                  </a:rPr>
                  <a:t>应用实验室</a:t>
                </a:r>
                <a:endParaRPr lang="en-US" altLang="zh-CN" sz="1200" b="1" dirty="0">
                  <a:solidFill>
                    <a:schemeClr val="bg1"/>
                  </a:solidFill>
                  <a:latin typeface="微软雅黑" pitchFamily="34" charset="-122"/>
                  <a:ea typeface="微软雅黑" pitchFamily="34" charset="-122"/>
                </a:endParaRPr>
              </a:p>
            </p:txBody>
          </p:sp>
        </p:gr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89060" y="107408"/>
            <a:ext cx="3850883" cy="448112"/>
          </a:xfrm>
          <a:prstGeom prst="rect">
            <a:avLst/>
          </a:prstGeom>
          <a:ln>
            <a:noFill/>
          </a:ln>
        </p:spPr>
        <p:txBody>
          <a:bodyPr wrap="none" lIns="78020" tIns="39009" rIns="78020" bIns="39009">
            <a:spAutoFit/>
          </a:bodyPr>
          <a:lstStyle/>
          <a:p>
            <a:pPr defTabSz="309606"/>
            <a:r>
              <a:rPr lang="zh-CN" altLang="en-US" sz="2400" b="1" dirty="0">
                <a:solidFill>
                  <a:schemeClr val="bg1"/>
                </a:solidFill>
                <a:latin typeface="微软雅黑" pitchFamily="34" charset="-122"/>
                <a:ea typeface="微软雅黑" pitchFamily="34" charset="-122"/>
              </a:rPr>
              <a:t>广东电信物联网开放实验室</a:t>
            </a:r>
          </a:p>
        </p:txBody>
      </p:sp>
      <p:sp>
        <p:nvSpPr>
          <p:cNvPr id="31" name="灯片编号占位符 2"/>
          <p:cNvSpPr txBox="1">
            <a:spLocks/>
          </p:cNvSpPr>
          <p:nvPr/>
        </p:nvSpPr>
        <p:spPr>
          <a:xfrm>
            <a:off x="6917974" y="4855423"/>
            <a:ext cx="2133600" cy="273844"/>
          </a:xfrm>
          <a:prstGeom prst="rect">
            <a:avLst/>
          </a:prstGeom>
        </p:spPr>
        <p:txBody>
          <a:bodyPr vert="horz" lIns="131659" tIns="65829" rIns="131659" bIns="65829" rtlCol="0" anchor="ctr"/>
          <a:lstStyle>
            <a:defPPr>
              <a:defRPr lang="zh-CN"/>
            </a:defPPr>
            <a:lvl1pPr algn="r">
              <a:defRPr sz="1778">
                <a:solidFill>
                  <a:schemeClr val="tx1">
                    <a:tint val="75000"/>
                  </a:schemeClr>
                </a:solidFill>
              </a:defRPr>
            </a:lvl1pPr>
          </a:lstStyle>
          <a:p>
            <a:fld id="{406C80CE-5E2C-4303-9149-5C2DFCD573A6}" type="slidenum">
              <a:rPr lang="zh-CN" altLang="en-US" b="1"/>
              <a:pPr/>
              <a:t>16</a:t>
            </a:fld>
            <a:endParaRPr lang="zh-CN" altLang="en-US" b="1" dirty="0"/>
          </a:p>
        </p:txBody>
      </p:sp>
      <p:sp>
        <p:nvSpPr>
          <p:cNvPr id="102" name="TextBox 120"/>
          <p:cNvSpPr txBox="1">
            <a:spLocks noChangeArrowheads="1"/>
          </p:cNvSpPr>
          <p:nvPr/>
        </p:nvSpPr>
        <p:spPr bwMode="auto">
          <a:xfrm>
            <a:off x="347158" y="703344"/>
            <a:ext cx="8402167" cy="1991747"/>
          </a:xfrm>
          <a:prstGeom prst="rect">
            <a:avLst/>
          </a:prstGeom>
          <a:noFill/>
          <a:ln w="9525">
            <a:noFill/>
            <a:miter lim="800000"/>
          </a:ln>
        </p:spPr>
        <p:txBody>
          <a:bodyPr wrap="square" lIns="52246" tIns="26122" rIns="52246" bIns="26122">
            <a:spAutoFit/>
          </a:bodyPr>
          <a:lstStyle/>
          <a:p>
            <a:pPr defTabSz="522455" fontAlgn="base">
              <a:lnSpc>
                <a:spcPct val="150000"/>
              </a:lnSpc>
              <a:spcAft>
                <a:spcPct val="0"/>
              </a:spcAft>
              <a:buClr>
                <a:srgbClr val="4F81BD"/>
              </a:buClr>
            </a:pPr>
            <a:r>
              <a:rPr lang="zh-CN" altLang="en-US" sz="1400" b="1" dirty="0">
                <a:solidFill>
                  <a:schemeClr val="bg1"/>
                </a:solidFill>
                <a:latin typeface="+mn-ea"/>
              </a:rPr>
              <a:t>承接集团公司部署，侧重终端，服务广东物联网产业链，具备完整的业务演示、生态对接测试、汇报接洽、向全省</a:t>
            </a:r>
            <a:r>
              <a:rPr lang="en-US" altLang="zh-CN" sz="1400" b="1" dirty="0">
                <a:solidFill>
                  <a:schemeClr val="bg1"/>
                </a:solidFill>
                <a:latin typeface="+mn-ea"/>
              </a:rPr>
              <a:t>21</a:t>
            </a:r>
            <a:r>
              <a:rPr lang="zh-CN" altLang="en-US" sz="1400" b="1" dirty="0">
                <a:solidFill>
                  <a:schemeClr val="bg1"/>
                </a:solidFill>
                <a:latin typeface="+mn-ea"/>
              </a:rPr>
              <a:t>地市远程支撑的能力：</a:t>
            </a:r>
          </a:p>
          <a:p>
            <a:pPr marL="261227" indent="-261227" defTabSz="522455" fontAlgn="base">
              <a:lnSpc>
                <a:spcPct val="150000"/>
              </a:lnSpc>
              <a:spcAft>
                <a:spcPct val="0"/>
              </a:spcAft>
              <a:buClr>
                <a:srgbClr val="4F81BD"/>
              </a:buClr>
              <a:buFontTx/>
              <a:buAutoNum type="circleNumDbPlain"/>
            </a:pPr>
            <a:r>
              <a:rPr lang="zh-CN" altLang="en-US" sz="1400" b="1" dirty="0">
                <a:solidFill>
                  <a:schemeClr val="bg1"/>
                </a:solidFill>
                <a:latin typeface="+mn-ea"/>
              </a:rPr>
              <a:t>提供从终端到平台的端到端实验室开发测试环境，加速产品开发上线</a:t>
            </a:r>
          </a:p>
          <a:p>
            <a:pPr marL="261227" indent="-261227" defTabSz="522455" fontAlgn="base">
              <a:lnSpc>
                <a:spcPct val="150000"/>
              </a:lnSpc>
              <a:spcAft>
                <a:spcPct val="0"/>
              </a:spcAft>
              <a:buClr>
                <a:srgbClr val="4F81BD"/>
              </a:buClr>
              <a:buFontTx/>
              <a:buAutoNum type="circleNumDbPlain"/>
            </a:pPr>
            <a:r>
              <a:rPr lang="zh-CN" altLang="en-US" sz="1400" b="1" dirty="0">
                <a:solidFill>
                  <a:schemeClr val="bg1"/>
                </a:solidFill>
                <a:latin typeface="+mn-ea"/>
              </a:rPr>
              <a:t>提供</a:t>
            </a:r>
            <a:r>
              <a:rPr lang="en-US" altLang="zh-CN" sz="1400" b="1" dirty="0">
                <a:solidFill>
                  <a:schemeClr val="bg1"/>
                </a:solidFill>
                <a:latin typeface="+mn-ea"/>
              </a:rPr>
              <a:t>NB/2G/3G/4G</a:t>
            </a:r>
            <a:r>
              <a:rPr lang="zh-CN" altLang="en-US" sz="1400" b="1" dirty="0">
                <a:solidFill>
                  <a:schemeClr val="bg1"/>
                </a:solidFill>
                <a:latin typeface="+mn-ea"/>
              </a:rPr>
              <a:t>完整网络环境，以及网络通讯指标的专业检测 </a:t>
            </a:r>
          </a:p>
          <a:p>
            <a:pPr marL="261227" indent="-261227" defTabSz="522455" fontAlgn="base">
              <a:lnSpc>
                <a:spcPct val="150000"/>
              </a:lnSpc>
              <a:spcAft>
                <a:spcPct val="0"/>
              </a:spcAft>
              <a:buClr>
                <a:srgbClr val="4F81BD"/>
              </a:buClr>
              <a:buFontTx/>
              <a:buAutoNum type="circleNumDbPlain"/>
            </a:pPr>
            <a:r>
              <a:rPr lang="zh-CN" altLang="en-US" sz="1400" b="1" dirty="0">
                <a:solidFill>
                  <a:schemeClr val="bg1"/>
                </a:solidFill>
                <a:latin typeface="+mn-ea"/>
              </a:rPr>
              <a:t>提供实验室远程接入开发能力与线上对接机制，支持异地接入测试</a:t>
            </a:r>
            <a:endParaRPr lang="en-US" altLang="zh-CN" sz="1400" b="1" dirty="0">
              <a:solidFill>
                <a:schemeClr val="bg1"/>
              </a:solidFill>
              <a:latin typeface="+mn-ea"/>
            </a:endParaRPr>
          </a:p>
          <a:p>
            <a:pPr marL="261227" indent="-261227" defTabSz="522455" fontAlgn="base">
              <a:lnSpc>
                <a:spcPct val="150000"/>
              </a:lnSpc>
              <a:spcAft>
                <a:spcPct val="0"/>
              </a:spcAft>
              <a:buClr>
                <a:srgbClr val="4F81BD"/>
              </a:buClr>
              <a:buFontTx/>
              <a:buAutoNum type="circleNumDbPlain"/>
            </a:pPr>
            <a:r>
              <a:rPr lang="zh-CN" altLang="en-US" sz="1400" b="1" dirty="0">
                <a:solidFill>
                  <a:schemeClr val="bg1"/>
                </a:solidFill>
                <a:latin typeface="+mn-ea"/>
              </a:rPr>
              <a:t>提供产品及方案的直观演示，提升客户感知与体验</a:t>
            </a:r>
            <a:endParaRPr lang="en-US" altLang="zh-CN" sz="1400" b="1" dirty="0">
              <a:solidFill>
                <a:schemeClr val="bg1"/>
              </a:solidFill>
              <a:latin typeface="+mn-ea"/>
            </a:endParaRPr>
          </a:p>
        </p:txBody>
      </p:sp>
      <p:pic>
        <p:nvPicPr>
          <p:cNvPr id="105" name="图片 104"/>
          <p:cNvPicPr>
            <a:picLocks noChangeAspect="1"/>
          </p:cNvPicPr>
          <p:nvPr/>
        </p:nvPicPr>
        <p:blipFill>
          <a:blip r:embed="rId3" cstate="print"/>
          <a:stretch>
            <a:fillRect/>
          </a:stretch>
        </p:blipFill>
        <p:spPr>
          <a:xfrm>
            <a:off x="6084500" y="1162016"/>
            <a:ext cx="2664823" cy="1500414"/>
          </a:xfrm>
          <a:prstGeom prst="rect">
            <a:avLst/>
          </a:prstGeom>
        </p:spPr>
      </p:pic>
      <p:grpSp>
        <p:nvGrpSpPr>
          <p:cNvPr id="2" name="组合 107"/>
          <p:cNvGrpSpPr/>
          <p:nvPr/>
        </p:nvGrpSpPr>
        <p:grpSpPr>
          <a:xfrm>
            <a:off x="347158" y="2803400"/>
            <a:ext cx="8402167" cy="2128335"/>
            <a:chOff x="954286" y="2885861"/>
            <a:chExt cx="13518358" cy="3770738"/>
          </a:xfrm>
        </p:grpSpPr>
        <p:grpSp>
          <p:nvGrpSpPr>
            <p:cNvPr id="3" name="组合 108"/>
            <p:cNvGrpSpPr/>
            <p:nvPr/>
          </p:nvGrpSpPr>
          <p:grpSpPr>
            <a:xfrm>
              <a:off x="954286" y="2885861"/>
              <a:ext cx="13518357" cy="1055076"/>
              <a:chOff x="954286" y="2070317"/>
              <a:chExt cx="13975052" cy="1662666"/>
            </a:xfrm>
          </p:grpSpPr>
          <p:sp>
            <p:nvSpPr>
              <p:cNvPr id="189" name="圆角矩形 81"/>
              <p:cNvSpPr>
                <a:spLocks noChangeArrowheads="1"/>
              </p:cNvSpPr>
              <p:nvPr/>
            </p:nvSpPr>
            <p:spPr bwMode="auto">
              <a:xfrm>
                <a:off x="954286" y="2070317"/>
                <a:ext cx="13975052" cy="1662666"/>
              </a:xfrm>
              <a:prstGeom prst="roundRect">
                <a:avLst>
                  <a:gd name="adj" fmla="val 16667"/>
                </a:avLst>
              </a:prstGeom>
              <a:solidFill>
                <a:srgbClr val="558ED5">
                  <a:alpha val="29020"/>
                </a:srgbClr>
              </a:solidFill>
              <a:ln w="9525" algn="ctr">
                <a:solidFill>
                  <a:srgbClr val="37A9FF"/>
                </a:solidFill>
                <a:prstDash val="lgDashDot"/>
                <a:round/>
              </a:ln>
            </p:spPr>
            <p:txBody>
              <a:bodyPr/>
              <a:lstStyle/>
              <a:p>
                <a:pPr defTabSz="685722" fontAlgn="base">
                  <a:spcBef>
                    <a:spcPct val="0"/>
                  </a:spcBef>
                  <a:spcAft>
                    <a:spcPct val="0"/>
                  </a:spcAft>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nvGrpSpPr>
              <p:cNvPr id="4" name="组合 25"/>
              <p:cNvGrpSpPr/>
              <p:nvPr/>
            </p:nvGrpSpPr>
            <p:grpSpPr bwMode="auto">
              <a:xfrm>
                <a:off x="1184543" y="2121494"/>
                <a:ext cx="13586122" cy="1370809"/>
                <a:chOff x="807985" y="1332622"/>
                <a:chExt cx="8633279" cy="931558"/>
              </a:xfrm>
            </p:grpSpPr>
            <p:sp>
              <p:nvSpPr>
                <p:cNvPr id="191" name="圆角矩形 26"/>
                <p:cNvSpPr/>
                <p:nvPr/>
              </p:nvSpPr>
              <p:spPr>
                <a:xfrm>
                  <a:off x="2296079" y="1756782"/>
                  <a:ext cx="885767" cy="507397"/>
                </a:xfrm>
                <a:prstGeom prst="roundRect">
                  <a:avLst/>
                </a:prstGeom>
                <a:solidFill>
                  <a:srgbClr val="00B050"/>
                </a:solidFill>
                <a:ln w="25400" cap="flat" cmpd="sng" algn="ctr">
                  <a:solidFill>
                    <a:sysClr val="window" lastClr="FFFFFF"/>
                  </a:solidFill>
                  <a:prstDash val="solid"/>
                </a:ln>
                <a:effectLst/>
              </p:spPr>
              <p:txBody>
                <a:bodyPr anchor="ct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algn="ctr" defTabSz="685722" fontAlgn="auto">
                    <a:spcBef>
                      <a:spcPts val="0"/>
                    </a:spcBef>
                    <a:spcAft>
                      <a:spcPts val="0"/>
                    </a:spcAft>
                    <a:buClrTx/>
                    <a:buNone/>
                    <a:defRPr/>
                  </a:pPr>
                  <a:r>
                    <a:rPr lang="zh-CN" altLang="en-US" sz="1000" kern="0" dirty="0">
                      <a:solidFill>
                        <a:schemeClr val="bg1"/>
                      </a:solidFill>
                      <a:latin typeface="微软雅黑" panose="020B0503020204020204" pitchFamily="34" charset="-122"/>
                      <a:ea typeface="微软雅黑" panose="020B0503020204020204" pitchFamily="34" charset="-122"/>
                    </a:rPr>
                    <a:t>批准</a:t>
                  </a:r>
                </a:p>
              </p:txBody>
            </p:sp>
            <p:sp>
              <p:nvSpPr>
                <p:cNvPr id="192" name="圆角矩形 27"/>
                <p:cNvSpPr/>
                <p:nvPr/>
              </p:nvSpPr>
              <p:spPr>
                <a:xfrm>
                  <a:off x="3684178" y="1756782"/>
                  <a:ext cx="1049945" cy="507398"/>
                </a:xfrm>
                <a:prstGeom prst="roundRect">
                  <a:avLst/>
                </a:prstGeom>
                <a:noFill/>
                <a:ln w="25400" cap="flat" cmpd="sng" algn="ctr">
                  <a:solidFill>
                    <a:schemeClr val="accent1"/>
                  </a:solidFill>
                  <a:prstDash val="solid"/>
                </a:ln>
                <a:effectLst/>
              </p:spPr>
              <p:txBody>
                <a:bodyPr anchor="ct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algn="ctr" defTabSz="685722" fontAlgn="auto">
                    <a:spcBef>
                      <a:spcPts val="0"/>
                    </a:spcBef>
                    <a:spcAft>
                      <a:spcPts val="0"/>
                    </a:spcAft>
                    <a:buClrTx/>
                    <a:buNone/>
                    <a:defRPr/>
                  </a:pPr>
                  <a:r>
                    <a:rPr lang="zh-CN" altLang="en-US" sz="1000" kern="0" dirty="0">
                      <a:solidFill>
                        <a:schemeClr val="bg1"/>
                      </a:solidFill>
                      <a:latin typeface="微软雅黑" panose="020B0503020204020204" pitchFamily="34" charset="-122"/>
                      <a:ea typeface="微软雅黑" panose="020B0503020204020204" pitchFamily="34" charset="-122"/>
                    </a:rPr>
                    <a:t>测试</a:t>
                  </a:r>
                </a:p>
              </p:txBody>
            </p:sp>
            <p:sp>
              <p:nvSpPr>
                <p:cNvPr id="193" name="圆角矩形 28"/>
                <p:cNvSpPr/>
                <p:nvPr/>
              </p:nvSpPr>
              <p:spPr>
                <a:xfrm>
                  <a:off x="5236456" y="1756782"/>
                  <a:ext cx="885766" cy="507398"/>
                </a:xfrm>
                <a:prstGeom prst="roundRect">
                  <a:avLst/>
                </a:prstGeom>
                <a:noFill/>
                <a:ln w="25400" cap="flat" cmpd="sng" algn="ctr">
                  <a:solidFill>
                    <a:schemeClr val="accent1"/>
                  </a:solidFill>
                  <a:prstDash val="solid"/>
                </a:ln>
                <a:effectLst/>
              </p:spPr>
              <p:txBody>
                <a:bodyPr anchor="ct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algn="ctr" defTabSz="685722" fontAlgn="auto">
                    <a:spcBef>
                      <a:spcPts val="0"/>
                    </a:spcBef>
                    <a:spcAft>
                      <a:spcPts val="0"/>
                    </a:spcAft>
                    <a:buClrTx/>
                    <a:buNone/>
                    <a:defRPr/>
                  </a:pPr>
                  <a:r>
                    <a:rPr lang="zh-CN" altLang="en-US" sz="1000" kern="0" dirty="0">
                      <a:solidFill>
                        <a:schemeClr val="bg1"/>
                      </a:solidFill>
                      <a:latin typeface="微软雅黑" panose="020B0503020204020204" pitchFamily="34" charset="-122"/>
                      <a:ea typeface="微软雅黑" panose="020B0503020204020204" pitchFamily="34" charset="-122"/>
                    </a:rPr>
                    <a:t>测试报告</a:t>
                  </a:r>
                </a:p>
              </p:txBody>
            </p:sp>
            <p:sp>
              <p:nvSpPr>
                <p:cNvPr id="194" name="圆角矩形 29"/>
                <p:cNvSpPr/>
                <p:nvPr/>
              </p:nvSpPr>
              <p:spPr>
                <a:xfrm>
                  <a:off x="6624554" y="1756782"/>
                  <a:ext cx="885766" cy="507398"/>
                </a:xfrm>
                <a:prstGeom prst="roundRect">
                  <a:avLst/>
                </a:prstGeom>
                <a:solidFill>
                  <a:srgbClr val="00B050"/>
                </a:solidFill>
                <a:ln w="25400" cap="flat" cmpd="sng" algn="ctr">
                  <a:solidFill>
                    <a:sysClr val="window" lastClr="FFFFFF"/>
                  </a:solidFill>
                  <a:prstDash val="solid"/>
                </a:ln>
                <a:effectLst/>
              </p:spPr>
              <p:txBody>
                <a:bodyPr anchor="ct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algn="ctr" defTabSz="685722" fontAlgn="auto">
                    <a:spcBef>
                      <a:spcPts val="0"/>
                    </a:spcBef>
                    <a:spcAft>
                      <a:spcPts val="0"/>
                    </a:spcAft>
                    <a:buClrTx/>
                    <a:buNone/>
                    <a:defRPr/>
                  </a:pPr>
                  <a:r>
                    <a:rPr lang="zh-CN" altLang="en-US" sz="1000" kern="0" dirty="0">
                      <a:solidFill>
                        <a:schemeClr val="bg1"/>
                      </a:solidFill>
                      <a:latin typeface="微软雅黑" panose="020B0503020204020204" pitchFamily="34" charset="-122"/>
                      <a:ea typeface="微软雅黑" panose="020B0503020204020204" pitchFamily="34" charset="-122"/>
                    </a:rPr>
                    <a:t>批准</a:t>
                  </a:r>
                  <a:r>
                    <a:rPr lang="en-US" altLang="zh-CN" sz="1000" kern="0" dirty="0">
                      <a:solidFill>
                        <a:schemeClr val="bg1"/>
                      </a:solidFill>
                      <a:latin typeface="微软雅黑" panose="020B0503020204020204" pitchFamily="34" charset="-122"/>
                      <a:ea typeface="微软雅黑" panose="020B0503020204020204" pitchFamily="34" charset="-122"/>
                    </a:rPr>
                    <a:t> </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sp>
              <p:nvSpPr>
                <p:cNvPr id="195" name="TextBox 28"/>
                <p:cNvSpPr txBox="1"/>
                <p:nvPr/>
              </p:nvSpPr>
              <p:spPr>
                <a:xfrm>
                  <a:off x="2240090" y="1339437"/>
                  <a:ext cx="1089739" cy="496358"/>
                </a:xfrm>
                <a:prstGeom prst="rect">
                  <a:avLst/>
                </a:prstGeom>
                <a:noFill/>
              </p:spPr>
              <p:txBody>
                <a:bodyPr wrap="none">
                  <a:spAutoFit/>
                </a:bodyP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defTabSz="685722" fontAlgn="auto">
                    <a:spcBef>
                      <a:spcPts val="0"/>
                    </a:spcBef>
                    <a:spcAft>
                      <a:spcPts val="0"/>
                    </a:spcAft>
                    <a:buClrTx/>
                    <a:buNone/>
                    <a:defRPr/>
                  </a:pPr>
                  <a:r>
                    <a:rPr lang="zh-CN" altLang="en-US" sz="1100" kern="0" dirty="0">
                      <a:solidFill>
                        <a:schemeClr val="bg1"/>
                      </a:solidFill>
                      <a:latin typeface="微软雅黑" panose="020B0503020204020204" pitchFamily="34" charset="-122"/>
                      <a:ea typeface="微软雅黑" panose="020B0503020204020204" pitchFamily="34" charset="-122"/>
                    </a:rPr>
                    <a:t>实验室管理员</a:t>
                  </a:r>
                </a:p>
              </p:txBody>
            </p:sp>
            <p:sp>
              <p:nvSpPr>
                <p:cNvPr id="196" name="矩形 195"/>
                <p:cNvSpPr/>
                <p:nvPr/>
              </p:nvSpPr>
              <p:spPr>
                <a:xfrm>
                  <a:off x="6554831" y="1338287"/>
                  <a:ext cx="1089739" cy="496358"/>
                </a:xfrm>
                <a:prstGeom prst="rect">
                  <a:avLst/>
                </a:prstGeom>
              </p:spPr>
              <p:txBody>
                <a:bodyPr wrap="none">
                  <a:spAutoFit/>
                </a:bodyP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defTabSz="685722" fontAlgn="auto">
                    <a:spcBef>
                      <a:spcPts val="0"/>
                    </a:spcBef>
                    <a:spcAft>
                      <a:spcPts val="0"/>
                    </a:spcAft>
                    <a:buClrTx/>
                    <a:buNone/>
                    <a:defRPr/>
                  </a:pPr>
                  <a:r>
                    <a:rPr lang="zh-CN" altLang="en-US" sz="1100" kern="0" dirty="0">
                      <a:solidFill>
                        <a:schemeClr val="bg1"/>
                      </a:solidFill>
                      <a:latin typeface="微软雅黑" panose="020B0503020204020204" pitchFamily="34" charset="-122"/>
                      <a:ea typeface="微软雅黑" panose="020B0503020204020204" pitchFamily="34" charset="-122"/>
                    </a:rPr>
                    <a:t>实验室管理员</a:t>
                  </a:r>
                </a:p>
              </p:txBody>
            </p:sp>
            <p:sp>
              <p:nvSpPr>
                <p:cNvPr id="197" name="TextBox 31"/>
                <p:cNvSpPr txBox="1"/>
                <p:nvPr/>
              </p:nvSpPr>
              <p:spPr>
                <a:xfrm>
                  <a:off x="3681032" y="1332624"/>
                  <a:ext cx="1275028" cy="496358"/>
                </a:xfrm>
                <a:prstGeom prst="rect">
                  <a:avLst/>
                </a:prstGeom>
                <a:noFill/>
              </p:spPr>
              <p:txBody>
                <a:bodyPr>
                  <a:spAutoFit/>
                </a:bodyP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defTabSz="685722" fontAlgn="auto">
                    <a:spcBef>
                      <a:spcPts val="0"/>
                    </a:spcBef>
                    <a:spcAft>
                      <a:spcPts val="0"/>
                    </a:spcAft>
                    <a:buClrTx/>
                    <a:buNone/>
                    <a:defRPr/>
                  </a:pPr>
                  <a:r>
                    <a:rPr lang="zh-CN" altLang="en-US" sz="1100" kern="0" dirty="0">
                      <a:solidFill>
                        <a:schemeClr val="bg1"/>
                      </a:solidFill>
                      <a:latin typeface="微软雅黑" panose="020B0503020204020204" pitchFamily="34" charset="-122"/>
                      <a:ea typeface="微软雅黑" panose="020B0503020204020204" pitchFamily="34" charset="-122"/>
                    </a:rPr>
                    <a:t>测试支撑团队</a:t>
                  </a:r>
                </a:p>
              </p:txBody>
            </p:sp>
            <p:sp>
              <p:nvSpPr>
                <p:cNvPr id="198" name="圆角矩形 33"/>
                <p:cNvSpPr/>
                <p:nvPr/>
              </p:nvSpPr>
              <p:spPr>
                <a:xfrm>
                  <a:off x="8012651" y="1756782"/>
                  <a:ext cx="1428613" cy="507398"/>
                </a:xfrm>
                <a:prstGeom prst="roundRect">
                  <a:avLst/>
                </a:prstGeom>
                <a:solidFill>
                  <a:srgbClr val="00B050"/>
                </a:solidFill>
                <a:ln w="25400" cap="flat" cmpd="sng" algn="ctr">
                  <a:solidFill>
                    <a:sysClr val="window" lastClr="FFFFFF"/>
                  </a:solidFill>
                  <a:prstDash val="solid"/>
                </a:ln>
                <a:effectLst/>
              </p:spPr>
              <p:txBody>
                <a:bodyPr anchor="ct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algn="ctr" defTabSz="685722" fontAlgn="auto">
                    <a:spcBef>
                      <a:spcPts val="0"/>
                    </a:spcBef>
                    <a:spcAft>
                      <a:spcPts val="0"/>
                    </a:spcAft>
                    <a:buClrTx/>
                    <a:buNone/>
                    <a:defRPr/>
                  </a:pPr>
                  <a:r>
                    <a:rPr lang="zh-CN" altLang="en-US" sz="1000" kern="0" dirty="0">
                      <a:solidFill>
                        <a:schemeClr val="bg1"/>
                      </a:solidFill>
                      <a:latin typeface="微软雅黑" panose="020B0503020204020204" pitchFamily="34" charset="-122"/>
                      <a:ea typeface="微软雅黑" panose="020B0503020204020204" pitchFamily="34" charset="-122"/>
                    </a:rPr>
                    <a:t>应用上市</a:t>
                  </a:r>
                </a:p>
              </p:txBody>
            </p:sp>
            <p:sp>
              <p:nvSpPr>
                <p:cNvPr id="199" name="圆角矩形 34"/>
                <p:cNvSpPr/>
                <p:nvPr/>
              </p:nvSpPr>
              <p:spPr>
                <a:xfrm>
                  <a:off x="808679" y="1756782"/>
                  <a:ext cx="985068" cy="507397"/>
                </a:xfrm>
                <a:prstGeom prst="roundRect">
                  <a:avLst/>
                </a:prstGeom>
                <a:noFill/>
                <a:ln w="25400" cap="flat" cmpd="sng" algn="ctr">
                  <a:solidFill>
                    <a:schemeClr val="accent1"/>
                  </a:solidFill>
                  <a:prstDash val="solid"/>
                </a:ln>
                <a:effectLst/>
              </p:spPr>
              <p:txBody>
                <a:bodyPr anchor="ct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algn="ctr" defTabSz="685722" fontAlgn="auto">
                    <a:spcBef>
                      <a:spcPts val="0"/>
                    </a:spcBef>
                    <a:spcAft>
                      <a:spcPts val="0"/>
                    </a:spcAft>
                    <a:buClrTx/>
                    <a:buNone/>
                    <a:defRPr/>
                  </a:pPr>
                  <a:r>
                    <a:rPr lang="zh-CN" altLang="en-US" sz="1000" kern="0" dirty="0">
                      <a:solidFill>
                        <a:schemeClr val="bg1"/>
                      </a:solidFill>
                      <a:latin typeface="微软雅黑" panose="020B0503020204020204" pitchFamily="34" charset="-122"/>
                      <a:ea typeface="微软雅黑" panose="020B0503020204020204" pitchFamily="34" charset="-122"/>
                    </a:rPr>
                    <a:t>申请</a:t>
                  </a:r>
                </a:p>
              </p:txBody>
            </p:sp>
            <p:sp>
              <p:nvSpPr>
                <p:cNvPr id="200" name="TextBox 34"/>
                <p:cNvSpPr txBox="1"/>
                <p:nvPr/>
              </p:nvSpPr>
              <p:spPr>
                <a:xfrm>
                  <a:off x="807985" y="1346664"/>
                  <a:ext cx="985462" cy="496358"/>
                </a:xfrm>
                <a:prstGeom prst="rect">
                  <a:avLst/>
                </a:prstGeom>
                <a:noFill/>
              </p:spPr>
              <p:txBody>
                <a:bodyPr wrap="square">
                  <a:spAutoFit/>
                </a:bodyP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algn="ctr" defTabSz="685722" fontAlgn="auto">
                    <a:spcBef>
                      <a:spcPts val="0"/>
                    </a:spcBef>
                    <a:spcAft>
                      <a:spcPts val="0"/>
                    </a:spcAft>
                    <a:buClrTx/>
                    <a:buNone/>
                    <a:defRPr/>
                  </a:pPr>
                  <a:r>
                    <a:rPr lang="zh-CN" altLang="en-US" sz="1100" kern="0" dirty="0">
                      <a:solidFill>
                        <a:schemeClr val="bg1"/>
                      </a:solidFill>
                      <a:latin typeface="微软雅黑" panose="020B0503020204020204" pitchFamily="34" charset="-122"/>
                      <a:ea typeface="微软雅黑" panose="020B0503020204020204" pitchFamily="34" charset="-122"/>
                    </a:rPr>
                    <a:t>申请者</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cxnSp>
              <p:nvCxnSpPr>
                <p:cNvPr id="201" name="Straight Arrow Connector 52"/>
                <p:cNvCxnSpPr>
                  <a:cxnSpLocks noChangeShapeType="1"/>
                  <a:stCxn id="199" idx="3"/>
                  <a:endCxn id="191" idx="1"/>
                </p:cNvCxnSpPr>
                <p:nvPr/>
              </p:nvCxnSpPr>
              <p:spPr bwMode="auto">
                <a:xfrm>
                  <a:off x="1793747" y="2010481"/>
                  <a:ext cx="502332" cy="0"/>
                </a:xfrm>
                <a:prstGeom prst="straightConnector1">
                  <a:avLst/>
                </a:prstGeom>
                <a:noFill/>
                <a:ln w="9525" algn="ctr">
                  <a:solidFill>
                    <a:srgbClr val="FFFFFF"/>
                  </a:solidFill>
                  <a:round/>
                  <a:tailEnd type="triangle" w="med" len="med"/>
                </a:ln>
              </p:spPr>
            </p:cxnSp>
            <p:cxnSp>
              <p:nvCxnSpPr>
                <p:cNvPr id="202" name="Straight Arrow Connector 56"/>
                <p:cNvCxnSpPr>
                  <a:cxnSpLocks noChangeShapeType="1"/>
                  <a:stCxn id="191" idx="3"/>
                  <a:endCxn id="192" idx="1"/>
                </p:cNvCxnSpPr>
                <p:nvPr/>
              </p:nvCxnSpPr>
              <p:spPr bwMode="auto">
                <a:xfrm>
                  <a:off x="3181846" y="2010481"/>
                  <a:ext cx="502331" cy="1"/>
                </a:xfrm>
                <a:prstGeom prst="straightConnector1">
                  <a:avLst/>
                </a:prstGeom>
                <a:noFill/>
                <a:ln w="9525" algn="ctr">
                  <a:solidFill>
                    <a:srgbClr val="FFFFFF"/>
                  </a:solidFill>
                  <a:round/>
                  <a:tailEnd type="triangle" w="med" len="med"/>
                </a:ln>
              </p:spPr>
            </p:cxnSp>
            <p:cxnSp>
              <p:nvCxnSpPr>
                <p:cNvPr id="203" name="Straight Arrow Connector 57"/>
                <p:cNvCxnSpPr>
                  <a:cxnSpLocks noChangeShapeType="1"/>
                  <a:stCxn id="192" idx="3"/>
                  <a:endCxn id="193" idx="1"/>
                </p:cNvCxnSpPr>
                <p:nvPr/>
              </p:nvCxnSpPr>
              <p:spPr bwMode="auto">
                <a:xfrm>
                  <a:off x="4734123" y="2010482"/>
                  <a:ext cx="502333" cy="0"/>
                </a:xfrm>
                <a:prstGeom prst="straightConnector1">
                  <a:avLst/>
                </a:prstGeom>
                <a:noFill/>
                <a:ln w="9525" algn="ctr">
                  <a:solidFill>
                    <a:srgbClr val="FFFFFF"/>
                  </a:solidFill>
                  <a:round/>
                  <a:tailEnd type="triangle" w="med" len="med"/>
                </a:ln>
              </p:spPr>
            </p:cxnSp>
            <p:sp>
              <p:nvSpPr>
                <p:cNvPr id="204" name="TextBox 38"/>
                <p:cNvSpPr txBox="1"/>
                <p:nvPr/>
              </p:nvSpPr>
              <p:spPr>
                <a:xfrm>
                  <a:off x="5401599" y="1332622"/>
                  <a:ext cx="695109" cy="496358"/>
                </a:xfrm>
                <a:prstGeom prst="rect">
                  <a:avLst/>
                </a:prstGeom>
                <a:noFill/>
              </p:spPr>
              <p:txBody>
                <a:bodyPr>
                  <a:spAutoFit/>
                </a:bodyPr>
                <a:lstStyle>
                  <a:defPPr>
                    <a:defRPr lang="zh-CN"/>
                  </a:defPPr>
                  <a:lvl1pPr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1pPr>
                  <a:lvl2pPr marL="34226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2pPr>
                  <a:lvl3pPr marL="68389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3pPr>
                  <a:lvl4pPr marL="1026160"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4pPr>
                  <a:lvl5pPr marL="1368425" algn="l" rtl="0" fontAlgn="base">
                    <a:spcBef>
                      <a:spcPct val="0"/>
                    </a:spcBef>
                    <a:spcAft>
                      <a:spcPct val="0"/>
                    </a:spcAft>
                    <a:buClr>
                      <a:srgbClr val="CC9900"/>
                    </a:buClr>
                    <a:buFont typeface="Wingdings" panose="05000000000000000000" pitchFamily="2" charset="2"/>
                    <a:buChar char="n"/>
                    <a:defRPr b="1" kern="1200">
                      <a:solidFill>
                        <a:schemeClr val="tx1"/>
                      </a:solidFill>
                      <a:latin typeface="Arial" panose="020B0604020202020204" pitchFamily="34" charset="0"/>
                      <a:ea typeface="宋体" panose="02010600030101010101" pitchFamily="2" charset="-122"/>
                      <a:cs typeface="+mn-cs"/>
                    </a:defRPr>
                  </a:lvl5pPr>
                  <a:lvl6pPr marL="171005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052320"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39458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2736215" algn="l" defTabSz="683895" rtl="0" eaLnBrk="1" latinLnBrk="0" hangingPunct="1">
                    <a:defRPr b="1" kern="1200">
                      <a:solidFill>
                        <a:schemeClr val="tx1"/>
                      </a:solidFill>
                      <a:latin typeface="Arial" panose="020B0604020202020204" pitchFamily="34" charset="0"/>
                      <a:ea typeface="宋体" panose="02010600030101010101" pitchFamily="2" charset="-122"/>
                      <a:cs typeface="+mn-cs"/>
                    </a:defRPr>
                  </a:lvl9pPr>
                </a:lstStyle>
                <a:p>
                  <a:pPr defTabSz="685722" fontAlgn="auto">
                    <a:spcBef>
                      <a:spcPts val="0"/>
                    </a:spcBef>
                    <a:spcAft>
                      <a:spcPts val="0"/>
                    </a:spcAft>
                    <a:buClrTx/>
                    <a:buNone/>
                    <a:defRPr/>
                  </a:pPr>
                  <a:r>
                    <a:rPr lang="zh-CN" altLang="en-US" sz="1100" kern="0" dirty="0">
                      <a:solidFill>
                        <a:schemeClr val="bg1"/>
                      </a:solidFill>
                      <a:latin typeface="微软雅黑" panose="020B0503020204020204" pitchFamily="34" charset="-122"/>
                      <a:ea typeface="微软雅黑" panose="020B0503020204020204" pitchFamily="34" charset="-122"/>
                    </a:rPr>
                    <a:t>申请者</a:t>
                  </a:r>
                </a:p>
              </p:txBody>
            </p:sp>
            <p:cxnSp>
              <p:nvCxnSpPr>
                <p:cNvPr id="205" name="Straight Arrow Connector 40"/>
                <p:cNvCxnSpPr>
                  <a:cxnSpLocks noChangeShapeType="1"/>
                  <a:stCxn id="193" idx="3"/>
                  <a:endCxn id="194" idx="1"/>
                </p:cNvCxnSpPr>
                <p:nvPr/>
              </p:nvCxnSpPr>
              <p:spPr bwMode="auto">
                <a:xfrm>
                  <a:off x="6122222" y="2010482"/>
                  <a:ext cx="502332" cy="0"/>
                </a:xfrm>
                <a:prstGeom prst="straightConnector1">
                  <a:avLst/>
                </a:prstGeom>
                <a:noFill/>
                <a:ln w="9525" algn="ctr">
                  <a:solidFill>
                    <a:srgbClr val="FFFFFF"/>
                  </a:solidFill>
                  <a:round/>
                  <a:tailEnd type="triangle" w="med" len="med"/>
                </a:ln>
              </p:spPr>
            </p:cxnSp>
            <p:cxnSp>
              <p:nvCxnSpPr>
                <p:cNvPr id="206" name="Straight Arrow Connector 61"/>
                <p:cNvCxnSpPr>
                  <a:cxnSpLocks noChangeShapeType="1"/>
                  <a:stCxn id="194" idx="3"/>
                  <a:endCxn id="198" idx="1"/>
                </p:cNvCxnSpPr>
                <p:nvPr/>
              </p:nvCxnSpPr>
              <p:spPr bwMode="auto">
                <a:xfrm>
                  <a:off x="7510320" y="2010481"/>
                  <a:ext cx="502331" cy="0"/>
                </a:xfrm>
                <a:prstGeom prst="straightConnector1">
                  <a:avLst/>
                </a:prstGeom>
                <a:noFill/>
                <a:ln w="9525" algn="ctr">
                  <a:solidFill>
                    <a:srgbClr val="FFFFFF"/>
                  </a:solidFill>
                  <a:round/>
                  <a:tailEnd type="triangle" w="med" len="med"/>
                </a:ln>
              </p:spPr>
            </p:cxnSp>
          </p:grpSp>
        </p:grpSp>
        <p:sp>
          <p:nvSpPr>
            <p:cNvPr id="110" name="TextBox 67"/>
            <p:cNvSpPr txBox="1">
              <a:spLocks noChangeArrowheads="1"/>
            </p:cNvSpPr>
            <p:nvPr/>
          </p:nvSpPr>
          <p:spPr bwMode="auto">
            <a:xfrm>
              <a:off x="954286" y="4058840"/>
              <a:ext cx="3790057" cy="490755"/>
            </a:xfrm>
            <a:prstGeom prst="rect">
              <a:avLst/>
            </a:prstGeom>
            <a:solidFill>
              <a:srgbClr val="37A9FF"/>
            </a:solidFill>
            <a:ln w="9525">
              <a:noFill/>
              <a:miter lim="800000"/>
            </a:ln>
          </p:spPr>
          <p:txBody>
            <a:bodyPr wrap="square">
              <a:spAutoFit/>
            </a:bodyPr>
            <a:lstStyle/>
            <a:p>
              <a:pPr algn="ctr" defTabSz="685722" fontAlgn="base">
                <a:spcBef>
                  <a:spcPct val="0"/>
                </a:spcBef>
                <a:spcAft>
                  <a:spcPct val="0"/>
                </a:spcAft>
              </a:pPr>
              <a:r>
                <a:rPr lang="zh-CN" altLang="en-US" sz="1200" b="1" dirty="0">
                  <a:solidFill>
                    <a:schemeClr val="bg1"/>
                  </a:solidFill>
                  <a:latin typeface="Verdana" panose="020B0604030504040204" pitchFamily="34" charset="0"/>
                  <a:ea typeface="微软雅黑" panose="020B0503020204020204" pitchFamily="34" charset="-122"/>
                </a:rPr>
                <a:t>启动阶段</a:t>
              </a:r>
            </a:p>
          </p:txBody>
        </p:sp>
        <p:sp>
          <p:nvSpPr>
            <p:cNvPr id="111" name="TextBox 68"/>
            <p:cNvSpPr txBox="1">
              <a:spLocks noChangeArrowheads="1"/>
            </p:cNvSpPr>
            <p:nvPr/>
          </p:nvSpPr>
          <p:spPr bwMode="auto">
            <a:xfrm>
              <a:off x="5061052" y="4058840"/>
              <a:ext cx="3139974" cy="490755"/>
            </a:xfrm>
            <a:prstGeom prst="rect">
              <a:avLst/>
            </a:prstGeom>
            <a:solidFill>
              <a:srgbClr val="37A9FF"/>
            </a:solidFill>
            <a:ln w="9525">
              <a:noFill/>
              <a:miter lim="800000"/>
            </a:ln>
          </p:spPr>
          <p:txBody>
            <a:bodyPr wrap="square">
              <a:spAutoFit/>
            </a:bodyPr>
            <a:lstStyle/>
            <a:p>
              <a:pPr algn="ctr" defTabSz="685722" fontAlgn="base">
                <a:spcBef>
                  <a:spcPct val="0"/>
                </a:spcBef>
                <a:spcAft>
                  <a:spcPct val="0"/>
                </a:spcAft>
              </a:pPr>
              <a:r>
                <a:rPr lang="zh-CN" altLang="en-US" sz="1200" b="1" dirty="0">
                  <a:solidFill>
                    <a:schemeClr val="bg1"/>
                  </a:solidFill>
                  <a:latin typeface="Verdana" panose="020B0604030504040204" pitchFamily="34" charset="0"/>
                  <a:ea typeface="微软雅黑" panose="020B0503020204020204" pitchFamily="34" charset="-122"/>
                </a:rPr>
                <a:t>合作方自行调测</a:t>
              </a:r>
            </a:p>
          </p:txBody>
        </p:sp>
        <p:sp>
          <p:nvSpPr>
            <p:cNvPr id="112" name="TextBox 69"/>
            <p:cNvSpPr txBox="1">
              <a:spLocks noChangeArrowheads="1"/>
            </p:cNvSpPr>
            <p:nvPr/>
          </p:nvSpPr>
          <p:spPr bwMode="auto">
            <a:xfrm>
              <a:off x="8517731" y="4058840"/>
              <a:ext cx="2819102" cy="490755"/>
            </a:xfrm>
            <a:prstGeom prst="rect">
              <a:avLst/>
            </a:prstGeom>
            <a:solidFill>
              <a:srgbClr val="37A9FF"/>
            </a:solidFill>
            <a:ln w="9525">
              <a:noFill/>
              <a:miter lim="800000"/>
            </a:ln>
          </p:spPr>
          <p:txBody>
            <a:bodyPr wrap="square">
              <a:spAutoFit/>
            </a:bodyPr>
            <a:lstStyle/>
            <a:p>
              <a:pPr algn="ctr" defTabSz="685722" fontAlgn="base">
                <a:spcBef>
                  <a:spcPct val="0"/>
                </a:spcBef>
                <a:spcAft>
                  <a:spcPct val="0"/>
                </a:spcAft>
              </a:pPr>
              <a:r>
                <a:rPr lang="zh-CN" altLang="en-US" sz="1200" b="1" dirty="0">
                  <a:solidFill>
                    <a:schemeClr val="bg1"/>
                  </a:solidFill>
                  <a:latin typeface="Verdana" panose="020B0604030504040204" pitchFamily="34" charset="0"/>
                  <a:ea typeface="微软雅黑" panose="020B0503020204020204" pitchFamily="34" charset="-122"/>
                </a:rPr>
                <a:t>实验室进驻</a:t>
              </a:r>
            </a:p>
          </p:txBody>
        </p:sp>
        <p:sp>
          <p:nvSpPr>
            <p:cNvPr id="113" name="TextBox 70"/>
            <p:cNvSpPr txBox="1">
              <a:spLocks noChangeArrowheads="1"/>
            </p:cNvSpPr>
            <p:nvPr/>
          </p:nvSpPr>
          <p:spPr bwMode="auto">
            <a:xfrm>
              <a:off x="11653540" y="4058840"/>
              <a:ext cx="2819104" cy="490755"/>
            </a:xfrm>
            <a:prstGeom prst="rect">
              <a:avLst/>
            </a:prstGeom>
            <a:solidFill>
              <a:srgbClr val="37A9FF"/>
            </a:solidFill>
            <a:ln w="9525">
              <a:noFill/>
              <a:miter lim="800000"/>
            </a:ln>
          </p:spPr>
          <p:txBody>
            <a:bodyPr wrap="square">
              <a:spAutoFit/>
            </a:bodyPr>
            <a:lstStyle/>
            <a:p>
              <a:pPr algn="ctr" defTabSz="685722" fontAlgn="base">
                <a:spcBef>
                  <a:spcPct val="0"/>
                </a:spcBef>
                <a:spcAft>
                  <a:spcPct val="0"/>
                </a:spcAft>
              </a:pPr>
              <a:r>
                <a:rPr lang="zh-CN" altLang="en-US" sz="1200" b="1" dirty="0">
                  <a:solidFill>
                    <a:schemeClr val="bg1"/>
                  </a:solidFill>
                  <a:latin typeface="Verdana" panose="020B0604030504040204" pitchFamily="34" charset="0"/>
                  <a:ea typeface="微软雅黑" panose="020B0503020204020204" pitchFamily="34" charset="-122"/>
                </a:rPr>
                <a:t>测试报告</a:t>
              </a:r>
            </a:p>
          </p:txBody>
        </p:sp>
        <p:sp>
          <p:nvSpPr>
            <p:cNvPr id="114" name="TextBox 71"/>
            <p:cNvSpPr txBox="1">
              <a:spLocks noChangeArrowheads="1"/>
            </p:cNvSpPr>
            <p:nvPr/>
          </p:nvSpPr>
          <p:spPr bwMode="auto">
            <a:xfrm>
              <a:off x="954286" y="4565154"/>
              <a:ext cx="3790057" cy="1663114"/>
            </a:xfrm>
            <a:prstGeom prst="rect">
              <a:avLst/>
            </a:prstGeom>
            <a:noFill/>
            <a:ln w="9525">
              <a:solidFill>
                <a:schemeClr val="accent1"/>
              </a:solidFill>
              <a:miter lim="800000"/>
            </a:ln>
          </p:spPr>
          <p:txBody>
            <a:bodyPr>
              <a:spAutoFit/>
            </a:bodyPr>
            <a:lstStyle/>
            <a:p>
              <a:pPr marL="214288" indent="-214288" defTabSz="685722" fontAlgn="base">
                <a:spcBef>
                  <a:spcPct val="0"/>
                </a:spcBef>
                <a:spcAft>
                  <a:spcPct val="0"/>
                </a:spcAft>
                <a:buFont typeface="Arial" panose="020B0604020202020204"/>
                <a:buChar char="•"/>
                <a:defRPr/>
              </a:pPr>
              <a:r>
                <a:rPr lang="zh-CN" altLang="en-US" sz="1100" b="1" dirty="0">
                  <a:solidFill>
                    <a:schemeClr val="bg1"/>
                  </a:solidFill>
                  <a:latin typeface="Verdana" panose="020B0604030504040204" pitchFamily="34" charset="0"/>
                  <a:ea typeface="微软雅黑" panose="020B0503020204020204" pitchFamily="34" charset="-122"/>
                </a:rPr>
                <a:t>获取</a:t>
              </a:r>
              <a:r>
                <a:rPr lang="zh-CN" altLang="en-US" sz="1100" b="1" dirty="0">
                  <a:solidFill>
                    <a:schemeClr val="bg1"/>
                  </a:solidFill>
                  <a:latin typeface="Verdana" panose="020B0604030504040204" pitchFamily="34" charset="0"/>
                </a:rPr>
                <a:t>模组厂家</a:t>
              </a:r>
              <a:r>
                <a:rPr lang="zh-CN" altLang="en-US" sz="1100" b="1" dirty="0">
                  <a:solidFill>
                    <a:schemeClr val="bg1"/>
                  </a:solidFill>
                  <a:latin typeface="Verdana" panose="020B0604030504040204" pitchFamily="34" charset="0"/>
                  <a:ea typeface="微软雅黑" panose="020B0503020204020204" pitchFamily="34" charset="-122"/>
                </a:rPr>
                <a:t>最新开发手册</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a:buChar char="•"/>
                <a:defRPr/>
              </a:pPr>
              <a:r>
                <a:rPr lang="zh-CN" altLang="en-US" sz="1100" b="1" dirty="0">
                  <a:solidFill>
                    <a:schemeClr val="bg1"/>
                  </a:solidFill>
                  <a:latin typeface="Verdana" panose="020B0604030504040204" pitchFamily="34" charset="0"/>
                  <a:ea typeface="微软雅黑" panose="020B0503020204020204" pitchFamily="34" charset="-122"/>
                </a:rPr>
                <a:t>获取</a:t>
              </a:r>
              <a:r>
                <a:rPr lang="zh-CN" altLang="zh-CN" sz="1100" b="1" dirty="0">
                  <a:solidFill>
                    <a:schemeClr val="bg1"/>
                  </a:solidFill>
                  <a:latin typeface="Verdana" panose="020B0604030504040204" pitchFamily="34" charset="0"/>
                  <a:ea typeface="微软雅黑" panose="020B0503020204020204" pitchFamily="34" charset="-122"/>
                </a:rPr>
                <a:t>联调申请表</a:t>
              </a:r>
              <a:r>
                <a:rPr lang="zh-CN" altLang="en-US" sz="1100" b="1" dirty="0">
                  <a:solidFill>
                    <a:schemeClr val="bg1"/>
                  </a:solidFill>
                  <a:latin typeface="Verdana" panose="020B0604030504040204" pitchFamily="34" charset="0"/>
                  <a:ea typeface="微软雅黑" panose="020B0503020204020204" pitchFamily="34" charset="-122"/>
                </a:rPr>
                <a:t>、</a:t>
              </a:r>
              <a:r>
                <a:rPr lang="zh-CN" altLang="zh-CN" sz="1100" b="1" dirty="0">
                  <a:solidFill>
                    <a:schemeClr val="bg1"/>
                  </a:solidFill>
                  <a:latin typeface="Verdana" panose="020B0604030504040204" pitchFamily="34" charset="0"/>
                  <a:ea typeface="微软雅黑" panose="020B0503020204020204" pitchFamily="34" charset="-122"/>
                </a:rPr>
                <a:t>联调入口</a:t>
              </a:r>
              <a:r>
                <a:rPr lang="en-US" altLang="zh-CN" sz="1100" b="1" dirty="0">
                  <a:solidFill>
                    <a:schemeClr val="bg1"/>
                  </a:solidFill>
                  <a:latin typeface="Verdana" panose="020B0604030504040204" pitchFamily="34" charset="0"/>
                  <a:ea typeface="微软雅黑" panose="020B0503020204020204" pitchFamily="34" charset="-122"/>
                </a:rPr>
                <a:t>checklist</a:t>
              </a:r>
              <a:r>
                <a:rPr lang="zh-CN" altLang="en-US" sz="1100" b="1" dirty="0">
                  <a:solidFill>
                    <a:schemeClr val="bg1"/>
                  </a:solidFill>
                  <a:latin typeface="Verdana" panose="020B0604030504040204" pitchFamily="34" charset="0"/>
                  <a:ea typeface="微软雅黑" panose="020B0503020204020204" pitchFamily="34" charset="-122"/>
                </a:rPr>
                <a:t>、</a:t>
              </a:r>
              <a:r>
                <a:rPr lang="zh-CN" altLang="zh-CN" sz="1100" b="1" dirty="0">
                  <a:solidFill>
                    <a:schemeClr val="bg1"/>
                  </a:solidFill>
                  <a:latin typeface="Verdana" panose="020B0604030504040204" pitchFamily="34" charset="0"/>
                  <a:ea typeface="微软雅黑" panose="020B0503020204020204" pitchFamily="34" charset="-122"/>
                </a:rPr>
                <a:t>联调指南</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a:buChar char="•"/>
                <a:defRPr/>
              </a:pPr>
              <a:r>
                <a:rPr lang="zh-CN" altLang="en-US" sz="1100" b="1" dirty="0">
                  <a:solidFill>
                    <a:schemeClr val="bg1"/>
                  </a:solidFill>
                  <a:latin typeface="Verdana" panose="020B0604030504040204" pitchFamily="34" charset="0"/>
                  <a:ea typeface="微软雅黑" panose="020B0503020204020204" pitchFamily="34" charset="-122"/>
                </a:rPr>
                <a:t>获取物联网平台开发文档</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a:buChar char="•"/>
                <a:defRPr/>
              </a:pPr>
              <a:r>
                <a:rPr lang="zh-CN" altLang="en-US" sz="1100" b="1" dirty="0">
                  <a:solidFill>
                    <a:schemeClr val="bg1"/>
                  </a:solidFill>
                  <a:latin typeface="Verdana" panose="020B0604030504040204" pitchFamily="34" charset="0"/>
                  <a:ea typeface="微软雅黑" panose="020B0503020204020204" pitchFamily="34" charset="-122"/>
                </a:rPr>
                <a:t>申请</a:t>
              </a:r>
              <a:r>
                <a:rPr lang="en-US" altLang="zh-CN" sz="1100" b="1" dirty="0" err="1">
                  <a:solidFill>
                    <a:schemeClr val="bg1"/>
                  </a:solidFill>
                  <a:latin typeface="Verdana" panose="020B0604030504040204" pitchFamily="34" charset="0"/>
                  <a:ea typeface="微软雅黑" panose="020B0503020204020204" pitchFamily="34" charset="-122"/>
                </a:rPr>
                <a:t>SoftRadio</a:t>
              </a:r>
              <a:endParaRPr lang="zh-CN" altLang="en-US" sz="1100" b="1" dirty="0">
                <a:solidFill>
                  <a:schemeClr val="bg1"/>
                </a:solidFill>
                <a:latin typeface="Verdana" panose="020B0604030504040204" pitchFamily="34" charset="0"/>
                <a:ea typeface="微软雅黑" panose="020B0503020204020204" pitchFamily="34" charset="-122"/>
              </a:endParaRPr>
            </a:p>
          </p:txBody>
        </p:sp>
        <p:sp>
          <p:nvSpPr>
            <p:cNvPr id="115" name="矩形 72"/>
            <p:cNvSpPr>
              <a:spLocks noChangeArrowheads="1"/>
            </p:cNvSpPr>
            <p:nvPr/>
          </p:nvSpPr>
          <p:spPr bwMode="auto">
            <a:xfrm>
              <a:off x="5061050" y="4552653"/>
              <a:ext cx="3139975" cy="1643717"/>
            </a:xfrm>
            <a:prstGeom prst="rect">
              <a:avLst/>
            </a:prstGeom>
            <a:noFill/>
            <a:ln w="9525">
              <a:solidFill>
                <a:schemeClr val="accent1"/>
              </a:solidFill>
              <a:miter lim="800000"/>
            </a:ln>
          </p:spPr>
          <p:txBody>
            <a:bodyPr/>
            <a:lstStyle/>
            <a:p>
              <a:pPr marL="214288" indent="-214288" defTabSz="685722" fontAlgn="base">
                <a:spcBef>
                  <a:spcPct val="0"/>
                </a:spcBef>
                <a:spcAft>
                  <a:spcPct val="0"/>
                </a:spcAft>
                <a:buFont typeface="Arial" panose="020B0604020202020204" pitchFamily="34" charset="0"/>
                <a:buChar char="•"/>
              </a:pPr>
              <a:r>
                <a:rPr lang="zh-CN" altLang="zh-CN" sz="1100" b="1" dirty="0">
                  <a:solidFill>
                    <a:schemeClr val="bg1"/>
                  </a:solidFill>
                  <a:latin typeface="Verdana" panose="020B0604030504040204" pitchFamily="34" charset="0"/>
                  <a:ea typeface="微软雅黑" panose="020B0503020204020204" pitchFamily="34" charset="-122"/>
                </a:rPr>
                <a:t>完成硬件电路设计</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pitchFamily="34" charset="0"/>
                <a:buChar char="•"/>
              </a:pPr>
              <a:r>
                <a:rPr lang="zh-CN" altLang="zh-CN" sz="1100" b="1" dirty="0">
                  <a:solidFill>
                    <a:schemeClr val="bg1"/>
                  </a:solidFill>
                  <a:latin typeface="Verdana" panose="020B0604030504040204" pitchFamily="34" charset="0"/>
                  <a:ea typeface="微软雅黑" panose="020B0503020204020204" pitchFamily="34" charset="-122"/>
                </a:rPr>
                <a:t>基本</a:t>
              </a:r>
              <a:r>
                <a:rPr lang="en-US" altLang="zh-CN" sz="1100" b="1" dirty="0">
                  <a:solidFill>
                    <a:schemeClr val="bg1"/>
                  </a:solidFill>
                  <a:latin typeface="Verdana" panose="020B0604030504040204" pitchFamily="34" charset="0"/>
                  <a:ea typeface="微软雅黑" panose="020B0503020204020204" pitchFamily="34" charset="-122"/>
                </a:rPr>
                <a:t>AT</a:t>
              </a:r>
              <a:r>
                <a:rPr lang="zh-CN" altLang="zh-CN" sz="1100" b="1" dirty="0">
                  <a:solidFill>
                    <a:schemeClr val="bg1"/>
                  </a:solidFill>
                  <a:latin typeface="Verdana" panose="020B0604030504040204" pitchFamily="34" charset="0"/>
                  <a:ea typeface="微软雅黑" panose="020B0503020204020204" pitchFamily="34" charset="-122"/>
                </a:rPr>
                <a:t>命令</a:t>
              </a:r>
              <a:r>
                <a:rPr lang="zh-CN" altLang="en-US" sz="1100" b="1" dirty="0">
                  <a:solidFill>
                    <a:schemeClr val="bg1"/>
                  </a:solidFill>
                  <a:latin typeface="Verdana" panose="020B0604030504040204" pitchFamily="34" charset="0"/>
                  <a:ea typeface="微软雅黑" panose="020B0503020204020204" pitchFamily="34" charset="-122"/>
                </a:rPr>
                <a:t>调测</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pitchFamily="34" charset="0"/>
                <a:buChar char="•"/>
              </a:pPr>
              <a:r>
                <a:rPr lang="zh-CN" altLang="zh-CN" sz="1100" b="1" dirty="0">
                  <a:solidFill>
                    <a:schemeClr val="bg1"/>
                  </a:solidFill>
                  <a:latin typeface="Verdana" panose="020B0604030504040204" pitchFamily="34" charset="0"/>
                  <a:ea typeface="微软雅黑" panose="020B0503020204020204" pitchFamily="34" charset="-122"/>
                </a:rPr>
                <a:t>利用</a:t>
              </a:r>
              <a:r>
                <a:rPr lang="en-US" altLang="zh-CN" sz="1100" b="1" dirty="0" err="1">
                  <a:solidFill>
                    <a:schemeClr val="bg1"/>
                  </a:solidFill>
                  <a:latin typeface="Verdana" panose="020B0604030504040204" pitchFamily="34" charset="0"/>
                  <a:ea typeface="微软雅黑" panose="020B0503020204020204" pitchFamily="34" charset="-122"/>
                </a:rPr>
                <a:t>SoftRadio</a:t>
              </a:r>
              <a:r>
                <a:rPr lang="zh-CN" altLang="zh-CN" sz="1100" b="1" dirty="0">
                  <a:solidFill>
                    <a:schemeClr val="bg1"/>
                  </a:solidFill>
                  <a:latin typeface="Verdana" panose="020B0604030504040204" pitchFamily="34" charset="0"/>
                  <a:ea typeface="微软雅黑" panose="020B0503020204020204" pitchFamily="34" charset="-122"/>
                </a:rPr>
                <a:t>进行远程调试</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pitchFamily="34" charset="0"/>
                <a:buChar char="•"/>
              </a:pPr>
              <a:r>
                <a:rPr lang="zh-CN" altLang="en-US" sz="1100" b="1" dirty="0">
                  <a:solidFill>
                    <a:schemeClr val="bg1"/>
                  </a:solidFill>
                  <a:latin typeface="Verdana" panose="020B0604030504040204" pitchFamily="34" charset="0"/>
                  <a:ea typeface="微软雅黑" panose="020B0503020204020204" pitchFamily="34" charset="-122"/>
                </a:rPr>
                <a:t>提交预</a:t>
              </a:r>
              <a:r>
                <a:rPr lang="zh-CN" altLang="zh-CN" sz="1100" b="1" dirty="0">
                  <a:solidFill>
                    <a:schemeClr val="bg1"/>
                  </a:solidFill>
                  <a:latin typeface="Verdana" panose="020B0604030504040204" pitchFamily="34" charset="0"/>
                  <a:ea typeface="微软雅黑" panose="020B0503020204020204" pitchFamily="34" charset="-122"/>
                </a:rPr>
                <a:t>测试报告</a:t>
              </a:r>
            </a:p>
          </p:txBody>
        </p:sp>
        <p:sp>
          <p:nvSpPr>
            <p:cNvPr id="116" name="矩形 73"/>
            <p:cNvSpPr>
              <a:spLocks noChangeArrowheads="1"/>
            </p:cNvSpPr>
            <p:nvPr/>
          </p:nvSpPr>
          <p:spPr bwMode="auto">
            <a:xfrm>
              <a:off x="8517731" y="4552653"/>
              <a:ext cx="2819103" cy="1643717"/>
            </a:xfrm>
            <a:prstGeom prst="rect">
              <a:avLst/>
            </a:prstGeom>
            <a:noFill/>
            <a:ln w="9525">
              <a:solidFill>
                <a:schemeClr val="accent1"/>
              </a:solidFill>
              <a:miter lim="800000"/>
            </a:ln>
          </p:spPr>
          <p:txBody>
            <a:bodyPr/>
            <a:lstStyle/>
            <a:p>
              <a:pPr marL="214288" indent="-214288" defTabSz="685722" fontAlgn="base">
                <a:spcBef>
                  <a:spcPct val="0"/>
                </a:spcBef>
                <a:spcAft>
                  <a:spcPct val="0"/>
                </a:spcAft>
                <a:buFont typeface="Arial" panose="020B0604020202020204" pitchFamily="34" charset="0"/>
                <a:buChar char="•"/>
              </a:pPr>
              <a:r>
                <a:rPr lang="zh-CN" altLang="en-US" sz="1100" b="1" dirty="0">
                  <a:solidFill>
                    <a:schemeClr val="bg1"/>
                  </a:solidFill>
                  <a:latin typeface="Verdana" panose="020B0604030504040204" pitchFamily="34" charset="0"/>
                  <a:ea typeface="微软雅黑" panose="020B0503020204020204" pitchFamily="34" charset="-122"/>
                </a:rPr>
                <a:t>兼容性测试（通信功能、可靠性）</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pitchFamily="34" charset="0"/>
                <a:buChar char="•"/>
              </a:pPr>
              <a:r>
                <a:rPr lang="zh-CN" altLang="en-US" sz="1100" b="1" dirty="0">
                  <a:solidFill>
                    <a:schemeClr val="bg1"/>
                  </a:solidFill>
                  <a:latin typeface="Verdana" panose="020B0604030504040204" pitchFamily="34" charset="0"/>
                  <a:ea typeface="微软雅黑" panose="020B0503020204020204" pitchFamily="34" charset="-122"/>
                </a:rPr>
                <a:t>天线性能测试</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pitchFamily="34" charset="0"/>
                <a:buChar char="•"/>
              </a:pPr>
              <a:r>
                <a:rPr lang="zh-CN" altLang="en-US" sz="1100" b="1" dirty="0">
                  <a:solidFill>
                    <a:schemeClr val="bg1"/>
                  </a:solidFill>
                  <a:latin typeface="Verdana" panose="020B0604030504040204" pitchFamily="34" charset="0"/>
                  <a:ea typeface="微软雅黑" panose="020B0503020204020204" pitchFamily="34" charset="-122"/>
                </a:rPr>
                <a:t>功耗测试</a:t>
              </a:r>
              <a:endParaRPr lang="zh-CN" altLang="zh-CN" sz="1100" b="1" dirty="0">
                <a:solidFill>
                  <a:schemeClr val="bg1"/>
                </a:solidFill>
                <a:latin typeface="Verdana" panose="020B0604030504040204" pitchFamily="34" charset="0"/>
                <a:ea typeface="微软雅黑" panose="020B0503020204020204" pitchFamily="34" charset="-122"/>
              </a:endParaRPr>
            </a:p>
          </p:txBody>
        </p:sp>
        <p:sp>
          <p:nvSpPr>
            <p:cNvPr id="117" name="矩形 74"/>
            <p:cNvSpPr>
              <a:spLocks noChangeArrowheads="1"/>
            </p:cNvSpPr>
            <p:nvPr/>
          </p:nvSpPr>
          <p:spPr bwMode="auto">
            <a:xfrm>
              <a:off x="11653540" y="4552653"/>
              <a:ext cx="2819103" cy="1643717"/>
            </a:xfrm>
            <a:prstGeom prst="rect">
              <a:avLst/>
            </a:prstGeom>
            <a:noFill/>
            <a:ln w="9525">
              <a:solidFill>
                <a:schemeClr val="accent1"/>
              </a:solidFill>
              <a:miter lim="800000"/>
            </a:ln>
          </p:spPr>
          <p:txBody>
            <a:bodyPr/>
            <a:lstStyle/>
            <a:p>
              <a:pPr marL="214288" indent="-214288" defTabSz="685722" fontAlgn="base">
                <a:spcBef>
                  <a:spcPct val="0"/>
                </a:spcBef>
                <a:spcAft>
                  <a:spcPct val="0"/>
                </a:spcAft>
                <a:buFont typeface="Arial" panose="020B0604020202020204" pitchFamily="34" charset="0"/>
                <a:buChar char="•"/>
              </a:pPr>
              <a:r>
                <a:rPr lang="zh-CN" altLang="zh-CN" sz="1100" b="1" dirty="0">
                  <a:solidFill>
                    <a:schemeClr val="bg1"/>
                  </a:solidFill>
                  <a:latin typeface="Verdana" panose="020B0604030504040204" pitchFamily="34" charset="0"/>
                  <a:ea typeface="微软雅黑" panose="020B0503020204020204" pitchFamily="34" charset="-122"/>
                </a:rPr>
                <a:t>联合输出测试报告</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pitchFamily="34" charset="0"/>
                <a:buChar char="•"/>
              </a:pPr>
              <a:r>
                <a:rPr lang="zh-CN" altLang="zh-CN" sz="1100" b="1" dirty="0">
                  <a:solidFill>
                    <a:schemeClr val="bg1"/>
                  </a:solidFill>
                  <a:latin typeface="Verdana" panose="020B0604030504040204" pitchFamily="34" charset="0"/>
                  <a:ea typeface="微软雅黑" panose="020B0503020204020204" pitchFamily="34" charset="-122"/>
                </a:rPr>
                <a:t>合作方输出终端使用端到端的指导书</a:t>
              </a:r>
              <a:endParaRPr lang="en-US" altLang="zh-CN" sz="1100" b="1" dirty="0">
                <a:solidFill>
                  <a:schemeClr val="bg1"/>
                </a:solidFill>
                <a:latin typeface="Verdana" panose="020B0604030504040204" pitchFamily="34" charset="0"/>
                <a:ea typeface="微软雅黑" panose="020B0503020204020204" pitchFamily="34" charset="-122"/>
              </a:endParaRPr>
            </a:p>
            <a:p>
              <a:pPr marL="214288" indent="-214288" defTabSz="685722" fontAlgn="base">
                <a:spcBef>
                  <a:spcPct val="0"/>
                </a:spcBef>
                <a:spcAft>
                  <a:spcPct val="0"/>
                </a:spcAft>
                <a:buFont typeface="Arial" panose="020B0604020202020204" pitchFamily="34" charset="0"/>
                <a:buChar char="•"/>
              </a:pPr>
              <a:r>
                <a:rPr lang="zh-CN" altLang="zh-CN" sz="1100" b="1" dirty="0">
                  <a:solidFill>
                    <a:schemeClr val="bg1"/>
                  </a:solidFill>
                  <a:latin typeface="+mn-ea"/>
                </a:rPr>
                <a:t>一个月的时间完成产品孵化到商用</a:t>
              </a:r>
              <a:endParaRPr lang="zh-CN" altLang="zh-CN" sz="1100" b="1" dirty="0">
                <a:solidFill>
                  <a:schemeClr val="bg1"/>
                </a:solidFill>
                <a:latin typeface="Verdana" panose="020B0604030504040204" pitchFamily="34" charset="0"/>
                <a:ea typeface="微软雅黑" panose="020B0503020204020204" pitchFamily="34" charset="-122"/>
              </a:endParaRPr>
            </a:p>
          </p:txBody>
        </p:sp>
        <p:sp>
          <p:nvSpPr>
            <p:cNvPr id="185" name="五边形 75"/>
            <p:cNvSpPr>
              <a:spLocks noChangeArrowheads="1"/>
            </p:cNvSpPr>
            <p:nvPr/>
          </p:nvSpPr>
          <p:spPr bwMode="auto">
            <a:xfrm>
              <a:off x="954286" y="6284283"/>
              <a:ext cx="3790058" cy="372316"/>
            </a:xfrm>
            <a:prstGeom prst="homePlate">
              <a:avLst>
                <a:gd name="adj" fmla="val 50105"/>
              </a:avLst>
            </a:prstGeom>
            <a:solidFill>
              <a:srgbClr val="37A9FF"/>
            </a:solidFill>
            <a:ln w="9525" algn="ctr">
              <a:solidFill>
                <a:srgbClr val="FFFFFF"/>
              </a:solidFill>
              <a:round/>
            </a:ln>
          </p:spPr>
          <p:txBody>
            <a:bodyPr anchor="ctr"/>
            <a:lstStyle/>
            <a:p>
              <a:pPr algn="ctr" defTabSz="685722" fontAlgn="base">
                <a:spcBef>
                  <a:spcPct val="0"/>
                </a:spcBef>
                <a:spcAft>
                  <a:spcPct val="0"/>
                </a:spcAft>
              </a:pPr>
              <a:r>
                <a:rPr lang="en-US" altLang="zh-CN" sz="1200" b="1" dirty="0">
                  <a:solidFill>
                    <a:schemeClr val="bg1"/>
                  </a:solidFill>
                  <a:latin typeface="Arial" panose="020B0604020202020204" pitchFamily="34" charset="0"/>
                  <a:ea typeface="宋体" panose="02010600030101010101" pitchFamily="2" charset="-122"/>
                </a:rPr>
                <a:t>1</a:t>
              </a:r>
              <a:r>
                <a:rPr lang="zh-CN" altLang="en-US" sz="1200" b="1" dirty="0">
                  <a:solidFill>
                    <a:schemeClr val="bg1"/>
                  </a:solidFill>
                  <a:latin typeface="Arial" panose="020B0604020202020204" pitchFamily="34" charset="0"/>
                  <a:ea typeface="宋体" panose="02010600030101010101" pitchFamily="2" charset="-122"/>
                </a:rPr>
                <a:t>周</a:t>
              </a:r>
            </a:p>
          </p:txBody>
        </p:sp>
        <p:sp>
          <p:nvSpPr>
            <p:cNvPr id="186" name="五边形 76"/>
            <p:cNvSpPr>
              <a:spLocks noChangeArrowheads="1"/>
            </p:cNvSpPr>
            <p:nvPr/>
          </p:nvSpPr>
          <p:spPr bwMode="auto">
            <a:xfrm>
              <a:off x="5061050" y="6284283"/>
              <a:ext cx="3139975" cy="372316"/>
            </a:xfrm>
            <a:prstGeom prst="homePlate">
              <a:avLst>
                <a:gd name="adj" fmla="val 50100"/>
              </a:avLst>
            </a:prstGeom>
            <a:solidFill>
              <a:srgbClr val="37A9FF"/>
            </a:solidFill>
            <a:ln w="9525" algn="ctr">
              <a:solidFill>
                <a:srgbClr val="FFFFFF"/>
              </a:solidFill>
              <a:round/>
            </a:ln>
          </p:spPr>
          <p:txBody>
            <a:bodyPr anchor="ctr"/>
            <a:lstStyle/>
            <a:p>
              <a:pPr algn="ctr" defTabSz="685722" fontAlgn="base">
                <a:spcBef>
                  <a:spcPct val="0"/>
                </a:spcBef>
                <a:spcAft>
                  <a:spcPct val="0"/>
                </a:spcAft>
              </a:pPr>
              <a:r>
                <a:rPr lang="en-US" altLang="zh-CN" sz="1200" b="1" dirty="0">
                  <a:solidFill>
                    <a:schemeClr val="bg1"/>
                  </a:solidFill>
                  <a:latin typeface="Arial" panose="020B0604020202020204" pitchFamily="34" charset="0"/>
                  <a:ea typeface="宋体" panose="02010600030101010101" pitchFamily="2" charset="-122"/>
                </a:rPr>
                <a:t>2~4</a:t>
              </a:r>
              <a:r>
                <a:rPr lang="zh-CN" altLang="en-US" sz="1200" b="1" dirty="0">
                  <a:solidFill>
                    <a:schemeClr val="bg1"/>
                  </a:solidFill>
                  <a:latin typeface="Arial" panose="020B0604020202020204" pitchFamily="34" charset="0"/>
                  <a:ea typeface="宋体" panose="02010600030101010101" pitchFamily="2" charset="-122"/>
                </a:rPr>
                <a:t>周</a:t>
              </a:r>
            </a:p>
          </p:txBody>
        </p:sp>
        <p:sp>
          <p:nvSpPr>
            <p:cNvPr id="187" name="五边形 77"/>
            <p:cNvSpPr>
              <a:spLocks noChangeArrowheads="1"/>
            </p:cNvSpPr>
            <p:nvPr/>
          </p:nvSpPr>
          <p:spPr bwMode="auto">
            <a:xfrm>
              <a:off x="8517731" y="6284283"/>
              <a:ext cx="2819103" cy="372316"/>
            </a:xfrm>
            <a:prstGeom prst="homePlate">
              <a:avLst>
                <a:gd name="adj" fmla="val 50083"/>
              </a:avLst>
            </a:prstGeom>
            <a:solidFill>
              <a:srgbClr val="37A9FF"/>
            </a:solidFill>
            <a:ln w="9525" algn="ctr">
              <a:solidFill>
                <a:srgbClr val="FFFFFF"/>
              </a:solidFill>
              <a:round/>
            </a:ln>
          </p:spPr>
          <p:txBody>
            <a:bodyPr anchor="ctr"/>
            <a:lstStyle/>
            <a:p>
              <a:pPr algn="ctr" defTabSz="685722" fontAlgn="base">
                <a:spcBef>
                  <a:spcPct val="0"/>
                </a:spcBef>
                <a:spcAft>
                  <a:spcPct val="0"/>
                </a:spcAft>
              </a:pPr>
              <a:r>
                <a:rPr lang="en-US" altLang="zh-CN" sz="1200" b="1" dirty="0">
                  <a:solidFill>
                    <a:schemeClr val="bg1"/>
                  </a:solidFill>
                  <a:latin typeface="Arial" panose="020B0604020202020204" pitchFamily="34" charset="0"/>
                  <a:ea typeface="宋体" panose="02010600030101010101" pitchFamily="2" charset="-122"/>
                </a:rPr>
                <a:t>2</a:t>
              </a:r>
              <a:r>
                <a:rPr lang="zh-CN" altLang="en-US" sz="1200" b="1" dirty="0">
                  <a:solidFill>
                    <a:schemeClr val="bg1"/>
                  </a:solidFill>
                  <a:latin typeface="Arial" panose="020B0604020202020204" pitchFamily="34" charset="0"/>
                  <a:ea typeface="宋体" panose="02010600030101010101" pitchFamily="2" charset="-122"/>
                </a:rPr>
                <a:t>周</a:t>
              </a:r>
            </a:p>
          </p:txBody>
        </p:sp>
        <p:sp>
          <p:nvSpPr>
            <p:cNvPr id="188" name="五边形 78"/>
            <p:cNvSpPr>
              <a:spLocks noChangeArrowheads="1"/>
            </p:cNvSpPr>
            <p:nvPr/>
          </p:nvSpPr>
          <p:spPr bwMode="auto">
            <a:xfrm>
              <a:off x="11653540" y="6284283"/>
              <a:ext cx="2819104" cy="372316"/>
            </a:xfrm>
            <a:prstGeom prst="homePlate">
              <a:avLst>
                <a:gd name="adj" fmla="val 50036"/>
              </a:avLst>
            </a:prstGeom>
            <a:solidFill>
              <a:srgbClr val="37A9FF"/>
            </a:solidFill>
            <a:ln w="9525" algn="ctr">
              <a:solidFill>
                <a:srgbClr val="FFFFFF"/>
              </a:solidFill>
              <a:round/>
            </a:ln>
          </p:spPr>
          <p:txBody>
            <a:bodyPr anchor="ctr"/>
            <a:lstStyle/>
            <a:p>
              <a:pPr algn="ctr" defTabSz="685722" fontAlgn="base">
                <a:spcBef>
                  <a:spcPct val="0"/>
                </a:spcBef>
                <a:spcAft>
                  <a:spcPct val="0"/>
                </a:spcAft>
              </a:pPr>
              <a:r>
                <a:rPr lang="en-US" altLang="zh-CN" sz="1200" b="1" dirty="0">
                  <a:solidFill>
                    <a:schemeClr val="bg1"/>
                  </a:solidFill>
                  <a:latin typeface="Arial" panose="020B0604020202020204" pitchFamily="34" charset="0"/>
                  <a:ea typeface="宋体" panose="02010600030101010101" pitchFamily="2" charset="-122"/>
                </a:rPr>
                <a:t>1</a:t>
              </a:r>
              <a:r>
                <a:rPr lang="zh-CN" altLang="en-US" sz="1200" b="1" dirty="0">
                  <a:solidFill>
                    <a:schemeClr val="bg1"/>
                  </a:solidFill>
                  <a:latin typeface="Arial" panose="020B0604020202020204" pitchFamily="34" charset="0"/>
                  <a:ea typeface="宋体" panose="02010600030101010101" pitchFamily="2" charset="-122"/>
                </a:rPr>
                <a:t>周</a:t>
              </a:r>
            </a:p>
          </p:txBody>
        </p:sp>
      </p:grpSp>
    </p:spTree>
    <p:extLst>
      <p:ext uri="{BB962C8B-B14F-4D97-AF65-F5344CB8AC3E}">
        <p14:creationId xmlns="" xmlns:p14="http://schemas.microsoft.com/office/powerpoint/2010/main" val="16745241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22908" y="977931"/>
            <a:ext cx="7317000" cy="774470"/>
          </a:xfrm>
          <a:prstGeom prst="roundRect">
            <a:avLst>
              <a:gd name="adj" fmla="val 50000"/>
            </a:avLst>
          </a:prstGeom>
          <a:gradFill>
            <a:gsLst>
              <a:gs pos="100000">
                <a:srgbClr val="DEDEDE"/>
              </a:gs>
              <a:gs pos="0">
                <a:srgbClr val="FBFBFB"/>
              </a:gs>
            </a:gsLst>
            <a:lin ang="5400000" scaled="1"/>
          </a:gra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r>
              <a:rPr lang="en-US" altLang="zh-CN" sz="1500" dirty="0" err="1" smtClean="0">
                <a:solidFill>
                  <a:prstClr val="black"/>
                </a:solidFill>
                <a:latin typeface="+mn-ea"/>
              </a:rPr>
              <a:t>ba</a:t>
            </a:r>
            <a:endParaRPr lang="zh-CN" altLang="en-US" sz="1500" dirty="0">
              <a:solidFill>
                <a:prstClr val="black"/>
              </a:solidFill>
              <a:latin typeface="+mn-ea"/>
            </a:endParaRPr>
          </a:p>
        </p:txBody>
      </p:sp>
      <p:sp>
        <p:nvSpPr>
          <p:cNvPr id="4" name="圆角矩形 3"/>
          <p:cNvSpPr/>
          <p:nvPr/>
        </p:nvSpPr>
        <p:spPr>
          <a:xfrm>
            <a:off x="922908" y="2079932"/>
            <a:ext cx="7317000" cy="774470"/>
          </a:xfrm>
          <a:prstGeom prst="roundRect">
            <a:avLst>
              <a:gd name="adj" fmla="val 50000"/>
            </a:avLst>
          </a:prstGeom>
          <a:gradFill>
            <a:gsLst>
              <a:gs pos="100000">
                <a:srgbClr val="DEDEDE"/>
              </a:gs>
              <a:gs pos="0">
                <a:srgbClr val="FBFBFB"/>
              </a:gs>
            </a:gsLst>
            <a:lin ang="5400000" scaled="1"/>
          </a:gra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endParaRPr lang="zh-CN" altLang="en-US" sz="1500" dirty="0">
              <a:solidFill>
                <a:prstClr val="black"/>
              </a:solidFill>
              <a:latin typeface="+mn-ea"/>
            </a:endParaRPr>
          </a:p>
        </p:txBody>
      </p:sp>
      <p:sp>
        <p:nvSpPr>
          <p:cNvPr id="5" name="圆角矩形 4"/>
          <p:cNvSpPr/>
          <p:nvPr/>
        </p:nvSpPr>
        <p:spPr>
          <a:xfrm>
            <a:off x="922908" y="3181932"/>
            <a:ext cx="7317000" cy="774470"/>
          </a:xfrm>
          <a:prstGeom prst="roundRect">
            <a:avLst>
              <a:gd name="adj" fmla="val 50000"/>
            </a:avLst>
          </a:prstGeom>
          <a:solidFill>
            <a:schemeClr val="accent2"/>
          </a:solidFill>
          <a:ln w="190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51" tIns="34275" rIns="68551" bIns="34275" numCol="1" anchor="t" anchorCtr="0" compatLnSpc="1">
            <a:prstTxWarp prst="textNoShape">
              <a:avLst/>
            </a:prstTxWarp>
          </a:bodyPr>
          <a:lstStyle/>
          <a:p>
            <a:endParaRPr lang="zh-CN" altLang="en-US" sz="1500" dirty="0">
              <a:solidFill>
                <a:prstClr val="black"/>
              </a:solidFill>
              <a:latin typeface="+mn-ea"/>
            </a:endParaRPr>
          </a:p>
        </p:txBody>
      </p:sp>
      <p:cxnSp>
        <p:nvCxnSpPr>
          <p:cNvPr id="6" name="直接连接符 5"/>
          <p:cNvCxnSpPr/>
          <p:nvPr/>
        </p:nvCxnSpPr>
        <p:spPr>
          <a:xfrm>
            <a:off x="1829408" y="1094103"/>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8"/>
          <p:cNvGrpSpPr/>
          <p:nvPr/>
        </p:nvGrpSpPr>
        <p:grpSpPr>
          <a:xfrm>
            <a:off x="1044360" y="1084755"/>
            <a:ext cx="585966" cy="560822"/>
            <a:chOff x="2275359" y="3935033"/>
            <a:chExt cx="714832" cy="684000"/>
          </a:xfrm>
        </p:grpSpPr>
        <p:sp>
          <p:nvSpPr>
            <p:cNvPr id="8" name="椭圆 7"/>
            <p:cNvSpPr/>
            <p:nvPr/>
          </p:nvSpPr>
          <p:spPr>
            <a:xfrm>
              <a:off x="2275359" y="3935033"/>
              <a:ext cx="684000" cy="684000"/>
            </a:xfrm>
            <a:prstGeom prst="ellipse">
              <a:avLst/>
            </a:prstGeom>
            <a:solidFill>
              <a:srgbClr val="FFC000"/>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7" name="组合 10"/>
            <p:cNvGrpSpPr/>
            <p:nvPr/>
          </p:nvGrpSpPr>
          <p:grpSpPr>
            <a:xfrm>
              <a:off x="2471993" y="4112467"/>
              <a:ext cx="518198" cy="477070"/>
              <a:chOff x="5280229" y="2677954"/>
              <a:chExt cx="655391" cy="603376"/>
            </a:xfrm>
          </p:grpSpPr>
          <p:sp>
            <p:nvSpPr>
              <p:cNvPr id="10" name="Freeform 55"/>
              <p:cNvSpPr>
                <a:spLocks/>
              </p:cNvSpPr>
              <p:nvPr/>
            </p:nvSpPr>
            <p:spPr bwMode="auto">
              <a:xfrm>
                <a:off x="5305196" y="2682116"/>
                <a:ext cx="630424" cy="599214"/>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1" name="Freeform 56"/>
              <p:cNvSpPr>
                <a:spLocks noEditPoints="1"/>
              </p:cNvSpPr>
              <p:nvPr/>
            </p:nvSpPr>
            <p:spPr bwMode="auto">
              <a:xfrm>
                <a:off x="5280229" y="2677954"/>
                <a:ext cx="151885" cy="380752"/>
              </a:xfrm>
              <a:custGeom>
                <a:avLst/>
                <a:gdLst>
                  <a:gd name="T0" fmla="*/ 17 w 31"/>
                  <a:gd name="T1" fmla="*/ 0 h 77"/>
                  <a:gd name="T2" fmla="*/ 28 w 31"/>
                  <a:gd name="T3" fmla="*/ 5 h 77"/>
                  <a:gd name="T4" fmla="*/ 31 w 31"/>
                  <a:gd name="T5" fmla="*/ 18 h 77"/>
                  <a:gd name="T6" fmla="*/ 31 w 31"/>
                  <a:gd name="T7" fmla="*/ 63 h 77"/>
                  <a:gd name="T8" fmla="*/ 27 w 31"/>
                  <a:gd name="T9" fmla="*/ 74 h 77"/>
                  <a:gd name="T10" fmla="*/ 16 w 31"/>
                  <a:gd name="T11" fmla="*/ 77 h 77"/>
                  <a:gd name="T12" fmla="*/ 2 w 31"/>
                  <a:gd name="T13" fmla="*/ 72 h 77"/>
                  <a:gd name="T14" fmla="*/ 0 w 31"/>
                  <a:gd name="T15" fmla="*/ 57 h 77"/>
                  <a:gd name="T16" fmla="*/ 0 w 31"/>
                  <a:gd name="T17" fmla="*/ 21 h 77"/>
                  <a:gd name="T18" fmla="*/ 3 w 31"/>
                  <a:gd name="T19" fmla="*/ 6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2" name="Freeform 57"/>
              <p:cNvSpPr>
                <a:spLocks/>
              </p:cNvSpPr>
              <p:nvPr/>
            </p:nvSpPr>
            <p:spPr bwMode="auto">
              <a:xfrm>
                <a:off x="5482048" y="2682116"/>
                <a:ext cx="89466" cy="376591"/>
              </a:xfrm>
              <a:custGeom>
                <a:avLst/>
                <a:gdLst>
                  <a:gd name="T0" fmla="*/ 0 w 18"/>
                  <a:gd name="T1" fmla="*/ 11 h 76"/>
                  <a:gd name="T2" fmla="*/ 11 w 18"/>
                  <a:gd name="T3" fmla="*/ 0 h 76"/>
                  <a:gd name="T4" fmla="*/ 18 w 18"/>
                  <a:gd name="T5" fmla="*/ 0 h 76"/>
                  <a:gd name="T6" fmla="*/ 18 w 18"/>
                  <a:gd name="T7" fmla="*/ 76 h 76"/>
                  <a:gd name="T8" fmla="*/ 8 w 18"/>
                  <a:gd name="T9" fmla="*/ 76 h 76"/>
                  <a:gd name="T10" fmla="*/ 8 w 18"/>
                  <a:gd name="T11" fmla="*/ 19 h 76"/>
                  <a:gd name="T12" fmla="*/ 0 w 18"/>
                  <a:gd name="T13" fmla="*/ 19 h 76"/>
                  <a:gd name="T14" fmla="*/ 0 w 18"/>
                  <a:gd name="T15" fmla="*/ 11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grpSp>
        <p:nvGrpSpPr>
          <p:cNvPr id="9" name="组合 14"/>
          <p:cNvGrpSpPr/>
          <p:nvPr/>
        </p:nvGrpSpPr>
        <p:grpSpPr>
          <a:xfrm>
            <a:off x="1037490" y="2186755"/>
            <a:ext cx="599704" cy="560822"/>
            <a:chOff x="5171439" y="5381783"/>
            <a:chExt cx="731592" cy="684000"/>
          </a:xfrm>
        </p:grpSpPr>
        <p:sp>
          <p:nvSpPr>
            <p:cNvPr id="14" name="椭圆 13"/>
            <p:cNvSpPr/>
            <p:nvPr/>
          </p:nvSpPr>
          <p:spPr>
            <a:xfrm>
              <a:off x="5171439" y="5381783"/>
              <a:ext cx="684000" cy="684000"/>
            </a:xfrm>
            <a:prstGeom prst="ellipse">
              <a:avLst/>
            </a:prstGeom>
            <a:solidFill>
              <a:srgbClr val="71A93E"/>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13" name="组合 16"/>
            <p:cNvGrpSpPr/>
            <p:nvPr/>
          </p:nvGrpSpPr>
          <p:grpSpPr>
            <a:xfrm>
              <a:off x="5373317" y="5588711"/>
              <a:ext cx="529714" cy="477072"/>
              <a:chOff x="4905105" y="3921313"/>
              <a:chExt cx="669956" cy="603376"/>
            </a:xfrm>
          </p:grpSpPr>
          <p:sp>
            <p:nvSpPr>
              <p:cNvPr id="16" name="Freeform 58"/>
              <p:cNvSpPr>
                <a:spLocks/>
              </p:cNvSpPr>
              <p:nvPr/>
            </p:nvSpPr>
            <p:spPr bwMode="auto">
              <a:xfrm>
                <a:off x="4930072" y="3931715"/>
                <a:ext cx="644989" cy="592974"/>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7" name="Freeform 59"/>
              <p:cNvSpPr>
                <a:spLocks noEditPoints="1"/>
              </p:cNvSpPr>
              <p:nvPr/>
            </p:nvSpPr>
            <p:spPr bwMode="auto">
              <a:xfrm>
                <a:off x="4905105" y="3921313"/>
                <a:ext cx="151885" cy="380752"/>
              </a:xfrm>
              <a:custGeom>
                <a:avLst/>
                <a:gdLst>
                  <a:gd name="T0" fmla="*/ 17 w 31"/>
                  <a:gd name="T1" fmla="*/ 0 h 77"/>
                  <a:gd name="T2" fmla="*/ 28 w 31"/>
                  <a:gd name="T3" fmla="*/ 5 h 77"/>
                  <a:gd name="T4" fmla="*/ 31 w 31"/>
                  <a:gd name="T5" fmla="*/ 18 h 77"/>
                  <a:gd name="T6" fmla="*/ 31 w 31"/>
                  <a:gd name="T7" fmla="*/ 62 h 77"/>
                  <a:gd name="T8" fmla="*/ 27 w 31"/>
                  <a:gd name="T9" fmla="*/ 73 h 77"/>
                  <a:gd name="T10" fmla="*/ 16 w 31"/>
                  <a:gd name="T11" fmla="*/ 77 h 77"/>
                  <a:gd name="T12" fmla="*/ 3 w 31"/>
                  <a:gd name="T13" fmla="*/ 71 h 77"/>
                  <a:gd name="T14" fmla="*/ 0 w 31"/>
                  <a:gd name="T15" fmla="*/ 56 h 77"/>
                  <a:gd name="T16" fmla="*/ 0 w 31"/>
                  <a:gd name="T17" fmla="*/ 21 h 77"/>
                  <a:gd name="T18" fmla="*/ 3 w 31"/>
                  <a:gd name="T19" fmla="*/ 5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18" name="Freeform 60"/>
              <p:cNvSpPr>
                <a:spLocks/>
              </p:cNvSpPr>
              <p:nvPr/>
            </p:nvSpPr>
            <p:spPr bwMode="auto">
              <a:xfrm>
                <a:off x="5086117" y="3921313"/>
                <a:ext cx="153965" cy="380752"/>
              </a:xfrm>
              <a:custGeom>
                <a:avLst/>
                <a:gdLst>
                  <a:gd name="T0" fmla="*/ 0 w 31"/>
                  <a:gd name="T1" fmla="*/ 16 h 77"/>
                  <a:gd name="T2" fmla="*/ 4 w 31"/>
                  <a:gd name="T3" fmla="*/ 4 h 77"/>
                  <a:gd name="T4" fmla="*/ 16 w 31"/>
                  <a:gd name="T5" fmla="*/ 0 h 77"/>
                  <a:gd name="T6" fmla="*/ 29 w 31"/>
                  <a:gd name="T7" fmla="*/ 6 h 77"/>
                  <a:gd name="T8" fmla="*/ 31 w 31"/>
                  <a:gd name="T9" fmla="*/ 22 h 77"/>
                  <a:gd name="T10" fmla="*/ 30 w 31"/>
                  <a:gd name="T11" fmla="*/ 30 h 77"/>
                  <a:gd name="T12" fmla="*/ 27 w 31"/>
                  <a:gd name="T13" fmla="*/ 38 h 77"/>
                  <a:gd name="T14" fmla="*/ 18 w 31"/>
                  <a:gd name="T15" fmla="*/ 52 h 77"/>
                  <a:gd name="T16" fmla="*/ 11 w 31"/>
                  <a:gd name="T17" fmla="*/ 68 h 77"/>
                  <a:gd name="T18" fmla="*/ 31 w 31"/>
                  <a:gd name="T19" fmla="*/ 68 h 77"/>
                  <a:gd name="T20" fmla="*/ 31 w 31"/>
                  <a:gd name="T21" fmla="*/ 76 h 77"/>
                  <a:gd name="T22" fmla="*/ 8 w 31"/>
                  <a:gd name="T23" fmla="*/ 77 h 77"/>
                  <a:gd name="T24" fmla="*/ 0 w 31"/>
                  <a:gd name="T25" fmla="*/ 76 h 77"/>
                  <a:gd name="T26" fmla="*/ 0 w 31"/>
                  <a:gd name="T27" fmla="*/ 76 h 77"/>
                  <a:gd name="T28" fmla="*/ 5 w 31"/>
                  <a:gd name="T29" fmla="*/ 55 h 77"/>
                  <a:gd name="T30" fmla="*/ 17 w 31"/>
                  <a:gd name="T31" fmla="*/ 37 h 77"/>
                  <a:gd name="T32" fmla="*/ 21 w 31"/>
                  <a:gd name="T33" fmla="*/ 20 h 77"/>
                  <a:gd name="T34" fmla="*/ 21 w 31"/>
                  <a:gd name="T35" fmla="*/ 19 h 77"/>
                  <a:gd name="T36" fmla="*/ 21 w 31"/>
                  <a:gd name="T37" fmla="*/ 17 h 77"/>
                  <a:gd name="T38" fmla="*/ 21 w 31"/>
                  <a:gd name="T39" fmla="*/ 12 h 77"/>
                  <a:gd name="T40" fmla="*/ 15 w 31"/>
                  <a:gd name="T41" fmla="*/ 7 h 77"/>
                  <a:gd name="T42" fmla="*/ 10 w 31"/>
                  <a:gd name="T43" fmla="*/ 16 h 77"/>
                  <a:gd name="T44" fmla="*/ 10 w 31"/>
                  <a:gd name="T45" fmla="*/ 19 h 77"/>
                  <a:gd name="T46" fmla="*/ 10 w 31"/>
                  <a:gd name="T47" fmla="*/ 21 h 77"/>
                  <a:gd name="T48" fmla="*/ 10 w 31"/>
                  <a:gd name="T49" fmla="*/ 23 h 77"/>
                  <a:gd name="T50" fmla="*/ 10 w 31"/>
                  <a:gd name="T51" fmla="*/ 26 h 77"/>
                  <a:gd name="T52" fmla="*/ 0 w 31"/>
                  <a:gd name="T53" fmla="*/ 26 h 77"/>
                  <a:gd name="T54" fmla="*/ 0 w 31"/>
                  <a:gd name="T55"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grpSp>
        <p:nvGrpSpPr>
          <p:cNvPr id="15" name="组合 20"/>
          <p:cNvGrpSpPr/>
          <p:nvPr/>
        </p:nvGrpSpPr>
        <p:grpSpPr>
          <a:xfrm>
            <a:off x="1038865" y="3288756"/>
            <a:ext cx="596959" cy="560821"/>
            <a:chOff x="8132088" y="3935033"/>
            <a:chExt cx="728244" cy="684000"/>
          </a:xfrm>
        </p:grpSpPr>
        <p:sp>
          <p:nvSpPr>
            <p:cNvPr id="20" name="椭圆 19"/>
            <p:cNvSpPr/>
            <p:nvPr/>
          </p:nvSpPr>
          <p:spPr>
            <a:xfrm>
              <a:off x="8132088" y="3935033"/>
              <a:ext cx="684000" cy="684000"/>
            </a:xfrm>
            <a:prstGeom prst="ellipse">
              <a:avLst/>
            </a:prstGeom>
            <a:solidFill>
              <a:srgbClr val="D6009E"/>
            </a:solidFill>
            <a:ln w="123825">
              <a:gradFill flip="none" rotWithShape="1">
                <a:gsLst>
                  <a:gs pos="2000">
                    <a:srgbClr val="FDFDFD"/>
                  </a:gs>
                  <a:gs pos="100000">
                    <a:srgbClr val="CBCDCE"/>
                  </a:gs>
                </a:gsLst>
                <a:lin ang="16200000" scaled="0"/>
                <a:tileRect/>
              </a:gradFill>
            </a:ln>
            <a:effectLst>
              <a:innerShdw blurRad="190500" dist="508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n-ea"/>
              </a:endParaRPr>
            </a:p>
          </p:txBody>
        </p:sp>
        <p:grpSp>
          <p:nvGrpSpPr>
            <p:cNvPr id="19" name="组合 22"/>
            <p:cNvGrpSpPr/>
            <p:nvPr/>
          </p:nvGrpSpPr>
          <p:grpSpPr>
            <a:xfrm>
              <a:off x="8330618" y="4126985"/>
              <a:ext cx="529714" cy="477072"/>
              <a:chOff x="4907450" y="5164672"/>
              <a:chExt cx="669956" cy="603376"/>
            </a:xfrm>
          </p:grpSpPr>
          <p:sp>
            <p:nvSpPr>
              <p:cNvPr id="22" name="Freeform 61"/>
              <p:cNvSpPr>
                <a:spLocks/>
              </p:cNvSpPr>
              <p:nvPr/>
            </p:nvSpPr>
            <p:spPr bwMode="auto">
              <a:xfrm>
                <a:off x="4932417" y="5172994"/>
                <a:ext cx="644989" cy="595054"/>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23" name="Freeform 62"/>
              <p:cNvSpPr>
                <a:spLocks noEditPoints="1"/>
              </p:cNvSpPr>
              <p:nvPr/>
            </p:nvSpPr>
            <p:spPr bwMode="auto">
              <a:xfrm>
                <a:off x="4907450" y="5164672"/>
                <a:ext cx="153965" cy="380752"/>
              </a:xfrm>
              <a:custGeom>
                <a:avLst/>
                <a:gdLst>
                  <a:gd name="T0" fmla="*/ 17 w 31"/>
                  <a:gd name="T1" fmla="*/ 0 h 77"/>
                  <a:gd name="T2" fmla="*/ 29 w 31"/>
                  <a:gd name="T3" fmla="*/ 5 h 77"/>
                  <a:gd name="T4" fmla="*/ 31 w 31"/>
                  <a:gd name="T5" fmla="*/ 18 h 77"/>
                  <a:gd name="T6" fmla="*/ 31 w 31"/>
                  <a:gd name="T7" fmla="*/ 62 h 77"/>
                  <a:gd name="T8" fmla="*/ 27 w 31"/>
                  <a:gd name="T9" fmla="*/ 73 h 77"/>
                  <a:gd name="T10" fmla="*/ 16 w 31"/>
                  <a:gd name="T11" fmla="*/ 77 h 77"/>
                  <a:gd name="T12" fmla="*/ 3 w 31"/>
                  <a:gd name="T13" fmla="*/ 72 h 77"/>
                  <a:gd name="T14" fmla="*/ 0 w 31"/>
                  <a:gd name="T15" fmla="*/ 56 h 77"/>
                  <a:gd name="T16" fmla="*/ 0 w 31"/>
                  <a:gd name="T17" fmla="*/ 21 h 77"/>
                  <a:gd name="T18" fmla="*/ 3 w 31"/>
                  <a:gd name="T19" fmla="*/ 5 h 77"/>
                  <a:gd name="T20" fmla="*/ 17 w 31"/>
                  <a:gd name="T21" fmla="*/ 0 h 77"/>
                  <a:gd name="T22" fmla="*/ 16 w 31"/>
                  <a:gd name="T23" fmla="*/ 70 h 77"/>
                  <a:gd name="T24" fmla="*/ 23 w 31"/>
                  <a:gd name="T25" fmla="*/ 59 h 77"/>
                  <a:gd name="T26" fmla="*/ 23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sp>
            <p:nvSpPr>
              <p:cNvPr id="24" name="Freeform 63"/>
              <p:cNvSpPr>
                <a:spLocks/>
              </p:cNvSpPr>
              <p:nvPr/>
            </p:nvSpPr>
            <p:spPr bwMode="auto">
              <a:xfrm>
                <a:off x="5090544" y="5164672"/>
                <a:ext cx="147724" cy="380752"/>
              </a:xfrm>
              <a:custGeom>
                <a:avLst/>
                <a:gdLst>
                  <a:gd name="T0" fmla="*/ 9 w 30"/>
                  <a:gd name="T1" fmla="*/ 54 h 77"/>
                  <a:gd name="T2" fmla="*/ 9 w 30"/>
                  <a:gd name="T3" fmla="*/ 62 h 77"/>
                  <a:gd name="T4" fmla="*/ 10 w 30"/>
                  <a:gd name="T5" fmla="*/ 68 h 77"/>
                  <a:gd name="T6" fmla="*/ 16 w 30"/>
                  <a:gd name="T7" fmla="*/ 70 h 77"/>
                  <a:gd name="T8" fmla="*/ 21 w 30"/>
                  <a:gd name="T9" fmla="*/ 65 h 77"/>
                  <a:gd name="T10" fmla="*/ 21 w 30"/>
                  <a:gd name="T11" fmla="*/ 58 h 77"/>
                  <a:gd name="T12" fmla="*/ 21 w 30"/>
                  <a:gd name="T13" fmla="*/ 52 h 77"/>
                  <a:gd name="T14" fmla="*/ 20 w 30"/>
                  <a:gd name="T15" fmla="*/ 43 h 77"/>
                  <a:gd name="T16" fmla="*/ 12 w 30"/>
                  <a:gd name="T17" fmla="*/ 39 h 77"/>
                  <a:gd name="T18" fmla="*/ 10 w 30"/>
                  <a:gd name="T19" fmla="*/ 39 h 77"/>
                  <a:gd name="T20" fmla="*/ 7 w 30"/>
                  <a:gd name="T21" fmla="*/ 40 h 77"/>
                  <a:gd name="T22" fmla="*/ 7 w 30"/>
                  <a:gd name="T23" fmla="*/ 31 h 77"/>
                  <a:gd name="T24" fmla="*/ 9 w 30"/>
                  <a:gd name="T25" fmla="*/ 31 h 77"/>
                  <a:gd name="T26" fmla="*/ 19 w 30"/>
                  <a:gd name="T27" fmla="*/ 22 h 77"/>
                  <a:gd name="T28" fmla="*/ 19 w 30"/>
                  <a:gd name="T29" fmla="*/ 14 h 77"/>
                  <a:gd name="T30" fmla="*/ 14 w 30"/>
                  <a:gd name="T31" fmla="*/ 7 h 77"/>
                  <a:gd name="T32" fmla="*/ 9 w 30"/>
                  <a:gd name="T33" fmla="*/ 15 h 77"/>
                  <a:gd name="T34" fmla="*/ 9 w 30"/>
                  <a:gd name="T35" fmla="*/ 17 h 77"/>
                  <a:gd name="T36" fmla="*/ 9 w 30"/>
                  <a:gd name="T37" fmla="*/ 19 h 77"/>
                  <a:gd name="T38" fmla="*/ 0 w 30"/>
                  <a:gd name="T39" fmla="*/ 19 h 77"/>
                  <a:gd name="T40" fmla="*/ 0 w 30"/>
                  <a:gd name="T41" fmla="*/ 12 h 77"/>
                  <a:gd name="T42" fmla="*/ 15 w 30"/>
                  <a:gd name="T43" fmla="*/ 0 h 77"/>
                  <a:gd name="T44" fmla="*/ 29 w 30"/>
                  <a:gd name="T45" fmla="*/ 13 h 77"/>
                  <a:gd name="T46" fmla="*/ 29 w 30"/>
                  <a:gd name="T47" fmla="*/ 17 h 77"/>
                  <a:gd name="T48" fmla="*/ 29 w 30"/>
                  <a:gd name="T49" fmla="*/ 20 h 77"/>
                  <a:gd name="T50" fmla="*/ 22 w 30"/>
                  <a:gd name="T51" fmla="*/ 34 h 77"/>
                  <a:gd name="T52" fmla="*/ 28 w 30"/>
                  <a:gd name="T53" fmla="*/ 39 h 77"/>
                  <a:gd name="T54" fmla="*/ 30 w 30"/>
                  <a:gd name="T55" fmla="*/ 48 h 77"/>
                  <a:gd name="T56" fmla="*/ 30 w 30"/>
                  <a:gd name="T57" fmla="*/ 64 h 77"/>
                  <a:gd name="T58" fmla="*/ 14 w 30"/>
                  <a:gd name="T59" fmla="*/ 77 h 77"/>
                  <a:gd name="T60" fmla="*/ 0 w 30"/>
                  <a:gd name="T61" fmla="*/ 64 h 77"/>
                  <a:gd name="T62" fmla="*/ 0 w 30"/>
                  <a:gd name="T63" fmla="*/ 54 h 77"/>
                  <a:gd name="T64" fmla="*/ 9 w 30"/>
                  <a:gd name="T65"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500" dirty="0">
                  <a:latin typeface="+mn-ea"/>
                </a:endParaRPr>
              </a:p>
            </p:txBody>
          </p:sp>
        </p:grpSp>
      </p:grpSp>
      <p:cxnSp>
        <p:nvCxnSpPr>
          <p:cNvPr id="25" name="直接连接符 24"/>
          <p:cNvCxnSpPr/>
          <p:nvPr/>
        </p:nvCxnSpPr>
        <p:spPr>
          <a:xfrm>
            <a:off x="1829408" y="2196104"/>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829408" y="3298103"/>
            <a:ext cx="0" cy="542129"/>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文本框 35"/>
          <p:cNvSpPr txBox="1"/>
          <p:nvPr/>
        </p:nvSpPr>
        <p:spPr>
          <a:xfrm>
            <a:off x="1829412" y="1122741"/>
            <a:ext cx="5534149" cy="484718"/>
          </a:xfrm>
          <a:prstGeom prst="rect">
            <a:avLst/>
          </a:prstGeom>
          <a:noFill/>
        </p:spPr>
        <p:txBody>
          <a:bodyPr wrap="none" lIns="68551" tIns="34275" rIns="68551" bIns="34275" rtlCol="0">
            <a:spAutoFit/>
          </a:bodyPr>
          <a:lstStyle/>
          <a:p>
            <a:r>
              <a:rPr lang="zh-CN" altLang="en-US" sz="2700" b="1" dirty="0" smtClean="0">
                <a:latin typeface="+mn-ea"/>
              </a:rPr>
              <a:t>物联网发展趋势及</a:t>
            </a:r>
            <a:r>
              <a:rPr lang="en-US" altLang="zh-CN" sz="2700" b="1" dirty="0" smtClean="0">
                <a:latin typeface="+mn-ea"/>
              </a:rPr>
              <a:t>NB-</a:t>
            </a:r>
            <a:r>
              <a:rPr lang="en-US" altLang="zh-CN" sz="2700" b="1" dirty="0" err="1" smtClean="0">
                <a:latin typeface="+mn-ea"/>
              </a:rPr>
              <a:t>IoT</a:t>
            </a:r>
            <a:r>
              <a:rPr lang="zh-CN" altLang="en-US" sz="2700" b="1" dirty="0" smtClean="0">
                <a:latin typeface="+mn-ea"/>
              </a:rPr>
              <a:t>技术介绍</a:t>
            </a:r>
            <a:endParaRPr lang="zh-CN" altLang="en-US" sz="2700" b="1" dirty="0">
              <a:latin typeface="+mn-ea"/>
            </a:endParaRPr>
          </a:p>
        </p:txBody>
      </p:sp>
      <p:sp>
        <p:nvSpPr>
          <p:cNvPr id="28" name="文本框 37"/>
          <p:cNvSpPr txBox="1"/>
          <p:nvPr/>
        </p:nvSpPr>
        <p:spPr>
          <a:xfrm>
            <a:off x="1829410" y="2224740"/>
            <a:ext cx="5187900" cy="484718"/>
          </a:xfrm>
          <a:prstGeom prst="rect">
            <a:avLst/>
          </a:prstGeom>
          <a:noFill/>
        </p:spPr>
        <p:txBody>
          <a:bodyPr wrap="none" lIns="68551" tIns="34275" rIns="68551" bIns="34275" rtlCol="0">
            <a:spAutoFit/>
          </a:bodyPr>
          <a:lstStyle/>
          <a:p>
            <a:r>
              <a:rPr lang="zh-CN" altLang="en-US" sz="2700" b="1" dirty="0" smtClean="0">
                <a:solidFill>
                  <a:schemeClr val="tx1">
                    <a:lumMod val="65000"/>
                    <a:lumOff val="35000"/>
                  </a:schemeClr>
                </a:solidFill>
                <a:latin typeface="+mn-ea"/>
              </a:rPr>
              <a:t>中国电信</a:t>
            </a:r>
            <a:r>
              <a:rPr lang="en-US" altLang="zh-CN" sz="2700" b="1" dirty="0" smtClean="0">
                <a:solidFill>
                  <a:schemeClr val="tx1">
                    <a:lumMod val="65000"/>
                    <a:lumOff val="35000"/>
                  </a:schemeClr>
                </a:solidFill>
                <a:latin typeface="+mn-ea"/>
              </a:rPr>
              <a:t>NB-</a:t>
            </a:r>
            <a:r>
              <a:rPr lang="en-US" altLang="zh-CN" sz="2700" b="1" dirty="0" err="1" smtClean="0">
                <a:solidFill>
                  <a:schemeClr val="tx1">
                    <a:lumMod val="65000"/>
                    <a:lumOff val="35000"/>
                  </a:schemeClr>
                </a:solidFill>
                <a:latin typeface="+mn-ea"/>
              </a:rPr>
              <a:t>IoT</a:t>
            </a:r>
            <a:r>
              <a:rPr lang="zh-CN" altLang="en-US" sz="2700" b="1" dirty="0" smtClean="0">
                <a:solidFill>
                  <a:schemeClr val="tx1">
                    <a:lumMod val="65000"/>
                    <a:lumOff val="35000"/>
                  </a:schemeClr>
                </a:solidFill>
                <a:latin typeface="+mn-ea"/>
              </a:rPr>
              <a:t>网络部署及优势</a:t>
            </a:r>
            <a:endParaRPr lang="zh-CN" altLang="en-US" sz="2700" b="1" dirty="0">
              <a:solidFill>
                <a:schemeClr val="tx1">
                  <a:lumMod val="65000"/>
                  <a:lumOff val="35000"/>
                </a:schemeClr>
              </a:solidFill>
              <a:latin typeface="+mn-ea"/>
            </a:endParaRPr>
          </a:p>
        </p:txBody>
      </p:sp>
      <p:sp>
        <p:nvSpPr>
          <p:cNvPr id="29" name="文本框 39"/>
          <p:cNvSpPr txBox="1"/>
          <p:nvPr/>
        </p:nvSpPr>
        <p:spPr>
          <a:xfrm>
            <a:off x="1829410" y="3326740"/>
            <a:ext cx="3456657" cy="484718"/>
          </a:xfrm>
          <a:prstGeom prst="rect">
            <a:avLst/>
          </a:prstGeom>
          <a:noFill/>
        </p:spPr>
        <p:txBody>
          <a:bodyPr wrap="none" lIns="68551" tIns="34275" rIns="68551" bIns="34275" rtlCol="0">
            <a:spAutoFit/>
          </a:bodyPr>
          <a:lstStyle/>
          <a:p>
            <a:r>
              <a:rPr lang="en-US" altLang="zh-CN" sz="2700" b="1" dirty="0">
                <a:solidFill>
                  <a:schemeClr val="bg1"/>
                </a:solidFill>
                <a:latin typeface="+mn-ea"/>
              </a:rPr>
              <a:t>NB-IoT</a:t>
            </a:r>
            <a:r>
              <a:rPr lang="zh-CN" altLang="en-US" sz="2700" b="1" dirty="0">
                <a:solidFill>
                  <a:schemeClr val="bg1"/>
                </a:solidFill>
                <a:latin typeface="+mn-ea"/>
              </a:rPr>
              <a:t>典型</a:t>
            </a:r>
            <a:r>
              <a:rPr lang="zh-CN" altLang="en-US" sz="2700" b="1" dirty="0" smtClean="0">
                <a:solidFill>
                  <a:schemeClr val="bg1"/>
                </a:solidFill>
                <a:latin typeface="+mn-ea"/>
              </a:rPr>
              <a:t>应用案例</a:t>
            </a:r>
            <a:endParaRPr lang="zh-CN" altLang="en-US" sz="2700" b="1" dirty="0">
              <a:solidFill>
                <a:schemeClr val="bg1"/>
              </a:solidFill>
              <a:latin typeface="+mn-ea"/>
            </a:endParaRPr>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txBox="1"/>
          <p:nvPr/>
        </p:nvSpPr>
        <p:spPr>
          <a:xfrm>
            <a:off x="422031" y="184549"/>
            <a:ext cx="6598241" cy="307777"/>
          </a:xfrm>
          <a:prstGeom prst="rect">
            <a:avLst/>
          </a:prstGeom>
        </p:spPr>
        <p:txBody>
          <a:bodyPr wrap="square" lIns="0" tIns="0" rIns="0" bIns="0">
            <a:normAutofit/>
          </a:bodyPr>
          <a:lstStyle>
            <a:lvl1pPr defTabSz="914378" eaLnBrk="0" hangingPunct="0">
              <a:spcBef>
                <a:spcPct val="20000"/>
              </a:spcBef>
              <a:defRPr kumimoji="1" sz="2000" b="1" i="0">
                <a:solidFill>
                  <a:srgbClr val="C00000"/>
                </a:solidFill>
                <a:latin typeface="微软雅黑" pitchFamily="34" charset="-122"/>
                <a:ea typeface="微软雅黑" pitchFamily="34" charset="-122"/>
                <a:cs typeface="+mj-cs"/>
              </a:defRPr>
            </a:lvl1pPr>
          </a:lstStyle>
          <a:p>
            <a:r>
              <a:rPr lang="zh-CN" altLang="en-US" sz="1800" dirty="0">
                <a:solidFill>
                  <a:schemeClr val="bg1"/>
                </a:solidFill>
                <a:sym typeface="Calibri" panose="020F0502020204030204" pitchFamily="34" charset="0"/>
              </a:rPr>
              <a:t>低功耗广域技术</a:t>
            </a:r>
            <a:r>
              <a:rPr sz="1800" dirty="0" err="1">
                <a:solidFill>
                  <a:schemeClr val="bg1"/>
                </a:solidFill>
                <a:sym typeface="Calibri" panose="020F0502020204030204" pitchFamily="34" charset="0"/>
              </a:rPr>
              <a:t>具体</a:t>
            </a:r>
            <a:r>
              <a:rPr lang="zh-CN" altLang="en-US" sz="1800" dirty="0">
                <a:solidFill>
                  <a:schemeClr val="bg1"/>
                </a:solidFill>
                <a:sym typeface="Calibri" panose="020F0502020204030204" pitchFamily="34" charset="0"/>
              </a:rPr>
              <a:t>场景</a:t>
            </a:r>
            <a:r>
              <a:rPr sz="1800" dirty="0">
                <a:solidFill>
                  <a:schemeClr val="bg1"/>
                </a:solidFill>
                <a:sym typeface="Calibri" panose="020F0502020204030204" pitchFamily="34" charset="0"/>
              </a:rPr>
              <a:t>应用：7个大类共24个应用分类</a:t>
            </a:r>
          </a:p>
        </p:txBody>
      </p:sp>
      <p:sp>
        <p:nvSpPr>
          <p:cNvPr id="4" name="object 3"/>
          <p:cNvSpPr txBox="1"/>
          <p:nvPr/>
        </p:nvSpPr>
        <p:spPr>
          <a:xfrm>
            <a:off x="464775" y="764372"/>
            <a:ext cx="8355699" cy="600164"/>
          </a:xfrm>
          <a:prstGeom prst="rect">
            <a:avLst/>
          </a:prstGeom>
        </p:spPr>
        <p:txBody>
          <a:bodyPr vert="horz" wrap="square" lIns="0" tIns="0" rIns="0" bIns="0" rtlCol="0">
            <a:spAutoFit/>
          </a:bodyPr>
          <a:lstStyle/>
          <a:p>
            <a:pPr marL="278072" marR="3810" indent="-269026" defTabSz="685659">
              <a:lnSpc>
                <a:spcPct val="150000"/>
              </a:lnSpc>
              <a:tabLst>
                <a:tab pos="278072" algn="l"/>
              </a:tabLst>
            </a:pPr>
            <a:r>
              <a:rPr sz="1300" b="1" dirty="0">
                <a:solidFill>
                  <a:schemeClr val="bg1"/>
                </a:solidFill>
                <a:latin typeface="Wingdings"/>
                <a:cs typeface="Wingdings"/>
              </a:rPr>
              <a:t></a:t>
            </a:r>
            <a:r>
              <a:rPr sz="1300" b="1" dirty="0">
                <a:solidFill>
                  <a:schemeClr val="bg1"/>
                </a:solidFill>
                <a:latin typeface="Times New Roman"/>
                <a:cs typeface="Times New Roman"/>
              </a:rPr>
              <a:t>	</a:t>
            </a:r>
            <a:r>
              <a:rPr sz="1300" b="1" dirty="0">
                <a:solidFill>
                  <a:schemeClr val="bg1"/>
                </a:solidFill>
                <a:latin typeface="微软雅黑"/>
                <a:cs typeface="微软雅黑"/>
              </a:rPr>
              <a:t>G</a:t>
            </a:r>
            <a:r>
              <a:rPr sz="1300" b="1" spc="-15" dirty="0">
                <a:solidFill>
                  <a:schemeClr val="bg1"/>
                </a:solidFill>
                <a:latin typeface="微软雅黑"/>
                <a:cs typeface="微软雅黑"/>
              </a:rPr>
              <a:t>SM</a:t>
            </a:r>
            <a:r>
              <a:rPr sz="1300" b="1" spc="-11" dirty="0">
                <a:solidFill>
                  <a:schemeClr val="bg1"/>
                </a:solidFill>
                <a:latin typeface="微软雅黑"/>
                <a:cs typeface="微软雅黑"/>
              </a:rPr>
              <a:t>A</a:t>
            </a:r>
            <a:r>
              <a:rPr sz="1300" b="1" dirty="0">
                <a:solidFill>
                  <a:schemeClr val="bg1"/>
                </a:solidFill>
                <a:latin typeface="微软雅黑"/>
                <a:cs typeface="微软雅黑"/>
              </a:rPr>
              <a:t>的研究报告定义了</a:t>
            </a:r>
            <a:r>
              <a:rPr sz="1300" b="1" spc="-8" dirty="0">
                <a:solidFill>
                  <a:schemeClr val="bg1"/>
                </a:solidFill>
                <a:latin typeface="微软雅黑"/>
                <a:cs typeface="微软雅黑"/>
              </a:rPr>
              <a:t>7</a:t>
            </a:r>
            <a:r>
              <a:rPr sz="1300" b="1" dirty="0">
                <a:solidFill>
                  <a:schemeClr val="bg1"/>
                </a:solidFill>
                <a:latin typeface="微软雅黑"/>
                <a:cs typeface="微软雅黑"/>
              </a:rPr>
              <a:t>种</a:t>
            </a:r>
            <a:r>
              <a:rPr sz="1300" b="1" spc="-8" dirty="0">
                <a:solidFill>
                  <a:schemeClr val="bg1"/>
                </a:solidFill>
                <a:latin typeface="微软雅黑"/>
                <a:cs typeface="微软雅黑"/>
              </a:rPr>
              <a:t>L</a:t>
            </a:r>
            <a:r>
              <a:rPr sz="1300" b="1" spc="30" dirty="0">
                <a:solidFill>
                  <a:schemeClr val="bg1"/>
                </a:solidFill>
                <a:latin typeface="微软雅黑"/>
                <a:cs typeface="微软雅黑"/>
              </a:rPr>
              <a:t>P</a:t>
            </a:r>
            <a:r>
              <a:rPr sz="1300" b="1" spc="-60" dirty="0">
                <a:solidFill>
                  <a:schemeClr val="bg1"/>
                </a:solidFill>
                <a:latin typeface="微软雅黑"/>
                <a:cs typeface="微软雅黑"/>
              </a:rPr>
              <a:t>W</a:t>
            </a:r>
            <a:r>
              <a:rPr sz="1300" b="1" dirty="0">
                <a:solidFill>
                  <a:schemeClr val="bg1"/>
                </a:solidFill>
                <a:latin typeface="微软雅黑"/>
                <a:cs typeface="微软雅黑"/>
              </a:rPr>
              <a:t>A应用分类：农业和环境、消费电子、工业、物流、智能楼宇、智慧城市以及公共事业。</a:t>
            </a:r>
          </a:p>
        </p:txBody>
      </p:sp>
      <p:sp>
        <p:nvSpPr>
          <p:cNvPr id="5" name="object 4"/>
          <p:cNvSpPr txBox="1"/>
          <p:nvPr/>
        </p:nvSpPr>
        <p:spPr>
          <a:xfrm>
            <a:off x="523202" y="1504458"/>
            <a:ext cx="4182690" cy="546303"/>
          </a:xfrm>
          <a:prstGeom prst="rect">
            <a:avLst/>
          </a:prstGeom>
        </p:spPr>
        <p:txBody>
          <a:bodyPr vert="horz" wrap="square" lIns="0" tIns="0" rIns="0" bIns="0" rtlCol="0">
            <a:spAutoFit/>
          </a:bodyPr>
          <a:lstStyle/>
          <a:p>
            <a:pPr marL="9523" defTabSz="685659">
              <a:tabLst>
                <a:tab pos="224268" algn="l"/>
              </a:tabLst>
            </a:pPr>
            <a:r>
              <a:rPr sz="1000" b="1" spc="11" dirty="0">
                <a:solidFill>
                  <a:schemeClr val="bg1"/>
                </a:solidFill>
                <a:latin typeface="Wingdings"/>
                <a:cs typeface="Wingdings"/>
              </a:rPr>
              <a:t></a:t>
            </a:r>
            <a:r>
              <a:rPr sz="1000" b="1" spc="11" dirty="0">
                <a:solidFill>
                  <a:schemeClr val="bg1"/>
                </a:solidFill>
                <a:latin typeface="Times New Roman"/>
                <a:cs typeface="Times New Roman"/>
              </a:rPr>
              <a:t>	</a:t>
            </a:r>
            <a:r>
              <a:rPr sz="1200" b="1" spc="-11" dirty="0">
                <a:solidFill>
                  <a:schemeClr val="bg1"/>
                </a:solidFill>
                <a:latin typeface="微软雅黑"/>
                <a:cs typeface="微软雅黑"/>
              </a:rPr>
              <a:t>2018</a:t>
            </a:r>
            <a:r>
              <a:rPr sz="1200" b="1" spc="-15" dirty="0">
                <a:solidFill>
                  <a:schemeClr val="bg1"/>
                </a:solidFill>
                <a:latin typeface="微软雅黑"/>
                <a:cs typeface="微软雅黑"/>
              </a:rPr>
              <a:t>年中国广域低功耗M</a:t>
            </a:r>
            <a:r>
              <a:rPr sz="1200" b="1" spc="-11" dirty="0">
                <a:solidFill>
                  <a:schemeClr val="bg1"/>
                </a:solidFill>
                <a:latin typeface="微软雅黑"/>
                <a:cs typeface="微软雅黑"/>
              </a:rPr>
              <a:t>2</a:t>
            </a:r>
            <a:r>
              <a:rPr sz="1200" b="1" spc="-15" dirty="0">
                <a:solidFill>
                  <a:schemeClr val="bg1"/>
                </a:solidFill>
                <a:latin typeface="微软雅黑"/>
                <a:cs typeface="微软雅黑"/>
              </a:rPr>
              <a:t>M总连接数</a:t>
            </a:r>
            <a:r>
              <a:rPr sz="1200" b="1" spc="-8" dirty="0">
                <a:solidFill>
                  <a:schemeClr val="bg1"/>
                </a:solidFill>
                <a:latin typeface="微软雅黑"/>
                <a:cs typeface="微软雅黑"/>
              </a:rPr>
              <a:t>预</a:t>
            </a:r>
            <a:r>
              <a:rPr sz="1200" b="1" spc="-15" dirty="0">
                <a:solidFill>
                  <a:schemeClr val="bg1"/>
                </a:solidFill>
                <a:latin typeface="微软雅黑"/>
                <a:cs typeface="微软雅黑"/>
              </a:rPr>
              <a:t>计达</a:t>
            </a:r>
            <a:r>
              <a:rPr sz="1200" b="1" spc="-4" dirty="0">
                <a:solidFill>
                  <a:schemeClr val="bg1"/>
                </a:solidFill>
                <a:latin typeface="微软雅黑"/>
                <a:cs typeface="微软雅黑"/>
              </a:rPr>
              <a:t>到</a:t>
            </a:r>
            <a:r>
              <a:rPr sz="1400" b="1" spc="-11" dirty="0">
                <a:solidFill>
                  <a:schemeClr val="bg1"/>
                </a:solidFill>
                <a:latin typeface="微软雅黑"/>
                <a:cs typeface="微软雅黑"/>
              </a:rPr>
              <a:t>4</a:t>
            </a:r>
            <a:r>
              <a:rPr sz="1400" b="1" spc="-4" dirty="0">
                <a:solidFill>
                  <a:schemeClr val="bg1"/>
                </a:solidFill>
                <a:latin typeface="微软雅黑"/>
                <a:cs typeface="微软雅黑"/>
              </a:rPr>
              <a:t>.</a:t>
            </a:r>
            <a:r>
              <a:rPr sz="1400" b="1" spc="-11" dirty="0">
                <a:solidFill>
                  <a:schemeClr val="bg1"/>
                </a:solidFill>
                <a:latin typeface="微软雅黑"/>
                <a:cs typeface="微软雅黑"/>
              </a:rPr>
              <a:t>2</a:t>
            </a:r>
            <a:r>
              <a:rPr sz="1400" b="1" spc="-8" dirty="0">
                <a:solidFill>
                  <a:schemeClr val="bg1"/>
                </a:solidFill>
                <a:latin typeface="微软雅黑"/>
                <a:cs typeface="微软雅黑"/>
              </a:rPr>
              <a:t>亿</a:t>
            </a:r>
            <a:endParaRPr sz="1200" b="1" dirty="0">
              <a:solidFill>
                <a:schemeClr val="bg1"/>
              </a:solidFill>
              <a:latin typeface="微软雅黑"/>
              <a:cs typeface="微软雅黑"/>
            </a:endParaRPr>
          </a:p>
          <a:p>
            <a:pPr marL="9523" defTabSz="685659">
              <a:spcBef>
                <a:spcPts val="863"/>
              </a:spcBef>
              <a:tabLst>
                <a:tab pos="224268" algn="l"/>
              </a:tabLst>
            </a:pPr>
            <a:r>
              <a:rPr sz="1000" b="1" spc="11" dirty="0">
                <a:solidFill>
                  <a:schemeClr val="bg1"/>
                </a:solidFill>
                <a:latin typeface="Wingdings"/>
                <a:cs typeface="Wingdings"/>
              </a:rPr>
              <a:t></a:t>
            </a:r>
            <a:r>
              <a:rPr sz="1000" b="1" spc="11" dirty="0">
                <a:solidFill>
                  <a:schemeClr val="bg1"/>
                </a:solidFill>
                <a:latin typeface="Times New Roman"/>
                <a:cs typeface="Times New Roman"/>
              </a:rPr>
              <a:t>	</a:t>
            </a:r>
            <a:r>
              <a:rPr sz="1200" b="1" spc="-11" dirty="0">
                <a:solidFill>
                  <a:schemeClr val="bg1"/>
                </a:solidFill>
                <a:latin typeface="微软雅黑"/>
                <a:cs typeface="微软雅黑"/>
              </a:rPr>
              <a:t>2020</a:t>
            </a:r>
            <a:r>
              <a:rPr sz="1200" b="1" spc="-15" dirty="0">
                <a:solidFill>
                  <a:schemeClr val="bg1"/>
                </a:solidFill>
                <a:latin typeface="微软雅黑"/>
                <a:cs typeface="微软雅黑"/>
              </a:rPr>
              <a:t>年预计中国广域低功耗M</a:t>
            </a:r>
            <a:r>
              <a:rPr sz="1200" b="1" spc="-11" dirty="0">
                <a:solidFill>
                  <a:schemeClr val="bg1"/>
                </a:solidFill>
                <a:latin typeface="微软雅黑"/>
                <a:cs typeface="微软雅黑"/>
              </a:rPr>
              <a:t>2</a:t>
            </a:r>
            <a:r>
              <a:rPr sz="1200" b="1" spc="-15" dirty="0">
                <a:solidFill>
                  <a:schemeClr val="bg1"/>
                </a:solidFill>
                <a:latin typeface="微软雅黑"/>
                <a:cs typeface="微软雅黑"/>
              </a:rPr>
              <a:t>M总连</a:t>
            </a:r>
            <a:r>
              <a:rPr sz="1200" b="1" spc="-8" dirty="0">
                <a:solidFill>
                  <a:schemeClr val="bg1"/>
                </a:solidFill>
                <a:latin typeface="微软雅黑"/>
                <a:cs typeface="微软雅黑"/>
              </a:rPr>
              <a:t>接</a:t>
            </a:r>
            <a:r>
              <a:rPr sz="1200" b="1" spc="-15" dirty="0">
                <a:solidFill>
                  <a:schemeClr val="bg1"/>
                </a:solidFill>
                <a:latin typeface="微软雅黑"/>
                <a:cs typeface="微软雅黑"/>
              </a:rPr>
              <a:t>数达</a:t>
            </a:r>
            <a:r>
              <a:rPr sz="1200" b="1" spc="-4" dirty="0">
                <a:solidFill>
                  <a:schemeClr val="bg1"/>
                </a:solidFill>
                <a:latin typeface="微软雅黑"/>
                <a:cs typeface="微软雅黑"/>
              </a:rPr>
              <a:t>到</a:t>
            </a:r>
            <a:r>
              <a:rPr sz="1400" b="1" spc="-11" dirty="0">
                <a:solidFill>
                  <a:schemeClr val="bg1"/>
                </a:solidFill>
                <a:latin typeface="微软雅黑"/>
                <a:cs typeface="微软雅黑"/>
              </a:rPr>
              <a:t>27</a:t>
            </a:r>
            <a:r>
              <a:rPr sz="1400" b="1" spc="-15" dirty="0">
                <a:solidFill>
                  <a:schemeClr val="bg1"/>
                </a:solidFill>
                <a:latin typeface="微软雅黑"/>
                <a:cs typeface="微软雅黑"/>
              </a:rPr>
              <a:t>亿</a:t>
            </a:r>
            <a:endParaRPr sz="1200" b="1" dirty="0">
              <a:solidFill>
                <a:schemeClr val="bg1"/>
              </a:solidFill>
              <a:latin typeface="微软雅黑"/>
              <a:cs typeface="微软雅黑"/>
            </a:endParaRPr>
          </a:p>
        </p:txBody>
      </p:sp>
      <p:sp>
        <p:nvSpPr>
          <p:cNvPr id="6" name="object 5"/>
          <p:cNvSpPr/>
          <p:nvPr/>
        </p:nvSpPr>
        <p:spPr>
          <a:xfrm>
            <a:off x="2760879" y="2044669"/>
            <a:ext cx="3838548" cy="2672945"/>
          </a:xfrm>
          <a:prstGeom prst="rect">
            <a:avLst/>
          </a:prstGeom>
          <a:blipFill>
            <a:blip r:embed="rId2"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7" name="object 6"/>
          <p:cNvSpPr/>
          <p:nvPr/>
        </p:nvSpPr>
        <p:spPr>
          <a:xfrm>
            <a:off x="3615820" y="2425080"/>
            <a:ext cx="284496" cy="273802"/>
          </a:xfrm>
          <a:prstGeom prst="rect">
            <a:avLst/>
          </a:prstGeom>
          <a:blipFill>
            <a:blip r:embed="rId3"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8" name="object 7"/>
          <p:cNvSpPr/>
          <p:nvPr/>
        </p:nvSpPr>
        <p:spPr>
          <a:xfrm>
            <a:off x="3345742" y="2858995"/>
            <a:ext cx="294019" cy="272600"/>
          </a:xfrm>
          <a:prstGeom prst="rect">
            <a:avLst/>
          </a:prstGeom>
          <a:blipFill>
            <a:blip r:embed="rId4"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9" name="object 8"/>
          <p:cNvSpPr/>
          <p:nvPr/>
        </p:nvSpPr>
        <p:spPr>
          <a:xfrm>
            <a:off x="3919227" y="4286284"/>
            <a:ext cx="257087" cy="263096"/>
          </a:xfrm>
          <a:prstGeom prst="rect">
            <a:avLst/>
          </a:prstGeom>
          <a:blipFill>
            <a:blip r:embed="rId5"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0" name="object 9"/>
          <p:cNvSpPr/>
          <p:nvPr/>
        </p:nvSpPr>
        <p:spPr>
          <a:xfrm>
            <a:off x="4523880" y="4444860"/>
            <a:ext cx="257081" cy="272618"/>
          </a:xfrm>
          <a:prstGeom prst="rect">
            <a:avLst/>
          </a:prstGeom>
          <a:blipFill>
            <a:blip r:embed="rId6"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1" name="object 10"/>
          <p:cNvSpPr/>
          <p:nvPr/>
        </p:nvSpPr>
        <p:spPr>
          <a:xfrm>
            <a:off x="3332816" y="3495603"/>
            <a:ext cx="261881" cy="257167"/>
          </a:xfrm>
          <a:prstGeom prst="rect">
            <a:avLst/>
          </a:prstGeom>
          <a:blipFill>
            <a:blip r:embed="rId7"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2" name="object 11"/>
          <p:cNvSpPr/>
          <p:nvPr/>
        </p:nvSpPr>
        <p:spPr>
          <a:xfrm>
            <a:off x="3429079" y="3842779"/>
            <a:ext cx="295207" cy="267884"/>
          </a:xfrm>
          <a:prstGeom prst="rect">
            <a:avLst/>
          </a:prstGeom>
          <a:blipFill>
            <a:blip r:embed="rId8"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3" name="object 12"/>
          <p:cNvSpPr/>
          <p:nvPr/>
        </p:nvSpPr>
        <p:spPr>
          <a:xfrm>
            <a:off x="4705891" y="2034689"/>
            <a:ext cx="289190" cy="284504"/>
          </a:xfrm>
          <a:prstGeom prst="rect">
            <a:avLst/>
          </a:prstGeom>
          <a:blipFill>
            <a:blip r:embed="rId9"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4" name="object 13"/>
          <p:cNvSpPr/>
          <p:nvPr/>
        </p:nvSpPr>
        <p:spPr>
          <a:xfrm>
            <a:off x="5166514" y="2197768"/>
            <a:ext cx="327275" cy="283319"/>
          </a:xfrm>
          <a:prstGeom prst="rect">
            <a:avLst/>
          </a:prstGeom>
          <a:blipFill>
            <a:blip r:embed="rId10"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5" name="object 14"/>
          <p:cNvSpPr/>
          <p:nvPr/>
        </p:nvSpPr>
        <p:spPr>
          <a:xfrm>
            <a:off x="5917222" y="2578046"/>
            <a:ext cx="310738" cy="305921"/>
          </a:xfrm>
          <a:prstGeom prst="rect">
            <a:avLst/>
          </a:prstGeom>
          <a:blipFill>
            <a:blip r:embed="rId11"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6" name="object 15"/>
          <p:cNvSpPr/>
          <p:nvPr/>
        </p:nvSpPr>
        <p:spPr>
          <a:xfrm>
            <a:off x="5757311" y="3536922"/>
            <a:ext cx="251243" cy="294039"/>
          </a:xfrm>
          <a:prstGeom prst="rect">
            <a:avLst/>
          </a:prstGeom>
          <a:blipFill>
            <a:blip r:embed="rId12"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7" name="object 16"/>
          <p:cNvSpPr/>
          <p:nvPr/>
        </p:nvSpPr>
        <p:spPr>
          <a:xfrm>
            <a:off x="5520726" y="3997087"/>
            <a:ext cx="267875" cy="257126"/>
          </a:xfrm>
          <a:prstGeom prst="rect">
            <a:avLst/>
          </a:prstGeom>
          <a:blipFill>
            <a:blip r:embed="rId13"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8" name="object 17"/>
          <p:cNvSpPr/>
          <p:nvPr/>
        </p:nvSpPr>
        <p:spPr>
          <a:xfrm>
            <a:off x="5166452" y="4294276"/>
            <a:ext cx="278600" cy="273806"/>
          </a:xfrm>
          <a:prstGeom prst="rect">
            <a:avLst/>
          </a:prstGeom>
          <a:blipFill>
            <a:blip r:embed="rId14"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19" name="object 18"/>
          <p:cNvSpPr/>
          <p:nvPr/>
        </p:nvSpPr>
        <p:spPr>
          <a:xfrm>
            <a:off x="5794610" y="2988207"/>
            <a:ext cx="263040" cy="289280"/>
          </a:xfrm>
          <a:prstGeom prst="rect">
            <a:avLst/>
          </a:prstGeom>
          <a:blipFill>
            <a:blip r:embed="rId15" cstate="print"/>
            <a:stretch>
              <a:fillRect/>
            </a:stretch>
          </a:blipFill>
        </p:spPr>
        <p:txBody>
          <a:bodyPr wrap="square" lIns="0" tIns="0" rIns="0" bIns="0" rtlCol="0"/>
          <a:lstStyle/>
          <a:p>
            <a:pPr defTabSz="685659"/>
            <a:endParaRPr sz="1300" b="1" dirty="0">
              <a:solidFill>
                <a:schemeClr val="bg1"/>
              </a:solidFill>
              <a:latin typeface="Calibri"/>
            </a:endParaRPr>
          </a:p>
        </p:txBody>
      </p:sp>
      <p:sp>
        <p:nvSpPr>
          <p:cNvPr id="20" name="object 19"/>
          <p:cNvSpPr txBox="1"/>
          <p:nvPr/>
        </p:nvSpPr>
        <p:spPr>
          <a:xfrm>
            <a:off x="892970" y="2426842"/>
            <a:ext cx="1895475" cy="615553"/>
          </a:xfrm>
          <a:prstGeom prst="rect">
            <a:avLst/>
          </a:prstGeom>
          <a:ln w="12700">
            <a:solidFill>
              <a:srgbClr val="558ED5"/>
            </a:solidFill>
          </a:ln>
        </p:spPr>
        <p:txBody>
          <a:bodyPr vert="horz" wrap="square" lIns="0" tIns="0" rIns="0" bIns="0" rtlCol="0">
            <a:spAutoFit/>
          </a:bodyPr>
          <a:lstStyle/>
          <a:p>
            <a:pPr marL="1904" defTabSz="685659">
              <a:tabLst>
                <a:tab pos="162845" algn="l"/>
              </a:tabLst>
            </a:pPr>
            <a:r>
              <a:rPr sz="1000" b="1" spc="-4" dirty="0">
                <a:solidFill>
                  <a:schemeClr val="bg1"/>
                </a:solidFill>
                <a:latin typeface="Arial"/>
                <a:cs typeface="Arial"/>
              </a:rPr>
              <a:t>•	</a:t>
            </a:r>
            <a:r>
              <a:rPr sz="1000" b="1" spc="-11" dirty="0" err="1">
                <a:solidFill>
                  <a:schemeClr val="bg1"/>
                </a:solidFill>
                <a:latin typeface="微软雅黑"/>
                <a:cs typeface="微软雅黑"/>
              </a:rPr>
              <a:t>报警系统</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4" dirty="0">
                <a:solidFill>
                  <a:schemeClr val="bg1"/>
                </a:solidFill>
                <a:latin typeface="微软雅黑"/>
                <a:cs typeface="微软雅黑"/>
              </a:rPr>
              <a:t>H</a:t>
            </a:r>
            <a:r>
              <a:rPr sz="1000" b="1" spc="-71" dirty="0">
                <a:solidFill>
                  <a:schemeClr val="bg1"/>
                </a:solidFill>
                <a:latin typeface="微软雅黑"/>
                <a:cs typeface="微软雅黑"/>
              </a:rPr>
              <a:t>V</a:t>
            </a:r>
            <a:r>
              <a:rPr sz="1000" b="1" spc="-26" dirty="0">
                <a:solidFill>
                  <a:schemeClr val="bg1"/>
                </a:solidFill>
                <a:latin typeface="微软雅黑"/>
                <a:cs typeface="微软雅黑"/>
              </a:rPr>
              <a:t>A</a:t>
            </a:r>
            <a:r>
              <a:rPr sz="1000" b="1" spc="-11" dirty="0">
                <a:solidFill>
                  <a:schemeClr val="bg1"/>
                </a:solidFill>
                <a:latin typeface="微软雅黑"/>
                <a:cs typeface="微软雅黑"/>
              </a:rPr>
              <a:t>C（采暖通风与空调）系统</a:t>
            </a:r>
            <a:endParaRPr sz="1000" b="1" dirty="0">
              <a:solidFill>
                <a:schemeClr val="bg1"/>
              </a:solidFill>
              <a:latin typeface="微软雅黑"/>
              <a:cs typeface="微软雅黑"/>
            </a:endParaRPr>
          </a:p>
          <a:p>
            <a:pPr marL="1904" defTabSz="685659">
              <a:tabLst>
                <a:tab pos="163319" algn="l"/>
              </a:tabLst>
            </a:pPr>
            <a:r>
              <a:rPr sz="1000" b="1" spc="-4" dirty="0">
                <a:solidFill>
                  <a:schemeClr val="bg1"/>
                </a:solidFill>
                <a:latin typeface="Arial"/>
                <a:cs typeface="Arial"/>
              </a:rPr>
              <a:t>•	</a:t>
            </a:r>
            <a:r>
              <a:rPr lang="zh-CN" altLang="en-US" sz="1000" b="1" spc="-4" dirty="0">
                <a:solidFill>
                  <a:schemeClr val="bg1"/>
                </a:solidFill>
                <a:latin typeface="Arial"/>
                <a:cs typeface="Arial"/>
              </a:rPr>
              <a:t>家居楼宇</a:t>
            </a:r>
            <a:r>
              <a:rPr sz="1000" b="1" spc="-11" dirty="0" err="1">
                <a:solidFill>
                  <a:schemeClr val="bg1"/>
                </a:solidFill>
                <a:latin typeface="微软雅黑"/>
                <a:cs typeface="微软雅黑"/>
              </a:rPr>
              <a:t>接入控制</a:t>
            </a:r>
            <a:endParaRPr sz="1000" b="1" dirty="0">
              <a:solidFill>
                <a:schemeClr val="bg1"/>
              </a:solidFill>
              <a:latin typeface="微软雅黑"/>
              <a:cs typeface="微软雅黑"/>
            </a:endParaRPr>
          </a:p>
        </p:txBody>
      </p:sp>
      <p:sp>
        <p:nvSpPr>
          <p:cNvPr id="21" name="object 20"/>
          <p:cNvSpPr txBox="1"/>
          <p:nvPr/>
        </p:nvSpPr>
        <p:spPr>
          <a:xfrm>
            <a:off x="892970" y="3817492"/>
            <a:ext cx="1895475" cy="769441"/>
          </a:xfrm>
          <a:prstGeom prst="rect">
            <a:avLst/>
          </a:prstGeom>
          <a:ln w="12700">
            <a:solidFill>
              <a:srgbClr val="558ED5"/>
            </a:solidFill>
          </a:ln>
        </p:spPr>
        <p:txBody>
          <a:bodyPr vert="horz" wrap="square" lIns="0" tIns="0" rIns="0" bIns="0" rtlCol="0">
            <a:spAutoFit/>
          </a:bodyPr>
          <a:lstStyle/>
          <a:p>
            <a:pPr marL="1904" marR="111896"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农业应用（农林牧渔监控，家 畜监控）</a:t>
            </a:r>
            <a:endParaRPr sz="1000" b="1" dirty="0">
              <a:solidFill>
                <a:schemeClr val="bg1"/>
              </a:solidFill>
              <a:latin typeface="微软雅黑"/>
              <a:cs typeface="微软雅黑"/>
            </a:endParaRPr>
          </a:p>
          <a:p>
            <a:pPr marL="1904" marR="72851" indent="-476"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环境监控（污染、噪</a:t>
            </a:r>
            <a:r>
              <a:rPr sz="1000" b="1" spc="15" dirty="0">
                <a:solidFill>
                  <a:schemeClr val="bg1"/>
                </a:solidFill>
                <a:latin typeface="微软雅黑"/>
                <a:cs typeface="微软雅黑"/>
              </a:rPr>
              <a:t> </a:t>
            </a:r>
            <a:r>
              <a:rPr sz="1000" b="1" spc="-11" dirty="0">
                <a:solidFill>
                  <a:schemeClr val="bg1"/>
                </a:solidFill>
                <a:latin typeface="微软雅黑"/>
                <a:cs typeface="微软雅黑"/>
              </a:rPr>
              <a:t>音、雨、 风、河流流</a:t>
            </a:r>
            <a:r>
              <a:rPr sz="1000" b="1" spc="8" dirty="0">
                <a:solidFill>
                  <a:schemeClr val="bg1"/>
                </a:solidFill>
                <a:latin typeface="微软雅黑"/>
                <a:cs typeface="微软雅黑"/>
              </a:rPr>
              <a:t> </a:t>
            </a:r>
            <a:r>
              <a:rPr sz="1000" b="1" spc="-11" dirty="0">
                <a:solidFill>
                  <a:schemeClr val="bg1"/>
                </a:solidFill>
                <a:latin typeface="微软雅黑"/>
                <a:cs typeface="微软雅黑"/>
              </a:rPr>
              <a:t>速、健康危害、数据</a:t>
            </a:r>
            <a:r>
              <a:rPr sz="1000" b="1" spc="-8" dirty="0">
                <a:solidFill>
                  <a:schemeClr val="bg1"/>
                </a:solidFill>
                <a:latin typeface="微软雅黑"/>
                <a:cs typeface="微软雅黑"/>
              </a:rPr>
              <a:t> 搜</a:t>
            </a:r>
            <a:r>
              <a:rPr sz="1000" b="1" spc="-4" dirty="0">
                <a:solidFill>
                  <a:schemeClr val="bg1"/>
                </a:solidFill>
                <a:latin typeface="微软雅黑"/>
                <a:cs typeface="微软雅黑"/>
              </a:rPr>
              <a:t> </a:t>
            </a:r>
            <a:r>
              <a:rPr sz="1000" b="1" spc="-11" dirty="0">
                <a:solidFill>
                  <a:schemeClr val="bg1"/>
                </a:solidFill>
                <a:latin typeface="微软雅黑"/>
                <a:cs typeface="微软雅黑"/>
              </a:rPr>
              <a:t>集与实时监控</a:t>
            </a:r>
            <a:endParaRPr sz="1000" b="1" dirty="0">
              <a:solidFill>
                <a:schemeClr val="bg1"/>
              </a:solidFill>
              <a:latin typeface="微软雅黑"/>
              <a:cs typeface="微软雅黑"/>
            </a:endParaRPr>
          </a:p>
        </p:txBody>
      </p:sp>
      <p:sp>
        <p:nvSpPr>
          <p:cNvPr id="22" name="object 21"/>
          <p:cNvSpPr txBox="1"/>
          <p:nvPr/>
        </p:nvSpPr>
        <p:spPr>
          <a:xfrm>
            <a:off x="892970" y="3123358"/>
            <a:ext cx="1895475" cy="461665"/>
          </a:xfrm>
          <a:prstGeom prst="rect">
            <a:avLst/>
          </a:prstGeom>
          <a:ln w="12700">
            <a:solidFill>
              <a:srgbClr val="558ED5"/>
            </a:solidFill>
          </a:ln>
        </p:spPr>
        <p:txBody>
          <a:bodyPr vert="horz" wrap="square" lIns="0" tIns="0" rIns="0" bIns="0" rtlCol="0">
            <a:spAutoFit/>
          </a:bodyPr>
          <a:lstStyle/>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智能停车</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智能垃圾桶</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智能灯杆</a:t>
            </a:r>
            <a:endParaRPr sz="1000" b="1" dirty="0">
              <a:solidFill>
                <a:schemeClr val="bg1"/>
              </a:solidFill>
              <a:latin typeface="微软雅黑"/>
              <a:cs typeface="微软雅黑"/>
            </a:endParaRPr>
          </a:p>
        </p:txBody>
      </p:sp>
      <p:sp>
        <p:nvSpPr>
          <p:cNvPr id="23" name="object 22"/>
          <p:cNvSpPr txBox="1"/>
          <p:nvPr/>
        </p:nvSpPr>
        <p:spPr>
          <a:xfrm>
            <a:off x="6771085" y="1563638"/>
            <a:ext cx="1661160" cy="615553"/>
          </a:xfrm>
          <a:prstGeom prst="rect">
            <a:avLst/>
          </a:prstGeom>
          <a:ln w="12700">
            <a:solidFill>
              <a:srgbClr val="558ED5"/>
            </a:solidFill>
          </a:ln>
        </p:spPr>
        <p:txBody>
          <a:bodyPr vert="horz" wrap="square" lIns="0" tIns="0" rIns="0" bIns="0" rtlCol="0">
            <a:spAutoFit/>
          </a:bodyPr>
          <a:lstStyle/>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表类：智能水表、智能气表</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给水系统监控</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新能源</a:t>
            </a:r>
            <a:endParaRPr sz="1000" b="1" dirty="0">
              <a:solidFill>
                <a:schemeClr val="bg1"/>
              </a:solidFill>
              <a:latin typeface="微软雅黑"/>
              <a:cs typeface="微软雅黑"/>
            </a:endParaRPr>
          </a:p>
        </p:txBody>
      </p:sp>
      <p:sp>
        <p:nvSpPr>
          <p:cNvPr id="24" name="object 23"/>
          <p:cNvSpPr txBox="1"/>
          <p:nvPr/>
        </p:nvSpPr>
        <p:spPr>
          <a:xfrm>
            <a:off x="6771086" y="2216102"/>
            <a:ext cx="1674019" cy="769441"/>
          </a:xfrm>
          <a:prstGeom prst="rect">
            <a:avLst/>
          </a:prstGeom>
          <a:ln w="12700">
            <a:solidFill>
              <a:srgbClr val="558ED5"/>
            </a:solidFill>
          </a:ln>
        </p:spPr>
        <p:txBody>
          <a:bodyPr vert="horz" wrap="square" lIns="0" tIns="0" rIns="0" bIns="0" rtlCol="0">
            <a:spAutoFit/>
          </a:bodyPr>
          <a:lstStyle/>
          <a:p>
            <a:pPr marL="1904" marR="13808"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工业：设备状态监控、工业 控制、进程与安全监控</a:t>
            </a:r>
            <a:endParaRPr sz="1000" b="1" dirty="0">
              <a:solidFill>
                <a:schemeClr val="bg1"/>
              </a:solidFill>
              <a:latin typeface="微软雅黑"/>
              <a:cs typeface="微软雅黑"/>
            </a:endParaRPr>
          </a:p>
          <a:p>
            <a:pPr marL="1904" marR="137132"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能源基础设施、石油与天 然气监控</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自动贩卖机</a:t>
            </a:r>
            <a:endParaRPr sz="1000" b="1" dirty="0">
              <a:solidFill>
                <a:schemeClr val="bg1"/>
              </a:solidFill>
              <a:latin typeface="微软雅黑"/>
              <a:cs typeface="微软雅黑"/>
            </a:endParaRPr>
          </a:p>
        </p:txBody>
      </p:sp>
      <p:sp>
        <p:nvSpPr>
          <p:cNvPr id="25" name="object 24"/>
          <p:cNvSpPr txBox="1"/>
          <p:nvPr/>
        </p:nvSpPr>
        <p:spPr>
          <a:xfrm>
            <a:off x="6771085" y="3718668"/>
            <a:ext cx="1872882" cy="923330"/>
          </a:xfrm>
          <a:prstGeom prst="rect">
            <a:avLst/>
          </a:prstGeom>
          <a:ln w="12700">
            <a:solidFill>
              <a:srgbClr val="558ED5"/>
            </a:solidFill>
          </a:ln>
        </p:spPr>
        <p:txBody>
          <a:bodyPr vert="horz" wrap="square" lIns="0" tIns="0" rIns="0" bIns="0" rtlCol="0">
            <a:spAutoFit/>
          </a:bodyPr>
          <a:lstStyle/>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穿戴设备</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大型家用电器</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V</a:t>
            </a:r>
            <a:r>
              <a:rPr sz="1000" b="1" spc="-4" dirty="0">
                <a:solidFill>
                  <a:schemeClr val="bg1"/>
                </a:solidFill>
                <a:latin typeface="微软雅黑"/>
                <a:cs typeface="微软雅黑"/>
              </a:rPr>
              <a:t>I</a:t>
            </a:r>
            <a:r>
              <a:rPr sz="1000" b="1" spc="-11" dirty="0">
                <a:solidFill>
                  <a:schemeClr val="bg1"/>
                </a:solidFill>
                <a:latin typeface="微软雅黑"/>
                <a:cs typeface="微软雅黑"/>
              </a:rPr>
              <a:t>P追踪（宠物、小孩</a:t>
            </a:r>
            <a:r>
              <a:rPr sz="1000" b="1" spc="26" dirty="0">
                <a:solidFill>
                  <a:schemeClr val="bg1"/>
                </a:solidFill>
                <a:latin typeface="微软雅黑"/>
                <a:cs typeface="微软雅黑"/>
              </a:rPr>
              <a:t> </a:t>
            </a:r>
            <a:r>
              <a:rPr sz="1000" b="1" spc="-11" dirty="0">
                <a:solidFill>
                  <a:schemeClr val="bg1"/>
                </a:solidFill>
                <a:latin typeface="微软雅黑"/>
                <a:cs typeface="微软雅黑"/>
              </a:rPr>
              <a:t>等）</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智能自行车</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生活辅助</a:t>
            </a:r>
            <a:endParaRPr sz="1000" b="1" dirty="0">
              <a:solidFill>
                <a:schemeClr val="bg1"/>
              </a:solidFill>
              <a:latin typeface="微软雅黑"/>
              <a:cs typeface="微软雅黑"/>
            </a:endParaRPr>
          </a:p>
          <a:p>
            <a:pPr marL="1904" defTabSz="685659">
              <a:tabLst>
                <a:tab pos="162845" algn="l"/>
              </a:tabLst>
            </a:pPr>
            <a:r>
              <a:rPr sz="1000" b="1" spc="-4" dirty="0">
                <a:solidFill>
                  <a:schemeClr val="bg1"/>
                </a:solidFill>
                <a:latin typeface="Arial"/>
                <a:cs typeface="Arial"/>
              </a:rPr>
              <a:t>•	</a:t>
            </a:r>
            <a:r>
              <a:rPr sz="1000" b="1" spc="-11" dirty="0">
                <a:solidFill>
                  <a:schemeClr val="bg1"/>
                </a:solidFill>
                <a:latin typeface="微软雅黑"/>
                <a:cs typeface="微软雅黑"/>
              </a:rPr>
              <a:t>远程临床跟踪</a:t>
            </a:r>
            <a:endParaRPr sz="1000" b="1" dirty="0">
              <a:solidFill>
                <a:schemeClr val="bg1"/>
              </a:solidFill>
              <a:latin typeface="微软雅黑"/>
              <a:cs typeface="微软雅黑"/>
            </a:endParaRPr>
          </a:p>
        </p:txBody>
      </p:sp>
      <p:sp>
        <p:nvSpPr>
          <p:cNvPr id="26" name="object 25"/>
          <p:cNvSpPr/>
          <p:nvPr/>
        </p:nvSpPr>
        <p:spPr>
          <a:xfrm>
            <a:off x="6771086" y="3190032"/>
            <a:ext cx="1697831" cy="300038"/>
          </a:xfrm>
          <a:custGeom>
            <a:avLst/>
            <a:gdLst/>
            <a:ahLst/>
            <a:cxnLst/>
            <a:rect l="l" t="t" r="r" b="b"/>
            <a:pathLst>
              <a:path w="2263775" h="400050">
                <a:moveTo>
                  <a:pt x="0" y="0"/>
                </a:moveTo>
                <a:lnTo>
                  <a:pt x="2263775" y="0"/>
                </a:lnTo>
                <a:lnTo>
                  <a:pt x="2263775" y="400050"/>
                </a:lnTo>
                <a:lnTo>
                  <a:pt x="0" y="400050"/>
                </a:lnTo>
                <a:lnTo>
                  <a:pt x="0" y="0"/>
                </a:lnTo>
                <a:close/>
              </a:path>
            </a:pathLst>
          </a:custGeom>
          <a:ln w="12700">
            <a:solidFill>
              <a:srgbClr val="558ED5"/>
            </a:solidFill>
            <a:prstDash val="lgDash"/>
          </a:ln>
        </p:spPr>
        <p:txBody>
          <a:bodyPr wrap="square" lIns="0" tIns="0" rIns="0" bIns="0" rtlCol="0"/>
          <a:lstStyle/>
          <a:p>
            <a:pPr defTabSz="685659"/>
            <a:endParaRPr sz="1300" b="1" dirty="0">
              <a:solidFill>
                <a:schemeClr val="bg1"/>
              </a:solidFill>
              <a:latin typeface="Calibri"/>
            </a:endParaRPr>
          </a:p>
        </p:txBody>
      </p:sp>
      <p:sp>
        <p:nvSpPr>
          <p:cNvPr id="27" name="object 26"/>
          <p:cNvSpPr txBox="1"/>
          <p:nvPr/>
        </p:nvSpPr>
        <p:spPr>
          <a:xfrm>
            <a:off x="6768418" y="3199352"/>
            <a:ext cx="1875548" cy="153888"/>
          </a:xfrm>
          <a:prstGeom prst="rect">
            <a:avLst/>
          </a:prstGeom>
        </p:spPr>
        <p:txBody>
          <a:bodyPr vert="horz" wrap="square" lIns="0" tIns="0" rIns="0" bIns="0" rtlCol="0">
            <a:spAutoFit/>
          </a:bodyPr>
          <a:lstStyle/>
          <a:p>
            <a:pPr marL="9523" defTabSz="685659">
              <a:tabLst>
                <a:tab pos="170462" algn="l"/>
              </a:tabLst>
            </a:pPr>
            <a:r>
              <a:rPr sz="1000" b="1" spc="-4" dirty="0">
                <a:solidFill>
                  <a:schemeClr val="bg1"/>
                </a:solidFill>
                <a:latin typeface="Arial"/>
                <a:cs typeface="Arial"/>
              </a:rPr>
              <a:t>•	</a:t>
            </a:r>
            <a:r>
              <a:rPr sz="1000" b="1" spc="-11" dirty="0">
                <a:solidFill>
                  <a:schemeClr val="bg1"/>
                </a:solidFill>
                <a:latin typeface="微软雅黑"/>
                <a:cs typeface="微软雅黑"/>
              </a:rPr>
              <a:t>工业资产、货柜追踪：位置</a:t>
            </a:r>
            <a:endParaRPr sz="1000" b="1" dirty="0">
              <a:solidFill>
                <a:schemeClr val="bg1"/>
              </a:solidFill>
              <a:latin typeface="微软雅黑"/>
              <a:cs typeface="微软雅黑"/>
            </a:endParaRPr>
          </a:p>
        </p:txBody>
      </p:sp>
      <p:sp>
        <p:nvSpPr>
          <p:cNvPr id="28" name="object 27"/>
          <p:cNvSpPr txBox="1"/>
          <p:nvPr/>
        </p:nvSpPr>
        <p:spPr>
          <a:xfrm>
            <a:off x="6768417" y="3349042"/>
            <a:ext cx="1663827" cy="153888"/>
          </a:xfrm>
          <a:prstGeom prst="rect">
            <a:avLst/>
          </a:prstGeom>
        </p:spPr>
        <p:txBody>
          <a:bodyPr vert="horz" wrap="square" lIns="0" tIns="0" rIns="0" bIns="0" rtlCol="0">
            <a:spAutoFit/>
          </a:bodyPr>
          <a:lstStyle/>
          <a:p>
            <a:pPr marL="9523" defTabSz="685659"/>
            <a:r>
              <a:rPr sz="1000" b="1" spc="-11" dirty="0">
                <a:solidFill>
                  <a:schemeClr val="bg1"/>
                </a:solidFill>
                <a:latin typeface="微软雅黑"/>
                <a:cs typeface="微软雅黑"/>
              </a:rPr>
              <a:t>与状态更新</a:t>
            </a:r>
            <a:endParaRPr sz="1000" b="1" dirty="0">
              <a:solidFill>
                <a:schemeClr val="bg1"/>
              </a:solidFill>
              <a:latin typeface="微软雅黑"/>
              <a:cs typeface="微软雅黑"/>
            </a:endParaRPr>
          </a:p>
        </p:txBody>
      </p:sp>
      <p:sp>
        <p:nvSpPr>
          <p:cNvPr id="29" name="object 28"/>
          <p:cNvSpPr/>
          <p:nvPr/>
        </p:nvSpPr>
        <p:spPr>
          <a:xfrm>
            <a:off x="5082328" y="1842240"/>
            <a:ext cx="1688783" cy="506730"/>
          </a:xfrm>
          <a:custGeom>
            <a:avLst/>
            <a:gdLst/>
            <a:ahLst/>
            <a:cxnLst/>
            <a:rect l="l" t="t" r="r" b="b"/>
            <a:pathLst>
              <a:path w="2251709" h="675639">
                <a:moveTo>
                  <a:pt x="0" y="675335"/>
                </a:moveTo>
                <a:lnTo>
                  <a:pt x="71882" y="0"/>
                </a:lnTo>
                <a:lnTo>
                  <a:pt x="2251671" y="5676"/>
                </a:lnTo>
              </a:path>
            </a:pathLst>
          </a:custGeom>
          <a:ln w="22225">
            <a:solidFill>
              <a:srgbClr val="558ED5"/>
            </a:solidFill>
          </a:ln>
        </p:spPr>
        <p:txBody>
          <a:bodyPr wrap="square" lIns="0" tIns="0" rIns="0" bIns="0" rtlCol="0"/>
          <a:lstStyle/>
          <a:p>
            <a:pPr defTabSz="685659"/>
            <a:endParaRPr sz="1300" b="1" dirty="0">
              <a:solidFill>
                <a:schemeClr val="bg1"/>
              </a:solidFill>
              <a:latin typeface="Calibri"/>
            </a:endParaRPr>
          </a:p>
        </p:txBody>
      </p:sp>
      <p:sp>
        <p:nvSpPr>
          <p:cNvPr id="30" name="object 29"/>
          <p:cNvSpPr/>
          <p:nvPr/>
        </p:nvSpPr>
        <p:spPr>
          <a:xfrm>
            <a:off x="5054919" y="2336244"/>
            <a:ext cx="57150" cy="98108"/>
          </a:xfrm>
          <a:custGeom>
            <a:avLst/>
            <a:gdLst/>
            <a:ahLst/>
            <a:cxnLst/>
            <a:rect l="l" t="t" r="r" b="b"/>
            <a:pathLst>
              <a:path w="76200" h="130810">
                <a:moveTo>
                  <a:pt x="0" y="0"/>
                </a:moveTo>
                <a:lnTo>
                  <a:pt x="24447" y="130314"/>
                </a:lnTo>
                <a:lnTo>
                  <a:pt x="75768" y="8064"/>
                </a:lnTo>
                <a:lnTo>
                  <a:pt x="0" y="0"/>
                </a:lnTo>
                <a:close/>
              </a:path>
            </a:pathLst>
          </a:custGeom>
          <a:solidFill>
            <a:srgbClr val="558ED5"/>
          </a:solidFill>
        </p:spPr>
        <p:txBody>
          <a:bodyPr wrap="square" lIns="0" tIns="0" rIns="0" bIns="0" rtlCol="0"/>
          <a:lstStyle/>
          <a:p>
            <a:pPr defTabSz="685659"/>
            <a:endParaRPr sz="1300" b="1" dirty="0">
              <a:solidFill>
                <a:schemeClr val="bg1"/>
              </a:solidFill>
              <a:latin typeface="Calibri"/>
            </a:endParaRPr>
          </a:p>
        </p:txBody>
      </p:sp>
      <p:sp>
        <p:nvSpPr>
          <p:cNvPr id="31" name="object 30"/>
          <p:cNvSpPr/>
          <p:nvPr/>
        </p:nvSpPr>
        <p:spPr>
          <a:xfrm>
            <a:off x="5554622" y="2512571"/>
            <a:ext cx="1216819" cy="246221"/>
          </a:xfrm>
          <a:custGeom>
            <a:avLst/>
            <a:gdLst/>
            <a:ahLst/>
            <a:cxnLst/>
            <a:rect l="l" t="t" r="r" b="b"/>
            <a:pathLst>
              <a:path w="1622425" h="328295">
                <a:moveTo>
                  <a:pt x="0" y="328282"/>
                </a:moveTo>
                <a:lnTo>
                  <a:pt x="133997" y="14770"/>
                </a:lnTo>
                <a:lnTo>
                  <a:pt x="1621955" y="0"/>
                </a:lnTo>
              </a:path>
            </a:pathLst>
          </a:custGeom>
          <a:ln w="22225">
            <a:solidFill>
              <a:srgbClr val="558ED5"/>
            </a:solidFill>
          </a:ln>
        </p:spPr>
        <p:txBody>
          <a:bodyPr wrap="square" lIns="0" tIns="0" rIns="0" bIns="0" rtlCol="0"/>
          <a:lstStyle/>
          <a:p>
            <a:pPr defTabSz="685659"/>
            <a:endParaRPr sz="1300" b="1" dirty="0">
              <a:solidFill>
                <a:schemeClr val="bg1"/>
              </a:solidFill>
              <a:latin typeface="Calibri"/>
            </a:endParaRPr>
          </a:p>
        </p:txBody>
      </p:sp>
      <p:sp>
        <p:nvSpPr>
          <p:cNvPr id="32" name="object 31"/>
          <p:cNvSpPr/>
          <p:nvPr/>
        </p:nvSpPr>
        <p:spPr>
          <a:xfrm>
            <a:off x="5520934" y="2738789"/>
            <a:ext cx="63818" cy="99060"/>
          </a:xfrm>
          <a:custGeom>
            <a:avLst/>
            <a:gdLst/>
            <a:ahLst/>
            <a:cxnLst/>
            <a:rect l="l" t="t" r="r" b="b"/>
            <a:pathLst>
              <a:path w="85090" h="132079">
                <a:moveTo>
                  <a:pt x="14871" y="0"/>
                </a:moveTo>
                <a:lnTo>
                  <a:pt x="0" y="131749"/>
                </a:lnTo>
                <a:lnTo>
                  <a:pt x="84937" y="29946"/>
                </a:lnTo>
                <a:lnTo>
                  <a:pt x="14871" y="0"/>
                </a:lnTo>
                <a:close/>
              </a:path>
            </a:pathLst>
          </a:custGeom>
          <a:solidFill>
            <a:srgbClr val="558ED5"/>
          </a:solidFill>
        </p:spPr>
        <p:txBody>
          <a:bodyPr wrap="square" lIns="0" tIns="0" rIns="0" bIns="0" rtlCol="0"/>
          <a:lstStyle/>
          <a:p>
            <a:pPr defTabSz="685659"/>
            <a:endParaRPr sz="1300" b="1" dirty="0">
              <a:solidFill>
                <a:schemeClr val="bg1"/>
              </a:solidFill>
              <a:latin typeface="Calibri"/>
            </a:endParaRPr>
          </a:p>
        </p:txBody>
      </p:sp>
      <p:sp>
        <p:nvSpPr>
          <p:cNvPr id="33" name="object 32"/>
          <p:cNvSpPr/>
          <p:nvPr/>
        </p:nvSpPr>
        <p:spPr>
          <a:xfrm>
            <a:off x="5443822" y="4176097"/>
            <a:ext cx="1327309" cy="117634"/>
          </a:xfrm>
          <a:custGeom>
            <a:avLst/>
            <a:gdLst/>
            <a:ahLst/>
            <a:cxnLst/>
            <a:rect l="l" t="t" r="r" b="b"/>
            <a:pathLst>
              <a:path w="1769745" h="156845">
                <a:moveTo>
                  <a:pt x="0" y="0"/>
                </a:moveTo>
                <a:lnTo>
                  <a:pt x="124434" y="148526"/>
                </a:lnTo>
                <a:lnTo>
                  <a:pt x="1769681" y="156857"/>
                </a:lnTo>
              </a:path>
            </a:pathLst>
          </a:custGeom>
          <a:ln w="22224">
            <a:solidFill>
              <a:srgbClr val="558ED5"/>
            </a:solidFill>
          </a:ln>
        </p:spPr>
        <p:txBody>
          <a:bodyPr wrap="square" lIns="0" tIns="0" rIns="0" bIns="0" rtlCol="0"/>
          <a:lstStyle/>
          <a:p>
            <a:pPr defTabSz="685659"/>
            <a:endParaRPr sz="1300" b="1" dirty="0">
              <a:solidFill>
                <a:schemeClr val="bg1"/>
              </a:solidFill>
              <a:latin typeface="Calibri"/>
            </a:endParaRPr>
          </a:p>
        </p:txBody>
      </p:sp>
      <p:sp>
        <p:nvSpPr>
          <p:cNvPr id="34" name="object 33"/>
          <p:cNvSpPr/>
          <p:nvPr/>
        </p:nvSpPr>
        <p:spPr>
          <a:xfrm>
            <a:off x="5388769" y="4110382"/>
            <a:ext cx="83344" cy="91440"/>
          </a:xfrm>
          <a:custGeom>
            <a:avLst/>
            <a:gdLst/>
            <a:ahLst/>
            <a:cxnLst/>
            <a:rect l="l" t="t" r="r" b="b"/>
            <a:pathLst>
              <a:path w="111125" h="121920">
                <a:moveTo>
                  <a:pt x="0" y="0"/>
                </a:moveTo>
                <a:lnTo>
                  <a:pt x="52362" y="121818"/>
                </a:lnTo>
                <a:lnTo>
                  <a:pt x="110769" y="72885"/>
                </a:lnTo>
                <a:lnTo>
                  <a:pt x="0" y="0"/>
                </a:lnTo>
                <a:close/>
              </a:path>
            </a:pathLst>
          </a:custGeom>
          <a:solidFill>
            <a:srgbClr val="558ED5"/>
          </a:solidFill>
        </p:spPr>
        <p:txBody>
          <a:bodyPr wrap="square" lIns="0" tIns="0" rIns="0" bIns="0" rtlCol="0"/>
          <a:lstStyle/>
          <a:p>
            <a:pPr defTabSz="685659"/>
            <a:endParaRPr sz="1300" b="1" dirty="0">
              <a:solidFill>
                <a:schemeClr val="bg1"/>
              </a:solidFill>
              <a:latin typeface="Calibri"/>
            </a:endParaRPr>
          </a:p>
        </p:txBody>
      </p:sp>
      <p:sp>
        <p:nvSpPr>
          <p:cNvPr id="35" name="object 34"/>
          <p:cNvSpPr/>
          <p:nvPr/>
        </p:nvSpPr>
        <p:spPr>
          <a:xfrm>
            <a:off x="5794776" y="3347194"/>
            <a:ext cx="976313" cy="0"/>
          </a:xfrm>
          <a:custGeom>
            <a:avLst/>
            <a:gdLst/>
            <a:ahLst/>
            <a:cxnLst/>
            <a:rect l="l" t="t" r="r" b="b"/>
            <a:pathLst>
              <a:path w="1301750">
                <a:moveTo>
                  <a:pt x="1301750" y="0"/>
                </a:moveTo>
                <a:lnTo>
                  <a:pt x="0" y="0"/>
                </a:lnTo>
              </a:path>
            </a:pathLst>
          </a:custGeom>
          <a:ln w="22225">
            <a:solidFill>
              <a:srgbClr val="558ED5"/>
            </a:solidFill>
          </a:ln>
        </p:spPr>
        <p:txBody>
          <a:bodyPr wrap="square" lIns="0" tIns="0" rIns="0" bIns="0" rtlCol="0"/>
          <a:lstStyle/>
          <a:p>
            <a:pPr defTabSz="685659"/>
            <a:endParaRPr sz="1300" b="1" dirty="0">
              <a:solidFill>
                <a:schemeClr val="bg1"/>
              </a:solidFill>
              <a:latin typeface="Calibri"/>
            </a:endParaRPr>
          </a:p>
        </p:txBody>
      </p:sp>
      <p:sp>
        <p:nvSpPr>
          <p:cNvPr id="36" name="object 35"/>
          <p:cNvSpPr/>
          <p:nvPr/>
        </p:nvSpPr>
        <p:spPr>
          <a:xfrm>
            <a:off x="5709049" y="3318614"/>
            <a:ext cx="95250" cy="57150"/>
          </a:xfrm>
          <a:custGeom>
            <a:avLst/>
            <a:gdLst/>
            <a:ahLst/>
            <a:cxnLst/>
            <a:rect l="l" t="t" r="r" b="b"/>
            <a:pathLst>
              <a:path w="127000" h="76200">
                <a:moveTo>
                  <a:pt x="127000" y="0"/>
                </a:moveTo>
                <a:lnTo>
                  <a:pt x="0" y="38100"/>
                </a:lnTo>
                <a:lnTo>
                  <a:pt x="127000" y="76200"/>
                </a:lnTo>
                <a:lnTo>
                  <a:pt x="127000" y="0"/>
                </a:lnTo>
                <a:close/>
              </a:path>
            </a:pathLst>
          </a:custGeom>
          <a:solidFill>
            <a:srgbClr val="558ED5"/>
          </a:solidFill>
        </p:spPr>
        <p:txBody>
          <a:bodyPr wrap="square" lIns="0" tIns="0" rIns="0" bIns="0" rtlCol="0"/>
          <a:lstStyle/>
          <a:p>
            <a:pPr defTabSz="685659"/>
            <a:endParaRPr sz="1300" b="1" dirty="0">
              <a:solidFill>
                <a:schemeClr val="bg1"/>
              </a:solidFill>
              <a:latin typeface="Calibri"/>
            </a:endParaRPr>
          </a:p>
        </p:txBody>
      </p:sp>
      <p:sp>
        <p:nvSpPr>
          <p:cNvPr id="37" name="object 36"/>
          <p:cNvSpPr/>
          <p:nvPr/>
        </p:nvSpPr>
        <p:spPr>
          <a:xfrm>
            <a:off x="2788449" y="4136354"/>
            <a:ext cx="1086803" cy="149066"/>
          </a:xfrm>
          <a:custGeom>
            <a:avLst/>
            <a:gdLst/>
            <a:ahLst/>
            <a:cxnLst/>
            <a:rect l="l" t="t" r="r" b="b"/>
            <a:pathLst>
              <a:path w="1449070" h="198754">
                <a:moveTo>
                  <a:pt x="1449069" y="0"/>
                </a:moveTo>
                <a:lnTo>
                  <a:pt x="1343405" y="188569"/>
                </a:lnTo>
                <a:lnTo>
                  <a:pt x="0" y="198742"/>
                </a:lnTo>
              </a:path>
            </a:pathLst>
          </a:custGeom>
          <a:ln w="22225">
            <a:solidFill>
              <a:srgbClr val="558ED5"/>
            </a:solidFill>
          </a:ln>
        </p:spPr>
        <p:txBody>
          <a:bodyPr wrap="square" lIns="0" tIns="0" rIns="0" bIns="0" rtlCol="0"/>
          <a:lstStyle/>
          <a:p>
            <a:pPr defTabSz="685659"/>
            <a:endParaRPr sz="1300" b="1" dirty="0">
              <a:solidFill>
                <a:schemeClr val="bg1"/>
              </a:solidFill>
              <a:latin typeface="Calibri"/>
            </a:endParaRPr>
          </a:p>
        </p:txBody>
      </p:sp>
      <p:sp>
        <p:nvSpPr>
          <p:cNvPr id="38" name="object 37"/>
          <p:cNvSpPr/>
          <p:nvPr/>
        </p:nvSpPr>
        <p:spPr>
          <a:xfrm>
            <a:off x="3845662" y="4061569"/>
            <a:ext cx="71914" cy="97154"/>
          </a:xfrm>
          <a:custGeom>
            <a:avLst/>
            <a:gdLst/>
            <a:ahLst/>
            <a:cxnLst/>
            <a:rect l="l" t="t" r="r" b="b"/>
            <a:pathLst>
              <a:path w="95885" h="129539">
                <a:moveTo>
                  <a:pt x="95326" y="0"/>
                </a:moveTo>
                <a:lnTo>
                  <a:pt x="0" y="92163"/>
                </a:lnTo>
                <a:lnTo>
                  <a:pt x="66471" y="129413"/>
                </a:lnTo>
                <a:lnTo>
                  <a:pt x="95326" y="0"/>
                </a:lnTo>
                <a:close/>
              </a:path>
            </a:pathLst>
          </a:custGeom>
          <a:solidFill>
            <a:srgbClr val="558ED5"/>
          </a:solidFill>
        </p:spPr>
        <p:txBody>
          <a:bodyPr wrap="square" lIns="0" tIns="0" rIns="0" bIns="0" rtlCol="0"/>
          <a:lstStyle/>
          <a:p>
            <a:pPr defTabSz="685659"/>
            <a:endParaRPr sz="1300" b="1" dirty="0">
              <a:solidFill>
                <a:schemeClr val="bg1"/>
              </a:solidFill>
              <a:latin typeface="Calibri"/>
            </a:endParaRPr>
          </a:p>
        </p:txBody>
      </p:sp>
      <p:sp>
        <p:nvSpPr>
          <p:cNvPr id="39" name="object 38"/>
          <p:cNvSpPr/>
          <p:nvPr/>
        </p:nvSpPr>
        <p:spPr>
          <a:xfrm>
            <a:off x="2788439" y="2730448"/>
            <a:ext cx="925830" cy="109538"/>
          </a:xfrm>
          <a:custGeom>
            <a:avLst/>
            <a:gdLst/>
            <a:ahLst/>
            <a:cxnLst/>
            <a:rect l="l" t="t" r="r" b="b"/>
            <a:pathLst>
              <a:path w="1234439" h="146050">
                <a:moveTo>
                  <a:pt x="1234338" y="145923"/>
                </a:moveTo>
                <a:lnTo>
                  <a:pt x="1153515" y="8331"/>
                </a:lnTo>
                <a:lnTo>
                  <a:pt x="0" y="0"/>
                </a:lnTo>
              </a:path>
            </a:pathLst>
          </a:custGeom>
          <a:ln w="22225">
            <a:solidFill>
              <a:srgbClr val="558ED5"/>
            </a:solidFill>
          </a:ln>
        </p:spPr>
        <p:txBody>
          <a:bodyPr wrap="square" lIns="0" tIns="0" rIns="0" bIns="0" rtlCol="0"/>
          <a:lstStyle/>
          <a:p>
            <a:pPr defTabSz="685659"/>
            <a:endParaRPr sz="1300" b="1" dirty="0">
              <a:solidFill>
                <a:schemeClr val="bg1"/>
              </a:solidFill>
              <a:latin typeface="Calibri"/>
            </a:endParaRPr>
          </a:p>
        </p:txBody>
      </p:sp>
      <p:sp>
        <p:nvSpPr>
          <p:cNvPr id="40" name="object 39"/>
          <p:cNvSpPr/>
          <p:nvPr/>
        </p:nvSpPr>
        <p:spPr>
          <a:xfrm>
            <a:off x="3684732" y="2817207"/>
            <a:ext cx="73343" cy="96679"/>
          </a:xfrm>
          <a:custGeom>
            <a:avLst/>
            <a:gdLst/>
            <a:ahLst/>
            <a:cxnLst/>
            <a:rect l="l" t="t" r="r" b="b"/>
            <a:pathLst>
              <a:path w="97789" h="128904">
                <a:moveTo>
                  <a:pt x="65709" y="0"/>
                </a:moveTo>
                <a:lnTo>
                  <a:pt x="0" y="38595"/>
                </a:lnTo>
                <a:lnTo>
                  <a:pt x="97180" y="128803"/>
                </a:lnTo>
                <a:lnTo>
                  <a:pt x="65709" y="0"/>
                </a:lnTo>
                <a:close/>
              </a:path>
            </a:pathLst>
          </a:custGeom>
          <a:solidFill>
            <a:srgbClr val="558ED5"/>
          </a:solidFill>
        </p:spPr>
        <p:txBody>
          <a:bodyPr wrap="square" lIns="0" tIns="0" rIns="0" bIns="0" rtlCol="0"/>
          <a:lstStyle/>
          <a:p>
            <a:pPr defTabSz="685659"/>
            <a:endParaRPr sz="1300" b="1" dirty="0">
              <a:solidFill>
                <a:schemeClr val="bg1"/>
              </a:solidFill>
              <a:latin typeface="Calibri"/>
            </a:endParaRPr>
          </a:p>
        </p:txBody>
      </p:sp>
      <p:sp>
        <p:nvSpPr>
          <p:cNvPr id="41" name="object 40"/>
          <p:cNvSpPr/>
          <p:nvPr/>
        </p:nvSpPr>
        <p:spPr>
          <a:xfrm>
            <a:off x="2788446" y="3319809"/>
            <a:ext cx="857250" cy="269081"/>
          </a:xfrm>
          <a:custGeom>
            <a:avLst/>
            <a:gdLst/>
            <a:ahLst/>
            <a:cxnLst/>
            <a:rect l="l" t="t" r="r" b="b"/>
            <a:pathLst>
              <a:path w="1143000" h="358775">
                <a:moveTo>
                  <a:pt x="1142504" y="358203"/>
                </a:moveTo>
                <a:lnTo>
                  <a:pt x="1047229" y="15963"/>
                </a:lnTo>
                <a:lnTo>
                  <a:pt x="0" y="0"/>
                </a:lnTo>
              </a:path>
            </a:pathLst>
          </a:custGeom>
          <a:ln w="22224">
            <a:solidFill>
              <a:srgbClr val="558ED5"/>
            </a:solidFill>
          </a:ln>
        </p:spPr>
        <p:txBody>
          <a:bodyPr wrap="square" lIns="0" tIns="0" rIns="0" bIns="0" rtlCol="0"/>
          <a:lstStyle/>
          <a:p>
            <a:pPr defTabSz="685659"/>
            <a:endParaRPr sz="1300" b="1" dirty="0">
              <a:solidFill>
                <a:schemeClr val="bg1"/>
              </a:solidFill>
              <a:latin typeface="Calibri"/>
            </a:endParaRPr>
          </a:p>
        </p:txBody>
      </p:sp>
      <p:sp>
        <p:nvSpPr>
          <p:cNvPr id="42" name="object 41"/>
          <p:cNvSpPr/>
          <p:nvPr/>
        </p:nvSpPr>
        <p:spPr>
          <a:xfrm>
            <a:off x="3615251" y="3571622"/>
            <a:ext cx="55245" cy="99536"/>
          </a:xfrm>
          <a:custGeom>
            <a:avLst/>
            <a:gdLst/>
            <a:ahLst/>
            <a:cxnLst/>
            <a:rect l="l" t="t" r="r" b="b"/>
            <a:pathLst>
              <a:path w="73660" h="132714">
                <a:moveTo>
                  <a:pt x="73405" y="0"/>
                </a:moveTo>
                <a:lnTo>
                  <a:pt x="0" y="20434"/>
                </a:lnTo>
                <a:lnTo>
                  <a:pt x="70751" y="132562"/>
                </a:lnTo>
                <a:lnTo>
                  <a:pt x="73405" y="0"/>
                </a:lnTo>
                <a:close/>
              </a:path>
            </a:pathLst>
          </a:custGeom>
          <a:solidFill>
            <a:srgbClr val="558ED5"/>
          </a:solidFill>
        </p:spPr>
        <p:txBody>
          <a:bodyPr wrap="square" lIns="0" tIns="0" rIns="0" bIns="0" rtlCol="0"/>
          <a:lstStyle/>
          <a:p>
            <a:pPr defTabSz="685659"/>
            <a:endParaRPr sz="1300" b="1" dirty="0">
              <a:solidFill>
                <a:schemeClr val="bg1"/>
              </a:solidFill>
              <a:latin typeface="Calibri"/>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150312" y="148871"/>
            <a:ext cx="5504913" cy="434348"/>
          </a:xfrm>
          <a:prstGeom prst="rect">
            <a:avLst/>
          </a:prstGeom>
          <a:noFill/>
          <a:ln w="9525" algn="ctr">
            <a:noFill/>
            <a:miter lim="800000"/>
            <a:headEnd/>
            <a:tailEnd/>
          </a:ln>
          <a:effectLst/>
        </p:spPr>
        <p:txBody>
          <a:bodyPr vert="horz" wrap="square" lIns="68548" tIns="34274" rIns="68548" bIns="34274" numCol="1" rtlCol="0" anchor="ctr" anchorCtr="0" compatLnSpc="1">
            <a:prstTxWarp prst="textNoShape">
              <a:avLst/>
            </a:prstTxWarp>
            <a:normAutofit lnSpcReduction="10000"/>
          </a:bodyPr>
          <a:lstStyle/>
          <a:p>
            <a:pPr defTabSz="767721">
              <a:spcBef>
                <a:spcPct val="0"/>
              </a:spcBef>
              <a:defRPr/>
            </a:pPr>
            <a:r>
              <a:rPr lang="zh-CN" altLang="en-US" sz="2600" b="1" dirty="0" smtClean="0">
                <a:solidFill>
                  <a:schemeClr val="bg1"/>
                </a:solidFill>
                <a:latin typeface="+mn-ea"/>
                <a:cs typeface="Arial" pitchFamily="34" charset="0"/>
                <a:sym typeface="Lucida Grande"/>
              </a:rPr>
              <a:t>基于</a:t>
            </a:r>
            <a:r>
              <a:rPr lang="en-US" altLang="zh-CN" sz="2600" b="1" dirty="0" smtClean="0">
                <a:solidFill>
                  <a:schemeClr val="bg1"/>
                </a:solidFill>
                <a:latin typeface="+mn-ea"/>
                <a:cs typeface="Arial" pitchFamily="34" charset="0"/>
                <a:sym typeface="Lucida Grande"/>
              </a:rPr>
              <a:t>NB-</a:t>
            </a:r>
            <a:r>
              <a:rPr lang="en-US" altLang="zh-CN" sz="2600" b="1" dirty="0" err="1" smtClean="0">
                <a:solidFill>
                  <a:schemeClr val="bg1"/>
                </a:solidFill>
                <a:latin typeface="+mn-ea"/>
                <a:cs typeface="Arial" pitchFamily="34" charset="0"/>
                <a:sym typeface="Lucida Grande"/>
              </a:rPr>
              <a:t>IoT</a:t>
            </a:r>
            <a:r>
              <a:rPr lang="zh-CN" altLang="en-US" sz="2600" b="1" dirty="0" smtClean="0">
                <a:solidFill>
                  <a:schemeClr val="bg1"/>
                </a:solidFill>
                <a:latin typeface="+mn-ea"/>
                <a:cs typeface="Arial" pitchFamily="34" charset="0"/>
                <a:sym typeface="Lucida Grande"/>
              </a:rPr>
              <a:t>开展智慧水务</a:t>
            </a:r>
          </a:p>
        </p:txBody>
      </p:sp>
      <p:sp>
        <p:nvSpPr>
          <p:cNvPr id="4" name="圆角矩形 3"/>
          <p:cNvSpPr/>
          <p:nvPr/>
        </p:nvSpPr>
        <p:spPr>
          <a:xfrm flipH="1">
            <a:off x="526920" y="879850"/>
            <a:ext cx="7740698" cy="2208765"/>
          </a:xfrm>
          <a:prstGeom prst="roundRect">
            <a:avLst>
              <a:gd name="adj" fmla="val 3317"/>
            </a:avLst>
          </a:prstGeom>
          <a:noFill/>
          <a:ln w="6350" cap="flat" cmpd="sng" algn="ctr">
            <a:gradFill flip="none" rotWithShape="1">
              <a:gsLst>
                <a:gs pos="0">
                  <a:srgbClr val="4BF0F0"/>
                </a:gs>
                <a:gs pos="41000">
                  <a:srgbClr val="4BF0F0">
                    <a:alpha val="0"/>
                  </a:srgbClr>
                </a:gs>
                <a:gs pos="100000">
                  <a:srgbClr val="4BF0F0"/>
                </a:gs>
              </a:gsLst>
              <a:path path="circle">
                <a:fillToRect l="100000" b="100000"/>
              </a:path>
              <a:tileRect t="-100000" r="-100000"/>
            </a:gradFill>
            <a:prstDash val="solid"/>
          </a:ln>
          <a:effectLst/>
        </p:spPr>
        <p:txBody>
          <a:bodyPr lIns="64749" tIns="32374" rIns="64749" bIns="32374" rtlCol="0" anchor="ctr"/>
          <a:lstStyle/>
          <a:p>
            <a:pPr indent="-184265" algn="ctr" defTabSz="983447">
              <a:lnSpc>
                <a:spcPts val="2865"/>
              </a:lnSpc>
              <a:buClr>
                <a:prstClr val="white"/>
              </a:buClr>
              <a:buSzPct val="60000"/>
            </a:pPr>
            <a:endParaRPr lang="zh-CN" altLang="en-US" b="1" kern="0"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5" name="矩形 4"/>
          <p:cNvSpPr/>
          <p:nvPr/>
        </p:nvSpPr>
        <p:spPr>
          <a:xfrm>
            <a:off x="493760" y="957584"/>
            <a:ext cx="3373851" cy="296213"/>
          </a:xfrm>
          <a:prstGeom prst="rect">
            <a:avLst/>
          </a:prstGeom>
          <a:noFill/>
        </p:spPr>
        <p:txBody>
          <a:bodyPr wrap="square" lIns="64749" tIns="32374" rIns="64749" bIns="32374">
            <a:spAutoFit/>
          </a:bodyPr>
          <a:lstStyle/>
          <a:p>
            <a:pPr algn="ctr" defTabSz="863497"/>
            <a:r>
              <a:rPr lang="zh-CN" altLang="en-US" sz="1500" b="1" dirty="0" smtClean="0">
                <a:solidFill>
                  <a:srgbClr val="FFC000"/>
                </a:solidFill>
                <a:latin typeface="微软雅黑" pitchFamily="34" charset="-122"/>
                <a:ea typeface="微软雅黑" pitchFamily="34" charset="-122"/>
              </a:rPr>
              <a:t>智</a:t>
            </a:r>
            <a:r>
              <a:rPr lang="zh-CN" altLang="en-US" sz="1500" b="1" dirty="0">
                <a:solidFill>
                  <a:srgbClr val="FFC000"/>
                </a:solidFill>
                <a:latin typeface="微软雅黑" pitchFamily="34" charset="-122"/>
                <a:ea typeface="微软雅黑" pitchFamily="34" charset="-122"/>
              </a:rPr>
              <a:t>慧水</a:t>
            </a:r>
            <a:r>
              <a:rPr lang="zh-CN" altLang="en-US" sz="1500" b="1" dirty="0" smtClean="0">
                <a:solidFill>
                  <a:srgbClr val="FFC000"/>
                </a:solidFill>
                <a:latin typeface="微软雅黑" pitchFamily="34" charset="-122"/>
                <a:ea typeface="微软雅黑" pitchFamily="34" charset="-122"/>
              </a:rPr>
              <a:t>务驱动力</a:t>
            </a:r>
            <a:endParaRPr lang="zh-CN" altLang="en-US" sz="1500" b="1" dirty="0">
              <a:solidFill>
                <a:srgbClr val="FFC000"/>
              </a:solidFill>
              <a:latin typeface="微软雅黑" pitchFamily="34" charset="-122"/>
              <a:ea typeface="微软雅黑" pitchFamily="34" charset="-122"/>
            </a:endParaRPr>
          </a:p>
        </p:txBody>
      </p:sp>
      <p:sp>
        <p:nvSpPr>
          <p:cNvPr id="6" name="矩形 5"/>
          <p:cNvSpPr/>
          <p:nvPr/>
        </p:nvSpPr>
        <p:spPr>
          <a:xfrm>
            <a:off x="4774034" y="957584"/>
            <a:ext cx="2685219" cy="296213"/>
          </a:xfrm>
          <a:prstGeom prst="rect">
            <a:avLst/>
          </a:prstGeom>
          <a:noFill/>
        </p:spPr>
        <p:txBody>
          <a:bodyPr wrap="square" lIns="64749" tIns="32374" rIns="64749" bIns="32374">
            <a:spAutoFit/>
          </a:bodyPr>
          <a:lstStyle/>
          <a:p>
            <a:pPr algn="ctr" defTabSz="863497"/>
            <a:r>
              <a:rPr lang="zh-CN" altLang="en-US" sz="1500" b="1" dirty="0">
                <a:solidFill>
                  <a:srgbClr val="FFC000"/>
                </a:solidFill>
                <a:latin typeface="微软雅黑" pitchFamily="34" charset="-122"/>
                <a:ea typeface="微软雅黑" pitchFamily="34" charset="-122"/>
              </a:rPr>
              <a:t>挑战与关注点</a:t>
            </a:r>
          </a:p>
        </p:txBody>
      </p:sp>
      <p:grpSp>
        <p:nvGrpSpPr>
          <p:cNvPr id="2" name="组合 161"/>
          <p:cNvGrpSpPr/>
          <p:nvPr/>
        </p:nvGrpSpPr>
        <p:grpSpPr>
          <a:xfrm>
            <a:off x="1206921" y="1360977"/>
            <a:ext cx="366616" cy="360854"/>
            <a:chOff x="1028210" y="1840443"/>
            <a:chExt cx="677487" cy="666750"/>
          </a:xfrm>
        </p:grpSpPr>
        <p:sp>
          <p:nvSpPr>
            <p:cNvPr id="8" name="任意多边形 7"/>
            <p:cNvSpPr>
              <a:spLocks/>
            </p:cNvSpPr>
            <p:nvPr/>
          </p:nvSpPr>
          <p:spPr bwMode="auto">
            <a:xfrm>
              <a:off x="1148298" y="1978647"/>
              <a:ext cx="557399" cy="528546"/>
            </a:xfrm>
            <a:custGeom>
              <a:avLst/>
              <a:gdLst>
                <a:gd name="connsiteX0" fmla="*/ 127949 w 557399"/>
                <a:gd name="connsiteY0" fmla="*/ 324466 h 528546"/>
                <a:gd name="connsiteX1" fmla="*/ 127949 w 557399"/>
                <a:gd name="connsiteY1" fmla="*/ 360395 h 528546"/>
                <a:gd name="connsiteX2" fmla="*/ 429449 w 557399"/>
                <a:gd name="connsiteY2" fmla="*/ 360395 h 528546"/>
                <a:gd name="connsiteX3" fmla="*/ 429449 w 557399"/>
                <a:gd name="connsiteY3" fmla="*/ 324466 h 528546"/>
                <a:gd name="connsiteX4" fmla="*/ 127949 w 557399"/>
                <a:gd name="connsiteY4" fmla="*/ 175282 h 528546"/>
                <a:gd name="connsiteX5" fmla="*/ 127949 w 557399"/>
                <a:gd name="connsiteY5" fmla="*/ 291167 h 528546"/>
                <a:gd name="connsiteX6" fmla="*/ 429449 w 557399"/>
                <a:gd name="connsiteY6" fmla="*/ 291167 h 528546"/>
                <a:gd name="connsiteX7" fmla="*/ 429449 w 557399"/>
                <a:gd name="connsiteY7" fmla="*/ 175282 h 528546"/>
                <a:gd name="connsiteX8" fmla="*/ 278921 w 557399"/>
                <a:gd name="connsiteY8" fmla="*/ 31243 h 528546"/>
                <a:gd name="connsiteX9" fmla="*/ 89932 w 557399"/>
                <a:gd name="connsiteY9" fmla="*/ 115263 h 528546"/>
                <a:gd name="connsiteX10" fmla="*/ 106155 w 557399"/>
                <a:gd name="connsiteY10" fmla="*/ 115263 h 528546"/>
                <a:gd name="connsiteX11" fmla="*/ 126178 w 557399"/>
                <a:gd name="connsiteY11" fmla="*/ 115263 h 528546"/>
                <a:gd name="connsiteX12" fmla="*/ 278922 w 557399"/>
                <a:gd name="connsiteY12" fmla="*/ 56697 h 528546"/>
                <a:gd name="connsiteX13" fmla="*/ 431220 w 557399"/>
                <a:gd name="connsiteY13" fmla="*/ 115263 h 528546"/>
                <a:gd name="connsiteX14" fmla="*/ 467910 w 557399"/>
                <a:gd name="connsiteY14" fmla="*/ 115263 h 528546"/>
                <a:gd name="connsiteX15" fmla="*/ 278921 w 557399"/>
                <a:gd name="connsiteY15" fmla="*/ 31243 h 528546"/>
                <a:gd name="connsiteX16" fmla="*/ 278921 w 557399"/>
                <a:gd name="connsiteY16" fmla="*/ 0 h 528546"/>
                <a:gd name="connsiteX17" fmla="*/ 509363 w 557399"/>
                <a:gd name="connsiteY17" fmla="*/ 115263 h 528546"/>
                <a:gd name="connsiteX18" fmla="*/ 509278 w 557399"/>
                <a:gd name="connsiteY18" fmla="*/ 115263 h 528546"/>
                <a:gd name="connsiteX19" fmla="*/ 557399 w 557399"/>
                <a:gd name="connsiteY19" fmla="*/ 264011 h 528546"/>
                <a:gd name="connsiteX20" fmla="*/ 278922 w 557399"/>
                <a:gd name="connsiteY20" fmla="*/ 528546 h 528546"/>
                <a:gd name="connsiteX21" fmla="*/ 0 w 557399"/>
                <a:gd name="connsiteY21" fmla="*/ 264011 h 528546"/>
                <a:gd name="connsiteX22" fmla="*/ 48566 w 557399"/>
                <a:gd name="connsiteY22" fmla="*/ 115263 h 528546"/>
                <a:gd name="connsiteX23" fmla="*/ 48479 w 557399"/>
                <a:gd name="connsiteY23" fmla="*/ 115263 h 528546"/>
                <a:gd name="connsiteX24" fmla="*/ 278921 w 557399"/>
                <a:gd name="connsiteY24" fmla="*/ 0 h 52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7399" h="528546">
                  <a:moveTo>
                    <a:pt x="127949" y="324466"/>
                  </a:moveTo>
                  <a:lnTo>
                    <a:pt x="127949" y="360395"/>
                  </a:lnTo>
                  <a:lnTo>
                    <a:pt x="429449" y="360395"/>
                  </a:lnTo>
                  <a:lnTo>
                    <a:pt x="429449" y="324466"/>
                  </a:lnTo>
                  <a:close/>
                  <a:moveTo>
                    <a:pt x="127949" y="175282"/>
                  </a:moveTo>
                  <a:lnTo>
                    <a:pt x="127949" y="291167"/>
                  </a:lnTo>
                  <a:lnTo>
                    <a:pt x="429449" y="291167"/>
                  </a:lnTo>
                  <a:lnTo>
                    <a:pt x="429449" y="175282"/>
                  </a:lnTo>
                  <a:close/>
                  <a:moveTo>
                    <a:pt x="278921" y="31243"/>
                  </a:moveTo>
                  <a:cubicBezTo>
                    <a:pt x="202701" y="31243"/>
                    <a:pt x="134951" y="64176"/>
                    <a:pt x="89932" y="115263"/>
                  </a:cubicBezTo>
                  <a:lnTo>
                    <a:pt x="106155" y="115263"/>
                  </a:lnTo>
                  <a:lnTo>
                    <a:pt x="126178" y="115263"/>
                  </a:lnTo>
                  <a:cubicBezTo>
                    <a:pt x="165811" y="79028"/>
                    <a:pt x="219695" y="56697"/>
                    <a:pt x="278922" y="56697"/>
                  </a:cubicBezTo>
                  <a:cubicBezTo>
                    <a:pt x="338149" y="56697"/>
                    <a:pt x="392032" y="79028"/>
                    <a:pt x="431220" y="115263"/>
                  </a:cubicBezTo>
                  <a:lnTo>
                    <a:pt x="467910" y="115263"/>
                  </a:lnTo>
                  <a:cubicBezTo>
                    <a:pt x="422892" y="64176"/>
                    <a:pt x="354695" y="31243"/>
                    <a:pt x="278921" y="31243"/>
                  </a:cubicBezTo>
                  <a:close/>
                  <a:moveTo>
                    <a:pt x="278921" y="0"/>
                  </a:moveTo>
                  <a:cubicBezTo>
                    <a:pt x="374753" y="0"/>
                    <a:pt x="458996" y="45598"/>
                    <a:pt x="509363" y="115263"/>
                  </a:cubicBezTo>
                  <a:lnTo>
                    <a:pt x="509278" y="115263"/>
                  </a:lnTo>
                  <a:cubicBezTo>
                    <a:pt x="539577" y="157944"/>
                    <a:pt x="557399" y="209076"/>
                    <a:pt x="557399" y="264011"/>
                  </a:cubicBezTo>
                  <a:cubicBezTo>
                    <a:pt x="557399" y="410224"/>
                    <a:pt x="432642" y="528546"/>
                    <a:pt x="278922" y="528546"/>
                  </a:cubicBezTo>
                  <a:cubicBezTo>
                    <a:pt x="124758" y="528546"/>
                    <a:pt x="0" y="410224"/>
                    <a:pt x="0" y="264011"/>
                  </a:cubicBezTo>
                  <a:cubicBezTo>
                    <a:pt x="0" y="209076"/>
                    <a:pt x="17823" y="157944"/>
                    <a:pt x="48566" y="115263"/>
                  </a:cubicBezTo>
                  <a:lnTo>
                    <a:pt x="48479" y="115263"/>
                  </a:lnTo>
                  <a:cubicBezTo>
                    <a:pt x="98401" y="45598"/>
                    <a:pt x="183089" y="0"/>
                    <a:pt x="27892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noAutofit/>
            </a:bodyPr>
            <a:lstStyle/>
            <a:p>
              <a:pPr defTabSz="863497"/>
              <a:endParaRPr lang="zh-CN" altLang="en-US" sz="1700" b="1" kern="0" dirty="0">
                <a:solidFill>
                  <a:prstClr val="black"/>
                </a:solidFill>
                <a:latin typeface="微软雅黑" pitchFamily="34" charset="-122"/>
                <a:ea typeface="微软雅黑" pitchFamily="34" charset="-122"/>
              </a:endParaRPr>
            </a:p>
          </p:txBody>
        </p:sp>
        <p:grpSp>
          <p:nvGrpSpPr>
            <p:cNvPr id="7" name="组合 183"/>
            <p:cNvGrpSpPr/>
            <p:nvPr/>
          </p:nvGrpSpPr>
          <p:grpSpPr>
            <a:xfrm rot="2069565">
              <a:off x="1028210" y="1840443"/>
              <a:ext cx="154595" cy="251089"/>
              <a:chOff x="0" y="3806891"/>
              <a:chExt cx="485196" cy="729914"/>
            </a:xfrm>
            <a:solidFill>
              <a:sysClr val="window" lastClr="FFFFFF"/>
            </a:solidFill>
          </p:grpSpPr>
          <p:sp>
            <p:nvSpPr>
              <p:cNvPr id="10" name="Freeform 89"/>
              <p:cNvSpPr>
                <a:spLocks/>
              </p:cNvSpPr>
              <p:nvPr/>
            </p:nvSpPr>
            <p:spPr bwMode="auto">
              <a:xfrm>
                <a:off x="0" y="3806891"/>
                <a:ext cx="215640" cy="729914"/>
              </a:xfrm>
              <a:custGeom>
                <a:avLst/>
                <a:gdLst>
                  <a:gd name="T0" fmla="*/ 14 w 17"/>
                  <a:gd name="T1" fmla="*/ 0 h 67"/>
                  <a:gd name="T2" fmla="*/ 0 w 17"/>
                  <a:gd name="T3" fmla="*/ 34 h 67"/>
                  <a:gd name="T4" fmla="*/ 14 w 17"/>
                  <a:gd name="T5" fmla="*/ 67 h 67"/>
                  <a:gd name="T6" fmla="*/ 17 w 17"/>
                  <a:gd name="T7" fmla="*/ 64 h 67"/>
                  <a:gd name="T8" fmla="*/ 5 w 17"/>
                  <a:gd name="T9" fmla="*/ 34 h 67"/>
                  <a:gd name="T10" fmla="*/ 17 w 17"/>
                  <a:gd name="T11" fmla="*/ 3 h 67"/>
                  <a:gd name="T12" fmla="*/ 14 w 1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17" h="67">
                    <a:moveTo>
                      <a:pt x="14" y="0"/>
                    </a:moveTo>
                    <a:cubicBezTo>
                      <a:pt x="5" y="8"/>
                      <a:pt x="0" y="20"/>
                      <a:pt x="0" y="34"/>
                    </a:cubicBezTo>
                    <a:cubicBezTo>
                      <a:pt x="0" y="47"/>
                      <a:pt x="5" y="59"/>
                      <a:pt x="14" y="67"/>
                    </a:cubicBezTo>
                    <a:cubicBezTo>
                      <a:pt x="17" y="64"/>
                      <a:pt x="17" y="64"/>
                      <a:pt x="17" y="64"/>
                    </a:cubicBezTo>
                    <a:cubicBezTo>
                      <a:pt x="9" y="56"/>
                      <a:pt x="5" y="45"/>
                      <a:pt x="5" y="34"/>
                    </a:cubicBezTo>
                    <a:cubicBezTo>
                      <a:pt x="5" y="22"/>
                      <a:pt x="9" y="11"/>
                      <a:pt x="17" y="3"/>
                    </a:cubicBezTo>
                    <a:lnTo>
                      <a:pt x="14"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sp>
            <p:nvSpPr>
              <p:cNvPr id="11" name="Freeform 90"/>
              <p:cNvSpPr>
                <a:spLocks/>
              </p:cNvSpPr>
              <p:nvPr/>
            </p:nvSpPr>
            <p:spPr bwMode="auto">
              <a:xfrm>
                <a:off x="177904" y="3917764"/>
                <a:ext cx="167120" cy="512789"/>
              </a:xfrm>
              <a:custGeom>
                <a:avLst/>
                <a:gdLst>
                  <a:gd name="T0" fmla="*/ 10 w 13"/>
                  <a:gd name="T1" fmla="*/ 0 h 47"/>
                  <a:gd name="T2" fmla="*/ 0 w 13"/>
                  <a:gd name="T3" fmla="*/ 24 h 47"/>
                  <a:gd name="T4" fmla="*/ 10 w 13"/>
                  <a:gd name="T5" fmla="*/ 47 h 47"/>
                  <a:gd name="T6" fmla="*/ 13 w 13"/>
                  <a:gd name="T7" fmla="*/ 44 h 47"/>
                  <a:gd name="T8" fmla="*/ 5 w 13"/>
                  <a:gd name="T9" fmla="*/ 24 h 47"/>
                  <a:gd name="T10" fmla="*/ 13 w 13"/>
                  <a:gd name="T11" fmla="*/ 3 h 47"/>
                  <a:gd name="T12" fmla="*/ 10 w 1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3" h="47">
                    <a:moveTo>
                      <a:pt x="10" y="0"/>
                    </a:moveTo>
                    <a:cubicBezTo>
                      <a:pt x="4" y="6"/>
                      <a:pt x="0" y="14"/>
                      <a:pt x="0" y="24"/>
                    </a:cubicBezTo>
                    <a:cubicBezTo>
                      <a:pt x="0" y="33"/>
                      <a:pt x="4" y="41"/>
                      <a:pt x="10" y="47"/>
                    </a:cubicBezTo>
                    <a:cubicBezTo>
                      <a:pt x="13" y="44"/>
                      <a:pt x="13" y="44"/>
                      <a:pt x="13" y="44"/>
                    </a:cubicBezTo>
                    <a:cubicBezTo>
                      <a:pt x="8" y="39"/>
                      <a:pt x="5" y="31"/>
                      <a:pt x="5" y="24"/>
                    </a:cubicBezTo>
                    <a:cubicBezTo>
                      <a:pt x="5" y="16"/>
                      <a:pt x="8" y="9"/>
                      <a:pt x="13" y="3"/>
                    </a:cubicBezTo>
                    <a:lnTo>
                      <a:pt x="10"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sp>
            <p:nvSpPr>
              <p:cNvPr id="12" name="Freeform 91"/>
              <p:cNvSpPr>
                <a:spLocks/>
              </p:cNvSpPr>
              <p:nvPr/>
            </p:nvSpPr>
            <p:spPr bwMode="auto">
              <a:xfrm>
                <a:off x="371983" y="4024018"/>
                <a:ext cx="113213" cy="295662"/>
              </a:xfrm>
              <a:custGeom>
                <a:avLst/>
                <a:gdLst>
                  <a:gd name="T0" fmla="*/ 5 w 9"/>
                  <a:gd name="T1" fmla="*/ 0 h 27"/>
                  <a:gd name="T2" fmla="*/ 0 w 9"/>
                  <a:gd name="T3" fmla="*/ 14 h 27"/>
                  <a:gd name="T4" fmla="*/ 5 w 9"/>
                  <a:gd name="T5" fmla="*/ 27 h 27"/>
                  <a:gd name="T6" fmla="*/ 9 w 9"/>
                  <a:gd name="T7" fmla="*/ 24 h 27"/>
                  <a:gd name="T8" fmla="*/ 4 w 9"/>
                  <a:gd name="T9" fmla="*/ 14 h 27"/>
                  <a:gd name="T10" fmla="*/ 9 w 9"/>
                  <a:gd name="T11" fmla="*/ 3 h 27"/>
                  <a:gd name="T12" fmla="*/ 5 w 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9" h="27">
                    <a:moveTo>
                      <a:pt x="5" y="0"/>
                    </a:moveTo>
                    <a:cubicBezTo>
                      <a:pt x="2" y="4"/>
                      <a:pt x="0" y="8"/>
                      <a:pt x="0" y="14"/>
                    </a:cubicBezTo>
                    <a:cubicBezTo>
                      <a:pt x="0" y="19"/>
                      <a:pt x="2" y="24"/>
                      <a:pt x="5" y="27"/>
                    </a:cubicBezTo>
                    <a:cubicBezTo>
                      <a:pt x="9" y="24"/>
                      <a:pt x="9" y="24"/>
                      <a:pt x="9" y="24"/>
                    </a:cubicBezTo>
                    <a:cubicBezTo>
                      <a:pt x="6" y="21"/>
                      <a:pt x="4" y="17"/>
                      <a:pt x="4" y="14"/>
                    </a:cubicBezTo>
                    <a:cubicBezTo>
                      <a:pt x="4" y="10"/>
                      <a:pt x="6" y="6"/>
                      <a:pt x="9" y="3"/>
                    </a:cubicBezTo>
                    <a:lnTo>
                      <a:pt x="5"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grpSp>
      </p:grpSp>
      <p:grpSp>
        <p:nvGrpSpPr>
          <p:cNvPr id="9" name="组合 162"/>
          <p:cNvGrpSpPr/>
          <p:nvPr/>
        </p:nvGrpSpPr>
        <p:grpSpPr>
          <a:xfrm>
            <a:off x="1182384" y="1870077"/>
            <a:ext cx="415695" cy="370829"/>
            <a:chOff x="1028210" y="2663421"/>
            <a:chExt cx="768183" cy="685181"/>
          </a:xfrm>
        </p:grpSpPr>
        <p:sp>
          <p:nvSpPr>
            <p:cNvPr id="14" name="矩形 13"/>
            <p:cNvSpPr/>
            <p:nvPr/>
          </p:nvSpPr>
          <p:spPr>
            <a:xfrm>
              <a:off x="1243718" y="2856638"/>
              <a:ext cx="366037" cy="452455"/>
            </a:xfrm>
            <a:prstGeom prst="rect">
              <a:avLst/>
            </a:prstGeom>
            <a:solidFill>
              <a:srgbClr val="1F497D">
                <a:lumMod val="20000"/>
                <a:lumOff val="80000"/>
              </a:srgbClr>
            </a:solid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grpSp>
          <p:nvGrpSpPr>
            <p:cNvPr id="13" name="组合 226"/>
            <p:cNvGrpSpPr/>
            <p:nvPr/>
          </p:nvGrpSpPr>
          <p:grpSpPr>
            <a:xfrm>
              <a:off x="1383177" y="2994184"/>
              <a:ext cx="128988" cy="231257"/>
              <a:chOff x="3280092" y="3441605"/>
              <a:chExt cx="660173" cy="1544051"/>
            </a:xfrm>
            <a:solidFill>
              <a:srgbClr val="1B83B3"/>
            </a:solidFill>
          </p:grpSpPr>
          <p:sp>
            <p:nvSpPr>
              <p:cNvPr id="24" name="矩形 23"/>
              <p:cNvSpPr/>
              <p:nvPr/>
            </p:nvSpPr>
            <p:spPr>
              <a:xfrm>
                <a:off x="3508961" y="4844923"/>
                <a:ext cx="197625" cy="140733"/>
              </a:xfrm>
              <a:prstGeom prst="rect">
                <a:avLst/>
              </a:prstGeom>
              <a:grpFill/>
              <a:ln>
                <a:noFill/>
                <a:headEnd/>
                <a:tailEnd/>
              </a:ln>
              <a:effectLst/>
              <a:scene3d>
                <a:camera prst="orthographicFront"/>
                <a:lightRig rig="threePt" dir="t">
                  <a:rot lat="0" lon="0" rev="1200000"/>
                </a:lightRig>
              </a:scene3d>
              <a:sp3d/>
            </p:spPr>
            <p:txBody>
              <a:bodyPr wrap="square" lIns="16846" tIns="8423" rIns="16846" bIns="8423" anchor="ctr" anchorCtr="0">
                <a:noAutofit/>
              </a:bodyPr>
              <a:lstStyle/>
              <a:p>
                <a:pPr marL="0" lvl="4" indent="-161873" algn="ctr" defTabSz="863497" eaLnBrk="0" fontAlgn="ctr" hangingPunct="0">
                  <a:lnSpc>
                    <a:spcPct val="120000"/>
                  </a:lnSpc>
                  <a:spcBef>
                    <a:spcPts val="803"/>
                  </a:spcBef>
                  <a:buSzPct val="60000"/>
                  <a:defRPr/>
                </a:pPr>
                <a:endParaRPr lang="zh-CN" altLang="en-US" b="1" kern="0" dirty="0">
                  <a:solidFill>
                    <a:srgbClr val="FFFFFF"/>
                  </a:solidFill>
                  <a:latin typeface="微软雅黑" pitchFamily="34" charset="-122"/>
                  <a:ea typeface="微软雅黑" pitchFamily="34" charset="-122"/>
                  <a:sym typeface="Arial"/>
                </a:endParaRPr>
              </a:p>
            </p:txBody>
          </p:sp>
          <p:sp>
            <p:nvSpPr>
              <p:cNvPr id="25" name="矩形 24"/>
              <p:cNvSpPr/>
              <p:nvPr/>
            </p:nvSpPr>
            <p:spPr>
              <a:xfrm>
                <a:off x="3508961" y="4430570"/>
                <a:ext cx="197625" cy="384196"/>
              </a:xfrm>
              <a:prstGeom prst="rect">
                <a:avLst/>
              </a:prstGeom>
              <a:grpFill/>
              <a:ln>
                <a:noFill/>
                <a:headEnd/>
                <a:tailEnd/>
              </a:ln>
              <a:effectLst/>
              <a:scene3d>
                <a:camera prst="orthographicFront"/>
                <a:lightRig rig="threePt" dir="t">
                  <a:rot lat="0" lon="0" rev="1200000"/>
                </a:lightRig>
              </a:scene3d>
              <a:sp3d/>
            </p:spPr>
            <p:txBody>
              <a:bodyPr wrap="square" lIns="16846" tIns="8423" rIns="16846" bIns="8423" anchor="ctr" anchorCtr="0">
                <a:noAutofit/>
              </a:bodyPr>
              <a:lstStyle/>
              <a:p>
                <a:pPr marL="0" lvl="4" indent="-161873" algn="ctr" defTabSz="863497" eaLnBrk="0" fontAlgn="ctr" hangingPunct="0">
                  <a:lnSpc>
                    <a:spcPct val="120000"/>
                  </a:lnSpc>
                  <a:spcBef>
                    <a:spcPts val="803"/>
                  </a:spcBef>
                  <a:buSzPct val="60000"/>
                  <a:defRPr/>
                </a:pPr>
                <a:endParaRPr lang="zh-CN" altLang="en-US" b="1" kern="0" dirty="0">
                  <a:solidFill>
                    <a:srgbClr val="FFFFFF"/>
                  </a:solidFill>
                  <a:latin typeface="微软雅黑" pitchFamily="34" charset="-122"/>
                  <a:ea typeface="微软雅黑" pitchFamily="34" charset="-122"/>
                  <a:sym typeface="Arial"/>
                </a:endParaRPr>
              </a:p>
            </p:txBody>
          </p:sp>
          <p:sp>
            <p:nvSpPr>
              <p:cNvPr id="26" name="矩形 25"/>
              <p:cNvSpPr/>
              <p:nvPr/>
            </p:nvSpPr>
            <p:spPr>
              <a:xfrm>
                <a:off x="3315984" y="4549789"/>
                <a:ext cx="237090" cy="145759"/>
              </a:xfrm>
              <a:prstGeom prst="rect">
                <a:avLst/>
              </a:prstGeom>
              <a:grpFill/>
              <a:ln>
                <a:noFill/>
                <a:headEnd/>
                <a:tailEnd/>
              </a:ln>
              <a:effectLst/>
              <a:scene3d>
                <a:camera prst="orthographicFront"/>
                <a:lightRig rig="threePt" dir="t">
                  <a:rot lat="0" lon="0" rev="1200000"/>
                </a:lightRig>
              </a:scene3d>
              <a:sp3d/>
            </p:spPr>
            <p:txBody>
              <a:bodyPr wrap="square" lIns="16846" tIns="8423" rIns="16846" bIns="8423" anchor="ctr" anchorCtr="0">
                <a:noAutofit/>
              </a:bodyPr>
              <a:lstStyle/>
              <a:p>
                <a:pPr marL="0" lvl="4" indent="-161873" algn="ctr" defTabSz="863497" eaLnBrk="0" fontAlgn="ctr" hangingPunct="0">
                  <a:lnSpc>
                    <a:spcPct val="120000"/>
                  </a:lnSpc>
                  <a:spcBef>
                    <a:spcPts val="803"/>
                  </a:spcBef>
                  <a:buSzPct val="60000"/>
                  <a:defRPr/>
                </a:pPr>
                <a:endParaRPr lang="zh-CN" altLang="en-US" b="1" kern="0" dirty="0">
                  <a:solidFill>
                    <a:srgbClr val="FFFFFF"/>
                  </a:solidFill>
                  <a:latin typeface="微软雅黑" pitchFamily="34" charset="-122"/>
                  <a:ea typeface="微软雅黑" pitchFamily="34" charset="-122"/>
                  <a:sym typeface="Arial"/>
                </a:endParaRPr>
              </a:p>
            </p:txBody>
          </p:sp>
          <p:sp>
            <p:nvSpPr>
              <p:cNvPr id="27" name="矩形 26"/>
              <p:cNvSpPr/>
              <p:nvPr/>
            </p:nvSpPr>
            <p:spPr>
              <a:xfrm>
                <a:off x="3508961" y="3446975"/>
                <a:ext cx="197625" cy="939717"/>
              </a:xfrm>
              <a:prstGeom prst="rect">
                <a:avLst/>
              </a:prstGeom>
              <a:grpFill/>
              <a:ln>
                <a:noFill/>
                <a:headEnd/>
                <a:tailEnd/>
              </a:ln>
              <a:effectLst/>
              <a:scene3d>
                <a:camera prst="orthographicFront"/>
                <a:lightRig rig="threePt" dir="t">
                  <a:rot lat="0" lon="0" rev="1200000"/>
                </a:lightRig>
              </a:scene3d>
              <a:sp3d/>
            </p:spPr>
            <p:txBody>
              <a:bodyPr wrap="square" lIns="16846" tIns="8423" rIns="16846" bIns="8423" anchor="ctr" anchorCtr="0">
                <a:noAutofit/>
              </a:bodyPr>
              <a:lstStyle/>
              <a:p>
                <a:pPr marL="0" lvl="4" indent="-161873" algn="ctr" defTabSz="863497" eaLnBrk="0" fontAlgn="ctr" hangingPunct="0">
                  <a:lnSpc>
                    <a:spcPct val="120000"/>
                  </a:lnSpc>
                  <a:spcBef>
                    <a:spcPts val="803"/>
                  </a:spcBef>
                  <a:buSzPct val="60000"/>
                  <a:defRPr/>
                </a:pPr>
                <a:endParaRPr lang="zh-CN" altLang="en-US" b="1" kern="0" dirty="0">
                  <a:solidFill>
                    <a:srgbClr val="FFFFFF"/>
                  </a:solidFill>
                  <a:latin typeface="微软雅黑" pitchFamily="34" charset="-122"/>
                  <a:ea typeface="微软雅黑" pitchFamily="34" charset="-122"/>
                  <a:sym typeface="Arial"/>
                </a:endParaRPr>
              </a:p>
            </p:txBody>
          </p:sp>
          <p:sp>
            <p:nvSpPr>
              <p:cNvPr id="28" name="矩形 27"/>
              <p:cNvSpPr/>
              <p:nvPr/>
            </p:nvSpPr>
            <p:spPr>
              <a:xfrm rot="5400000">
                <a:off x="3511366" y="3210331"/>
                <a:ext cx="197625" cy="660173"/>
              </a:xfrm>
              <a:prstGeom prst="rect">
                <a:avLst/>
              </a:prstGeom>
              <a:grpFill/>
              <a:ln>
                <a:noFill/>
                <a:headEnd/>
                <a:tailEnd/>
              </a:ln>
              <a:effectLst/>
              <a:scene3d>
                <a:camera prst="orthographicFront"/>
                <a:lightRig rig="threePt" dir="t">
                  <a:rot lat="0" lon="0" rev="1200000"/>
                </a:lightRig>
              </a:scene3d>
              <a:sp3d/>
            </p:spPr>
            <p:txBody>
              <a:bodyPr wrap="square" lIns="16846" tIns="8423" rIns="16846" bIns="8423" anchor="ctr" anchorCtr="0">
                <a:noAutofit/>
              </a:bodyPr>
              <a:lstStyle/>
              <a:p>
                <a:pPr marL="0" lvl="4" indent="-161873" algn="ctr" defTabSz="863497" eaLnBrk="0" fontAlgn="ctr" hangingPunct="0">
                  <a:lnSpc>
                    <a:spcPct val="120000"/>
                  </a:lnSpc>
                  <a:spcBef>
                    <a:spcPts val="803"/>
                  </a:spcBef>
                  <a:buSzPct val="60000"/>
                  <a:defRPr/>
                </a:pPr>
                <a:endParaRPr lang="zh-CN" altLang="en-US" b="1" kern="0" dirty="0">
                  <a:solidFill>
                    <a:srgbClr val="FFFFFF"/>
                  </a:solidFill>
                  <a:latin typeface="微软雅黑" pitchFamily="34" charset="-122"/>
                  <a:ea typeface="微软雅黑" pitchFamily="34" charset="-122"/>
                  <a:sym typeface="Arial"/>
                </a:endParaRPr>
              </a:p>
            </p:txBody>
          </p:sp>
        </p:grpSp>
        <p:grpSp>
          <p:nvGrpSpPr>
            <p:cNvPr id="15" name="组合 227"/>
            <p:cNvGrpSpPr/>
            <p:nvPr/>
          </p:nvGrpSpPr>
          <p:grpSpPr>
            <a:xfrm>
              <a:off x="1069838" y="3258183"/>
              <a:ext cx="726553" cy="67868"/>
              <a:chOff x="1691640" y="5151120"/>
              <a:chExt cx="3718559" cy="342899"/>
            </a:xfrm>
            <a:solidFill>
              <a:sysClr val="window" lastClr="FFFFFF"/>
            </a:solidFill>
          </p:grpSpPr>
          <p:sp>
            <p:nvSpPr>
              <p:cNvPr id="22" name="Freeform 337"/>
              <p:cNvSpPr>
                <a:spLocks/>
              </p:cNvSpPr>
              <p:nvPr/>
            </p:nvSpPr>
            <p:spPr bwMode="auto">
              <a:xfrm>
                <a:off x="4244340" y="5151120"/>
                <a:ext cx="1165859" cy="342899"/>
              </a:xfrm>
              <a:custGeom>
                <a:avLst/>
                <a:gdLst/>
                <a:ahLst/>
                <a:cxnLst>
                  <a:cxn ang="0">
                    <a:pos x="0" y="0"/>
                  </a:cxn>
                  <a:cxn ang="0">
                    <a:pos x="832" y="0"/>
                  </a:cxn>
                  <a:cxn ang="0">
                    <a:pos x="818" y="59"/>
                  </a:cxn>
                  <a:cxn ang="0">
                    <a:pos x="839" y="148"/>
                  </a:cxn>
                  <a:cxn ang="0">
                    <a:pos x="0" y="148"/>
                  </a:cxn>
                  <a:cxn ang="0">
                    <a:pos x="0" y="0"/>
                  </a:cxn>
                </a:cxnLst>
                <a:rect l="0" t="0" r="r" b="b"/>
                <a:pathLst>
                  <a:path w="868" h="148">
                    <a:moveTo>
                      <a:pt x="0" y="0"/>
                    </a:moveTo>
                    <a:cubicBezTo>
                      <a:pt x="832" y="0"/>
                      <a:pt x="832" y="0"/>
                      <a:pt x="832" y="0"/>
                    </a:cubicBezTo>
                    <a:cubicBezTo>
                      <a:pt x="819" y="14"/>
                      <a:pt x="802" y="39"/>
                      <a:pt x="818" y="59"/>
                    </a:cubicBezTo>
                    <a:cubicBezTo>
                      <a:pt x="838" y="86"/>
                      <a:pt x="868" y="114"/>
                      <a:pt x="839" y="148"/>
                    </a:cubicBezTo>
                    <a:cubicBezTo>
                      <a:pt x="0" y="148"/>
                      <a:pt x="0" y="148"/>
                      <a:pt x="0" y="148"/>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863497"/>
                <a:endParaRPr lang="zh-CN" altLang="en-US" sz="1700" b="1" kern="0" dirty="0">
                  <a:solidFill>
                    <a:prstClr val="black"/>
                  </a:solidFill>
                  <a:latin typeface="微软雅黑" pitchFamily="34" charset="-122"/>
                  <a:ea typeface="微软雅黑" pitchFamily="34" charset="-122"/>
                </a:endParaRPr>
              </a:p>
            </p:txBody>
          </p:sp>
          <p:sp>
            <p:nvSpPr>
              <p:cNvPr id="23" name="Freeform 337"/>
              <p:cNvSpPr>
                <a:spLocks/>
              </p:cNvSpPr>
              <p:nvPr/>
            </p:nvSpPr>
            <p:spPr bwMode="auto">
              <a:xfrm flipH="1">
                <a:off x="1691640" y="5151120"/>
                <a:ext cx="1165859" cy="342899"/>
              </a:xfrm>
              <a:custGeom>
                <a:avLst/>
                <a:gdLst/>
                <a:ahLst/>
                <a:cxnLst>
                  <a:cxn ang="0">
                    <a:pos x="0" y="0"/>
                  </a:cxn>
                  <a:cxn ang="0">
                    <a:pos x="832" y="0"/>
                  </a:cxn>
                  <a:cxn ang="0">
                    <a:pos x="818" y="59"/>
                  </a:cxn>
                  <a:cxn ang="0">
                    <a:pos x="839" y="148"/>
                  </a:cxn>
                  <a:cxn ang="0">
                    <a:pos x="0" y="148"/>
                  </a:cxn>
                  <a:cxn ang="0">
                    <a:pos x="0" y="0"/>
                  </a:cxn>
                </a:cxnLst>
                <a:rect l="0" t="0" r="r" b="b"/>
                <a:pathLst>
                  <a:path w="868" h="148">
                    <a:moveTo>
                      <a:pt x="0" y="0"/>
                    </a:moveTo>
                    <a:cubicBezTo>
                      <a:pt x="832" y="0"/>
                      <a:pt x="832" y="0"/>
                      <a:pt x="832" y="0"/>
                    </a:cubicBezTo>
                    <a:cubicBezTo>
                      <a:pt x="819" y="14"/>
                      <a:pt x="802" y="39"/>
                      <a:pt x="818" y="59"/>
                    </a:cubicBezTo>
                    <a:cubicBezTo>
                      <a:pt x="838" y="86"/>
                      <a:pt x="868" y="114"/>
                      <a:pt x="839" y="148"/>
                    </a:cubicBezTo>
                    <a:cubicBezTo>
                      <a:pt x="0" y="148"/>
                      <a:pt x="0" y="148"/>
                      <a:pt x="0" y="148"/>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863497"/>
                <a:endParaRPr lang="zh-CN" altLang="en-US" sz="1700" b="1" kern="0" dirty="0">
                  <a:solidFill>
                    <a:prstClr val="black"/>
                  </a:solidFill>
                  <a:latin typeface="微软雅黑" pitchFamily="34" charset="-122"/>
                  <a:ea typeface="微软雅黑" pitchFamily="34" charset="-122"/>
                </a:endParaRPr>
              </a:p>
            </p:txBody>
          </p:sp>
        </p:grpSp>
        <p:sp>
          <p:nvSpPr>
            <p:cNvPr id="17" name="矩形 16"/>
            <p:cNvSpPr/>
            <p:nvPr/>
          </p:nvSpPr>
          <p:spPr>
            <a:xfrm>
              <a:off x="1297774" y="3232975"/>
              <a:ext cx="272954" cy="115627"/>
            </a:xfrm>
            <a:prstGeom prst="rect">
              <a:avLst/>
            </a:prstGeom>
            <a:solidFill>
              <a:srgbClr val="1B83B3"/>
            </a:solidFill>
            <a:ln>
              <a:noFill/>
              <a:headEnd/>
              <a:tailEnd/>
            </a:ln>
            <a:effectLst/>
            <a:scene3d>
              <a:camera prst="orthographicFront"/>
              <a:lightRig rig="threePt" dir="t">
                <a:rot lat="0" lon="0" rev="1200000"/>
              </a:lightRig>
            </a:scene3d>
            <a:sp3d/>
          </p:spPr>
          <p:txBody>
            <a:bodyPr wrap="square" lIns="16846" tIns="8423" rIns="16846" bIns="8423" anchor="ctr" anchorCtr="0">
              <a:noAutofit/>
            </a:bodyPr>
            <a:lstStyle/>
            <a:p>
              <a:pPr marL="0" lvl="4" indent="-161873" algn="ctr" defTabSz="863497" eaLnBrk="0" fontAlgn="ctr" hangingPunct="0">
                <a:lnSpc>
                  <a:spcPct val="120000"/>
                </a:lnSpc>
                <a:spcBef>
                  <a:spcPts val="803"/>
                </a:spcBef>
                <a:buSzPct val="60000"/>
                <a:defRPr/>
              </a:pPr>
              <a:endParaRPr lang="zh-CN" altLang="en-US" b="1" kern="0" dirty="0">
                <a:solidFill>
                  <a:srgbClr val="FFFFFF"/>
                </a:solidFill>
                <a:latin typeface="微软雅黑" pitchFamily="34" charset="-122"/>
                <a:ea typeface="微软雅黑" pitchFamily="34" charset="-122"/>
                <a:sym typeface="Arial"/>
              </a:endParaRPr>
            </a:p>
          </p:txBody>
        </p:sp>
        <p:grpSp>
          <p:nvGrpSpPr>
            <p:cNvPr id="16" name="组合 183"/>
            <p:cNvGrpSpPr/>
            <p:nvPr/>
          </p:nvGrpSpPr>
          <p:grpSpPr>
            <a:xfrm rot="2069565">
              <a:off x="1028210" y="2663421"/>
              <a:ext cx="154595" cy="251089"/>
              <a:chOff x="0" y="3806891"/>
              <a:chExt cx="485196" cy="729914"/>
            </a:xfrm>
            <a:solidFill>
              <a:sysClr val="window" lastClr="FFFFFF"/>
            </a:solidFill>
          </p:grpSpPr>
          <p:sp>
            <p:nvSpPr>
              <p:cNvPr id="19" name="Freeform 89"/>
              <p:cNvSpPr>
                <a:spLocks/>
              </p:cNvSpPr>
              <p:nvPr/>
            </p:nvSpPr>
            <p:spPr bwMode="auto">
              <a:xfrm>
                <a:off x="0" y="3806891"/>
                <a:ext cx="215640" cy="729914"/>
              </a:xfrm>
              <a:custGeom>
                <a:avLst/>
                <a:gdLst>
                  <a:gd name="T0" fmla="*/ 14 w 17"/>
                  <a:gd name="T1" fmla="*/ 0 h 67"/>
                  <a:gd name="T2" fmla="*/ 0 w 17"/>
                  <a:gd name="T3" fmla="*/ 34 h 67"/>
                  <a:gd name="T4" fmla="*/ 14 w 17"/>
                  <a:gd name="T5" fmla="*/ 67 h 67"/>
                  <a:gd name="T6" fmla="*/ 17 w 17"/>
                  <a:gd name="T7" fmla="*/ 64 h 67"/>
                  <a:gd name="T8" fmla="*/ 5 w 17"/>
                  <a:gd name="T9" fmla="*/ 34 h 67"/>
                  <a:gd name="T10" fmla="*/ 17 w 17"/>
                  <a:gd name="T11" fmla="*/ 3 h 67"/>
                  <a:gd name="T12" fmla="*/ 14 w 1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17" h="67">
                    <a:moveTo>
                      <a:pt x="14" y="0"/>
                    </a:moveTo>
                    <a:cubicBezTo>
                      <a:pt x="5" y="8"/>
                      <a:pt x="0" y="20"/>
                      <a:pt x="0" y="34"/>
                    </a:cubicBezTo>
                    <a:cubicBezTo>
                      <a:pt x="0" y="47"/>
                      <a:pt x="5" y="59"/>
                      <a:pt x="14" y="67"/>
                    </a:cubicBezTo>
                    <a:cubicBezTo>
                      <a:pt x="17" y="64"/>
                      <a:pt x="17" y="64"/>
                      <a:pt x="17" y="64"/>
                    </a:cubicBezTo>
                    <a:cubicBezTo>
                      <a:pt x="9" y="56"/>
                      <a:pt x="5" y="45"/>
                      <a:pt x="5" y="34"/>
                    </a:cubicBezTo>
                    <a:cubicBezTo>
                      <a:pt x="5" y="22"/>
                      <a:pt x="9" y="11"/>
                      <a:pt x="17" y="3"/>
                    </a:cubicBezTo>
                    <a:lnTo>
                      <a:pt x="14"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sp>
            <p:nvSpPr>
              <p:cNvPr id="20" name="Freeform 90"/>
              <p:cNvSpPr>
                <a:spLocks/>
              </p:cNvSpPr>
              <p:nvPr/>
            </p:nvSpPr>
            <p:spPr bwMode="auto">
              <a:xfrm>
                <a:off x="177904" y="3917764"/>
                <a:ext cx="167120" cy="512789"/>
              </a:xfrm>
              <a:custGeom>
                <a:avLst/>
                <a:gdLst>
                  <a:gd name="T0" fmla="*/ 10 w 13"/>
                  <a:gd name="T1" fmla="*/ 0 h 47"/>
                  <a:gd name="T2" fmla="*/ 0 w 13"/>
                  <a:gd name="T3" fmla="*/ 24 h 47"/>
                  <a:gd name="T4" fmla="*/ 10 w 13"/>
                  <a:gd name="T5" fmla="*/ 47 h 47"/>
                  <a:gd name="T6" fmla="*/ 13 w 13"/>
                  <a:gd name="T7" fmla="*/ 44 h 47"/>
                  <a:gd name="T8" fmla="*/ 5 w 13"/>
                  <a:gd name="T9" fmla="*/ 24 h 47"/>
                  <a:gd name="T10" fmla="*/ 13 w 13"/>
                  <a:gd name="T11" fmla="*/ 3 h 47"/>
                  <a:gd name="T12" fmla="*/ 10 w 1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3" h="47">
                    <a:moveTo>
                      <a:pt x="10" y="0"/>
                    </a:moveTo>
                    <a:cubicBezTo>
                      <a:pt x="4" y="6"/>
                      <a:pt x="0" y="14"/>
                      <a:pt x="0" y="24"/>
                    </a:cubicBezTo>
                    <a:cubicBezTo>
                      <a:pt x="0" y="33"/>
                      <a:pt x="4" y="41"/>
                      <a:pt x="10" y="47"/>
                    </a:cubicBezTo>
                    <a:cubicBezTo>
                      <a:pt x="13" y="44"/>
                      <a:pt x="13" y="44"/>
                      <a:pt x="13" y="44"/>
                    </a:cubicBezTo>
                    <a:cubicBezTo>
                      <a:pt x="8" y="39"/>
                      <a:pt x="5" y="31"/>
                      <a:pt x="5" y="24"/>
                    </a:cubicBezTo>
                    <a:cubicBezTo>
                      <a:pt x="5" y="16"/>
                      <a:pt x="8" y="9"/>
                      <a:pt x="13" y="3"/>
                    </a:cubicBezTo>
                    <a:lnTo>
                      <a:pt x="10"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sp>
            <p:nvSpPr>
              <p:cNvPr id="21" name="Freeform 91"/>
              <p:cNvSpPr>
                <a:spLocks/>
              </p:cNvSpPr>
              <p:nvPr/>
            </p:nvSpPr>
            <p:spPr bwMode="auto">
              <a:xfrm>
                <a:off x="371983" y="4024018"/>
                <a:ext cx="113213" cy="295662"/>
              </a:xfrm>
              <a:custGeom>
                <a:avLst/>
                <a:gdLst>
                  <a:gd name="T0" fmla="*/ 5 w 9"/>
                  <a:gd name="T1" fmla="*/ 0 h 27"/>
                  <a:gd name="T2" fmla="*/ 0 w 9"/>
                  <a:gd name="T3" fmla="*/ 14 h 27"/>
                  <a:gd name="T4" fmla="*/ 5 w 9"/>
                  <a:gd name="T5" fmla="*/ 27 h 27"/>
                  <a:gd name="T6" fmla="*/ 9 w 9"/>
                  <a:gd name="T7" fmla="*/ 24 h 27"/>
                  <a:gd name="T8" fmla="*/ 4 w 9"/>
                  <a:gd name="T9" fmla="*/ 14 h 27"/>
                  <a:gd name="T10" fmla="*/ 9 w 9"/>
                  <a:gd name="T11" fmla="*/ 3 h 27"/>
                  <a:gd name="T12" fmla="*/ 5 w 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9" h="27">
                    <a:moveTo>
                      <a:pt x="5" y="0"/>
                    </a:moveTo>
                    <a:cubicBezTo>
                      <a:pt x="2" y="4"/>
                      <a:pt x="0" y="8"/>
                      <a:pt x="0" y="14"/>
                    </a:cubicBezTo>
                    <a:cubicBezTo>
                      <a:pt x="0" y="19"/>
                      <a:pt x="2" y="24"/>
                      <a:pt x="5" y="27"/>
                    </a:cubicBezTo>
                    <a:cubicBezTo>
                      <a:pt x="9" y="24"/>
                      <a:pt x="9" y="24"/>
                      <a:pt x="9" y="24"/>
                    </a:cubicBezTo>
                    <a:cubicBezTo>
                      <a:pt x="6" y="21"/>
                      <a:pt x="4" y="17"/>
                      <a:pt x="4" y="14"/>
                    </a:cubicBezTo>
                    <a:cubicBezTo>
                      <a:pt x="4" y="10"/>
                      <a:pt x="6" y="6"/>
                      <a:pt x="9" y="3"/>
                    </a:cubicBezTo>
                    <a:lnTo>
                      <a:pt x="5"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grpSp>
      </p:grpSp>
      <p:grpSp>
        <p:nvGrpSpPr>
          <p:cNvPr id="18" name="组合 163"/>
          <p:cNvGrpSpPr/>
          <p:nvPr/>
        </p:nvGrpSpPr>
        <p:grpSpPr>
          <a:xfrm>
            <a:off x="1196299" y="2406763"/>
            <a:ext cx="317370" cy="370322"/>
            <a:chOff x="1028210" y="3595513"/>
            <a:chExt cx="586486" cy="684244"/>
          </a:xfrm>
        </p:grpSpPr>
        <p:sp>
          <p:nvSpPr>
            <p:cNvPr id="30" name="矩形 29"/>
            <p:cNvSpPr/>
            <p:nvPr/>
          </p:nvSpPr>
          <p:spPr>
            <a:xfrm>
              <a:off x="1204046" y="3844730"/>
              <a:ext cx="364556" cy="359494"/>
            </a:xfrm>
            <a:prstGeom prst="rect">
              <a:avLst/>
            </a:prstGeom>
            <a:solidFill>
              <a:sysClr val="window" lastClr="FFFFFF"/>
            </a:solidFill>
            <a:ln w="25400" cap="flat" cmpd="sng" algn="ctr">
              <a:solidFill>
                <a:sysClr val="window" lastClr="FFFFFF"/>
              </a:solid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sp>
          <p:nvSpPr>
            <p:cNvPr id="31" name="弦形 30"/>
            <p:cNvSpPr/>
            <p:nvPr/>
          </p:nvSpPr>
          <p:spPr>
            <a:xfrm rot="5400000">
              <a:off x="1291266" y="3634606"/>
              <a:ext cx="190118" cy="368746"/>
            </a:xfrm>
            <a:prstGeom prst="chord">
              <a:avLst>
                <a:gd name="adj1" fmla="val 5385895"/>
                <a:gd name="adj2" fmla="val 16200000"/>
              </a:avLst>
            </a:prstGeom>
            <a:solidFill>
              <a:sysClr val="window" lastClr="FFFFFF"/>
            </a:solidFill>
            <a:ln w="25400" cap="flat" cmpd="sng" algn="ctr">
              <a:solidFill>
                <a:sysClr val="window" lastClr="FFFFFF"/>
              </a:solid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cxnSp>
          <p:nvCxnSpPr>
            <p:cNvPr id="32" name="直接连接符 31"/>
            <p:cNvCxnSpPr/>
            <p:nvPr/>
          </p:nvCxnSpPr>
          <p:spPr>
            <a:xfrm flipV="1">
              <a:off x="1153763" y="4204225"/>
              <a:ext cx="460933" cy="0"/>
            </a:xfrm>
            <a:prstGeom prst="line">
              <a:avLst/>
            </a:prstGeom>
            <a:solidFill>
              <a:srgbClr val="3A669C"/>
            </a:solidFill>
            <a:ln w="28575" cap="flat" cmpd="sng" algn="ctr">
              <a:solidFill>
                <a:sysClr val="window" lastClr="FFFFFF"/>
              </a:solidFill>
              <a:prstDash val="solid"/>
            </a:ln>
            <a:effectLst/>
          </p:spPr>
        </p:cxnSp>
        <p:cxnSp>
          <p:nvCxnSpPr>
            <p:cNvPr id="33" name="直接连接符 32"/>
            <p:cNvCxnSpPr/>
            <p:nvPr/>
          </p:nvCxnSpPr>
          <p:spPr>
            <a:xfrm flipV="1">
              <a:off x="1175413" y="4253194"/>
              <a:ext cx="421176" cy="0"/>
            </a:xfrm>
            <a:prstGeom prst="line">
              <a:avLst/>
            </a:prstGeom>
            <a:solidFill>
              <a:srgbClr val="3A669C"/>
            </a:solidFill>
            <a:ln w="28575" cap="flat" cmpd="sng" algn="ctr">
              <a:solidFill>
                <a:sysClr val="window" lastClr="FFFFFF"/>
              </a:solidFill>
              <a:prstDash val="solid"/>
            </a:ln>
            <a:effectLst/>
          </p:spPr>
        </p:cxnSp>
        <p:cxnSp>
          <p:nvCxnSpPr>
            <p:cNvPr id="34" name="直接连接符 33"/>
            <p:cNvCxnSpPr/>
            <p:nvPr/>
          </p:nvCxnSpPr>
          <p:spPr>
            <a:xfrm flipH="1" flipV="1">
              <a:off x="1208237" y="4204225"/>
              <a:ext cx="0" cy="75530"/>
            </a:xfrm>
            <a:prstGeom prst="line">
              <a:avLst/>
            </a:prstGeom>
            <a:solidFill>
              <a:srgbClr val="3A669C"/>
            </a:solidFill>
            <a:ln w="28575" cap="flat" cmpd="sng" algn="ctr">
              <a:solidFill>
                <a:sysClr val="window" lastClr="FFFFFF"/>
              </a:solidFill>
              <a:prstDash val="solid"/>
            </a:ln>
            <a:effectLst/>
          </p:spPr>
        </p:cxnSp>
        <p:cxnSp>
          <p:nvCxnSpPr>
            <p:cNvPr id="35" name="直接连接符 34"/>
            <p:cNvCxnSpPr/>
            <p:nvPr/>
          </p:nvCxnSpPr>
          <p:spPr>
            <a:xfrm flipH="1" flipV="1">
              <a:off x="1565111" y="4204227"/>
              <a:ext cx="0" cy="75530"/>
            </a:xfrm>
            <a:prstGeom prst="line">
              <a:avLst/>
            </a:prstGeom>
            <a:solidFill>
              <a:srgbClr val="3A669C"/>
            </a:solidFill>
            <a:ln w="28575" cap="flat" cmpd="sng" algn="ctr">
              <a:solidFill>
                <a:sysClr val="window" lastClr="FFFFFF"/>
              </a:solidFill>
              <a:prstDash val="solid"/>
            </a:ln>
            <a:effectLst/>
          </p:spPr>
        </p:cxnSp>
        <p:grpSp>
          <p:nvGrpSpPr>
            <p:cNvPr id="29" name="组合 183"/>
            <p:cNvGrpSpPr/>
            <p:nvPr/>
          </p:nvGrpSpPr>
          <p:grpSpPr>
            <a:xfrm rot="2069565">
              <a:off x="1028210" y="3595513"/>
              <a:ext cx="154595" cy="251089"/>
              <a:chOff x="0" y="3806891"/>
              <a:chExt cx="485196" cy="729914"/>
            </a:xfrm>
            <a:solidFill>
              <a:sysClr val="window" lastClr="FFFFFF"/>
            </a:solidFill>
          </p:grpSpPr>
          <p:sp>
            <p:nvSpPr>
              <p:cNvPr id="37" name="Freeform 89"/>
              <p:cNvSpPr>
                <a:spLocks/>
              </p:cNvSpPr>
              <p:nvPr/>
            </p:nvSpPr>
            <p:spPr bwMode="auto">
              <a:xfrm>
                <a:off x="0" y="3806891"/>
                <a:ext cx="215640" cy="729914"/>
              </a:xfrm>
              <a:custGeom>
                <a:avLst/>
                <a:gdLst>
                  <a:gd name="T0" fmla="*/ 14 w 17"/>
                  <a:gd name="T1" fmla="*/ 0 h 67"/>
                  <a:gd name="T2" fmla="*/ 0 w 17"/>
                  <a:gd name="T3" fmla="*/ 34 h 67"/>
                  <a:gd name="T4" fmla="*/ 14 w 17"/>
                  <a:gd name="T5" fmla="*/ 67 h 67"/>
                  <a:gd name="T6" fmla="*/ 17 w 17"/>
                  <a:gd name="T7" fmla="*/ 64 h 67"/>
                  <a:gd name="T8" fmla="*/ 5 w 17"/>
                  <a:gd name="T9" fmla="*/ 34 h 67"/>
                  <a:gd name="T10" fmla="*/ 17 w 17"/>
                  <a:gd name="T11" fmla="*/ 3 h 67"/>
                  <a:gd name="T12" fmla="*/ 14 w 1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17" h="67">
                    <a:moveTo>
                      <a:pt x="14" y="0"/>
                    </a:moveTo>
                    <a:cubicBezTo>
                      <a:pt x="5" y="8"/>
                      <a:pt x="0" y="20"/>
                      <a:pt x="0" y="34"/>
                    </a:cubicBezTo>
                    <a:cubicBezTo>
                      <a:pt x="0" y="47"/>
                      <a:pt x="5" y="59"/>
                      <a:pt x="14" y="67"/>
                    </a:cubicBezTo>
                    <a:cubicBezTo>
                      <a:pt x="17" y="64"/>
                      <a:pt x="17" y="64"/>
                      <a:pt x="17" y="64"/>
                    </a:cubicBezTo>
                    <a:cubicBezTo>
                      <a:pt x="9" y="56"/>
                      <a:pt x="5" y="45"/>
                      <a:pt x="5" y="34"/>
                    </a:cubicBezTo>
                    <a:cubicBezTo>
                      <a:pt x="5" y="22"/>
                      <a:pt x="9" y="11"/>
                      <a:pt x="17" y="3"/>
                    </a:cubicBezTo>
                    <a:lnTo>
                      <a:pt x="14"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sp>
            <p:nvSpPr>
              <p:cNvPr id="38" name="Freeform 90"/>
              <p:cNvSpPr>
                <a:spLocks/>
              </p:cNvSpPr>
              <p:nvPr/>
            </p:nvSpPr>
            <p:spPr bwMode="auto">
              <a:xfrm>
                <a:off x="177904" y="3917764"/>
                <a:ext cx="167120" cy="512789"/>
              </a:xfrm>
              <a:custGeom>
                <a:avLst/>
                <a:gdLst>
                  <a:gd name="T0" fmla="*/ 10 w 13"/>
                  <a:gd name="T1" fmla="*/ 0 h 47"/>
                  <a:gd name="T2" fmla="*/ 0 w 13"/>
                  <a:gd name="T3" fmla="*/ 24 h 47"/>
                  <a:gd name="T4" fmla="*/ 10 w 13"/>
                  <a:gd name="T5" fmla="*/ 47 h 47"/>
                  <a:gd name="T6" fmla="*/ 13 w 13"/>
                  <a:gd name="T7" fmla="*/ 44 h 47"/>
                  <a:gd name="T8" fmla="*/ 5 w 13"/>
                  <a:gd name="T9" fmla="*/ 24 h 47"/>
                  <a:gd name="T10" fmla="*/ 13 w 13"/>
                  <a:gd name="T11" fmla="*/ 3 h 47"/>
                  <a:gd name="T12" fmla="*/ 10 w 1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3" h="47">
                    <a:moveTo>
                      <a:pt x="10" y="0"/>
                    </a:moveTo>
                    <a:cubicBezTo>
                      <a:pt x="4" y="6"/>
                      <a:pt x="0" y="14"/>
                      <a:pt x="0" y="24"/>
                    </a:cubicBezTo>
                    <a:cubicBezTo>
                      <a:pt x="0" y="33"/>
                      <a:pt x="4" y="41"/>
                      <a:pt x="10" y="47"/>
                    </a:cubicBezTo>
                    <a:cubicBezTo>
                      <a:pt x="13" y="44"/>
                      <a:pt x="13" y="44"/>
                      <a:pt x="13" y="44"/>
                    </a:cubicBezTo>
                    <a:cubicBezTo>
                      <a:pt x="8" y="39"/>
                      <a:pt x="5" y="31"/>
                      <a:pt x="5" y="24"/>
                    </a:cubicBezTo>
                    <a:cubicBezTo>
                      <a:pt x="5" y="16"/>
                      <a:pt x="8" y="9"/>
                      <a:pt x="13" y="3"/>
                    </a:cubicBezTo>
                    <a:lnTo>
                      <a:pt x="10"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sp>
            <p:nvSpPr>
              <p:cNvPr id="39" name="Freeform 91"/>
              <p:cNvSpPr>
                <a:spLocks/>
              </p:cNvSpPr>
              <p:nvPr/>
            </p:nvSpPr>
            <p:spPr bwMode="auto">
              <a:xfrm>
                <a:off x="371983" y="4024018"/>
                <a:ext cx="113213" cy="295662"/>
              </a:xfrm>
              <a:custGeom>
                <a:avLst/>
                <a:gdLst>
                  <a:gd name="T0" fmla="*/ 5 w 9"/>
                  <a:gd name="T1" fmla="*/ 0 h 27"/>
                  <a:gd name="T2" fmla="*/ 0 w 9"/>
                  <a:gd name="T3" fmla="*/ 14 h 27"/>
                  <a:gd name="T4" fmla="*/ 5 w 9"/>
                  <a:gd name="T5" fmla="*/ 27 h 27"/>
                  <a:gd name="T6" fmla="*/ 9 w 9"/>
                  <a:gd name="T7" fmla="*/ 24 h 27"/>
                  <a:gd name="T8" fmla="*/ 4 w 9"/>
                  <a:gd name="T9" fmla="*/ 14 h 27"/>
                  <a:gd name="T10" fmla="*/ 9 w 9"/>
                  <a:gd name="T11" fmla="*/ 3 h 27"/>
                  <a:gd name="T12" fmla="*/ 5 w 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9" h="27">
                    <a:moveTo>
                      <a:pt x="5" y="0"/>
                    </a:moveTo>
                    <a:cubicBezTo>
                      <a:pt x="2" y="4"/>
                      <a:pt x="0" y="8"/>
                      <a:pt x="0" y="14"/>
                    </a:cubicBezTo>
                    <a:cubicBezTo>
                      <a:pt x="0" y="19"/>
                      <a:pt x="2" y="24"/>
                      <a:pt x="5" y="27"/>
                    </a:cubicBezTo>
                    <a:cubicBezTo>
                      <a:pt x="9" y="24"/>
                      <a:pt x="9" y="24"/>
                      <a:pt x="9" y="24"/>
                    </a:cubicBezTo>
                    <a:cubicBezTo>
                      <a:pt x="6" y="21"/>
                      <a:pt x="4" y="17"/>
                      <a:pt x="4" y="14"/>
                    </a:cubicBezTo>
                    <a:cubicBezTo>
                      <a:pt x="4" y="10"/>
                      <a:pt x="6" y="6"/>
                      <a:pt x="9" y="3"/>
                    </a:cubicBezTo>
                    <a:lnTo>
                      <a:pt x="5"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grpSp>
      </p:grpSp>
      <p:sp>
        <p:nvSpPr>
          <p:cNvPr id="40" name="矩形 39"/>
          <p:cNvSpPr/>
          <p:nvPr/>
        </p:nvSpPr>
        <p:spPr>
          <a:xfrm>
            <a:off x="1786843" y="1464020"/>
            <a:ext cx="1767898" cy="280824"/>
          </a:xfrm>
          <a:prstGeom prst="rect">
            <a:avLst/>
          </a:prstGeom>
          <a:noFill/>
        </p:spPr>
        <p:txBody>
          <a:bodyPr wrap="square" lIns="64749" tIns="32374" rIns="64749" bIns="32374">
            <a:spAutoFit/>
          </a:bodyPr>
          <a:lstStyle/>
          <a:p>
            <a:pPr defTabSz="863497"/>
            <a:r>
              <a:rPr lang="zh-CN" altLang="en-US"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“互联网</a:t>
            </a:r>
            <a:r>
              <a:rPr lang="en-US" altLang="zh-CN"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a:t>
            </a:r>
            <a:r>
              <a:rPr lang="zh-CN" altLang="en-US"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”政策</a:t>
            </a:r>
            <a:endPar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41" name="矩形 40"/>
          <p:cNvSpPr/>
          <p:nvPr/>
        </p:nvSpPr>
        <p:spPr>
          <a:xfrm>
            <a:off x="1786841" y="2009358"/>
            <a:ext cx="1997319" cy="280824"/>
          </a:xfrm>
          <a:prstGeom prst="rect">
            <a:avLst/>
          </a:prstGeom>
          <a:noFill/>
        </p:spPr>
        <p:txBody>
          <a:bodyPr wrap="square" lIns="64749" tIns="32374" rIns="64749" bIns="32374">
            <a:spAutoFit/>
          </a:bodyPr>
          <a:lstStyle/>
          <a:p>
            <a:pPr defTabSz="863497"/>
            <a:r>
              <a:rPr lang="zh-CN" altLang="en-US"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管网漏损率高</a:t>
            </a:r>
            <a:endPar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42" name="矩形 41"/>
          <p:cNvSpPr/>
          <p:nvPr/>
        </p:nvSpPr>
        <p:spPr>
          <a:xfrm>
            <a:off x="1786841" y="2505516"/>
            <a:ext cx="2226742" cy="280824"/>
          </a:xfrm>
          <a:prstGeom prst="rect">
            <a:avLst/>
          </a:prstGeom>
          <a:noFill/>
        </p:spPr>
        <p:txBody>
          <a:bodyPr wrap="square" lIns="64749" tIns="32374" rIns="64749" bIns="32374">
            <a:spAutoFit/>
          </a:bodyPr>
          <a:lstStyle/>
          <a:p>
            <a:pPr defTabSz="863497"/>
            <a:r>
              <a:rPr lang="zh-CN" altLang="en-US"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公共服务水平低</a:t>
            </a:r>
            <a:endPar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43" name="KSO_Shape"/>
          <p:cNvSpPr>
            <a:spLocks/>
          </p:cNvSpPr>
          <p:nvPr/>
        </p:nvSpPr>
        <p:spPr bwMode="auto">
          <a:xfrm rot="5400000">
            <a:off x="3720667" y="1798575"/>
            <a:ext cx="407594" cy="292420"/>
          </a:xfrm>
          <a:custGeom>
            <a:avLst/>
            <a:gdLst>
              <a:gd name="T0" fmla="*/ 800579087 w 4533"/>
              <a:gd name="T1" fmla="*/ 638981931 h 4083"/>
              <a:gd name="T2" fmla="*/ 400377796 w 4533"/>
              <a:gd name="T3" fmla="*/ 0 h 4083"/>
              <a:gd name="T4" fmla="*/ 0 w 4533"/>
              <a:gd name="T5" fmla="*/ 638981931 h 4083"/>
              <a:gd name="T6" fmla="*/ 400377796 w 4533"/>
              <a:gd name="T7" fmla="*/ 79828598 h 4083"/>
              <a:gd name="T8" fmla="*/ 800579087 w 4533"/>
              <a:gd name="T9" fmla="*/ 638981931 h 4083"/>
              <a:gd name="T10" fmla="*/ 189327498 w 4533"/>
              <a:gd name="T11" fmla="*/ 719515561 h 4083"/>
              <a:gd name="T12" fmla="*/ 400731228 w 4533"/>
              <a:gd name="T13" fmla="*/ 582943437 h 4083"/>
              <a:gd name="T14" fmla="*/ 611251588 w 4533"/>
              <a:gd name="T15" fmla="*/ 719515561 h 4083"/>
              <a:gd name="T16" fmla="*/ 400731228 w 4533"/>
              <a:gd name="T17" fmla="*/ 301692373 h 4083"/>
              <a:gd name="T18" fmla="*/ 189327498 w 4533"/>
              <a:gd name="T19" fmla="*/ 719515561 h 40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33" h="4083">
                <a:moveTo>
                  <a:pt x="4533" y="3626"/>
                </a:moveTo>
                <a:lnTo>
                  <a:pt x="2267" y="0"/>
                </a:lnTo>
                <a:lnTo>
                  <a:pt x="0" y="3626"/>
                </a:lnTo>
                <a:lnTo>
                  <a:pt x="2267" y="453"/>
                </a:lnTo>
                <a:lnTo>
                  <a:pt x="4533" y="3626"/>
                </a:lnTo>
                <a:close/>
                <a:moveTo>
                  <a:pt x="1072" y="4083"/>
                </a:moveTo>
                <a:lnTo>
                  <a:pt x="2269" y="3308"/>
                </a:lnTo>
                <a:lnTo>
                  <a:pt x="3461" y="4083"/>
                </a:lnTo>
                <a:lnTo>
                  <a:pt x="2269" y="1712"/>
                </a:lnTo>
                <a:lnTo>
                  <a:pt x="1072" y="4083"/>
                </a:lnTo>
                <a:close/>
              </a:path>
            </a:pathLst>
          </a:custGeom>
          <a:solidFill>
            <a:sysClr val="window" lastClr="FFFFFF"/>
          </a:solidFill>
          <a:ln>
            <a:noFill/>
          </a:ln>
          <a:extLst/>
        </p:spPr>
        <p:txBody>
          <a:bodyPr lIns="64749" tIns="32374" rIns="64749" bIns="32374"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863497">
              <a:defRPr/>
            </a:pPr>
            <a:endParaRPr lang="zh-CN" altLang="en-US" sz="1700" b="1" dirty="0">
              <a:solidFill>
                <a:srgbClr val="FFFFFF"/>
              </a:solidFill>
              <a:latin typeface="微软雅黑" pitchFamily="34" charset="-122"/>
              <a:ea typeface="微软雅黑" pitchFamily="34" charset="-122"/>
            </a:endParaRPr>
          </a:p>
        </p:txBody>
      </p:sp>
      <p:pic>
        <p:nvPicPr>
          <p:cNvPr id="44" name="Picture 4" descr="C:\Users\z00124665\Desktop\2066-3114副本.png"/>
          <p:cNvPicPr>
            <a:picLocks noChangeAspect="1" noChangeArrowheads="1"/>
          </p:cNvPicPr>
          <p:nvPr/>
        </p:nvPicPr>
        <p:blipFill>
          <a:blip r:embed="rId2" cstate="print"/>
          <a:srcRect/>
          <a:stretch>
            <a:fillRect/>
          </a:stretch>
        </p:blipFill>
        <p:spPr bwMode="auto">
          <a:xfrm>
            <a:off x="4248823" y="1460083"/>
            <a:ext cx="413652" cy="412862"/>
          </a:xfrm>
          <a:prstGeom prst="rect">
            <a:avLst/>
          </a:prstGeom>
          <a:noFill/>
        </p:spPr>
      </p:pic>
      <p:sp>
        <p:nvSpPr>
          <p:cNvPr id="45" name="Freeform 27"/>
          <p:cNvSpPr>
            <a:spLocks noEditPoints="1"/>
          </p:cNvSpPr>
          <p:nvPr/>
        </p:nvSpPr>
        <p:spPr bwMode="auto">
          <a:xfrm>
            <a:off x="5995253" y="2318822"/>
            <a:ext cx="200118" cy="251870"/>
          </a:xfrm>
          <a:custGeom>
            <a:avLst/>
            <a:gdLst>
              <a:gd name="T0" fmla="*/ 170 w 173"/>
              <a:gd name="T1" fmla="*/ 31 h 220"/>
              <a:gd name="T2" fmla="*/ 87 w 173"/>
              <a:gd name="T3" fmla="*/ 0 h 220"/>
              <a:gd name="T4" fmla="*/ 4 w 173"/>
              <a:gd name="T5" fmla="*/ 31 h 220"/>
              <a:gd name="T6" fmla="*/ 0 w 173"/>
              <a:gd name="T7" fmla="*/ 35 h 220"/>
              <a:gd name="T8" fmla="*/ 0 w 173"/>
              <a:gd name="T9" fmla="*/ 126 h 220"/>
              <a:gd name="T10" fmla="*/ 82 w 173"/>
              <a:gd name="T11" fmla="*/ 219 h 220"/>
              <a:gd name="T12" fmla="*/ 87 w 173"/>
              <a:gd name="T13" fmla="*/ 220 h 220"/>
              <a:gd name="T14" fmla="*/ 91 w 173"/>
              <a:gd name="T15" fmla="*/ 219 h 220"/>
              <a:gd name="T16" fmla="*/ 173 w 173"/>
              <a:gd name="T17" fmla="*/ 126 h 220"/>
              <a:gd name="T18" fmla="*/ 173 w 173"/>
              <a:gd name="T19" fmla="*/ 35 h 220"/>
              <a:gd name="T20" fmla="*/ 170 w 173"/>
              <a:gd name="T21" fmla="*/ 31 h 220"/>
              <a:gd name="T22" fmla="*/ 22 w 173"/>
              <a:gd name="T23" fmla="*/ 126 h 220"/>
              <a:gd name="T24" fmla="*/ 22 w 173"/>
              <a:gd name="T25" fmla="*/ 100 h 220"/>
              <a:gd name="T26" fmla="*/ 87 w 173"/>
              <a:gd name="T27" fmla="*/ 100 h 220"/>
              <a:gd name="T28" fmla="*/ 87 w 173"/>
              <a:gd name="T29" fmla="*/ 22 h 220"/>
              <a:gd name="T30" fmla="*/ 151 w 173"/>
              <a:gd name="T31" fmla="*/ 44 h 220"/>
              <a:gd name="T32" fmla="*/ 151 w 173"/>
              <a:gd name="T33" fmla="*/ 100 h 220"/>
              <a:gd name="T34" fmla="*/ 87 w 173"/>
              <a:gd name="T35" fmla="*/ 100 h 220"/>
              <a:gd name="T36" fmla="*/ 87 w 173"/>
              <a:gd name="T37" fmla="*/ 197 h 220"/>
              <a:gd name="T38" fmla="*/ 22 w 173"/>
              <a:gd name="T39" fmla="*/ 12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3" h="220">
                <a:moveTo>
                  <a:pt x="170" y="31"/>
                </a:moveTo>
                <a:cubicBezTo>
                  <a:pt x="169" y="30"/>
                  <a:pt x="137" y="0"/>
                  <a:pt x="87" y="0"/>
                </a:cubicBezTo>
                <a:cubicBezTo>
                  <a:pt x="37" y="0"/>
                  <a:pt x="5" y="30"/>
                  <a:pt x="4" y="31"/>
                </a:cubicBezTo>
                <a:cubicBezTo>
                  <a:pt x="0" y="35"/>
                  <a:pt x="0" y="35"/>
                  <a:pt x="0" y="35"/>
                </a:cubicBezTo>
                <a:cubicBezTo>
                  <a:pt x="0" y="126"/>
                  <a:pt x="0" y="126"/>
                  <a:pt x="0" y="126"/>
                </a:cubicBezTo>
                <a:cubicBezTo>
                  <a:pt x="0" y="183"/>
                  <a:pt x="79" y="217"/>
                  <a:pt x="82" y="219"/>
                </a:cubicBezTo>
                <a:cubicBezTo>
                  <a:pt x="87" y="220"/>
                  <a:pt x="87" y="220"/>
                  <a:pt x="87" y="220"/>
                </a:cubicBezTo>
                <a:cubicBezTo>
                  <a:pt x="91" y="219"/>
                  <a:pt x="91" y="219"/>
                  <a:pt x="91" y="219"/>
                </a:cubicBezTo>
                <a:cubicBezTo>
                  <a:pt x="94" y="217"/>
                  <a:pt x="173" y="183"/>
                  <a:pt x="173" y="126"/>
                </a:cubicBezTo>
                <a:cubicBezTo>
                  <a:pt x="173" y="35"/>
                  <a:pt x="173" y="35"/>
                  <a:pt x="173" y="35"/>
                </a:cubicBezTo>
                <a:lnTo>
                  <a:pt x="170" y="31"/>
                </a:lnTo>
                <a:close/>
                <a:moveTo>
                  <a:pt x="22" y="126"/>
                </a:moveTo>
                <a:cubicBezTo>
                  <a:pt x="22" y="100"/>
                  <a:pt x="22" y="100"/>
                  <a:pt x="22" y="100"/>
                </a:cubicBezTo>
                <a:cubicBezTo>
                  <a:pt x="87" y="100"/>
                  <a:pt x="87" y="100"/>
                  <a:pt x="87" y="100"/>
                </a:cubicBezTo>
                <a:cubicBezTo>
                  <a:pt x="87" y="22"/>
                  <a:pt x="87" y="22"/>
                  <a:pt x="87" y="22"/>
                </a:cubicBezTo>
                <a:cubicBezTo>
                  <a:pt x="119" y="22"/>
                  <a:pt x="143" y="38"/>
                  <a:pt x="151" y="44"/>
                </a:cubicBezTo>
                <a:cubicBezTo>
                  <a:pt x="151" y="100"/>
                  <a:pt x="151" y="100"/>
                  <a:pt x="151" y="100"/>
                </a:cubicBezTo>
                <a:cubicBezTo>
                  <a:pt x="87" y="100"/>
                  <a:pt x="87" y="100"/>
                  <a:pt x="87" y="100"/>
                </a:cubicBezTo>
                <a:cubicBezTo>
                  <a:pt x="87" y="197"/>
                  <a:pt x="87" y="197"/>
                  <a:pt x="87" y="197"/>
                </a:cubicBezTo>
                <a:cubicBezTo>
                  <a:pt x="72" y="189"/>
                  <a:pt x="22" y="163"/>
                  <a:pt x="22" y="126"/>
                </a:cubicBezTo>
                <a:close/>
              </a:path>
            </a:pathLst>
          </a:custGeom>
          <a:solidFill>
            <a:sysClr val="window" lastClr="FFFFFF"/>
          </a:solidFill>
          <a:ln>
            <a:noFill/>
          </a:ln>
        </p:spPr>
        <p:txBody>
          <a:bodyPr vert="horz" wrap="square" lIns="64749" tIns="32374" rIns="64749" bIns="32374" numCol="1" anchor="t" anchorCtr="0" compatLnSpc="1">
            <a:prstTxWarp prst="textNoShape">
              <a:avLst/>
            </a:prstTxWarp>
          </a:bodyPr>
          <a:lstStyle/>
          <a:p>
            <a:pPr defTabSz="647494">
              <a:defRPr/>
            </a:pPr>
            <a:endParaRPr lang="zh-CN" altLang="en-US" b="1" kern="0" dirty="0">
              <a:solidFill>
                <a:sysClr val="windowText" lastClr="000000"/>
              </a:solidFill>
              <a:latin typeface="微软雅黑" pitchFamily="34" charset="-122"/>
              <a:ea typeface="微软雅黑" pitchFamily="34" charset="-122"/>
              <a:cs typeface="Arial" pitchFamily="34" charset="0"/>
            </a:endParaRPr>
          </a:p>
        </p:txBody>
      </p:sp>
      <p:sp>
        <p:nvSpPr>
          <p:cNvPr id="46" name="矩形 45"/>
          <p:cNvSpPr/>
          <p:nvPr/>
        </p:nvSpPr>
        <p:spPr>
          <a:xfrm>
            <a:off x="4767881" y="1546581"/>
            <a:ext cx="1012155" cy="280824"/>
          </a:xfrm>
          <a:prstGeom prst="rect">
            <a:avLst/>
          </a:prstGeom>
          <a:noFill/>
        </p:spPr>
        <p:txBody>
          <a:bodyPr wrap="square" lIns="64749" tIns="32374" rIns="64749" bIns="32374">
            <a:spAutoFit/>
          </a:bodyPr>
          <a:lstStyle/>
          <a:p>
            <a:pPr defTabSz="863497"/>
            <a:r>
              <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信号覆盖</a:t>
            </a:r>
          </a:p>
        </p:txBody>
      </p:sp>
      <p:sp>
        <p:nvSpPr>
          <p:cNvPr id="47" name="矩形 46"/>
          <p:cNvSpPr/>
          <p:nvPr/>
        </p:nvSpPr>
        <p:spPr>
          <a:xfrm>
            <a:off x="6423330" y="1455651"/>
            <a:ext cx="1713916" cy="496267"/>
          </a:xfrm>
          <a:prstGeom prst="rect">
            <a:avLst/>
          </a:prstGeom>
          <a:noFill/>
        </p:spPr>
        <p:txBody>
          <a:bodyPr wrap="square" lIns="64749" tIns="32374" rIns="64749" bIns="32374">
            <a:spAutoFit/>
          </a:bodyPr>
          <a:lstStyle/>
          <a:p>
            <a:pPr defTabSz="863497"/>
            <a:r>
              <a:rPr lang="en-US" altLang="zh-CN"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$15~30 </a:t>
            </a:r>
          </a:p>
          <a:p>
            <a:pPr defTabSz="863497"/>
            <a:r>
              <a:rPr lang="en-US" altLang="zh-CN"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3G/4G</a:t>
            </a:r>
            <a:r>
              <a:rPr lang="zh-CN" altLang="en-US"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模</a:t>
            </a:r>
            <a:r>
              <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组价格</a:t>
            </a:r>
          </a:p>
        </p:txBody>
      </p:sp>
      <p:sp>
        <p:nvSpPr>
          <p:cNvPr id="48" name="矩形 47"/>
          <p:cNvSpPr/>
          <p:nvPr/>
        </p:nvSpPr>
        <p:spPr>
          <a:xfrm>
            <a:off x="4767880" y="2314434"/>
            <a:ext cx="1235167" cy="280824"/>
          </a:xfrm>
          <a:prstGeom prst="rect">
            <a:avLst/>
          </a:prstGeom>
          <a:noFill/>
        </p:spPr>
        <p:txBody>
          <a:bodyPr wrap="square" lIns="64749" tIns="32374" rIns="64749" bIns="32374">
            <a:spAutoFit/>
          </a:bodyPr>
          <a:lstStyle/>
          <a:p>
            <a:pPr defTabSz="863497"/>
            <a:r>
              <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高电能消耗</a:t>
            </a:r>
          </a:p>
        </p:txBody>
      </p:sp>
      <p:sp>
        <p:nvSpPr>
          <p:cNvPr id="49" name="矩形 48"/>
          <p:cNvSpPr/>
          <p:nvPr/>
        </p:nvSpPr>
        <p:spPr>
          <a:xfrm>
            <a:off x="6427896" y="2227208"/>
            <a:ext cx="1709350" cy="496267"/>
          </a:xfrm>
          <a:prstGeom prst="rect">
            <a:avLst/>
          </a:prstGeom>
          <a:noFill/>
        </p:spPr>
        <p:txBody>
          <a:bodyPr wrap="square" lIns="64749" tIns="32374" rIns="64749" bIns="32374">
            <a:spAutoFit/>
          </a:bodyPr>
          <a:lstStyle/>
          <a:p>
            <a:pPr defTabSz="863497"/>
            <a:r>
              <a:rPr lang="en-US" altLang="zh-CN"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Unlicensed</a:t>
            </a:r>
            <a:r>
              <a:rPr lang="zh-CN" altLang="en-US"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技术的</a:t>
            </a:r>
            <a:endParaRPr lang="en-US" altLang="zh-CN"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defTabSz="863497"/>
            <a:r>
              <a:rPr lang="zh-CN" altLang="en-US"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安全</a:t>
            </a:r>
            <a:r>
              <a:rPr lang="en-US" altLang="zh-CN" sz="1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 </a:t>
            </a:r>
            <a:r>
              <a:rPr lang="en-US" altLang="zh-CN"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&amp; </a:t>
            </a:r>
            <a:r>
              <a:rPr lang="zh-CN" altLang="en-US"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可靠性</a:t>
            </a:r>
            <a:endParaRPr lang="en-US" altLang="zh-CN" sz="1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cxnSp>
        <p:nvCxnSpPr>
          <p:cNvPr id="50" name="直接连接符 49"/>
          <p:cNvCxnSpPr/>
          <p:nvPr/>
        </p:nvCxnSpPr>
        <p:spPr>
          <a:xfrm>
            <a:off x="1714249" y="1482295"/>
            <a:ext cx="0" cy="169375"/>
          </a:xfrm>
          <a:prstGeom prst="line">
            <a:avLst/>
          </a:prstGeom>
          <a:noFill/>
          <a:ln w="9525" cap="flat" cmpd="sng" algn="ctr">
            <a:solidFill>
              <a:sysClr val="window" lastClr="FFFFFF"/>
            </a:solidFill>
            <a:prstDash val="solid"/>
          </a:ln>
          <a:effectLst/>
        </p:spPr>
      </p:cxnSp>
      <p:cxnSp>
        <p:nvCxnSpPr>
          <p:cNvPr id="51" name="直接连接符 50"/>
          <p:cNvCxnSpPr/>
          <p:nvPr/>
        </p:nvCxnSpPr>
        <p:spPr>
          <a:xfrm>
            <a:off x="1714249" y="2034498"/>
            <a:ext cx="0" cy="169375"/>
          </a:xfrm>
          <a:prstGeom prst="line">
            <a:avLst/>
          </a:prstGeom>
          <a:noFill/>
          <a:ln w="9525" cap="flat" cmpd="sng" algn="ctr">
            <a:solidFill>
              <a:sysClr val="window" lastClr="FFFFFF"/>
            </a:solidFill>
            <a:prstDash val="solid"/>
          </a:ln>
          <a:effectLst/>
        </p:spPr>
      </p:cxnSp>
      <p:cxnSp>
        <p:nvCxnSpPr>
          <p:cNvPr id="52" name="直接连接符 51"/>
          <p:cNvCxnSpPr/>
          <p:nvPr/>
        </p:nvCxnSpPr>
        <p:spPr>
          <a:xfrm>
            <a:off x="1714249" y="2551551"/>
            <a:ext cx="0" cy="169375"/>
          </a:xfrm>
          <a:prstGeom prst="line">
            <a:avLst/>
          </a:prstGeom>
          <a:noFill/>
          <a:ln w="9525" cap="flat" cmpd="sng" algn="ctr">
            <a:solidFill>
              <a:sysClr val="window" lastClr="FFFFFF"/>
            </a:solidFill>
            <a:prstDash val="solid"/>
          </a:ln>
          <a:effectLst/>
        </p:spPr>
      </p:cxnSp>
      <p:cxnSp>
        <p:nvCxnSpPr>
          <p:cNvPr id="53" name="直接连接符 52"/>
          <p:cNvCxnSpPr/>
          <p:nvPr/>
        </p:nvCxnSpPr>
        <p:spPr>
          <a:xfrm>
            <a:off x="4735862" y="1581829"/>
            <a:ext cx="0" cy="169375"/>
          </a:xfrm>
          <a:prstGeom prst="line">
            <a:avLst/>
          </a:prstGeom>
          <a:noFill/>
          <a:ln w="9525" cap="flat" cmpd="sng" algn="ctr">
            <a:solidFill>
              <a:sysClr val="window" lastClr="FFFFFF"/>
            </a:solidFill>
            <a:prstDash val="solid"/>
          </a:ln>
          <a:effectLst/>
        </p:spPr>
      </p:cxnSp>
      <p:cxnSp>
        <p:nvCxnSpPr>
          <p:cNvPr id="54" name="直接连接符 53"/>
          <p:cNvCxnSpPr/>
          <p:nvPr/>
        </p:nvCxnSpPr>
        <p:spPr>
          <a:xfrm>
            <a:off x="4735862" y="2360070"/>
            <a:ext cx="0" cy="169375"/>
          </a:xfrm>
          <a:prstGeom prst="line">
            <a:avLst/>
          </a:prstGeom>
          <a:noFill/>
          <a:ln w="9525" cap="flat" cmpd="sng" algn="ctr">
            <a:solidFill>
              <a:sysClr val="window" lastClr="FFFFFF"/>
            </a:solidFill>
            <a:prstDash val="solid"/>
          </a:ln>
          <a:effectLst/>
        </p:spPr>
      </p:cxnSp>
      <p:cxnSp>
        <p:nvCxnSpPr>
          <p:cNvPr id="55" name="直接连接符 54"/>
          <p:cNvCxnSpPr/>
          <p:nvPr/>
        </p:nvCxnSpPr>
        <p:spPr>
          <a:xfrm>
            <a:off x="6395233" y="1581829"/>
            <a:ext cx="0" cy="169375"/>
          </a:xfrm>
          <a:prstGeom prst="line">
            <a:avLst/>
          </a:prstGeom>
          <a:noFill/>
          <a:ln w="9525" cap="flat" cmpd="sng" algn="ctr">
            <a:solidFill>
              <a:sysClr val="window" lastClr="FFFFFF"/>
            </a:solidFill>
            <a:prstDash val="solid"/>
          </a:ln>
          <a:effectLst/>
        </p:spPr>
      </p:cxnSp>
      <p:cxnSp>
        <p:nvCxnSpPr>
          <p:cNvPr id="56" name="直接连接符 55"/>
          <p:cNvCxnSpPr/>
          <p:nvPr/>
        </p:nvCxnSpPr>
        <p:spPr>
          <a:xfrm>
            <a:off x="6396535" y="2360070"/>
            <a:ext cx="0" cy="169375"/>
          </a:xfrm>
          <a:prstGeom prst="line">
            <a:avLst/>
          </a:prstGeom>
          <a:noFill/>
          <a:ln w="9525" cap="flat" cmpd="sng" algn="ctr">
            <a:solidFill>
              <a:sysClr val="window" lastClr="FFFFFF"/>
            </a:solidFill>
            <a:prstDash val="solid"/>
          </a:ln>
          <a:effectLst/>
        </p:spPr>
      </p:cxnSp>
      <p:sp>
        <p:nvSpPr>
          <p:cNvPr id="57" name="圆角矩形 56"/>
          <p:cNvSpPr/>
          <p:nvPr/>
        </p:nvSpPr>
        <p:spPr>
          <a:xfrm flipH="1">
            <a:off x="544772" y="3196567"/>
            <a:ext cx="7740698" cy="1228578"/>
          </a:xfrm>
          <a:prstGeom prst="roundRect">
            <a:avLst>
              <a:gd name="adj" fmla="val 6902"/>
            </a:avLst>
          </a:prstGeom>
          <a:noFill/>
          <a:ln w="6350" cap="flat" cmpd="sng" algn="ctr">
            <a:gradFill flip="none" rotWithShape="1">
              <a:gsLst>
                <a:gs pos="0">
                  <a:srgbClr val="4BF0F0"/>
                </a:gs>
                <a:gs pos="41000">
                  <a:srgbClr val="4BF0F0">
                    <a:alpha val="0"/>
                  </a:srgbClr>
                </a:gs>
                <a:gs pos="100000">
                  <a:srgbClr val="4BF0F0"/>
                </a:gs>
              </a:gsLst>
              <a:path path="circle">
                <a:fillToRect l="100000" b="100000"/>
              </a:path>
              <a:tileRect t="-100000" r="-100000"/>
            </a:gradFill>
            <a:prstDash val="solid"/>
          </a:ln>
          <a:effectLst/>
        </p:spPr>
        <p:txBody>
          <a:bodyPr lIns="64749" tIns="32374" rIns="64749" bIns="32374" rtlCol="0" anchor="ctr"/>
          <a:lstStyle/>
          <a:p>
            <a:pPr indent="-184265" algn="ctr" defTabSz="983447">
              <a:lnSpc>
                <a:spcPts val="2865"/>
              </a:lnSpc>
              <a:buClr>
                <a:prstClr val="white"/>
              </a:buClr>
              <a:buSzPct val="60000"/>
            </a:pPr>
            <a:endParaRPr lang="zh-CN" altLang="en-US" sz="3700" b="1" kern="0"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58" name="矩形 57"/>
          <p:cNvSpPr/>
          <p:nvPr/>
        </p:nvSpPr>
        <p:spPr>
          <a:xfrm>
            <a:off x="724984" y="3382772"/>
            <a:ext cx="1380303" cy="323913"/>
          </a:xfrm>
          <a:prstGeom prst="rect">
            <a:avLst/>
          </a:prstGeom>
          <a:effectLst>
            <a:outerShdw blurRad="50800" dist="38100" dir="2700000" algn="tl" rotWithShape="0">
              <a:prstClr val="black">
                <a:alpha val="40000"/>
              </a:prstClr>
            </a:outerShdw>
          </a:effectLst>
        </p:spPr>
        <p:txBody>
          <a:bodyPr wrap="square" lIns="64749" tIns="32374" rIns="64749" bIns="32374">
            <a:spAutoFit/>
          </a:bodyPr>
          <a:lstStyle/>
          <a:p>
            <a:pPr algn="ctr" defTabSz="863497">
              <a:lnSpc>
                <a:spcPct val="120000"/>
              </a:lnSpc>
            </a:pPr>
            <a:r>
              <a:rPr lang="zh-CN" altLang="en-US"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试      点</a:t>
            </a:r>
            <a:endParaRPr lang="en-US" altLang="zh-CN"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pic>
        <p:nvPicPr>
          <p:cNvPr id="59" name="Picture 6" descr="http://www.sz-water.com.cn/images/logo.jpg"/>
          <p:cNvPicPr>
            <a:picLocks noChangeAspect="1" noChangeArrowheads="1"/>
          </p:cNvPicPr>
          <p:nvPr/>
        </p:nvPicPr>
        <p:blipFill>
          <a:blip r:embed="rId3" cstate="print"/>
          <a:srcRect t="17460"/>
          <a:stretch>
            <a:fillRect/>
          </a:stretch>
        </p:blipFill>
        <p:spPr bwMode="auto">
          <a:xfrm>
            <a:off x="2402686" y="3382772"/>
            <a:ext cx="1152055" cy="382599"/>
          </a:xfrm>
          <a:prstGeom prst="rect">
            <a:avLst/>
          </a:prstGeom>
          <a:noFill/>
        </p:spPr>
      </p:pic>
      <p:sp>
        <p:nvSpPr>
          <p:cNvPr id="60" name="矩形 59"/>
          <p:cNvSpPr/>
          <p:nvPr/>
        </p:nvSpPr>
        <p:spPr>
          <a:xfrm>
            <a:off x="724984" y="3920540"/>
            <a:ext cx="1380303" cy="323913"/>
          </a:xfrm>
          <a:prstGeom prst="rect">
            <a:avLst/>
          </a:prstGeom>
          <a:effectLst>
            <a:outerShdw blurRad="50800" dist="38100" dir="2700000" algn="tl" rotWithShape="0">
              <a:prstClr val="black">
                <a:alpha val="40000"/>
              </a:prstClr>
            </a:outerShdw>
          </a:effectLst>
        </p:spPr>
        <p:txBody>
          <a:bodyPr wrap="square" lIns="64749" tIns="32374" rIns="64749" bIns="32374">
            <a:spAutoFit/>
          </a:bodyPr>
          <a:lstStyle/>
          <a:p>
            <a:pPr algn="ctr" defTabSz="863497">
              <a:lnSpc>
                <a:spcPct val="120000"/>
              </a:lnSpc>
            </a:pPr>
            <a:r>
              <a:rPr lang="zh-CN" altLang="en-US"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预期效果</a:t>
            </a:r>
            <a:endParaRPr lang="en-US" altLang="zh-CN"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61" name="矩形 60"/>
          <p:cNvSpPr/>
          <p:nvPr/>
        </p:nvSpPr>
        <p:spPr>
          <a:xfrm>
            <a:off x="1968732" y="3908524"/>
            <a:ext cx="1989243" cy="323913"/>
          </a:xfrm>
          <a:prstGeom prst="rect">
            <a:avLst/>
          </a:prstGeom>
          <a:effectLst>
            <a:outerShdw blurRad="50800" dist="38100" dir="2700000" algn="tl" rotWithShape="0">
              <a:prstClr val="black">
                <a:alpha val="40000"/>
              </a:prstClr>
            </a:outerShdw>
          </a:effectLst>
        </p:spPr>
        <p:txBody>
          <a:bodyPr wrap="square" lIns="64749" tIns="32374" rIns="64749" bIns="32374">
            <a:spAutoFit/>
          </a:bodyPr>
          <a:lstStyle/>
          <a:p>
            <a:pPr algn="ctr" defTabSz="863497">
              <a:lnSpc>
                <a:spcPct val="120000"/>
              </a:lnSpc>
            </a:pPr>
            <a:r>
              <a:rPr lang="en-US" altLang="zh-CN"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99.5% </a:t>
            </a:r>
            <a:r>
              <a:rPr lang="zh-CN" altLang="en-US"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覆盖</a:t>
            </a:r>
            <a:endParaRPr lang="en-US" altLang="zh-CN"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62" name="矩形 61"/>
          <p:cNvSpPr/>
          <p:nvPr/>
        </p:nvSpPr>
        <p:spPr>
          <a:xfrm>
            <a:off x="3811980" y="3908524"/>
            <a:ext cx="1989243" cy="323913"/>
          </a:xfrm>
          <a:prstGeom prst="rect">
            <a:avLst/>
          </a:prstGeom>
          <a:effectLst>
            <a:outerShdw blurRad="50800" dist="38100" dir="2700000" algn="tl" rotWithShape="0">
              <a:prstClr val="black">
                <a:alpha val="40000"/>
              </a:prstClr>
            </a:outerShdw>
          </a:effectLst>
        </p:spPr>
        <p:txBody>
          <a:bodyPr wrap="square" lIns="64749" tIns="32374" rIns="64749" bIns="32374">
            <a:spAutoFit/>
          </a:bodyPr>
          <a:lstStyle/>
          <a:p>
            <a:pPr algn="ctr" defTabSz="863497">
              <a:lnSpc>
                <a:spcPct val="120000"/>
              </a:lnSpc>
            </a:pPr>
            <a:r>
              <a:rPr lang="en-US" altLang="zh-CN"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10 </a:t>
            </a:r>
            <a:r>
              <a:rPr lang="zh-CN" altLang="en-US"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年电池寿命</a:t>
            </a:r>
            <a:endParaRPr lang="en-US" altLang="zh-CN"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63" name="矩形 62"/>
          <p:cNvSpPr/>
          <p:nvPr/>
        </p:nvSpPr>
        <p:spPr>
          <a:xfrm>
            <a:off x="5655225" y="3908523"/>
            <a:ext cx="2524809" cy="323913"/>
          </a:xfrm>
          <a:prstGeom prst="rect">
            <a:avLst/>
          </a:prstGeom>
          <a:effectLst>
            <a:outerShdw blurRad="50800" dist="38100" dir="2700000" algn="tl" rotWithShape="0">
              <a:prstClr val="black">
                <a:alpha val="40000"/>
              </a:prstClr>
            </a:outerShdw>
          </a:effectLst>
        </p:spPr>
        <p:txBody>
          <a:bodyPr wrap="square" lIns="64749" tIns="32374" rIns="64749" bIns="32374">
            <a:spAutoFit/>
          </a:bodyPr>
          <a:lstStyle/>
          <a:p>
            <a:pPr algn="ctr" defTabSz="863497">
              <a:lnSpc>
                <a:spcPct val="120000"/>
              </a:lnSpc>
            </a:pPr>
            <a:r>
              <a:rPr lang="zh-CN" altLang="en-US"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大量成本节约</a:t>
            </a:r>
            <a:endParaRPr lang="en-US" altLang="zh-CN" sz="1400" b="1" noProof="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cxnSp>
        <p:nvCxnSpPr>
          <p:cNvPr id="64" name="直接连接符 63"/>
          <p:cNvCxnSpPr/>
          <p:nvPr/>
        </p:nvCxnSpPr>
        <p:spPr>
          <a:xfrm flipV="1">
            <a:off x="3884976" y="3939482"/>
            <a:ext cx="0" cy="265180"/>
          </a:xfrm>
          <a:prstGeom prst="line">
            <a:avLst/>
          </a:prstGeom>
          <a:noFill/>
          <a:ln w="12700" cap="flat" cmpd="sng" algn="ctr">
            <a:solidFill>
              <a:sysClr val="window" lastClr="FFFFFF"/>
            </a:solidFill>
            <a:prstDash val="solid"/>
          </a:ln>
          <a:effectLst/>
        </p:spPr>
      </p:cxnSp>
      <p:cxnSp>
        <p:nvCxnSpPr>
          <p:cNvPr id="65" name="直接连接符 64"/>
          <p:cNvCxnSpPr/>
          <p:nvPr/>
        </p:nvCxnSpPr>
        <p:spPr>
          <a:xfrm flipV="1">
            <a:off x="5728223" y="3939482"/>
            <a:ext cx="0" cy="265180"/>
          </a:xfrm>
          <a:prstGeom prst="line">
            <a:avLst/>
          </a:prstGeom>
          <a:noFill/>
          <a:ln w="12700" cap="flat" cmpd="sng" algn="ctr">
            <a:solidFill>
              <a:sysClr val="window" lastClr="FFFFFF"/>
            </a:solidFill>
            <a:prstDash val="solid"/>
          </a:ln>
          <a:effectLst/>
        </p:spPr>
      </p:cxnSp>
      <p:cxnSp>
        <p:nvCxnSpPr>
          <p:cNvPr id="66" name="直接连接符 65"/>
          <p:cNvCxnSpPr/>
          <p:nvPr/>
        </p:nvCxnSpPr>
        <p:spPr>
          <a:xfrm flipV="1">
            <a:off x="3924463" y="957582"/>
            <a:ext cx="0" cy="726472"/>
          </a:xfrm>
          <a:prstGeom prst="line">
            <a:avLst/>
          </a:prstGeom>
          <a:noFill/>
          <a:ln w="12700" cap="flat" cmpd="sng" algn="ctr">
            <a:solidFill>
              <a:sysClr val="window" lastClr="FFFFFF"/>
            </a:solidFill>
            <a:prstDash val="dash"/>
          </a:ln>
          <a:effectLst/>
        </p:spPr>
      </p:cxnSp>
      <p:cxnSp>
        <p:nvCxnSpPr>
          <p:cNvPr id="67" name="直接连接符 66"/>
          <p:cNvCxnSpPr/>
          <p:nvPr/>
        </p:nvCxnSpPr>
        <p:spPr>
          <a:xfrm flipV="1">
            <a:off x="3924463" y="2228701"/>
            <a:ext cx="0" cy="726472"/>
          </a:xfrm>
          <a:prstGeom prst="line">
            <a:avLst/>
          </a:prstGeom>
          <a:noFill/>
          <a:ln w="12700" cap="flat" cmpd="sng" algn="ctr">
            <a:solidFill>
              <a:sysClr val="window" lastClr="FFFFFF"/>
            </a:solidFill>
            <a:prstDash val="dash"/>
          </a:ln>
          <a:effectLst/>
        </p:spPr>
      </p:cxnSp>
      <p:grpSp>
        <p:nvGrpSpPr>
          <p:cNvPr id="36" name="组合 211"/>
          <p:cNvGrpSpPr/>
          <p:nvPr/>
        </p:nvGrpSpPr>
        <p:grpSpPr>
          <a:xfrm>
            <a:off x="4258218" y="2240177"/>
            <a:ext cx="394869" cy="394923"/>
            <a:chOff x="6110844" y="3295373"/>
            <a:chExt cx="557394" cy="557394"/>
          </a:xfrm>
        </p:grpSpPr>
        <p:grpSp>
          <p:nvGrpSpPr>
            <p:cNvPr id="68" name="组合 25"/>
            <p:cNvGrpSpPr/>
            <p:nvPr/>
          </p:nvGrpSpPr>
          <p:grpSpPr>
            <a:xfrm>
              <a:off x="6277267" y="3418432"/>
              <a:ext cx="221064" cy="311275"/>
              <a:chOff x="1843769" y="1738086"/>
              <a:chExt cx="1612900" cy="3177269"/>
            </a:xfrm>
            <a:solidFill>
              <a:srgbClr val="FFFFFF"/>
            </a:solidFill>
          </p:grpSpPr>
          <p:grpSp>
            <p:nvGrpSpPr>
              <p:cNvPr id="69" name="组合 25"/>
              <p:cNvGrpSpPr/>
              <p:nvPr/>
            </p:nvGrpSpPr>
            <p:grpSpPr>
              <a:xfrm>
                <a:off x="2098223" y="2217052"/>
                <a:ext cx="1094920" cy="2496451"/>
                <a:chOff x="3628571" y="3033487"/>
                <a:chExt cx="1262743" cy="1349829"/>
              </a:xfrm>
              <a:grpFill/>
            </p:grpSpPr>
            <p:sp>
              <p:nvSpPr>
                <p:cNvPr id="73" name="矩形 72"/>
                <p:cNvSpPr/>
                <p:nvPr/>
              </p:nvSpPr>
              <p:spPr>
                <a:xfrm>
                  <a:off x="3628571" y="3033487"/>
                  <a:ext cx="1262743" cy="217714"/>
                </a:xfrm>
                <a:prstGeom prst="rect">
                  <a:avLst/>
                </a:prstGeom>
                <a:grp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sp>
              <p:nvSpPr>
                <p:cNvPr id="74" name="矩形 73"/>
                <p:cNvSpPr/>
                <p:nvPr/>
              </p:nvSpPr>
              <p:spPr>
                <a:xfrm>
                  <a:off x="3628571" y="3316516"/>
                  <a:ext cx="1262743" cy="217714"/>
                </a:xfrm>
                <a:prstGeom prst="rect">
                  <a:avLst/>
                </a:prstGeom>
                <a:grp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sp>
              <p:nvSpPr>
                <p:cNvPr id="75" name="矩形 74"/>
                <p:cNvSpPr/>
                <p:nvPr/>
              </p:nvSpPr>
              <p:spPr>
                <a:xfrm>
                  <a:off x="3628571" y="3599545"/>
                  <a:ext cx="1262743" cy="217714"/>
                </a:xfrm>
                <a:prstGeom prst="rect">
                  <a:avLst/>
                </a:prstGeom>
                <a:grp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sp>
              <p:nvSpPr>
                <p:cNvPr id="76" name="矩形 75"/>
                <p:cNvSpPr/>
                <p:nvPr/>
              </p:nvSpPr>
              <p:spPr>
                <a:xfrm>
                  <a:off x="3628571" y="3882574"/>
                  <a:ext cx="1262743" cy="217714"/>
                </a:xfrm>
                <a:prstGeom prst="rect">
                  <a:avLst/>
                </a:prstGeom>
                <a:grp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sp>
              <p:nvSpPr>
                <p:cNvPr id="77" name="矩形 76"/>
                <p:cNvSpPr/>
                <p:nvPr/>
              </p:nvSpPr>
              <p:spPr>
                <a:xfrm>
                  <a:off x="3628571" y="4165602"/>
                  <a:ext cx="1262743" cy="217714"/>
                </a:xfrm>
                <a:prstGeom prst="rect">
                  <a:avLst/>
                </a:prstGeom>
                <a:grp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grpSp>
          <p:sp>
            <p:nvSpPr>
              <p:cNvPr id="72" name="Freeform 5"/>
              <p:cNvSpPr>
                <a:spLocks noEditPoints="1"/>
              </p:cNvSpPr>
              <p:nvPr/>
            </p:nvSpPr>
            <p:spPr bwMode="auto">
              <a:xfrm>
                <a:off x="1843769" y="1738086"/>
                <a:ext cx="1612900" cy="3177269"/>
              </a:xfrm>
              <a:custGeom>
                <a:avLst/>
                <a:gdLst/>
                <a:ahLst/>
                <a:cxnLst>
                  <a:cxn ang="0">
                    <a:pos x="51" y="2429"/>
                  </a:cxn>
                  <a:cxn ang="0">
                    <a:pos x="1067" y="2429"/>
                  </a:cxn>
                  <a:cxn ang="0">
                    <a:pos x="1118" y="2389"/>
                  </a:cxn>
                  <a:cxn ang="0">
                    <a:pos x="1118" y="243"/>
                  </a:cxn>
                  <a:cxn ang="0">
                    <a:pos x="1067" y="202"/>
                  </a:cxn>
                  <a:cxn ang="0">
                    <a:pos x="870" y="202"/>
                  </a:cxn>
                  <a:cxn ang="0">
                    <a:pos x="870" y="40"/>
                  </a:cxn>
                  <a:cxn ang="0">
                    <a:pos x="819" y="0"/>
                  </a:cxn>
                  <a:cxn ang="0">
                    <a:pos x="299" y="0"/>
                  </a:cxn>
                  <a:cxn ang="0">
                    <a:pos x="248" y="40"/>
                  </a:cxn>
                  <a:cxn ang="0">
                    <a:pos x="248" y="202"/>
                  </a:cxn>
                  <a:cxn ang="0">
                    <a:pos x="51" y="202"/>
                  </a:cxn>
                  <a:cxn ang="0">
                    <a:pos x="0" y="243"/>
                  </a:cxn>
                  <a:cxn ang="0">
                    <a:pos x="0" y="2389"/>
                  </a:cxn>
                  <a:cxn ang="0">
                    <a:pos x="51" y="2429"/>
                  </a:cxn>
                  <a:cxn ang="0">
                    <a:pos x="115" y="306"/>
                  </a:cxn>
                  <a:cxn ang="0">
                    <a:pos x="248" y="306"/>
                  </a:cxn>
                  <a:cxn ang="0">
                    <a:pos x="363" y="306"/>
                  </a:cxn>
                  <a:cxn ang="0">
                    <a:pos x="363" y="202"/>
                  </a:cxn>
                  <a:cxn ang="0">
                    <a:pos x="363" y="131"/>
                  </a:cxn>
                  <a:cxn ang="0">
                    <a:pos x="755" y="131"/>
                  </a:cxn>
                  <a:cxn ang="0">
                    <a:pos x="755" y="202"/>
                  </a:cxn>
                  <a:cxn ang="0">
                    <a:pos x="755" y="306"/>
                  </a:cxn>
                  <a:cxn ang="0">
                    <a:pos x="870" y="306"/>
                  </a:cxn>
                  <a:cxn ang="0">
                    <a:pos x="1003" y="306"/>
                  </a:cxn>
                  <a:cxn ang="0">
                    <a:pos x="1003" y="2318"/>
                  </a:cxn>
                  <a:cxn ang="0">
                    <a:pos x="115" y="2318"/>
                  </a:cxn>
                  <a:cxn ang="0">
                    <a:pos x="115" y="306"/>
                  </a:cxn>
                </a:cxnLst>
                <a:rect l="0" t="0" r="r" b="b"/>
                <a:pathLst>
                  <a:path w="1118" h="2429">
                    <a:moveTo>
                      <a:pt x="51" y="2429"/>
                    </a:moveTo>
                    <a:cubicBezTo>
                      <a:pt x="1067" y="2429"/>
                      <a:pt x="1067" y="2429"/>
                      <a:pt x="1067" y="2429"/>
                    </a:cubicBezTo>
                    <a:cubicBezTo>
                      <a:pt x="1095" y="2429"/>
                      <a:pt x="1118" y="2411"/>
                      <a:pt x="1118" y="2389"/>
                    </a:cubicBezTo>
                    <a:cubicBezTo>
                      <a:pt x="1118" y="243"/>
                      <a:pt x="1118" y="243"/>
                      <a:pt x="1118" y="243"/>
                    </a:cubicBezTo>
                    <a:cubicBezTo>
                      <a:pt x="1118" y="220"/>
                      <a:pt x="1095" y="202"/>
                      <a:pt x="1067" y="202"/>
                    </a:cubicBezTo>
                    <a:cubicBezTo>
                      <a:pt x="870" y="202"/>
                      <a:pt x="870" y="202"/>
                      <a:pt x="870" y="202"/>
                    </a:cubicBezTo>
                    <a:cubicBezTo>
                      <a:pt x="870" y="40"/>
                      <a:pt x="870" y="40"/>
                      <a:pt x="870" y="40"/>
                    </a:cubicBezTo>
                    <a:cubicBezTo>
                      <a:pt x="870" y="18"/>
                      <a:pt x="848" y="0"/>
                      <a:pt x="819" y="0"/>
                    </a:cubicBezTo>
                    <a:cubicBezTo>
                      <a:pt x="299" y="0"/>
                      <a:pt x="299" y="0"/>
                      <a:pt x="299" y="0"/>
                    </a:cubicBezTo>
                    <a:cubicBezTo>
                      <a:pt x="270" y="0"/>
                      <a:pt x="248" y="18"/>
                      <a:pt x="248" y="40"/>
                    </a:cubicBezTo>
                    <a:cubicBezTo>
                      <a:pt x="248" y="202"/>
                      <a:pt x="248" y="202"/>
                      <a:pt x="248" y="202"/>
                    </a:cubicBezTo>
                    <a:cubicBezTo>
                      <a:pt x="51" y="202"/>
                      <a:pt x="51" y="202"/>
                      <a:pt x="51" y="202"/>
                    </a:cubicBezTo>
                    <a:cubicBezTo>
                      <a:pt x="23" y="202"/>
                      <a:pt x="0" y="220"/>
                      <a:pt x="0" y="243"/>
                    </a:cubicBezTo>
                    <a:cubicBezTo>
                      <a:pt x="0" y="2389"/>
                      <a:pt x="0" y="2389"/>
                      <a:pt x="0" y="2389"/>
                    </a:cubicBezTo>
                    <a:cubicBezTo>
                      <a:pt x="0" y="2411"/>
                      <a:pt x="23" y="2429"/>
                      <a:pt x="51" y="2429"/>
                    </a:cubicBezTo>
                    <a:close/>
                    <a:moveTo>
                      <a:pt x="115" y="306"/>
                    </a:moveTo>
                    <a:cubicBezTo>
                      <a:pt x="248" y="306"/>
                      <a:pt x="248" y="306"/>
                      <a:pt x="248" y="306"/>
                    </a:cubicBezTo>
                    <a:cubicBezTo>
                      <a:pt x="363" y="306"/>
                      <a:pt x="363" y="306"/>
                      <a:pt x="363" y="306"/>
                    </a:cubicBezTo>
                    <a:cubicBezTo>
                      <a:pt x="363" y="202"/>
                      <a:pt x="363" y="202"/>
                      <a:pt x="363" y="202"/>
                    </a:cubicBezTo>
                    <a:cubicBezTo>
                      <a:pt x="363" y="131"/>
                      <a:pt x="363" y="131"/>
                      <a:pt x="363" y="131"/>
                    </a:cubicBezTo>
                    <a:cubicBezTo>
                      <a:pt x="755" y="131"/>
                      <a:pt x="755" y="131"/>
                      <a:pt x="755" y="131"/>
                    </a:cubicBezTo>
                    <a:cubicBezTo>
                      <a:pt x="755" y="202"/>
                      <a:pt x="755" y="202"/>
                      <a:pt x="755" y="202"/>
                    </a:cubicBezTo>
                    <a:cubicBezTo>
                      <a:pt x="755" y="306"/>
                      <a:pt x="755" y="306"/>
                      <a:pt x="755" y="306"/>
                    </a:cubicBezTo>
                    <a:cubicBezTo>
                      <a:pt x="870" y="306"/>
                      <a:pt x="870" y="306"/>
                      <a:pt x="870" y="306"/>
                    </a:cubicBezTo>
                    <a:cubicBezTo>
                      <a:pt x="1003" y="306"/>
                      <a:pt x="1003" y="306"/>
                      <a:pt x="1003" y="306"/>
                    </a:cubicBezTo>
                    <a:cubicBezTo>
                      <a:pt x="1003" y="2318"/>
                      <a:pt x="1003" y="2318"/>
                      <a:pt x="1003" y="2318"/>
                    </a:cubicBezTo>
                    <a:cubicBezTo>
                      <a:pt x="115" y="2318"/>
                      <a:pt x="115" y="2318"/>
                      <a:pt x="115" y="2318"/>
                    </a:cubicBezTo>
                    <a:lnTo>
                      <a:pt x="115" y="306"/>
                    </a:lnTo>
                    <a:close/>
                  </a:path>
                </a:pathLst>
              </a:custGeom>
              <a:grp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grpSp>
        <p:sp>
          <p:nvSpPr>
            <p:cNvPr id="70" name="椭圆 69"/>
            <p:cNvSpPr/>
            <p:nvPr/>
          </p:nvSpPr>
          <p:spPr>
            <a:xfrm>
              <a:off x="6110844" y="3295373"/>
              <a:ext cx="557394" cy="557394"/>
            </a:xfrm>
            <a:prstGeom prst="ellipse">
              <a:avLst/>
            </a:prstGeom>
            <a:noFill/>
            <a:ln w="12700" cap="flat" cmpd="sng" algn="ctr">
              <a:solidFill>
                <a:sysClr val="window" lastClr="FFFFFF"/>
              </a:solid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grpSp>
      <p:sp>
        <p:nvSpPr>
          <p:cNvPr id="78" name="椭圆 77"/>
          <p:cNvSpPr/>
          <p:nvPr/>
        </p:nvSpPr>
        <p:spPr>
          <a:xfrm>
            <a:off x="5896518" y="2240177"/>
            <a:ext cx="394869" cy="394923"/>
          </a:xfrm>
          <a:prstGeom prst="ellipse">
            <a:avLst/>
          </a:prstGeom>
          <a:noFill/>
          <a:ln w="12700" cap="flat" cmpd="sng" algn="ctr">
            <a:solidFill>
              <a:sysClr val="window" lastClr="FFFFFF"/>
            </a:solidFill>
            <a:prstDash val="solid"/>
          </a:ln>
          <a:effectLst/>
        </p:spPr>
        <p:txBody>
          <a:bodyPr lIns="64749" tIns="32374" rIns="64749" bIns="32374"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grpSp>
        <p:nvGrpSpPr>
          <p:cNvPr id="71" name="组合 210"/>
          <p:cNvGrpSpPr/>
          <p:nvPr/>
        </p:nvGrpSpPr>
        <p:grpSpPr>
          <a:xfrm>
            <a:off x="5896518" y="1469052"/>
            <a:ext cx="394869" cy="394923"/>
            <a:chOff x="8190462" y="2166683"/>
            <a:chExt cx="557394" cy="557394"/>
          </a:xfrm>
        </p:grpSpPr>
        <p:sp>
          <p:nvSpPr>
            <p:cNvPr id="80" name="Freeform 6"/>
            <p:cNvSpPr>
              <a:spLocks noEditPoints="1"/>
            </p:cNvSpPr>
            <p:nvPr/>
          </p:nvSpPr>
          <p:spPr bwMode="auto">
            <a:xfrm>
              <a:off x="8320980" y="2241164"/>
              <a:ext cx="300198" cy="408432"/>
            </a:xfrm>
            <a:custGeom>
              <a:avLst/>
              <a:gdLst/>
              <a:ahLst/>
              <a:cxnLst>
                <a:cxn ang="0">
                  <a:pos x="428" y="286"/>
                </a:cxn>
                <a:cxn ang="0">
                  <a:pos x="430" y="286"/>
                </a:cxn>
                <a:cxn ang="0">
                  <a:pos x="659" y="286"/>
                </a:cxn>
                <a:cxn ang="0">
                  <a:pos x="678" y="289"/>
                </a:cxn>
                <a:cxn ang="0">
                  <a:pos x="769" y="66"/>
                </a:cxn>
                <a:cxn ang="0">
                  <a:pos x="643" y="26"/>
                </a:cxn>
                <a:cxn ang="0">
                  <a:pos x="553" y="49"/>
                </a:cxn>
                <a:cxn ang="0">
                  <a:pos x="426" y="3"/>
                </a:cxn>
                <a:cxn ang="0">
                  <a:pos x="337" y="66"/>
                </a:cxn>
                <a:cxn ang="0">
                  <a:pos x="428" y="286"/>
                </a:cxn>
                <a:cxn ang="0">
                  <a:pos x="1036" y="1315"/>
                </a:cxn>
                <a:cxn ang="0">
                  <a:pos x="1039" y="1126"/>
                </a:cxn>
                <a:cxn ang="0">
                  <a:pos x="947" y="750"/>
                </a:cxn>
                <a:cxn ang="0">
                  <a:pos x="669" y="425"/>
                </a:cxn>
                <a:cxn ang="0">
                  <a:pos x="661" y="426"/>
                </a:cxn>
                <a:cxn ang="0">
                  <a:pos x="436" y="426"/>
                </a:cxn>
                <a:cxn ang="0">
                  <a:pos x="159" y="750"/>
                </a:cxn>
                <a:cxn ang="0">
                  <a:pos x="67" y="1126"/>
                </a:cxn>
                <a:cxn ang="0">
                  <a:pos x="70" y="1315"/>
                </a:cxn>
                <a:cxn ang="0">
                  <a:pos x="58" y="1414"/>
                </a:cxn>
                <a:cxn ang="0">
                  <a:pos x="186" y="1398"/>
                </a:cxn>
                <a:cxn ang="0">
                  <a:pos x="496" y="1440"/>
                </a:cxn>
                <a:cxn ang="0">
                  <a:pos x="496" y="1440"/>
                </a:cxn>
                <a:cxn ang="0">
                  <a:pos x="542" y="1441"/>
                </a:cxn>
                <a:cxn ang="0">
                  <a:pos x="588" y="1440"/>
                </a:cxn>
                <a:cxn ang="0">
                  <a:pos x="588" y="1440"/>
                </a:cxn>
                <a:cxn ang="0">
                  <a:pos x="909" y="1398"/>
                </a:cxn>
                <a:cxn ang="0">
                  <a:pos x="1045" y="1414"/>
                </a:cxn>
                <a:cxn ang="0">
                  <a:pos x="1036" y="1315"/>
                </a:cxn>
                <a:cxn ang="0">
                  <a:pos x="588" y="1256"/>
                </a:cxn>
                <a:cxn ang="0">
                  <a:pos x="588" y="1338"/>
                </a:cxn>
                <a:cxn ang="0">
                  <a:pos x="508" y="1338"/>
                </a:cxn>
                <a:cxn ang="0">
                  <a:pos x="508" y="1262"/>
                </a:cxn>
                <a:cxn ang="0">
                  <a:pos x="363" y="1226"/>
                </a:cxn>
                <a:cxn ang="0">
                  <a:pos x="389" y="1126"/>
                </a:cxn>
                <a:cxn ang="0">
                  <a:pos x="529" y="1164"/>
                </a:cxn>
                <a:cxn ang="0">
                  <a:pos x="611" y="1111"/>
                </a:cxn>
                <a:cxn ang="0">
                  <a:pos x="520" y="1037"/>
                </a:cxn>
                <a:cxn ang="0">
                  <a:pos x="366" y="882"/>
                </a:cxn>
                <a:cxn ang="0">
                  <a:pos x="508" y="731"/>
                </a:cxn>
                <a:cxn ang="0">
                  <a:pos x="508" y="646"/>
                </a:cxn>
                <a:cxn ang="0">
                  <a:pos x="596" y="646"/>
                </a:cxn>
                <a:cxn ang="0">
                  <a:pos x="596" y="725"/>
                </a:cxn>
                <a:cxn ang="0">
                  <a:pos x="719" y="753"/>
                </a:cxn>
                <a:cxn ang="0">
                  <a:pos x="694" y="849"/>
                </a:cxn>
                <a:cxn ang="0">
                  <a:pos x="571" y="820"/>
                </a:cxn>
                <a:cxn ang="0">
                  <a:pos x="498" y="868"/>
                </a:cxn>
                <a:cxn ang="0">
                  <a:pos x="600" y="941"/>
                </a:cxn>
                <a:cxn ang="0">
                  <a:pos x="741" y="1099"/>
                </a:cxn>
                <a:cxn ang="0">
                  <a:pos x="588" y="1256"/>
                </a:cxn>
                <a:cxn ang="0">
                  <a:pos x="430" y="318"/>
                </a:cxn>
                <a:cxn ang="0">
                  <a:pos x="396" y="352"/>
                </a:cxn>
                <a:cxn ang="0">
                  <a:pos x="396" y="356"/>
                </a:cxn>
                <a:cxn ang="0">
                  <a:pos x="430" y="390"/>
                </a:cxn>
                <a:cxn ang="0">
                  <a:pos x="658" y="390"/>
                </a:cxn>
                <a:cxn ang="0">
                  <a:pos x="692" y="356"/>
                </a:cxn>
                <a:cxn ang="0">
                  <a:pos x="692" y="352"/>
                </a:cxn>
                <a:cxn ang="0">
                  <a:pos x="658" y="318"/>
                </a:cxn>
                <a:cxn ang="0">
                  <a:pos x="430" y="318"/>
                </a:cxn>
              </a:cxnLst>
              <a:rect l="0" t="0" r="r" b="b"/>
              <a:pathLst>
                <a:path w="1103" h="1441">
                  <a:moveTo>
                    <a:pt x="428" y="286"/>
                  </a:moveTo>
                  <a:cubicBezTo>
                    <a:pt x="429" y="286"/>
                    <a:pt x="429" y="286"/>
                    <a:pt x="430" y="286"/>
                  </a:cubicBezTo>
                  <a:cubicBezTo>
                    <a:pt x="659" y="286"/>
                    <a:pt x="659" y="286"/>
                    <a:pt x="659" y="286"/>
                  </a:cubicBezTo>
                  <a:cubicBezTo>
                    <a:pt x="665" y="286"/>
                    <a:pt x="672" y="287"/>
                    <a:pt x="678" y="289"/>
                  </a:cubicBezTo>
                  <a:cubicBezTo>
                    <a:pt x="707" y="193"/>
                    <a:pt x="762" y="80"/>
                    <a:pt x="769" y="66"/>
                  </a:cubicBezTo>
                  <a:cubicBezTo>
                    <a:pt x="779" y="43"/>
                    <a:pt x="708" y="19"/>
                    <a:pt x="643" y="26"/>
                  </a:cubicBezTo>
                  <a:cubicBezTo>
                    <a:pt x="612" y="29"/>
                    <a:pt x="579" y="40"/>
                    <a:pt x="553" y="49"/>
                  </a:cubicBezTo>
                  <a:cubicBezTo>
                    <a:pt x="502" y="55"/>
                    <a:pt x="474" y="6"/>
                    <a:pt x="426" y="3"/>
                  </a:cubicBezTo>
                  <a:cubicBezTo>
                    <a:pt x="361" y="0"/>
                    <a:pt x="322" y="32"/>
                    <a:pt x="337" y="66"/>
                  </a:cubicBezTo>
                  <a:cubicBezTo>
                    <a:pt x="346" y="87"/>
                    <a:pt x="399" y="193"/>
                    <a:pt x="428" y="286"/>
                  </a:cubicBezTo>
                  <a:close/>
                  <a:moveTo>
                    <a:pt x="1036" y="1315"/>
                  </a:moveTo>
                  <a:cubicBezTo>
                    <a:pt x="1007" y="1271"/>
                    <a:pt x="1032" y="1219"/>
                    <a:pt x="1039" y="1126"/>
                  </a:cubicBezTo>
                  <a:cubicBezTo>
                    <a:pt x="1046" y="1032"/>
                    <a:pt x="1006" y="851"/>
                    <a:pt x="947" y="750"/>
                  </a:cubicBezTo>
                  <a:cubicBezTo>
                    <a:pt x="860" y="600"/>
                    <a:pt x="711" y="497"/>
                    <a:pt x="669" y="425"/>
                  </a:cubicBezTo>
                  <a:cubicBezTo>
                    <a:pt x="667" y="426"/>
                    <a:pt x="664" y="426"/>
                    <a:pt x="661" y="426"/>
                  </a:cubicBezTo>
                  <a:cubicBezTo>
                    <a:pt x="436" y="426"/>
                    <a:pt x="436" y="426"/>
                    <a:pt x="436" y="426"/>
                  </a:cubicBezTo>
                  <a:cubicBezTo>
                    <a:pt x="395" y="498"/>
                    <a:pt x="246" y="600"/>
                    <a:pt x="159" y="750"/>
                  </a:cubicBezTo>
                  <a:cubicBezTo>
                    <a:pt x="100" y="851"/>
                    <a:pt x="60" y="1032"/>
                    <a:pt x="67" y="1126"/>
                  </a:cubicBezTo>
                  <a:cubicBezTo>
                    <a:pt x="74" y="1219"/>
                    <a:pt x="99" y="1271"/>
                    <a:pt x="70" y="1315"/>
                  </a:cubicBezTo>
                  <a:cubicBezTo>
                    <a:pt x="41" y="1358"/>
                    <a:pt x="0" y="1393"/>
                    <a:pt x="58" y="1414"/>
                  </a:cubicBezTo>
                  <a:cubicBezTo>
                    <a:pt x="102" y="1430"/>
                    <a:pt x="86" y="1372"/>
                    <a:pt x="186" y="1398"/>
                  </a:cubicBezTo>
                  <a:cubicBezTo>
                    <a:pt x="299" y="1428"/>
                    <a:pt x="420" y="1437"/>
                    <a:pt x="496" y="1440"/>
                  </a:cubicBezTo>
                  <a:cubicBezTo>
                    <a:pt x="496" y="1440"/>
                    <a:pt x="496" y="1440"/>
                    <a:pt x="496" y="1440"/>
                  </a:cubicBezTo>
                  <a:cubicBezTo>
                    <a:pt x="496" y="1440"/>
                    <a:pt x="512" y="1441"/>
                    <a:pt x="542" y="1441"/>
                  </a:cubicBezTo>
                  <a:cubicBezTo>
                    <a:pt x="572" y="1441"/>
                    <a:pt x="588" y="1440"/>
                    <a:pt x="588" y="1440"/>
                  </a:cubicBezTo>
                  <a:cubicBezTo>
                    <a:pt x="588" y="1440"/>
                    <a:pt x="588" y="1440"/>
                    <a:pt x="588" y="1440"/>
                  </a:cubicBezTo>
                  <a:cubicBezTo>
                    <a:pt x="688" y="1437"/>
                    <a:pt x="796" y="1428"/>
                    <a:pt x="909" y="1398"/>
                  </a:cubicBezTo>
                  <a:cubicBezTo>
                    <a:pt x="1009" y="1372"/>
                    <a:pt x="1001" y="1430"/>
                    <a:pt x="1045" y="1414"/>
                  </a:cubicBezTo>
                  <a:cubicBezTo>
                    <a:pt x="1103" y="1393"/>
                    <a:pt x="1065" y="1358"/>
                    <a:pt x="1036" y="1315"/>
                  </a:cubicBezTo>
                  <a:close/>
                  <a:moveTo>
                    <a:pt x="588" y="1256"/>
                  </a:moveTo>
                  <a:cubicBezTo>
                    <a:pt x="588" y="1338"/>
                    <a:pt x="588" y="1338"/>
                    <a:pt x="588" y="1338"/>
                  </a:cubicBezTo>
                  <a:cubicBezTo>
                    <a:pt x="508" y="1338"/>
                    <a:pt x="508" y="1338"/>
                    <a:pt x="508" y="1338"/>
                  </a:cubicBezTo>
                  <a:cubicBezTo>
                    <a:pt x="508" y="1262"/>
                    <a:pt x="508" y="1262"/>
                    <a:pt x="508" y="1262"/>
                  </a:cubicBezTo>
                  <a:cubicBezTo>
                    <a:pt x="448" y="1260"/>
                    <a:pt x="396" y="1244"/>
                    <a:pt x="363" y="1226"/>
                  </a:cubicBezTo>
                  <a:cubicBezTo>
                    <a:pt x="389" y="1126"/>
                    <a:pt x="389" y="1126"/>
                    <a:pt x="389" y="1126"/>
                  </a:cubicBezTo>
                  <a:cubicBezTo>
                    <a:pt x="424" y="1146"/>
                    <a:pt x="474" y="1164"/>
                    <a:pt x="529" y="1164"/>
                  </a:cubicBezTo>
                  <a:cubicBezTo>
                    <a:pt x="578" y="1164"/>
                    <a:pt x="611" y="1145"/>
                    <a:pt x="611" y="1111"/>
                  </a:cubicBezTo>
                  <a:cubicBezTo>
                    <a:pt x="611" y="1079"/>
                    <a:pt x="583" y="1059"/>
                    <a:pt x="520" y="1037"/>
                  </a:cubicBezTo>
                  <a:cubicBezTo>
                    <a:pt x="430" y="1007"/>
                    <a:pt x="366" y="964"/>
                    <a:pt x="366" y="882"/>
                  </a:cubicBezTo>
                  <a:cubicBezTo>
                    <a:pt x="366" y="807"/>
                    <a:pt x="420" y="749"/>
                    <a:pt x="508" y="731"/>
                  </a:cubicBezTo>
                  <a:cubicBezTo>
                    <a:pt x="508" y="646"/>
                    <a:pt x="508" y="646"/>
                    <a:pt x="508" y="646"/>
                  </a:cubicBezTo>
                  <a:cubicBezTo>
                    <a:pt x="596" y="646"/>
                    <a:pt x="596" y="646"/>
                    <a:pt x="596" y="646"/>
                  </a:cubicBezTo>
                  <a:cubicBezTo>
                    <a:pt x="596" y="725"/>
                    <a:pt x="596" y="725"/>
                    <a:pt x="596" y="725"/>
                  </a:cubicBezTo>
                  <a:cubicBezTo>
                    <a:pt x="656" y="727"/>
                    <a:pt x="691" y="739"/>
                    <a:pt x="719" y="753"/>
                  </a:cubicBezTo>
                  <a:cubicBezTo>
                    <a:pt x="694" y="849"/>
                    <a:pt x="694" y="849"/>
                    <a:pt x="694" y="849"/>
                  </a:cubicBezTo>
                  <a:cubicBezTo>
                    <a:pt x="671" y="840"/>
                    <a:pt x="632" y="820"/>
                    <a:pt x="571" y="820"/>
                  </a:cubicBezTo>
                  <a:cubicBezTo>
                    <a:pt x="516" y="820"/>
                    <a:pt x="498" y="844"/>
                    <a:pt x="498" y="868"/>
                  </a:cubicBezTo>
                  <a:cubicBezTo>
                    <a:pt x="498" y="896"/>
                    <a:pt x="528" y="913"/>
                    <a:pt x="600" y="941"/>
                  </a:cubicBezTo>
                  <a:cubicBezTo>
                    <a:pt x="701" y="976"/>
                    <a:pt x="741" y="1023"/>
                    <a:pt x="741" y="1099"/>
                  </a:cubicBezTo>
                  <a:cubicBezTo>
                    <a:pt x="741" y="1175"/>
                    <a:pt x="696" y="1239"/>
                    <a:pt x="588" y="1256"/>
                  </a:cubicBezTo>
                  <a:close/>
                  <a:moveTo>
                    <a:pt x="430" y="318"/>
                  </a:moveTo>
                  <a:cubicBezTo>
                    <a:pt x="411" y="318"/>
                    <a:pt x="396" y="333"/>
                    <a:pt x="396" y="352"/>
                  </a:cubicBezTo>
                  <a:cubicBezTo>
                    <a:pt x="396" y="356"/>
                    <a:pt x="396" y="356"/>
                    <a:pt x="396" y="356"/>
                  </a:cubicBezTo>
                  <a:cubicBezTo>
                    <a:pt x="396" y="375"/>
                    <a:pt x="411" y="390"/>
                    <a:pt x="430" y="390"/>
                  </a:cubicBezTo>
                  <a:cubicBezTo>
                    <a:pt x="658" y="390"/>
                    <a:pt x="658" y="390"/>
                    <a:pt x="658" y="390"/>
                  </a:cubicBezTo>
                  <a:cubicBezTo>
                    <a:pt x="677" y="390"/>
                    <a:pt x="692" y="375"/>
                    <a:pt x="692" y="356"/>
                  </a:cubicBezTo>
                  <a:cubicBezTo>
                    <a:pt x="692" y="352"/>
                    <a:pt x="692" y="352"/>
                    <a:pt x="692" y="352"/>
                  </a:cubicBezTo>
                  <a:cubicBezTo>
                    <a:pt x="692" y="333"/>
                    <a:pt x="677" y="318"/>
                    <a:pt x="658" y="318"/>
                  </a:cubicBezTo>
                  <a:lnTo>
                    <a:pt x="430" y="318"/>
                  </a:lnTo>
                  <a:close/>
                </a:path>
              </a:pathLst>
            </a:custGeom>
            <a:solidFill>
              <a:srgbClr val="FFFFFF"/>
            </a:solidFill>
            <a:ln w="25400" cap="flat" cmpd="sng" algn="ctr">
              <a:no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sp>
          <p:nvSpPr>
            <p:cNvPr id="81" name="椭圆 80"/>
            <p:cNvSpPr/>
            <p:nvPr/>
          </p:nvSpPr>
          <p:spPr>
            <a:xfrm>
              <a:off x="8190462" y="2166683"/>
              <a:ext cx="557394" cy="557394"/>
            </a:xfrm>
            <a:prstGeom prst="ellipse">
              <a:avLst/>
            </a:prstGeom>
            <a:noFill/>
            <a:ln w="12700" cap="flat" cmpd="sng" algn="ctr">
              <a:solidFill>
                <a:sysClr val="window" lastClr="FFFFFF"/>
              </a:solidFill>
              <a:prstDash val="solid"/>
            </a:ln>
            <a:effectLst/>
          </p:spPr>
          <p:txBody>
            <a:bodyPr rtlCol="0" anchor="ctr"/>
            <a:lstStyle/>
            <a:p>
              <a:pPr algn="ctr" defTabSz="863497"/>
              <a:endParaRPr lang="zh-CN" altLang="en-US" sz="1700" b="1" kern="0" dirty="0">
                <a:solidFill>
                  <a:prstClr val="white"/>
                </a:solidFill>
                <a:latin typeface="微软雅黑" pitchFamily="34" charset="-122"/>
                <a:ea typeface="微软雅黑" pitchFamily="34" charset="-122"/>
              </a:endParaRPr>
            </a:p>
          </p:txBody>
        </p:sp>
      </p:grpSp>
      <p:pic>
        <p:nvPicPr>
          <p:cNvPr id="82" name="Picture 4" descr="https://upload.wikimedia.org/wikipedia/commons/thumb/0/00/Huawei.svg/2000px-Huawei.svg.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501529" y="3382771"/>
            <a:ext cx="453391" cy="454813"/>
          </a:xfrm>
          <a:prstGeom prst="rect">
            <a:avLst/>
          </a:prstGeom>
          <a:noFill/>
          <a:extLst>
            <a:ext uri="{909E8E84-426E-40DD-AFC4-6F175D3DCCD1}">
              <a14:hiddenFill xmlns="" xmlns:a14="http://schemas.microsoft.com/office/drawing/2010/main">
                <a:solidFill>
                  <a:srgbClr val="FFFFFF"/>
                </a:solidFill>
              </a14:hiddenFill>
            </a:ext>
          </a:extLst>
        </p:spPr>
      </p:pic>
      <p:pic>
        <p:nvPicPr>
          <p:cNvPr id="83" name="图片 82" descr="中国电信logo.jpg"/>
          <p:cNvPicPr>
            <a:picLocks noChangeAspect="1"/>
          </p:cNvPicPr>
          <p:nvPr/>
        </p:nvPicPr>
        <p:blipFill>
          <a:blip r:embed="rId5" cstate="print"/>
          <a:stretch>
            <a:fillRect/>
          </a:stretch>
        </p:blipFill>
        <p:spPr>
          <a:xfrm>
            <a:off x="3933315" y="3382772"/>
            <a:ext cx="1147641" cy="382599"/>
          </a:xfrm>
          <a:prstGeom prst="rect">
            <a:avLst/>
          </a:prstGeom>
        </p:spPr>
      </p:pic>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标题 1"/>
          <p:cNvSpPr>
            <a:spLocks noGrp="1"/>
          </p:cNvSpPr>
          <p:nvPr>
            <p:ph type="title"/>
          </p:nvPr>
        </p:nvSpPr>
        <p:spPr>
          <a:xfrm>
            <a:off x="142845" y="71420"/>
            <a:ext cx="5124697" cy="459672"/>
          </a:xfrm>
        </p:spPr>
        <p:txBody>
          <a:bodyPr/>
          <a:lstStyle/>
          <a:p>
            <a:pPr algn="l"/>
            <a:r>
              <a:rPr lang="zh-CN" altLang="en-US" sz="2400" b="1" dirty="0" smtClean="0">
                <a:latin typeface="+mj-ea"/>
                <a:cs typeface="Arial" pitchFamily="34" charset="0"/>
                <a:sym typeface="Lucida Grande"/>
              </a:rPr>
              <a:t>深圳水务</a:t>
            </a:r>
            <a:r>
              <a:rPr lang="en-US" altLang="zh-CN" sz="2400" b="1" dirty="0" smtClean="0">
                <a:latin typeface="+mj-ea"/>
                <a:cs typeface="Arial" pitchFamily="34" charset="0"/>
                <a:sym typeface="Lucida Grande"/>
              </a:rPr>
              <a:t>NB-IoT</a:t>
            </a:r>
            <a:r>
              <a:rPr lang="zh-CN" altLang="en-US" sz="2400" b="1" dirty="0" smtClean="0">
                <a:latin typeface="+mj-ea"/>
                <a:cs typeface="Arial" pitchFamily="34" charset="0"/>
                <a:sym typeface="Lucida Grande"/>
              </a:rPr>
              <a:t>试点技术方案</a:t>
            </a:r>
          </a:p>
        </p:txBody>
      </p:sp>
      <p:sp>
        <p:nvSpPr>
          <p:cNvPr id="4" name="圆角矩形 3"/>
          <p:cNvSpPr>
            <a:spLocks noChangeArrowheads="1"/>
          </p:cNvSpPr>
          <p:nvPr/>
        </p:nvSpPr>
        <p:spPr bwMode="auto">
          <a:xfrm>
            <a:off x="415626" y="4181821"/>
            <a:ext cx="8206032" cy="377341"/>
          </a:xfrm>
          <a:prstGeom prst="roundRect">
            <a:avLst>
              <a:gd name="adj" fmla="val 0"/>
            </a:avLst>
          </a:prstGeom>
          <a:noFill/>
          <a:ln w="9525" cap="flat" cmpd="sng" algn="ctr">
            <a:no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defTabSz="1197875">
              <a:defRPr/>
            </a:pPr>
            <a:endParaRPr lang="en-US" altLang="zh-CN" b="1" kern="0" dirty="0">
              <a:gradFill>
                <a:gsLst>
                  <a:gs pos="0">
                    <a:prstClr val="white"/>
                  </a:gs>
                  <a:gs pos="100000">
                    <a:srgbClr val="4FEEFF"/>
                  </a:gs>
                </a:gsLst>
                <a:lin ang="5400000" scaled="0"/>
              </a:gra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5" name="矩形 4"/>
          <p:cNvSpPr/>
          <p:nvPr/>
        </p:nvSpPr>
        <p:spPr bwMode="auto">
          <a:xfrm>
            <a:off x="415627" y="1130795"/>
            <a:ext cx="2273502" cy="3022297"/>
          </a:xfrm>
          <a:prstGeom prst="rect">
            <a:avLst/>
          </a:prstGeom>
          <a:noFill/>
          <a:ln w="9525">
            <a:noFill/>
            <a:miter lim="800000"/>
            <a:headEnd/>
            <a:tailEnd/>
          </a:ln>
        </p:spPr>
        <p:txBody>
          <a:bodyPr vert="horz" wrap="square" lIns="68517" tIns="134890" rIns="68517" bIns="34259" numCol="1" anchor="t" anchorCtr="0" compatLnSpc="1">
            <a:prstTxWarp prst="textNoShape">
              <a:avLst/>
            </a:prstTxWarp>
          </a:bodyPr>
          <a:lstStyle/>
          <a:p>
            <a:pPr defTabSz="1197875">
              <a:defRPr/>
            </a:pPr>
            <a:endParaRPr lang="zh-CN" altLang="en-US" sz="1200" b="1" kern="0" dirty="0" smtClean="0">
              <a:gradFill>
                <a:gsLst>
                  <a:gs pos="0">
                    <a:prstClr val="white"/>
                  </a:gs>
                  <a:gs pos="100000">
                    <a:srgbClr val="4FEEFF"/>
                  </a:gs>
                </a:gsLst>
                <a:lin ang="5400000" scaled="0"/>
              </a:gra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6" name="矩形 5"/>
          <p:cNvSpPr/>
          <p:nvPr/>
        </p:nvSpPr>
        <p:spPr>
          <a:xfrm>
            <a:off x="71406" y="1214429"/>
            <a:ext cx="2466971" cy="2516017"/>
          </a:xfrm>
          <a:prstGeom prst="rect">
            <a:avLst/>
          </a:prstGeom>
        </p:spPr>
        <p:txBody>
          <a:bodyPr wrap="square" lIns="68524" tIns="34262" rIns="68524" bIns="34262">
            <a:spAutoFit/>
          </a:bodyPr>
          <a:lstStyle/>
          <a:p>
            <a:pPr defTabSz="913838">
              <a:lnSpc>
                <a:spcPct val="150000"/>
              </a:lnSpc>
              <a:defRPr/>
            </a:pPr>
            <a:r>
              <a:rPr lang="zh-CN" altLang="en-US" b="1" dirty="0" smtClean="0">
                <a:solidFill>
                  <a:srgbClr val="FFC000"/>
                </a:solidFill>
                <a:latin typeface="微软雅黑" pitchFamily="34" charset="-122"/>
                <a:ea typeface="微软雅黑" pitchFamily="34" charset="-122"/>
                <a:sym typeface="Arial" charset="0"/>
              </a:rPr>
              <a:t>试点地点： </a:t>
            </a:r>
            <a:endParaRPr lang="en-US" altLang="zh-CN" b="1" dirty="0" smtClean="0">
              <a:solidFill>
                <a:srgbClr val="FFC000"/>
              </a:solidFill>
              <a:latin typeface="微软雅黑" pitchFamily="34" charset="-122"/>
              <a:ea typeface="微软雅黑" pitchFamily="34" charset="-122"/>
              <a:sym typeface="Arial" charset="0"/>
            </a:endParaRPr>
          </a:p>
          <a:p>
            <a:pPr defTabSz="1197875" hangingPunct="0">
              <a:lnSpc>
                <a:spcPct val="150000"/>
              </a:lnSpc>
              <a:defRPr/>
            </a:pPr>
            <a:r>
              <a:rPr lang="zh-CN" altLang="en-US"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盐田区，福田区</a:t>
            </a:r>
            <a:endParaRPr lang="en-US" altLang="zh-CN"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defTabSz="1197875" hangingPunct="0">
              <a:lnSpc>
                <a:spcPct val="150000"/>
              </a:lnSpc>
              <a:defRPr/>
            </a:pPr>
            <a:r>
              <a:rPr lang="zh-CN" altLang="en-US" b="1" dirty="0" smtClean="0">
                <a:solidFill>
                  <a:srgbClr val="FFC000"/>
                </a:solidFill>
                <a:latin typeface="微软雅黑" pitchFamily="34" charset="-122"/>
                <a:ea typeface="微软雅黑" pitchFamily="34" charset="-122"/>
                <a:sym typeface="Arial" charset="0"/>
              </a:rPr>
              <a:t>试点规模：  </a:t>
            </a:r>
            <a:endParaRPr lang="en-US" altLang="zh-CN" b="1" dirty="0" smtClean="0">
              <a:solidFill>
                <a:srgbClr val="FFC000"/>
              </a:solidFill>
              <a:latin typeface="微软雅黑" pitchFamily="34" charset="-122"/>
              <a:ea typeface="微软雅黑" pitchFamily="34" charset="-122"/>
              <a:sym typeface="Arial" charset="0"/>
            </a:endParaRPr>
          </a:p>
          <a:p>
            <a:pPr defTabSz="1197875" hangingPunct="0">
              <a:lnSpc>
                <a:spcPct val="150000"/>
              </a:lnSpc>
              <a:defRPr/>
            </a:pPr>
            <a:r>
              <a:rPr lang="en-US" altLang="zh-CN"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3</a:t>
            </a:r>
            <a:r>
              <a:rPr lang="zh-CN" altLang="en-US"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个小区，约</a:t>
            </a:r>
            <a:r>
              <a:rPr lang="en-US" altLang="zh-CN"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1200</a:t>
            </a:r>
            <a:r>
              <a:rPr lang="zh-CN" altLang="en-US"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只智能水表</a:t>
            </a:r>
          </a:p>
          <a:p>
            <a:pPr defTabSz="1197875" hangingPunct="0">
              <a:lnSpc>
                <a:spcPct val="150000"/>
              </a:lnSpc>
              <a:defRPr/>
            </a:pPr>
            <a:r>
              <a:rPr lang="zh-CN" altLang="en-US" b="1" dirty="0" smtClean="0">
                <a:solidFill>
                  <a:srgbClr val="FFC000"/>
                </a:solidFill>
                <a:latin typeface="微软雅黑" pitchFamily="34" charset="-122"/>
                <a:ea typeface="微软雅黑" pitchFamily="34" charset="-122"/>
                <a:sym typeface="Arial" charset="0"/>
              </a:rPr>
              <a:t>业务平台： </a:t>
            </a:r>
            <a:endParaRPr lang="en-US" altLang="zh-CN" b="1" dirty="0" smtClean="0">
              <a:solidFill>
                <a:srgbClr val="FFC000"/>
              </a:solidFill>
              <a:latin typeface="微软雅黑" pitchFamily="34" charset="-122"/>
              <a:ea typeface="微软雅黑" pitchFamily="34" charset="-122"/>
              <a:sym typeface="Arial" charset="0"/>
            </a:endParaRPr>
          </a:p>
          <a:p>
            <a:pPr defTabSz="1197875" hangingPunct="0">
              <a:lnSpc>
                <a:spcPct val="150000"/>
              </a:lnSpc>
              <a:defRPr/>
            </a:pPr>
            <a:r>
              <a:rPr lang="en-US" altLang="zh-CN"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NB-</a:t>
            </a:r>
            <a:r>
              <a:rPr lang="en-US" altLang="zh-CN" sz="1300" b="1" dirty="0" err="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IoT</a:t>
            </a:r>
            <a:r>
              <a:rPr lang="zh-CN" altLang="en-US"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平台</a:t>
            </a:r>
            <a:r>
              <a:rPr lang="en-US" altLang="zh-CN"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  </a:t>
            </a:r>
            <a:r>
              <a:rPr lang="zh-CN" altLang="en-US" sz="13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小口径远传水表试点平台</a:t>
            </a:r>
          </a:p>
        </p:txBody>
      </p:sp>
      <p:sp>
        <p:nvSpPr>
          <p:cNvPr id="7" name="矩形 6"/>
          <p:cNvSpPr/>
          <p:nvPr/>
        </p:nvSpPr>
        <p:spPr bwMode="auto">
          <a:xfrm>
            <a:off x="2755788" y="1130795"/>
            <a:ext cx="5865872" cy="3022297"/>
          </a:xfrm>
          <a:prstGeom prst="rect">
            <a:avLst/>
          </a:prstGeom>
          <a:noFill/>
          <a:ln w="9525">
            <a:noFill/>
            <a:miter lim="800000"/>
            <a:headEnd/>
            <a:tailEnd/>
          </a:ln>
        </p:spPr>
        <p:txBody>
          <a:bodyPr vert="horz" wrap="square" lIns="68517" tIns="134890" rIns="68517" bIns="34259" numCol="1" anchor="t" anchorCtr="0" compatLnSpc="1">
            <a:prstTxWarp prst="textNoShape">
              <a:avLst/>
            </a:prstTxWarp>
          </a:bodyPr>
          <a:lstStyle/>
          <a:p>
            <a:pPr defTabSz="1197875">
              <a:defRPr/>
            </a:pPr>
            <a:endParaRPr lang="zh-CN" altLang="en-US" sz="1300" b="1" kern="0" dirty="0" smtClean="0">
              <a:gradFill>
                <a:gsLst>
                  <a:gs pos="0">
                    <a:prstClr val="white"/>
                  </a:gs>
                  <a:gs pos="100000">
                    <a:srgbClr val="4FEEFF"/>
                  </a:gs>
                </a:gsLst>
                <a:lin ang="5400000" scaled="0"/>
              </a:gra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8" name="圆角矩形 7"/>
          <p:cNvSpPr>
            <a:spLocks noChangeArrowheads="1"/>
          </p:cNvSpPr>
          <p:nvPr/>
        </p:nvSpPr>
        <p:spPr bwMode="auto">
          <a:xfrm>
            <a:off x="2538377" y="1878578"/>
            <a:ext cx="772338" cy="718827"/>
          </a:xfrm>
          <a:prstGeom prst="roundRect">
            <a:avLst>
              <a:gd name="adj" fmla="val 0"/>
            </a:avLst>
          </a:prstGeom>
          <a:noFill/>
          <a:ln w="9525" cap="flat" cmpd="sng" algn="ctr">
            <a:no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defTabSz="1197875">
              <a:defRPr/>
            </a:pPr>
            <a:endParaRPr lang="en-US" altLang="zh-CN"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9" name="圆角矩形 8"/>
          <p:cNvSpPr>
            <a:spLocks noChangeArrowheads="1"/>
          </p:cNvSpPr>
          <p:nvPr/>
        </p:nvSpPr>
        <p:spPr bwMode="auto">
          <a:xfrm>
            <a:off x="2538377" y="2656769"/>
            <a:ext cx="772338" cy="718827"/>
          </a:xfrm>
          <a:prstGeom prst="roundRect">
            <a:avLst>
              <a:gd name="adj" fmla="val 0"/>
            </a:avLst>
          </a:prstGeom>
          <a:noFill/>
          <a:ln w="9525" cap="flat" cmpd="sng" algn="ctr">
            <a:no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defTabSz="1197875">
              <a:defRPr/>
            </a:pPr>
            <a:endParaRPr lang="en-US" altLang="zh-CN"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10" name="Freeform 6"/>
          <p:cNvSpPr>
            <a:spLocks/>
          </p:cNvSpPr>
          <p:nvPr/>
        </p:nvSpPr>
        <p:spPr bwMode="auto">
          <a:xfrm>
            <a:off x="4071989" y="2047493"/>
            <a:ext cx="3192425" cy="970007"/>
          </a:xfrm>
          <a:custGeom>
            <a:avLst/>
            <a:gdLst>
              <a:gd name="T0" fmla="*/ 629 w 1244"/>
              <a:gd name="T1" fmla="*/ 2 h 724"/>
              <a:gd name="T2" fmla="*/ 687 w 1244"/>
              <a:gd name="T3" fmla="*/ 13 h 724"/>
              <a:gd name="T4" fmla="*/ 741 w 1244"/>
              <a:gd name="T5" fmla="*/ 31 h 724"/>
              <a:gd name="T6" fmla="*/ 790 w 1244"/>
              <a:gd name="T7" fmla="*/ 56 h 724"/>
              <a:gd name="T8" fmla="*/ 834 w 1244"/>
              <a:gd name="T9" fmla="*/ 86 h 724"/>
              <a:gd name="T10" fmla="*/ 872 w 1244"/>
              <a:gd name="T11" fmla="*/ 123 h 724"/>
              <a:gd name="T12" fmla="*/ 903 w 1244"/>
              <a:gd name="T13" fmla="*/ 164 h 724"/>
              <a:gd name="T14" fmla="*/ 926 w 1244"/>
              <a:gd name="T15" fmla="*/ 209 h 724"/>
              <a:gd name="T16" fmla="*/ 936 w 1244"/>
              <a:gd name="T17" fmla="*/ 221 h 724"/>
              <a:gd name="T18" fmla="*/ 946 w 1244"/>
              <a:gd name="T19" fmla="*/ 220 h 724"/>
              <a:gd name="T20" fmla="*/ 993 w 1244"/>
              <a:gd name="T21" fmla="*/ 223 h 724"/>
              <a:gd name="T22" fmla="*/ 1050 w 1244"/>
              <a:gd name="T23" fmla="*/ 236 h 724"/>
              <a:gd name="T24" fmla="*/ 1101 w 1244"/>
              <a:gd name="T25" fmla="*/ 257 h 724"/>
              <a:gd name="T26" fmla="*/ 1147 w 1244"/>
              <a:gd name="T27" fmla="*/ 286 h 724"/>
              <a:gd name="T28" fmla="*/ 1185 w 1244"/>
              <a:gd name="T29" fmla="*/ 322 h 724"/>
              <a:gd name="T30" fmla="*/ 1215 w 1244"/>
              <a:gd name="T31" fmla="*/ 363 h 724"/>
              <a:gd name="T32" fmla="*/ 1235 w 1244"/>
              <a:gd name="T33" fmla="*/ 409 h 724"/>
              <a:gd name="T34" fmla="*/ 1244 w 1244"/>
              <a:gd name="T35" fmla="*/ 460 h 724"/>
              <a:gd name="T36" fmla="*/ 1241 w 1244"/>
              <a:gd name="T37" fmla="*/ 509 h 724"/>
              <a:gd name="T38" fmla="*/ 1228 w 1244"/>
              <a:gd name="T39" fmla="*/ 556 h 724"/>
              <a:gd name="T40" fmla="*/ 1204 w 1244"/>
              <a:gd name="T41" fmla="*/ 599 h 724"/>
              <a:gd name="T42" fmla="*/ 1173 w 1244"/>
              <a:gd name="T43" fmla="*/ 637 h 724"/>
              <a:gd name="T44" fmla="*/ 1133 w 1244"/>
              <a:gd name="T45" fmla="*/ 669 h 724"/>
              <a:gd name="T46" fmla="*/ 1087 w 1244"/>
              <a:gd name="T47" fmla="*/ 694 h 724"/>
              <a:gd name="T48" fmla="*/ 1036 w 1244"/>
              <a:gd name="T49" fmla="*/ 713 h 724"/>
              <a:gd name="T50" fmla="*/ 980 w 1244"/>
              <a:gd name="T51" fmla="*/ 723 h 724"/>
              <a:gd name="T52" fmla="*/ 252 w 1244"/>
              <a:gd name="T53" fmla="*/ 724 h 724"/>
              <a:gd name="T54" fmla="*/ 208 w 1244"/>
              <a:gd name="T55" fmla="*/ 721 h 724"/>
              <a:gd name="T56" fmla="*/ 163 w 1244"/>
              <a:gd name="T57" fmla="*/ 711 h 724"/>
              <a:gd name="T58" fmla="*/ 121 w 1244"/>
              <a:gd name="T59" fmla="*/ 693 h 724"/>
              <a:gd name="T60" fmla="*/ 84 w 1244"/>
              <a:gd name="T61" fmla="*/ 669 h 724"/>
              <a:gd name="T62" fmla="*/ 52 w 1244"/>
              <a:gd name="T63" fmla="*/ 641 h 724"/>
              <a:gd name="T64" fmla="*/ 27 w 1244"/>
              <a:gd name="T65" fmla="*/ 608 h 724"/>
              <a:gd name="T66" fmla="*/ 10 w 1244"/>
              <a:gd name="T67" fmla="*/ 571 h 724"/>
              <a:gd name="T68" fmla="*/ 1 w 1244"/>
              <a:gd name="T69" fmla="*/ 530 h 724"/>
              <a:gd name="T70" fmla="*/ 1 w 1244"/>
              <a:gd name="T71" fmla="*/ 489 h 724"/>
              <a:gd name="T72" fmla="*/ 10 w 1244"/>
              <a:gd name="T73" fmla="*/ 450 h 724"/>
              <a:gd name="T74" fmla="*/ 26 w 1244"/>
              <a:gd name="T75" fmla="*/ 414 h 724"/>
              <a:gd name="T76" fmla="*/ 50 w 1244"/>
              <a:gd name="T77" fmla="*/ 380 h 724"/>
              <a:gd name="T78" fmla="*/ 81 w 1244"/>
              <a:gd name="T79" fmla="*/ 352 h 724"/>
              <a:gd name="T80" fmla="*/ 116 w 1244"/>
              <a:gd name="T81" fmla="*/ 328 h 724"/>
              <a:gd name="T82" fmla="*/ 157 w 1244"/>
              <a:gd name="T83" fmla="*/ 311 h 724"/>
              <a:gd name="T84" fmla="*/ 201 w 1244"/>
              <a:gd name="T85" fmla="*/ 299 h 724"/>
              <a:gd name="T86" fmla="*/ 228 w 1244"/>
              <a:gd name="T87" fmla="*/ 266 h 724"/>
              <a:gd name="T88" fmla="*/ 244 w 1244"/>
              <a:gd name="T89" fmla="*/ 208 h 724"/>
              <a:gd name="T90" fmla="*/ 272 w 1244"/>
              <a:gd name="T91" fmla="*/ 155 h 724"/>
              <a:gd name="T92" fmla="*/ 311 w 1244"/>
              <a:gd name="T93" fmla="*/ 108 h 724"/>
              <a:gd name="T94" fmla="*/ 360 w 1244"/>
              <a:gd name="T95" fmla="*/ 68 h 724"/>
              <a:gd name="T96" fmla="*/ 416 w 1244"/>
              <a:gd name="T97" fmla="*/ 35 h 724"/>
              <a:gd name="T98" fmla="*/ 480 w 1244"/>
              <a:gd name="T99" fmla="*/ 13 h 724"/>
              <a:gd name="T100" fmla="*/ 548 w 1244"/>
              <a:gd name="T101" fmla="*/ 2 h 724"/>
              <a:gd name="T102" fmla="*/ 584 w 1244"/>
              <a:gd name="T103"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44" h="724">
                <a:moveTo>
                  <a:pt x="584" y="0"/>
                </a:moveTo>
                <a:lnTo>
                  <a:pt x="599" y="0"/>
                </a:lnTo>
                <a:lnTo>
                  <a:pt x="614" y="1"/>
                </a:lnTo>
                <a:lnTo>
                  <a:pt x="629" y="2"/>
                </a:lnTo>
                <a:lnTo>
                  <a:pt x="645" y="4"/>
                </a:lnTo>
                <a:lnTo>
                  <a:pt x="659" y="6"/>
                </a:lnTo>
                <a:lnTo>
                  <a:pt x="674" y="10"/>
                </a:lnTo>
                <a:lnTo>
                  <a:pt x="687" y="13"/>
                </a:lnTo>
                <a:lnTo>
                  <a:pt x="701" y="17"/>
                </a:lnTo>
                <a:lnTo>
                  <a:pt x="715" y="21"/>
                </a:lnTo>
                <a:lnTo>
                  <a:pt x="728" y="26"/>
                </a:lnTo>
                <a:lnTo>
                  <a:pt x="741" y="31"/>
                </a:lnTo>
                <a:lnTo>
                  <a:pt x="754" y="36"/>
                </a:lnTo>
                <a:lnTo>
                  <a:pt x="766" y="42"/>
                </a:lnTo>
                <a:lnTo>
                  <a:pt x="779" y="49"/>
                </a:lnTo>
                <a:lnTo>
                  <a:pt x="790" y="56"/>
                </a:lnTo>
                <a:lnTo>
                  <a:pt x="802" y="63"/>
                </a:lnTo>
                <a:lnTo>
                  <a:pt x="814" y="70"/>
                </a:lnTo>
                <a:lnTo>
                  <a:pt x="824" y="78"/>
                </a:lnTo>
                <a:lnTo>
                  <a:pt x="834" y="86"/>
                </a:lnTo>
                <a:lnTo>
                  <a:pt x="845" y="95"/>
                </a:lnTo>
                <a:lnTo>
                  <a:pt x="854" y="104"/>
                </a:lnTo>
                <a:lnTo>
                  <a:pt x="863" y="113"/>
                </a:lnTo>
                <a:lnTo>
                  <a:pt x="872" y="123"/>
                </a:lnTo>
                <a:lnTo>
                  <a:pt x="881" y="132"/>
                </a:lnTo>
                <a:lnTo>
                  <a:pt x="889" y="143"/>
                </a:lnTo>
                <a:lnTo>
                  <a:pt x="896" y="153"/>
                </a:lnTo>
                <a:lnTo>
                  <a:pt x="903" y="164"/>
                </a:lnTo>
                <a:lnTo>
                  <a:pt x="910" y="175"/>
                </a:lnTo>
                <a:lnTo>
                  <a:pt x="916" y="186"/>
                </a:lnTo>
                <a:lnTo>
                  <a:pt x="921" y="197"/>
                </a:lnTo>
                <a:lnTo>
                  <a:pt x="926" y="209"/>
                </a:lnTo>
                <a:lnTo>
                  <a:pt x="930" y="221"/>
                </a:lnTo>
                <a:lnTo>
                  <a:pt x="932" y="221"/>
                </a:lnTo>
                <a:lnTo>
                  <a:pt x="934" y="221"/>
                </a:lnTo>
                <a:lnTo>
                  <a:pt x="936" y="221"/>
                </a:lnTo>
                <a:lnTo>
                  <a:pt x="939" y="220"/>
                </a:lnTo>
                <a:lnTo>
                  <a:pt x="941" y="220"/>
                </a:lnTo>
                <a:lnTo>
                  <a:pt x="943" y="220"/>
                </a:lnTo>
                <a:lnTo>
                  <a:pt x="946" y="220"/>
                </a:lnTo>
                <a:lnTo>
                  <a:pt x="948" y="220"/>
                </a:lnTo>
                <a:lnTo>
                  <a:pt x="963" y="221"/>
                </a:lnTo>
                <a:lnTo>
                  <a:pt x="978" y="222"/>
                </a:lnTo>
                <a:lnTo>
                  <a:pt x="993" y="223"/>
                </a:lnTo>
                <a:lnTo>
                  <a:pt x="1007" y="226"/>
                </a:lnTo>
                <a:lnTo>
                  <a:pt x="1022" y="228"/>
                </a:lnTo>
                <a:lnTo>
                  <a:pt x="1036" y="231"/>
                </a:lnTo>
                <a:lnTo>
                  <a:pt x="1050" y="236"/>
                </a:lnTo>
                <a:lnTo>
                  <a:pt x="1063" y="240"/>
                </a:lnTo>
                <a:lnTo>
                  <a:pt x="1076" y="245"/>
                </a:lnTo>
                <a:lnTo>
                  <a:pt x="1089" y="251"/>
                </a:lnTo>
                <a:lnTo>
                  <a:pt x="1101" y="257"/>
                </a:lnTo>
                <a:lnTo>
                  <a:pt x="1114" y="264"/>
                </a:lnTo>
                <a:lnTo>
                  <a:pt x="1125" y="271"/>
                </a:lnTo>
                <a:lnTo>
                  <a:pt x="1136" y="278"/>
                </a:lnTo>
                <a:lnTo>
                  <a:pt x="1147" y="286"/>
                </a:lnTo>
                <a:lnTo>
                  <a:pt x="1157" y="294"/>
                </a:lnTo>
                <a:lnTo>
                  <a:pt x="1167" y="303"/>
                </a:lnTo>
                <a:lnTo>
                  <a:pt x="1176" y="312"/>
                </a:lnTo>
                <a:lnTo>
                  <a:pt x="1185" y="322"/>
                </a:lnTo>
                <a:lnTo>
                  <a:pt x="1193" y="332"/>
                </a:lnTo>
                <a:lnTo>
                  <a:pt x="1202" y="342"/>
                </a:lnTo>
                <a:lnTo>
                  <a:pt x="1209" y="353"/>
                </a:lnTo>
                <a:lnTo>
                  <a:pt x="1215" y="363"/>
                </a:lnTo>
                <a:lnTo>
                  <a:pt x="1221" y="375"/>
                </a:lnTo>
                <a:lnTo>
                  <a:pt x="1226" y="386"/>
                </a:lnTo>
                <a:lnTo>
                  <a:pt x="1231" y="398"/>
                </a:lnTo>
                <a:lnTo>
                  <a:pt x="1235" y="409"/>
                </a:lnTo>
                <a:lnTo>
                  <a:pt x="1238" y="422"/>
                </a:lnTo>
                <a:lnTo>
                  <a:pt x="1241" y="434"/>
                </a:lnTo>
                <a:lnTo>
                  <a:pt x="1243" y="447"/>
                </a:lnTo>
                <a:lnTo>
                  <a:pt x="1244" y="460"/>
                </a:lnTo>
                <a:lnTo>
                  <a:pt x="1244" y="473"/>
                </a:lnTo>
                <a:lnTo>
                  <a:pt x="1244" y="485"/>
                </a:lnTo>
                <a:lnTo>
                  <a:pt x="1243" y="497"/>
                </a:lnTo>
                <a:lnTo>
                  <a:pt x="1241" y="509"/>
                </a:lnTo>
                <a:lnTo>
                  <a:pt x="1239" y="521"/>
                </a:lnTo>
                <a:lnTo>
                  <a:pt x="1235" y="533"/>
                </a:lnTo>
                <a:lnTo>
                  <a:pt x="1232" y="544"/>
                </a:lnTo>
                <a:lnTo>
                  <a:pt x="1228" y="556"/>
                </a:lnTo>
                <a:lnTo>
                  <a:pt x="1222" y="567"/>
                </a:lnTo>
                <a:lnTo>
                  <a:pt x="1217" y="578"/>
                </a:lnTo>
                <a:lnTo>
                  <a:pt x="1211" y="588"/>
                </a:lnTo>
                <a:lnTo>
                  <a:pt x="1204" y="599"/>
                </a:lnTo>
                <a:lnTo>
                  <a:pt x="1197" y="609"/>
                </a:lnTo>
                <a:lnTo>
                  <a:pt x="1189" y="618"/>
                </a:lnTo>
                <a:lnTo>
                  <a:pt x="1181" y="627"/>
                </a:lnTo>
                <a:lnTo>
                  <a:pt x="1173" y="637"/>
                </a:lnTo>
                <a:lnTo>
                  <a:pt x="1163" y="645"/>
                </a:lnTo>
                <a:lnTo>
                  <a:pt x="1154" y="654"/>
                </a:lnTo>
                <a:lnTo>
                  <a:pt x="1144" y="661"/>
                </a:lnTo>
                <a:lnTo>
                  <a:pt x="1133" y="669"/>
                </a:lnTo>
                <a:lnTo>
                  <a:pt x="1122" y="676"/>
                </a:lnTo>
                <a:lnTo>
                  <a:pt x="1111" y="683"/>
                </a:lnTo>
                <a:lnTo>
                  <a:pt x="1099" y="689"/>
                </a:lnTo>
                <a:lnTo>
                  <a:pt x="1087" y="694"/>
                </a:lnTo>
                <a:lnTo>
                  <a:pt x="1075" y="700"/>
                </a:lnTo>
                <a:lnTo>
                  <a:pt x="1063" y="705"/>
                </a:lnTo>
                <a:lnTo>
                  <a:pt x="1049" y="709"/>
                </a:lnTo>
                <a:lnTo>
                  <a:pt x="1036" y="713"/>
                </a:lnTo>
                <a:lnTo>
                  <a:pt x="1022" y="716"/>
                </a:lnTo>
                <a:lnTo>
                  <a:pt x="1009" y="719"/>
                </a:lnTo>
                <a:lnTo>
                  <a:pt x="995" y="721"/>
                </a:lnTo>
                <a:lnTo>
                  <a:pt x="980" y="723"/>
                </a:lnTo>
                <a:lnTo>
                  <a:pt x="966" y="724"/>
                </a:lnTo>
                <a:lnTo>
                  <a:pt x="966" y="724"/>
                </a:lnTo>
                <a:lnTo>
                  <a:pt x="948" y="724"/>
                </a:lnTo>
                <a:lnTo>
                  <a:pt x="252" y="724"/>
                </a:lnTo>
                <a:lnTo>
                  <a:pt x="232" y="724"/>
                </a:lnTo>
                <a:lnTo>
                  <a:pt x="232" y="724"/>
                </a:lnTo>
                <a:lnTo>
                  <a:pt x="221" y="723"/>
                </a:lnTo>
                <a:lnTo>
                  <a:pt x="208" y="721"/>
                </a:lnTo>
                <a:lnTo>
                  <a:pt x="196" y="719"/>
                </a:lnTo>
                <a:lnTo>
                  <a:pt x="185" y="717"/>
                </a:lnTo>
                <a:lnTo>
                  <a:pt x="174" y="714"/>
                </a:lnTo>
                <a:lnTo>
                  <a:pt x="163" y="711"/>
                </a:lnTo>
                <a:lnTo>
                  <a:pt x="152" y="707"/>
                </a:lnTo>
                <a:lnTo>
                  <a:pt x="141" y="702"/>
                </a:lnTo>
                <a:lnTo>
                  <a:pt x="131" y="698"/>
                </a:lnTo>
                <a:lnTo>
                  <a:pt x="121" y="693"/>
                </a:lnTo>
                <a:lnTo>
                  <a:pt x="111" y="687"/>
                </a:lnTo>
                <a:lnTo>
                  <a:pt x="101" y="682"/>
                </a:lnTo>
                <a:lnTo>
                  <a:pt x="92" y="676"/>
                </a:lnTo>
                <a:lnTo>
                  <a:pt x="84" y="669"/>
                </a:lnTo>
                <a:lnTo>
                  <a:pt x="75" y="663"/>
                </a:lnTo>
                <a:lnTo>
                  <a:pt x="67" y="656"/>
                </a:lnTo>
                <a:lnTo>
                  <a:pt x="60" y="648"/>
                </a:lnTo>
                <a:lnTo>
                  <a:pt x="52" y="641"/>
                </a:lnTo>
                <a:lnTo>
                  <a:pt x="45" y="633"/>
                </a:lnTo>
                <a:lnTo>
                  <a:pt x="39" y="625"/>
                </a:lnTo>
                <a:lnTo>
                  <a:pt x="33" y="616"/>
                </a:lnTo>
                <a:lnTo>
                  <a:pt x="27" y="608"/>
                </a:lnTo>
                <a:lnTo>
                  <a:pt x="22" y="599"/>
                </a:lnTo>
                <a:lnTo>
                  <a:pt x="18" y="589"/>
                </a:lnTo>
                <a:lnTo>
                  <a:pt x="13" y="580"/>
                </a:lnTo>
                <a:lnTo>
                  <a:pt x="10" y="571"/>
                </a:lnTo>
                <a:lnTo>
                  <a:pt x="6" y="560"/>
                </a:lnTo>
                <a:lnTo>
                  <a:pt x="4" y="551"/>
                </a:lnTo>
                <a:lnTo>
                  <a:pt x="2" y="541"/>
                </a:lnTo>
                <a:lnTo>
                  <a:pt x="1" y="530"/>
                </a:lnTo>
                <a:lnTo>
                  <a:pt x="0" y="520"/>
                </a:lnTo>
                <a:lnTo>
                  <a:pt x="0" y="510"/>
                </a:lnTo>
                <a:lnTo>
                  <a:pt x="0" y="499"/>
                </a:lnTo>
                <a:lnTo>
                  <a:pt x="1" y="489"/>
                </a:lnTo>
                <a:lnTo>
                  <a:pt x="2" y="479"/>
                </a:lnTo>
                <a:lnTo>
                  <a:pt x="4" y="469"/>
                </a:lnTo>
                <a:lnTo>
                  <a:pt x="6" y="459"/>
                </a:lnTo>
                <a:lnTo>
                  <a:pt x="10" y="450"/>
                </a:lnTo>
                <a:lnTo>
                  <a:pt x="13" y="440"/>
                </a:lnTo>
                <a:lnTo>
                  <a:pt x="17" y="431"/>
                </a:lnTo>
                <a:lnTo>
                  <a:pt x="22" y="422"/>
                </a:lnTo>
                <a:lnTo>
                  <a:pt x="26" y="414"/>
                </a:lnTo>
                <a:lnTo>
                  <a:pt x="32" y="405"/>
                </a:lnTo>
                <a:lnTo>
                  <a:pt x="38" y="397"/>
                </a:lnTo>
                <a:lnTo>
                  <a:pt x="44" y="388"/>
                </a:lnTo>
                <a:lnTo>
                  <a:pt x="50" y="380"/>
                </a:lnTo>
                <a:lnTo>
                  <a:pt x="57" y="373"/>
                </a:lnTo>
                <a:lnTo>
                  <a:pt x="64" y="366"/>
                </a:lnTo>
                <a:lnTo>
                  <a:pt x="72" y="358"/>
                </a:lnTo>
                <a:lnTo>
                  <a:pt x="81" y="352"/>
                </a:lnTo>
                <a:lnTo>
                  <a:pt x="89" y="346"/>
                </a:lnTo>
                <a:lnTo>
                  <a:pt x="98" y="340"/>
                </a:lnTo>
                <a:lnTo>
                  <a:pt x="107" y="334"/>
                </a:lnTo>
                <a:lnTo>
                  <a:pt x="116" y="328"/>
                </a:lnTo>
                <a:lnTo>
                  <a:pt x="126" y="324"/>
                </a:lnTo>
                <a:lnTo>
                  <a:pt x="136" y="319"/>
                </a:lnTo>
                <a:lnTo>
                  <a:pt x="147" y="315"/>
                </a:lnTo>
                <a:lnTo>
                  <a:pt x="157" y="311"/>
                </a:lnTo>
                <a:lnTo>
                  <a:pt x="168" y="307"/>
                </a:lnTo>
                <a:lnTo>
                  <a:pt x="179" y="304"/>
                </a:lnTo>
                <a:lnTo>
                  <a:pt x="190" y="301"/>
                </a:lnTo>
                <a:lnTo>
                  <a:pt x="201" y="299"/>
                </a:lnTo>
                <a:lnTo>
                  <a:pt x="213" y="297"/>
                </a:lnTo>
                <a:lnTo>
                  <a:pt x="225" y="296"/>
                </a:lnTo>
                <a:lnTo>
                  <a:pt x="226" y="281"/>
                </a:lnTo>
                <a:lnTo>
                  <a:pt x="228" y="266"/>
                </a:lnTo>
                <a:lnTo>
                  <a:pt x="230" y="251"/>
                </a:lnTo>
                <a:lnTo>
                  <a:pt x="234" y="236"/>
                </a:lnTo>
                <a:lnTo>
                  <a:pt x="238" y="222"/>
                </a:lnTo>
                <a:lnTo>
                  <a:pt x="244" y="208"/>
                </a:lnTo>
                <a:lnTo>
                  <a:pt x="250" y="194"/>
                </a:lnTo>
                <a:lnTo>
                  <a:pt x="256" y="181"/>
                </a:lnTo>
                <a:lnTo>
                  <a:pt x="264" y="167"/>
                </a:lnTo>
                <a:lnTo>
                  <a:pt x="272" y="155"/>
                </a:lnTo>
                <a:lnTo>
                  <a:pt x="281" y="142"/>
                </a:lnTo>
                <a:lnTo>
                  <a:pt x="290" y="130"/>
                </a:lnTo>
                <a:lnTo>
                  <a:pt x="300" y="118"/>
                </a:lnTo>
                <a:lnTo>
                  <a:pt x="311" y="108"/>
                </a:lnTo>
                <a:lnTo>
                  <a:pt x="322" y="97"/>
                </a:lnTo>
                <a:lnTo>
                  <a:pt x="334" y="86"/>
                </a:lnTo>
                <a:lnTo>
                  <a:pt x="346" y="77"/>
                </a:lnTo>
                <a:lnTo>
                  <a:pt x="360" y="68"/>
                </a:lnTo>
                <a:lnTo>
                  <a:pt x="373" y="58"/>
                </a:lnTo>
                <a:lnTo>
                  <a:pt x="387" y="50"/>
                </a:lnTo>
                <a:lnTo>
                  <a:pt x="401" y="43"/>
                </a:lnTo>
                <a:lnTo>
                  <a:pt x="416" y="35"/>
                </a:lnTo>
                <a:lnTo>
                  <a:pt x="431" y="29"/>
                </a:lnTo>
                <a:lnTo>
                  <a:pt x="447" y="23"/>
                </a:lnTo>
                <a:lnTo>
                  <a:pt x="463" y="18"/>
                </a:lnTo>
                <a:lnTo>
                  <a:pt x="480" y="13"/>
                </a:lnTo>
                <a:lnTo>
                  <a:pt x="496" y="9"/>
                </a:lnTo>
                <a:lnTo>
                  <a:pt x="514" y="6"/>
                </a:lnTo>
                <a:lnTo>
                  <a:pt x="531" y="3"/>
                </a:lnTo>
                <a:lnTo>
                  <a:pt x="548" y="2"/>
                </a:lnTo>
                <a:lnTo>
                  <a:pt x="566" y="1"/>
                </a:lnTo>
                <a:lnTo>
                  <a:pt x="584" y="0"/>
                </a:lnTo>
                <a:lnTo>
                  <a:pt x="584" y="0"/>
                </a:lnTo>
                <a:lnTo>
                  <a:pt x="584" y="0"/>
                </a:lnTo>
                <a:close/>
              </a:path>
            </a:pathLst>
          </a:custGeom>
          <a:gradFill>
            <a:gsLst>
              <a:gs pos="0">
                <a:srgbClr val="008BBC">
                  <a:alpha val="49000"/>
                </a:srgbClr>
              </a:gs>
              <a:gs pos="100000">
                <a:srgbClr val="0070C0">
                  <a:alpha val="11000"/>
                </a:srgbClr>
              </a:gs>
            </a:gsLst>
            <a:lin ang="0" scaled="0"/>
          </a:gradFill>
          <a:ln w="9525">
            <a:gradFill>
              <a:gsLst>
                <a:gs pos="0">
                  <a:srgbClr val="002060">
                    <a:alpha val="47000"/>
                  </a:srgbClr>
                </a:gs>
                <a:gs pos="50000">
                  <a:srgbClr val="4F81BD">
                    <a:tint val="44500"/>
                    <a:satMod val="160000"/>
                    <a:alpha val="37000"/>
                  </a:srgbClr>
                </a:gs>
                <a:gs pos="100000">
                  <a:srgbClr val="002060">
                    <a:alpha val="37000"/>
                  </a:srgbClr>
                </a:gs>
              </a:gsLst>
              <a:lin ang="5400000" scaled="0"/>
            </a:gradFill>
            <a:miter lim="800000"/>
            <a:headEnd/>
            <a:tailEnd/>
          </a:ln>
        </p:spPr>
        <p:txBody>
          <a:bodyPr vert="horz" wrap="square" lIns="68517" tIns="26977" rIns="68517" bIns="34259" numCol="1" anchor="t" anchorCtr="0" compatLnSpc="1">
            <a:prstTxWarp prst="textNoShape">
              <a:avLst/>
            </a:prstTxWarp>
          </a:bodyPr>
          <a:lstStyle/>
          <a:p>
            <a:pPr defTabSz="913838"/>
            <a:endParaRPr lang="zh-CN" altLang="en-US" sz="19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endParaRPr>
          </a:p>
        </p:txBody>
      </p:sp>
      <p:grpSp>
        <p:nvGrpSpPr>
          <p:cNvPr id="2" name="组合 389"/>
          <p:cNvGrpSpPr/>
          <p:nvPr/>
        </p:nvGrpSpPr>
        <p:grpSpPr>
          <a:xfrm>
            <a:off x="4974225" y="2433959"/>
            <a:ext cx="997502" cy="467898"/>
            <a:chOff x="7461226" y="3779353"/>
            <a:chExt cx="947809" cy="749868"/>
          </a:xfrm>
        </p:grpSpPr>
        <p:sp>
          <p:nvSpPr>
            <p:cNvPr id="12" name="圆角矩形 11"/>
            <p:cNvSpPr>
              <a:spLocks noChangeArrowheads="1"/>
            </p:cNvSpPr>
            <p:nvPr/>
          </p:nvSpPr>
          <p:spPr bwMode="auto">
            <a:xfrm>
              <a:off x="7461226" y="3779353"/>
              <a:ext cx="947809" cy="351515"/>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91440" tIns="45720" rIns="91440" bIns="4572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13" name="圆角矩形 12"/>
            <p:cNvSpPr>
              <a:spLocks noChangeArrowheads="1"/>
            </p:cNvSpPr>
            <p:nvPr/>
          </p:nvSpPr>
          <p:spPr bwMode="auto">
            <a:xfrm>
              <a:off x="7461226" y="4177706"/>
              <a:ext cx="947809" cy="351515"/>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91440" tIns="45720" rIns="91440" bIns="4572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grpSp>
      <p:grpSp>
        <p:nvGrpSpPr>
          <p:cNvPr id="3" name="组合 13"/>
          <p:cNvGrpSpPr/>
          <p:nvPr/>
        </p:nvGrpSpPr>
        <p:grpSpPr>
          <a:xfrm>
            <a:off x="2964005" y="1130796"/>
            <a:ext cx="4577147" cy="685643"/>
            <a:chOff x="4723343" y="1553065"/>
            <a:chExt cx="6099788" cy="775763"/>
          </a:xfrm>
        </p:grpSpPr>
        <p:sp>
          <p:nvSpPr>
            <p:cNvPr id="15" name="圆角矩形 14"/>
            <p:cNvSpPr>
              <a:spLocks noChangeArrowheads="1"/>
            </p:cNvSpPr>
            <p:nvPr/>
          </p:nvSpPr>
          <p:spPr bwMode="auto">
            <a:xfrm>
              <a:off x="9350932" y="1553065"/>
              <a:ext cx="1472199" cy="775763"/>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defTabSz="1197875">
                <a:defRPr/>
              </a:pPr>
              <a:endParaRPr lang="en-US" altLang="zh-CN" sz="19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16" name="圆角矩形 15"/>
            <p:cNvSpPr>
              <a:spLocks noChangeArrowheads="1"/>
            </p:cNvSpPr>
            <p:nvPr/>
          </p:nvSpPr>
          <p:spPr bwMode="auto">
            <a:xfrm>
              <a:off x="4723343" y="1553065"/>
              <a:ext cx="4551556" cy="775763"/>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defTabSz="1197875">
                <a:defRPr/>
              </a:pPr>
              <a:endParaRPr lang="en-US" altLang="zh-CN" sz="19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17" name="圆角矩形 16"/>
            <p:cNvSpPr>
              <a:spLocks noChangeArrowheads="1"/>
            </p:cNvSpPr>
            <p:nvPr/>
          </p:nvSpPr>
          <p:spPr bwMode="auto">
            <a:xfrm>
              <a:off x="4829592" y="1650023"/>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18" name="矩形 17"/>
            <p:cNvSpPr/>
            <p:nvPr/>
          </p:nvSpPr>
          <p:spPr>
            <a:xfrm>
              <a:off x="4899314" y="1693354"/>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计费管理</a:t>
              </a:r>
            </a:p>
          </p:txBody>
        </p:sp>
        <p:sp>
          <p:nvSpPr>
            <p:cNvPr id="19" name="圆角矩形 18"/>
            <p:cNvSpPr>
              <a:spLocks noChangeArrowheads="1"/>
            </p:cNvSpPr>
            <p:nvPr/>
          </p:nvSpPr>
          <p:spPr bwMode="auto">
            <a:xfrm>
              <a:off x="5761953" y="1650023"/>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20" name="矩形 19"/>
            <p:cNvSpPr/>
            <p:nvPr/>
          </p:nvSpPr>
          <p:spPr>
            <a:xfrm>
              <a:off x="5831674" y="1693354"/>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表务管理</a:t>
              </a:r>
            </a:p>
          </p:txBody>
        </p:sp>
        <p:sp>
          <p:nvSpPr>
            <p:cNvPr id="21" name="圆角矩形 20"/>
            <p:cNvSpPr>
              <a:spLocks noChangeArrowheads="1"/>
            </p:cNvSpPr>
            <p:nvPr/>
          </p:nvSpPr>
          <p:spPr bwMode="auto">
            <a:xfrm>
              <a:off x="4829592" y="1963181"/>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22" name="矩形 21"/>
            <p:cNvSpPr/>
            <p:nvPr/>
          </p:nvSpPr>
          <p:spPr>
            <a:xfrm>
              <a:off x="4919264" y="2006512"/>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信息管理</a:t>
              </a:r>
            </a:p>
          </p:txBody>
        </p:sp>
        <p:sp>
          <p:nvSpPr>
            <p:cNvPr id="23" name="圆角矩形 22"/>
            <p:cNvSpPr>
              <a:spLocks noChangeArrowheads="1"/>
            </p:cNvSpPr>
            <p:nvPr/>
          </p:nvSpPr>
          <p:spPr bwMode="auto">
            <a:xfrm>
              <a:off x="5761953" y="1963181"/>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24" name="矩形 23"/>
            <p:cNvSpPr/>
            <p:nvPr/>
          </p:nvSpPr>
          <p:spPr>
            <a:xfrm>
              <a:off x="5951421" y="2006512"/>
              <a:ext cx="574229"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报表</a:t>
              </a:r>
            </a:p>
          </p:txBody>
        </p:sp>
        <p:sp>
          <p:nvSpPr>
            <p:cNvPr id="25" name="矩形 24"/>
            <p:cNvSpPr/>
            <p:nvPr/>
          </p:nvSpPr>
          <p:spPr>
            <a:xfrm>
              <a:off x="6727536" y="1778760"/>
              <a:ext cx="574229" cy="446895"/>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智慧</a:t>
              </a:r>
            </a:p>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管网</a:t>
              </a:r>
            </a:p>
          </p:txBody>
        </p:sp>
        <p:sp>
          <p:nvSpPr>
            <p:cNvPr id="26" name="圆角矩形 25"/>
            <p:cNvSpPr>
              <a:spLocks noChangeArrowheads="1"/>
            </p:cNvSpPr>
            <p:nvPr/>
          </p:nvSpPr>
          <p:spPr bwMode="auto">
            <a:xfrm>
              <a:off x="7293075" y="1650023"/>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27" name="矩形 26"/>
            <p:cNvSpPr/>
            <p:nvPr/>
          </p:nvSpPr>
          <p:spPr>
            <a:xfrm>
              <a:off x="7319912" y="1693354"/>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节能管理</a:t>
              </a:r>
            </a:p>
          </p:txBody>
        </p:sp>
        <p:sp>
          <p:nvSpPr>
            <p:cNvPr id="28" name="圆角矩形 27"/>
            <p:cNvSpPr>
              <a:spLocks noChangeArrowheads="1"/>
            </p:cNvSpPr>
            <p:nvPr/>
          </p:nvSpPr>
          <p:spPr bwMode="auto">
            <a:xfrm>
              <a:off x="8225436" y="1650023"/>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29" name="矩形 28"/>
            <p:cNvSpPr/>
            <p:nvPr/>
          </p:nvSpPr>
          <p:spPr>
            <a:xfrm>
              <a:off x="8262996" y="1693354"/>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管网监测</a:t>
              </a:r>
            </a:p>
          </p:txBody>
        </p:sp>
        <p:sp>
          <p:nvSpPr>
            <p:cNvPr id="30" name="圆角矩形 29"/>
            <p:cNvSpPr>
              <a:spLocks noChangeArrowheads="1"/>
            </p:cNvSpPr>
            <p:nvPr/>
          </p:nvSpPr>
          <p:spPr bwMode="auto">
            <a:xfrm>
              <a:off x="7293075" y="1963181"/>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31" name="矩形 30"/>
            <p:cNvSpPr/>
            <p:nvPr/>
          </p:nvSpPr>
          <p:spPr>
            <a:xfrm>
              <a:off x="7339864" y="2006512"/>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管网信息</a:t>
              </a:r>
            </a:p>
          </p:txBody>
        </p:sp>
        <p:sp>
          <p:nvSpPr>
            <p:cNvPr id="32" name="圆角矩形 31"/>
            <p:cNvSpPr>
              <a:spLocks noChangeArrowheads="1"/>
            </p:cNvSpPr>
            <p:nvPr/>
          </p:nvSpPr>
          <p:spPr bwMode="auto">
            <a:xfrm>
              <a:off x="8225436" y="1963181"/>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33" name="矩形 32"/>
            <p:cNvSpPr/>
            <p:nvPr/>
          </p:nvSpPr>
          <p:spPr>
            <a:xfrm>
              <a:off x="8271549" y="2006512"/>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分区计量</a:t>
              </a:r>
            </a:p>
          </p:txBody>
        </p:sp>
        <p:sp>
          <p:nvSpPr>
            <p:cNvPr id="34" name="矩形 33"/>
            <p:cNvSpPr/>
            <p:nvPr/>
          </p:nvSpPr>
          <p:spPr>
            <a:xfrm>
              <a:off x="9278872" y="1778760"/>
              <a:ext cx="574229" cy="446895"/>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智能</a:t>
              </a:r>
            </a:p>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运维</a:t>
              </a:r>
            </a:p>
          </p:txBody>
        </p:sp>
        <p:sp>
          <p:nvSpPr>
            <p:cNvPr id="35" name="圆角矩形 34"/>
            <p:cNvSpPr>
              <a:spLocks noChangeArrowheads="1"/>
            </p:cNvSpPr>
            <p:nvPr/>
          </p:nvSpPr>
          <p:spPr bwMode="auto">
            <a:xfrm>
              <a:off x="9782372" y="1650023"/>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36" name="矩形 35"/>
            <p:cNvSpPr/>
            <p:nvPr/>
          </p:nvSpPr>
          <p:spPr>
            <a:xfrm>
              <a:off x="9809208" y="1693354"/>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智能维护</a:t>
              </a:r>
            </a:p>
          </p:txBody>
        </p:sp>
        <p:sp>
          <p:nvSpPr>
            <p:cNvPr id="37" name="圆角矩形 36"/>
            <p:cNvSpPr>
              <a:spLocks noChangeArrowheads="1"/>
            </p:cNvSpPr>
            <p:nvPr/>
          </p:nvSpPr>
          <p:spPr bwMode="auto">
            <a:xfrm>
              <a:off x="9782372" y="1963181"/>
              <a:ext cx="895496" cy="276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86361" tIns="43180" rIns="86361" bIns="43180"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38" name="矩形 37"/>
            <p:cNvSpPr/>
            <p:nvPr/>
          </p:nvSpPr>
          <p:spPr>
            <a:xfrm>
              <a:off x="9818437" y="2006512"/>
              <a:ext cx="916032" cy="272781"/>
            </a:xfrm>
            <a:prstGeom prst="rect">
              <a:avLst/>
            </a:prstGeom>
          </p:spPr>
          <p:txBody>
            <a:bodyPr wrap="none" lIns="86361" tIns="43180" rIns="86361" bIns="43180">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可视运维</a:t>
              </a:r>
            </a:p>
          </p:txBody>
        </p:sp>
      </p:grpSp>
      <p:sp>
        <p:nvSpPr>
          <p:cNvPr id="39" name="圆角矩形 38"/>
          <p:cNvSpPr>
            <a:spLocks noChangeArrowheads="1"/>
          </p:cNvSpPr>
          <p:nvPr/>
        </p:nvSpPr>
        <p:spPr bwMode="auto">
          <a:xfrm>
            <a:off x="2538377" y="1200693"/>
            <a:ext cx="772338" cy="615746"/>
          </a:xfrm>
          <a:prstGeom prst="roundRect">
            <a:avLst>
              <a:gd name="adj" fmla="val 0"/>
            </a:avLst>
          </a:prstGeom>
          <a:noFill/>
          <a:ln w="9525" cap="flat" cmpd="sng" algn="ctr">
            <a:no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defTabSz="1197875">
              <a:defRPr/>
            </a:pPr>
            <a:endParaRPr lang="en-US" altLang="zh-CN"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40" name="矩形 39"/>
          <p:cNvSpPr/>
          <p:nvPr/>
        </p:nvSpPr>
        <p:spPr>
          <a:xfrm>
            <a:off x="2357422" y="1304646"/>
            <a:ext cx="600051" cy="346192"/>
          </a:xfrm>
          <a:prstGeom prst="rect">
            <a:avLst/>
          </a:prstGeom>
          <a:noFill/>
          <a:ln>
            <a:noFill/>
          </a:ln>
        </p:spPr>
        <p:txBody>
          <a:bodyPr wrap="none" lIns="68524" tIns="34262" rIns="68524" bIns="34262">
            <a:spAutoFit/>
          </a:bodyPr>
          <a:lstStyle/>
          <a:p>
            <a:pPr defTabSz="913838"/>
            <a:r>
              <a:rPr lang="zh-CN" altLang="en-US" b="1" dirty="0" smtClean="0">
                <a:solidFill>
                  <a:schemeClr val="bg1"/>
                </a:solidFill>
                <a:latin typeface="微软雅黑" pitchFamily="34" charset="-122"/>
                <a:ea typeface="微软雅黑" pitchFamily="34" charset="-122"/>
                <a:sym typeface="Gill Sans" pitchFamily="-84" charset="0"/>
              </a:rPr>
              <a:t>应用</a:t>
            </a:r>
          </a:p>
        </p:txBody>
      </p:sp>
      <p:sp>
        <p:nvSpPr>
          <p:cNvPr id="41" name="矩形 40"/>
          <p:cNvSpPr/>
          <p:nvPr/>
        </p:nvSpPr>
        <p:spPr>
          <a:xfrm>
            <a:off x="5267542" y="2139339"/>
            <a:ext cx="880576" cy="315414"/>
          </a:xfrm>
          <a:prstGeom prst="rect">
            <a:avLst/>
          </a:prstGeom>
        </p:spPr>
        <p:txBody>
          <a:bodyPr wrap="none" lIns="68524" tIns="34262" rIns="68524" bIns="34262">
            <a:spAutoFit/>
          </a:bodyPr>
          <a:lstStyle/>
          <a:p>
            <a:pPr algn="ctr" defTabSz="913838"/>
            <a:r>
              <a:rPr lang="en-US" altLang="zh-CN" sz="1600" b="1" dirty="0" err="1"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IoT</a:t>
            </a:r>
            <a:r>
              <a:rPr lang="zh-CN" altLang="en-US"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平台</a:t>
            </a:r>
            <a:endPar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sp>
        <p:nvSpPr>
          <p:cNvPr id="42" name="矩形 41"/>
          <p:cNvSpPr/>
          <p:nvPr/>
        </p:nvSpPr>
        <p:spPr>
          <a:xfrm>
            <a:off x="5022131" y="2468351"/>
            <a:ext cx="1004008" cy="223081"/>
          </a:xfrm>
          <a:prstGeom prst="rect">
            <a:avLst/>
          </a:prstGeom>
        </p:spPr>
        <p:txBody>
          <a:bodyPr wrap="none" lIns="68524" tIns="34262" rIns="68524" bIns="34262">
            <a:spAutoFit/>
          </a:bodyPr>
          <a:lstStyle/>
          <a:p>
            <a:pPr defTabSz="913838"/>
            <a:r>
              <a:rPr lang="en-US" altLang="zh-CN"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API</a:t>
            </a:r>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管理和开放</a:t>
            </a:r>
          </a:p>
        </p:txBody>
      </p:sp>
      <p:sp>
        <p:nvSpPr>
          <p:cNvPr id="43" name="圆角矩形 42"/>
          <p:cNvSpPr>
            <a:spLocks noChangeArrowheads="1"/>
          </p:cNvSpPr>
          <p:nvPr/>
        </p:nvSpPr>
        <p:spPr bwMode="auto">
          <a:xfrm>
            <a:off x="6014115" y="2433959"/>
            <a:ext cx="710672" cy="219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44" name="矩形 43"/>
          <p:cNvSpPr/>
          <p:nvPr/>
        </p:nvSpPr>
        <p:spPr>
          <a:xfrm>
            <a:off x="6069446" y="2468350"/>
            <a:ext cx="651347" cy="223081"/>
          </a:xfrm>
          <a:prstGeom prst="rect">
            <a:avLst/>
          </a:prstGeom>
        </p:spPr>
        <p:txBody>
          <a:bodyPr wrap="none" lIns="68524" tIns="34262" rIns="68524" bIns="34262">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数据管理</a:t>
            </a:r>
          </a:p>
        </p:txBody>
      </p:sp>
      <p:sp>
        <p:nvSpPr>
          <p:cNvPr id="45" name="矩形 44"/>
          <p:cNvSpPr/>
          <p:nvPr/>
        </p:nvSpPr>
        <p:spPr>
          <a:xfrm>
            <a:off x="5172973" y="2716913"/>
            <a:ext cx="651347" cy="223081"/>
          </a:xfrm>
          <a:prstGeom prst="rect">
            <a:avLst/>
          </a:prstGeom>
        </p:spPr>
        <p:txBody>
          <a:bodyPr wrap="none" lIns="68524" tIns="34262" rIns="68524" bIns="34262">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连接管理</a:t>
            </a:r>
          </a:p>
        </p:txBody>
      </p:sp>
      <p:sp>
        <p:nvSpPr>
          <p:cNvPr id="46" name="圆角矩形 45"/>
          <p:cNvSpPr>
            <a:spLocks noChangeArrowheads="1"/>
          </p:cNvSpPr>
          <p:nvPr/>
        </p:nvSpPr>
        <p:spPr bwMode="auto">
          <a:xfrm>
            <a:off x="6014115" y="2682523"/>
            <a:ext cx="710672" cy="219337"/>
          </a:xfrm>
          <a:prstGeom prst="roundRect">
            <a:avLst>
              <a:gd name="adj" fmla="val 0"/>
            </a:avLst>
          </a:pr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indent="-134890" algn="ctr" defTabSz="913838">
              <a:lnSpc>
                <a:spcPct val="90000"/>
              </a:lnSpc>
              <a:spcBef>
                <a:spcPct val="20000"/>
              </a:spcBef>
              <a:buSzPct val="100000"/>
            </a:pPr>
            <a:r>
              <a:rPr lang="en-US" altLang="zh-CN"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rPr>
              <a:t> </a:t>
            </a:r>
            <a:endParaRPr lang="zh-CN" altLang="en-US" sz="11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pitchFamily="34" charset="0"/>
            </a:endParaRPr>
          </a:p>
        </p:txBody>
      </p:sp>
      <p:sp>
        <p:nvSpPr>
          <p:cNvPr id="47" name="矩形 46"/>
          <p:cNvSpPr/>
          <p:nvPr/>
        </p:nvSpPr>
        <p:spPr>
          <a:xfrm>
            <a:off x="6071634" y="2716913"/>
            <a:ext cx="651347" cy="223081"/>
          </a:xfrm>
          <a:prstGeom prst="rect">
            <a:avLst/>
          </a:prstGeom>
        </p:spPr>
        <p:txBody>
          <a:bodyPr wrap="none" lIns="68524" tIns="34262" rIns="68524" bIns="34262">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设备管理</a:t>
            </a:r>
          </a:p>
        </p:txBody>
      </p:sp>
      <p:sp>
        <p:nvSpPr>
          <p:cNvPr id="48" name="矩形 47"/>
          <p:cNvSpPr/>
          <p:nvPr/>
        </p:nvSpPr>
        <p:spPr>
          <a:xfrm>
            <a:off x="4328604" y="2451244"/>
            <a:ext cx="651347" cy="223081"/>
          </a:xfrm>
          <a:prstGeom prst="rect">
            <a:avLst/>
          </a:prstGeom>
        </p:spPr>
        <p:txBody>
          <a:bodyPr wrap="none" lIns="68524" tIns="34262" rIns="68524" bIns="34262">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业务使能</a:t>
            </a:r>
            <a:endParaRPr lang="en-US" altLang="zh-CN"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sp>
        <p:nvSpPr>
          <p:cNvPr id="49" name="矩形 48"/>
          <p:cNvSpPr/>
          <p:nvPr/>
        </p:nvSpPr>
        <p:spPr>
          <a:xfrm>
            <a:off x="4328604" y="2688977"/>
            <a:ext cx="651347" cy="223081"/>
          </a:xfrm>
          <a:prstGeom prst="rect">
            <a:avLst/>
          </a:prstGeom>
        </p:spPr>
        <p:txBody>
          <a:bodyPr wrap="none" lIns="68524" tIns="34262" rIns="68524" bIns="34262">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连接管理</a:t>
            </a:r>
          </a:p>
        </p:txBody>
      </p:sp>
      <p:grpSp>
        <p:nvGrpSpPr>
          <p:cNvPr id="11" name="Group 39"/>
          <p:cNvGrpSpPr>
            <a:grpSpLocks noChangeAspect="1"/>
          </p:cNvGrpSpPr>
          <p:nvPr/>
        </p:nvGrpSpPr>
        <p:grpSpPr bwMode="auto">
          <a:xfrm>
            <a:off x="3472992" y="2411379"/>
            <a:ext cx="430323" cy="175568"/>
            <a:chOff x="1498" y="2029"/>
            <a:chExt cx="2688" cy="1711"/>
          </a:xfrm>
        </p:grpSpPr>
        <p:grpSp>
          <p:nvGrpSpPr>
            <p:cNvPr id="14" name="Group 40"/>
            <p:cNvGrpSpPr>
              <a:grpSpLocks noChangeAspect="1"/>
            </p:cNvGrpSpPr>
            <p:nvPr/>
          </p:nvGrpSpPr>
          <p:grpSpPr bwMode="auto">
            <a:xfrm>
              <a:off x="1498" y="2440"/>
              <a:ext cx="2688" cy="1300"/>
              <a:chOff x="766" y="2692"/>
              <a:chExt cx="2688" cy="1300"/>
            </a:xfrm>
          </p:grpSpPr>
          <p:sp>
            <p:nvSpPr>
              <p:cNvPr id="137" name="Rectangle 41"/>
              <p:cNvSpPr>
                <a:spLocks noChangeAspect="1" noChangeArrowheads="1"/>
              </p:cNvSpPr>
              <p:nvPr/>
            </p:nvSpPr>
            <p:spPr bwMode="auto">
              <a:xfrm>
                <a:off x="1440" y="3366"/>
                <a:ext cx="1340" cy="383"/>
              </a:xfrm>
              <a:prstGeom prst="rect">
                <a:avLst/>
              </a:prstGeom>
              <a:solidFill>
                <a:srgbClr val="8C8C8C"/>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nvGrpSpPr>
              <p:cNvPr id="50" name="Group 42"/>
              <p:cNvGrpSpPr>
                <a:grpSpLocks noChangeAspect="1"/>
              </p:cNvGrpSpPr>
              <p:nvPr/>
            </p:nvGrpSpPr>
            <p:grpSpPr bwMode="auto">
              <a:xfrm>
                <a:off x="862" y="3075"/>
                <a:ext cx="582" cy="917"/>
                <a:chOff x="862" y="3075"/>
                <a:chExt cx="582" cy="917"/>
              </a:xfrm>
            </p:grpSpPr>
            <p:sp>
              <p:nvSpPr>
                <p:cNvPr id="155" name="Freeform 43"/>
                <p:cNvSpPr>
                  <a:spLocks noChangeAspect="1"/>
                </p:cNvSpPr>
                <p:nvPr/>
              </p:nvSpPr>
              <p:spPr bwMode="auto">
                <a:xfrm>
                  <a:off x="862" y="3075"/>
                  <a:ext cx="582" cy="917"/>
                </a:xfrm>
                <a:custGeom>
                  <a:avLst/>
                  <a:gdLst>
                    <a:gd name="T0" fmla="*/ 239 w 582"/>
                    <a:gd name="T1" fmla="*/ 0 h 917"/>
                    <a:gd name="T2" fmla="*/ 0 w 582"/>
                    <a:gd name="T3" fmla="*/ 239 h 917"/>
                    <a:gd name="T4" fmla="*/ 0 w 582"/>
                    <a:gd name="T5" fmla="*/ 917 h 917"/>
                    <a:gd name="T6" fmla="*/ 343 w 582"/>
                    <a:gd name="T7" fmla="*/ 917 h 917"/>
                    <a:gd name="T8" fmla="*/ 582 w 582"/>
                    <a:gd name="T9" fmla="*/ 678 h 917"/>
                    <a:gd name="T10" fmla="*/ 582 w 582"/>
                    <a:gd name="T11" fmla="*/ 0 h 917"/>
                    <a:gd name="T12" fmla="*/ 239 w 582"/>
                    <a:gd name="T13" fmla="*/ 0 h 917"/>
                    <a:gd name="T14" fmla="*/ 0 60000 65536"/>
                    <a:gd name="T15" fmla="*/ 0 60000 65536"/>
                    <a:gd name="T16" fmla="*/ 0 60000 65536"/>
                    <a:gd name="T17" fmla="*/ 0 60000 65536"/>
                    <a:gd name="T18" fmla="*/ 0 60000 65536"/>
                    <a:gd name="T19" fmla="*/ 0 60000 65536"/>
                    <a:gd name="T20" fmla="*/ 0 60000 65536"/>
                    <a:gd name="T21" fmla="*/ 0 w 582"/>
                    <a:gd name="T22" fmla="*/ 0 h 917"/>
                    <a:gd name="T23" fmla="*/ 582 w 582"/>
                    <a:gd name="T24" fmla="*/ 917 h 9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2" h="917">
                      <a:moveTo>
                        <a:pt x="239" y="0"/>
                      </a:moveTo>
                      <a:lnTo>
                        <a:pt x="0" y="239"/>
                      </a:lnTo>
                      <a:lnTo>
                        <a:pt x="0" y="917"/>
                      </a:lnTo>
                      <a:lnTo>
                        <a:pt x="343" y="917"/>
                      </a:lnTo>
                      <a:lnTo>
                        <a:pt x="582" y="678"/>
                      </a:lnTo>
                      <a:lnTo>
                        <a:pt x="582" y="0"/>
                      </a:lnTo>
                      <a:lnTo>
                        <a:pt x="239" y="0"/>
                      </a:lnTo>
                      <a:close/>
                    </a:path>
                  </a:pathLst>
                </a:custGeom>
                <a:gradFill rotWithShape="0">
                  <a:gsLst>
                    <a:gs pos="0">
                      <a:srgbClr val="CECECE"/>
                    </a:gs>
                    <a:gs pos="100000">
                      <a:srgbClr val="5F5F5F"/>
                    </a:gs>
                  </a:gsLst>
                  <a:lin ang="0" scaled="1"/>
                </a:gra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56" name="Freeform 44"/>
                <p:cNvSpPr>
                  <a:spLocks noChangeAspect="1"/>
                </p:cNvSpPr>
                <p:nvPr/>
              </p:nvSpPr>
              <p:spPr bwMode="auto">
                <a:xfrm>
                  <a:off x="862" y="3075"/>
                  <a:ext cx="574" cy="909"/>
                </a:xfrm>
                <a:custGeom>
                  <a:avLst/>
                  <a:gdLst>
                    <a:gd name="T0" fmla="*/ 239 w 574"/>
                    <a:gd name="T1" fmla="*/ 0 h 909"/>
                    <a:gd name="T2" fmla="*/ 0 w 574"/>
                    <a:gd name="T3" fmla="*/ 239 h 909"/>
                    <a:gd name="T4" fmla="*/ 0 w 574"/>
                    <a:gd name="T5" fmla="*/ 909 h 909"/>
                    <a:gd name="T6" fmla="*/ 335 w 574"/>
                    <a:gd name="T7" fmla="*/ 909 h 909"/>
                    <a:gd name="T8" fmla="*/ 574 w 574"/>
                    <a:gd name="T9" fmla="*/ 670 h 909"/>
                    <a:gd name="T10" fmla="*/ 574 w 574"/>
                    <a:gd name="T11" fmla="*/ 0 h 909"/>
                    <a:gd name="T12" fmla="*/ 239 w 574"/>
                    <a:gd name="T13" fmla="*/ 0 h 909"/>
                    <a:gd name="T14" fmla="*/ 0 60000 65536"/>
                    <a:gd name="T15" fmla="*/ 0 60000 65536"/>
                    <a:gd name="T16" fmla="*/ 0 60000 65536"/>
                    <a:gd name="T17" fmla="*/ 0 60000 65536"/>
                    <a:gd name="T18" fmla="*/ 0 60000 65536"/>
                    <a:gd name="T19" fmla="*/ 0 60000 65536"/>
                    <a:gd name="T20" fmla="*/ 0 60000 65536"/>
                    <a:gd name="T21" fmla="*/ 0 w 574"/>
                    <a:gd name="T22" fmla="*/ 0 h 909"/>
                    <a:gd name="T23" fmla="*/ 574 w 574"/>
                    <a:gd name="T24" fmla="*/ 909 h 9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4" h="909">
                      <a:moveTo>
                        <a:pt x="239" y="0"/>
                      </a:moveTo>
                      <a:lnTo>
                        <a:pt x="0" y="239"/>
                      </a:lnTo>
                      <a:lnTo>
                        <a:pt x="0" y="909"/>
                      </a:lnTo>
                      <a:lnTo>
                        <a:pt x="335" y="909"/>
                      </a:lnTo>
                      <a:lnTo>
                        <a:pt x="574" y="670"/>
                      </a:lnTo>
                      <a:lnTo>
                        <a:pt x="574" y="0"/>
                      </a:lnTo>
                      <a:lnTo>
                        <a:pt x="239"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57" name="Line 45"/>
                <p:cNvSpPr>
                  <a:spLocks noChangeAspect="1" noChangeShapeType="1"/>
                </p:cNvSpPr>
                <p:nvPr/>
              </p:nvSpPr>
              <p:spPr bwMode="auto">
                <a:xfrm flipH="1">
                  <a:off x="862" y="3314"/>
                  <a:ext cx="335" cy="1"/>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158" name="Line 46"/>
                <p:cNvSpPr>
                  <a:spLocks noChangeAspect="1" noChangeShapeType="1"/>
                </p:cNvSpPr>
                <p:nvPr/>
              </p:nvSpPr>
              <p:spPr bwMode="auto">
                <a:xfrm flipV="1">
                  <a:off x="1197" y="3075"/>
                  <a:ext cx="239" cy="239"/>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159" name="Line 47"/>
                <p:cNvSpPr>
                  <a:spLocks noChangeAspect="1" noChangeShapeType="1"/>
                </p:cNvSpPr>
                <p:nvPr/>
              </p:nvSpPr>
              <p:spPr bwMode="auto">
                <a:xfrm>
                  <a:off x="1197" y="3314"/>
                  <a:ext cx="1" cy="670"/>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grpSp>
          <p:grpSp>
            <p:nvGrpSpPr>
              <p:cNvPr id="51" name="Group 48"/>
              <p:cNvGrpSpPr>
                <a:grpSpLocks noChangeAspect="1"/>
              </p:cNvGrpSpPr>
              <p:nvPr/>
            </p:nvGrpSpPr>
            <p:grpSpPr bwMode="auto">
              <a:xfrm>
                <a:off x="2776" y="3075"/>
                <a:ext cx="582" cy="917"/>
                <a:chOff x="2776" y="3075"/>
                <a:chExt cx="582" cy="917"/>
              </a:xfrm>
            </p:grpSpPr>
            <p:sp>
              <p:nvSpPr>
                <p:cNvPr id="150" name="Freeform 49"/>
                <p:cNvSpPr>
                  <a:spLocks noChangeAspect="1"/>
                </p:cNvSpPr>
                <p:nvPr/>
              </p:nvSpPr>
              <p:spPr bwMode="auto">
                <a:xfrm>
                  <a:off x="2776" y="3075"/>
                  <a:ext cx="582" cy="917"/>
                </a:xfrm>
                <a:custGeom>
                  <a:avLst/>
                  <a:gdLst>
                    <a:gd name="T0" fmla="*/ 0 w 582"/>
                    <a:gd name="T1" fmla="*/ 0 h 917"/>
                    <a:gd name="T2" fmla="*/ 0 w 582"/>
                    <a:gd name="T3" fmla="*/ 678 h 917"/>
                    <a:gd name="T4" fmla="*/ 239 w 582"/>
                    <a:gd name="T5" fmla="*/ 917 h 917"/>
                    <a:gd name="T6" fmla="*/ 582 w 582"/>
                    <a:gd name="T7" fmla="*/ 917 h 917"/>
                    <a:gd name="T8" fmla="*/ 582 w 582"/>
                    <a:gd name="T9" fmla="*/ 239 h 917"/>
                    <a:gd name="T10" fmla="*/ 343 w 582"/>
                    <a:gd name="T11" fmla="*/ 0 h 917"/>
                    <a:gd name="T12" fmla="*/ 0 w 582"/>
                    <a:gd name="T13" fmla="*/ 0 h 917"/>
                    <a:gd name="T14" fmla="*/ 0 60000 65536"/>
                    <a:gd name="T15" fmla="*/ 0 60000 65536"/>
                    <a:gd name="T16" fmla="*/ 0 60000 65536"/>
                    <a:gd name="T17" fmla="*/ 0 60000 65536"/>
                    <a:gd name="T18" fmla="*/ 0 60000 65536"/>
                    <a:gd name="T19" fmla="*/ 0 60000 65536"/>
                    <a:gd name="T20" fmla="*/ 0 60000 65536"/>
                    <a:gd name="T21" fmla="*/ 0 w 582"/>
                    <a:gd name="T22" fmla="*/ 0 h 917"/>
                    <a:gd name="T23" fmla="*/ 582 w 582"/>
                    <a:gd name="T24" fmla="*/ 917 h 9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2" h="917">
                      <a:moveTo>
                        <a:pt x="0" y="0"/>
                      </a:moveTo>
                      <a:lnTo>
                        <a:pt x="0" y="678"/>
                      </a:lnTo>
                      <a:lnTo>
                        <a:pt x="239" y="917"/>
                      </a:lnTo>
                      <a:lnTo>
                        <a:pt x="582" y="917"/>
                      </a:lnTo>
                      <a:lnTo>
                        <a:pt x="582" y="239"/>
                      </a:lnTo>
                      <a:lnTo>
                        <a:pt x="343" y="0"/>
                      </a:lnTo>
                      <a:lnTo>
                        <a:pt x="0" y="0"/>
                      </a:lnTo>
                      <a:close/>
                    </a:path>
                  </a:pathLst>
                </a:custGeom>
                <a:gradFill rotWithShape="0">
                  <a:gsLst>
                    <a:gs pos="0">
                      <a:srgbClr val="5F5F5F"/>
                    </a:gs>
                    <a:gs pos="100000">
                      <a:srgbClr val="CECECE"/>
                    </a:gs>
                  </a:gsLst>
                  <a:lin ang="0" scaled="1"/>
                </a:gra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51" name="Freeform 50"/>
                <p:cNvSpPr>
                  <a:spLocks noChangeAspect="1"/>
                </p:cNvSpPr>
                <p:nvPr/>
              </p:nvSpPr>
              <p:spPr bwMode="auto">
                <a:xfrm>
                  <a:off x="2776" y="3075"/>
                  <a:ext cx="574" cy="909"/>
                </a:xfrm>
                <a:custGeom>
                  <a:avLst/>
                  <a:gdLst>
                    <a:gd name="T0" fmla="*/ 0 w 574"/>
                    <a:gd name="T1" fmla="*/ 0 h 909"/>
                    <a:gd name="T2" fmla="*/ 0 w 574"/>
                    <a:gd name="T3" fmla="*/ 670 h 909"/>
                    <a:gd name="T4" fmla="*/ 239 w 574"/>
                    <a:gd name="T5" fmla="*/ 909 h 909"/>
                    <a:gd name="T6" fmla="*/ 574 w 574"/>
                    <a:gd name="T7" fmla="*/ 909 h 909"/>
                    <a:gd name="T8" fmla="*/ 574 w 574"/>
                    <a:gd name="T9" fmla="*/ 239 h 909"/>
                    <a:gd name="T10" fmla="*/ 335 w 574"/>
                    <a:gd name="T11" fmla="*/ 0 h 909"/>
                    <a:gd name="T12" fmla="*/ 0 w 574"/>
                    <a:gd name="T13" fmla="*/ 0 h 909"/>
                    <a:gd name="T14" fmla="*/ 0 60000 65536"/>
                    <a:gd name="T15" fmla="*/ 0 60000 65536"/>
                    <a:gd name="T16" fmla="*/ 0 60000 65536"/>
                    <a:gd name="T17" fmla="*/ 0 60000 65536"/>
                    <a:gd name="T18" fmla="*/ 0 60000 65536"/>
                    <a:gd name="T19" fmla="*/ 0 60000 65536"/>
                    <a:gd name="T20" fmla="*/ 0 60000 65536"/>
                    <a:gd name="T21" fmla="*/ 0 w 574"/>
                    <a:gd name="T22" fmla="*/ 0 h 909"/>
                    <a:gd name="T23" fmla="*/ 574 w 574"/>
                    <a:gd name="T24" fmla="*/ 909 h 9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4" h="909">
                      <a:moveTo>
                        <a:pt x="0" y="0"/>
                      </a:moveTo>
                      <a:lnTo>
                        <a:pt x="0" y="670"/>
                      </a:lnTo>
                      <a:lnTo>
                        <a:pt x="239" y="909"/>
                      </a:lnTo>
                      <a:lnTo>
                        <a:pt x="574" y="909"/>
                      </a:lnTo>
                      <a:lnTo>
                        <a:pt x="574" y="239"/>
                      </a:lnTo>
                      <a:lnTo>
                        <a:pt x="335" y="0"/>
                      </a:lnTo>
                      <a:lnTo>
                        <a:pt x="0"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52" name="Line 51"/>
                <p:cNvSpPr>
                  <a:spLocks noChangeAspect="1" noChangeShapeType="1"/>
                </p:cNvSpPr>
                <p:nvPr/>
              </p:nvSpPr>
              <p:spPr bwMode="auto">
                <a:xfrm>
                  <a:off x="3015" y="3314"/>
                  <a:ext cx="335" cy="1"/>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153" name="Line 52"/>
                <p:cNvSpPr>
                  <a:spLocks noChangeAspect="1" noChangeShapeType="1"/>
                </p:cNvSpPr>
                <p:nvPr/>
              </p:nvSpPr>
              <p:spPr bwMode="auto">
                <a:xfrm flipH="1" flipV="1">
                  <a:off x="2776" y="3075"/>
                  <a:ext cx="239" cy="239"/>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154" name="Line 53"/>
                <p:cNvSpPr>
                  <a:spLocks noChangeAspect="1" noChangeShapeType="1"/>
                </p:cNvSpPr>
                <p:nvPr/>
              </p:nvSpPr>
              <p:spPr bwMode="auto">
                <a:xfrm>
                  <a:off x="3015" y="3314"/>
                  <a:ext cx="1" cy="670"/>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grpSp>
          <p:grpSp>
            <p:nvGrpSpPr>
              <p:cNvPr id="52" name="Group 54"/>
              <p:cNvGrpSpPr>
                <a:grpSpLocks noChangeAspect="1"/>
              </p:cNvGrpSpPr>
              <p:nvPr/>
            </p:nvGrpSpPr>
            <p:grpSpPr bwMode="auto">
              <a:xfrm>
                <a:off x="766" y="2931"/>
                <a:ext cx="2688" cy="391"/>
                <a:chOff x="766" y="2931"/>
                <a:chExt cx="2688" cy="391"/>
              </a:xfrm>
            </p:grpSpPr>
            <p:sp>
              <p:nvSpPr>
                <p:cNvPr id="148" name="Freeform 55"/>
                <p:cNvSpPr>
                  <a:spLocks noChangeAspect="1"/>
                </p:cNvSpPr>
                <p:nvPr/>
              </p:nvSpPr>
              <p:spPr bwMode="auto">
                <a:xfrm>
                  <a:off x="766" y="2931"/>
                  <a:ext cx="2688" cy="391"/>
                </a:xfrm>
                <a:custGeom>
                  <a:avLst/>
                  <a:gdLst>
                    <a:gd name="T0" fmla="*/ 375 w 2688"/>
                    <a:gd name="T1" fmla="*/ 0 h 391"/>
                    <a:gd name="T2" fmla="*/ 0 w 2688"/>
                    <a:gd name="T3" fmla="*/ 391 h 391"/>
                    <a:gd name="T4" fmla="*/ 2688 w 2688"/>
                    <a:gd name="T5" fmla="*/ 391 h 391"/>
                    <a:gd name="T6" fmla="*/ 2313 w 2688"/>
                    <a:gd name="T7" fmla="*/ 0 h 391"/>
                    <a:gd name="T8" fmla="*/ 375 w 2688"/>
                    <a:gd name="T9" fmla="*/ 0 h 391"/>
                    <a:gd name="T10" fmla="*/ 0 60000 65536"/>
                    <a:gd name="T11" fmla="*/ 0 60000 65536"/>
                    <a:gd name="T12" fmla="*/ 0 60000 65536"/>
                    <a:gd name="T13" fmla="*/ 0 60000 65536"/>
                    <a:gd name="T14" fmla="*/ 0 60000 65536"/>
                    <a:gd name="T15" fmla="*/ 0 w 2688"/>
                    <a:gd name="T16" fmla="*/ 0 h 391"/>
                    <a:gd name="T17" fmla="*/ 2688 w 2688"/>
                    <a:gd name="T18" fmla="*/ 391 h 391"/>
                  </a:gdLst>
                  <a:ahLst/>
                  <a:cxnLst>
                    <a:cxn ang="T10">
                      <a:pos x="T0" y="T1"/>
                    </a:cxn>
                    <a:cxn ang="T11">
                      <a:pos x="T2" y="T3"/>
                    </a:cxn>
                    <a:cxn ang="T12">
                      <a:pos x="T4" y="T5"/>
                    </a:cxn>
                    <a:cxn ang="T13">
                      <a:pos x="T6" y="T7"/>
                    </a:cxn>
                    <a:cxn ang="T14">
                      <a:pos x="T8" y="T9"/>
                    </a:cxn>
                  </a:cxnLst>
                  <a:rect l="T15" t="T16" r="T17" b="T18"/>
                  <a:pathLst>
                    <a:path w="2688" h="391">
                      <a:moveTo>
                        <a:pt x="375" y="0"/>
                      </a:moveTo>
                      <a:lnTo>
                        <a:pt x="0" y="391"/>
                      </a:lnTo>
                      <a:lnTo>
                        <a:pt x="2688" y="391"/>
                      </a:lnTo>
                      <a:lnTo>
                        <a:pt x="2313" y="0"/>
                      </a:lnTo>
                      <a:lnTo>
                        <a:pt x="375" y="0"/>
                      </a:lnTo>
                      <a:close/>
                    </a:path>
                  </a:pathLst>
                </a:custGeom>
                <a:solidFill>
                  <a:srgbClr val="919191"/>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49" name="Freeform 56"/>
                <p:cNvSpPr>
                  <a:spLocks noChangeAspect="1"/>
                </p:cNvSpPr>
                <p:nvPr/>
              </p:nvSpPr>
              <p:spPr bwMode="auto">
                <a:xfrm>
                  <a:off x="766" y="2931"/>
                  <a:ext cx="2680" cy="383"/>
                </a:xfrm>
                <a:custGeom>
                  <a:avLst/>
                  <a:gdLst>
                    <a:gd name="T0" fmla="*/ 375 w 2680"/>
                    <a:gd name="T1" fmla="*/ 0 h 383"/>
                    <a:gd name="T2" fmla="*/ 0 w 2680"/>
                    <a:gd name="T3" fmla="*/ 383 h 383"/>
                    <a:gd name="T4" fmla="*/ 2680 w 2680"/>
                    <a:gd name="T5" fmla="*/ 383 h 383"/>
                    <a:gd name="T6" fmla="*/ 2305 w 2680"/>
                    <a:gd name="T7" fmla="*/ 0 h 383"/>
                    <a:gd name="T8" fmla="*/ 375 w 2680"/>
                    <a:gd name="T9" fmla="*/ 0 h 383"/>
                    <a:gd name="T10" fmla="*/ 0 60000 65536"/>
                    <a:gd name="T11" fmla="*/ 0 60000 65536"/>
                    <a:gd name="T12" fmla="*/ 0 60000 65536"/>
                    <a:gd name="T13" fmla="*/ 0 60000 65536"/>
                    <a:gd name="T14" fmla="*/ 0 60000 65536"/>
                    <a:gd name="T15" fmla="*/ 0 w 2680"/>
                    <a:gd name="T16" fmla="*/ 0 h 383"/>
                    <a:gd name="T17" fmla="*/ 2680 w 2680"/>
                    <a:gd name="T18" fmla="*/ 383 h 383"/>
                  </a:gdLst>
                  <a:ahLst/>
                  <a:cxnLst>
                    <a:cxn ang="T10">
                      <a:pos x="T0" y="T1"/>
                    </a:cxn>
                    <a:cxn ang="T11">
                      <a:pos x="T2" y="T3"/>
                    </a:cxn>
                    <a:cxn ang="T12">
                      <a:pos x="T4" y="T5"/>
                    </a:cxn>
                    <a:cxn ang="T13">
                      <a:pos x="T6" y="T7"/>
                    </a:cxn>
                    <a:cxn ang="T14">
                      <a:pos x="T8" y="T9"/>
                    </a:cxn>
                  </a:cxnLst>
                  <a:rect l="T15" t="T16" r="T17" b="T18"/>
                  <a:pathLst>
                    <a:path w="2680" h="383">
                      <a:moveTo>
                        <a:pt x="375" y="0"/>
                      </a:moveTo>
                      <a:lnTo>
                        <a:pt x="0" y="383"/>
                      </a:lnTo>
                      <a:lnTo>
                        <a:pt x="2680" y="383"/>
                      </a:lnTo>
                      <a:lnTo>
                        <a:pt x="2305" y="0"/>
                      </a:lnTo>
                      <a:lnTo>
                        <a:pt x="375"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141" name="Rectangle 57"/>
              <p:cNvSpPr>
                <a:spLocks noChangeAspect="1" noChangeArrowheads="1"/>
              </p:cNvSpPr>
              <p:nvPr/>
            </p:nvSpPr>
            <p:spPr bwMode="auto">
              <a:xfrm>
                <a:off x="770" y="3318"/>
                <a:ext cx="2680" cy="96"/>
              </a:xfrm>
              <a:prstGeom prst="rect">
                <a:avLst/>
              </a:prstGeom>
              <a:solidFill>
                <a:srgbClr val="CECECE"/>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nvGrpSpPr>
              <p:cNvPr id="53" name="Group 58"/>
              <p:cNvGrpSpPr>
                <a:grpSpLocks noChangeAspect="1"/>
              </p:cNvGrpSpPr>
              <p:nvPr/>
            </p:nvGrpSpPr>
            <p:grpSpPr bwMode="auto">
              <a:xfrm>
                <a:off x="1005" y="2884"/>
                <a:ext cx="2210" cy="199"/>
                <a:chOff x="1005" y="2884"/>
                <a:chExt cx="2210" cy="199"/>
              </a:xfrm>
            </p:grpSpPr>
            <p:sp>
              <p:nvSpPr>
                <p:cNvPr id="146" name="Freeform 59"/>
                <p:cNvSpPr>
                  <a:spLocks noChangeAspect="1"/>
                </p:cNvSpPr>
                <p:nvPr/>
              </p:nvSpPr>
              <p:spPr bwMode="auto">
                <a:xfrm>
                  <a:off x="1005" y="2884"/>
                  <a:ext cx="2210" cy="199"/>
                </a:xfrm>
                <a:custGeom>
                  <a:avLst/>
                  <a:gdLst>
                    <a:gd name="T0" fmla="*/ 40 w 2210"/>
                    <a:gd name="T1" fmla="*/ 0 h 199"/>
                    <a:gd name="T2" fmla="*/ 0 w 2210"/>
                    <a:gd name="T3" fmla="*/ 199 h 199"/>
                    <a:gd name="T4" fmla="*/ 2210 w 2210"/>
                    <a:gd name="T5" fmla="*/ 199 h 199"/>
                    <a:gd name="T6" fmla="*/ 2170 w 2210"/>
                    <a:gd name="T7" fmla="*/ 0 h 199"/>
                    <a:gd name="T8" fmla="*/ 40 w 2210"/>
                    <a:gd name="T9" fmla="*/ 0 h 199"/>
                    <a:gd name="T10" fmla="*/ 0 60000 65536"/>
                    <a:gd name="T11" fmla="*/ 0 60000 65536"/>
                    <a:gd name="T12" fmla="*/ 0 60000 65536"/>
                    <a:gd name="T13" fmla="*/ 0 60000 65536"/>
                    <a:gd name="T14" fmla="*/ 0 60000 65536"/>
                    <a:gd name="T15" fmla="*/ 0 w 2210"/>
                    <a:gd name="T16" fmla="*/ 0 h 199"/>
                    <a:gd name="T17" fmla="*/ 2210 w 2210"/>
                    <a:gd name="T18" fmla="*/ 199 h 199"/>
                  </a:gdLst>
                  <a:ahLst/>
                  <a:cxnLst>
                    <a:cxn ang="T10">
                      <a:pos x="T0" y="T1"/>
                    </a:cxn>
                    <a:cxn ang="T11">
                      <a:pos x="T2" y="T3"/>
                    </a:cxn>
                    <a:cxn ang="T12">
                      <a:pos x="T4" y="T5"/>
                    </a:cxn>
                    <a:cxn ang="T13">
                      <a:pos x="T6" y="T7"/>
                    </a:cxn>
                    <a:cxn ang="T14">
                      <a:pos x="T8" y="T9"/>
                    </a:cxn>
                  </a:cxnLst>
                  <a:rect l="T15" t="T16" r="T17" b="T18"/>
                  <a:pathLst>
                    <a:path w="2210" h="199">
                      <a:moveTo>
                        <a:pt x="40" y="0"/>
                      </a:moveTo>
                      <a:lnTo>
                        <a:pt x="0" y="199"/>
                      </a:lnTo>
                      <a:lnTo>
                        <a:pt x="2210" y="199"/>
                      </a:lnTo>
                      <a:lnTo>
                        <a:pt x="2170" y="0"/>
                      </a:lnTo>
                      <a:lnTo>
                        <a:pt x="40" y="0"/>
                      </a:lnTo>
                      <a:close/>
                    </a:path>
                  </a:pathLst>
                </a:custGeom>
                <a:solidFill>
                  <a:srgbClr val="919191"/>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47" name="Freeform 60"/>
                <p:cNvSpPr>
                  <a:spLocks noChangeAspect="1"/>
                </p:cNvSpPr>
                <p:nvPr/>
              </p:nvSpPr>
              <p:spPr bwMode="auto">
                <a:xfrm>
                  <a:off x="1005" y="2884"/>
                  <a:ext cx="2202" cy="191"/>
                </a:xfrm>
                <a:custGeom>
                  <a:avLst/>
                  <a:gdLst>
                    <a:gd name="T0" fmla="*/ 40 w 2202"/>
                    <a:gd name="T1" fmla="*/ 0 h 191"/>
                    <a:gd name="T2" fmla="*/ 0 w 2202"/>
                    <a:gd name="T3" fmla="*/ 191 h 191"/>
                    <a:gd name="T4" fmla="*/ 2202 w 2202"/>
                    <a:gd name="T5" fmla="*/ 191 h 191"/>
                    <a:gd name="T6" fmla="*/ 2162 w 2202"/>
                    <a:gd name="T7" fmla="*/ 0 h 191"/>
                    <a:gd name="T8" fmla="*/ 40 w 2202"/>
                    <a:gd name="T9" fmla="*/ 0 h 191"/>
                    <a:gd name="T10" fmla="*/ 0 60000 65536"/>
                    <a:gd name="T11" fmla="*/ 0 60000 65536"/>
                    <a:gd name="T12" fmla="*/ 0 60000 65536"/>
                    <a:gd name="T13" fmla="*/ 0 60000 65536"/>
                    <a:gd name="T14" fmla="*/ 0 60000 65536"/>
                    <a:gd name="T15" fmla="*/ 0 w 2202"/>
                    <a:gd name="T16" fmla="*/ 0 h 191"/>
                    <a:gd name="T17" fmla="*/ 2202 w 2202"/>
                    <a:gd name="T18" fmla="*/ 191 h 191"/>
                  </a:gdLst>
                  <a:ahLst/>
                  <a:cxnLst>
                    <a:cxn ang="T10">
                      <a:pos x="T0" y="T1"/>
                    </a:cxn>
                    <a:cxn ang="T11">
                      <a:pos x="T2" y="T3"/>
                    </a:cxn>
                    <a:cxn ang="T12">
                      <a:pos x="T4" y="T5"/>
                    </a:cxn>
                    <a:cxn ang="T13">
                      <a:pos x="T6" y="T7"/>
                    </a:cxn>
                    <a:cxn ang="T14">
                      <a:pos x="T8" y="T9"/>
                    </a:cxn>
                  </a:cxnLst>
                  <a:rect l="T15" t="T16" r="T17" b="T18"/>
                  <a:pathLst>
                    <a:path w="2202" h="191">
                      <a:moveTo>
                        <a:pt x="40" y="0"/>
                      </a:moveTo>
                      <a:lnTo>
                        <a:pt x="0" y="191"/>
                      </a:lnTo>
                      <a:lnTo>
                        <a:pt x="2202" y="191"/>
                      </a:lnTo>
                      <a:lnTo>
                        <a:pt x="2162" y="0"/>
                      </a:lnTo>
                      <a:lnTo>
                        <a:pt x="40"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58" name="Group 61"/>
              <p:cNvGrpSpPr>
                <a:grpSpLocks noChangeAspect="1"/>
              </p:cNvGrpSpPr>
              <p:nvPr/>
            </p:nvGrpSpPr>
            <p:grpSpPr bwMode="auto">
              <a:xfrm>
                <a:off x="1053" y="2692"/>
                <a:ext cx="2114" cy="199"/>
                <a:chOff x="1053" y="2692"/>
                <a:chExt cx="2114" cy="199"/>
              </a:xfrm>
            </p:grpSpPr>
            <p:sp>
              <p:nvSpPr>
                <p:cNvPr id="144" name="Freeform 62"/>
                <p:cNvSpPr>
                  <a:spLocks noChangeAspect="1"/>
                </p:cNvSpPr>
                <p:nvPr/>
              </p:nvSpPr>
              <p:spPr bwMode="auto">
                <a:xfrm>
                  <a:off x="1053" y="2692"/>
                  <a:ext cx="2114" cy="199"/>
                </a:xfrm>
                <a:custGeom>
                  <a:avLst/>
                  <a:gdLst>
                    <a:gd name="T0" fmla="*/ 192 w 2114"/>
                    <a:gd name="T1" fmla="*/ 0 h 199"/>
                    <a:gd name="T2" fmla="*/ 0 w 2114"/>
                    <a:gd name="T3" fmla="*/ 199 h 199"/>
                    <a:gd name="T4" fmla="*/ 2114 w 2114"/>
                    <a:gd name="T5" fmla="*/ 199 h 199"/>
                    <a:gd name="T6" fmla="*/ 1922 w 2114"/>
                    <a:gd name="T7" fmla="*/ 0 h 199"/>
                    <a:gd name="T8" fmla="*/ 192 w 2114"/>
                    <a:gd name="T9" fmla="*/ 0 h 199"/>
                    <a:gd name="T10" fmla="*/ 0 60000 65536"/>
                    <a:gd name="T11" fmla="*/ 0 60000 65536"/>
                    <a:gd name="T12" fmla="*/ 0 60000 65536"/>
                    <a:gd name="T13" fmla="*/ 0 60000 65536"/>
                    <a:gd name="T14" fmla="*/ 0 60000 65536"/>
                    <a:gd name="T15" fmla="*/ 0 w 2114"/>
                    <a:gd name="T16" fmla="*/ 0 h 199"/>
                    <a:gd name="T17" fmla="*/ 2114 w 2114"/>
                    <a:gd name="T18" fmla="*/ 199 h 199"/>
                  </a:gdLst>
                  <a:ahLst/>
                  <a:cxnLst>
                    <a:cxn ang="T10">
                      <a:pos x="T0" y="T1"/>
                    </a:cxn>
                    <a:cxn ang="T11">
                      <a:pos x="T2" y="T3"/>
                    </a:cxn>
                    <a:cxn ang="T12">
                      <a:pos x="T4" y="T5"/>
                    </a:cxn>
                    <a:cxn ang="T13">
                      <a:pos x="T6" y="T7"/>
                    </a:cxn>
                    <a:cxn ang="T14">
                      <a:pos x="T8" y="T9"/>
                    </a:cxn>
                  </a:cxnLst>
                  <a:rect l="T15" t="T16" r="T17" b="T18"/>
                  <a:pathLst>
                    <a:path w="2114" h="199">
                      <a:moveTo>
                        <a:pt x="192" y="0"/>
                      </a:moveTo>
                      <a:lnTo>
                        <a:pt x="0" y="199"/>
                      </a:lnTo>
                      <a:lnTo>
                        <a:pt x="2114" y="199"/>
                      </a:lnTo>
                      <a:lnTo>
                        <a:pt x="1922" y="0"/>
                      </a:lnTo>
                      <a:lnTo>
                        <a:pt x="192" y="0"/>
                      </a:lnTo>
                      <a:close/>
                    </a:path>
                  </a:pathLst>
                </a:custGeom>
                <a:solidFill>
                  <a:srgbClr val="919191"/>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45" name="Freeform 63"/>
                <p:cNvSpPr>
                  <a:spLocks noChangeAspect="1"/>
                </p:cNvSpPr>
                <p:nvPr/>
              </p:nvSpPr>
              <p:spPr bwMode="auto">
                <a:xfrm>
                  <a:off x="1053" y="2692"/>
                  <a:ext cx="2106" cy="192"/>
                </a:xfrm>
                <a:custGeom>
                  <a:avLst/>
                  <a:gdLst>
                    <a:gd name="T0" fmla="*/ 192 w 2106"/>
                    <a:gd name="T1" fmla="*/ 0 h 192"/>
                    <a:gd name="T2" fmla="*/ 0 w 2106"/>
                    <a:gd name="T3" fmla="*/ 192 h 192"/>
                    <a:gd name="T4" fmla="*/ 2106 w 2106"/>
                    <a:gd name="T5" fmla="*/ 192 h 192"/>
                    <a:gd name="T6" fmla="*/ 1914 w 2106"/>
                    <a:gd name="T7" fmla="*/ 0 h 192"/>
                    <a:gd name="T8" fmla="*/ 192 w 2106"/>
                    <a:gd name="T9" fmla="*/ 0 h 192"/>
                    <a:gd name="T10" fmla="*/ 0 60000 65536"/>
                    <a:gd name="T11" fmla="*/ 0 60000 65536"/>
                    <a:gd name="T12" fmla="*/ 0 60000 65536"/>
                    <a:gd name="T13" fmla="*/ 0 60000 65536"/>
                    <a:gd name="T14" fmla="*/ 0 60000 65536"/>
                    <a:gd name="T15" fmla="*/ 0 w 2106"/>
                    <a:gd name="T16" fmla="*/ 0 h 192"/>
                    <a:gd name="T17" fmla="*/ 2106 w 2106"/>
                    <a:gd name="T18" fmla="*/ 192 h 192"/>
                  </a:gdLst>
                  <a:ahLst/>
                  <a:cxnLst>
                    <a:cxn ang="T10">
                      <a:pos x="T0" y="T1"/>
                    </a:cxn>
                    <a:cxn ang="T11">
                      <a:pos x="T2" y="T3"/>
                    </a:cxn>
                    <a:cxn ang="T12">
                      <a:pos x="T4" y="T5"/>
                    </a:cxn>
                    <a:cxn ang="T13">
                      <a:pos x="T6" y="T7"/>
                    </a:cxn>
                    <a:cxn ang="T14">
                      <a:pos x="T8" y="T9"/>
                    </a:cxn>
                  </a:cxnLst>
                  <a:rect l="T15" t="T16" r="T17" b="T18"/>
                  <a:pathLst>
                    <a:path w="2106" h="192">
                      <a:moveTo>
                        <a:pt x="192" y="0"/>
                      </a:moveTo>
                      <a:lnTo>
                        <a:pt x="0" y="192"/>
                      </a:lnTo>
                      <a:lnTo>
                        <a:pt x="2106" y="192"/>
                      </a:lnTo>
                      <a:lnTo>
                        <a:pt x="1914" y="0"/>
                      </a:lnTo>
                      <a:lnTo>
                        <a:pt x="192"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grpSp>
          <p:nvGrpSpPr>
            <p:cNvPr id="64" name="Group 64"/>
            <p:cNvGrpSpPr>
              <a:grpSpLocks noChangeAspect="1"/>
            </p:cNvGrpSpPr>
            <p:nvPr/>
          </p:nvGrpSpPr>
          <p:grpSpPr bwMode="auto">
            <a:xfrm>
              <a:off x="2543" y="2520"/>
              <a:ext cx="546" cy="84"/>
              <a:chOff x="1811" y="2772"/>
              <a:chExt cx="546" cy="84"/>
            </a:xfrm>
          </p:grpSpPr>
          <p:grpSp>
            <p:nvGrpSpPr>
              <p:cNvPr id="65" name="Group 65"/>
              <p:cNvGrpSpPr>
                <a:grpSpLocks noChangeAspect="1"/>
              </p:cNvGrpSpPr>
              <p:nvPr/>
            </p:nvGrpSpPr>
            <p:grpSpPr bwMode="auto">
              <a:xfrm>
                <a:off x="1811" y="2772"/>
                <a:ext cx="542" cy="48"/>
                <a:chOff x="1811" y="2772"/>
                <a:chExt cx="542" cy="48"/>
              </a:xfrm>
            </p:grpSpPr>
            <p:sp>
              <p:nvSpPr>
                <p:cNvPr id="135" name="Freeform 66"/>
                <p:cNvSpPr>
                  <a:spLocks noChangeAspect="1"/>
                </p:cNvSpPr>
                <p:nvPr/>
              </p:nvSpPr>
              <p:spPr bwMode="auto">
                <a:xfrm>
                  <a:off x="1811" y="2780"/>
                  <a:ext cx="542" cy="40"/>
                </a:xfrm>
                <a:custGeom>
                  <a:avLst/>
                  <a:gdLst>
                    <a:gd name="T0" fmla="*/ 0 w 542"/>
                    <a:gd name="T1" fmla="*/ 40 h 40"/>
                    <a:gd name="T2" fmla="*/ 542 w 542"/>
                    <a:gd name="T3" fmla="*/ 40 h 40"/>
                    <a:gd name="T4" fmla="*/ 510 w 542"/>
                    <a:gd name="T5" fmla="*/ 0 h 40"/>
                    <a:gd name="T6" fmla="*/ 32 w 542"/>
                    <a:gd name="T7" fmla="*/ 0 h 40"/>
                    <a:gd name="T8" fmla="*/ 0 w 542"/>
                    <a:gd name="T9" fmla="*/ 40 h 40"/>
                    <a:gd name="T10" fmla="*/ 0 60000 65536"/>
                    <a:gd name="T11" fmla="*/ 0 60000 65536"/>
                    <a:gd name="T12" fmla="*/ 0 60000 65536"/>
                    <a:gd name="T13" fmla="*/ 0 60000 65536"/>
                    <a:gd name="T14" fmla="*/ 0 60000 65536"/>
                    <a:gd name="T15" fmla="*/ 0 w 542"/>
                    <a:gd name="T16" fmla="*/ 0 h 40"/>
                    <a:gd name="T17" fmla="*/ 542 w 542"/>
                    <a:gd name="T18" fmla="*/ 40 h 40"/>
                  </a:gdLst>
                  <a:ahLst/>
                  <a:cxnLst>
                    <a:cxn ang="T10">
                      <a:pos x="T0" y="T1"/>
                    </a:cxn>
                    <a:cxn ang="T11">
                      <a:pos x="T2" y="T3"/>
                    </a:cxn>
                    <a:cxn ang="T12">
                      <a:pos x="T4" y="T5"/>
                    </a:cxn>
                    <a:cxn ang="T13">
                      <a:pos x="T6" y="T7"/>
                    </a:cxn>
                    <a:cxn ang="T14">
                      <a:pos x="T8" y="T9"/>
                    </a:cxn>
                  </a:cxnLst>
                  <a:rect l="T15" t="T16" r="T17" b="T18"/>
                  <a:pathLst>
                    <a:path w="542" h="40">
                      <a:moveTo>
                        <a:pt x="0" y="40"/>
                      </a:moveTo>
                      <a:lnTo>
                        <a:pt x="542" y="40"/>
                      </a:lnTo>
                      <a:lnTo>
                        <a:pt x="510" y="0"/>
                      </a:lnTo>
                      <a:lnTo>
                        <a:pt x="32" y="0"/>
                      </a:lnTo>
                      <a:lnTo>
                        <a:pt x="0" y="40"/>
                      </a:lnTo>
                      <a:close/>
                    </a:path>
                  </a:pathLst>
                </a:cu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36" name="Freeform 67"/>
                <p:cNvSpPr>
                  <a:spLocks noChangeAspect="1"/>
                </p:cNvSpPr>
                <p:nvPr/>
              </p:nvSpPr>
              <p:spPr bwMode="auto">
                <a:xfrm>
                  <a:off x="1811" y="2772"/>
                  <a:ext cx="542" cy="40"/>
                </a:xfrm>
                <a:custGeom>
                  <a:avLst/>
                  <a:gdLst>
                    <a:gd name="T0" fmla="*/ 0 w 542"/>
                    <a:gd name="T1" fmla="*/ 40 h 40"/>
                    <a:gd name="T2" fmla="*/ 542 w 542"/>
                    <a:gd name="T3" fmla="*/ 40 h 40"/>
                    <a:gd name="T4" fmla="*/ 510 w 542"/>
                    <a:gd name="T5" fmla="*/ 0 h 40"/>
                    <a:gd name="T6" fmla="*/ 32 w 542"/>
                    <a:gd name="T7" fmla="*/ 0 h 40"/>
                    <a:gd name="T8" fmla="*/ 0 w 542"/>
                    <a:gd name="T9" fmla="*/ 40 h 40"/>
                    <a:gd name="T10" fmla="*/ 0 60000 65536"/>
                    <a:gd name="T11" fmla="*/ 0 60000 65536"/>
                    <a:gd name="T12" fmla="*/ 0 60000 65536"/>
                    <a:gd name="T13" fmla="*/ 0 60000 65536"/>
                    <a:gd name="T14" fmla="*/ 0 60000 65536"/>
                    <a:gd name="T15" fmla="*/ 0 w 542"/>
                    <a:gd name="T16" fmla="*/ 0 h 40"/>
                    <a:gd name="T17" fmla="*/ 542 w 542"/>
                    <a:gd name="T18" fmla="*/ 40 h 40"/>
                  </a:gdLst>
                  <a:ahLst/>
                  <a:cxnLst>
                    <a:cxn ang="T10">
                      <a:pos x="T0" y="T1"/>
                    </a:cxn>
                    <a:cxn ang="T11">
                      <a:pos x="T2" y="T3"/>
                    </a:cxn>
                    <a:cxn ang="T12">
                      <a:pos x="T4" y="T5"/>
                    </a:cxn>
                    <a:cxn ang="T13">
                      <a:pos x="T6" y="T7"/>
                    </a:cxn>
                    <a:cxn ang="T14">
                      <a:pos x="T8" y="T9"/>
                    </a:cxn>
                  </a:cxnLst>
                  <a:rect l="T15" t="T16" r="T17" b="T18"/>
                  <a:pathLst>
                    <a:path w="542" h="40">
                      <a:moveTo>
                        <a:pt x="0" y="40"/>
                      </a:moveTo>
                      <a:lnTo>
                        <a:pt x="542" y="40"/>
                      </a:lnTo>
                      <a:lnTo>
                        <a:pt x="510" y="0"/>
                      </a:lnTo>
                      <a:lnTo>
                        <a:pt x="32" y="0"/>
                      </a:lnTo>
                      <a:lnTo>
                        <a:pt x="0" y="4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134" name="Rectangle 68"/>
              <p:cNvSpPr>
                <a:spLocks noChangeAspect="1" noChangeArrowheads="1"/>
              </p:cNvSpPr>
              <p:nvPr/>
            </p:nvSpPr>
            <p:spPr bwMode="auto">
              <a:xfrm>
                <a:off x="1815" y="2824"/>
                <a:ext cx="542" cy="32"/>
              </a:xfrm>
              <a:prstGeom prst="rect">
                <a:avLst/>
              </a:prstGeom>
              <a:solidFill>
                <a:srgbClr val="C0C0C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66" name="Group 69"/>
            <p:cNvGrpSpPr>
              <a:grpSpLocks noChangeAspect="1"/>
            </p:cNvGrpSpPr>
            <p:nvPr/>
          </p:nvGrpSpPr>
          <p:grpSpPr bwMode="auto">
            <a:xfrm>
              <a:off x="2671" y="2488"/>
              <a:ext cx="287" cy="80"/>
              <a:chOff x="1939" y="2740"/>
              <a:chExt cx="287" cy="80"/>
            </a:xfrm>
          </p:grpSpPr>
          <p:sp>
            <p:nvSpPr>
              <p:cNvPr id="131" name="Freeform 70"/>
              <p:cNvSpPr>
                <a:spLocks noChangeAspect="1"/>
              </p:cNvSpPr>
              <p:nvPr/>
            </p:nvSpPr>
            <p:spPr bwMode="auto">
              <a:xfrm>
                <a:off x="1939" y="2748"/>
                <a:ext cx="287" cy="72"/>
              </a:xfrm>
              <a:custGeom>
                <a:avLst/>
                <a:gdLst>
                  <a:gd name="T0" fmla="*/ 0 w 287"/>
                  <a:gd name="T1" fmla="*/ 40 h 72"/>
                  <a:gd name="T2" fmla="*/ 0 w 287"/>
                  <a:gd name="T3" fmla="*/ 0 h 72"/>
                  <a:gd name="T4" fmla="*/ 287 w 287"/>
                  <a:gd name="T5" fmla="*/ 0 h 72"/>
                  <a:gd name="T6" fmla="*/ 287 w 287"/>
                  <a:gd name="T7" fmla="*/ 40 h 72"/>
                  <a:gd name="T8" fmla="*/ 287 w 287"/>
                  <a:gd name="T9" fmla="*/ 40 h 72"/>
                  <a:gd name="T10" fmla="*/ 287 w 287"/>
                  <a:gd name="T11" fmla="*/ 48 h 72"/>
                  <a:gd name="T12" fmla="*/ 279 w 287"/>
                  <a:gd name="T13" fmla="*/ 48 h 72"/>
                  <a:gd name="T14" fmla="*/ 271 w 287"/>
                  <a:gd name="T15" fmla="*/ 56 h 72"/>
                  <a:gd name="T16" fmla="*/ 263 w 287"/>
                  <a:gd name="T17" fmla="*/ 56 h 72"/>
                  <a:gd name="T18" fmla="*/ 255 w 287"/>
                  <a:gd name="T19" fmla="*/ 56 h 72"/>
                  <a:gd name="T20" fmla="*/ 247 w 287"/>
                  <a:gd name="T21" fmla="*/ 64 h 72"/>
                  <a:gd name="T22" fmla="*/ 239 w 287"/>
                  <a:gd name="T23" fmla="*/ 64 h 72"/>
                  <a:gd name="T24" fmla="*/ 223 w 287"/>
                  <a:gd name="T25" fmla="*/ 64 h 72"/>
                  <a:gd name="T26" fmla="*/ 215 w 287"/>
                  <a:gd name="T27" fmla="*/ 64 h 72"/>
                  <a:gd name="T28" fmla="*/ 199 w 287"/>
                  <a:gd name="T29" fmla="*/ 64 h 72"/>
                  <a:gd name="T30" fmla="*/ 183 w 287"/>
                  <a:gd name="T31" fmla="*/ 72 h 72"/>
                  <a:gd name="T32" fmla="*/ 175 w 287"/>
                  <a:gd name="T33" fmla="*/ 72 h 72"/>
                  <a:gd name="T34" fmla="*/ 159 w 287"/>
                  <a:gd name="T35" fmla="*/ 72 h 72"/>
                  <a:gd name="T36" fmla="*/ 135 w 287"/>
                  <a:gd name="T37" fmla="*/ 72 h 72"/>
                  <a:gd name="T38" fmla="*/ 119 w 287"/>
                  <a:gd name="T39" fmla="*/ 72 h 72"/>
                  <a:gd name="T40" fmla="*/ 103 w 287"/>
                  <a:gd name="T41" fmla="*/ 72 h 72"/>
                  <a:gd name="T42" fmla="*/ 87 w 287"/>
                  <a:gd name="T43" fmla="*/ 64 h 72"/>
                  <a:gd name="T44" fmla="*/ 71 w 287"/>
                  <a:gd name="T45" fmla="*/ 64 h 72"/>
                  <a:gd name="T46" fmla="*/ 63 w 287"/>
                  <a:gd name="T47" fmla="*/ 64 h 72"/>
                  <a:gd name="T48" fmla="*/ 47 w 287"/>
                  <a:gd name="T49" fmla="*/ 64 h 72"/>
                  <a:gd name="T50" fmla="*/ 39 w 287"/>
                  <a:gd name="T51" fmla="*/ 56 h 72"/>
                  <a:gd name="T52" fmla="*/ 23 w 287"/>
                  <a:gd name="T53" fmla="*/ 56 h 72"/>
                  <a:gd name="T54" fmla="*/ 15 w 287"/>
                  <a:gd name="T55" fmla="*/ 56 h 72"/>
                  <a:gd name="T56" fmla="*/ 15 w 287"/>
                  <a:gd name="T57" fmla="*/ 48 h 72"/>
                  <a:gd name="T58" fmla="*/ 7 w 287"/>
                  <a:gd name="T59" fmla="*/ 48 h 72"/>
                  <a:gd name="T60" fmla="*/ 7 w 287"/>
                  <a:gd name="T61" fmla="*/ 48 h 72"/>
                  <a:gd name="T62" fmla="*/ 0 w 287"/>
                  <a:gd name="T63" fmla="*/ 40 h 72"/>
                  <a:gd name="T64" fmla="*/ 0 w 287"/>
                  <a:gd name="T65" fmla="*/ 40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7"/>
                  <a:gd name="T100" fmla="*/ 0 h 72"/>
                  <a:gd name="T101" fmla="*/ 287 w 287"/>
                  <a:gd name="T102" fmla="*/ 72 h 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7" h="72">
                    <a:moveTo>
                      <a:pt x="0" y="40"/>
                    </a:moveTo>
                    <a:lnTo>
                      <a:pt x="0" y="0"/>
                    </a:lnTo>
                    <a:lnTo>
                      <a:pt x="287" y="0"/>
                    </a:lnTo>
                    <a:lnTo>
                      <a:pt x="287" y="40"/>
                    </a:lnTo>
                    <a:lnTo>
                      <a:pt x="287" y="48"/>
                    </a:lnTo>
                    <a:lnTo>
                      <a:pt x="279" y="48"/>
                    </a:lnTo>
                    <a:lnTo>
                      <a:pt x="271" y="56"/>
                    </a:lnTo>
                    <a:lnTo>
                      <a:pt x="263" y="56"/>
                    </a:lnTo>
                    <a:lnTo>
                      <a:pt x="255" y="56"/>
                    </a:lnTo>
                    <a:lnTo>
                      <a:pt x="247" y="64"/>
                    </a:lnTo>
                    <a:lnTo>
                      <a:pt x="239" y="64"/>
                    </a:lnTo>
                    <a:lnTo>
                      <a:pt x="223" y="64"/>
                    </a:lnTo>
                    <a:lnTo>
                      <a:pt x="215" y="64"/>
                    </a:lnTo>
                    <a:lnTo>
                      <a:pt x="199" y="64"/>
                    </a:lnTo>
                    <a:lnTo>
                      <a:pt x="183" y="72"/>
                    </a:lnTo>
                    <a:lnTo>
                      <a:pt x="175" y="72"/>
                    </a:lnTo>
                    <a:lnTo>
                      <a:pt x="159" y="72"/>
                    </a:lnTo>
                    <a:lnTo>
                      <a:pt x="135" y="72"/>
                    </a:lnTo>
                    <a:lnTo>
                      <a:pt x="119" y="72"/>
                    </a:lnTo>
                    <a:lnTo>
                      <a:pt x="103" y="72"/>
                    </a:lnTo>
                    <a:lnTo>
                      <a:pt x="87" y="64"/>
                    </a:lnTo>
                    <a:lnTo>
                      <a:pt x="71" y="64"/>
                    </a:lnTo>
                    <a:lnTo>
                      <a:pt x="63" y="64"/>
                    </a:lnTo>
                    <a:lnTo>
                      <a:pt x="47" y="64"/>
                    </a:lnTo>
                    <a:lnTo>
                      <a:pt x="39" y="56"/>
                    </a:lnTo>
                    <a:lnTo>
                      <a:pt x="23" y="56"/>
                    </a:lnTo>
                    <a:lnTo>
                      <a:pt x="15" y="56"/>
                    </a:lnTo>
                    <a:lnTo>
                      <a:pt x="15" y="48"/>
                    </a:lnTo>
                    <a:lnTo>
                      <a:pt x="7" y="48"/>
                    </a:lnTo>
                    <a:lnTo>
                      <a:pt x="0" y="40"/>
                    </a:lnTo>
                    <a:close/>
                  </a:path>
                </a:pathLst>
              </a:cu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32" name="Freeform 71"/>
              <p:cNvSpPr>
                <a:spLocks noChangeAspect="1"/>
              </p:cNvSpPr>
              <p:nvPr/>
            </p:nvSpPr>
            <p:spPr bwMode="auto">
              <a:xfrm>
                <a:off x="1939" y="2740"/>
                <a:ext cx="287" cy="72"/>
              </a:xfrm>
              <a:custGeom>
                <a:avLst/>
                <a:gdLst>
                  <a:gd name="T0" fmla="*/ 0 w 287"/>
                  <a:gd name="T1" fmla="*/ 40 h 72"/>
                  <a:gd name="T2" fmla="*/ 0 w 287"/>
                  <a:gd name="T3" fmla="*/ 0 h 72"/>
                  <a:gd name="T4" fmla="*/ 287 w 287"/>
                  <a:gd name="T5" fmla="*/ 0 h 72"/>
                  <a:gd name="T6" fmla="*/ 287 w 287"/>
                  <a:gd name="T7" fmla="*/ 40 h 72"/>
                  <a:gd name="T8" fmla="*/ 279 w 287"/>
                  <a:gd name="T9" fmla="*/ 48 h 72"/>
                  <a:gd name="T10" fmla="*/ 279 w 287"/>
                  <a:gd name="T11" fmla="*/ 48 h 72"/>
                  <a:gd name="T12" fmla="*/ 271 w 287"/>
                  <a:gd name="T13" fmla="*/ 56 h 72"/>
                  <a:gd name="T14" fmla="*/ 271 w 287"/>
                  <a:gd name="T15" fmla="*/ 56 h 72"/>
                  <a:gd name="T16" fmla="*/ 263 w 287"/>
                  <a:gd name="T17" fmla="*/ 64 h 72"/>
                  <a:gd name="T18" fmla="*/ 255 w 287"/>
                  <a:gd name="T19" fmla="*/ 64 h 72"/>
                  <a:gd name="T20" fmla="*/ 239 w 287"/>
                  <a:gd name="T21" fmla="*/ 64 h 72"/>
                  <a:gd name="T22" fmla="*/ 231 w 287"/>
                  <a:gd name="T23" fmla="*/ 64 h 72"/>
                  <a:gd name="T24" fmla="*/ 223 w 287"/>
                  <a:gd name="T25" fmla="*/ 72 h 72"/>
                  <a:gd name="T26" fmla="*/ 207 w 287"/>
                  <a:gd name="T27" fmla="*/ 72 h 72"/>
                  <a:gd name="T28" fmla="*/ 191 w 287"/>
                  <a:gd name="T29" fmla="*/ 72 h 72"/>
                  <a:gd name="T30" fmla="*/ 183 w 287"/>
                  <a:gd name="T31" fmla="*/ 72 h 72"/>
                  <a:gd name="T32" fmla="*/ 167 w 287"/>
                  <a:gd name="T33" fmla="*/ 72 h 72"/>
                  <a:gd name="T34" fmla="*/ 151 w 287"/>
                  <a:gd name="T35" fmla="*/ 72 h 72"/>
                  <a:gd name="T36" fmla="*/ 135 w 287"/>
                  <a:gd name="T37" fmla="*/ 72 h 72"/>
                  <a:gd name="T38" fmla="*/ 111 w 287"/>
                  <a:gd name="T39" fmla="*/ 72 h 72"/>
                  <a:gd name="T40" fmla="*/ 95 w 287"/>
                  <a:gd name="T41" fmla="*/ 72 h 72"/>
                  <a:gd name="T42" fmla="*/ 79 w 287"/>
                  <a:gd name="T43" fmla="*/ 72 h 72"/>
                  <a:gd name="T44" fmla="*/ 63 w 287"/>
                  <a:gd name="T45" fmla="*/ 72 h 72"/>
                  <a:gd name="T46" fmla="*/ 55 w 287"/>
                  <a:gd name="T47" fmla="*/ 72 h 72"/>
                  <a:gd name="T48" fmla="*/ 39 w 287"/>
                  <a:gd name="T49" fmla="*/ 64 h 72"/>
                  <a:gd name="T50" fmla="*/ 31 w 287"/>
                  <a:gd name="T51" fmla="*/ 64 h 72"/>
                  <a:gd name="T52" fmla="*/ 23 w 287"/>
                  <a:gd name="T53" fmla="*/ 64 h 72"/>
                  <a:gd name="T54" fmla="*/ 15 w 287"/>
                  <a:gd name="T55" fmla="*/ 56 h 72"/>
                  <a:gd name="T56" fmla="*/ 7 w 287"/>
                  <a:gd name="T57" fmla="*/ 56 h 72"/>
                  <a:gd name="T58" fmla="*/ 0 w 287"/>
                  <a:gd name="T59" fmla="*/ 56 h 72"/>
                  <a:gd name="T60" fmla="*/ 0 w 287"/>
                  <a:gd name="T61" fmla="*/ 48 h 72"/>
                  <a:gd name="T62" fmla="*/ 0 w 287"/>
                  <a:gd name="T63" fmla="*/ 48 h 72"/>
                  <a:gd name="T64" fmla="*/ 0 w 287"/>
                  <a:gd name="T65" fmla="*/ 40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7"/>
                  <a:gd name="T100" fmla="*/ 0 h 72"/>
                  <a:gd name="T101" fmla="*/ 287 w 287"/>
                  <a:gd name="T102" fmla="*/ 72 h 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7" h="72">
                    <a:moveTo>
                      <a:pt x="0" y="40"/>
                    </a:moveTo>
                    <a:lnTo>
                      <a:pt x="0" y="0"/>
                    </a:lnTo>
                    <a:lnTo>
                      <a:pt x="287" y="0"/>
                    </a:lnTo>
                    <a:lnTo>
                      <a:pt x="287" y="40"/>
                    </a:lnTo>
                    <a:lnTo>
                      <a:pt x="279" y="48"/>
                    </a:lnTo>
                    <a:lnTo>
                      <a:pt x="271" y="56"/>
                    </a:lnTo>
                    <a:lnTo>
                      <a:pt x="263" y="64"/>
                    </a:lnTo>
                    <a:lnTo>
                      <a:pt x="255" y="64"/>
                    </a:lnTo>
                    <a:lnTo>
                      <a:pt x="239" y="64"/>
                    </a:lnTo>
                    <a:lnTo>
                      <a:pt x="231" y="64"/>
                    </a:lnTo>
                    <a:lnTo>
                      <a:pt x="223" y="72"/>
                    </a:lnTo>
                    <a:lnTo>
                      <a:pt x="207" y="72"/>
                    </a:lnTo>
                    <a:lnTo>
                      <a:pt x="191" y="72"/>
                    </a:lnTo>
                    <a:lnTo>
                      <a:pt x="183" y="72"/>
                    </a:lnTo>
                    <a:lnTo>
                      <a:pt x="167" y="72"/>
                    </a:lnTo>
                    <a:lnTo>
                      <a:pt x="151" y="72"/>
                    </a:lnTo>
                    <a:lnTo>
                      <a:pt x="135" y="72"/>
                    </a:lnTo>
                    <a:lnTo>
                      <a:pt x="111" y="72"/>
                    </a:lnTo>
                    <a:lnTo>
                      <a:pt x="95" y="72"/>
                    </a:lnTo>
                    <a:lnTo>
                      <a:pt x="79" y="72"/>
                    </a:lnTo>
                    <a:lnTo>
                      <a:pt x="63" y="72"/>
                    </a:lnTo>
                    <a:lnTo>
                      <a:pt x="55" y="72"/>
                    </a:lnTo>
                    <a:lnTo>
                      <a:pt x="39" y="64"/>
                    </a:lnTo>
                    <a:lnTo>
                      <a:pt x="31" y="64"/>
                    </a:lnTo>
                    <a:lnTo>
                      <a:pt x="23" y="64"/>
                    </a:lnTo>
                    <a:lnTo>
                      <a:pt x="15" y="56"/>
                    </a:lnTo>
                    <a:lnTo>
                      <a:pt x="7" y="56"/>
                    </a:lnTo>
                    <a:lnTo>
                      <a:pt x="0" y="56"/>
                    </a:lnTo>
                    <a:lnTo>
                      <a:pt x="0" y="48"/>
                    </a:lnTo>
                    <a:lnTo>
                      <a:pt x="0" y="4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54" name="AutoShape 72"/>
            <p:cNvSpPr>
              <a:spLocks noChangeAspect="1" noChangeArrowheads="1"/>
            </p:cNvSpPr>
            <p:nvPr/>
          </p:nvSpPr>
          <p:spPr bwMode="auto">
            <a:xfrm>
              <a:off x="2483" y="2029"/>
              <a:ext cx="670" cy="479"/>
            </a:xfrm>
            <a:prstGeom prst="roundRect">
              <a:avLst>
                <a:gd name="adj" fmla="val 12296"/>
              </a:avLst>
            </a:pr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55" name="AutoShape 73"/>
            <p:cNvSpPr>
              <a:spLocks noChangeAspect="1" noChangeArrowheads="1"/>
            </p:cNvSpPr>
            <p:nvPr/>
          </p:nvSpPr>
          <p:spPr bwMode="auto">
            <a:xfrm>
              <a:off x="2555" y="2077"/>
              <a:ext cx="526" cy="383"/>
            </a:xfrm>
            <a:prstGeom prst="roundRect">
              <a:avLst>
                <a:gd name="adj" fmla="val 12245"/>
              </a:avLst>
            </a:prstGeom>
            <a:solidFill>
              <a:srgbClr val="80808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56" name="AutoShape 74"/>
            <p:cNvSpPr>
              <a:spLocks noChangeAspect="1" noChangeArrowheads="1"/>
            </p:cNvSpPr>
            <p:nvPr/>
          </p:nvSpPr>
          <p:spPr bwMode="auto">
            <a:xfrm>
              <a:off x="2587" y="2101"/>
              <a:ext cx="462" cy="335"/>
            </a:xfrm>
            <a:prstGeom prst="roundRect">
              <a:avLst>
                <a:gd name="adj" fmla="val 12792"/>
              </a:avLst>
            </a:prstGeom>
            <a:gradFill rotWithShape="0">
              <a:gsLst>
                <a:gs pos="0">
                  <a:srgbClr val="595959"/>
                </a:gs>
                <a:gs pos="50000">
                  <a:srgbClr val="C0C0C0"/>
                </a:gs>
                <a:gs pos="100000">
                  <a:srgbClr val="595959"/>
                </a:gs>
              </a:gsLst>
              <a:lin ang="2700000" scaled="1"/>
            </a:gra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57" name="Rectangle 75"/>
            <p:cNvSpPr>
              <a:spLocks noChangeAspect="1" noChangeArrowheads="1"/>
            </p:cNvSpPr>
            <p:nvPr/>
          </p:nvSpPr>
          <p:spPr bwMode="auto">
            <a:xfrm>
              <a:off x="3041" y="2484"/>
              <a:ext cx="24" cy="0"/>
            </a:xfrm>
            <a:prstGeom prst="rect">
              <a:avLst/>
            </a:prstGeom>
            <a:solidFill>
              <a:srgbClr val="00800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nvGrpSpPr>
            <p:cNvPr id="67" name="Group 76"/>
            <p:cNvGrpSpPr>
              <a:grpSpLocks noChangeAspect="1"/>
            </p:cNvGrpSpPr>
            <p:nvPr/>
          </p:nvGrpSpPr>
          <p:grpSpPr bwMode="auto">
            <a:xfrm>
              <a:off x="1849" y="2488"/>
              <a:ext cx="546" cy="116"/>
              <a:chOff x="1117" y="2740"/>
              <a:chExt cx="546" cy="116"/>
            </a:xfrm>
          </p:grpSpPr>
          <p:grpSp>
            <p:nvGrpSpPr>
              <p:cNvPr id="68" name="Group 77"/>
              <p:cNvGrpSpPr>
                <a:grpSpLocks noChangeAspect="1"/>
              </p:cNvGrpSpPr>
              <p:nvPr/>
            </p:nvGrpSpPr>
            <p:grpSpPr bwMode="auto">
              <a:xfrm>
                <a:off x="1117" y="2772"/>
                <a:ext cx="546" cy="84"/>
                <a:chOff x="1117" y="2772"/>
                <a:chExt cx="546" cy="84"/>
              </a:xfrm>
            </p:grpSpPr>
            <p:grpSp>
              <p:nvGrpSpPr>
                <p:cNvPr id="69" name="Group 78"/>
                <p:cNvGrpSpPr>
                  <a:grpSpLocks noChangeAspect="1"/>
                </p:cNvGrpSpPr>
                <p:nvPr/>
              </p:nvGrpSpPr>
              <p:grpSpPr bwMode="auto">
                <a:xfrm>
                  <a:off x="1117" y="2772"/>
                  <a:ext cx="542" cy="48"/>
                  <a:chOff x="1117" y="2772"/>
                  <a:chExt cx="542" cy="48"/>
                </a:xfrm>
              </p:grpSpPr>
              <p:sp>
                <p:nvSpPr>
                  <p:cNvPr id="129" name="Freeform 79"/>
                  <p:cNvSpPr>
                    <a:spLocks noChangeAspect="1"/>
                  </p:cNvSpPr>
                  <p:nvPr/>
                </p:nvSpPr>
                <p:spPr bwMode="auto">
                  <a:xfrm>
                    <a:off x="1117" y="2780"/>
                    <a:ext cx="542" cy="40"/>
                  </a:xfrm>
                  <a:custGeom>
                    <a:avLst/>
                    <a:gdLst>
                      <a:gd name="T0" fmla="*/ 0 w 542"/>
                      <a:gd name="T1" fmla="*/ 40 h 40"/>
                      <a:gd name="T2" fmla="*/ 542 w 542"/>
                      <a:gd name="T3" fmla="*/ 40 h 40"/>
                      <a:gd name="T4" fmla="*/ 510 w 542"/>
                      <a:gd name="T5" fmla="*/ 0 h 40"/>
                      <a:gd name="T6" fmla="*/ 32 w 542"/>
                      <a:gd name="T7" fmla="*/ 0 h 40"/>
                      <a:gd name="T8" fmla="*/ 0 w 542"/>
                      <a:gd name="T9" fmla="*/ 40 h 40"/>
                      <a:gd name="T10" fmla="*/ 0 60000 65536"/>
                      <a:gd name="T11" fmla="*/ 0 60000 65536"/>
                      <a:gd name="T12" fmla="*/ 0 60000 65536"/>
                      <a:gd name="T13" fmla="*/ 0 60000 65536"/>
                      <a:gd name="T14" fmla="*/ 0 60000 65536"/>
                      <a:gd name="T15" fmla="*/ 0 w 542"/>
                      <a:gd name="T16" fmla="*/ 0 h 40"/>
                      <a:gd name="T17" fmla="*/ 542 w 542"/>
                      <a:gd name="T18" fmla="*/ 40 h 40"/>
                    </a:gdLst>
                    <a:ahLst/>
                    <a:cxnLst>
                      <a:cxn ang="T10">
                        <a:pos x="T0" y="T1"/>
                      </a:cxn>
                      <a:cxn ang="T11">
                        <a:pos x="T2" y="T3"/>
                      </a:cxn>
                      <a:cxn ang="T12">
                        <a:pos x="T4" y="T5"/>
                      </a:cxn>
                      <a:cxn ang="T13">
                        <a:pos x="T6" y="T7"/>
                      </a:cxn>
                      <a:cxn ang="T14">
                        <a:pos x="T8" y="T9"/>
                      </a:cxn>
                    </a:cxnLst>
                    <a:rect l="T15" t="T16" r="T17" b="T18"/>
                    <a:pathLst>
                      <a:path w="542" h="40">
                        <a:moveTo>
                          <a:pt x="0" y="40"/>
                        </a:moveTo>
                        <a:lnTo>
                          <a:pt x="542" y="40"/>
                        </a:lnTo>
                        <a:lnTo>
                          <a:pt x="510" y="0"/>
                        </a:lnTo>
                        <a:lnTo>
                          <a:pt x="32" y="0"/>
                        </a:lnTo>
                        <a:lnTo>
                          <a:pt x="0" y="40"/>
                        </a:lnTo>
                        <a:close/>
                      </a:path>
                    </a:pathLst>
                  </a:cu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30" name="Freeform 80"/>
                  <p:cNvSpPr>
                    <a:spLocks noChangeAspect="1"/>
                  </p:cNvSpPr>
                  <p:nvPr/>
                </p:nvSpPr>
                <p:spPr bwMode="auto">
                  <a:xfrm>
                    <a:off x="1117" y="2772"/>
                    <a:ext cx="542" cy="40"/>
                  </a:xfrm>
                  <a:custGeom>
                    <a:avLst/>
                    <a:gdLst>
                      <a:gd name="T0" fmla="*/ 0 w 542"/>
                      <a:gd name="T1" fmla="*/ 40 h 40"/>
                      <a:gd name="T2" fmla="*/ 542 w 542"/>
                      <a:gd name="T3" fmla="*/ 40 h 40"/>
                      <a:gd name="T4" fmla="*/ 510 w 542"/>
                      <a:gd name="T5" fmla="*/ 0 h 40"/>
                      <a:gd name="T6" fmla="*/ 32 w 542"/>
                      <a:gd name="T7" fmla="*/ 0 h 40"/>
                      <a:gd name="T8" fmla="*/ 0 w 542"/>
                      <a:gd name="T9" fmla="*/ 40 h 40"/>
                      <a:gd name="T10" fmla="*/ 0 60000 65536"/>
                      <a:gd name="T11" fmla="*/ 0 60000 65536"/>
                      <a:gd name="T12" fmla="*/ 0 60000 65536"/>
                      <a:gd name="T13" fmla="*/ 0 60000 65536"/>
                      <a:gd name="T14" fmla="*/ 0 60000 65536"/>
                      <a:gd name="T15" fmla="*/ 0 w 542"/>
                      <a:gd name="T16" fmla="*/ 0 h 40"/>
                      <a:gd name="T17" fmla="*/ 542 w 542"/>
                      <a:gd name="T18" fmla="*/ 40 h 40"/>
                    </a:gdLst>
                    <a:ahLst/>
                    <a:cxnLst>
                      <a:cxn ang="T10">
                        <a:pos x="T0" y="T1"/>
                      </a:cxn>
                      <a:cxn ang="T11">
                        <a:pos x="T2" y="T3"/>
                      </a:cxn>
                      <a:cxn ang="T12">
                        <a:pos x="T4" y="T5"/>
                      </a:cxn>
                      <a:cxn ang="T13">
                        <a:pos x="T6" y="T7"/>
                      </a:cxn>
                      <a:cxn ang="T14">
                        <a:pos x="T8" y="T9"/>
                      </a:cxn>
                    </a:cxnLst>
                    <a:rect l="T15" t="T16" r="T17" b="T18"/>
                    <a:pathLst>
                      <a:path w="542" h="40">
                        <a:moveTo>
                          <a:pt x="0" y="40"/>
                        </a:moveTo>
                        <a:lnTo>
                          <a:pt x="542" y="40"/>
                        </a:lnTo>
                        <a:lnTo>
                          <a:pt x="510" y="0"/>
                        </a:lnTo>
                        <a:lnTo>
                          <a:pt x="32" y="0"/>
                        </a:lnTo>
                        <a:lnTo>
                          <a:pt x="0" y="4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128" name="Rectangle 81"/>
                <p:cNvSpPr>
                  <a:spLocks noChangeAspect="1" noChangeArrowheads="1"/>
                </p:cNvSpPr>
                <p:nvPr/>
              </p:nvSpPr>
              <p:spPr bwMode="auto">
                <a:xfrm>
                  <a:off x="1121" y="2824"/>
                  <a:ext cx="542" cy="32"/>
                </a:xfrm>
                <a:prstGeom prst="rect">
                  <a:avLst/>
                </a:prstGeom>
                <a:solidFill>
                  <a:srgbClr val="C0C0C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71" name="Group 82"/>
              <p:cNvGrpSpPr>
                <a:grpSpLocks noChangeAspect="1"/>
              </p:cNvGrpSpPr>
              <p:nvPr/>
            </p:nvGrpSpPr>
            <p:grpSpPr bwMode="auto">
              <a:xfrm>
                <a:off x="1245" y="2740"/>
                <a:ext cx="287" cy="80"/>
                <a:chOff x="1245" y="2740"/>
                <a:chExt cx="287" cy="80"/>
              </a:xfrm>
            </p:grpSpPr>
            <p:sp>
              <p:nvSpPr>
                <p:cNvPr id="125" name="Freeform 83"/>
                <p:cNvSpPr>
                  <a:spLocks noChangeAspect="1"/>
                </p:cNvSpPr>
                <p:nvPr/>
              </p:nvSpPr>
              <p:spPr bwMode="auto">
                <a:xfrm>
                  <a:off x="1245" y="2748"/>
                  <a:ext cx="287" cy="72"/>
                </a:xfrm>
                <a:custGeom>
                  <a:avLst/>
                  <a:gdLst>
                    <a:gd name="T0" fmla="*/ 0 w 287"/>
                    <a:gd name="T1" fmla="*/ 40 h 72"/>
                    <a:gd name="T2" fmla="*/ 0 w 287"/>
                    <a:gd name="T3" fmla="*/ 0 h 72"/>
                    <a:gd name="T4" fmla="*/ 287 w 287"/>
                    <a:gd name="T5" fmla="*/ 0 h 72"/>
                    <a:gd name="T6" fmla="*/ 287 w 287"/>
                    <a:gd name="T7" fmla="*/ 40 h 72"/>
                    <a:gd name="T8" fmla="*/ 287 w 287"/>
                    <a:gd name="T9" fmla="*/ 40 h 72"/>
                    <a:gd name="T10" fmla="*/ 287 w 287"/>
                    <a:gd name="T11" fmla="*/ 48 h 72"/>
                    <a:gd name="T12" fmla="*/ 279 w 287"/>
                    <a:gd name="T13" fmla="*/ 48 h 72"/>
                    <a:gd name="T14" fmla="*/ 271 w 287"/>
                    <a:gd name="T15" fmla="*/ 56 h 72"/>
                    <a:gd name="T16" fmla="*/ 263 w 287"/>
                    <a:gd name="T17" fmla="*/ 56 h 72"/>
                    <a:gd name="T18" fmla="*/ 255 w 287"/>
                    <a:gd name="T19" fmla="*/ 56 h 72"/>
                    <a:gd name="T20" fmla="*/ 247 w 287"/>
                    <a:gd name="T21" fmla="*/ 64 h 72"/>
                    <a:gd name="T22" fmla="*/ 239 w 287"/>
                    <a:gd name="T23" fmla="*/ 64 h 72"/>
                    <a:gd name="T24" fmla="*/ 223 w 287"/>
                    <a:gd name="T25" fmla="*/ 64 h 72"/>
                    <a:gd name="T26" fmla="*/ 215 w 287"/>
                    <a:gd name="T27" fmla="*/ 64 h 72"/>
                    <a:gd name="T28" fmla="*/ 199 w 287"/>
                    <a:gd name="T29" fmla="*/ 64 h 72"/>
                    <a:gd name="T30" fmla="*/ 183 w 287"/>
                    <a:gd name="T31" fmla="*/ 72 h 72"/>
                    <a:gd name="T32" fmla="*/ 175 w 287"/>
                    <a:gd name="T33" fmla="*/ 72 h 72"/>
                    <a:gd name="T34" fmla="*/ 159 w 287"/>
                    <a:gd name="T35" fmla="*/ 72 h 72"/>
                    <a:gd name="T36" fmla="*/ 135 w 287"/>
                    <a:gd name="T37" fmla="*/ 72 h 72"/>
                    <a:gd name="T38" fmla="*/ 119 w 287"/>
                    <a:gd name="T39" fmla="*/ 72 h 72"/>
                    <a:gd name="T40" fmla="*/ 103 w 287"/>
                    <a:gd name="T41" fmla="*/ 72 h 72"/>
                    <a:gd name="T42" fmla="*/ 87 w 287"/>
                    <a:gd name="T43" fmla="*/ 64 h 72"/>
                    <a:gd name="T44" fmla="*/ 71 w 287"/>
                    <a:gd name="T45" fmla="*/ 64 h 72"/>
                    <a:gd name="T46" fmla="*/ 63 w 287"/>
                    <a:gd name="T47" fmla="*/ 64 h 72"/>
                    <a:gd name="T48" fmla="*/ 47 w 287"/>
                    <a:gd name="T49" fmla="*/ 64 h 72"/>
                    <a:gd name="T50" fmla="*/ 39 w 287"/>
                    <a:gd name="T51" fmla="*/ 56 h 72"/>
                    <a:gd name="T52" fmla="*/ 24 w 287"/>
                    <a:gd name="T53" fmla="*/ 56 h 72"/>
                    <a:gd name="T54" fmla="*/ 16 w 287"/>
                    <a:gd name="T55" fmla="*/ 56 h 72"/>
                    <a:gd name="T56" fmla="*/ 16 w 287"/>
                    <a:gd name="T57" fmla="*/ 48 h 72"/>
                    <a:gd name="T58" fmla="*/ 8 w 287"/>
                    <a:gd name="T59" fmla="*/ 48 h 72"/>
                    <a:gd name="T60" fmla="*/ 8 w 287"/>
                    <a:gd name="T61" fmla="*/ 48 h 72"/>
                    <a:gd name="T62" fmla="*/ 0 w 287"/>
                    <a:gd name="T63" fmla="*/ 40 h 72"/>
                    <a:gd name="T64" fmla="*/ 0 w 287"/>
                    <a:gd name="T65" fmla="*/ 40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7"/>
                    <a:gd name="T100" fmla="*/ 0 h 72"/>
                    <a:gd name="T101" fmla="*/ 287 w 287"/>
                    <a:gd name="T102" fmla="*/ 72 h 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7" h="72">
                      <a:moveTo>
                        <a:pt x="0" y="40"/>
                      </a:moveTo>
                      <a:lnTo>
                        <a:pt x="0" y="0"/>
                      </a:lnTo>
                      <a:lnTo>
                        <a:pt x="287" y="0"/>
                      </a:lnTo>
                      <a:lnTo>
                        <a:pt x="287" y="40"/>
                      </a:lnTo>
                      <a:lnTo>
                        <a:pt x="287" y="48"/>
                      </a:lnTo>
                      <a:lnTo>
                        <a:pt x="279" y="48"/>
                      </a:lnTo>
                      <a:lnTo>
                        <a:pt x="271" y="56"/>
                      </a:lnTo>
                      <a:lnTo>
                        <a:pt x="263" y="56"/>
                      </a:lnTo>
                      <a:lnTo>
                        <a:pt x="255" y="56"/>
                      </a:lnTo>
                      <a:lnTo>
                        <a:pt x="247" y="64"/>
                      </a:lnTo>
                      <a:lnTo>
                        <a:pt x="239" y="64"/>
                      </a:lnTo>
                      <a:lnTo>
                        <a:pt x="223" y="64"/>
                      </a:lnTo>
                      <a:lnTo>
                        <a:pt x="215" y="64"/>
                      </a:lnTo>
                      <a:lnTo>
                        <a:pt x="199" y="64"/>
                      </a:lnTo>
                      <a:lnTo>
                        <a:pt x="183" y="72"/>
                      </a:lnTo>
                      <a:lnTo>
                        <a:pt x="175" y="72"/>
                      </a:lnTo>
                      <a:lnTo>
                        <a:pt x="159" y="72"/>
                      </a:lnTo>
                      <a:lnTo>
                        <a:pt x="135" y="72"/>
                      </a:lnTo>
                      <a:lnTo>
                        <a:pt x="119" y="72"/>
                      </a:lnTo>
                      <a:lnTo>
                        <a:pt x="103" y="72"/>
                      </a:lnTo>
                      <a:lnTo>
                        <a:pt x="87" y="64"/>
                      </a:lnTo>
                      <a:lnTo>
                        <a:pt x="71" y="64"/>
                      </a:lnTo>
                      <a:lnTo>
                        <a:pt x="63" y="64"/>
                      </a:lnTo>
                      <a:lnTo>
                        <a:pt x="47" y="64"/>
                      </a:lnTo>
                      <a:lnTo>
                        <a:pt x="39" y="56"/>
                      </a:lnTo>
                      <a:lnTo>
                        <a:pt x="24" y="56"/>
                      </a:lnTo>
                      <a:lnTo>
                        <a:pt x="16" y="56"/>
                      </a:lnTo>
                      <a:lnTo>
                        <a:pt x="16" y="48"/>
                      </a:lnTo>
                      <a:lnTo>
                        <a:pt x="8" y="48"/>
                      </a:lnTo>
                      <a:lnTo>
                        <a:pt x="0" y="40"/>
                      </a:lnTo>
                      <a:close/>
                    </a:path>
                  </a:pathLst>
                </a:cu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26" name="Freeform 84"/>
                <p:cNvSpPr>
                  <a:spLocks noChangeAspect="1"/>
                </p:cNvSpPr>
                <p:nvPr/>
              </p:nvSpPr>
              <p:spPr bwMode="auto">
                <a:xfrm>
                  <a:off x="1245" y="2740"/>
                  <a:ext cx="287" cy="72"/>
                </a:xfrm>
                <a:custGeom>
                  <a:avLst/>
                  <a:gdLst>
                    <a:gd name="T0" fmla="*/ 0 w 287"/>
                    <a:gd name="T1" fmla="*/ 40 h 72"/>
                    <a:gd name="T2" fmla="*/ 0 w 287"/>
                    <a:gd name="T3" fmla="*/ 0 h 72"/>
                    <a:gd name="T4" fmla="*/ 287 w 287"/>
                    <a:gd name="T5" fmla="*/ 0 h 72"/>
                    <a:gd name="T6" fmla="*/ 287 w 287"/>
                    <a:gd name="T7" fmla="*/ 40 h 72"/>
                    <a:gd name="T8" fmla="*/ 279 w 287"/>
                    <a:gd name="T9" fmla="*/ 48 h 72"/>
                    <a:gd name="T10" fmla="*/ 279 w 287"/>
                    <a:gd name="T11" fmla="*/ 48 h 72"/>
                    <a:gd name="T12" fmla="*/ 271 w 287"/>
                    <a:gd name="T13" fmla="*/ 56 h 72"/>
                    <a:gd name="T14" fmla="*/ 271 w 287"/>
                    <a:gd name="T15" fmla="*/ 56 h 72"/>
                    <a:gd name="T16" fmla="*/ 263 w 287"/>
                    <a:gd name="T17" fmla="*/ 64 h 72"/>
                    <a:gd name="T18" fmla="*/ 255 w 287"/>
                    <a:gd name="T19" fmla="*/ 64 h 72"/>
                    <a:gd name="T20" fmla="*/ 239 w 287"/>
                    <a:gd name="T21" fmla="*/ 64 h 72"/>
                    <a:gd name="T22" fmla="*/ 231 w 287"/>
                    <a:gd name="T23" fmla="*/ 64 h 72"/>
                    <a:gd name="T24" fmla="*/ 223 w 287"/>
                    <a:gd name="T25" fmla="*/ 72 h 72"/>
                    <a:gd name="T26" fmla="*/ 207 w 287"/>
                    <a:gd name="T27" fmla="*/ 72 h 72"/>
                    <a:gd name="T28" fmla="*/ 191 w 287"/>
                    <a:gd name="T29" fmla="*/ 72 h 72"/>
                    <a:gd name="T30" fmla="*/ 183 w 287"/>
                    <a:gd name="T31" fmla="*/ 72 h 72"/>
                    <a:gd name="T32" fmla="*/ 167 w 287"/>
                    <a:gd name="T33" fmla="*/ 72 h 72"/>
                    <a:gd name="T34" fmla="*/ 151 w 287"/>
                    <a:gd name="T35" fmla="*/ 72 h 72"/>
                    <a:gd name="T36" fmla="*/ 135 w 287"/>
                    <a:gd name="T37" fmla="*/ 72 h 72"/>
                    <a:gd name="T38" fmla="*/ 111 w 287"/>
                    <a:gd name="T39" fmla="*/ 72 h 72"/>
                    <a:gd name="T40" fmla="*/ 95 w 287"/>
                    <a:gd name="T41" fmla="*/ 72 h 72"/>
                    <a:gd name="T42" fmla="*/ 79 w 287"/>
                    <a:gd name="T43" fmla="*/ 72 h 72"/>
                    <a:gd name="T44" fmla="*/ 63 w 287"/>
                    <a:gd name="T45" fmla="*/ 72 h 72"/>
                    <a:gd name="T46" fmla="*/ 55 w 287"/>
                    <a:gd name="T47" fmla="*/ 72 h 72"/>
                    <a:gd name="T48" fmla="*/ 39 w 287"/>
                    <a:gd name="T49" fmla="*/ 64 h 72"/>
                    <a:gd name="T50" fmla="*/ 31 w 287"/>
                    <a:gd name="T51" fmla="*/ 64 h 72"/>
                    <a:gd name="T52" fmla="*/ 24 w 287"/>
                    <a:gd name="T53" fmla="*/ 64 h 72"/>
                    <a:gd name="T54" fmla="*/ 16 w 287"/>
                    <a:gd name="T55" fmla="*/ 56 h 72"/>
                    <a:gd name="T56" fmla="*/ 8 w 287"/>
                    <a:gd name="T57" fmla="*/ 56 h 72"/>
                    <a:gd name="T58" fmla="*/ 0 w 287"/>
                    <a:gd name="T59" fmla="*/ 56 h 72"/>
                    <a:gd name="T60" fmla="*/ 0 w 287"/>
                    <a:gd name="T61" fmla="*/ 48 h 72"/>
                    <a:gd name="T62" fmla="*/ 0 w 287"/>
                    <a:gd name="T63" fmla="*/ 48 h 72"/>
                    <a:gd name="T64" fmla="*/ 0 w 287"/>
                    <a:gd name="T65" fmla="*/ 40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7"/>
                    <a:gd name="T100" fmla="*/ 0 h 72"/>
                    <a:gd name="T101" fmla="*/ 287 w 287"/>
                    <a:gd name="T102" fmla="*/ 72 h 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7" h="72">
                      <a:moveTo>
                        <a:pt x="0" y="40"/>
                      </a:moveTo>
                      <a:lnTo>
                        <a:pt x="0" y="0"/>
                      </a:lnTo>
                      <a:lnTo>
                        <a:pt x="287" y="0"/>
                      </a:lnTo>
                      <a:lnTo>
                        <a:pt x="287" y="40"/>
                      </a:lnTo>
                      <a:lnTo>
                        <a:pt x="279" y="48"/>
                      </a:lnTo>
                      <a:lnTo>
                        <a:pt x="271" y="56"/>
                      </a:lnTo>
                      <a:lnTo>
                        <a:pt x="263" y="64"/>
                      </a:lnTo>
                      <a:lnTo>
                        <a:pt x="255" y="64"/>
                      </a:lnTo>
                      <a:lnTo>
                        <a:pt x="239" y="64"/>
                      </a:lnTo>
                      <a:lnTo>
                        <a:pt x="231" y="64"/>
                      </a:lnTo>
                      <a:lnTo>
                        <a:pt x="223" y="72"/>
                      </a:lnTo>
                      <a:lnTo>
                        <a:pt x="207" y="72"/>
                      </a:lnTo>
                      <a:lnTo>
                        <a:pt x="191" y="72"/>
                      </a:lnTo>
                      <a:lnTo>
                        <a:pt x="183" y="72"/>
                      </a:lnTo>
                      <a:lnTo>
                        <a:pt x="167" y="72"/>
                      </a:lnTo>
                      <a:lnTo>
                        <a:pt x="151" y="72"/>
                      </a:lnTo>
                      <a:lnTo>
                        <a:pt x="135" y="72"/>
                      </a:lnTo>
                      <a:lnTo>
                        <a:pt x="111" y="72"/>
                      </a:lnTo>
                      <a:lnTo>
                        <a:pt x="95" y="72"/>
                      </a:lnTo>
                      <a:lnTo>
                        <a:pt x="79" y="72"/>
                      </a:lnTo>
                      <a:lnTo>
                        <a:pt x="63" y="72"/>
                      </a:lnTo>
                      <a:lnTo>
                        <a:pt x="55" y="72"/>
                      </a:lnTo>
                      <a:lnTo>
                        <a:pt x="39" y="64"/>
                      </a:lnTo>
                      <a:lnTo>
                        <a:pt x="31" y="64"/>
                      </a:lnTo>
                      <a:lnTo>
                        <a:pt x="24" y="64"/>
                      </a:lnTo>
                      <a:lnTo>
                        <a:pt x="16" y="56"/>
                      </a:lnTo>
                      <a:lnTo>
                        <a:pt x="8" y="56"/>
                      </a:lnTo>
                      <a:lnTo>
                        <a:pt x="0" y="56"/>
                      </a:lnTo>
                      <a:lnTo>
                        <a:pt x="0" y="48"/>
                      </a:lnTo>
                      <a:lnTo>
                        <a:pt x="0" y="4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sp>
          <p:nvSpPr>
            <p:cNvPr id="60" name="AutoShape 85"/>
            <p:cNvSpPr>
              <a:spLocks noChangeAspect="1" noChangeArrowheads="1"/>
            </p:cNvSpPr>
            <p:nvPr/>
          </p:nvSpPr>
          <p:spPr bwMode="auto">
            <a:xfrm>
              <a:off x="1789" y="2029"/>
              <a:ext cx="670" cy="479"/>
            </a:xfrm>
            <a:prstGeom prst="roundRect">
              <a:avLst>
                <a:gd name="adj" fmla="val 12296"/>
              </a:avLst>
            </a:pr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61" name="AutoShape 86"/>
            <p:cNvSpPr>
              <a:spLocks noChangeAspect="1" noChangeArrowheads="1"/>
            </p:cNvSpPr>
            <p:nvPr/>
          </p:nvSpPr>
          <p:spPr bwMode="auto">
            <a:xfrm>
              <a:off x="1861" y="2077"/>
              <a:ext cx="526" cy="383"/>
            </a:xfrm>
            <a:prstGeom prst="roundRect">
              <a:avLst>
                <a:gd name="adj" fmla="val 12245"/>
              </a:avLst>
            </a:prstGeom>
            <a:solidFill>
              <a:srgbClr val="80808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62" name="AutoShape 87"/>
            <p:cNvSpPr>
              <a:spLocks noChangeAspect="1" noChangeArrowheads="1"/>
            </p:cNvSpPr>
            <p:nvPr/>
          </p:nvSpPr>
          <p:spPr bwMode="auto">
            <a:xfrm>
              <a:off x="1893" y="2101"/>
              <a:ext cx="462" cy="335"/>
            </a:xfrm>
            <a:prstGeom prst="roundRect">
              <a:avLst>
                <a:gd name="adj" fmla="val 12792"/>
              </a:avLst>
            </a:prstGeom>
            <a:gradFill rotWithShape="0">
              <a:gsLst>
                <a:gs pos="0">
                  <a:srgbClr val="595959"/>
                </a:gs>
                <a:gs pos="50000">
                  <a:srgbClr val="C0C0C0"/>
                </a:gs>
                <a:gs pos="100000">
                  <a:srgbClr val="595959"/>
                </a:gs>
              </a:gsLst>
              <a:lin ang="2700000" scaled="1"/>
            </a:gra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63" name="Rectangle 88"/>
            <p:cNvSpPr>
              <a:spLocks noChangeAspect="1" noChangeArrowheads="1"/>
            </p:cNvSpPr>
            <p:nvPr/>
          </p:nvSpPr>
          <p:spPr bwMode="auto">
            <a:xfrm>
              <a:off x="2347" y="2484"/>
              <a:ext cx="24" cy="0"/>
            </a:xfrm>
            <a:prstGeom prst="rect">
              <a:avLst/>
            </a:prstGeom>
            <a:solidFill>
              <a:srgbClr val="00800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nvGrpSpPr>
            <p:cNvPr id="73" name="Group 89"/>
            <p:cNvGrpSpPr>
              <a:grpSpLocks noChangeAspect="1"/>
            </p:cNvGrpSpPr>
            <p:nvPr/>
          </p:nvGrpSpPr>
          <p:grpSpPr bwMode="auto">
            <a:xfrm>
              <a:off x="3237" y="2488"/>
              <a:ext cx="546" cy="116"/>
              <a:chOff x="2505" y="2740"/>
              <a:chExt cx="546" cy="116"/>
            </a:xfrm>
          </p:grpSpPr>
          <p:grpSp>
            <p:nvGrpSpPr>
              <p:cNvPr id="79" name="Group 90"/>
              <p:cNvGrpSpPr>
                <a:grpSpLocks noChangeAspect="1"/>
              </p:cNvGrpSpPr>
              <p:nvPr/>
            </p:nvGrpSpPr>
            <p:grpSpPr bwMode="auto">
              <a:xfrm>
                <a:off x="2505" y="2772"/>
                <a:ext cx="546" cy="84"/>
                <a:chOff x="2505" y="2772"/>
                <a:chExt cx="546" cy="84"/>
              </a:xfrm>
            </p:grpSpPr>
            <p:grpSp>
              <p:nvGrpSpPr>
                <p:cNvPr id="80" name="Group 91"/>
                <p:cNvGrpSpPr>
                  <a:grpSpLocks noChangeAspect="1"/>
                </p:cNvGrpSpPr>
                <p:nvPr/>
              </p:nvGrpSpPr>
              <p:grpSpPr bwMode="auto">
                <a:xfrm>
                  <a:off x="2505" y="2772"/>
                  <a:ext cx="542" cy="48"/>
                  <a:chOff x="2505" y="2772"/>
                  <a:chExt cx="542" cy="48"/>
                </a:xfrm>
              </p:grpSpPr>
              <p:sp>
                <p:nvSpPr>
                  <p:cNvPr id="121" name="Freeform 92"/>
                  <p:cNvSpPr>
                    <a:spLocks noChangeAspect="1"/>
                  </p:cNvSpPr>
                  <p:nvPr/>
                </p:nvSpPr>
                <p:spPr bwMode="auto">
                  <a:xfrm>
                    <a:off x="2505" y="2780"/>
                    <a:ext cx="542" cy="40"/>
                  </a:xfrm>
                  <a:custGeom>
                    <a:avLst/>
                    <a:gdLst>
                      <a:gd name="T0" fmla="*/ 0 w 542"/>
                      <a:gd name="T1" fmla="*/ 40 h 40"/>
                      <a:gd name="T2" fmla="*/ 542 w 542"/>
                      <a:gd name="T3" fmla="*/ 40 h 40"/>
                      <a:gd name="T4" fmla="*/ 510 w 542"/>
                      <a:gd name="T5" fmla="*/ 0 h 40"/>
                      <a:gd name="T6" fmla="*/ 32 w 542"/>
                      <a:gd name="T7" fmla="*/ 0 h 40"/>
                      <a:gd name="T8" fmla="*/ 0 w 542"/>
                      <a:gd name="T9" fmla="*/ 40 h 40"/>
                      <a:gd name="T10" fmla="*/ 0 60000 65536"/>
                      <a:gd name="T11" fmla="*/ 0 60000 65536"/>
                      <a:gd name="T12" fmla="*/ 0 60000 65536"/>
                      <a:gd name="T13" fmla="*/ 0 60000 65536"/>
                      <a:gd name="T14" fmla="*/ 0 60000 65536"/>
                      <a:gd name="T15" fmla="*/ 0 w 542"/>
                      <a:gd name="T16" fmla="*/ 0 h 40"/>
                      <a:gd name="T17" fmla="*/ 542 w 542"/>
                      <a:gd name="T18" fmla="*/ 40 h 40"/>
                    </a:gdLst>
                    <a:ahLst/>
                    <a:cxnLst>
                      <a:cxn ang="T10">
                        <a:pos x="T0" y="T1"/>
                      </a:cxn>
                      <a:cxn ang="T11">
                        <a:pos x="T2" y="T3"/>
                      </a:cxn>
                      <a:cxn ang="T12">
                        <a:pos x="T4" y="T5"/>
                      </a:cxn>
                      <a:cxn ang="T13">
                        <a:pos x="T6" y="T7"/>
                      </a:cxn>
                      <a:cxn ang="T14">
                        <a:pos x="T8" y="T9"/>
                      </a:cxn>
                    </a:cxnLst>
                    <a:rect l="T15" t="T16" r="T17" b="T18"/>
                    <a:pathLst>
                      <a:path w="542" h="40">
                        <a:moveTo>
                          <a:pt x="0" y="40"/>
                        </a:moveTo>
                        <a:lnTo>
                          <a:pt x="542" y="40"/>
                        </a:lnTo>
                        <a:lnTo>
                          <a:pt x="510" y="0"/>
                        </a:lnTo>
                        <a:lnTo>
                          <a:pt x="32" y="0"/>
                        </a:lnTo>
                        <a:lnTo>
                          <a:pt x="0" y="40"/>
                        </a:lnTo>
                        <a:close/>
                      </a:path>
                    </a:pathLst>
                  </a:cu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22" name="Freeform 93"/>
                  <p:cNvSpPr>
                    <a:spLocks noChangeAspect="1"/>
                  </p:cNvSpPr>
                  <p:nvPr/>
                </p:nvSpPr>
                <p:spPr bwMode="auto">
                  <a:xfrm>
                    <a:off x="2505" y="2772"/>
                    <a:ext cx="542" cy="40"/>
                  </a:xfrm>
                  <a:custGeom>
                    <a:avLst/>
                    <a:gdLst>
                      <a:gd name="T0" fmla="*/ 0 w 542"/>
                      <a:gd name="T1" fmla="*/ 40 h 40"/>
                      <a:gd name="T2" fmla="*/ 542 w 542"/>
                      <a:gd name="T3" fmla="*/ 40 h 40"/>
                      <a:gd name="T4" fmla="*/ 510 w 542"/>
                      <a:gd name="T5" fmla="*/ 0 h 40"/>
                      <a:gd name="T6" fmla="*/ 32 w 542"/>
                      <a:gd name="T7" fmla="*/ 0 h 40"/>
                      <a:gd name="T8" fmla="*/ 0 w 542"/>
                      <a:gd name="T9" fmla="*/ 40 h 40"/>
                      <a:gd name="T10" fmla="*/ 0 60000 65536"/>
                      <a:gd name="T11" fmla="*/ 0 60000 65536"/>
                      <a:gd name="T12" fmla="*/ 0 60000 65536"/>
                      <a:gd name="T13" fmla="*/ 0 60000 65536"/>
                      <a:gd name="T14" fmla="*/ 0 60000 65536"/>
                      <a:gd name="T15" fmla="*/ 0 w 542"/>
                      <a:gd name="T16" fmla="*/ 0 h 40"/>
                      <a:gd name="T17" fmla="*/ 542 w 542"/>
                      <a:gd name="T18" fmla="*/ 40 h 40"/>
                    </a:gdLst>
                    <a:ahLst/>
                    <a:cxnLst>
                      <a:cxn ang="T10">
                        <a:pos x="T0" y="T1"/>
                      </a:cxn>
                      <a:cxn ang="T11">
                        <a:pos x="T2" y="T3"/>
                      </a:cxn>
                      <a:cxn ang="T12">
                        <a:pos x="T4" y="T5"/>
                      </a:cxn>
                      <a:cxn ang="T13">
                        <a:pos x="T6" y="T7"/>
                      </a:cxn>
                      <a:cxn ang="T14">
                        <a:pos x="T8" y="T9"/>
                      </a:cxn>
                    </a:cxnLst>
                    <a:rect l="T15" t="T16" r="T17" b="T18"/>
                    <a:pathLst>
                      <a:path w="542" h="40">
                        <a:moveTo>
                          <a:pt x="0" y="40"/>
                        </a:moveTo>
                        <a:lnTo>
                          <a:pt x="542" y="40"/>
                        </a:lnTo>
                        <a:lnTo>
                          <a:pt x="510" y="0"/>
                        </a:lnTo>
                        <a:lnTo>
                          <a:pt x="32" y="0"/>
                        </a:lnTo>
                        <a:lnTo>
                          <a:pt x="0" y="4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120" name="Rectangle 94"/>
                <p:cNvSpPr>
                  <a:spLocks noChangeAspect="1" noChangeArrowheads="1"/>
                </p:cNvSpPr>
                <p:nvPr/>
              </p:nvSpPr>
              <p:spPr bwMode="auto">
                <a:xfrm>
                  <a:off x="2509" y="2824"/>
                  <a:ext cx="542" cy="32"/>
                </a:xfrm>
                <a:prstGeom prst="rect">
                  <a:avLst/>
                </a:prstGeom>
                <a:solidFill>
                  <a:srgbClr val="C0C0C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81" name="Group 95"/>
              <p:cNvGrpSpPr>
                <a:grpSpLocks noChangeAspect="1"/>
              </p:cNvGrpSpPr>
              <p:nvPr/>
            </p:nvGrpSpPr>
            <p:grpSpPr bwMode="auto">
              <a:xfrm>
                <a:off x="2632" y="2740"/>
                <a:ext cx="288" cy="80"/>
                <a:chOff x="2632" y="2740"/>
                <a:chExt cx="288" cy="80"/>
              </a:xfrm>
            </p:grpSpPr>
            <p:sp>
              <p:nvSpPr>
                <p:cNvPr id="117" name="Freeform 96"/>
                <p:cNvSpPr>
                  <a:spLocks noChangeAspect="1"/>
                </p:cNvSpPr>
                <p:nvPr/>
              </p:nvSpPr>
              <p:spPr bwMode="auto">
                <a:xfrm>
                  <a:off x="2632" y="2748"/>
                  <a:ext cx="288" cy="72"/>
                </a:xfrm>
                <a:custGeom>
                  <a:avLst/>
                  <a:gdLst>
                    <a:gd name="T0" fmla="*/ 0 w 288"/>
                    <a:gd name="T1" fmla="*/ 40 h 72"/>
                    <a:gd name="T2" fmla="*/ 0 w 288"/>
                    <a:gd name="T3" fmla="*/ 0 h 72"/>
                    <a:gd name="T4" fmla="*/ 288 w 288"/>
                    <a:gd name="T5" fmla="*/ 0 h 72"/>
                    <a:gd name="T6" fmla="*/ 288 w 288"/>
                    <a:gd name="T7" fmla="*/ 40 h 72"/>
                    <a:gd name="T8" fmla="*/ 288 w 288"/>
                    <a:gd name="T9" fmla="*/ 40 h 72"/>
                    <a:gd name="T10" fmla="*/ 288 w 288"/>
                    <a:gd name="T11" fmla="*/ 48 h 72"/>
                    <a:gd name="T12" fmla="*/ 280 w 288"/>
                    <a:gd name="T13" fmla="*/ 48 h 72"/>
                    <a:gd name="T14" fmla="*/ 272 w 288"/>
                    <a:gd name="T15" fmla="*/ 56 h 72"/>
                    <a:gd name="T16" fmla="*/ 264 w 288"/>
                    <a:gd name="T17" fmla="*/ 56 h 72"/>
                    <a:gd name="T18" fmla="*/ 256 w 288"/>
                    <a:gd name="T19" fmla="*/ 56 h 72"/>
                    <a:gd name="T20" fmla="*/ 248 w 288"/>
                    <a:gd name="T21" fmla="*/ 64 h 72"/>
                    <a:gd name="T22" fmla="*/ 240 w 288"/>
                    <a:gd name="T23" fmla="*/ 64 h 72"/>
                    <a:gd name="T24" fmla="*/ 224 w 288"/>
                    <a:gd name="T25" fmla="*/ 64 h 72"/>
                    <a:gd name="T26" fmla="*/ 216 w 288"/>
                    <a:gd name="T27" fmla="*/ 64 h 72"/>
                    <a:gd name="T28" fmla="*/ 200 w 288"/>
                    <a:gd name="T29" fmla="*/ 64 h 72"/>
                    <a:gd name="T30" fmla="*/ 184 w 288"/>
                    <a:gd name="T31" fmla="*/ 72 h 72"/>
                    <a:gd name="T32" fmla="*/ 176 w 288"/>
                    <a:gd name="T33" fmla="*/ 72 h 72"/>
                    <a:gd name="T34" fmla="*/ 160 w 288"/>
                    <a:gd name="T35" fmla="*/ 72 h 72"/>
                    <a:gd name="T36" fmla="*/ 136 w 288"/>
                    <a:gd name="T37" fmla="*/ 72 h 72"/>
                    <a:gd name="T38" fmla="*/ 120 w 288"/>
                    <a:gd name="T39" fmla="*/ 72 h 72"/>
                    <a:gd name="T40" fmla="*/ 104 w 288"/>
                    <a:gd name="T41" fmla="*/ 72 h 72"/>
                    <a:gd name="T42" fmla="*/ 88 w 288"/>
                    <a:gd name="T43" fmla="*/ 64 h 72"/>
                    <a:gd name="T44" fmla="*/ 72 w 288"/>
                    <a:gd name="T45" fmla="*/ 64 h 72"/>
                    <a:gd name="T46" fmla="*/ 64 w 288"/>
                    <a:gd name="T47" fmla="*/ 64 h 72"/>
                    <a:gd name="T48" fmla="*/ 48 w 288"/>
                    <a:gd name="T49" fmla="*/ 64 h 72"/>
                    <a:gd name="T50" fmla="*/ 40 w 288"/>
                    <a:gd name="T51" fmla="*/ 56 h 72"/>
                    <a:gd name="T52" fmla="*/ 24 w 288"/>
                    <a:gd name="T53" fmla="*/ 56 h 72"/>
                    <a:gd name="T54" fmla="*/ 16 w 288"/>
                    <a:gd name="T55" fmla="*/ 56 h 72"/>
                    <a:gd name="T56" fmla="*/ 16 w 288"/>
                    <a:gd name="T57" fmla="*/ 48 h 72"/>
                    <a:gd name="T58" fmla="*/ 8 w 288"/>
                    <a:gd name="T59" fmla="*/ 48 h 72"/>
                    <a:gd name="T60" fmla="*/ 8 w 288"/>
                    <a:gd name="T61" fmla="*/ 48 h 72"/>
                    <a:gd name="T62" fmla="*/ 0 w 288"/>
                    <a:gd name="T63" fmla="*/ 40 h 72"/>
                    <a:gd name="T64" fmla="*/ 0 w 288"/>
                    <a:gd name="T65" fmla="*/ 40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8"/>
                    <a:gd name="T100" fmla="*/ 0 h 72"/>
                    <a:gd name="T101" fmla="*/ 288 w 288"/>
                    <a:gd name="T102" fmla="*/ 72 h 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8" h="72">
                      <a:moveTo>
                        <a:pt x="0" y="40"/>
                      </a:moveTo>
                      <a:lnTo>
                        <a:pt x="0" y="0"/>
                      </a:lnTo>
                      <a:lnTo>
                        <a:pt x="288" y="0"/>
                      </a:lnTo>
                      <a:lnTo>
                        <a:pt x="288" y="40"/>
                      </a:lnTo>
                      <a:lnTo>
                        <a:pt x="288" y="48"/>
                      </a:lnTo>
                      <a:lnTo>
                        <a:pt x="280" y="48"/>
                      </a:lnTo>
                      <a:lnTo>
                        <a:pt x="272" y="56"/>
                      </a:lnTo>
                      <a:lnTo>
                        <a:pt x="264" y="56"/>
                      </a:lnTo>
                      <a:lnTo>
                        <a:pt x="256" y="56"/>
                      </a:lnTo>
                      <a:lnTo>
                        <a:pt x="248" y="64"/>
                      </a:lnTo>
                      <a:lnTo>
                        <a:pt x="240" y="64"/>
                      </a:lnTo>
                      <a:lnTo>
                        <a:pt x="224" y="64"/>
                      </a:lnTo>
                      <a:lnTo>
                        <a:pt x="216" y="64"/>
                      </a:lnTo>
                      <a:lnTo>
                        <a:pt x="200" y="64"/>
                      </a:lnTo>
                      <a:lnTo>
                        <a:pt x="184" y="72"/>
                      </a:lnTo>
                      <a:lnTo>
                        <a:pt x="176" y="72"/>
                      </a:lnTo>
                      <a:lnTo>
                        <a:pt x="160" y="72"/>
                      </a:lnTo>
                      <a:lnTo>
                        <a:pt x="136" y="72"/>
                      </a:lnTo>
                      <a:lnTo>
                        <a:pt x="120" y="72"/>
                      </a:lnTo>
                      <a:lnTo>
                        <a:pt x="104" y="72"/>
                      </a:lnTo>
                      <a:lnTo>
                        <a:pt x="88" y="64"/>
                      </a:lnTo>
                      <a:lnTo>
                        <a:pt x="72" y="64"/>
                      </a:lnTo>
                      <a:lnTo>
                        <a:pt x="64" y="64"/>
                      </a:lnTo>
                      <a:lnTo>
                        <a:pt x="48" y="64"/>
                      </a:lnTo>
                      <a:lnTo>
                        <a:pt x="40" y="56"/>
                      </a:lnTo>
                      <a:lnTo>
                        <a:pt x="24" y="56"/>
                      </a:lnTo>
                      <a:lnTo>
                        <a:pt x="16" y="56"/>
                      </a:lnTo>
                      <a:lnTo>
                        <a:pt x="16" y="48"/>
                      </a:lnTo>
                      <a:lnTo>
                        <a:pt x="8" y="48"/>
                      </a:lnTo>
                      <a:lnTo>
                        <a:pt x="0" y="40"/>
                      </a:lnTo>
                      <a:close/>
                    </a:path>
                  </a:pathLst>
                </a:cu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18" name="Freeform 97"/>
                <p:cNvSpPr>
                  <a:spLocks noChangeAspect="1"/>
                </p:cNvSpPr>
                <p:nvPr/>
              </p:nvSpPr>
              <p:spPr bwMode="auto">
                <a:xfrm>
                  <a:off x="2632" y="2740"/>
                  <a:ext cx="288" cy="72"/>
                </a:xfrm>
                <a:custGeom>
                  <a:avLst/>
                  <a:gdLst>
                    <a:gd name="T0" fmla="*/ 0 w 288"/>
                    <a:gd name="T1" fmla="*/ 40 h 72"/>
                    <a:gd name="T2" fmla="*/ 0 w 288"/>
                    <a:gd name="T3" fmla="*/ 0 h 72"/>
                    <a:gd name="T4" fmla="*/ 288 w 288"/>
                    <a:gd name="T5" fmla="*/ 0 h 72"/>
                    <a:gd name="T6" fmla="*/ 288 w 288"/>
                    <a:gd name="T7" fmla="*/ 40 h 72"/>
                    <a:gd name="T8" fmla="*/ 280 w 288"/>
                    <a:gd name="T9" fmla="*/ 48 h 72"/>
                    <a:gd name="T10" fmla="*/ 280 w 288"/>
                    <a:gd name="T11" fmla="*/ 48 h 72"/>
                    <a:gd name="T12" fmla="*/ 272 w 288"/>
                    <a:gd name="T13" fmla="*/ 56 h 72"/>
                    <a:gd name="T14" fmla="*/ 272 w 288"/>
                    <a:gd name="T15" fmla="*/ 56 h 72"/>
                    <a:gd name="T16" fmla="*/ 264 w 288"/>
                    <a:gd name="T17" fmla="*/ 64 h 72"/>
                    <a:gd name="T18" fmla="*/ 256 w 288"/>
                    <a:gd name="T19" fmla="*/ 64 h 72"/>
                    <a:gd name="T20" fmla="*/ 240 w 288"/>
                    <a:gd name="T21" fmla="*/ 64 h 72"/>
                    <a:gd name="T22" fmla="*/ 232 w 288"/>
                    <a:gd name="T23" fmla="*/ 64 h 72"/>
                    <a:gd name="T24" fmla="*/ 224 w 288"/>
                    <a:gd name="T25" fmla="*/ 72 h 72"/>
                    <a:gd name="T26" fmla="*/ 208 w 288"/>
                    <a:gd name="T27" fmla="*/ 72 h 72"/>
                    <a:gd name="T28" fmla="*/ 192 w 288"/>
                    <a:gd name="T29" fmla="*/ 72 h 72"/>
                    <a:gd name="T30" fmla="*/ 184 w 288"/>
                    <a:gd name="T31" fmla="*/ 72 h 72"/>
                    <a:gd name="T32" fmla="*/ 168 w 288"/>
                    <a:gd name="T33" fmla="*/ 72 h 72"/>
                    <a:gd name="T34" fmla="*/ 152 w 288"/>
                    <a:gd name="T35" fmla="*/ 72 h 72"/>
                    <a:gd name="T36" fmla="*/ 136 w 288"/>
                    <a:gd name="T37" fmla="*/ 72 h 72"/>
                    <a:gd name="T38" fmla="*/ 112 w 288"/>
                    <a:gd name="T39" fmla="*/ 72 h 72"/>
                    <a:gd name="T40" fmla="*/ 96 w 288"/>
                    <a:gd name="T41" fmla="*/ 72 h 72"/>
                    <a:gd name="T42" fmla="*/ 80 w 288"/>
                    <a:gd name="T43" fmla="*/ 72 h 72"/>
                    <a:gd name="T44" fmla="*/ 64 w 288"/>
                    <a:gd name="T45" fmla="*/ 72 h 72"/>
                    <a:gd name="T46" fmla="*/ 56 w 288"/>
                    <a:gd name="T47" fmla="*/ 72 h 72"/>
                    <a:gd name="T48" fmla="*/ 40 w 288"/>
                    <a:gd name="T49" fmla="*/ 64 h 72"/>
                    <a:gd name="T50" fmla="*/ 32 w 288"/>
                    <a:gd name="T51" fmla="*/ 64 h 72"/>
                    <a:gd name="T52" fmla="*/ 24 w 288"/>
                    <a:gd name="T53" fmla="*/ 64 h 72"/>
                    <a:gd name="T54" fmla="*/ 16 w 288"/>
                    <a:gd name="T55" fmla="*/ 56 h 72"/>
                    <a:gd name="T56" fmla="*/ 8 w 288"/>
                    <a:gd name="T57" fmla="*/ 56 h 72"/>
                    <a:gd name="T58" fmla="*/ 0 w 288"/>
                    <a:gd name="T59" fmla="*/ 56 h 72"/>
                    <a:gd name="T60" fmla="*/ 0 w 288"/>
                    <a:gd name="T61" fmla="*/ 48 h 72"/>
                    <a:gd name="T62" fmla="*/ 0 w 288"/>
                    <a:gd name="T63" fmla="*/ 48 h 72"/>
                    <a:gd name="T64" fmla="*/ 0 w 288"/>
                    <a:gd name="T65" fmla="*/ 40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8"/>
                    <a:gd name="T100" fmla="*/ 0 h 72"/>
                    <a:gd name="T101" fmla="*/ 288 w 288"/>
                    <a:gd name="T102" fmla="*/ 72 h 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8" h="72">
                      <a:moveTo>
                        <a:pt x="0" y="40"/>
                      </a:moveTo>
                      <a:lnTo>
                        <a:pt x="0" y="0"/>
                      </a:lnTo>
                      <a:lnTo>
                        <a:pt x="288" y="0"/>
                      </a:lnTo>
                      <a:lnTo>
                        <a:pt x="288" y="40"/>
                      </a:lnTo>
                      <a:lnTo>
                        <a:pt x="280" y="48"/>
                      </a:lnTo>
                      <a:lnTo>
                        <a:pt x="272" y="56"/>
                      </a:lnTo>
                      <a:lnTo>
                        <a:pt x="264" y="64"/>
                      </a:lnTo>
                      <a:lnTo>
                        <a:pt x="256" y="64"/>
                      </a:lnTo>
                      <a:lnTo>
                        <a:pt x="240" y="64"/>
                      </a:lnTo>
                      <a:lnTo>
                        <a:pt x="232" y="64"/>
                      </a:lnTo>
                      <a:lnTo>
                        <a:pt x="224" y="72"/>
                      </a:lnTo>
                      <a:lnTo>
                        <a:pt x="208" y="72"/>
                      </a:lnTo>
                      <a:lnTo>
                        <a:pt x="192" y="72"/>
                      </a:lnTo>
                      <a:lnTo>
                        <a:pt x="184" y="72"/>
                      </a:lnTo>
                      <a:lnTo>
                        <a:pt x="168" y="72"/>
                      </a:lnTo>
                      <a:lnTo>
                        <a:pt x="152" y="72"/>
                      </a:lnTo>
                      <a:lnTo>
                        <a:pt x="136" y="72"/>
                      </a:lnTo>
                      <a:lnTo>
                        <a:pt x="112" y="72"/>
                      </a:lnTo>
                      <a:lnTo>
                        <a:pt x="96" y="72"/>
                      </a:lnTo>
                      <a:lnTo>
                        <a:pt x="80" y="72"/>
                      </a:lnTo>
                      <a:lnTo>
                        <a:pt x="64" y="72"/>
                      </a:lnTo>
                      <a:lnTo>
                        <a:pt x="56" y="72"/>
                      </a:lnTo>
                      <a:lnTo>
                        <a:pt x="40" y="64"/>
                      </a:lnTo>
                      <a:lnTo>
                        <a:pt x="32" y="64"/>
                      </a:lnTo>
                      <a:lnTo>
                        <a:pt x="24" y="64"/>
                      </a:lnTo>
                      <a:lnTo>
                        <a:pt x="16" y="56"/>
                      </a:lnTo>
                      <a:lnTo>
                        <a:pt x="8" y="56"/>
                      </a:lnTo>
                      <a:lnTo>
                        <a:pt x="0" y="56"/>
                      </a:lnTo>
                      <a:lnTo>
                        <a:pt x="0" y="48"/>
                      </a:lnTo>
                      <a:lnTo>
                        <a:pt x="0" y="4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grpSp>
          <p:nvGrpSpPr>
            <p:cNvPr id="82" name="Group 98"/>
            <p:cNvGrpSpPr>
              <a:grpSpLocks noChangeAspect="1"/>
            </p:cNvGrpSpPr>
            <p:nvPr/>
          </p:nvGrpSpPr>
          <p:grpSpPr bwMode="auto">
            <a:xfrm>
              <a:off x="3177" y="2029"/>
              <a:ext cx="670" cy="479"/>
              <a:chOff x="2445" y="2281"/>
              <a:chExt cx="670" cy="479"/>
            </a:xfrm>
          </p:grpSpPr>
          <p:grpSp>
            <p:nvGrpSpPr>
              <p:cNvPr id="83" name="Group 99"/>
              <p:cNvGrpSpPr>
                <a:grpSpLocks noChangeAspect="1"/>
              </p:cNvGrpSpPr>
              <p:nvPr/>
            </p:nvGrpSpPr>
            <p:grpSpPr bwMode="auto">
              <a:xfrm>
                <a:off x="2445" y="2281"/>
                <a:ext cx="670" cy="479"/>
                <a:chOff x="2445" y="2281"/>
                <a:chExt cx="670" cy="479"/>
              </a:xfrm>
            </p:grpSpPr>
            <p:sp>
              <p:nvSpPr>
                <p:cNvPr id="112" name="AutoShape 100"/>
                <p:cNvSpPr>
                  <a:spLocks noChangeAspect="1" noChangeArrowheads="1"/>
                </p:cNvSpPr>
                <p:nvPr/>
              </p:nvSpPr>
              <p:spPr bwMode="auto">
                <a:xfrm>
                  <a:off x="2445" y="2281"/>
                  <a:ext cx="670" cy="479"/>
                </a:xfrm>
                <a:prstGeom prst="roundRect">
                  <a:avLst>
                    <a:gd name="adj" fmla="val 12296"/>
                  </a:avLst>
                </a:pr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13" name="AutoShape 101"/>
                <p:cNvSpPr>
                  <a:spLocks noChangeAspect="1" noChangeArrowheads="1"/>
                </p:cNvSpPr>
                <p:nvPr/>
              </p:nvSpPr>
              <p:spPr bwMode="auto">
                <a:xfrm>
                  <a:off x="2517" y="2329"/>
                  <a:ext cx="526" cy="383"/>
                </a:xfrm>
                <a:prstGeom prst="roundRect">
                  <a:avLst>
                    <a:gd name="adj" fmla="val 12245"/>
                  </a:avLst>
                </a:prstGeom>
                <a:solidFill>
                  <a:srgbClr val="80808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14" name="AutoShape 102"/>
                <p:cNvSpPr>
                  <a:spLocks noChangeAspect="1" noChangeArrowheads="1"/>
                </p:cNvSpPr>
                <p:nvPr/>
              </p:nvSpPr>
              <p:spPr bwMode="auto">
                <a:xfrm>
                  <a:off x="2549" y="2353"/>
                  <a:ext cx="462" cy="335"/>
                </a:xfrm>
                <a:prstGeom prst="roundRect">
                  <a:avLst>
                    <a:gd name="adj" fmla="val 12792"/>
                  </a:avLst>
                </a:prstGeom>
                <a:gradFill rotWithShape="0">
                  <a:gsLst>
                    <a:gs pos="0">
                      <a:srgbClr val="595959"/>
                    </a:gs>
                    <a:gs pos="50000">
                      <a:srgbClr val="C0C0C0"/>
                    </a:gs>
                    <a:gs pos="100000">
                      <a:srgbClr val="595959"/>
                    </a:gs>
                  </a:gsLst>
                  <a:lin ang="2700000" scaled="1"/>
                </a:gra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111" name="Rectangle 103"/>
              <p:cNvSpPr>
                <a:spLocks noChangeAspect="1" noChangeArrowheads="1"/>
              </p:cNvSpPr>
              <p:nvPr/>
            </p:nvSpPr>
            <p:spPr bwMode="auto">
              <a:xfrm>
                <a:off x="3003" y="2736"/>
                <a:ext cx="24" cy="0"/>
              </a:xfrm>
              <a:prstGeom prst="rect">
                <a:avLst/>
              </a:prstGeom>
              <a:solidFill>
                <a:srgbClr val="00800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84" name="Group 104"/>
            <p:cNvGrpSpPr>
              <a:grpSpLocks noChangeAspect="1"/>
            </p:cNvGrpSpPr>
            <p:nvPr/>
          </p:nvGrpSpPr>
          <p:grpSpPr bwMode="auto">
            <a:xfrm>
              <a:off x="1833" y="2679"/>
              <a:ext cx="638" cy="104"/>
              <a:chOff x="1101" y="2931"/>
              <a:chExt cx="638" cy="104"/>
            </a:xfrm>
          </p:grpSpPr>
          <p:sp>
            <p:nvSpPr>
              <p:cNvPr id="108" name="Freeform 105"/>
              <p:cNvSpPr>
                <a:spLocks noChangeAspect="1"/>
              </p:cNvSpPr>
              <p:nvPr/>
            </p:nvSpPr>
            <p:spPr bwMode="auto">
              <a:xfrm>
                <a:off x="1101" y="2931"/>
                <a:ext cx="638" cy="104"/>
              </a:xfrm>
              <a:custGeom>
                <a:avLst/>
                <a:gdLst>
                  <a:gd name="T0" fmla="*/ 16 w 638"/>
                  <a:gd name="T1" fmla="*/ 0 h 104"/>
                  <a:gd name="T2" fmla="*/ 0 w 638"/>
                  <a:gd name="T3" fmla="*/ 104 h 104"/>
                  <a:gd name="T4" fmla="*/ 614 w 638"/>
                  <a:gd name="T5" fmla="*/ 104 h 104"/>
                  <a:gd name="T6" fmla="*/ 638 w 638"/>
                  <a:gd name="T7" fmla="*/ 0 h 104"/>
                  <a:gd name="T8" fmla="*/ 16 w 638"/>
                  <a:gd name="T9" fmla="*/ 0 h 104"/>
                  <a:gd name="T10" fmla="*/ 0 60000 65536"/>
                  <a:gd name="T11" fmla="*/ 0 60000 65536"/>
                  <a:gd name="T12" fmla="*/ 0 60000 65536"/>
                  <a:gd name="T13" fmla="*/ 0 60000 65536"/>
                  <a:gd name="T14" fmla="*/ 0 60000 65536"/>
                  <a:gd name="T15" fmla="*/ 0 w 638"/>
                  <a:gd name="T16" fmla="*/ 0 h 104"/>
                  <a:gd name="T17" fmla="*/ 638 w 638"/>
                  <a:gd name="T18" fmla="*/ 104 h 104"/>
                </a:gdLst>
                <a:ahLst/>
                <a:cxnLst>
                  <a:cxn ang="T10">
                    <a:pos x="T0" y="T1"/>
                  </a:cxn>
                  <a:cxn ang="T11">
                    <a:pos x="T2" y="T3"/>
                  </a:cxn>
                  <a:cxn ang="T12">
                    <a:pos x="T4" y="T5"/>
                  </a:cxn>
                  <a:cxn ang="T13">
                    <a:pos x="T6" y="T7"/>
                  </a:cxn>
                  <a:cxn ang="T14">
                    <a:pos x="T8" y="T9"/>
                  </a:cxn>
                </a:cxnLst>
                <a:rect l="T15" t="T16" r="T17" b="T18"/>
                <a:pathLst>
                  <a:path w="638" h="104">
                    <a:moveTo>
                      <a:pt x="16" y="0"/>
                    </a:moveTo>
                    <a:lnTo>
                      <a:pt x="0" y="104"/>
                    </a:lnTo>
                    <a:lnTo>
                      <a:pt x="614" y="104"/>
                    </a:lnTo>
                    <a:lnTo>
                      <a:pt x="638" y="0"/>
                    </a:lnTo>
                    <a:lnTo>
                      <a:pt x="16" y="0"/>
                    </a:lnTo>
                    <a:close/>
                  </a:path>
                </a:pathLst>
              </a:custGeom>
              <a:solidFill>
                <a:srgbClr val="B5B5B5"/>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09" name="Freeform 106"/>
              <p:cNvSpPr>
                <a:spLocks noChangeAspect="1"/>
              </p:cNvSpPr>
              <p:nvPr/>
            </p:nvSpPr>
            <p:spPr bwMode="auto">
              <a:xfrm>
                <a:off x="1101" y="2931"/>
                <a:ext cx="630" cy="96"/>
              </a:xfrm>
              <a:custGeom>
                <a:avLst/>
                <a:gdLst>
                  <a:gd name="T0" fmla="*/ 16 w 630"/>
                  <a:gd name="T1" fmla="*/ 0 h 96"/>
                  <a:gd name="T2" fmla="*/ 0 w 630"/>
                  <a:gd name="T3" fmla="*/ 96 h 96"/>
                  <a:gd name="T4" fmla="*/ 606 w 630"/>
                  <a:gd name="T5" fmla="*/ 96 h 96"/>
                  <a:gd name="T6" fmla="*/ 630 w 630"/>
                  <a:gd name="T7" fmla="*/ 0 h 96"/>
                  <a:gd name="T8" fmla="*/ 16 w 630"/>
                  <a:gd name="T9" fmla="*/ 0 h 96"/>
                  <a:gd name="T10" fmla="*/ 0 60000 65536"/>
                  <a:gd name="T11" fmla="*/ 0 60000 65536"/>
                  <a:gd name="T12" fmla="*/ 0 60000 65536"/>
                  <a:gd name="T13" fmla="*/ 0 60000 65536"/>
                  <a:gd name="T14" fmla="*/ 0 60000 65536"/>
                  <a:gd name="T15" fmla="*/ 0 w 630"/>
                  <a:gd name="T16" fmla="*/ 0 h 96"/>
                  <a:gd name="T17" fmla="*/ 630 w 630"/>
                  <a:gd name="T18" fmla="*/ 96 h 96"/>
                </a:gdLst>
                <a:ahLst/>
                <a:cxnLst>
                  <a:cxn ang="T10">
                    <a:pos x="T0" y="T1"/>
                  </a:cxn>
                  <a:cxn ang="T11">
                    <a:pos x="T2" y="T3"/>
                  </a:cxn>
                  <a:cxn ang="T12">
                    <a:pos x="T4" y="T5"/>
                  </a:cxn>
                  <a:cxn ang="T13">
                    <a:pos x="T6" y="T7"/>
                  </a:cxn>
                  <a:cxn ang="T14">
                    <a:pos x="T8" y="T9"/>
                  </a:cxn>
                </a:cxnLst>
                <a:rect l="T15" t="T16" r="T17" b="T18"/>
                <a:pathLst>
                  <a:path w="630" h="96">
                    <a:moveTo>
                      <a:pt x="16" y="0"/>
                    </a:moveTo>
                    <a:lnTo>
                      <a:pt x="0" y="96"/>
                    </a:lnTo>
                    <a:lnTo>
                      <a:pt x="606" y="96"/>
                    </a:lnTo>
                    <a:lnTo>
                      <a:pt x="630" y="0"/>
                    </a:lnTo>
                    <a:lnTo>
                      <a:pt x="16"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85" name="Group 107"/>
            <p:cNvGrpSpPr>
              <a:grpSpLocks noChangeAspect="1"/>
            </p:cNvGrpSpPr>
            <p:nvPr/>
          </p:nvGrpSpPr>
          <p:grpSpPr bwMode="auto">
            <a:xfrm>
              <a:off x="3205" y="2679"/>
              <a:ext cx="662" cy="104"/>
              <a:chOff x="2473" y="2931"/>
              <a:chExt cx="662" cy="104"/>
            </a:xfrm>
          </p:grpSpPr>
          <p:sp>
            <p:nvSpPr>
              <p:cNvPr id="106" name="Freeform 108"/>
              <p:cNvSpPr>
                <a:spLocks noChangeAspect="1"/>
              </p:cNvSpPr>
              <p:nvPr/>
            </p:nvSpPr>
            <p:spPr bwMode="auto">
              <a:xfrm>
                <a:off x="2473" y="2931"/>
                <a:ext cx="662" cy="104"/>
              </a:xfrm>
              <a:custGeom>
                <a:avLst/>
                <a:gdLst>
                  <a:gd name="T0" fmla="*/ 0 w 662"/>
                  <a:gd name="T1" fmla="*/ 0 h 104"/>
                  <a:gd name="T2" fmla="*/ 16 w 662"/>
                  <a:gd name="T3" fmla="*/ 104 h 104"/>
                  <a:gd name="T4" fmla="*/ 662 w 662"/>
                  <a:gd name="T5" fmla="*/ 104 h 104"/>
                  <a:gd name="T6" fmla="*/ 638 w 662"/>
                  <a:gd name="T7" fmla="*/ 0 h 104"/>
                  <a:gd name="T8" fmla="*/ 0 w 662"/>
                  <a:gd name="T9" fmla="*/ 0 h 104"/>
                  <a:gd name="T10" fmla="*/ 0 60000 65536"/>
                  <a:gd name="T11" fmla="*/ 0 60000 65536"/>
                  <a:gd name="T12" fmla="*/ 0 60000 65536"/>
                  <a:gd name="T13" fmla="*/ 0 60000 65536"/>
                  <a:gd name="T14" fmla="*/ 0 60000 65536"/>
                  <a:gd name="T15" fmla="*/ 0 w 662"/>
                  <a:gd name="T16" fmla="*/ 0 h 104"/>
                  <a:gd name="T17" fmla="*/ 662 w 662"/>
                  <a:gd name="T18" fmla="*/ 104 h 104"/>
                </a:gdLst>
                <a:ahLst/>
                <a:cxnLst>
                  <a:cxn ang="T10">
                    <a:pos x="T0" y="T1"/>
                  </a:cxn>
                  <a:cxn ang="T11">
                    <a:pos x="T2" y="T3"/>
                  </a:cxn>
                  <a:cxn ang="T12">
                    <a:pos x="T4" y="T5"/>
                  </a:cxn>
                  <a:cxn ang="T13">
                    <a:pos x="T6" y="T7"/>
                  </a:cxn>
                  <a:cxn ang="T14">
                    <a:pos x="T8" y="T9"/>
                  </a:cxn>
                </a:cxnLst>
                <a:rect l="T15" t="T16" r="T17" b="T18"/>
                <a:pathLst>
                  <a:path w="662" h="104">
                    <a:moveTo>
                      <a:pt x="0" y="0"/>
                    </a:moveTo>
                    <a:lnTo>
                      <a:pt x="16" y="104"/>
                    </a:lnTo>
                    <a:lnTo>
                      <a:pt x="662" y="104"/>
                    </a:lnTo>
                    <a:lnTo>
                      <a:pt x="638" y="0"/>
                    </a:lnTo>
                    <a:lnTo>
                      <a:pt x="0" y="0"/>
                    </a:lnTo>
                    <a:close/>
                  </a:path>
                </a:pathLst>
              </a:custGeom>
              <a:solidFill>
                <a:srgbClr val="B5B5B5"/>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07" name="Freeform 109"/>
              <p:cNvSpPr>
                <a:spLocks noChangeAspect="1"/>
              </p:cNvSpPr>
              <p:nvPr/>
            </p:nvSpPr>
            <p:spPr bwMode="auto">
              <a:xfrm>
                <a:off x="2473" y="2931"/>
                <a:ext cx="654" cy="96"/>
              </a:xfrm>
              <a:custGeom>
                <a:avLst/>
                <a:gdLst>
                  <a:gd name="T0" fmla="*/ 0 w 654"/>
                  <a:gd name="T1" fmla="*/ 0 h 96"/>
                  <a:gd name="T2" fmla="*/ 16 w 654"/>
                  <a:gd name="T3" fmla="*/ 96 h 96"/>
                  <a:gd name="T4" fmla="*/ 654 w 654"/>
                  <a:gd name="T5" fmla="*/ 96 h 96"/>
                  <a:gd name="T6" fmla="*/ 630 w 654"/>
                  <a:gd name="T7" fmla="*/ 0 h 96"/>
                  <a:gd name="T8" fmla="*/ 0 w 654"/>
                  <a:gd name="T9" fmla="*/ 0 h 96"/>
                  <a:gd name="T10" fmla="*/ 0 60000 65536"/>
                  <a:gd name="T11" fmla="*/ 0 60000 65536"/>
                  <a:gd name="T12" fmla="*/ 0 60000 65536"/>
                  <a:gd name="T13" fmla="*/ 0 60000 65536"/>
                  <a:gd name="T14" fmla="*/ 0 60000 65536"/>
                  <a:gd name="T15" fmla="*/ 0 w 654"/>
                  <a:gd name="T16" fmla="*/ 0 h 96"/>
                  <a:gd name="T17" fmla="*/ 654 w 654"/>
                  <a:gd name="T18" fmla="*/ 96 h 96"/>
                </a:gdLst>
                <a:ahLst/>
                <a:cxnLst>
                  <a:cxn ang="T10">
                    <a:pos x="T0" y="T1"/>
                  </a:cxn>
                  <a:cxn ang="T11">
                    <a:pos x="T2" y="T3"/>
                  </a:cxn>
                  <a:cxn ang="T12">
                    <a:pos x="T4" y="T5"/>
                  </a:cxn>
                  <a:cxn ang="T13">
                    <a:pos x="T6" y="T7"/>
                  </a:cxn>
                  <a:cxn ang="T14">
                    <a:pos x="T8" y="T9"/>
                  </a:cxn>
                </a:cxnLst>
                <a:rect l="T15" t="T16" r="T17" b="T18"/>
                <a:pathLst>
                  <a:path w="654" h="96">
                    <a:moveTo>
                      <a:pt x="0" y="0"/>
                    </a:moveTo>
                    <a:lnTo>
                      <a:pt x="16" y="96"/>
                    </a:lnTo>
                    <a:lnTo>
                      <a:pt x="654" y="96"/>
                    </a:lnTo>
                    <a:lnTo>
                      <a:pt x="630" y="0"/>
                    </a:lnTo>
                    <a:lnTo>
                      <a:pt x="0"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86" name="Group 110"/>
            <p:cNvGrpSpPr>
              <a:grpSpLocks noChangeAspect="1"/>
            </p:cNvGrpSpPr>
            <p:nvPr/>
          </p:nvGrpSpPr>
          <p:grpSpPr bwMode="auto">
            <a:xfrm>
              <a:off x="2519" y="2679"/>
              <a:ext cx="622" cy="104"/>
              <a:chOff x="1787" y="2931"/>
              <a:chExt cx="622" cy="104"/>
            </a:xfrm>
          </p:grpSpPr>
          <p:sp>
            <p:nvSpPr>
              <p:cNvPr id="104" name="Freeform 111"/>
              <p:cNvSpPr>
                <a:spLocks noChangeAspect="1"/>
              </p:cNvSpPr>
              <p:nvPr/>
            </p:nvSpPr>
            <p:spPr bwMode="auto">
              <a:xfrm>
                <a:off x="1787" y="2931"/>
                <a:ext cx="622" cy="104"/>
              </a:xfrm>
              <a:custGeom>
                <a:avLst/>
                <a:gdLst>
                  <a:gd name="T0" fmla="*/ 24 w 622"/>
                  <a:gd name="T1" fmla="*/ 0 h 104"/>
                  <a:gd name="T2" fmla="*/ 0 w 622"/>
                  <a:gd name="T3" fmla="*/ 104 h 104"/>
                  <a:gd name="T4" fmla="*/ 622 w 622"/>
                  <a:gd name="T5" fmla="*/ 104 h 104"/>
                  <a:gd name="T6" fmla="*/ 598 w 622"/>
                  <a:gd name="T7" fmla="*/ 0 h 104"/>
                  <a:gd name="T8" fmla="*/ 24 w 622"/>
                  <a:gd name="T9" fmla="*/ 0 h 104"/>
                  <a:gd name="T10" fmla="*/ 0 60000 65536"/>
                  <a:gd name="T11" fmla="*/ 0 60000 65536"/>
                  <a:gd name="T12" fmla="*/ 0 60000 65536"/>
                  <a:gd name="T13" fmla="*/ 0 60000 65536"/>
                  <a:gd name="T14" fmla="*/ 0 60000 65536"/>
                  <a:gd name="T15" fmla="*/ 0 w 622"/>
                  <a:gd name="T16" fmla="*/ 0 h 104"/>
                  <a:gd name="T17" fmla="*/ 622 w 622"/>
                  <a:gd name="T18" fmla="*/ 104 h 104"/>
                </a:gdLst>
                <a:ahLst/>
                <a:cxnLst>
                  <a:cxn ang="T10">
                    <a:pos x="T0" y="T1"/>
                  </a:cxn>
                  <a:cxn ang="T11">
                    <a:pos x="T2" y="T3"/>
                  </a:cxn>
                  <a:cxn ang="T12">
                    <a:pos x="T4" y="T5"/>
                  </a:cxn>
                  <a:cxn ang="T13">
                    <a:pos x="T6" y="T7"/>
                  </a:cxn>
                  <a:cxn ang="T14">
                    <a:pos x="T8" y="T9"/>
                  </a:cxn>
                </a:cxnLst>
                <a:rect l="T15" t="T16" r="T17" b="T18"/>
                <a:pathLst>
                  <a:path w="622" h="104">
                    <a:moveTo>
                      <a:pt x="24" y="0"/>
                    </a:moveTo>
                    <a:lnTo>
                      <a:pt x="0" y="104"/>
                    </a:lnTo>
                    <a:lnTo>
                      <a:pt x="622" y="104"/>
                    </a:lnTo>
                    <a:lnTo>
                      <a:pt x="598" y="0"/>
                    </a:lnTo>
                    <a:lnTo>
                      <a:pt x="24" y="0"/>
                    </a:lnTo>
                    <a:close/>
                  </a:path>
                </a:pathLst>
              </a:custGeom>
              <a:solidFill>
                <a:srgbClr val="B5B5B5"/>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05" name="Freeform 112"/>
              <p:cNvSpPr>
                <a:spLocks noChangeAspect="1"/>
              </p:cNvSpPr>
              <p:nvPr/>
            </p:nvSpPr>
            <p:spPr bwMode="auto">
              <a:xfrm>
                <a:off x="1787" y="2931"/>
                <a:ext cx="614" cy="96"/>
              </a:xfrm>
              <a:custGeom>
                <a:avLst/>
                <a:gdLst>
                  <a:gd name="T0" fmla="*/ 24 w 614"/>
                  <a:gd name="T1" fmla="*/ 0 h 96"/>
                  <a:gd name="T2" fmla="*/ 0 w 614"/>
                  <a:gd name="T3" fmla="*/ 96 h 96"/>
                  <a:gd name="T4" fmla="*/ 614 w 614"/>
                  <a:gd name="T5" fmla="*/ 96 h 96"/>
                  <a:gd name="T6" fmla="*/ 590 w 614"/>
                  <a:gd name="T7" fmla="*/ 0 h 96"/>
                  <a:gd name="T8" fmla="*/ 24 w 614"/>
                  <a:gd name="T9" fmla="*/ 0 h 96"/>
                  <a:gd name="T10" fmla="*/ 0 60000 65536"/>
                  <a:gd name="T11" fmla="*/ 0 60000 65536"/>
                  <a:gd name="T12" fmla="*/ 0 60000 65536"/>
                  <a:gd name="T13" fmla="*/ 0 60000 65536"/>
                  <a:gd name="T14" fmla="*/ 0 60000 65536"/>
                  <a:gd name="T15" fmla="*/ 0 w 614"/>
                  <a:gd name="T16" fmla="*/ 0 h 96"/>
                  <a:gd name="T17" fmla="*/ 614 w 614"/>
                  <a:gd name="T18" fmla="*/ 96 h 96"/>
                </a:gdLst>
                <a:ahLst/>
                <a:cxnLst>
                  <a:cxn ang="T10">
                    <a:pos x="T0" y="T1"/>
                  </a:cxn>
                  <a:cxn ang="T11">
                    <a:pos x="T2" y="T3"/>
                  </a:cxn>
                  <a:cxn ang="T12">
                    <a:pos x="T4" y="T5"/>
                  </a:cxn>
                  <a:cxn ang="T13">
                    <a:pos x="T6" y="T7"/>
                  </a:cxn>
                  <a:cxn ang="T14">
                    <a:pos x="T8" y="T9"/>
                  </a:cxn>
                </a:cxnLst>
                <a:rect l="T15" t="T16" r="T17" b="T18"/>
                <a:pathLst>
                  <a:path w="614" h="96">
                    <a:moveTo>
                      <a:pt x="24" y="0"/>
                    </a:moveTo>
                    <a:lnTo>
                      <a:pt x="0" y="96"/>
                    </a:lnTo>
                    <a:lnTo>
                      <a:pt x="614" y="96"/>
                    </a:lnTo>
                    <a:lnTo>
                      <a:pt x="590" y="0"/>
                    </a:lnTo>
                    <a:lnTo>
                      <a:pt x="24"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100" name="Group 113"/>
            <p:cNvGrpSpPr>
              <a:grpSpLocks noChangeAspect="1"/>
            </p:cNvGrpSpPr>
            <p:nvPr/>
          </p:nvGrpSpPr>
          <p:grpSpPr bwMode="auto">
            <a:xfrm>
              <a:off x="2511" y="2879"/>
              <a:ext cx="706" cy="99"/>
              <a:chOff x="1779" y="3131"/>
              <a:chExt cx="706" cy="99"/>
            </a:xfrm>
          </p:grpSpPr>
          <p:grpSp>
            <p:nvGrpSpPr>
              <p:cNvPr id="110" name="Group 114"/>
              <p:cNvGrpSpPr>
                <a:grpSpLocks noChangeAspect="1"/>
              </p:cNvGrpSpPr>
              <p:nvPr/>
            </p:nvGrpSpPr>
            <p:grpSpPr bwMode="auto">
              <a:xfrm>
                <a:off x="1779" y="3131"/>
                <a:ext cx="706" cy="99"/>
                <a:chOff x="1779" y="3131"/>
                <a:chExt cx="706" cy="99"/>
              </a:xfrm>
            </p:grpSpPr>
            <p:grpSp>
              <p:nvGrpSpPr>
                <p:cNvPr id="115" name="Group 115"/>
                <p:cNvGrpSpPr>
                  <a:grpSpLocks noChangeAspect="1"/>
                </p:cNvGrpSpPr>
                <p:nvPr/>
              </p:nvGrpSpPr>
              <p:grpSpPr bwMode="auto">
                <a:xfrm>
                  <a:off x="1779" y="3131"/>
                  <a:ext cx="706" cy="99"/>
                  <a:chOff x="1779" y="3131"/>
                  <a:chExt cx="706" cy="99"/>
                </a:xfrm>
              </p:grpSpPr>
              <p:sp>
                <p:nvSpPr>
                  <p:cNvPr id="99" name="Rectangle 116"/>
                  <p:cNvSpPr>
                    <a:spLocks noChangeAspect="1" noChangeArrowheads="1"/>
                  </p:cNvSpPr>
                  <p:nvPr/>
                </p:nvSpPr>
                <p:spPr bwMode="auto">
                  <a:xfrm>
                    <a:off x="1783" y="3214"/>
                    <a:ext cx="702" cy="16"/>
                  </a:xfrm>
                  <a:prstGeom prst="rect">
                    <a:avLst/>
                  </a:prstGeom>
                  <a:solidFill>
                    <a:srgbClr val="C0C0C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nvGrpSpPr>
                  <p:cNvPr id="116" name="Group 117"/>
                  <p:cNvGrpSpPr>
                    <a:grpSpLocks noChangeAspect="1"/>
                  </p:cNvGrpSpPr>
                  <p:nvPr/>
                </p:nvGrpSpPr>
                <p:grpSpPr bwMode="auto">
                  <a:xfrm>
                    <a:off x="1779" y="3131"/>
                    <a:ext cx="702" cy="79"/>
                    <a:chOff x="1779" y="3131"/>
                    <a:chExt cx="702" cy="79"/>
                  </a:xfrm>
                </p:grpSpPr>
                <p:sp>
                  <p:nvSpPr>
                    <p:cNvPr id="102" name="Freeform 118"/>
                    <p:cNvSpPr>
                      <a:spLocks noChangeAspect="1"/>
                    </p:cNvSpPr>
                    <p:nvPr/>
                  </p:nvSpPr>
                  <p:spPr bwMode="auto">
                    <a:xfrm>
                      <a:off x="1779" y="3139"/>
                      <a:ext cx="702" cy="71"/>
                    </a:xfrm>
                    <a:custGeom>
                      <a:avLst/>
                      <a:gdLst>
                        <a:gd name="T0" fmla="*/ 0 w 702"/>
                        <a:gd name="T1" fmla="*/ 71 h 71"/>
                        <a:gd name="T2" fmla="*/ 702 w 702"/>
                        <a:gd name="T3" fmla="*/ 71 h 71"/>
                        <a:gd name="T4" fmla="*/ 662 w 702"/>
                        <a:gd name="T5" fmla="*/ 0 h 71"/>
                        <a:gd name="T6" fmla="*/ 56 w 702"/>
                        <a:gd name="T7" fmla="*/ 0 h 71"/>
                        <a:gd name="T8" fmla="*/ 0 w 702"/>
                        <a:gd name="T9" fmla="*/ 71 h 71"/>
                        <a:gd name="T10" fmla="*/ 0 60000 65536"/>
                        <a:gd name="T11" fmla="*/ 0 60000 65536"/>
                        <a:gd name="T12" fmla="*/ 0 60000 65536"/>
                        <a:gd name="T13" fmla="*/ 0 60000 65536"/>
                        <a:gd name="T14" fmla="*/ 0 60000 65536"/>
                        <a:gd name="T15" fmla="*/ 0 w 702"/>
                        <a:gd name="T16" fmla="*/ 0 h 71"/>
                        <a:gd name="T17" fmla="*/ 702 w 702"/>
                        <a:gd name="T18" fmla="*/ 71 h 71"/>
                      </a:gdLst>
                      <a:ahLst/>
                      <a:cxnLst>
                        <a:cxn ang="T10">
                          <a:pos x="T0" y="T1"/>
                        </a:cxn>
                        <a:cxn ang="T11">
                          <a:pos x="T2" y="T3"/>
                        </a:cxn>
                        <a:cxn ang="T12">
                          <a:pos x="T4" y="T5"/>
                        </a:cxn>
                        <a:cxn ang="T13">
                          <a:pos x="T6" y="T7"/>
                        </a:cxn>
                        <a:cxn ang="T14">
                          <a:pos x="T8" y="T9"/>
                        </a:cxn>
                      </a:cxnLst>
                      <a:rect l="T15" t="T16" r="T17" b="T18"/>
                      <a:pathLst>
                        <a:path w="702" h="71">
                          <a:moveTo>
                            <a:pt x="0" y="71"/>
                          </a:moveTo>
                          <a:lnTo>
                            <a:pt x="702" y="71"/>
                          </a:lnTo>
                          <a:lnTo>
                            <a:pt x="662" y="0"/>
                          </a:lnTo>
                          <a:lnTo>
                            <a:pt x="56" y="0"/>
                          </a:lnTo>
                          <a:lnTo>
                            <a:pt x="0" y="71"/>
                          </a:lnTo>
                          <a:close/>
                        </a:path>
                      </a:pathLst>
                    </a:custGeom>
                    <a:solidFill>
                      <a:srgbClr val="C0C0C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103" name="Freeform 119"/>
                    <p:cNvSpPr>
                      <a:spLocks noChangeAspect="1"/>
                    </p:cNvSpPr>
                    <p:nvPr/>
                  </p:nvSpPr>
                  <p:spPr bwMode="auto">
                    <a:xfrm>
                      <a:off x="1779" y="3131"/>
                      <a:ext cx="694" cy="79"/>
                    </a:xfrm>
                    <a:custGeom>
                      <a:avLst/>
                      <a:gdLst>
                        <a:gd name="T0" fmla="*/ 0 w 694"/>
                        <a:gd name="T1" fmla="*/ 79 h 79"/>
                        <a:gd name="T2" fmla="*/ 694 w 694"/>
                        <a:gd name="T3" fmla="*/ 79 h 79"/>
                        <a:gd name="T4" fmla="*/ 654 w 694"/>
                        <a:gd name="T5" fmla="*/ 0 h 79"/>
                        <a:gd name="T6" fmla="*/ 48 w 694"/>
                        <a:gd name="T7" fmla="*/ 0 h 79"/>
                        <a:gd name="T8" fmla="*/ 0 w 694"/>
                        <a:gd name="T9" fmla="*/ 79 h 79"/>
                        <a:gd name="T10" fmla="*/ 0 60000 65536"/>
                        <a:gd name="T11" fmla="*/ 0 60000 65536"/>
                        <a:gd name="T12" fmla="*/ 0 60000 65536"/>
                        <a:gd name="T13" fmla="*/ 0 60000 65536"/>
                        <a:gd name="T14" fmla="*/ 0 60000 65536"/>
                        <a:gd name="T15" fmla="*/ 0 w 694"/>
                        <a:gd name="T16" fmla="*/ 0 h 79"/>
                        <a:gd name="T17" fmla="*/ 694 w 694"/>
                        <a:gd name="T18" fmla="*/ 79 h 79"/>
                      </a:gdLst>
                      <a:ahLst/>
                      <a:cxnLst>
                        <a:cxn ang="T10">
                          <a:pos x="T0" y="T1"/>
                        </a:cxn>
                        <a:cxn ang="T11">
                          <a:pos x="T2" y="T3"/>
                        </a:cxn>
                        <a:cxn ang="T12">
                          <a:pos x="T4" y="T5"/>
                        </a:cxn>
                        <a:cxn ang="T13">
                          <a:pos x="T6" y="T7"/>
                        </a:cxn>
                        <a:cxn ang="T14">
                          <a:pos x="T8" y="T9"/>
                        </a:cxn>
                      </a:cxnLst>
                      <a:rect l="T15" t="T16" r="T17" b="T18"/>
                      <a:pathLst>
                        <a:path w="694" h="79">
                          <a:moveTo>
                            <a:pt x="0" y="79"/>
                          </a:moveTo>
                          <a:lnTo>
                            <a:pt x="694" y="79"/>
                          </a:lnTo>
                          <a:lnTo>
                            <a:pt x="654" y="0"/>
                          </a:lnTo>
                          <a:lnTo>
                            <a:pt x="48" y="0"/>
                          </a:lnTo>
                          <a:lnTo>
                            <a:pt x="0" y="79"/>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101" name="Freeform 120"/>
                  <p:cNvSpPr>
                    <a:spLocks noChangeAspect="1"/>
                  </p:cNvSpPr>
                  <p:nvPr/>
                </p:nvSpPr>
                <p:spPr bwMode="auto">
                  <a:xfrm>
                    <a:off x="1795" y="3139"/>
                    <a:ext cx="662" cy="64"/>
                  </a:xfrm>
                  <a:custGeom>
                    <a:avLst/>
                    <a:gdLst>
                      <a:gd name="T0" fmla="*/ 40 w 662"/>
                      <a:gd name="T1" fmla="*/ 0 h 64"/>
                      <a:gd name="T2" fmla="*/ 0 w 662"/>
                      <a:gd name="T3" fmla="*/ 64 h 64"/>
                      <a:gd name="T4" fmla="*/ 662 w 662"/>
                      <a:gd name="T5" fmla="*/ 64 h 64"/>
                      <a:gd name="T6" fmla="*/ 630 w 662"/>
                      <a:gd name="T7" fmla="*/ 0 h 64"/>
                      <a:gd name="T8" fmla="*/ 0 60000 65536"/>
                      <a:gd name="T9" fmla="*/ 0 60000 65536"/>
                      <a:gd name="T10" fmla="*/ 0 60000 65536"/>
                      <a:gd name="T11" fmla="*/ 0 60000 65536"/>
                      <a:gd name="T12" fmla="*/ 0 w 662"/>
                      <a:gd name="T13" fmla="*/ 0 h 64"/>
                      <a:gd name="T14" fmla="*/ 662 w 662"/>
                      <a:gd name="T15" fmla="*/ 64 h 64"/>
                    </a:gdLst>
                    <a:ahLst/>
                    <a:cxnLst>
                      <a:cxn ang="T8">
                        <a:pos x="T0" y="T1"/>
                      </a:cxn>
                      <a:cxn ang="T9">
                        <a:pos x="T2" y="T3"/>
                      </a:cxn>
                      <a:cxn ang="T10">
                        <a:pos x="T4" y="T5"/>
                      </a:cxn>
                      <a:cxn ang="T11">
                        <a:pos x="T6" y="T7"/>
                      </a:cxn>
                    </a:cxnLst>
                    <a:rect l="T12" t="T13" r="T14" b="T15"/>
                    <a:pathLst>
                      <a:path w="662" h="64">
                        <a:moveTo>
                          <a:pt x="40" y="0"/>
                        </a:moveTo>
                        <a:lnTo>
                          <a:pt x="0" y="64"/>
                        </a:lnTo>
                        <a:lnTo>
                          <a:pt x="662" y="64"/>
                        </a:lnTo>
                        <a:lnTo>
                          <a:pt x="630" y="0"/>
                        </a:lnTo>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119" name="Group 121"/>
                <p:cNvGrpSpPr>
                  <a:grpSpLocks noChangeAspect="1"/>
                </p:cNvGrpSpPr>
                <p:nvPr/>
              </p:nvGrpSpPr>
              <p:grpSpPr bwMode="auto">
                <a:xfrm>
                  <a:off x="1859" y="3139"/>
                  <a:ext cx="550" cy="24"/>
                  <a:chOff x="1859" y="3139"/>
                  <a:chExt cx="550" cy="24"/>
                </a:xfrm>
              </p:grpSpPr>
              <p:grpSp>
                <p:nvGrpSpPr>
                  <p:cNvPr id="123" name="Group 122"/>
                  <p:cNvGrpSpPr>
                    <a:grpSpLocks noChangeAspect="1"/>
                  </p:cNvGrpSpPr>
                  <p:nvPr/>
                </p:nvGrpSpPr>
                <p:grpSpPr bwMode="auto">
                  <a:xfrm>
                    <a:off x="1859" y="3143"/>
                    <a:ext cx="24" cy="12"/>
                    <a:chOff x="1859" y="3143"/>
                    <a:chExt cx="24" cy="12"/>
                  </a:xfrm>
                </p:grpSpPr>
                <p:sp>
                  <p:nvSpPr>
                    <p:cNvPr id="97" name="Freeform 123"/>
                    <p:cNvSpPr>
                      <a:spLocks noChangeAspect="1"/>
                    </p:cNvSpPr>
                    <p:nvPr/>
                  </p:nvSpPr>
                  <p:spPr bwMode="auto">
                    <a:xfrm>
                      <a:off x="1859" y="3147"/>
                      <a:ext cx="24" cy="8"/>
                    </a:xfrm>
                    <a:custGeom>
                      <a:avLst/>
                      <a:gdLst>
                        <a:gd name="T0" fmla="*/ 8 w 24"/>
                        <a:gd name="T1" fmla="*/ 0 h 8"/>
                        <a:gd name="T2" fmla="*/ 24 w 24"/>
                        <a:gd name="T3" fmla="*/ 0 h 8"/>
                        <a:gd name="T4" fmla="*/ 16 w 24"/>
                        <a:gd name="T5" fmla="*/ 8 h 8"/>
                        <a:gd name="T6" fmla="*/ 0 w 24"/>
                        <a:gd name="T7" fmla="*/ 8 h 8"/>
                        <a:gd name="T8" fmla="*/ 8 w 24"/>
                        <a:gd name="T9" fmla="*/ 0 h 8"/>
                        <a:gd name="T10" fmla="*/ 0 60000 65536"/>
                        <a:gd name="T11" fmla="*/ 0 60000 65536"/>
                        <a:gd name="T12" fmla="*/ 0 60000 65536"/>
                        <a:gd name="T13" fmla="*/ 0 60000 65536"/>
                        <a:gd name="T14" fmla="*/ 0 60000 65536"/>
                        <a:gd name="T15" fmla="*/ 0 w 24"/>
                        <a:gd name="T16" fmla="*/ 0 h 8"/>
                        <a:gd name="T17" fmla="*/ 24 w 24"/>
                        <a:gd name="T18" fmla="*/ 8 h 8"/>
                      </a:gdLst>
                      <a:ahLst/>
                      <a:cxnLst>
                        <a:cxn ang="T10">
                          <a:pos x="T0" y="T1"/>
                        </a:cxn>
                        <a:cxn ang="T11">
                          <a:pos x="T2" y="T3"/>
                        </a:cxn>
                        <a:cxn ang="T12">
                          <a:pos x="T4" y="T5"/>
                        </a:cxn>
                        <a:cxn ang="T13">
                          <a:pos x="T6" y="T7"/>
                        </a:cxn>
                        <a:cxn ang="T14">
                          <a:pos x="T8" y="T9"/>
                        </a:cxn>
                      </a:cxnLst>
                      <a:rect l="T15" t="T16" r="T17" b="T18"/>
                      <a:pathLst>
                        <a:path w="24" h="8">
                          <a:moveTo>
                            <a:pt x="8" y="0"/>
                          </a:moveTo>
                          <a:lnTo>
                            <a:pt x="24" y="0"/>
                          </a:lnTo>
                          <a:lnTo>
                            <a:pt x="16" y="8"/>
                          </a:lnTo>
                          <a:lnTo>
                            <a:pt x="0" y="8"/>
                          </a:lnTo>
                          <a:lnTo>
                            <a:pt x="8" y="0"/>
                          </a:lnTo>
                          <a:close/>
                        </a:path>
                      </a:pathLst>
                    </a:custGeom>
                    <a:solidFill>
                      <a:srgbClr val="80808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98" name="Rectangle 124"/>
                    <p:cNvSpPr>
                      <a:spLocks noChangeAspect="1" noChangeArrowheads="1"/>
                    </p:cNvSpPr>
                    <p:nvPr/>
                  </p:nvSpPr>
                  <p:spPr bwMode="auto">
                    <a:xfrm>
                      <a:off x="1863" y="3143"/>
                      <a:ext cx="8" cy="8"/>
                    </a:xfrm>
                    <a:prstGeom prst="rect">
                      <a:avLst/>
                    </a:prstGeom>
                    <a:no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124" name="Group 125"/>
                  <p:cNvGrpSpPr>
                    <a:grpSpLocks noChangeAspect="1"/>
                  </p:cNvGrpSpPr>
                  <p:nvPr/>
                </p:nvGrpSpPr>
                <p:grpSpPr bwMode="auto">
                  <a:xfrm>
                    <a:off x="1907" y="3139"/>
                    <a:ext cx="87" cy="16"/>
                    <a:chOff x="1907" y="3139"/>
                    <a:chExt cx="87" cy="16"/>
                  </a:xfrm>
                </p:grpSpPr>
                <p:sp>
                  <p:nvSpPr>
                    <p:cNvPr id="95" name="Rectangle 126"/>
                    <p:cNvSpPr>
                      <a:spLocks noChangeAspect="1" noChangeArrowheads="1"/>
                    </p:cNvSpPr>
                    <p:nvPr/>
                  </p:nvSpPr>
                  <p:spPr bwMode="auto">
                    <a:xfrm>
                      <a:off x="1915" y="3147"/>
                      <a:ext cx="79" cy="8"/>
                    </a:xfrm>
                    <a:prstGeom prst="rect">
                      <a:avLst/>
                    </a:prstGeom>
                    <a:solidFill>
                      <a:srgbClr val="80808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96" name="Freeform 127"/>
                    <p:cNvSpPr>
                      <a:spLocks noChangeAspect="1"/>
                    </p:cNvSpPr>
                    <p:nvPr/>
                  </p:nvSpPr>
                  <p:spPr bwMode="auto">
                    <a:xfrm>
                      <a:off x="1907" y="3139"/>
                      <a:ext cx="87" cy="16"/>
                    </a:xfrm>
                    <a:custGeom>
                      <a:avLst/>
                      <a:gdLst>
                        <a:gd name="T0" fmla="*/ 8 w 87"/>
                        <a:gd name="T1" fmla="*/ 0 h 16"/>
                        <a:gd name="T2" fmla="*/ 87 w 87"/>
                        <a:gd name="T3" fmla="*/ 0 h 16"/>
                        <a:gd name="T4" fmla="*/ 87 w 87"/>
                        <a:gd name="T5" fmla="*/ 16 h 16"/>
                        <a:gd name="T6" fmla="*/ 0 w 87"/>
                        <a:gd name="T7" fmla="*/ 16 h 16"/>
                        <a:gd name="T8" fmla="*/ 8 w 87"/>
                        <a:gd name="T9" fmla="*/ 0 h 16"/>
                        <a:gd name="T10" fmla="*/ 0 60000 65536"/>
                        <a:gd name="T11" fmla="*/ 0 60000 65536"/>
                        <a:gd name="T12" fmla="*/ 0 60000 65536"/>
                        <a:gd name="T13" fmla="*/ 0 60000 65536"/>
                        <a:gd name="T14" fmla="*/ 0 60000 65536"/>
                        <a:gd name="T15" fmla="*/ 0 w 87"/>
                        <a:gd name="T16" fmla="*/ 0 h 16"/>
                        <a:gd name="T17" fmla="*/ 87 w 87"/>
                        <a:gd name="T18" fmla="*/ 16 h 16"/>
                      </a:gdLst>
                      <a:ahLst/>
                      <a:cxnLst>
                        <a:cxn ang="T10">
                          <a:pos x="T0" y="T1"/>
                        </a:cxn>
                        <a:cxn ang="T11">
                          <a:pos x="T2" y="T3"/>
                        </a:cxn>
                        <a:cxn ang="T12">
                          <a:pos x="T4" y="T5"/>
                        </a:cxn>
                        <a:cxn ang="T13">
                          <a:pos x="T6" y="T7"/>
                        </a:cxn>
                        <a:cxn ang="T14">
                          <a:pos x="T8" y="T9"/>
                        </a:cxn>
                      </a:cxnLst>
                      <a:rect l="T15" t="T16" r="T17" b="T18"/>
                      <a:pathLst>
                        <a:path w="87" h="16">
                          <a:moveTo>
                            <a:pt x="8" y="0"/>
                          </a:moveTo>
                          <a:lnTo>
                            <a:pt x="87" y="0"/>
                          </a:lnTo>
                          <a:lnTo>
                            <a:pt x="87" y="16"/>
                          </a:lnTo>
                          <a:lnTo>
                            <a:pt x="0" y="16"/>
                          </a:lnTo>
                          <a:lnTo>
                            <a:pt x="8"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127" name="Group 128"/>
                  <p:cNvGrpSpPr>
                    <a:grpSpLocks noChangeAspect="1"/>
                  </p:cNvGrpSpPr>
                  <p:nvPr/>
                </p:nvGrpSpPr>
                <p:grpSpPr bwMode="auto">
                  <a:xfrm>
                    <a:off x="2018" y="3139"/>
                    <a:ext cx="88" cy="16"/>
                    <a:chOff x="2018" y="3139"/>
                    <a:chExt cx="88" cy="16"/>
                  </a:xfrm>
                </p:grpSpPr>
                <p:sp>
                  <p:nvSpPr>
                    <p:cNvPr id="93" name="Rectangle 129"/>
                    <p:cNvSpPr>
                      <a:spLocks noChangeAspect="1" noChangeArrowheads="1"/>
                    </p:cNvSpPr>
                    <p:nvPr/>
                  </p:nvSpPr>
                  <p:spPr bwMode="auto">
                    <a:xfrm>
                      <a:off x="2026" y="3147"/>
                      <a:ext cx="80" cy="8"/>
                    </a:xfrm>
                    <a:prstGeom prst="rect">
                      <a:avLst/>
                    </a:prstGeom>
                    <a:solidFill>
                      <a:srgbClr val="80808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94" name="Freeform 130"/>
                    <p:cNvSpPr>
                      <a:spLocks noChangeAspect="1"/>
                    </p:cNvSpPr>
                    <p:nvPr/>
                  </p:nvSpPr>
                  <p:spPr bwMode="auto">
                    <a:xfrm>
                      <a:off x="2018" y="3139"/>
                      <a:ext cx="80" cy="16"/>
                    </a:xfrm>
                    <a:custGeom>
                      <a:avLst/>
                      <a:gdLst>
                        <a:gd name="T0" fmla="*/ 8 w 80"/>
                        <a:gd name="T1" fmla="*/ 0 h 16"/>
                        <a:gd name="T2" fmla="*/ 80 w 80"/>
                        <a:gd name="T3" fmla="*/ 0 h 16"/>
                        <a:gd name="T4" fmla="*/ 80 w 80"/>
                        <a:gd name="T5" fmla="*/ 16 h 16"/>
                        <a:gd name="T6" fmla="*/ 0 w 80"/>
                        <a:gd name="T7" fmla="*/ 16 h 16"/>
                        <a:gd name="T8" fmla="*/ 8 w 80"/>
                        <a:gd name="T9" fmla="*/ 0 h 16"/>
                        <a:gd name="T10" fmla="*/ 0 60000 65536"/>
                        <a:gd name="T11" fmla="*/ 0 60000 65536"/>
                        <a:gd name="T12" fmla="*/ 0 60000 65536"/>
                        <a:gd name="T13" fmla="*/ 0 60000 65536"/>
                        <a:gd name="T14" fmla="*/ 0 60000 65536"/>
                        <a:gd name="T15" fmla="*/ 0 w 80"/>
                        <a:gd name="T16" fmla="*/ 0 h 16"/>
                        <a:gd name="T17" fmla="*/ 80 w 80"/>
                        <a:gd name="T18" fmla="*/ 16 h 16"/>
                      </a:gdLst>
                      <a:ahLst/>
                      <a:cxnLst>
                        <a:cxn ang="T10">
                          <a:pos x="T0" y="T1"/>
                        </a:cxn>
                        <a:cxn ang="T11">
                          <a:pos x="T2" y="T3"/>
                        </a:cxn>
                        <a:cxn ang="T12">
                          <a:pos x="T4" y="T5"/>
                        </a:cxn>
                        <a:cxn ang="T13">
                          <a:pos x="T6" y="T7"/>
                        </a:cxn>
                        <a:cxn ang="T14">
                          <a:pos x="T8" y="T9"/>
                        </a:cxn>
                      </a:cxnLst>
                      <a:rect l="T15" t="T16" r="T17" b="T18"/>
                      <a:pathLst>
                        <a:path w="80" h="16">
                          <a:moveTo>
                            <a:pt x="8" y="0"/>
                          </a:moveTo>
                          <a:lnTo>
                            <a:pt x="80" y="0"/>
                          </a:lnTo>
                          <a:lnTo>
                            <a:pt x="80" y="16"/>
                          </a:lnTo>
                          <a:lnTo>
                            <a:pt x="0" y="16"/>
                          </a:lnTo>
                          <a:lnTo>
                            <a:pt x="8" y="0"/>
                          </a:lnTo>
                          <a:close/>
                        </a:path>
                      </a:pathLst>
                    </a:cu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133" name="Group 131"/>
                  <p:cNvGrpSpPr>
                    <a:grpSpLocks noChangeAspect="1"/>
                  </p:cNvGrpSpPr>
                  <p:nvPr/>
                </p:nvGrpSpPr>
                <p:grpSpPr bwMode="auto">
                  <a:xfrm>
                    <a:off x="2122" y="3143"/>
                    <a:ext cx="88" cy="12"/>
                    <a:chOff x="2122" y="3143"/>
                    <a:chExt cx="88" cy="12"/>
                  </a:xfrm>
                </p:grpSpPr>
                <p:sp>
                  <p:nvSpPr>
                    <p:cNvPr id="91" name="Rectangle 132"/>
                    <p:cNvSpPr>
                      <a:spLocks noChangeAspect="1" noChangeArrowheads="1"/>
                    </p:cNvSpPr>
                    <p:nvPr/>
                  </p:nvSpPr>
                  <p:spPr bwMode="auto">
                    <a:xfrm>
                      <a:off x="2122" y="3147"/>
                      <a:ext cx="88" cy="8"/>
                    </a:xfrm>
                    <a:prstGeom prst="rect">
                      <a:avLst/>
                    </a:prstGeom>
                    <a:solidFill>
                      <a:srgbClr val="80808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92" name="Rectangle 133"/>
                    <p:cNvSpPr>
                      <a:spLocks noChangeAspect="1" noChangeArrowheads="1"/>
                    </p:cNvSpPr>
                    <p:nvPr/>
                  </p:nvSpPr>
                  <p:spPr bwMode="auto">
                    <a:xfrm>
                      <a:off x="2126" y="3143"/>
                      <a:ext cx="72" cy="8"/>
                    </a:xfrm>
                    <a:prstGeom prst="rect">
                      <a:avLst/>
                    </a:prstGeom>
                    <a:no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138" name="Group 134"/>
                  <p:cNvGrpSpPr>
                    <a:grpSpLocks noChangeAspect="1"/>
                  </p:cNvGrpSpPr>
                  <p:nvPr/>
                </p:nvGrpSpPr>
                <p:grpSpPr bwMode="auto">
                  <a:xfrm>
                    <a:off x="2222" y="3143"/>
                    <a:ext cx="75" cy="12"/>
                    <a:chOff x="2222" y="3143"/>
                    <a:chExt cx="75" cy="12"/>
                  </a:xfrm>
                </p:grpSpPr>
                <p:sp>
                  <p:nvSpPr>
                    <p:cNvPr id="89" name="Rectangle 135"/>
                    <p:cNvSpPr>
                      <a:spLocks noChangeAspect="1" noChangeArrowheads="1"/>
                    </p:cNvSpPr>
                    <p:nvPr/>
                  </p:nvSpPr>
                  <p:spPr bwMode="auto">
                    <a:xfrm>
                      <a:off x="2226" y="3147"/>
                      <a:ext cx="71" cy="8"/>
                    </a:xfrm>
                    <a:prstGeom prst="rect">
                      <a:avLst/>
                    </a:prstGeom>
                    <a:solidFill>
                      <a:srgbClr val="808080"/>
                    </a:solid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90" name="Rectangle 136"/>
                    <p:cNvSpPr>
                      <a:spLocks noChangeAspect="1" noChangeArrowheads="1"/>
                    </p:cNvSpPr>
                    <p:nvPr/>
                  </p:nvSpPr>
                  <p:spPr bwMode="auto">
                    <a:xfrm>
                      <a:off x="2222" y="3143"/>
                      <a:ext cx="71" cy="8"/>
                    </a:xfrm>
                    <a:prstGeom prst="rect">
                      <a:avLst/>
                    </a:prstGeom>
                    <a:no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nvGrpSpPr>
                  <p:cNvPr id="139" name="Group 137"/>
                  <p:cNvGrpSpPr>
                    <a:grpSpLocks noChangeAspect="1"/>
                  </p:cNvGrpSpPr>
                  <p:nvPr/>
                </p:nvGrpSpPr>
                <p:grpSpPr bwMode="auto">
                  <a:xfrm>
                    <a:off x="2313" y="3151"/>
                    <a:ext cx="96" cy="12"/>
                    <a:chOff x="2313" y="3151"/>
                    <a:chExt cx="96" cy="12"/>
                  </a:xfrm>
                </p:grpSpPr>
                <p:sp>
                  <p:nvSpPr>
                    <p:cNvPr id="87" name="Freeform 138"/>
                    <p:cNvSpPr>
                      <a:spLocks noChangeAspect="1"/>
                    </p:cNvSpPr>
                    <p:nvPr/>
                  </p:nvSpPr>
                  <p:spPr bwMode="auto">
                    <a:xfrm>
                      <a:off x="2313" y="3155"/>
                      <a:ext cx="96" cy="8"/>
                    </a:xfrm>
                    <a:custGeom>
                      <a:avLst/>
                      <a:gdLst>
                        <a:gd name="T0" fmla="*/ 0 w 96"/>
                        <a:gd name="T1" fmla="*/ 0 h 8"/>
                        <a:gd name="T2" fmla="*/ 88 w 96"/>
                        <a:gd name="T3" fmla="*/ 0 h 8"/>
                        <a:gd name="T4" fmla="*/ 96 w 96"/>
                        <a:gd name="T5" fmla="*/ 8 h 8"/>
                        <a:gd name="T6" fmla="*/ 8 w 96"/>
                        <a:gd name="T7" fmla="*/ 8 h 8"/>
                        <a:gd name="T8" fmla="*/ 0 w 96"/>
                        <a:gd name="T9" fmla="*/ 0 h 8"/>
                        <a:gd name="T10" fmla="*/ 0 60000 65536"/>
                        <a:gd name="T11" fmla="*/ 0 60000 65536"/>
                        <a:gd name="T12" fmla="*/ 0 60000 65536"/>
                        <a:gd name="T13" fmla="*/ 0 60000 65536"/>
                        <a:gd name="T14" fmla="*/ 0 60000 65536"/>
                        <a:gd name="T15" fmla="*/ 0 w 96"/>
                        <a:gd name="T16" fmla="*/ 0 h 8"/>
                        <a:gd name="T17" fmla="*/ 96 w 96"/>
                        <a:gd name="T18" fmla="*/ 8 h 8"/>
                      </a:gdLst>
                      <a:ahLst/>
                      <a:cxnLst>
                        <a:cxn ang="T10">
                          <a:pos x="T0" y="T1"/>
                        </a:cxn>
                        <a:cxn ang="T11">
                          <a:pos x="T2" y="T3"/>
                        </a:cxn>
                        <a:cxn ang="T12">
                          <a:pos x="T4" y="T5"/>
                        </a:cxn>
                        <a:cxn ang="T13">
                          <a:pos x="T6" y="T7"/>
                        </a:cxn>
                        <a:cxn ang="T14">
                          <a:pos x="T8" y="T9"/>
                        </a:cxn>
                      </a:cxnLst>
                      <a:rect l="T15" t="T16" r="T17" b="T18"/>
                      <a:pathLst>
                        <a:path w="96" h="8">
                          <a:moveTo>
                            <a:pt x="0" y="0"/>
                          </a:moveTo>
                          <a:lnTo>
                            <a:pt x="88" y="0"/>
                          </a:lnTo>
                          <a:lnTo>
                            <a:pt x="96" y="8"/>
                          </a:lnTo>
                          <a:lnTo>
                            <a:pt x="8" y="8"/>
                          </a:lnTo>
                          <a:lnTo>
                            <a:pt x="0" y="0"/>
                          </a:lnTo>
                          <a:close/>
                        </a:path>
                      </a:pathLst>
                    </a:custGeom>
                    <a:solidFill>
                      <a:srgbClr val="808080"/>
                    </a:solid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88" name="Rectangle 139"/>
                    <p:cNvSpPr>
                      <a:spLocks noChangeAspect="1" noChangeArrowheads="1"/>
                    </p:cNvSpPr>
                    <p:nvPr/>
                  </p:nvSpPr>
                  <p:spPr bwMode="auto">
                    <a:xfrm>
                      <a:off x="2317" y="3151"/>
                      <a:ext cx="80" cy="8"/>
                    </a:xfrm>
                    <a:prstGeom prst="rect">
                      <a:avLst/>
                    </a:prstGeom>
                    <a:noFill/>
                    <a:ln w="3175">
                      <a:solidFill>
                        <a:sysClr val="windowText" lastClr="000000"/>
                      </a:solidFill>
                      <a:miter lim="800000"/>
                      <a:headEnd/>
                      <a:tailEnd/>
                    </a:ln>
                  </p:spPr>
                  <p:txBody>
                    <a:bodyP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grpSp>
          </p:grpSp>
          <p:sp>
            <p:nvSpPr>
              <p:cNvPr id="74" name="Line 140"/>
              <p:cNvSpPr>
                <a:spLocks noChangeAspect="1" noChangeShapeType="1"/>
              </p:cNvSpPr>
              <p:nvPr/>
            </p:nvSpPr>
            <p:spPr bwMode="auto">
              <a:xfrm>
                <a:off x="1899" y="3179"/>
                <a:ext cx="47" cy="1"/>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75" name="Line 141"/>
              <p:cNvSpPr>
                <a:spLocks noChangeAspect="1" noChangeShapeType="1"/>
              </p:cNvSpPr>
              <p:nvPr/>
            </p:nvSpPr>
            <p:spPr bwMode="auto">
              <a:xfrm>
                <a:off x="1994" y="3179"/>
                <a:ext cx="48" cy="1"/>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76" name="Line 142"/>
              <p:cNvSpPr>
                <a:spLocks noChangeAspect="1" noChangeShapeType="1"/>
              </p:cNvSpPr>
              <p:nvPr/>
            </p:nvSpPr>
            <p:spPr bwMode="auto">
              <a:xfrm>
                <a:off x="2090" y="3179"/>
                <a:ext cx="48" cy="1"/>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77" name="Line 143"/>
              <p:cNvSpPr>
                <a:spLocks noChangeAspect="1" noChangeShapeType="1"/>
              </p:cNvSpPr>
              <p:nvPr/>
            </p:nvSpPr>
            <p:spPr bwMode="auto">
              <a:xfrm>
                <a:off x="2186" y="3179"/>
                <a:ext cx="48" cy="1"/>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sp>
            <p:nvSpPr>
              <p:cNvPr id="78" name="Line 144"/>
              <p:cNvSpPr>
                <a:spLocks noChangeAspect="1" noChangeShapeType="1"/>
              </p:cNvSpPr>
              <p:nvPr/>
            </p:nvSpPr>
            <p:spPr bwMode="auto">
              <a:xfrm>
                <a:off x="2281" y="3179"/>
                <a:ext cx="48" cy="1"/>
              </a:xfrm>
              <a:prstGeom prst="line">
                <a:avLst/>
              </a:prstGeom>
              <a:noFill/>
              <a:ln w="3175">
                <a:solidFill>
                  <a:sysClr val="windowText" lastClr="000000"/>
                </a:solidFill>
                <a:round/>
                <a:headEnd/>
                <a:tailEnd/>
              </a:ln>
            </p:spPr>
            <p:txBody>
              <a:bodyPr/>
              <a:lstStyle/>
              <a:p>
                <a:pPr defTabSz="913838"/>
                <a:endParaRPr lang="zh-CN" altLang="en-US" sz="500" b="1" kern="0" dirty="0">
                  <a:solidFill>
                    <a:schemeClr val="bg1"/>
                  </a:solidFill>
                  <a:latin typeface="微软雅黑" pitchFamily="34" charset="-122"/>
                  <a:ea typeface="微软雅黑" pitchFamily="34" charset="-122"/>
                </a:endParaRPr>
              </a:p>
            </p:txBody>
          </p:sp>
        </p:grpSp>
        <p:sp>
          <p:nvSpPr>
            <p:cNvPr id="70" name="Oval 145"/>
            <p:cNvSpPr>
              <a:spLocks noChangeAspect="1" noChangeArrowheads="1"/>
            </p:cNvSpPr>
            <p:nvPr/>
          </p:nvSpPr>
          <p:spPr bwMode="auto">
            <a:xfrm rot="-2091519">
              <a:off x="3312" y="2868"/>
              <a:ext cx="108" cy="132"/>
            </a:xfrm>
            <a:prstGeom prst="ellipse">
              <a:avLst/>
            </a:prstGeom>
            <a:solidFill>
              <a:srgbClr val="CDFEFF"/>
            </a:solidFill>
            <a:ln w="3175">
              <a:solidFill>
                <a:sysClr val="windowText" lastClr="000000"/>
              </a:solidFill>
              <a:round/>
              <a:headEnd/>
              <a:tailEnd/>
            </a:ln>
          </p:spPr>
          <p:txBody>
            <a:bodyPr wrap="none" anchor="ct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sp>
          <p:nvSpPr>
            <p:cNvPr id="72" name="Freeform 146"/>
            <p:cNvSpPr>
              <a:spLocks noChangeAspect="1"/>
            </p:cNvSpPr>
            <p:nvPr/>
          </p:nvSpPr>
          <p:spPr bwMode="auto">
            <a:xfrm>
              <a:off x="3192" y="2808"/>
              <a:ext cx="132" cy="72"/>
            </a:xfrm>
            <a:custGeom>
              <a:avLst/>
              <a:gdLst>
                <a:gd name="T0" fmla="*/ 132 w 132"/>
                <a:gd name="T1" fmla="*/ 72 h 72"/>
                <a:gd name="T2" fmla="*/ 36 w 132"/>
                <a:gd name="T3" fmla="*/ 48 h 72"/>
                <a:gd name="T4" fmla="*/ 0 w 132"/>
                <a:gd name="T5" fmla="*/ 0 h 72"/>
                <a:gd name="T6" fmla="*/ 0 60000 65536"/>
                <a:gd name="T7" fmla="*/ 0 60000 65536"/>
                <a:gd name="T8" fmla="*/ 0 60000 65536"/>
                <a:gd name="T9" fmla="*/ 0 w 132"/>
                <a:gd name="T10" fmla="*/ 0 h 72"/>
                <a:gd name="T11" fmla="*/ 132 w 132"/>
                <a:gd name="T12" fmla="*/ 72 h 72"/>
              </a:gdLst>
              <a:ahLst/>
              <a:cxnLst>
                <a:cxn ang="T6">
                  <a:pos x="T0" y="T1"/>
                </a:cxn>
                <a:cxn ang="T7">
                  <a:pos x="T2" y="T3"/>
                </a:cxn>
                <a:cxn ang="T8">
                  <a:pos x="T4" y="T5"/>
                </a:cxn>
              </a:cxnLst>
              <a:rect l="T9" t="T10" r="T11" b="T12"/>
              <a:pathLst>
                <a:path w="132" h="72">
                  <a:moveTo>
                    <a:pt x="132" y="72"/>
                  </a:moveTo>
                  <a:cubicBezTo>
                    <a:pt x="129" y="71"/>
                    <a:pt x="48" y="58"/>
                    <a:pt x="36" y="48"/>
                  </a:cubicBezTo>
                  <a:cubicBezTo>
                    <a:pt x="20" y="36"/>
                    <a:pt x="14" y="14"/>
                    <a:pt x="0" y="0"/>
                  </a:cubicBezTo>
                </a:path>
              </a:pathLst>
            </a:custGeom>
            <a:noFill/>
            <a:ln w="3175">
              <a:solidFill>
                <a:sysClr val="windowText" lastClr="000000"/>
              </a:solidFill>
              <a:round/>
              <a:headEnd/>
              <a:tailEnd/>
            </a:ln>
          </p:spPr>
          <p:txBody>
            <a:bodyPr wrap="none" anchor="ctr"/>
            <a:lstStyle/>
            <a:p>
              <a:pPr defTabSz="913838"/>
              <a:endParaRPr lang="zh-CN" altLang="en-US" sz="500" b="1" kern="0" dirty="0">
                <a:solidFill>
                  <a:schemeClr val="bg1"/>
                </a:solidFill>
                <a:latin typeface="微软雅黑" pitchFamily="34" charset="-122"/>
                <a:ea typeface="微软雅黑" pitchFamily="34" charset="-122"/>
                <a:cs typeface="楷体_GB2312"/>
              </a:endParaRPr>
            </a:p>
          </p:txBody>
        </p:sp>
      </p:grpSp>
      <p:sp>
        <p:nvSpPr>
          <p:cNvPr id="160" name="矩形 159"/>
          <p:cNvSpPr/>
          <p:nvPr/>
        </p:nvSpPr>
        <p:spPr>
          <a:xfrm>
            <a:off x="3286118" y="2634416"/>
            <a:ext cx="851723" cy="223081"/>
          </a:xfrm>
          <a:prstGeom prst="rect">
            <a:avLst/>
          </a:prstGeom>
        </p:spPr>
        <p:txBody>
          <a:bodyPr wrap="none" lIns="68524" tIns="34262" rIns="68524" bIns="34262">
            <a:spAutoFit/>
          </a:bodyPr>
          <a:lstStyle/>
          <a:p>
            <a:pPr defTabSz="913838"/>
            <a:r>
              <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管网</a:t>
            </a:r>
            <a:r>
              <a:rPr lang="en-US" altLang="zh-CN"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SCADA</a:t>
            </a:r>
            <a:endParaRPr lang="zh-CN" altLang="en-US" sz="1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grpSp>
        <p:nvGrpSpPr>
          <p:cNvPr id="140" name="组合 533"/>
          <p:cNvGrpSpPr/>
          <p:nvPr/>
        </p:nvGrpSpPr>
        <p:grpSpPr>
          <a:xfrm>
            <a:off x="4277473" y="3558412"/>
            <a:ext cx="2777085" cy="590928"/>
            <a:chOff x="7165700" y="4940300"/>
            <a:chExt cx="3703744" cy="947036"/>
          </a:xfrm>
        </p:grpSpPr>
        <p:sp>
          <p:nvSpPr>
            <p:cNvPr id="162" name="矩形 161"/>
            <p:cNvSpPr/>
            <p:nvPr/>
          </p:nvSpPr>
          <p:spPr bwMode="auto">
            <a:xfrm>
              <a:off x="9928225" y="4940300"/>
              <a:ext cx="941219" cy="818392"/>
            </a:xfrm>
            <a:prstGeom prst="rect">
              <a:avLst/>
            </a:prstGeom>
            <a:gradFill>
              <a:gsLst>
                <a:gs pos="0">
                  <a:srgbClr val="008BBC">
                    <a:alpha val="49000"/>
                  </a:srgbClr>
                </a:gs>
                <a:gs pos="100000">
                  <a:srgbClr val="0070C0">
                    <a:alpha val="11000"/>
                  </a:srgbClr>
                </a:gs>
              </a:gsLst>
              <a:lin ang="0" scaled="0"/>
            </a:gradFill>
            <a:ln w="9525">
              <a:gradFill>
                <a:gsLst>
                  <a:gs pos="0">
                    <a:srgbClr val="002060">
                      <a:alpha val="47000"/>
                    </a:srgbClr>
                  </a:gs>
                  <a:gs pos="50000">
                    <a:srgbClr val="4F81BD">
                      <a:tint val="44500"/>
                      <a:satMod val="160000"/>
                      <a:alpha val="37000"/>
                    </a:srgbClr>
                  </a:gs>
                  <a:gs pos="100000">
                    <a:srgbClr val="002060">
                      <a:alpha val="37000"/>
                    </a:srgbClr>
                  </a:gs>
                </a:gsLst>
                <a:lin ang="5400000" scaled="0"/>
              </a:gradFill>
              <a:miter lim="800000"/>
              <a:headEnd/>
              <a:tailEnd/>
            </a:ln>
            <a:extLst/>
          </p:spPr>
          <p:txBody>
            <a:bodyPr vert="horz" wrap="square" lIns="91432" tIns="36000" rIns="91432" bIns="45715" numCol="1" anchor="t" anchorCtr="0" compatLnSpc="1">
              <a:prstTxWarp prst="textNoShape">
                <a:avLst/>
              </a:prstTxWarp>
            </a:bodyPr>
            <a:lstStyle/>
            <a:p>
              <a:pPr defTabSz="913838"/>
              <a:endParaRPr lang="zh-CN" altLang="en-US" sz="19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endParaRPr>
            </a:p>
          </p:txBody>
        </p:sp>
        <p:sp>
          <p:nvSpPr>
            <p:cNvPr id="163" name="矩形 162"/>
            <p:cNvSpPr/>
            <p:nvPr/>
          </p:nvSpPr>
          <p:spPr bwMode="auto">
            <a:xfrm>
              <a:off x="8759826" y="4953000"/>
              <a:ext cx="1068280" cy="800708"/>
            </a:xfrm>
            <a:prstGeom prst="rect">
              <a:avLst/>
            </a:prstGeom>
            <a:gradFill>
              <a:gsLst>
                <a:gs pos="0">
                  <a:srgbClr val="008BBC">
                    <a:alpha val="49000"/>
                  </a:srgbClr>
                </a:gs>
                <a:gs pos="100000">
                  <a:srgbClr val="0070C0">
                    <a:alpha val="11000"/>
                  </a:srgbClr>
                </a:gs>
              </a:gsLst>
              <a:lin ang="0" scaled="0"/>
            </a:gradFill>
            <a:ln w="9525">
              <a:gradFill>
                <a:gsLst>
                  <a:gs pos="0">
                    <a:srgbClr val="002060">
                      <a:alpha val="47000"/>
                    </a:srgbClr>
                  </a:gs>
                  <a:gs pos="50000">
                    <a:srgbClr val="4F81BD">
                      <a:tint val="44500"/>
                      <a:satMod val="160000"/>
                      <a:alpha val="37000"/>
                    </a:srgbClr>
                  </a:gs>
                  <a:gs pos="100000">
                    <a:srgbClr val="002060">
                      <a:alpha val="37000"/>
                    </a:srgbClr>
                  </a:gs>
                </a:gsLst>
                <a:lin ang="5400000" scaled="0"/>
              </a:gradFill>
              <a:miter lim="800000"/>
              <a:headEnd/>
              <a:tailEnd/>
            </a:ln>
            <a:extLst/>
          </p:spPr>
          <p:txBody>
            <a:bodyPr vert="horz" wrap="square" lIns="91432" tIns="36000" rIns="91432" bIns="45715" numCol="1" anchor="t" anchorCtr="0" compatLnSpc="1">
              <a:prstTxWarp prst="textNoShape">
                <a:avLst/>
              </a:prstTxWarp>
            </a:bodyPr>
            <a:lstStyle/>
            <a:p>
              <a:pPr defTabSz="913838"/>
              <a:endParaRPr lang="zh-CN" altLang="en-US" sz="19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endParaRPr>
            </a:p>
          </p:txBody>
        </p:sp>
        <p:sp>
          <p:nvSpPr>
            <p:cNvPr id="164" name="矩形 163"/>
            <p:cNvSpPr/>
            <p:nvPr/>
          </p:nvSpPr>
          <p:spPr bwMode="auto">
            <a:xfrm>
              <a:off x="7178774" y="4953000"/>
              <a:ext cx="1473480" cy="800402"/>
            </a:xfrm>
            <a:prstGeom prst="rect">
              <a:avLst/>
            </a:prstGeom>
            <a:gradFill>
              <a:gsLst>
                <a:gs pos="0">
                  <a:srgbClr val="008BBC">
                    <a:alpha val="49000"/>
                  </a:srgbClr>
                </a:gs>
                <a:gs pos="100000">
                  <a:srgbClr val="0070C0">
                    <a:alpha val="11000"/>
                  </a:srgbClr>
                </a:gs>
              </a:gsLst>
              <a:lin ang="0" scaled="0"/>
            </a:gradFill>
            <a:ln w="9525">
              <a:gradFill>
                <a:gsLst>
                  <a:gs pos="0">
                    <a:srgbClr val="002060">
                      <a:alpha val="47000"/>
                    </a:srgbClr>
                  </a:gs>
                  <a:gs pos="50000">
                    <a:srgbClr val="4F81BD">
                      <a:tint val="44500"/>
                      <a:satMod val="160000"/>
                      <a:alpha val="37000"/>
                    </a:srgbClr>
                  </a:gs>
                  <a:gs pos="100000">
                    <a:srgbClr val="002060">
                      <a:alpha val="37000"/>
                    </a:srgbClr>
                  </a:gs>
                </a:gsLst>
                <a:lin ang="5400000" scaled="0"/>
              </a:gradFill>
              <a:miter lim="800000"/>
              <a:headEnd/>
              <a:tailEnd/>
            </a:ln>
            <a:extLst/>
          </p:spPr>
          <p:txBody>
            <a:bodyPr vert="horz" wrap="square" lIns="91432" tIns="36000" rIns="91432" bIns="45715" numCol="1" anchor="t" anchorCtr="0" compatLnSpc="1">
              <a:prstTxWarp prst="textNoShape">
                <a:avLst/>
              </a:prstTxWarp>
            </a:bodyPr>
            <a:lstStyle/>
            <a:p>
              <a:pPr defTabSz="913838"/>
              <a:endParaRPr lang="zh-CN" altLang="en-US" sz="19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endParaRPr>
            </a:p>
          </p:txBody>
        </p:sp>
        <p:pic>
          <p:nvPicPr>
            <p:cNvPr id="165" name="图片 164"/>
            <p:cNvPicPr>
              <a:picLocks noChangeAspect="1"/>
            </p:cNvPicPr>
            <p:nvPr/>
          </p:nvPicPr>
          <p:blipFill>
            <a:blip r:embed="rId3" cstate="print"/>
            <a:stretch>
              <a:fillRect/>
            </a:stretch>
          </p:blipFill>
          <p:spPr>
            <a:xfrm>
              <a:off x="8835909" y="5029027"/>
              <a:ext cx="335281" cy="2160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6" name="图片 165"/>
            <p:cNvPicPr>
              <a:picLocks noChangeAspect="1"/>
            </p:cNvPicPr>
            <p:nvPr/>
          </p:nvPicPr>
          <p:blipFill>
            <a:blip r:embed="rId4" cstate="print">
              <a:extLst>
                <a:ext uri="{BEBA8EAE-BF5A-486C-A8C5-ECC9F3942E4B}">
                  <a14:imgProps xmlns:a14="http://schemas.microsoft.com/office/drawing/2010/main" xmlns="">
                    <a14:imgLayer r:embed="">
                      <a14:imgEffect>
                        <a14:saturation sat="0"/>
                      </a14:imgEffect>
                    </a14:imgLayer>
                  </a14:imgProps>
                </a:ext>
              </a:extLst>
            </a:blip>
            <a:stretch>
              <a:fillRect/>
            </a:stretch>
          </p:blipFill>
          <p:spPr>
            <a:xfrm>
              <a:off x="8256934" y="5138440"/>
              <a:ext cx="215264" cy="1315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7" name="Freeform 20"/>
            <p:cNvSpPr>
              <a:spLocks noEditPoints="1"/>
            </p:cNvSpPr>
            <p:nvPr/>
          </p:nvSpPr>
          <p:spPr bwMode="auto">
            <a:xfrm>
              <a:off x="10160693" y="5296626"/>
              <a:ext cx="503870" cy="260647"/>
            </a:xfrm>
            <a:custGeom>
              <a:avLst/>
              <a:gdLst/>
              <a:ahLst/>
              <a:cxnLst>
                <a:cxn ang="0">
                  <a:pos x="11413" y="88"/>
                </a:cxn>
                <a:cxn ang="0">
                  <a:pos x="993" y="8332"/>
                </a:cxn>
                <a:cxn ang="0">
                  <a:pos x="8602" y="9165"/>
                </a:cxn>
                <a:cxn ang="0">
                  <a:pos x="10646" y="27"/>
                </a:cxn>
                <a:cxn ang="0">
                  <a:pos x="10413" y="116"/>
                </a:cxn>
                <a:cxn ang="0">
                  <a:pos x="10252" y="365"/>
                </a:cxn>
                <a:cxn ang="0">
                  <a:pos x="10136" y="500"/>
                </a:cxn>
                <a:cxn ang="0">
                  <a:pos x="9995" y="573"/>
                </a:cxn>
                <a:cxn ang="0">
                  <a:pos x="9731" y="559"/>
                </a:cxn>
                <a:cxn ang="0">
                  <a:pos x="9690" y="1606"/>
                </a:cxn>
                <a:cxn ang="0">
                  <a:pos x="9930" y="1555"/>
                </a:cxn>
                <a:cxn ang="0">
                  <a:pos x="10152" y="1451"/>
                </a:cxn>
                <a:cxn ang="0">
                  <a:pos x="10441" y="1214"/>
                </a:cxn>
                <a:cxn ang="0">
                  <a:pos x="10675" y="1062"/>
                </a:cxn>
                <a:cxn ang="0">
                  <a:pos x="10819" y="1027"/>
                </a:cxn>
                <a:cxn ang="0">
                  <a:pos x="10955" y="1020"/>
                </a:cxn>
                <a:cxn ang="0">
                  <a:pos x="10965" y="979"/>
                </a:cxn>
                <a:cxn ang="0">
                  <a:pos x="9471" y="6250"/>
                </a:cxn>
                <a:cxn ang="0">
                  <a:pos x="9709" y="6401"/>
                </a:cxn>
                <a:cxn ang="0">
                  <a:pos x="9860" y="6638"/>
                </a:cxn>
                <a:cxn ang="0">
                  <a:pos x="9896" y="6927"/>
                </a:cxn>
                <a:cxn ang="0">
                  <a:pos x="9805" y="7197"/>
                </a:cxn>
                <a:cxn ang="0">
                  <a:pos x="9612" y="7399"/>
                </a:cxn>
                <a:cxn ang="0">
                  <a:pos x="9347" y="7503"/>
                </a:cxn>
                <a:cxn ang="0">
                  <a:pos x="9056" y="7481"/>
                </a:cxn>
                <a:cxn ang="0">
                  <a:pos x="8811" y="7341"/>
                </a:cxn>
                <a:cxn ang="0">
                  <a:pos x="8649" y="7113"/>
                </a:cxn>
                <a:cxn ang="0">
                  <a:pos x="8599" y="6827"/>
                </a:cxn>
                <a:cxn ang="0">
                  <a:pos x="8677" y="6551"/>
                </a:cxn>
                <a:cxn ang="0">
                  <a:pos x="8859" y="6339"/>
                </a:cxn>
                <a:cxn ang="0">
                  <a:pos x="9118" y="6223"/>
                </a:cxn>
                <a:cxn ang="0">
                  <a:pos x="11435" y="6223"/>
                </a:cxn>
                <a:cxn ang="0">
                  <a:pos x="11693" y="6339"/>
                </a:cxn>
                <a:cxn ang="0">
                  <a:pos x="11876" y="6551"/>
                </a:cxn>
                <a:cxn ang="0">
                  <a:pos x="11954" y="6827"/>
                </a:cxn>
                <a:cxn ang="0">
                  <a:pos x="11903" y="7113"/>
                </a:cxn>
                <a:cxn ang="0">
                  <a:pos x="11741" y="7341"/>
                </a:cxn>
                <a:cxn ang="0">
                  <a:pos x="11497" y="7481"/>
                </a:cxn>
                <a:cxn ang="0">
                  <a:pos x="11205" y="7503"/>
                </a:cxn>
                <a:cxn ang="0">
                  <a:pos x="10940" y="7399"/>
                </a:cxn>
                <a:cxn ang="0">
                  <a:pos x="10748" y="7197"/>
                </a:cxn>
                <a:cxn ang="0">
                  <a:pos x="10657" y="6927"/>
                </a:cxn>
                <a:cxn ang="0">
                  <a:pos x="10693" y="6638"/>
                </a:cxn>
                <a:cxn ang="0">
                  <a:pos x="10844" y="6401"/>
                </a:cxn>
                <a:cxn ang="0">
                  <a:pos x="11080" y="6250"/>
                </a:cxn>
                <a:cxn ang="0">
                  <a:pos x="13393" y="6211"/>
                </a:cxn>
                <a:cxn ang="0">
                  <a:pos x="13668" y="6289"/>
                </a:cxn>
                <a:cxn ang="0">
                  <a:pos x="13880" y="6472"/>
                </a:cxn>
                <a:cxn ang="0">
                  <a:pos x="13997" y="6730"/>
                </a:cxn>
                <a:cxn ang="0">
                  <a:pos x="13989" y="7023"/>
                </a:cxn>
                <a:cxn ang="0">
                  <a:pos x="13861" y="7273"/>
                </a:cxn>
                <a:cxn ang="0">
                  <a:pos x="13640" y="7446"/>
                </a:cxn>
                <a:cxn ang="0">
                  <a:pos x="13359" y="7510"/>
                </a:cxn>
                <a:cxn ang="0">
                  <a:pos x="13077" y="7446"/>
                </a:cxn>
                <a:cxn ang="0">
                  <a:pos x="12857" y="7273"/>
                </a:cxn>
                <a:cxn ang="0">
                  <a:pos x="12729" y="7023"/>
                </a:cxn>
                <a:cxn ang="0">
                  <a:pos x="12722" y="6730"/>
                </a:cxn>
                <a:cxn ang="0">
                  <a:pos x="12838" y="6472"/>
                </a:cxn>
                <a:cxn ang="0">
                  <a:pos x="13049" y="6289"/>
                </a:cxn>
                <a:cxn ang="0">
                  <a:pos x="13326" y="6211"/>
                </a:cxn>
                <a:cxn ang="0">
                  <a:pos x="7428" y="10452"/>
                </a:cxn>
                <a:cxn ang="0">
                  <a:pos x="3249" y="8913"/>
                </a:cxn>
                <a:cxn ang="0">
                  <a:pos x="7553" y="13360"/>
                </a:cxn>
              </a:cxnLst>
              <a:rect l="0" t="0" r="r" b="b"/>
              <a:pathLst>
                <a:path w="16031" h="14421">
                  <a:moveTo>
                    <a:pt x="0" y="7305"/>
                  </a:moveTo>
                  <a:lnTo>
                    <a:pt x="7947" y="7305"/>
                  </a:lnTo>
                  <a:lnTo>
                    <a:pt x="7947" y="5432"/>
                  </a:lnTo>
                  <a:lnTo>
                    <a:pt x="6917" y="5432"/>
                  </a:lnTo>
                  <a:lnTo>
                    <a:pt x="9111" y="3974"/>
                  </a:lnTo>
                  <a:lnTo>
                    <a:pt x="11190" y="2591"/>
                  </a:lnTo>
                  <a:lnTo>
                    <a:pt x="11171" y="2591"/>
                  </a:lnTo>
                  <a:lnTo>
                    <a:pt x="11171" y="88"/>
                  </a:lnTo>
                  <a:lnTo>
                    <a:pt x="11413" y="88"/>
                  </a:lnTo>
                  <a:lnTo>
                    <a:pt x="11413" y="2588"/>
                  </a:lnTo>
                  <a:lnTo>
                    <a:pt x="13497" y="3974"/>
                  </a:lnTo>
                  <a:lnTo>
                    <a:pt x="15691" y="5432"/>
                  </a:lnTo>
                  <a:lnTo>
                    <a:pt x="14660" y="5432"/>
                  </a:lnTo>
                  <a:lnTo>
                    <a:pt x="14660" y="8332"/>
                  </a:lnTo>
                  <a:lnTo>
                    <a:pt x="14660" y="9578"/>
                  </a:lnTo>
                  <a:lnTo>
                    <a:pt x="14660" y="13052"/>
                  </a:lnTo>
                  <a:lnTo>
                    <a:pt x="993" y="13052"/>
                  </a:lnTo>
                  <a:lnTo>
                    <a:pt x="993" y="8332"/>
                  </a:lnTo>
                  <a:lnTo>
                    <a:pt x="7947" y="8332"/>
                  </a:lnTo>
                  <a:lnTo>
                    <a:pt x="7947" y="7784"/>
                  </a:lnTo>
                  <a:lnTo>
                    <a:pt x="0" y="7784"/>
                  </a:lnTo>
                  <a:lnTo>
                    <a:pt x="0" y="7305"/>
                  </a:lnTo>
                  <a:close/>
                  <a:moveTo>
                    <a:pt x="8602" y="9165"/>
                  </a:moveTo>
                  <a:lnTo>
                    <a:pt x="14112" y="9165"/>
                  </a:lnTo>
                  <a:lnTo>
                    <a:pt x="14112" y="9409"/>
                  </a:lnTo>
                  <a:lnTo>
                    <a:pt x="8602" y="9409"/>
                  </a:lnTo>
                  <a:lnTo>
                    <a:pt x="8602" y="9165"/>
                  </a:lnTo>
                  <a:close/>
                  <a:moveTo>
                    <a:pt x="10991" y="1"/>
                  </a:moveTo>
                  <a:lnTo>
                    <a:pt x="10967" y="0"/>
                  </a:lnTo>
                  <a:lnTo>
                    <a:pt x="10903" y="1"/>
                  </a:lnTo>
                  <a:lnTo>
                    <a:pt x="10860" y="2"/>
                  </a:lnTo>
                  <a:lnTo>
                    <a:pt x="10811" y="5"/>
                  </a:lnTo>
                  <a:lnTo>
                    <a:pt x="10758" y="10"/>
                  </a:lnTo>
                  <a:lnTo>
                    <a:pt x="10703" y="17"/>
                  </a:lnTo>
                  <a:lnTo>
                    <a:pt x="10674" y="22"/>
                  </a:lnTo>
                  <a:lnTo>
                    <a:pt x="10646" y="27"/>
                  </a:lnTo>
                  <a:lnTo>
                    <a:pt x="10617" y="33"/>
                  </a:lnTo>
                  <a:lnTo>
                    <a:pt x="10588" y="40"/>
                  </a:lnTo>
                  <a:lnTo>
                    <a:pt x="10560" y="48"/>
                  </a:lnTo>
                  <a:lnTo>
                    <a:pt x="10533" y="56"/>
                  </a:lnTo>
                  <a:lnTo>
                    <a:pt x="10507" y="66"/>
                  </a:lnTo>
                  <a:lnTo>
                    <a:pt x="10482" y="77"/>
                  </a:lnTo>
                  <a:lnTo>
                    <a:pt x="10457" y="89"/>
                  </a:lnTo>
                  <a:lnTo>
                    <a:pt x="10435" y="102"/>
                  </a:lnTo>
                  <a:lnTo>
                    <a:pt x="10413" y="116"/>
                  </a:lnTo>
                  <a:lnTo>
                    <a:pt x="10394" y="131"/>
                  </a:lnTo>
                  <a:lnTo>
                    <a:pt x="10376" y="148"/>
                  </a:lnTo>
                  <a:lnTo>
                    <a:pt x="10360" y="166"/>
                  </a:lnTo>
                  <a:lnTo>
                    <a:pt x="10347" y="185"/>
                  </a:lnTo>
                  <a:lnTo>
                    <a:pt x="10336" y="206"/>
                  </a:lnTo>
                  <a:lnTo>
                    <a:pt x="10316" y="249"/>
                  </a:lnTo>
                  <a:lnTo>
                    <a:pt x="10296" y="289"/>
                  </a:lnTo>
                  <a:lnTo>
                    <a:pt x="10274" y="328"/>
                  </a:lnTo>
                  <a:lnTo>
                    <a:pt x="10252" y="365"/>
                  </a:lnTo>
                  <a:lnTo>
                    <a:pt x="10240" y="383"/>
                  </a:lnTo>
                  <a:lnTo>
                    <a:pt x="10228" y="400"/>
                  </a:lnTo>
                  <a:lnTo>
                    <a:pt x="10216" y="416"/>
                  </a:lnTo>
                  <a:lnTo>
                    <a:pt x="10203" y="432"/>
                  </a:lnTo>
                  <a:lnTo>
                    <a:pt x="10190" y="447"/>
                  </a:lnTo>
                  <a:lnTo>
                    <a:pt x="10177" y="462"/>
                  </a:lnTo>
                  <a:lnTo>
                    <a:pt x="10164" y="475"/>
                  </a:lnTo>
                  <a:lnTo>
                    <a:pt x="10150" y="488"/>
                  </a:lnTo>
                  <a:lnTo>
                    <a:pt x="10136" y="500"/>
                  </a:lnTo>
                  <a:lnTo>
                    <a:pt x="10122" y="512"/>
                  </a:lnTo>
                  <a:lnTo>
                    <a:pt x="10107" y="523"/>
                  </a:lnTo>
                  <a:lnTo>
                    <a:pt x="10092" y="532"/>
                  </a:lnTo>
                  <a:lnTo>
                    <a:pt x="10076" y="542"/>
                  </a:lnTo>
                  <a:lnTo>
                    <a:pt x="10060" y="550"/>
                  </a:lnTo>
                  <a:lnTo>
                    <a:pt x="10045" y="557"/>
                  </a:lnTo>
                  <a:lnTo>
                    <a:pt x="10029" y="563"/>
                  </a:lnTo>
                  <a:lnTo>
                    <a:pt x="10012" y="569"/>
                  </a:lnTo>
                  <a:lnTo>
                    <a:pt x="9995" y="573"/>
                  </a:lnTo>
                  <a:lnTo>
                    <a:pt x="9978" y="576"/>
                  </a:lnTo>
                  <a:lnTo>
                    <a:pt x="9960" y="579"/>
                  </a:lnTo>
                  <a:lnTo>
                    <a:pt x="9942" y="580"/>
                  </a:lnTo>
                  <a:lnTo>
                    <a:pt x="9924" y="580"/>
                  </a:lnTo>
                  <a:lnTo>
                    <a:pt x="9905" y="580"/>
                  </a:lnTo>
                  <a:lnTo>
                    <a:pt x="9886" y="578"/>
                  </a:lnTo>
                  <a:lnTo>
                    <a:pt x="9819" y="570"/>
                  </a:lnTo>
                  <a:lnTo>
                    <a:pt x="9768" y="563"/>
                  </a:lnTo>
                  <a:lnTo>
                    <a:pt x="9731" y="559"/>
                  </a:lnTo>
                  <a:lnTo>
                    <a:pt x="9707" y="555"/>
                  </a:lnTo>
                  <a:lnTo>
                    <a:pt x="9692" y="554"/>
                  </a:lnTo>
                  <a:lnTo>
                    <a:pt x="9685" y="553"/>
                  </a:lnTo>
                  <a:lnTo>
                    <a:pt x="9682" y="552"/>
                  </a:lnTo>
                  <a:lnTo>
                    <a:pt x="9681" y="552"/>
                  </a:lnTo>
                  <a:lnTo>
                    <a:pt x="9681" y="1604"/>
                  </a:lnTo>
                  <a:lnTo>
                    <a:pt x="9682" y="1605"/>
                  </a:lnTo>
                  <a:lnTo>
                    <a:pt x="9685" y="1606"/>
                  </a:lnTo>
                  <a:lnTo>
                    <a:pt x="9690" y="1606"/>
                  </a:lnTo>
                  <a:lnTo>
                    <a:pt x="9697" y="1606"/>
                  </a:lnTo>
                  <a:lnTo>
                    <a:pt x="9715" y="1605"/>
                  </a:lnTo>
                  <a:lnTo>
                    <a:pt x="9739" y="1602"/>
                  </a:lnTo>
                  <a:lnTo>
                    <a:pt x="9769" y="1597"/>
                  </a:lnTo>
                  <a:lnTo>
                    <a:pt x="9804" y="1590"/>
                  </a:lnTo>
                  <a:lnTo>
                    <a:pt x="9842" y="1581"/>
                  </a:lnTo>
                  <a:lnTo>
                    <a:pt x="9885" y="1569"/>
                  </a:lnTo>
                  <a:lnTo>
                    <a:pt x="9907" y="1562"/>
                  </a:lnTo>
                  <a:lnTo>
                    <a:pt x="9930" y="1555"/>
                  </a:lnTo>
                  <a:lnTo>
                    <a:pt x="9953" y="1547"/>
                  </a:lnTo>
                  <a:lnTo>
                    <a:pt x="9977" y="1537"/>
                  </a:lnTo>
                  <a:lnTo>
                    <a:pt x="10002" y="1528"/>
                  </a:lnTo>
                  <a:lnTo>
                    <a:pt x="10026" y="1517"/>
                  </a:lnTo>
                  <a:lnTo>
                    <a:pt x="10051" y="1506"/>
                  </a:lnTo>
                  <a:lnTo>
                    <a:pt x="10076" y="1493"/>
                  </a:lnTo>
                  <a:lnTo>
                    <a:pt x="10102" y="1480"/>
                  </a:lnTo>
                  <a:lnTo>
                    <a:pt x="10127" y="1466"/>
                  </a:lnTo>
                  <a:lnTo>
                    <a:pt x="10152" y="1451"/>
                  </a:lnTo>
                  <a:lnTo>
                    <a:pt x="10177" y="1435"/>
                  </a:lnTo>
                  <a:lnTo>
                    <a:pt x="10201" y="1418"/>
                  </a:lnTo>
                  <a:lnTo>
                    <a:pt x="10225" y="1400"/>
                  </a:lnTo>
                  <a:lnTo>
                    <a:pt x="10249" y="1381"/>
                  </a:lnTo>
                  <a:lnTo>
                    <a:pt x="10272" y="1361"/>
                  </a:lnTo>
                  <a:lnTo>
                    <a:pt x="10317" y="1321"/>
                  </a:lnTo>
                  <a:lnTo>
                    <a:pt x="10360" y="1283"/>
                  </a:lnTo>
                  <a:lnTo>
                    <a:pt x="10401" y="1247"/>
                  </a:lnTo>
                  <a:lnTo>
                    <a:pt x="10441" y="1214"/>
                  </a:lnTo>
                  <a:lnTo>
                    <a:pt x="10480" y="1183"/>
                  </a:lnTo>
                  <a:lnTo>
                    <a:pt x="10517" y="1155"/>
                  </a:lnTo>
                  <a:lnTo>
                    <a:pt x="10554" y="1130"/>
                  </a:lnTo>
                  <a:lnTo>
                    <a:pt x="10589" y="1107"/>
                  </a:lnTo>
                  <a:lnTo>
                    <a:pt x="10607" y="1097"/>
                  </a:lnTo>
                  <a:lnTo>
                    <a:pt x="10624" y="1087"/>
                  </a:lnTo>
                  <a:lnTo>
                    <a:pt x="10641" y="1078"/>
                  </a:lnTo>
                  <a:lnTo>
                    <a:pt x="10658" y="1069"/>
                  </a:lnTo>
                  <a:lnTo>
                    <a:pt x="10675" y="1062"/>
                  </a:lnTo>
                  <a:lnTo>
                    <a:pt x="10691" y="1055"/>
                  </a:lnTo>
                  <a:lnTo>
                    <a:pt x="10707" y="1049"/>
                  </a:lnTo>
                  <a:lnTo>
                    <a:pt x="10724" y="1043"/>
                  </a:lnTo>
                  <a:lnTo>
                    <a:pt x="10740" y="1039"/>
                  </a:lnTo>
                  <a:lnTo>
                    <a:pt x="10756" y="1035"/>
                  </a:lnTo>
                  <a:lnTo>
                    <a:pt x="10771" y="1032"/>
                  </a:lnTo>
                  <a:lnTo>
                    <a:pt x="10787" y="1029"/>
                  </a:lnTo>
                  <a:lnTo>
                    <a:pt x="10803" y="1028"/>
                  </a:lnTo>
                  <a:lnTo>
                    <a:pt x="10819" y="1027"/>
                  </a:lnTo>
                  <a:lnTo>
                    <a:pt x="10834" y="1027"/>
                  </a:lnTo>
                  <a:lnTo>
                    <a:pt x="10850" y="1027"/>
                  </a:lnTo>
                  <a:lnTo>
                    <a:pt x="10879" y="1029"/>
                  </a:lnTo>
                  <a:lnTo>
                    <a:pt x="10903" y="1029"/>
                  </a:lnTo>
                  <a:lnTo>
                    <a:pt x="10922" y="1028"/>
                  </a:lnTo>
                  <a:lnTo>
                    <a:pt x="10938" y="1026"/>
                  </a:lnTo>
                  <a:lnTo>
                    <a:pt x="10945" y="1024"/>
                  </a:lnTo>
                  <a:lnTo>
                    <a:pt x="10951" y="1022"/>
                  </a:lnTo>
                  <a:lnTo>
                    <a:pt x="10955" y="1020"/>
                  </a:lnTo>
                  <a:lnTo>
                    <a:pt x="10960" y="1018"/>
                  </a:lnTo>
                  <a:lnTo>
                    <a:pt x="10966" y="1013"/>
                  </a:lnTo>
                  <a:lnTo>
                    <a:pt x="10970" y="1008"/>
                  </a:lnTo>
                  <a:lnTo>
                    <a:pt x="10972" y="1003"/>
                  </a:lnTo>
                  <a:lnTo>
                    <a:pt x="10973" y="998"/>
                  </a:lnTo>
                  <a:lnTo>
                    <a:pt x="10972" y="993"/>
                  </a:lnTo>
                  <a:lnTo>
                    <a:pt x="10971" y="989"/>
                  </a:lnTo>
                  <a:lnTo>
                    <a:pt x="10967" y="982"/>
                  </a:lnTo>
                  <a:lnTo>
                    <a:pt x="10965" y="979"/>
                  </a:lnTo>
                  <a:lnTo>
                    <a:pt x="10991" y="1"/>
                  </a:lnTo>
                  <a:close/>
                  <a:moveTo>
                    <a:pt x="9249" y="6210"/>
                  </a:moveTo>
                  <a:lnTo>
                    <a:pt x="9282" y="6211"/>
                  </a:lnTo>
                  <a:lnTo>
                    <a:pt x="9315" y="6213"/>
                  </a:lnTo>
                  <a:lnTo>
                    <a:pt x="9347" y="6218"/>
                  </a:lnTo>
                  <a:lnTo>
                    <a:pt x="9379" y="6223"/>
                  </a:lnTo>
                  <a:lnTo>
                    <a:pt x="9410" y="6231"/>
                  </a:lnTo>
                  <a:lnTo>
                    <a:pt x="9441" y="6239"/>
                  </a:lnTo>
                  <a:lnTo>
                    <a:pt x="9471" y="6250"/>
                  </a:lnTo>
                  <a:lnTo>
                    <a:pt x="9501" y="6261"/>
                  </a:lnTo>
                  <a:lnTo>
                    <a:pt x="9530" y="6274"/>
                  </a:lnTo>
                  <a:lnTo>
                    <a:pt x="9558" y="6289"/>
                  </a:lnTo>
                  <a:lnTo>
                    <a:pt x="9586" y="6305"/>
                  </a:lnTo>
                  <a:lnTo>
                    <a:pt x="9612" y="6321"/>
                  </a:lnTo>
                  <a:lnTo>
                    <a:pt x="9638" y="6339"/>
                  </a:lnTo>
                  <a:lnTo>
                    <a:pt x="9662" y="6359"/>
                  </a:lnTo>
                  <a:lnTo>
                    <a:pt x="9686" y="6379"/>
                  </a:lnTo>
                  <a:lnTo>
                    <a:pt x="9709" y="6401"/>
                  </a:lnTo>
                  <a:lnTo>
                    <a:pt x="9730" y="6423"/>
                  </a:lnTo>
                  <a:lnTo>
                    <a:pt x="9750" y="6447"/>
                  </a:lnTo>
                  <a:lnTo>
                    <a:pt x="9770" y="6472"/>
                  </a:lnTo>
                  <a:lnTo>
                    <a:pt x="9788" y="6498"/>
                  </a:lnTo>
                  <a:lnTo>
                    <a:pt x="9805" y="6524"/>
                  </a:lnTo>
                  <a:lnTo>
                    <a:pt x="9820" y="6551"/>
                  </a:lnTo>
                  <a:lnTo>
                    <a:pt x="9835" y="6579"/>
                  </a:lnTo>
                  <a:lnTo>
                    <a:pt x="9848" y="6608"/>
                  </a:lnTo>
                  <a:lnTo>
                    <a:pt x="9860" y="6638"/>
                  </a:lnTo>
                  <a:lnTo>
                    <a:pt x="9870" y="6668"/>
                  </a:lnTo>
                  <a:lnTo>
                    <a:pt x="9879" y="6699"/>
                  </a:lnTo>
                  <a:lnTo>
                    <a:pt x="9886" y="6730"/>
                  </a:lnTo>
                  <a:lnTo>
                    <a:pt x="9892" y="6762"/>
                  </a:lnTo>
                  <a:lnTo>
                    <a:pt x="9896" y="6794"/>
                  </a:lnTo>
                  <a:lnTo>
                    <a:pt x="9898" y="6827"/>
                  </a:lnTo>
                  <a:lnTo>
                    <a:pt x="9899" y="6860"/>
                  </a:lnTo>
                  <a:lnTo>
                    <a:pt x="9898" y="6894"/>
                  </a:lnTo>
                  <a:lnTo>
                    <a:pt x="9896" y="6927"/>
                  </a:lnTo>
                  <a:lnTo>
                    <a:pt x="9892" y="6959"/>
                  </a:lnTo>
                  <a:lnTo>
                    <a:pt x="9886" y="6991"/>
                  </a:lnTo>
                  <a:lnTo>
                    <a:pt x="9879" y="7023"/>
                  </a:lnTo>
                  <a:lnTo>
                    <a:pt x="9870" y="7053"/>
                  </a:lnTo>
                  <a:lnTo>
                    <a:pt x="9860" y="7084"/>
                  </a:lnTo>
                  <a:lnTo>
                    <a:pt x="9848" y="7113"/>
                  </a:lnTo>
                  <a:lnTo>
                    <a:pt x="9835" y="7142"/>
                  </a:lnTo>
                  <a:lnTo>
                    <a:pt x="9820" y="7170"/>
                  </a:lnTo>
                  <a:lnTo>
                    <a:pt x="9805" y="7197"/>
                  </a:lnTo>
                  <a:lnTo>
                    <a:pt x="9788" y="7223"/>
                  </a:lnTo>
                  <a:lnTo>
                    <a:pt x="9770" y="7249"/>
                  </a:lnTo>
                  <a:lnTo>
                    <a:pt x="9750" y="7273"/>
                  </a:lnTo>
                  <a:lnTo>
                    <a:pt x="9730" y="7297"/>
                  </a:lnTo>
                  <a:lnTo>
                    <a:pt x="9709" y="7319"/>
                  </a:lnTo>
                  <a:lnTo>
                    <a:pt x="9686" y="7341"/>
                  </a:lnTo>
                  <a:lnTo>
                    <a:pt x="9662" y="7362"/>
                  </a:lnTo>
                  <a:lnTo>
                    <a:pt x="9638" y="7381"/>
                  </a:lnTo>
                  <a:lnTo>
                    <a:pt x="9612" y="7399"/>
                  </a:lnTo>
                  <a:lnTo>
                    <a:pt x="9586" y="7416"/>
                  </a:lnTo>
                  <a:lnTo>
                    <a:pt x="9558" y="7432"/>
                  </a:lnTo>
                  <a:lnTo>
                    <a:pt x="9530" y="7446"/>
                  </a:lnTo>
                  <a:lnTo>
                    <a:pt x="9501" y="7459"/>
                  </a:lnTo>
                  <a:lnTo>
                    <a:pt x="9471" y="7471"/>
                  </a:lnTo>
                  <a:lnTo>
                    <a:pt x="9441" y="7481"/>
                  </a:lnTo>
                  <a:lnTo>
                    <a:pt x="9410" y="7490"/>
                  </a:lnTo>
                  <a:lnTo>
                    <a:pt x="9379" y="7497"/>
                  </a:lnTo>
                  <a:lnTo>
                    <a:pt x="9347" y="7503"/>
                  </a:lnTo>
                  <a:lnTo>
                    <a:pt x="9315" y="7507"/>
                  </a:lnTo>
                  <a:lnTo>
                    <a:pt x="9282" y="7509"/>
                  </a:lnTo>
                  <a:lnTo>
                    <a:pt x="9249" y="7510"/>
                  </a:lnTo>
                  <a:lnTo>
                    <a:pt x="9215" y="7509"/>
                  </a:lnTo>
                  <a:lnTo>
                    <a:pt x="9182" y="7507"/>
                  </a:lnTo>
                  <a:lnTo>
                    <a:pt x="9150" y="7503"/>
                  </a:lnTo>
                  <a:lnTo>
                    <a:pt x="9118" y="7497"/>
                  </a:lnTo>
                  <a:lnTo>
                    <a:pt x="9087" y="7490"/>
                  </a:lnTo>
                  <a:lnTo>
                    <a:pt x="9056" y="7481"/>
                  </a:lnTo>
                  <a:lnTo>
                    <a:pt x="9025" y="7471"/>
                  </a:lnTo>
                  <a:lnTo>
                    <a:pt x="8995" y="7459"/>
                  </a:lnTo>
                  <a:lnTo>
                    <a:pt x="8966" y="7446"/>
                  </a:lnTo>
                  <a:lnTo>
                    <a:pt x="8938" y="7432"/>
                  </a:lnTo>
                  <a:lnTo>
                    <a:pt x="8911" y="7416"/>
                  </a:lnTo>
                  <a:lnTo>
                    <a:pt x="8885" y="7399"/>
                  </a:lnTo>
                  <a:lnTo>
                    <a:pt x="8859" y="7381"/>
                  </a:lnTo>
                  <a:lnTo>
                    <a:pt x="8835" y="7362"/>
                  </a:lnTo>
                  <a:lnTo>
                    <a:pt x="8811" y="7341"/>
                  </a:lnTo>
                  <a:lnTo>
                    <a:pt x="8789" y="7319"/>
                  </a:lnTo>
                  <a:lnTo>
                    <a:pt x="8767" y="7297"/>
                  </a:lnTo>
                  <a:lnTo>
                    <a:pt x="8747" y="7273"/>
                  </a:lnTo>
                  <a:lnTo>
                    <a:pt x="8727" y="7249"/>
                  </a:lnTo>
                  <a:lnTo>
                    <a:pt x="8709" y="7223"/>
                  </a:lnTo>
                  <a:lnTo>
                    <a:pt x="8692" y="7197"/>
                  </a:lnTo>
                  <a:lnTo>
                    <a:pt x="8677" y="7170"/>
                  </a:lnTo>
                  <a:lnTo>
                    <a:pt x="8662" y="7142"/>
                  </a:lnTo>
                  <a:lnTo>
                    <a:pt x="8649" y="7113"/>
                  </a:lnTo>
                  <a:lnTo>
                    <a:pt x="8638" y="7084"/>
                  </a:lnTo>
                  <a:lnTo>
                    <a:pt x="8627" y="7053"/>
                  </a:lnTo>
                  <a:lnTo>
                    <a:pt x="8619" y="7023"/>
                  </a:lnTo>
                  <a:lnTo>
                    <a:pt x="8611" y="6991"/>
                  </a:lnTo>
                  <a:lnTo>
                    <a:pt x="8605" y="6959"/>
                  </a:lnTo>
                  <a:lnTo>
                    <a:pt x="8601" y="6927"/>
                  </a:lnTo>
                  <a:lnTo>
                    <a:pt x="8599" y="6894"/>
                  </a:lnTo>
                  <a:lnTo>
                    <a:pt x="8598" y="6860"/>
                  </a:lnTo>
                  <a:lnTo>
                    <a:pt x="8599" y="6827"/>
                  </a:lnTo>
                  <a:lnTo>
                    <a:pt x="8601" y="6794"/>
                  </a:lnTo>
                  <a:lnTo>
                    <a:pt x="8605" y="6762"/>
                  </a:lnTo>
                  <a:lnTo>
                    <a:pt x="8611" y="6730"/>
                  </a:lnTo>
                  <a:lnTo>
                    <a:pt x="8619" y="6699"/>
                  </a:lnTo>
                  <a:lnTo>
                    <a:pt x="8627" y="6668"/>
                  </a:lnTo>
                  <a:lnTo>
                    <a:pt x="8638" y="6638"/>
                  </a:lnTo>
                  <a:lnTo>
                    <a:pt x="8649" y="6608"/>
                  </a:lnTo>
                  <a:lnTo>
                    <a:pt x="8662" y="6579"/>
                  </a:lnTo>
                  <a:lnTo>
                    <a:pt x="8677" y="6551"/>
                  </a:lnTo>
                  <a:lnTo>
                    <a:pt x="8692" y="6524"/>
                  </a:lnTo>
                  <a:lnTo>
                    <a:pt x="8709" y="6498"/>
                  </a:lnTo>
                  <a:lnTo>
                    <a:pt x="8727" y="6472"/>
                  </a:lnTo>
                  <a:lnTo>
                    <a:pt x="8747" y="6447"/>
                  </a:lnTo>
                  <a:lnTo>
                    <a:pt x="8767" y="6423"/>
                  </a:lnTo>
                  <a:lnTo>
                    <a:pt x="8789" y="6401"/>
                  </a:lnTo>
                  <a:lnTo>
                    <a:pt x="8811" y="6379"/>
                  </a:lnTo>
                  <a:lnTo>
                    <a:pt x="8835" y="6359"/>
                  </a:lnTo>
                  <a:lnTo>
                    <a:pt x="8859" y="6339"/>
                  </a:lnTo>
                  <a:lnTo>
                    <a:pt x="8885" y="6321"/>
                  </a:lnTo>
                  <a:lnTo>
                    <a:pt x="8911" y="6305"/>
                  </a:lnTo>
                  <a:lnTo>
                    <a:pt x="8938" y="6289"/>
                  </a:lnTo>
                  <a:lnTo>
                    <a:pt x="8966" y="6274"/>
                  </a:lnTo>
                  <a:lnTo>
                    <a:pt x="8995" y="6261"/>
                  </a:lnTo>
                  <a:lnTo>
                    <a:pt x="9025" y="6250"/>
                  </a:lnTo>
                  <a:lnTo>
                    <a:pt x="9056" y="6239"/>
                  </a:lnTo>
                  <a:lnTo>
                    <a:pt x="9087" y="6231"/>
                  </a:lnTo>
                  <a:lnTo>
                    <a:pt x="9118" y="6223"/>
                  </a:lnTo>
                  <a:lnTo>
                    <a:pt x="9150" y="6218"/>
                  </a:lnTo>
                  <a:lnTo>
                    <a:pt x="9182" y="6213"/>
                  </a:lnTo>
                  <a:lnTo>
                    <a:pt x="9215" y="6211"/>
                  </a:lnTo>
                  <a:lnTo>
                    <a:pt x="9249" y="6210"/>
                  </a:lnTo>
                  <a:close/>
                  <a:moveTo>
                    <a:pt x="11304" y="6210"/>
                  </a:moveTo>
                  <a:lnTo>
                    <a:pt x="11337" y="6211"/>
                  </a:lnTo>
                  <a:lnTo>
                    <a:pt x="11370" y="6213"/>
                  </a:lnTo>
                  <a:lnTo>
                    <a:pt x="11403" y="6218"/>
                  </a:lnTo>
                  <a:lnTo>
                    <a:pt x="11435" y="6223"/>
                  </a:lnTo>
                  <a:lnTo>
                    <a:pt x="11466" y="6231"/>
                  </a:lnTo>
                  <a:lnTo>
                    <a:pt x="11497" y="6239"/>
                  </a:lnTo>
                  <a:lnTo>
                    <a:pt x="11527" y="6250"/>
                  </a:lnTo>
                  <a:lnTo>
                    <a:pt x="11556" y="6261"/>
                  </a:lnTo>
                  <a:lnTo>
                    <a:pt x="11585" y="6274"/>
                  </a:lnTo>
                  <a:lnTo>
                    <a:pt x="11613" y="6289"/>
                  </a:lnTo>
                  <a:lnTo>
                    <a:pt x="11641" y="6305"/>
                  </a:lnTo>
                  <a:lnTo>
                    <a:pt x="11668" y="6321"/>
                  </a:lnTo>
                  <a:lnTo>
                    <a:pt x="11693" y="6339"/>
                  </a:lnTo>
                  <a:lnTo>
                    <a:pt x="11718" y="6359"/>
                  </a:lnTo>
                  <a:lnTo>
                    <a:pt x="11741" y="6379"/>
                  </a:lnTo>
                  <a:lnTo>
                    <a:pt x="11764" y="6401"/>
                  </a:lnTo>
                  <a:lnTo>
                    <a:pt x="11785" y="6423"/>
                  </a:lnTo>
                  <a:lnTo>
                    <a:pt x="11806" y="6447"/>
                  </a:lnTo>
                  <a:lnTo>
                    <a:pt x="11825" y="6472"/>
                  </a:lnTo>
                  <a:lnTo>
                    <a:pt x="11843" y="6498"/>
                  </a:lnTo>
                  <a:lnTo>
                    <a:pt x="11860" y="6524"/>
                  </a:lnTo>
                  <a:lnTo>
                    <a:pt x="11876" y="6551"/>
                  </a:lnTo>
                  <a:lnTo>
                    <a:pt x="11890" y="6579"/>
                  </a:lnTo>
                  <a:lnTo>
                    <a:pt x="11903" y="6608"/>
                  </a:lnTo>
                  <a:lnTo>
                    <a:pt x="11915" y="6638"/>
                  </a:lnTo>
                  <a:lnTo>
                    <a:pt x="11925" y="6668"/>
                  </a:lnTo>
                  <a:lnTo>
                    <a:pt x="11934" y="6699"/>
                  </a:lnTo>
                  <a:lnTo>
                    <a:pt x="11941" y="6730"/>
                  </a:lnTo>
                  <a:lnTo>
                    <a:pt x="11947" y="6762"/>
                  </a:lnTo>
                  <a:lnTo>
                    <a:pt x="11951" y="6794"/>
                  </a:lnTo>
                  <a:lnTo>
                    <a:pt x="11954" y="6827"/>
                  </a:lnTo>
                  <a:lnTo>
                    <a:pt x="11955" y="6860"/>
                  </a:lnTo>
                  <a:lnTo>
                    <a:pt x="11954" y="6894"/>
                  </a:lnTo>
                  <a:lnTo>
                    <a:pt x="11951" y="6927"/>
                  </a:lnTo>
                  <a:lnTo>
                    <a:pt x="11947" y="6959"/>
                  </a:lnTo>
                  <a:lnTo>
                    <a:pt x="11941" y="6991"/>
                  </a:lnTo>
                  <a:lnTo>
                    <a:pt x="11934" y="7023"/>
                  </a:lnTo>
                  <a:lnTo>
                    <a:pt x="11925" y="7053"/>
                  </a:lnTo>
                  <a:lnTo>
                    <a:pt x="11915" y="7084"/>
                  </a:lnTo>
                  <a:lnTo>
                    <a:pt x="11903" y="7113"/>
                  </a:lnTo>
                  <a:lnTo>
                    <a:pt x="11890" y="7142"/>
                  </a:lnTo>
                  <a:lnTo>
                    <a:pt x="11876" y="7170"/>
                  </a:lnTo>
                  <a:lnTo>
                    <a:pt x="11860" y="7197"/>
                  </a:lnTo>
                  <a:lnTo>
                    <a:pt x="11843" y="7223"/>
                  </a:lnTo>
                  <a:lnTo>
                    <a:pt x="11825" y="7249"/>
                  </a:lnTo>
                  <a:lnTo>
                    <a:pt x="11806" y="7273"/>
                  </a:lnTo>
                  <a:lnTo>
                    <a:pt x="11785" y="7297"/>
                  </a:lnTo>
                  <a:lnTo>
                    <a:pt x="11764" y="7319"/>
                  </a:lnTo>
                  <a:lnTo>
                    <a:pt x="11741" y="7341"/>
                  </a:lnTo>
                  <a:lnTo>
                    <a:pt x="11718" y="7362"/>
                  </a:lnTo>
                  <a:lnTo>
                    <a:pt x="11693" y="7381"/>
                  </a:lnTo>
                  <a:lnTo>
                    <a:pt x="11668" y="7399"/>
                  </a:lnTo>
                  <a:lnTo>
                    <a:pt x="11641" y="7416"/>
                  </a:lnTo>
                  <a:lnTo>
                    <a:pt x="11613" y="7432"/>
                  </a:lnTo>
                  <a:lnTo>
                    <a:pt x="11585" y="7446"/>
                  </a:lnTo>
                  <a:lnTo>
                    <a:pt x="11556" y="7459"/>
                  </a:lnTo>
                  <a:lnTo>
                    <a:pt x="11527" y="7471"/>
                  </a:lnTo>
                  <a:lnTo>
                    <a:pt x="11497" y="7481"/>
                  </a:lnTo>
                  <a:lnTo>
                    <a:pt x="11466" y="7490"/>
                  </a:lnTo>
                  <a:lnTo>
                    <a:pt x="11435" y="7497"/>
                  </a:lnTo>
                  <a:lnTo>
                    <a:pt x="11403" y="7503"/>
                  </a:lnTo>
                  <a:lnTo>
                    <a:pt x="11370" y="7507"/>
                  </a:lnTo>
                  <a:lnTo>
                    <a:pt x="11337" y="7509"/>
                  </a:lnTo>
                  <a:lnTo>
                    <a:pt x="11304" y="7510"/>
                  </a:lnTo>
                  <a:lnTo>
                    <a:pt x="11271" y="7509"/>
                  </a:lnTo>
                  <a:lnTo>
                    <a:pt x="11238" y="7507"/>
                  </a:lnTo>
                  <a:lnTo>
                    <a:pt x="11205" y="7503"/>
                  </a:lnTo>
                  <a:lnTo>
                    <a:pt x="11173" y="7497"/>
                  </a:lnTo>
                  <a:lnTo>
                    <a:pt x="11142" y="7490"/>
                  </a:lnTo>
                  <a:lnTo>
                    <a:pt x="11110" y="7481"/>
                  </a:lnTo>
                  <a:lnTo>
                    <a:pt x="11080" y="7471"/>
                  </a:lnTo>
                  <a:lnTo>
                    <a:pt x="11051" y="7459"/>
                  </a:lnTo>
                  <a:lnTo>
                    <a:pt x="11022" y="7446"/>
                  </a:lnTo>
                  <a:lnTo>
                    <a:pt x="10994" y="7432"/>
                  </a:lnTo>
                  <a:lnTo>
                    <a:pt x="10966" y="7416"/>
                  </a:lnTo>
                  <a:lnTo>
                    <a:pt x="10940" y="7399"/>
                  </a:lnTo>
                  <a:lnTo>
                    <a:pt x="10915" y="7381"/>
                  </a:lnTo>
                  <a:lnTo>
                    <a:pt x="10890" y="7362"/>
                  </a:lnTo>
                  <a:lnTo>
                    <a:pt x="10866" y="7341"/>
                  </a:lnTo>
                  <a:lnTo>
                    <a:pt x="10844" y="7319"/>
                  </a:lnTo>
                  <a:lnTo>
                    <a:pt x="10822" y="7297"/>
                  </a:lnTo>
                  <a:lnTo>
                    <a:pt x="10802" y="7273"/>
                  </a:lnTo>
                  <a:lnTo>
                    <a:pt x="10783" y="7249"/>
                  </a:lnTo>
                  <a:lnTo>
                    <a:pt x="10765" y="7223"/>
                  </a:lnTo>
                  <a:lnTo>
                    <a:pt x="10748" y="7197"/>
                  </a:lnTo>
                  <a:lnTo>
                    <a:pt x="10732" y="7170"/>
                  </a:lnTo>
                  <a:lnTo>
                    <a:pt x="10717" y="7142"/>
                  </a:lnTo>
                  <a:lnTo>
                    <a:pt x="10705" y="7113"/>
                  </a:lnTo>
                  <a:lnTo>
                    <a:pt x="10693" y="7084"/>
                  </a:lnTo>
                  <a:lnTo>
                    <a:pt x="10683" y="7053"/>
                  </a:lnTo>
                  <a:lnTo>
                    <a:pt x="10674" y="7023"/>
                  </a:lnTo>
                  <a:lnTo>
                    <a:pt x="10667" y="6991"/>
                  </a:lnTo>
                  <a:lnTo>
                    <a:pt x="10661" y="6959"/>
                  </a:lnTo>
                  <a:lnTo>
                    <a:pt x="10657" y="6927"/>
                  </a:lnTo>
                  <a:lnTo>
                    <a:pt x="10654" y="6894"/>
                  </a:lnTo>
                  <a:lnTo>
                    <a:pt x="10653" y="6860"/>
                  </a:lnTo>
                  <a:lnTo>
                    <a:pt x="10654" y="6827"/>
                  </a:lnTo>
                  <a:lnTo>
                    <a:pt x="10657" y="6794"/>
                  </a:lnTo>
                  <a:lnTo>
                    <a:pt x="10661" y="6762"/>
                  </a:lnTo>
                  <a:lnTo>
                    <a:pt x="10667" y="6730"/>
                  </a:lnTo>
                  <a:lnTo>
                    <a:pt x="10674" y="6699"/>
                  </a:lnTo>
                  <a:lnTo>
                    <a:pt x="10683" y="6668"/>
                  </a:lnTo>
                  <a:lnTo>
                    <a:pt x="10693" y="6638"/>
                  </a:lnTo>
                  <a:lnTo>
                    <a:pt x="10705" y="6608"/>
                  </a:lnTo>
                  <a:lnTo>
                    <a:pt x="10717" y="6579"/>
                  </a:lnTo>
                  <a:lnTo>
                    <a:pt x="10732" y="6551"/>
                  </a:lnTo>
                  <a:lnTo>
                    <a:pt x="10748" y="6524"/>
                  </a:lnTo>
                  <a:lnTo>
                    <a:pt x="10765" y="6498"/>
                  </a:lnTo>
                  <a:lnTo>
                    <a:pt x="10783" y="6472"/>
                  </a:lnTo>
                  <a:lnTo>
                    <a:pt x="10802" y="6447"/>
                  </a:lnTo>
                  <a:lnTo>
                    <a:pt x="10822" y="6423"/>
                  </a:lnTo>
                  <a:lnTo>
                    <a:pt x="10844" y="6401"/>
                  </a:lnTo>
                  <a:lnTo>
                    <a:pt x="10866" y="6379"/>
                  </a:lnTo>
                  <a:lnTo>
                    <a:pt x="10890" y="6359"/>
                  </a:lnTo>
                  <a:lnTo>
                    <a:pt x="10915" y="6339"/>
                  </a:lnTo>
                  <a:lnTo>
                    <a:pt x="10940" y="6321"/>
                  </a:lnTo>
                  <a:lnTo>
                    <a:pt x="10966" y="6305"/>
                  </a:lnTo>
                  <a:lnTo>
                    <a:pt x="10994" y="6289"/>
                  </a:lnTo>
                  <a:lnTo>
                    <a:pt x="11022" y="6274"/>
                  </a:lnTo>
                  <a:lnTo>
                    <a:pt x="11051" y="6261"/>
                  </a:lnTo>
                  <a:lnTo>
                    <a:pt x="11080" y="6250"/>
                  </a:lnTo>
                  <a:lnTo>
                    <a:pt x="11110" y="6239"/>
                  </a:lnTo>
                  <a:lnTo>
                    <a:pt x="11142" y="6231"/>
                  </a:lnTo>
                  <a:lnTo>
                    <a:pt x="11173" y="6223"/>
                  </a:lnTo>
                  <a:lnTo>
                    <a:pt x="11205" y="6218"/>
                  </a:lnTo>
                  <a:lnTo>
                    <a:pt x="11238" y="6213"/>
                  </a:lnTo>
                  <a:lnTo>
                    <a:pt x="11271" y="6211"/>
                  </a:lnTo>
                  <a:lnTo>
                    <a:pt x="11304" y="6210"/>
                  </a:lnTo>
                  <a:close/>
                  <a:moveTo>
                    <a:pt x="13359" y="6210"/>
                  </a:moveTo>
                  <a:lnTo>
                    <a:pt x="13393" y="6211"/>
                  </a:lnTo>
                  <a:lnTo>
                    <a:pt x="13425" y="6213"/>
                  </a:lnTo>
                  <a:lnTo>
                    <a:pt x="13458" y="6218"/>
                  </a:lnTo>
                  <a:lnTo>
                    <a:pt x="13490" y="6223"/>
                  </a:lnTo>
                  <a:lnTo>
                    <a:pt x="13521" y="6231"/>
                  </a:lnTo>
                  <a:lnTo>
                    <a:pt x="13552" y="6239"/>
                  </a:lnTo>
                  <a:lnTo>
                    <a:pt x="13582" y="6250"/>
                  </a:lnTo>
                  <a:lnTo>
                    <a:pt x="13612" y="6261"/>
                  </a:lnTo>
                  <a:lnTo>
                    <a:pt x="13640" y="6274"/>
                  </a:lnTo>
                  <a:lnTo>
                    <a:pt x="13668" y="6289"/>
                  </a:lnTo>
                  <a:lnTo>
                    <a:pt x="13695" y="6305"/>
                  </a:lnTo>
                  <a:lnTo>
                    <a:pt x="13723" y="6321"/>
                  </a:lnTo>
                  <a:lnTo>
                    <a:pt x="13748" y="6339"/>
                  </a:lnTo>
                  <a:lnTo>
                    <a:pt x="13773" y="6359"/>
                  </a:lnTo>
                  <a:lnTo>
                    <a:pt x="13796" y="6379"/>
                  </a:lnTo>
                  <a:lnTo>
                    <a:pt x="13819" y="6401"/>
                  </a:lnTo>
                  <a:lnTo>
                    <a:pt x="13841" y="6423"/>
                  </a:lnTo>
                  <a:lnTo>
                    <a:pt x="13861" y="6447"/>
                  </a:lnTo>
                  <a:lnTo>
                    <a:pt x="13880" y="6472"/>
                  </a:lnTo>
                  <a:lnTo>
                    <a:pt x="13898" y="6498"/>
                  </a:lnTo>
                  <a:lnTo>
                    <a:pt x="13915" y="6524"/>
                  </a:lnTo>
                  <a:lnTo>
                    <a:pt x="13931" y="6551"/>
                  </a:lnTo>
                  <a:lnTo>
                    <a:pt x="13945" y="6579"/>
                  </a:lnTo>
                  <a:lnTo>
                    <a:pt x="13959" y="6608"/>
                  </a:lnTo>
                  <a:lnTo>
                    <a:pt x="13970" y="6638"/>
                  </a:lnTo>
                  <a:lnTo>
                    <a:pt x="13980" y="6668"/>
                  </a:lnTo>
                  <a:lnTo>
                    <a:pt x="13989" y="6699"/>
                  </a:lnTo>
                  <a:lnTo>
                    <a:pt x="13997" y="6730"/>
                  </a:lnTo>
                  <a:lnTo>
                    <a:pt x="14002" y="6762"/>
                  </a:lnTo>
                  <a:lnTo>
                    <a:pt x="14007" y="6794"/>
                  </a:lnTo>
                  <a:lnTo>
                    <a:pt x="14009" y="6827"/>
                  </a:lnTo>
                  <a:lnTo>
                    <a:pt x="14010" y="6860"/>
                  </a:lnTo>
                  <a:lnTo>
                    <a:pt x="14009" y="6894"/>
                  </a:lnTo>
                  <a:lnTo>
                    <a:pt x="14007" y="6927"/>
                  </a:lnTo>
                  <a:lnTo>
                    <a:pt x="14002" y="6959"/>
                  </a:lnTo>
                  <a:lnTo>
                    <a:pt x="13997" y="6991"/>
                  </a:lnTo>
                  <a:lnTo>
                    <a:pt x="13989" y="7023"/>
                  </a:lnTo>
                  <a:lnTo>
                    <a:pt x="13980" y="7053"/>
                  </a:lnTo>
                  <a:lnTo>
                    <a:pt x="13970" y="7084"/>
                  </a:lnTo>
                  <a:lnTo>
                    <a:pt x="13959" y="7113"/>
                  </a:lnTo>
                  <a:lnTo>
                    <a:pt x="13945" y="7142"/>
                  </a:lnTo>
                  <a:lnTo>
                    <a:pt x="13931" y="7170"/>
                  </a:lnTo>
                  <a:lnTo>
                    <a:pt x="13915" y="7197"/>
                  </a:lnTo>
                  <a:lnTo>
                    <a:pt x="13898" y="7223"/>
                  </a:lnTo>
                  <a:lnTo>
                    <a:pt x="13880" y="7249"/>
                  </a:lnTo>
                  <a:lnTo>
                    <a:pt x="13861" y="7273"/>
                  </a:lnTo>
                  <a:lnTo>
                    <a:pt x="13841" y="7297"/>
                  </a:lnTo>
                  <a:lnTo>
                    <a:pt x="13819" y="7319"/>
                  </a:lnTo>
                  <a:lnTo>
                    <a:pt x="13796" y="7341"/>
                  </a:lnTo>
                  <a:lnTo>
                    <a:pt x="13773" y="7362"/>
                  </a:lnTo>
                  <a:lnTo>
                    <a:pt x="13748" y="7381"/>
                  </a:lnTo>
                  <a:lnTo>
                    <a:pt x="13723" y="7399"/>
                  </a:lnTo>
                  <a:lnTo>
                    <a:pt x="13695" y="7416"/>
                  </a:lnTo>
                  <a:lnTo>
                    <a:pt x="13668" y="7432"/>
                  </a:lnTo>
                  <a:lnTo>
                    <a:pt x="13640" y="7446"/>
                  </a:lnTo>
                  <a:lnTo>
                    <a:pt x="13612" y="7459"/>
                  </a:lnTo>
                  <a:lnTo>
                    <a:pt x="13582" y="7471"/>
                  </a:lnTo>
                  <a:lnTo>
                    <a:pt x="13552" y="7481"/>
                  </a:lnTo>
                  <a:lnTo>
                    <a:pt x="13521" y="7490"/>
                  </a:lnTo>
                  <a:lnTo>
                    <a:pt x="13490" y="7497"/>
                  </a:lnTo>
                  <a:lnTo>
                    <a:pt x="13458" y="7503"/>
                  </a:lnTo>
                  <a:lnTo>
                    <a:pt x="13425" y="7507"/>
                  </a:lnTo>
                  <a:lnTo>
                    <a:pt x="13393" y="7509"/>
                  </a:lnTo>
                  <a:lnTo>
                    <a:pt x="13359" y="7510"/>
                  </a:lnTo>
                  <a:lnTo>
                    <a:pt x="13326" y="7509"/>
                  </a:lnTo>
                  <a:lnTo>
                    <a:pt x="13293" y="7507"/>
                  </a:lnTo>
                  <a:lnTo>
                    <a:pt x="13260" y="7503"/>
                  </a:lnTo>
                  <a:lnTo>
                    <a:pt x="13229" y="7497"/>
                  </a:lnTo>
                  <a:lnTo>
                    <a:pt x="13197" y="7490"/>
                  </a:lnTo>
                  <a:lnTo>
                    <a:pt x="13165" y="7481"/>
                  </a:lnTo>
                  <a:lnTo>
                    <a:pt x="13135" y="7471"/>
                  </a:lnTo>
                  <a:lnTo>
                    <a:pt x="13106" y="7459"/>
                  </a:lnTo>
                  <a:lnTo>
                    <a:pt x="13077" y="7446"/>
                  </a:lnTo>
                  <a:lnTo>
                    <a:pt x="13049" y="7432"/>
                  </a:lnTo>
                  <a:lnTo>
                    <a:pt x="13022" y="7416"/>
                  </a:lnTo>
                  <a:lnTo>
                    <a:pt x="12995" y="7399"/>
                  </a:lnTo>
                  <a:lnTo>
                    <a:pt x="12970" y="7381"/>
                  </a:lnTo>
                  <a:lnTo>
                    <a:pt x="12945" y="7362"/>
                  </a:lnTo>
                  <a:lnTo>
                    <a:pt x="12922" y="7341"/>
                  </a:lnTo>
                  <a:lnTo>
                    <a:pt x="12899" y="7319"/>
                  </a:lnTo>
                  <a:lnTo>
                    <a:pt x="12878" y="7297"/>
                  </a:lnTo>
                  <a:lnTo>
                    <a:pt x="12857" y="7273"/>
                  </a:lnTo>
                  <a:lnTo>
                    <a:pt x="12838" y="7249"/>
                  </a:lnTo>
                  <a:lnTo>
                    <a:pt x="12820" y="7223"/>
                  </a:lnTo>
                  <a:lnTo>
                    <a:pt x="12803" y="7197"/>
                  </a:lnTo>
                  <a:lnTo>
                    <a:pt x="12787" y="7170"/>
                  </a:lnTo>
                  <a:lnTo>
                    <a:pt x="12773" y="7142"/>
                  </a:lnTo>
                  <a:lnTo>
                    <a:pt x="12760" y="7113"/>
                  </a:lnTo>
                  <a:lnTo>
                    <a:pt x="12748" y="7084"/>
                  </a:lnTo>
                  <a:lnTo>
                    <a:pt x="12738" y="7053"/>
                  </a:lnTo>
                  <a:lnTo>
                    <a:pt x="12729" y="7023"/>
                  </a:lnTo>
                  <a:lnTo>
                    <a:pt x="12722" y="6991"/>
                  </a:lnTo>
                  <a:lnTo>
                    <a:pt x="12716" y="6959"/>
                  </a:lnTo>
                  <a:lnTo>
                    <a:pt x="12712" y="6927"/>
                  </a:lnTo>
                  <a:lnTo>
                    <a:pt x="12709" y="6894"/>
                  </a:lnTo>
                  <a:lnTo>
                    <a:pt x="12709" y="6860"/>
                  </a:lnTo>
                  <a:lnTo>
                    <a:pt x="12709" y="6827"/>
                  </a:lnTo>
                  <a:lnTo>
                    <a:pt x="12712" y="6794"/>
                  </a:lnTo>
                  <a:lnTo>
                    <a:pt x="12716" y="6762"/>
                  </a:lnTo>
                  <a:lnTo>
                    <a:pt x="12722" y="6730"/>
                  </a:lnTo>
                  <a:lnTo>
                    <a:pt x="12729" y="6699"/>
                  </a:lnTo>
                  <a:lnTo>
                    <a:pt x="12738" y="6668"/>
                  </a:lnTo>
                  <a:lnTo>
                    <a:pt x="12748" y="6638"/>
                  </a:lnTo>
                  <a:lnTo>
                    <a:pt x="12760" y="6608"/>
                  </a:lnTo>
                  <a:lnTo>
                    <a:pt x="12773" y="6579"/>
                  </a:lnTo>
                  <a:lnTo>
                    <a:pt x="12787" y="6551"/>
                  </a:lnTo>
                  <a:lnTo>
                    <a:pt x="12803" y="6524"/>
                  </a:lnTo>
                  <a:lnTo>
                    <a:pt x="12820" y="6498"/>
                  </a:lnTo>
                  <a:lnTo>
                    <a:pt x="12838" y="6472"/>
                  </a:lnTo>
                  <a:lnTo>
                    <a:pt x="12857" y="6447"/>
                  </a:lnTo>
                  <a:lnTo>
                    <a:pt x="12878" y="6423"/>
                  </a:lnTo>
                  <a:lnTo>
                    <a:pt x="12899" y="6401"/>
                  </a:lnTo>
                  <a:lnTo>
                    <a:pt x="12922" y="6379"/>
                  </a:lnTo>
                  <a:lnTo>
                    <a:pt x="12945" y="6359"/>
                  </a:lnTo>
                  <a:lnTo>
                    <a:pt x="12970" y="6339"/>
                  </a:lnTo>
                  <a:lnTo>
                    <a:pt x="12995" y="6321"/>
                  </a:lnTo>
                  <a:lnTo>
                    <a:pt x="13022" y="6305"/>
                  </a:lnTo>
                  <a:lnTo>
                    <a:pt x="13049" y="6289"/>
                  </a:lnTo>
                  <a:lnTo>
                    <a:pt x="13077" y="6274"/>
                  </a:lnTo>
                  <a:lnTo>
                    <a:pt x="13106" y="6261"/>
                  </a:lnTo>
                  <a:lnTo>
                    <a:pt x="13135" y="6250"/>
                  </a:lnTo>
                  <a:lnTo>
                    <a:pt x="13165" y="6239"/>
                  </a:lnTo>
                  <a:lnTo>
                    <a:pt x="13197" y="6231"/>
                  </a:lnTo>
                  <a:lnTo>
                    <a:pt x="13229" y="6223"/>
                  </a:lnTo>
                  <a:lnTo>
                    <a:pt x="13260" y="6218"/>
                  </a:lnTo>
                  <a:lnTo>
                    <a:pt x="13293" y="6213"/>
                  </a:lnTo>
                  <a:lnTo>
                    <a:pt x="13326" y="6211"/>
                  </a:lnTo>
                  <a:lnTo>
                    <a:pt x="13359" y="6210"/>
                  </a:lnTo>
                  <a:close/>
                  <a:moveTo>
                    <a:pt x="10311" y="10076"/>
                  </a:moveTo>
                  <a:lnTo>
                    <a:pt x="12297" y="10076"/>
                  </a:lnTo>
                  <a:lnTo>
                    <a:pt x="12297" y="12984"/>
                  </a:lnTo>
                  <a:lnTo>
                    <a:pt x="10311" y="12984"/>
                  </a:lnTo>
                  <a:lnTo>
                    <a:pt x="10311" y="10076"/>
                  </a:lnTo>
                  <a:close/>
                  <a:moveTo>
                    <a:pt x="5887" y="8913"/>
                  </a:moveTo>
                  <a:lnTo>
                    <a:pt x="7428" y="8913"/>
                  </a:lnTo>
                  <a:lnTo>
                    <a:pt x="7428" y="10452"/>
                  </a:lnTo>
                  <a:lnTo>
                    <a:pt x="5887" y="10452"/>
                  </a:lnTo>
                  <a:lnTo>
                    <a:pt x="5887" y="8913"/>
                  </a:lnTo>
                  <a:close/>
                  <a:moveTo>
                    <a:pt x="3797" y="8913"/>
                  </a:moveTo>
                  <a:lnTo>
                    <a:pt x="5339" y="8913"/>
                  </a:lnTo>
                  <a:lnTo>
                    <a:pt x="5339" y="10452"/>
                  </a:lnTo>
                  <a:lnTo>
                    <a:pt x="3797" y="10452"/>
                  </a:lnTo>
                  <a:lnTo>
                    <a:pt x="3797" y="8913"/>
                  </a:lnTo>
                  <a:close/>
                  <a:moveTo>
                    <a:pt x="1708" y="8913"/>
                  </a:moveTo>
                  <a:lnTo>
                    <a:pt x="3249" y="8913"/>
                  </a:lnTo>
                  <a:lnTo>
                    <a:pt x="3249" y="10452"/>
                  </a:lnTo>
                  <a:lnTo>
                    <a:pt x="1708" y="10452"/>
                  </a:lnTo>
                  <a:lnTo>
                    <a:pt x="1708" y="8913"/>
                  </a:lnTo>
                  <a:close/>
                  <a:moveTo>
                    <a:pt x="6577" y="14045"/>
                  </a:moveTo>
                  <a:lnTo>
                    <a:pt x="16031" y="14045"/>
                  </a:lnTo>
                  <a:lnTo>
                    <a:pt x="16031" y="14421"/>
                  </a:lnTo>
                  <a:lnTo>
                    <a:pt x="6577" y="14421"/>
                  </a:lnTo>
                  <a:lnTo>
                    <a:pt x="6577" y="14045"/>
                  </a:lnTo>
                  <a:close/>
                  <a:moveTo>
                    <a:pt x="7553" y="13360"/>
                  </a:moveTo>
                  <a:lnTo>
                    <a:pt x="15055" y="13360"/>
                  </a:lnTo>
                  <a:lnTo>
                    <a:pt x="15055" y="13737"/>
                  </a:lnTo>
                  <a:lnTo>
                    <a:pt x="7553" y="13737"/>
                  </a:lnTo>
                  <a:lnTo>
                    <a:pt x="7553" y="13360"/>
                  </a:lnTo>
                  <a:close/>
                </a:path>
              </a:pathLst>
            </a:custGeom>
            <a:solidFill>
              <a:sysClr val="windowText" lastClr="000000">
                <a:lumMod val="50000"/>
                <a:lumOff val="50000"/>
              </a:sysClr>
            </a:solidFill>
            <a:ln w="3175">
              <a:solidFill>
                <a:sysClr val="windowText" lastClr="000000"/>
              </a:solidFill>
              <a:round/>
              <a:headEnd/>
              <a:tailEnd/>
            </a:ln>
          </p:spPr>
          <p:txBody>
            <a:bodyPr vert="horz" wrap="square" lIns="121935" tIns="60968" rIns="121935" bIns="60968" numCol="1" anchor="t" anchorCtr="0" compatLnSpc="1">
              <a:prstTxWarp prst="textNoShape">
                <a:avLst/>
              </a:prstTxWarp>
            </a:bodyPr>
            <a:lstStyle/>
            <a:p>
              <a:pPr defTabSz="913838"/>
              <a:endParaRPr lang="zh-CN" altLang="en-US" sz="500" b="1" kern="0" dirty="0">
                <a:solidFill>
                  <a:schemeClr val="bg1"/>
                </a:solidFill>
                <a:latin typeface="微软雅黑" pitchFamily="34" charset="-122"/>
                <a:ea typeface="微软雅黑" pitchFamily="34" charset="-122"/>
                <a:cs typeface="Calibri" pitchFamily="34" charset="0"/>
              </a:endParaRPr>
            </a:p>
          </p:txBody>
        </p:sp>
        <p:grpSp>
          <p:nvGrpSpPr>
            <p:cNvPr id="142" name="组合 523"/>
            <p:cNvGrpSpPr/>
            <p:nvPr/>
          </p:nvGrpSpPr>
          <p:grpSpPr>
            <a:xfrm>
              <a:off x="7261421" y="5490468"/>
              <a:ext cx="824232" cy="199300"/>
              <a:chOff x="6629595" y="5345993"/>
              <a:chExt cx="1237899" cy="299325"/>
            </a:xfrm>
          </p:grpSpPr>
          <p:pic>
            <p:nvPicPr>
              <p:cNvPr id="180" name="图片 179"/>
              <p:cNvPicPr>
                <a:picLocks noChangeAspect="1"/>
              </p:cNvPicPr>
              <p:nvPr/>
            </p:nvPicPr>
            <p:blipFill>
              <a:blip r:embed="rId5" cstate="print">
                <a:clrChange>
                  <a:clrFrom>
                    <a:srgbClr val="FFFFFF"/>
                  </a:clrFrom>
                  <a:clrTo>
                    <a:srgbClr val="FFFFFF">
                      <a:alpha val="0"/>
                    </a:srgbClr>
                  </a:clrTo>
                </a:clrChange>
                <a:extLst>
                  <a:ext uri="{BEBA8EAE-BF5A-486C-A8C5-ECC9F3942E4B}">
                    <a14:imgProps xmlns:a14="http://schemas.microsoft.com/office/drawing/2010/main" xmlns="">
                      <a14:imgLayer r:embed="">
                        <a14:imgEffect>
                          <a14:saturation sat="0"/>
                        </a14:imgEffect>
                      </a14:imgLayer>
                    </a14:imgProps>
                  </a:ext>
                </a:extLst>
              </a:blip>
              <a:stretch>
                <a:fillRect/>
              </a:stretch>
            </p:blipFill>
            <p:spPr>
              <a:xfrm>
                <a:off x="6629595" y="5345993"/>
                <a:ext cx="862605" cy="241915"/>
              </a:xfrm>
              <a:prstGeom prst="rect">
                <a:avLst/>
              </a:prstGeom>
              <a:noFill/>
              <a:ln w="3175">
                <a:noFill/>
              </a:ln>
            </p:spPr>
          </p:pic>
          <p:pic>
            <p:nvPicPr>
              <p:cNvPr id="181" name="图片 180"/>
              <p:cNvPicPr>
                <a:picLocks noChangeAspect="1"/>
              </p:cNvPicPr>
              <p:nvPr/>
            </p:nvPicPr>
            <p:blipFill>
              <a:blip r:embed="rId5" cstate="print">
                <a:clrChange>
                  <a:clrFrom>
                    <a:srgbClr val="FFFFFF"/>
                  </a:clrFrom>
                  <a:clrTo>
                    <a:srgbClr val="FFFFFF">
                      <a:alpha val="0"/>
                    </a:srgbClr>
                  </a:clrTo>
                </a:clrChange>
                <a:extLst>
                  <a:ext uri="{BEBA8EAE-BF5A-486C-A8C5-ECC9F3942E4B}">
                    <a14:imgProps xmlns:a14="http://schemas.microsoft.com/office/drawing/2010/main" xmlns="">
                      <a14:imgLayer r:embed="">
                        <a14:imgEffect>
                          <a14:saturation sat="0"/>
                        </a14:imgEffect>
                      </a14:imgLayer>
                    </a14:imgProps>
                  </a:ext>
                </a:extLst>
              </a:blip>
              <a:stretch>
                <a:fillRect/>
              </a:stretch>
            </p:blipFill>
            <p:spPr>
              <a:xfrm>
                <a:off x="7004889" y="5403403"/>
                <a:ext cx="862605" cy="241915"/>
              </a:xfrm>
              <a:prstGeom prst="rect">
                <a:avLst/>
              </a:prstGeom>
              <a:noFill/>
              <a:ln w="3175">
                <a:noFill/>
              </a:ln>
            </p:spPr>
          </p:pic>
        </p:grpSp>
        <p:pic>
          <p:nvPicPr>
            <p:cNvPr id="169" name="Picture 96" descr="电磁16_副本"/>
            <p:cNvPicPr>
              <a:picLocks noChangeAspect="1" noChangeArrowheads="1"/>
            </p:cNvPicPr>
            <p:nvPr/>
          </p:nvPicPr>
          <p:blipFill>
            <a:blip r:embed="rId6" cstate="print">
              <a:extLst>
                <a:ext uri="{BEBA8EAE-BF5A-486C-A8C5-ECC9F3942E4B}">
                  <a14:imgProps xmlns:a14="http://schemas.microsoft.com/office/drawing/2010/main" xmlns="">
                    <a14:imgLayer r:embed="">
                      <a14:imgEffect>
                        <a14:saturation sat="0"/>
                      </a14:imgEffect>
                    </a14:imgLayer>
                  </a14:imgProps>
                </a:ext>
              </a:extLst>
            </a:blip>
            <a:srcRect/>
            <a:stretch>
              <a:fillRect/>
            </a:stretch>
          </p:blipFill>
          <p:spPr bwMode="auto">
            <a:xfrm>
              <a:off x="7504158" y="5106439"/>
              <a:ext cx="163553" cy="172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0" name="矩形 169"/>
            <p:cNvSpPr/>
            <p:nvPr/>
          </p:nvSpPr>
          <p:spPr>
            <a:xfrm>
              <a:off x="7165700" y="5255940"/>
              <a:ext cx="914880" cy="542600"/>
            </a:xfrm>
            <a:prstGeom prst="rect">
              <a:avLst/>
            </a:prstGeom>
            <a:noFill/>
            <a:ln w="3175">
              <a:noFill/>
            </a:ln>
          </p:spPr>
          <p:txBody>
            <a:bodyPr wrap="square" lIns="121935" tIns="60968" rIns="121935" bIns="60968">
              <a:spAutoFit/>
            </a:bodyPr>
            <a:lstStyle/>
            <a:p>
              <a:pPr defTabSz="913838"/>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压力</a:t>
              </a:r>
              <a:r>
                <a:rPr lang="en-US" altLang="zh-CN"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a:t>
              </a:r>
              <a:r>
                <a:rPr lang="zh-CN" altLang="en-US" sz="7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温度</a:t>
              </a:r>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监测</a:t>
              </a:r>
              <a:endParaRPr lang="zh-CN" altLang="en-US" sz="7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pic>
          <p:nvPicPr>
            <p:cNvPr id="171" name="图片 170"/>
            <p:cNvPicPr>
              <a:picLocks noChangeAspect="1"/>
            </p:cNvPicPr>
            <p:nvPr/>
          </p:nvPicPr>
          <p:blipFill>
            <a:blip r:embed="rId7" cstate="print">
              <a:clrChange>
                <a:clrFrom>
                  <a:srgbClr val="FFFFFF"/>
                </a:clrFrom>
                <a:clrTo>
                  <a:srgbClr val="FFFFFF">
                    <a:alpha val="0"/>
                  </a:srgbClr>
                </a:clrTo>
              </a:clrChange>
            </a:blip>
            <a:stretch>
              <a:fillRect/>
            </a:stretch>
          </p:blipFill>
          <p:spPr>
            <a:xfrm>
              <a:off x="9991026" y="5035150"/>
              <a:ext cx="335281" cy="197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2" name="Picture 2" descr="c:\users\f00135897\appdata\roaming\360se6\User Data\temp\14435130568791x8f0r.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9229846" y="5023178"/>
              <a:ext cx="452882" cy="215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3" name="Picture 2" descr="c:\users\f00135897\appdata\roaming\360se6\User Data\temp\14435130568791x8f0r.jpg"/>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0398125" y="5021691"/>
              <a:ext cx="374650" cy="215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74" name="直接箭头连接符 173"/>
            <p:cNvCxnSpPr/>
            <p:nvPr/>
          </p:nvCxnSpPr>
          <p:spPr bwMode="auto">
            <a:xfrm>
              <a:off x="7487128" y="5026850"/>
              <a:ext cx="206609" cy="0"/>
            </a:xfrm>
            <a:prstGeom prst="straightConnector1">
              <a:avLst/>
            </a:prstGeom>
            <a:solidFill>
              <a:srgbClr val="4F81BD"/>
            </a:solidFill>
            <a:ln w="9525" cap="rnd" cmpd="sng" algn="ctr">
              <a:solidFill>
                <a:sysClr val="windowText" lastClr="000000"/>
              </a:solidFill>
              <a:prstDash val="solid"/>
              <a:round/>
              <a:headEnd type="arrow" w="med" len="med"/>
              <a:tailEnd type="arrow"/>
            </a:ln>
            <a:effectLst/>
          </p:spPr>
        </p:cxnSp>
        <p:sp>
          <p:nvSpPr>
            <p:cNvPr id="175" name="矩形 174"/>
            <p:cNvSpPr/>
            <p:nvPr/>
          </p:nvSpPr>
          <p:spPr>
            <a:xfrm>
              <a:off x="8032255" y="5566723"/>
              <a:ext cx="780759" cy="320613"/>
            </a:xfrm>
            <a:prstGeom prst="rect">
              <a:avLst/>
            </a:prstGeom>
          </p:spPr>
          <p:txBody>
            <a:bodyPr wrap="none">
              <a:spAutoFit/>
            </a:bodyPr>
            <a:lstStyle/>
            <a:p>
              <a:pPr defTabSz="913838"/>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资源</a:t>
              </a:r>
              <a:r>
                <a:rPr lang="en-US" altLang="zh-CN"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a:t>
              </a:r>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管网</a:t>
              </a:r>
              <a:endParaRPr lang="zh-CN" altLang="en-US" sz="7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sp>
          <p:nvSpPr>
            <p:cNvPr id="176" name="矩形 175"/>
            <p:cNvSpPr/>
            <p:nvPr/>
          </p:nvSpPr>
          <p:spPr>
            <a:xfrm>
              <a:off x="8131214" y="5261921"/>
              <a:ext cx="605451" cy="320613"/>
            </a:xfrm>
            <a:prstGeom prst="rect">
              <a:avLst/>
            </a:prstGeom>
          </p:spPr>
          <p:txBody>
            <a:bodyPr wrap="none">
              <a:spAutoFit/>
            </a:bodyPr>
            <a:lstStyle/>
            <a:p>
              <a:pPr defTabSz="913838"/>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流量计</a:t>
              </a:r>
              <a:endParaRPr lang="zh-CN" altLang="en-US" sz="7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sp>
          <p:nvSpPr>
            <p:cNvPr id="177" name="矩形 176"/>
            <p:cNvSpPr/>
            <p:nvPr/>
          </p:nvSpPr>
          <p:spPr>
            <a:xfrm>
              <a:off x="8978404" y="5566718"/>
              <a:ext cx="780759" cy="320613"/>
            </a:xfrm>
            <a:prstGeom prst="rect">
              <a:avLst/>
            </a:prstGeom>
          </p:spPr>
          <p:txBody>
            <a:bodyPr wrap="none">
              <a:spAutoFit/>
            </a:bodyPr>
            <a:lstStyle/>
            <a:p>
              <a:pPr defTabSz="913838"/>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农村</a:t>
              </a:r>
              <a:r>
                <a:rPr lang="en-US" altLang="zh-CN"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a:t>
              </a:r>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郊区</a:t>
              </a:r>
              <a:endParaRPr lang="zh-CN" altLang="en-US" sz="7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pic>
          <p:nvPicPr>
            <p:cNvPr id="178" name="图片 177"/>
            <p:cNvPicPr>
              <a:picLocks noChangeAspect="1"/>
            </p:cNvPicPr>
            <p:nvPr/>
          </p:nvPicPr>
          <p:blipFill>
            <a:blip r:embed="rId10" cstate="print">
              <a:clrChange>
                <a:clrFrom>
                  <a:srgbClr val="FFFFFF"/>
                </a:clrFrom>
                <a:clrTo>
                  <a:srgbClr val="FFFFFF">
                    <a:alpha val="0"/>
                  </a:srgbClr>
                </a:clrTo>
              </a:clrChange>
              <a:duotone>
                <a:srgbClr val="EEECE1">
                  <a:shade val="45000"/>
                  <a:satMod val="135000"/>
                </a:srgbClr>
                <a:prstClr val="white"/>
              </a:duotone>
            </a:blip>
            <a:stretch>
              <a:fillRect/>
            </a:stretch>
          </p:blipFill>
          <p:spPr>
            <a:xfrm>
              <a:off x="9080165" y="5293893"/>
              <a:ext cx="497748" cy="271408"/>
            </a:xfrm>
            <a:prstGeom prst="rect">
              <a:avLst/>
            </a:prstGeom>
            <a:ln w="3175">
              <a:solidFill>
                <a:sysClr val="windowText" lastClr="000000"/>
              </a:solidFill>
            </a:ln>
          </p:spPr>
        </p:pic>
        <p:sp>
          <p:nvSpPr>
            <p:cNvPr id="179" name="矩形 178"/>
            <p:cNvSpPr/>
            <p:nvPr/>
          </p:nvSpPr>
          <p:spPr>
            <a:xfrm>
              <a:off x="10136327" y="5566723"/>
              <a:ext cx="725174" cy="320613"/>
            </a:xfrm>
            <a:prstGeom prst="rect">
              <a:avLst/>
            </a:prstGeom>
          </p:spPr>
          <p:txBody>
            <a:bodyPr wrap="none">
              <a:spAutoFit/>
            </a:bodyPr>
            <a:lstStyle/>
            <a:p>
              <a:pPr defTabSz="913838"/>
              <a:r>
                <a:rPr lang="zh-CN" altLang="en-US" sz="7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rPr>
                <a:t>一般城区</a:t>
              </a:r>
              <a:endParaRPr lang="zh-CN" altLang="en-US" sz="7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Gill Sans" pitchFamily="-84" charset="0"/>
              </a:endParaRPr>
            </a:p>
          </p:txBody>
        </p:sp>
      </p:grpSp>
      <p:sp>
        <p:nvSpPr>
          <p:cNvPr id="182" name="矩形 181"/>
          <p:cNvSpPr/>
          <p:nvPr/>
        </p:nvSpPr>
        <p:spPr>
          <a:xfrm>
            <a:off x="2357422" y="2249217"/>
            <a:ext cx="600051" cy="346192"/>
          </a:xfrm>
          <a:prstGeom prst="rect">
            <a:avLst/>
          </a:prstGeom>
          <a:noFill/>
          <a:ln>
            <a:noFill/>
          </a:ln>
        </p:spPr>
        <p:txBody>
          <a:bodyPr wrap="none" lIns="68524" tIns="34262" rIns="68524" bIns="34262">
            <a:spAutoFit/>
          </a:bodyPr>
          <a:lstStyle/>
          <a:p>
            <a:pPr defTabSz="913838"/>
            <a:r>
              <a:rPr lang="zh-CN" altLang="en-US" b="1" dirty="0" smtClean="0">
                <a:solidFill>
                  <a:schemeClr val="bg1"/>
                </a:solidFill>
                <a:latin typeface="微软雅黑" pitchFamily="34" charset="-122"/>
                <a:ea typeface="微软雅黑" pitchFamily="34" charset="-122"/>
                <a:sym typeface="Gill Sans" pitchFamily="-84" charset="0"/>
              </a:rPr>
              <a:t>平台</a:t>
            </a:r>
          </a:p>
        </p:txBody>
      </p:sp>
      <p:sp>
        <p:nvSpPr>
          <p:cNvPr id="183" name="矩形 182"/>
          <p:cNvSpPr/>
          <p:nvPr/>
        </p:nvSpPr>
        <p:spPr>
          <a:xfrm>
            <a:off x="2357422" y="3030672"/>
            <a:ext cx="600051" cy="346192"/>
          </a:xfrm>
          <a:prstGeom prst="rect">
            <a:avLst/>
          </a:prstGeom>
          <a:noFill/>
          <a:ln>
            <a:noFill/>
          </a:ln>
        </p:spPr>
        <p:txBody>
          <a:bodyPr wrap="none" lIns="68524" tIns="34262" rIns="68524" bIns="34262">
            <a:spAutoFit/>
          </a:bodyPr>
          <a:lstStyle/>
          <a:p>
            <a:pPr defTabSz="913838"/>
            <a:r>
              <a:rPr lang="zh-CN" altLang="en-US" b="1" dirty="0" smtClean="0">
                <a:solidFill>
                  <a:schemeClr val="bg1"/>
                </a:solidFill>
                <a:latin typeface="微软雅黑" pitchFamily="34" charset="-122"/>
                <a:ea typeface="微软雅黑" pitchFamily="34" charset="-122"/>
                <a:sym typeface="Gill Sans" pitchFamily="-84" charset="0"/>
              </a:rPr>
              <a:t>网络</a:t>
            </a:r>
          </a:p>
        </p:txBody>
      </p:sp>
      <p:sp>
        <p:nvSpPr>
          <p:cNvPr id="184" name="圆角矩形 183"/>
          <p:cNvSpPr>
            <a:spLocks noChangeArrowheads="1"/>
          </p:cNvSpPr>
          <p:nvPr/>
        </p:nvSpPr>
        <p:spPr bwMode="auto">
          <a:xfrm>
            <a:off x="2538377" y="3454596"/>
            <a:ext cx="772338" cy="615746"/>
          </a:xfrm>
          <a:prstGeom prst="roundRect">
            <a:avLst>
              <a:gd name="adj" fmla="val 0"/>
            </a:avLst>
          </a:prstGeom>
          <a:noFill/>
          <a:ln w="9525" cap="flat" cmpd="sng" algn="ctr">
            <a:no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defTabSz="1197875">
              <a:defRPr/>
            </a:pPr>
            <a:endParaRPr lang="en-US" altLang="zh-CN"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185" name="矩形 184"/>
          <p:cNvSpPr/>
          <p:nvPr/>
        </p:nvSpPr>
        <p:spPr>
          <a:xfrm>
            <a:off x="2357422" y="3793217"/>
            <a:ext cx="600051" cy="346192"/>
          </a:xfrm>
          <a:prstGeom prst="rect">
            <a:avLst/>
          </a:prstGeom>
          <a:noFill/>
          <a:ln>
            <a:noFill/>
          </a:ln>
        </p:spPr>
        <p:txBody>
          <a:bodyPr wrap="none" lIns="68524" tIns="34262" rIns="68524" bIns="34262">
            <a:spAutoFit/>
          </a:bodyPr>
          <a:lstStyle/>
          <a:p>
            <a:pPr defTabSz="913838"/>
            <a:r>
              <a:rPr lang="zh-CN" altLang="en-US" b="1" dirty="0" smtClean="0">
                <a:solidFill>
                  <a:schemeClr val="bg1"/>
                </a:solidFill>
                <a:latin typeface="微软雅黑" pitchFamily="34" charset="-122"/>
                <a:ea typeface="微软雅黑" pitchFamily="34" charset="-122"/>
                <a:sym typeface="Gill Sans" pitchFamily="-84" charset="0"/>
              </a:rPr>
              <a:t>终端</a:t>
            </a:r>
          </a:p>
        </p:txBody>
      </p:sp>
      <p:sp>
        <p:nvSpPr>
          <p:cNvPr id="186" name="Freeform 15"/>
          <p:cNvSpPr>
            <a:spLocks/>
          </p:cNvSpPr>
          <p:nvPr/>
        </p:nvSpPr>
        <p:spPr bwMode="auto">
          <a:xfrm rot="596428" flipV="1">
            <a:off x="5727850" y="3134654"/>
            <a:ext cx="120046" cy="186378"/>
          </a:xfrm>
          <a:custGeom>
            <a:avLst/>
            <a:gdLst>
              <a:gd name="T0" fmla="*/ 2147483647 w 404"/>
              <a:gd name="T1" fmla="*/ 2147483647 h 1294"/>
              <a:gd name="T2" fmla="*/ 2147483647 w 404"/>
              <a:gd name="T3" fmla="*/ 0 h 1294"/>
              <a:gd name="T4" fmla="*/ 2147483647 w 404"/>
              <a:gd name="T5" fmla="*/ 2147483647 h 1294"/>
              <a:gd name="T6" fmla="*/ 0 w 404"/>
              <a:gd name="T7" fmla="*/ 2147483647 h 1294"/>
              <a:gd name="T8" fmla="*/ 2147483647 w 404"/>
              <a:gd name="T9" fmla="*/ 2147483647 h 1294"/>
              <a:gd name="T10" fmla="*/ 2147483647 w 404"/>
              <a:gd name="T11" fmla="*/ 2147483647 h 1294"/>
              <a:gd name="T12" fmla="*/ 2147483647 w 404"/>
              <a:gd name="T13" fmla="*/ 2147483647 h 1294"/>
              <a:gd name="T14" fmla="*/ 0 60000 65536"/>
              <a:gd name="T15" fmla="*/ 0 60000 65536"/>
              <a:gd name="T16" fmla="*/ 0 60000 65536"/>
              <a:gd name="T17" fmla="*/ 0 60000 65536"/>
              <a:gd name="T18" fmla="*/ 0 60000 65536"/>
              <a:gd name="T19" fmla="*/ 0 60000 65536"/>
              <a:gd name="T20" fmla="*/ 0 60000 65536"/>
              <a:gd name="T21" fmla="*/ 0 w 404"/>
              <a:gd name="T22" fmla="*/ 0 h 1294"/>
              <a:gd name="T23" fmla="*/ 404 w 404"/>
              <a:gd name="T24" fmla="*/ 1294 h 1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 h="1294">
                <a:moveTo>
                  <a:pt x="404" y="771"/>
                </a:moveTo>
                <a:lnTo>
                  <a:pt x="87" y="0"/>
                </a:lnTo>
                <a:lnTo>
                  <a:pt x="224" y="574"/>
                </a:lnTo>
                <a:lnTo>
                  <a:pt x="0" y="466"/>
                </a:lnTo>
                <a:lnTo>
                  <a:pt x="301" y="1294"/>
                </a:lnTo>
                <a:lnTo>
                  <a:pt x="155" y="686"/>
                </a:lnTo>
                <a:lnTo>
                  <a:pt x="404" y="771"/>
                </a:lnTo>
                <a:close/>
              </a:path>
            </a:pathLst>
          </a:cu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indent="-171310" algn="ctr" defTabSz="913838" eaLnBrk="0" hangingPunct="0">
              <a:lnSpc>
                <a:spcPct val="90000"/>
              </a:lnSpc>
              <a:spcBef>
                <a:spcPct val="20000"/>
              </a:spcBef>
              <a:buSzPct val="60000"/>
            </a:pPr>
            <a:endParaRPr lang="zh-CN" altLang="en-US" sz="10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endParaRPr>
          </a:p>
        </p:txBody>
      </p:sp>
      <p:sp>
        <p:nvSpPr>
          <p:cNvPr id="187" name="Freeform 15"/>
          <p:cNvSpPr>
            <a:spLocks/>
          </p:cNvSpPr>
          <p:nvPr/>
        </p:nvSpPr>
        <p:spPr bwMode="auto">
          <a:xfrm rot="20165324" flipH="1" flipV="1">
            <a:off x="6569362" y="3121216"/>
            <a:ext cx="111400" cy="213251"/>
          </a:xfrm>
          <a:custGeom>
            <a:avLst/>
            <a:gdLst>
              <a:gd name="T0" fmla="*/ 2147483647 w 404"/>
              <a:gd name="T1" fmla="*/ 2147483647 h 1294"/>
              <a:gd name="T2" fmla="*/ 2147483647 w 404"/>
              <a:gd name="T3" fmla="*/ 0 h 1294"/>
              <a:gd name="T4" fmla="*/ 2147483647 w 404"/>
              <a:gd name="T5" fmla="*/ 2147483647 h 1294"/>
              <a:gd name="T6" fmla="*/ 0 w 404"/>
              <a:gd name="T7" fmla="*/ 2147483647 h 1294"/>
              <a:gd name="T8" fmla="*/ 2147483647 w 404"/>
              <a:gd name="T9" fmla="*/ 2147483647 h 1294"/>
              <a:gd name="T10" fmla="*/ 2147483647 w 404"/>
              <a:gd name="T11" fmla="*/ 2147483647 h 1294"/>
              <a:gd name="T12" fmla="*/ 2147483647 w 404"/>
              <a:gd name="T13" fmla="*/ 2147483647 h 1294"/>
              <a:gd name="T14" fmla="*/ 0 60000 65536"/>
              <a:gd name="T15" fmla="*/ 0 60000 65536"/>
              <a:gd name="T16" fmla="*/ 0 60000 65536"/>
              <a:gd name="T17" fmla="*/ 0 60000 65536"/>
              <a:gd name="T18" fmla="*/ 0 60000 65536"/>
              <a:gd name="T19" fmla="*/ 0 60000 65536"/>
              <a:gd name="T20" fmla="*/ 0 60000 65536"/>
              <a:gd name="T21" fmla="*/ 0 w 404"/>
              <a:gd name="T22" fmla="*/ 0 h 1294"/>
              <a:gd name="T23" fmla="*/ 404 w 404"/>
              <a:gd name="T24" fmla="*/ 1294 h 1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 h="1294">
                <a:moveTo>
                  <a:pt x="404" y="771"/>
                </a:moveTo>
                <a:lnTo>
                  <a:pt x="87" y="0"/>
                </a:lnTo>
                <a:lnTo>
                  <a:pt x="224" y="574"/>
                </a:lnTo>
                <a:lnTo>
                  <a:pt x="0" y="466"/>
                </a:lnTo>
                <a:lnTo>
                  <a:pt x="301" y="1294"/>
                </a:lnTo>
                <a:lnTo>
                  <a:pt x="155" y="686"/>
                </a:lnTo>
                <a:lnTo>
                  <a:pt x="404" y="771"/>
                </a:lnTo>
                <a:close/>
              </a:path>
            </a:pathLst>
          </a:cu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indent="-171310" algn="ctr" defTabSz="913838" eaLnBrk="0" hangingPunct="0">
              <a:lnSpc>
                <a:spcPct val="90000"/>
              </a:lnSpc>
              <a:spcBef>
                <a:spcPct val="20000"/>
              </a:spcBef>
              <a:buSzPct val="60000"/>
            </a:pPr>
            <a:endParaRPr lang="zh-CN" altLang="en-US" sz="10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endParaRPr>
          </a:p>
        </p:txBody>
      </p:sp>
      <p:sp>
        <p:nvSpPr>
          <p:cNvPr id="188" name="Freeform 15"/>
          <p:cNvSpPr>
            <a:spLocks/>
          </p:cNvSpPr>
          <p:nvPr/>
        </p:nvSpPr>
        <p:spPr bwMode="auto">
          <a:xfrm rot="2203036" flipV="1">
            <a:off x="4748943" y="3105554"/>
            <a:ext cx="81720" cy="244577"/>
          </a:xfrm>
          <a:custGeom>
            <a:avLst/>
            <a:gdLst>
              <a:gd name="T0" fmla="*/ 2147483647 w 404"/>
              <a:gd name="T1" fmla="*/ 2147483647 h 1294"/>
              <a:gd name="T2" fmla="*/ 2147483647 w 404"/>
              <a:gd name="T3" fmla="*/ 0 h 1294"/>
              <a:gd name="T4" fmla="*/ 2147483647 w 404"/>
              <a:gd name="T5" fmla="*/ 2147483647 h 1294"/>
              <a:gd name="T6" fmla="*/ 0 w 404"/>
              <a:gd name="T7" fmla="*/ 2147483647 h 1294"/>
              <a:gd name="T8" fmla="*/ 2147483647 w 404"/>
              <a:gd name="T9" fmla="*/ 2147483647 h 1294"/>
              <a:gd name="T10" fmla="*/ 2147483647 w 404"/>
              <a:gd name="T11" fmla="*/ 2147483647 h 1294"/>
              <a:gd name="T12" fmla="*/ 2147483647 w 404"/>
              <a:gd name="T13" fmla="*/ 2147483647 h 1294"/>
              <a:gd name="T14" fmla="*/ 0 60000 65536"/>
              <a:gd name="T15" fmla="*/ 0 60000 65536"/>
              <a:gd name="T16" fmla="*/ 0 60000 65536"/>
              <a:gd name="T17" fmla="*/ 0 60000 65536"/>
              <a:gd name="T18" fmla="*/ 0 60000 65536"/>
              <a:gd name="T19" fmla="*/ 0 60000 65536"/>
              <a:gd name="T20" fmla="*/ 0 60000 65536"/>
              <a:gd name="T21" fmla="*/ 0 w 404"/>
              <a:gd name="T22" fmla="*/ 0 h 1294"/>
              <a:gd name="T23" fmla="*/ 404 w 404"/>
              <a:gd name="T24" fmla="*/ 1294 h 1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 h="1294">
                <a:moveTo>
                  <a:pt x="404" y="771"/>
                </a:moveTo>
                <a:lnTo>
                  <a:pt x="87" y="0"/>
                </a:lnTo>
                <a:lnTo>
                  <a:pt x="224" y="574"/>
                </a:lnTo>
                <a:lnTo>
                  <a:pt x="0" y="466"/>
                </a:lnTo>
                <a:lnTo>
                  <a:pt x="301" y="1294"/>
                </a:lnTo>
                <a:lnTo>
                  <a:pt x="155" y="686"/>
                </a:lnTo>
                <a:lnTo>
                  <a:pt x="404" y="771"/>
                </a:lnTo>
                <a:close/>
              </a:path>
            </a:pathLst>
          </a:custGeom>
          <a:gradFill flip="none" rotWithShape="1">
            <a:gsLst>
              <a:gs pos="68000">
                <a:srgbClr val="00ADED">
                  <a:alpha val="0"/>
                </a:srgbClr>
              </a:gs>
              <a:gs pos="100000">
                <a:srgbClr val="00B0F0">
                  <a:alpha val="41000"/>
                </a:srgbClr>
              </a:gs>
            </a:gsLst>
            <a:path path="rect">
              <a:fillToRect l="50000" t="50000" r="50000" b="50000"/>
            </a:path>
            <a:tileRect/>
          </a:gradFill>
          <a:ln w="9525" cap="flat" cmpd="sng" algn="ctr">
            <a:solidFill>
              <a:srgbClr val="00ADED"/>
            </a:solidFill>
            <a:prstDash val="solid"/>
            <a:headEnd type="none" w="med" len="med"/>
            <a:tailEnd type="none" w="med" len="med"/>
          </a:ln>
          <a:effectLst/>
        </p:spPr>
        <p:txBody>
          <a:bodyPr vert="horz" wrap="none" lIns="68524" tIns="34262" rIns="68524" bIns="34262" numCol="1" rtlCol="0" anchor="ctr" anchorCtr="1" compatLnSpc="1">
            <a:prstTxWarp prst="textNoShape">
              <a:avLst/>
            </a:prstTxWarp>
          </a:bodyPr>
          <a:lstStyle/>
          <a:p>
            <a:pPr indent="-171310" algn="ctr" defTabSz="913838" eaLnBrk="0" hangingPunct="0">
              <a:lnSpc>
                <a:spcPct val="90000"/>
              </a:lnSpc>
              <a:spcBef>
                <a:spcPct val="20000"/>
              </a:spcBef>
              <a:buSzPct val="60000"/>
            </a:pPr>
            <a:endParaRPr lang="zh-CN" altLang="en-US" sz="10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endParaRPr>
          </a:p>
        </p:txBody>
      </p:sp>
      <p:grpSp>
        <p:nvGrpSpPr>
          <p:cNvPr id="143" name="组合 309"/>
          <p:cNvGrpSpPr/>
          <p:nvPr/>
        </p:nvGrpSpPr>
        <p:grpSpPr>
          <a:xfrm>
            <a:off x="4530008" y="1814207"/>
            <a:ext cx="2187962" cy="241298"/>
            <a:chOff x="4904942" y="1754715"/>
            <a:chExt cx="5691087" cy="586781"/>
          </a:xfrm>
        </p:grpSpPr>
        <p:cxnSp>
          <p:nvCxnSpPr>
            <p:cNvPr id="190" name="直接连接符 189"/>
            <p:cNvCxnSpPr/>
            <p:nvPr/>
          </p:nvCxnSpPr>
          <p:spPr bwMode="auto">
            <a:xfrm flipV="1">
              <a:off x="7460122" y="1988840"/>
              <a:ext cx="0" cy="352656"/>
            </a:xfrm>
            <a:prstGeom prst="line">
              <a:avLst/>
            </a:prstGeom>
            <a:noFill/>
            <a:ln>
              <a:solidFill>
                <a:srgbClr val="43FBFF"/>
              </a:solidFill>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1" name="直接连接符 190"/>
            <p:cNvCxnSpPr/>
            <p:nvPr/>
          </p:nvCxnSpPr>
          <p:spPr bwMode="auto">
            <a:xfrm flipH="1" flipV="1">
              <a:off x="4913717" y="1944357"/>
              <a:ext cx="5682311" cy="7975"/>
            </a:xfrm>
            <a:prstGeom prst="line">
              <a:avLst/>
            </a:prstGeom>
            <a:noFill/>
            <a:ln>
              <a:solidFill>
                <a:srgbClr val="43FBFF"/>
              </a:solidFill>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2" name="直接连接符 191"/>
            <p:cNvCxnSpPr/>
            <p:nvPr/>
          </p:nvCxnSpPr>
          <p:spPr bwMode="auto">
            <a:xfrm flipV="1">
              <a:off x="10596029" y="1754715"/>
              <a:ext cx="0" cy="197616"/>
            </a:xfrm>
            <a:prstGeom prst="line">
              <a:avLst/>
            </a:prstGeom>
            <a:noFill/>
            <a:ln>
              <a:solidFill>
                <a:srgbClr val="43FBFF"/>
              </a:solidFill>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3" name="直接连接符 192"/>
            <p:cNvCxnSpPr/>
            <p:nvPr/>
          </p:nvCxnSpPr>
          <p:spPr bwMode="auto">
            <a:xfrm flipV="1">
              <a:off x="4904942" y="1795913"/>
              <a:ext cx="0" cy="143916"/>
            </a:xfrm>
            <a:prstGeom prst="line">
              <a:avLst/>
            </a:prstGeom>
            <a:noFill/>
            <a:ln>
              <a:solidFill>
                <a:srgbClr val="43FBFF"/>
              </a:solidFill>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194" name="矩形 193"/>
          <p:cNvSpPr/>
          <p:nvPr/>
        </p:nvSpPr>
        <p:spPr>
          <a:xfrm>
            <a:off x="5472668" y="3269616"/>
            <a:ext cx="644935" cy="238470"/>
          </a:xfrm>
          <a:prstGeom prst="rect">
            <a:avLst/>
          </a:prstGeom>
        </p:spPr>
        <p:txBody>
          <a:bodyPr wrap="none" lIns="68524" tIns="34262" rIns="68524" bIns="34262">
            <a:spAutoFit/>
          </a:bodyPr>
          <a:lstStyle/>
          <a:p>
            <a:pPr defTabSz="913838"/>
            <a:r>
              <a:rPr lang="en-US" altLang="zh-CN" sz="1100" b="1" dirty="0" smtClean="0">
                <a:solidFill>
                  <a:srgbClr val="FFFF00"/>
                </a:solidFill>
                <a:latin typeface="微软雅黑" pitchFamily="34" charset="-122"/>
                <a:ea typeface="微软雅黑" pitchFamily="34" charset="-122"/>
                <a:sym typeface="Gill Sans" pitchFamily="-84" charset="0"/>
              </a:rPr>
              <a:t>NB-</a:t>
            </a:r>
            <a:r>
              <a:rPr lang="en-US" altLang="zh-CN" sz="1100" b="1" dirty="0" err="1" smtClean="0">
                <a:solidFill>
                  <a:srgbClr val="FFFF00"/>
                </a:solidFill>
                <a:latin typeface="微软雅黑" pitchFamily="34" charset="-122"/>
                <a:ea typeface="微软雅黑" pitchFamily="34" charset="-122"/>
                <a:sym typeface="Gill Sans" pitchFamily="-84" charset="0"/>
              </a:rPr>
              <a:t>IoT</a:t>
            </a:r>
            <a:endParaRPr lang="zh-CN" altLang="en-US" sz="1100" b="1" dirty="0" smtClean="0">
              <a:solidFill>
                <a:srgbClr val="FFFF00"/>
              </a:solidFill>
              <a:latin typeface="微软雅黑" pitchFamily="34" charset="-122"/>
              <a:ea typeface="微软雅黑" pitchFamily="34" charset="-122"/>
              <a:sym typeface="Gill Sans" pitchFamily="-84" charset="0"/>
            </a:endParaRPr>
          </a:p>
        </p:txBody>
      </p:sp>
      <p:pic>
        <p:nvPicPr>
          <p:cNvPr id="195" name="Picture 12"/>
          <p:cNvPicPr>
            <a:picLocks noChangeAspect="1" noChangeArrowheads="1"/>
          </p:cNvPicPr>
          <p:nvPr/>
        </p:nvPicPr>
        <p:blipFill>
          <a:blip r:embed="rId11" cstate="print"/>
          <a:srcRect/>
          <a:stretch>
            <a:fillRect/>
          </a:stretch>
        </p:blipFill>
        <p:spPr bwMode="auto">
          <a:xfrm>
            <a:off x="7602614" y="1294826"/>
            <a:ext cx="1398542" cy="449820"/>
          </a:xfrm>
          <a:prstGeom prst="rect">
            <a:avLst/>
          </a:prstGeom>
          <a:noFill/>
          <a:ln w="9525">
            <a:noFill/>
            <a:miter lim="800000"/>
            <a:headEnd/>
            <a:tailEnd/>
          </a:ln>
        </p:spPr>
      </p:pic>
      <p:pic>
        <p:nvPicPr>
          <p:cNvPr id="196" name="Picture 4" descr="中国电信新Loge"/>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7572396" y="2457175"/>
            <a:ext cx="1398542" cy="384608"/>
          </a:xfrm>
          <a:prstGeom prst="rect">
            <a:avLst/>
          </a:prstGeom>
          <a:solidFill>
            <a:schemeClr val="bg1"/>
          </a:solidFill>
          <a:extLst>
            <a:ext uri="{909E8E84-426E-40DD-AFC4-6F175D3DCCD1}">
              <a14:hiddenFill xmlns="" xmlns:a14="http://schemas.microsoft.com/office/drawing/2010/main">
                <a:solidFill>
                  <a:srgbClr val="FFFFFF"/>
                </a:solidFill>
              </a14:hiddenFill>
            </a:ext>
          </a:extLst>
        </p:spPr>
      </p:pic>
      <p:pic>
        <p:nvPicPr>
          <p:cNvPr id="197" name="Picture 15"/>
          <p:cNvPicPr>
            <a:picLocks noChangeAspect="1" noChangeArrowheads="1"/>
          </p:cNvPicPr>
          <p:nvPr/>
        </p:nvPicPr>
        <p:blipFill>
          <a:blip r:embed="rId13" cstate="print"/>
          <a:srcRect/>
          <a:stretch>
            <a:fillRect/>
          </a:stretch>
        </p:blipFill>
        <p:spPr bwMode="auto">
          <a:xfrm>
            <a:off x="8001036" y="3573152"/>
            <a:ext cx="790755" cy="494298"/>
          </a:xfrm>
          <a:prstGeom prst="rect">
            <a:avLst/>
          </a:prstGeom>
          <a:noFill/>
          <a:ln w="9525">
            <a:noFill/>
            <a:miter lim="800000"/>
            <a:headEnd/>
            <a:tailEnd/>
          </a:ln>
        </p:spPr>
      </p:pic>
      <p:pic>
        <p:nvPicPr>
          <p:cNvPr id="198" name="Picture 17"/>
          <p:cNvPicPr>
            <a:picLocks noChangeAspect="1" noChangeArrowheads="1"/>
          </p:cNvPicPr>
          <p:nvPr/>
        </p:nvPicPr>
        <p:blipFill>
          <a:blip r:embed="rId14" cstate="print"/>
          <a:srcRect/>
          <a:stretch>
            <a:fillRect/>
          </a:stretch>
        </p:blipFill>
        <p:spPr bwMode="auto">
          <a:xfrm>
            <a:off x="7365581" y="3555858"/>
            <a:ext cx="508351" cy="51016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71406" y="65700"/>
            <a:ext cx="5504913" cy="434348"/>
          </a:xfrm>
        </p:spPr>
        <p:txBody>
          <a:bodyPr>
            <a:normAutofit/>
          </a:bodyPr>
          <a:lstStyle/>
          <a:p>
            <a:pPr algn="l"/>
            <a:r>
              <a:rPr dirty="0" smtClean="0">
                <a:latin typeface="+mj-ea"/>
                <a:ea typeface="+mj-ea"/>
                <a:cs typeface="Arial" pitchFamily="34" charset="0"/>
                <a:sym typeface="Lucida Grande"/>
              </a:rPr>
              <a:t>深化合作，开启智慧水务新时代</a:t>
            </a:r>
          </a:p>
        </p:txBody>
      </p:sp>
      <p:sp>
        <p:nvSpPr>
          <p:cNvPr id="4" name="任意多边形 3"/>
          <p:cNvSpPr/>
          <p:nvPr/>
        </p:nvSpPr>
        <p:spPr>
          <a:xfrm>
            <a:off x="5747987" y="2480306"/>
            <a:ext cx="493553" cy="167479"/>
          </a:xfrm>
          <a:custGeom>
            <a:avLst/>
            <a:gdLst>
              <a:gd name="connsiteX0" fmla="*/ 0 w 787791"/>
              <a:gd name="connsiteY0" fmla="*/ 0 h 267287"/>
              <a:gd name="connsiteX1" fmla="*/ 267286 w 787791"/>
              <a:gd name="connsiteY1" fmla="*/ 267287 h 267287"/>
              <a:gd name="connsiteX2" fmla="*/ 787791 w 787791"/>
              <a:gd name="connsiteY2" fmla="*/ 267287 h 267287"/>
            </a:gdLst>
            <a:ahLst/>
            <a:cxnLst>
              <a:cxn ang="0">
                <a:pos x="connsiteX0" y="connsiteY0"/>
              </a:cxn>
              <a:cxn ang="0">
                <a:pos x="connsiteX1" y="connsiteY1"/>
              </a:cxn>
              <a:cxn ang="0">
                <a:pos x="connsiteX2" y="connsiteY2"/>
              </a:cxn>
            </a:cxnLst>
            <a:rect l="l" t="t" r="r" b="b"/>
            <a:pathLst>
              <a:path w="787791" h="267287">
                <a:moveTo>
                  <a:pt x="0" y="0"/>
                </a:moveTo>
                <a:lnTo>
                  <a:pt x="267286" y="267287"/>
                </a:lnTo>
                <a:lnTo>
                  <a:pt x="787791" y="267287"/>
                </a:lnTo>
              </a:path>
            </a:pathLst>
          </a:custGeom>
          <a:noFill/>
          <a:ln>
            <a:tailEnd type="oval"/>
          </a:ln>
        </p:spPr>
        <p:style>
          <a:lnRef idx="2">
            <a:schemeClr val="accent1">
              <a:shade val="50000"/>
            </a:schemeClr>
          </a:lnRef>
          <a:fillRef idx="1">
            <a:schemeClr val="accent1"/>
          </a:fillRef>
          <a:effectRef idx="0">
            <a:schemeClr val="accent1"/>
          </a:effectRef>
          <a:fontRef idx="minor">
            <a:schemeClr val="lt1"/>
          </a:fontRef>
        </p:style>
        <p:txBody>
          <a:bodyPr lIns="64766" tIns="32383" rIns="64766" bIns="32383" rtlCol="0" anchor="ctr"/>
          <a:lstStyle/>
          <a:p>
            <a:pPr algn="ctr">
              <a:buNone/>
            </a:pPr>
            <a:endParaRPr lang="zh-CN" altLang="en-US" b="1">
              <a:latin typeface="微软雅黑" pitchFamily="34" charset="-122"/>
              <a:ea typeface="微软雅黑" pitchFamily="34" charset="-122"/>
            </a:endParaRPr>
          </a:p>
        </p:txBody>
      </p:sp>
      <p:grpSp>
        <p:nvGrpSpPr>
          <p:cNvPr id="2" name="组合 115"/>
          <p:cNvGrpSpPr/>
          <p:nvPr/>
        </p:nvGrpSpPr>
        <p:grpSpPr>
          <a:xfrm>
            <a:off x="1086056" y="881129"/>
            <a:ext cx="6784583" cy="3767505"/>
            <a:chOff x="691531" y="1162699"/>
            <a:chExt cx="10829312" cy="6012731"/>
          </a:xfrm>
        </p:grpSpPr>
        <p:sp>
          <p:nvSpPr>
            <p:cNvPr id="6" name="椭圆 5"/>
            <p:cNvSpPr/>
            <p:nvPr/>
          </p:nvSpPr>
          <p:spPr>
            <a:xfrm>
              <a:off x="3541350" y="1577603"/>
              <a:ext cx="4896544" cy="4896543"/>
            </a:xfrm>
            <a:prstGeom prst="ellipse">
              <a:avLst/>
            </a:prstGeom>
            <a:gradFill flip="none" rotWithShape="1">
              <a:gsLst>
                <a:gs pos="0">
                  <a:srgbClr val="00B0F0">
                    <a:alpha val="50000"/>
                  </a:srgbClr>
                </a:gs>
                <a:gs pos="55000">
                  <a:srgbClr val="21DFE9">
                    <a:alpha val="10000"/>
                  </a:srgbClr>
                </a:gs>
                <a:gs pos="100000">
                  <a:srgbClr val="21DFE9">
                    <a:alpha val="5000"/>
                  </a:srgbClr>
                </a:gs>
              </a:gsLst>
              <a:lin ang="5400000" scaled="1"/>
              <a:tileRect/>
            </a:gradFill>
            <a:ln w="635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7" name="椭圆 6"/>
            <p:cNvSpPr/>
            <p:nvPr/>
          </p:nvSpPr>
          <p:spPr>
            <a:xfrm>
              <a:off x="4882993" y="2753984"/>
              <a:ext cx="2396362" cy="2396362"/>
            </a:xfrm>
            <a:prstGeom prst="ellipse">
              <a:avLst/>
            </a:prstGeom>
            <a:noFill/>
            <a:ln w="6350">
              <a:gradFill flip="none" rotWithShape="1">
                <a:gsLst>
                  <a:gs pos="0">
                    <a:srgbClr val="4BF0F0"/>
                  </a:gs>
                  <a:gs pos="41000">
                    <a:srgbClr val="4BF0F0">
                      <a:alpha val="0"/>
                    </a:srgbClr>
                  </a:gs>
                  <a:gs pos="100000">
                    <a:srgbClr val="4BF0F0"/>
                  </a:gs>
                </a:gsLst>
                <a:path path="circle">
                  <a:fillToRect l="100000" b="100000"/>
                </a:path>
                <a:tileRect t="-100000" r="-100000"/>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8" name="矩形 7"/>
            <p:cNvSpPr/>
            <p:nvPr/>
          </p:nvSpPr>
          <p:spPr>
            <a:xfrm>
              <a:off x="4891878" y="3472005"/>
              <a:ext cx="2458244" cy="613994"/>
            </a:xfrm>
            <a:prstGeom prst="rect">
              <a:avLst/>
            </a:prstGeom>
            <a:noFill/>
          </p:spPr>
          <p:txBody>
            <a:bodyPr wrap="square">
              <a:spAutoFit/>
            </a:bodyPr>
            <a:lstStyle/>
            <a:p>
              <a:pPr algn="ctr">
                <a:buNone/>
              </a:pPr>
              <a:r>
                <a:rPr lang="zh-CN" altLang="en-US" sz="1900" b="1"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rPr>
                <a:t>智慧</a:t>
              </a:r>
              <a:r>
                <a:rPr lang="zh-CN" altLang="en-US" sz="1900" b="1"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rPr>
                <a:t>水务</a:t>
              </a:r>
            </a:p>
          </p:txBody>
        </p:sp>
        <p:grpSp>
          <p:nvGrpSpPr>
            <p:cNvPr id="5" name="组合 3"/>
            <p:cNvGrpSpPr/>
            <p:nvPr/>
          </p:nvGrpSpPr>
          <p:grpSpPr>
            <a:xfrm>
              <a:off x="5699381" y="1215488"/>
              <a:ext cx="750412" cy="750412"/>
              <a:chOff x="3605229" y="2105168"/>
              <a:chExt cx="750412" cy="750412"/>
            </a:xfrm>
          </p:grpSpPr>
          <p:sp>
            <p:nvSpPr>
              <p:cNvPr id="130" name="椭圆 129"/>
              <p:cNvSpPr/>
              <p:nvPr/>
            </p:nvSpPr>
            <p:spPr>
              <a:xfrm>
                <a:off x="3605229" y="2105168"/>
                <a:ext cx="750412" cy="750412"/>
              </a:xfrm>
              <a:prstGeom prst="ellipse">
                <a:avLst/>
              </a:prstGeom>
              <a:solidFill>
                <a:srgbClr val="00B0F0"/>
              </a:solidFill>
              <a:ln w="635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grpSp>
            <p:nvGrpSpPr>
              <p:cNvPr id="9" name="组合 7"/>
              <p:cNvGrpSpPr/>
              <p:nvPr/>
            </p:nvGrpSpPr>
            <p:grpSpPr>
              <a:xfrm>
                <a:off x="3707240" y="2186153"/>
                <a:ext cx="517512" cy="509310"/>
                <a:chOff x="1028210" y="1840443"/>
                <a:chExt cx="677487" cy="666750"/>
              </a:xfrm>
            </p:grpSpPr>
            <p:sp>
              <p:nvSpPr>
                <p:cNvPr id="132" name="任意多边形 8"/>
                <p:cNvSpPr>
                  <a:spLocks/>
                </p:cNvSpPr>
                <p:nvPr/>
              </p:nvSpPr>
              <p:spPr bwMode="auto">
                <a:xfrm>
                  <a:off x="1148298" y="1978647"/>
                  <a:ext cx="557399" cy="528546"/>
                </a:xfrm>
                <a:custGeom>
                  <a:avLst/>
                  <a:gdLst>
                    <a:gd name="connsiteX0" fmla="*/ 127949 w 557399"/>
                    <a:gd name="connsiteY0" fmla="*/ 324466 h 528546"/>
                    <a:gd name="connsiteX1" fmla="*/ 127949 w 557399"/>
                    <a:gd name="connsiteY1" fmla="*/ 360395 h 528546"/>
                    <a:gd name="connsiteX2" fmla="*/ 429449 w 557399"/>
                    <a:gd name="connsiteY2" fmla="*/ 360395 h 528546"/>
                    <a:gd name="connsiteX3" fmla="*/ 429449 w 557399"/>
                    <a:gd name="connsiteY3" fmla="*/ 324466 h 528546"/>
                    <a:gd name="connsiteX4" fmla="*/ 127949 w 557399"/>
                    <a:gd name="connsiteY4" fmla="*/ 175282 h 528546"/>
                    <a:gd name="connsiteX5" fmla="*/ 127949 w 557399"/>
                    <a:gd name="connsiteY5" fmla="*/ 291167 h 528546"/>
                    <a:gd name="connsiteX6" fmla="*/ 429449 w 557399"/>
                    <a:gd name="connsiteY6" fmla="*/ 291167 h 528546"/>
                    <a:gd name="connsiteX7" fmla="*/ 429449 w 557399"/>
                    <a:gd name="connsiteY7" fmla="*/ 175282 h 528546"/>
                    <a:gd name="connsiteX8" fmla="*/ 278921 w 557399"/>
                    <a:gd name="connsiteY8" fmla="*/ 31243 h 528546"/>
                    <a:gd name="connsiteX9" fmla="*/ 89932 w 557399"/>
                    <a:gd name="connsiteY9" fmla="*/ 115263 h 528546"/>
                    <a:gd name="connsiteX10" fmla="*/ 106155 w 557399"/>
                    <a:gd name="connsiteY10" fmla="*/ 115263 h 528546"/>
                    <a:gd name="connsiteX11" fmla="*/ 126178 w 557399"/>
                    <a:gd name="connsiteY11" fmla="*/ 115263 h 528546"/>
                    <a:gd name="connsiteX12" fmla="*/ 278922 w 557399"/>
                    <a:gd name="connsiteY12" fmla="*/ 56697 h 528546"/>
                    <a:gd name="connsiteX13" fmla="*/ 431220 w 557399"/>
                    <a:gd name="connsiteY13" fmla="*/ 115263 h 528546"/>
                    <a:gd name="connsiteX14" fmla="*/ 467910 w 557399"/>
                    <a:gd name="connsiteY14" fmla="*/ 115263 h 528546"/>
                    <a:gd name="connsiteX15" fmla="*/ 278921 w 557399"/>
                    <a:gd name="connsiteY15" fmla="*/ 31243 h 528546"/>
                    <a:gd name="connsiteX16" fmla="*/ 278921 w 557399"/>
                    <a:gd name="connsiteY16" fmla="*/ 0 h 528546"/>
                    <a:gd name="connsiteX17" fmla="*/ 509363 w 557399"/>
                    <a:gd name="connsiteY17" fmla="*/ 115263 h 528546"/>
                    <a:gd name="connsiteX18" fmla="*/ 509278 w 557399"/>
                    <a:gd name="connsiteY18" fmla="*/ 115263 h 528546"/>
                    <a:gd name="connsiteX19" fmla="*/ 557399 w 557399"/>
                    <a:gd name="connsiteY19" fmla="*/ 264011 h 528546"/>
                    <a:gd name="connsiteX20" fmla="*/ 278922 w 557399"/>
                    <a:gd name="connsiteY20" fmla="*/ 528546 h 528546"/>
                    <a:gd name="connsiteX21" fmla="*/ 0 w 557399"/>
                    <a:gd name="connsiteY21" fmla="*/ 264011 h 528546"/>
                    <a:gd name="connsiteX22" fmla="*/ 48566 w 557399"/>
                    <a:gd name="connsiteY22" fmla="*/ 115263 h 528546"/>
                    <a:gd name="connsiteX23" fmla="*/ 48479 w 557399"/>
                    <a:gd name="connsiteY23" fmla="*/ 115263 h 528546"/>
                    <a:gd name="connsiteX24" fmla="*/ 278921 w 557399"/>
                    <a:gd name="connsiteY24" fmla="*/ 0 h 52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7399" h="528546">
                      <a:moveTo>
                        <a:pt x="127949" y="324466"/>
                      </a:moveTo>
                      <a:lnTo>
                        <a:pt x="127949" y="360395"/>
                      </a:lnTo>
                      <a:lnTo>
                        <a:pt x="429449" y="360395"/>
                      </a:lnTo>
                      <a:lnTo>
                        <a:pt x="429449" y="324466"/>
                      </a:lnTo>
                      <a:close/>
                      <a:moveTo>
                        <a:pt x="127949" y="175282"/>
                      </a:moveTo>
                      <a:lnTo>
                        <a:pt x="127949" y="291167"/>
                      </a:lnTo>
                      <a:lnTo>
                        <a:pt x="429449" y="291167"/>
                      </a:lnTo>
                      <a:lnTo>
                        <a:pt x="429449" y="175282"/>
                      </a:lnTo>
                      <a:close/>
                      <a:moveTo>
                        <a:pt x="278921" y="31243"/>
                      </a:moveTo>
                      <a:cubicBezTo>
                        <a:pt x="202701" y="31243"/>
                        <a:pt x="134951" y="64176"/>
                        <a:pt x="89932" y="115263"/>
                      </a:cubicBezTo>
                      <a:lnTo>
                        <a:pt x="106155" y="115263"/>
                      </a:lnTo>
                      <a:lnTo>
                        <a:pt x="126178" y="115263"/>
                      </a:lnTo>
                      <a:cubicBezTo>
                        <a:pt x="165811" y="79028"/>
                        <a:pt x="219695" y="56697"/>
                        <a:pt x="278922" y="56697"/>
                      </a:cubicBezTo>
                      <a:cubicBezTo>
                        <a:pt x="338149" y="56697"/>
                        <a:pt x="392032" y="79028"/>
                        <a:pt x="431220" y="115263"/>
                      </a:cubicBezTo>
                      <a:lnTo>
                        <a:pt x="467910" y="115263"/>
                      </a:lnTo>
                      <a:cubicBezTo>
                        <a:pt x="422892" y="64176"/>
                        <a:pt x="354695" y="31243"/>
                        <a:pt x="278921" y="31243"/>
                      </a:cubicBezTo>
                      <a:close/>
                      <a:moveTo>
                        <a:pt x="278921" y="0"/>
                      </a:moveTo>
                      <a:cubicBezTo>
                        <a:pt x="374753" y="0"/>
                        <a:pt x="458996" y="45598"/>
                        <a:pt x="509363" y="115263"/>
                      </a:cubicBezTo>
                      <a:lnTo>
                        <a:pt x="509278" y="115263"/>
                      </a:lnTo>
                      <a:cubicBezTo>
                        <a:pt x="539577" y="157944"/>
                        <a:pt x="557399" y="209076"/>
                        <a:pt x="557399" y="264011"/>
                      </a:cubicBezTo>
                      <a:cubicBezTo>
                        <a:pt x="557399" y="410224"/>
                        <a:pt x="432642" y="528546"/>
                        <a:pt x="278922" y="528546"/>
                      </a:cubicBezTo>
                      <a:cubicBezTo>
                        <a:pt x="124758" y="528546"/>
                        <a:pt x="0" y="410224"/>
                        <a:pt x="0" y="264011"/>
                      </a:cubicBezTo>
                      <a:cubicBezTo>
                        <a:pt x="0" y="209076"/>
                        <a:pt x="17823" y="157944"/>
                        <a:pt x="48566" y="115263"/>
                      </a:cubicBezTo>
                      <a:lnTo>
                        <a:pt x="48479" y="115263"/>
                      </a:lnTo>
                      <a:cubicBezTo>
                        <a:pt x="98401" y="45598"/>
                        <a:pt x="183089" y="0"/>
                        <a:pt x="27892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p>
                  <a:pPr>
                    <a:buNone/>
                  </a:pPr>
                  <a:endParaRPr lang="zh-CN" altLang="en-US" b="1">
                    <a:latin typeface="微软雅黑" pitchFamily="34" charset="-122"/>
                    <a:ea typeface="微软雅黑" pitchFamily="34" charset="-122"/>
                  </a:endParaRPr>
                </a:p>
              </p:txBody>
            </p:sp>
            <p:grpSp>
              <p:nvGrpSpPr>
                <p:cNvPr id="10" name="组合 183"/>
                <p:cNvGrpSpPr/>
                <p:nvPr/>
              </p:nvGrpSpPr>
              <p:grpSpPr>
                <a:xfrm rot="2069565">
                  <a:off x="1028210" y="1840443"/>
                  <a:ext cx="154595" cy="251089"/>
                  <a:chOff x="0" y="3806891"/>
                  <a:chExt cx="485196" cy="729914"/>
                </a:xfrm>
                <a:solidFill>
                  <a:schemeClr val="bg1"/>
                </a:solidFill>
              </p:grpSpPr>
              <p:sp>
                <p:nvSpPr>
                  <p:cNvPr id="134" name="Freeform 89"/>
                  <p:cNvSpPr>
                    <a:spLocks/>
                  </p:cNvSpPr>
                  <p:nvPr/>
                </p:nvSpPr>
                <p:spPr bwMode="auto">
                  <a:xfrm>
                    <a:off x="0" y="3806891"/>
                    <a:ext cx="215640" cy="729914"/>
                  </a:xfrm>
                  <a:custGeom>
                    <a:avLst/>
                    <a:gdLst>
                      <a:gd name="T0" fmla="*/ 14 w 17"/>
                      <a:gd name="T1" fmla="*/ 0 h 67"/>
                      <a:gd name="T2" fmla="*/ 0 w 17"/>
                      <a:gd name="T3" fmla="*/ 34 h 67"/>
                      <a:gd name="T4" fmla="*/ 14 w 17"/>
                      <a:gd name="T5" fmla="*/ 67 h 67"/>
                      <a:gd name="T6" fmla="*/ 17 w 17"/>
                      <a:gd name="T7" fmla="*/ 64 h 67"/>
                      <a:gd name="T8" fmla="*/ 5 w 17"/>
                      <a:gd name="T9" fmla="*/ 34 h 67"/>
                      <a:gd name="T10" fmla="*/ 17 w 17"/>
                      <a:gd name="T11" fmla="*/ 3 h 67"/>
                      <a:gd name="T12" fmla="*/ 14 w 1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17" h="67">
                        <a:moveTo>
                          <a:pt x="14" y="0"/>
                        </a:moveTo>
                        <a:cubicBezTo>
                          <a:pt x="5" y="8"/>
                          <a:pt x="0" y="20"/>
                          <a:pt x="0" y="34"/>
                        </a:cubicBezTo>
                        <a:cubicBezTo>
                          <a:pt x="0" y="47"/>
                          <a:pt x="5" y="59"/>
                          <a:pt x="14" y="67"/>
                        </a:cubicBezTo>
                        <a:cubicBezTo>
                          <a:pt x="17" y="64"/>
                          <a:pt x="17" y="64"/>
                          <a:pt x="17" y="64"/>
                        </a:cubicBezTo>
                        <a:cubicBezTo>
                          <a:pt x="9" y="56"/>
                          <a:pt x="5" y="45"/>
                          <a:pt x="5" y="34"/>
                        </a:cubicBezTo>
                        <a:cubicBezTo>
                          <a:pt x="5" y="22"/>
                          <a:pt x="9" y="11"/>
                          <a:pt x="17" y="3"/>
                        </a:cubicBezTo>
                        <a:lnTo>
                          <a:pt x="14"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sp>
                <p:nvSpPr>
                  <p:cNvPr id="135" name="Freeform 90"/>
                  <p:cNvSpPr>
                    <a:spLocks/>
                  </p:cNvSpPr>
                  <p:nvPr/>
                </p:nvSpPr>
                <p:spPr bwMode="auto">
                  <a:xfrm>
                    <a:off x="177904" y="3917764"/>
                    <a:ext cx="167120" cy="512789"/>
                  </a:xfrm>
                  <a:custGeom>
                    <a:avLst/>
                    <a:gdLst>
                      <a:gd name="T0" fmla="*/ 10 w 13"/>
                      <a:gd name="T1" fmla="*/ 0 h 47"/>
                      <a:gd name="T2" fmla="*/ 0 w 13"/>
                      <a:gd name="T3" fmla="*/ 24 h 47"/>
                      <a:gd name="T4" fmla="*/ 10 w 13"/>
                      <a:gd name="T5" fmla="*/ 47 h 47"/>
                      <a:gd name="T6" fmla="*/ 13 w 13"/>
                      <a:gd name="T7" fmla="*/ 44 h 47"/>
                      <a:gd name="T8" fmla="*/ 5 w 13"/>
                      <a:gd name="T9" fmla="*/ 24 h 47"/>
                      <a:gd name="T10" fmla="*/ 13 w 13"/>
                      <a:gd name="T11" fmla="*/ 3 h 47"/>
                      <a:gd name="T12" fmla="*/ 10 w 1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3" h="47">
                        <a:moveTo>
                          <a:pt x="10" y="0"/>
                        </a:moveTo>
                        <a:cubicBezTo>
                          <a:pt x="4" y="6"/>
                          <a:pt x="0" y="14"/>
                          <a:pt x="0" y="24"/>
                        </a:cubicBezTo>
                        <a:cubicBezTo>
                          <a:pt x="0" y="33"/>
                          <a:pt x="4" y="41"/>
                          <a:pt x="10" y="47"/>
                        </a:cubicBezTo>
                        <a:cubicBezTo>
                          <a:pt x="13" y="44"/>
                          <a:pt x="13" y="44"/>
                          <a:pt x="13" y="44"/>
                        </a:cubicBezTo>
                        <a:cubicBezTo>
                          <a:pt x="8" y="39"/>
                          <a:pt x="5" y="31"/>
                          <a:pt x="5" y="24"/>
                        </a:cubicBezTo>
                        <a:cubicBezTo>
                          <a:pt x="5" y="16"/>
                          <a:pt x="8" y="9"/>
                          <a:pt x="13" y="3"/>
                        </a:cubicBezTo>
                        <a:lnTo>
                          <a:pt x="10"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sp>
                <p:nvSpPr>
                  <p:cNvPr id="136" name="Freeform 91"/>
                  <p:cNvSpPr>
                    <a:spLocks/>
                  </p:cNvSpPr>
                  <p:nvPr/>
                </p:nvSpPr>
                <p:spPr bwMode="auto">
                  <a:xfrm>
                    <a:off x="371983" y="4024018"/>
                    <a:ext cx="113213" cy="295662"/>
                  </a:xfrm>
                  <a:custGeom>
                    <a:avLst/>
                    <a:gdLst>
                      <a:gd name="T0" fmla="*/ 5 w 9"/>
                      <a:gd name="T1" fmla="*/ 0 h 27"/>
                      <a:gd name="T2" fmla="*/ 0 w 9"/>
                      <a:gd name="T3" fmla="*/ 14 h 27"/>
                      <a:gd name="T4" fmla="*/ 5 w 9"/>
                      <a:gd name="T5" fmla="*/ 27 h 27"/>
                      <a:gd name="T6" fmla="*/ 9 w 9"/>
                      <a:gd name="T7" fmla="*/ 24 h 27"/>
                      <a:gd name="T8" fmla="*/ 4 w 9"/>
                      <a:gd name="T9" fmla="*/ 14 h 27"/>
                      <a:gd name="T10" fmla="*/ 9 w 9"/>
                      <a:gd name="T11" fmla="*/ 3 h 27"/>
                      <a:gd name="T12" fmla="*/ 5 w 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9" h="27">
                        <a:moveTo>
                          <a:pt x="5" y="0"/>
                        </a:moveTo>
                        <a:cubicBezTo>
                          <a:pt x="2" y="4"/>
                          <a:pt x="0" y="8"/>
                          <a:pt x="0" y="14"/>
                        </a:cubicBezTo>
                        <a:cubicBezTo>
                          <a:pt x="0" y="19"/>
                          <a:pt x="2" y="24"/>
                          <a:pt x="5" y="27"/>
                        </a:cubicBezTo>
                        <a:cubicBezTo>
                          <a:pt x="9" y="24"/>
                          <a:pt x="9" y="24"/>
                          <a:pt x="9" y="24"/>
                        </a:cubicBezTo>
                        <a:cubicBezTo>
                          <a:pt x="6" y="21"/>
                          <a:pt x="4" y="17"/>
                          <a:pt x="4" y="14"/>
                        </a:cubicBezTo>
                        <a:cubicBezTo>
                          <a:pt x="4" y="10"/>
                          <a:pt x="6" y="6"/>
                          <a:pt x="9" y="3"/>
                        </a:cubicBezTo>
                        <a:lnTo>
                          <a:pt x="5"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grpSp>
          </p:grpSp>
        </p:grpSp>
        <p:grpSp>
          <p:nvGrpSpPr>
            <p:cNvPr id="11" name="组合 4"/>
            <p:cNvGrpSpPr/>
            <p:nvPr/>
          </p:nvGrpSpPr>
          <p:grpSpPr>
            <a:xfrm>
              <a:off x="3767338" y="1868145"/>
              <a:ext cx="1191399" cy="1191399"/>
              <a:chOff x="2738455" y="3276122"/>
              <a:chExt cx="1191399" cy="1191399"/>
            </a:xfrm>
          </p:grpSpPr>
          <p:sp>
            <p:nvSpPr>
              <p:cNvPr id="113" name="椭圆 112"/>
              <p:cNvSpPr/>
              <p:nvPr/>
            </p:nvSpPr>
            <p:spPr>
              <a:xfrm>
                <a:off x="2738455" y="3276122"/>
                <a:ext cx="1191399" cy="1191399"/>
              </a:xfrm>
              <a:prstGeom prst="ellipse">
                <a:avLst/>
              </a:prstGeom>
              <a:solidFill>
                <a:srgbClr val="FFFFFF"/>
              </a:solidFill>
              <a:ln w="3810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grpSp>
            <p:nvGrpSpPr>
              <p:cNvPr id="18" name="组合 13"/>
              <p:cNvGrpSpPr/>
              <p:nvPr/>
            </p:nvGrpSpPr>
            <p:grpSpPr>
              <a:xfrm>
                <a:off x="3067883" y="3569082"/>
                <a:ext cx="586789" cy="523388"/>
                <a:chOff x="1028210" y="2663421"/>
                <a:chExt cx="768181" cy="685181"/>
              </a:xfrm>
            </p:grpSpPr>
            <p:sp>
              <p:nvSpPr>
                <p:cNvPr id="115" name="矩形 114"/>
                <p:cNvSpPr/>
                <p:nvPr/>
              </p:nvSpPr>
              <p:spPr>
                <a:xfrm>
                  <a:off x="1243718" y="2856638"/>
                  <a:ext cx="366037" cy="452455"/>
                </a:xfrm>
                <a:prstGeom prst="rect">
                  <a:avLst/>
                </a:prstGeom>
                <a:solidFill>
                  <a:schemeClr val="tx2">
                    <a:lumMod val="20000"/>
                    <a:lumOff val="80000"/>
                  </a:schemeClr>
                </a:solidFill>
                <a:ln>
                  <a:solidFill>
                    <a:srgbClr val="71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grpSp>
              <p:nvGrpSpPr>
                <p:cNvPr id="19" name="组合 226"/>
                <p:cNvGrpSpPr/>
                <p:nvPr/>
              </p:nvGrpSpPr>
              <p:grpSpPr>
                <a:xfrm>
                  <a:off x="1383177" y="2994184"/>
                  <a:ext cx="128988" cy="231257"/>
                  <a:chOff x="3280092" y="3441605"/>
                  <a:chExt cx="660173" cy="1544051"/>
                </a:xfrm>
                <a:solidFill>
                  <a:srgbClr val="1B83B3"/>
                </a:solidFill>
              </p:grpSpPr>
              <p:sp>
                <p:nvSpPr>
                  <p:cNvPr id="125" name="矩形 124"/>
                  <p:cNvSpPr/>
                  <p:nvPr/>
                </p:nvSpPr>
                <p:spPr>
                  <a:xfrm>
                    <a:off x="3508961" y="4844923"/>
                    <a:ext cx="197625" cy="140733"/>
                  </a:xfrm>
                  <a:prstGeom prst="rect">
                    <a:avLst/>
                  </a:prstGeom>
                  <a:grpFill/>
                  <a:ln>
                    <a:solidFill>
                      <a:srgbClr val="717171"/>
                    </a:solidFill>
                    <a:headEnd/>
                    <a:tailEnd/>
                  </a:ln>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16846" tIns="8423" rIns="16846" bIns="8423" anchor="ctr" anchorCtr="0">
                    <a:noAutofit/>
                  </a:bodyPr>
                  <a:lstStyle/>
                  <a:p>
                    <a:pPr marL="0" lvl="4" indent="-161915" algn="ctr" eaLnBrk="0" fontAlgn="ctr" hangingPunct="0">
                      <a:lnSpc>
                        <a:spcPct val="120000"/>
                      </a:lnSpc>
                      <a:spcBef>
                        <a:spcPts val="803"/>
                      </a:spcBef>
                      <a:buSzPct val="60000"/>
                      <a:defRPr/>
                    </a:pPr>
                    <a:endParaRPr lang="zh-CN" altLang="en-US" b="1" dirty="0">
                      <a:solidFill>
                        <a:srgbClr val="FFFFFF"/>
                      </a:solidFill>
                      <a:latin typeface="微软雅黑" pitchFamily="34" charset="-122"/>
                      <a:ea typeface="微软雅黑" pitchFamily="34" charset="-122"/>
                      <a:sym typeface="Arial"/>
                    </a:endParaRPr>
                  </a:p>
                </p:txBody>
              </p:sp>
              <p:sp>
                <p:nvSpPr>
                  <p:cNvPr id="126" name="矩形 125"/>
                  <p:cNvSpPr/>
                  <p:nvPr/>
                </p:nvSpPr>
                <p:spPr>
                  <a:xfrm>
                    <a:off x="3508961" y="4430570"/>
                    <a:ext cx="197625" cy="384196"/>
                  </a:xfrm>
                  <a:prstGeom prst="rect">
                    <a:avLst/>
                  </a:prstGeom>
                  <a:grpFill/>
                  <a:ln>
                    <a:solidFill>
                      <a:srgbClr val="717171"/>
                    </a:solidFill>
                    <a:headEnd/>
                    <a:tailEnd/>
                  </a:ln>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16846" tIns="8423" rIns="16846" bIns="8423" anchor="ctr" anchorCtr="0">
                    <a:noAutofit/>
                  </a:bodyPr>
                  <a:lstStyle/>
                  <a:p>
                    <a:pPr marL="0" lvl="4" indent="-161915" algn="ctr" eaLnBrk="0" fontAlgn="ctr" hangingPunct="0">
                      <a:lnSpc>
                        <a:spcPct val="120000"/>
                      </a:lnSpc>
                      <a:spcBef>
                        <a:spcPts val="803"/>
                      </a:spcBef>
                      <a:buSzPct val="60000"/>
                      <a:defRPr/>
                    </a:pPr>
                    <a:endParaRPr lang="zh-CN" altLang="en-US" b="1" dirty="0">
                      <a:solidFill>
                        <a:srgbClr val="FFFFFF"/>
                      </a:solidFill>
                      <a:latin typeface="微软雅黑" pitchFamily="34" charset="-122"/>
                      <a:ea typeface="微软雅黑" pitchFamily="34" charset="-122"/>
                      <a:sym typeface="Arial"/>
                    </a:endParaRPr>
                  </a:p>
                </p:txBody>
              </p:sp>
              <p:sp>
                <p:nvSpPr>
                  <p:cNvPr id="127" name="矩形 126"/>
                  <p:cNvSpPr/>
                  <p:nvPr/>
                </p:nvSpPr>
                <p:spPr>
                  <a:xfrm>
                    <a:off x="3315984" y="4549789"/>
                    <a:ext cx="237090" cy="145759"/>
                  </a:xfrm>
                  <a:prstGeom prst="rect">
                    <a:avLst/>
                  </a:prstGeom>
                  <a:grpFill/>
                  <a:ln>
                    <a:solidFill>
                      <a:srgbClr val="717171"/>
                    </a:solidFill>
                    <a:headEnd/>
                    <a:tailEnd/>
                  </a:ln>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16846" tIns="8423" rIns="16846" bIns="8423" anchor="ctr" anchorCtr="0">
                    <a:noAutofit/>
                  </a:bodyPr>
                  <a:lstStyle/>
                  <a:p>
                    <a:pPr marL="0" lvl="4" indent="-161915" algn="ctr" eaLnBrk="0" fontAlgn="ctr" hangingPunct="0">
                      <a:lnSpc>
                        <a:spcPct val="120000"/>
                      </a:lnSpc>
                      <a:spcBef>
                        <a:spcPts val="803"/>
                      </a:spcBef>
                      <a:buSzPct val="60000"/>
                      <a:defRPr/>
                    </a:pPr>
                    <a:endParaRPr lang="zh-CN" altLang="en-US" b="1" dirty="0">
                      <a:solidFill>
                        <a:srgbClr val="FFFFFF"/>
                      </a:solidFill>
                      <a:latin typeface="微软雅黑" pitchFamily="34" charset="-122"/>
                      <a:ea typeface="微软雅黑" pitchFamily="34" charset="-122"/>
                      <a:sym typeface="Arial"/>
                    </a:endParaRPr>
                  </a:p>
                </p:txBody>
              </p:sp>
              <p:sp>
                <p:nvSpPr>
                  <p:cNvPr id="128" name="矩形 127"/>
                  <p:cNvSpPr/>
                  <p:nvPr/>
                </p:nvSpPr>
                <p:spPr>
                  <a:xfrm>
                    <a:off x="3508961" y="3446975"/>
                    <a:ext cx="197625" cy="939717"/>
                  </a:xfrm>
                  <a:prstGeom prst="rect">
                    <a:avLst/>
                  </a:prstGeom>
                  <a:grpFill/>
                  <a:ln>
                    <a:solidFill>
                      <a:srgbClr val="717171"/>
                    </a:solidFill>
                    <a:headEnd/>
                    <a:tailEnd/>
                  </a:ln>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16846" tIns="8423" rIns="16846" bIns="8423" anchor="ctr" anchorCtr="0">
                    <a:noAutofit/>
                  </a:bodyPr>
                  <a:lstStyle/>
                  <a:p>
                    <a:pPr marL="0" lvl="4" indent="-161915" algn="ctr" eaLnBrk="0" fontAlgn="ctr" hangingPunct="0">
                      <a:lnSpc>
                        <a:spcPct val="120000"/>
                      </a:lnSpc>
                      <a:spcBef>
                        <a:spcPts val="803"/>
                      </a:spcBef>
                      <a:buSzPct val="60000"/>
                      <a:defRPr/>
                    </a:pPr>
                    <a:endParaRPr lang="zh-CN" altLang="en-US" b="1" dirty="0">
                      <a:solidFill>
                        <a:srgbClr val="FFFFFF"/>
                      </a:solidFill>
                      <a:latin typeface="微软雅黑" pitchFamily="34" charset="-122"/>
                      <a:ea typeface="微软雅黑" pitchFamily="34" charset="-122"/>
                      <a:sym typeface="Arial"/>
                    </a:endParaRPr>
                  </a:p>
                </p:txBody>
              </p:sp>
              <p:sp>
                <p:nvSpPr>
                  <p:cNvPr id="129" name="矩形 128"/>
                  <p:cNvSpPr/>
                  <p:nvPr/>
                </p:nvSpPr>
                <p:spPr>
                  <a:xfrm rot="5400000">
                    <a:off x="3511366" y="3210331"/>
                    <a:ext cx="197625" cy="660173"/>
                  </a:xfrm>
                  <a:prstGeom prst="rect">
                    <a:avLst/>
                  </a:prstGeom>
                  <a:grpFill/>
                  <a:ln>
                    <a:solidFill>
                      <a:srgbClr val="717171"/>
                    </a:solidFill>
                    <a:headEnd/>
                    <a:tailEnd/>
                  </a:ln>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16846" tIns="8423" rIns="16846" bIns="8423" anchor="ctr" anchorCtr="0">
                    <a:noAutofit/>
                  </a:bodyPr>
                  <a:lstStyle/>
                  <a:p>
                    <a:pPr marL="0" lvl="4" indent="-161915" algn="ctr" eaLnBrk="0" fontAlgn="ctr" hangingPunct="0">
                      <a:lnSpc>
                        <a:spcPct val="120000"/>
                      </a:lnSpc>
                      <a:spcBef>
                        <a:spcPts val="803"/>
                      </a:spcBef>
                      <a:buSzPct val="60000"/>
                      <a:defRPr/>
                    </a:pPr>
                    <a:endParaRPr lang="zh-CN" altLang="en-US" b="1" dirty="0">
                      <a:solidFill>
                        <a:srgbClr val="FFFFFF"/>
                      </a:solidFill>
                      <a:latin typeface="微软雅黑" pitchFamily="34" charset="-122"/>
                      <a:ea typeface="微软雅黑" pitchFamily="34" charset="-122"/>
                      <a:sym typeface="Arial"/>
                    </a:endParaRPr>
                  </a:p>
                </p:txBody>
              </p:sp>
            </p:grpSp>
            <p:grpSp>
              <p:nvGrpSpPr>
                <p:cNvPr id="39" name="组合 227"/>
                <p:cNvGrpSpPr/>
                <p:nvPr/>
              </p:nvGrpSpPr>
              <p:grpSpPr>
                <a:xfrm>
                  <a:off x="1069838" y="3258183"/>
                  <a:ext cx="726553" cy="67868"/>
                  <a:chOff x="1691640" y="5151120"/>
                  <a:chExt cx="3718559" cy="342899"/>
                </a:xfrm>
                <a:solidFill>
                  <a:schemeClr val="bg1"/>
                </a:solidFill>
              </p:grpSpPr>
              <p:sp>
                <p:nvSpPr>
                  <p:cNvPr id="123" name="Freeform 337"/>
                  <p:cNvSpPr>
                    <a:spLocks/>
                  </p:cNvSpPr>
                  <p:nvPr/>
                </p:nvSpPr>
                <p:spPr bwMode="auto">
                  <a:xfrm>
                    <a:off x="4244340" y="5151120"/>
                    <a:ext cx="1165859" cy="342899"/>
                  </a:xfrm>
                  <a:custGeom>
                    <a:avLst/>
                    <a:gdLst/>
                    <a:ahLst/>
                    <a:cxnLst>
                      <a:cxn ang="0">
                        <a:pos x="0" y="0"/>
                      </a:cxn>
                      <a:cxn ang="0">
                        <a:pos x="832" y="0"/>
                      </a:cxn>
                      <a:cxn ang="0">
                        <a:pos x="818" y="59"/>
                      </a:cxn>
                      <a:cxn ang="0">
                        <a:pos x="839" y="148"/>
                      </a:cxn>
                      <a:cxn ang="0">
                        <a:pos x="0" y="148"/>
                      </a:cxn>
                      <a:cxn ang="0">
                        <a:pos x="0" y="0"/>
                      </a:cxn>
                    </a:cxnLst>
                    <a:rect l="0" t="0" r="r" b="b"/>
                    <a:pathLst>
                      <a:path w="868" h="148">
                        <a:moveTo>
                          <a:pt x="0" y="0"/>
                        </a:moveTo>
                        <a:cubicBezTo>
                          <a:pt x="832" y="0"/>
                          <a:pt x="832" y="0"/>
                          <a:pt x="832" y="0"/>
                        </a:cubicBezTo>
                        <a:cubicBezTo>
                          <a:pt x="819" y="14"/>
                          <a:pt x="802" y="39"/>
                          <a:pt x="818" y="59"/>
                        </a:cubicBezTo>
                        <a:cubicBezTo>
                          <a:pt x="838" y="86"/>
                          <a:pt x="868" y="114"/>
                          <a:pt x="839" y="148"/>
                        </a:cubicBezTo>
                        <a:cubicBezTo>
                          <a:pt x="0" y="148"/>
                          <a:pt x="0" y="148"/>
                          <a:pt x="0" y="148"/>
                        </a:cubicBezTo>
                        <a:lnTo>
                          <a:pt x="0" y="0"/>
                        </a:lnTo>
                        <a:close/>
                      </a:path>
                    </a:pathLst>
                  </a:custGeom>
                  <a:grpFill/>
                  <a:ln w="9525">
                    <a:solidFill>
                      <a:srgbClr val="717171"/>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124" name="Freeform 337"/>
                  <p:cNvSpPr>
                    <a:spLocks/>
                  </p:cNvSpPr>
                  <p:nvPr/>
                </p:nvSpPr>
                <p:spPr bwMode="auto">
                  <a:xfrm flipH="1">
                    <a:off x="1691640" y="5151120"/>
                    <a:ext cx="1165859" cy="342899"/>
                  </a:xfrm>
                  <a:custGeom>
                    <a:avLst/>
                    <a:gdLst/>
                    <a:ahLst/>
                    <a:cxnLst>
                      <a:cxn ang="0">
                        <a:pos x="0" y="0"/>
                      </a:cxn>
                      <a:cxn ang="0">
                        <a:pos x="832" y="0"/>
                      </a:cxn>
                      <a:cxn ang="0">
                        <a:pos x="818" y="59"/>
                      </a:cxn>
                      <a:cxn ang="0">
                        <a:pos x="839" y="148"/>
                      </a:cxn>
                      <a:cxn ang="0">
                        <a:pos x="0" y="148"/>
                      </a:cxn>
                      <a:cxn ang="0">
                        <a:pos x="0" y="0"/>
                      </a:cxn>
                    </a:cxnLst>
                    <a:rect l="0" t="0" r="r" b="b"/>
                    <a:pathLst>
                      <a:path w="868" h="148">
                        <a:moveTo>
                          <a:pt x="0" y="0"/>
                        </a:moveTo>
                        <a:cubicBezTo>
                          <a:pt x="832" y="0"/>
                          <a:pt x="832" y="0"/>
                          <a:pt x="832" y="0"/>
                        </a:cubicBezTo>
                        <a:cubicBezTo>
                          <a:pt x="819" y="14"/>
                          <a:pt x="802" y="39"/>
                          <a:pt x="818" y="59"/>
                        </a:cubicBezTo>
                        <a:cubicBezTo>
                          <a:pt x="838" y="86"/>
                          <a:pt x="868" y="114"/>
                          <a:pt x="839" y="148"/>
                        </a:cubicBezTo>
                        <a:cubicBezTo>
                          <a:pt x="0" y="148"/>
                          <a:pt x="0" y="148"/>
                          <a:pt x="0" y="148"/>
                        </a:cubicBezTo>
                        <a:lnTo>
                          <a:pt x="0" y="0"/>
                        </a:lnTo>
                        <a:close/>
                      </a:path>
                    </a:pathLst>
                  </a:custGeom>
                  <a:grpFill/>
                  <a:ln w="9525">
                    <a:solidFill>
                      <a:srgbClr val="717171"/>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grpSp>
            <p:sp>
              <p:nvSpPr>
                <p:cNvPr id="118" name="矩形 117"/>
                <p:cNvSpPr/>
                <p:nvPr/>
              </p:nvSpPr>
              <p:spPr>
                <a:xfrm>
                  <a:off x="1297774" y="3232975"/>
                  <a:ext cx="272954" cy="115627"/>
                </a:xfrm>
                <a:prstGeom prst="rect">
                  <a:avLst/>
                </a:prstGeom>
                <a:solidFill>
                  <a:srgbClr val="1B83B3"/>
                </a:solidFill>
                <a:ln>
                  <a:solidFill>
                    <a:srgbClr val="717171"/>
                  </a:solidFill>
                  <a:headEnd/>
                  <a:tailEnd/>
                </a:ln>
                <a:effectLst/>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16846" tIns="8423" rIns="16846" bIns="8423" anchor="ctr" anchorCtr="0">
                  <a:noAutofit/>
                </a:bodyPr>
                <a:lstStyle/>
                <a:p>
                  <a:pPr marL="0" lvl="4" indent="-161915" algn="ctr" eaLnBrk="0" fontAlgn="ctr" hangingPunct="0">
                    <a:lnSpc>
                      <a:spcPct val="120000"/>
                    </a:lnSpc>
                    <a:spcBef>
                      <a:spcPts val="803"/>
                    </a:spcBef>
                    <a:buSzPct val="60000"/>
                    <a:defRPr/>
                  </a:pPr>
                  <a:endParaRPr lang="zh-CN" altLang="en-US" b="1" dirty="0">
                    <a:solidFill>
                      <a:srgbClr val="FFFFFF"/>
                    </a:solidFill>
                    <a:latin typeface="微软雅黑" pitchFamily="34" charset="-122"/>
                    <a:ea typeface="微软雅黑" pitchFamily="34" charset="-122"/>
                    <a:sym typeface="Arial"/>
                  </a:endParaRPr>
                </a:p>
              </p:txBody>
            </p:sp>
            <p:grpSp>
              <p:nvGrpSpPr>
                <p:cNvPr id="102" name="组合 183"/>
                <p:cNvGrpSpPr/>
                <p:nvPr/>
              </p:nvGrpSpPr>
              <p:grpSpPr>
                <a:xfrm rot="2069565">
                  <a:off x="1028210" y="2663421"/>
                  <a:ext cx="154595" cy="251089"/>
                  <a:chOff x="0" y="3806891"/>
                  <a:chExt cx="485196" cy="729914"/>
                </a:xfrm>
                <a:solidFill>
                  <a:schemeClr val="bg1"/>
                </a:solidFill>
              </p:grpSpPr>
              <p:sp>
                <p:nvSpPr>
                  <p:cNvPr id="120" name="Freeform 89"/>
                  <p:cNvSpPr>
                    <a:spLocks/>
                  </p:cNvSpPr>
                  <p:nvPr/>
                </p:nvSpPr>
                <p:spPr bwMode="auto">
                  <a:xfrm>
                    <a:off x="0" y="3806891"/>
                    <a:ext cx="215640" cy="729914"/>
                  </a:xfrm>
                  <a:custGeom>
                    <a:avLst/>
                    <a:gdLst>
                      <a:gd name="T0" fmla="*/ 14 w 17"/>
                      <a:gd name="T1" fmla="*/ 0 h 67"/>
                      <a:gd name="T2" fmla="*/ 0 w 17"/>
                      <a:gd name="T3" fmla="*/ 34 h 67"/>
                      <a:gd name="T4" fmla="*/ 14 w 17"/>
                      <a:gd name="T5" fmla="*/ 67 h 67"/>
                      <a:gd name="T6" fmla="*/ 17 w 17"/>
                      <a:gd name="T7" fmla="*/ 64 h 67"/>
                      <a:gd name="T8" fmla="*/ 5 w 17"/>
                      <a:gd name="T9" fmla="*/ 34 h 67"/>
                      <a:gd name="T10" fmla="*/ 17 w 17"/>
                      <a:gd name="T11" fmla="*/ 3 h 67"/>
                      <a:gd name="T12" fmla="*/ 14 w 1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17" h="67">
                        <a:moveTo>
                          <a:pt x="14" y="0"/>
                        </a:moveTo>
                        <a:cubicBezTo>
                          <a:pt x="5" y="8"/>
                          <a:pt x="0" y="20"/>
                          <a:pt x="0" y="34"/>
                        </a:cubicBezTo>
                        <a:cubicBezTo>
                          <a:pt x="0" y="47"/>
                          <a:pt x="5" y="59"/>
                          <a:pt x="14" y="67"/>
                        </a:cubicBezTo>
                        <a:cubicBezTo>
                          <a:pt x="17" y="64"/>
                          <a:pt x="17" y="64"/>
                          <a:pt x="17" y="64"/>
                        </a:cubicBezTo>
                        <a:cubicBezTo>
                          <a:pt x="9" y="56"/>
                          <a:pt x="5" y="45"/>
                          <a:pt x="5" y="34"/>
                        </a:cubicBezTo>
                        <a:cubicBezTo>
                          <a:pt x="5" y="22"/>
                          <a:pt x="9" y="11"/>
                          <a:pt x="17" y="3"/>
                        </a:cubicBezTo>
                        <a:lnTo>
                          <a:pt x="14" y="0"/>
                        </a:lnTo>
                        <a:close/>
                      </a:path>
                    </a:pathLst>
                  </a:custGeom>
                  <a:grpFill/>
                  <a:ln>
                    <a:solidFill>
                      <a:srgbClr val="717171"/>
                    </a:solid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sp>
                <p:nvSpPr>
                  <p:cNvPr id="121" name="Freeform 90"/>
                  <p:cNvSpPr>
                    <a:spLocks/>
                  </p:cNvSpPr>
                  <p:nvPr/>
                </p:nvSpPr>
                <p:spPr bwMode="auto">
                  <a:xfrm>
                    <a:off x="177904" y="3917764"/>
                    <a:ext cx="167120" cy="512789"/>
                  </a:xfrm>
                  <a:custGeom>
                    <a:avLst/>
                    <a:gdLst>
                      <a:gd name="T0" fmla="*/ 10 w 13"/>
                      <a:gd name="T1" fmla="*/ 0 h 47"/>
                      <a:gd name="T2" fmla="*/ 0 w 13"/>
                      <a:gd name="T3" fmla="*/ 24 h 47"/>
                      <a:gd name="T4" fmla="*/ 10 w 13"/>
                      <a:gd name="T5" fmla="*/ 47 h 47"/>
                      <a:gd name="T6" fmla="*/ 13 w 13"/>
                      <a:gd name="T7" fmla="*/ 44 h 47"/>
                      <a:gd name="T8" fmla="*/ 5 w 13"/>
                      <a:gd name="T9" fmla="*/ 24 h 47"/>
                      <a:gd name="T10" fmla="*/ 13 w 13"/>
                      <a:gd name="T11" fmla="*/ 3 h 47"/>
                      <a:gd name="T12" fmla="*/ 10 w 1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3" h="47">
                        <a:moveTo>
                          <a:pt x="10" y="0"/>
                        </a:moveTo>
                        <a:cubicBezTo>
                          <a:pt x="4" y="6"/>
                          <a:pt x="0" y="14"/>
                          <a:pt x="0" y="24"/>
                        </a:cubicBezTo>
                        <a:cubicBezTo>
                          <a:pt x="0" y="33"/>
                          <a:pt x="4" y="41"/>
                          <a:pt x="10" y="47"/>
                        </a:cubicBezTo>
                        <a:cubicBezTo>
                          <a:pt x="13" y="44"/>
                          <a:pt x="13" y="44"/>
                          <a:pt x="13" y="44"/>
                        </a:cubicBezTo>
                        <a:cubicBezTo>
                          <a:pt x="8" y="39"/>
                          <a:pt x="5" y="31"/>
                          <a:pt x="5" y="24"/>
                        </a:cubicBezTo>
                        <a:cubicBezTo>
                          <a:pt x="5" y="16"/>
                          <a:pt x="8" y="9"/>
                          <a:pt x="13" y="3"/>
                        </a:cubicBezTo>
                        <a:lnTo>
                          <a:pt x="10" y="0"/>
                        </a:lnTo>
                        <a:close/>
                      </a:path>
                    </a:pathLst>
                  </a:custGeom>
                  <a:grpFill/>
                  <a:ln>
                    <a:solidFill>
                      <a:srgbClr val="717171"/>
                    </a:solid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sp>
                <p:nvSpPr>
                  <p:cNvPr id="122" name="Freeform 91"/>
                  <p:cNvSpPr>
                    <a:spLocks/>
                  </p:cNvSpPr>
                  <p:nvPr/>
                </p:nvSpPr>
                <p:spPr bwMode="auto">
                  <a:xfrm>
                    <a:off x="371983" y="4024018"/>
                    <a:ext cx="113213" cy="295662"/>
                  </a:xfrm>
                  <a:custGeom>
                    <a:avLst/>
                    <a:gdLst>
                      <a:gd name="T0" fmla="*/ 5 w 9"/>
                      <a:gd name="T1" fmla="*/ 0 h 27"/>
                      <a:gd name="T2" fmla="*/ 0 w 9"/>
                      <a:gd name="T3" fmla="*/ 14 h 27"/>
                      <a:gd name="T4" fmla="*/ 5 w 9"/>
                      <a:gd name="T5" fmla="*/ 27 h 27"/>
                      <a:gd name="T6" fmla="*/ 9 w 9"/>
                      <a:gd name="T7" fmla="*/ 24 h 27"/>
                      <a:gd name="T8" fmla="*/ 4 w 9"/>
                      <a:gd name="T9" fmla="*/ 14 h 27"/>
                      <a:gd name="T10" fmla="*/ 9 w 9"/>
                      <a:gd name="T11" fmla="*/ 3 h 27"/>
                      <a:gd name="T12" fmla="*/ 5 w 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9" h="27">
                        <a:moveTo>
                          <a:pt x="5" y="0"/>
                        </a:moveTo>
                        <a:cubicBezTo>
                          <a:pt x="2" y="4"/>
                          <a:pt x="0" y="8"/>
                          <a:pt x="0" y="14"/>
                        </a:cubicBezTo>
                        <a:cubicBezTo>
                          <a:pt x="0" y="19"/>
                          <a:pt x="2" y="24"/>
                          <a:pt x="5" y="27"/>
                        </a:cubicBezTo>
                        <a:cubicBezTo>
                          <a:pt x="9" y="24"/>
                          <a:pt x="9" y="24"/>
                          <a:pt x="9" y="24"/>
                        </a:cubicBezTo>
                        <a:cubicBezTo>
                          <a:pt x="6" y="21"/>
                          <a:pt x="4" y="17"/>
                          <a:pt x="4" y="14"/>
                        </a:cubicBezTo>
                        <a:cubicBezTo>
                          <a:pt x="4" y="10"/>
                          <a:pt x="6" y="6"/>
                          <a:pt x="9" y="3"/>
                        </a:cubicBezTo>
                        <a:lnTo>
                          <a:pt x="5" y="0"/>
                        </a:lnTo>
                        <a:close/>
                      </a:path>
                    </a:pathLst>
                  </a:custGeom>
                  <a:grpFill/>
                  <a:ln>
                    <a:solidFill>
                      <a:srgbClr val="717171"/>
                    </a:solid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grpSp>
          </p:grpSp>
        </p:grpSp>
        <p:grpSp>
          <p:nvGrpSpPr>
            <p:cNvPr id="109" name="组合 2"/>
            <p:cNvGrpSpPr/>
            <p:nvPr/>
          </p:nvGrpSpPr>
          <p:grpSpPr>
            <a:xfrm>
              <a:off x="3243478" y="3630652"/>
              <a:ext cx="750412" cy="750412"/>
              <a:chOff x="6761386" y="1633262"/>
              <a:chExt cx="750412" cy="750412"/>
            </a:xfrm>
          </p:grpSpPr>
          <p:sp>
            <p:nvSpPr>
              <p:cNvPr id="101" name="椭圆 100"/>
              <p:cNvSpPr/>
              <p:nvPr/>
            </p:nvSpPr>
            <p:spPr>
              <a:xfrm>
                <a:off x="6761386" y="1633262"/>
                <a:ext cx="750412" cy="750412"/>
              </a:xfrm>
              <a:prstGeom prst="ellipse">
                <a:avLst/>
              </a:prstGeom>
              <a:solidFill>
                <a:srgbClr val="00B0F0"/>
              </a:solidFill>
              <a:ln w="635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grpSp>
            <p:nvGrpSpPr>
              <p:cNvPr id="114" name="组合 29"/>
              <p:cNvGrpSpPr/>
              <p:nvPr/>
            </p:nvGrpSpPr>
            <p:grpSpPr>
              <a:xfrm>
                <a:off x="6883405" y="1684232"/>
                <a:ext cx="447995" cy="522667"/>
                <a:chOff x="1028210" y="3595513"/>
                <a:chExt cx="586484" cy="684236"/>
              </a:xfrm>
            </p:grpSpPr>
            <p:sp>
              <p:nvSpPr>
                <p:cNvPr id="103" name="矩形 102"/>
                <p:cNvSpPr/>
                <p:nvPr/>
              </p:nvSpPr>
              <p:spPr>
                <a:xfrm>
                  <a:off x="1201948" y="3818336"/>
                  <a:ext cx="364556" cy="35949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sp>
              <p:nvSpPr>
                <p:cNvPr id="104" name="弦形 103"/>
                <p:cNvSpPr/>
                <p:nvPr/>
              </p:nvSpPr>
              <p:spPr>
                <a:xfrm rot="5400000">
                  <a:off x="1291264" y="3634600"/>
                  <a:ext cx="190117" cy="368746"/>
                </a:xfrm>
                <a:prstGeom prst="chord">
                  <a:avLst>
                    <a:gd name="adj1" fmla="val 5385895"/>
                    <a:gd name="adj2" fmla="val 16200000"/>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cxnSp>
              <p:nvCxnSpPr>
                <p:cNvPr id="105" name="直接连接符 104"/>
                <p:cNvCxnSpPr/>
                <p:nvPr/>
              </p:nvCxnSpPr>
              <p:spPr>
                <a:xfrm flipV="1">
                  <a:off x="1153761" y="4204219"/>
                  <a:ext cx="460933" cy="0"/>
                </a:xfrm>
                <a:prstGeom prst="line">
                  <a:avLst/>
                </a:prstGeom>
                <a:solidFill>
                  <a:srgbClr val="3A669C"/>
                </a:solidFill>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1175411" y="4208519"/>
                  <a:ext cx="421175" cy="0"/>
                </a:xfrm>
                <a:prstGeom prst="line">
                  <a:avLst/>
                </a:prstGeom>
                <a:solidFill>
                  <a:srgbClr val="3A669C"/>
                </a:solidFill>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flipV="1">
                  <a:off x="1208235" y="4204219"/>
                  <a:ext cx="0" cy="75530"/>
                </a:xfrm>
                <a:prstGeom prst="line">
                  <a:avLst/>
                </a:prstGeom>
                <a:solidFill>
                  <a:srgbClr val="3A669C"/>
                </a:solidFill>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flipV="1">
                  <a:off x="1565109" y="4204219"/>
                  <a:ext cx="0" cy="75530"/>
                </a:xfrm>
                <a:prstGeom prst="line">
                  <a:avLst/>
                </a:prstGeom>
                <a:solidFill>
                  <a:srgbClr val="3A669C"/>
                </a:solidFill>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6" name="组合 183"/>
                <p:cNvGrpSpPr/>
                <p:nvPr/>
              </p:nvGrpSpPr>
              <p:grpSpPr>
                <a:xfrm rot="2069565">
                  <a:off x="1028210" y="3595513"/>
                  <a:ext cx="154595" cy="251089"/>
                  <a:chOff x="0" y="3806891"/>
                  <a:chExt cx="485196" cy="729914"/>
                </a:xfrm>
                <a:solidFill>
                  <a:schemeClr val="bg1"/>
                </a:solidFill>
              </p:grpSpPr>
              <p:sp>
                <p:nvSpPr>
                  <p:cNvPr id="110" name="Freeform 89"/>
                  <p:cNvSpPr>
                    <a:spLocks/>
                  </p:cNvSpPr>
                  <p:nvPr/>
                </p:nvSpPr>
                <p:spPr bwMode="auto">
                  <a:xfrm>
                    <a:off x="0" y="3806891"/>
                    <a:ext cx="215640" cy="729914"/>
                  </a:xfrm>
                  <a:custGeom>
                    <a:avLst/>
                    <a:gdLst>
                      <a:gd name="T0" fmla="*/ 14 w 17"/>
                      <a:gd name="T1" fmla="*/ 0 h 67"/>
                      <a:gd name="T2" fmla="*/ 0 w 17"/>
                      <a:gd name="T3" fmla="*/ 34 h 67"/>
                      <a:gd name="T4" fmla="*/ 14 w 17"/>
                      <a:gd name="T5" fmla="*/ 67 h 67"/>
                      <a:gd name="T6" fmla="*/ 17 w 17"/>
                      <a:gd name="T7" fmla="*/ 64 h 67"/>
                      <a:gd name="T8" fmla="*/ 5 w 17"/>
                      <a:gd name="T9" fmla="*/ 34 h 67"/>
                      <a:gd name="T10" fmla="*/ 17 w 17"/>
                      <a:gd name="T11" fmla="*/ 3 h 67"/>
                      <a:gd name="T12" fmla="*/ 14 w 1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17" h="67">
                        <a:moveTo>
                          <a:pt x="14" y="0"/>
                        </a:moveTo>
                        <a:cubicBezTo>
                          <a:pt x="5" y="8"/>
                          <a:pt x="0" y="20"/>
                          <a:pt x="0" y="34"/>
                        </a:cubicBezTo>
                        <a:cubicBezTo>
                          <a:pt x="0" y="47"/>
                          <a:pt x="5" y="59"/>
                          <a:pt x="14" y="67"/>
                        </a:cubicBezTo>
                        <a:cubicBezTo>
                          <a:pt x="17" y="64"/>
                          <a:pt x="17" y="64"/>
                          <a:pt x="17" y="64"/>
                        </a:cubicBezTo>
                        <a:cubicBezTo>
                          <a:pt x="9" y="56"/>
                          <a:pt x="5" y="45"/>
                          <a:pt x="5" y="34"/>
                        </a:cubicBezTo>
                        <a:cubicBezTo>
                          <a:pt x="5" y="22"/>
                          <a:pt x="9" y="11"/>
                          <a:pt x="17" y="3"/>
                        </a:cubicBezTo>
                        <a:lnTo>
                          <a:pt x="14"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sp>
                <p:nvSpPr>
                  <p:cNvPr id="111" name="Freeform 90"/>
                  <p:cNvSpPr>
                    <a:spLocks/>
                  </p:cNvSpPr>
                  <p:nvPr/>
                </p:nvSpPr>
                <p:spPr bwMode="auto">
                  <a:xfrm>
                    <a:off x="177904" y="3917764"/>
                    <a:ext cx="167120" cy="512789"/>
                  </a:xfrm>
                  <a:custGeom>
                    <a:avLst/>
                    <a:gdLst>
                      <a:gd name="T0" fmla="*/ 10 w 13"/>
                      <a:gd name="T1" fmla="*/ 0 h 47"/>
                      <a:gd name="T2" fmla="*/ 0 w 13"/>
                      <a:gd name="T3" fmla="*/ 24 h 47"/>
                      <a:gd name="T4" fmla="*/ 10 w 13"/>
                      <a:gd name="T5" fmla="*/ 47 h 47"/>
                      <a:gd name="T6" fmla="*/ 13 w 13"/>
                      <a:gd name="T7" fmla="*/ 44 h 47"/>
                      <a:gd name="T8" fmla="*/ 5 w 13"/>
                      <a:gd name="T9" fmla="*/ 24 h 47"/>
                      <a:gd name="T10" fmla="*/ 13 w 13"/>
                      <a:gd name="T11" fmla="*/ 3 h 47"/>
                      <a:gd name="T12" fmla="*/ 10 w 1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3" h="47">
                        <a:moveTo>
                          <a:pt x="10" y="0"/>
                        </a:moveTo>
                        <a:cubicBezTo>
                          <a:pt x="4" y="6"/>
                          <a:pt x="0" y="14"/>
                          <a:pt x="0" y="24"/>
                        </a:cubicBezTo>
                        <a:cubicBezTo>
                          <a:pt x="0" y="33"/>
                          <a:pt x="4" y="41"/>
                          <a:pt x="10" y="47"/>
                        </a:cubicBezTo>
                        <a:cubicBezTo>
                          <a:pt x="13" y="44"/>
                          <a:pt x="13" y="44"/>
                          <a:pt x="13" y="44"/>
                        </a:cubicBezTo>
                        <a:cubicBezTo>
                          <a:pt x="8" y="39"/>
                          <a:pt x="5" y="31"/>
                          <a:pt x="5" y="24"/>
                        </a:cubicBezTo>
                        <a:cubicBezTo>
                          <a:pt x="5" y="16"/>
                          <a:pt x="8" y="9"/>
                          <a:pt x="13" y="3"/>
                        </a:cubicBezTo>
                        <a:lnTo>
                          <a:pt x="10"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sp>
                <p:nvSpPr>
                  <p:cNvPr id="112" name="Freeform 91"/>
                  <p:cNvSpPr>
                    <a:spLocks/>
                  </p:cNvSpPr>
                  <p:nvPr/>
                </p:nvSpPr>
                <p:spPr bwMode="auto">
                  <a:xfrm>
                    <a:off x="371983" y="4024018"/>
                    <a:ext cx="113213" cy="295662"/>
                  </a:xfrm>
                  <a:custGeom>
                    <a:avLst/>
                    <a:gdLst>
                      <a:gd name="T0" fmla="*/ 5 w 9"/>
                      <a:gd name="T1" fmla="*/ 0 h 27"/>
                      <a:gd name="T2" fmla="*/ 0 w 9"/>
                      <a:gd name="T3" fmla="*/ 14 h 27"/>
                      <a:gd name="T4" fmla="*/ 5 w 9"/>
                      <a:gd name="T5" fmla="*/ 27 h 27"/>
                      <a:gd name="T6" fmla="*/ 9 w 9"/>
                      <a:gd name="T7" fmla="*/ 24 h 27"/>
                      <a:gd name="T8" fmla="*/ 4 w 9"/>
                      <a:gd name="T9" fmla="*/ 14 h 27"/>
                      <a:gd name="T10" fmla="*/ 9 w 9"/>
                      <a:gd name="T11" fmla="*/ 3 h 27"/>
                      <a:gd name="T12" fmla="*/ 5 w 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9" h="27">
                        <a:moveTo>
                          <a:pt x="5" y="0"/>
                        </a:moveTo>
                        <a:cubicBezTo>
                          <a:pt x="2" y="4"/>
                          <a:pt x="0" y="8"/>
                          <a:pt x="0" y="14"/>
                        </a:cubicBezTo>
                        <a:cubicBezTo>
                          <a:pt x="0" y="19"/>
                          <a:pt x="2" y="24"/>
                          <a:pt x="5" y="27"/>
                        </a:cubicBezTo>
                        <a:cubicBezTo>
                          <a:pt x="9" y="24"/>
                          <a:pt x="9" y="24"/>
                          <a:pt x="9" y="24"/>
                        </a:cubicBezTo>
                        <a:cubicBezTo>
                          <a:pt x="6" y="21"/>
                          <a:pt x="4" y="17"/>
                          <a:pt x="4" y="14"/>
                        </a:cubicBezTo>
                        <a:cubicBezTo>
                          <a:pt x="4" y="10"/>
                          <a:pt x="6" y="6"/>
                          <a:pt x="9" y="3"/>
                        </a:cubicBezTo>
                        <a:lnTo>
                          <a:pt x="5" y="0"/>
                        </a:lnTo>
                        <a:close/>
                      </a:path>
                    </a:pathLst>
                  </a:custGeom>
                  <a:grpFill/>
                  <a:ln>
                    <a:noFill/>
                  </a:ln>
                  <a:extLst/>
                </p:spPr>
                <p:txBody>
                  <a:bodyPr vert="horz" wrap="square" lIns="91440" tIns="45720" rIns="91440" bIns="45720" numCol="1" anchor="t" anchorCtr="0" compatLnSpc="1">
                    <a:prstTxWarp prst="textNoShape">
                      <a:avLst/>
                    </a:prstTxWarp>
                  </a:bodyPr>
                  <a:lstStyle/>
                  <a:p>
                    <a:pPr defTabSz="647661">
                      <a:defRPr/>
                    </a:pPr>
                    <a:endParaRPr lang="zh-CN" altLang="en-US" sz="1300" b="1" kern="0" dirty="0">
                      <a:solidFill>
                        <a:sysClr val="windowText" lastClr="000000"/>
                      </a:solidFill>
                      <a:latin typeface="微软雅黑" pitchFamily="34" charset="-122"/>
                      <a:ea typeface="微软雅黑" pitchFamily="34" charset="-122"/>
                      <a:cs typeface="Arial" pitchFamily="34" charset="0"/>
                    </a:endParaRPr>
                  </a:p>
                </p:txBody>
              </p:sp>
            </p:grpSp>
          </p:grpSp>
        </p:grpSp>
        <p:sp>
          <p:nvSpPr>
            <p:cNvPr id="12" name="椭圆 11"/>
            <p:cNvSpPr/>
            <p:nvPr/>
          </p:nvSpPr>
          <p:spPr>
            <a:xfrm>
              <a:off x="7220645" y="5105472"/>
              <a:ext cx="1191399" cy="1191399"/>
            </a:xfrm>
            <a:prstGeom prst="ellipse">
              <a:avLst/>
            </a:prstGeom>
            <a:solidFill>
              <a:srgbClr val="FFFFFF"/>
            </a:solidFill>
            <a:ln w="3810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3" name="椭圆 12"/>
            <p:cNvSpPr/>
            <p:nvPr/>
          </p:nvSpPr>
          <p:spPr>
            <a:xfrm>
              <a:off x="7344634" y="1818677"/>
              <a:ext cx="1191399" cy="1191399"/>
            </a:xfrm>
            <a:prstGeom prst="ellipse">
              <a:avLst/>
            </a:prstGeom>
            <a:solidFill>
              <a:srgbClr val="FFFFFF"/>
            </a:solidFill>
            <a:ln w="3810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4" name="椭圆 13"/>
            <p:cNvSpPr/>
            <p:nvPr/>
          </p:nvSpPr>
          <p:spPr>
            <a:xfrm>
              <a:off x="8159472" y="3687462"/>
              <a:ext cx="750412" cy="750412"/>
            </a:xfrm>
            <a:prstGeom prst="ellipse">
              <a:avLst/>
            </a:prstGeom>
            <a:solidFill>
              <a:srgbClr val="00B0F0"/>
            </a:solidFill>
            <a:ln w="635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5" name="椭圆 14"/>
            <p:cNvSpPr/>
            <p:nvPr/>
          </p:nvSpPr>
          <p:spPr>
            <a:xfrm>
              <a:off x="5722382" y="6036185"/>
              <a:ext cx="750412" cy="750412"/>
            </a:xfrm>
            <a:prstGeom prst="ellipse">
              <a:avLst/>
            </a:prstGeom>
            <a:solidFill>
              <a:srgbClr val="00B0F0"/>
            </a:solidFill>
            <a:ln w="635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sp>
          <p:nvSpPr>
            <p:cNvPr id="16" name="椭圆 15"/>
            <p:cNvSpPr/>
            <p:nvPr/>
          </p:nvSpPr>
          <p:spPr>
            <a:xfrm>
              <a:off x="3721323" y="4974699"/>
              <a:ext cx="1191399" cy="1191399"/>
            </a:xfrm>
            <a:prstGeom prst="ellipse">
              <a:avLst/>
            </a:prstGeom>
            <a:solidFill>
              <a:srgbClr val="FFFFFF"/>
            </a:solidFill>
            <a:ln w="38100">
              <a:gradFill flip="none" rotWithShape="1">
                <a:gsLst>
                  <a:gs pos="0">
                    <a:srgbClr val="4BF0F0"/>
                  </a:gs>
                  <a:gs pos="41000">
                    <a:srgbClr val="4BF0F0">
                      <a:alpha val="0"/>
                    </a:srgbClr>
                  </a:gs>
                  <a:gs pos="100000">
                    <a:srgbClr val="4BF0F0"/>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4312" algn="ctr" defTabSz="983702">
                <a:lnSpc>
                  <a:spcPts val="2866"/>
                </a:lnSpc>
                <a:buClr>
                  <a:prstClr val="white"/>
                </a:buClr>
                <a:buSzPct val="60000"/>
              </a:pPr>
              <a:endParaRPr lang="zh-CN" altLang="en-US" sz="3700" b="1"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endParaRPr>
            </a:p>
          </p:txBody>
        </p:sp>
        <p:pic>
          <p:nvPicPr>
            <p:cNvPr id="17" name="图片 6"/>
            <p:cNvPicPr>
              <a:picLocks noChangeAspect="1"/>
            </p:cNvPicPr>
            <p:nvPr/>
          </p:nvPicPr>
          <p:blipFill>
            <a:blip r:embed="rId2" cstate="print">
              <a:lum bright="70000" contrast="-70000"/>
              <a:extLst>
                <a:ext uri="{BEBA8EAE-BF5A-486C-A8C5-ECC9F3942E4B}">
                  <a14:imgProps xmlns:a14="http://schemas.microsoft.com/office/drawing/2010/main" xmlns="">
                    <a14:imgLayer r:embed="">
                      <a14:imgEffect>
                        <a14:saturation sat="0"/>
                      </a14:imgEffect>
                    </a14:imgLayer>
                  </a14:imgProps>
                </a:ext>
              </a:extLst>
            </a:blip>
            <a:stretch>
              <a:fillRect/>
            </a:stretch>
          </p:blipFill>
          <p:spPr>
            <a:xfrm>
              <a:off x="8201541" y="3712137"/>
              <a:ext cx="688908" cy="688908"/>
            </a:xfrm>
            <a:prstGeom prst="rect">
              <a:avLst/>
            </a:prstGeom>
            <a:noFill/>
          </p:spPr>
        </p:pic>
        <p:grpSp>
          <p:nvGrpSpPr>
            <p:cNvPr id="117" name="组合 50"/>
            <p:cNvGrpSpPr/>
            <p:nvPr/>
          </p:nvGrpSpPr>
          <p:grpSpPr>
            <a:xfrm>
              <a:off x="7478955" y="2057702"/>
              <a:ext cx="957328" cy="626793"/>
              <a:chOff x="6620759" y="3757833"/>
              <a:chExt cx="1054116" cy="656512"/>
            </a:xfrm>
          </p:grpSpPr>
          <p:grpSp>
            <p:nvGrpSpPr>
              <p:cNvPr id="119" name="组合 93"/>
              <p:cNvGrpSpPr/>
              <p:nvPr/>
            </p:nvGrpSpPr>
            <p:grpSpPr>
              <a:xfrm>
                <a:off x="6697830" y="3791238"/>
                <a:ext cx="928426" cy="593248"/>
                <a:chOff x="-1055687" y="5253038"/>
                <a:chExt cx="892175" cy="569913"/>
              </a:xfrm>
              <a:solidFill>
                <a:srgbClr val="D2D2D2"/>
              </a:solidFill>
            </p:grpSpPr>
            <p:sp>
              <p:nvSpPr>
                <p:cNvPr id="41" name="Freeform 19"/>
                <p:cNvSpPr>
                  <a:spLocks/>
                </p:cNvSpPr>
                <p:nvPr/>
              </p:nvSpPr>
              <p:spPr bwMode="auto">
                <a:xfrm>
                  <a:off x="-673100" y="5253038"/>
                  <a:ext cx="3175" cy="1588"/>
                </a:xfrm>
                <a:custGeom>
                  <a:avLst/>
                  <a:gdLst/>
                  <a:ahLst/>
                  <a:cxnLst>
                    <a:cxn ang="0">
                      <a:pos x="1" y="0"/>
                    </a:cxn>
                    <a:cxn ang="0">
                      <a:pos x="0" y="0"/>
                    </a:cxn>
                    <a:cxn ang="0">
                      <a:pos x="1" y="0"/>
                    </a:cxn>
                    <a:cxn ang="0">
                      <a:pos x="1"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2" name="Freeform 20"/>
                <p:cNvSpPr>
                  <a:spLocks/>
                </p:cNvSpPr>
                <p:nvPr/>
              </p:nvSpPr>
              <p:spPr bwMode="auto">
                <a:xfrm>
                  <a:off x="-598487" y="5253038"/>
                  <a:ext cx="7938" cy="4763"/>
                </a:xfrm>
                <a:custGeom>
                  <a:avLst/>
                  <a:gdLst/>
                  <a:ahLst/>
                  <a:cxnLst>
                    <a:cxn ang="0">
                      <a:pos x="0" y="0"/>
                    </a:cxn>
                    <a:cxn ang="0">
                      <a:pos x="0" y="0"/>
                    </a:cxn>
                    <a:cxn ang="0">
                      <a:pos x="2" y="1"/>
                    </a:cxn>
                    <a:cxn ang="0">
                      <a:pos x="0" y="0"/>
                    </a:cxn>
                  </a:cxnLst>
                  <a:rect l="0" t="0" r="r" b="b"/>
                  <a:pathLst>
                    <a:path w="2" h="1">
                      <a:moveTo>
                        <a:pt x="0" y="0"/>
                      </a:moveTo>
                      <a:cubicBezTo>
                        <a:pt x="0" y="0"/>
                        <a:pt x="0" y="0"/>
                        <a:pt x="0" y="0"/>
                      </a:cubicBezTo>
                      <a:cubicBezTo>
                        <a:pt x="1" y="0"/>
                        <a:pt x="2" y="1"/>
                        <a:pt x="2" y="1"/>
                      </a:cubicBezTo>
                      <a:cubicBezTo>
                        <a:pt x="2" y="0"/>
                        <a:pt x="1" y="0"/>
                        <a:pt x="0" y="0"/>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3" name="Freeform 21"/>
                <p:cNvSpPr>
                  <a:spLocks/>
                </p:cNvSpPr>
                <p:nvPr/>
              </p:nvSpPr>
              <p:spPr bwMode="auto">
                <a:xfrm>
                  <a:off x="-835025" y="5294313"/>
                  <a:ext cx="49213" cy="46038"/>
                </a:xfrm>
                <a:custGeom>
                  <a:avLst/>
                  <a:gdLst/>
                  <a:ahLst/>
                  <a:cxnLst>
                    <a:cxn ang="0">
                      <a:pos x="10" y="11"/>
                    </a:cxn>
                    <a:cxn ang="0">
                      <a:pos x="12" y="7"/>
                    </a:cxn>
                    <a:cxn ang="0">
                      <a:pos x="13" y="0"/>
                    </a:cxn>
                    <a:cxn ang="0">
                      <a:pos x="10" y="2"/>
                    </a:cxn>
                    <a:cxn ang="0">
                      <a:pos x="9" y="8"/>
                    </a:cxn>
                    <a:cxn ang="0">
                      <a:pos x="5" y="10"/>
                    </a:cxn>
                    <a:cxn ang="0">
                      <a:pos x="2" y="8"/>
                    </a:cxn>
                    <a:cxn ang="0">
                      <a:pos x="0" y="10"/>
                    </a:cxn>
                    <a:cxn ang="0">
                      <a:pos x="5" y="12"/>
                    </a:cxn>
                    <a:cxn ang="0">
                      <a:pos x="10" y="11"/>
                    </a:cxn>
                  </a:cxnLst>
                  <a:rect l="0" t="0" r="r" b="b"/>
                  <a:pathLst>
                    <a:path w="13" h="12">
                      <a:moveTo>
                        <a:pt x="10" y="11"/>
                      </a:moveTo>
                      <a:cubicBezTo>
                        <a:pt x="11" y="10"/>
                        <a:pt x="12" y="8"/>
                        <a:pt x="12" y="7"/>
                      </a:cubicBezTo>
                      <a:cubicBezTo>
                        <a:pt x="13" y="5"/>
                        <a:pt x="13" y="3"/>
                        <a:pt x="13" y="0"/>
                      </a:cubicBezTo>
                      <a:cubicBezTo>
                        <a:pt x="12" y="1"/>
                        <a:pt x="11" y="1"/>
                        <a:pt x="10" y="2"/>
                      </a:cubicBezTo>
                      <a:cubicBezTo>
                        <a:pt x="10" y="5"/>
                        <a:pt x="9" y="7"/>
                        <a:pt x="9" y="8"/>
                      </a:cubicBezTo>
                      <a:cubicBezTo>
                        <a:pt x="8" y="9"/>
                        <a:pt x="6" y="10"/>
                        <a:pt x="5" y="10"/>
                      </a:cubicBezTo>
                      <a:cubicBezTo>
                        <a:pt x="4" y="10"/>
                        <a:pt x="3" y="9"/>
                        <a:pt x="2" y="8"/>
                      </a:cubicBezTo>
                      <a:cubicBezTo>
                        <a:pt x="1" y="9"/>
                        <a:pt x="1" y="10"/>
                        <a:pt x="0" y="10"/>
                      </a:cubicBezTo>
                      <a:cubicBezTo>
                        <a:pt x="1" y="12"/>
                        <a:pt x="3" y="12"/>
                        <a:pt x="5" y="12"/>
                      </a:cubicBezTo>
                      <a:cubicBezTo>
                        <a:pt x="7" y="12"/>
                        <a:pt x="8" y="12"/>
                        <a:pt x="10" y="1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4" name="Freeform 22"/>
                <p:cNvSpPr>
                  <a:spLocks/>
                </p:cNvSpPr>
                <p:nvPr/>
              </p:nvSpPr>
              <p:spPr bwMode="auto">
                <a:xfrm>
                  <a:off x="-741362" y="5268913"/>
                  <a:ext cx="11113" cy="71438"/>
                </a:xfrm>
                <a:custGeom>
                  <a:avLst/>
                  <a:gdLst/>
                  <a:ahLst/>
                  <a:cxnLst>
                    <a:cxn ang="0">
                      <a:pos x="3" y="0"/>
                    </a:cxn>
                    <a:cxn ang="0">
                      <a:pos x="0" y="1"/>
                    </a:cxn>
                    <a:cxn ang="0">
                      <a:pos x="0" y="19"/>
                    </a:cxn>
                    <a:cxn ang="0">
                      <a:pos x="3" y="19"/>
                    </a:cxn>
                    <a:cxn ang="0">
                      <a:pos x="3" y="0"/>
                    </a:cxn>
                  </a:cxnLst>
                  <a:rect l="0" t="0" r="r" b="b"/>
                  <a:pathLst>
                    <a:path w="3" h="19">
                      <a:moveTo>
                        <a:pt x="3" y="0"/>
                      </a:moveTo>
                      <a:cubicBezTo>
                        <a:pt x="2" y="0"/>
                        <a:pt x="1" y="1"/>
                        <a:pt x="0" y="1"/>
                      </a:cubicBezTo>
                      <a:cubicBezTo>
                        <a:pt x="0" y="19"/>
                        <a:pt x="0" y="19"/>
                        <a:pt x="0" y="19"/>
                      </a:cubicBezTo>
                      <a:cubicBezTo>
                        <a:pt x="3" y="19"/>
                        <a:pt x="3" y="19"/>
                        <a:pt x="3" y="19"/>
                      </a:cubicBezTo>
                      <a:lnTo>
                        <a:pt x="3" y="0"/>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5" name="Freeform 23"/>
                <p:cNvSpPr>
                  <a:spLocks/>
                </p:cNvSpPr>
                <p:nvPr/>
              </p:nvSpPr>
              <p:spPr bwMode="auto">
                <a:xfrm>
                  <a:off x="-700087" y="5253038"/>
                  <a:ext cx="60325" cy="87313"/>
                </a:xfrm>
                <a:custGeom>
                  <a:avLst/>
                  <a:gdLst/>
                  <a:ahLst/>
                  <a:cxnLst>
                    <a:cxn ang="0">
                      <a:pos x="8" y="23"/>
                    </a:cxn>
                    <a:cxn ang="0">
                      <a:pos x="13" y="22"/>
                    </a:cxn>
                    <a:cxn ang="0">
                      <a:pos x="15" y="18"/>
                    </a:cxn>
                    <a:cxn ang="0">
                      <a:pos x="16" y="10"/>
                    </a:cxn>
                    <a:cxn ang="0">
                      <a:pos x="16" y="5"/>
                    </a:cxn>
                    <a:cxn ang="0">
                      <a:pos x="14" y="1"/>
                    </a:cxn>
                    <a:cxn ang="0">
                      <a:pos x="13" y="0"/>
                    </a:cxn>
                    <a:cxn ang="0">
                      <a:pos x="8" y="0"/>
                    </a:cxn>
                    <a:cxn ang="0">
                      <a:pos x="12" y="2"/>
                    </a:cxn>
                    <a:cxn ang="0">
                      <a:pos x="13" y="10"/>
                    </a:cxn>
                    <a:cxn ang="0">
                      <a:pos x="12" y="19"/>
                    </a:cxn>
                    <a:cxn ang="0">
                      <a:pos x="8" y="21"/>
                    </a:cxn>
                    <a:cxn ang="0">
                      <a:pos x="4" y="19"/>
                    </a:cxn>
                    <a:cxn ang="0">
                      <a:pos x="3" y="10"/>
                    </a:cxn>
                    <a:cxn ang="0">
                      <a:pos x="5" y="2"/>
                    </a:cxn>
                    <a:cxn ang="0">
                      <a:pos x="7" y="0"/>
                    </a:cxn>
                    <a:cxn ang="0">
                      <a:pos x="2" y="1"/>
                    </a:cxn>
                    <a:cxn ang="0">
                      <a:pos x="1" y="3"/>
                    </a:cxn>
                    <a:cxn ang="0">
                      <a:pos x="0" y="10"/>
                    </a:cxn>
                    <a:cxn ang="0">
                      <a:pos x="2" y="21"/>
                    </a:cxn>
                    <a:cxn ang="0">
                      <a:pos x="8" y="23"/>
                    </a:cxn>
                  </a:cxnLst>
                  <a:rect l="0" t="0" r="r" b="b"/>
                  <a:pathLst>
                    <a:path w="16" h="23">
                      <a:moveTo>
                        <a:pt x="8" y="23"/>
                      </a:moveTo>
                      <a:cubicBezTo>
                        <a:pt x="10" y="23"/>
                        <a:pt x="11" y="23"/>
                        <a:pt x="13" y="22"/>
                      </a:cubicBezTo>
                      <a:cubicBezTo>
                        <a:pt x="14" y="21"/>
                        <a:pt x="15" y="19"/>
                        <a:pt x="15" y="18"/>
                      </a:cubicBezTo>
                      <a:cubicBezTo>
                        <a:pt x="16" y="16"/>
                        <a:pt x="16" y="13"/>
                        <a:pt x="16" y="10"/>
                      </a:cubicBezTo>
                      <a:cubicBezTo>
                        <a:pt x="16" y="8"/>
                        <a:pt x="16" y="6"/>
                        <a:pt x="16" y="5"/>
                      </a:cubicBezTo>
                      <a:cubicBezTo>
                        <a:pt x="15" y="3"/>
                        <a:pt x="15" y="2"/>
                        <a:pt x="14" y="1"/>
                      </a:cubicBezTo>
                      <a:cubicBezTo>
                        <a:pt x="14" y="0"/>
                        <a:pt x="13" y="0"/>
                        <a:pt x="13" y="0"/>
                      </a:cubicBezTo>
                      <a:cubicBezTo>
                        <a:pt x="11" y="0"/>
                        <a:pt x="10" y="0"/>
                        <a:pt x="8" y="0"/>
                      </a:cubicBezTo>
                      <a:cubicBezTo>
                        <a:pt x="9" y="0"/>
                        <a:pt x="11" y="1"/>
                        <a:pt x="12" y="2"/>
                      </a:cubicBezTo>
                      <a:cubicBezTo>
                        <a:pt x="13" y="4"/>
                        <a:pt x="13" y="6"/>
                        <a:pt x="13" y="10"/>
                      </a:cubicBezTo>
                      <a:cubicBezTo>
                        <a:pt x="13" y="15"/>
                        <a:pt x="13" y="17"/>
                        <a:pt x="12" y="19"/>
                      </a:cubicBezTo>
                      <a:cubicBezTo>
                        <a:pt x="11" y="20"/>
                        <a:pt x="9" y="21"/>
                        <a:pt x="8" y="21"/>
                      </a:cubicBezTo>
                      <a:cubicBezTo>
                        <a:pt x="7" y="21"/>
                        <a:pt x="5" y="20"/>
                        <a:pt x="4" y="19"/>
                      </a:cubicBezTo>
                      <a:cubicBezTo>
                        <a:pt x="3" y="17"/>
                        <a:pt x="3" y="15"/>
                        <a:pt x="3" y="10"/>
                      </a:cubicBezTo>
                      <a:cubicBezTo>
                        <a:pt x="3" y="6"/>
                        <a:pt x="4" y="4"/>
                        <a:pt x="5" y="2"/>
                      </a:cubicBezTo>
                      <a:cubicBezTo>
                        <a:pt x="5" y="1"/>
                        <a:pt x="6" y="1"/>
                        <a:pt x="7" y="0"/>
                      </a:cubicBezTo>
                      <a:cubicBezTo>
                        <a:pt x="5" y="1"/>
                        <a:pt x="4" y="1"/>
                        <a:pt x="2" y="1"/>
                      </a:cubicBezTo>
                      <a:cubicBezTo>
                        <a:pt x="1" y="2"/>
                        <a:pt x="1" y="3"/>
                        <a:pt x="1" y="3"/>
                      </a:cubicBezTo>
                      <a:cubicBezTo>
                        <a:pt x="0" y="5"/>
                        <a:pt x="0" y="8"/>
                        <a:pt x="0" y="10"/>
                      </a:cubicBezTo>
                      <a:cubicBezTo>
                        <a:pt x="0" y="15"/>
                        <a:pt x="1" y="19"/>
                        <a:pt x="2" y="21"/>
                      </a:cubicBezTo>
                      <a:cubicBezTo>
                        <a:pt x="4" y="22"/>
                        <a:pt x="6" y="23"/>
                        <a:pt x="8" y="2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6" name="Freeform 24"/>
                <p:cNvSpPr>
                  <a:spLocks/>
                </p:cNvSpPr>
                <p:nvPr/>
              </p:nvSpPr>
              <p:spPr bwMode="auto">
                <a:xfrm>
                  <a:off x="-628650" y="5253038"/>
                  <a:ext cx="63500" cy="87313"/>
                </a:xfrm>
                <a:custGeom>
                  <a:avLst/>
                  <a:gdLst/>
                  <a:ahLst/>
                  <a:cxnLst>
                    <a:cxn ang="0">
                      <a:pos x="8" y="23"/>
                    </a:cxn>
                    <a:cxn ang="0">
                      <a:pos x="13" y="22"/>
                    </a:cxn>
                    <a:cxn ang="0">
                      <a:pos x="16" y="18"/>
                    </a:cxn>
                    <a:cxn ang="0">
                      <a:pos x="17" y="10"/>
                    </a:cxn>
                    <a:cxn ang="0">
                      <a:pos x="16" y="5"/>
                    </a:cxn>
                    <a:cxn ang="0">
                      <a:pos x="15" y="2"/>
                    </a:cxn>
                    <a:cxn ang="0">
                      <a:pos x="10" y="1"/>
                    </a:cxn>
                    <a:cxn ang="0">
                      <a:pos x="12" y="2"/>
                    </a:cxn>
                    <a:cxn ang="0">
                      <a:pos x="14" y="10"/>
                    </a:cxn>
                    <a:cxn ang="0">
                      <a:pos x="12" y="19"/>
                    </a:cxn>
                    <a:cxn ang="0">
                      <a:pos x="8" y="21"/>
                    </a:cxn>
                    <a:cxn ang="0">
                      <a:pos x="5" y="19"/>
                    </a:cxn>
                    <a:cxn ang="0">
                      <a:pos x="3" y="10"/>
                    </a:cxn>
                    <a:cxn ang="0">
                      <a:pos x="5" y="2"/>
                    </a:cxn>
                    <a:cxn ang="0">
                      <a:pos x="8" y="0"/>
                    </a:cxn>
                    <a:cxn ang="0">
                      <a:pos x="3" y="0"/>
                    </a:cxn>
                    <a:cxn ang="0">
                      <a:pos x="1" y="3"/>
                    </a:cxn>
                    <a:cxn ang="0">
                      <a:pos x="0" y="10"/>
                    </a:cxn>
                    <a:cxn ang="0">
                      <a:pos x="3" y="21"/>
                    </a:cxn>
                    <a:cxn ang="0">
                      <a:pos x="8" y="23"/>
                    </a:cxn>
                  </a:cxnLst>
                  <a:rect l="0" t="0" r="r" b="b"/>
                  <a:pathLst>
                    <a:path w="17" h="23">
                      <a:moveTo>
                        <a:pt x="8" y="23"/>
                      </a:moveTo>
                      <a:cubicBezTo>
                        <a:pt x="10" y="23"/>
                        <a:pt x="12" y="23"/>
                        <a:pt x="13" y="22"/>
                      </a:cubicBezTo>
                      <a:cubicBezTo>
                        <a:pt x="14" y="21"/>
                        <a:pt x="15" y="19"/>
                        <a:pt x="16" y="18"/>
                      </a:cubicBezTo>
                      <a:cubicBezTo>
                        <a:pt x="16" y="16"/>
                        <a:pt x="17" y="13"/>
                        <a:pt x="17" y="10"/>
                      </a:cubicBezTo>
                      <a:cubicBezTo>
                        <a:pt x="17" y="8"/>
                        <a:pt x="16" y="6"/>
                        <a:pt x="16" y="5"/>
                      </a:cubicBezTo>
                      <a:cubicBezTo>
                        <a:pt x="16" y="3"/>
                        <a:pt x="15" y="3"/>
                        <a:pt x="15" y="2"/>
                      </a:cubicBezTo>
                      <a:cubicBezTo>
                        <a:pt x="13" y="1"/>
                        <a:pt x="12" y="1"/>
                        <a:pt x="10" y="1"/>
                      </a:cubicBezTo>
                      <a:cubicBezTo>
                        <a:pt x="11" y="1"/>
                        <a:pt x="12" y="2"/>
                        <a:pt x="12" y="2"/>
                      </a:cubicBezTo>
                      <a:cubicBezTo>
                        <a:pt x="13" y="4"/>
                        <a:pt x="14" y="6"/>
                        <a:pt x="14" y="10"/>
                      </a:cubicBezTo>
                      <a:cubicBezTo>
                        <a:pt x="14" y="15"/>
                        <a:pt x="13" y="17"/>
                        <a:pt x="12" y="19"/>
                      </a:cubicBezTo>
                      <a:cubicBezTo>
                        <a:pt x="11" y="20"/>
                        <a:pt x="10" y="21"/>
                        <a:pt x="8" y="21"/>
                      </a:cubicBezTo>
                      <a:cubicBezTo>
                        <a:pt x="7" y="21"/>
                        <a:pt x="6" y="20"/>
                        <a:pt x="5" y="19"/>
                      </a:cubicBezTo>
                      <a:cubicBezTo>
                        <a:pt x="4" y="17"/>
                        <a:pt x="3" y="15"/>
                        <a:pt x="3" y="10"/>
                      </a:cubicBezTo>
                      <a:cubicBezTo>
                        <a:pt x="3" y="6"/>
                        <a:pt x="4" y="4"/>
                        <a:pt x="5" y="2"/>
                      </a:cubicBezTo>
                      <a:cubicBezTo>
                        <a:pt x="6" y="1"/>
                        <a:pt x="7" y="0"/>
                        <a:pt x="8" y="0"/>
                      </a:cubicBezTo>
                      <a:cubicBezTo>
                        <a:pt x="6" y="0"/>
                        <a:pt x="5" y="0"/>
                        <a:pt x="3" y="0"/>
                      </a:cubicBezTo>
                      <a:cubicBezTo>
                        <a:pt x="2" y="1"/>
                        <a:pt x="2" y="2"/>
                        <a:pt x="1" y="3"/>
                      </a:cubicBezTo>
                      <a:cubicBezTo>
                        <a:pt x="1" y="5"/>
                        <a:pt x="0" y="8"/>
                        <a:pt x="0" y="10"/>
                      </a:cubicBezTo>
                      <a:cubicBezTo>
                        <a:pt x="0" y="15"/>
                        <a:pt x="1" y="19"/>
                        <a:pt x="3" y="21"/>
                      </a:cubicBezTo>
                      <a:cubicBezTo>
                        <a:pt x="4" y="22"/>
                        <a:pt x="6" y="23"/>
                        <a:pt x="8" y="2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7" name="Freeform 25"/>
                <p:cNvSpPr>
                  <a:spLocks/>
                </p:cNvSpPr>
                <p:nvPr/>
              </p:nvSpPr>
              <p:spPr bwMode="auto">
                <a:xfrm>
                  <a:off x="-546100" y="5268913"/>
                  <a:ext cx="15875" cy="11113"/>
                </a:xfrm>
                <a:custGeom>
                  <a:avLst/>
                  <a:gdLst/>
                  <a:ahLst/>
                  <a:cxnLst>
                    <a:cxn ang="0">
                      <a:pos x="4" y="1"/>
                    </a:cxn>
                    <a:cxn ang="0">
                      <a:pos x="0" y="0"/>
                    </a:cxn>
                    <a:cxn ang="0">
                      <a:pos x="0" y="0"/>
                    </a:cxn>
                    <a:cxn ang="0">
                      <a:pos x="0" y="3"/>
                    </a:cxn>
                    <a:cxn ang="0">
                      <a:pos x="3" y="1"/>
                    </a:cxn>
                    <a:cxn ang="0">
                      <a:pos x="4" y="1"/>
                    </a:cxn>
                  </a:cxnLst>
                  <a:rect l="0" t="0" r="r" b="b"/>
                  <a:pathLst>
                    <a:path w="4" h="3">
                      <a:moveTo>
                        <a:pt x="4" y="1"/>
                      </a:moveTo>
                      <a:cubicBezTo>
                        <a:pt x="3" y="1"/>
                        <a:pt x="2" y="0"/>
                        <a:pt x="0" y="0"/>
                      </a:cubicBezTo>
                      <a:cubicBezTo>
                        <a:pt x="0" y="0"/>
                        <a:pt x="0" y="0"/>
                        <a:pt x="0" y="0"/>
                      </a:cubicBezTo>
                      <a:cubicBezTo>
                        <a:pt x="0" y="3"/>
                        <a:pt x="0" y="3"/>
                        <a:pt x="0" y="3"/>
                      </a:cubicBezTo>
                      <a:cubicBezTo>
                        <a:pt x="1" y="3"/>
                        <a:pt x="2" y="2"/>
                        <a:pt x="3" y="1"/>
                      </a:cubicBezTo>
                      <a:cubicBezTo>
                        <a:pt x="4" y="1"/>
                        <a:pt x="4" y="1"/>
                        <a:pt x="4" y="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8" name="Freeform 26"/>
                <p:cNvSpPr>
                  <a:spLocks/>
                </p:cNvSpPr>
                <p:nvPr/>
              </p:nvSpPr>
              <p:spPr bwMode="auto">
                <a:xfrm>
                  <a:off x="-523875" y="5275263"/>
                  <a:ext cx="12700" cy="65088"/>
                </a:xfrm>
                <a:custGeom>
                  <a:avLst/>
                  <a:gdLst/>
                  <a:ahLst/>
                  <a:cxnLst>
                    <a:cxn ang="0">
                      <a:pos x="3" y="1"/>
                    </a:cxn>
                    <a:cxn ang="0">
                      <a:pos x="0" y="0"/>
                    </a:cxn>
                    <a:cxn ang="0">
                      <a:pos x="0" y="17"/>
                    </a:cxn>
                    <a:cxn ang="0">
                      <a:pos x="3" y="17"/>
                    </a:cxn>
                    <a:cxn ang="0">
                      <a:pos x="3" y="1"/>
                    </a:cxn>
                  </a:cxnLst>
                  <a:rect l="0" t="0" r="r" b="b"/>
                  <a:pathLst>
                    <a:path w="3" h="17">
                      <a:moveTo>
                        <a:pt x="3" y="1"/>
                      </a:moveTo>
                      <a:cubicBezTo>
                        <a:pt x="2" y="1"/>
                        <a:pt x="1" y="0"/>
                        <a:pt x="0" y="0"/>
                      </a:cubicBezTo>
                      <a:cubicBezTo>
                        <a:pt x="0" y="17"/>
                        <a:pt x="0" y="17"/>
                        <a:pt x="0" y="17"/>
                      </a:cubicBezTo>
                      <a:cubicBezTo>
                        <a:pt x="3" y="17"/>
                        <a:pt x="3" y="17"/>
                        <a:pt x="3" y="17"/>
                      </a:cubicBezTo>
                      <a:lnTo>
                        <a:pt x="3" y="1"/>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49" name="Freeform 27"/>
                <p:cNvSpPr>
                  <a:spLocks/>
                </p:cNvSpPr>
                <p:nvPr/>
              </p:nvSpPr>
              <p:spPr bwMode="auto">
                <a:xfrm>
                  <a:off x="-482600" y="5299076"/>
                  <a:ext cx="49213" cy="41275"/>
                </a:xfrm>
                <a:custGeom>
                  <a:avLst/>
                  <a:gdLst/>
                  <a:ahLst/>
                  <a:cxnLst>
                    <a:cxn ang="0">
                      <a:pos x="8" y="11"/>
                    </a:cxn>
                    <a:cxn ang="0">
                      <a:pos x="13" y="10"/>
                    </a:cxn>
                    <a:cxn ang="0">
                      <a:pos x="11" y="8"/>
                    </a:cxn>
                    <a:cxn ang="0">
                      <a:pos x="8" y="9"/>
                    </a:cxn>
                    <a:cxn ang="0">
                      <a:pos x="5" y="7"/>
                    </a:cxn>
                    <a:cxn ang="0">
                      <a:pos x="4" y="2"/>
                    </a:cxn>
                    <a:cxn ang="0">
                      <a:pos x="0" y="0"/>
                    </a:cxn>
                    <a:cxn ang="0">
                      <a:pos x="3" y="9"/>
                    </a:cxn>
                    <a:cxn ang="0">
                      <a:pos x="8" y="11"/>
                    </a:cxn>
                  </a:cxnLst>
                  <a:rect l="0" t="0" r="r" b="b"/>
                  <a:pathLst>
                    <a:path w="13" h="11">
                      <a:moveTo>
                        <a:pt x="8" y="11"/>
                      </a:moveTo>
                      <a:cubicBezTo>
                        <a:pt x="10" y="11"/>
                        <a:pt x="12" y="11"/>
                        <a:pt x="13" y="10"/>
                      </a:cubicBezTo>
                      <a:cubicBezTo>
                        <a:pt x="12" y="9"/>
                        <a:pt x="12" y="9"/>
                        <a:pt x="11" y="8"/>
                      </a:cubicBezTo>
                      <a:cubicBezTo>
                        <a:pt x="10" y="8"/>
                        <a:pt x="9" y="9"/>
                        <a:pt x="8" y="9"/>
                      </a:cubicBezTo>
                      <a:cubicBezTo>
                        <a:pt x="7" y="9"/>
                        <a:pt x="6" y="8"/>
                        <a:pt x="5" y="7"/>
                      </a:cubicBezTo>
                      <a:cubicBezTo>
                        <a:pt x="4" y="6"/>
                        <a:pt x="4" y="4"/>
                        <a:pt x="4" y="2"/>
                      </a:cubicBezTo>
                      <a:cubicBezTo>
                        <a:pt x="3" y="1"/>
                        <a:pt x="2" y="1"/>
                        <a:pt x="0" y="0"/>
                      </a:cubicBezTo>
                      <a:cubicBezTo>
                        <a:pt x="1" y="4"/>
                        <a:pt x="1" y="7"/>
                        <a:pt x="3" y="9"/>
                      </a:cubicBezTo>
                      <a:cubicBezTo>
                        <a:pt x="4" y="10"/>
                        <a:pt x="6" y="11"/>
                        <a:pt x="8" y="1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0" name="Freeform 28"/>
                <p:cNvSpPr>
                  <a:spLocks/>
                </p:cNvSpPr>
                <p:nvPr/>
              </p:nvSpPr>
              <p:spPr bwMode="auto">
                <a:xfrm>
                  <a:off x="-887412" y="5381626"/>
                  <a:ext cx="11113" cy="77788"/>
                </a:xfrm>
                <a:custGeom>
                  <a:avLst/>
                  <a:gdLst/>
                  <a:ahLst/>
                  <a:cxnLst>
                    <a:cxn ang="0">
                      <a:pos x="3" y="0"/>
                    </a:cxn>
                    <a:cxn ang="0">
                      <a:pos x="0" y="6"/>
                    </a:cxn>
                    <a:cxn ang="0">
                      <a:pos x="0" y="21"/>
                    </a:cxn>
                    <a:cxn ang="0">
                      <a:pos x="3" y="21"/>
                    </a:cxn>
                    <a:cxn ang="0">
                      <a:pos x="3" y="0"/>
                    </a:cxn>
                  </a:cxnLst>
                  <a:rect l="0" t="0" r="r" b="b"/>
                  <a:pathLst>
                    <a:path w="3" h="21">
                      <a:moveTo>
                        <a:pt x="3" y="0"/>
                      </a:moveTo>
                      <a:cubicBezTo>
                        <a:pt x="2" y="2"/>
                        <a:pt x="1" y="4"/>
                        <a:pt x="0" y="6"/>
                      </a:cubicBezTo>
                      <a:cubicBezTo>
                        <a:pt x="0" y="21"/>
                        <a:pt x="0" y="21"/>
                        <a:pt x="0" y="21"/>
                      </a:cubicBezTo>
                      <a:cubicBezTo>
                        <a:pt x="3" y="21"/>
                        <a:pt x="3" y="21"/>
                        <a:pt x="3" y="21"/>
                      </a:cubicBezTo>
                      <a:lnTo>
                        <a:pt x="3" y="0"/>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1" name="Freeform 29"/>
                <p:cNvSpPr>
                  <a:spLocks/>
                </p:cNvSpPr>
                <p:nvPr/>
              </p:nvSpPr>
              <p:spPr bwMode="auto">
                <a:xfrm>
                  <a:off x="-846137" y="5365751"/>
                  <a:ext cx="34925" cy="93663"/>
                </a:xfrm>
                <a:custGeom>
                  <a:avLst/>
                  <a:gdLst/>
                  <a:ahLst/>
                  <a:cxnLst>
                    <a:cxn ang="0">
                      <a:pos x="6" y="6"/>
                    </a:cxn>
                    <a:cxn ang="0">
                      <a:pos x="6" y="25"/>
                    </a:cxn>
                    <a:cxn ang="0">
                      <a:pos x="9" y="25"/>
                    </a:cxn>
                    <a:cxn ang="0">
                      <a:pos x="9" y="0"/>
                    </a:cxn>
                    <a:cxn ang="0">
                      <a:pos x="7" y="0"/>
                    </a:cxn>
                    <a:cxn ang="0">
                      <a:pos x="4" y="3"/>
                    </a:cxn>
                    <a:cxn ang="0">
                      <a:pos x="0" y="6"/>
                    </a:cxn>
                    <a:cxn ang="0">
                      <a:pos x="0" y="9"/>
                    </a:cxn>
                    <a:cxn ang="0">
                      <a:pos x="3" y="8"/>
                    </a:cxn>
                    <a:cxn ang="0">
                      <a:pos x="6" y="6"/>
                    </a:cxn>
                  </a:cxnLst>
                  <a:rect l="0" t="0" r="r" b="b"/>
                  <a:pathLst>
                    <a:path w="9" h="25">
                      <a:moveTo>
                        <a:pt x="6" y="6"/>
                      </a:move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ubicBezTo>
                        <a:pt x="3" y="4"/>
                        <a:pt x="1" y="5"/>
                        <a:pt x="0" y="6"/>
                      </a:cubicBezTo>
                      <a:cubicBezTo>
                        <a:pt x="0" y="9"/>
                        <a:pt x="0" y="9"/>
                        <a:pt x="0" y="9"/>
                      </a:cubicBezTo>
                      <a:cubicBezTo>
                        <a:pt x="1" y="9"/>
                        <a:pt x="2" y="8"/>
                        <a:pt x="3" y="8"/>
                      </a:cubicBezTo>
                      <a:cubicBezTo>
                        <a:pt x="4" y="7"/>
                        <a:pt x="5" y="6"/>
                        <a:pt x="6" y="6"/>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2" name="Freeform 30"/>
                <p:cNvSpPr>
                  <a:spLocks noEditPoints="1"/>
                </p:cNvSpPr>
                <p:nvPr/>
              </p:nvSpPr>
              <p:spPr bwMode="auto">
                <a:xfrm>
                  <a:off x="-782637" y="5365751"/>
                  <a:ext cx="60325" cy="98425"/>
                </a:xfrm>
                <a:custGeom>
                  <a:avLst/>
                  <a:gdLst/>
                  <a:ahLst/>
                  <a:cxnLst>
                    <a:cxn ang="0">
                      <a:pos x="8" y="26"/>
                    </a:cxn>
                    <a:cxn ang="0">
                      <a:pos x="12" y="24"/>
                    </a:cxn>
                    <a:cxn ang="0">
                      <a:pos x="15" y="20"/>
                    </a:cxn>
                    <a:cxn ang="0">
                      <a:pos x="16" y="13"/>
                    </a:cxn>
                    <a:cxn ang="0">
                      <a:pos x="16" y="7"/>
                    </a:cxn>
                    <a:cxn ang="0">
                      <a:pos x="14" y="3"/>
                    </a:cxn>
                    <a:cxn ang="0">
                      <a:pos x="11" y="1"/>
                    </a:cxn>
                    <a:cxn ang="0">
                      <a:pos x="8" y="0"/>
                    </a:cxn>
                    <a:cxn ang="0">
                      <a:pos x="3" y="1"/>
                    </a:cxn>
                    <a:cxn ang="0">
                      <a:pos x="1" y="6"/>
                    </a:cxn>
                    <a:cxn ang="0">
                      <a:pos x="0" y="13"/>
                    </a:cxn>
                    <a:cxn ang="0">
                      <a:pos x="2" y="23"/>
                    </a:cxn>
                    <a:cxn ang="0">
                      <a:pos x="8" y="26"/>
                    </a:cxn>
                    <a:cxn ang="0">
                      <a:pos x="5" y="4"/>
                    </a:cxn>
                    <a:cxn ang="0">
                      <a:pos x="8" y="3"/>
                    </a:cxn>
                    <a:cxn ang="0">
                      <a:pos x="11" y="5"/>
                    </a:cxn>
                    <a:cxn ang="0">
                      <a:pos x="13" y="13"/>
                    </a:cxn>
                    <a:cxn ang="0">
                      <a:pos x="11" y="21"/>
                    </a:cxn>
                    <a:cxn ang="0">
                      <a:pos x="8" y="23"/>
                    </a:cxn>
                    <a:cxn ang="0">
                      <a:pos x="4" y="21"/>
                    </a:cxn>
                    <a:cxn ang="0">
                      <a:pos x="3" y="13"/>
                    </a:cxn>
                    <a:cxn ang="0">
                      <a:pos x="5" y="4"/>
                    </a:cxn>
                  </a:cxnLst>
                  <a:rect l="0" t="0" r="r" b="b"/>
                  <a:pathLst>
                    <a:path w="16" h="26">
                      <a:moveTo>
                        <a:pt x="8" y="26"/>
                      </a:moveTo>
                      <a:cubicBezTo>
                        <a:pt x="10" y="26"/>
                        <a:pt x="11" y="25"/>
                        <a:pt x="12" y="24"/>
                      </a:cubicBezTo>
                      <a:cubicBezTo>
                        <a:pt x="14" y="23"/>
                        <a:pt x="15" y="22"/>
                        <a:pt x="15" y="20"/>
                      </a:cubicBezTo>
                      <a:cubicBezTo>
                        <a:pt x="16" y="18"/>
                        <a:pt x="16" y="16"/>
                        <a:pt x="16" y="13"/>
                      </a:cubicBezTo>
                      <a:cubicBezTo>
                        <a:pt x="16" y="10"/>
                        <a:pt x="16" y="8"/>
                        <a:pt x="16" y="7"/>
                      </a:cubicBezTo>
                      <a:cubicBezTo>
                        <a:pt x="15" y="5"/>
                        <a:pt x="15" y="4"/>
                        <a:pt x="14" y="3"/>
                      </a:cubicBezTo>
                      <a:cubicBezTo>
                        <a:pt x="13" y="2"/>
                        <a:pt x="12" y="1"/>
                        <a:pt x="11" y="1"/>
                      </a:cubicBezTo>
                      <a:cubicBezTo>
                        <a:pt x="10" y="0"/>
                        <a:pt x="9" y="0"/>
                        <a:pt x="8" y="0"/>
                      </a:cubicBezTo>
                      <a:cubicBezTo>
                        <a:pt x="6" y="0"/>
                        <a:pt x="5" y="0"/>
                        <a:pt x="3" y="1"/>
                      </a:cubicBezTo>
                      <a:cubicBezTo>
                        <a:pt x="2" y="2"/>
                        <a:pt x="1" y="4"/>
                        <a:pt x="1" y="6"/>
                      </a:cubicBezTo>
                      <a:cubicBezTo>
                        <a:pt x="0" y="7"/>
                        <a:pt x="0" y="10"/>
                        <a:pt x="0" y="13"/>
                      </a:cubicBezTo>
                      <a:cubicBezTo>
                        <a:pt x="0" y="18"/>
                        <a:pt x="1" y="21"/>
                        <a:pt x="2" y="23"/>
                      </a:cubicBezTo>
                      <a:cubicBezTo>
                        <a:pt x="4" y="25"/>
                        <a:pt x="6" y="26"/>
                        <a:pt x="8" y="26"/>
                      </a:cubicBezTo>
                      <a:close/>
                      <a:moveTo>
                        <a:pt x="5" y="4"/>
                      </a:moveTo>
                      <a:cubicBezTo>
                        <a:pt x="5" y="3"/>
                        <a:pt x="6" y="3"/>
                        <a:pt x="8" y="3"/>
                      </a:cubicBezTo>
                      <a:cubicBezTo>
                        <a:pt x="9" y="3"/>
                        <a:pt x="11" y="3"/>
                        <a:pt x="11" y="5"/>
                      </a:cubicBezTo>
                      <a:cubicBezTo>
                        <a:pt x="12" y="6"/>
                        <a:pt x="13" y="9"/>
                        <a:pt x="13" y="13"/>
                      </a:cubicBezTo>
                      <a:cubicBezTo>
                        <a:pt x="13" y="17"/>
                        <a:pt x="12" y="20"/>
                        <a:pt x="11" y="21"/>
                      </a:cubicBezTo>
                      <a:cubicBezTo>
                        <a:pt x="11" y="22"/>
                        <a:pt x="9" y="23"/>
                        <a:pt x="8" y="23"/>
                      </a:cubicBezTo>
                      <a:cubicBezTo>
                        <a:pt x="7" y="23"/>
                        <a:pt x="5" y="22"/>
                        <a:pt x="4" y="21"/>
                      </a:cubicBezTo>
                      <a:cubicBezTo>
                        <a:pt x="3" y="20"/>
                        <a:pt x="3" y="17"/>
                        <a:pt x="3" y="13"/>
                      </a:cubicBezTo>
                      <a:cubicBezTo>
                        <a:pt x="3" y="9"/>
                        <a:pt x="3" y="6"/>
                        <a:pt x="5" y="4"/>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3" name="Freeform 31"/>
                <p:cNvSpPr>
                  <a:spLocks/>
                </p:cNvSpPr>
                <p:nvPr/>
              </p:nvSpPr>
              <p:spPr bwMode="auto">
                <a:xfrm>
                  <a:off x="-700087" y="5365751"/>
                  <a:ext cx="34925" cy="93663"/>
                </a:xfrm>
                <a:custGeom>
                  <a:avLst/>
                  <a:gdLst/>
                  <a:ahLst/>
                  <a:cxnLst>
                    <a:cxn ang="0">
                      <a:pos x="6" y="6"/>
                    </a:cxn>
                    <a:cxn ang="0">
                      <a:pos x="6" y="25"/>
                    </a:cxn>
                    <a:cxn ang="0">
                      <a:pos x="9" y="25"/>
                    </a:cxn>
                    <a:cxn ang="0">
                      <a:pos x="9" y="0"/>
                    </a:cxn>
                    <a:cxn ang="0">
                      <a:pos x="7" y="0"/>
                    </a:cxn>
                    <a:cxn ang="0">
                      <a:pos x="4" y="3"/>
                    </a:cxn>
                    <a:cxn ang="0">
                      <a:pos x="0" y="6"/>
                    </a:cxn>
                    <a:cxn ang="0">
                      <a:pos x="0" y="9"/>
                    </a:cxn>
                    <a:cxn ang="0">
                      <a:pos x="3" y="8"/>
                    </a:cxn>
                    <a:cxn ang="0">
                      <a:pos x="6" y="6"/>
                    </a:cxn>
                  </a:cxnLst>
                  <a:rect l="0" t="0" r="r" b="b"/>
                  <a:pathLst>
                    <a:path w="9" h="25">
                      <a:moveTo>
                        <a:pt x="6" y="6"/>
                      </a:move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ubicBezTo>
                        <a:pt x="3" y="4"/>
                        <a:pt x="1" y="5"/>
                        <a:pt x="0" y="6"/>
                      </a:cubicBezTo>
                      <a:cubicBezTo>
                        <a:pt x="0" y="9"/>
                        <a:pt x="0" y="9"/>
                        <a:pt x="0" y="9"/>
                      </a:cubicBezTo>
                      <a:cubicBezTo>
                        <a:pt x="1" y="9"/>
                        <a:pt x="2" y="8"/>
                        <a:pt x="3" y="8"/>
                      </a:cubicBezTo>
                      <a:cubicBezTo>
                        <a:pt x="4" y="7"/>
                        <a:pt x="5" y="6"/>
                        <a:pt x="6" y="6"/>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4" name="Freeform 32"/>
                <p:cNvSpPr>
                  <a:spLocks noEditPoints="1"/>
                </p:cNvSpPr>
                <p:nvPr/>
              </p:nvSpPr>
              <p:spPr bwMode="auto">
                <a:xfrm>
                  <a:off x="-635000" y="5365751"/>
                  <a:ext cx="58738" cy="98425"/>
                </a:xfrm>
                <a:custGeom>
                  <a:avLst/>
                  <a:gdLst/>
                  <a:ahLst/>
                  <a:cxnLst>
                    <a:cxn ang="0">
                      <a:pos x="8" y="26"/>
                    </a:cxn>
                    <a:cxn ang="0">
                      <a:pos x="12" y="24"/>
                    </a:cxn>
                    <a:cxn ang="0">
                      <a:pos x="15" y="20"/>
                    </a:cxn>
                    <a:cxn ang="0">
                      <a:pos x="16" y="13"/>
                    </a:cxn>
                    <a:cxn ang="0">
                      <a:pos x="15" y="7"/>
                    </a:cxn>
                    <a:cxn ang="0">
                      <a:pos x="14" y="3"/>
                    </a:cxn>
                    <a:cxn ang="0">
                      <a:pos x="11" y="1"/>
                    </a:cxn>
                    <a:cxn ang="0">
                      <a:pos x="8" y="0"/>
                    </a:cxn>
                    <a:cxn ang="0">
                      <a:pos x="3" y="1"/>
                    </a:cxn>
                    <a:cxn ang="0">
                      <a:pos x="1" y="6"/>
                    </a:cxn>
                    <a:cxn ang="0">
                      <a:pos x="0" y="13"/>
                    </a:cxn>
                    <a:cxn ang="0">
                      <a:pos x="2" y="23"/>
                    </a:cxn>
                    <a:cxn ang="0">
                      <a:pos x="8" y="26"/>
                    </a:cxn>
                    <a:cxn ang="0">
                      <a:pos x="4" y="4"/>
                    </a:cxn>
                    <a:cxn ang="0">
                      <a:pos x="8" y="3"/>
                    </a:cxn>
                    <a:cxn ang="0">
                      <a:pos x="11" y="5"/>
                    </a:cxn>
                    <a:cxn ang="0">
                      <a:pos x="13" y="13"/>
                    </a:cxn>
                    <a:cxn ang="0">
                      <a:pos x="11" y="21"/>
                    </a:cxn>
                    <a:cxn ang="0">
                      <a:pos x="8" y="23"/>
                    </a:cxn>
                    <a:cxn ang="0">
                      <a:pos x="4" y="21"/>
                    </a:cxn>
                    <a:cxn ang="0">
                      <a:pos x="3" y="13"/>
                    </a:cxn>
                    <a:cxn ang="0">
                      <a:pos x="4" y="4"/>
                    </a:cxn>
                  </a:cxnLst>
                  <a:rect l="0" t="0" r="r" b="b"/>
                  <a:pathLst>
                    <a:path w="16" h="26">
                      <a:moveTo>
                        <a:pt x="8" y="26"/>
                      </a:moveTo>
                      <a:cubicBezTo>
                        <a:pt x="10" y="26"/>
                        <a:pt x="11" y="25"/>
                        <a:pt x="12" y="24"/>
                      </a:cubicBezTo>
                      <a:cubicBezTo>
                        <a:pt x="14" y="23"/>
                        <a:pt x="15" y="22"/>
                        <a:pt x="15" y="20"/>
                      </a:cubicBezTo>
                      <a:cubicBezTo>
                        <a:pt x="16" y="18"/>
                        <a:pt x="16" y="16"/>
                        <a:pt x="16" y="13"/>
                      </a:cubicBezTo>
                      <a:cubicBezTo>
                        <a:pt x="16" y="10"/>
                        <a:pt x="16" y="8"/>
                        <a:pt x="15" y="7"/>
                      </a:cubicBezTo>
                      <a:cubicBezTo>
                        <a:pt x="15" y="5"/>
                        <a:pt x="15" y="4"/>
                        <a:pt x="14" y="3"/>
                      </a:cubicBezTo>
                      <a:cubicBezTo>
                        <a:pt x="13" y="2"/>
                        <a:pt x="12" y="1"/>
                        <a:pt x="11" y="1"/>
                      </a:cubicBezTo>
                      <a:cubicBezTo>
                        <a:pt x="10" y="0"/>
                        <a:pt x="9" y="0"/>
                        <a:pt x="8" y="0"/>
                      </a:cubicBezTo>
                      <a:cubicBezTo>
                        <a:pt x="6" y="0"/>
                        <a:pt x="5" y="0"/>
                        <a:pt x="3" y="1"/>
                      </a:cubicBezTo>
                      <a:cubicBezTo>
                        <a:pt x="2" y="2"/>
                        <a:pt x="1" y="4"/>
                        <a:pt x="1" y="6"/>
                      </a:cubicBezTo>
                      <a:cubicBezTo>
                        <a:pt x="0" y="7"/>
                        <a:pt x="0" y="10"/>
                        <a:pt x="0" y="13"/>
                      </a:cubicBezTo>
                      <a:cubicBezTo>
                        <a:pt x="0" y="18"/>
                        <a:pt x="1" y="21"/>
                        <a:pt x="2" y="23"/>
                      </a:cubicBezTo>
                      <a:cubicBezTo>
                        <a:pt x="4" y="25"/>
                        <a:pt x="5" y="26"/>
                        <a:pt x="8" y="26"/>
                      </a:cubicBezTo>
                      <a:close/>
                      <a:moveTo>
                        <a:pt x="4" y="4"/>
                      </a:moveTo>
                      <a:cubicBezTo>
                        <a:pt x="5" y="3"/>
                        <a:pt x="6" y="3"/>
                        <a:pt x="8" y="3"/>
                      </a:cubicBezTo>
                      <a:cubicBezTo>
                        <a:pt x="9" y="3"/>
                        <a:pt x="10" y="3"/>
                        <a:pt x="11" y="5"/>
                      </a:cubicBezTo>
                      <a:cubicBezTo>
                        <a:pt x="12" y="6"/>
                        <a:pt x="13" y="9"/>
                        <a:pt x="13" y="13"/>
                      </a:cubicBezTo>
                      <a:cubicBezTo>
                        <a:pt x="13" y="17"/>
                        <a:pt x="12" y="20"/>
                        <a:pt x="11" y="21"/>
                      </a:cubicBezTo>
                      <a:cubicBezTo>
                        <a:pt x="10" y="22"/>
                        <a:pt x="9" y="23"/>
                        <a:pt x="8" y="23"/>
                      </a:cubicBezTo>
                      <a:cubicBezTo>
                        <a:pt x="6" y="23"/>
                        <a:pt x="5" y="22"/>
                        <a:pt x="4" y="21"/>
                      </a:cubicBezTo>
                      <a:cubicBezTo>
                        <a:pt x="3" y="20"/>
                        <a:pt x="3" y="17"/>
                        <a:pt x="3" y="13"/>
                      </a:cubicBezTo>
                      <a:cubicBezTo>
                        <a:pt x="3" y="9"/>
                        <a:pt x="3" y="6"/>
                        <a:pt x="4" y="4"/>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5" name="Freeform 33"/>
                <p:cNvSpPr>
                  <a:spLocks/>
                </p:cNvSpPr>
                <p:nvPr/>
              </p:nvSpPr>
              <p:spPr bwMode="auto">
                <a:xfrm>
                  <a:off x="-552450" y="5365751"/>
                  <a:ext cx="33338" cy="93663"/>
                </a:xfrm>
                <a:custGeom>
                  <a:avLst/>
                  <a:gdLst/>
                  <a:ahLst/>
                  <a:cxnLst>
                    <a:cxn ang="0">
                      <a:pos x="6" y="6"/>
                    </a:cxn>
                    <a:cxn ang="0">
                      <a:pos x="6" y="25"/>
                    </a:cxn>
                    <a:cxn ang="0">
                      <a:pos x="9" y="25"/>
                    </a:cxn>
                    <a:cxn ang="0">
                      <a:pos x="9" y="0"/>
                    </a:cxn>
                    <a:cxn ang="0">
                      <a:pos x="7" y="0"/>
                    </a:cxn>
                    <a:cxn ang="0">
                      <a:pos x="4" y="3"/>
                    </a:cxn>
                    <a:cxn ang="0">
                      <a:pos x="0" y="6"/>
                    </a:cxn>
                    <a:cxn ang="0">
                      <a:pos x="0" y="9"/>
                    </a:cxn>
                    <a:cxn ang="0">
                      <a:pos x="3" y="8"/>
                    </a:cxn>
                    <a:cxn ang="0">
                      <a:pos x="6" y="6"/>
                    </a:cxn>
                  </a:cxnLst>
                  <a:rect l="0" t="0" r="r" b="b"/>
                  <a:pathLst>
                    <a:path w="9" h="25">
                      <a:moveTo>
                        <a:pt x="6" y="6"/>
                      </a:move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ubicBezTo>
                        <a:pt x="3" y="4"/>
                        <a:pt x="1" y="5"/>
                        <a:pt x="0" y="6"/>
                      </a:cubicBezTo>
                      <a:cubicBezTo>
                        <a:pt x="0" y="9"/>
                        <a:pt x="0" y="9"/>
                        <a:pt x="0" y="9"/>
                      </a:cubicBezTo>
                      <a:cubicBezTo>
                        <a:pt x="1" y="9"/>
                        <a:pt x="2" y="8"/>
                        <a:pt x="3" y="8"/>
                      </a:cubicBezTo>
                      <a:cubicBezTo>
                        <a:pt x="4" y="7"/>
                        <a:pt x="5" y="6"/>
                        <a:pt x="6" y="6"/>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6" name="Freeform 34"/>
                <p:cNvSpPr>
                  <a:spLocks noEditPoints="1"/>
                </p:cNvSpPr>
                <p:nvPr/>
              </p:nvSpPr>
              <p:spPr bwMode="auto">
                <a:xfrm>
                  <a:off x="-488950" y="5365751"/>
                  <a:ext cx="58738" cy="98425"/>
                </a:xfrm>
                <a:custGeom>
                  <a:avLst/>
                  <a:gdLst/>
                  <a:ahLst/>
                  <a:cxnLst>
                    <a:cxn ang="0">
                      <a:pos x="8" y="26"/>
                    </a:cxn>
                    <a:cxn ang="0">
                      <a:pos x="12" y="24"/>
                    </a:cxn>
                    <a:cxn ang="0">
                      <a:pos x="15" y="20"/>
                    </a:cxn>
                    <a:cxn ang="0">
                      <a:pos x="16" y="13"/>
                    </a:cxn>
                    <a:cxn ang="0">
                      <a:pos x="15" y="7"/>
                    </a:cxn>
                    <a:cxn ang="0">
                      <a:pos x="14" y="3"/>
                    </a:cxn>
                    <a:cxn ang="0">
                      <a:pos x="11" y="1"/>
                    </a:cxn>
                    <a:cxn ang="0">
                      <a:pos x="8" y="0"/>
                    </a:cxn>
                    <a:cxn ang="0">
                      <a:pos x="3" y="1"/>
                    </a:cxn>
                    <a:cxn ang="0">
                      <a:pos x="1" y="6"/>
                    </a:cxn>
                    <a:cxn ang="0">
                      <a:pos x="0" y="13"/>
                    </a:cxn>
                    <a:cxn ang="0">
                      <a:pos x="2" y="23"/>
                    </a:cxn>
                    <a:cxn ang="0">
                      <a:pos x="8" y="26"/>
                    </a:cxn>
                    <a:cxn ang="0">
                      <a:pos x="4" y="4"/>
                    </a:cxn>
                    <a:cxn ang="0">
                      <a:pos x="8" y="3"/>
                    </a:cxn>
                    <a:cxn ang="0">
                      <a:pos x="11" y="5"/>
                    </a:cxn>
                    <a:cxn ang="0">
                      <a:pos x="13" y="13"/>
                    </a:cxn>
                    <a:cxn ang="0">
                      <a:pos x="11" y="21"/>
                    </a:cxn>
                    <a:cxn ang="0">
                      <a:pos x="8" y="23"/>
                    </a:cxn>
                    <a:cxn ang="0">
                      <a:pos x="4" y="21"/>
                    </a:cxn>
                    <a:cxn ang="0">
                      <a:pos x="3" y="13"/>
                    </a:cxn>
                    <a:cxn ang="0">
                      <a:pos x="4" y="4"/>
                    </a:cxn>
                  </a:cxnLst>
                  <a:rect l="0" t="0" r="r" b="b"/>
                  <a:pathLst>
                    <a:path w="16" h="26">
                      <a:moveTo>
                        <a:pt x="8" y="26"/>
                      </a:moveTo>
                      <a:cubicBezTo>
                        <a:pt x="10" y="26"/>
                        <a:pt x="11" y="25"/>
                        <a:pt x="12" y="24"/>
                      </a:cubicBezTo>
                      <a:cubicBezTo>
                        <a:pt x="14" y="23"/>
                        <a:pt x="15" y="22"/>
                        <a:pt x="15" y="20"/>
                      </a:cubicBezTo>
                      <a:cubicBezTo>
                        <a:pt x="16" y="18"/>
                        <a:pt x="16" y="16"/>
                        <a:pt x="16" y="13"/>
                      </a:cubicBezTo>
                      <a:cubicBezTo>
                        <a:pt x="16" y="10"/>
                        <a:pt x="16" y="8"/>
                        <a:pt x="15" y="7"/>
                      </a:cubicBezTo>
                      <a:cubicBezTo>
                        <a:pt x="15" y="5"/>
                        <a:pt x="15" y="4"/>
                        <a:pt x="14" y="3"/>
                      </a:cubicBezTo>
                      <a:cubicBezTo>
                        <a:pt x="13" y="2"/>
                        <a:pt x="12" y="1"/>
                        <a:pt x="11" y="1"/>
                      </a:cubicBezTo>
                      <a:cubicBezTo>
                        <a:pt x="10" y="0"/>
                        <a:pt x="9" y="0"/>
                        <a:pt x="8" y="0"/>
                      </a:cubicBezTo>
                      <a:cubicBezTo>
                        <a:pt x="6" y="0"/>
                        <a:pt x="5" y="0"/>
                        <a:pt x="3" y="1"/>
                      </a:cubicBezTo>
                      <a:cubicBezTo>
                        <a:pt x="2" y="2"/>
                        <a:pt x="1" y="4"/>
                        <a:pt x="1" y="6"/>
                      </a:cubicBezTo>
                      <a:cubicBezTo>
                        <a:pt x="0" y="7"/>
                        <a:pt x="0" y="10"/>
                        <a:pt x="0" y="13"/>
                      </a:cubicBezTo>
                      <a:cubicBezTo>
                        <a:pt x="0" y="18"/>
                        <a:pt x="0" y="21"/>
                        <a:pt x="2" y="23"/>
                      </a:cubicBezTo>
                      <a:cubicBezTo>
                        <a:pt x="4" y="25"/>
                        <a:pt x="5" y="26"/>
                        <a:pt x="8" y="26"/>
                      </a:cubicBezTo>
                      <a:close/>
                      <a:moveTo>
                        <a:pt x="4" y="4"/>
                      </a:moveTo>
                      <a:cubicBezTo>
                        <a:pt x="5" y="3"/>
                        <a:pt x="6" y="3"/>
                        <a:pt x="8" y="3"/>
                      </a:cubicBezTo>
                      <a:cubicBezTo>
                        <a:pt x="9" y="3"/>
                        <a:pt x="10" y="3"/>
                        <a:pt x="11" y="5"/>
                      </a:cubicBezTo>
                      <a:cubicBezTo>
                        <a:pt x="12" y="6"/>
                        <a:pt x="13" y="9"/>
                        <a:pt x="13" y="13"/>
                      </a:cubicBezTo>
                      <a:cubicBezTo>
                        <a:pt x="13" y="17"/>
                        <a:pt x="12" y="20"/>
                        <a:pt x="11" y="21"/>
                      </a:cubicBezTo>
                      <a:cubicBezTo>
                        <a:pt x="10" y="22"/>
                        <a:pt x="9" y="23"/>
                        <a:pt x="8" y="23"/>
                      </a:cubicBezTo>
                      <a:cubicBezTo>
                        <a:pt x="6" y="23"/>
                        <a:pt x="5" y="22"/>
                        <a:pt x="4" y="21"/>
                      </a:cubicBezTo>
                      <a:cubicBezTo>
                        <a:pt x="3" y="20"/>
                        <a:pt x="3" y="17"/>
                        <a:pt x="3" y="13"/>
                      </a:cubicBezTo>
                      <a:cubicBezTo>
                        <a:pt x="3" y="9"/>
                        <a:pt x="3" y="6"/>
                        <a:pt x="4" y="4"/>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7" name="Freeform 35"/>
                <p:cNvSpPr>
                  <a:spLocks/>
                </p:cNvSpPr>
                <p:nvPr/>
              </p:nvSpPr>
              <p:spPr bwMode="auto">
                <a:xfrm>
                  <a:off x="-406400" y="5381626"/>
                  <a:ext cx="17463" cy="17463"/>
                </a:xfrm>
                <a:custGeom>
                  <a:avLst/>
                  <a:gdLst/>
                  <a:ahLst/>
                  <a:cxnLst>
                    <a:cxn ang="0">
                      <a:pos x="5" y="2"/>
                    </a:cxn>
                    <a:cxn ang="0">
                      <a:pos x="3" y="0"/>
                    </a:cxn>
                    <a:cxn ang="0">
                      <a:pos x="0" y="2"/>
                    </a:cxn>
                    <a:cxn ang="0">
                      <a:pos x="0" y="5"/>
                    </a:cxn>
                    <a:cxn ang="0">
                      <a:pos x="3" y="4"/>
                    </a:cxn>
                    <a:cxn ang="0">
                      <a:pos x="5" y="2"/>
                    </a:cxn>
                  </a:cxnLst>
                  <a:rect l="0" t="0" r="r" b="b"/>
                  <a:pathLst>
                    <a:path w="5" h="5">
                      <a:moveTo>
                        <a:pt x="5" y="2"/>
                      </a:moveTo>
                      <a:cubicBezTo>
                        <a:pt x="4" y="2"/>
                        <a:pt x="4" y="1"/>
                        <a:pt x="3" y="0"/>
                      </a:cubicBezTo>
                      <a:cubicBezTo>
                        <a:pt x="2" y="1"/>
                        <a:pt x="1" y="2"/>
                        <a:pt x="0" y="2"/>
                      </a:cubicBezTo>
                      <a:cubicBezTo>
                        <a:pt x="0" y="5"/>
                        <a:pt x="0" y="5"/>
                        <a:pt x="0" y="5"/>
                      </a:cubicBezTo>
                      <a:cubicBezTo>
                        <a:pt x="0" y="5"/>
                        <a:pt x="2" y="4"/>
                        <a:pt x="3" y="4"/>
                      </a:cubicBezTo>
                      <a:cubicBezTo>
                        <a:pt x="3" y="3"/>
                        <a:pt x="4" y="3"/>
                        <a:pt x="5" y="2"/>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8" name="Freeform 36"/>
                <p:cNvSpPr>
                  <a:spLocks/>
                </p:cNvSpPr>
                <p:nvPr/>
              </p:nvSpPr>
              <p:spPr bwMode="auto">
                <a:xfrm>
                  <a:off x="-384175" y="5395913"/>
                  <a:ext cx="11113" cy="63500"/>
                </a:xfrm>
                <a:custGeom>
                  <a:avLst/>
                  <a:gdLst/>
                  <a:ahLst/>
                  <a:cxnLst>
                    <a:cxn ang="0">
                      <a:pos x="3" y="3"/>
                    </a:cxn>
                    <a:cxn ang="0">
                      <a:pos x="1" y="3"/>
                    </a:cxn>
                    <a:cxn ang="0">
                      <a:pos x="0" y="0"/>
                    </a:cxn>
                    <a:cxn ang="0">
                      <a:pos x="0" y="17"/>
                    </a:cxn>
                    <a:cxn ang="0">
                      <a:pos x="3" y="17"/>
                    </a:cxn>
                    <a:cxn ang="0">
                      <a:pos x="3" y="3"/>
                    </a:cxn>
                  </a:cxnLst>
                  <a:rect l="0" t="0" r="r" b="b"/>
                  <a:pathLst>
                    <a:path w="3" h="17">
                      <a:moveTo>
                        <a:pt x="3" y="3"/>
                      </a:moveTo>
                      <a:cubicBezTo>
                        <a:pt x="2" y="3"/>
                        <a:pt x="2" y="3"/>
                        <a:pt x="1" y="3"/>
                      </a:cubicBezTo>
                      <a:cubicBezTo>
                        <a:pt x="1" y="2"/>
                        <a:pt x="0" y="1"/>
                        <a:pt x="0" y="0"/>
                      </a:cubicBezTo>
                      <a:cubicBezTo>
                        <a:pt x="0" y="17"/>
                        <a:pt x="0" y="17"/>
                        <a:pt x="0" y="17"/>
                      </a:cubicBezTo>
                      <a:cubicBezTo>
                        <a:pt x="3" y="17"/>
                        <a:pt x="3" y="17"/>
                        <a:pt x="3" y="17"/>
                      </a:cubicBezTo>
                      <a:lnTo>
                        <a:pt x="3" y="3"/>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59" name="Freeform 37"/>
                <p:cNvSpPr>
                  <a:spLocks/>
                </p:cNvSpPr>
                <p:nvPr/>
              </p:nvSpPr>
              <p:spPr bwMode="auto">
                <a:xfrm>
                  <a:off x="-342900" y="5407026"/>
                  <a:ext cx="60325" cy="57150"/>
                </a:xfrm>
                <a:custGeom>
                  <a:avLst/>
                  <a:gdLst/>
                  <a:ahLst/>
                  <a:cxnLst>
                    <a:cxn ang="0">
                      <a:pos x="8" y="15"/>
                    </a:cxn>
                    <a:cxn ang="0">
                      <a:pos x="12" y="13"/>
                    </a:cxn>
                    <a:cxn ang="0">
                      <a:pos x="15" y="9"/>
                    </a:cxn>
                    <a:cxn ang="0">
                      <a:pos x="16" y="4"/>
                    </a:cxn>
                    <a:cxn ang="0">
                      <a:pos x="13" y="3"/>
                    </a:cxn>
                    <a:cxn ang="0">
                      <a:pos x="11" y="10"/>
                    </a:cxn>
                    <a:cxn ang="0">
                      <a:pos x="8" y="12"/>
                    </a:cxn>
                    <a:cxn ang="0">
                      <a:pos x="4" y="10"/>
                    </a:cxn>
                    <a:cxn ang="0">
                      <a:pos x="3" y="2"/>
                    </a:cxn>
                    <a:cxn ang="0">
                      <a:pos x="3" y="1"/>
                    </a:cxn>
                    <a:cxn ang="0">
                      <a:pos x="0" y="0"/>
                    </a:cxn>
                    <a:cxn ang="0">
                      <a:pos x="0" y="2"/>
                    </a:cxn>
                    <a:cxn ang="0">
                      <a:pos x="2" y="12"/>
                    </a:cxn>
                    <a:cxn ang="0">
                      <a:pos x="8" y="15"/>
                    </a:cxn>
                  </a:cxnLst>
                  <a:rect l="0" t="0" r="r" b="b"/>
                  <a:pathLst>
                    <a:path w="16" h="15">
                      <a:moveTo>
                        <a:pt x="8" y="15"/>
                      </a:moveTo>
                      <a:cubicBezTo>
                        <a:pt x="10" y="15"/>
                        <a:pt x="11" y="14"/>
                        <a:pt x="12" y="13"/>
                      </a:cubicBezTo>
                      <a:cubicBezTo>
                        <a:pt x="14" y="12"/>
                        <a:pt x="14" y="11"/>
                        <a:pt x="15" y="9"/>
                      </a:cubicBezTo>
                      <a:cubicBezTo>
                        <a:pt x="15" y="8"/>
                        <a:pt x="16" y="6"/>
                        <a:pt x="16" y="4"/>
                      </a:cubicBezTo>
                      <a:cubicBezTo>
                        <a:pt x="15" y="4"/>
                        <a:pt x="14" y="3"/>
                        <a:pt x="13" y="3"/>
                      </a:cubicBezTo>
                      <a:cubicBezTo>
                        <a:pt x="13" y="6"/>
                        <a:pt x="12" y="9"/>
                        <a:pt x="11" y="10"/>
                      </a:cubicBezTo>
                      <a:cubicBezTo>
                        <a:pt x="10" y="11"/>
                        <a:pt x="9" y="12"/>
                        <a:pt x="8" y="12"/>
                      </a:cubicBezTo>
                      <a:cubicBezTo>
                        <a:pt x="6" y="12"/>
                        <a:pt x="5" y="11"/>
                        <a:pt x="4" y="10"/>
                      </a:cubicBezTo>
                      <a:cubicBezTo>
                        <a:pt x="3" y="9"/>
                        <a:pt x="3" y="6"/>
                        <a:pt x="3" y="2"/>
                      </a:cubicBezTo>
                      <a:cubicBezTo>
                        <a:pt x="3" y="1"/>
                        <a:pt x="3" y="1"/>
                        <a:pt x="3" y="1"/>
                      </a:cubicBezTo>
                      <a:cubicBezTo>
                        <a:pt x="2" y="0"/>
                        <a:pt x="1" y="0"/>
                        <a:pt x="0" y="0"/>
                      </a:cubicBezTo>
                      <a:cubicBezTo>
                        <a:pt x="0" y="1"/>
                        <a:pt x="0" y="1"/>
                        <a:pt x="0" y="2"/>
                      </a:cubicBezTo>
                      <a:cubicBezTo>
                        <a:pt x="0" y="7"/>
                        <a:pt x="0" y="10"/>
                        <a:pt x="2" y="12"/>
                      </a:cubicBezTo>
                      <a:cubicBezTo>
                        <a:pt x="3" y="14"/>
                        <a:pt x="5" y="15"/>
                        <a:pt x="8" y="1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0" name="Freeform 38"/>
                <p:cNvSpPr>
                  <a:spLocks/>
                </p:cNvSpPr>
                <p:nvPr/>
              </p:nvSpPr>
              <p:spPr bwMode="auto">
                <a:xfrm>
                  <a:off x="-268287" y="5429251"/>
                  <a:ext cx="41275" cy="34925"/>
                </a:xfrm>
                <a:custGeom>
                  <a:avLst/>
                  <a:gdLst/>
                  <a:ahLst/>
                  <a:cxnLst>
                    <a:cxn ang="0">
                      <a:pos x="7" y="9"/>
                    </a:cxn>
                    <a:cxn ang="0">
                      <a:pos x="11" y="8"/>
                    </a:cxn>
                    <a:cxn ang="0">
                      <a:pos x="9" y="6"/>
                    </a:cxn>
                    <a:cxn ang="0">
                      <a:pos x="7" y="6"/>
                    </a:cxn>
                    <a:cxn ang="0">
                      <a:pos x="4" y="4"/>
                    </a:cxn>
                    <a:cxn ang="0">
                      <a:pos x="3" y="2"/>
                    </a:cxn>
                    <a:cxn ang="0">
                      <a:pos x="0" y="0"/>
                    </a:cxn>
                    <a:cxn ang="0">
                      <a:pos x="2" y="6"/>
                    </a:cxn>
                    <a:cxn ang="0">
                      <a:pos x="7" y="9"/>
                    </a:cxn>
                  </a:cxnLst>
                  <a:rect l="0" t="0" r="r" b="b"/>
                  <a:pathLst>
                    <a:path w="11" h="9">
                      <a:moveTo>
                        <a:pt x="7" y="9"/>
                      </a:moveTo>
                      <a:cubicBezTo>
                        <a:pt x="9" y="9"/>
                        <a:pt x="10" y="8"/>
                        <a:pt x="11" y="8"/>
                      </a:cubicBezTo>
                      <a:cubicBezTo>
                        <a:pt x="10" y="7"/>
                        <a:pt x="10" y="6"/>
                        <a:pt x="9" y="6"/>
                      </a:cubicBezTo>
                      <a:cubicBezTo>
                        <a:pt x="8" y="6"/>
                        <a:pt x="8" y="6"/>
                        <a:pt x="7" y="6"/>
                      </a:cubicBezTo>
                      <a:cubicBezTo>
                        <a:pt x="6" y="6"/>
                        <a:pt x="5" y="5"/>
                        <a:pt x="4" y="4"/>
                      </a:cubicBezTo>
                      <a:cubicBezTo>
                        <a:pt x="3" y="4"/>
                        <a:pt x="3" y="3"/>
                        <a:pt x="3" y="2"/>
                      </a:cubicBezTo>
                      <a:cubicBezTo>
                        <a:pt x="2" y="1"/>
                        <a:pt x="1" y="0"/>
                        <a:pt x="0" y="0"/>
                      </a:cubicBezTo>
                      <a:cubicBezTo>
                        <a:pt x="0" y="2"/>
                        <a:pt x="0" y="5"/>
                        <a:pt x="2" y="6"/>
                      </a:cubicBezTo>
                      <a:cubicBezTo>
                        <a:pt x="3" y="8"/>
                        <a:pt x="5" y="9"/>
                        <a:pt x="7" y="9"/>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1" name="Freeform 39"/>
                <p:cNvSpPr>
                  <a:spLocks/>
                </p:cNvSpPr>
                <p:nvPr/>
              </p:nvSpPr>
              <p:spPr bwMode="auto">
                <a:xfrm>
                  <a:off x="-1052512" y="5553076"/>
                  <a:ext cx="11113" cy="26988"/>
                </a:xfrm>
                <a:custGeom>
                  <a:avLst/>
                  <a:gdLst/>
                  <a:ahLst/>
                  <a:cxnLst>
                    <a:cxn ang="0">
                      <a:pos x="3" y="0"/>
                    </a:cxn>
                    <a:cxn ang="0">
                      <a:pos x="0" y="4"/>
                    </a:cxn>
                    <a:cxn ang="0">
                      <a:pos x="0" y="7"/>
                    </a:cxn>
                    <a:cxn ang="0">
                      <a:pos x="3" y="7"/>
                    </a:cxn>
                    <a:cxn ang="0">
                      <a:pos x="3" y="0"/>
                    </a:cxn>
                  </a:cxnLst>
                  <a:rect l="0" t="0" r="r" b="b"/>
                  <a:pathLst>
                    <a:path w="3" h="7">
                      <a:moveTo>
                        <a:pt x="3" y="0"/>
                      </a:moveTo>
                      <a:cubicBezTo>
                        <a:pt x="2" y="1"/>
                        <a:pt x="1" y="2"/>
                        <a:pt x="0" y="4"/>
                      </a:cubicBezTo>
                      <a:cubicBezTo>
                        <a:pt x="0" y="7"/>
                        <a:pt x="0" y="7"/>
                        <a:pt x="0" y="7"/>
                      </a:cubicBezTo>
                      <a:cubicBezTo>
                        <a:pt x="3" y="7"/>
                        <a:pt x="3" y="7"/>
                        <a:pt x="3" y="7"/>
                      </a:cubicBezTo>
                      <a:lnTo>
                        <a:pt x="3" y="0"/>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2" name="Freeform 40"/>
                <p:cNvSpPr>
                  <a:spLocks/>
                </p:cNvSpPr>
                <p:nvPr/>
              </p:nvSpPr>
              <p:spPr bwMode="auto">
                <a:xfrm>
                  <a:off x="-992187" y="5508626"/>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0" y="0"/>
                        <a:pt x="0" y="0"/>
                        <a:pt x="1" y="0"/>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3" name="Freeform 41"/>
                <p:cNvSpPr>
                  <a:spLocks/>
                </p:cNvSpPr>
                <p:nvPr/>
              </p:nvSpPr>
              <p:spPr bwMode="auto">
                <a:xfrm>
                  <a:off x="-989012" y="5500688"/>
                  <a:ext cx="12700" cy="79375"/>
                </a:xfrm>
                <a:custGeom>
                  <a:avLst/>
                  <a:gdLst/>
                  <a:ahLst/>
                  <a:cxnLst>
                    <a:cxn ang="0">
                      <a:pos x="3" y="21"/>
                    </a:cxn>
                    <a:cxn ang="0">
                      <a:pos x="3" y="0"/>
                    </a:cxn>
                    <a:cxn ang="0">
                      <a:pos x="0" y="2"/>
                    </a:cxn>
                    <a:cxn ang="0">
                      <a:pos x="0" y="21"/>
                    </a:cxn>
                    <a:cxn ang="0">
                      <a:pos x="3" y="21"/>
                    </a:cxn>
                  </a:cxnLst>
                  <a:rect l="0" t="0" r="r" b="b"/>
                  <a:pathLst>
                    <a:path w="3" h="21">
                      <a:moveTo>
                        <a:pt x="3" y="21"/>
                      </a:moveTo>
                      <a:cubicBezTo>
                        <a:pt x="3" y="0"/>
                        <a:pt x="3" y="0"/>
                        <a:pt x="3" y="0"/>
                      </a:cubicBezTo>
                      <a:cubicBezTo>
                        <a:pt x="2" y="1"/>
                        <a:pt x="1" y="1"/>
                        <a:pt x="0" y="2"/>
                      </a:cubicBezTo>
                      <a:cubicBezTo>
                        <a:pt x="0" y="21"/>
                        <a:pt x="0" y="21"/>
                        <a:pt x="0" y="21"/>
                      </a:cubicBezTo>
                      <a:lnTo>
                        <a:pt x="3" y="21"/>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4" name="Freeform 42"/>
                <p:cNvSpPr>
                  <a:spLocks/>
                </p:cNvSpPr>
                <p:nvPr/>
              </p:nvSpPr>
              <p:spPr bwMode="auto">
                <a:xfrm>
                  <a:off x="-1011237" y="5508626"/>
                  <a:ext cx="19050" cy="11113"/>
                </a:xfrm>
                <a:custGeom>
                  <a:avLst/>
                  <a:gdLst/>
                  <a:ahLst/>
                  <a:cxnLst>
                    <a:cxn ang="0">
                      <a:pos x="0" y="3"/>
                    </a:cxn>
                    <a:cxn ang="0">
                      <a:pos x="3" y="2"/>
                    </a:cxn>
                    <a:cxn ang="0">
                      <a:pos x="5" y="0"/>
                    </a:cxn>
                    <a:cxn ang="0">
                      <a:pos x="0" y="3"/>
                    </a:cxn>
                  </a:cxnLst>
                  <a:rect l="0" t="0" r="r" b="b"/>
                  <a:pathLst>
                    <a:path w="5" h="3">
                      <a:moveTo>
                        <a:pt x="0" y="3"/>
                      </a:moveTo>
                      <a:cubicBezTo>
                        <a:pt x="1" y="3"/>
                        <a:pt x="2" y="3"/>
                        <a:pt x="3" y="2"/>
                      </a:cubicBezTo>
                      <a:cubicBezTo>
                        <a:pt x="4" y="1"/>
                        <a:pt x="4" y="1"/>
                        <a:pt x="5" y="0"/>
                      </a:cubicBezTo>
                      <a:cubicBezTo>
                        <a:pt x="3" y="1"/>
                        <a:pt x="2" y="2"/>
                        <a:pt x="0"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5" name="Freeform 43"/>
                <p:cNvSpPr>
                  <a:spLocks noEditPoints="1"/>
                </p:cNvSpPr>
                <p:nvPr/>
              </p:nvSpPr>
              <p:spPr bwMode="auto">
                <a:xfrm>
                  <a:off x="-947737" y="5486401"/>
                  <a:ext cx="60325" cy="96838"/>
                </a:xfrm>
                <a:custGeom>
                  <a:avLst/>
                  <a:gdLst/>
                  <a:ahLst/>
                  <a:cxnLst>
                    <a:cxn ang="0">
                      <a:pos x="8" y="26"/>
                    </a:cxn>
                    <a:cxn ang="0">
                      <a:pos x="12" y="24"/>
                    </a:cxn>
                    <a:cxn ang="0">
                      <a:pos x="15" y="20"/>
                    </a:cxn>
                    <a:cxn ang="0">
                      <a:pos x="16" y="13"/>
                    </a:cxn>
                    <a:cxn ang="0">
                      <a:pos x="15" y="7"/>
                    </a:cxn>
                    <a:cxn ang="0">
                      <a:pos x="14" y="3"/>
                    </a:cxn>
                    <a:cxn ang="0">
                      <a:pos x="11" y="1"/>
                    </a:cxn>
                    <a:cxn ang="0">
                      <a:pos x="8" y="0"/>
                    </a:cxn>
                    <a:cxn ang="0">
                      <a:pos x="3" y="2"/>
                    </a:cxn>
                    <a:cxn ang="0">
                      <a:pos x="1" y="6"/>
                    </a:cxn>
                    <a:cxn ang="0">
                      <a:pos x="0" y="13"/>
                    </a:cxn>
                    <a:cxn ang="0">
                      <a:pos x="2" y="23"/>
                    </a:cxn>
                    <a:cxn ang="0">
                      <a:pos x="8" y="26"/>
                    </a:cxn>
                    <a:cxn ang="0">
                      <a:pos x="4" y="5"/>
                    </a:cxn>
                    <a:cxn ang="0">
                      <a:pos x="8" y="3"/>
                    </a:cxn>
                    <a:cxn ang="0">
                      <a:pos x="11" y="5"/>
                    </a:cxn>
                    <a:cxn ang="0">
                      <a:pos x="13" y="13"/>
                    </a:cxn>
                    <a:cxn ang="0">
                      <a:pos x="11" y="21"/>
                    </a:cxn>
                    <a:cxn ang="0">
                      <a:pos x="8" y="23"/>
                    </a:cxn>
                    <a:cxn ang="0">
                      <a:pos x="4" y="21"/>
                    </a:cxn>
                    <a:cxn ang="0">
                      <a:pos x="3" y="13"/>
                    </a:cxn>
                    <a:cxn ang="0">
                      <a:pos x="4" y="5"/>
                    </a:cxn>
                  </a:cxnLst>
                  <a:rect l="0" t="0" r="r" b="b"/>
                  <a:pathLst>
                    <a:path w="16" h="26">
                      <a:moveTo>
                        <a:pt x="8" y="26"/>
                      </a:moveTo>
                      <a:cubicBezTo>
                        <a:pt x="10" y="26"/>
                        <a:pt x="11" y="25"/>
                        <a:pt x="12" y="24"/>
                      </a:cubicBezTo>
                      <a:cubicBezTo>
                        <a:pt x="14" y="23"/>
                        <a:pt x="14" y="22"/>
                        <a:pt x="15" y="20"/>
                      </a:cubicBezTo>
                      <a:cubicBezTo>
                        <a:pt x="16" y="18"/>
                        <a:pt x="16" y="16"/>
                        <a:pt x="16" y="13"/>
                      </a:cubicBezTo>
                      <a:cubicBezTo>
                        <a:pt x="16" y="11"/>
                        <a:pt x="16" y="9"/>
                        <a:pt x="15" y="7"/>
                      </a:cubicBezTo>
                      <a:cubicBezTo>
                        <a:pt x="15" y="6"/>
                        <a:pt x="15" y="4"/>
                        <a:pt x="14" y="3"/>
                      </a:cubicBezTo>
                      <a:cubicBezTo>
                        <a:pt x="13" y="2"/>
                        <a:pt x="12" y="2"/>
                        <a:pt x="11" y="1"/>
                      </a:cubicBezTo>
                      <a:cubicBezTo>
                        <a:pt x="10" y="1"/>
                        <a:pt x="9" y="0"/>
                        <a:pt x="8" y="0"/>
                      </a:cubicBezTo>
                      <a:cubicBezTo>
                        <a:pt x="6" y="0"/>
                        <a:pt x="4" y="1"/>
                        <a:pt x="3" y="2"/>
                      </a:cubicBezTo>
                      <a:cubicBezTo>
                        <a:pt x="2" y="3"/>
                        <a:pt x="1" y="4"/>
                        <a:pt x="1" y="6"/>
                      </a:cubicBezTo>
                      <a:cubicBezTo>
                        <a:pt x="0" y="8"/>
                        <a:pt x="0" y="10"/>
                        <a:pt x="0" y="13"/>
                      </a:cubicBezTo>
                      <a:cubicBezTo>
                        <a:pt x="0" y="18"/>
                        <a:pt x="0" y="21"/>
                        <a:pt x="2" y="23"/>
                      </a:cubicBezTo>
                      <a:cubicBezTo>
                        <a:pt x="3" y="25"/>
                        <a:pt x="5" y="26"/>
                        <a:pt x="8" y="26"/>
                      </a:cubicBezTo>
                      <a:close/>
                      <a:moveTo>
                        <a:pt x="4" y="5"/>
                      </a:moveTo>
                      <a:cubicBezTo>
                        <a:pt x="5" y="3"/>
                        <a:pt x="6" y="3"/>
                        <a:pt x="8" y="3"/>
                      </a:cubicBezTo>
                      <a:cubicBezTo>
                        <a:pt x="9" y="3"/>
                        <a:pt x="10" y="4"/>
                        <a:pt x="11" y="5"/>
                      </a:cubicBezTo>
                      <a:cubicBezTo>
                        <a:pt x="12" y="6"/>
                        <a:pt x="13" y="9"/>
                        <a:pt x="13" y="13"/>
                      </a:cubicBezTo>
                      <a:cubicBezTo>
                        <a:pt x="13" y="17"/>
                        <a:pt x="12" y="20"/>
                        <a:pt x="11" y="21"/>
                      </a:cubicBezTo>
                      <a:cubicBezTo>
                        <a:pt x="10" y="23"/>
                        <a:pt x="9" y="23"/>
                        <a:pt x="8" y="23"/>
                      </a:cubicBezTo>
                      <a:cubicBezTo>
                        <a:pt x="6" y="23"/>
                        <a:pt x="5" y="23"/>
                        <a:pt x="4" y="21"/>
                      </a:cubicBezTo>
                      <a:cubicBezTo>
                        <a:pt x="3" y="20"/>
                        <a:pt x="3" y="17"/>
                        <a:pt x="3" y="13"/>
                      </a:cubicBezTo>
                      <a:cubicBezTo>
                        <a:pt x="3" y="9"/>
                        <a:pt x="3" y="6"/>
                        <a:pt x="4"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6" name="Freeform 44"/>
                <p:cNvSpPr>
                  <a:spLocks/>
                </p:cNvSpPr>
                <p:nvPr/>
              </p:nvSpPr>
              <p:spPr bwMode="auto">
                <a:xfrm>
                  <a:off x="-868362" y="5486401"/>
                  <a:ext cx="38100" cy="93663"/>
                </a:xfrm>
                <a:custGeom>
                  <a:avLst/>
                  <a:gdLst/>
                  <a:ahLst/>
                  <a:cxnLst>
                    <a:cxn ang="0">
                      <a:pos x="7" y="25"/>
                    </a:cxn>
                    <a:cxn ang="0">
                      <a:pos x="10" y="25"/>
                    </a:cxn>
                    <a:cxn ang="0">
                      <a:pos x="10" y="0"/>
                    </a:cxn>
                    <a:cxn ang="0">
                      <a:pos x="8" y="0"/>
                    </a:cxn>
                    <a:cxn ang="0">
                      <a:pos x="5" y="4"/>
                    </a:cxn>
                    <a:cxn ang="0">
                      <a:pos x="0" y="7"/>
                    </a:cxn>
                    <a:cxn ang="0">
                      <a:pos x="0" y="10"/>
                    </a:cxn>
                    <a:cxn ang="0">
                      <a:pos x="4" y="8"/>
                    </a:cxn>
                    <a:cxn ang="0">
                      <a:pos x="7" y="6"/>
                    </a:cxn>
                    <a:cxn ang="0">
                      <a:pos x="7" y="25"/>
                    </a:cxn>
                  </a:cxnLst>
                  <a:rect l="0" t="0" r="r" b="b"/>
                  <a:pathLst>
                    <a:path w="10" h="25">
                      <a:moveTo>
                        <a:pt x="7" y="25"/>
                      </a:moveTo>
                      <a:cubicBezTo>
                        <a:pt x="10" y="25"/>
                        <a:pt x="10" y="25"/>
                        <a:pt x="10" y="25"/>
                      </a:cubicBezTo>
                      <a:cubicBezTo>
                        <a:pt x="10" y="0"/>
                        <a:pt x="10" y="0"/>
                        <a:pt x="10" y="0"/>
                      </a:cubicBezTo>
                      <a:cubicBezTo>
                        <a:pt x="8" y="0"/>
                        <a:pt x="8" y="0"/>
                        <a:pt x="8" y="0"/>
                      </a:cubicBezTo>
                      <a:cubicBezTo>
                        <a:pt x="7" y="1"/>
                        <a:pt x="6" y="2"/>
                        <a:pt x="5" y="4"/>
                      </a:cubicBezTo>
                      <a:cubicBezTo>
                        <a:pt x="4" y="5"/>
                        <a:pt x="2" y="6"/>
                        <a:pt x="0" y="7"/>
                      </a:cubicBezTo>
                      <a:cubicBezTo>
                        <a:pt x="0" y="10"/>
                        <a:pt x="0" y="10"/>
                        <a:pt x="0" y="10"/>
                      </a:cubicBezTo>
                      <a:cubicBezTo>
                        <a:pt x="1" y="9"/>
                        <a:pt x="2" y="9"/>
                        <a:pt x="4" y="8"/>
                      </a:cubicBezTo>
                      <a:cubicBezTo>
                        <a:pt x="5" y="7"/>
                        <a:pt x="6" y="7"/>
                        <a:pt x="7" y="6"/>
                      </a:cubicBezTo>
                      <a:lnTo>
                        <a:pt x="7" y="25"/>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7" name="Freeform 45"/>
                <p:cNvSpPr>
                  <a:spLocks noEditPoints="1"/>
                </p:cNvSpPr>
                <p:nvPr/>
              </p:nvSpPr>
              <p:spPr bwMode="auto">
                <a:xfrm>
                  <a:off x="-800100" y="5486401"/>
                  <a:ext cx="58738" cy="96838"/>
                </a:xfrm>
                <a:custGeom>
                  <a:avLst/>
                  <a:gdLst/>
                  <a:ahLst/>
                  <a:cxnLst>
                    <a:cxn ang="0">
                      <a:pos x="11" y="1"/>
                    </a:cxn>
                    <a:cxn ang="0">
                      <a:pos x="8" y="0"/>
                    </a:cxn>
                    <a:cxn ang="0">
                      <a:pos x="3" y="2"/>
                    </a:cxn>
                    <a:cxn ang="0">
                      <a:pos x="0" y="6"/>
                    </a:cxn>
                    <a:cxn ang="0">
                      <a:pos x="0" y="13"/>
                    </a:cxn>
                    <a:cxn ang="0">
                      <a:pos x="2" y="23"/>
                    </a:cxn>
                    <a:cxn ang="0">
                      <a:pos x="8" y="26"/>
                    </a:cxn>
                    <a:cxn ang="0">
                      <a:pos x="12" y="24"/>
                    </a:cxn>
                    <a:cxn ang="0">
                      <a:pos x="15" y="20"/>
                    </a:cxn>
                    <a:cxn ang="0">
                      <a:pos x="16" y="13"/>
                    </a:cxn>
                    <a:cxn ang="0">
                      <a:pos x="15" y="7"/>
                    </a:cxn>
                    <a:cxn ang="0">
                      <a:pos x="14" y="3"/>
                    </a:cxn>
                    <a:cxn ang="0">
                      <a:pos x="11" y="1"/>
                    </a:cxn>
                    <a:cxn ang="0">
                      <a:pos x="11" y="21"/>
                    </a:cxn>
                    <a:cxn ang="0">
                      <a:pos x="8" y="23"/>
                    </a:cxn>
                    <a:cxn ang="0">
                      <a:pos x="4" y="21"/>
                    </a:cxn>
                    <a:cxn ang="0">
                      <a:pos x="3" y="13"/>
                    </a:cxn>
                    <a:cxn ang="0">
                      <a:pos x="4" y="5"/>
                    </a:cxn>
                    <a:cxn ang="0">
                      <a:pos x="8" y="3"/>
                    </a:cxn>
                    <a:cxn ang="0">
                      <a:pos x="11" y="5"/>
                    </a:cxn>
                    <a:cxn ang="0">
                      <a:pos x="13" y="13"/>
                    </a:cxn>
                    <a:cxn ang="0">
                      <a:pos x="11" y="21"/>
                    </a:cxn>
                  </a:cxnLst>
                  <a:rect l="0" t="0" r="r" b="b"/>
                  <a:pathLst>
                    <a:path w="16" h="26">
                      <a:moveTo>
                        <a:pt x="11" y="1"/>
                      </a:moveTo>
                      <a:cubicBezTo>
                        <a:pt x="10" y="1"/>
                        <a:pt x="9" y="0"/>
                        <a:pt x="8" y="0"/>
                      </a:cubicBezTo>
                      <a:cubicBezTo>
                        <a:pt x="6" y="0"/>
                        <a:pt x="4" y="1"/>
                        <a:pt x="3" y="2"/>
                      </a:cubicBezTo>
                      <a:cubicBezTo>
                        <a:pt x="2" y="3"/>
                        <a:pt x="1" y="4"/>
                        <a:pt x="0" y="6"/>
                      </a:cubicBezTo>
                      <a:cubicBezTo>
                        <a:pt x="0" y="8"/>
                        <a:pt x="0" y="10"/>
                        <a:pt x="0" y="13"/>
                      </a:cubicBezTo>
                      <a:cubicBezTo>
                        <a:pt x="0" y="18"/>
                        <a:pt x="0" y="21"/>
                        <a:pt x="2" y="23"/>
                      </a:cubicBezTo>
                      <a:cubicBezTo>
                        <a:pt x="3" y="25"/>
                        <a:pt x="5" y="26"/>
                        <a:pt x="8" y="26"/>
                      </a:cubicBezTo>
                      <a:cubicBezTo>
                        <a:pt x="10" y="26"/>
                        <a:pt x="11" y="25"/>
                        <a:pt x="12" y="24"/>
                      </a:cubicBezTo>
                      <a:cubicBezTo>
                        <a:pt x="13" y="23"/>
                        <a:pt x="14" y="22"/>
                        <a:pt x="15" y="20"/>
                      </a:cubicBezTo>
                      <a:cubicBezTo>
                        <a:pt x="16" y="18"/>
                        <a:pt x="16" y="16"/>
                        <a:pt x="16" y="13"/>
                      </a:cubicBezTo>
                      <a:cubicBezTo>
                        <a:pt x="16" y="11"/>
                        <a:pt x="16" y="9"/>
                        <a:pt x="15" y="7"/>
                      </a:cubicBezTo>
                      <a:cubicBezTo>
                        <a:pt x="15" y="6"/>
                        <a:pt x="14" y="4"/>
                        <a:pt x="14" y="3"/>
                      </a:cubicBezTo>
                      <a:cubicBezTo>
                        <a:pt x="13" y="2"/>
                        <a:pt x="12" y="2"/>
                        <a:pt x="11" y="1"/>
                      </a:cubicBezTo>
                      <a:close/>
                      <a:moveTo>
                        <a:pt x="11" y="21"/>
                      </a:moveTo>
                      <a:cubicBezTo>
                        <a:pt x="10" y="23"/>
                        <a:pt x="9" y="23"/>
                        <a:pt x="8" y="23"/>
                      </a:cubicBezTo>
                      <a:cubicBezTo>
                        <a:pt x="6" y="23"/>
                        <a:pt x="5" y="23"/>
                        <a:pt x="4" y="21"/>
                      </a:cubicBezTo>
                      <a:cubicBezTo>
                        <a:pt x="3" y="20"/>
                        <a:pt x="3" y="17"/>
                        <a:pt x="3" y="13"/>
                      </a:cubicBezTo>
                      <a:cubicBezTo>
                        <a:pt x="3" y="9"/>
                        <a:pt x="3" y="6"/>
                        <a:pt x="4" y="5"/>
                      </a:cubicBezTo>
                      <a:cubicBezTo>
                        <a:pt x="5" y="3"/>
                        <a:pt x="6" y="3"/>
                        <a:pt x="8" y="3"/>
                      </a:cubicBezTo>
                      <a:cubicBezTo>
                        <a:pt x="9" y="3"/>
                        <a:pt x="10" y="4"/>
                        <a:pt x="11" y="5"/>
                      </a:cubicBezTo>
                      <a:cubicBezTo>
                        <a:pt x="12" y="6"/>
                        <a:pt x="13" y="9"/>
                        <a:pt x="13" y="13"/>
                      </a:cubicBezTo>
                      <a:cubicBezTo>
                        <a:pt x="13" y="17"/>
                        <a:pt x="12" y="20"/>
                        <a:pt x="11" y="2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8" name="Freeform 46"/>
                <p:cNvSpPr>
                  <a:spLocks/>
                </p:cNvSpPr>
                <p:nvPr/>
              </p:nvSpPr>
              <p:spPr bwMode="auto">
                <a:xfrm>
                  <a:off x="-722312" y="5486401"/>
                  <a:ext cx="38100" cy="93663"/>
                </a:xfrm>
                <a:custGeom>
                  <a:avLst/>
                  <a:gdLst/>
                  <a:ahLst/>
                  <a:cxnLst>
                    <a:cxn ang="0">
                      <a:pos x="7" y="25"/>
                    </a:cxn>
                    <a:cxn ang="0">
                      <a:pos x="10" y="25"/>
                    </a:cxn>
                    <a:cxn ang="0">
                      <a:pos x="10" y="0"/>
                    </a:cxn>
                    <a:cxn ang="0">
                      <a:pos x="8" y="0"/>
                    </a:cxn>
                    <a:cxn ang="0">
                      <a:pos x="5" y="4"/>
                    </a:cxn>
                    <a:cxn ang="0">
                      <a:pos x="0" y="7"/>
                    </a:cxn>
                    <a:cxn ang="0">
                      <a:pos x="0" y="10"/>
                    </a:cxn>
                    <a:cxn ang="0">
                      <a:pos x="4" y="8"/>
                    </a:cxn>
                    <a:cxn ang="0">
                      <a:pos x="7" y="6"/>
                    </a:cxn>
                    <a:cxn ang="0">
                      <a:pos x="7" y="25"/>
                    </a:cxn>
                  </a:cxnLst>
                  <a:rect l="0" t="0" r="r" b="b"/>
                  <a:pathLst>
                    <a:path w="10" h="25">
                      <a:moveTo>
                        <a:pt x="7" y="25"/>
                      </a:moveTo>
                      <a:cubicBezTo>
                        <a:pt x="10" y="25"/>
                        <a:pt x="10" y="25"/>
                        <a:pt x="10" y="25"/>
                      </a:cubicBezTo>
                      <a:cubicBezTo>
                        <a:pt x="10" y="0"/>
                        <a:pt x="10" y="0"/>
                        <a:pt x="10" y="0"/>
                      </a:cubicBezTo>
                      <a:cubicBezTo>
                        <a:pt x="8" y="0"/>
                        <a:pt x="8" y="0"/>
                        <a:pt x="8" y="0"/>
                      </a:cubicBezTo>
                      <a:cubicBezTo>
                        <a:pt x="7" y="1"/>
                        <a:pt x="6" y="2"/>
                        <a:pt x="5" y="4"/>
                      </a:cubicBezTo>
                      <a:cubicBezTo>
                        <a:pt x="4" y="5"/>
                        <a:pt x="2" y="6"/>
                        <a:pt x="0" y="7"/>
                      </a:cubicBezTo>
                      <a:cubicBezTo>
                        <a:pt x="0" y="10"/>
                        <a:pt x="0" y="10"/>
                        <a:pt x="0" y="10"/>
                      </a:cubicBezTo>
                      <a:cubicBezTo>
                        <a:pt x="1" y="9"/>
                        <a:pt x="2" y="9"/>
                        <a:pt x="4" y="8"/>
                      </a:cubicBezTo>
                      <a:cubicBezTo>
                        <a:pt x="5" y="7"/>
                        <a:pt x="6" y="7"/>
                        <a:pt x="7" y="6"/>
                      </a:cubicBezTo>
                      <a:lnTo>
                        <a:pt x="7" y="25"/>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69" name="Freeform 47"/>
                <p:cNvSpPr>
                  <a:spLocks/>
                </p:cNvSpPr>
                <p:nvPr/>
              </p:nvSpPr>
              <p:spPr bwMode="auto">
                <a:xfrm>
                  <a:off x="-658812" y="5486401"/>
                  <a:ext cx="38100" cy="93663"/>
                </a:xfrm>
                <a:custGeom>
                  <a:avLst/>
                  <a:gdLst/>
                  <a:ahLst/>
                  <a:cxnLst>
                    <a:cxn ang="0">
                      <a:pos x="10" y="25"/>
                    </a:cxn>
                    <a:cxn ang="0">
                      <a:pos x="10" y="0"/>
                    </a:cxn>
                    <a:cxn ang="0">
                      <a:pos x="8" y="0"/>
                    </a:cxn>
                    <a:cxn ang="0">
                      <a:pos x="5" y="4"/>
                    </a:cxn>
                    <a:cxn ang="0">
                      <a:pos x="0" y="7"/>
                    </a:cxn>
                    <a:cxn ang="0">
                      <a:pos x="0" y="10"/>
                    </a:cxn>
                    <a:cxn ang="0">
                      <a:pos x="4" y="8"/>
                    </a:cxn>
                    <a:cxn ang="0">
                      <a:pos x="6" y="6"/>
                    </a:cxn>
                    <a:cxn ang="0">
                      <a:pos x="6" y="25"/>
                    </a:cxn>
                    <a:cxn ang="0">
                      <a:pos x="10" y="25"/>
                    </a:cxn>
                  </a:cxnLst>
                  <a:rect l="0" t="0" r="r" b="b"/>
                  <a:pathLst>
                    <a:path w="10" h="25">
                      <a:moveTo>
                        <a:pt x="10" y="25"/>
                      </a:moveTo>
                      <a:cubicBezTo>
                        <a:pt x="10" y="0"/>
                        <a:pt x="10" y="0"/>
                        <a:pt x="10" y="0"/>
                      </a:cubicBezTo>
                      <a:cubicBezTo>
                        <a:pt x="8" y="0"/>
                        <a:pt x="8" y="0"/>
                        <a:pt x="8" y="0"/>
                      </a:cubicBezTo>
                      <a:cubicBezTo>
                        <a:pt x="7" y="1"/>
                        <a:pt x="6" y="2"/>
                        <a:pt x="5" y="4"/>
                      </a:cubicBezTo>
                      <a:cubicBezTo>
                        <a:pt x="4" y="5"/>
                        <a:pt x="2" y="6"/>
                        <a:pt x="0" y="7"/>
                      </a:cubicBezTo>
                      <a:cubicBezTo>
                        <a:pt x="0" y="10"/>
                        <a:pt x="0" y="10"/>
                        <a:pt x="0" y="10"/>
                      </a:cubicBezTo>
                      <a:cubicBezTo>
                        <a:pt x="1" y="9"/>
                        <a:pt x="2" y="9"/>
                        <a:pt x="4" y="8"/>
                      </a:cubicBezTo>
                      <a:cubicBezTo>
                        <a:pt x="5" y="7"/>
                        <a:pt x="6" y="7"/>
                        <a:pt x="6" y="6"/>
                      </a:cubicBezTo>
                      <a:cubicBezTo>
                        <a:pt x="6" y="25"/>
                        <a:pt x="6" y="25"/>
                        <a:pt x="6" y="25"/>
                      </a:cubicBezTo>
                      <a:lnTo>
                        <a:pt x="10" y="25"/>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0" name="Freeform 48"/>
                <p:cNvSpPr>
                  <a:spLocks noEditPoints="1"/>
                </p:cNvSpPr>
                <p:nvPr/>
              </p:nvSpPr>
              <p:spPr bwMode="auto">
                <a:xfrm>
                  <a:off x="-593725" y="5486401"/>
                  <a:ext cx="63500" cy="96838"/>
                </a:xfrm>
                <a:custGeom>
                  <a:avLst/>
                  <a:gdLst/>
                  <a:ahLst/>
                  <a:cxnLst>
                    <a:cxn ang="0">
                      <a:pos x="16" y="20"/>
                    </a:cxn>
                    <a:cxn ang="0">
                      <a:pos x="17" y="13"/>
                    </a:cxn>
                    <a:cxn ang="0">
                      <a:pos x="16" y="7"/>
                    </a:cxn>
                    <a:cxn ang="0">
                      <a:pos x="15" y="3"/>
                    </a:cxn>
                    <a:cxn ang="0">
                      <a:pos x="12" y="1"/>
                    </a:cxn>
                    <a:cxn ang="0">
                      <a:pos x="9" y="0"/>
                    </a:cxn>
                    <a:cxn ang="0">
                      <a:pos x="4" y="2"/>
                    </a:cxn>
                    <a:cxn ang="0">
                      <a:pos x="1" y="6"/>
                    </a:cxn>
                    <a:cxn ang="0">
                      <a:pos x="0" y="13"/>
                    </a:cxn>
                    <a:cxn ang="0">
                      <a:pos x="3" y="23"/>
                    </a:cxn>
                    <a:cxn ang="0">
                      <a:pos x="9" y="26"/>
                    </a:cxn>
                    <a:cxn ang="0">
                      <a:pos x="13" y="24"/>
                    </a:cxn>
                    <a:cxn ang="0">
                      <a:pos x="16" y="20"/>
                    </a:cxn>
                    <a:cxn ang="0">
                      <a:pos x="9" y="23"/>
                    </a:cxn>
                    <a:cxn ang="0">
                      <a:pos x="5" y="21"/>
                    </a:cxn>
                    <a:cxn ang="0">
                      <a:pos x="4" y="13"/>
                    </a:cxn>
                    <a:cxn ang="0">
                      <a:pos x="5" y="5"/>
                    </a:cxn>
                    <a:cxn ang="0">
                      <a:pos x="9" y="3"/>
                    </a:cxn>
                    <a:cxn ang="0">
                      <a:pos x="12" y="5"/>
                    </a:cxn>
                    <a:cxn ang="0">
                      <a:pos x="14" y="13"/>
                    </a:cxn>
                    <a:cxn ang="0">
                      <a:pos x="12" y="21"/>
                    </a:cxn>
                    <a:cxn ang="0">
                      <a:pos x="9" y="23"/>
                    </a:cxn>
                  </a:cxnLst>
                  <a:rect l="0" t="0" r="r" b="b"/>
                  <a:pathLst>
                    <a:path w="17" h="26">
                      <a:moveTo>
                        <a:pt x="16" y="20"/>
                      </a:moveTo>
                      <a:cubicBezTo>
                        <a:pt x="16" y="18"/>
                        <a:pt x="17" y="16"/>
                        <a:pt x="17" y="13"/>
                      </a:cubicBezTo>
                      <a:cubicBezTo>
                        <a:pt x="17" y="11"/>
                        <a:pt x="17" y="9"/>
                        <a:pt x="16" y="7"/>
                      </a:cubicBezTo>
                      <a:cubicBezTo>
                        <a:pt x="16" y="6"/>
                        <a:pt x="15" y="4"/>
                        <a:pt x="15" y="3"/>
                      </a:cubicBezTo>
                      <a:cubicBezTo>
                        <a:pt x="14" y="2"/>
                        <a:pt x="13" y="2"/>
                        <a:pt x="12" y="1"/>
                      </a:cubicBezTo>
                      <a:cubicBezTo>
                        <a:pt x="11" y="1"/>
                        <a:pt x="10" y="0"/>
                        <a:pt x="9" y="0"/>
                      </a:cubicBezTo>
                      <a:cubicBezTo>
                        <a:pt x="7" y="0"/>
                        <a:pt x="5" y="1"/>
                        <a:pt x="4" y="2"/>
                      </a:cubicBezTo>
                      <a:cubicBezTo>
                        <a:pt x="3" y="3"/>
                        <a:pt x="2" y="4"/>
                        <a:pt x="1" y="6"/>
                      </a:cubicBezTo>
                      <a:cubicBezTo>
                        <a:pt x="1" y="8"/>
                        <a:pt x="0" y="10"/>
                        <a:pt x="0" y="13"/>
                      </a:cubicBezTo>
                      <a:cubicBezTo>
                        <a:pt x="0" y="18"/>
                        <a:pt x="1" y="21"/>
                        <a:pt x="3" y="23"/>
                      </a:cubicBezTo>
                      <a:cubicBezTo>
                        <a:pt x="4" y="25"/>
                        <a:pt x="6" y="26"/>
                        <a:pt x="9" y="26"/>
                      </a:cubicBezTo>
                      <a:cubicBezTo>
                        <a:pt x="10" y="26"/>
                        <a:pt x="12" y="25"/>
                        <a:pt x="13" y="24"/>
                      </a:cubicBezTo>
                      <a:cubicBezTo>
                        <a:pt x="14" y="23"/>
                        <a:pt x="15" y="22"/>
                        <a:pt x="16" y="20"/>
                      </a:cubicBezTo>
                      <a:close/>
                      <a:moveTo>
                        <a:pt x="9" y="23"/>
                      </a:moveTo>
                      <a:cubicBezTo>
                        <a:pt x="7" y="23"/>
                        <a:pt x="6" y="23"/>
                        <a:pt x="5" y="21"/>
                      </a:cubicBezTo>
                      <a:cubicBezTo>
                        <a:pt x="4" y="20"/>
                        <a:pt x="4" y="17"/>
                        <a:pt x="4" y="13"/>
                      </a:cubicBezTo>
                      <a:cubicBezTo>
                        <a:pt x="4" y="9"/>
                        <a:pt x="4" y="6"/>
                        <a:pt x="5" y="5"/>
                      </a:cubicBezTo>
                      <a:cubicBezTo>
                        <a:pt x="6" y="3"/>
                        <a:pt x="7" y="3"/>
                        <a:pt x="9" y="3"/>
                      </a:cubicBezTo>
                      <a:cubicBezTo>
                        <a:pt x="10" y="3"/>
                        <a:pt x="11" y="4"/>
                        <a:pt x="12" y="5"/>
                      </a:cubicBezTo>
                      <a:cubicBezTo>
                        <a:pt x="13" y="6"/>
                        <a:pt x="14" y="9"/>
                        <a:pt x="14" y="13"/>
                      </a:cubicBezTo>
                      <a:cubicBezTo>
                        <a:pt x="14" y="17"/>
                        <a:pt x="13" y="20"/>
                        <a:pt x="12" y="21"/>
                      </a:cubicBezTo>
                      <a:cubicBezTo>
                        <a:pt x="11" y="23"/>
                        <a:pt x="10" y="23"/>
                        <a:pt x="9" y="2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1" name="Freeform 49"/>
                <p:cNvSpPr>
                  <a:spLocks/>
                </p:cNvSpPr>
                <p:nvPr/>
              </p:nvSpPr>
              <p:spPr bwMode="auto">
                <a:xfrm>
                  <a:off x="-511175" y="5486401"/>
                  <a:ext cx="33338" cy="93663"/>
                </a:xfrm>
                <a:custGeom>
                  <a:avLst/>
                  <a:gdLst/>
                  <a:ahLst/>
                  <a:cxnLst>
                    <a:cxn ang="0">
                      <a:pos x="0" y="10"/>
                    </a:cxn>
                    <a:cxn ang="0">
                      <a:pos x="3" y="8"/>
                    </a:cxn>
                    <a:cxn ang="0">
                      <a:pos x="6" y="6"/>
                    </a:cxn>
                    <a:cxn ang="0">
                      <a:pos x="6" y="25"/>
                    </a:cxn>
                    <a:cxn ang="0">
                      <a:pos x="9" y="25"/>
                    </a:cxn>
                    <a:cxn ang="0">
                      <a:pos x="9" y="0"/>
                    </a:cxn>
                    <a:cxn ang="0">
                      <a:pos x="7" y="0"/>
                    </a:cxn>
                    <a:cxn ang="0">
                      <a:pos x="5" y="4"/>
                    </a:cxn>
                    <a:cxn ang="0">
                      <a:pos x="0" y="7"/>
                    </a:cxn>
                    <a:cxn ang="0">
                      <a:pos x="0" y="10"/>
                    </a:cxn>
                  </a:cxnLst>
                  <a:rect l="0" t="0" r="r" b="b"/>
                  <a:pathLst>
                    <a:path w="9" h="25">
                      <a:moveTo>
                        <a:pt x="0" y="10"/>
                      </a:moveTo>
                      <a:cubicBezTo>
                        <a:pt x="1" y="9"/>
                        <a:pt x="2" y="9"/>
                        <a:pt x="3" y="8"/>
                      </a:cubicBezTo>
                      <a:cubicBezTo>
                        <a:pt x="5" y="7"/>
                        <a:pt x="6" y="7"/>
                        <a:pt x="6" y="6"/>
                      </a:cubicBezTo>
                      <a:cubicBezTo>
                        <a:pt x="6" y="25"/>
                        <a:pt x="6" y="25"/>
                        <a:pt x="6" y="25"/>
                      </a:cubicBezTo>
                      <a:cubicBezTo>
                        <a:pt x="9" y="25"/>
                        <a:pt x="9" y="25"/>
                        <a:pt x="9" y="25"/>
                      </a:cubicBezTo>
                      <a:cubicBezTo>
                        <a:pt x="9" y="0"/>
                        <a:pt x="9" y="0"/>
                        <a:pt x="9" y="0"/>
                      </a:cubicBezTo>
                      <a:cubicBezTo>
                        <a:pt x="7" y="0"/>
                        <a:pt x="7" y="0"/>
                        <a:pt x="7" y="0"/>
                      </a:cubicBezTo>
                      <a:cubicBezTo>
                        <a:pt x="7" y="1"/>
                        <a:pt x="6" y="2"/>
                        <a:pt x="5" y="4"/>
                      </a:cubicBezTo>
                      <a:cubicBezTo>
                        <a:pt x="3" y="5"/>
                        <a:pt x="2" y="6"/>
                        <a:pt x="0" y="7"/>
                      </a:cubicBezTo>
                      <a:lnTo>
                        <a:pt x="0" y="10"/>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2" name="Freeform 50"/>
                <p:cNvSpPr>
                  <a:spLocks noEditPoints="1"/>
                </p:cNvSpPr>
                <p:nvPr/>
              </p:nvSpPr>
              <p:spPr bwMode="auto">
                <a:xfrm>
                  <a:off x="-447675" y="5486401"/>
                  <a:ext cx="63500" cy="96838"/>
                </a:xfrm>
                <a:custGeom>
                  <a:avLst/>
                  <a:gdLst/>
                  <a:ahLst/>
                  <a:cxnLst>
                    <a:cxn ang="0">
                      <a:pos x="1" y="6"/>
                    </a:cxn>
                    <a:cxn ang="0">
                      <a:pos x="0" y="13"/>
                    </a:cxn>
                    <a:cxn ang="0">
                      <a:pos x="3" y="23"/>
                    </a:cxn>
                    <a:cxn ang="0">
                      <a:pos x="9" y="26"/>
                    </a:cxn>
                    <a:cxn ang="0">
                      <a:pos x="13" y="24"/>
                    </a:cxn>
                    <a:cxn ang="0">
                      <a:pos x="16" y="20"/>
                    </a:cxn>
                    <a:cxn ang="0">
                      <a:pos x="17" y="13"/>
                    </a:cxn>
                    <a:cxn ang="0">
                      <a:pos x="16" y="7"/>
                    </a:cxn>
                    <a:cxn ang="0">
                      <a:pos x="15" y="3"/>
                    </a:cxn>
                    <a:cxn ang="0">
                      <a:pos x="12" y="1"/>
                    </a:cxn>
                    <a:cxn ang="0">
                      <a:pos x="9" y="0"/>
                    </a:cxn>
                    <a:cxn ang="0">
                      <a:pos x="4" y="2"/>
                    </a:cxn>
                    <a:cxn ang="0">
                      <a:pos x="1" y="6"/>
                    </a:cxn>
                    <a:cxn ang="0">
                      <a:pos x="8" y="3"/>
                    </a:cxn>
                    <a:cxn ang="0">
                      <a:pos x="12" y="5"/>
                    </a:cxn>
                    <a:cxn ang="0">
                      <a:pos x="14" y="13"/>
                    </a:cxn>
                    <a:cxn ang="0">
                      <a:pos x="12" y="21"/>
                    </a:cxn>
                    <a:cxn ang="0">
                      <a:pos x="9" y="23"/>
                    </a:cxn>
                    <a:cxn ang="0">
                      <a:pos x="5" y="21"/>
                    </a:cxn>
                    <a:cxn ang="0">
                      <a:pos x="4" y="13"/>
                    </a:cxn>
                    <a:cxn ang="0">
                      <a:pos x="5" y="5"/>
                    </a:cxn>
                    <a:cxn ang="0">
                      <a:pos x="8" y="3"/>
                    </a:cxn>
                  </a:cxnLst>
                  <a:rect l="0" t="0" r="r" b="b"/>
                  <a:pathLst>
                    <a:path w="17" h="26">
                      <a:moveTo>
                        <a:pt x="1" y="6"/>
                      </a:moveTo>
                      <a:cubicBezTo>
                        <a:pt x="1" y="8"/>
                        <a:pt x="0" y="10"/>
                        <a:pt x="0" y="13"/>
                      </a:cubicBezTo>
                      <a:cubicBezTo>
                        <a:pt x="0" y="18"/>
                        <a:pt x="1" y="21"/>
                        <a:pt x="3" y="23"/>
                      </a:cubicBezTo>
                      <a:cubicBezTo>
                        <a:pt x="4" y="25"/>
                        <a:pt x="6" y="26"/>
                        <a:pt x="9" y="26"/>
                      </a:cubicBezTo>
                      <a:cubicBezTo>
                        <a:pt x="10" y="26"/>
                        <a:pt x="12" y="25"/>
                        <a:pt x="13" y="24"/>
                      </a:cubicBezTo>
                      <a:cubicBezTo>
                        <a:pt x="14" y="23"/>
                        <a:pt x="15" y="22"/>
                        <a:pt x="16" y="20"/>
                      </a:cubicBezTo>
                      <a:cubicBezTo>
                        <a:pt x="16" y="18"/>
                        <a:pt x="17" y="16"/>
                        <a:pt x="17" y="13"/>
                      </a:cubicBezTo>
                      <a:cubicBezTo>
                        <a:pt x="17" y="11"/>
                        <a:pt x="17" y="9"/>
                        <a:pt x="16" y="7"/>
                      </a:cubicBezTo>
                      <a:cubicBezTo>
                        <a:pt x="16" y="6"/>
                        <a:pt x="15" y="4"/>
                        <a:pt x="15" y="3"/>
                      </a:cubicBezTo>
                      <a:cubicBezTo>
                        <a:pt x="14" y="2"/>
                        <a:pt x="13" y="2"/>
                        <a:pt x="12" y="1"/>
                      </a:cubicBezTo>
                      <a:cubicBezTo>
                        <a:pt x="11" y="1"/>
                        <a:pt x="10" y="0"/>
                        <a:pt x="9" y="0"/>
                      </a:cubicBezTo>
                      <a:cubicBezTo>
                        <a:pt x="7" y="0"/>
                        <a:pt x="5" y="1"/>
                        <a:pt x="4" y="2"/>
                      </a:cubicBezTo>
                      <a:cubicBezTo>
                        <a:pt x="3" y="3"/>
                        <a:pt x="2" y="4"/>
                        <a:pt x="1" y="6"/>
                      </a:cubicBezTo>
                      <a:close/>
                      <a:moveTo>
                        <a:pt x="8" y="3"/>
                      </a:moveTo>
                      <a:cubicBezTo>
                        <a:pt x="10" y="3"/>
                        <a:pt x="11" y="4"/>
                        <a:pt x="12" y="5"/>
                      </a:cubicBezTo>
                      <a:cubicBezTo>
                        <a:pt x="13" y="6"/>
                        <a:pt x="14" y="9"/>
                        <a:pt x="14" y="13"/>
                      </a:cubicBezTo>
                      <a:cubicBezTo>
                        <a:pt x="14" y="17"/>
                        <a:pt x="13" y="20"/>
                        <a:pt x="12" y="21"/>
                      </a:cubicBezTo>
                      <a:cubicBezTo>
                        <a:pt x="11" y="23"/>
                        <a:pt x="10" y="23"/>
                        <a:pt x="9" y="23"/>
                      </a:cubicBezTo>
                      <a:cubicBezTo>
                        <a:pt x="7" y="23"/>
                        <a:pt x="6" y="23"/>
                        <a:pt x="5" y="21"/>
                      </a:cubicBezTo>
                      <a:cubicBezTo>
                        <a:pt x="4" y="20"/>
                        <a:pt x="4" y="17"/>
                        <a:pt x="4" y="13"/>
                      </a:cubicBezTo>
                      <a:cubicBezTo>
                        <a:pt x="4" y="9"/>
                        <a:pt x="4" y="6"/>
                        <a:pt x="5" y="5"/>
                      </a:cubicBezTo>
                      <a:cubicBezTo>
                        <a:pt x="6" y="3"/>
                        <a:pt x="7" y="3"/>
                        <a:pt x="8"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3" name="Freeform 51"/>
                <p:cNvSpPr>
                  <a:spLocks/>
                </p:cNvSpPr>
                <p:nvPr/>
              </p:nvSpPr>
              <p:spPr bwMode="auto">
                <a:xfrm>
                  <a:off x="-365125" y="5486401"/>
                  <a:ext cx="33338" cy="93663"/>
                </a:xfrm>
                <a:custGeom>
                  <a:avLst/>
                  <a:gdLst/>
                  <a:ahLst/>
                  <a:cxnLst>
                    <a:cxn ang="0">
                      <a:pos x="6" y="6"/>
                    </a:cxn>
                    <a:cxn ang="0">
                      <a:pos x="6" y="25"/>
                    </a:cxn>
                    <a:cxn ang="0">
                      <a:pos x="9" y="25"/>
                    </a:cxn>
                    <a:cxn ang="0">
                      <a:pos x="9" y="0"/>
                    </a:cxn>
                    <a:cxn ang="0">
                      <a:pos x="7" y="0"/>
                    </a:cxn>
                    <a:cxn ang="0">
                      <a:pos x="5" y="4"/>
                    </a:cxn>
                    <a:cxn ang="0">
                      <a:pos x="0" y="7"/>
                    </a:cxn>
                    <a:cxn ang="0">
                      <a:pos x="0" y="10"/>
                    </a:cxn>
                    <a:cxn ang="0">
                      <a:pos x="3" y="8"/>
                    </a:cxn>
                    <a:cxn ang="0">
                      <a:pos x="6" y="6"/>
                    </a:cxn>
                  </a:cxnLst>
                  <a:rect l="0" t="0" r="r" b="b"/>
                  <a:pathLst>
                    <a:path w="9" h="25">
                      <a:moveTo>
                        <a:pt x="6" y="6"/>
                      </a:moveTo>
                      <a:cubicBezTo>
                        <a:pt x="6" y="25"/>
                        <a:pt x="6" y="25"/>
                        <a:pt x="6" y="25"/>
                      </a:cubicBezTo>
                      <a:cubicBezTo>
                        <a:pt x="9" y="25"/>
                        <a:pt x="9" y="25"/>
                        <a:pt x="9" y="25"/>
                      </a:cubicBezTo>
                      <a:cubicBezTo>
                        <a:pt x="9" y="0"/>
                        <a:pt x="9" y="0"/>
                        <a:pt x="9" y="0"/>
                      </a:cubicBezTo>
                      <a:cubicBezTo>
                        <a:pt x="7" y="0"/>
                        <a:pt x="7" y="0"/>
                        <a:pt x="7" y="0"/>
                      </a:cubicBezTo>
                      <a:cubicBezTo>
                        <a:pt x="7" y="1"/>
                        <a:pt x="6" y="2"/>
                        <a:pt x="5" y="4"/>
                      </a:cubicBezTo>
                      <a:cubicBezTo>
                        <a:pt x="3" y="5"/>
                        <a:pt x="2" y="6"/>
                        <a:pt x="0" y="7"/>
                      </a:cubicBezTo>
                      <a:cubicBezTo>
                        <a:pt x="0" y="10"/>
                        <a:pt x="0" y="10"/>
                        <a:pt x="0" y="10"/>
                      </a:cubicBezTo>
                      <a:cubicBezTo>
                        <a:pt x="1" y="9"/>
                        <a:pt x="2" y="9"/>
                        <a:pt x="3" y="8"/>
                      </a:cubicBezTo>
                      <a:cubicBezTo>
                        <a:pt x="5" y="7"/>
                        <a:pt x="6" y="7"/>
                        <a:pt x="6" y="6"/>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4" name="Freeform 52"/>
                <p:cNvSpPr>
                  <a:spLocks noEditPoints="1"/>
                </p:cNvSpPr>
                <p:nvPr/>
              </p:nvSpPr>
              <p:spPr bwMode="auto">
                <a:xfrm>
                  <a:off x="-301625" y="5486401"/>
                  <a:ext cx="63500" cy="96838"/>
                </a:xfrm>
                <a:custGeom>
                  <a:avLst/>
                  <a:gdLst/>
                  <a:ahLst/>
                  <a:cxnLst>
                    <a:cxn ang="0">
                      <a:pos x="1" y="6"/>
                    </a:cxn>
                    <a:cxn ang="0">
                      <a:pos x="0" y="13"/>
                    </a:cxn>
                    <a:cxn ang="0">
                      <a:pos x="3" y="23"/>
                    </a:cxn>
                    <a:cxn ang="0">
                      <a:pos x="8" y="26"/>
                    </a:cxn>
                    <a:cxn ang="0">
                      <a:pos x="13" y="24"/>
                    </a:cxn>
                    <a:cxn ang="0">
                      <a:pos x="16" y="20"/>
                    </a:cxn>
                    <a:cxn ang="0">
                      <a:pos x="17" y="13"/>
                    </a:cxn>
                    <a:cxn ang="0">
                      <a:pos x="16" y="7"/>
                    </a:cxn>
                    <a:cxn ang="0">
                      <a:pos x="15" y="3"/>
                    </a:cxn>
                    <a:cxn ang="0">
                      <a:pos x="12" y="1"/>
                    </a:cxn>
                    <a:cxn ang="0">
                      <a:pos x="8" y="0"/>
                    </a:cxn>
                    <a:cxn ang="0">
                      <a:pos x="4" y="2"/>
                    </a:cxn>
                    <a:cxn ang="0">
                      <a:pos x="1" y="6"/>
                    </a:cxn>
                    <a:cxn ang="0">
                      <a:pos x="8" y="3"/>
                    </a:cxn>
                    <a:cxn ang="0">
                      <a:pos x="12" y="5"/>
                    </a:cxn>
                    <a:cxn ang="0">
                      <a:pos x="13" y="13"/>
                    </a:cxn>
                    <a:cxn ang="0">
                      <a:pos x="12" y="21"/>
                    </a:cxn>
                    <a:cxn ang="0">
                      <a:pos x="8" y="23"/>
                    </a:cxn>
                    <a:cxn ang="0">
                      <a:pos x="5" y="21"/>
                    </a:cxn>
                    <a:cxn ang="0">
                      <a:pos x="3" y="13"/>
                    </a:cxn>
                    <a:cxn ang="0">
                      <a:pos x="5" y="5"/>
                    </a:cxn>
                    <a:cxn ang="0">
                      <a:pos x="8" y="3"/>
                    </a:cxn>
                  </a:cxnLst>
                  <a:rect l="0" t="0" r="r" b="b"/>
                  <a:pathLst>
                    <a:path w="17" h="26">
                      <a:moveTo>
                        <a:pt x="1" y="6"/>
                      </a:moveTo>
                      <a:cubicBezTo>
                        <a:pt x="1" y="8"/>
                        <a:pt x="0" y="10"/>
                        <a:pt x="0" y="13"/>
                      </a:cubicBezTo>
                      <a:cubicBezTo>
                        <a:pt x="0" y="18"/>
                        <a:pt x="1" y="21"/>
                        <a:pt x="3" y="23"/>
                      </a:cubicBezTo>
                      <a:cubicBezTo>
                        <a:pt x="4" y="25"/>
                        <a:pt x="6" y="26"/>
                        <a:pt x="8" y="26"/>
                      </a:cubicBezTo>
                      <a:cubicBezTo>
                        <a:pt x="10" y="26"/>
                        <a:pt x="12" y="25"/>
                        <a:pt x="13" y="24"/>
                      </a:cubicBezTo>
                      <a:cubicBezTo>
                        <a:pt x="14" y="23"/>
                        <a:pt x="15" y="22"/>
                        <a:pt x="16" y="20"/>
                      </a:cubicBezTo>
                      <a:cubicBezTo>
                        <a:pt x="16" y="18"/>
                        <a:pt x="17" y="16"/>
                        <a:pt x="17" y="13"/>
                      </a:cubicBezTo>
                      <a:cubicBezTo>
                        <a:pt x="17" y="11"/>
                        <a:pt x="16" y="9"/>
                        <a:pt x="16" y="7"/>
                      </a:cubicBezTo>
                      <a:cubicBezTo>
                        <a:pt x="16" y="6"/>
                        <a:pt x="15" y="4"/>
                        <a:pt x="15" y="3"/>
                      </a:cubicBezTo>
                      <a:cubicBezTo>
                        <a:pt x="14" y="2"/>
                        <a:pt x="13" y="2"/>
                        <a:pt x="12" y="1"/>
                      </a:cubicBezTo>
                      <a:cubicBezTo>
                        <a:pt x="11" y="1"/>
                        <a:pt x="10" y="0"/>
                        <a:pt x="8" y="0"/>
                      </a:cubicBezTo>
                      <a:cubicBezTo>
                        <a:pt x="7" y="0"/>
                        <a:pt x="5" y="1"/>
                        <a:pt x="4" y="2"/>
                      </a:cubicBezTo>
                      <a:cubicBezTo>
                        <a:pt x="3" y="3"/>
                        <a:pt x="2" y="4"/>
                        <a:pt x="1" y="6"/>
                      </a:cubicBezTo>
                      <a:close/>
                      <a:moveTo>
                        <a:pt x="8" y="3"/>
                      </a:moveTo>
                      <a:cubicBezTo>
                        <a:pt x="10" y="3"/>
                        <a:pt x="11" y="4"/>
                        <a:pt x="12" y="5"/>
                      </a:cubicBezTo>
                      <a:cubicBezTo>
                        <a:pt x="13" y="6"/>
                        <a:pt x="13" y="9"/>
                        <a:pt x="13" y="13"/>
                      </a:cubicBezTo>
                      <a:cubicBezTo>
                        <a:pt x="13" y="17"/>
                        <a:pt x="13" y="20"/>
                        <a:pt x="12" y="21"/>
                      </a:cubicBezTo>
                      <a:cubicBezTo>
                        <a:pt x="11" y="23"/>
                        <a:pt x="10" y="23"/>
                        <a:pt x="8" y="23"/>
                      </a:cubicBezTo>
                      <a:cubicBezTo>
                        <a:pt x="7" y="23"/>
                        <a:pt x="6" y="23"/>
                        <a:pt x="5" y="21"/>
                      </a:cubicBezTo>
                      <a:cubicBezTo>
                        <a:pt x="4" y="20"/>
                        <a:pt x="3" y="17"/>
                        <a:pt x="3" y="13"/>
                      </a:cubicBezTo>
                      <a:cubicBezTo>
                        <a:pt x="3" y="9"/>
                        <a:pt x="4" y="6"/>
                        <a:pt x="5" y="5"/>
                      </a:cubicBezTo>
                      <a:cubicBezTo>
                        <a:pt x="6" y="3"/>
                        <a:pt x="7" y="3"/>
                        <a:pt x="8"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5" name="Freeform 53"/>
                <p:cNvSpPr>
                  <a:spLocks/>
                </p:cNvSpPr>
                <p:nvPr/>
              </p:nvSpPr>
              <p:spPr bwMode="auto">
                <a:xfrm>
                  <a:off x="-227012" y="5486401"/>
                  <a:ext cx="60325" cy="96838"/>
                </a:xfrm>
                <a:custGeom>
                  <a:avLst/>
                  <a:gdLst/>
                  <a:ahLst/>
                  <a:cxnLst>
                    <a:cxn ang="0">
                      <a:pos x="2" y="23"/>
                    </a:cxn>
                    <a:cxn ang="0">
                      <a:pos x="8" y="26"/>
                    </a:cxn>
                    <a:cxn ang="0">
                      <a:pos x="13" y="24"/>
                    </a:cxn>
                    <a:cxn ang="0">
                      <a:pos x="15" y="20"/>
                    </a:cxn>
                    <a:cxn ang="0">
                      <a:pos x="16" y="15"/>
                    </a:cxn>
                    <a:cxn ang="0">
                      <a:pos x="13" y="8"/>
                    </a:cxn>
                    <a:cxn ang="0">
                      <a:pos x="13" y="13"/>
                    </a:cxn>
                    <a:cxn ang="0">
                      <a:pos x="12" y="21"/>
                    </a:cxn>
                    <a:cxn ang="0">
                      <a:pos x="8" y="23"/>
                    </a:cxn>
                    <a:cxn ang="0">
                      <a:pos x="4" y="21"/>
                    </a:cxn>
                    <a:cxn ang="0">
                      <a:pos x="3" y="13"/>
                    </a:cxn>
                    <a:cxn ang="0">
                      <a:pos x="5" y="5"/>
                    </a:cxn>
                    <a:cxn ang="0">
                      <a:pos x="8" y="3"/>
                    </a:cxn>
                    <a:cxn ang="0">
                      <a:pos x="10" y="3"/>
                    </a:cxn>
                    <a:cxn ang="0">
                      <a:pos x="8" y="0"/>
                    </a:cxn>
                    <a:cxn ang="0">
                      <a:pos x="3" y="2"/>
                    </a:cxn>
                    <a:cxn ang="0">
                      <a:pos x="1" y="6"/>
                    </a:cxn>
                    <a:cxn ang="0">
                      <a:pos x="0" y="13"/>
                    </a:cxn>
                    <a:cxn ang="0">
                      <a:pos x="2" y="23"/>
                    </a:cxn>
                  </a:cxnLst>
                  <a:rect l="0" t="0" r="r" b="b"/>
                  <a:pathLst>
                    <a:path w="16" h="26">
                      <a:moveTo>
                        <a:pt x="2" y="23"/>
                      </a:moveTo>
                      <a:cubicBezTo>
                        <a:pt x="4" y="25"/>
                        <a:pt x="6" y="26"/>
                        <a:pt x="8" y="26"/>
                      </a:cubicBezTo>
                      <a:cubicBezTo>
                        <a:pt x="10" y="26"/>
                        <a:pt x="11" y="25"/>
                        <a:pt x="13" y="24"/>
                      </a:cubicBezTo>
                      <a:cubicBezTo>
                        <a:pt x="14" y="23"/>
                        <a:pt x="15" y="22"/>
                        <a:pt x="15" y="20"/>
                      </a:cubicBezTo>
                      <a:cubicBezTo>
                        <a:pt x="16" y="19"/>
                        <a:pt x="16" y="17"/>
                        <a:pt x="16" y="15"/>
                      </a:cubicBezTo>
                      <a:cubicBezTo>
                        <a:pt x="15" y="13"/>
                        <a:pt x="14" y="10"/>
                        <a:pt x="13" y="8"/>
                      </a:cubicBezTo>
                      <a:cubicBezTo>
                        <a:pt x="13" y="9"/>
                        <a:pt x="13" y="11"/>
                        <a:pt x="13" y="13"/>
                      </a:cubicBezTo>
                      <a:cubicBezTo>
                        <a:pt x="13" y="17"/>
                        <a:pt x="12" y="20"/>
                        <a:pt x="12" y="21"/>
                      </a:cubicBezTo>
                      <a:cubicBezTo>
                        <a:pt x="11" y="23"/>
                        <a:pt x="9" y="23"/>
                        <a:pt x="8" y="23"/>
                      </a:cubicBezTo>
                      <a:cubicBezTo>
                        <a:pt x="7" y="23"/>
                        <a:pt x="5" y="23"/>
                        <a:pt x="4" y="21"/>
                      </a:cubicBezTo>
                      <a:cubicBezTo>
                        <a:pt x="3" y="20"/>
                        <a:pt x="3" y="17"/>
                        <a:pt x="3" y="13"/>
                      </a:cubicBezTo>
                      <a:cubicBezTo>
                        <a:pt x="3" y="9"/>
                        <a:pt x="3" y="6"/>
                        <a:pt x="5" y="5"/>
                      </a:cubicBezTo>
                      <a:cubicBezTo>
                        <a:pt x="5" y="3"/>
                        <a:pt x="7" y="3"/>
                        <a:pt x="8" y="3"/>
                      </a:cubicBezTo>
                      <a:cubicBezTo>
                        <a:pt x="9" y="3"/>
                        <a:pt x="9" y="3"/>
                        <a:pt x="10" y="3"/>
                      </a:cubicBezTo>
                      <a:cubicBezTo>
                        <a:pt x="9" y="2"/>
                        <a:pt x="8" y="1"/>
                        <a:pt x="8" y="0"/>
                      </a:cubicBezTo>
                      <a:cubicBezTo>
                        <a:pt x="6" y="0"/>
                        <a:pt x="5" y="1"/>
                        <a:pt x="3" y="2"/>
                      </a:cubicBezTo>
                      <a:cubicBezTo>
                        <a:pt x="2" y="3"/>
                        <a:pt x="1" y="4"/>
                        <a:pt x="1" y="6"/>
                      </a:cubicBezTo>
                      <a:cubicBezTo>
                        <a:pt x="0" y="8"/>
                        <a:pt x="0" y="10"/>
                        <a:pt x="0" y="13"/>
                      </a:cubicBezTo>
                      <a:cubicBezTo>
                        <a:pt x="0" y="18"/>
                        <a:pt x="1" y="21"/>
                        <a:pt x="2" y="2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6" name="Freeform 54"/>
                <p:cNvSpPr>
                  <a:spLocks/>
                </p:cNvSpPr>
                <p:nvPr/>
              </p:nvSpPr>
              <p:spPr bwMode="auto">
                <a:xfrm>
                  <a:off x="-1055687" y="5610226"/>
                  <a:ext cx="33338" cy="93663"/>
                </a:xfrm>
                <a:custGeom>
                  <a:avLst/>
                  <a:gdLst/>
                  <a:ahLst/>
                  <a:cxnLst>
                    <a:cxn ang="0">
                      <a:pos x="6" y="5"/>
                    </a:cxn>
                    <a:cxn ang="0">
                      <a:pos x="6" y="25"/>
                    </a:cxn>
                    <a:cxn ang="0">
                      <a:pos x="9" y="25"/>
                    </a:cxn>
                    <a:cxn ang="0">
                      <a:pos x="9" y="0"/>
                    </a:cxn>
                    <a:cxn ang="0">
                      <a:pos x="7" y="0"/>
                    </a:cxn>
                    <a:cxn ang="0">
                      <a:pos x="4" y="3"/>
                    </a:cxn>
                    <a:cxn ang="0">
                      <a:pos x="0" y="6"/>
                    </a:cxn>
                    <a:cxn ang="0">
                      <a:pos x="0" y="9"/>
                    </a:cxn>
                    <a:cxn ang="0">
                      <a:pos x="3" y="7"/>
                    </a:cxn>
                    <a:cxn ang="0">
                      <a:pos x="6" y="5"/>
                    </a:cxn>
                  </a:cxnLst>
                  <a:rect l="0" t="0" r="r" b="b"/>
                  <a:pathLst>
                    <a:path w="9" h="25">
                      <a:moveTo>
                        <a:pt x="6" y="5"/>
                      </a:moveTo>
                      <a:cubicBezTo>
                        <a:pt x="6" y="25"/>
                        <a:pt x="6" y="25"/>
                        <a:pt x="6" y="25"/>
                      </a:cubicBezTo>
                      <a:cubicBezTo>
                        <a:pt x="9" y="25"/>
                        <a:pt x="9" y="25"/>
                        <a:pt x="9" y="25"/>
                      </a:cubicBezTo>
                      <a:cubicBezTo>
                        <a:pt x="9" y="0"/>
                        <a:pt x="9" y="0"/>
                        <a:pt x="9" y="0"/>
                      </a:cubicBezTo>
                      <a:cubicBezTo>
                        <a:pt x="7" y="0"/>
                        <a:pt x="7" y="0"/>
                        <a:pt x="7" y="0"/>
                      </a:cubicBezTo>
                      <a:cubicBezTo>
                        <a:pt x="7" y="1"/>
                        <a:pt x="6" y="2"/>
                        <a:pt x="4" y="3"/>
                      </a:cubicBezTo>
                      <a:cubicBezTo>
                        <a:pt x="3" y="4"/>
                        <a:pt x="2" y="5"/>
                        <a:pt x="0" y="6"/>
                      </a:cubicBezTo>
                      <a:cubicBezTo>
                        <a:pt x="0" y="9"/>
                        <a:pt x="0" y="9"/>
                        <a:pt x="0" y="9"/>
                      </a:cubicBezTo>
                      <a:cubicBezTo>
                        <a:pt x="1" y="8"/>
                        <a:pt x="2" y="8"/>
                        <a:pt x="3" y="7"/>
                      </a:cubicBezTo>
                      <a:cubicBezTo>
                        <a:pt x="4" y="7"/>
                        <a:pt x="5" y="6"/>
                        <a:pt x="6"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7" name="Freeform 55"/>
                <p:cNvSpPr>
                  <a:spLocks/>
                </p:cNvSpPr>
                <p:nvPr/>
              </p:nvSpPr>
              <p:spPr bwMode="auto">
                <a:xfrm>
                  <a:off x="-992187" y="5610226"/>
                  <a:ext cx="33338" cy="93663"/>
                </a:xfrm>
                <a:custGeom>
                  <a:avLst/>
                  <a:gdLst/>
                  <a:ahLst/>
                  <a:cxnLst>
                    <a:cxn ang="0">
                      <a:pos x="6" y="5"/>
                    </a:cxn>
                    <a:cxn ang="0">
                      <a:pos x="6" y="25"/>
                    </a:cxn>
                    <a:cxn ang="0">
                      <a:pos x="9" y="25"/>
                    </a:cxn>
                    <a:cxn ang="0">
                      <a:pos x="9" y="0"/>
                    </a:cxn>
                    <a:cxn ang="0">
                      <a:pos x="7" y="0"/>
                    </a:cxn>
                    <a:cxn ang="0">
                      <a:pos x="4" y="3"/>
                    </a:cxn>
                    <a:cxn ang="0">
                      <a:pos x="0" y="6"/>
                    </a:cxn>
                    <a:cxn ang="0">
                      <a:pos x="0" y="9"/>
                    </a:cxn>
                    <a:cxn ang="0">
                      <a:pos x="3" y="7"/>
                    </a:cxn>
                    <a:cxn ang="0">
                      <a:pos x="6" y="5"/>
                    </a:cxn>
                  </a:cxnLst>
                  <a:rect l="0" t="0" r="r" b="b"/>
                  <a:pathLst>
                    <a:path w="9" h="25">
                      <a:moveTo>
                        <a:pt x="6" y="5"/>
                      </a:move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ubicBezTo>
                        <a:pt x="3" y="4"/>
                        <a:pt x="1" y="5"/>
                        <a:pt x="0" y="6"/>
                      </a:cubicBezTo>
                      <a:cubicBezTo>
                        <a:pt x="0" y="9"/>
                        <a:pt x="0" y="9"/>
                        <a:pt x="0" y="9"/>
                      </a:cubicBezTo>
                      <a:cubicBezTo>
                        <a:pt x="1" y="8"/>
                        <a:pt x="2" y="8"/>
                        <a:pt x="3" y="7"/>
                      </a:cubicBezTo>
                      <a:cubicBezTo>
                        <a:pt x="4" y="7"/>
                        <a:pt x="5" y="6"/>
                        <a:pt x="6"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8" name="Freeform 56"/>
                <p:cNvSpPr>
                  <a:spLocks noEditPoints="1"/>
                </p:cNvSpPr>
                <p:nvPr/>
              </p:nvSpPr>
              <p:spPr bwMode="auto">
                <a:xfrm>
                  <a:off x="-928687" y="5610226"/>
                  <a:ext cx="60325" cy="93663"/>
                </a:xfrm>
                <a:custGeom>
                  <a:avLst/>
                  <a:gdLst/>
                  <a:ahLst/>
                  <a:cxnLst>
                    <a:cxn ang="0">
                      <a:pos x="13" y="24"/>
                    </a:cxn>
                    <a:cxn ang="0">
                      <a:pos x="15" y="20"/>
                    </a:cxn>
                    <a:cxn ang="0">
                      <a:pos x="16" y="12"/>
                    </a:cxn>
                    <a:cxn ang="0">
                      <a:pos x="16" y="6"/>
                    </a:cxn>
                    <a:cxn ang="0">
                      <a:pos x="14" y="3"/>
                    </a:cxn>
                    <a:cxn ang="0">
                      <a:pos x="12" y="0"/>
                    </a:cxn>
                    <a:cxn ang="0">
                      <a:pos x="8" y="0"/>
                    </a:cxn>
                    <a:cxn ang="0">
                      <a:pos x="3" y="1"/>
                    </a:cxn>
                    <a:cxn ang="0">
                      <a:pos x="1" y="5"/>
                    </a:cxn>
                    <a:cxn ang="0">
                      <a:pos x="0" y="12"/>
                    </a:cxn>
                    <a:cxn ang="0">
                      <a:pos x="2" y="23"/>
                    </a:cxn>
                    <a:cxn ang="0">
                      <a:pos x="8" y="25"/>
                    </a:cxn>
                    <a:cxn ang="0">
                      <a:pos x="13" y="24"/>
                    </a:cxn>
                    <a:cxn ang="0">
                      <a:pos x="3" y="12"/>
                    </a:cxn>
                    <a:cxn ang="0">
                      <a:pos x="5" y="4"/>
                    </a:cxn>
                    <a:cxn ang="0">
                      <a:pos x="8" y="2"/>
                    </a:cxn>
                    <a:cxn ang="0">
                      <a:pos x="12" y="4"/>
                    </a:cxn>
                    <a:cxn ang="0">
                      <a:pos x="13" y="12"/>
                    </a:cxn>
                    <a:cxn ang="0">
                      <a:pos x="12" y="21"/>
                    </a:cxn>
                    <a:cxn ang="0">
                      <a:pos x="8" y="23"/>
                    </a:cxn>
                    <a:cxn ang="0">
                      <a:pos x="4" y="21"/>
                    </a:cxn>
                    <a:cxn ang="0">
                      <a:pos x="3" y="12"/>
                    </a:cxn>
                  </a:cxnLst>
                  <a:rect l="0" t="0" r="r" b="b"/>
                  <a:pathLst>
                    <a:path w="16" h="25">
                      <a:moveTo>
                        <a:pt x="13" y="24"/>
                      </a:moveTo>
                      <a:cubicBezTo>
                        <a:pt x="14" y="23"/>
                        <a:pt x="15" y="21"/>
                        <a:pt x="15" y="20"/>
                      </a:cubicBezTo>
                      <a:cubicBezTo>
                        <a:pt x="16" y="18"/>
                        <a:pt x="16" y="15"/>
                        <a:pt x="16" y="12"/>
                      </a:cubicBezTo>
                      <a:cubicBezTo>
                        <a:pt x="16" y="10"/>
                        <a:pt x="16" y="8"/>
                        <a:pt x="16" y="6"/>
                      </a:cubicBezTo>
                      <a:cubicBezTo>
                        <a:pt x="15" y="5"/>
                        <a:pt x="15" y="4"/>
                        <a:pt x="14" y="3"/>
                      </a:cubicBezTo>
                      <a:cubicBezTo>
                        <a:pt x="13" y="2"/>
                        <a:pt x="13" y="1"/>
                        <a:pt x="12" y="0"/>
                      </a:cubicBezTo>
                      <a:cubicBezTo>
                        <a:pt x="11" y="0"/>
                        <a:pt x="9" y="0"/>
                        <a:pt x="8" y="0"/>
                      </a:cubicBezTo>
                      <a:cubicBezTo>
                        <a:pt x="6" y="0"/>
                        <a:pt x="5" y="0"/>
                        <a:pt x="3" y="1"/>
                      </a:cubicBezTo>
                      <a:cubicBezTo>
                        <a:pt x="2" y="2"/>
                        <a:pt x="1" y="3"/>
                        <a:pt x="1" y="5"/>
                      </a:cubicBezTo>
                      <a:cubicBezTo>
                        <a:pt x="0" y="7"/>
                        <a:pt x="0" y="9"/>
                        <a:pt x="0" y="12"/>
                      </a:cubicBezTo>
                      <a:cubicBezTo>
                        <a:pt x="0" y="17"/>
                        <a:pt x="1" y="21"/>
                        <a:pt x="2" y="23"/>
                      </a:cubicBezTo>
                      <a:cubicBezTo>
                        <a:pt x="4" y="24"/>
                        <a:pt x="6" y="25"/>
                        <a:pt x="8" y="25"/>
                      </a:cubicBezTo>
                      <a:cubicBezTo>
                        <a:pt x="10" y="25"/>
                        <a:pt x="11" y="25"/>
                        <a:pt x="13" y="24"/>
                      </a:cubicBezTo>
                      <a:close/>
                      <a:moveTo>
                        <a:pt x="3" y="12"/>
                      </a:moveTo>
                      <a:cubicBezTo>
                        <a:pt x="3" y="8"/>
                        <a:pt x="4" y="5"/>
                        <a:pt x="5" y="4"/>
                      </a:cubicBezTo>
                      <a:cubicBezTo>
                        <a:pt x="5" y="3"/>
                        <a:pt x="7" y="2"/>
                        <a:pt x="8" y="2"/>
                      </a:cubicBezTo>
                      <a:cubicBezTo>
                        <a:pt x="9" y="2"/>
                        <a:pt x="11" y="3"/>
                        <a:pt x="12" y="4"/>
                      </a:cubicBezTo>
                      <a:cubicBezTo>
                        <a:pt x="13" y="6"/>
                        <a:pt x="13" y="8"/>
                        <a:pt x="13" y="12"/>
                      </a:cubicBezTo>
                      <a:cubicBezTo>
                        <a:pt x="13" y="17"/>
                        <a:pt x="13" y="19"/>
                        <a:pt x="12" y="21"/>
                      </a:cubicBezTo>
                      <a:cubicBezTo>
                        <a:pt x="11" y="22"/>
                        <a:pt x="9" y="23"/>
                        <a:pt x="8" y="23"/>
                      </a:cubicBezTo>
                      <a:cubicBezTo>
                        <a:pt x="7" y="23"/>
                        <a:pt x="5" y="22"/>
                        <a:pt x="4" y="21"/>
                      </a:cubicBezTo>
                      <a:cubicBezTo>
                        <a:pt x="3" y="19"/>
                        <a:pt x="3" y="17"/>
                        <a:pt x="3" y="12"/>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79" name="Freeform 57"/>
                <p:cNvSpPr>
                  <a:spLocks/>
                </p:cNvSpPr>
                <p:nvPr/>
              </p:nvSpPr>
              <p:spPr bwMode="auto">
                <a:xfrm>
                  <a:off x="-846137" y="5610226"/>
                  <a:ext cx="34925" cy="93663"/>
                </a:xfrm>
                <a:custGeom>
                  <a:avLst/>
                  <a:gdLst/>
                  <a:ahLst/>
                  <a:cxnLst>
                    <a:cxn ang="0">
                      <a:pos x="6" y="5"/>
                    </a:cxn>
                    <a:cxn ang="0">
                      <a:pos x="6" y="25"/>
                    </a:cxn>
                    <a:cxn ang="0">
                      <a:pos x="9" y="25"/>
                    </a:cxn>
                    <a:cxn ang="0">
                      <a:pos x="9" y="0"/>
                    </a:cxn>
                    <a:cxn ang="0">
                      <a:pos x="7" y="0"/>
                    </a:cxn>
                    <a:cxn ang="0">
                      <a:pos x="4" y="3"/>
                    </a:cxn>
                    <a:cxn ang="0">
                      <a:pos x="0" y="6"/>
                    </a:cxn>
                    <a:cxn ang="0">
                      <a:pos x="0" y="9"/>
                    </a:cxn>
                    <a:cxn ang="0">
                      <a:pos x="3" y="7"/>
                    </a:cxn>
                    <a:cxn ang="0">
                      <a:pos x="6" y="5"/>
                    </a:cxn>
                  </a:cxnLst>
                  <a:rect l="0" t="0" r="r" b="b"/>
                  <a:pathLst>
                    <a:path w="9" h="25">
                      <a:moveTo>
                        <a:pt x="6" y="5"/>
                      </a:move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ubicBezTo>
                        <a:pt x="3" y="4"/>
                        <a:pt x="1" y="5"/>
                        <a:pt x="0" y="6"/>
                      </a:cubicBezTo>
                      <a:cubicBezTo>
                        <a:pt x="0" y="9"/>
                        <a:pt x="0" y="9"/>
                        <a:pt x="0" y="9"/>
                      </a:cubicBezTo>
                      <a:cubicBezTo>
                        <a:pt x="1" y="8"/>
                        <a:pt x="2" y="8"/>
                        <a:pt x="3" y="7"/>
                      </a:cubicBezTo>
                      <a:cubicBezTo>
                        <a:pt x="4" y="7"/>
                        <a:pt x="5" y="6"/>
                        <a:pt x="6"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0" name="Freeform 58"/>
                <p:cNvSpPr>
                  <a:spLocks noEditPoints="1"/>
                </p:cNvSpPr>
                <p:nvPr/>
              </p:nvSpPr>
              <p:spPr bwMode="auto">
                <a:xfrm>
                  <a:off x="-782637" y="5610226"/>
                  <a:ext cx="60325" cy="93663"/>
                </a:xfrm>
                <a:custGeom>
                  <a:avLst/>
                  <a:gdLst/>
                  <a:ahLst/>
                  <a:cxnLst>
                    <a:cxn ang="0">
                      <a:pos x="12" y="24"/>
                    </a:cxn>
                    <a:cxn ang="0">
                      <a:pos x="15" y="20"/>
                    </a:cxn>
                    <a:cxn ang="0">
                      <a:pos x="16" y="12"/>
                    </a:cxn>
                    <a:cxn ang="0">
                      <a:pos x="16" y="6"/>
                    </a:cxn>
                    <a:cxn ang="0">
                      <a:pos x="14" y="3"/>
                    </a:cxn>
                    <a:cxn ang="0">
                      <a:pos x="11" y="0"/>
                    </a:cxn>
                    <a:cxn ang="0">
                      <a:pos x="8" y="0"/>
                    </a:cxn>
                    <a:cxn ang="0">
                      <a:pos x="3" y="1"/>
                    </a:cxn>
                    <a:cxn ang="0">
                      <a:pos x="1" y="5"/>
                    </a:cxn>
                    <a:cxn ang="0">
                      <a:pos x="0" y="12"/>
                    </a:cxn>
                    <a:cxn ang="0">
                      <a:pos x="2" y="23"/>
                    </a:cxn>
                    <a:cxn ang="0">
                      <a:pos x="8" y="25"/>
                    </a:cxn>
                    <a:cxn ang="0">
                      <a:pos x="12" y="24"/>
                    </a:cxn>
                    <a:cxn ang="0">
                      <a:pos x="3" y="12"/>
                    </a:cxn>
                    <a:cxn ang="0">
                      <a:pos x="5" y="4"/>
                    </a:cxn>
                    <a:cxn ang="0">
                      <a:pos x="8" y="2"/>
                    </a:cxn>
                    <a:cxn ang="0">
                      <a:pos x="11" y="4"/>
                    </a:cxn>
                    <a:cxn ang="0">
                      <a:pos x="13" y="12"/>
                    </a:cxn>
                    <a:cxn ang="0">
                      <a:pos x="11" y="21"/>
                    </a:cxn>
                    <a:cxn ang="0">
                      <a:pos x="8" y="23"/>
                    </a:cxn>
                    <a:cxn ang="0">
                      <a:pos x="4" y="21"/>
                    </a:cxn>
                    <a:cxn ang="0">
                      <a:pos x="3" y="12"/>
                    </a:cxn>
                  </a:cxnLst>
                  <a:rect l="0" t="0" r="r" b="b"/>
                  <a:pathLst>
                    <a:path w="16" h="25">
                      <a:moveTo>
                        <a:pt x="12" y="24"/>
                      </a:moveTo>
                      <a:cubicBezTo>
                        <a:pt x="14" y="23"/>
                        <a:pt x="15" y="21"/>
                        <a:pt x="15" y="20"/>
                      </a:cubicBezTo>
                      <a:cubicBezTo>
                        <a:pt x="16" y="18"/>
                        <a:pt x="16" y="15"/>
                        <a:pt x="16" y="12"/>
                      </a:cubicBezTo>
                      <a:cubicBezTo>
                        <a:pt x="16" y="10"/>
                        <a:pt x="16" y="8"/>
                        <a:pt x="16" y="6"/>
                      </a:cubicBezTo>
                      <a:cubicBezTo>
                        <a:pt x="15" y="5"/>
                        <a:pt x="15" y="4"/>
                        <a:pt x="14" y="3"/>
                      </a:cubicBezTo>
                      <a:cubicBezTo>
                        <a:pt x="13" y="2"/>
                        <a:pt x="12" y="1"/>
                        <a:pt x="11" y="0"/>
                      </a:cubicBezTo>
                      <a:cubicBezTo>
                        <a:pt x="10" y="0"/>
                        <a:pt x="9" y="0"/>
                        <a:pt x="8" y="0"/>
                      </a:cubicBezTo>
                      <a:cubicBezTo>
                        <a:pt x="6" y="0"/>
                        <a:pt x="5" y="0"/>
                        <a:pt x="3" y="1"/>
                      </a:cubicBezTo>
                      <a:cubicBezTo>
                        <a:pt x="2" y="2"/>
                        <a:pt x="1" y="3"/>
                        <a:pt x="1" y="5"/>
                      </a:cubicBezTo>
                      <a:cubicBezTo>
                        <a:pt x="0" y="7"/>
                        <a:pt x="0" y="9"/>
                        <a:pt x="0" y="12"/>
                      </a:cubicBezTo>
                      <a:cubicBezTo>
                        <a:pt x="0" y="17"/>
                        <a:pt x="1" y="21"/>
                        <a:pt x="2" y="23"/>
                      </a:cubicBezTo>
                      <a:cubicBezTo>
                        <a:pt x="4" y="24"/>
                        <a:pt x="6" y="25"/>
                        <a:pt x="8" y="25"/>
                      </a:cubicBezTo>
                      <a:cubicBezTo>
                        <a:pt x="10" y="25"/>
                        <a:pt x="11" y="25"/>
                        <a:pt x="12" y="24"/>
                      </a:cubicBezTo>
                      <a:close/>
                      <a:moveTo>
                        <a:pt x="3" y="12"/>
                      </a:moveTo>
                      <a:cubicBezTo>
                        <a:pt x="3" y="8"/>
                        <a:pt x="3" y="5"/>
                        <a:pt x="5" y="4"/>
                      </a:cubicBezTo>
                      <a:cubicBezTo>
                        <a:pt x="5" y="3"/>
                        <a:pt x="6" y="2"/>
                        <a:pt x="8" y="2"/>
                      </a:cubicBezTo>
                      <a:cubicBezTo>
                        <a:pt x="9" y="2"/>
                        <a:pt x="11" y="3"/>
                        <a:pt x="11" y="4"/>
                      </a:cubicBezTo>
                      <a:cubicBezTo>
                        <a:pt x="12" y="6"/>
                        <a:pt x="13" y="8"/>
                        <a:pt x="13" y="12"/>
                      </a:cubicBezTo>
                      <a:cubicBezTo>
                        <a:pt x="13" y="17"/>
                        <a:pt x="12" y="19"/>
                        <a:pt x="11" y="21"/>
                      </a:cubicBezTo>
                      <a:cubicBezTo>
                        <a:pt x="11" y="22"/>
                        <a:pt x="9" y="23"/>
                        <a:pt x="8" y="23"/>
                      </a:cubicBezTo>
                      <a:cubicBezTo>
                        <a:pt x="7" y="23"/>
                        <a:pt x="5" y="22"/>
                        <a:pt x="4" y="21"/>
                      </a:cubicBezTo>
                      <a:cubicBezTo>
                        <a:pt x="3" y="19"/>
                        <a:pt x="3" y="17"/>
                        <a:pt x="3" y="12"/>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1" name="Freeform 59"/>
                <p:cNvSpPr>
                  <a:spLocks/>
                </p:cNvSpPr>
                <p:nvPr/>
              </p:nvSpPr>
              <p:spPr bwMode="auto">
                <a:xfrm>
                  <a:off x="-700087" y="5610226"/>
                  <a:ext cx="34925" cy="93663"/>
                </a:xfrm>
                <a:custGeom>
                  <a:avLst/>
                  <a:gdLst/>
                  <a:ahLst/>
                  <a:cxnLst>
                    <a:cxn ang="0">
                      <a:pos x="6" y="5"/>
                    </a:cxn>
                    <a:cxn ang="0">
                      <a:pos x="6" y="25"/>
                    </a:cxn>
                    <a:cxn ang="0">
                      <a:pos x="9" y="25"/>
                    </a:cxn>
                    <a:cxn ang="0">
                      <a:pos x="9" y="0"/>
                    </a:cxn>
                    <a:cxn ang="0">
                      <a:pos x="7" y="0"/>
                    </a:cxn>
                    <a:cxn ang="0">
                      <a:pos x="4" y="3"/>
                    </a:cxn>
                    <a:cxn ang="0">
                      <a:pos x="0" y="6"/>
                    </a:cxn>
                    <a:cxn ang="0">
                      <a:pos x="0" y="9"/>
                    </a:cxn>
                    <a:cxn ang="0">
                      <a:pos x="3" y="7"/>
                    </a:cxn>
                    <a:cxn ang="0">
                      <a:pos x="6" y="5"/>
                    </a:cxn>
                  </a:cxnLst>
                  <a:rect l="0" t="0" r="r" b="b"/>
                  <a:pathLst>
                    <a:path w="9" h="25">
                      <a:moveTo>
                        <a:pt x="6" y="5"/>
                      </a:move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ubicBezTo>
                        <a:pt x="3" y="4"/>
                        <a:pt x="1" y="5"/>
                        <a:pt x="0" y="6"/>
                      </a:cubicBezTo>
                      <a:cubicBezTo>
                        <a:pt x="0" y="9"/>
                        <a:pt x="0" y="9"/>
                        <a:pt x="0" y="9"/>
                      </a:cubicBezTo>
                      <a:cubicBezTo>
                        <a:pt x="1" y="8"/>
                        <a:pt x="2" y="8"/>
                        <a:pt x="3" y="7"/>
                      </a:cubicBezTo>
                      <a:cubicBezTo>
                        <a:pt x="4" y="7"/>
                        <a:pt x="5" y="6"/>
                        <a:pt x="6"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2" name="Freeform 60"/>
                <p:cNvSpPr>
                  <a:spLocks noEditPoints="1"/>
                </p:cNvSpPr>
                <p:nvPr/>
              </p:nvSpPr>
              <p:spPr bwMode="auto">
                <a:xfrm>
                  <a:off x="-635000" y="5610226"/>
                  <a:ext cx="58738" cy="93663"/>
                </a:xfrm>
                <a:custGeom>
                  <a:avLst/>
                  <a:gdLst/>
                  <a:ahLst/>
                  <a:cxnLst>
                    <a:cxn ang="0">
                      <a:pos x="14" y="3"/>
                    </a:cxn>
                    <a:cxn ang="0">
                      <a:pos x="11" y="0"/>
                    </a:cxn>
                    <a:cxn ang="0">
                      <a:pos x="8" y="0"/>
                    </a:cxn>
                    <a:cxn ang="0">
                      <a:pos x="3" y="1"/>
                    </a:cxn>
                    <a:cxn ang="0">
                      <a:pos x="1" y="5"/>
                    </a:cxn>
                    <a:cxn ang="0">
                      <a:pos x="0" y="12"/>
                    </a:cxn>
                    <a:cxn ang="0">
                      <a:pos x="2" y="23"/>
                    </a:cxn>
                    <a:cxn ang="0">
                      <a:pos x="8" y="25"/>
                    </a:cxn>
                    <a:cxn ang="0">
                      <a:pos x="12" y="24"/>
                    </a:cxn>
                    <a:cxn ang="0">
                      <a:pos x="15" y="20"/>
                    </a:cxn>
                    <a:cxn ang="0">
                      <a:pos x="16" y="12"/>
                    </a:cxn>
                    <a:cxn ang="0">
                      <a:pos x="15" y="6"/>
                    </a:cxn>
                    <a:cxn ang="0">
                      <a:pos x="14" y="3"/>
                    </a:cxn>
                    <a:cxn ang="0">
                      <a:pos x="11" y="21"/>
                    </a:cxn>
                    <a:cxn ang="0">
                      <a:pos x="8" y="23"/>
                    </a:cxn>
                    <a:cxn ang="0">
                      <a:pos x="4" y="21"/>
                    </a:cxn>
                    <a:cxn ang="0">
                      <a:pos x="3" y="12"/>
                    </a:cxn>
                    <a:cxn ang="0">
                      <a:pos x="4" y="4"/>
                    </a:cxn>
                    <a:cxn ang="0">
                      <a:pos x="8" y="2"/>
                    </a:cxn>
                    <a:cxn ang="0">
                      <a:pos x="11" y="4"/>
                    </a:cxn>
                    <a:cxn ang="0">
                      <a:pos x="13" y="12"/>
                    </a:cxn>
                    <a:cxn ang="0">
                      <a:pos x="11" y="21"/>
                    </a:cxn>
                  </a:cxnLst>
                  <a:rect l="0" t="0" r="r" b="b"/>
                  <a:pathLst>
                    <a:path w="16" h="25">
                      <a:moveTo>
                        <a:pt x="14" y="3"/>
                      </a:moveTo>
                      <a:cubicBezTo>
                        <a:pt x="13" y="2"/>
                        <a:pt x="12" y="1"/>
                        <a:pt x="11" y="0"/>
                      </a:cubicBezTo>
                      <a:cubicBezTo>
                        <a:pt x="10" y="0"/>
                        <a:pt x="9" y="0"/>
                        <a:pt x="8" y="0"/>
                      </a:cubicBezTo>
                      <a:cubicBezTo>
                        <a:pt x="6" y="0"/>
                        <a:pt x="5" y="0"/>
                        <a:pt x="3" y="1"/>
                      </a:cubicBezTo>
                      <a:cubicBezTo>
                        <a:pt x="2" y="2"/>
                        <a:pt x="1" y="3"/>
                        <a:pt x="1" y="5"/>
                      </a:cubicBezTo>
                      <a:cubicBezTo>
                        <a:pt x="0" y="7"/>
                        <a:pt x="0" y="9"/>
                        <a:pt x="0" y="12"/>
                      </a:cubicBezTo>
                      <a:cubicBezTo>
                        <a:pt x="0" y="17"/>
                        <a:pt x="1" y="21"/>
                        <a:pt x="2" y="23"/>
                      </a:cubicBezTo>
                      <a:cubicBezTo>
                        <a:pt x="4" y="24"/>
                        <a:pt x="5" y="25"/>
                        <a:pt x="8" y="25"/>
                      </a:cubicBezTo>
                      <a:cubicBezTo>
                        <a:pt x="10" y="25"/>
                        <a:pt x="11" y="25"/>
                        <a:pt x="12" y="24"/>
                      </a:cubicBezTo>
                      <a:cubicBezTo>
                        <a:pt x="14" y="23"/>
                        <a:pt x="15" y="21"/>
                        <a:pt x="15" y="20"/>
                      </a:cubicBezTo>
                      <a:cubicBezTo>
                        <a:pt x="16" y="18"/>
                        <a:pt x="16" y="15"/>
                        <a:pt x="16" y="12"/>
                      </a:cubicBezTo>
                      <a:cubicBezTo>
                        <a:pt x="16" y="10"/>
                        <a:pt x="16" y="8"/>
                        <a:pt x="15" y="6"/>
                      </a:cubicBezTo>
                      <a:cubicBezTo>
                        <a:pt x="15" y="5"/>
                        <a:pt x="15" y="4"/>
                        <a:pt x="14" y="3"/>
                      </a:cubicBezTo>
                      <a:close/>
                      <a:moveTo>
                        <a:pt x="11" y="21"/>
                      </a:moveTo>
                      <a:cubicBezTo>
                        <a:pt x="10" y="22"/>
                        <a:pt x="9" y="23"/>
                        <a:pt x="8" y="23"/>
                      </a:cubicBezTo>
                      <a:cubicBezTo>
                        <a:pt x="6" y="23"/>
                        <a:pt x="5" y="22"/>
                        <a:pt x="4" y="21"/>
                      </a:cubicBezTo>
                      <a:cubicBezTo>
                        <a:pt x="3" y="19"/>
                        <a:pt x="3" y="17"/>
                        <a:pt x="3" y="12"/>
                      </a:cubicBezTo>
                      <a:cubicBezTo>
                        <a:pt x="3" y="8"/>
                        <a:pt x="3" y="5"/>
                        <a:pt x="4" y="4"/>
                      </a:cubicBezTo>
                      <a:cubicBezTo>
                        <a:pt x="5" y="3"/>
                        <a:pt x="6" y="2"/>
                        <a:pt x="8" y="2"/>
                      </a:cubicBezTo>
                      <a:cubicBezTo>
                        <a:pt x="9" y="2"/>
                        <a:pt x="10" y="3"/>
                        <a:pt x="11" y="4"/>
                      </a:cubicBezTo>
                      <a:cubicBezTo>
                        <a:pt x="12" y="6"/>
                        <a:pt x="13" y="8"/>
                        <a:pt x="13" y="12"/>
                      </a:cubicBezTo>
                      <a:cubicBezTo>
                        <a:pt x="13" y="17"/>
                        <a:pt x="12" y="19"/>
                        <a:pt x="11" y="2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3" name="Freeform 61"/>
                <p:cNvSpPr>
                  <a:spLocks/>
                </p:cNvSpPr>
                <p:nvPr/>
              </p:nvSpPr>
              <p:spPr bwMode="auto">
                <a:xfrm>
                  <a:off x="-552450" y="5610226"/>
                  <a:ext cx="33338" cy="93663"/>
                </a:xfrm>
                <a:custGeom>
                  <a:avLst/>
                  <a:gdLst/>
                  <a:ahLst/>
                  <a:cxnLst>
                    <a:cxn ang="0">
                      <a:pos x="6" y="5"/>
                    </a:cxn>
                    <a:cxn ang="0">
                      <a:pos x="6" y="25"/>
                    </a:cxn>
                    <a:cxn ang="0">
                      <a:pos x="9" y="25"/>
                    </a:cxn>
                    <a:cxn ang="0">
                      <a:pos x="9" y="0"/>
                    </a:cxn>
                    <a:cxn ang="0">
                      <a:pos x="7" y="0"/>
                    </a:cxn>
                    <a:cxn ang="0">
                      <a:pos x="4" y="3"/>
                    </a:cxn>
                    <a:cxn ang="0">
                      <a:pos x="0" y="6"/>
                    </a:cxn>
                    <a:cxn ang="0">
                      <a:pos x="0" y="9"/>
                    </a:cxn>
                    <a:cxn ang="0">
                      <a:pos x="3" y="7"/>
                    </a:cxn>
                    <a:cxn ang="0">
                      <a:pos x="6" y="5"/>
                    </a:cxn>
                  </a:cxnLst>
                  <a:rect l="0" t="0" r="r" b="b"/>
                  <a:pathLst>
                    <a:path w="9" h="25">
                      <a:moveTo>
                        <a:pt x="6" y="5"/>
                      </a:move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ubicBezTo>
                        <a:pt x="3" y="4"/>
                        <a:pt x="1" y="5"/>
                        <a:pt x="0" y="6"/>
                      </a:cubicBezTo>
                      <a:cubicBezTo>
                        <a:pt x="0" y="9"/>
                        <a:pt x="0" y="9"/>
                        <a:pt x="0" y="9"/>
                      </a:cubicBezTo>
                      <a:cubicBezTo>
                        <a:pt x="1" y="8"/>
                        <a:pt x="2" y="8"/>
                        <a:pt x="3" y="7"/>
                      </a:cubicBezTo>
                      <a:cubicBezTo>
                        <a:pt x="4" y="7"/>
                        <a:pt x="5" y="6"/>
                        <a:pt x="6"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4" name="Freeform 62"/>
                <p:cNvSpPr>
                  <a:spLocks/>
                </p:cNvSpPr>
                <p:nvPr/>
              </p:nvSpPr>
              <p:spPr bwMode="auto">
                <a:xfrm>
                  <a:off x="-493712" y="5610226"/>
                  <a:ext cx="38100" cy="93663"/>
                </a:xfrm>
                <a:custGeom>
                  <a:avLst/>
                  <a:gdLst/>
                  <a:ahLst/>
                  <a:cxnLst>
                    <a:cxn ang="0">
                      <a:pos x="7" y="5"/>
                    </a:cxn>
                    <a:cxn ang="0">
                      <a:pos x="7" y="25"/>
                    </a:cxn>
                    <a:cxn ang="0">
                      <a:pos x="10" y="25"/>
                    </a:cxn>
                    <a:cxn ang="0">
                      <a:pos x="10" y="0"/>
                    </a:cxn>
                    <a:cxn ang="0">
                      <a:pos x="8" y="0"/>
                    </a:cxn>
                    <a:cxn ang="0">
                      <a:pos x="5" y="3"/>
                    </a:cxn>
                    <a:cxn ang="0">
                      <a:pos x="0" y="6"/>
                    </a:cxn>
                    <a:cxn ang="0">
                      <a:pos x="0" y="9"/>
                    </a:cxn>
                    <a:cxn ang="0">
                      <a:pos x="4" y="7"/>
                    </a:cxn>
                    <a:cxn ang="0">
                      <a:pos x="7" y="5"/>
                    </a:cxn>
                  </a:cxnLst>
                  <a:rect l="0" t="0" r="r" b="b"/>
                  <a:pathLst>
                    <a:path w="10" h="25">
                      <a:moveTo>
                        <a:pt x="7" y="5"/>
                      </a:moveTo>
                      <a:cubicBezTo>
                        <a:pt x="7" y="25"/>
                        <a:pt x="7" y="25"/>
                        <a:pt x="7" y="25"/>
                      </a:cubicBezTo>
                      <a:cubicBezTo>
                        <a:pt x="10" y="25"/>
                        <a:pt x="10" y="25"/>
                        <a:pt x="10" y="25"/>
                      </a:cubicBezTo>
                      <a:cubicBezTo>
                        <a:pt x="10" y="0"/>
                        <a:pt x="10" y="0"/>
                        <a:pt x="10" y="0"/>
                      </a:cubicBezTo>
                      <a:cubicBezTo>
                        <a:pt x="8" y="0"/>
                        <a:pt x="8" y="0"/>
                        <a:pt x="8" y="0"/>
                      </a:cubicBezTo>
                      <a:cubicBezTo>
                        <a:pt x="7" y="1"/>
                        <a:pt x="6" y="2"/>
                        <a:pt x="5" y="3"/>
                      </a:cubicBezTo>
                      <a:cubicBezTo>
                        <a:pt x="4" y="4"/>
                        <a:pt x="2" y="5"/>
                        <a:pt x="0" y="6"/>
                      </a:cubicBezTo>
                      <a:cubicBezTo>
                        <a:pt x="0" y="9"/>
                        <a:pt x="0" y="9"/>
                        <a:pt x="0" y="9"/>
                      </a:cubicBezTo>
                      <a:cubicBezTo>
                        <a:pt x="1" y="8"/>
                        <a:pt x="2" y="8"/>
                        <a:pt x="4" y="7"/>
                      </a:cubicBezTo>
                      <a:cubicBezTo>
                        <a:pt x="5" y="7"/>
                        <a:pt x="6" y="6"/>
                        <a:pt x="7"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5" name="Freeform 63"/>
                <p:cNvSpPr>
                  <a:spLocks noEditPoints="1"/>
                </p:cNvSpPr>
                <p:nvPr/>
              </p:nvSpPr>
              <p:spPr bwMode="auto">
                <a:xfrm>
                  <a:off x="-425450" y="5610226"/>
                  <a:ext cx="60325" cy="93663"/>
                </a:xfrm>
                <a:custGeom>
                  <a:avLst/>
                  <a:gdLst/>
                  <a:ahLst/>
                  <a:cxnLst>
                    <a:cxn ang="0">
                      <a:pos x="12" y="24"/>
                    </a:cxn>
                    <a:cxn ang="0">
                      <a:pos x="15" y="20"/>
                    </a:cxn>
                    <a:cxn ang="0">
                      <a:pos x="16" y="12"/>
                    </a:cxn>
                    <a:cxn ang="0">
                      <a:pos x="15" y="6"/>
                    </a:cxn>
                    <a:cxn ang="0">
                      <a:pos x="14" y="3"/>
                    </a:cxn>
                    <a:cxn ang="0">
                      <a:pos x="11" y="0"/>
                    </a:cxn>
                    <a:cxn ang="0">
                      <a:pos x="8" y="0"/>
                    </a:cxn>
                    <a:cxn ang="0">
                      <a:pos x="3" y="1"/>
                    </a:cxn>
                    <a:cxn ang="0">
                      <a:pos x="0" y="5"/>
                    </a:cxn>
                    <a:cxn ang="0">
                      <a:pos x="0" y="12"/>
                    </a:cxn>
                    <a:cxn ang="0">
                      <a:pos x="2" y="23"/>
                    </a:cxn>
                    <a:cxn ang="0">
                      <a:pos x="8" y="25"/>
                    </a:cxn>
                    <a:cxn ang="0">
                      <a:pos x="12" y="24"/>
                    </a:cxn>
                    <a:cxn ang="0">
                      <a:pos x="3" y="12"/>
                    </a:cxn>
                    <a:cxn ang="0">
                      <a:pos x="4" y="4"/>
                    </a:cxn>
                    <a:cxn ang="0">
                      <a:pos x="8" y="2"/>
                    </a:cxn>
                    <a:cxn ang="0">
                      <a:pos x="11" y="4"/>
                    </a:cxn>
                    <a:cxn ang="0">
                      <a:pos x="13" y="12"/>
                    </a:cxn>
                    <a:cxn ang="0">
                      <a:pos x="11" y="21"/>
                    </a:cxn>
                    <a:cxn ang="0">
                      <a:pos x="8" y="23"/>
                    </a:cxn>
                    <a:cxn ang="0">
                      <a:pos x="4" y="21"/>
                    </a:cxn>
                    <a:cxn ang="0">
                      <a:pos x="3" y="12"/>
                    </a:cxn>
                  </a:cxnLst>
                  <a:rect l="0" t="0" r="r" b="b"/>
                  <a:pathLst>
                    <a:path w="16" h="25">
                      <a:moveTo>
                        <a:pt x="12" y="24"/>
                      </a:moveTo>
                      <a:cubicBezTo>
                        <a:pt x="13" y="23"/>
                        <a:pt x="14" y="21"/>
                        <a:pt x="15" y="20"/>
                      </a:cubicBezTo>
                      <a:cubicBezTo>
                        <a:pt x="16" y="18"/>
                        <a:pt x="16" y="15"/>
                        <a:pt x="16" y="12"/>
                      </a:cubicBezTo>
                      <a:cubicBezTo>
                        <a:pt x="16" y="10"/>
                        <a:pt x="16" y="8"/>
                        <a:pt x="15" y="6"/>
                      </a:cubicBezTo>
                      <a:cubicBezTo>
                        <a:pt x="15" y="5"/>
                        <a:pt x="14" y="4"/>
                        <a:pt x="14" y="3"/>
                      </a:cubicBezTo>
                      <a:cubicBezTo>
                        <a:pt x="13" y="2"/>
                        <a:pt x="12" y="1"/>
                        <a:pt x="11" y="0"/>
                      </a:cubicBezTo>
                      <a:cubicBezTo>
                        <a:pt x="10" y="0"/>
                        <a:pt x="9" y="0"/>
                        <a:pt x="8" y="0"/>
                      </a:cubicBezTo>
                      <a:cubicBezTo>
                        <a:pt x="6" y="0"/>
                        <a:pt x="4" y="0"/>
                        <a:pt x="3" y="1"/>
                      </a:cubicBezTo>
                      <a:cubicBezTo>
                        <a:pt x="2" y="2"/>
                        <a:pt x="1" y="3"/>
                        <a:pt x="0" y="5"/>
                      </a:cubicBezTo>
                      <a:cubicBezTo>
                        <a:pt x="0" y="7"/>
                        <a:pt x="0" y="9"/>
                        <a:pt x="0" y="12"/>
                      </a:cubicBezTo>
                      <a:cubicBezTo>
                        <a:pt x="0" y="17"/>
                        <a:pt x="0" y="21"/>
                        <a:pt x="2" y="23"/>
                      </a:cubicBezTo>
                      <a:cubicBezTo>
                        <a:pt x="3" y="24"/>
                        <a:pt x="5" y="25"/>
                        <a:pt x="8" y="25"/>
                      </a:cubicBezTo>
                      <a:cubicBezTo>
                        <a:pt x="10" y="25"/>
                        <a:pt x="11" y="25"/>
                        <a:pt x="12" y="24"/>
                      </a:cubicBezTo>
                      <a:close/>
                      <a:moveTo>
                        <a:pt x="3" y="12"/>
                      </a:moveTo>
                      <a:cubicBezTo>
                        <a:pt x="3" y="8"/>
                        <a:pt x="3" y="5"/>
                        <a:pt x="4" y="4"/>
                      </a:cubicBezTo>
                      <a:cubicBezTo>
                        <a:pt x="5" y="3"/>
                        <a:pt x="6" y="2"/>
                        <a:pt x="8" y="2"/>
                      </a:cubicBezTo>
                      <a:cubicBezTo>
                        <a:pt x="9" y="2"/>
                        <a:pt x="10" y="3"/>
                        <a:pt x="11" y="4"/>
                      </a:cubicBezTo>
                      <a:cubicBezTo>
                        <a:pt x="12" y="6"/>
                        <a:pt x="13" y="8"/>
                        <a:pt x="13" y="12"/>
                      </a:cubicBezTo>
                      <a:cubicBezTo>
                        <a:pt x="13" y="17"/>
                        <a:pt x="12" y="19"/>
                        <a:pt x="11" y="21"/>
                      </a:cubicBezTo>
                      <a:cubicBezTo>
                        <a:pt x="10" y="22"/>
                        <a:pt x="9" y="23"/>
                        <a:pt x="8" y="23"/>
                      </a:cubicBezTo>
                      <a:cubicBezTo>
                        <a:pt x="6" y="23"/>
                        <a:pt x="5" y="22"/>
                        <a:pt x="4" y="21"/>
                      </a:cubicBezTo>
                      <a:cubicBezTo>
                        <a:pt x="3" y="19"/>
                        <a:pt x="3" y="17"/>
                        <a:pt x="3" y="12"/>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6" name="Freeform 64"/>
                <p:cNvSpPr>
                  <a:spLocks/>
                </p:cNvSpPr>
                <p:nvPr/>
              </p:nvSpPr>
              <p:spPr bwMode="auto">
                <a:xfrm>
                  <a:off x="-347662" y="5610226"/>
                  <a:ext cx="38100" cy="93663"/>
                </a:xfrm>
                <a:custGeom>
                  <a:avLst/>
                  <a:gdLst/>
                  <a:ahLst/>
                  <a:cxnLst>
                    <a:cxn ang="0">
                      <a:pos x="7" y="5"/>
                    </a:cxn>
                    <a:cxn ang="0">
                      <a:pos x="7" y="25"/>
                    </a:cxn>
                    <a:cxn ang="0">
                      <a:pos x="10" y="25"/>
                    </a:cxn>
                    <a:cxn ang="0">
                      <a:pos x="10" y="0"/>
                    </a:cxn>
                    <a:cxn ang="0">
                      <a:pos x="8" y="0"/>
                    </a:cxn>
                    <a:cxn ang="0">
                      <a:pos x="5" y="3"/>
                    </a:cxn>
                    <a:cxn ang="0">
                      <a:pos x="0" y="6"/>
                    </a:cxn>
                    <a:cxn ang="0">
                      <a:pos x="0" y="9"/>
                    </a:cxn>
                    <a:cxn ang="0">
                      <a:pos x="4" y="7"/>
                    </a:cxn>
                    <a:cxn ang="0">
                      <a:pos x="7" y="5"/>
                    </a:cxn>
                  </a:cxnLst>
                  <a:rect l="0" t="0" r="r" b="b"/>
                  <a:pathLst>
                    <a:path w="10" h="25">
                      <a:moveTo>
                        <a:pt x="7" y="5"/>
                      </a:moveTo>
                      <a:cubicBezTo>
                        <a:pt x="7" y="25"/>
                        <a:pt x="7" y="25"/>
                        <a:pt x="7" y="25"/>
                      </a:cubicBezTo>
                      <a:cubicBezTo>
                        <a:pt x="10" y="25"/>
                        <a:pt x="10" y="25"/>
                        <a:pt x="10" y="25"/>
                      </a:cubicBezTo>
                      <a:cubicBezTo>
                        <a:pt x="10" y="0"/>
                        <a:pt x="10" y="0"/>
                        <a:pt x="10" y="0"/>
                      </a:cubicBezTo>
                      <a:cubicBezTo>
                        <a:pt x="8" y="0"/>
                        <a:pt x="8" y="0"/>
                        <a:pt x="8" y="0"/>
                      </a:cubicBezTo>
                      <a:cubicBezTo>
                        <a:pt x="7" y="1"/>
                        <a:pt x="6" y="2"/>
                        <a:pt x="5" y="3"/>
                      </a:cubicBezTo>
                      <a:cubicBezTo>
                        <a:pt x="4" y="4"/>
                        <a:pt x="2" y="5"/>
                        <a:pt x="0" y="6"/>
                      </a:cubicBezTo>
                      <a:cubicBezTo>
                        <a:pt x="0" y="9"/>
                        <a:pt x="0" y="9"/>
                        <a:pt x="0" y="9"/>
                      </a:cubicBezTo>
                      <a:cubicBezTo>
                        <a:pt x="1" y="8"/>
                        <a:pt x="2" y="8"/>
                        <a:pt x="4" y="7"/>
                      </a:cubicBezTo>
                      <a:cubicBezTo>
                        <a:pt x="5" y="7"/>
                        <a:pt x="6" y="6"/>
                        <a:pt x="7" y="5"/>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7" name="Freeform 65"/>
                <p:cNvSpPr>
                  <a:spLocks noEditPoints="1"/>
                </p:cNvSpPr>
                <p:nvPr/>
              </p:nvSpPr>
              <p:spPr bwMode="auto">
                <a:xfrm>
                  <a:off x="-279400" y="5610226"/>
                  <a:ext cx="60325" cy="93663"/>
                </a:xfrm>
                <a:custGeom>
                  <a:avLst/>
                  <a:gdLst/>
                  <a:ahLst/>
                  <a:cxnLst>
                    <a:cxn ang="0">
                      <a:pos x="12" y="24"/>
                    </a:cxn>
                    <a:cxn ang="0">
                      <a:pos x="15" y="20"/>
                    </a:cxn>
                    <a:cxn ang="0">
                      <a:pos x="16" y="12"/>
                    </a:cxn>
                    <a:cxn ang="0">
                      <a:pos x="15" y="6"/>
                    </a:cxn>
                    <a:cxn ang="0">
                      <a:pos x="14" y="3"/>
                    </a:cxn>
                    <a:cxn ang="0">
                      <a:pos x="11" y="0"/>
                    </a:cxn>
                    <a:cxn ang="0">
                      <a:pos x="8" y="0"/>
                    </a:cxn>
                    <a:cxn ang="0">
                      <a:pos x="3" y="1"/>
                    </a:cxn>
                    <a:cxn ang="0">
                      <a:pos x="0" y="5"/>
                    </a:cxn>
                    <a:cxn ang="0">
                      <a:pos x="0" y="12"/>
                    </a:cxn>
                    <a:cxn ang="0">
                      <a:pos x="2" y="23"/>
                    </a:cxn>
                    <a:cxn ang="0">
                      <a:pos x="8" y="25"/>
                    </a:cxn>
                    <a:cxn ang="0">
                      <a:pos x="12" y="24"/>
                    </a:cxn>
                    <a:cxn ang="0">
                      <a:pos x="3" y="12"/>
                    </a:cxn>
                    <a:cxn ang="0">
                      <a:pos x="4" y="4"/>
                    </a:cxn>
                    <a:cxn ang="0">
                      <a:pos x="8" y="2"/>
                    </a:cxn>
                    <a:cxn ang="0">
                      <a:pos x="11" y="4"/>
                    </a:cxn>
                    <a:cxn ang="0">
                      <a:pos x="13" y="12"/>
                    </a:cxn>
                    <a:cxn ang="0">
                      <a:pos x="11" y="21"/>
                    </a:cxn>
                    <a:cxn ang="0">
                      <a:pos x="8" y="23"/>
                    </a:cxn>
                    <a:cxn ang="0">
                      <a:pos x="4" y="21"/>
                    </a:cxn>
                    <a:cxn ang="0">
                      <a:pos x="3" y="12"/>
                    </a:cxn>
                  </a:cxnLst>
                  <a:rect l="0" t="0" r="r" b="b"/>
                  <a:pathLst>
                    <a:path w="16" h="25">
                      <a:moveTo>
                        <a:pt x="12" y="24"/>
                      </a:moveTo>
                      <a:cubicBezTo>
                        <a:pt x="13" y="23"/>
                        <a:pt x="14" y="21"/>
                        <a:pt x="15" y="20"/>
                      </a:cubicBezTo>
                      <a:cubicBezTo>
                        <a:pt x="16" y="18"/>
                        <a:pt x="16" y="15"/>
                        <a:pt x="16" y="12"/>
                      </a:cubicBezTo>
                      <a:cubicBezTo>
                        <a:pt x="16" y="10"/>
                        <a:pt x="16" y="8"/>
                        <a:pt x="15" y="6"/>
                      </a:cubicBezTo>
                      <a:cubicBezTo>
                        <a:pt x="15" y="5"/>
                        <a:pt x="14" y="4"/>
                        <a:pt x="14" y="3"/>
                      </a:cubicBezTo>
                      <a:cubicBezTo>
                        <a:pt x="13" y="2"/>
                        <a:pt x="12" y="1"/>
                        <a:pt x="11" y="0"/>
                      </a:cubicBezTo>
                      <a:cubicBezTo>
                        <a:pt x="10" y="0"/>
                        <a:pt x="9" y="0"/>
                        <a:pt x="8" y="0"/>
                      </a:cubicBezTo>
                      <a:cubicBezTo>
                        <a:pt x="6" y="0"/>
                        <a:pt x="4" y="0"/>
                        <a:pt x="3" y="1"/>
                      </a:cubicBezTo>
                      <a:cubicBezTo>
                        <a:pt x="2" y="2"/>
                        <a:pt x="1" y="3"/>
                        <a:pt x="0" y="5"/>
                      </a:cubicBezTo>
                      <a:cubicBezTo>
                        <a:pt x="0" y="7"/>
                        <a:pt x="0" y="9"/>
                        <a:pt x="0" y="12"/>
                      </a:cubicBezTo>
                      <a:cubicBezTo>
                        <a:pt x="0" y="17"/>
                        <a:pt x="0" y="21"/>
                        <a:pt x="2" y="23"/>
                      </a:cubicBezTo>
                      <a:cubicBezTo>
                        <a:pt x="3" y="24"/>
                        <a:pt x="5" y="25"/>
                        <a:pt x="8" y="25"/>
                      </a:cubicBezTo>
                      <a:cubicBezTo>
                        <a:pt x="10" y="25"/>
                        <a:pt x="11" y="25"/>
                        <a:pt x="12" y="24"/>
                      </a:cubicBezTo>
                      <a:close/>
                      <a:moveTo>
                        <a:pt x="3" y="12"/>
                      </a:moveTo>
                      <a:cubicBezTo>
                        <a:pt x="3" y="8"/>
                        <a:pt x="3" y="5"/>
                        <a:pt x="4" y="4"/>
                      </a:cubicBezTo>
                      <a:cubicBezTo>
                        <a:pt x="5" y="3"/>
                        <a:pt x="6" y="2"/>
                        <a:pt x="8" y="2"/>
                      </a:cubicBezTo>
                      <a:cubicBezTo>
                        <a:pt x="9" y="2"/>
                        <a:pt x="10" y="3"/>
                        <a:pt x="11" y="4"/>
                      </a:cubicBezTo>
                      <a:cubicBezTo>
                        <a:pt x="12" y="6"/>
                        <a:pt x="13" y="8"/>
                        <a:pt x="13" y="12"/>
                      </a:cubicBezTo>
                      <a:cubicBezTo>
                        <a:pt x="13" y="17"/>
                        <a:pt x="12" y="19"/>
                        <a:pt x="11" y="21"/>
                      </a:cubicBezTo>
                      <a:cubicBezTo>
                        <a:pt x="10" y="22"/>
                        <a:pt x="9" y="23"/>
                        <a:pt x="8" y="23"/>
                      </a:cubicBezTo>
                      <a:cubicBezTo>
                        <a:pt x="6" y="23"/>
                        <a:pt x="5" y="22"/>
                        <a:pt x="4" y="21"/>
                      </a:cubicBezTo>
                      <a:cubicBezTo>
                        <a:pt x="3" y="19"/>
                        <a:pt x="3" y="17"/>
                        <a:pt x="3" y="12"/>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8" name="Freeform 66"/>
                <p:cNvSpPr>
                  <a:spLocks/>
                </p:cNvSpPr>
                <p:nvPr/>
              </p:nvSpPr>
              <p:spPr bwMode="auto">
                <a:xfrm>
                  <a:off x="-200025" y="5610226"/>
                  <a:ext cx="36513" cy="93663"/>
                </a:xfrm>
                <a:custGeom>
                  <a:avLst/>
                  <a:gdLst/>
                  <a:ahLst/>
                  <a:cxnLst>
                    <a:cxn ang="0">
                      <a:pos x="8" y="0"/>
                    </a:cxn>
                    <a:cxn ang="0">
                      <a:pos x="5" y="3"/>
                    </a:cxn>
                    <a:cxn ang="0">
                      <a:pos x="0" y="6"/>
                    </a:cxn>
                    <a:cxn ang="0">
                      <a:pos x="0" y="9"/>
                    </a:cxn>
                    <a:cxn ang="0">
                      <a:pos x="4" y="7"/>
                    </a:cxn>
                    <a:cxn ang="0">
                      <a:pos x="7" y="5"/>
                    </a:cxn>
                    <a:cxn ang="0">
                      <a:pos x="7" y="25"/>
                    </a:cxn>
                    <a:cxn ang="0">
                      <a:pos x="8" y="25"/>
                    </a:cxn>
                    <a:cxn ang="0">
                      <a:pos x="10" y="21"/>
                    </a:cxn>
                    <a:cxn ang="0">
                      <a:pos x="10" y="0"/>
                    </a:cxn>
                    <a:cxn ang="0">
                      <a:pos x="8" y="0"/>
                    </a:cxn>
                  </a:cxnLst>
                  <a:rect l="0" t="0" r="r" b="b"/>
                  <a:pathLst>
                    <a:path w="10" h="25">
                      <a:moveTo>
                        <a:pt x="8" y="0"/>
                      </a:moveTo>
                      <a:cubicBezTo>
                        <a:pt x="7" y="1"/>
                        <a:pt x="6" y="2"/>
                        <a:pt x="5" y="3"/>
                      </a:cubicBezTo>
                      <a:cubicBezTo>
                        <a:pt x="4" y="4"/>
                        <a:pt x="2" y="5"/>
                        <a:pt x="0" y="6"/>
                      </a:cubicBezTo>
                      <a:cubicBezTo>
                        <a:pt x="0" y="9"/>
                        <a:pt x="0" y="9"/>
                        <a:pt x="0" y="9"/>
                      </a:cubicBezTo>
                      <a:cubicBezTo>
                        <a:pt x="1" y="8"/>
                        <a:pt x="2" y="8"/>
                        <a:pt x="4" y="7"/>
                      </a:cubicBezTo>
                      <a:cubicBezTo>
                        <a:pt x="5" y="7"/>
                        <a:pt x="6" y="6"/>
                        <a:pt x="7" y="5"/>
                      </a:cubicBezTo>
                      <a:cubicBezTo>
                        <a:pt x="7" y="25"/>
                        <a:pt x="7" y="25"/>
                        <a:pt x="7" y="25"/>
                      </a:cubicBezTo>
                      <a:cubicBezTo>
                        <a:pt x="8" y="25"/>
                        <a:pt x="8" y="25"/>
                        <a:pt x="8" y="25"/>
                      </a:cubicBezTo>
                      <a:cubicBezTo>
                        <a:pt x="9" y="24"/>
                        <a:pt x="9" y="23"/>
                        <a:pt x="10" y="21"/>
                      </a:cubicBezTo>
                      <a:cubicBezTo>
                        <a:pt x="10" y="0"/>
                        <a:pt x="10" y="0"/>
                        <a:pt x="10" y="0"/>
                      </a:cubicBezTo>
                      <a:lnTo>
                        <a:pt x="8" y="0"/>
                      </a:ln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89" name="Freeform 67"/>
                <p:cNvSpPr>
                  <a:spLocks/>
                </p:cNvSpPr>
                <p:nvPr/>
              </p:nvSpPr>
              <p:spPr bwMode="auto">
                <a:xfrm>
                  <a:off x="-1055687" y="5729288"/>
                  <a:ext cx="52388" cy="68263"/>
                </a:xfrm>
                <a:custGeom>
                  <a:avLst/>
                  <a:gdLst/>
                  <a:ahLst/>
                  <a:cxnLst>
                    <a:cxn ang="0">
                      <a:pos x="12" y="3"/>
                    </a:cxn>
                    <a:cxn ang="0">
                      <a:pos x="9" y="1"/>
                    </a:cxn>
                    <a:cxn ang="0">
                      <a:pos x="6" y="0"/>
                    </a:cxn>
                    <a:cxn ang="0">
                      <a:pos x="1" y="1"/>
                    </a:cxn>
                    <a:cxn ang="0">
                      <a:pos x="0" y="3"/>
                    </a:cxn>
                    <a:cxn ang="0">
                      <a:pos x="2" y="6"/>
                    </a:cxn>
                    <a:cxn ang="0">
                      <a:pos x="2" y="4"/>
                    </a:cxn>
                    <a:cxn ang="0">
                      <a:pos x="6" y="2"/>
                    </a:cxn>
                    <a:cxn ang="0">
                      <a:pos x="9" y="4"/>
                    </a:cxn>
                    <a:cxn ang="0">
                      <a:pos x="11" y="13"/>
                    </a:cxn>
                    <a:cxn ang="0">
                      <a:pos x="10" y="16"/>
                    </a:cxn>
                    <a:cxn ang="0">
                      <a:pos x="13" y="18"/>
                    </a:cxn>
                    <a:cxn ang="0">
                      <a:pos x="14" y="13"/>
                    </a:cxn>
                    <a:cxn ang="0">
                      <a:pos x="13" y="7"/>
                    </a:cxn>
                    <a:cxn ang="0">
                      <a:pos x="12" y="3"/>
                    </a:cxn>
                  </a:cxnLst>
                  <a:rect l="0" t="0" r="r" b="b"/>
                  <a:pathLst>
                    <a:path w="14" h="18">
                      <a:moveTo>
                        <a:pt x="12" y="3"/>
                      </a:moveTo>
                      <a:cubicBezTo>
                        <a:pt x="11" y="2"/>
                        <a:pt x="10" y="1"/>
                        <a:pt x="9" y="1"/>
                      </a:cubicBezTo>
                      <a:cubicBezTo>
                        <a:pt x="8" y="0"/>
                        <a:pt x="7" y="0"/>
                        <a:pt x="6" y="0"/>
                      </a:cubicBezTo>
                      <a:cubicBezTo>
                        <a:pt x="4" y="0"/>
                        <a:pt x="2" y="0"/>
                        <a:pt x="1" y="1"/>
                      </a:cubicBezTo>
                      <a:cubicBezTo>
                        <a:pt x="1" y="2"/>
                        <a:pt x="0" y="2"/>
                        <a:pt x="0" y="3"/>
                      </a:cubicBezTo>
                      <a:cubicBezTo>
                        <a:pt x="0" y="4"/>
                        <a:pt x="1" y="5"/>
                        <a:pt x="2" y="6"/>
                      </a:cubicBezTo>
                      <a:cubicBezTo>
                        <a:pt x="2" y="5"/>
                        <a:pt x="2" y="5"/>
                        <a:pt x="2" y="4"/>
                      </a:cubicBezTo>
                      <a:cubicBezTo>
                        <a:pt x="3" y="3"/>
                        <a:pt x="4" y="2"/>
                        <a:pt x="6" y="2"/>
                      </a:cubicBezTo>
                      <a:cubicBezTo>
                        <a:pt x="7" y="2"/>
                        <a:pt x="8" y="3"/>
                        <a:pt x="9" y="4"/>
                      </a:cubicBezTo>
                      <a:cubicBezTo>
                        <a:pt x="10" y="6"/>
                        <a:pt x="11" y="9"/>
                        <a:pt x="11" y="13"/>
                      </a:cubicBezTo>
                      <a:cubicBezTo>
                        <a:pt x="11" y="14"/>
                        <a:pt x="11" y="15"/>
                        <a:pt x="10" y="16"/>
                      </a:cubicBezTo>
                      <a:cubicBezTo>
                        <a:pt x="11" y="17"/>
                        <a:pt x="12" y="18"/>
                        <a:pt x="13" y="18"/>
                      </a:cubicBezTo>
                      <a:cubicBezTo>
                        <a:pt x="14" y="17"/>
                        <a:pt x="14" y="15"/>
                        <a:pt x="14" y="13"/>
                      </a:cubicBezTo>
                      <a:cubicBezTo>
                        <a:pt x="14" y="10"/>
                        <a:pt x="14" y="8"/>
                        <a:pt x="13" y="7"/>
                      </a:cubicBezTo>
                      <a:cubicBezTo>
                        <a:pt x="13" y="5"/>
                        <a:pt x="12" y="4"/>
                        <a:pt x="12"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0" name="Freeform 68"/>
                <p:cNvSpPr>
                  <a:spLocks noEditPoints="1"/>
                </p:cNvSpPr>
                <p:nvPr/>
              </p:nvSpPr>
              <p:spPr bwMode="auto">
                <a:xfrm>
                  <a:off x="-992187" y="5729288"/>
                  <a:ext cx="60325" cy="93663"/>
                </a:xfrm>
                <a:custGeom>
                  <a:avLst/>
                  <a:gdLst/>
                  <a:ahLst/>
                  <a:cxnLst>
                    <a:cxn ang="0">
                      <a:pos x="14" y="3"/>
                    </a:cxn>
                    <a:cxn ang="0">
                      <a:pos x="12" y="1"/>
                    </a:cxn>
                    <a:cxn ang="0">
                      <a:pos x="8" y="0"/>
                    </a:cxn>
                    <a:cxn ang="0">
                      <a:pos x="4" y="1"/>
                    </a:cxn>
                    <a:cxn ang="0">
                      <a:pos x="1" y="6"/>
                    </a:cxn>
                    <a:cxn ang="0">
                      <a:pos x="0" y="13"/>
                    </a:cxn>
                    <a:cxn ang="0">
                      <a:pos x="2" y="22"/>
                    </a:cxn>
                    <a:cxn ang="0">
                      <a:pos x="10" y="25"/>
                    </a:cxn>
                    <a:cxn ang="0">
                      <a:pos x="13" y="24"/>
                    </a:cxn>
                    <a:cxn ang="0">
                      <a:pos x="15" y="20"/>
                    </a:cxn>
                    <a:cxn ang="0">
                      <a:pos x="16" y="13"/>
                    </a:cxn>
                    <a:cxn ang="0">
                      <a:pos x="16" y="7"/>
                    </a:cxn>
                    <a:cxn ang="0">
                      <a:pos x="14" y="3"/>
                    </a:cxn>
                    <a:cxn ang="0">
                      <a:pos x="12" y="21"/>
                    </a:cxn>
                    <a:cxn ang="0">
                      <a:pos x="8" y="23"/>
                    </a:cxn>
                    <a:cxn ang="0">
                      <a:pos x="5" y="21"/>
                    </a:cxn>
                    <a:cxn ang="0">
                      <a:pos x="3" y="13"/>
                    </a:cxn>
                    <a:cxn ang="0">
                      <a:pos x="5" y="4"/>
                    </a:cxn>
                    <a:cxn ang="0">
                      <a:pos x="8" y="2"/>
                    </a:cxn>
                    <a:cxn ang="0">
                      <a:pos x="12" y="4"/>
                    </a:cxn>
                    <a:cxn ang="0">
                      <a:pos x="13" y="13"/>
                    </a:cxn>
                    <a:cxn ang="0">
                      <a:pos x="12" y="21"/>
                    </a:cxn>
                  </a:cxnLst>
                  <a:rect l="0" t="0" r="r" b="b"/>
                  <a:pathLst>
                    <a:path w="16" h="25">
                      <a:moveTo>
                        <a:pt x="14" y="3"/>
                      </a:moveTo>
                      <a:cubicBezTo>
                        <a:pt x="13" y="2"/>
                        <a:pt x="13" y="1"/>
                        <a:pt x="12" y="1"/>
                      </a:cubicBezTo>
                      <a:cubicBezTo>
                        <a:pt x="11" y="0"/>
                        <a:pt x="9" y="0"/>
                        <a:pt x="8" y="0"/>
                      </a:cubicBezTo>
                      <a:cubicBezTo>
                        <a:pt x="6" y="0"/>
                        <a:pt x="5" y="0"/>
                        <a:pt x="4" y="1"/>
                      </a:cubicBezTo>
                      <a:cubicBezTo>
                        <a:pt x="2" y="2"/>
                        <a:pt x="1" y="4"/>
                        <a:pt x="1" y="6"/>
                      </a:cubicBezTo>
                      <a:cubicBezTo>
                        <a:pt x="0" y="7"/>
                        <a:pt x="0" y="10"/>
                        <a:pt x="0" y="13"/>
                      </a:cubicBezTo>
                      <a:cubicBezTo>
                        <a:pt x="0" y="17"/>
                        <a:pt x="1" y="20"/>
                        <a:pt x="2" y="22"/>
                      </a:cubicBezTo>
                      <a:cubicBezTo>
                        <a:pt x="5" y="23"/>
                        <a:pt x="7" y="24"/>
                        <a:pt x="10" y="25"/>
                      </a:cubicBezTo>
                      <a:cubicBezTo>
                        <a:pt x="11" y="25"/>
                        <a:pt x="12" y="25"/>
                        <a:pt x="13" y="24"/>
                      </a:cubicBezTo>
                      <a:cubicBezTo>
                        <a:pt x="14" y="23"/>
                        <a:pt x="15" y="22"/>
                        <a:pt x="15" y="20"/>
                      </a:cubicBezTo>
                      <a:cubicBezTo>
                        <a:pt x="16" y="18"/>
                        <a:pt x="16" y="16"/>
                        <a:pt x="16" y="13"/>
                      </a:cubicBezTo>
                      <a:cubicBezTo>
                        <a:pt x="16" y="10"/>
                        <a:pt x="16" y="8"/>
                        <a:pt x="16" y="7"/>
                      </a:cubicBezTo>
                      <a:cubicBezTo>
                        <a:pt x="15" y="5"/>
                        <a:pt x="15" y="4"/>
                        <a:pt x="14" y="3"/>
                      </a:cubicBezTo>
                      <a:close/>
                      <a:moveTo>
                        <a:pt x="12" y="21"/>
                      </a:moveTo>
                      <a:cubicBezTo>
                        <a:pt x="11" y="22"/>
                        <a:pt x="10" y="23"/>
                        <a:pt x="8" y="23"/>
                      </a:cubicBezTo>
                      <a:cubicBezTo>
                        <a:pt x="7" y="23"/>
                        <a:pt x="6" y="22"/>
                        <a:pt x="5" y="21"/>
                      </a:cubicBezTo>
                      <a:cubicBezTo>
                        <a:pt x="4" y="20"/>
                        <a:pt x="3" y="17"/>
                        <a:pt x="3" y="13"/>
                      </a:cubicBezTo>
                      <a:cubicBezTo>
                        <a:pt x="3" y="9"/>
                        <a:pt x="4" y="6"/>
                        <a:pt x="5" y="4"/>
                      </a:cubicBezTo>
                      <a:cubicBezTo>
                        <a:pt x="6" y="3"/>
                        <a:pt x="7" y="2"/>
                        <a:pt x="8" y="2"/>
                      </a:cubicBezTo>
                      <a:cubicBezTo>
                        <a:pt x="10" y="2"/>
                        <a:pt x="11" y="3"/>
                        <a:pt x="12" y="4"/>
                      </a:cubicBezTo>
                      <a:cubicBezTo>
                        <a:pt x="13" y="6"/>
                        <a:pt x="13" y="9"/>
                        <a:pt x="13" y="13"/>
                      </a:cubicBezTo>
                      <a:cubicBezTo>
                        <a:pt x="13" y="17"/>
                        <a:pt x="13" y="20"/>
                        <a:pt x="12" y="2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1" name="Freeform 69"/>
                <p:cNvSpPr>
                  <a:spLocks noEditPoints="1"/>
                </p:cNvSpPr>
                <p:nvPr/>
              </p:nvSpPr>
              <p:spPr bwMode="auto">
                <a:xfrm>
                  <a:off x="-920750" y="5729288"/>
                  <a:ext cx="63500" cy="93663"/>
                </a:xfrm>
                <a:custGeom>
                  <a:avLst/>
                  <a:gdLst/>
                  <a:ahLst/>
                  <a:cxnLst>
                    <a:cxn ang="0">
                      <a:pos x="15" y="3"/>
                    </a:cxn>
                    <a:cxn ang="0">
                      <a:pos x="12" y="1"/>
                    </a:cxn>
                    <a:cxn ang="0">
                      <a:pos x="9" y="0"/>
                    </a:cxn>
                    <a:cxn ang="0">
                      <a:pos x="4" y="1"/>
                    </a:cxn>
                    <a:cxn ang="0">
                      <a:pos x="1" y="6"/>
                    </a:cxn>
                    <a:cxn ang="0">
                      <a:pos x="0" y="13"/>
                    </a:cxn>
                    <a:cxn ang="0">
                      <a:pos x="3" y="23"/>
                    </a:cxn>
                    <a:cxn ang="0">
                      <a:pos x="9" y="25"/>
                    </a:cxn>
                    <a:cxn ang="0">
                      <a:pos x="13" y="24"/>
                    </a:cxn>
                    <a:cxn ang="0">
                      <a:pos x="16" y="20"/>
                    </a:cxn>
                    <a:cxn ang="0">
                      <a:pos x="17" y="13"/>
                    </a:cxn>
                    <a:cxn ang="0">
                      <a:pos x="16" y="7"/>
                    </a:cxn>
                    <a:cxn ang="0">
                      <a:pos x="15" y="3"/>
                    </a:cxn>
                    <a:cxn ang="0">
                      <a:pos x="12" y="21"/>
                    </a:cxn>
                    <a:cxn ang="0">
                      <a:pos x="9" y="23"/>
                    </a:cxn>
                    <a:cxn ang="0">
                      <a:pos x="5" y="21"/>
                    </a:cxn>
                    <a:cxn ang="0">
                      <a:pos x="4" y="13"/>
                    </a:cxn>
                    <a:cxn ang="0">
                      <a:pos x="5" y="4"/>
                    </a:cxn>
                    <a:cxn ang="0">
                      <a:pos x="9" y="2"/>
                    </a:cxn>
                    <a:cxn ang="0">
                      <a:pos x="12" y="4"/>
                    </a:cxn>
                    <a:cxn ang="0">
                      <a:pos x="14" y="13"/>
                    </a:cxn>
                    <a:cxn ang="0">
                      <a:pos x="12" y="21"/>
                    </a:cxn>
                  </a:cxnLst>
                  <a:rect l="0" t="0" r="r" b="b"/>
                  <a:pathLst>
                    <a:path w="17" h="25">
                      <a:moveTo>
                        <a:pt x="15" y="3"/>
                      </a:moveTo>
                      <a:cubicBezTo>
                        <a:pt x="14" y="2"/>
                        <a:pt x="13" y="1"/>
                        <a:pt x="12" y="1"/>
                      </a:cubicBezTo>
                      <a:cubicBezTo>
                        <a:pt x="11" y="0"/>
                        <a:pt x="10" y="0"/>
                        <a:pt x="9" y="0"/>
                      </a:cubicBezTo>
                      <a:cubicBezTo>
                        <a:pt x="7" y="0"/>
                        <a:pt x="5" y="0"/>
                        <a:pt x="4" y="1"/>
                      </a:cubicBezTo>
                      <a:cubicBezTo>
                        <a:pt x="3" y="2"/>
                        <a:pt x="2" y="4"/>
                        <a:pt x="1" y="6"/>
                      </a:cubicBezTo>
                      <a:cubicBezTo>
                        <a:pt x="1" y="7"/>
                        <a:pt x="0" y="10"/>
                        <a:pt x="0" y="13"/>
                      </a:cubicBezTo>
                      <a:cubicBezTo>
                        <a:pt x="0" y="17"/>
                        <a:pt x="1" y="21"/>
                        <a:pt x="3" y="23"/>
                      </a:cubicBezTo>
                      <a:cubicBezTo>
                        <a:pt x="4" y="25"/>
                        <a:pt x="6" y="25"/>
                        <a:pt x="9" y="25"/>
                      </a:cubicBezTo>
                      <a:cubicBezTo>
                        <a:pt x="13" y="24"/>
                        <a:pt x="13" y="24"/>
                        <a:pt x="13" y="24"/>
                      </a:cubicBezTo>
                      <a:cubicBezTo>
                        <a:pt x="14" y="23"/>
                        <a:pt x="15" y="22"/>
                        <a:pt x="16" y="20"/>
                      </a:cubicBezTo>
                      <a:cubicBezTo>
                        <a:pt x="16" y="18"/>
                        <a:pt x="17" y="16"/>
                        <a:pt x="17" y="13"/>
                      </a:cubicBezTo>
                      <a:cubicBezTo>
                        <a:pt x="17" y="10"/>
                        <a:pt x="17" y="8"/>
                        <a:pt x="16" y="7"/>
                      </a:cubicBezTo>
                      <a:cubicBezTo>
                        <a:pt x="16" y="5"/>
                        <a:pt x="15" y="4"/>
                        <a:pt x="15" y="3"/>
                      </a:cubicBezTo>
                      <a:close/>
                      <a:moveTo>
                        <a:pt x="12" y="21"/>
                      </a:moveTo>
                      <a:cubicBezTo>
                        <a:pt x="11" y="22"/>
                        <a:pt x="10" y="23"/>
                        <a:pt x="9" y="23"/>
                      </a:cubicBezTo>
                      <a:cubicBezTo>
                        <a:pt x="7" y="23"/>
                        <a:pt x="6" y="22"/>
                        <a:pt x="5" y="21"/>
                      </a:cubicBezTo>
                      <a:cubicBezTo>
                        <a:pt x="4" y="20"/>
                        <a:pt x="4" y="17"/>
                        <a:pt x="4" y="13"/>
                      </a:cubicBezTo>
                      <a:cubicBezTo>
                        <a:pt x="4" y="9"/>
                        <a:pt x="4" y="6"/>
                        <a:pt x="5" y="4"/>
                      </a:cubicBezTo>
                      <a:cubicBezTo>
                        <a:pt x="6" y="3"/>
                        <a:pt x="7" y="2"/>
                        <a:pt x="9" y="2"/>
                      </a:cubicBezTo>
                      <a:cubicBezTo>
                        <a:pt x="10" y="2"/>
                        <a:pt x="11" y="3"/>
                        <a:pt x="12" y="4"/>
                      </a:cubicBezTo>
                      <a:cubicBezTo>
                        <a:pt x="13" y="6"/>
                        <a:pt x="14" y="9"/>
                        <a:pt x="14" y="13"/>
                      </a:cubicBezTo>
                      <a:cubicBezTo>
                        <a:pt x="14" y="17"/>
                        <a:pt x="13" y="20"/>
                        <a:pt x="12" y="2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2" name="Freeform 70"/>
                <p:cNvSpPr>
                  <a:spLocks/>
                </p:cNvSpPr>
                <p:nvPr/>
              </p:nvSpPr>
              <p:spPr bwMode="auto">
                <a:xfrm>
                  <a:off x="-846137" y="5729288"/>
                  <a:ext cx="60325" cy="87313"/>
                </a:xfrm>
                <a:custGeom>
                  <a:avLst/>
                  <a:gdLst/>
                  <a:ahLst/>
                  <a:cxnLst>
                    <a:cxn ang="0">
                      <a:pos x="14" y="3"/>
                    </a:cxn>
                    <a:cxn ang="0">
                      <a:pos x="12" y="1"/>
                    </a:cxn>
                    <a:cxn ang="0">
                      <a:pos x="8" y="0"/>
                    </a:cxn>
                    <a:cxn ang="0">
                      <a:pos x="4" y="1"/>
                    </a:cxn>
                    <a:cxn ang="0">
                      <a:pos x="1" y="6"/>
                    </a:cxn>
                    <a:cxn ang="0">
                      <a:pos x="0" y="13"/>
                    </a:cxn>
                    <a:cxn ang="0">
                      <a:pos x="2" y="23"/>
                    </a:cxn>
                    <a:cxn ang="0">
                      <a:pos x="3" y="23"/>
                    </a:cxn>
                    <a:cxn ang="0">
                      <a:pos x="5" y="22"/>
                    </a:cxn>
                    <a:cxn ang="0">
                      <a:pos x="4" y="21"/>
                    </a:cxn>
                    <a:cxn ang="0">
                      <a:pos x="3" y="13"/>
                    </a:cxn>
                    <a:cxn ang="0">
                      <a:pos x="5" y="4"/>
                    </a:cxn>
                    <a:cxn ang="0">
                      <a:pos x="8" y="2"/>
                    </a:cxn>
                    <a:cxn ang="0">
                      <a:pos x="12" y="4"/>
                    </a:cxn>
                    <a:cxn ang="0">
                      <a:pos x="13" y="13"/>
                    </a:cxn>
                    <a:cxn ang="0">
                      <a:pos x="13" y="17"/>
                    </a:cxn>
                    <a:cxn ang="0">
                      <a:pos x="15" y="15"/>
                    </a:cxn>
                    <a:cxn ang="0">
                      <a:pos x="16" y="16"/>
                    </a:cxn>
                    <a:cxn ang="0">
                      <a:pos x="16" y="13"/>
                    </a:cxn>
                    <a:cxn ang="0">
                      <a:pos x="16" y="7"/>
                    </a:cxn>
                    <a:cxn ang="0">
                      <a:pos x="14" y="3"/>
                    </a:cxn>
                  </a:cxnLst>
                  <a:rect l="0" t="0" r="r" b="b"/>
                  <a:pathLst>
                    <a:path w="16" h="23">
                      <a:moveTo>
                        <a:pt x="14" y="3"/>
                      </a:moveTo>
                      <a:cubicBezTo>
                        <a:pt x="13" y="2"/>
                        <a:pt x="13" y="1"/>
                        <a:pt x="12" y="1"/>
                      </a:cubicBezTo>
                      <a:cubicBezTo>
                        <a:pt x="11" y="0"/>
                        <a:pt x="9" y="0"/>
                        <a:pt x="8" y="0"/>
                      </a:cubicBezTo>
                      <a:cubicBezTo>
                        <a:pt x="6" y="0"/>
                        <a:pt x="5" y="0"/>
                        <a:pt x="4" y="1"/>
                      </a:cubicBezTo>
                      <a:cubicBezTo>
                        <a:pt x="2" y="2"/>
                        <a:pt x="1" y="4"/>
                        <a:pt x="1" y="6"/>
                      </a:cubicBezTo>
                      <a:cubicBezTo>
                        <a:pt x="0" y="7"/>
                        <a:pt x="0" y="10"/>
                        <a:pt x="0" y="13"/>
                      </a:cubicBezTo>
                      <a:cubicBezTo>
                        <a:pt x="0" y="17"/>
                        <a:pt x="1" y="21"/>
                        <a:pt x="2" y="23"/>
                      </a:cubicBezTo>
                      <a:cubicBezTo>
                        <a:pt x="2" y="23"/>
                        <a:pt x="3" y="23"/>
                        <a:pt x="3" y="23"/>
                      </a:cubicBezTo>
                      <a:cubicBezTo>
                        <a:pt x="4" y="23"/>
                        <a:pt x="4" y="22"/>
                        <a:pt x="5" y="22"/>
                      </a:cubicBezTo>
                      <a:cubicBezTo>
                        <a:pt x="5" y="21"/>
                        <a:pt x="5" y="21"/>
                        <a:pt x="4" y="21"/>
                      </a:cubicBezTo>
                      <a:cubicBezTo>
                        <a:pt x="4" y="20"/>
                        <a:pt x="3" y="17"/>
                        <a:pt x="3" y="13"/>
                      </a:cubicBezTo>
                      <a:cubicBezTo>
                        <a:pt x="3" y="9"/>
                        <a:pt x="4" y="6"/>
                        <a:pt x="5" y="4"/>
                      </a:cubicBezTo>
                      <a:cubicBezTo>
                        <a:pt x="5" y="3"/>
                        <a:pt x="7" y="2"/>
                        <a:pt x="8" y="2"/>
                      </a:cubicBezTo>
                      <a:cubicBezTo>
                        <a:pt x="9" y="2"/>
                        <a:pt x="11" y="3"/>
                        <a:pt x="12" y="4"/>
                      </a:cubicBezTo>
                      <a:cubicBezTo>
                        <a:pt x="13" y="6"/>
                        <a:pt x="13" y="9"/>
                        <a:pt x="13" y="13"/>
                      </a:cubicBezTo>
                      <a:cubicBezTo>
                        <a:pt x="13" y="14"/>
                        <a:pt x="13" y="16"/>
                        <a:pt x="13" y="17"/>
                      </a:cubicBezTo>
                      <a:cubicBezTo>
                        <a:pt x="14" y="16"/>
                        <a:pt x="14" y="16"/>
                        <a:pt x="15" y="15"/>
                      </a:cubicBezTo>
                      <a:cubicBezTo>
                        <a:pt x="15" y="15"/>
                        <a:pt x="16" y="15"/>
                        <a:pt x="16" y="16"/>
                      </a:cubicBezTo>
                      <a:cubicBezTo>
                        <a:pt x="16" y="15"/>
                        <a:pt x="16" y="14"/>
                        <a:pt x="16" y="13"/>
                      </a:cubicBezTo>
                      <a:cubicBezTo>
                        <a:pt x="16" y="10"/>
                        <a:pt x="16" y="8"/>
                        <a:pt x="16" y="7"/>
                      </a:cubicBezTo>
                      <a:cubicBezTo>
                        <a:pt x="15" y="5"/>
                        <a:pt x="15" y="4"/>
                        <a:pt x="14"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3" name="Freeform 71"/>
                <p:cNvSpPr>
                  <a:spLocks/>
                </p:cNvSpPr>
                <p:nvPr/>
              </p:nvSpPr>
              <p:spPr bwMode="auto">
                <a:xfrm>
                  <a:off x="-774700" y="5729288"/>
                  <a:ext cx="63500" cy="87313"/>
                </a:xfrm>
                <a:custGeom>
                  <a:avLst/>
                  <a:gdLst/>
                  <a:ahLst/>
                  <a:cxnLst>
                    <a:cxn ang="0">
                      <a:pos x="15" y="3"/>
                    </a:cxn>
                    <a:cxn ang="0">
                      <a:pos x="12" y="1"/>
                    </a:cxn>
                    <a:cxn ang="0">
                      <a:pos x="9" y="0"/>
                    </a:cxn>
                    <a:cxn ang="0">
                      <a:pos x="4" y="1"/>
                    </a:cxn>
                    <a:cxn ang="0">
                      <a:pos x="1" y="6"/>
                    </a:cxn>
                    <a:cxn ang="0">
                      <a:pos x="0" y="13"/>
                    </a:cxn>
                    <a:cxn ang="0">
                      <a:pos x="1" y="18"/>
                    </a:cxn>
                    <a:cxn ang="0">
                      <a:pos x="5" y="20"/>
                    </a:cxn>
                    <a:cxn ang="0">
                      <a:pos x="4" y="13"/>
                    </a:cxn>
                    <a:cxn ang="0">
                      <a:pos x="5" y="4"/>
                    </a:cxn>
                    <a:cxn ang="0">
                      <a:pos x="9" y="2"/>
                    </a:cxn>
                    <a:cxn ang="0">
                      <a:pos x="12" y="4"/>
                    </a:cxn>
                    <a:cxn ang="0">
                      <a:pos x="14" y="13"/>
                    </a:cxn>
                    <a:cxn ang="0">
                      <a:pos x="12" y="21"/>
                    </a:cxn>
                    <a:cxn ang="0">
                      <a:pos x="11" y="22"/>
                    </a:cxn>
                    <a:cxn ang="0">
                      <a:pos x="14" y="23"/>
                    </a:cxn>
                    <a:cxn ang="0">
                      <a:pos x="16" y="20"/>
                    </a:cxn>
                    <a:cxn ang="0">
                      <a:pos x="17" y="13"/>
                    </a:cxn>
                    <a:cxn ang="0">
                      <a:pos x="16" y="7"/>
                    </a:cxn>
                    <a:cxn ang="0">
                      <a:pos x="15" y="3"/>
                    </a:cxn>
                  </a:cxnLst>
                  <a:rect l="0" t="0" r="r" b="b"/>
                  <a:pathLst>
                    <a:path w="17" h="23">
                      <a:moveTo>
                        <a:pt x="15" y="3"/>
                      </a:moveTo>
                      <a:cubicBezTo>
                        <a:pt x="14" y="2"/>
                        <a:pt x="13" y="1"/>
                        <a:pt x="12" y="1"/>
                      </a:cubicBezTo>
                      <a:cubicBezTo>
                        <a:pt x="11" y="0"/>
                        <a:pt x="10" y="0"/>
                        <a:pt x="9" y="0"/>
                      </a:cubicBezTo>
                      <a:cubicBezTo>
                        <a:pt x="7" y="0"/>
                        <a:pt x="5" y="0"/>
                        <a:pt x="4" y="1"/>
                      </a:cubicBezTo>
                      <a:cubicBezTo>
                        <a:pt x="3" y="2"/>
                        <a:pt x="2" y="4"/>
                        <a:pt x="1" y="6"/>
                      </a:cubicBezTo>
                      <a:cubicBezTo>
                        <a:pt x="1" y="7"/>
                        <a:pt x="0" y="10"/>
                        <a:pt x="0" y="13"/>
                      </a:cubicBezTo>
                      <a:cubicBezTo>
                        <a:pt x="0" y="15"/>
                        <a:pt x="1" y="16"/>
                        <a:pt x="1" y="18"/>
                      </a:cubicBezTo>
                      <a:cubicBezTo>
                        <a:pt x="2" y="18"/>
                        <a:pt x="3" y="19"/>
                        <a:pt x="5" y="20"/>
                      </a:cubicBezTo>
                      <a:cubicBezTo>
                        <a:pt x="4" y="18"/>
                        <a:pt x="4" y="16"/>
                        <a:pt x="4" y="13"/>
                      </a:cubicBezTo>
                      <a:cubicBezTo>
                        <a:pt x="4" y="9"/>
                        <a:pt x="4" y="6"/>
                        <a:pt x="5" y="4"/>
                      </a:cubicBezTo>
                      <a:cubicBezTo>
                        <a:pt x="6" y="3"/>
                        <a:pt x="7" y="2"/>
                        <a:pt x="9" y="2"/>
                      </a:cubicBezTo>
                      <a:cubicBezTo>
                        <a:pt x="10" y="2"/>
                        <a:pt x="11" y="3"/>
                        <a:pt x="12" y="4"/>
                      </a:cubicBezTo>
                      <a:cubicBezTo>
                        <a:pt x="13" y="6"/>
                        <a:pt x="14" y="9"/>
                        <a:pt x="14" y="13"/>
                      </a:cubicBezTo>
                      <a:cubicBezTo>
                        <a:pt x="14" y="17"/>
                        <a:pt x="13" y="20"/>
                        <a:pt x="12" y="21"/>
                      </a:cubicBezTo>
                      <a:cubicBezTo>
                        <a:pt x="12" y="21"/>
                        <a:pt x="11" y="22"/>
                        <a:pt x="11" y="22"/>
                      </a:cubicBezTo>
                      <a:cubicBezTo>
                        <a:pt x="12" y="23"/>
                        <a:pt x="13" y="23"/>
                        <a:pt x="14" y="23"/>
                      </a:cubicBezTo>
                      <a:cubicBezTo>
                        <a:pt x="15" y="22"/>
                        <a:pt x="15" y="21"/>
                        <a:pt x="16" y="20"/>
                      </a:cubicBezTo>
                      <a:cubicBezTo>
                        <a:pt x="16" y="18"/>
                        <a:pt x="17" y="16"/>
                        <a:pt x="17" y="13"/>
                      </a:cubicBezTo>
                      <a:cubicBezTo>
                        <a:pt x="17" y="10"/>
                        <a:pt x="17" y="8"/>
                        <a:pt x="16" y="7"/>
                      </a:cubicBezTo>
                      <a:cubicBezTo>
                        <a:pt x="16" y="5"/>
                        <a:pt x="15" y="4"/>
                        <a:pt x="15"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4" name="Freeform 72"/>
                <p:cNvSpPr>
                  <a:spLocks noEditPoints="1"/>
                </p:cNvSpPr>
                <p:nvPr/>
              </p:nvSpPr>
              <p:spPr bwMode="auto">
                <a:xfrm>
                  <a:off x="-700087" y="5729288"/>
                  <a:ext cx="60325" cy="93663"/>
                </a:xfrm>
                <a:custGeom>
                  <a:avLst/>
                  <a:gdLst/>
                  <a:ahLst/>
                  <a:cxnLst>
                    <a:cxn ang="0">
                      <a:pos x="14" y="3"/>
                    </a:cxn>
                    <a:cxn ang="0">
                      <a:pos x="12" y="1"/>
                    </a:cxn>
                    <a:cxn ang="0">
                      <a:pos x="8" y="0"/>
                    </a:cxn>
                    <a:cxn ang="0">
                      <a:pos x="3" y="1"/>
                    </a:cxn>
                    <a:cxn ang="0">
                      <a:pos x="1" y="6"/>
                    </a:cxn>
                    <a:cxn ang="0">
                      <a:pos x="0" y="13"/>
                    </a:cxn>
                    <a:cxn ang="0">
                      <a:pos x="2" y="23"/>
                    </a:cxn>
                    <a:cxn ang="0">
                      <a:pos x="8" y="25"/>
                    </a:cxn>
                    <a:cxn ang="0">
                      <a:pos x="13" y="24"/>
                    </a:cxn>
                    <a:cxn ang="0">
                      <a:pos x="15" y="20"/>
                    </a:cxn>
                    <a:cxn ang="0">
                      <a:pos x="16" y="13"/>
                    </a:cxn>
                    <a:cxn ang="0">
                      <a:pos x="16" y="7"/>
                    </a:cxn>
                    <a:cxn ang="0">
                      <a:pos x="14" y="3"/>
                    </a:cxn>
                    <a:cxn ang="0">
                      <a:pos x="12" y="21"/>
                    </a:cxn>
                    <a:cxn ang="0">
                      <a:pos x="8" y="23"/>
                    </a:cxn>
                    <a:cxn ang="0">
                      <a:pos x="4" y="21"/>
                    </a:cxn>
                    <a:cxn ang="0">
                      <a:pos x="3" y="13"/>
                    </a:cxn>
                    <a:cxn ang="0">
                      <a:pos x="5" y="4"/>
                    </a:cxn>
                    <a:cxn ang="0">
                      <a:pos x="8" y="2"/>
                    </a:cxn>
                    <a:cxn ang="0">
                      <a:pos x="12" y="4"/>
                    </a:cxn>
                    <a:cxn ang="0">
                      <a:pos x="13" y="13"/>
                    </a:cxn>
                    <a:cxn ang="0">
                      <a:pos x="12" y="21"/>
                    </a:cxn>
                  </a:cxnLst>
                  <a:rect l="0" t="0" r="r" b="b"/>
                  <a:pathLst>
                    <a:path w="16" h="25">
                      <a:moveTo>
                        <a:pt x="14" y="3"/>
                      </a:moveTo>
                      <a:cubicBezTo>
                        <a:pt x="13" y="2"/>
                        <a:pt x="13" y="1"/>
                        <a:pt x="12" y="1"/>
                      </a:cubicBezTo>
                      <a:cubicBezTo>
                        <a:pt x="11" y="0"/>
                        <a:pt x="9" y="0"/>
                        <a:pt x="8" y="0"/>
                      </a:cubicBezTo>
                      <a:cubicBezTo>
                        <a:pt x="6" y="0"/>
                        <a:pt x="5" y="0"/>
                        <a:pt x="3" y="1"/>
                      </a:cubicBezTo>
                      <a:cubicBezTo>
                        <a:pt x="2" y="2"/>
                        <a:pt x="1" y="4"/>
                        <a:pt x="1" y="6"/>
                      </a:cubicBezTo>
                      <a:cubicBezTo>
                        <a:pt x="0" y="7"/>
                        <a:pt x="0" y="10"/>
                        <a:pt x="0" y="13"/>
                      </a:cubicBezTo>
                      <a:cubicBezTo>
                        <a:pt x="0" y="17"/>
                        <a:pt x="1" y="21"/>
                        <a:pt x="2" y="23"/>
                      </a:cubicBezTo>
                      <a:cubicBezTo>
                        <a:pt x="4" y="25"/>
                        <a:pt x="6" y="25"/>
                        <a:pt x="8" y="25"/>
                      </a:cubicBezTo>
                      <a:cubicBezTo>
                        <a:pt x="10" y="25"/>
                        <a:pt x="11" y="25"/>
                        <a:pt x="13" y="24"/>
                      </a:cubicBezTo>
                      <a:cubicBezTo>
                        <a:pt x="14" y="23"/>
                        <a:pt x="15" y="22"/>
                        <a:pt x="15" y="20"/>
                      </a:cubicBezTo>
                      <a:cubicBezTo>
                        <a:pt x="16" y="18"/>
                        <a:pt x="16" y="16"/>
                        <a:pt x="16" y="13"/>
                      </a:cubicBezTo>
                      <a:cubicBezTo>
                        <a:pt x="16" y="10"/>
                        <a:pt x="16" y="8"/>
                        <a:pt x="16" y="7"/>
                      </a:cubicBezTo>
                      <a:cubicBezTo>
                        <a:pt x="15" y="5"/>
                        <a:pt x="15" y="4"/>
                        <a:pt x="14" y="3"/>
                      </a:cubicBezTo>
                      <a:close/>
                      <a:moveTo>
                        <a:pt x="12" y="21"/>
                      </a:moveTo>
                      <a:cubicBezTo>
                        <a:pt x="11" y="22"/>
                        <a:pt x="9" y="23"/>
                        <a:pt x="8" y="23"/>
                      </a:cubicBezTo>
                      <a:cubicBezTo>
                        <a:pt x="7" y="23"/>
                        <a:pt x="5" y="22"/>
                        <a:pt x="4" y="21"/>
                      </a:cubicBezTo>
                      <a:cubicBezTo>
                        <a:pt x="3" y="20"/>
                        <a:pt x="3" y="17"/>
                        <a:pt x="3" y="13"/>
                      </a:cubicBezTo>
                      <a:cubicBezTo>
                        <a:pt x="3" y="9"/>
                        <a:pt x="4" y="6"/>
                        <a:pt x="5" y="4"/>
                      </a:cubicBezTo>
                      <a:cubicBezTo>
                        <a:pt x="5" y="3"/>
                        <a:pt x="7" y="2"/>
                        <a:pt x="8" y="2"/>
                      </a:cubicBezTo>
                      <a:cubicBezTo>
                        <a:pt x="9" y="2"/>
                        <a:pt x="11" y="3"/>
                        <a:pt x="12" y="4"/>
                      </a:cubicBezTo>
                      <a:cubicBezTo>
                        <a:pt x="13" y="6"/>
                        <a:pt x="13" y="9"/>
                        <a:pt x="13" y="13"/>
                      </a:cubicBezTo>
                      <a:cubicBezTo>
                        <a:pt x="13" y="17"/>
                        <a:pt x="13" y="20"/>
                        <a:pt x="12" y="2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5" name="Freeform 73"/>
                <p:cNvSpPr>
                  <a:spLocks/>
                </p:cNvSpPr>
                <p:nvPr/>
              </p:nvSpPr>
              <p:spPr bwMode="auto">
                <a:xfrm>
                  <a:off x="-617537" y="5729288"/>
                  <a:ext cx="34925" cy="93663"/>
                </a:xfrm>
                <a:custGeom>
                  <a:avLst/>
                  <a:gdLst/>
                  <a:ahLst/>
                  <a:cxnLst>
                    <a:cxn ang="0">
                      <a:pos x="4" y="3"/>
                    </a:cxn>
                    <a:cxn ang="0">
                      <a:pos x="0" y="6"/>
                    </a:cxn>
                    <a:cxn ang="0">
                      <a:pos x="0" y="9"/>
                    </a:cxn>
                    <a:cxn ang="0">
                      <a:pos x="3" y="8"/>
                    </a:cxn>
                    <a:cxn ang="0">
                      <a:pos x="6" y="5"/>
                    </a:cxn>
                    <a:cxn ang="0">
                      <a:pos x="6" y="25"/>
                    </a:cxn>
                    <a:cxn ang="0">
                      <a:pos x="9" y="25"/>
                    </a:cxn>
                    <a:cxn ang="0">
                      <a:pos x="9" y="0"/>
                    </a:cxn>
                    <a:cxn ang="0">
                      <a:pos x="7" y="0"/>
                    </a:cxn>
                    <a:cxn ang="0">
                      <a:pos x="4" y="3"/>
                    </a:cxn>
                  </a:cxnLst>
                  <a:rect l="0" t="0" r="r" b="b"/>
                  <a:pathLst>
                    <a:path w="9" h="25">
                      <a:moveTo>
                        <a:pt x="4" y="3"/>
                      </a:moveTo>
                      <a:cubicBezTo>
                        <a:pt x="3" y="4"/>
                        <a:pt x="1" y="5"/>
                        <a:pt x="0" y="6"/>
                      </a:cubicBezTo>
                      <a:cubicBezTo>
                        <a:pt x="0" y="9"/>
                        <a:pt x="0" y="9"/>
                        <a:pt x="0" y="9"/>
                      </a:cubicBezTo>
                      <a:cubicBezTo>
                        <a:pt x="1" y="9"/>
                        <a:pt x="2" y="8"/>
                        <a:pt x="3" y="8"/>
                      </a:cubicBezTo>
                      <a:cubicBezTo>
                        <a:pt x="4" y="7"/>
                        <a:pt x="5" y="6"/>
                        <a:pt x="6" y="5"/>
                      </a:cubicBezTo>
                      <a:cubicBezTo>
                        <a:pt x="6" y="25"/>
                        <a:pt x="6" y="25"/>
                        <a:pt x="6" y="25"/>
                      </a:cubicBezTo>
                      <a:cubicBezTo>
                        <a:pt x="9" y="25"/>
                        <a:pt x="9" y="25"/>
                        <a:pt x="9" y="25"/>
                      </a:cubicBezTo>
                      <a:cubicBezTo>
                        <a:pt x="9" y="0"/>
                        <a:pt x="9" y="0"/>
                        <a:pt x="9" y="0"/>
                      </a:cubicBezTo>
                      <a:cubicBezTo>
                        <a:pt x="7" y="0"/>
                        <a:pt x="7" y="0"/>
                        <a:pt x="7" y="0"/>
                      </a:cubicBezTo>
                      <a:cubicBezTo>
                        <a:pt x="6" y="1"/>
                        <a:pt x="5" y="2"/>
                        <a:pt x="4"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6" name="Freeform 74"/>
                <p:cNvSpPr>
                  <a:spLocks/>
                </p:cNvSpPr>
                <p:nvPr/>
              </p:nvSpPr>
              <p:spPr bwMode="auto">
                <a:xfrm>
                  <a:off x="-552450" y="5729288"/>
                  <a:ext cx="58738" cy="87313"/>
                </a:xfrm>
                <a:custGeom>
                  <a:avLst/>
                  <a:gdLst/>
                  <a:ahLst/>
                  <a:cxnLst>
                    <a:cxn ang="0">
                      <a:pos x="14" y="3"/>
                    </a:cxn>
                    <a:cxn ang="0">
                      <a:pos x="11" y="1"/>
                    </a:cxn>
                    <a:cxn ang="0">
                      <a:pos x="8" y="0"/>
                    </a:cxn>
                    <a:cxn ang="0">
                      <a:pos x="3" y="1"/>
                    </a:cxn>
                    <a:cxn ang="0">
                      <a:pos x="1" y="6"/>
                    </a:cxn>
                    <a:cxn ang="0">
                      <a:pos x="0" y="13"/>
                    </a:cxn>
                    <a:cxn ang="0">
                      <a:pos x="2" y="23"/>
                    </a:cxn>
                    <a:cxn ang="0">
                      <a:pos x="2" y="23"/>
                    </a:cxn>
                    <a:cxn ang="0">
                      <a:pos x="5" y="22"/>
                    </a:cxn>
                    <a:cxn ang="0">
                      <a:pos x="4" y="21"/>
                    </a:cxn>
                    <a:cxn ang="0">
                      <a:pos x="3" y="13"/>
                    </a:cxn>
                    <a:cxn ang="0">
                      <a:pos x="5" y="4"/>
                    </a:cxn>
                    <a:cxn ang="0">
                      <a:pos x="8" y="2"/>
                    </a:cxn>
                    <a:cxn ang="0">
                      <a:pos x="12" y="4"/>
                    </a:cxn>
                    <a:cxn ang="0">
                      <a:pos x="13" y="13"/>
                    </a:cxn>
                    <a:cxn ang="0">
                      <a:pos x="12" y="19"/>
                    </a:cxn>
                    <a:cxn ang="0">
                      <a:pos x="16" y="17"/>
                    </a:cxn>
                    <a:cxn ang="0">
                      <a:pos x="16" y="13"/>
                    </a:cxn>
                    <a:cxn ang="0">
                      <a:pos x="16" y="7"/>
                    </a:cxn>
                    <a:cxn ang="0">
                      <a:pos x="14" y="3"/>
                    </a:cxn>
                  </a:cxnLst>
                  <a:rect l="0" t="0" r="r" b="b"/>
                  <a:pathLst>
                    <a:path w="16" h="23">
                      <a:moveTo>
                        <a:pt x="14" y="3"/>
                      </a:moveTo>
                      <a:cubicBezTo>
                        <a:pt x="13" y="2"/>
                        <a:pt x="13" y="1"/>
                        <a:pt x="11" y="1"/>
                      </a:cubicBezTo>
                      <a:cubicBezTo>
                        <a:pt x="10" y="0"/>
                        <a:pt x="9" y="0"/>
                        <a:pt x="8" y="0"/>
                      </a:cubicBezTo>
                      <a:cubicBezTo>
                        <a:pt x="6" y="0"/>
                        <a:pt x="5" y="0"/>
                        <a:pt x="3" y="1"/>
                      </a:cubicBezTo>
                      <a:cubicBezTo>
                        <a:pt x="2" y="2"/>
                        <a:pt x="1" y="4"/>
                        <a:pt x="1" y="6"/>
                      </a:cubicBezTo>
                      <a:cubicBezTo>
                        <a:pt x="0" y="7"/>
                        <a:pt x="0" y="10"/>
                        <a:pt x="0" y="13"/>
                      </a:cubicBezTo>
                      <a:cubicBezTo>
                        <a:pt x="0" y="17"/>
                        <a:pt x="1" y="21"/>
                        <a:pt x="2" y="23"/>
                      </a:cubicBezTo>
                      <a:cubicBezTo>
                        <a:pt x="2" y="23"/>
                        <a:pt x="2" y="23"/>
                        <a:pt x="2" y="23"/>
                      </a:cubicBezTo>
                      <a:cubicBezTo>
                        <a:pt x="3" y="23"/>
                        <a:pt x="4" y="22"/>
                        <a:pt x="5" y="22"/>
                      </a:cubicBezTo>
                      <a:cubicBezTo>
                        <a:pt x="5" y="22"/>
                        <a:pt x="5" y="21"/>
                        <a:pt x="4" y="21"/>
                      </a:cubicBezTo>
                      <a:cubicBezTo>
                        <a:pt x="3" y="20"/>
                        <a:pt x="3" y="17"/>
                        <a:pt x="3" y="13"/>
                      </a:cubicBezTo>
                      <a:cubicBezTo>
                        <a:pt x="3" y="9"/>
                        <a:pt x="3" y="6"/>
                        <a:pt x="5" y="4"/>
                      </a:cubicBezTo>
                      <a:cubicBezTo>
                        <a:pt x="5" y="3"/>
                        <a:pt x="7" y="2"/>
                        <a:pt x="8" y="2"/>
                      </a:cubicBezTo>
                      <a:cubicBezTo>
                        <a:pt x="9" y="2"/>
                        <a:pt x="11" y="3"/>
                        <a:pt x="12" y="4"/>
                      </a:cubicBezTo>
                      <a:cubicBezTo>
                        <a:pt x="12" y="6"/>
                        <a:pt x="13" y="9"/>
                        <a:pt x="13" y="13"/>
                      </a:cubicBezTo>
                      <a:cubicBezTo>
                        <a:pt x="13" y="15"/>
                        <a:pt x="13" y="17"/>
                        <a:pt x="12" y="19"/>
                      </a:cubicBezTo>
                      <a:cubicBezTo>
                        <a:pt x="13" y="18"/>
                        <a:pt x="15" y="18"/>
                        <a:pt x="16" y="17"/>
                      </a:cubicBezTo>
                      <a:cubicBezTo>
                        <a:pt x="16" y="16"/>
                        <a:pt x="16" y="14"/>
                        <a:pt x="16" y="13"/>
                      </a:cubicBezTo>
                      <a:cubicBezTo>
                        <a:pt x="16" y="10"/>
                        <a:pt x="16" y="8"/>
                        <a:pt x="16" y="7"/>
                      </a:cubicBezTo>
                      <a:cubicBezTo>
                        <a:pt x="15" y="5"/>
                        <a:pt x="15" y="4"/>
                        <a:pt x="14"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7" name="Freeform 75"/>
                <p:cNvSpPr>
                  <a:spLocks/>
                </p:cNvSpPr>
                <p:nvPr/>
              </p:nvSpPr>
              <p:spPr bwMode="auto">
                <a:xfrm>
                  <a:off x="-482600" y="5729288"/>
                  <a:ext cx="65088" cy="90488"/>
                </a:xfrm>
                <a:custGeom>
                  <a:avLst/>
                  <a:gdLst/>
                  <a:ahLst/>
                  <a:cxnLst>
                    <a:cxn ang="0">
                      <a:pos x="15" y="3"/>
                    </a:cxn>
                    <a:cxn ang="0">
                      <a:pos x="12" y="1"/>
                    </a:cxn>
                    <a:cxn ang="0">
                      <a:pos x="8" y="0"/>
                    </a:cxn>
                    <a:cxn ang="0">
                      <a:pos x="4" y="1"/>
                    </a:cxn>
                    <a:cxn ang="0">
                      <a:pos x="1" y="6"/>
                    </a:cxn>
                    <a:cxn ang="0">
                      <a:pos x="0" y="13"/>
                    </a:cxn>
                    <a:cxn ang="0">
                      <a:pos x="1" y="18"/>
                    </a:cxn>
                    <a:cxn ang="0">
                      <a:pos x="5" y="20"/>
                    </a:cxn>
                    <a:cxn ang="0">
                      <a:pos x="3" y="13"/>
                    </a:cxn>
                    <a:cxn ang="0">
                      <a:pos x="5" y="4"/>
                    </a:cxn>
                    <a:cxn ang="0">
                      <a:pos x="8" y="2"/>
                    </a:cxn>
                    <a:cxn ang="0">
                      <a:pos x="12" y="4"/>
                    </a:cxn>
                    <a:cxn ang="0">
                      <a:pos x="13" y="13"/>
                    </a:cxn>
                    <a:cxn ang="0">
                      <a:pos x="12" y="21"/>
                    </a:cxn>
                    <a:cxn ang="0">
                      <a:pos x="10" y="23"/>
                    </a:cxn>
                    <a:cxn ang="0">
                      <a:pos x="13" y="24"/>
                    </a:cxn>
                    <a:cxn ang="0">
                      <a:pos x="16" y="20"/>
                    </a:cxn>
                    <a:cxn ang="0">
                      <a:pos x="17" y="13"/>
                    </a:cxn>
                    <a:cxn ang="0">
                      <a:pos x="16" y="7"/>
                    </a:cxn>
                    <a:cxn ang="0">
                      <a:pos x="15" y="3"/>
                    </a:cxn>
                  </a:cxnLst>
                  <a:rect l="0" t="0" r="r" b="b"/>
                  <a:pathLst>
                    <a:path w="17" h="24">
                      <a:moveTo>
                        <a:pt x="15" y="3"/>
                      </a:moveTo>
                      <a:cubicBezTo>
                        <a:pt x="14" y="2"/>
                        <a:pt x="13" y="1"/>
                        <a:pt x="12" y="1"/>
                      </a:cubicBezTo>
                      <a:cubicBezTo>
                        <a:pt x="11" y="0"/>
                        <a:pt x="10" y="0"/>
                        <a:pt x="8" y="0"/>
                      </a:cubicBezTo>
                      <a:cubicBezTo>
                        <a:pt x="7" y="0"/>
                        <a:pt x="5" y="0"/>
                        <a:pt x="4" y="1"/>
                      </a:cubicBezTo>
                      <a:cubicBezTo>
                        <a:pt x="3" y="2"/>
                        <a:pt x="2" y="4"/>
                        <a:pt x="1" y="6"/>
                      </a:cubicBezTo>
                      <a:cubicBezTo>
                        <a:pt x="1" y="7"/>
                        <a:pt x="0" y="10"/>
                        <a:pt x="0" y="13"/>
                      </a:cubicBezTo>
                      <a:cubicBezTo>
                        <a:pt x="0" y="15"/>
                        <a:pt x="1" y="16"/>
                        <a:pt x="1" y="18"/>
                      </a:cubicBezTo>
                      <a:cubicBezTo>
                        <a:pt x="2" y="19"/>
                        <a:pt x="3" y="19"/>
                        <a:pt x="5" y="20"/>
                      </a:cubicBezTo>
                      <a:cubicBezTo>
                        <a:pt x="4" y="19"/>
                        <a:pt x="3" y="16"/>
                        <a:pt x="3" y="13"/>
                      </a:cubicBezTo>
                      <a:cubicBezTo>
                        <a:pt x="3" y="9"/>
                        <a:pt x="4" y="6"/>
                        <a:pt x="5" y="4"/>
                      </a:cubicBezTo>
                      <a:cubicBezTo>
                        <a:pt x="6" y="3"/>
                        <a:pt x="7" y="2"/>
                        <a:pt x="8" y="2"/>
                      </a:cubicBezTo>
                      <a:cubicBezTo>
                        <a:pt x="10" y="2"/>
                        <a:pt x="11" y="3"/>
                        <a:pt x="12" y="4"/>
                      </a:cubicBezTo>
                      <a:cubicBezTo>
                        <a:pt x="13" y="6"/>
                        <a:pt x="13" y="9"/>
                        <a:pt x="13" y="13"/>
                      </a:cubicBezTo>
                      <a:cubicBezTo>
                        <a:pt x="13" y="17"/>
                        <a:pt x="13" y="20"/>
                        <a:pt x="12" y="21"/>
                      </a:cubicBezTo>
                      <a:cubicBezTo>
                        <a:pt x="11" y="22"/>
                        <a:pt x="11" y="22"/>
                        <a:pt x="10" y="23"/>
                      </a:cubicBezTo>
                      <a:cubicBezTo>
                        <a:pt x="11" y="23"/>
                        <a:pt x="12" y="24"/>
                        <a:pt x="13" y="24"/>
                      </a:cubicBezTo>
                      <a:cubicBezTo>
                        <a:pt x="14" y="23"/>
                        <a:pt x="15" y="22"/>
                        <a:pt x="16" y="20"/>
                      </a:cubicBezTo>
                      <a:cubicBezTo>
                        <a:pt x="16" y="18"/>
                        <a:pt x="17" y="16"/>
                        <a:pt x="17" y="13"/>
                      </a:cubicBezTo>
                      <a:cubicBezTo>
                        <a:pt x="17" y="10"/>
                        <a:pt x="16" y="8"/>
                        <a:pt x="16" y="7"/>
                      </a:cubicBezTo>
                      <a:cubicBezTo>
                        <a:pt x="16" y="5"/>
                        <a:pt x="15" y="4"/>
                        <a:pt x="15"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8" name="Freeform 76"/>
                <p:cNvSpPr>
                  <a:spLocks noEditPoints="1"/>
                </p:cNvSpPr>
                <p:nvPr/>
              </p:nvSpPr>
              <p:spPr bwMode="auto">
                <a:xfrm>
                  <a:off x="-406400" y="5729288"/>
                  <a:ext cx="58738" cy="93663"/>
                </a:xfrm>
                <a:custGeom>
                  <a:avLst/>
                  <a:gdLst/>
                  <a:ahLst/>
                  <a:cxnLst>
                    <a:cxn ang="0">
                      <a:pos x="14" y="3"/>
                    </a:cxn>
                    <a:cxn ang="0">
                      <a:pos x="11" y="1"/>
                    </a:cxn>
                    <a:cxn ang="0">
                      <a:pos x="8" y="0"/>
                    </a:cxn>
                    <a:cxn ang="0">
                      <a:pos x="3" y="1"/>
                    </a:cxn>
                    <a:cxn ang="0">
                      <a:pos x="1" y="6"/>
                    </a:cxn>
                    <a:cxn ang="0">
                      <a:pos x="0" y="13"/>
                    </a:cxn>
                    <a:cxn ang="0">
                      <a:pos x="2" y="23"/>
                    </a:cxn>
                    <a:cxn ang="0">
                      <a:pos x="8" y="25"/>
                    </a:cxn>
                    <a:cxn ang="0">
                      <a:pos x="12" y="24"/>
                    </a:cxn>
                    <a:cxn ang="0">
                      <a:pos x="15" y="20"/>
                    </a:cxn>
                    <a:cxn ang="0">
                      <a:pos x="16" y="13"/>
                    </a:cxn>
                    <a:cxn ang="0">
                      <a:pos x="16" y="7"/>
                    </a:cxn>
                    <a:cxn ang="0">
                      <a:pos x="14" y="3"/>
                    </a:cxn>
                    <a:cxn ang="0">
                      <a:pos x="11" y="21"/>
                    </a:cxn>
                    <a:cxn ang="0">
                      <a:pos x="8" y="23"/>
                    </a:cxn>
                    <a:cxn ang="0">
                      <a:pos x="4" y="21"/>
                    </a:cxn>
                    <a:cxn ang="0">
                      <a:pos x="3" y="13"/>
                    </a:cxn>
                    <a:cxn ang="0">
                      <a:pos x="5" y="4"/>
                    </a:cxn>
                    <a:cxn ang="0">
                      <a:pos x="8" y="2"/>
                    </a:cxn>
                    <a:cxn ang="0">
                      <a:pos x="11" y="4"/>
                    </a:cxn>
                    <a:cxn ang="0">
                      <a:pos x="13" y="13"/>
                    </a:cxn>
                    <a:cxn ang="0">
                      <a:pos x="11" y="21"/>
                    </a:cxn>
                  </a:cxnLst>
                  <a:rect l="0" t="0" r="r" b="b"/>
                  <a:pathLst>
                    <a:path w="16" h="25">
                      <a:moveTo>
                        <a:pt x="14" y="3"/>
                      </a:moveTo>
                      <a:cubicBezTo>
                        <a:pt x="13" y="2"/>
                        <a:pt x="12" y="1"/>
                        <a:pt x="11" y="1"/>
                      </a:cubicBezTo>
                      <a:cubicBezTo>
                        <a:pt x="10" y="0"/>
                        <a:pt x="9" y="0"/>
                        <a:pt x="8" y="0"/>
                      </a:cubicBezTo>
                      <a:cubicBezTo>
                        <a:pt x="6" y="0"/>
                        <a:pt x="5" y="0"/>
                        <a:pt x="3" y="1"/>
                      </a:cubicBezTo>
                      <a:cubicBezTo>
                        <a:pt x="2" y="2"/>
                        <a:pt x="1" y="4"/>
                        <a:pt x="1" y="6"/>
                      </a:cubicBezTo>
                      <a:cubicBezTo>
                        <a:pt x="0" y="7"/>
                        <a:pt x="0" y="10"/>
                        <a:pt x="0" y="13"/>
                      </a:cubicBezTo>
                      <a:cubicBezTo>
                        <a:pt x="0" y="17"/>
                        <a:pt x="1" y="21"/>
                        <a:pt x="2" y="23"/>
                      </a:cubicBezTo>
                      <a:cubicBezTo>
                        <a:pt x="4" y="25"/>
                        <a:pt x="6" y="25"/>
                        <a:pt x="8" y="25"/>
                      </a:cubicBezTo>
                      <a:cubicBezTo>
                        <a:pt x="10" y="25"/>
                        <a:pt x="11" y="25"/>
                        <a:pt x="12" y="24"/>
                      </a:cubicBezTo>
                      <a:cubicBezTo>
                        <a:pt x="14" y="23"/>
                        <a:pt x="15" y="22"/>
                        <a:pt x="15" y="20"/>
                      </a:cubicBezTo>
                      <a:cubicBezTo>
                        <a:pt x="16" y="18"/>
                        <a:pt x="16" y="16"/>
                        <a:pt x="16" y="13"/>
                      </a:cubicBezTo>
                      <a:cubicBezTo>
                        <a:pt x="16" y="10"/>
                        <a:pt x="16" y="8"/>
                        <a:pt x="16" y="7"/>
                      </a:cubicBezTo>
                      <a:cubicBezTo>
                        <a:pt x="15" y="5"/>
                        <a:pt x="15" y="4"/>
                        <a:pt x="14" y="3"/>
                      </a:cubicBezTo>
                      <a:close/>
                      <a:moveTo>
                        <a:pt x="11" y="21"/>
                      </a:moveTo>
                      <a:cubicBezTo>
                        <a:pt x="11" y="22"/>
                        <a:pt x="9" y="23"/>
                        <a:pt x="8" y="23"/>
                      </a:cubicBezTo>
                      <a:cubicBezTo>
                        <a:pt x="7" y="23"/>
                        <a:pt x="5" y="22"/>
                        <a:pt x="4" y="21"/>
                      </a:cubicBezTo>
                      <a:cubicBezTo>
                        <a:pt x="3" y="20"/>
                        <a:pt x="3" y="17"/>
                        <a:pt x="3" y="13"/>
                      </a:cubicBezTo>
                      <a:cubicBezTo>
                        <a:pt x="3" y="9"/>
                        <a:pt x="3" y="6"/>
                        <a:pt x="5" y="4"/>
                      </a:cubicBezTo>
                      <a:cubicBezTo>
                        <a:pt x="5" y="3"/>
                        <a:pt x="6" y="2"/>
                        <a:pt x="8" y="2"/>
                      </a:cubicBezTo>
                      <a:cubicBezTo>
                        <a:pt x="9" y="2"/>
                        <a:pt x="11" y="3"/>
                        <a:pt x="11" y="4"/>
                      </a:cubicBezTo>
                      <a:cubicBezTo>
                        <a:pt x="12" y="6"/>
                        <a:pt x="13" y="9"/>
                        <a:pt x="13" y="13"/>
                      </a:cubicBezTo>
                      <a:cubicBezTo>
                        <a:pt x="13" y="17"/>
                        <a:pt x="12" y="20"/>
                        <a:pt x="11" y="2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99" name="Freeform 77"/>
                <p:cNvSpPr>
                  <a:spLocks noEditPoints="1"/>
                </p:cNvSpPr>
                <p:nvPr/>
              </p:nvSpPr>
              <p:spPr bwMode="auto">
                <a:xfrm>
                  <a:off x="-334962" y="5729288"/>
                  <a:ext cx="63500" cy="93663"/>
                </a:xfrm>
                <a:custGeom>
                  <a:avLst/>
                  <a:gdLst/>
                  <a:ahLst/>
                  <a:cxnLst>
                    <a:cxn ang="0">
                      <a:pos x="14" y="3"/>
                    </a:cxn>
                    <a:cxn ang="0">
                      <a:pos x="12" y="1"/>
                    </a:cxn>
                    <a:cxn ang="0">
                      <a:pos x="8" y="0"/>
                    </a:cxn>
                    <a:cxn ang="0">
                      <a:pos x="4" y="1"/>
                    </a:cxn>
                    <a:cxn ang="0">
                      <a:pos x="1" y="6"/>
                    </a:cxn>
                    <a:cxn ang="0">
                      <a:pos x="0" y="13"/>
                    </a:cxn>
                    <a:cxn ang="0">
                      <a:pos x="3" y="23"/>
                    </a:cxn>
                    <a:cxn ang="0">
                      <a:pos x="7" y="25"/>
                    </a:cxn>
                    <a:cxn ang="0">
                      <a:pos x="14" y="23"/>
                    </a:cxn>
                    <a:cxn ang="0">
                      <a:pos x="16" y="20"/>
                    </a:cxn>
                    <a:cxn ang="0">
                      <a:pos x="17" y="13"/>
                    </a:cxn>
                    <a:cxn ang="0">
                      <a:pos x="16" y="7"/>
                    </a:cxn>
                    <a:cxn ang="0">
                      <a:pos x="14" y="3"/>
                    </a:cxn>
                    <a:cxn ang="0">
                      <a:pos x="12" y="21"/>
                    </a:cxn>
                    <a:cxn ang="0">
                      <a:pos x="8" y="23"/>
                    </a:cxn>
                    <a:cxn ang="0">
                      <a:pos x="5" y="21"/>
                    </a:cxn>
                    <a:cxn ang="0">
                      <a:pos x="3" y="13"/>
                    </a:cxn>
                    <a:cxn ang="0">
                      <a:pos x="5" y="4"/>
                    </a:cxn>
                    <a:cxn ang="0">
                      <a:pos x="8" y="2"/>
                    </a:cxn>
                    <a:cxn ang="0">
                      <a:pos x="12" y="4"/>
                    </a:cxn>
                    <a:cxn ang="0">
                      <a:pos x="13" y="13"/>
                    </a:cxn>
                    <a:cxn ang="0">
                      <a:pos x="12" y="21"/>
                    </a:cxn>
                  </a:cxnLst>
                  <a:rect l="0" t="0" r="r" b="b"/>
                  <a:pathLst>
                    <a:path w="17" h="25">
                      <a:moveTo>
                        <a:pt x="14" y="3"/>
                      </a:moveTo>
                      <a:cubicBezTo>
                        <a:pt x="14" y="2"/>
                        <a:pt x="13" y="1"/>
                        <a:pt x="12" y="1"/>
                      </a:cubicBezTo>
                      <a:cubicBezTo>
                        <a:pt x="11" y="0"/>
                        <a:pt x="10" y="0"/>
                        <a:pt x="8" y="0"/>
                      </a:cubicBezTo>
                      <a:cubicBezTo>
                        <a:pt x="7" y="0"/>
                        <a:pt x="5" y="0"/>
                        <a:pt x="4" y="1"/>
                      </a:cubicBezTo>
                      <a:cubicBezTo>
                        <a:pt x="3" y="2"/>
                        <a:pt x="2" y="4"/>
                        <a:pt x="1" y="6"/>
                      </a:cubicBezTo>
                      <a:cubicBezTo>
                        <a:pt x="1" y="7"/>
                        <a:pt x="0" y="10"/>
                        <a:pt x="0" y="13"/>
                      </a:cubicBezTo>
                      <a:cubicBezTo>
                        <a:pt x="0" y="17"/>
                        <a:pt x="1" y="21"/>
                        <a:pt x="3" y="23"/>
                      </a:cubicBezTo>
                      <a:cubicBezTo>
                        <a:pt x="4" y="24"/>
                        <a:pt x="5" y="25"/>
                        <a:pt x="7" y="25"/>
                      </a:cubicBezTo>
                      <a:cubicBezTo>
                        <a:pt x="9" y="25"/>
                        <a:pt x="12" y="24"/>
                        <a:pt x="14" y="23"/>
                      </a:cubicBezTo>
                      <a:cubicBezTo>
                        <a:pt x="15" y="22"/>
                        <a:pt x="15" y="21"/>
                        <a:pt x="16" y="20"/>
                      </a:cubicBezTo>
                      <a:cubicBezTo>
                        <a:pt x="16" y="18"/>
                        <a:pt x="17" y="16"/>
                        <a:pt x="17" y="13"/>
                      </a:cubicBezTo>
                      <a:cubicBezTo>
                        <a:pt x="17" y="10"/>
                        <a:pt x="16" y="8"/>
                        <a:pt x="16" y="7"/>
                      </a:cubicBezTo>
                      <a:cubicBezTo>
                        <a:pt x="16" y="5"/>
                        <a:pt x="15" y="4"/>
                        <a:pt x="14" y="3"/>
                      </a:cubicBezTo>
                      <a:close/>
                      <a:moveTo>
                        <a:pt x="12" y="21"/>
                      </a:moveTo>
                      <a:cubicBezTo>
                        <a:pt x="11" y="22"/>
                        <a:pt x="10" y="23"/>
                        <a:pt x="8" y="23"/>
                      </a:cubicBezTo>
                      <a:cubicBezTo>
                        <a:pt x="7" y="23"/>
                        <a:pt x="6" y="22"/>
                        <a:pt x="5" y="21"/>
                      </a:cubicBezTo>
                      <a:cubicBezTo>
                        <a:pt x="4" y="20"/>
                        <a:pt x="3" y="17"/>
                        <a:pt x="3" y="13"/>
                      </a:cubicBezTo>
                      <a:cubicBezTo>
                        <a:pt x="3" y="9"/>
                        <a:pt x="4" y="6"/>
                        <a:pt x="5" y="4"/>
                      </a:cubicBezTo>
                      <a:cubicBezTo>
                        <a:pt x="6" y="3"/>
                        <a:pt x="7" y="2"/>
                        <a:pt x="8" y="2"/>
                      </a:cubicBezTo>
                      <a:cubicBezTo>
                        <a:pt x="10" y="2"/>
                        <a:pt x="11" y="3"/>
                        <a:pt x="12" y="4"/>
                      </a:cubicBezTo>
                      <a:cubicBezTo>
                        <a:pt x="13" y="6"/>
                        <a:pt x="13" y="9"/>
                        <a:pt x="13" y="13"/>
                      </a:cubicBezTo>
                      <a:cubicBezTo>
                        <a:pt x="13" y="17"/>
                        <a:pt x="13" y="20"/>
                        <a:pt x="12" y="21"/>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sp>
              <p:nvSpPr>
                <p:cNvPr id="100" name="Freeform 78"/>
                <p:cNvSpPr>
                  <a:spLocks/>
                </p:cNvSpPr>
                <p:nvPr/>
              </p:nvSpPr>
              <p:spPr bwMode="auto">
                <a:xfrm>
                  <a:off x="-252412" y="5729288"/>
                  <a:ext cx="33338" cy="52388"/>
                </a:xfrm>
                <a:custGeom>
                  <a:avLst/>
                  <a:gdLst/>
                  <a:ahLst/>
                  <a:cxnLst>
                    <a:cxn ang="0">
                      <a:pos x="5" y="3"/>
                    </a:cxn>
                    <a:cxn ang="0">
                      <a:pos x="0" y="6"/>
                    </a:cxn>
                    <a:cxn ang="0">
                      <a:pos x="0" y="9"/>
                    </a:cxn>
                    <a:cxn ang="0">
                      <a:pos x="3" y="8"/>
                    </a:cxn>
                    <a:cxn ang="0">
                      <a:pos x="6" y="5"/>
                    </a:cxn>
                    <a:cxn ang="0">
                      <a:pos x="6" y="14"/>
                    </a:cxn>
                    <a:cxn ang="0">
                      <a:pos x="9" y="11"/>
                    </a:cxn>
                    <a:cxn ang="0">
                      <a:pos x="9" y="0"/>
                    </a:cxn>
                    <a:cxn ang="0">
                      <a:pos x="7" y="0"/>
                    </a:cxn>
                    <a:cxn ang="0">
                      <a:pos x="5" y="3"/>
                    </a:cxn>
                  </a:cxnLst>
                  <a:rect l="0" t="0" r="r" b="b"/>
                  <a:pathLst>
                    <a:path w="9" h="14">
                      <a:moveTo>
                        <a:pt x="5" y="3"/>
                      </a:moveTo>
                      <a:cubicBezTo>
                        <a:pt x="3" y="4"/>
                        <a:pt x="2" y="5"/>
                        <a:pt x="0" y="6"/>
                      </a:cubicBezTo>
                      <a:cubicBezTo>
                        <a:pt x="0" y="9"/>
                        <a:pt x="0" y="9"/>
                        <a:pt x="0" y="9"/>
                      </a:cubicBezTo>
                      <a:cubicBezTo>
                        <a:pt x="1" y="9"/>
                        <a:pt x="2" y="8"/>
                        <a:pt x="3" y="8"/>
                      </a:cubicBezTo>
                      <a:cubicBezTo>
                        <a:pt x="5" y="7"/>
                        <a:pt x="5" y="6"/>
                        <a:pt x="6" y="5"/>
                      </a:cubicBezTo>
                      <a:cubicBezTo>
                        <a:pt x="6" y="14"/>
                        <a:pt x="6" y="14"/>
                        <a:pt x="6" y="14"/>
                      </a:cubicBezTo>
                      <a:cubicBezTo>
                        <a:pt x="7" y="13"/>
                        <a:pt x="8" y="12"/>
                        <a:pt x="9" y="11"/>
                      </a:cubicBezTo>
                      <a:cubicBezTo>
                        <a:pt x="9" y="0"/>
                        <a:pt x="9" y="0"/>
                        <a:pt x="9" y="0"/>
                      </a:cubicBezTo>
                      <a:cubicBezTo>
                        <a:pt x="7" y="0"/>
                        <a:pt x="7" y="0"/>
                        <a:pt x="7" y="0"/>
                      </a:cubicBezTo>
                      <a:cubicBezTo>
                        <a:pt x="7" y="1"/>
                        <a:pt x="6" y="2"/>
                        <a:pt x="5" y="3"/>
                      </a:cubicBezTo>
                      <a:close/>
                    </a:path>
                  </a:pathLst>
                </a:custGeom>
                <a:grp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grpSp>
          <p:sp>
            <p:nvSpPr>
              <p:cNvPr id="40" name="Freeform 17"/>
              <p:cNvSpPr>
                <a:spLocks noEditPoints="1"/>
              </p:cNvSpPr>
              <p:nvPr/>
            </p:nvSpPr>
            <p:spPr bwMode="auto">
              <a:xfrm>
                <a:off x="6620759" y="3757833"/>
                <a:ext cx="1054116" cy="656512"/>
              </a:xfrm>
              <a:custGeom>
                <a:avLst/>
                <a:gdLst/>
                <a:ahLst/>
                <a:cxnLst>
                  <a:cxn ang="0">
                    <a:pos x="149" y="32"/>
                  </a:cxn>
                  <a:cxn ang="0">
                    <a:pos x="146" y="32"/>
                  </a:cxn>
                  <a:cxn ang="0">
                    <a:pos x="92" y="0"/>
                  </a:cxn>
                  <a:cxn ang="0">
                    <a:pos x="34" y="48"/>
                  </a:cxn>
                  <a:cxn ang="0">
                    <a:pos x="0" y="84"/>
                  </a:cxn>
                  <a:cxn ang="0">
                    <a:pos x="36" y="120"/>
                  </a:cxn>
                  <a:cxn ang="0">
                    <a:pos x="60" y="110"/>
                  </a:cxn>
                  <a:cxn ang="0">
                    <a:pos x="92" y="120"/>
                  </a:cxn>
                  <a:cxn ang="0">
                    <a:pos x="123" y="111"/>
                  </a:cxn>
                  <a:cxn ang="0">
                    <a:pos x="149" y="120"/>
                  </a:cxn>
                  <a:cxn ang="0">
                    <a:pos x="193" y="76"/>
                  </a:cxn>
                  <a:cxn ang="0">
                    <a:pos x="149" y="32"/>
                  </a:cxn>
                  <a:cxn ang="0">
                    <a:pos x="149" y="112"/>
                  </a:cxn>
                  <a:cxn ang="0">
                    <a:pos x="127" y="105"/>
                  </a:cxn>
                  <a:cxn ang="0">
                    <a:pos x="127" y="104"/>
                  </a:cxn>
                  <a:cxn ang="0">
                    <a:pos x="122" y="103"/>
                  </a:cxn>
                  <a:cxn ang="0">
                    <a:pos x="62" y="102"/>
                  </a:cxn>
                  <a:cxn ang="0">
                    <a:pos x="56" y="103"/>
                  </a:cxn>
                  <a:cxn ang="0">
                    <a:pos x="56" y="104"/>
                  </a:cxn>
                  <a:cxn ang="0">
                    <a:pos x="36" y="112"/>
                  </a:cxn>
                  <a:cxn ang="0">
                    <a:pos x="8" y="84"/>
                  </a:cxn>
                  <a:cxn ang="0">
                    <a:pos x="36" y="56"/>
                  </a:cxn>
                  <a:cxn ang="0">
                    <a:pos x="56" y="64"/>
                  </a:cxn>
                  <a:cxn ang="0">
                    <a:pos x="62" y="64"/>
                  </a:cxn>
                  <a:cxn ang="0">
                    <a:pos x="62" y="58"/>
                  </a:cxn>
                  <a:cxn ang="0">
                    <a:pos x="42" y="48"/>
                  </a:cxn>
                  <a:cxn ang="0">
                    <a:pos x="92" y="8"/>
                  </a:cxn>
                  <a:cxn ang="0">
                    <a:pos x="137" y="33"/>
                  </a:cxn>
                  <a:cxn ang="0">
                    <a:pos x="122" y="41"/>
                  </a:cxn>
                  <a:cxn ang="0">
                    <a:pos x="121" y="46"/>
                  </a:cxn>
                  <a:cxn ang="0">
                    <a:pos x="127" y="47"/>
                  </a:cxn>
                  <a:cxn ang="0">
                    <a:pos x="144" y="40"/>
                  </a:cxn>
                  <a:cxn ang="0">
                    <a:pos x="149" y="40"/>
                  </a:cxn>
                  <a:cxn ang="0">
                    <a:pos x="185" y="76"/>
                  </a:cxn>
                  <a:cxn ang="0">
                    <a:pos x="149" y="112"/>
                  </a:cxn>
                </a:cxnLst>
                <a:rect l="0" t="0" r="r" b="b"/>
                <a:pathLst>
                  <a:path w="193" h="120">
                    <a:moveTo>
                      <a:pt x="149" y="32"/>
                    </a:moveTo>
                    <a:cubicBezTo>
                      <a:pt x="147" y="32"/>
                      <a:pt x="147" y="32"/>
                      <a:pt x="146" y="32"/>
                    </a:cubicBezTo>
                    <a:cubicBezTo>
                      <a:pt x="135" y="12"/>
                      <a:pt x="115" y="0"/>
                      <a:pt x="92" y="0"/>
                    </a:cubicBezTo>
                    <a:cubicBezTo>
                      <a:pt x="64" y="0"/>
                      <a:pt x="39" y="20"/>
                      <a:pt x="34" y="48"/>
                    </a:cubicBezTo>
                    <a:cubicBezTo>
                      <a:pt x="15" y="50"/>
                      <a:pt x="0" y="65"/>
                      <a:pt x="0" y="84"/>
                    </a:cubicBezTo>
                    <a:cubicBezTo>
                      <a:pt x="0" y="104"/>
                      <a:pt x="17" y="120"/>
                      <a:pt x="36" y="120"/>
                    </a:cubicBezTo>
                    <a:cubicBezTo>
                      <a:pt x="45" y="120"/>
                      <a:pt x="54" y="116"/>
                      <a:pt x="60" y="110"/>
                    </a:cubicBezTo>
                    <a:cubicBezTo>
                      <a:pt x="70" y="117"/>
                      <a:pt x="81" y="120"/>
                      <a:pt x="92" y="120"/>
                    </a:cubicBezTo>
                    <a:cubicBezTo>
                      <a:pt x="103" y="120"/>
                      <a:pt x="114" y="117"/>
                      <a:pt x="123" y="111"/>
                    </a:cubicBezTo>
                    <a:cubicBezTo>
                      <a:pt x="130" y="117"/>
                      <a:pt x="139" y="120"/>
                      <a:pt x="149" y="120"/>
                    </a:cubicBezTo>
                    <a:cubicBezTo>
                      <a:pt x="173" y="120"/>
                      <a:pt x="193" y="100"/>
                      <a:pt x="193" y="76"/>
                    </a:cubicBezTo>
                    <a:cubicBezTo>
                      <a:pt x="193" y="52"/>
                      <a:pt x="173" y="32"/>
                      <a:pt x="149" y="32"/>
                    </a:cubicBezTo>
                    <a:close/>
                    <a:moveTo>
                      <a:pt x="149" y="112"/>
                    </a:moveTo>
                    <a:cubicBezTo>
                      <a:pt x="141" y="112"/>
                      <a:pt x="134" y="109"/>
                      <a:pt x="127" y="105"/>
                    </a:cubicBezTo>
                    <a:cubicBezTo>
                      <a:pt x="127" y="105"/>
                      <a:pt x="127" y="104"/>
                      <a:pt x="127" y="104"/>
                    </a:cubicBezTo>
                    <a:cubicBezTo>
                      <a:pt x="126" y="102"/>
                      <a:pt x="123" y="102"/>
                      <a:pt x="122" y="103"/>
                    </a:cubicBezTo>
                    <a:cubicBezTo>
                      <a:pt x="104" y="115"/>
                      <a:pt x="79" y="115"/>
                      <a:pt x="62" y="102"/>
                    </a:cubicBezTo>
                    <a:cubicBezTo>
                      <a:pt x="60" y="101"/>
                      <a:pt x="58" y="101"/>
                      <a:pt x="56" y="103"/>
                    </a:cubicBezTo>
                    <a:cubicBezTo>
                      <a:pt x="56" y="103"/>
                      <a:pt x="56" y="103"/>
                      <a:pt x="56" y="104"/>
                    </a:cubicBezTo>
                    <a:cubicBezTo>
                      <a:pt x="51" y="109"/>
                      <a:pt x="44" y="112"/>
                      <a:pt x="36" y="112"/>
                    </a:cubicBezTo>
                    <a:cubicBezTo>
                      <a:pt x="21" y="112"/>
                      <a:pt x="8" y="99"/>
                      <a:pt x="8" y="84"/>
                    </a:cubicBezTo>
                    <a:cubicBezTo>
                      <a:pt x="8" y="68"/>
                      <a:pt x="21" y="56"/>
                      <a:pt x="36" y="56"/>
                    </a:cubicBezTo>
                    <a:cubicBezTo>
                      <a:pt x="44" y="56"/>
                      <a:pt x="51" y="59"/>
                      <a:pt x="56" y="64"/>
                    </a:cubicBezTo>
                    <a:cubicBezTo>
                      <a:pt x="58" y="66"/>
                      <a:pt x="60" y="66"/>
                      <a:pt x="62" y="64"/>
                    </a:cubicBezTo>
                    <a:cubicBezTo>
                      <a:pt x="63" y="62"/>
                      <a:pt x="63" y="60"/>
                      <a:pt x="62" y="58"/>
                    </a:cubicBezTo>
                    <a:cubicBezTo>
                      <a:pt x="56" y="53"/>
                      <a:pt x="49" y="49"/>
                      <a:pt x="42" y="48"/>
                    </a:cubicBezTo>
                    <a:cubicBezTo>
                      <a:pt x="47" y="25"/>
                      <a:pt x="68" y="8"/>
                      <a:pt x="92" y="8"/>
                    </a:cubicBezTo>
                    <a:cubicBezTo>
                      <a:pt x="111" y="8"/>
                      <a:pt x="128" y="18"/>
                      <a:pt x="137" y="33"/>
                    </a:cubicBezTo>
                    <a:cubicBezTo>
                      <a:pt x="132" y="35"/>
                      <a:pt x="127" y="37"/>
                      <a:pt x="122" y="41"/>
                    </a:cubicBezTo>
                    <a:cubicBezTo>
                      <a:pt x="120" y="42"/>
                      <a:pt x="120" y="44"/>
                      <a:pt x="121" y="46"/>
                    </a:cubicBezTo>
                    <a:cubicBezTo>
                      <a:pt x="123" y="48"/>
                      <a:pt x="125" y="48"/>
                      <a:pt x="127" y="47"/>
                    </a:cubicBezTo>
                    <a:cubicBezTo>
                      <a:pt x="132" y="43"/>
                      <a:pt x="138" y="41"/>
                      <a:pt x="144" y="40"/>
                    </a:cubicBezTo>
                    <a:cubicBezTo>
                      <a:pt x="145" y="40"/>
                      <a:pt x="147" y="40"/>
                      <a:pt x="149" y="40"/>
                    </a:cubicBezTo>
                    <a:cubicBezTo>
                      <a:pt x="168" y="40"/>
                      <a:pt x="185" y="56"/>
                      <a:pt x="185" y="76"/>
                    </a:cubicBezTo>
                    <a:cubicBezTo>
                      <a:pt x="185" y="96"/>
                      <a:pt x="168" y="112"/>
                      <a:pt x="149" y="112"/>
                    </a:cubicBezTo>
                    <a:close/>
                  </a:path>
                </a:pathLst>
              </a:custGeom>
              <a:solidFill>
                <a:schemeClr val="bg1"/>
              </a:solidFill>
              <a:ln w="9525">
                <a:solidFill>
                  <a:srgbClr val="156288"/>
                </a:solidFill>
                <a:round/>
                <a:headEnd/>
                <a:tailEnd/>
              </a:ln>
            </p:spPr>
            <p:txBody>
              <a:bodyPr vert="horz" wrap="square" lIns="91440" tIns="45720" rIns="91440" bIns="45720" numCol="1" anchor="t" anchorCtr="0" compatLnSpc="1">
                <a:prstTxWarp prst="textNoShape">
                  <a:avLst/>
                </a:prstTxWarp>
              </a:bodyPr>
              <a:lstStyle/>
              <a:p>
                <a:pPr>
                  <a:buNone/>
                </a:pPr>
                <a:endParaRPr lang="zh-CN" altLang="en-US" b="1">
                  <a:latin typeface="微软雅黑" pitchFamily="34" charset="-122"/>
                  <a:ea typeface="微软雅黑" pitchFamily="34" charset="-122"/>
                </a:endParaRPr>
              </a:p>
            </p:txBody>
          </p:sp>
        </p:grpSp>
        <p:grpSp>
          <p:nvGrpSpPr>
            <p:cNvPr id="131" name="组合 200"/>
            <p:cNvGrpSpPr/>
            <p:nvPr/>
          </p:nvGrpSpPr>
          <p:grpSpPr bwMode="auto">
            <a:xfrm>
              <a:off x="5906681" y="6124230"/>
              <a:ext cx="490499" cy="562854"/>
              <a:chOff x="11015663" y="180975"/>
              <a:chExt cx="722312" cy="1000125"/>
            </a:xfrm>
            <a:solidFill>
              <a:schemeClr val="bg1"/>
            </a:solidFill>
          </p:grpSpPr>
          <p:sp>
            <p:nvSpPr>
              <p:cNvPr id="36" name="Freeform 29"/>
              <p:cNvSpPr>
                <a:spLocks/>
              </p:cNvSpPr>
              <p:nvPr/>
            </p:nvSpPr>
            <p:spPr bwMode="auto">
              <a:xfrm>
                <a:off x="11493500" y="180975"/>
                <a:ext cx="244475" cy="268288"/>
              </a:xfrm>
              <a:custGeom>
                <a:avLst/>
                <a:gdLst/>
                <a:ahLst/>
                <a:cxnLst>
                  <a:cxn ang="0">
                    <a:pos x="15" y="72"/>
                  </a:cxn>
                  <a:cxn ang="0">
                    <a:pos x="58" y="77"/>
                  </a:cxn>
                  <a:cxn ang="0">
                    <a:pos x="98" y="91"/>
                  </a:cxn>
                  <a:cxn ang="0">
                    <a:pos x="135" y="113"/>
                  </a:cxn>
                  <a:cxn ang="0">
                    <a:pos x="169" y="140"/>
                  </a:cxn>
                  <a:cxn ang="0">
                    <a:pos x="179" y="150"/>
                  </a:cxn>
                  <a:cxn ang="0">
                    <a:pos x="193" y="168"/>
                  </a:cxn>
                  <a:cxn ang="0">
                    <a:pos x="216" y="207"/>
                  </a:cxn>
                  <a:cxn ang="0">
                    <a:pos x="231" y="249"/>
                  </a:cxn>
                  <a:cxn ang="0">
                    <a:pos x="236" y="295"/>
                  </a:cxn>
                  <a:cxn ang="0">
                    <a:pos x="236" y="319"/>
                  </a:cxn>
                  <a:cxn ang="0">
                    <a:pos x="241" y="330"/>
                  </a:cxn>
                  <a:cxn ang="0">
                    <a:pos x="247" y="334"/>
                  </a:cxn>
                  <a:cxn ang="0">
                    <a:pos x="292" y="337"/>
                  </a:cxn>
                  <a:cxn ang="0">
                    <a:pos x="299" y="337"/>
                  </a:cxn>
                  <a:cxn ang="0">
                    <a:pos x="304" y="334"/>
                  </a:cxn>
                  <a:cxn ang="0">
                    <a:pos x="309" y="324"/>
                  </a:cxn>
                  <a:cxn ang="0">
                    <a:pos x="309" y="293"/>
                  </a:cxn>
                  <a:cxn ang="0">
                    <a:pos x="302" y="233"/>
                  </a:cxn>
                  <a:cxn ang="0">
                    <a:pos x="282" y="177"/>
                  </a:cxn>
                  <a:cxn ang="0">
                    <a:pos x="252" y="125"/>
                  </a:cxn>
                  <a:cxn ang="0">
                    <a:pos x="233" y="101"/>
                  </a:cxn>
                  <a:cxn ang="0">
                    <a:pos x="221" y="88"/>
                  </a:cxn>
                  <a:cxn ang="0">
                    <a:pos x="177" y="52"/>
                  </a:cxn>
                  <a:cxn ang="0">
                    <a:pos x="128" y="25"/>
                  </a:cxn>
                  <a:cxn ang="0">
                    <a:pos x="74" y="7"/>
                  </a:cxn>
                  <a:cxn ang="0">
                    <a:pos x="19" y="0"/>
                  </a:cxn>
                  <a:cxn ang="0">
                    <a:pos x="12" y="0"/>
                  </a:cxn>
                  <a:cxn ang="0">
                    <a:pos x="4" y="8"/>
                  </a:cxn>
                  <a:cxn ang="0">
                    <a:pos x="0" y="55"/>
                  </a:cxn>
                  <a:cxn ang="0">
                    <a:pos x="2" y="62"/>
                  </a:cxn>
                  <a:cxn ang="0">
                    <a:pos x="5" y="67"/>
                  </a:cxn>
                  <a:cxn ang="0">
                    <a:pos x="15" y="72"/>
                  </a:cxn>
                </a:cxnLst>
                <a:rect l="0" t="0" r="r" b="b"/>
                <a:pathLst>
                  <a:path w="309" h="337">
                    <a:moveTo>
                      <a:pt x="15" y="72"/>
                    </a:moveTo>
                    <a:lnTo>
                      <a:pt x="15" y="72"/>
                    </a:lnTo>
                    <a:lnTo>
                      <a:pt x="37" y="74"/>
                    </a:lnTo>
                    <a:lnTo>
                      <a:pt x="58" y="77"/>
                    </a:lnTo>
                    <a:lnTo>
                      <a:pt x="78" y="84"/>
                    </a:lnTo>
                    <a:lnTo>
                      <a:pt x="98" y="91"/>
                    </a:lnTo>
                    <a:lnTo>
                      <a:pt x="118" y="101"/>
                    </a:lnTo>
                    <a:lnTo>
                      <a:pt x="135" y="113"/>
                    </a:lnTo>
                    <a:lnTo>
                      <a:pt x="154" y="125"/>
                    </a:lnTo>
                    <a:lnTo>
                      <a:pt x="169" y="140"/>
                    </a:lnTo>
                    <a:lnTo>
                      <a:pt x="169" y="140"/>
                    </a:lnTo>
                    <a:lnTo>
                      <a:pt x="179" y="150"/>
                    </a:lnTo>
                    <a:lnTo>
                      <a:pt x="179" y="150"/>
                    </a:lnTo>
                    <a:lnTo>
                      <a:pt x="193" y="168"/>
                    </a:lnTo>
                    <a:lnTo>
                      <a:pt x="206" y="187"/>
                    </a:lnTo>
                    <a:lnTo>
                      <a:pt x="216" y="207"/>
                    </a:lnTo>
                    <a:lnTo>
                      <a:pt x="225" y="228"/>
                    </a:lnTo>
                    <a:lnTo>
                      <a:pt x="231" y="249"/>
                    </a:lnTo>
                    <a:lnTo>
                      <a:pt x="235" y="271"/>
                    </a:lnTo>
                    <a:lnTo>
                      <a:pt x="236" y="295"/>
                    </a:lnTo>
                    <a:lnTo>
                      <a:pt x="236" y="319"/>
                    </a:lnTo>
                    <a:lnTo>
                      <a:pt x="236" y="319"/>
                    </a:lnTo>
                    <a:lnTo>
                      <a:pt x="238" y="325"/>
                    </a:lnTo>
                    <a:lnTo>
                      <a:pt x="241" y="330"/>
                    </a:lnTo>
                    <a:lnTo>
                      <a:pt x="241" y="330"/>
                    </a:lnTo>
                    <a:lnTo>
                      <a:pt x="247" y="334"/>
                    </a:lnTo>
                    <a:lnTo>
                      <a:pt x="252" y="336"/>
                    </a:lnTo>
                    <a:lnTo>
                      <a:pt x="292" y="337"/>
                    </a:lnTo>
                    <a:lnTo>
                      <a:pt x="292" y="337"/>
                    </a:lnTo>
                    <a:lnTo>
                      <a:pt x="299" y="337"/>
                    </a:lnTo>
                    <a:lnTo>
                      <a:pt x="304" y="334"/>
                    </a:lnTo>
                    <a:lnTo>
                      <a:pt x="304" y="334"/>
                    </a:lnTo>
                    <a:lnTo>
                      <a:pt x="307" y="329"/>
                    </a:lnTo>
                    <a:lnTo>
                      <a:pt x="309" y="324"/>
                    </a:lnTo>
                    <a:lnTo>
                      <a:pt x="309" y="324"/>
                    </a:lnTo>
                    <a:lnTo>
                      <a:pt x="309" y="293"/>
                    </a:lnTo>
                    <a:lnTo>
                      <a:pt x="307" y="263"/>
                    </a:lnTo>
                    <a:lnTo>
                      <a:pt x="302" y="233"/>
                    </a:lnTo>
                    <a:lnTo>
                      <a:pt x="294" y="204"/>
                    </a:lnTo>
                    <a:lnTo>
                      <a:pt x="282" y="177"/>
                    </a:lnTo>
                    <a:lnTo>
                      <a:pt x="268" y="150"/>
                    </a:lnTo>
                    <a:lnTo>
                      <a:pt x="252" y="125"/>
                    </a:lnTo>
                    <a:lnTo>
                      <a:pt x="233" y="101"/>
                    </a:lnTo>
                    <a:lnTo>
                      <a:pt x="233" y="101"/>
                    </a:lnTo>
                    <a:lnTo>
                      <a:pt x="221" y="88"/>
                    </a:lnTo>
                    <a:lnTo>
                      <a:pt x="221" y="88"/>
                    </a:lnTo>
                    <a:lnTo>
                      <a:pt x="199" y="69"/>
                    </a:lnTo>
                    <a:lnTo>
                      <a:pt x="177" y="52"/>
                    </a:lnTo>
                    <a:lnTo>
                      <a:pt x="154" y="37"/>
                    </a:lnTo>
                    <a:lnTo>
                      <a:pt x="128" y="25"/>
                    </a:lnTo>
                    <a:lnTo>
                      <a:pt x="101" y="15"/>
                    </a:lnTo>
                    <a:lnTo>
                      <a:pt x="74" y="7"/>
                    </a:lnTo>
                    <a:lnTo>
                      <a:pt x="47" y="1"/>
                    </a:lnTo>
                    <a:lnTo>
                      <a:pt x="19" y="0"/>
                    </a:lnTo>
                    <a:lnTo>
                      <a:pt x="19" y="0"/>
                    </a:lnTo>
                    <a:lnTo>
                      <a:pt x="12" y="0"/>
                    </a:lnTo>
                    <a:lnTo>
                      <a:pt x="7" y="3"/>
                    </a:lnTo>
                    <a:lnTo>
                      <a:pt x="4" y="8"/>
                    </a:lnTo>
                    <a:lnTo>
                      <a:pt x="2" y="15"/>
                    </a:lnTo>
                    <a:lnTo>
                      <a:pt x="0" y="55"/>
                    </a:lnTo>
                    <a:lnTo>
                      <a:pt x="0" y="55"/>
                    </a:lnTo>
                    <a:lnTo>
                      <a:pt x="2" y="62"/>
                    </a:lnTo>
                    <a:lnTo>
                      <a:pt x="5" y="67"/>
                    </a:lnTo>
                    <a:lnTo>
                      <a:pt x="5" y="67"/>
                    </a:lnTo>
                    <a:lnTo>
                      <a:pt x="9" y="71"/>
                    </a:lnTo>
                    <a:lnTo>
                      <a:pt x="15" y="72"/>
                    </a:lnTo>
                    <a:lnTo>
                      <a:pt x="15" y="72"/>
                    </a:lnTo>
                    <a:close/>
                  </a:path>
                </a:pathLst>
              </a:custGeom>
              <a:grpFill/>
              <a:ln w="9525">
                <a:solidFill>
                  <a:schemeClr val="bg1">
                    <a:lumMod val="75000"/>
                  </a:schemeClr>
                </a:solidFill>
                <a:round/>
                <a:headEnd/>
                <a:tailEnd/>
              </a:ln>
            </p:spPr>
            <p:txBody>
              <a:bodyPr/>
              <a:lstStyle/>
              <a:p>
                <a:pPr defTabSz="647618">
                  <a:defRPr/>
                </a:pPr>
                <a:endParaRPr lang="zh-CN" altLang="en-US" sz="2200" b="1" kern="0" dirty="0">
                  <a:solidFill>
                    <a:schemeClr val="bg1"/>
                  </a:solidFill>
                  <a:latin typeface="微软雅黑" pitchFamily="34" charset="-122"/>
                  <a:ea typeface="微软雅黑" pitchFamily="34" charset="-122"/>
                </a:endParaRPr>
              </a:p>
            </p:txBody>
          </p:sp>
          <p:sp>
            <p:nvSpPr>
              <p:cNvPr id="37" name="Freeform 30"/>
              <p:cNvSpPr>
                <a:spLocks/>
              </p:cNvSpPr>
              <p:nvPr/>
            </p:nvSpPr>
            <p:spPr bwMode="auto">
              <a:xfrm>
                <a:off x="11496675" y="280988"/>
                <a:ext cx="142875" cy="152400"/>
              </a:xfrm>
              <a:custGeom>
                <a:avLst/>
                <a:gdLst/>
                <a:ahLst/>
                <a:cxnLst>
                  <a:cxn ang="0">
                    <a:pos x="112" y="184"/>
                  </a:cxn>
                  <a:cxn ang="0">
                    <a:pos x="112" y="184"/>
                  </a:cxn>
                  <a:cxn ang="0">
                    <a:pos x="117" y="188"/>
                  </a:cxn>
                  <a:cxn ang="0">
                    <a:pos x="122" y="189"/>
                  </a:cxn>
                  <a:cxn ang="0">
                    <a:pos x="164" y="193"/>
                  </a:cxn>
                  <a:cxn ang="0">
                    <a:pos x="164" y="193"/>
                  </a:cxn>
                  <a:cxn ang="0">
                    <a:pos x="169" y="191"/>
                  </a:cxn>
                  <a:cxn ang="0">
                    <a:pos x="176" y="189"/>
                  </a:cxn>
                  <a:cxn ang="0">
                    <a:pos x="176" y="189"/>
                  </a:cxn>
                  <a:cxn ang="0">
                    <a:pos x="179" y="184"/>
                  </a:cxn>
                  <a:cxn ang="0">
                    <a:pos x="181" y="177"/>
                  </a:cxn>
                  <a:cxn ang="0">
                    <a:pos x="181" y="177"/>
                  </a:cxn>
                  <a:cxn ang="0">
                    <a:pos x="181" y="161"/>
                  </a:cxn>
                  <a:cxn ang="0">
                    <a:pos x="179" y="145"/>
                  </a:cxn>
                  <a:cxn ang="0">
                    <a:pos x="176" y="129"/>
                  </a:cxn>
                  <a:cxn ang="0">
                    <a:pos x="171" y="113"/>
                  </a:cxn>
                  <a:cxn ang="0">
                    <a:pos x="164" y="98"/>
                  </a:cxn>
                  <a:cxn ang="0">
                    <a:pos x="157" y="83"/>
                  </a:cxn>
                  <a:cxn ang="0">
                    <a:pos x="149" y="69"/>
                  </a:cxn>
                  <a:cxn ang="0">
                    <a:pos x="137" y="56"/>
                  </a:cxn>
                  <a:cxn ang="0">
                    <a:pos x="137" y="56"/>
                  </a:cxn>
                  <a:cxn ang="0">
                    <a:pos x="130" y="49"/>
                  </a:cxn>
                  <a:cxn ang="0">
                    <a:pos x="130" y="49"/>
                  </a:cxn>
                  <a:cxn ang="0">
                    <a:pos x="118" y="37"/>
                  </a:cxn>
                  <a:cxn ang="0">
                    <a:pos x="107" y="29"/>
                  </a:cxn>
                  <a:cxn ang="0">
                    <a:pos x="93" y="21"/>
                  </a:cxn>
                  <a:cxn ang="0">
                    <a:pos x="80" y="14"/>
                  </a:cxn>
                  <a:cxn ang="0">
                    <a:pos x="64" y="9"/>
                  </a:cxn>
                  <a:cxn ang="0">
                    <a:pos x="49" y="4"/>
                  </a:cxn>
                  <a:cxn ang="0">
                    <a:pos x="34" y="0"/>
                  </a:cxn>
                  <a:cxn ang="0">
                    <a:pos x="19" y="0"/>
                  </a:cxn>
                  <a:cxn ang="0">
                    <a:pos x="19" y="0"/>
                  </a:cxn>
                  <a:cxn ang="0">
                    <a:pos x="12" y="0"/>
                  </a:cxn>
                  <a:cxn ang="0">
                    <a:pos x="7" y="4"/>
                  </a:cxn>
                  <a:cxn ang="0">
                    <a:pos x="4" y="9"/>
                  </a:cxn>
                  <a:cxn ang="0">
                    <a:pos x="2" y="14"/>
                  </a:cxn>
                  <a:cxn ang="0">
                    <a:pos x="0" y="56"/>
                  </a:cxn>
                  <a:cxn ang="0">
                    <a:pos x="0" y="56"/>
                  </a:cxn>
                  <a:cxn ang="0">
                    <a:pos x="0" y="63"/>
                  </a:cxn>
                  <a:cxn ang="0">
                    <a:pos x="5" y="68"/>
                  </a:cxn>
                  <a:cxn ang="0">
                    <a:pos x="5" y="68"/>
                  </a:cxn>
                  <a:cxn ang="0">
                    <a:pos x="9" y="71"/>
                  </a:cxn>
                  <a:cxn ang="0">
                    <a:pos x="16" y="73"/>
                  </a:cxn>
                  <a:cxn ang="0">
                    <a:pos x="16" y="73"/>
                  </a:cxn>
                  <a:cxn ang="0">
                    <a:pos x="32" y="75"/>
                  </a:cxn>
                  <a:cxn ang="0">
                    <a:pos x="49" y="81"/>
                  </a:cxn>
                  <a:cxn ang="0">
                    <a:pos x="66" y="90"/>
                  </a:cxn>
                  <a:cxn ang="0">
                    <a:pos x="80" y="100"/>
                  </a:cxn>
                  <a:cxn ang="0">
                    <a:pos x="80" y="100"/>
                  </a:cxn>
                  <a:cxn ang="0">
                    <a:pos x="83" y="105"/>
                  </a:cxn>
                  <a:cxn ang="0">
                    <a:pos x="83" y="105"/>
                  </a:cxn>
                  <a:cxn ang="0">
                    <a:pos x="95" y="120"/>
                  </a:cxn>
                  <a:cxn ang="0">
                    <a:pos x="102" y="137"/>
                  </a:cxn>
                  <a:cxn ang="0">
                    <a:pos x="107" y="154"/>
                  </a:cxn>
                  <a:cxn ang="0">
                    <a:pos x="107" y="172"/>
                  </a:cxn>
                  <a:cxn ang="0">
                    <a:pos x="107" y="172"/>
                  </a:cxn>
                  <a:cxn ang="0">
                    <a:pos x="108" y="179"/>
                  </a:cxn>
                  <a:cxn ang="0">
                    <a:pos x="112" y="184"/>
                  </a:cxn>
                  <a:cxn ang="0">
                    <a:pos x="112" y="184"/>
                  </a:cxn>
                </a:cxnLst>
                <a:rect l="0" t="0" r="r" b="b"/>
                <a:pathLst>
                  <a:path w="181" h="193">
                    <a:moveTo>
                      <a:pt x="112" y="184"/>
                    </a:moveTo>
                    <a:lnTo>
                      <a:pt x="112" y="184"/>
                    </a:lnTo>
                    <a:lnTo>
                      <a:pt x="117" y="188"/>
                    </a:lnTo>
                    <a:lnTo>
                      <a:pt x="122" y="189"/>
                    </a:lnTo>
                    <a:lnTo>
                      <a:pt x="164" y="193"/>
                    </a:lnTo>
                    <a:lnTo>
                      <a:pt x="164" y="193"/>
                    </a:lnTo>
                    <a:lnTo>
                      <a:pt x="169" y="191"/>
                    </a:lnTo>
                    <a:lnTo>
                      <a:pt x="176" y="189"/>
                    </a:lnTo>
                    <a:lnTo>
                      <a:pt x="176" y="189"/>
                    </a:lnTo>
                    <a:lnTo>
                      <a:pt x="179" y="184"/>
                    </a:lnTo>
                    <a:lnTo>
                      <a:pt x="181" y="177"/>
                    </a:lnTo>
                    <a:lnTo>
                      <a:pt x="181" y="177"/>
                    </a:lnTo>
                    <a:lnTo>
                      <a:pt x="181" y="161"/>
                    </a:lnTo>
                    <a:lnTo>
                      <a:pt x="179" y="145"/>
                    </a:lnTo>
                    <a:lnTo>
                      <a:pt x="176" y="129"/>
                    </a:lnTo>
                    <a:lnTo>
                      <a:pt x="171" y="113"/>
                    </a:lnTo>
                    <a:lnTo>
                      <a:pt x="164" y="98"/>
                    </a:lnTo>
                    <a:lnTo>
                      <a:pt x="157" y="83"/>
                    </a:lnTo>
                    <a:lnTo>
                      <a:pt x="149" y="69"/>
                    </a:lnTo>
                    <a:lnTo>
                      <a:pt x="137" y="56"/>
                    </a:lnTo>
                    <a:lnTo>
                      <a:pt x="137" y="56"/>
                    </a:lnTo>
                    <a:lnTo>
                      <a:pt x="130" y="49"/>
                    </a:lnTo>
                    <a:lnTo>
                      <a:pt x="130" y="49"/>
                    </a:lnTo>
                    <a:lnTo>
                      <a:pt x="118" y="37"/>
                    </a:lnTo>
                    <a:lnTo>
                      <a:pt x="107" y="29"/>
                    </a:lnTo>
                    <a:lnTo>
                      <a:pt x="93" y="21"/>
                    </a:lnTo>
                    <a:lnTo>
                      <a:pt x="80" y="14"/>
                    </a:lnTo>
                    <a:lnTo>
                      <a:pt x="64" y="9"/>
                    </a:lnTo>
                    <a:lnTo>
                      <a:pt x="49" y="4"/>
                    </a:lnTo>
                    <a:lnTo>
                      <a:pt x="34" y="0"/>
                    </a:lnTo>
                    <a:lnTo>
                      <a:pt x="19" y="0"/>
                    </a:lnTo>
                    <a:lnTo>
                      <a:pt x="19" y="0"/>
                    </a:lnTo>
                    <a:lnTo>
                      <a:pt x="12" y="0"/>
                    </a:lnTo>
                    <a:lnTo>
                      <a:pt x="7" y="4"/>
                    </a:lnTo>
                    <a:lnTo>
                      <a:pt x="4" y="9"/>
                    </a:lnTo>
                    <a:lnTo>
                      <a:pt x="2" y="14"/>
                    </a:lnTo>
                    <a:lnTo>
                      <a:pt x="0" y="56"/>
                    </a:lnTo>
                    <a:lnTo>
                      <a:pt x="0" y="56"/>
                    </a:lnTo>
                    <a:lnTo>
                      <a:pt x="0" y="63"/>
                    </a:lnTo>
                    <a:lnTo>
                      <a:pt x="5" y="68"/>
                    </a:lnTo>
                    <a:lnTo>
                      <a:pt x="5" y="68"/>
                    </a:lnTo>
                    <a:lnTo>
                      <a:pt x="9" y="71"/>
                    </a:lnTo>
                    <a:lnTo>
                      <a:pt x="16" y="73"/>
                    </a:lnTo>
                    <a:lnTo>
                      <a:pt x="16" y="73"/>
                    </a:lnTo>
                    <a:lnTo>
                      <a:pt x="32" y="75"/>
                    </a:lnTo>
                    <a:lnTo>
                      <a:pt x="49" y="81"/>
                    </a:lnTo>
                    <a:lnTo>
                      <a:pt x="66" y="90"/>
                    </a:lnTo>
                    <a:lnTo>
                      <a:pt x="80" y="100"/>
                    </a:lnTo>
                    <a:lnTo>
                      <a:pt x="80" y="100"/>
                    </a:lnTo>
                    <a:lnTo>
                      <a:pt x="83" y="105"/>
                    </a:lnTo>
                    <a:lnTo>
                      <a:pt x="83" y="105"/>
                    </a:lnTo>
                    <a:lnTo>
                      <a:pt x="95" y="120"/>
                    </a:lnTo>
                    <a:lnTo>
                      <a:pt x="102" y="137"/>
                    </a:lnTo>
                    <a:lnTo>
                      <a:pt x="107" y="154"/>
                    </a:lnTo>
                    <a:lnTo>
                      <a:pt x="107" y="172"/>
                    </a:lnTo>
                    <a:lnTo>
                      <a:pt x="107" y="172"/>
                    </a:lnTo>
                    <a:lnTo>
                      <a:pt x="108" y="179"/>
                    </a:lnTo>
                    <a:lnTo>
                      <a:pt x="112" y="184"/>
                    </a:lnTo>
                    <a:lnTo>
                      <a:pt x="112" y="184"/>
                    </a:lnTo>
                    <a:close/>
                  </a:path>
                </a:pathLst>
              </a:custGeom>
              <a:grpFill/>
              <a:ln w="9525">
                <a:solidFill>
                  <a:schemeClr val="bg1">
                    <a:lumMod val="75000"/>
                  </a:schemeClr>
                </a:solidFill>
                <a:round/>
                <a:headEnd/>
                <a:tailEnd/>
              </a:ln>
            </p:spPr>
            <p:txBody>
              <a:bodyPr/>
              <a:lstStyle/>
              <a:p>
                <a:pPr defTabSz="647618">
                  <a:defRPr/>
                </a:pPr>
                <a:endParaRPr lang="zh-CN" altLang="en-US" sz="2200" b="1" kern="0" dirty="0">
                  <a:solidFill>
                    <a:schemeClr val="bg1"/>
                  </a:solidFill>
                  <a:latin typeface="微软雅黑" pitchFamily="34" charset="-122"/>
                  <a:ea typeface="微软雅黑" pitchFamily="34" charset="-122"/>
                </a:endParaRPr>
              </a:p>
            </p:txBody>
          </p:sp>
          <p:sp>
            <p:nvSpPr>
              <p:cNvPr id="38" name="Freeform 31"/>
              <p:cNvSpPr>
                <a:spLocks noEditPoints="1"/>
              </p:cNvSpPr>
              <p:nvPr/>
            </p:nvSpPr>
            <p:spPr bwMode="auto">
              <a:xfrm>
                <a:off x="11015663" y="377825"/>
                <a:ext cx="522288" cy="803275"/>
              </a:xfrm>
              <a:custGeom>
                <a:avLst/>
                <a:gdLst/>
                <a:ahLst/>
                <a:cxnLst>
                  <a:cxn ang="0">
                    <a:pos x="639" y="1012"/>
                  </a:cxn>
                  <a:cxn ang="0">
                    <a:pos x="647" y="1012"/>
                  </a:cxn>
                  <a:cxn ang="0">
                    <a:pos x="656" y="1002"/>
                  </a:cxn>
                  <a:cxn ang="0">
                    <a:pos x="658" y="103"/>
                  </a:cxn>
                  <a:cxn ang="0">
                    <a:pos x="658" y="93"/>
                  </a:cxn>
                  <a:cxn ang="0">
                    <a:pos x="653" y="72"/>
                  </a:cxn>
                  <a:cxn ang="0">
                    <a:pos x="641" y="45"/>
                  </a:cxn>
                  <a:cxn ang="0">
                    <a:pos x="612" y="18"/>
                  </a:cxn>
                  <a:cxn ang="0">
                    <a:pos x="585" y="5"/>
                  </a:cxn>
                  <a:cxn ang="0">
                    <a:pos x="565" y="0"/>
                  </a:cxn>
                  <a:cxn ang="0">
                    <a:pos x="103" y="0"/>
                  </a:cxn>
                  <a:cxn ang="0">
                    <a:pos x="93" y="0"/>
                  </a:cxn>
                  <a:cxn ang="0">
                    <a:pos x="72" y="5"/>
                  </a:cxn>
                  <a:cxn ang="0">
                    <a:pos x="45" y="18"/>
                  </a:cxn>
                  <a:cxn ang="0">
                    <a:pos x="17" y="45"/>
                  </a:cxn>
                  <a:cxn ang="0">
                    <a:pos x="3" y="72"/>
                  </a:cxn>
                  <a:cxn ang="0">
                    <a:pos x="0" y="93"/>
                  </a:cxn>
                  <a:cxn ang="0">
                    <a:pos x="0" y="995"/>
                  </a:cxn>
                  <a:cxn ang="0">
                    <a:pos x="1" y="1002"/>
                  </a:cxn>
                  <a:cxn ang="0">
                    <a:pos x="10" y="1012"/>
                  </a:cxn>
                  <a:cxn ang="0">
                    <a:pos x="17" y="1012"/>
                  </a:cxn>
                  <a:cxn ang="0">
                    <a:pos x="361" y="926"/>
                  </a:cxn>
                  <a:cxn ang="0">
                    <a:pos x="356" y="939"/>
                  </a:cxn>
                  <a:cxn ang="0">
                    <a:pos x="342" y="945"/>
                  </a:cxn>
                  <a:cxn ang="0">
                    <a:pos x="314" y="945"/>
                  </a:cxn>
                  <a:cxn ang="0">
                    <a:pos x="302" y="939"/>
                  </a:cxn>
                  <a:cxn ang="0">
                    <a:pos x="297" y="926"/>
                  </a:cxn>
                  <a:cxn ang="0">
                    <a:pos x="297" y="911"/>
                  </a:cxn>
                  <a:cxn ang="0">
                    <a:pos x="302" y="897"/>
                  </a:cxn>
                  <a:cxn ang="0">
                    <a:pos x="314" y="892"/>
                  </a:cxn>
                  <a:cxn ang="0">
                    <a:pos x="342" y="892"/>
                  </a:cxn>
                  <a:cxn ang="0">
                    <a:pos x="356" y="897"/>
                  </a:cxn>
                  <a:cxn ang="0">
                    <a:pos x="361" y="911"/>
                  </a:cxn>
                  <a:cxn ang="0">
                    <a:pos x="114" y="126"/>
                  </a:cxn>
                  <a:cxn ang="0">
                    <a:pos x="116" y="120"/>
                  </a:cxn>
                  <a:cxn ang="0">
                    <a:pos x="126" y="109"/>
                  </a:cxn>
                  <a:cxn ang="0">
                    <a:pos x="524" y="108"/>
                  </a:cxn>
                  <a:cxn ang="0">
                    <a:pos x="531" y="109"/>
                  </a:cxn>
                  <a:cxn ang="0">
                    <a:pos x="541" y="120"/>
                  </a:cxn>
                  <a:cxn ang="0">
                    <a:pos x="543" y="821"/>
                  </a:cxn>
                  <a:cxn ang="0">
                    <a:pos x="541" y="828"/>
                  </a:cxn>
                  <a:cxn ang="0">
                    <a:pos x="531" y="838"/>
                  </a:cxn>
                  <a:cxn ang="0">
                    <a:pos x="133" y="840"/>
                  </a:cxn>
                  <a:cxn ang="0">
                    <a:pos x="126" y="838"/>
                  </a:cxn>
                  <a:cxn ang="0">
                    <a:pos x="116" y="828"/>
                  </a:cxn>
                  <a:cxn ang="0">
                    <a:pos x="114" y="126"/>
                  </a:cxn>
                </a:cxnLst>
                <a:rect l="0" t="0" r="r" b="b"/>
                <a:pathLst>
                  <a:path w="658" h="1012">
                    <a:moveTo>
                      <a:pt x="17" y="1012"/>
                    </a:moveTo>
                    <a:lnTo>
                      <a:pt x="639" y="1012"/>
                    </a:lnTo>
                    <a:lnTo>
                      <a:pt x="639" y="1012"/>
                    </a:lnTo>
                    <a:lnTo>
                      <a:pt x="647" y="1012"/>
                    </a:lnTo>
                    <a:lnTo>
                      <a:pt x="653" y="1007"/>
                    </a:lnTo>
                    <a:lnTo>
                      <a:pt x="656" y="1002"/>
                    </a:lnTo>
                    <a:lnTo>
                      <a:pt x="658" y="995"/>
                    </a:lnTo>
                    <a:lnTo>
                      <a:pt x="658" y="103"/>
                    </a:lnTo>
                    <a:lnTo>
                      <a:pt x="658" y="103"/>
                    </a:lnTo>
                    <a:lnTo>
                      <a:pt x="658" y="93"/>
                    </a:lnTo>
                    <a:lnTo>
                      <a:pt x="656" y="82"/>
                    </a:lnTo>
                    <a:lnTo>
                      <a:pt x="653" y="72"/>
                    </a:lnTo>
                    <a:lnTo>
                      <a:pt x="649" y="64"/>
                    </a:lnTo>
                    <a:lnTo>
                      <a:pt x="641" y="45"/>
                    </a:lnTo>
                    <a:lnTo>
                      <a:pt x="627" y="30"/>
                    </a:lnTo>
                    <a:lnTo>
                      <a:pt x="612" y="18"/>
                    </a:lnTo>
                    <a:lnTo>
                      <a:pt x="595" y="8"/>
                    </a:lnTo>
                    <a:lnTo>
                      <a:pt x="585" y="5"/>
                    </a:lnTo>
                    <a:lnTo>
                      <a:pt x="575" y="1"/>
                    </a:lnTo>
                    <a:lnTo>
                      <a:pt x="565" y="0"/>
                    </a:lnTo>
                    <a:lnTo>
                      <a:pt x="555" y="0"/>
                    </a:lnTo>
                    <a:lnTo>
                      <a:pt x="103" y="0"/>
                    </a:lnTo>
                    <a:lnTo>
                      <a:pt x="103" y="0"/>
                    </a:lnTo>
                    <a:lnTo>
                      <a:pt x="93" y="0"/>
                    </a:lnTo>
                    <a:lnTo>
                      <a:pt x="82" y="1"/>
                    </a:lnTo>
                    <a:lnTo>
                      <a:pt x="72" y="5"/>
                    </a:lnTo>
                    <a:lnTo>
                      <a:pt x="62" y="8"/>
                    </a:lnTo>
                    <a:lnTo>
                      <a:pt x="45" y="18"/>
                    </a:lnTo>
                    <a:lnTo>
                      <a:pt x="30" y="30"/>
                    </a:lnTo>
                    <a:lnTo>
                      <a:pt x="17" y="45"/>
                    </a:lnTo>
                    <a:lnTo>
                      <a:pt x="7" y="64"/>
                    </a:lnTo>
                    <a:lnTo>
                      <a:pt x="3" y="72"/>
                    </a:lnTo>
                    <a:lnTo>
                      <a:pt x="1" y="82"/>
                    </a:lnTo>
                    <a:lnTo>
                      <a:pt x="0" y="93"/>
                    </a:lnTo>
                    <a:lnTo>
                      <a:pt x="0" y="103"/>
                    </a:lnTo>
                    <a:lnTo>
                      <a:pt x="0" y="995"/>
                    </a:lnTo>
                    <a:lnTo>
                      <a:pt x="0" y="995"/>
                    </a:lnTo>
                    <a:lnTo>
                      <a:pt x="1" y="1002"/>
                    </a:lnTo>
                    <a:lnTo>
                      <a:pt x="5" y="1007"/>
                    </a:lnTo>
                    <a:lnTo>
                      <a:pt x="10" y="1012"/>
                    </a:lnTo>
                    <a:lnTo>
                      <a:pt x="17" y="1012"/>
                    </a:lnTo>
                    <a:lnTo>
                      <a:pt x="17" y="1012"/>
                    </a:lnTo>
                    <a:close/>
                    <a:moveTo>
                      <a:pt x="361" y="926"/>
                    </a:moveTo>
                    <a:lnTo>
                      <a:pt x="361" y="926"/>
                    </a:lnTo>
                    <a:lnTo>
                      <a:pt x="359" y="933"/>
                    </a:lnTo>
                    <a:lnTo>
                      <a:pt x="356" y="939"/>
                    </a:lnTo>
                    <a:lnTo>
                      <a:pt x="351" y="943"/>
                    </a:lnTo>
                    <a:lnTo>
                      <a:pt x="342" y="945"/>
                    </a:lnTo>
                    <a:lnTo>
                      <a:pt x="314" y="945"/>
                    </a:lnTo>
                    <a:lnTo>
                      <a:pt x="314" y="945"/>
                    </a:lnTo>
                    <a:lnTo>
                      <a:pt x="307" y="943"/>
                    </a:lnTo>
                    <a:lnTo>
                      <a:pt x="302" y="939"/>
                    </a:lnTo>
                    <a:lnTo>
                      <a:pt x="297" y="933"/>
                    </a:lnTo>
                    <a:lnTo>
                      <a:pt x="297" y="926"/>
                    </a:lnTo>
                    <a:lnTo>
                      <a:pt x="297" y="911"/>
                    </a:lnTo>
                    <a:lnTo>
                      <a:pt x="297" y="911"/>
                    </a:lnTo>
                    <a:lnTo>
                      <a:pt x="297" y="904"/>
                    </a:lnTo>
                    <a:lnTo>
                      <a:pt x="302" y="897"/>
                    </a:lnTo>
                    <a:lnTo>
                      <a:pt x="307" y="894"/>
                    </a:lnTo>
                    <a:lnTo>
                      <a:pt x="314" y="892"/>
                    </a:lnTo>
                    <a:lnTo>
                      <a:pt x="342" y="892"/>
                    </a:lnTo>
                    <a:lnTo>
                      <a:pt x="342" y="892"/>
                    </a:lnTo>
                    <a:lnTo>
                      <a:pt x="351" y="894"/>
                    </a:lnTo>
                    <a:lnTo>
                      <a:pt x="356" y="897"/>
                    </a:lnTo>
                    <a:lnTo>
                      <a:pt x="359" y="904"/>
                    </a:lnTo>
                    <a:lnTo>
                      <a:pt x="361" y="911"/>
                    </a:lnTo>
                    <a:lnTo>
                      <a:pt x="361" y="926"/>
                    </a:lnTo>
                    <a:close/>
                    <a:moveTo>
                      <a:pt x="114" y="126"/>
                    </a:moveTo>
                    <a:lnTo>
                      <a:pt x="114" y="126"/>
                    </a:lnTo>
                    <a:lnTo>
                      <a:pt x="116" y="120"/>
                    </a:lnTo>
                    <a:lnTo>
                      <a:pt x="120" y="113"/>
                    </a:lnTo>
                    <a:lnTo>
                      <a:pt x="126" y="109"/>
                    </a:lnTo>
                    <a:lnTo>
                      <a:pt x="133" y="108"/>
                    </a:lnTo>
                    <a:lnTo>
                      <a:pt x="524" y="108"/>
                    </a:lnTo>
                    <a:lnTo>
                      <a:pt x="524" y="108"/>
                    </a:lnTo>
                    <a:lnTo>
                      <a:pt x="531" y="109"/>
                    </a:lnTo>
                    <a:lnTo>
                      <a:pt x="538" y="113"/>
                    </a:lnTo>
                    <a:lnTo>
                      <a:pt x="541" y="120"/>
                    </a:lnTo>
                    <a:lnTo>
                      <a:pt x="543" y="126"/>
                    </a:lnTo>
                    <a:lnTo>
                      <a:pt x="543" y="821"/>
                    </a:lnTo>
                    <a:lnTo>
                      <a:pt x="543" y="821"/>
                    </a:lnTo>
                    <a:lnTo>
                      <a:pt x="541" y="828"/>
                    </a:lnTo>
                    <a:lnTo>
                      <a:pt x="538" y="835"/>
                    </a:lnTo>
                    <a:lnTo>
                      <a:pt x="531" y="838"/>
                    </a:lnTo>
                    <a:lnTo>
                      <a:pt x="524" y="840"/>
                    </a:lnTo>
                    <a:lnTo>
                      <a:pt x="133" y="840"/>
                    </a:lnTo>
                    <a:lnTo>
                      <a:pt x="133" y="840"/>
                    </a:lnTo>
                    <a:lnTo>
                      <a:pt x="126" y="838"/>
                    </a:lnTo>
                    <a:lnTo>
                      <a:pt x="120" y="835"/>
                    </a:lnTo>
                    <a:lnTo>
                      <a:pt x="116" y="828"/>
                    </a:lnTo>
                    <a:lnTo>
                      <a:pt x="114" y="821"/>
                    </a:lnTo>
                    <a:lnTo>
                      <a:pt x="114" y="126"/>
                    </a:lnTo>
                    <a:close/>
                  </a:path>
                </a:pathLst>
              </a:custGeom>
              <a:grpFill/>
              <a:ln w="9525">
                <a:solidFill>
                  <a:schemeClr val="bg1">
                    <a:lumMod val="75000"/>
                  </a:schemeClr>
                </a:solidFill>
                <a:round/>
                <a:headEnd/>
                <a:tailEnd/>
              </a:ln>
            </p:spPr>
            <p:txBody>
              <a:bodyPr/>
              <a:lstStyle/>
              <a:p>
                <a:pPr defTabSz="647618">
                  <a:defRPr/>
                </a:pPr>
                <a:endParaRPr lang="zh-CN" altLang="en-US" sz="2200" b="1" kern="0" dirty="0">
                  <a:solidFill>
                    <a:schemeClr val="bg1"/>
                  </a:solidFill>
                  <a:latin typeface="微软雅黑" pitchFamily="34" charset="-122"/>
                  <a:ea typeface="微软雅黑" pitchFamily="34" charset="-122"/>
                </a:endParaRPr>
              </a:p>
            </p:txBody>
          </p:sp>
        </p:grpSp>
        <p:pic>
          <p:nvPicPr>
            <p:cNvPr id="20" name="图片 19"/>
            <p:cNvPicPr>
              <a:picLocks noChangeAspect="1"/>
            </p:cNvPicPr>
            <p:nvPr/>
          </p:nvPicPr>
          <p:blipFill>
            <a:blip r:embed="rId3" cstate="print"/>
            <a:stretch>
              <a:fillRect/>
            </a:stretch>
          </p:blipFill>
          <p:spPr>
            <a:xfrm>
              <a:off x="7538305" y="5426073"/>
              <a:ext cx="577706" cy="550196"/>
            </a:xfrm>
            <a:prstGeom prst="rect">
              <a:avLst/>
            </a:prstGeom>
          </p:spPr>
        </p:pic>
        <p:pic>
          <p:nvPicPr>
            <p:cNvPr id="21" name="图片 20"/>
            <p:cNvPicPr>
              <a:picLocks noChangeAspect="1"/>
            </p:cNvPicPr>
            <p:nvPr/>
          </p:nvPicPr>
          <p:blipFill>
            <a:blip r:embed="rId4" cstate="print"/>
            <a:stretch>
              <a:fillRect/>
            </a:stretch>
          </p:blipFill>
          <p:spPr>
            <a:xfrm>
              <a:off x="3880612" y="5253138"/>
              <a:ext cx="895221" cy="636708"/>
            </a:xfrm>
            <a:prstGeom prst="rect">
              <a:avLst/>
            </a:prstGeom>
          </p:spPr>
        </p:pic>
        <p:sp>
          <p:nvSpPr>
            <p:cNvPr id="22" name="任意多边形 21"/>
            <p:cNvSpPr/>
            <p:nvPr/>
          </p:nvSpPr>
          <p:spPr>
            <a:xfrm>
              <a:off x="8187397" y="1561514"/>
              <a:ext cx="942535" cy="295421"/>
            </a:xfrm>
            <a:custGeom>
              <a:avLst/>
              <a:gdLst>
                <a:gd name="connsiteX0" fmla="*/ 0 w 942535"/>
                <a:gd name="connsiteY0" fmla="*/ 295421 h 295421"/>
                <a:gd name="connsiteX1" fmla="*/ 281354 w 942535"/>
                <a:gd name="connsiteY1" fmla="*/ 14068 h 295421"/>
                <a:gd name="connsiteX2" fmla="*/ 942535 w 942535"/>
                <a:gd name="connsiteY2" fmla="*/ 14068 h 295421"/>
                <a:gd name="connsiteX3" fmla="*/ 942535 w 942535"/>
                <a:gd name="connsiteY3" fmla="*/ 0 h 295421"/>
              </a:gdLst>
              <a:ahLst/>
              <a:cxnLst>
                <a:cxn ang="0">
                  <a:pos x="connsiteX0" y="connsiteY0"/>
                </a:cxn>
                <a:cxn ang="0">
                  <a:pos x="connsiteX1" y="connsiteY1"/>
                </a:cxn>
                <a:cxn ang="0">
                  <a:pos x="connsiteX2" y="connsiteY2"/>
                </a:cxn>
                <a:cxn ang="0">
                  <a:pos x="connsiteX3" y="connsiteY3"/>
                </a:cxn>
              </a:cxnLst>
              <a:rect l="l" t="t" r="r" b="b"/>
              <a:pathLst>
                <a:path w="942535" h="295421">
                  <a:moveTo>
                    <a:pt x="0" y="295421"/>
                  </a:moveTo>
                  <a:lnTo>
                    <a:pt x="281354" y="14068"/>
                  </a:lnTo>
                  <a:lnTo>
                    <a:pt x="942535" y="14068"/>
                  </a:lnTo>
                  <a:lnTo>
                    <a:pt x="942535" y="0"/>
                  </a:lnTo>
                </a:path>
              </a:pathLst>
            </a:custGeom>
            <a:noFill/>
            <a:ln>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sp>
          <p:nvSpPr>
            <p:cNvPr id="23" name="任意多边形 22"/>
            <p:cNvSpPr/>
            <p:nvPr/>
          </p:nvSpPr>
          <p:spPr>
            <a:xfrm flipV="1">
              <a:off x="2869615" y="3326070"/>
              <a:ext cx="506437" cy="361392"/>
            </a:xfrm>
            <a:custGeom>
              <a:avLst/>
              <a:gdLst>
                <a:gd name="connsiteX0" fmla="*/ 506437 w 506437"/>
                <a:gd name="connsiteY0" fmla="*/ 0 h 253218"/>
                <a:gd name="connsiteX1" fmla="*/ 337624 w 506437"/>
                <a:gd name="connsiteY1" fmla="*/ 253218 h 253218"/>
                <a:gd name="connsiteX2" fmla="*/ 0 w 506437"/>
                <a:gd name="connsiteY2" fmla="*/ 253218 h 253218"/>
              </a:gdLst>
              <a:ahLst/>
              <a:cxnLst>
                <a:cxn ang="0">
                  <a:pos x="connsiteX0" y="connsiteY0"/>
                </a:cxn>
                <a:cxn ang="0">
                  <a:pos x="connsiteX1" y="connsiteY1"/>
                </a:cxn>
                <a:cxn ang="0">
                  <a:pos x="connsiteX2" y="connsiteY2"/>
                </a:cxn>
              </a:cxnLst>
              <a:rect l="l" t="t" r="r" b="b"/>
              <a:pathLst>
                <a:path w="506437" h="253218">
                  <a:moveTo>
                    <a:pt x="506437" y="0"/>
                  </a:moveTo>
                  <a:lnTo>
                    <a:pt x="337624" y="253218"/>
                  </a:lnTo>
                  <a:lnTo>
                    <a:pt x="0" y="253218"/>
                  </a:lnTo>
                </a:path>
              </a:pathLst>
            </a:custGeom>
            <a:noFill/>
            <a:ln>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sp>
          <p:nvSpPr>
            <p:cNvPr id="24" name="任意多边形 23"/>
            <p:cNvSpPr/>
            <p:nvPr/>
          </p:nvSpPr>
          <p:spPr>
            <a:xfrm>
              <a:off x="3291840" y="1716258"/>
              <a:ext cx="745588" cy="239151"/>
            </a:xfrm>
            <a:custGeom>
              <a:avLst/>
              <a:gdLst>
                <a:gd name="connsiteX0" fmla="*/ 745588 w 745588"/>
                <a:gd name="connsiteY0" fmla="*/ 239151 h 239151"/>
                <a:gd name="connsiteX1" fmla="*/ 520505 w 745588"/>
                <a:gd name="connsiteY1" fmla="*/ 0 h 239151"/>
                <a:gd name="connsiteX2" fmla="*/ 0 w 745588"/>
                <a:gd name="connsiteY2" fmla="*/ 14068 h 239151"/>
              </a:gdLst>
              <a:ahLst/>
              <a:cxnLst>
                <a:cxn ang="0">
                  <a:pos x="connsiteX0" y="connsiteY0"/>
                </a:cxn>
                <a:cxn ang="0">
                  <a:pos x="connsiteX1" y="connsiteY1"/>
                </a:cxn>
                <a:cxn ang="0">
                  <a:pos x="connsiteX2" y="connsiteY2"/>
                </a:cxn>
              </a:cxnLst>
              <a:rect l="l" t="t" r="r" b="b"/>
              <a:pathLst>
                <a:path w="745588" h="239151">
                  <a:moveTo>
                    <a:pt x="745588" y="239151"/>
                  </a:moveTo>
                  <a:lnTo>
                    <a:pt x="520505" y="0"/>
                  </a:lnTo>
                  <a:lnTo>
                    <a:pt x="0" y="14068"/>
                  </a:lnTo>
                </a:path>
              </a:pathLst>
            </a:custGeom>
            <a:noFill/>
            <a:ln>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sp>
          <p:nvSpPr>
            <p:cNvPr id="25" name="任意多边形 24"/>
            <p:cNvSpPr/>
            <p:nvPr/>
          </p:nvSpPr>
          <p:spPr>
            <a:xfrm>
              <a:off x="8453197" y="5785473"/>
              <a:ext cx="787791" cy="267287"/>
            </a:xfrm>
            <a:custGeom>
              <a:avLst/>
              <a:gdLst>
                <a:gd name="connsiteX0" fmla="*/ 0 w 787791"/>
                <a:gd name="connsiteY0" fmla="*/ 0 h 267287"/>
                <a:gd name="connsiteX1" fmla="*/ 267286 w 787791"/>
                <a:gd name="connsiteY1" fmla="*/ 267287 h 267287"/>
                <a:gd name="connsiteX2" fmla="*/ 787791 w 787791"/>
                <a:gd name="connsiteY2" fmla="*/ 267287 h 267287"/>
              </a:gdLst>
              <a:ahLst/>
              <a:cxnLst>
                <a:cxn ang="0">
                  <a:pos x="connsiteX0" y="connsiteY0"/>
                </a:cxn>
                <a:cxn ang="0">
                  <a:pos x="connsiteX1" y="connsiteY1"/>
                </a:cxn>
                <a:cxn ang="0">
                  <a:pos x="connsiteX2" y="connsiteY2"/>
                </a:cxn>
              </a:cxnLst>
              <a:rect l="l" t="t" r="r" b="b"/>
              <a:pathLst>
                <a:path w="787791" h="267287">
                  <a:moveTo>
                    <a:pt x="0" y="0"/>
                  </a:moveTo>
                  <a:lnTo>
                    <a:pt x="267286" y="267287"/>
                  </a:lnTo>
                  <a:lnTo>
                    <a:pt x="787791" y="267287"/>
                  </a:lnTo>
                </a:path>
              </a:pathLst>
            </a:custGeom>
            <a:noFill/>
            <a:ln>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sp>
          <p:nvSpPr>
            <p:cNvPr id="26" name="任意多边形 25"/>
            <p:cNvSpPr/>
            <p:nvPr/>
          </p:nvSpPr>
          <p:spPr>
            <a:xfrm>
              <a:off x="3151163" y="5822759"/>
              <a:ext cx="675249" cy="211015"/>
            </a:xfrm>
            <a:custGeom>
              <a:avLst/>
              <a:gdLst>
                <a:gd name="connsiteX0" fmla="*/ 675249 w 675249"/>
                <a:gd name="connsiteY0" fmla="*/ 0 h 211015"/>
                <a:gd name="connsiteX1" fmla="*/ 450166 w 675249"/>
                <a:gd name="connsiteY1" fmla="*/ 211015 h 211015"/>
                <a:gd name="connsiteX2" fmla="*/ 0 w 675249"/>
                <a:gd name="connsiteY2" fmla="*/ 211015 h 211015"/>
              </a:gdLst>
              <a:ahLst/>
              <a:cxnLst>
                <a:cxn ang="0">
                  <a:pos x="connsiteX0" y="connsiteY0"/>
                </a:cxn>
                <a:cxn ang="0">
                  <a:pos x="connsiteX1" y="connsiteY1"/>
                </a:cxn>
                <a:cxn ang="0">
                  <a:pos x="connsiteX2" y="connsiteY2"/>
                </a:cxn>
              </a:cxnLst>
              <a:rect l="l" t="t" r="r" b="b"/>
              <a:pathLst>
                <a:path w="675249" h="211015">
                  <a:moveTo>
                    <a:pt x="675249" y="0"/>
                  </a:moveTo>
                  <a:lnTo>
                    <a:pt x="450166" y="211015"/>
                  </a:lnTo>
                  <a:lnTo>
                    <a:pt x="0" y="211015"/>
                  </a:lnTo>
                </a:path>
              </a:pathLst>
            </a:custGeom>
            <a:noFill/>
            <a:ln>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b="1">
                <a:latin typeface="微软雅黑" pitchFamily="34" charset="-122"/>
                <a:ea typeface="微软雅黑" pitchFamily="34" charset="-122"/>
              </a:endParaRPr>
            </a:p>
          </p:txBody>
        </p:sp>
        <p:sp>
          <p:nvSpPr>
            <p:cNvPr id="27" name="矩形 26"/>
            <p:cNvSpPr/>
            <p:nvPr/>
          </p:nvSpPr>
          <p:spPr>
            <a:xfrm>
              <a:off x="9191498" y="1394034"/>
              <a:ext cx="2329345" cy="1620943"/>
            </a:xfrm>
            <a:prstGeom prst="rect">
              <a:avLst/>
            </a:prstGeom>
            <a:noFill/>
          </p:spPr>
          <p:txBody>
            <a:bodyPr wrap="square">
              <a:spAutoFit/>
            </a:bodyPr>
            <a:lstStyle/>
            <a:p>
              <a:pPr>
                <a:buNone/>
              </a:pPr>
              <a:r>
                <a:rPr lang="zh-CN" altLang="en-US"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大数据</a:t>
              </a:r>
              <a:endParaRPr lang="en-US" altLang="zh-CN" sz="1600" b="1" kern="0"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海量分析</a:t>
              </a:r>
              <a:endParaRPr lang="en-US" altLang="zh-CN"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辅助决策建议</a:t>
              </a:r>
              <a:endParaRPr lang="en-US" altLang="zh-CN"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指导用户行为</a:t>
              </a:r>
              <a:endParaRPr lang="zh-CN" altLang="en-US"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buNone/>
              </a:pPr>
              <a:endParaRPr lang="zh-CN" altLang="en-US" sz="1100" b="1" dirty="0">
                <a:solidFill>
                  <a:schemeClr val="bg1"/>
                </a:solidFill>
                <a:latin typeface="微软雅黑" pitchFamily="34" charset="-122"/>
                <a:ea typeface="微软雅黑" pitchFamily="34" charset="-122"/>
              </a:endParaRPr>
            </a:p>
          </p:txBody>
        </p:sp>
        <p:sp>
          <p:nvSpPr>
            <p:cNvPr id="28" name="矩形 27"/>
            <p:cNvSpPr/>
            <p:nvPr/>
          </p:nvSpPr>
          <p:spPr>
            <a:xfrm>
              <a:off x="9253073" y="5415641"/>
              <a:ext cx="2104925" cy="1080627"/>
            </a:xfrm>
            <a:prstGeom prst="rect">
              <a:avLst/>
            </a:prstGeom>
            <a:noFill/>
          </p:spPr>
          <p:txBody>
            <a:bodyPr wrap="square">
              <a:spAutoFit/>
            </a:bodyPr>
            <a:lstStyle/>
            <a:p>
              <a:pPr>
                <a:buNone/>
              </a:pPr>
              <a:r>
                <a:rPr lang="zh-CN" altLang="en-US"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水质监测</a:t>
              </a:r>
              <a:endParaRPr lang="en-US" altLang="zh-CN"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实时的水质数据</a:t>
              </a:r>
              <a:endParaRPr lang="en-US" altLang="zh-CN"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保证用水安全</a:t>
              </a:r>
              <a:endParaRPr lang="zh-CN" altLang="en-US"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29" name="矩形 28"/>
            <p:cNvSpPr/>
            <p:nvPr/>
          </p:nvSpPr>
          <p:spPr>
            <a:xfrm>
              <a:off x="9268567" y="3819923"/>
              <a:ext cx="1604789" cy="540314"/>
            </a:xfrm>
            <a:prstGeom prst="rect">
              <a:avLst/>
            </a:prstGeom>
          </p:spPr>
          <p:txBody>
            <a:bodyPr wrap="none">
              <a:spAutoFit/>
            </a:bodyPr>
            <a:lstStyle/>
            <a:p>
              <a:pPr>
                <a:buNone/>
              </a:pPr>
              <a:r>
                <a:rPr lang="zh-CN" altLang="en-US" sz="1600" b="1" kern="0"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减少成本</a:t>
              </a:r>
              <a:endParaRPr lang="en-US" altLang="zh-CN" sz="1600" b="1" kern="0"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endParaRPr>
            </a:p>
          </p:txBody>
        </p:sp>
        <p:sp>
          <p:nvSpPr>
            <p:cNvPr id="30" name="矩形 29"/>
            <p:cNvSpPr/>
            <p:nvPr/>
          </p:nvSpPr>
          <p:spPr>
            <a:xfrm>
              <a:off x="1668610" y="1498117"/>
              <a:ext cx="2672261" cy="1326226"/>
            </a:xfrm>
            <a:prstGeom prst="rect">
              <a:avLst/>
            </a:prstGeom>
          </p:spPr>
          <p:txBody>
            <a:bodyPr wrap="none">
              <a:spAutoFit/>
            </a:bodyPr>
            <a:lstStyle/>
            <a:p>
              <a:pPr>
                <a:buNone/>
              </a:pPr>
              <a:r>
                <a:rPr lang="zh-CN" altLang="en-US"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管网监控</a:t>
              </a:r>
              <a:endParaRPr lang="en-US" altLang="zh-CN"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及时查漏</a:t>
              </a:r>
              <a:endParaRPr lang="en-US" altLang="zh-CN"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缩小</a:t>
              </a:r>
              <a:r>
                <a:rPr lang="zh-CN" altLang="en-US"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产销</a:t>
              </a: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差</a:t>
              </a:r>
              <a:endParaRPr lang="en-US" altLang="zh-CN"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lgn="r">
                <a:buNone/>
              </a:pPr>
              <a:r>
                <a:rPr lang="en-US" altLang="zh-CN" sz="1000" b="1" dirty="0" smtClean="0">
                  <a:solidFill>
                    <a:schemeClr val="bg1"/>
                  </a:solidFill>
                  <a:latin typeface="微软雅黑" pitchFamily="34" charset="-122"/>
                  <a:ea typeface="微软雅黑" pitchFamily="34" charset="-122"/>
                </a:rPr>
                <a:t> </a:t>
              </a:r>
              <a:endParaRPr lang="zh-CN" altLang="en-US" sz="1000" b="1" dirty="0">
                <a:latin typeface="微软雅黑" pitchFamily="34" charset="-122"/>
                <a:ea typeface="微软雅黑" pitchFamily="34" charset="-122"/>
              </a:endParaRPr>
            </a:p>
          </p:txBody>
        </p:sp>
        <p:sp>
          <p:nvSpPr>
            <p:cNvPr id="31" name="矩形 30"/>
            <p:cNvSpPr/>
            <p:nvPr/>
          </p:nvSpPr>
          <p:spPr>
            <a:xfrm>
              <a:off x="6417991" y="1162699"/>
              <a:ext cx="1604789" cy="540314"/>
            </a:xfrm>
            <a:prstGeom prst="rect">
              <a:avLst/>
            </a:prstGeom>
          </p:spPr>
          <p:txBody>
            <a:bodyPr wrap="none">
              <a:spAutoFit/>
            </a:bodyPr>
            <a:lstStyle/>
            <a:p>
              <a:pPr indent="-152990">
                <a:defRPr/>
              </a:pPr>
              <a:r>
                <a:rPr lang="zh-CN" altLang="en-US"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智能抄表</a:t>
              </a:r>
              <a:endParaRPr lang="en-US" altLang="zh-CN" sz="1600" b="1" kern="0"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endParaRPr>
            </a:p>
          </p:txBody>
        </p:sp>
        <p:sp>
          <p:nvSpPr>
            <p:cNvPr id="32" name="矩形 31"/>
            <p:cNvSpPr/>
            <p:nvPr/>
          </p:nvSpPr>
          <p:spPr>
            <a:xfrm>
              <a:off x="6407296" y="6524322"/>
              <a:ext cx="2259805" cy="540314"/>
            </a:xfrm>
            <a:prstGeom prst="rect">
              <a:avLst/>
            </a:prstGeom>
          </p:spPr>
          <p:txBody>
            <a:bodyPr wrap="none">
              <a:spAutoFit/>
            </a:bodyPr>
            <a:lstStyle/>
            <a:p>
              <a:pPr>
                <a:buNone/>
              </a:pPr>
              <a:r>
                <a:rPr lang="zh-CN" altLang="en-US"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提升用户体验</a:t>
              </a:r>
              <a:endParaRPr lang="en-US" altLang="zh-CN" sz="1600" b="1" kern="0"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endParaRPr>
            </a:p>
          </p:txBody>
        </p:sp>
        <p:sp>
          <p:nvSpPr>
            <p:cNvPr id="33" name="矩形 32"/>
            <p:cNvSpPr/>
            <p:nvPr/>
          </p:nvSpPr>
          <p:spPr>
            <a:xfrm>
              <a:off x="691531" y="3140560"/>
              <a:ext cx="2546376" cy="1080627"/>
            </a:xfrm>
            <a:prstGeom prst="rect">
              <a:avLst/>
            </a:prstGeom>
          </p:spPr>
          <p:txBody>
            <a:bodyPr wrap="none">
              <a:spAutoFit/>
            </a:bodyPr>
            <a:lstStyle/>
            <a:p>
              <a:pPr>
                <a:buNone/>
              </a:pPr>
              <a:r>
                <a:rPr lang="zh-CN" altLang="en-US" sz="1600" b="1" kern="0"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水</a:t>
              </a:r>
              <a:r>
                <a:rPr lang="zh-CN" altLang="en-US"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泵站监控</a:t>
              </a:r>
              <a:endParaRPr lang="en-US" altLang="zh-CN"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智能调度</a:t>
              </a:r>
              <a:endParaRPr lang="en-US" altLang="zh-CN"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实时监控设备运营状态</a:t>
              </a:r>
              <a:endParaRPr lang="en-US" altLang="zh-CN"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p:txBody>
        </p:sp>
        <p:sp>
          <p:nvSpPr>
            <p:cNvPr id="34" name="矩形 33"/>
            <p:cNvSpPr/>
            <p:nvPr/>
          </p:nvSpPr>
          <p:spPr>
            <a:xfrm>
              <a:off x="935802" y="5505369"/>
              <a:ext cx="4125682" cy="1670061"/>
            </a:xfrm>
            <a:prstGeom prst="rect">
              <a:avLst/>
            </a:prstGeom>
          </p:spPr>
          <p:txBody>
            <a:bodyPr wrap="none">
              <a:spAutoFit/>
            </a:bodyPr>
            <a:lstStyle/>
            <a:p>
              <a:pPr>
                <a:buNone/>
              </a:pPr>
              <a:r>
                <a:rPr lang="zh-CN" altLang="en-US" sz="1600" b="1" kern="0"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分区管理</a:t>
              </a:r>
              <a:r>
                <a:rPr lang="en-US" altLang="zh-CN" sz="1600" b="1" kern="0"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cs typeface="Arial" pitchFamily="34" charset="0"/>
                  <a:sym typeface="Arial" charset="0"/>
                </a:rPr>
                <a:t>DMA</a:t>
              </a:r>
            </a:p>
            <a:p>
              <a:pPr>
                <a:buNone/>
              </a:pPr>
              <a:r>
                <a:rPr lang="zh-CN" altLang="en-US"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及时</a:t>
              </a: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控制</a:t>
              </a:r>
              <a:r>
                <a:rPr lang="zh-CN" altLang="en-US"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配水系统</a:t>
              </a:r>
              <a:endParaRPr lang="en-US" altLang="zh-CN"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buNone/>
              </a:pPr>
              <a:r>
                <a:rPr lang="zh-CN" altLang="en-US" sz="11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收益</a:t>
              </a:r>
              <a:r>
                <a:rPr lang="zh-CN" altLang="en-US"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rPr>
                <a:t>最大化</a:t>
              </a:r>
              <a:endParaRPr lang="en-US" altLang="zh-CN" sz="11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sym typeface="Arial" charset="0"/>
              </a:endParaRPr>
            </a:p>
            <a:p>
              <a:pPr algn="r">
                <a:buNone/>
              </a:pPr>
              <a:endParaRPr lang="en-US" altLang="zh-CN" sz="1400" b="1" dirty="0" smtClean="0">
                <a:solidFill>
                  <a:schemeClr val="bg1"/>
                </a:solidFill>
                <a:latin typeface="微软雅黑" pitchFamily="34" charset="-122"/>
                <a:ea typeface="微软雅黑" pitchFamily="34" charset="-122"/>
              </a:endParaRPr>
            </a:p>
            <a:p>
              <a:pPr algn="r">
                <a:buNone/>
              </a:pPr>
              <a:endParaRPr lang="en-US" altLang="zh-CN" sz="1000" b="1" dirty="0">
                <a:solidFill>
                  <a:schemeClr val="bg1"/>
                </a:solidFill>
                <a:latin typeface="微软雅黑" pitchFamily="34" charset="-122"/>
                <a:ea typeface="微软雅黑" pitchFamily="34" charset="-122"/>
              </a:endParaRPr>
            </a:p>
          </p:txBody>
        </p:sp>
        <p:sp>
          <p:nvSpPr>
            <p:cNvPr id="35" name="矩形 34"/>
            <p:cNvSpPr/>
            <p:nvPr/>
          </p:nvSpPr>
          <p:spPr>
            <a:xfrm>
              <a:off x="5432924" y="4138701"/>
              <a:ext cx="1418007" cy="491195"/>
            </a:xfrm>
            <a:prstGeom prst="rect">
              <a:avLst/>
            </a:prstGeom>
          </p:spPr>
          <p:txBody>
            <a:bodyPr wrap="none">
              <a:spAutoFit/>
            </a:bodyPr>
            <a:lstStyle/>
            <a:p>
              <a:pPr algn="ctr">
                <a:buNone/>
              </a:pPr>
              <a:r>
                <a:rPr lang="en-US" altLang="zh-CN" sz="1400" b="1" dirty="0" smtClean="0">
                  <a:solidFill>
                    <a:srgbClr val="FFC000"/>
                  </a:solidFill>
                  <a:latin typeface="微软雅黑" pitchFamily="34" charset="-122"/>
                  <a:ea typeface="微软雅黑" pitchFamily="34" charset="-122"/>
                </a:rPr>
                <a:t>IoT </a:t>
              </a:r>
              <a:r>
                <a:rPr lang="zh-CN" altLang="en-US" sz="1400" b="1" dirty="0" smtClean="0">
                  <a:solidFill>
                    <a:srgbClr val="FFC000"/>
                  </a:solidFill>
                  <a:latin typeface="微软雅黑" pitchFamily="34" charset="-122"/>
                  <a:ea typeface="微软雅黑" pitchFamily="34" charset="-122"/>
                </a:rPr>
                <a:t>技术</a:t>
              </a:r>
              <a:endParaRPr lang="zh-CN" altLang="en-US" sz="1400" b="1" dirty="0">
                <a:solidFill>
                  <a:srgbClr val="FFC000"/>
                </a:solidFill>
                <a:latin typeface="微软雅黑" pitchFamily="34" charset="-122"/>
                <a:ea typeface="微软雅黑" pitchFamily="34" charset="-122"/>
              </a:endParaRPr>
            </a:p>
          </p:txBody>
        </p:sp>
      </p:gr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txBox="1">
            <a:spLocks/>
          </p:cNvSpPr>
          <p:nvPr/>
        </p:nvSpPr>
        <p:spPr>
          <a:xfrm>
            <a:off x="341870" y="123580"/>
            <a:ext cx="6534295" cy="432590"/>
          </a:xfrm>
          <a:prstGeom prst="rect">
            <a:avLst/>
          </a:prstGeom>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智能环保水质监控</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TextBox 73"/>
          <p:cNvSpPr txBox="1"/>
          <p:nvPr/>
        </p:nvSpPr>
        <p:spPr>
          <a:xfrm>
            <a:off x="206544" y="729782"/>
            <a:ext cx="4956122" cy="2606808"/>
          </a:xfrm>
          <a:prstGeom prst="rect">
            <a:avLst/>
          </a:prstGeom>
          <a:noFill/>
          <a:ln w="9525">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nSpc>
                <a:spcPct val="150000"/>
              </a:lnSpc>
              <a:spcBef>
                <a:spcPct val="20000"/>
              </a:spcBef>
              <a:spcAft>
                <a:spcPts val="1200"/>
              </a:spcAft>
            </a:pPr>
            <a:r>
              <a:rPr kumimoji="1" lang="zh-CN" altLang="en-US" sz="1400" b="1" dirty="0">
                <a:solidFill>
                  <a:schemeClr val="bg1"/>
                </a:solidFill>
                <a:cs typeface="微软雅黑" charset="0"/>
              </a:rPr>
              <a:t>通过</a:t>
            </a:r>
            <a:r>
              <a:rPr kumimoji="1" lang="en-US" altLang="zh-CN" sz="1400" b="1" dirty="0">
                <a:solidFill>
                  <a:schemeClr val="bg1"/>
                </a:solidFill>
                <a:cs typeface="微软雅黑" charset="0"/>
              </a:rPr>
              <a:t>NB-</a:t>
            </a:r>
            <a:r>
              <a:rPr kumimoji="1" lang="en-US" altLang="zh-CN" sz="1400" b="1" dirty="0" err="1">
                <a:solidFill>
                  <a:schemeClr val="bg1"/>
                </a:solidFill>
                <a:cs typeface="微软雅黑" charset="0"/>
              </a:rPr>
              <a:t>IoT</a:t>
            </a:r>
            <a:r>
              <a:rPr kumimoji="1" lang="zh-CN" altLang="en-US" sz="1400" b="1" dirty="0">
                <a:solidFill>
                  <a:schemeClr val="bg1"/>
                </a:solidFill>
                <a:cs typeface="微软雅黑" charset="0"/>
              </a:rPr>
              <a:t>网络，远程实时获取水质参数监测数据、在线仪表运行状态、监测预警与报警及自动监测站概况等信息，为研究水污染课题、防治水污染事故提供数据支撑。</a:t>
            </a:r>
            <a:endParaRPr kumimoji="1" lang="en-US" altLang="zh-CN" sz="1400" b="1" dirty="0">
              <a:solidFill>
                <a:schemeClr val="bg1"/>
              </a:solidFill>
              <a:cs typeface="微软雅黑" charset="0"/>
            </a:endParaRPr>
          </a:p>
          <a:p>
            <a:pPr marL="180975" indent="-180975">
              <a:lnSpc>
                <a:spcPct val="150000"/>
              </a:lnSpc>
              <a:spcBef>
                <a:spcPct val="20000"/>
              </a:spcBef>
              <a:buFont typeface="Wingdings" panose="05000000000000000000" pitchFamily="2" charset="2"/>
              <a:buChar char="Ø"/>
            </a:pPr>
            <a:r>
              <a:rPr kumimoji="1" lang="zh-CN" altLang="en-US" sz="1400" b="1" dirty="0">
                <a:solidFill>
                  <a:schemeClr val="bg1"/>
                </a:solidFill>
                <a:cs typeface="微软雅黑" charset="0"/>
              </a:rPr>
              <a:t>监测对象：各类天然水（江、河、湖、海和地下水）和各种工业排水等的水质指标、有毒物质含量。</a:t>
            </a:r>
            <a:endParaRPr kumimoji="1" lang="en-US" altLang="zh-CN" sz="1400" b="1" dirty="0">
              <a:solidFill>
                <a:schemeClr val="bg1"/>
              </a:solidFill>
              <a:cs typeface="微软雅黑" charset="0"/>
            </a:endParaRPr>
          </a:p>
          <a:p>
            <a:pPr marL="180975" indent="-180975">
              <a:lnSpc>
                <a:spcPct val="150000"/>
              </a:lnSpc>
              <a:spcBef>
                <a:spcPct val="20000"/>
              </a:spcBef>
              <a:buFont typeface="Wingdings" panose="05000000000000000000" pitchFamily="2" charset="2"/>
              <a:buChar char="Ø"/>
            </a:pPr>
            <a:r>
              <a:rPr kumimoji="1" lang="zh-CN" altLang="en-US" sz="1400" b="1" dirty="0">
                <a:solidFill>
                  <a:schemeClr val="bg1"/>
                </a:solidFill>
                <a:cs typeface="微软雅黑" charset="0"/>
              </a:rPr>
              <a:t>应用场景：饮用水监测、水源水质监测、污水排放监测、水污染实时监控预警、地下水监测</a:t>
            </a:r>
          </a:p>
        </p:txBody>
      </p:sp>
      <p:grpSp>
        <p:nvGrpSpPr>
          <p:cNvPr id="5" name="组合 4"/>
          <p:cNvGrpSpPr/>
          <p:nvPr/>
        </p:nvGrpSpPr>
        <p:grpSpPr>
          <a:xfrm>
            <a:off x="5338765" y="625175"/>
            <a:ext cx="3528392" cy="4106816"/>
            <a:chOff x="179512" y="889386"/>
            <a:chExt cx="3528392" cy="3847383"/>
          </a:xfrm>
        </p:grpSpPr>
        <p:pic>
          <p:nvPicPr>
            <p:cNvPr id="6" name="图片 5"/>
            <p:cNvPicPr>
              <a:picLocks noChangeAspect="1"/>
            </p:cNvPicPr>
            <p:nvPr/>
          </p:nvPicPr>
          <p:blipFill>
            <a:blip r:embed="rId2" cstate="print">
              <a:extLst>
                <a:ext uri="{BEBA8EAE-BF5A-486C-A8C5-ECC9F3942E4B}">
                  <a14:imgProps xmlns:a14="http://schemas.microsoft.com/office/drawing/2010/main" xmlns="">
                    <a14:imgLayer r:embed="rId3">
                      <a14:imgEffect>
                        <a14:backgroundRemoval t="0" b="99505" l="265" r="100000"/>
                      </a14:imgEffect>
                    </a14:imgLayer>
                  </a14:imgProps>
                </a:ext>
                <a:ext uri="{28A0092B-C50C-407E-A947-70E740481C1C}">
                  <a14:useLocalDpi xmlns:a14="http://schemas.microsoft.com/office/drawing/2010/main" xmlns="" val="0"/>
                </a:ext>
              </a:extLst>
            </a:blip>
            <a:stretch>
              <a:fillRect/>
            </a:stretch>
          </p:blipFill>
          <p:spPr>
            <a:xfrm>
              <a:off x="1550617" y="1560814"/>
              <a:ext cx="789618" cy="843930"/>
            </a:xfrm>
            <a:prstGeom prst="rect">
              <a:avLst/>
            </a:prstGeom>
          </p:spPr>
        </p:pic>
        <p:pic>
          <p:nvPicPr>
            <p:cNvPr id="7" name="图片 6"/>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xmlns="" val="0"/>
                </a:ext>
              </a:extLst>
            </a:blip>
            <a:stretch>
              <a:fillRect/>
            </a:stretch>
          </p:blipFill>
          <p:spPr>
            <a:xfrm>
              <a:off x="357976" y="3298015"/>
              <a:ext cx="1477720" cy="599414"/>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22938" y="1313888"/>
              <a:ext cx="247303" cy="1403810"/>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587781" y="1856715"/>
              <a:ext cx="478213" cy="412867"/>
            </a:xfrm>
            <a:prstGeom prst="rect">
              <a:avLst/>
            </a:prstGeom>
          </p:spPr>
        </p:pic>
        <p:sp>
          <p:nvSpPr>
            <p:cNvPr id="10" name="矩形 9"/>
            <p:cNvSpPr/>
            <p:nvPr/>
          </p:nvSpPr>
          <p:spPr>
            <a:xfrm>
              <a:off x="285968" y="1297767"/>
              <a:ext cx="311991" cy="1297503"/>
            </a:xfrm>
            <a:prstGeom prst="rect">
              <a:avLst/>
            </a:prstGeom>
          </p:spPr>
          <p:txBody>
            <a:bodyPr wrap="square">
              <a:spAutoFit/>
            </a:bodyPr>
            <a:lstStyle/>
            <a:p>
              <a:r>
                <a:rPr lang="zh-CN" altLang="en-US" sz="1200" b="1" dirty="0">
                  <a:solidFill>
                    <a:schemeClr val="bg1"/>
                  </a:solidFill>
                  <a:latin typeface="+mn-ea"/>
                  <a:ea typeface="+mn-ea"/>
                </a:rPr>
                <a:t>水质探测传感器</a:t>
              </a:r>
            </a:p>
          </p:txBody>
        </p:sp>
        <p:cxnSp>
          <p:nvCxnSpPr>
            <p:cNvPr id="11" name="直接连接符 10"/>
            <p:cNvCxnSpPr>
              <a:cxnSpLocks/>
            </p:cNvCxnSpPr>
            <p:nvPr/>
          </p:nvCxnSpPr>
          <p:spPr bwMode="auto">
            <a:xfrm>
              <a:off x="970241" y="1431269"/>
              <a:ext cx="883954" cy="0"/>
            </a:xfrm>
            <a:prstGeom prst="line">
              <a:avLst/>
            </a:prstGeom>
            <a:ln w="28575">
              <a:solidFill>
                <a:srgbClr val="0070C0"/>
              </a:solidFill>
            </a:ln>
            <a:extLst/>
          </p:spPr>
          <p:style>
            <a:lnRef idx="1">
              <a:schemeClr val="accent1"/>
            </a:lnRef>
            <a:fillRef idx="0">
              <a:schemeClr val="accent1"/>
            </a:fillRef>
            <a:effectRef idx="0">
              <a:schemeClr val="accent1"/>
            </a:effectRef>
            <a:fontRef idx="minor">
              <a:schemeClr val="tx1"/>
            </a:fontRef>
          </p:style>
        </p:cxnSp>
        <p:cxnSp>
          <p:nvCxnSpPr>
            <p:cNvPr id="12" name="直接连接符 11"/>
            <p:cNvCxnSpPr>
              <a:cxnSpLocks/>
            </p:cNvCxnSpPr>
            <p:nvPr/>
          </p:nvCxnSpPr>
          <p:spPr bwMode="auto">
            <a:xfrm>
              <a:off x="1834337" y="1431269"/>
              <a:ext cx="0" cy="196836"/>
            </a:xfrm>
            <a:prstGeom prst="line">
              <a:avLst/>
            </a:prstGeom>
            <a:ln w="28575">
              <a:solidFill>
                <a:srgbClr val="0070C0"/>
              </a:solidFill>
            </a:ln>
            <a:ex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118058" y="1390431"/>
              <a:ext cx="995520" cy="230832"/>
            </a:xfrm>
            <a:prstGeom prst="rect">
              <a:avLst/>
            </a:prstGeom>
            <a:solidFill>
              <a:srgbClr val="00B0F0"/>
            </a:solidFill>
            <a:ln>
              <a:solidFill>
                <a:srgbClr val="00B0F0"/>
              </a:solidFill>
              <a:headEnd/>
              <a:tailEnd/>
            </a:ln>
            <a:effectLst/>
          </p:spPr>
          <p:style>
            <a:lnRef idx="3">
              <a:schemeClr val="lt1"/>
            </a:lnRef>
            <a:fillRef idx="1">
              <a:schemeClr val="accent2"/>
            </a:fillRef>
            <a:effectRef idx="1">
              <a:schemeClr val="accent2"/>
            </a:effectRef>
            <a:fontRef idx="minor">
              <a:schemeClr val="lt1"/>
            </a:fontRef>
          </p:style>
          <p:txBody>
            <a:bodyPr anchor="ctr"/>
            <a:lstStyle/>
            <a:p>
              <a:pPr algn="ctr"/>
              <a:r>
                <a:rPr lang="zh-CN" altLang="en-US" sz="900" b="1" spc="225" dirty="0">
                  <a:solidFill>
                    <a:schemeClr val="bg1"/>
                  </a:solidFill>
                  <a:latin typeface="微软雅黑" pitchFamily="34" charset="-122"/>
                  <a:ea typeface="微软雅黑" pitchFamily="34" charset="-122"/>
                </a:rPr>
                <a:t>数据采集器</a:t>
              </a:r>
            </a:p>
          </p:txBody>
        </p:sp>
        <p:sp>
          <p:nvSpPr>
            <p:cNvPr id="14" name="矩形标注 25"/>
            <p:cNvSpPr/>
            <p:nvPr/>
          </p:nvSpPr>
          <p:spPr bwMode="auto">
            <a:xfrm>
              <a:off x="2482409" y="1797264"/>
              <a:ext cx="720080" cy="670572"/>
            </a:xfrm>
            <a:prstGeom prst="wedgeRectCallout">
              <a:avLst>
                <a:gd name="adj1" fmla="val -86971"/>
                <a:gd name="adj2" fmla="val -10589"/>
              </a:avLst>
            </a:prstGeom>
            <a:noFill/>
            <a:ln w="9525" cap="flat" cmpd="sng" algn="ctr">
              <a:solidFill>
                <a:schemeClr val="bg1">
                  <a:lumMod val="75000"/>
                </a:schemeClr>
              </a:solidFill>
              <a:prstDash val="solid"/>
              <a:round/>
              <a:headEnd type="none" w="med" len="med"/>
              <a:tailEnd type="none" w="med" len="med"/>
            </a:ln>
            <a:effectLst/>
          </p:spPr>
          <p:txBody>
            <a:bodyPr wrap="none" lIns="76814" tIns="0" rIns="76814" bIns="0" rtlCol="0" anchor="ctr"/>
            <a:lstStyle/>
            <a:p>
              <a:pPr algn="ctr"/>
              <a:endParaRPr lang="zh-CN" altLang="en-US" sz="1200" b="1" dirty="0">
                <a:solidFill>
                  <a:schemeClr val="bg1"/>
                </a:solidFill>
                <a:latin typeface="+mn-ea"/>
                <a:ea typeface="+mn-ea"/>
              </a:endParaRPr>
            </a:p>
          </p:txBody>
        </p:sp>
        <p:sp>
          <p:nvSpPr>
            <p:cNvPr id="15" name="矩形 14"/>
            <p:cNvSpPr/>
            <p:nvPr/>
          </p:nvSpPr>
          <p:spPr>
            <a:xfrm>
              <a:off x="2422851" y="2230210"/>
              <a:ext cx="851646" cy="201834"/>
            </a:xfrm>
            <a:prstGeom prst="rect">
              <a:avLst/>
            </a:prstGeom>
          </p:spPr>
          <p:txBody>
            <a:bodyPr wrap="square">
              <a:spAutoFit/>
            </a:bodyPr>
            <a:lstStyle/>
            <a:p>
              <a:pPr algn="ctr"/>
              <a:r>
                <a:rPr lang="en-US" altLang="zh-CN" sz="800" b="1" dirty="0">
                  <a:solidFill>
                    <a:schemeClr val="bg1"/>
                  </a:solidFill>
                  <a:latin typeface="+mn-ea"/>
                  <a:ea typeface="+mn-ea"/>
                </a:rPr>
                <a:t>NB-</a:t>
              </a:r>
              <a:r>
                <a:rPr lang="en-US" altLang="zh-CN" sz="800" b="1" dirty="0" err="1">
                  <a:solidFill>
                    <a:schemeClr val="bg1"/>
                  </a:solidFill>
                  <a:latin typeface="+mn-ea"/>
                  <a:ea typeface="+mn-ea"/>
                </a:rPr>
                <a:t>IoT</a:t>
              </a:r>
              <a:r>
                <a:rPr lang="zh-CN" altLang="en-US" sz="800" b="1" dirty="0">
                  <a:solidFill>
                    <a:schemeClr val="bg1"/>
                  </a:solidFill>
                  <a:latin typeface="+mn-ea"/>
                  <a:ea typeface="+mn-ea"/>
                </a:rPr>
                <a:t>模块</a:t>
              </a:r>
            </a:p>
          </p:txBody>
        </p:sp>
        <p:sp>
          <p:nvSpPr>
            <p:cNvPr id="16" name="Freeform 72"/>
            <p:cNvSpPr>
              <a:spLocks/>
            </p:cNvSpPr>
            <p:nvPr/>
          </p:nvSpPr>
          <p:spPr bwMode="auto">
            <a:xfrm rot="20897409">
              <a:off x="2200658" y="2189896"/>
              <a:ext cx="247852" cy="954881"/>
            </a:xfrm>
            <a:custGeom>
              <a:avLst/>
              <a:gdLst>
                <a:gd name="T0" fmla="*/ 2147483646 w 404"/>
                <a:gd name="T1" fmla="*/ 2147483646 h 1294"/>
                <a:gd name="T2" fmla="*/ 2147483646 w 404"/>
                <a:gd name="T3" fmla="*/ 0 h 1294"/>
                <a:gd name="T4" fmla="*/ 2147483646 w 404"/>
                <a:gd name="T5" fmla="*/ 2147483646 h 1294"/>
                <a:gd name="T6" fmla="*/ 0 w 404"/>
                <a:gd name="T7" fmla="*/ 2147483646 h 1294"/>
                <a:gd name="T8" fmla="*/ 2147483646 w 404"/>
                <a:gd name="T9" fmla="*/ 2147483646 h 1294"/>
                <a:gd name="T10" fmla="*/ 2147483646 w 404"/>
                <a:gd name="T11" fmla="*/ 2147483646 h 1294"/>
                <a:gd name="T12" fmla="*/ 2147483646 w 404"/>
                <a:gd name="T13" fmla="*/ 2147483646 h 1294"/>
                <a:gd name="T14" fmla="*/ 0 60000 65536"/>
                <a:gd name="T15" fmla="*/ 0 60000 65536"/>
                <a:gd name="T16" fmla="*/ 0 60000 65536"/>
                <a:gd name="T17" fmla="*/ 0 60000 65536"/>
                <a:gd name="T18" fmla="*/ 0 60000 65536"/>
                <a:gd name="T19" fmla="*/ 0 60000 65536"/>
                <a:gd name="T20" fmla="*/ 0 60000 65536"/>
                <a:gd name="T21" fmla="*/ 0 w 404"/>
                <a:gd name="T22" fmla="*/ 0 h 1294"/>
                <a:gd name="T23" fmla="*/ 404 w 404"/>
                <a:gd name="T24" fmla="*/ 1294 h 1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 h="1294">
                  <a:moveTo>
                    <a:pt x="404" y="771"/>
                  </a:moveTo>
                  <a:lnTo>
                    <a:pt x="87" y="0"/>
                  </a:lnTo>
                  <a:lnTo>
                    <a:pt x="224" y="574"/>
                  </a:lnTo>
                  <a:lnTo>
                    <a:pt x="0" y="466"/>
                  </a:lnTo>
                  <a:lnTo>
                    <a:pt x="301" y="1294"/>
                  </a:lnTo>
                  <a:lnTo>
                    <a:pt x="155" y="686"/>
                  </a:lnTo>
                  <a:lnTo>
                    <a:pt x="404" y="771"/>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rot="10800000" vert="eaVert" wrap="none" anchor="ctr"/>
            <a:lstStyle/>
            <a:p>
              <a:endParaRPr lang="zh-CN" altLang="en-US" b="1">
                <a:solidFill>
                  <a:schemeClr val="bg1"/>
                </a:solidFill>
              </a:endParaRPr>
            </a:p>
          </p:txBody>
        </p:sp>
        <p:grpSp>
          <p:nvGrpSpPr>
            <p:cNvPr id="17" name="组合 35"/>
            <p:cNvGrpSpPr/>
            <p:nvPr/>
          </p:nvGrpSpPr>
          <p:grpSpPr>
            <a:xfrm>
              <a:off x="1963824" y="2986605"/>
              <a:ext cx="1547066" cy="1031792"/>
              <a:chOff x="2765518" y="2254798"/>
              <a:chExt cx="1547066" cy="1031792"/>
            </a:xfrm>
          </p:grpSpPr>
          <p:pic>
            <p:nvPicPr>
              <p:cNvPr id="26" name="Picture 9" descr="C:\Users\Junru Shen\Desktop\库-进程事务\05-资料仓库\资料仓库-01-演示素材\设计素材-03-图标\window.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779912" y="2254798"/>
                <a:ext cx="457200" cy="457200"/>
              </a:xfrm>
              <a:prstGeom prst="rect">
                <a:avLst/>
              </a:prstGeom>
              <a:ln w="9525">
                <a:noFill/>
                <a:miter lim="800000"/>
                <a:headEnd/>
                <a:tailEnd/>
              </a:ln>
              <a:extLst>
                <a:ext uri="{909E8E84-426E-40DD-AFC4-6F175D3DCCD1}">
                  <a14:hiddenFill xmlns:a14="http://schemas.microsoft.com/office/drawing/2010/main" xmlns="">
                    <a:solidFill>
                      <a:srgbClr val="FFFFFF"/>
                    </a:solidFill>
                  </a14:hiddenFill>
                </a:ext>
              </a:extLst>
            </p:spPr>
          </p:pic>
          <p:pic>
            <p:nvPicPr>
              <p:cNvPr id="27" name="Picture 5" descr="C:\Users\Junru Shen\Desktop\库-进程事务\05-资料仓库\资料仓库-01-演示素材\设计素材-03-图标\wifi.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765518" y="2280992"/>
                <a:ext cx="721519" cy="721519"/>
              </a:xfrm>
              <a:prstGeom prst="rect">
                <a:avLst/>
              </a:prstGeom>
              <a:ln w="9525">
                <a:noFill/>
                <a:miter lim="800000"/>
                <a:headEnd/>
                <a:tailEnd/>
              </a:ln>
              <a:extLst>
                <a:ext uri="{909E8E84-426E-40DD-AFC4-6F175D3DCCD1}">
                  <a14:hiddenFill xmlns:a14="http://schemas.microsoft.com/office/drawing/2010/main" xmlns="">
                    <a:solidFill>
                      <a:srgbClr val="FFFFFF"/>
                    </a:solidFill>
                  </a14:hiddenFill>
                </a:ext>
              </a:extLst>
            </p:spPr>
          </p:pic>
          <p:cxnSp>
            <p:nvCxnSpPr>
              <p:cNvPr id="28" name="直接连接符 27"/>
              <p:cNvCxnSpPr/>
              <p:nvPr/>
            </p:nvCxnSpPr>
            <p:spPr>
              <a:xfrm flipV="1">
                <a:off x="3227480" y="2889400"/>
                <a:ext cx="820836" cy="595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051374" y="2697710"/>
                <a:ext cx="0" cy="197644"/>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0" name="圆角矩形 34"/>
              <p:cNvSpPr/>
              <p:nvPr/>
            </p:nvSpPr>
            <p:spPr bwMode="auto">
              <a:xfrm>
                <a:off x="3440399" y="2965600"/>
                <a:ext cx="872185" cy="320990"/>
              </a:xfrm>
              <a:prstGeom prst="roundRect">
                <a:avLst>
                  <a:gd name="adj" fmla="val 0"/>
                </a:avLst>
              </a:prstGeom>
              <a:solidFill>
                <a:srgbClr val="00B0F0"/>
              </a:solidFill>
              <a:ln>
                <a:solidFill>
                  <a:srgbClr val="00B0F0"/>
                </a:solidFill>
                <a:headEnd/>
                <a:tailEnd/>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CN" altLang="en-US" sz="900" b="1" spc="225" dirty="0">
                    <a:solidFill>
                      <a:schemeClr val="bg1"/>
                    </a:solidFill>
                    <a:latin typeface="微软雅黑" pitchFamily="34" charset="-122"/>
                    <a:ea typeface="微软雅黑" pitchFamily="34" charset="-122"/>
                  </a:rPr>
                  <a:t>物联网公共平台</a:t>
                </a:r>
              </a:p>
            </p:txBody>
          </p:sp>
          <p:pic>
            <p:nvPicPr>
              <p:cNvPr id="31" name="Picture 7" descr="C:\Users\Junru Shen\Desktop\库-进程事务\05-资料仓库\资料仓库-01-演示素材\设计素材-03-图标\tower.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885878" y="2520308"/>
                <a:ext cx="291703" cy="291703"/>
              </a:xfrm>
              <a:prstGeom prst="rect">
                <a:avLst/>
              </a:prstGeom>
              <a:ln w="9525">
                <a:noFill/>
                <a:miter lim="800000"/>
                <a:headEnd/>
                <a:tailEnd/>
              </a:ln>
              <a:extLst>
                <a:ext uri="{909E8E84-426E-40DD-AFC4-6F175D3DCCD1}">
                  <a14:hiddenFill xmlns:a14="http://schemas.microsoft.com/office/drawing/2010/main" xmlns="">
                    <a:solidFill>
                      <a:srgbClr val="FFFFFF"/>
                    </a:solidFill>
                  </a14:hiddenFill>
                </a:ext>
              </a:extLst>
            </p:spPr>
          </p:pic>
        </p:grpSp>
        <p:sp>
          <p:nvSpPr>
            <p:cNvPr id="18" name="圆角矩形 39"/>
            <p:cNvSpPr/>
            <p:nvPr/>
          </p:nvSpPr>
          <p:spPr bwMode="auto">
            <a:xfrm>
              <a:off x="337642" y="3058613"/>
              <a:ext cx="1498054" cy="205791"/>
            </a:xfrm>
            <a:prstGeom prst="roundRect">
              <a:avLst>
                <a:gd name="adj" fmla="val 0"/>
              </a:avLst>
            </a:prstGeom>
            <a:solidFill>
              <a:srgbClr val="00B0F0"/>
            </a:solidFill>
            <a:ln>
              <a:solidFill>
                <a:srgbClr val="00B0F0"/>
              </a:solidFill>
              <a:headEnd/>
              <a:tailEnd/>
            </a:ln>
            <a:effectLst/>
          </p:spPr>
          <p:style>
            <a:lnRef idx="3">
              <a:schemeClr val="lt1"/>
            </a:lnRef>
            <a:fillRef idx="1">
              <a:schemeClr val="accent2"/>
            </a:fillRef>
            <a:effectRef idx="1">
              <a:schemeClr val="accent2"/>
            </a:effectRef>
            <a:fontRef idx="minor">
              <a:schemeClr val="lt1"/>
            </a:fontRef>
          </p:style>
          <p:txBody>
            <a:bodyPr anchor="ctr"/>
            <a:lstStyle/>
            <a:p>
              <a:pPr algn="ctr"/>
              <a:r>
                <a:rPr lang="zh-CN" altLang="en-US" sz="900" b="1" spc="225" dirty="0">
                  <a:solidFill>
                    <a:schemeClr val="bg1"/>
                  </a:solidFill>
                  <a:latin typeface="微软雅黑" pitchFamily="34" charset="-122"/>
                  <a:ea typeface="微软雅黑" pitchFamily="34" charset="-122"/>
                </a:rPr>
                <a:t>水质监控应用平台</a:t>
              </a:r>
            </a:p>
          </p:txBody>
        </p:sp>
        <p:sp>
          <p:nvSpPr>
            <p:cNvPr id="19" name="AutoShape 94"/>
            <p:cNvSpPr>
              <a:spLocks noChangeArrowheads="1"/>
            </p:cNvSpPr>
            <p:nvPr/>
          </p:nvSpPr>
          <p:spPr bwMode="auto">
            <a:xfrm>
              <a:off x="335857" y="3264404"/>
              <a:ext cx="1499839" cy="650095"/>
            </a:xfrm>
            <a:prstGeom prst="wedgeRectCallout">
              <a:avLst>
                <a:gd name="adj1" fmla="val 51281"/>
                <a:gd name="adj2" fmla="val 103856"/>
              </a:avLst>
            </a:prstGeom>
            <a:noFill/>
            <a:ln>
              <a:solidFill>
                <a:srgbClr val="0070C0"/>
              </a:solidFill>
              <a:headEnd/>
              <a:tailEnd/>
            </a:ln>
            <a:effectLst/>
          </p:spPr>
          <p:style>
            <a:lnRef idx="3">
              <a:schemeClr val="lt1"/>
            </a:lnRef>
            <a:fillRef idx="1">
              <a:schemeClr val="accent3"/>
            </a:fillRef>
            <a:effectRef idx="1">
              <a:schemeClr val="accent3"/>
            </a:effectRef>
            <a:fontRef idx="minor">
              <a:schemeClr val="lt1"/>
            </a:fontRef>
          </p:style>
          <p:txBody>
            <a:bodyPr/>
            <a:lstStyle/>
            <a:p>
              <a:pPr algn="ctr" eaLnBrk="1" hangingPunct="1">
                <a:defRPr/>
              </a:pPr>
              <a:endParaRPr lang="zh-CN" altLang="en-US" b="1">
                <a:solidFill>
                  <a:schemeClr val="bg1"/>
                </a:solidFill>
              </a:endParaRPr>
            </a:p>
          </p:txBody>
        </p:sp>
        <p:grpSp>
          <p:nvGrpSpPr>
            <p:cNvPr id="20" name="组合 44"/>
            <p:cNvGrpSpPr/>
            <p:nvPr/>
          </p:nvGrpSpPr>
          <p:grpSpPr>
            <a:xfrm>
              <a:off x="1667624" y="4162083"/>
              <a:ext cx="814164" cy="497899"/>
              <a:chOff x="6134100" y="3771901"/>
              <a:chExt cx="1112044" cy="659606"/>
            </a:xfrm>
          </p:grpSpPr>
          <p:pic>
            <p:nvPicPr>
              <p:cNvPr id="24" name="Picture 8" descr="C:\Users\Junru Shen\Desktop\库-进程事务\05-资料仓库\资料仓库-01-演示素材\设计素材-03-图标\mycomputer.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34100" y="3771901"/>
                <a:ext cx="654844" cy="659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99" descr="管理员 (13)"/>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655594" y="3829051"/>
                <a:ext cx="590550" cy="592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 name="Freeform 72"/>
            <p:cNvSpPr>
              <a:spLocks/>
            </p:cNvSpPr>
            <p:nvPr/>
          </p:nvSpPr>
          <p:spPr bwMode="auto">
            <a:xfrm rot="3083808">
              <a:off x="2024989" y="3472684"/>
              <a:ext cx="277415" cy="994172"/>
            </a:xfrm>
            <a:custGeom>
              <a:avLst/>
              <a:gdLst>
                <a:gd name="T0" fmla="*/ 2147483646 w 404"/>
                <a:gd name="T1" fmla="*/ 2147483646 h 1294"/>
                <a:gd name="T2" fmla="*/ 2147483646 w 404"/>
                <a:gd name="T3" fmla="*/ 0 h 1294"/>
                <a:gd name="T4" fmla="*/ 2147483646 w 404"/>
                <a:gd name="T5" fmla="*/ 2147483646 h 1294"/>
                <a:gd name="T6" fmla="*/ 0 w 404"/>
                <a:gd name="T7" fmla="*/ 2147483646 h 1294"/>
                <a:gd name="T8" fmla="*/ 2147483646 w 404"/>
                <a:gd name="T9" fmla="*/ 2147483646 h 1294"/>
                <a:gd name="T10" fmla="*/ 2147483646 w 404"/>
                <a:gd name="T11" fmla="*/ 2147483646 h 1294"/>
                <a:gd name="T12" fmla="*/ 2147483646 w 404"/>
                <a:gd name="T13" fmla="*/ 2147483646 h 1294"/>
                <a:gd name="T14" fmla="*/ 0 60000 65536"/>
                <a:gd name="T15" fmla="*/ 0 60000 65536"/>
                <a:gd name="T16" fmla="*/ 0 60000 65536"/>
                <a:gd name="T17" fmla="*/ 0 60000 65536"/>
                <a:gd name="T18" fmla="*/ 0 60000 65536"/>
                <a:gd name="T19" fmla="*/ 0 60000 65536"/>
                <a:gd name="T20" fmla="*/ 0 60000 65536"/>
                <a:gd name="T21" fmla="*/ 0 w 404"/>
                <a:gd name="T22" fmla="*/ 0 h 1294"/>
                <a:gd name="T23" fmla="*/ 404 w 404"/>
                <a:gd name="T24" fmla="*/ 1294 h 1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 h="1294">
                  <a:moveTo>
                    <a:pt x="404" y="771"/>
                  </a:moveTo>
                  <a:lnTo>
                    <a:pt x="87" y="0"/>
                  </a:lnTo>
                  <a:lnTo>
                    <a:pt x="224" y="574"/>
                  </a:lnTo>
                  <a:lnTo>
                    <a:pt x="0" y="466"/>
                  </a:lnTo>
                  <a:lnTo>
                    <a:pt x="301" y="1294"/>
                  </a:lnTo>
                  <a:lnTo>
                    <a:pt x="155" y="686"/>
                  </a:lnTo>
                  <a:lnTo>
                    <a:pt x="404" y="771"/>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rot="10800000" vert="eaVert" wrap="none" anchor="ctr"/>
            <a:lstStyle/>
            <a:p>
              <a:endParaRPr lang="zh-CN" altLang="en-US" b="1">
                <a:solidFill>
                  <a:schemeClr val="bg1"/>
                </a:solidFill>
              </a:endParaRPr>
            </a:p>
          </p:txBody>
        </p:sp>
        <p:sp>
          <p:nvSpPr>
            <p:cNvPr id="22" name="矩形 21"/>
            <p:cNvSpPr/>
            <p:nvPr/>
          </p:nvSpPr>
          <p:spPr bwMode="auto">
            <a:xfrm>
              <a:off x="179512" y="1034354"/>
              <a:ext cx="3528392" cy="3702415"/>
            </a:xfrm>
            <a:prstGeom prst="rect">
              <a:avLst/>
            </a:prstGeom>
            <a:noFill/>
            <a:ln w="9525" cap="flat" cmpd="sng" algn="ctr">
              <a:solidFill>
                <a:schemeClr val="bg1">
                  <a:lumMod val="75000"/>
                </a:schemeClr>
              </a:solidFill>
              <a:prstDash val="solid"/>
              <a:round/>
              <a:headEnd type="none" w="med" len="med"/>
              <a:tailEnd type="none" w="med" len="med"/>
            </a:ln>
            <a:effectLst/>
          </p:spPr>
          <p:txBody>
            <a:bodyPr wrap="none" lIns="76814" tIns="0" rIns="76814" bIns="0" rtlCol="0" anchor="ctr"/>
            <a:lstStyle/>
            <a:p>
              <a:pPr algn="ctr"/>
              <a:endParaRPr lang="zh-CN" altLang="en-US" sz="1200" b="1" dirty="0">
                <a:solidFill>
                  <a:schemeClr val="bg1"/>
                </a:solidFill>
                <a:latin typeface="+mn-ea"/>
                <a:ea typeface="+mn-ea"/>
              </a:endParaRPr>
            </a:p>
          </p:txBody>
        </p:sp>
        <p:sp>
          <p:nvSpPr>
            <p:cNvPr id="23" name="圆角矩形 48"/>
            <p:cNvSpPr/>
            <p:nvPr/>
          </p:nvSpPr>
          <p:spPr bwMode="auto">
            <a:xfrm>
              <a:off x="1018477" y="889386"/>
              <a:ext cx="1850461" cy="274136"/>
            </a:xfrm>
            <a:prstGeom prst="roundRect">
              <a:avLst>
                <a:gd name="adj" fmla="val 5620"/>
              </a:avLst>
            </a:prstGeom>
            <a:solidFill>
              <a:schemeClr val="bg1"/>
            </a:solidFill>
            <a:ln w="9525" cap="flat" cmpd="sng" algn="ctr">
              <a:noFill/>
              <a:prstDash val="solid"/>
              <a:round/>
              <a:headEnd type="none" w="med" len="med"/>
              <a:tailEnd type="none" w="med" len="med"/>
            </a:ln>
            <a:effectLst/>
            <a:extLst/>
          </p:spPr>
          <p:txBody>
            <a:bodyPr vert="horz" wrap="square" lIns="68580" tIns="34290" rIns="68580" bIns="34290" numCol="1" rtlCol="0" anchor="ctr" anchorCtr="0" compatLnSpc="1">
              <a:prstTxWarp prst="textNoShape">
                <a:avLst/>
              </a:prstTxWarp>
            </a:bodyPr>
            <a:lstStyle/>
            <a:p>
              <a:pPr algn="ctr" fontAlgn="auto">
                <a:spcBef>
                  <a:spcPts val="0"/>
                </a:spcBef>
                <a:spcAft>
                  <a:spcPts val="0"/>
                </a:spcAft>
              </a:pPr>
              <a:r>
                <a:rPr lang="zh-CN" altLang="en-US" sz="1400" b="1" dirty="0">
                  <a:solidFill>
                    <a:schemeClr val="bg1"/>
                  </a:solidFill>
                  <a:latin typeface="Arial"/>
                  <a:ea typeface="微软雅黑"/>
                  <a:cs typeface="+mn-ea"/>
                  <a:sym typeface="+mn-lt"/>
                </a:rPr>
                <a:t>整体应用方案</a:t>
              </a:r>
            </a:p>
          </p:txBody>
        </p:sp>
      </p:grpSp>
      <p:pic>
        <p:nvPicPr>
          <p:cNvPr id="32" name="图片 31"/>
          <p:cNvPicPr>
            <a:picLocks noChangeAspect="1"/>
          </p:cNvPicPr>
          <p:nvPr/>
        </p:nvPicPr>
        <p:blipFill>
          <a:blip r:embed="rId12" cstate="print"/>
          <a:stretch>
            <a:fillRect/>
          </a:stretch>
        </p:blipFill>
        <p:spPr>
          <a:xfrm>
            <a:off x="2488055" y="3458599"/>
            <a:ext cx="1492350" cy="1273392"/>
          </a:xfrm>
          <a:prstGeom prst="rect">
            <a:avLst/>
          </a:prstGeom>
          <a:solidFill>
            <a:srgbClr val="FFFFFF">
              <a:shade val="85000"/>
            </a:srgbClr>
          </a:solidFill>
          <a:ln w="28575" cap="sq">
            <a:solidFill>
              <a:srgbClr val="FFFFFF"/>
            </a:solidFill>
            <a:miter lim="800000"/>
          </a:ln>
          <a:effectLst/>
          <a:scene3d>
            <a:camera prst="orthographicFront"/>
            <a:lightRig rig="twoPt" dir="t">
              <a:rot lat="0" lon="0" rev="7200000"/>
            </a:lightRig>
          </a:scene3d>
          <a:sp3d>
            <a:bevelT w="25400" h="19050"/>
            <a:contourClr>
              <a:srgbClr val="FFFFFF"/>
            </a:contourClr>
          </a:sp3d>
        </p:spPr>
      </p:pic>
      <p:pic>
        <p:nvPicPr>
          <p:cNvPr id="33" name="图片 32"/>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68550" y="3437055"/>
            <a:ext cx="2163684" cy="1294935"/>
          </a:xfrm>
          <a:prstGeom prst="rect">
            <a:avLst/>
          </a:prstGeom>
          <a:solidFill>
            <a:srgbClr val="FFFFFF">
              <a:shade val="85000"/>
            </a:srgbClr>
          </a:solidFill>
          <a:ln w="28575" cap="sq">
            <a:solidFill>
              <a:srgbClr val="FFFFFF"/>
            </a:solidFill>
            <a:miter lim="800000"/>
          </a:ln>
          <a:effectLst/>
          <a:scene3d>
            <a:camera prst="orthographicFront"/>
            <a:lightRig rig="twoPt" dir="t">
              <a:rot lat="0" lon="0" rev="7200000"/>
            </a:lightRig>
          </a:scene3d>
          <a:sp3d>
            <a:bevelT w="25400" h="19050"/>
            <a:contourClr>
              <a:srgbClr val="FFFFFF"/>
            </a:contourClr>
          </a:sp3d>
        </p:spPr>
      </p:pic>
      <p:pic>
        <p:nvPicPr>
          <p:cNvPr id="34" name="图片 33"/>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4136227" y="3458600"/>
            <a:ext cx="1064057" cy="1273392"/>
          </a:xfrm>
          <a:prstGeom prst="rect">
            <a:avLst/>
          </a:prstGeom>
          <a:solidFill>
            <a:srgbClr val="FFFFFF">
              <a:shade val="85000"/>
            </a:srgbClr>
          </a:solidFill>
          <a:ln w="28575" cap="sq">
            <a:solidFill>
              <a:srgbClr val="FFFFFF"/>
            </a:solidFill>
            <a:miter lim="800000"/>
          </a:ln>
          <a:effectLst/>
          <a:scene3d>
            <a:camera prst="orthographicFront"/>
            <a:lightRig rig="twoPt" dir="t">
              <a:rot lat="0" lon="0" rev="7200000"/>
            </a:lightRig>
          </a:scene3d>
          <a:sp3d>
            <a:bevelT w="25400" h="19050"/>
            <a:contourClr>
              <a:srgbClr val="FFFFFF"/>
            </a:contourClr>
          </a:sp3d>
        </p:spPr>
      </p:pic>
    </p:spTree>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txBox="1">
            <a:spLocks/>
          </p:cNvSpPr>
          <p:nvPr/>
        </p:nvSpPr>
        <p:spPr>
          <a:xfrm>
            <a:off x="341870" y="123580"/>
            <a:ext cx="6534295" cy="432590"/>
          </a:xfrm>
          <a:prstGeom prst="rect">
            <a:avLst/>
          </a:prstGeom>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智能垃圾箱监控</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object 3"/>
          <p:cNvSpPr/>
          <p:nvPr/>
        </p:nvSpPr>
        <p:spPr>
          <a:xfrm>
            <a:off x="4788024" y="987482"/>
            <a:ext cx="4080438" cy="3716859"/>
          </a:xfrm>
          <a:custGeom>
            <a:avLst/>
            <a:gdLst/>
            <a:ahLst/>
            <a:cxnLst/>
            <a:rect l="l" t="t" r="r" b="b"/>
            <a:pathLst>
              <a:path w="5688965" h="4868545">
                <a:moveTo>
                  <a:pt x="0" y="37973"/>
                </a:moveTo>
                <a:lnTo>
                  <a:pt x="21021" y="3988"/>
                </a:lnTo>
                <a:lnTo>
                  <a:pt x="37973" y="0"/>
                </a:lnTo>
                <a:lnTo>
                  <a:pt x="5650725" y="0"/>
                </a:lnTo>
                <a:lnTo>
                  <a:pt x="5664762" y="2691"/>
                </a:lnTo>
                <a:lnTo>
                  <a:pt x="5676408" y="10068"/>
                </a:lnTo>
                <a:lnTo>
                  <a:pt x="5684639" y="21089"/>
                </a:lnTo>
                <a:lnTo>
                  <a:pt x="5688433" y="34709"/>
                </a:lnTo>
                <a:lnTo>
                  <a:pt x="5688571" y="37973"/>
                </a:lnTo>
                <a:lnTo>
                  <a:pt x="5688571" y="4830152"/>
                </a:lnTo>
                <a:lnTo>
                  <a:pt x="5685898" y="4844213"/>
                </a:lnTo>
                <a:lnTo>
                  <a:pt x="5678561" y="4855899"/>
                </a:lnTo>
                <a:lnTo>
                  <a:pt x="5667583" y="4864170"/>
                </a:lnTo>
                <a:lnTo>
                  <a:pt x="5653987" y="4867987"/>
                </a:lnTo>
                <a:lnTo>
                  <a:pt x="5650725" y="4868125"/>
                </a:lnTo>
                <a:lnTo>
                  <a:pt x="37973" y="4868125"/>
                </a:lnTo>
                <a:lnTo>
                  <a:pt x="23934" y="4865445"/>
                </a:lnTo>
                <a:lnTo>
                  <a:pt x="12260" y="4858093"/>
                </a:lnTo>
                <a:lnTo>
                  <a:pt x="3986" y="4847104"/>
                </a:lnTo>
                <a:lnTo>
                  <a:pt x="146" y="4833515"/>
                </a:lnTo>
                <a:lnTo>
                  <a:pt x="0" y="4830152"/>
                </a:lnTo>
                <a:lnTo>
                  <a:pt x="0" y="37973"/>
                </a:lnTo>
                <a:close/>
              </a:path>
            </a:pathLst>
          </a:custGeom>
          <a:ln w="9524">
            <a:solidFill>
              <a:srgbClr val="00AFEF"/>
            </a:solidFill>
          </a:ln>
        </p:spPr>
        <p:txBody>
          <a:bodyPr wrap="square" lIns="0" tIns="0" rIns="0" bIns="0" rtlCol="0"/>
          <a:lstStyle/>
          <a:p>
            <a:endParaRPr>
              <a:solidFill>
                <a:schemeClr val="bg1"/>
              </a:solidFill>
            </a:endParaRPr>
          </a:p>
        </p:txBody>
      </p:sp>
      <p:sp>
        <p:nvSpPr>
          <p:cNvPr id="5" name="object 5"/>
          <p:cNvSpPr/>
          <p:nvPr/>
        </p:nvSpPr>
        <p:spPr>
          <a:xfrm>
            <a:off x="4788024" y="771550"/>
            <a:ext cx="4080438" cy="360044"/>
          </a:xfrm>
          <a:custGeom>
            <a:avLst/>
            <a:gdLst/>
            <a:ahLst/>
            <a:cxnLst/>
            <a:rect l="l" t="t" r="r" b="b"/>
            <a:pathLst>
              <a:path w="5688965" h="480059">
                <a:moveTo>
                  <a:pt x="5621388" y="0"/>
                </a:moveTo>
                <a:lnTo>
                  <a:pt x="67195" y="0"/>
                </a:lnTo>
                <a:lnTo>
                  <a:pt x="60118" y="368"/>
                </a:lnTo>
                <a:lnTo>
                  <a:pt x="22273" y="17226"/>
                </a:lnTo>
                <a:lnTo>
                  <a:pt x="1557" y="52743"/>
                </a:lnTo>
                <a:lnTo>
                  <a:pt x="0" y="67183"/>
                </a:lnTo>
                <a:lnTo>
                  <a:pt x="0" y="412876"/>
                </a:lnTo>
                <a:lnTo>
                  <a:pt x="17223" y="457783"/>
                </a:lnTo>
                <a:lnTo>
                  <a:pt x="52747" y="478502"/>
                </a:lnTo>
                <a:lnTo>
                  <a:pt x="67195" y="480060"/>
                </a:lnTo>
                <a:lnTo>
                  <a:pt x="5621388" y="480060"/>
                </a:lnTo>
                <a:lnTo>
                  <a:pt x="5666341" y="462837"/>
                </a:lnTo>
                <a:lnTo>
                  <a:pt x="5687019" y="427318"/>
                </a:lnTo>
                <a:lnTo>
                  <a:pt x="5688571" y="412876"/>
                </a:lnTo>
                <a:lnTo>
                  <a:pt x="5688571" y="67183"/>
                </a:lnTo>
                <a:lnTo>
                  <a:pt x="5671392" y="22280"/>
                </a:lnTo>
                <a:lnTo>
                  <a:pt x="5635867" y="1558"/>
                </a:lnTo>
                <a:lnTo>
                  <a:pt x="5621388" y="0"/>
                </a:lnTo>
                <a:close/>
              </a:path>
            </a:pathLst>
          </a:custGeom>
          <a:solidFill>
            <a:srgbClr val="0DA4EB"/>
          </a:solidFill>
          <a:ln>
            <a:solidFill>
              <a:srgbClr val="0DA4EB"/>
            </a:solidFill>
          </a:ln>
        </p:spPr>
        <p:txBody>
          <a:bodyPr wrap="square" lIns="0" tIns="0" rIns="0" bIns="0" rtlCol="0"/>
          <a:lstStyle/>
          <a:p>
            <a:endParaRPr>
              <a:solidFill>
                <a:schemeClr val="bg1"/>
              </a:solidFill>
            </a:endParaRPr>
          </a:p>
        </p:txBody>
      </p:sp>
      <p:sp>
        <p:nvSpPr>
          <p:cNvPr id="6" name="object 7"/>
          <p:cNvSpPr txBox="1"/>
          <p:nvPr/>
        </p:nvSpPr>
        <p:spPr>
          <a:xfrm>
            <a:off x="5863090" y="850987"/>
            <a:ext cx="1930305" cy="266548"/>
          </a:xfrm>
          <a:prstGeom prst="rect">
            <a:avLst/>
          </a:prstGeom>
        </p:spPr>
        <p:txBody>
          <a:bodyPr vert="horz" wrap="square" lIns="0" tIns="0" rIns="0" bIns="0" rtlCol="0">
            <a:spAutoFit/>
          </a:bodyPr>
          <a:lstStyle/>
          <a:p>
            <a:pPr marL="9525" algn="ctr">
              <a:lnSpc>
                <a:spcPts val="2156"/>
              </a:lnSpc>
              <a:tabLst>
                <a:tab pos="4334351" algn="l"/>
              </a:tabLst>
            </a:pPr>
            <a:r>
              <a:rPr b="1" dirty="0" err="1">
                <a:solidFill>
                  <a:schemeClr val="bg1"/>
                </a:solidFill>
                <a:latin typeface="+mj-ea"/>
                <a:ea typeface="+mj-ea"/>
                <a:cs typeface="微软雅黑"/>
              </a:rPr>
              <a:t>智能垃圾箱</a:t>
            </a:r>
            <a:r>
              <a:rPr lang="zh-CN" altLang="en-US" b="1" dirty="0">
                <a:solidFill>
                  <a:schemeClr val="bg1"/>
                </a:solidFill>
                <a:latin typeface="+mj-ea"/>
                <a:ea typeface="+mj-ea"/>
                <a:cs typeface="微软雅黑"/>
              </a:rPr>
              <a:t>监控</a:t>
            </a:r>
            <a:endParaRPr dirty="0">
              <a:solidFill>
                <a:schemeClr val="bg1"/>
              </a:solidFill>
              <a:latin typeface="+mj-ea"/>
              <a:ea typeface="+mj-ea"/>
              <a:cs typeface="微软雅黑"/>
            </a:endParaRPr>
          </a:p>
        </p:txBody>
      </p:sp>
      <p:sp>
        <p:nvSpPr>
          <p:cNvPr id="7" name="object 8"/>
          <p:cNvSpPr/>
          <p:nvPr/>
        </p:nvSpPr>
        <p:spPr>
          <a:xfrm>
            <a:off x="5016038" y="1279316"/>
            <a:ext cx="1664113" cy="864117"/>
          </a:xfrm>
          <a:prstGeom prst="rect">
            <a:avLst/>
          </a:prstGeom>
          <a:blipFill>
            <a:blip r:embed="rId2" cstate="print"/>
            <a:stretch>
              <a:fillRect/>
            </a:stretch>
          </a:blipFill>
        </p:spPr>
        <p:txBody>
          <a:bodyPr wrap="square" lIns="0" tIns="0" rIns="0" bIns="0" rtlCol="0"/>
          <a:lstStyle/>
          <a:p>
            <a:endParaRPr>
              <a:solidFill>
                <a:schemeClr val="bg1"/>
              </a:solidFill>
            </a:endParaRPr>
          </a:p>
        </p:txBody>
      </p:sp>
      <p:sp>
        <p:nvSpPr>
          <p:cNvPr id="8" name="object 9"/>
          <p:cNvSpPr txBox="1"/>
          <p:nvPr/>
        </p:nvSpPr>
        <p:spPr>
          <a:xfrm>
            <a:off x="6870926" y="1334469"/>
            <a:ext cx="1733550" cy="687368"/>
          </a:xfrm>
          <a:prstGeom prst="rect">
            <a:avLst/>
          </a:prstGeom>
        </p:spPr>
        <p:txBody>
          <a:bodyPr vert="horz" wrap="square" lIns="0" tIns="0" rIns="0" bIns="0" rtlCol="0">
            <a:spAutoFit/>
          </a:bodyPr>
          <a:lstStyle/>
          <a:p>
            <a:pPr marL="9525"/>
            <a:r>
              <a:rPr sz="1350" b="1" dirty="0">
                <a:solidFill>
                  <a:schemeClr val="bg1"/>
                </a:solidFill>
                <a:latin typeface="微软雅黑"/>
                <a:cs typeface="微软雅黑"/>
              </a:rPr>
              <a:t>实时监控</a:t>
            </a:r>
          </a:p>
          <a:p>
            <a:pPr marL="9525">
              <a:spcBef>
                <a:spcPts val="450"/>
              </a:spcBef>
            </a:pPr>
            <a:r>
              <a:rPr sz="1350" spc="-4" dirty="0">
                <a:solidFill>
                  <a:schemeClr val="bg1"/>
                </a:solidFill>
                <a:latin typeface="微软雅黑"/>
                <a:cs typeface="微软雅黑"/>
              </a:rPr>
              <a:t>通过声波传感器监控垃</a:t>
            </a:r>
            <a:endParaRPr sz="1350" dirty="0">
              <a:solidFill>
                <a:schemeClr val="bg1"/>
              </a:solidFill>
              <a:latin typeface="微软雅黑"/>
              <a:cs typeface="微软雅黑"/>
            </a:endParaRPr>
          </a:p>
          <a:p>
            <a:pPr marL="9525"/>
            <a:r>
              <a:rPr sz="1350" dirty="0">
                <a:solidFill>
                  <a:schemeClr val="bg1"/>
                </a:solidFill>
                <a:latin typeface="微软雅黑"/>
                <a:cs typeface="微软雅黑"/>
              </a:rPr>
              <a:t>圾箱是否已满状态</a:t>
            </a:r>
          </a:p>
        </p:txBody>
      </p:sp>
      <p:sp>
        <p:nvSpPr>
          <p:cNvPr id="9" name="object 10"/>
          <p:cNvSpPr/>
          <p:nvPr/>
        </p:nvSpPr>
        <p:spPr>
          <a:xfrm>
            <a:off x="5182501" y="3829277"/>
            <a:ext cx="263366" cy="211931"/>
          </a:xfrm>
          <a:custGeom>
            <a:avLst/>
            <a:gdLst/>
            <a:ahLst/>
            <a:cxnLst/>
            <a:rect l="l" t="t" r="r" b="b"/>
            <a:pathLst>
              <a:path w="351155" h="282575">
                <a:moveTo>
                  <a:pt x="75476" y="0"/>
                </a:moveTo>
                <a:lnTo>
                  <a:pt x="67310" y="6984"/>
                </a:lnTo>
                <a:lnTo>
                  <a:pt x="59156" y="13843"/>
                </a:lnTo>
                <a:lnTo>
                  <a:pt x="44881" y="30099"/>
                </a:lnTo>
                <a:lnTo>
                  <a:pt x="20396" y="68325"/>
                </a:lnTo>
                <a:lnTo>
                  <a:pt x="5105" y="113410"/>
                </a:lnTo>
                <a:lnTo>
                  <a:pt x="0" y="149225"/>
                </a:lnTo>
                <a:lnTo>
                  <a:pt x="0" y="209422"/>
                </a:lnTo>
                <a:lnTo>
                  <a:pt x="37744" y="240664"/>
                </a:lnTo>
                <a:lnTo>
                  <a:pt x="80568" y="262635"/>
                </a:lnTo>
                <a:lnTo>
                  <a:pt x="126466" y="277748"/>
                </a:lnTo>
                <a:lnTo>
                  <a:pt x="175425" y="282320"/>
                </a:lnTo>
                <a:lnTo>
                  <a:pt x="199898" y="281177"/>
                </a:lnTo>
                <a:lnTo>
                  <a:pt x="247840" y="271906"/>
                </a:lnTo>
                <a:lnTo>
                  <a:pt x="292709" y="252222"/>
                </a:lnTo>
                <a:lnTo>
                  <a:pt x="319018" y="236092"/>
                </a:lnTo>
                <a:lnTo>
                  <a:pt x="157060" y="236092"/>
                </a:lnTo>
                <a:lnTo>
                  <a:pt x="157060" y="67056"/>
                </a:lnTo>
                <a:lnTo>
                  <a:pt x="151968" y="61340"/>
                </a:lnTo>
                <a:lnTo>
                  <a:pt x="148907" y="53212"/>
                </a:lnTo>
                <a:lnTo>
                  <a:pt x="133604" y="48640"/>
                </a:lnTo>
                <a:lnTo>
                  <a:pt x="118313" y="41656"/>
                </a:lnTo>
                <a:lnTo>
                  <a:pt x="105054" y="32384"/>
                </a:lnTo>
                <a:lnTo>
                  <a:pt x="92811" y="21970"/>
                </a:lnTo>
                <a:lnTo>
                  <a:pt x="83629" y="11556"/>
                </a:lnTo>
                <a:lnTo>
                  <a:pt x="75476" y="0"/>
                </a:lnTo>
                <a:close/>
              </a:path>
              <a:path w="351155" h="282575">
                <a:moveTo>
                  <a:pt x="275374" y="0"/>
                </a:moveTo>
                <a:lnTo>
                  <a:pt x="245795" y="32384"/>
                </a:lnTo>
                <a:lnTo>
                  <a:pt x="201942" y="53212"/>
                </a:lnTo>
                <a:lnTo>
                  <a:pt x="198882" y="61340"/>
                </a:lnTo>
                <a:lnTo>
                  <a:pt x="193776" y="67056"/>
                </a:lnTo>
                <a:lnTo>
                  <a:pt x="193776" y="236092"/>
                </a:lnTo>
                <a:lnTo>
                  <a:pt x="319018" y="236092"/>
                </a:lnTo>
                <a:lnTo>
                  <a:pt x="332486" y="225678"/>
                </a:lnTo>
                <a:lnTo>
                  <a:pt x="350850" y="209422"/>
                </a:lnTo>
                <a:lnTo>
                  <a:pt x="350850" y="149225"/>
                </a:lnTo>
                <a:lnTo>
                  <a:pt x="339623" y="90297"/>
                </a:lnTo>
                <a:lnTo>
                  <a:pt x="319227" y="48640"/>
                </a:lnTo>
                <a:lnTo>
                  <a:pt x="291693" y="13843"/>
                </a:lnTo>
                <a:lnTo>
                  <a:pt x="283527" y="6984"/>
                </a:lnTo>
                <a:lnTo>
                  <a:pt x="275374" y="0"/>
                </a:lnTo>
                <a:close/>
              </a:path>
            </a:pathLst>
          </a:custGeom>
          <a:solidFill>
            <a:srgbClr val="C3D59B"/>
          </a:solidFill>
        </p:spPr>
        <p:txBody>
          <a:bodyPr wrap="square" lIns="0" tIns="0" rIns="0" bIns="0" rtlCol="0"/>
          <a:lstStyle/>
          <a:p>
            <a:endParaRPr>
              <a:solidFill>
                <a:schemeClr val="bg1"/>
              </a:solidFill>
            </a:endParaRPr>
          </a:p>
        </p:txBody>
      </p:sp>
      <p:sp>
        <p:nvSpPr>
          <p:cNvPr id="10" name="object 11"/>
          <p:cNvSpPr/>
          <p:nvPr/>
        </p:nvSpPr>
        <p:spPr>
          <a:xfrm>
            <a:off x="5239870" y="3651350"/>
            <a:ext cx="148590" cy="205740"/>
          </a:xfrm>
          <a:custGeom>
            <a:avLst/>
            <a:gdLst/>
            <a:ahLst/>
            <a:cxnLst/>
            <a:rect l="l" t="t" r="r" b="b"/>
            <a:pathLst>
              <a:path w="198119" h="274320">
                <a:moveTo>
                  <a:pt x="109131" y="0"/>
                </a:moveTo>
                <a:lnTo>
                  <a:pt x="88734" y="0"/>
                </a:lnTo>
                <a:lnTo>
                  <a:pt x="78536" y="1269"/>
                </a:lnTo>
                <a:lnTo>
                  <a:pt x="60172" y="8127"/>
                </a:lnTo>
                <a:lnTo>
                  <a:pt x="51003" y="11683"/>
                </a:lnTo>
                <a:lnTo>
                  <a:pt x="42837" y="17399"/>
                </a:lnTo>
                <a:lnTo>
                  <a:pt x="35699" y="23241"/>
                </a:lnTo>
                <a:lnTo>
                  <a:pt x="28562" y="28956"/>
                </a:lnTo>
                <a:lnTo>
                  <a:pt x="22440" y="37083"/>
                </a:lnTo>
                <a:lnTo>
                  <a:pt x="16319" y="44068"/>
                </a:lnTo>
                <a:lnTo>
                  <a:pt x="11226" y="52069"/>
                </a:lnTo>
                <a:lnTo>
                  <a:pt x="7137" y="61341"/>
                </a:lnTo>
                <a:lnTo>
                  <a:pt x="4076" y="70612"/>
                </a:lnTo>
                <a:lnTo>
                  <a:pt x="0" y="89154"/>
                </a:lnTo>
                <a:lnTo>
                  <a:pt x="0" y="184023"/>
                </a:lnTo>
                <a:lnTo>
                  <a:pt x="11226" y="220980"/>
                </a:lnTo>
                <a:lnTo>
                  <a:pt x="35699" y="251079"/>
                </a:lnTo>
                <a:lnTo>
                  <a:pt x="69354" y="269620"/>
                </a:lnTo>
                <a:lnTo>
                  <a:pt x="88734" y="274319"/>
                </a:lnTo>
                <a:lnTo>
                  <a:pt x="109131" y="274319"/>
                </a:lnTo>
                <a:lnTo>
                  <a:pt x="146862" y="261493"/>
                </a:lnTo>
                <a:lnTo>
                  <a:pt x="181546" y="230250"/>
                </a:lnTo>
                <a:lnTo>
                  <a:pt x="195821" y="194437"/>
                </a:lnTo>
                <a:lnTo>
                  <a:pt x="197865" y="184023"/>
                </a:lnTo>
                <a:lnTo>
                  <a:pt x="197865" y="89154"/>
                </a:lnTo>
                <a:lnTo>
                  <a:pt x="186639" y="52069"/>
                </a:lnTo>
                <a:lnTo>
                  <a:pt x="175425" y="37083"/>
                </a:lnTo>
                <a:lnTo>
                  <a:pt x="169303" y="28956"/>
                </a:lnTo>
                <a:lnTo>
                  <a:pt x="162166" y="23241"/>
                </a:lnTo>
                <a:lnTo>
                  <a:pt x="155028" y="17399"/>
                </a:lnTo>
                <a:lnTo>
                  <a:pt x="146862" y="11683"/>
                </a:lnTo>
                <a:lnTo>
                  <a:pt x="137693" y="8127"/>
                </a:lnTo>
                <a:lnTo>
                  <a:pt x="119329" y="1269"/>
                </a:lnTo>
                <a:lnTo>
                  <a:pt x="109131" y="0"/>
                </a:lnTo>
                <a:close/>
              </a:path>
            </a:pathLst>
          </a:custGeom>
          <a:solidFill>
            <a:srgbClr val="C3D59B"/>
          </a:solidFill>
        </p:spPr>
        <p:txBody>
          <a:bodyPr wrap="square" lIns="0" tIns="0" rIns="0" bIns="0" rtlCol="0"/>
          <a:lstStyle/>
          <a:p>
            <a:endParaRPr>
              <a:solidFill>
                <a:schemeClr val="bg1"/>
              </a:solidFill>
            </a:endParaRPr>
          </a:p>
        </p:txBody>
      </p:sp>
      <p:sp>
        <p:nvSpPr>
          <p:cNvPr id="11" name="object 12"/>
          <p:cNvSpPr/>
          <p:nvPr/>
        </p:nvSpPr>
        <p:spPr>
          <a:xfrm>
            <a:off x="5514866" y="3647416"/>
            <a:ext cx="381029" cy="397888"/>
          </a:xfrm>
          <a:prstGeom prst="rect">
            <a:avLst/>
          </a:prstGeom>
          <a:blipFill>
            <a:blip r:embed="rId3" cstate="print"/>
            <a:stretch>
              <a:fillRect/>
            </a:stretch>
          </a:blipFill>
        </p:spPr>
        <p:txBody>
          <a:bodyPr wrap="square" lIns="0" tIns="0" rIns="0" bIns="0" rtlCol="0"/>
          <a:lstStyle/>
          <a:p>
            <a:endParaRPr>
              <a:solidFill>
                <a:schemeClr val="bg1"/>
              </a:solidFill>
            </a:endParaRPr>
          </a:p>
        </p:txBody>
      </p:sp>
      <p:sp>
        <p:nvSpPr>
          <p:cNvPr id="12" name="object 13"/>
          <p:cNvSpPr txBox="1"/>
          <p:nvPr/>
        </p:nvSpPr>
        <p:spPr>
          <a:xfrm>
            <a:off x="5164665" y="4154156"/>
            <a:ext cx="700401" cy="369332"/>
          </a:xfrm>
          <a:prstGeom prst="rect">
            <a:avLst/>
          </a:prstGeom>
        </p:spPr>
        <p:txBody>
          <a:bodyPr vert="horz" wrap="square" lIns="0" tIns="0" rIns="0" bIns="0" rtlCol="0">
            <a:spAutoFit/>
          </a:bodyPr>
          <a:lstStyle/>
          <a:p>
            <a:pPr marL="9525"/>
            <a:r>
              <a:rPr sz="1200" spc="4" dirty="0">
                <a:solidFill>
                  <a:schemeClr val="bg1"/>
                </a:solidFill>
                <a:latin typeface="+mn-ea"/>
                <a:ea typeface="+mn-ea"/>
                <a:cs typeface="Arial"/>
              </a:rPr>
              <a:t>50%</a:t>
            </a:r>
            <a:r>
              <a:rPr sz="1200" spc="-4" dirty="0">
                <a:solidFill>
                  <a:schemeClr val="bg1"/>
                </a:solidFill>
                <a:latin typeface="+mn-ea"/>
                <a:ea typeface="+mn-ea"/>
                <a:cs typeface="微软雅黑"/>
              </a:rPr>
              <a:t>人力成</a:t>
            </a:r>
            <a:r>
              <a:rPr sz="1200" dirty="0">
                <a:solidFill>
                  <a:schemeClr val="bg1"/>
                </a:solidFill>
                <a:latin typeface="+mn-ea"/>
                <a:ea typeface="+mn-ea"/>
                <a:cs typeface="微软雅黑"/>
              </a:rPr>
              <a:t>本节省</a:t>
            </a:r>
          </a:p>
        </p:txBody>
      </p:sp>
      <p:sp>
        <p:nvSpPr>
          <p:cNvPr id="13" name="object 14"/>
          <p:cNvSpPr/>
          <p:nvPr/>
        </p:nvSpPr>
        <p:spPr>
          <a:xfrm>
            <a:off x="7614815" y="3586063"/>
            <a:ext cx="920915" cy="473402"/>
          </a:xfrm>
          <a:prstGeom prst="rect">
            <a:avLst/>
          </a:prstGeom>
          <a:blipFill>
            <a:blip r:embed="rId4" cstate="print"/>
            <a:stretch>
              <a:fillRect/>
            </a:stretch>
          </a:blipFill>
        </p:spPr>
        <p:txBody>
          <a:bodyPr wrap="square" lIns="0" tIns="0" rIns="0" bIns="0" rtlCol="0"/>
          <a:lstStyle/>
          <a:p>
            <a:endParaRPr>
              <a:solidFill>
                <a:schemeClr val="bg1"/>
              </a:solidFill>
            </a:endParaRPr>
          </a:p>
        </p:txBody>
      </p:sp>
      <p:sp>
        <p:nvSpPr>
          <p:cNvPr id="14" name="object 15"/>
          <p:cNvSpPr/>
          <p:nvPr/>
        </p:nvSpPr>
        <p:spPr>
          <a:xfrm>
            <a:off x="7614815" y="3586063"/>
            <a:ext cx="349453" cy="473402"/>
          </a:xfrm>
          <a:prstGeom prst="rect">
            <a:avLst/>
          </a:prstGeom>
          <a:blipFill>
            <a:blip r:embed="rId5" cstate="print"/>
            <a:stretch>
              <a:fillRect/>
            </a:stretch>
          </a:blipFill>
        </p:spPr>
        <p:txBody>
          <a:bodyPr wrap="square" lIns="0" tIns="0" rIns="0" bIns="0" rtlCol="0"/>
          <a:lstStyle/>
          <a:p>
            <a:endParaRPr>
              <a:solidFill>
                <a:schemeClr val="bg1"/>
              </a:solidFill>
            </a:endParaRPr>
          </a:p>
        </p:txBody>
      </p:sp>
      <p:sp>
        <p:nvSpPr>
          <p:cNvPr id="15" name="object 16"/>
          <p:cNvSpPr txBox="1"/>
          <p:nvPr/>
        </p:nvSpPr>
        <p:spPr>
          <a:xfrm>
            <a:off x="7721197" y="4156655"/>
            <a:ext cx="631960" cy="369332"/>
          </a:xfrm>
          <a:prstGeom prst="rect">
            <a:avLst/>
          </a:prstGeom>
        </p:spPr>
        <p:txBody>
          <a:bodyPr vert="horz" wrap="square" lIns="0" tIns="0" rIns="0" bIns="0" rtlCol="0">
            <a:spAutoFit/>
          </a:bodyPr>
          <a:lstStyle/>
          <a:p>
            <a:pPr marL="9525"/>
            <a:r>
              <a:rPr sz="1200" spc="-4" dirty="0" err="1">
                <a:solidFill>
                  <a:schemeClr val="bg1"/>
                </a:solidFill>
                <a:latin typeface="+mn-ea"/>
                <a:ea typeface="+mn-ea"/>
                <a:cs typeface="微软雅黑"/>
              </a:rPr>
              <a:t>环境保护</a:t>
            </a:r>
            <a:endParaRPr lang="en-US" altLang="zh-CN" sz="1200" spc="-4" dirty="0">
              <a:solidFill>
                <a:schemeClr val="bg1"/>
              </a:solidFill>
              <a:latin typeface="+mn-ea"/>
              <a:ea typeface="+mn-ea"/>
              <a:cs typeface="微软雅黑"/>
            </a:endParaRPr>
          </a:p>
          <a:p>
            <a:pPr marL="9525"/>
            <a:r>
              <a:rPr lang="zh-CN" altLang="en-US" sz="1200" dirty="0">
                <a:solidFill>
                  <a:schemeClr val="bg1"/>
                </a:solidFill>
                <a:latin typeface="+mn-ea"/>
                <a:ea typeface="+mn-ea"/>
                <a:cs typeface="微软雅黑"/>
              </a:rPr>
              <a:t>城市美化</a:t>
            </a:r>
            <a:endParaRPr sz="1200" dirty="0">
              <a:solidFill>
                <a:schemeClr val="bg1"/>
              </a:solidFill>
              <a:latin typeface="+mn-ea"/>
              <a:ea typeface="+mn-ea"/>
              <a:cs typeface="微软雅黑"/>
            </a:endParaRPr>
          </a:p>
        </p:txBody>
      </p:sp>
      <p:sp>
        <p:nvSpPr>
          <p:cNvPr id="16" name="object 17"/>
          <p:cNvSpPr/>
          <p:nvPr/>
        </p:nvSpPr>
        <p:spPr>
          <a:xfrm>
            <a:off x="6467357" y="3570685"/>
            <a:ext cx="609657" cy="609323"/>
          </a:xfrm>
          <a:prstGeom prst="rect">
            <a:avLst/>
          </a:prstGeom>
          <a:blipFill>
            <a:blip r:embed="rId6" cstate="print"/>
            <a:stretch>
              <a:fillRect/>
            </a:stretch>
          </a:blipFill>
        </p:spPr>
        <p:txBody>
          <a:bodyPr wrap="square" lIns="0" tIns="0" rIns="0" bIns="0" rtlCol="0"/>
          <a:lstStyle/>
          <a:p>
            <a:endParaRPr>
              <a:solidFill>
                <a:schemeClr val="bg1"/>
              </a:solidFill>
            </a:endParaRPr>
          </a:p>
        </p:txBody>
      </p:sp>
      <p:sp>
        <p:nvSpPr>
          <p:cNvPr id="17" name="object 18"/>
          <p:cNvSpPr txBox="1"/>
          <p:nvPr/>
        </p:nvSpPr>
        <p:spPr>
          <a:xfrm>
            <a:off x="6442492" y="4156655"/>
            <a:ext cx="634522" cy="369332"/>
          </a:xfrm>
          <a:prstGeom prst="rect">
            <a:avLst/>
          </a:prstGeom>
        </p:spPr>
        <p:txBody>
          <a:bodyPr vert="horz" wrap="square" lIns="0" tIns="0" rIns="0" bIns="0" rtlCol="0">
            <a:spAutoFit/>
          </a:bodyPr>
          <a:lstStyle/>
          <a:p>
            <a:pPr marL="9525"/>
            <a:r>
              <a:rPr sz="1200" spc="4" dirty="0">
                <a:solidFill>
                  <a:schemeClr val="bg1"/>
                </a:solidFill>
                <a:latin typeface="+mn-ea"/>
                <a:ea typeface="+mn-ea"/>
                <a:cs typeface="Arial"/>
              </a:rPr>
              <a:t>35</a:t>
            </a:r>
            <a:r>
              <a:rPr sz="1200" spc="8" dirty="0">
                <a:solidFill>
                  <a:schemeClr val="bg1"/>
                </a:solidFill>
                <a:latin typeface="+mn-ea"/>
                <a:ea typeface="+mn-ea"/>
                <a:cs typeface="Arial"/>
              </a:rPr>
              <a:t>%</a:t>
            </a:r>
            <a:r>
              <a:rPr sz="1200" dirty="0">
                <a:solidFill>
                  <a:schemeClr val="bg1"/>
                </a:solidFill>
                <a:latin typeface="+mn-ea"/>
                <a:ea typeface="+mn-ea"/>
                <a:cs typeface="微软雅黑"/>
              </a:rPr>
              <a:t>运维</a:t>
            </a:r>
            <a:endParaRPr sz="1200">
              <a:solidFill>
                <a:schemeClr val="bg1"/>
              </a:solidFill>
              <a:latin typeface="+mn-ea"/>
              <a:ea typeface="+mn-ea"/>
              <a:cs typeface="微软雅黑"/>
            </a:endParaRPr>
          </a:p>
          <a:p>
            <a:pPr marL="9525"/>
            <a:r>
              <a:rPr sz="1200" spc="-4" dirty="0">
                <a:solidFill>
                  <a:schemeClr val="bg1"/>
                </a:solidFill>
                <a:latin typeface="+mn-ea"/>
                <a:ea typeface="+mn-ea"/>
                <a:cs typeface="微软雅黑"/>
              </a:rPr>
              <a:t>效率提升</a:t>
            </a:r>
            <a:endParaRPr sz="1200">
              <a:solidFill>
                <a:schemeClr val="bg1"/>
              </a:solidFill>
              <a:latin typeface="+mn-ea"/>
              <a:ea typeface="+mn-ea"/>
              <a:cs typeface="微软雅黑"/>
            </a:endParaRPr>
          </a:p>
        </p:txBody>
      </p:sp>
      <p:sp>
        <p:nvSpPr>
          <p:cNvPr id="18" name="object 19"/>
          <p:cNvSpPr/>
          <p:nvPr/>
        </p:nvSpPr>
        <p:spPr>
          <a:xfrm>
            <a:off x="6403154" y="2110020"/>
            <a:ext cx="2141315" cy="1296638"/>
          </a:xfrm>
          <a:prstGeom prst="rect">
            <a:avLst/>
          </a:prstGeom>
          <a:blipFill>
            <a:blip r:embed="rId7" cstate="print"/>
            <a:stretch>
              <a:fillRect/>
            </a:stretch>
          </a:blipFill>
        </p:spPr>
        <p:txBody>
          <a:bodyPr wrap="square" lIns="0" tIns="0" rIns="0" bIns="0" rtlCol="0"/>
          <a:lstStyle/>
          <a:p>
            <a:endParaRPr>
              <a:solidFill>
                <a:schemeClr val="bg1"/>
              </a:solidFill>
            </a:endParaRPr>
          </a:p>
        </p:txBody>
      </p:sp>
      <p:sp>
        <p:nvSpPr>
          <p:cNvPr id="19" name="object 20"/>
          <p:cNvSpPr txBox="1"/>
          <p:nvPr/>
        </p:nvSpPr>
        <p:spPr>
          <a:xfrm>
            <a:off x="5013323" y="2630453"/>
            <a:ext cx="1390650" cy="687368"/>
          </a:xfrm>
          <a:prstGeom prst="rect">
            <a:avLst/>
          </a:prstGeom>
        </p:spPr>
        <p:txBody>
          <a:bodyPr vert="horz" wrap="square" lIns="0" tIns="0" rIns="0" bIns="0" rtlCol="0">
            <a:spAutoFit/>
          </a:bodyPr>
          <a:lstStyle/>
          <a:p>
            <a:pPr marL="9525"/>
            <a:r>
              <a:rPr lang="zh-CN" altLang="en-US" sz="1350" b="1" spc="-4" dirty="0">
                <a:solidFill>
                  <a:schemeClr val="bg1"/>
                </a:solidFill>
                <a:latin typeface="微软雅黑"/>
                <a:cs typeface="微软雅黑"/>
              </a:rPr>
              <a:t>作业管理</a:t>
            </a:r>
            <a:r>
              <a:rPr sz="1350" b="1" spc="-4" dirty="0" err="1">
                <a:solidFill>
                  <a:schemeClr val="bg1"/>
                </a:solidFill>
                <a:latin typeface="微软雅黑"/>
                <a:cs typeface="微软雅黑"/>
              </a:rPr>
              <a:t>规划</a:t>
            </a:r>
            <a:endParaRPr sz="1350" b="1" dirty="0">
              <a:solidFill>
                <a:schemeClr val="bg1"/>
              </a:solidFill>
              <a:latin typeface="微软雅黑"/>
              <a:cs typeface="微软雅黑"/>
            </a:endParaRPr>
          </a:p>
          <a:p>
            <a:pPr marL="9525">
              <a:spcBef>
                <a:spcPts val="450"/>
              </a:spcBef>
            </a:pPr>
            <a:r>
              <a:rPr sz="1350" dirty="0" err="1">
                <a:solidFill>
                  <a:schemeClr val="bg1"/>
                </a:solidFill>
                <a:latin typeface="微软雅黑"/>
                <a:cs typeface="微软雅黑"/>
              </a:rPr>
              <a:t>根据上报信息</a:t>
            </a:r>
            <a:r>
              <a:rPr lang="zh-CN" altLang="en-US" sz="1350" dirty="0">
                <a:solidFill>
                  <a:schemeClr val="bg1"/>
                </a:solidFill>
                <a:latin typeface="微软雅黑"/>
                <a:cs typeface="微软雅黑"/>
              </a:rPr>
              <a:t>规划</a:t>
            </a:r>
            <a:endParaRPr sz="1350" dirty="0">
              <a:solidFill>
                <a:schemeClr val="bg1"/>
              </a:solidFill>
              <a:latin typeface="微软雅黑"/>
              <a:cs typeface="微软雅黑"/>
            </a:endParaRPr>
          </a:p>
          <a:p>
            <a:pPr marL="9525"/>
            <a:r>
              <a:rPr sz="1350" spc="-4" dirty="0" err="1">
                <a:solidFill>
                  <a:schemeClr val="bg1"/>
                </a:solidFill>
                <a:latin typeface="微软雅黑"/>
                <a:cs typeface="微软雅黑"/>
              </a:rPr>
              <a:t>垃圾车</a:t>
            </a:r>
            <a:r>
              <a:rPr lang="zh-CN" altLang="en-US" sz="1350" spc="-4" dirty="0">
                <a:solidFill>
                  <a:schemeClr val="bg1"/>
                </a:solidFill>
                <a:latin typeface="微软雅黑"/>
                <a:cs typeface="微软雅黑"/>
              </a:rPr>
              <a:t>按需作业</a:t>
            </a:r>
            <a:endParaRPr sz="1350" dirty="0">
              <a:solidFill>
                <a:schemeClr val="bg1"/>
              </a:solidFill>
              <a:latin typeface="微软雅黑"/>
              <a:cs typeface="微软雅黑"/>
            </a:endParaRPr>
          </a:p>
        </p:txBody>
      </p:sp>
      <p:sp>
        <p:nvSpPr>
          <p:cNvPr id="20" name="object 4"/>
          <p:cNvSpPr txBox="1"/>
          <p:nvPr/>
        </p:nvSpPr>
        <p:spPr>
          <a:xfrm>
            <a:off x="321599" y="758160"/>
            <a:ext cx="4275650" cy="2339102"/>
          </a:xfrm>
          <a:prstGeom prst="rect">
            <a:avLst/>
          </a:prstGeom>
        </p:spPr>
        <p:txBody>
          <a:bodyPr vert="horz" wrap="square" lIns="0" tIns="0" rIns="0" bIns="0" rtlCol="0">
            <a:spAutoFit/>
          </a:bodyPr>
          <a:lstStyle/>
          <a:p>
            <a:pPr eaLnBrk="1" fontAlgn="auto" hangingPunct="1">
              <a:lnSpc>
                <a:spcPct val="150000"/>
              </a:lnSpc>
              <a:spcBef>
                <a:spcPts val="0"/>
              </a:spcBef>
              <a:spcAft>
                <a:spcPts val="600"/>
              </a:spcAft>
              <a:defRPr/>
            </a:pPr>
            <a:r>
              <a:rPr lang="zh-CN" altLang="en-US" sz="1400" dirty="0">
                <a:solidFill>
                  <a:schemeClr val="bg1"/>
                </a:solidFill>
                <a:latin typeface="微软雅黑" panose="020B0503020204020204" pitchFamily="34" charset="-122"/>
                <a:ea typeface="微软雅黑" panose="020B0503020204020204" pitchFamily="34" charset="-122"/>
              </a:rPr>
              <a:t>在城市部署智能垃圾箱，实现垃圾箱的集中管理、状态查询及环卫作业规划，有利于垃圾的高效及时清理，解决设备分散难管理、现场维护工作量大等问题。</a:t>
            </a:r>
            <a:endParaRPr lang="en-US" altLang="zh-CN" sz="1400" dirty="0">
              <a:solidFill>
                <a:schemeClr val="bg1"/>
              </a:solidFill>
              <a:latin typeface="微软雅黑" panose="020B0503020204020204" pitchFamily="34" charset="-122"/>
              <a:ea typeface="微软雅黑" panose="020B0503020204020204" pitchFamily="34" charset="-122"/>
            </a:endParaRPr>
          </a:p>
          <a:p>
            <a:pPr marL="285750" indent="-285750" eaLnBrk="1" fontAlgn="auto" hangingPunct="1">
              <a:lnSpc>
                <a:spcPct val="150000"/>
              </a:lnSpc>
              <a:spcBef>
                <a:spcPts val="0"/>
              </a:spcBef>
              <a:spcAft>
                <a:spcPts val="0"/>
              </a:spcAft>
              <a:buFont typeface="Wingdings" panose="05000000000000000000" pitchFamily="2" charset="2"/>
              <a:buChar char="Ø"/>
              <a:defRPr/>
            </a:pPr>
            <a:r>
              <a:rPr lang="zh-CN" altLang="en-US" sz="1400" dirty="0">
                <a:solidFill>
                  <a:schemeClr val="bg1"/>
                </a:solidFill>
                <a:latin typeface="微软雅黑" panose="020B0503020204020204" pitchFamily="34" charset="-122"/>
                <a:ea typeface="微软雅黑" panose="020B0503020204020204" pitchFamily="34" charset="-122"/>
              </a:rPr>
              <a:t>功能：垃圾满溢清洁提醒、语音播报、</a:t>
            </a:r>
            <a:r>
              <a:rPr lang="en-US" altLang="zh-CN" sz="1400" dirty="0">
                <a:solidFill>
                  <a:schemeClr val="bg1"/>
                </a:solidFill>
                <a:latin typeface="微软雅黑" panose="020B0503020204020204" pitchFamily="34" charset="-122"/>
                <a:ea typeface="微软雅黑" panose="020B0503020204020204" pitchFamily="34" charset="-122"/>
              </a:rPr>
              <a:t>LED</a:t>
            </a:r>
            <a:r>
              <a:rPr lang="zh-CN" altLang="en-US" sz="1400" dirty="0">
                <a:solidFill>
                  <a:schemeClr val="bg1"/>
                </a:solidFill>
                <a:latin typeface="微软雅黑" panose="020B0503020204020204" pitchFamily="34" charset="-122"/>
                <a:ea typeface="微软雅黑" panose="020B0503020204020204" pitchFamily="34" charset="-122"/>
              </a:rPr>
              <a:t>内容显示、</a:t>
            </a:r>
            <a:r>
              <a:rPr lang="en-US" altLang="zh-CN" sz="1400" dirty="0">
                <a:solidFill>
                  <a:schemeClr val="bg1"/>
                </a:solidFill>
                <a:latin typeface="微软雅黑" panose="020B0503020204020204" pitchFamily="34" charset="-122"/>
                <a:ea typeface="微软雅黑" panose="020B0503020204020204" pitchFamily="34" charset="-122"/>
              </a:rPr>
              <a:t>GPS</a:t>
            </a:r>
            <a:r>
              <a:rPr lang="zh-CN" altLang="en-US" sz="1400" dirty="0">
                <a:solidFill>
                  <a:schemeClr val="bg1"/>
                </a:solidFill>
                <a:latin typeface="微软雅黑" panose="020B0503020204020204" pitchFamily="34" charset="-122"/>
                <a:ea typeface="微软雅黑" panose="020B0503020204020204" pitchFamily="34" charset="-122"/>
              </a:rPr>
              <a:t>定位、自动开关投料口、智能压缩检测、太阳能供电等。</a:t>
            </a:r>
            <a:endParaRPr lang="en-US" altLang="zh-CN" sz="1400" dirty="0">
              <a:solidFill>
                <a:schemeClr val="bg1"/>
              </a:solidFill>
              <a:latin typeface="微软雅黑" panose="020B0503020204020204" pitchFamily="34" charset="-122"/>
              <a:ea typeface="微软雅黑" panose="020B0503020204020204" pitchFamily="34" charset="-122"/>
            </a:endParaRPr>
          </a:p>
          <a:p>
            <a:pPr marL="285750" indent="-285750" eaLnBrk="1" fontAlgn="auto" hangingPunct="1">
              <a:lnSpc>
                <a:spcPct val="150000"/>
              </a:lnSpc>
              <a:spcBef>
                <a:spcPts val="0"/>
              </a:spcBef>
              <a:spcAft>
                <a:spcPts val="0"/>
              </a:spcAft>
              <a:buFont typeface="Wingdings" panose="05000000000000000000" pitchFamily="2" charset="2"/>
              <a:buChar char="Ø"/>
              <a:defRPr/>
            </a:pPr>
            <a:r>
              <a:rPr lang="zh-CN" altLang="en-US" sz="1400" dirty="0">
                <a:solidFill>
                  <a:schemeClr val="bg1"/>
                </a:solidFill>
                <a:latin typeface="微软雅黑" panose="020B0503020204020204" pitchFamily="34" charset="-122"/>
                <a:ea typeface="微软雅黑" panose="020B0503020204020204" pitchFamily="34" charset="-122"/>
              </a:rPr>
              <a:t>社会意义：促进生态文明和智慧城市建设</a:t>
            </a:r>
          </a:p>
        </p:txBody>
      </p:sp>
      <p:sp>
        <p:nvSpPr>
          <p:cNvPr id="21" name="文本框 32"/>
          <p:cNvSpPr txBox="1">
            <a:spLocks noChangeArrowheads="1"/>
          </p:cNvSpPr>
          <p:nvPr/>
        </p:nvSpPr>
        <p:spPr bwMode="auto">
          <a:xfrm>
            <a:off x="226937" y="4060375"/>
            <a:ext cx="71121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800" dirty="0">
                <a:solidFill>
                  <a:schemeClr val="bg1"/>
                </a:solidFill>
                <a:latin typeface="微软雅黑" panose="020B0503020204020204" pitchFamily="34" charset="-122"/>
                <a:ea typeface="微软雅黑" panose="020B0503020204020204" pitchFamily="34" charset="-122"/>
              </a:rPr>
              <a:t>景区</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街区</a:t>
            </a:r>
          </a:p>
        </p:txBody>
      </p:sp>
      <p:sp>
        <p:nvSpPr>
          <p:cNvPr id="22" name="文本框 33"/>
          <p:cNvSpPr txBox="1">
            <a:spLocks noChangeArrowheads="1"/>
          </p:cNvSpPr>
          <p:nvPr/>
        </p:nvSpPr>
        <p:spPr bwMode="auto">
          <a:xfrm>
            <a:off x="221253" y="4540341"/>
            <a:ext cx="1243013"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800" dirty="0">
                <a:solidFill>
                  <a:schemeClr val="bg1"/>
                </a:solidFill>
                <a:latin typeface="微软雅黑" panose="020B0503020204020204" pitchFamily="34" charset="-122"/>
                <a:ea typeface="微软雅黑" panose="020B0503020204020204" pitchFamily="34" charset="-122"/>
              </a:rPr>
              <a:t>火车站</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机场</a:t>
            </a:r>
          </a:p>
        </p:txBody>
      </p:sp>
      <p:sp>
        <p:nvSpPr>
          <p:cNvPr id="23" name="文本框 34"/>
          <p:cNvSpPr txBox="1">
            <a:spLocks noChangeArrowheads="1"/>
          </p:cNvSpPr>
          <p:nvPr/>
        </p:nvSpPr>
        <p:spPr bwMode="auto">
          <a:xfrm>
            <a:off x="3912072" y="3642292"/>
            <a:ext cx="1134666"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800" dirty="0">
                <a:solidFill>
                  <a:schemeClr val="bg1"/>
                </a:solidFill>
                <a:latin typeface="微软雅黑" panose="020B0503020204020204" pitchFamily="34" charset="-122"/>
                <a:ea typeface="微软雅黑" panose="020B0503020204020204" pitchFamily="34" charset="-122"/>
              </a:rPr>
              <a:t>校园</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工业园</a:t>
            </a:r>
          </a:p>
        </p:txBody>
      </p:sp>
      <p:sp>
        <p:nvSpPr>
          <p:cNvPr id="24" name="文本框 37"/>
          <p:cNvSpPr txBox="1">
            <a:spLocks noChangeArrowheads="1"/>
          </p:cNvSpPr>
          <p:nvPr/>
        </p:nvSpPr>
        <p:spPr bwMode="auto">
          <a:xfrm>
            <a:off x="3463802" y="3241284"/>
            <a:ext cx="1270371"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800" dirty="0">
                <a:solidFill>
                  <a:schemeClr val="bg1"/>
                </a:solidFill>
                <a:latin typeface="微软雅黑" panose="020B0503020204020204" pitchFamily="34" charset="-122"/>
                <a:ea typeface="微软雅黑" panose="020B0503020204020204" pitchFamily="34" charset="-122"/>
              </a:rPr>
              <a:t>综合体</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办公楼</a:t>
            </a:r>
          </a:p>
        </p:txBody>
      </p:sp>
      <p:pic>
        <p:nvPicPr>
          <p:cNvPr id="25"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57280" y="3219822"/>
            <a:ext cx="1324859" cy="8771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6" name="Picture 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938147" y="3837238"/>
            <a:ext cx="1463976" cy="8771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7" name="Picture 4"/>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094293" y="3274673"/>
            <a:ext cx="1417588" cy="8771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 name="Picture 5"/>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076571" y="3847098"/>
            <a:ext cx="1514804" cy="8771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a:spLocks/>
          </p:cNvSpPr>
          <p:nvPr/>
        </p:nvSpPr>
        <p:spPr bwMode="auto">
          <a:xfrm>
            <a:off x="341313" y="123825"/>
            <a:ext cx="6534150" cy="43180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智能井盖监控</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pic>
        <p:nvPicPr>
          <p:cNvPr id="4" name="图片 3"/>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7222483" y="1436008"/>
            <a:ext cx="1554876" cy="1750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 name="组合 55"/>
          <p:cNvGrpSpPr/>
          <p:nvPr/>
        </p:nvGrpSpPr>
        <p:grpSpPr>
          <a:xfrm>
            <a:off x="522084" y="1574633"/>
            <a:ext cx="4068259" cy="1311069"/>
            <a:chOff x="5004048" y="2911534"/>
            <a:chExt cx="4068259" cy="1311411"/>
          </a:xfrm>
        </p:grpSpPr>
        <p:grpSp>
          <p:nvGrpSpPr>
            <p:cNvPr id="6" name="组合 37"/>
            <p:cNvGrpSpPr>
              <a:grpSpLocks/>
            </p:cNvGrpSpPr>
            <p:nvPr/>
          </p:nvGrpSpPr>
          <p:grpSpPr>
            <a:xfrm>
              <a:off x="7364468" y="2911534"/>
              <a:ext cx="1707839" cy="1060897"/>
              <a:chOff x="1320" y="1051"/>
              <a:chExt cx="8940" cy="5209"/>
            </a:xfrm>
          </p:grpSpPr>
          <p:pic>
            <p:nvPicPr>
              <p:cNvPr id="10" name="Picture 4" descr="C:\Users\Administrator\Desktop\未标题-1 拷贝.png"/>
              <p:cNvPicPr>
                <a:picLocks noChangeAspect="1" noChangeArrowheads="1"/>
              </p:cNvPicPr>
              <p:nvPr/>
            </p:nvPicPr>
            <p:blipFill>
              <a:blip r:embed="rId3" cstate="print"/>
              <a:srcRect/>
              <a:stretch>
                <a:fillRect/>
              </a:stretch>
            </p:blipFill>
            <p:spPr>
              <a:xfrm>
                <a:off x="1320" y="3240"/>
                <a:ext cx="3980" cy="3020"/>
              </a:xfrm>
              <a:prstGeom prst="rect">
                <a:avLst/>
              </a:prstGeom>
              <a:noFill/>
              <a:ln w="9525">
                <a:noFill/>
                <a:bevel/>
              </a:ln>
            </p:spPr>
          </p:pic>
          <p:pic>
            <p:nvPicPr>
              <p:cNvPr id="11" name="Picture 5" descr="C:\Users\Administrator\Desktop\未标题-1 拷贝.png"/>
              <p:cNvPicPr>
                <a:picLocks noChangeAspect="1" noChangeArrowheads="1"/>
              </p:cNvPicPr>
              <p:nvPr/>
            </p:nvPicPr>
            <p:blipFill>
              <a:blip r:embed="rId4" cstate="print"/>
              <a:srcRect/>
              <a:stretch>
                <a:fillRect/>
              </a:stretch>
            </p:blipFill>
            <p:spPr>
              <a:xfrm>
                <a:off x="4620" y="1051"/>
                <a:ext cx="5640" cy="4289"/>
              </a:xfrm>
              <a:prstGeom prst="rect">
                <a:avLst/>
              </a:prstGeom>
              <a:noFill/>
              <a:ln w="9525">
                <a:noFill/>
                <a:bevel/>
              </a:ln>
            </p:spPr>
          </p:pic>
          <p:sp>
            <p:nvSpPr>
              <p:cNvPr id="12" name="椭圆 11"/>
              <p:cNvSpPr>
                <a:spLocks noChangeArrowheads="1"/>
              </p:cNvSpPr>
              <p:nvPr/>
            </p:nvSpPr>
            <p:spPr bwMode="auto">
              <a:xfrm flipH="1">
                <a:off x="5547" y="2905"/>
                <a:ext cx="173" cy="172"/>
              </a:xfrm>
              <a:prstGeom prst="ellipse">
                <a:avLst/>
              </a:prstGeom>
              <a:solidFill>
                <a:schemeClr val="tx2">
                  <a:lumMod val="60000"/>
                  <a:lumOff val="40000"/>
                </a:schemeClr>
              </a:solidFill>
              <a:ln w="9525">
                <a:solidFill>
                  <a:schemeClr val="tx2">
                    <a:lumMod val="60000"/>
                    <a:lumOff val="40000"/>
                  </a:schemeClr>
                </a:solidFill>
                <a:beve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chemeClr val="bg1"/>
                  </a:solidFill>
                  <a:effectLst/>
                  <a:uLnTx/>
                  <a:uFillTx/>
                  <a:latin typeface="Arial"/>
                  <a:ea typeface="黑体" panose="02010609060101010101" pitchFamily="49" charset="-122"/>
                  <a:cs typeface="+mn-cs"/>
                </a:endParaRPr>
              </a:p>
            </p:txBody>
          </p:sp>
          <p:cxnSp>
            <p:nvCxnSpPr>
              <p:cNvPr id="13" name="直接连接符 12"/>
              <p:cNvCxnSpPr>
                <a:cxnSpLocks noChangeShapeType="1"/>
              </p:cNvCxnSpPr>
              <p:nvPr/>
            </p:nvCxnSpPr>
            <p:spPr bwMode="auto">
              <a:xfrm flipH="1">
                <a:off x="3660" y="3000"/>
                <a:ext cx="1900" cy="0"/>
              </a:xfrm>
              <a:prstGeom prst="line">
                <a:avLst/>
              </a:prstGeom>
              <a:noFill/>
              <a:ln w="12700">
                <a:solidFill>
                  <a:schemeClr val="tx2">
                    <a:lumMod val="60000"/>
                    <a:lumOff val="40000"/>
                  </a:schemeClr>
                </a:solidFill>
                <a:bevel/>
              </a:ln>
            </p:spPr>
          </p:cxnSp>
          <p:cxnSp>
            <p:nvCxnSpPr>
              <p:cNvPr id="14" name="直接连接符 13"/>
              <p:cNvCxnSpPr>
                <a:cxnSpLocks noChangeShapeType="1"/>
              </p:cNvCxnSpPr>
              <p:nvPr/>
            </p:nvCxnSpPr>
            <p:spPr bwMode="auto">
              <a:xfrm flipV="1">
                <a:off x="3300" y="3000"/>
                <a:ext cx="377" cy="1160"/>
              </a:xfrm>
              <a:prstGeom prst="line">
                <a:avLst/>
              </a:prstGeom>
              <a:noFill/>
              <a:ln w="12700">
                <a:solidFill>
                  <a:schemeClr val="tx2">
                    <a:lumMod val="60000"/>
                    <a:lumOff val="40000"/>
                  </a:schemeClr>
                </a:solidFill>
                <a:bevel/>
              </a:ln>
            </p:spPr>
          </p:cxnSp>
        </p:grpSp>
        <p:pic>
          <p:nvPicPr>
            <p:cNvPr id="7" name="图片 6" descr="22547198975782214"/>
            <p:cNvPicPr/>
            <p:nvPr/>
          </p:nvPicPr>
          <p:blipFill>
            <a:blip r:embed="rId5" cstate="email"/>
            <a:srcRect/>
            <a:stretch>
              <a:fillRect/>
            </a:stretch>
          </p:blipFill>
          <p:spPr>
            <a:xfrm>
              <a:off x="5004048" y="3280556"/>
              <a:ext cx="899939" cy="668920"/>
            </a:xfrm>
            <a:prstGeom prst="rect">
              <a:avLst/>
            </a:prstGeom>
          </p:spPr>
        </p:pic>
        <p:pic>
          <p:nvPicPr>
            <p:cNvPr id="8" name="图片 7" descr="C:\Users\zhengzhong\Desktop\公司项目\下水道窨井盖\图片\1.png"/>
            <p:cNvPicPr/>
            <p:nvPr/>
          </p:nvPicPr>
          <p:blipFill>
            <a:blip r:embed="rId6" cstate="email">
              <a:extLst>
                <a:ext uri="{28A0092B-C50C-407E-A947-70E740481C1C}">
                  <a14:useLocalDpi xmlns:a14="http://schemas.microsoft.com/office/drawing/2010/main" xmlns="" val="0"/>
                </a:ext>
              </a:extLst>
            </a:blip>
            <a:srcRect/>
            <a:stretch>
              <a:fillRect/>
            </a:stretch>
          </p:blipFill>
          <p:spPr>
            <a:xfrm>
              <a:off x="6188363" y="3296665"/>
              <a:ext cx="909141" cy="668920"/>
            </a:xfrm>
            <a:prstGeom prst="rect">
              <a:avLst/>
            </a:prstGeom>
            <a:noFill/>
            <a:ln>
              <a:noFill/>
            </a:ln>
          </p:spPr>
        </p:pic>
        <p:sp>
          <p:nvSpPr>
            <p:cNvPr id="9" name="矩形 8"/>
            <p:cNvSpPr/>
            <p:nvPr/>
          </p:nvSpPr>
          <p:spPr>
            <a:xfrm>
              <a:off x="5045714" y="3931956"/>
              <a:ext cx="3414718" cy="290989"/>
            </a:xfrm>
            <a:prstGeom prst="rect">
              <a:avLst/>
            </a:prstGeom>
            <a:ln>
              <a:noFill/>
              <a:prstDash val="dash"/>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97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itchFamily="34" charset="0"/>
                </a:rPr>
                <a:t>普通传感器             防拖拽传感器               智能锁传感器</a:t>
              </a:r>
              <a:endParaRPr kumimoji="0" lang="en-US" altLang="zh-CN" sz="97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grpSp>
      <p:sp>
        <p:nvSpPr>
          <p:cNvPr id="15" name="圆角矩形 129"/>
          <p:cNvSpPr/>
          <p:nvPr/>
        </p:nvSpPr>
        <p:spPr bwMode="auto">
          <a:xfrm>
            <a:off x="341313" y="627534"/>
            <a:ext cx="4066550" cy="4103387"/>
          </a:xfrm>
          <a:prstGeom prst="roundRect">
            <a:avLst>
              <a:gd name="adj" fmla="val 8547"/>
            </a:avLst>
          </a:prstGeom>
          <a:noFill/>
          <a:ln w="25400" cap="flat" cmpd="dbl" algn="ctr">
            <a:noFill/>
            <a:prstDash val="solid"/>
            <a:round/>
            <a:headEnd type="none" w="med" len="med"/>
            <a:tailEnd type="none" w="med" len="med"/>
          </a:ln>
          <a:effectLst/>
          <a:extLst/>
        </p:spPr>
        <p:txBody>
          <a:bodyPr vert="horz" wrap="square" lIns="91427" tIns="45714" rIns="91427" bIns="45714"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35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6" name="矩形 15"/>
          <p:cNvSpPr/>
          <p:nvPr/>
        </p:nvSpPr>
        <p:spPr>
          <a:xfrm>
            <a:off x="242074" y="821394"/>
            <a:ext cx="4518720" cy="900234"/>
          </a:xfrm>
          <a:prstGeom prst="rect">
            <a:avLst/>
          </a:prstGeom>
        </p:spPr>
        <p:txBody>
          <a:bodyPr wrap="square" lIns="91427" tIns="45714" rIns="91427" bIns="45714">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整个系统由井盖监控传感器嵌于井盖处，通过</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NB-</a:t>
            </a:r>
            <a:r>
              <a:rPr kumimoji="0" lang="en-US" altLang="zh-CN" sz="1400" b="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mn-cs"/>
              </a:rPr>
              <a:t>IoT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蜂窝物联网与井盖数字化检测平台实现互联，在管理门户与手机</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APP</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上实现监控、巡检和报警等功能。</a:t>
            </a:r>
            <a:endParaRPr kumimoji="0" lang="zh-CN"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7" name="圆角矩形 132"/>
          <p:cNvSpPr/>
          <p:nvPr/>
        </p:nvSpPr>
        <p:spPr bwMode="auto">
          <a:xfrm>
            <a:off x="4685342" y="627534"/>
            <a:ext cx="4187016" cy="4103387"/>
          </a:xfrm>
          <a:prstGeom prst="roundRect">
            <a:avLst>
              <a:gd name="adj" fmla="val 8547"/>
            </a:avLst>
          </a:prstGeom>
          <a:noFill/>
          <a:ln w="25400" cap="flat" cmpd="sng" algn="ctr">
            <a:noFill/>
            <a:prstDash val="dash"/>
            <a:round/>
            <a:headEnd type="none" w="med" len="med"/>
            <a:tailEnd type="none" w="med" len="med"/>
          </a:ln>
          <a:effectLst/>
          <a:extLst/>
        </p:spPr>
        <p:txBody>
          <a:bodyPr vert="horz" wrap="square" lIns="91427" tIns="45714" rIns="91427" bIns="45714"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350" b="0"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8" name="矩形 17"/>
          <p:cNvSpPr/>
          <p:nvPr/>
        </p:nvSpPr>
        <p:spPr>
          <a:xfrm>
            <a:off x="249918" y="3059043"/>
            <a:ext cx="4435424" cy="1519291"/>
          </a:xfrm>
          <a:prstGeom prst="rect">
            <a:avLst/>
          </a:prstGeom>
        </p:spPr>
        <p:txBody>
          <a:bodyPr wrap="square" lIns="91427" tIns="45714" rIns="91427" bIns="45714" numCol="1">
            <a:noAutofit/>
          </a:bodyPr>
          <a:lstStyle/>
          <a:p>
            <a:pPr marL="171426" marR="0" lvl="0" indent="-171426" algn="l" defTabSz="914400" rtl="0" eaLnBrk="1" fontAlgn="auto" latinLnBrk="0" hangingPunct="1">
              <a:lnSpc>
                <a:spcPct val="125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设备管理：统一记录管理井盖的位置状态、生产信息、安装信息、业主信息和维修保养记录等。</a:t>
            </a:r>
          </a:p>
          <a:p>
            <a:pPr marL="171426" marR="0" lvl="0" indent="-171426" algn="l" defTabSz="914400" rtl="0" eaLnBrk="1" fontAlgn="auto" latinLnBrk="0" hangingPunct="1">
              <a:lnSpc>
                <a:spcPct val="125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设备检测：在设定时间发送健康汇报，确保设备运行正常，及时排除设备故障。</a:t>
            </a:r>
          </a:p>
          <a:p>
            <a:pPr marL="171426" marR="0" lvl="0" indent="-171426" algn="l" defTabSz="914400" rtl="0" eaLnBrk="1" fontAlgn="auto" latinLnBrk="0" hangingPunct="1">
              <a:lnSpc>
                <a:spcPct val="125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报警功能：井盖被打开（产生</a:t>
            </a:r>
            <a:r>
              <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15°</a:t>
            </a: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以上倾角）以及发生位移（有加速度产生）及时发送报警信息至平台和手机</a:t>
            </a:r>
            <a:r>
              <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APP</a:t>
            </a: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t>
            </a:r>
          </a:p>
        </p:txBody>
      </p:sp>
      <p:sp>
        <p:nvSpPr>
          <p:cNvPr id="19" name="圆角矩形 134"/>
          <p:cNvSpPr/>
          <p:nvPr/>
        </p:nvSpPr>
        <p:spPr bwMode="auto">
          <a:xfrm>
            <a:off x="5043210" y="887352"/>
            <a:ext cx="3780228" cy="396070"/>
          </a:xfrm>
          <a:prstGeom prst="roundRect">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27" tIns="45714" rIns="91427" bIns="45714"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城市智能井盖监控系统</a:t>
            </a:r>
          </a:p>
        </p:txBody>
      </p:sp>
      <p:pic>
        <p:nvPicPr>
          <p:cNvPr id="20" name="图片 19"/>
          <p:cNvPicPr/>
          <p:nvPr/>
        </p:nvPicPr>
        <p:blipFill>
          <a:blip r:embed="rId7" cstate="email">
            <a:extLst>
              <a:ext uri="{28A0092B-C50C-407E-A947-70E740481C1C}">
                <a14:useLocalDpi xmlns:a14="http://schemas.microsoft.com/office/drawing/2010/main" xmlns="" val="0"/>
              </a:ext>
            </a:extLst>
          </a:blip>
          <a:srcRect/>
          <a:stretch>
            <a:fillRect/>
          </a:stretch>
        </p:blipFill>
        <p:spPr bwMode="auto">
          <a:xfrm>
            <a:off x="5038273" y="2608110"/>
            <a:ext cx="3806181" cy="197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矩形 20"/>
          <p:cNvSpPr/>
          <p:nvPr/>
        </p:nvSpPr>
        <p:spPr>
          <a:xfrm>
            <a:off x="5002115" y="1389854"/>
            <a:ext cx="2475938" cy="1518032"/>
          </a:xfrm>
          <a:prstGeom prst="rect">
            <a:avLst/>
          </a:prstGeom>
        </p:spPr>
        <p:txBody>
          <a:bodyPr wrap="square" lIns="91427" tIns="45714" rIns="91427" bIns="45714" numCol="1">
            <a:spAutoFit/>
          </a:bodyPr>
          <a:lstStyle/>
          <a:p>
            <a:pPr marL="0" marR="0" lvl="1" indent="-180000" algn="just" defTabSz="914400" rtl="0" eaLnBrk="1" fontAlgn="auto" latinLnBrk="0" hangingPunct="1">
              <a:lnSpc>
                <a:spcPct val="150000"/>
              </a:lnSpc>
              <a:spcBef>
                <a:spcPts val="0"/>
              </a:spcBef>
              <a:spcAft>
                <a:spcPts val="0"/>
              </a:spcAft>
              <a:buClrTx/>
              <a:buSzTx/>
              <a:buFont typeface="Wingdings" panose="05000000000000000000" pitchFamily="2" charset="2"/>
              <a:buChar char="Ø"/>
              <a:tabLst>
                <a:tab pos="318725" algn="l"/>
                <a:tab pos="914270" algn="l"/>
              </a:tabLst>
              <a:defRPr/>
            </a:pPr>
            <a:r>
              <a:rPr kumimoji="0" lang="zh-CN"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实现</a:t>
            </a:r>
            <a:r>
              <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24</a:t>
            </a:r>
            <a:r>
              <a:rPr kumimoji="0" lang="zh-CN"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小时无人巡检</a:t>
            </a:r>
          </a:p>
          <a:p>
            <a:pPr marL="0" marR="0" lvl="1" indent="-180000" algn="just" defTabSz="914400" rtl="0" eaLnBrk="1" fontAlgn="auto" latinLnBrk="0" hangingPunct="1">
              <a:lnSpc>
                <a:spcPct val="150000"/>
              </a:lnSpc>
              <a:spcBef>
                <a:spcPts val="0"/>
              </a:spcBef>
              <a:spcAft>
                <a:spcPts val="0"/>
              </a:spcAft>
              <a:buClrTx/>
              <a:buSzTx/>
              <a:buFont typeface="Wingdings" panose="05000000000000000000" pitchFamily="2" charset="2"/>
              <a:buChar char="Ø"/>
              <a:tabLst>
                <a:tab pos="318725" algn="l"/>
                <a:tab pos="914270" algn="l"/>
              </a:tabLst>
              <a:defRPr/>
            </a:pPr>
            <a:r>
              <a:rPr kumimoji="0" lang="zh-CN"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实时井盖异常报警</a:t>
            </a:r>
          </a:p>
          <a:p>
            <a:pPr marL="0" marR="0" lvl="1" indent="-180000" algn="just" defTabSz="914400" rtl="0" eaLnBrk="1" fontAlgn="auto" latinLnBrk="0" hangingPunct="1">
              <a:lnSpc>
                <a:spcPct val="150000"/>
              </a:lnSpc>
              <a:spcBef>
                <a:spcPts val="0"/>
              </a:spcBef>
              <a:spcAft>
                <a:spcPts val="0"/>
              </a:spcAft>
              <a:buClrTx/>
              <a:buSzTx/>
              <a:buFont typeface="Wingdings" panose="05000000000000000000" pitchFamily="2" charset="2"/>
              <a:buChar char="Ø"/>
              <a:tabLst>
                <a:tab pos="318725" algn="l"/>
                <a:tab pos="914270" algn="l"/>
              </a:tabLst>
              <a:defRPr/>
            </a:pPr>
            <a:r>
              <a:rPr kumimoji="0" lang="zh-CN"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实时声光报警提示，短信通知</a:t>
            </a:r>
          </a:p>
          <a:p>
            <a:pPr marL="0" marR="0" lvl="1" indent="-180000" algn="just" defTabSz="914400" rtl="0" eaLnBrk="1" fontAlgn="auto" latinLnBrk="0" hangingPunct="1">
              <a:lnSpc>
                <a:spcPct val="150000"/>
              </a:lnSpc>
              <a:spcBef>
                <a:spcPts val="0"/>
              </a:spcBef>
              <a:spcAft>
                <a:spcPts val="0"/>
              </a:spcAft>
              <a:buClrTx/>
              <a:buSzTx/>
              <a:buFont typeface="Wingdings" panose="05000000000000000000" pitchFamily="2" charset="2"/>
              <a:buChar char="Ø"/>
              <a:tabLst>
                <a:tab pos="318725" algn="l"/>
                <a:tab pos="914270" algn="l"/>
              </a:tabLst>
              <a:defRPr/>
            </a:pPr>
            <a:r>
              <a:rPr kumimoji="0" lang="zh-CN"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自动激发业务单位作业处置流程</a:t>
            </a:r>
          </a:p>
          <a:p>
            <a:pPr marL="0" marR="0" lvl="1" indent="-180000" algn="just" defTabSz="914400" rtl="0" eaLnBrk="1" fontAlgn="auto" latinLnBrk="0" hangingPunct="1">
              <a:lnSpc>
                <a:spcPct val="150000"/>
              </a:lnSpc>
              <a:spcBef>
                <a:spcPts val="0"/>
              </a:spcBef>
              <a:spcAft>
                <a:spcPts val="0"/>
              </a:spcAft>
              <a:buClrTx/>
              <a:buSzTx/>
              <a:buFont typeface="Wingdings" panose="05000000000000000000" pitchFamily="2" charset="2"/>
              <a:buChar char="Ø"/>
              <a:tabLst>
                <a:tab pos="318725" algn="l"/>
                <a:tab pos="914270" algn="l"/>
              </a:tabLst>
              <a:defRPr/>
            </a:pPr>
            <a:r>
              <a:rPr kumimoji="0" lang="zh-CN"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大幅度提升技防安全</a:t>
            </a:r>
          </a:p>
          <a:p>
            <a:pPr marL="0" marR="0" lvl="1" indent="-180000" algn="just" defTabSz="914400" rtl="0" eaLnBrk="1" fontAlgn="auto" latinLnBrk="0" hangingPunct="1">
              <a:lnSpc>
                <a:spcPct val="150000"/>
              </a:lnSpc>
              <a:spcBef>
                <a:spcPts val="0"/>
              </a:spcBef>
              <a:spcAft>
                <a:spcPts val="0"/>
              </a:spcAft>
              <a:buClrTx/>
              <a:buSzTx/>
              <a:buFont typeface="Wingdings" panose="05000000000000000000" pitchFamily="2" charset="2"/>
              <a:buChar char="Ø"/>
              <a:tabLst>
                <a:tab pos="318725" algn="l"/>
                <a:tab pos="914270" algn="l"/>
              </a:tabLst>
              <a:defRPr/>
            </a:pPr>
            <a:r>
              <a:rPr kumimoji="0" lang="zh-CN"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极大降低窨井伤人危险</a:t>
            </a:r>
          </a:p>
        </p:txBody>
      </p:sp>
    </p:spTree>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txBox="1">
            <a:spLocks/>
          </p:cNvSpPr>
          <p:nvPr/>
        </p:nvSpPr>
        <p:spPr>
          <a:xfrm>
            <a:off x="341870" y="123580"/>
            <a:ext cx="6534295" cy="432590"/>
          </a:xfrm>
          <a:prstGeom prst="rect">
            <a:avLst/>
          </a:prstGeom>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智慧新型路灯</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object 4"/>
          <p:cNvSpPr txBox="1"/>
          <p:nvPr/>
        </p:nvSpPr>
        <p:spPr>
          <a:xfrm>
            <a:off x="321599" y="758160"/>
            <a:ext cx="4580273" cy="1977849"/>
          </a:xfrm>
          <a:prstGeom prst="rect">
            <a:avLst/>
          </a:prstGeom>
        </p:spPr>
        <p:txBody>
          <a:bodyPr vert="horz" wrap="square" lIns="0" tIns="0" rIns="0" bIns="0" rtlCol="0">
            <a:spAutoFit/>
          </a:bodyPr>
          <a:lstStyle/>
          <a:p>
            <a:pPr eaLnBrk="1" fontAlgn="auto" hangingPunct="1">
              <a:lnSpc>
                <a:spcPct val="150000"/>
              </a:lnSpc>
              <a:spcBef>
                <a:spcPts val="0"/>
              </a:spcBef>
              <a:spcAft>
                <a:spcPts val="600"/>
              </a:spcAft>
              <a:defRPr/>
            </a:pPr>
            <a:r>
              <a:rPr lang="zh-CN" altLang="en-US" sz="1400" spc="-5" dirty="0">
                <a:solidFill>
                  <a:schemeClr val="bg1"/>
                </a:solidFill>
                <a:latin typeface="+mn-ea"/>
                <a:ea typeface="+mn-ea"/>
                <a:cs typeface="微软雅黑"/>
              </a:rPr>
              <a:t>集照明控制、应急求助、供电和网络等功能于一体的新型灯杆，结合智能路灯管理平台及</a:t>
            </a:r>
            <a:r>
              <a:rPr lang="en-US" altLang="zh-CN" sz="1400" spc="-5" dirty="0">
                <a:solidFill>
                  <a:schemeClr val="bg1"/>
                </a:solidFill>
                <a:latin typeface="+mn-ea"/>
                <a:ea typeface="+mn-ea"/>
                <a:cs typeface="微软雅黑"/>
              </a:rPr>
              <a:t>APP</a:t>
            </a:r>
            <a:r>
              <a:rPr lang="zh-CN" altLang="en-US" sz="1400" spc="-5" dirty="0">
                <a:solidFill>
                  <a:schemeClr val="bg1"/>
                </a:solidFill>
                <a:latin typeface="+mn-ea"/>
                <a:ea typeface="+mn-ea"/>
                <a:cs typeface="微软雅黑"/>
              </a:rPr>
              <a:t>应用，为智慧城市基础设施提供支撑</a:t>
            </a:r>
            <a:r>
              <a:rPr lang="zh-CN" altLang="en-US" sz="1400" dirty="0">
                <a:solidFill>
                  <a:schemeClr val="bg1"/>
                </a:solidFill>
                <a:latin typeface="+mn-ea"/>
                <a:ea typeface="+mn-ea"/>
                <a:cs typeface="微软雅黑"/>
              </a:rPr>
              <a:t>。</a:t>
            </a:r>
            <a:endParaRPr lang="en-US" altLang="zh-CN" sz="1400" dirty="0">
              <a:solidFill>
                <a:schemeClr val="bg1"/>
              </a:solidFill>
              <a:latin typeface="+mn-ea"/>
              <a:ea typeface="+mn-ea"/>
              <a:cs typeface="微软雅黑"/>
            </a:endParaRPr>
          </a:p>
          <a:p>
            <a:pPr marL="377190" indent="-285750">
              <a:lnSpc>
                <a:spcPct val="150000"/>
              </a:lnSpc>
              <a:buFont typeface="Wingdings" panose="05000000000000000000" pitchFamily="2" charset="2"/>
              <a:buChar char="Ø"/>
              <a:defRPr/>
            </a:pPr>
            <a:r>
              <a:rPr lang="zh-CN" altLang="en-US" sz="1400" dirty="0">
                <a:solidFill>
                  <a:schemeClr val="bg1"/>
                </a:solidFill>
                <a:latin typeface="+mn-ea"/>
                <a:ea typeface="+mn-ea"/>
              </a:rPr>
              <a:t>远程对路灯灵活地开关、调光，最大限度地节约能源</a:t>
            </a:r>
            <a:endParaRPr lang="en-US" altLang="zh-CN" sz="1400" dirty="0">
              <a:solidFill>
                <a:schemeClr val="bg1"/>
              </a:solidFill>
              <a:latin typeface="+mn-ea"/>
              <a:ea typeface="+mn-ea"/>
            </a:endParaRPr>
          </a:p>
          <a:p>
            <a:pPr marL="377190" indent="-285750">
              <a:lnSpc>
                <a:spcPct val="150000"/>
              </a:lnSpc>
              <a:buFont typeface="Wingdings" panose="05000000000000000000" pitchFamily="2" charset="2"/>
              <a:buChar char="Ø"/>
              <a:defRPr/>
            </a:pPr>
            <a:r>
              <a:rPr lang="zh-CN" altLang="en-US" sz="1400" dirty="0">
                <a:solidFill>
                  <a:schemeClr val="bg1"/>
                </a:solidFill>
                <a:latin typeface="+mn-ea"/>
                <a:ea typeface="+mn-ea"/>
              </a:rPr>
              <a:t>随时掌握路灯运行状况，故障预警，方便维修保养</a:t>
            </a:r>
            <a:endParaRPr lang="en-US" altLang="zh-CN" sz="1400" dirty="0">
              <a:solidFill>
                <a:schemeClr val="bg1"/>
              </a:solidFill>
              <a:latin typeface="+mn-ea"/>
              <a:ea typeface="+mn-ea"/>
            </a:endParaRPr>
          </a:p>
          <a:p>
            <a:pPr marL="377190" indent="-285750">
              <a:lnSpc>
                <a:spcPct val="150000"/>
              </a:lnSpc>
              <a:buFont typeface="Wingdings" panose="05000000000000000000" pitchFamily="2" charset="2"/>
              <a:buChar char="Ø"/>
              <a:defRPr/>
            </a:pPr>
            <a:r>
              <a:rPr lang="zh-CN" altLang="en-US" sz="1400" dirty="0">
                <a:solidFill>
                  <a:schemeClr val="bg1"/>
                </a:solidFill>
                <a:latin typeface="+mn-ea"/>
                <a:ea typeface="+mn-ea"/>
              </a:rPr>
              <a:t>不仅仅是路灯管理的决策，而是智慧城市切入点</a:t>
            </a:r>
          </a:p>
        </p:txBody>
      </p:sp>
      <p:grpSp>
        <p:nvGrpSpPr>
          <p:cNvPr id="5" name="组合 51"/>
          <p:cNvGrpSpPr/>
          <p:nvPr/>
        </p:nvGrpSpPr>
        <p:grpSpPr>
          <a:xfrm>
            <a:off x="5076056" y="915566"/>
            <a:ext cx="3845285" cy="3888432"/>
            <a:chOff x="4534167" y="825186"/>
            <a:chExt cx="4264365" cy="4136211"/>
          </a:xfrm>
        </p:grpSpPr>
        <p:sp>
          <p:nvSpPr>
            <p:cNvPr id="6" name="object 2"/>
            <p:cNvSpPr/>
            <p:nvPr/>
          </p:nvSpPr>
          <p:spPr>
            <a:xfrm>
              <a:off x="5628396" y="927369"/>
              <a:ext cx="2106168" cy="403402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 name="object 9"/>
            <p:cNvSpPr/>
            <p:nvPr/>
          </p:nvSpPr>
          <p:spPr>
            <a:xfrm>
              <a:off x="6854454" y="1560591"/>
              <a:ext cx="573405" cy="410845"/>
            </a:xfrm>
            <a:custGeom>
              <a:avLst/>
              <a:gdLst/>
              <a:ahLst/>
              <a:cxnLst/>
              <a:rect l="l" t="t" r="r" b="b"/>
              <a:pathLst>
                <a:path w="573404" h="410844">
                  <a:moveTo>
                    <a:pt x="0" y="0"/>
                  </a:moveTo>
                  <a:lnTo>
                    <a:pt x="286512" y="0"/>
                  </a:lnTo>
                  <a:lnTo>
                    <a:pt x="286512" y="410337"/>
                  </a:lnTo>
                  <a:lnTo>
                    <a:pt x="573024" y="410337"/>
                  </a:lnTo>
                </a:path>
              </a:pathLst>
            </a:custGeom>
            <a:ln w="2895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object 10"/>
            <p:cNvSpPr/>
            <p:nvPr/>
          </p:nvSpPr>
          <p:spPr>
            <a:xfrm>
              <a:off x="6834643" y="999760"/>
              <a:ext cx="272415" cy="205740"/>
            </a:xfrm>
            <a:custGeom>
              <a:avLst/>
              <a:gdLst/>
              <a:ahLst/>
              <a:cxnLst/>
              <a:rect l="l" t="t" r="r" b="b"/>
              <a:pathLst>
                <a:path w="272415" h="205740">
                  <a:moveTo>
                    <a:pt x="0" y="205232"/>
                  </a:moveTo>
                  <a:lnTo>
                    <a:pt x="136271" y="205232"/>
                  </a:lnTo>
                  <a:lnTo>
                    <a:pt x="136271" y="0"/>
                  </a:lnTo>
                  <a:lnTo>
                    <a:pt x="272415" y="0"/>
                  </a:lnTo>
                </a:path>
              </a:pathLst>
            </a:custGeom>
            <a:ln w="2895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 name="object 12"/>
            <p:cNvSpPr txBox="1"/>
            <p:nvPr/>
          </p:nvSpPr>
          <p:spPr>
            <a:xfrm>
              <a:off x="7407033" y="825186"/>
              <a:ext cx="648334" cy="401051"/>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无线城市</a:t>
              </a:r>
              <a:endParaRPr kumimoji="0"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a:p>
              <a:pPr marL="27940" marR="0" lvl="0" indent="0" algn="l" defTabSz="914400" rtl="0" eaLnBrk="1" fontAlgn="auto" latinLnBrk="0" hangingPunct="1">
                <a:lnSpc>
                  <a:spcPct val="100000"/>
                </a:lnSpc>
                <a:spcBef>
                  <a:spcPts val="560"/>
                </a:spcBef>
                <a:spcAft>
                  <a:spcPts val="0"/>
                </a:spcAft>
                <a:buClrTx/>
                <a:buSzTx/>
                <a:buFontTx/>
                <a:buNone/>
                <a:tabLst/>
                <a:defRPr/>
              </a:pPr>
              <a:r>
                <a:rPr kumimoji="0" sz="900" i="0" u="none" strike="noStrike" kern="1200" cap="none" spc="-15"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4</a:t>
              </a:r>
              <a:r>
                <a:rPr kumimoji="0" sz="900" i="0" u="none" strike="noStrike" kern="1200" cap="none" spc="-5"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G+</a:t>
              </a:r>
              <a:r>
                <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Wi</a:t>
              </a:r>
              <a:r>
                <a:rPr kumimoji="0" sz="900" i="0" u="none" strike="noStrike" kern="1200" cap="none" spc="-1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f</a:t>
              </a:r>
              <a:r>
                <a:rPr kumimoji="0" sz="900" i="0" u="none" strike="noStrike" kern="1200" cap="none" spc="-5"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i</a:t>
              </a:r>
              <a:endPar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10" name="object 13"/>
            <p:cNvSpPr/>
            <p:nvPr/>
          </p:nvSpPr>
          <p:spPr>
            <a:xfrm>
              <a:off x="6854454" y="2721879"/>
              <a:ext cx="966469" cy="314325"/>
            </a:xfrm>
            <a:custGeom>
              <a:avLst/>
              <a:gdLst/>
              <a:ahLst/>
              <a:cxnLst/>
              <a:rect l="l" t="t" r="r" b="b"/>
              <a:pathLst>
                <a:path w="966470" h="314325">
                  <a:moveTo>
                    <a:pt x="0" y="314198"/>
                  </a:moveTo>
                  <a:lnTo>
                    <a:pt x="483235" y="314198"/>
                  </a:lnTo>
                  <a:lnTo>
                    <a:pt x="483235" y="0"/>
                  </a:lnTo>
                  <a:lnTo>
                    <a:pt x="966343" y="0"/>
                  </a:lnTo>
                </a:path>
              </a:pathLst>
            </a:custGeom>
            <a:ln w="2895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 name="object 15"/>
            <p:cNvSpPr txBox="1"/>
            <p:nvPr/>
          </p:nvSpPr>
          <p:spPr>
            <a:xfrm>
              <a:off x="8056891" y="2576262"/>
              <a:ext cx="741641" cy="699793"/>
            </a:xfrm>
            <a:prstGeom prst="rect">
              <a:avLst/>
            </a:prstGeom>
          </p:spPr>
          <p:txBody>
            <a:bodyPr vert="horz" wrap="square" lIns="0" tIns="0" rIns="0" bIns="0" rtlCol="0">
              <a:spAutoFit/>
            </a:bodyPr>
            <a:lstStyle/>
            <a:p>
              <a:pPr marL="34290" marR="5080" lvl="0" indent="-22225" algn="l" defTabSz="914400" rtl="0" eaLnBrk="1" fontAlgn="auto" latinLnBrk="0" hangingPunct="1">
                <a:lnSpc>
                  <a:spcPct val="149800"/>
                </a:lnSpc>
                <a:spcBef>
                  <a:spcPts val="0"/>
                </a:spcBef>
                <a:spcAft>
                  <a:spcPts val="0"/>
                </a:spcAft>
                <a:buClrTx/>
                <a:buSzTx/>
                <a:buFontTx/>
                <a:buNone/>
                <a:tabLst/>
                <a:defRPr/>
              </a:pPr>
              <a:r>
                <a:rPr kumimoji="0" sz="1050" b="1"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微软雅黑"/>
                </a:rPr>
                <a:t>智能广播</a:t>
              </a: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 </a:t>
              </a:r>
              <a:r>
                <a:rPr kumimoji="0" sz="90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微软雅黑"/>
                </a:rPr>
                <a:t>政府公告</a:t>
              </a:r>
              <a:endParaRPr kumimoji="0" lang="en-US" altLang="zh-CN"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a:p>
              <a:pPr marL="34290" marR="5080" lvl="0" indent="-22225" algn="l" defTabSz="914400" rtl="0" eaLnBrk="1" fontAlgn="auto" latinLnBrk="0" hangingPunct="1">
                <a:lnSpc>
                  <a:spcPct val="149800"/>
                </a:lnSpc>
                <a:spcBef>
                  <a:spcPts val="0"/>
                </a:spcBef>
                <a:spcAft>
                  <a:spcPts val="0"/>
                </a:spcAft>
                <a:buClrTx/>
                <a:buSzTx/>
                <a:buFontTx/>
                <a:buNone/>
                <a:tabLst/>
                <a:defRPr/>
              </a:pPr>
              <a:r>
                <a:rPr kumimoji="0" sz="90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微软雅黑"/>
                </a:rPr>
                <a:t>应急指挥</a:t>
              </a:r>
              <a:endPar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12" name="object 16"/>
            <p:cNvSpPr/>
            <p:nvPr/>
          </p:nvSpPr>
          <p:spPr>
            <a:xfrm>
              <a:off x="5307595" y="1869964"/>
              <a:ext cx="1178560" cy="189230"/>
            </a:xfrm>
            <a:custGeom>
              <a:avLst/>
              <a:gdLst/>
              <a:ahLst/>
              <a:cxnLst/>
              <a:rect l="l" t="t" r="r" b="b"/>
              <a:pathLst>
                <a:path w="1178560" h="189230">
                  <a:moveTo>
                    <a:pt x="1178306" y="0"/>
                  </a:moveTo>
                  <a:lnTo>
                    <a:pt x="589152" y="0"/>
                  </a:lnTo>
                  <a:lnTo>
                    <a:pt x="589152" y="188976"/>
                  </a:lnTo>
                  <a:lnTo>
                    <a:pt x="0" y="188976"/>
                  </a:lnTo>
                </a:path>
              </a:pathLst>
            </a:custGeom>
            <a:ln w="28955">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 name="object 18"/>
            <p:cNvSpPr txBox="1"/>
            <p:nvPr/>
          </p:nvSpPr>
          <p:spPr>
            <a:xfrm>
              <a:off x="5242633" y="1846934"/>
              <a:ext cx="653988" cy="17187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智慧监控</a:t>
              </a:r>
              <a:endParaRPr kumimoji="0"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14" name="object 19"/>
            <p:cNvSpPr txBox="1"/>
            <p:nvPr/>
          </p:nvSpPr>
          <p:spPr>
            <a:xfrm>
              <a:off x="5950038" y="1919220"/>
              <a:ext cx="590372" cy="662963"/>
            </a:xfrm>
            <a:prstGeom prst="rect">
              <a:avLst/>
            </a:prstGeom>
          </p:spPr>
          <p:txBody>
            <a:bodyPr vert="horz" wrap="square" lIns="0" tIns="0" rIns="0" bIns="0" rtlCol="0">
              <a:spAutoFit/>
            </a:bodyPr>
            <a:lstStyle/>
            <a:p>
              <a:pPr marL="12700" marR="5080" lvl="0" indent="0" algn="just" defTabSz="914400" rtl="0" eaLnBrk="1" fontAlgn="auto" latinLnBrk="0" hangingPunct="1">
                <a:lnSpc>
                  <a:spcPct val="150100"/>
                </a:lnSpc>
                <a:spcBef>
                  <a:spcPts val="0"/>
                </a:spcBef>
                <a:spcAft>
                  <a:spcPts val="0"/>
                </a:spcAft>
                <a:buClrTx/>
                <a:buSzTx/>
                <a:buFontTx/>
                <a:buNone/>
                <a:tabLst/>
                <a:defRPr/>
              </a:pPr>
              <a:r>
                <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公共安防 视频监控 智能识别</a:t>
              </a:r>
            </a:p>
          </p:txBody>
        </p:sp>
        <p:sp>
          <p:nvSpPr>
            <p:cNvPr id="15" name="object 21"/>
            <p:cNvSpPr txBox="1"/>
            <p:nvPr/>
          </p:nvSpPr>
          <p:spPr>
            <a:xfrm>
              <a:off x="7465578" y="1647511"/>
              <a:ext cx="643568" cy="685743"/>
            </a:xfrm>
            <a:prstGeom prst="rect">
              <a:avLst/>
            </a:prstGeom>
          </p:spPr>
          <p:txBody>
            <a:bodyPr vert="horz" wrap="square" lIns="0" tIns="0" rIns="0" bIns="0" rtlCol="0">
              <a:spAutoFit/>
            </a:bodyPr>
            <a:lstStyle/>
            <a:p>
              <a:pPr marL="12700" marR="5080" lvl="0" indent="13335" algn="l" defTabSz="914400" rtl="0" eaLnBrk="1" fontAlgn="auto" latinLnBrk="0" hangingPunct="1">
                <a:lnSpc>
                  <a:spcPct val="147400"/>
                </a:lnSpc>
                <a:spcBef>
                  <a:spcPts val="0"/>
                </a:spcBef>
                <a:spcAft>
                  <a:spcPts val="0"/>
                </a:spcAft>
                <a:buClrTx/>
                <a:buSzTx/>
                <a:buFontTx/>
                <a:buNone/>
                <a:tabLst/>
                <a:defRPr/>
              </a:pP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智慧照明 </a:t>
              </a:r>
              <a:r>
                <a:rPr kumimoji="0" sz="900" i="0" u="none" strike="noStrike" kern="1200" cap="none" spc="-5"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LE</a:t>
              </a:r>
              <a:r>
                <a:rPr kumimoji="0" sz="900" i="0" u="none" strike="noStrike" kern="1200" cap="none" spc="-2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D</a:t>
              </a:r>
              <a:r>
                <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照明 智能控制</a:t>
              </a:r>
            </a:p>
          </p:txBody>
        </p:sp>
        <p:sp>
          <p:nvSpPr>
            <p:cNvPr id="16" name="object 22"/>
            <p:cNvSpPr/>
            <p:nvPr/>
          </p:nvSpPr>
          <p:spPr>
            <a:xfrm>
              <a:off x="5493522" y="3236992"/>
              <a:ext cx="969644" cy="334010"/>
            </a:xfrm>
            <a:custGeom>
              <a:avLst/>
              <a:gdLst/>
              <a:ahLst/>
              <a:cxnLst/>
              <a:rect l="l" t="t" r="r" b="b"/>
              <a:pathLst>
                <a:path w="969645" h="334010">
                  <a:moveTo>
                    <a:pt x="0" y="0"/>
                  </a:moveTo>
                  <a:lnTo>
                    <a:pt x="484759" y="0"/>
                  </a:lnTo>
                  <a:lnTo>
                    <a:pt x="484759" y="333882"/>
                  </a:lnTo>
                  <a:lnTo>
                    <a:pt x="969645" y="333882"/>
                  </a:lnTo>
                </a:path>
              </a:pathLst>
            </a:custGeom>
            <a:ln w="2895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7" name="object 24"/>
            <p:cNvSpPr txBox="1"/>
            <p:nvPr/>
          </p:nvSpPr>
          <p:spPr>
            <a:xfrm>
              <a:off x="4697229" y="3348242"/>
              <a:ext cx="655959" cy="17187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sz="1050" b="1" dirty="0">
                  <a:solidFill>
                    <a:schemeClr val="bg1"/>
                  </a:solidFill>
                  <a:latin typeface="微软雅黑" panose="020B0503020204020204" pitchFamily="34" charset="-122"/>
                  <a:ea typeface="微软雅黑" panose="020B0503020204020204" pitchFamily="34" charset="-122"/>
                </a:rPr>
                <a:t>信息交互</a:t>
              </a:r>
            </a:p>
          </p:txBody>
        </p:sp>
        <p:sp>
          <p:nvSpPr>
            <p:cNvPr id="18" name="object 25"/>
            <p:cNvSpPr txBox="1"/>
            <p:nvPr/>
          </p:nvSpPr>
          <p:spPr>
            <a:xfrm>
              <a:off x="4731546" y="3509061"/>
              <a:ext cx="635100" cy="662963"/>
            </a:xfrm>
            <a:prstGeom prst="rect">
              <a:avLst/>
            </a:prstGeom>
          </p:spPr>
          <p:txBody>
            <a:bodyPr vert="horz" wrap="square" lIns="0" tIns="0" rIns="0" bIns="0" rtlCol="0">
              <a:spAutoFit/>
            </a:bodyPr>
            <a:lstStyle/>
            <a:p>
              <a:pPr marL="12700" marR="5080" lvl="0" indent="0" algn="just" defTabSz="914400" rtl="0" eaLnBrk="1" fontAlgn="auto" latinLnBrk="0" hangingPunct="1">
                <a:lnSpc>
                  <a:spcPct val="150100"/>
                </a:lnSpc>
                <a:spcBef>
                  <a:spcPts val="0"/>
                </a:spcBef>
                <a:spcAft>
                  <a:spcPts val="0"/>
                </a:spcAft>
                <a:buClrTx/>
                <a:buSzTx/>
                <a:buFontTx/>
                <a:buNone/>
                <a:tabLst/>
                <a:defRPr/>
              </a:pPr>
              <a:r>
                <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政府公告 信息发布 信息查询</a:t>
              </a:r>
            </a:p>
          </p:txBody>
        </p:sp>
        <p:sp>
          <p:nvSpPr>
            <p:cNvPr id="19" name="object 27"/>
            <p:cNvSpPr txBox="1"/>
            <p:nvPr/>
          </p:nvSpPr>
          <p:spPr>
            <a:xfrm>
              <a:off x="7282454" y="3745180"/>
              <a:ext cx="699761" cy="704500"/>
            </a:xfrm>
            <a:prstGeom prst="rect">
              <a:avLst/>
            </a:prstGeom>
          </p:spPr>
          <p:txBody>
            <a:bodyPr vert="horz" wrap="square" lIns="0" tIns="0" rIns="0" bIns="0" rtlCol="0">
              <a:spAutoFit/>
            </a:bodyPr>
            <a:lstStyle/>
            <a:p>
              <a:pPr marL="63500" marR="5080" lvl="0" indent="-50800" algn="just" defTabSz="914400" rtl="0" eaLnBrk="1" fontAlgn="auto" latinLnBrk="0" hangingPunct="1">
                <a:lnSpc>
                  <a:spcPct val="150500"/>
                </a:lnSpc>
                <a:spcBef>
                  <a:spcPts val="0"/>
                </a:spcBef>
                <a:spcAft>
                  <a:spcPts val="0"/>
                </a:spcAft>
                <a:buClrTx/>
                <a:buSzTx/>
                <a:buFontTx/>
                <a:buNone/>
                <a:tabLst/>
                <a:defRPr/>
              </a:pP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应急求助 </a:t>
              </a:r>
              <a:r>
                <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一键求助 </a:t>
              </a:r>
              <a:r>
                <a:rPr kumimoji="0" sz="900" i="0" u="none" strike="noStrike" kern="1200" cap="none" spc="-5"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语音对讲</a:t>
              </a:r>
              <a:endPar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20" name="object 28"/>
            <p:cNvSpPr/>
            <p:nvPr/>
          </p:nvSpPr>
          <p:spPr>
            <a:xfrm>
              <a:off x="5751078" y="4044712"/>
              <a:ext cx="753110" cy="152400"/>
            </a:xfrm>
            <a:custGeom>
              <a:avLst/>
              <a:gdLst/>
              <a:ahLst/>
              <a:cxnLst/>
              <a:rect l="l" t="t" r="r" b="b"/>
              <a:pathLst>
                <a:path w="753110" h="152400">
                  <a:moveTo>
                    <a:pt x="752728" y="0"/>
                  </a:moveTo>
                  <a:lnTo>
                    <a:pt x="675893" y="0"/>
                  </a:lnTo>
                  <a:lnTo>
                    <a:pt x="675893" y="151866"/>
                  </a:lnTo>
                  <a:lnTo>
                    <a:pt x="0" y="151866"/>
                  </a:lnTo>
                </a:path>
              </a:pathLst>
            </a:custGeom>
            <a:ln w="2895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1" name="object 30"/>
            <p:cNvSpPr txBox="1"/>
            <p:nvPr/>
          </p:nvSpPr>
          <p:spPr>
            <a:xfrm>
              <a:off x="5709168" y="3954016"/>
              <a:ext cx="637117" cy="17187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绿色能源</a:t>
              </a:r>
              <a:endParaRPr kumimoji="0"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22" name="object 31"/>
            <p:cNvSpPr txBox="1"/>
            <p:nvPr/>
          </p:nvSpPr>
          <p:spPr>
            <a:xfrm>
              <a:off x="5831851" y="4221860"/>
              <a:ext cx="587501" cy="441974"/>
            </a:xfrm>
            <a:prstGeom prst="rect">
              <a:avLst/>
            </a:prstGeom>
          </p:spPr>
          <p:txBody>
            <a:bodyPr vert="horz" wrap="square" lIns="0" tIns="0" rIns="0" bIns="0" rtlCol="0">
              <a:spAutoFit/>
            </a:bodyPr>
            <a:lstStyle/>
            <a:p>
              <a:pPr marL="12700" marR="5080" lvl="0" indent="0" algn="l" defTabSz="914400" rtl="0" eaLnBrk="1" fontAlgn="auto" latinLnBrk="0" hangingPunct="1">
                <a:lnSpc>
                  <a:spcPct val="150000"/>
                </a:lnSpc>
                <a:spcBef>
                  <a:spcPts val="0"/>
                </a:spcBef>
                <a:spcAft>
                  <a:spcPts val="0"/>
                </a:spcAft>
                <a:buClrTx/>
                <a:buSzTx/>
                <a:buFontTx/>
                <a:buNone/>
                <a:tabLst/>
                <a:defRPr/>
              </a:pPr>
              <a:r>
                <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汽车充电 手机充电</a:t>
              </a:r>
            </a:p>
          </p:txBody>
        </p:sp>
        <p:sp>
          <p:nvSpPr>
            <p:cNvPr id="23" name="object 33"/>
            <p:cNvSpPr txBox="1"/>
            <p:nvPr/>
          </p:nvSpPr>
          <p:spPr>
            <a:xfrm>
              <a:off x="5126238" y="1062294"/>
              <a:ext cx="689553" cy="17187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智能感知</a:t>
              </a:r>
              <a:endParaRPr kumimoji="0"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24" name="object 34"/>
            <p:cNvSpPr txBox="1"/>
            <p:nvPr/>
          </p:nvSpPr>
          <p:spPr>
            <a:xfrm>
              <a:off x="5048257" y="1283186"/>
              <a:ext cx="831152" cy="147324"/>
            </a:xfrm>
            <a:prstGeom prst="rect">
              <a:avLst/>
            </a:prstGeom>
          </p:spPr>
          <p:txBody>
            <a:bodyPr vert="horz" wrap="square" lIns="0" tIns="0" rIns="0" bIns="0" rtlCol="0">
              <a:spAutoFit/>
            </a:bodyPr>
            <a:lstStyle/>
            <a:p>
              <a:pPr marL="241300" marR="5080" lvl="0" indent="-228600" algn="l" defTabSz="914400" rtl="0" eaLnBrk="1" fontAlgn="auto" latinLnBrk="0" hangingPunct="1">
                <a:lnSpc>
                  <a:spcPct val="100000"/>
                </a:lnSpc>
                <a:spcBef>
                  <a:spcPts val="0"/>
                </a:spcBef>
                <a:spcAft>
                  <a:spcPts val="0"/>
                </a:spcAft>
                <a:buClrTx/>
                <a:buSzTx/>
                <a:buFontTx/>
                <a:buNone/>
                <a:tabLst/>
                <a:defRPr/>
              </a:pPr>
              <a:r>
                <a:rPr kumimoji="0" sz="90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微软雅黑"/>
                </a:rPr>
                <a:t>路灯精准定位</a:t>
              </a:r>
              <a:endPar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25" name="object 35"/>
            <p:cNvSpPr/>
            <p:nvPr/>
          </p:nvSpPr>
          <p:spPr>
            <a:xfrm>
              <a:off x="6065022" y="1155208"/>
              <a:ext cx="354330" cy="265430"/>
            </a:xfrm>
            <a:custGeom>
              <a:avLst/>
              <a:gdLst/>
              <a:ahLst/>
              <a:cxnLst/>
              <a:rect l="l" t="t" r="r" b="b"/>
              <a:pathLst>
                <a:path w="354329" h="265430">
                  <a:moveTo>
                    <a:pt x="353822" y="265429"/>
                  </a:moveTo>
                  <a:lnTo>
                    <a:pt x="315341" y="265429"/>
                  </a:lnTo>
                  <a:lnTo>
                    <a:pt x="315341" y="0"/>
                  </a:lnTo>
                  <a:lnTo>
                    <a:pt x="0" y="0"/>
                  </a:lnTo>
                </a:path>
              </a:pathLst>
            </a:custGeom>
            <a:ln w="28955">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6" name="object 36"/>
            <p:cNvSpPr/>
            <p:nvPr/>
          </p:nvSpPr>
          <p:spPr>
            <a:xfrm>
              <a:off x="7248409" y="1696989"/>
              <a:ext cx="178307" cy="20421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7" name="object 37"/>
            <p:cNvSpPr/>
            <p:nvPr/>
          </p:nvSpPr>
          <p:spPr>
            <a:xfrm>
              <a:off x="5402845" y="3326145"/>
              <a:ext cx="178308" cy="204215"/>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8" name="object 38"/>
            <p:cNvSpPr/>
            <p:nvPr/>
          </p:nvSpPr>
          <p:spPr>
            <a:xfrm>
              <a:off x="7819909" y="2617486"/>
              <a:ext cx="185927" cy="20573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9" name="object 39"/>
            <p:cNvSpPr/>
            <p:nvPr/>
          </p:nvSpPr>
          <p:spPr>
            <a:xfrm>
              <a:off x="5047752" y="1809766"/>
              <a:ext cx="169163" cy="257555"/>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0" name="object 40"/>
            <p:cNvSpPr/>
            <p:nvPr/>
          </p:nvSpPr>
          <p:spPr>
            <a:xfrm>
              <a:off x="7129536" y="872505"/>
              <a:ext cx="234696" cy="251460"/>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1" name="object 41"/>
            <p:cNvSpPr/>
            <p:nvPr/>
          </p:nvSpPr>
          <p:spPr>
            <a:xfrm>
              <a:off x="6957324" y="3736101"/>
              <a:ext cx="239268" cy="307847"/>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2" name="object 42"/>
            <p:cNvSpPr/>
            <p:nvPr/>
          </p:nvSpPr>
          <p:spPr>
            <a:xfrm>
              <a:off x="5540004" y="4101862"/>
              <a:ext cx="169163" cy="353567"/>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3" name="object 43"/>
            <p:cNvSpPr/>
            <p:nvPr/>
          </p:nvSpPr>
          <p:spPr>
            <a:xfrm>
              <a:off x="5896621" y="1067577"/>
              <a:ext cx="167639" cy="329184"/>
            </a:xfrm>
            <a:prstGeom prst="rect">
              <a:avLst/>
            </a:prstGeom>
            <a:blipFill>
              <a:blip r:embed="rId1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4" name="object 44"/>
            <p:cNvSpPr/>
            <p:nvPr/>
          </p:nvSpPr>
          <p:spPr>
            <a:xfrm>
              <a:off x="6709674" y="3890787"/>
              <a:ext cx="248285" cy="0"/>
            </a:xfrm>
            <a:custGeom>
              <a:avLst/>
              <a:gdLst/>
              <a:ahLst/>
              <a:cxnLst/>
              <a:rect l="l" t="t" r="r" b="b"/>
              <a:pathLst>
                <a:path w="248284">
                  <a:moveTo>
                    <a:pt x="0" y="0"/>
                  </a:moveTo>
                  <a:lnTo>
                    <a:pt x="248285" y="0"/>
                  </a:lnTo>
                </a:path>
              </a:pathLst>
            </a:custGeom>
            <a:ln w="2895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5" name="object 45"/>
            <p:cNvSpPr/>
            <p:nvPr/>
          </p:nvSpPr>
          <p:spPr>
            <a:xfrm>
              <a:off x="4749810" y="2740167"/>
              <a:ext cx="1718310" cy="287655"/>
            </a:xfrm>
            <a:custGeom>
              <a:avLst/>
              <a:gdLst/>
              <a:ahLst/>
              <a:cxnLst/>
              <a:rect l="l" t="t" r="r" b="b"/>
              <a:pathLst>
                <a:path w="1718310" h="287655">
                  <a:moveTo>
                    <a:pt x="1718310" y="287528"/>
                  </a:moveTo>
                  <a:lnTo>
                    <a:pt x="859155" y="287528"/>
                  </a:lnTo>
                  <a:lnTo>
                    <a:pt x="859155" y="0"/>
                  </a:lnTo>
                  <a:lnTo>
                    <a:pt x="0" y="0"/>
                  </a:lnTo>
                </a:path>
              </a:pathLst>
            </a:custGeom>
            <a:ln w="28955">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6" name="object 47"/>
            <p:cNvSpPr txBox="1"/>
            <p:nvPr/>
          </p:nvSpPr>
          <p:spPr>
            <a:xfrm>
              <a:off x="4829111" y="2514193"/>
              <a:ext cx="664411" cy="171879"/>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rPr>
                <a:t>环境监测</a:t>
              </a:r>
              <a:endParaRPr kumimoji="0"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37" name="object 48"/>
            <p:cNvSpPr/>
            <p:nvPr/>
          </p:nvSpPr>
          <p:spPr>
            <a:xfrm>
              <a:off x="4534167" y="2640345"/>
              <a:ext cx="163062" cy="233171"/>
            </a:xfrm>
            <a:prstGeom prst="rect">
              <a:avLst/>
            </a:prstGeom>
            <a:blipFill>
              <a:blip r:embed="rId1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8" name="object 49"/>
            <p:cNvSpPr txBox="1"/>
            <p:nvPr/>
          </p:nvSpPr>
          <p:spPr>
            <a:xfrm>
              <a:off x="4744472" y="2833201"/>
              <a:ext cx="795531" cy="14732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00" i="0" u="none" strike="noStrike" kern="1200" cap="none" spc="-5"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微软雅黑"/>
                </a:rPr>
                <a:t>环境、气</a:t>
              </a:r>
              <a:r>
                <a:rPr kumimoji="0" sz="90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微软雅黑"/>
                </a:rPr>
                <a:t>象</a:t>
              </a:r>
              <a:endParaRPr kumimoji="0" sz="9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a:endParaRPr>
            </a:p>
          </p:txBody>
        </p:sp>
        <p:sp>
          <p:nvSpPr>
            <p:cNvPr id="39" name="object 57"/>
            <p:cNvSpPr/>
            <p:nvPr/>
          </p:nvSpPr>
          <p:spPr>
            <a:xfrm>
              <a:off x="6969516" y="1419622"/>
              <a:ext cx="1376680" cy="1042669"/>
            </a:xfrm>
            <a:custGeom>
              <a:avLst/>
              <a:gdLst/>
              <a:ahLst/>
              <a:cxnLst/>
              <a:rect l="l" t="t" r="r" b="b"/>
              <a:pathLst>
                <a:path w="1376679" h="1042669">
                  <a:moveTo>
                    <a:pt x="0" y="521208"/>
                  </a:moveTo>
                  <a:lnTo>
                    <a:pt x="2281" y="478453"/>
                  </a:lnTo>
                  <a:lnTo>
                    <a:pt x="9006" y="436652"/>
                  </a:lnTo>
                  <a:lnTo>
                    <a:pt x="19999" y="395938"/>
                  </a:lnTo>
                  <a:lnTo>
                    <a:pt x="35082" y="356445"/>
                  </a:lnTo>
                  <a:lnTo>
                    <a:pt x="54078" y="318307"/>
                  </a:lnTo>
                  <a:lnTo>
                    <a:pt x="76809" y="281659"/>
                  </a:lnTo>
                  <a:lnTo>
                    <a:pt x="103099" y="246634"/>
                  </a:lnTo>
                  <a:lnTo>
                    <a:pt x="132770" y="213366"/>
                  </a:lnTo>
                  <a:lnTo>
                    <a:pt x="165646" y="181989"/>
                  </a:lnTo>
                  <a:lnTo>
                    <a:pt x="201549" y="152638"/>
                  </a:lnTo>
                  <a:lnTo>
                    <a:pt x="240301" y="125446"/>
                  </a:lnTo>
                  <a:lnTo>
                    <a:pt x="281726" y="100547"/>
                  </a:lnTo>
                  <a:lnTo>
                    <a:pt x="325647" y="78076"/>
                  </a:lnTo>
                  <a:lnTo>
                    <a:pt x="371886" y="58166"/>
                  </a:lnTo>
                  <a:lnTo>
                    <a:pt x="420266" y="40951"/>
                  </a:lnTo>
                  <a:lnTo>
                    <a:pt x="470611" y="26566"/>
                  </a:lnTo>
                  <a:lnTo>
                    <a:pt x="522742" y="15144"/>
                  </a:lnTo>
                  <a:lnTo>
                    <a:pt x="576483" y="6820"/>
                  </a:lnTo>
                  <a:lnTo>
                    <a:pt x="631657" y="1727"/>
                  </a:lnTo>
                  <a:lnTo>
                    <a:pt x="688085" y="0"/>
                  </a:lnTo>
                  <a:lnTo>
                    <a:pt x="744514" y="1727"/>
                  </a:lnTo>
                  <a:lnTo>
                    <a:pt x="799688" y="6820"/>
                  </a:lnTo>
                  <a:lnTo>
                    <a:pt x="853429" y="15144"/>
                  </a:lnTo>
                  <a:lnTo>
                    <a:pt x="905560" y="26566"/>
                  </a:lnTo>
                  <a:lnTo>
                    <a:pt x="955905" y="40951"/>
                  </a:lnTo>
                  <a:lnTo>
                    <a:pt x="1004285" y="58166"/>
                  </a:lnTo>
                  <a:lnTo>
                    <a:pt x="1050524" y="78076"/>
                  </a:lnTo>
                  <a:lnTo>
                    <a:pt x="1094445" y="100547"/>
                  </a:lnTo>
                  <a:lnTo>
                    <a:pt x="1135870" y="125446"/>
                  </a:lnTo>
                  <a:lnTo>
                    <a:pt x="1174622" y="152638"/>
                  </a:lnTo>
                  <a:lnTo>
                    <a:pt x="1210525" y="181989"/>
                  </a:lnTo>
                  <a:lnTo>
                    <a:pt x="1243401" y="213366"/>
                  </a:lnTo>
                  <a:lnTo>
                    <a:pt x="1273072" y="246634"/>
                  </a:lnTo>
                  <a:lnTo>
                    <a:pt x="1299362" y="281659"/>
                  </a:lnTo>
                  <a:lnTo>
                    <a:pt x="1322093" y="318307"/>
                  </a:lnTo>
                  <a:lnTo>
                    <a:pt x="1341089" y="356445"/>
                  </a:lnTo>
                  <a:lnTo>
                    <a:pt x="1356172" y="395938"/>
                  </a:lnTo>
                  <a:lnTo>
                    <a:pt x="1367165" y="436652"/>
                  </a:lnTo>
                  <a:lnTo>
                    <a:pt x="1373890" y="478453"/>
                  </a:lnTo>
                  <a:lnTo>
                    <a:pt x="1376172" y="521208"/>
                  </a:lnTo>
                  <a:lnTo>
                    <a:pt x="1373890" y="563962"/>
                  </a:lnTo>
                  <a:lnTo>
                    <a:pt x="1367165" y="605763"/>
                  </a:lnTo>
                  <a:lnTo>
                    <a:pt x="1356172" y="646477"/>
                  </a:lnTo>
                  <a:lnTo>
                    <a:pt x="1341089" y="685970"/>
                  </a:lnTo>
                  <a:lnTo>
                    <a:pt x="1322093" y="724108"/>
                  </a:lnTo>
                  <a:lnTo>
                    <a:pt x="1299362" y="760756"/>
                  </a:lnTo>
                  <a:lnTo>
                    <a:pt x="1273072" y="795781"/>
                  </a:lnTo>
                  <a:lnTo>
                    <a:pt x="1243401" y="829049"/>
                  </a:lnTo>
                  <a:lnTo>
                    <a:pt x="1210525" y="860426"/>
                  </a:lnTo>
                  <a:lnTo>
                    <a:pt x="1174623" y="889777"/>
                  </a:lnTo>
                  <a:lnTo>
                    <a:pt x="1135870" y="916969"/>
                  </a:lnTo>
                  <a:lnTo>
                    <a:pt x="1094445" y="941868"/>
                  </a:lnTo>
                  <a:lnTo>
                    <a:pt x="1050524" y="964339"/>
                  </a:lnTo>
                  <a:lnTo>
                    <a:pt x="1004285" y="984249"/>
                  </a:lnTo>
                  <a:lnTo>
                    <a:pt x="955905" y="1001464"/>
                  </a:lnTo>
                  <a:lnTo>
                    <a:pt x="905560" y="1015849"/>
                  </a:lnTo>
                  <a:lnTo>
                    <a:pt x="853429" y="1027271"/>
                  </a:lnTo>
                  <a:lnTo>
                    <a:pt x="799688" y="1035595"/>
                  </a:lnTo>
                  <a:lnTo>
                    <a:pt x="744514" y="1040688"/>
                  </a:lnTo>
                  <a:lnTo>
                    <a:pt x="688085" y="1042416"/>
                  </a:lnTo>
                  <a:lnTo>
                    <a:pt x="631657" y="1040688"/>
                  </a:lnTo>
                  <a:lnTo>
                    <a:pt x="576483" y="1035595"/>
                  </a:lnTo>
                  <a:lnTo>
                    <a:pt x="522742" y="1027271"/>
                  </a:lnTo>
                  <a:lnTo>
                    <a:pt x="470611" y="1015849"/>
                  </a:lnTo>
                  <a:lnTo>
                    <a:pt x="420266" y="1001464"/>
                  </a:lnTo>
                  <a:lnTo>
                    <a:pt x="371886" y="984249"/>
                  </a:lnTo>
                  <a:lnTo>
                    <a:pt x="325647" y="964339"/>
                  </a:lnTo>
                  <a:lnTo>
                    <a:pt x="281726" y="941868"/>
                  </a:lnTo>
                  <a:lnTo>
                    <a:pt x="240301" y="916969"/>
                  </a:lnTo>
                  <a:lnTo>
                    <a:pt x="201549" y="889777"/>
                  </a:lnTo>
                  <a:lnTo>
                    <a:pt x="165646" y="860426"/>
                  </a:lnTo>
                  <a:lnTo>
                    <a:pt x="132770" y="829049"/>
                  </a:lnTo>
                  <a:lnTo>
                    <a:pt x="103099" y="795781"/>
                  </a:lnTo>
                  <a:lnTo>
                    <a:pt x="76809" y="760756"/>
                  </a:lnTo>
                  <a:lnTo>
                    <a:pt x="54078" y="724108"/>
                  </a:lnTo>
                  <a:lnTo>
                    <a:pt x="35082" y="685970"/>
                  </a:lnTo>
                  <a:lnTo>
                    <a:pt x="19999" y="646477"/>
                  </a:lnTo>
                  <a:lnTo>
                    <a:pt x="9006" y="605763"/>
                  </a:lnTo>
                  <a:lnTo>
                    <a:pt x="2281" y="563962"/>
                  </a:lnTo>
                  <a:lnTo>
                    <a:pt x="0" y="521208"/>
                  </a:lnTo>
                  <a:close/>
                </a:path>
              </a:pathLst>
            </a:custGeom>
            <a:ln w="9144">
              <a:solidFill>
                <a:srgbClr val="C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pic>
        <p:nvPicPr>
          <p:cNvPr id="40" name="图片 39"/>
          <p:cNvPicPr>
            <a:picLocks noChangeAspect="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32851" y="3056032"/>
            <a:ext cx="2741502" cy="1707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 name="云形标注 26"/>
          <p:cNvSpPr/>
          <p:nvPr/>
        </p:nvSpPr>
        <p:spPr bwMode="auto">
          <a:xfrm>
            <a:off x="2653659" y="2851041"/>
            <a:ext cx="2047595" cy="1121307"/>
          </a:xfrm>
          <a:prstGeom prst="cloudCallout">
            <a:avLst>
              <a:gd name="adj1" fmla="val -63862"/>
              <a:gd name="adj2" fmla="val 36276"/>
            </a:avLst>
          </a:prstGeom>
          <a:ln>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zh-CN" altLang="en-US" sz="1200" dirty="0">
                <a:solidFill>
                  <a:schemeClr val="bg1"/>
                </a:solidFill>
                <a:latin typeface="+mn-ea"/>
                <a:ea typeface="+mn-ea"/>
              </a:rPr>
              <a:t>照明动态实时监测、智能分析，按需照明，节能率达</a:t>
            </a:r>
            <a:r>
              <a:rPr lang="en-US" altLang="zh-CN" sz="1200" dirty="0">
                <a:solidFill>
                  <a:schemeClr val="bg1"/>
                </a:solidFill>
                <a:latin typeface="+mn-ea"/>
                <a:ea typeface="+mn-ea"/>
              </a:rPr>
              <a:t>50%</a:t>
            </a: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a:spLocks/>
          </p:cNvSpPr>
          <p:nvPr/>
        </p:nvSpPr>
        <p:spPr bwMode="auto">
          <a:xfrm>
            <a:off x="341313" y="123825"/>
            <a:ext cx="6534150" cy="43180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智能消防栓监控</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圆角矩形 21"/>
          <p:cNvSpPr/>
          <p:nvPr/>
        </p:nvSpPr>
        <p:spPr bwMode="auto">
          <a:xfrm>
            <a:off x="361435" y="723647"/>
            <a:ext cx="3994597" cy="4036440"/>
          </a:xfrm>
          <a:prstGeom prst="roundRect">
            <a:avLst>
              <a:gd name="adj" fmla="val 8547"/>
            </a:avLst>
          </a:prstGeom>
          <a:noFill/>
          <a:ln w="25400" cap="flat" cmpd="dbl" algn="ctr">
            <a:noFill/>
            <a:prstDash val="solid"/>
            <a:round/>
            <a:headEnd type="none" w="med" len="med"/>
            <a:tailEnd type="none" w="med" len="med"/>
          </a:ln>
          <a:effectLst/>
          <a:extLst/>
        </p:spPr>
        <p:txBody>
          <a:bodyPr vert="horz" wrap="square" lIns="91427" tIns="45714" rIns="91427" bIns="45714"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35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5" name="圆角矩形 24"/>
          <p:cNvSpPr/>
          <p:nvPr/>
        </p:nvSpPr>
        <p:spPr bwMode="auto">
          <a:xfrm>
            <a:off x="4768020" y="759644"/>
            <a:ext cx="4124459" cy="4000442"/>
          </a:xfrm>
          <a:prstGeom prst="roundRect">
            <a:avLst>
              <a:gd name="adj" fmla="val 3368"/>
            </a:avLst>
          </a:prstGeom>
          <a:noFill/>
          <a:ln w="9525" cap="flat" cmpd="sng" algn="ctr">
            <a:solidFill>
              <a:srgbClr val="558ED5"/>
            </a:solidFill>
            <a:prstDash val="solid"/>
            <a:round/>
            <a:headEnd type="none" w="med" len="med"/>
            <a:tailEnd type="none" w="med" len="med"/>
          </a:ln>
          <a:effectLst/>
          <a:extLst/>
        </p:spPr>
        <p:txBody>
          <a:bodyPr vert="horz" wrap="square" lIns="91427" tIns="45714" rIns="91427" bIns="45714"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350" b="0"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 name="矩形 5"/>
          <p:cNvSpPr/>
          <p:nvPr/>
        </p:nvSpPr>
        <p:spPr>
          <a:xfrm>
            <a:off x="162015" y="687082"/>
            <a:ext cx="4345087" cy="2108257"/>
          </a:xfrm>
          <a:prstGeom prst="rect">
            <a:avLst/>
          </a:prstGeom>
        </p:spPr>
        <p:txBody>
          <a:bodyPr wrap="square" lIns="91427" tIns="45714" rIns="91427" bIns="45714">
            <a:spAutoFit/>
          </a:bodyPr>
          <a:lstStyle/>
          <a:p>
            <a:pPr marL="91440" marR="0" lvl="0" defTabSz="914400" latinLnBrk="0">
              <a:lnSpc>
                <a:spcPct val="150000"/>
              </a:lnSpc>
              <a:spcBef>
                <a:spcPts val="0"/>
              </a:spcBef>
              <a:spcAft>
                <a:spcPts val="600"/>
              </a:spcAft>
              <a:buClrTx/>
              <a:buSzTx/>
              <a:tabLst/>
              <a:defRPr/>
            </a:pPr>
            <a:r>
              <a:rPr lang="zh-CN" altLang="en-US"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在</a:t>
            </a:r>
            <a:r>
              <a:rPr lang="zh-CN" altLang="zh-CN"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不改变消防栓外观</a:t>
            </a:r>
            <a:r>
              <a:rPr lang="zh-CN" altLang="en-US"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的基础上，使用消防栓防盗水报警装置</a:t>
            </a:r>
            <a:r>
              <a:rPr lang="zh-CN" altLang="zh-CN"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直接替换原有</a:t>
            </a:r>
            <a:r>
              <a:rPr lang="en-US" altLang="zh-CN"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100mm</a:t>
            </a:r>
            <a:r>
              <a:rPr lang="zh-CN" altLang="zh-CN"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出水口闷盖</a:t>
            </a:r>
            <a:r>
              <a:rPr lang="zh-CN" altLang="en-US"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，通过</a:t>
            </a:r>
            <a:r>
              <a:rPr lang="en-US" altLang="zh-CN"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NB-</a:t>
            </a:r>
            <a:r>
              <a:rPr lang="en-US" altLang="zh-CN" sz="1400" dirty="0" err="1">
                <a:solidFill>
                  <a:schemeClr val="bg1"/>
                </a:solidFill>
                <a:latin typeface="微软雅黑" panose="020B0503020204020204" pitchFamily="34" charset="-122"/>
                <a:ea typeface="微软雅黑" panose="020B0503020204020204" pitchFamily="34" charset="-122"/>
                <a:sym typeface="Calibri" panose="020F0502020204030204" pitchFamily="34" charset="0"/>
              </a:rPr>
              <a:t>IoT</a:t>
            </a:r>
            <a:r>
              <a:rPr lang="zh-CN" altLang="en-US"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网络将报警信息及数据远传给监控中心实时监控。</a:t>
            </a:r>
            <a:endParaRPr lang="en-US" altLang="zh-CN"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a:p>
            <a:pPr marL="377190" marR="0" lvl="0" indent="-285750" defTabSz="914400" latinLnBrk="0">
              <a:lnSpc>
                <a:spcPct val="150000"/>
              </a:lnSpc>
              <a:buClrTx/>
              <a:buSzTx/>
              <a:buFont typeface="Wingdings" panose="05000000000000000000" pitchFamily="2" charset="2"/>
              <a:buChar char="Ø"/>
              <a:tabLst/>
              <a:defRPr/>
            </a:pPr>
            <a:r>
              <a:rPr lang="zh-CN" altLang="en-US" sz="1400" dirty="0">
                <a:solidFill>
                  <a:schemeClr val="bg1"/>
                </a:solidFill>
                <a:latin typeface="+mn-ea"/>
                <a:ea typeface="+mn-ea"/>
              </a:rPr>
              <a:t>功能：开盖报警、破坏报警、压力监测、撞倒报警、出水报警</a:t>
            </a:r>
            <a:endParaRPr lang="en-US" altLang="zh-CN" sz="1400" dirty="0">
              <a:solidFill>
                <a:schemeClr val="bg1"/>
              </a:solidFill>
              <a:latin typeface="+mn-ea"/>
              <a:ea typeface="+mn-ea"/>
            </a:endParaRPr>
          </a:p>
        </p:txBody>
      </p:sp>
      <p:sp>
        <p:nvSpPr>
          <p:cNvPr id="7" name="矩形 6"/>
          <p:cNvSpPr/>
          <p:nvPr/>
        </p:nvSpPr>
        <p:spPr>
          <a:xfrm>
            <a:off x="202012" y="2951801"/>
            <a:ext cx="2159539" cy="307764"/>
          </a:xfrm>
          <a:prstGeom prst="rect">
            <a:avLst/>
          </a:prstGeom>
        </p:spPr>
        <p:txBody>
          <a:bodyPr wrap="none" lIns="91427" tIns="45714" rIns="91427" bIns="45714">
            <a:spAutoFit/>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1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消防栓监控要解决的问题</a:t>
            </a:r>
            <a:endParaRPr kumimoji="0" lang="zh-CN" altLang="en-US" sz="1400" b="1" i="0" u="none" strike="noStrike" kern="1200" cap="none" spc="0" normalizeH="0" baseline="0" noProof="0" dirty="0">
              <a:ln>
                <a:noFill/>
              </a:ln>
              <a:solidFill>
                <a:schemeClr val="bg1"/>
              </a:solidFill>
              <a:effectLst/>
              <a:uLnTx/>
              <a:uFillTx/>
              <a:latin typeface="Arial"/>
              <a:ea typeface="黑体" panose="02010609060101010101" pitchFamily="49" charset="-122"/>
              <a:cs typeface="+mn-cs"/>
            </a:endParaRPr>
          </a:p>
        </p:txBody>
      </p:sp>
      <p:sp>
        <p:nvSpPr>
          <p:cNvPr id="8" name="矩形 7"/>
          <p:cNvSpPr/>
          <p:nvPr/>
        </p:nvSpPr>
        <p:spPr>
          <a:xfrm>
            <a:off x="225412" y="3309702"/>
            <a:ext cx="4659206" cy="984520"/>
          </a:xfrm>
          <a:prstGeom prst="rect">
            <a:avLst/>
          </a:prstGeom>
        </p:spPr>
        <p:txBody>
          <a:bodyPr wrap="square" numCol="2">
            <a:noAutofit/>
          </a:bodyPr>
          <a:lstStyle/>
          <a:p>
            <a:pPr marL="24" marR="0" lvl="1" indent="-1714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zh-CN" altLang="en-US" sz="1400" dirty="0">
                <a:solidFill>
                  <a:schemeClr val="bg1"/>
                </a:solidFill>
                <a:latin typeface="微软雅黑" panose="020B0503020204020204" pitchFamily="34" charset="-122"/>
                <a:ea typeface="微软雅黑" panose="020B0503020204020204" pitchFamily="34" charset="-122"/>
              </a:rPr>
              <a:t>人为破坏消防栓</a:t>
            </a:r>
            <a:endParaRPr lang="en-US" altLang="zh-CN" sz="1400" dirty="0">
              <a:solidFill>
                <a:schemeClr val="bg1"/>
              </a:solidFill>
              <a:latin typeface="微软雅黑" panose="020B0503020204020204" pitchFamily="34" charset="-122"/>
              <a:ea typeface="微软雅黑" panose="020B0503020204020204" pitchFamily="34" charset="-122"/>
            </a:endParaRPr>
          </a:p>
          <a:p>
            <a:pPr marL="24" marR="0" lvl="1" indent="-1714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zh-CN" altLang="en-US" sz="1400" dirty="0">
                <a:solidFill>
                  <a:schemeClr val="bg1"/>
                </a:solidFill>
                <a:latin typeface="微软雅黑" panose="020B0503020204020204" pitchFamily="34" charset="-122"/>
                <a:ea typeface="微软雅黑" panose="020B0503020204020204" pitchFamily="34" charset="-122"/>
              </a:rPr>
              <a:t>一些不法分子盗窃消防栓</a:t>
            </a:r>
            <a:endParaRPr lang="en-US" altLang="zh-CN" sz="1400" dirty="0">
              <a:solidFill>
                <a:schemeClr val="bg1"/>
              </a:solidFill>
              <a:latin typeface="微软雅黑" panose="020B0503020204020204" pitchFamily="34" charset="-122"/>
              <a:ea typeface="微软雅黑" panose="020B0503020204020204" pitchFamily="34" charset="-122"/>
            </a:endParaRPr>
          </a:p>
          <a:p>
            <a:pPr marL="24" marR="0" lvl="1" indent="-1714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zh-CN" altLang="en-US" sz="1400" dirty="0">
                <a:solidFill>
                  <a:schemeClr val="bg1"/>
                </a:solidFill>
                <a:latin typeface="微软雅黑" panose="020B0503020204020204" pitchFamily="34" charset="-122"/>
                <a:ea typeface="微软雅黑" panose="020B0503020204020204" pitchFamily="34" charset="-122"/>
              </a:rPr>
              <a:t>市政消防栓监管不到位</a:t>
            </a:r>
            <a:endParaRPr lang="en-US" altLang="zh-CN" sz="1400" dirty="0">
              <a:solidFill>
                <a:schemeClr val="bg1"/>
              </a:solidFill>
              <a:latin typeface="微软雅黑" panose="020B0503020204020204" pitchFamily="34" charset="-122"/>
              <a:ea typeface="微软雅黑" panose="020B0503020204020204" pitchFamily="34" charset="-122"/>
            </a:endParaRPr>
          </a:p>
          <a:p>
            <a:pPr marL="24" lvl="1" indent="-171450" eaLnBrk="1" fontAlgn="auto" hangingPunct="1">
              <a:lnSpc>
                <a:spcPct val="150000"/>
              </a:lnSpc>
              <a:spcBef>
                <a:spcPts val="0"/>
              </a:spcBef>
              <a:spcAft>
                <a:spcPts val="0"/>
              </a:spcAft>
              <a:buFont typeface="Wingdings" panose="05000000000000000000" pitchFamily="2" charset="2"/>
              <a:buChar char="Ø"/>
              <a:defRPr/>
            </a:pPr>
            <a:r>
              <a:rPr lang="zh-CN" altLang="en-US" sz="1400" dirty="0">
                <a:solidFill>
                  <a:schemeClr val="bg1"/>
                </a:solidFill>
                <a:latin typeface="微软雅黑" panose="020B0503020204020204" pitchFamily="34" charset="-122"/>
                <a:ea typeface="微软雅黑" panose="020B0503020204020204" pitchFamily="34" charset="-122"/>
              </a:rPr>
              <a:t>非法盗用消防栓免费水</a:t>
            </a:r>
            <a:endParaRPr lang="en-US" altLang="zh-CN" sz="1400" dirty="0">
              <a:solidFill>
                <a:schemeClr val="bg1"/>
              </a:solidFill>
              <a:latin typeface="微软雅黑" panose="020B0503020204020204" pitchFamily="34" charset="-122"/>
              <a:ea typeface="微软雅黑" panose="020B0503020204020204" pitchFamily="34" charset="-122"/>
            </a:endParaRPr>
          </a:p>
          <a:p>
            <a:pPr marL="24" lvl="1" indent="-171450" eaLnBrk="1" fontAlgn="auto" hangingPunct="1">
              <a:lnSpc>
                <a:spcPct val="150000"/>
              </a:lnSpc>
              <a:spcBef>
                <a:spcPts val="0"/>
              </a:spcBef>
              <a:spcAft>
                <a:spcPts val="0"/>
              </a:spcAft>
              <a:buFont typeface="Wingdings" panose="05000000000000000000" pitchFamily="2" charset="2"/>
              <a:buChar char="Ø"/>
              <a:defRPr/>
            </a:pPr>
            <a:r>
              <a:rPr lang="zh-CN" altLang="en-US" sz="1400" dirty="0">
                <a:solidFill>
                  <a:schemeClr val="bg1"/>
                </a:solidFill>
                <a:latin typeface="微软雅黑" panose="020B0503020204020204" pitchFamily="34" charset="-122"/>
                <a:ea typeface="微软雅黑" panose="020B0503020204020204" pitchFamily="34" charset="-122"/>
              </a:rPr>
              <a:t>擅自拆除、迁移消防栓</a:t>
            </a:r>
            <a:endParaRPr lang="en-US" altLang="zh-CN" sz="1400" dirty="0">
              <a:solidFill>
                <a:schemeClr val="bg1"/>
              </a:solidFill>
              <a:latin typeface="微软雅黑" panose="020B0503020204020204" pitchFamily="34" charset="-122"/>
              <a:ea typeface="微软雅黑" panose="020B0503020204020204" pitchFamily="34" charset="-122"/>
            </a:endParaRPr>
          </a:p>
          <a:p>
            <a:pPr marL="24" lvl="1" indent="-171450" eaLnBrk="1" fontAlgn="auto" hangingPunct="1">
              <a:lnSpc>
                <a:spcPct val="150000"/>
              </a:lnSpc>
              <a:spcBef>
                <a:spcPts val="0"/>
              </a:spcBef>
              <a:spcAft>
                <a:spcPts val="0"/>
              </a:spcAft>
              <a:buFont typeface="Wingdings" panose="05000000000000000000" pitchFamily="2" charset="2"/>
              <a:buChar char="Ø"/>
              <a:defRPr/>
            </a:pPr>
            <a:r>
              <a:rPr lang="zh-CN" altLang="en-US" sz="1400" dirty="0">
                <a:solidFill>
                  <a:schemeClr val="bg1"/>
                </a:solidFill>
                <a:latin typeface="微软雅黑" panose="020B0503020204020204" pitchFamily="34" charset="-122"/>
                <a:ea typeface="微软雅黑" panose="020B0503020204020204" pitchFamily="34" charset="-122"/>
              </a:rPr>
              <a:t>埋压、圈占市政消防栓</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9" name="圆角矩形 38"/>
          <p:cNvSpPr/>
          <p:nvPr/>
        </p:nvSpPr>
        <p:spPr bwMode="auto">
          <a:xfrm>
            <a:off x="4768019" y="759644"/>
            <a:ext cx="4124460" cy="426392"/>
          </a:xfrm>
          <a:prstGeom prst="roundRect">
            <a:avLst>
              <a:gd name="adj" fmla="val 31679"/>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27" tIns="45714" rIns="91427" bIns="45714" numCol="1" rtlCol="0" anchor="ctr" anchorCtr="0" compatLnSpc="1">
            <a:prstTxWarp prst="textNoShape">
              <a:avLst/>
            </a:prstTxWarp>
          </a:bodyPr>
          <a:lstStyle/>
          <a:p>
            <a:pPr algn="ctr" eaLnBrk="1" fontAlgn="auto" hangingPunct="1">
              <a:spcBef>
                <a:spcPts val="0"/>
              </a:spcBef>
              <a:spcAft>
                <a:spcPts val="0"/>
              </a:spcAft>
            </a:pPr>
            <a:r>
              <a:rPr lang="zh-CN" altLang="en-US" sz="1500" b="1" dirty="0">
                <a:solidFill>
                  <a:schemeClr val="bg1"/>
                </a:solidFill>
                <a:latin typeface="微软雅黑" panose="020B0503020204020204" pitchFamily="34" charset="-122"/>
                <a:ea typeface="微软雅黑" panose="020B0503020204020204" pitchFamily="34" charset="-122"/>
              </a:rPr>
              <a:t>消防设备智能实时监控系统</a:t>
            </a:r>
          </a:p>
        </p:txBody>
      </p:sp>
      <p:cxnSp>
        <p:nvCxnSpPr>
          <p:cNvPr id="10" name="直接连接符 9"/>
          <p:cNvCxnSpPr>
            <a:cxnSpLocks/>
          </p:cNvCxnSpPr>
          <p:nvPr/>
        </p:nvCxnSpPr>
        <p:spPr bwMode="auto">
          <a:xfrm flipH="1">
            <a:off x="7844826" y="1848897"/>
            <a:ext cx="380023" cy="2598"/>
          </a:xfrm>
          <a:prstGeom prst="line">
            <a:avLst/>
          </a:prstGeom>
          <a:ln w="1905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矩形 131"/>
          <p:cNvSpPr>
            <a:spLocks noChangeArrowheads="1"/>
          </p:cNvSpPr>
          <p:nvPr/>
        </p:nvSpPr>
        <p:spPr bwMode="auto">
          <a:xfrm>
            <a:off x="5020774" y="3142356"/>
            <a:ext cx="3465909" cy="1534715"/>
          </a:xfrm>
          <a:prstGeom prst="rect">
            <a:avLst/>
          </a:prstGeom>
          <a:solidFill>
            <a:srgbClr val="F2F2F2"/>
          </a:solidFill>
          <a:ln w="635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chemeClr val="bg1"/>
              </a:solidFill>
              <a:sym typeface="Calibri" panose="020F0502020204030204" pitchFamily="34" charset="0"/>
            </a:endParaRPr>
          </a:p>
        </p:txBody>
      </p:sp>
      <p:sp>
        <p:nvSpPr>
          <p:cNvPr id="12" name="矩形 134"/>
          <p:cNvSpPr>
            <a:spLocks noChangeArrowheads="1"/>
          </p:cNvSpPr>
          <p:nvPr/>
        </p:nvSpPr>
        <p:spPr bwMode="auto">
          <a:xfrm>
            <a:off x="6644787" y="3023293"/>
            <a:ext cx="1437084" cy="1595438"/>
          </a:xfrm>
          <a:prstGeom prst="rect">
            <a:avLst/>
          </a:prstGeom>
          <a:solidFill>
            <a:srgbClr val="F8CBAD"/>
          </a:solidFill>
          <a:ln w="19050">
            <a:solidFill>
              <a:srgbClr val="AE5A2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chemeClr val="bg1"/>
              </a:solidFill>
              <a:sym typeface="Calibri" panose="020F0502020204030204" pitchFamily="34" charset="0"/>
            </a:endParaRPr>
          </a:p>
        </p:txBody>
      </p:sp>
      <p:pic>
        <p:nvPicPr>
          <p:cNvPr id="13" name="图片 39"/>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16049" y="1956493"/>
            <a:ext cx="2566988" cy="25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椭圆 153"/>
          <p:cNvSpPr>
            <a:spLocks noChangeArrowheads="1"/>
          </p:cNvSpPr>
          <p:nvPr/>
        </p:nvSpPr>
        <p:spPr bwMode="auto">
          <a:xfrm>
            <a:off x="6644787" y="2958999"/>
            <a:ext cx="1451372" cy="175022"/>
          </a:xfrm>
          <a:prstGeom prst="ellipse">
            <a:avLst/>
          </a:prstGeom>
          <a:blipFill dpi="0" rotWithShape="0">
            <a:blip r:embed="rId3" cstate="print"/>
            <a:srcRect/>
            <a:tile tx="0" ty="0" sx="100000" sy="100000" flip="none" algn="tl"/>
          </a:blipFill>
          <a:ln w="19050">
            <a:solidFill>
              <a:srgbClr val="40404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chemeClr val="bg1"/>
              </a:solidFill>
              <a:sym typeface="Calibri" panose="020F0502020204030204" pitchFamily="34" charset="0"/>
            </a:endParaRPr>
          </a:p>
        </p:txBody>
      </p:sp>
      <p:pic>
        <p:nvPicPr>
          <p:cNvPr id="15" name="图片 51" descr="压变（朝左）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21087" y="3750765"/>
            <a:ext cx="92869" cy="2214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6" name="任意多边形 56"/>
          <p:cNvSpPr>
            <a:spLocks/>
          </p:cNvSpPr>
          <p:nvPr/>
        </p:nvSpPr>
        <p:spPr bwMode="auto">
          <a:xfrm>
            <a:off x="7090081" y="3667422"/>
            <a:ext cx="425053" cy="117872"/>
          </a:xfrm>
          <a:custGeom>
            <a:avLst/>
            <a:gdLst>
              <a:gd name="T0" fmla="*/ 2147483647 w 444"/>
              <a:gd name="T1" fmla="*/ 0 h 213"/>
              <a:gd name="T2" fmla="*/ 2147483647 w 444"/>
              <a:gd name="T3" fmla="*/ 2147483647 h 213"/>
              <a:gd name="T4" fmla="*/ 2147483647 w 444"/>
              <a:gd name="T5" fmla="*/ 2147483647 h 213"/>
              <a:gd name="T6" fmla="*/ 2147483647 w 444"/>
              <a:gd name="T7" fmla="*/ 2147483647 h 213"/>
              <a:gd name="T8" fmla="*/ 2147483647 w 444"/>
              <a:gd name="T9" fmla="*/ 2147483647 h 213"/>
              <a:gd name="T10" fmla="*/ 2147483647 w 444"/>
              <a:gd name="T11" fmla="*/ 2147483647 h 2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4" h="213">
                <a:moveTo>
                  <a:pt x="9" y="0"/>
                </a:moveTo>
                <a:cubicBezTo>
                  <a:pt x="10" y="19"/>
                  <a:pt x="0" y="66"/>
                  <a:pt x="24" y="105"/>
                </a:cubicBezTo>
                <a:cubicBezTo>
                  <a:pt x="48" y="144"/>
                  <a:pt x="87" y="177"/>
                  <a:pt x="129" y="195"/>
                </a:cubicBezTo>
                <a:cubicBezTo>
                  <a:pt x="171" y="213"/>
                  <a:pt x="192" y="198"/>
                  <a:pt x="234" y="195"/>
                </a:cubicBezTo>
                <a:cubicBezTo>
                  <a:pt x="276" y="192"/>
                  <a:pt x="297" y="180"/>
                  <a:pt x="339" y="180"/>
                </a:cubicBezTo>
                <a:cubicBezTo>
                  <a:pt x="381" y="180"/>
                  <a:pt x="425" y="192"/>
                  <a:pt x="444" y="195"/>
                </a:cubicBezTo>
              </a:path>
            </a:pathLst>
          </a:custGeom>
          <a:noFill/>
          <a:ln w="9525" cmpd="sng">
            <a:solidFill>
              <a:srgbClr val="00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a:solidFill>
                <a:schemeClr val="bg1"/>
              </a:solidFill>
            </a:endParaRPr>
          </a:p>
        </p:txBody>
      </p:sp>
      <p:pic>
        <p:nvPicPr>
          <p:cNvPr id="17" name="图片 145"/>
          <p:cNvPicPr preferRelativeResize="0">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3785887">
            <a:off x="6028639" y="2313086"/>
            <a:ext cx="190500" cy="17740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cxnSp>
        <p:nvCxnSpPr>
          <p:cNvPr id="18" name="直接连接符 17"/>
          <p:cNvCxnSpPr>
            <a:cxnSpLocks/>
          </p:cNvCxnSpPr>
          <p:nvPr/>
        </p:nvCxnSpPr>
        <p:spPr bwMode="auto">
          <a:xfrm flipV="1">
            <a:off x="6213838" y="2093579"/>
            <a:ext cx="601814" cy="289929"/>
          </a:xfrm>
          <a:prstGeom prst="line">
            <a:avLst/>
          </a:prstGeom>
          <a:ln w="1905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文本框 21"/>
          <p:cNvSpPr txBox="1">
            <a:spLocks noChangeArrowheads="1"/>
          </p:cNvSpPr>
          <p:nvPr/>
        </p:nvSpPr>
        <p:spPr bwMode="auto">
          <a:xfrm>
            <a:off x="5910970" y="1984627"/>
            <a:ext cx="771660"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50" dirty="0">
                <a:solidFill>
                  <a:schemeClr val="bg1"/>
                </a:solidFill>
                <a:sym typeface="Calibri" panose="020F0502020204030204" pitchFamily="34" charset="0"/>
              </a:rPr>
              <a:t>NB-</a:t>
            </a:r>
            <a:r>
              <a:rPr lang="en-US" altLang="zh-CN" sz="1050" dirty="0" err="1">
                <a:solidFill>
                  <a:schemeClr val="bg1"/>
                </a:solidFill>
                <a:sym typeface="Calibri" panose="020F0502020204030204" pitchFamily="34" charset="0"/>
              </a:rPr>
              <a:t>IoT</a:t>
            </a:r>
            <a:endParaRPr lang="zh-CN" altLang="en-US" sz="1050" dirty="0">
              <a:solidFill>
                <a:schemeClr val="bg1"/>
              </a:solidFill>
              <a:sym typeface="Calibri" panose="020F0502020204030204" pitchFamily="34" charset="0"/>
            </a:endParaRPr>
          </a:p>
        </p:txBody>
      </p:sp>
      <p:grpSp>
        <p:nvGrpSpPr>
          <p:cNvPr id="20" name="组合 5"/>
          <p:cNvGrpSpPr>
            <a:grpSpLocks/>
          </p:cNvGrpSpPr>
          <p:nvPr/>
        </p:nvGrpSpPr>
        <p:grpSpPr bwMode="auto">
          <a:xfrm>
            <a:off x="8068993" y="1597728"/>
            <a:ext cx="790575" cy="704850"/>
            <a:chOff x="3863974" y="3476810"/>
            <a:chExt cx="1054099" cy="939800"/>
          </a:xfrm>
        </p:grpSpPr>
        <p:pic>
          <p:nvPicPr>
            <p:cNvPr id="21" name="图片 104" descr="手机APP"/>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102896" y="3476810"/>
              <a:ext cx="429349" cy="62747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2" name="文本框 25"/>
            <p:cNvSpPr txBox="1">
              <a:spLocks noChangeArrowheads="1"/>
            </p:cNvSpPr>
            <p:nvPr/>
          </p:nvSpPr>
          <p:spPr bwMode="auto">
            <a:xfrm>
              <a:off x="3863974" y="4078055"/>
              <a:ext cx="1054099" cy="338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05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手机</a:t>
              </a:r>
              <a:r>
                <a:rPr lang="en-US" altLang="zh-CN" sz="105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APP</a:t>
              </a:r>
              <a:endParaRPr lang="zh-CN" altLang="en-US" sz="105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grpSp>
      <p:sp>
        <p:nvSpPr>
          <p:cNvPr id="23" name="文本框 33"/>
          <p:cNvSpPr txBox="1">
            <a:spLocks noChangeArrowheads="1"/>
          </p:cNvSpPr>
          <p:nvPr/>
        </p:nvSpPr>
        <p:spPr bwMode="auto">
          <a:xfrm>
            <a:off x="6619783" y="4231777"/>
            <a:ext cx="1462088"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050">
                <a:solidFill>
                  <a:schemeClr val="bg1"/>
                </a:solidFill>
                <a:latin typeface="微软雅黑" panose="020B0503020204020204" pitchFamily="34" charset="-122"/>
                <a:ea typeface="微软雅黑" panose="020B0503020204020204" pitchFamily="34" charset="-122"/>
                <a:sym typeface="Calibri" panose="020F0502020204030204" pitchFamily="34" charset="0"/>
              </a:rPr>
              <a:t>消防栓专用取水管道</a:t>
            </a:r>
          </a:p>
        </p:txBody>
      </p:sp>
      <p:grpSp>
        <p:nvGrpSpPr>
          <p:cNvPr id="24" name="组合 3"/>
          <p:cNvGrpSpPr>
            <a:grpSpLocks/>
          </p:cNvGrpSpPr>
          <p:nvPr/>
        </p:nvGrpSpPr>
        <p:grpSpPr bwMode="auto">
          <a:xfrm>
            <a:off x="7031739" y="3253085"/>
            <a:ext cx="891780" cy="416721"/>
            <a:chOff x="3174744" y="4443425"/>
            <a:chExt cx="1183924" cy="815727"/>
          </a:xfrm>
        </p:grpSpPr>
        <p:pic>
          <p:nvPicPr>
            <p:cNvPr id="25" name="图片 161"/>
            <p:cNvPicPr preferRelativeResize="0">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174744" y="4554252"/>
              <a:ext cx="184083" cy="704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6" name="文本框 2"/>
            <p:cNvSpPr txBox="1">
              <a:spLocks noChangeArrowheads="1"/>
            </p:cNvSpPr>
            <p:nvPr/>
          </p:nvSpPr>
          <p:spPr bwMode="auto">
            <a:xfrm>
              <a:off x="3263725" y="4443425"/>
              <a:ext cx="1094943" cy="6088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750" dirty="0">
                  <a:solidFill>
                    <a:schemeClr val="bg1"/>
                  </a:solidFill>
                  <a:latin typeface="宋体" panose="02010600030101010101" pitchFamily="2" charset="-122"/>
                  <a:sym typeface="Calibri" panose="020F0502020204030204" pitchFamily="34" charset="0"/>
                </a:rPr>
                <a:t>DATA-7601</a:t>
              </a:r>
            </a:p>
            <a:p>
              <a:pPr algn="ctr"/>
              <a:r>
                <a:rPr lang="zh-CN" altLang="en-US" sz="750" dirty="0">
                  <a:solidFill>
                    <a:schemeClr val="bg1"/>
                  </a:solidFill>
                  <a:latin typeface="宋体" panose="02010600030101010101" pitchFamily="2" charset="-122"/>
                  <a:sym typeface="Calibri" panose="020F0502020204030204" pitchFamily="34" charset="0"/>
                </a:rPr>
                <a:t>微功耗测控终端</a:t>
              </a:r>
              <a:endParaRPr lang="zh-CN" altLang="zh-CN" sz="750" dirty="0">
                <a:solidFill>
                  <a:schemeClr val="bg1"/>
                </a:solidFill>
                <a:sym typeface="Calibri" panose="020F0502020204030204" pitchFamily="34" charset="0"/>
              </a:endParaRPr>
            </a:p>
          </p:txBody>
        </p:sp>
      </p:grpSp>
      <p:sp>
        <p:nvSpPr>
          <p:cNvPr id="27" name="文本框 2"/>
          <p:cNvSpPr txBox="1">
            <a:spLocks noChangeArrowheads="1"/>
          </p:cNvSpPr>
          <p:nvPr/>
        </p:nvSpPr>
        <p:spPr bwMode="auto">
          <a:xfrm>
            <a:off x="6936490" y="3757909"/>
            <a:ext cx="778669" cy="219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zh-CN" altLang="en-US" sz="825">
                <a:solidFill>
                  <a:schemeClr val="bg1"/>
                </a:solidFill>
                <a:latin typeface="微软雅黑" panose="020B0503020204020204" pitchFamily="34" charset="-122"/>
                <a:ea typeface="微软雅黑" panose="020B0503020204020204" pitchFamily="34" charset="-122"/>
                <a:sym typeface="Calibri" panose="020F0502020204030204" pitchFamily="34" charset="0"/>
              </a:rPr>
              <a:t>压力变送器</a:t>
            </a:r>
            <a:endParaRPr lang="zh-CN" altLang="zh-CN" sz="825">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8" name="文本框 2"/>
          <p:cNvSpPr txBox="1">
            <a:spLocks noChangeArrowheads="1"/>
          </p:cNvSpPr>
          <p:nvPr/>
        </p:nvSpPr>
        <p:spPr bwMode="auto">
          <a:xfrm>
            <a:off x="8029484" y="3709094"/>
            <a:ext cx="330994" cy="46434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zh-CN" altLang="en-US" sz="105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表井</a:t>
            </a:r>
            <a:endParaRPr lang="zh-CN" altLang="zh-CN" sz="105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9" name="组合 6"/>
          <p:cNvGrpSpPr>
            <a:grpSpLocks/>
          </p:cNvGrpSpPr>
          <p:nvPr/>
        </p:nvGrpSpPr>
        <p:grpSpPr bwMode="auto">
          <a:xfrm>
            <a:off x="6729254" y="1474292"/>
            <a:ext cx="1234678" cy="1037900"/>
            <a:chOff x="3296253" y="2342456"/>
            <a:chExt cx="1646236" cy="1383866"/>
          </a:xfrm>
        </p:grpSpPr>
        <p:sp>
          <p:nvSpPr>
            <p:cNvPr id="30" name="文本框 2"/>
            <p:cNvSpPr txBox="1">
              <a:spLocks noChangeArrowheads="1"/>
            </p:cNvSpPr>
            <p:nvPr/>
          </p:nvSpPr>
          <p:spPr bwMode="auto">
            <a:xfrm>
              <a:off x="3351415" y="3411997"/>
              <a:ext cx="1590674" cy="3143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zh-CN" altLang="en-US" sz="1050" b="1" dirty="0">
                  <a:solidFill>
                    <a:schemeClr val="bg1"/>
                  </a:solidFill>
                  <a:latin typeface="宋体" panose="02010600030101010101" pitchFamily="2" charset="-122"/>
                  <a:sym typeface="Calibri" panose="020F0502020204030204" pitchFamily="34" charset="0"/>
                </a:rPr>
                <a:t>消防栓监控中心</a:t>
              </a:r>
              <a:endParaRPr lang="zh-CN" altLang="zh-CN" sz="1050" dirty="0">
                <a:solidFill>
                  <a:schemeClr val="bg1"/>
                </a:solidFill>
                <a:sym typeface="Calibri" panose="020F0502020204030204" pitchFamily="34" charset="0"/>
              </a:endParaRPr>
            </a:p>
          </p:txBody>
        </p:sp>
        <p:pic>
          <p:nvPicPr>
            <p:cNvPr id="31" name="图片 8"/>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96253" y="2342456"/>
              <a:ext cx="1646236" cy="1228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2" name="图片 12"/>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285053" y="1373022"/>
            <a:ext cx="357656" cy="3622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图片 13"/>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904061" y="1322737"/>
            <a:ext cx="357656" cy="405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4" name="直接箭头连接符 33"/>
          <p:cNvCxnSpPr>
            <a:cxnSpLocks/>
          </p:cNvCxnSpPr>
          <p:nvPr/>
        </p:nvCxnSpPr>
        <p:spPr>
          <a:xfrm flipH="1" flipV="1">
            <a:off x="5342187" y="1750515"/>
            <a:ext cx="427626" cy="887163"/>
          </a:xfrm>
          <a:prstGeom prst="straightConnector1">
            <a:avLst/>
          </a:prstGeom>
          <a:ln w="25400">
            <a:solidFill>
              <a:srgbClr val="DAA600"/>
            </a:solidFill>
            <a:tailEnd type="triangle"/>
          </a:ln>
        </p:spPr>
        <p:style>
          <a:lnRef idx="1">
            <a:schemeClr val="accent1"/>
          </a:lnRef>
          <a:fillRef idx="0">
            <a:schemeClr val="accent1"/>
          </a:fillRef>
          <a:effectRef idx="0">
            <a:schemeClr val="accent1"/>
          </a:effectRef>
          <a:fontRef idx="minor">
            <a:schemeClr val="tx1"/>
          </a:fontRef>
        </p:style>
      </p:cxnSp>
      <p:sp>
        <p:nvSpPr>
          <p:cNvPr id="35" name="椭圆 34"/>
          <p:cNvSpPr/>
          <p:nvPr/>
        </p:nvSpPr>
        <p:spPr bwMode="auto">
          <a:xfrm>
            <a:off x="5726059" y="2645928"/>
            <a:ext cx="352855" cy="317499"/>
          </a:xfrm>
          <a:prstGeom prst="ellipse">
            <a:avLst/>
          </a:prstGeom>
          <a:noFill/>
          <a:ln>
            <a:solidFill>
              <a:srgbClr val="DAA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36" name="文本框 13"/>
          <p:cNvSpPr txBox="1">
            <a:spLocks noChangeArrowheads="1"/>
          </p:cNvSpPr>
          <p:nvPr/>
        </p:nvSpPr>
        <p:spPr bwMode="auto">
          <a:xfrm>
            <a:off x="5563786" y="1356441"/>
            <a:ext cx="96690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0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消防栓防盗水报警装置</a:t>
            </a:r>
          </a:p>
        </p:txBody>
      </p:sp>
    </p:spTree>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txBox="1">
            <a:spLocks/>
          </p:cNvSpPr>
          <p:nvPr/>
        </p:nvSpPr>
        <p:spPr>
          <a:xfrm>
            <a:off x="341868" y="123580"/>
            <a:ext cx="6534295" cy="432590"/>
          </a:xfrm>
          <a:prstGeom prst="rect">
            <a:avLst/>
          </a:prstGeom>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智能停车应用</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Rectangle 7"/>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Arial" charset="0"/>
              <a:ea typeface="宋体" charset="-122"/>
              <a:cs typeface="+mn-cs"/>
            </a:endParaRPr>
          </a:p>
        </p:txBody>
      </p:sp>
      <p:sp>
        <p:nvSpPr>
          <p:cNvPr id="5" name="object 282"/>
          <p:cNvSpPr txBox="1"/>
          <p:nvPr/>
        </p:nvSpPr>
        <p:spPr>
          <a:xfrm>
            <a:off x="265379" y="1767122"/>
            <a:ext cx="3580344" cy="931409"/>
          </a:xfrm>
          <a:prstGeom prst="rect">
            <a:avLst/>
          </a:prstGeom>
        </p:spPr>
        <p:txBody>
          <a:bodyPr vert="horz" wrap="square" lIns="0" tIns="0" rIns="0" bIns="0" rtlCol="0">
            <a:spAutoFit/>
          </a:bodyPr>
          <a:lstStyle/>
          <a:p>
            <a:pPr marL="12700">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cs typeface="微软雅黑"/>
              </a:rPr>
              <a:t>快速部署</a:t>
            </a:r>
            <a:endParaRPr lang="en-US" altLang="zh-CN" sz="1400" b="1" dirty="0">
              <a:solidFill>
                <a:schemeClr val="bg1"/>
              </a:solidFill>
              <a:latin typeface="微软雅黑" panose="020B0503020204020204" pitchFamily="34" charset="-122"/>
              <a:ea typeface="微软雅黑" panose="020B0503020204020204" pitchFamily="34" charset="-122"/>
              <a:cs typeface="微软雅黑"/>
            </a:endParaRPr>
          </a:p>
          <a:p>
            <a:pPr marL="184150" indent="-171450">
              <a:lnSpc>
                <a:spcPct val="150000"/>
              </a:lnSpc>
              <a:buFont typeface="Wingdings" panose="05000000000000000000" pitchFamily="2" charset="2"/>
              <a:buChar char="Ø"/>
            </a:pPr>
            <a:r>
              <a:rPr sz="1400" dirty="0" err="1">
                <a:solidFill>
                  <a:schemeClr val="bg1"/>
                </a:solidFill>
                <a:latin typeface="微软雅黑" panose="020B0503020204020204" pitchFamily="34" charset="-122"/>
                <a:ea typeface="微软雅黑" panose="020B0503020204020204" pitchFamily="34" charset="-122"/>
                <a:cs typeface="微软雅黑"/>
              </a:rPr>
              <a:t>地磁</a:t>
            </a:r>
            <a:r>
              <a:rPr lang="zh-CN" altLang="en-US" sz="1400" dirty="0">
                <a:solidFill>
                  <a:schemeClr val="bg1"/>
                </a:solidFill>
                <a:latin typeface="微软雅黑" panose="020B0503020204020204" pitchFamily="34" charset="-122"/>
                <a:ea typeface="微软雅黑" panose="020B0503020204020204" pitchFamily="34" charset="-122"/>
                <a:cs typeface="微软雅黑"/>
              </a:rPr>
              <a:t>车</a:t>
            </a:r>
            <a:r>
              <a:rPr sz="1400" dirty="0" err="1">
                <a:solidFill>
                  <a:schemeClr val="bg1"/>
                </a:solidFill>
                <a:latin typeface="微软雅黑" panose="020B0503020204020204" pitchFamily="34" charset="-122"/>
                <a:ea typeface="微软雅黑" panose="020B0503020204020204" pitchFamily="34" charset="-122"/>
                <a:cs typeface="微软雅黑"/>
              </a:rPr>
              <a:t>检器无线通讯，无需网关</a:t>
            </a:r>
            <a:r>
              <a:rPr sz="1400" dirty="0">
                <a:solidFill>
                  <a:schemeClr val="bg1"/>
                </a:solidFill>
                <a:latin typeface="微软雅黑" panose="020B0503020204020204" pitchFamily="34" charset="-122"/>
                <a:ea typeface="微软雅黑" panose="020B0503020204020204" pitchFamily="34" charset="-122"/>
                <a:cs typeface="微软雅黑"/>
              </a:rPr>
              <a:t>；</a:t>
            </a:r>
          </a:p>
          <a:p>
            <a:pPr marL="189230" marR="5080" indent="-177165">
              <a:lnSpc>
                <a:spcPct val="150000"/>
              </a:lnSpc>
              <a:buFont typeface="Wingdings" panose="05000000000000000000" pitchFamily="2" charset="2"/>
              <a:buChar char="Ø"/>
            </a:pPr>
            <a:r>
              <a:rPr sz="1400" dirty="0" err="1">
                <a:solidFill>
                  <a:schemeClr val="bg1"/>
                </a:solidFill>
                <a:latin typeface="微软雅黑" panose="020B0503020204020204" pitchFamily="34" charset="-122"/>
                <a:ea typeface="微软雅黑" panose="020B0503020204020204" pitchFamily="34" charset="-122"/>
                <a:cs typeface="微软雅黑"/>
              </a:rPr>
              <a:t>系统组网简易</a:t>
            </a:r>
            <a:r>
              <a:rPr sz="1400" dirty="0">
                <a:solidFill>
                  <a:schemeClr val="bg1"/>
                </a:solidFill>
                <a:latin typeface="微软雅黑" panose="020B0503020204020204" pitchFamily="34" charset="-122"/>
                <a:ea typeface="微软雅黑" panose="020B0503020204020204" pitchFamily="34" charset="-122"/>
                <a:cs typeface="微软雅黑"/>
              </a:rPr>
              <a:t>，</a:t>
            </a:r>
            <a:r>
              <a:rPr lang="zh-CN" altLang="en-US" sz="1400" dirty="0">
                <a:solidFill>
                  <a:schemeClr val="bg1"/>
                </a:solidFill>
                <a:latin typeface="微软雅黑" panose="020B0503020204020204" pitchFamily="34" charset="-122"/>
                <a:ea typeface="微软雅黑" panose="020B0503020204020204" pitchFamily="34" charset="-122"/>
                <a:cs typeface="微软雅黑"/>
              </a:rPr>
              <a:t>部署</a:t>
            </a:r>
            <a:r>
              <a:rPr sz="1400" dirty="0" err="1">
                <a:solidFill>
                  <a:schemeClr val="bg1"/>
                </a:solidFill>
                <a:latin typeface="微软雅黑" panose="020B0503020204020204" pitchFamily="34" charset="-122"/>
                <a:ea typeface="微软雅黑" panose="020B0503020204020204" pitchFamily="34" charset="-122"/>
                <a:cs typeface="微软雅黑"/>
              </a:rPr>
              <a:t>简便</a:t>
            </a:r>
            <a:r>
              <a:rPr sz="1400" dirty="0">
                <a:solidFill>
                  <a:schemeClr val="bg1"/>
                </a:solidFill>
                <a:latin typeface="微软雅黑" panose="020B0503020204020204" pitchFamily="34" charset="-122"/>
                <a:ea typeface="微软雅黑" panose="020B0503020204020204" pitchFamily="34" charset="-122"/>
                <a:cs typeface="微软雅黑"/>
              </a:rPr>
              <a:t>。</a:t>
            </a:r>
          </a:p>
        </p:txBody>
      </p:sp>
      <p:sp>
        <p:nvSpPr>
          <p:cNvPr id="6" name="object 283"/>
          <p:cNvSpPr txBox="1"/>
          <p:nvPr/>
        </p:nvSpPr>
        <p:spPr>
          <a:xfrm>
            <a:off x="262076" y="2776376"/>
            <a:ext cx="3496048" cy="969496"/>
          </a:xfrm>
          <a:prstGeom prst="rect">
            <a:avLst/>
          </a:prstGeom>
        </p:spPr>
        <p:txBody>
          <a:bodyPr vert="horz" wrap="square" lIns="0" tIns="0" rIns="0" bIns="0" rtlCol="0">
            <a:spAutoFit/>
          </a:bodyPr>
          <a:lstStyle/>
          <a:p>
            <a:pPr marL="12700" marR="5080">
              <a:lnSpc>
                <a:spcPct val="150000"/>
              </a:lnSpc>
              <a:buClr>
                <a:srgbClr val="414243"/>
              </a:buClr>
              <a:tabLst>
                <a:tab pos="189865" algn="l"/>
              </a:tabLst>
            </a:pPr>
            <a:r>
              <a:rPr lang="zh-CN" altLang="en-US" sz="1400" b="1" dirty="0">
                <a:solidFill>
                  <a:schemeClr val="bg1"/>
                </a:solidFill>
                <a:latin typeface="微软雅黑" panose="020B0503020204020204" pitchFamily="34" charset="-122"/>
                <a:ea typeface="微软雅黑" panose="020B0503020204020204" pitchFamily="34" charset="-122"/>
              </a:rPr>
              <a:t>传输稳定</a:t>
            </a:r>
            <a:endParaRPr lang="en-US" altLang="zh-CN" sz="1400" dirty="0">
              <a:solidFill>
                <a:schemeClr val="bg1"/>
              </a:solidFill>
              <a:latin typeface="微软雅黑" panose="020B0503020204020204" pitchFamily="34" charset="-122"/>
              <a:ea typeface="微软雅黑" panose="020B0503020204020204" pitchFamily="34" charset="-122"/>
              <a:cs typeface="微软雅黑"/>
            </a:endParaRPr>
          </a:p>
          <a:p>
            <a:pPr marL="184150" marR="5080" indent="-171450">
              <a:lnSpc>
                <a:spcPct val="150000"/>
              </a:lnSpc>
              <a:buClr>
                <a:srgbClr val="414243"/>
              </a:buClr>
              <a:buFont typeface="Wingdings" panose="05000000000000000000" pitchFamily="2" charset="2"/>
              <a:buChar char="Ø"/>
              <a:tabLst>
                <a:tab pos="189865" algn="l"/>
              </a:tabLst>
            </a:pPr>
            <a:r>
              <a:rPr sz="1400" dirty="0">
                <a:solidFill>
                  <a:schemeClr val="bg1"/>
                </a:solidFill>
                <a:latin typeface="微软雅黑" panose="020B0503020204020204" pitchFamily="34" charset="-122"/>
                <a:ea typeface="微软雅黑" panose="020B0503020204020204" pitchFamily="34" charset="-122"/>
                <a:cs typeface="微软雅黑"/>
              </a:rPr>
              <a:t>NB-</a:t>
            </a:r>
            <a:r>
              <a:rPr sz="1400" dirty="0" err="1">
                <a:solidFill>
                  <a:schemeClr val="bg1"/>
                </a:solidFill>
                <a:latin typeface="微软雅黑" panose="020B0503020204020204" pitchFamily="34" charset="-122"/>
                <a:ea typeface="微软雅黑" panose="020B0503020204020204" pitchFamily="34" charset="-122"/>
                <a:cs typeface="微软雅黑"/>
              </a:rPr>
              <a:t>I</a:t>
            </a:r>
            <a:r>
              <a:rPr sz="1400" spc="15" dirty="0" err="1">
                <a:solidFill>
                  <a:schemeClr val="bg1"/>
                </a:solidFill>
                <a:latin typeface="微软雅黑" panose="020B0503020204020204" pitchFamily="34" charset="-122"/>
                <a:ea typeface="微软雅黑" panose="020B0503020204020204" pitchFamily="34" charset="-122"/>
                <a:cs typeface="微软雅黑"/>
              </a:rPr>
              <a:t>o</a:t>
            </a:r>
            <a:r>
              <a:rPr sz="1400" spc="5" dirty="0" err="1">
                <a:solidFill>
                  <a:schemeClr val="bg1"/>
                </a:solidFill>
                <a:latin typeface="微软雅黑" panose="020B0503020204020204" pitchFamily="34" charset="-122"/>
                <a:ea typeface="微软雅黑" panose="020B0503020204020204" pitchFamily="34" charset="-122"/>
                <a:cs typeface="微软雅黑"/>
              </a:rPr>
              <a:t>T</a:t>
            </a:r>
            <a:r>
              <a:rPr sz="1400" dirty="0" err="1">
                <a:solidFill>
                  <a:schemeClr val="bg1"/>
                </a:solidFill>
                <a:latin typeface="微软雅黑" panose="020B0503020204020204" pitchFamily="34" charset="-122"/>
                <a:ea typeface="微软雅黑" panose="020B0503020204020204" pitchFamily="34" charset="-122"/>
                <a:cs typeface="微软雅黑"/>
              </a:rPr>
              <a:t>信号增益大</a:t>
            </a:r>
            <a:r>
              <a:rPr lang="zh-CN" altLang="en-US" sz="1400" dirty="0">
                <a:solidFill>
                  <a:schemeClr val="bg1"/>
                </a:solidFill>
                <a:latin typeface="微软雅黑" panose="020B0503020204020204" pitchFamily="34" charset="-122"/>
                <a:ea typeface="微软雅黑" panose="020B0503020204020204" pitchFamily="34" charset="-122"/>
                <a:cs typeface="微软雅黑"/>
              </a:rPr>
              <a:t>，</a:t>
            </a:r>
            <a:r>
              <a:rPr sz="1400" dirty="0" err="1">
                <a:solidFill>
                  <a:schemeClr val="bg1"/>
                </a:solidFill>
                <a:latin typeface="微软雅黑" panose="020B0503020204020204" pitchFamily="34" charset="-122"/>
                <a:ea typeface="微软雅黑" panose="020B0503020204020204" pitchFamily="34" charset="-122"/>
                <a:cs typeface="微软雅黑"/>
              </a:rPr>
              <a:t>无线传输稳定可靠</a:t>
            </a:r>
            <a:r>
              <a:rPr sz="1400" dirty="0">
                <a:solidFill>
                  <a:schemeClr val="bg1"/>
                </a:solidFill>
                <a:latin typeface="微软雅黑" panose="020B0503020204020204" pitchFamily="34" charset="-122"/>
                <a:ea typeface="微软雅黑" panose="020B0503020204020204" pitchFamily="34" charset="-122"/>
                <a:cs typeface="微软雅黑"/>
              </a:rPr>
              <a:t>；</a:t>
            </a:r>
          </a:p>
          <a:p>
            <a:pPr marL="184150" indent="-171450">
              <a:lnSpc>
                <a:spcPct val="150000"/>
              </a:lnSpc>
              <a:buFont typeface="Wingdings" panose="05000000000000000000" pitchFamily="2" charset="2"/>
              <a:buChar char="Ø"/>
            </a:pPr>
            <a:r>
              <a:rPr sz="1400" dirty="0" err="1">
                <a:solidFill>
                  <a:schemeClr val="bg1"/>
                </a:solidFill>
                <a:latin typeface="微软雅黑" panose="020B0503020204020204" pitchFamily="34" charset="-122"/>
                <a:ea typeface="微软雅黑" panose="020B0503020204020204" pitchFamily="34" charset="-122"/>
                <a:cs typeface="微软雅黑"/>
              </a:rPr>
              <a:t>通讯距离远</a:t>
            </a:r>
            <a:r>
              <a:rPr sz="1400" dirty="0">
                <a:solidFill>
                  <a:schemeClr val="bg1"/>
                </a:solidFill>
                <a:latin typeface="微软雅黑" panose="020B0503020204020204" pitchFamily="34" charset="-122"/>
                <a:ea typeface="微软雅黑" panose="020B0503020204020204" pitchFamily="34" charset="-122"/>
                <a:cs typeface="微软雅黑"/>
              </a:rPr>
              <a:t>。</a:t>
            </a:r>
          </a:p>
        </p:txBody>
      </p:sp>
      <p:sp>
        <p:nvSpPr>
          <p:cNvPr id="7" name="object 284"/>
          <p:cNvSpPr txBox="1"/>
          <p:nvPr/>
        </p:nvSpPr>
        <p:spPr>
          <a:xfrm>
            <a:off x="267471" y="3785630"/>
            <a:ext cx="3489983" cy="969496"/>
          </a:xfrm>
          <a:prstGeom prst="rect">
            <a:avLst/>
          </a:prstGeom>
        </p:spPr>
        <p:txBody>
          <a:bodyPr vert="horz" wrap="square" lIns="0" tIns="0" rIns="0" bIns="0" rtlCol="0">
            <a:spAutoFit/>
          </a:bodyPr>
          <a:lstStyle/>
          <a:p>
            <a:pPr marR="5080">
              <a:lnSpc>
                <a:spcPct val="150000"/>
              </a:lnSpc>
              <a:buClr>
                <a:srgbClr val="414243"/>
              </a:buClr>
              <a:tabLst>
                <a:tab pos="189865" algn="l"/>
              </a:tabLst>
            </a:pPr>
            <a:r>
              <a:rPr lang="zh-CN" altLang="en-US" sz="1400" b="1" dirty="0">
                <a:solidFill>
                  <a:schemeClr val="bg1"/>
                </a:solidFill>
                <a:latin typeface="微软雅黑" panose="020B0503020204020204" pitchFamily="34" charset="-122"/>
                <a:ea typeface="微软雅黑" panose="020B0503020204020204" pitchFamily="34" charset="-122"/>
              </a:rPr>
              <a:t>规模组网</a:t>
            </a:r>
            <a:endParaRPr lang="en-US" altLang="zh-CN" sz="1400" b="1" dirty="0">
              <a:solidFill>
                <a:schemeClr val="bg1"/>
              </a:solidFill>
              <a:latin typeface="微软雅黑" panose="020B0503020204020204" pitchFamily="34" charset="-122"/>
              <a:ea typeface="微软雅黑" panose="020B0503020204020204" pitchFamily="34" charset="-122"/>
            </a:endParaRPr>
          </a:p>
          <a:p>
            <a:pPr marL="184150" indent="-171450">
              <a:lnSpc>
                <a:spcPct val="150000"/>
              </a:lnSpc>
              <a:buFont typeface="Wingdings" panose="05000000000000000000" pitchFamily="2" charset="2"/>
              <a:buChar char="Ø"/>
            </a:pPr>
            <a:r>
              <a:rPr sz="1400" dirty="0" err="1">
                <a:solidFill>
                  <a:schemeClr val="bg1"/>
                </a:solidFill>
                <a:latin typeface="微软雅黑" panose="020B0503020204020204" pitchFamily="34" charset="-122"/>
                <a:ea typeface="微软雅黑" panose="020B0503020204020204" pitchFamily="34" charset="-122"/>
                <a:cs typeface="微软雅黑"/>
              </a:rPr>
              <a:t>NB-I</a:t>
            </a:r>
            <a:r>
              <a:rPr sz="1400" spc="15" dirty="0" err="1">
                <a:solidFill>
                  <a:schemeClr val="bg1"/>
                </a:solidFill>
                <a:latin typeface="微软雅黑" panose="020B0503020204020204" pitchFamily="34" charset="-122"/>
                <a:ea typeface="微软雅黑" panose="020B0503020204020204" pitchFamily="34" charset="-122"/>
                <a:cs typeface="微软雅黑"/>
              </a:rPr>
              <a:t>o</a:t>
            </a:r>
            <a:r>
              <a:rPr sz="1400" spc="5" dirty="0" err="1">
                <a:solidFill>
                  <a:schemeClr val="bg1"/>
                </a:solidFill>
                <a:latin typeface="微软雅黑" panose="020B0503020204020204" pitchFamily="34" charset="-122"/>
                <a:ea typeface="微软雅黑" panose="020B0503020204020204" pitchFamily="34" charset="-122"/>
                <a:cs typeface="微软雅黑"/>
              </a:rPr>
              <a:t>T</a:t>
            </a:r>
            <a:r>
              <a:rPr sz="1400" dirty="0" err="1">
                <a:solidFill>
                  <a:schemeClr val="bg1"/>
                </a:solidFill>
                <a:latin typeface="微软雅黑" panose="020B0503020204020204" pitchFamily="34" charset="-122"/>
                <a:ea typeface="微软雅黑" panose="020B0503020204020204" pitchFamily="34" charset="-122"/>
                <a:cs typeface="微软雅黑"/>
              </a:rPr>
              <a:t>覆盖范围广，地磁车检器</a:t>
            </a:r>
            <a:r>
              <a:rPr lang="zh-CN" altLang="en-US" sz="1400" dirty="0">
                <a:solidFill>
                  <a:schemeClr val="bg1"/>
                </a:solidFill>
                <a:latin typeface="微软雅黑" panose="020B0503020204020204" pitchFamily="34" charset="-122"/>
                <a:ea typeface="微软雅黑" panose="020B0503020204020204" pitchFamily="34" charset="-122"/>
                <a:cs typeface="微软雅黑"/>
              </a:rPr>
              <a:t>可</a:t>
            </a:r>
            <a:r>
              <a:rPr sz="1400" dirty="0">
                <a:solidFill>
                  <a:schemeClr val="bg1"/>
                </a:solidFill>
                <a:latin typeface="微软雅黑" panose="020B0503020204020204" pitchFamily="34" charset="-122"/>
                <a:ea typeface="微软雅黑" panose="020B0503020204020204" pitchFamily="34" charset="-122"/>
                <a:cs typeface="微软雅黑"/>
              </a:rPr>
              <a:t>部</a:t>
            </a:r>
            <a:r>
              <a:rPr lang="zh-CN" altLang="en-US" sz="1400" dirty="0">
                <a:solidFill>
                  <a:schemeClr val="bg1"/>
                </a:solidFill>
                <a:latin typeface="微软雅黑" panose="020B0503020204020204" pitchFamily="34" charset="-122"/>
                <a:ea typeface="微软雅黑" panose="020B0503020204020204" pitchFamily="34" charset="-122"/>
                <a:cs typeface="微软雅黑"/>
              </a:rPr>
              <a:t>署区</a:t>
            </a:r>
            <a:r>
              <a:rPr sz="1400" dirty="0" err="1">
                <a:solidFill>
                  <a:schemeClr val="bg1"/>
                </a:solidFill>
                <a:latin typeface="微软雅黑" panose="020B0503020204020204" pitchFamily="34" charset="-122"/>
                <a:ea typeface="微软雅黑" panose="020B0503020204020204" pitchFamily="34" charset="-122"/>
                <a:cs typeface="微软雅黑"/>
              </a:rPr>
              <a:t>域不受</a:t>
            </a:r>
            <a:r>
              <a:rPr lang="zh-CN" altLang="en-US" sz="1400" dirty="0">
                <a:solidFill>
                  <a:schemeClr val="bg1"/>
                </a:solidFill>
                <a:latin typeface="微软雅黑" panose="020B0503020204020204" pitchFamily="34" charset="-122"/>
                <a:ea typeface="微软雅黑" panose="020B0503020204020204" pitchFamily="34" charset="-122"/>
                <a:cs typeface="微软雅黑"/>
              </a:rPr>
              <a:t>限制</a:t>
            </a:r>
            <a:r>
              <a:rPr sz="1400" dirty="0">
                <a:solidFill>
                  <a:schemeClr val="bg1"/>
                </a:solidFill>
                <a:latin typeface="微软雅黑" panose="020B0503020204020204" pitchFamily="34" charset="-122"/>
                <a:ea typeface="微软雅黑" panose="020B0503020204020204" pitchFamily="34" charset="-122"/>
                <a:cs typeface="微软雅黑"/>
              </a:rPr>
              <a:t>。</a:t>
            </a:r>
          </a:p>
        </p:txBody>
      </p:sp>
      <p:sp>
        <p:nvSpPr>
          <p:cNvPr id="8" name="object 2"/>
          <p:cNvSpPr/>
          <p:nvPr/>
        </p:nvSpPr>
        <p:spPr>
          <a:xfrm>
            <a:off x="5948319" y="2225823"/>
            <a:ext cx="692187" cy="373280"/>
          </a:xfrm>
          <a:custGeom>
            <a:avLst/>
            <a:gdLst/>
            <a:ahLst/>
            <a:cxnLst/>
            <a:rect l="l" t="t" r="r" b="b"/>
            <a:pathLst>
              <a:path w="963295" h="768350">
                <a:moveTo>
                  <a:pt x="962913" y="0"/>
                </a:moveTo>
                <a:lnTo>
                  <a:pt x="0" y="767841"/>
                </a:lnTo>
              </a:path>
            </a:pathLst>
          </a:custGeom>
          <a:ln w="3175">
            <a:solidFill>
              <a:srgbClr val="00AFEF"/>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9" name="object 6"/>
          <p:cNvSpPr/>
          <p:nvPr/>
        </p:nvSpPr>
        <p:spPr>
          <a:xfrm>
            <a:off x="5149170" y="3654992"/>
            <a:ext cx="760366" cy="203019"/>
          </a:xfrm>
          <a:custGeom>
            <a:avLst/>
            <a:gdLst/>
            <a:ahLst/>
            <a:cxnLst/>
            <a:rect l="l" t="t" r="r" b="b"/>
            <a:pathLst>
              <a:path w="1002029" h="462914">
                <a:moveTo>
                  <a:pt x="1001902" y="0"/>
                </a:moveTo>
                <a:lnTo>
                  <a:pt x="0" y="462407"/>
                </a:lnTo>
              </a:path>
            </a:pathLst>
          </a:custGeom>
          <a:ln w="3175">
            <a:solidFill>
              <a:srgbClr val="C7C7C7"/>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10" name="object 7"/>
          <p:cNvSpPr/>
          <p:nvPr/>
        </p:nvSpPr>
        <p:spPr>
          <a:xfrm>
            <a:off x="4900147" y="2954681"/>
            <a:ext cx="2018970" cy="277676"/>
          </a:xfrm>
          <a:custGeom>
            <a:avLst/>
            <a:gdLst/>
            <a:ahLst/>
            <a:cxnLst/>
            <a:rect l="l" t="t" r="r" b="b"/>
            <a:pathLst>
              <a:path w="2660650" h="433070">
                <a:moveTo>
                  <a:pt x="0" y="432638"/>
                </a:moveTo>
                <a:lnTo>
                  <a:pt x="2660396" y="432638"/>
                </a:lnTo>
                <a:lnTo>
                  <a:pt x="2660396" y="0"/>
                </a:lnTo>
                <a:lnTo>
                  <a:pt x="0" y="0"/>
                </a:lnTo>
                <a:lnTo>
                  <a:pt x="0" y="432638"/>
                </a:lnTo>
                <a:close/>
              </a:path>
            </a:pathLst>
          </a:custGeom>
          <a:solidFill>
            <a:srgbClr val="BC1853"/>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11" name="object 8"/>
          <p:cNvSpPr txBox="1"/>
          <p:nvPr/>
        </p:nvSpPr>
        <p:spPr>
          <a:xfrm>
            <a:off x="5162312" y="3022845"/>
            <a:ext cx="1487834" cy="169277"/>
          </a:xfrm>
          <a:prstGeom prst="rect">
            <a:avLst/>
          </a:prstGeom>
        </p:spPr>
        <p:txBody>
          <a:bodyPr vert="horz" wrap="square" lIns="0" tIns="0" rIns="0" bIns="0" rtlCol="0">
            <a:spAutoFit/>
          </a:bodyPr>
          <a:lstStyle/>
          <a:p>
            <a:pPr marL="9516" algn="ctr" defTabSz="685160" eaLnBrk="1" fontAlgn="auto" hangingPunct="1">
              <a:spcBef>
                <a:spcPts val="0"/>
              </a:spcBef>
              <a:spcAft>
                <a:spcPts val="0"/>
              </a:spcAft>
            </a:pPr>
            <a:r>
              <a:rPr lang="zh-CN" altLang="en-US" sz="1100" b="1" dirty="0">
                <a:solidFill>
                  <a:schemeClr val="bg1"/>
                </a:solidFill>
                <a:latin typeface="微软雅黑"/>
                <a:ea typeface="+mn-ea"/>
                <a:cs typeface="微软雅黑"/>
              </a:rPr>
              <a:t>物联网</a:t>
            </a:r>
            <a:r>
              <a:rPr sz="1100" b="1" dirty="0" err="1">
                <a:solidFill>
                  <a:schemeClr val="bg1"/>
                </a:solidFill>
                <a:latin typeface="微软雅黑"/>
                <a:ea typeface="+mn-ea"/>
                <a:cs typeface="微软雅黑"/>
              </a:rPr>
              <a:t>平台</a:t>
            </a:r>
            <a:endParaRPr sz="1100" dirty="0">
              <a:solidFill>
                <a:schemeClr val="bg1"/>
              </a:solidFill>
              <a:latin typeface="微软雅黑"/>
              <a:ea typeface="+mn-ea"/>
              <a:cs typeface="微软雅黑"/>
            </a:endParaRPr>
          </a:p>
        </p:txBody>
      </p:sp>
      <p:sp>
        <p:nvSpPr>
          <p:cNvPr id="12" name="object 9"/>
          <p:cNvSpPr/>
          <p:nvPr/>
        </p:nvSpPr>
        <p:spPr>
          <a:xfrm>
            <a:off x="4900147" y="2605209"/>
            <a:ext cx="2018970" cy="277676"/>
          </a:xfrm>
          <a:custGeom>
            <a:avLst/>
            <a:gdLst/>
            <a:ahLst/>
            <a:cxnLst/>
            <a:rect l="l" t="t" r="r" b="b"/>
            <a:pathLst>
              <a:path w="2660650" h="433069">
                <a:moveTo>
                  <a:pt x="0" y="432638"/>
                </a:moveTo>
                <a:lnTo>
                  <a:pt x="2660396" y="432638"/>
                </a:lnTo>
                <a:lnTo>
                  <a:pt x="2660396" y="0"/>
                </a:lnTo>
                <a:lnTo>
                  <a:pt x="0" y="0"/>
                </a:lnTo>
                <a:lnTo>
                  <a:pt x="0" y="432638"/>
                </a:lnTo>
                <a:close/>
              </a:path>
            </a:pathLst>
          </a:custGeom>
          <a:solidFill>
            <a:srgbClr val="00AFEF"/>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13" name="object 10"/>
          <p:cNvSpPr txBox="1"/>
          <p:nvPr/>
        </p:nvSpPr>
        <p:spPr>
          <a:xfrm>
            <a:off x="5317159" y="2680411"/>
            <a:ext cx="1226801" cy="161454"/>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lang="zh-CN" altLang="en-US" sz="1049" b="1" spc="-11" dirty="0">
                <a:solidFill>
                  <a:schemeClr val="bg1"/>
                </a:solidFill>
                <a:latin typeface="微软雅黑"/>
                <a:ea typeface="+mn-ea"/>
                <a:cs typeface="微软雅黑"/>
              </a:rPr>
              <a:t>智能</a:t>
            </a:r>
            <a:r>
              <a:rPr sz="1049" b="1" spc="-11" dirty="0" err="1">
                <a:solidFill>
                  <a:schemeClr val="bg1"/>
                </a:solidFill>
                <a:latin typeface="微软雅黑"/>
                <a:ea typeface="+mn-ea"/>
                <a:cs typeface="微软雅黑"/>
              </a:rPr>
              <a:t>停车</a:t>
            </a:r>
            <a:r>
              <a:rPr lang="zh-CN" altLang="en-US" sz="1049" b="1" spc="-11" dirty="0">
                <a:solidFill>
                  <a:schemeClr val="bg1"/>
                </a:solidFill>
                <a:latin typeface="微软雅黑"/>
                <a:ea typeface="+mn-ea"/>
                <a:cs typeface="微软雅黑"/>
              </a:rPr>
              <a:t>应用</a:t>
            </a:r>
            <a:r>
              <a:rPr sz="1049" b="1" spc="-11" dirty="0" err="1">
                <a:solidFill>
                  <a:schemeClr val="bg1"/>
                </a:solidFill>
                <a:latin typeface="微软雅黑"/>
                <a:ea typeface="+mn-ea"/>
                <a:cs typeface="微软雅黑"/>
              </a:rPr>
              <a:t>平台</a:t>
            </a:r>
            <a:endParaRPr sz="1049" dirty="0">
              <a:solidFill>
                <a:schemeClr val="bg1"/>
              </a:solidFill>
              <a:latin typeface="微软雅黑"/>
              <a:ea typeface="+mn-ea"/>
              <a:cs typeface="微软雅黑"/>
            </a:endParaRPr>
          </a:p>
        </p:txBody>
      </p:sp>
      <p:sp>
        <p:nvSpPr>
          <p:cNvPr id="14" name="object 11"/>
          <p:cNvSpPr/>
          <p:nvPr/>
        </p:nvSpPr>
        <p:spPr>
          <a:xfrm>
            <a:off x="7574208" y="1866892"/>
            <a:ext cx="965636" cy="531736"/>
          </a:xfrm>
          <a:custGeom>
            <a:avLst/>
            <a:gdLst/>
            <a:ahLst/>
            <a:cxnLst/>
            <a:rect l="l" t="t" r="r" b="b"/>
            <a:pathLst>
              <a:path w="1272540" h="829310">
                <a:moveTo>
                  <a:pt x="638606" y="0"/>
                </a:moveTo>
                <a:lnTo>
                  <a:pt x="590731" y="2930"/>
                </a:lnTo>
                <a:lnTo>
                  <a:pt x="544862" y="12580"/>
                </a:lnTo>
                <a:lnTo>
                  <a:pt x="501443" y="28633"/>
                </a:lnTo>
                <a:lnTo>
                  <a:pt x="460918" y="50776"/>
                </a:lnTo>
                <a:lnTo>
                  <a:pt x="423732" y="78693"/>
                </a:lnTo>
                <a:lnTo>
                  <a:pt x="390327" y="112071"/>
                </a:lnTo>
                <a:lnTo>
                  <a:pt x="361148" y="150594"/>
                </a:lnTo>
                <a:lnTo>
                  <a:pt x="336639" y="193948"/>
                </a:lnTo>
                <a:lnTo>
                  <a:pt x="317244" y="241818"/>
                </a:lnTo>
                <a:lnTo>
                  <a:pt x="303406" y="293890"/>
                </a:lnTo>
                <a:lnTo>
                  <a:pt x="297654" y="303980"/>
                </a:lnTo>
                <a:lnTo>
                  <a:pt x="288625" y="310141"/>
                </a:lnTo>
                <a:lnTo>
                  <a:pt x="275074" y="312974"/>
                </a:lnTo>
                <a:lnTo>
                  <a:pt x="243072" y="313263"/>
                </a:lnTo>
                <a:lnTo>
                  <a:pt x="230381" y="313794"/>
                </a:lnTo>
                <a:lnTo>
                  <a:pt x="185916" y="321500"/>
                </a:lnTo>
                <a:lnTo>
                  <a:pt x="149741" y="335274"/>
                </a:lnTo>
                <a:lnTo>
                  <a:pt x="101283" y="364933"/>
                </a:lnTo>
                <a:lnTo>
                  <a:pt x="60875" y="403811"/>
                </a:lnTo>
                <a:lnTo>
                  <a:pt x="29737" y="450131"/>
                </a:lnTo>
                <a:lnTo>
                  <a:pt x="9092" y="502116"/>
                </a:lnTo>
                <a:lnTo>
                  <a:pt x="162" y="557988"/>
                </a:lnTo>
                <a:lnTo>
                  <a:pt x="0" y="577169"/>
                </a:lnTo>
                <a:lnTo>
                  <a:pt x="1320" y="596519"/>
                </a:lnTo>
                <a:lnTo>
                  <a:pt x="8601" y="635777"/>
                </a:lnTo>
                <a:lnTo>
                  <a:pt x="20908" y="672458"/>
                </a:lnTo>
                <a:lnTo>
                  <a:pt x="47999" y="721849"/>
                </a:lnTo>
                <a:lnTo>
                  <a:pt x="84362" y="763381"/>
                </a:lnTo>
                <a:lnTo>
                  <a:pt x="128774" y="795817"/>
                </a:lnTo>
                <a:lnTo>
                  <a:pt x="180014" y="817921"/>
                </a:lnTo>
                <a:lnTo>
                  <a:pt x="217364" y="826306"/>
                </a:lnTo>
                <a:lnTo>
                  <a:pt x="256844" y="829183"/>
                </a:lnTo>
                <a:lnTo>
                  <a:pt x="636828" y="829183"/>
                </a:lnTo>
                <a:lnTo>
                  <a:pt x="1019291" y="828775"/>
                </a:lnTo>
                <a:lnTo>
                  <a:pt x="1057491" y="824611"/>
                </a:lnTo>
                <a:lnTo>
                  <a:pt x="1112303" y="810821"/>
                </a:lnTo>
                <a:lnTo>
                  <a:pt x="1160926" y="785051"/>
                </a:lnTo>
                <a:lnTo>
                  <a:pt x="1201851" y="749655"/>
                </a:lnTo>
                <a:lnTo>
                  <a:pt x="1234239" y="706197"/>
                </a:lnTo>
                <a:lnTo>
                  <a:pt x="1257110" y="656500"/>
                </a:lnTo>
                <a:lnTo>
                  <a:pt x="1269694" y="601997"/>
                </a:lnTo>
                <a:lnTo>
                  <a:pt x="1271918" y="563831"/>
                </a:lnTo>
                <a:lnTo>
                  <a:pt x="1271083" y="544380"/>
                </a:lnTo>
                <a:lnTo>
                  <a:pt x="1260656" y="489952"/>
                </a:lnTo>
                <a:lnTo>
                  <a:pt x="1239291" y="441562"/>
                </a:lnTo>
                <a:lnTo>
                  <a:pt x="1208411" y="399002"/>
                </a:lnTo>
                <a:lnTo>
                  <a:pt x="1169443" y="363660"/>
                </a:lnTo>
                <a:lnTo>
                  <a:pt x="1123818" y="336924"/>
                </a:lnTo>
                <a:lnTo>
                  <a:pt x="1072965" y="320182"/>
                </a:lnTo>
                <a:lnTo>
                  <a:pt x="1018314" y="314823"/>
                </a:lnTo>
                <a:lnTo>
                  <a:pt x="1002041" y="313695"/>
                </a:lnTo>
                <a:lnTo>
                  <a:pt x="966186" y="281627"/>
                </a:lnTo>
                <a:lnTo>
                  <a:pt x="956331" y="241630"/>
                </a:lnTo>
                <a:lnTo>
                  <a:pt x="949513" y="219761"/>
                </a:lnTo>
                <a:lnTo>
                  <a:pt x="931417" y="178214"/>
                </a:lnTo>
                <a:lnTo>
                  <a:pt x="907857" y="139949"/>
                </a:lnTo>
                <a:lnTo>
                  <a:pt x="879413" y="105393"/>
                </a:lnTo>
                <a:lnTo>
                  <a:pt x="846663" y="74977"/>
                </a:lnTo>
                <a:lnTo>
                  <a:pt x="810188" y="49129"/>
                </a:lnTo>
                <a:lnTo>
                  <a:pt x="770565" y="28278"/>
                </a:lnTo>
                <a:lnTo>
                  <a:pt x="728374" y="12854"/>
                </a:lnTo>
                <a:lnTo>
                  <a:pt x="684195" y="3285"/>
                </a:lnTo>
                <a:lnTo>
                  <a:pt x="661540" y="830"/>
                </a:lnTo>
                <a:lnTo>
                  <a:pt x="638606" y="0"/>
                </a:lnTo>
                <a:close/>
              </a:path>
            </a:pathLst>
          </a:custGeom>
          <a:solidFill>
            <a:srgbClr val="00AFEF"/>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15" name="object 12"/>
          <p:cNvSpPr txBox="1"/>
          <p:nvPr/>
        </p:nvSpPr>
        <p:spPr>
          <a:xfrm>
            <a:off x="7432019" y="2043937"/>
            <a:ext cx="1170600" cy="369332"/>
          </a:xfrm>
          <a:prstGeom prst="rect">
            <a:avLst/>
          </a:prstGeom>
        </p:spPr>
        <p:txBody>
          <a:bodyPr vert="horz" wrap="square" lIns="0" tIns="0" rIns="0" bIns="0" rtlCol="0" anchor="ctr">
            <a:spAutoFit/>
          </a:bodyPr>
          <a:lstStyle/>
          <a:p>
            <a:pPr marL="9516" marR="3806" indent="57097" algn="ctr" defTabSz="685160" eaLnBrk="1" fontAlgn="auto" hangingPunct="1">
              <a:lnSpc>
                <a:spcPct val="120000"/>
              </a:lnSpc>
              <a:spcBef>
                <a:spcPts val="0"/>
              </a:spcBef>
              <a:spcAft>
                <a:spcPts val="0"/>
              </a:spcAft>
            </a:pPr>
            <a:r>
              <a:rPr sz="1000" dirty="0" err="1">
                <a:solidFill>
                  <a:schemeClr val="bg1"/>
                </a:solidFill>
                <a:latin typeface="微软雅黑"/>
                <a:ea typeface="+mn-ea"/>
                <a:cs typeface="微软雅黑"/>
              </a:rPr>
              <a:t>第三方支付</a:t>
            </a:r>
            <a:endParaRPr lang="en-US" altLang="zh-CN" sz="1000" dirty="0">
              <a:solidFill>
                <a:schemeClr val="bg1"/>
              </a:solidFill>
              <a:latin typeface="微软雅黑"/>
              <a:ea typeface="+mn-ea"/>
              <a:cs typeface="微软雅黑"/>
            </a:endParaRPr>
          </a:p>
          <a:p>
            <a:pPr marL="9516" marR="3806" indent="57097" algn="ctr" defTabSz="685160" eaLnBrk="1" fontAlgn="auto" hangingPunct="1">
              <a:lnSpc>
                <a:spcPct val="120000"/>
              </a:lnSpc>
              <a:spcBef>
                <a:spcPts val="0"/>
              </a:spcBef>
              <a:spcAft>
                <a:spcPts val="0"/>
              </a:spcAft>
            </a:pPr>
            <a:r>
              <a:rPr sz="1000" dirty="0" err="1">
                <a:solidFill>
                  <a:schemeClr val="bg1"/>
                </a:solidFill>
                <a:latin typeface="微软雅黑"/>
                <a:ea typeface="+mn-ea"/>
                <a:cs typeface="微软雅黑"/>
              </a:rPr>
              <a:t>系统</a:t>
            </a:r>
            <a:endParaRPr sz="1000" dirty="0">
              <a:solidFill>
                <a:schemeClr val="bg1"/>
              </a:solidFill>
              <a:latin typeface="微软雅黑"/>
              <a:ea typeface="+mn-ea"/>
              <a:cs typeface="微软雅黑"/>
            </a:endParaRPr>
          </a:p>
        </p:txBody>
      </p:sp>
      <p:sp>
        <p:nvSpPr>
          <p:cNvPr id="16" name="object 14"/>
          <p:cNvSpPr txBox="1"/>
          <p:nvPr/>
        </p:nvSpPr>
        <p:spPr>
          <a:xfrm>
            <a:off x="4016923" y="3377681"/>
            <a:ext cx="481854" cy="215444"/>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1400" dirty="0">
                <a:solidFill>
                  <a:schemeClr val="bg1"/>
                </a:solidFill>
                <a:latin typeface="微软雅黑"/>
                <a:ea typeface="+mn-ea"/>
                <a:cs typeface="微软雅黑"/>
              </a:rPr>
              <a:t>网络</a:t>
            </a:r>
          </a:p>
        </p:txBody>
      </p:sp>
      <p:sp>
        <p:nvSpPr>
          <p:cNvPr id="17" name="object 15"/>
          <p:cNvSpPr txBox="1"/>
          <p:nvPr/>
        </p:nvSpPr>
        <p:spPr>
          <a:xfrm>
            <a:off x="4017406" y="1534605"/>
            <a:ext cx="713144" cy="215444"/>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lang="zh-CN" altLang="en-US" sz="1400" dirty="0">
                <a:solidFill>
                  <a:schemeClr val="bg1"/>
                </a:solidFill>
                <a:latin typeface="微软雅黑"/>
                <a:ea typeface="+mn-ea"/>
                <a:cs typeface="微软雅黑"/>
              </a:rPr>
              <a:t>应用</a:t>
            </a:r>
            <a:endParaRPr sz="1400" dirty="0">
              <a:solidFill>
                <a:schemeClr val="bg1"/>
              </a:solidFill>
              <a:latin typeface="微软雅黑"/>
              <a:ea typeface="+mn-ea"/>
              <a:cs typeface="微软雅黑"/>
            </a:endParaRPr>
          </a:p>
        </p:txBody>
      </p:sp>
      <p:sp>
        <p:nvSpPr>
          <p:cNvPr id="18" name="object 16"/>
          <p:cNvSpPr/>
          <p:nvPr/>
        </p:nvSpPr>
        <p:spPr>
          <a:xfrm>
            <a:off x="4710837" y="1866892"/>
            <a:ext cx="965636" cy="531736"/>
          </a:xfrm>
          <a:custGeom>
            <a:avLst/>
            <a:gdLst/>
            <a:ahLst/>
            <a:cxnLst/>
            <a:rect l="l" t="t" r="r" b="b"/>
            <a:pathLst>
              <a:path w="1272539" h="829310">
                <a:moveTo>
                  <a:pt x="638605" y="0"/>
                </a:moveTo>
                <a:lnTo>
                  <a:pt x="590764" y="2930"/>
                </a:lnTo>
                <a:lnTo>
                  <a:pt x="544922" y="12579"/>
                </a:lnTo>
                <a:lnTo>
                  <a:pt x="501523" y="28631"/>
                </a:lnTo>
                <a:lnTo>
                  <a:pt x="461011" y="50771"/>
                </a:lnTo>
                <a:lnTo>
                  <a:pt x="423829" y="78684"/>
                </a:lnTo>
                <a:lnTo>
                  <a:pt x="390423" y="112055"/>
                </a:lnTo>
                <a:lnTo>
                  <a:pt x="361237" y="150569"/>
                </a:lnTo>
                <a:lnTo>
                  <a:pt x="336713" y="193911"/>
                </a:lnTo>
                <a:lnTo>
                  <a:pt x="317297" y="241766"/>
                </a:lnTo>
                <a:lnTo>
                  <a:pt x="303433" y="293818"/>
                </a:lnTo>
                <a:lnTo>
                  <a:pt x="297692" y="303944"/>
                </a:lnTo>
                <a:lnTo>
                  <a:pt x="288681" y="310128"/>
                </a:lnTo>
                <a:lnTo>
                  <a:pt x="275155" y="312971"/>
                </a:lnTo>
                <a:lnTo>
                  <a:pt x="243191" y="313261"/>
                </a:lnTo>
                <a:lnTo>
                  <a:pt x="230512" y="313791"/>
                </a:lnTo>
                <a:lnTo>
                  <a:pt x="186041" y="321500"/>
                </a:lnTo>
                <a:lnTo>
                  <a:pt x="149860" y="335274"/>
                </a:lnTo>
                <a:lnTo>
                  <a:pt x="101382" y="364933"/>
                </a:lnTo>
                <a:lnTo>
                  <a:pt x="60947" y="403811"/>
                </a:lnTo>
                <a:lnTo>
                  <a:pt x="29781" y="450131"/>
                </a:lnTo>
                <a:lnTo>
                  <a:pt x="9111" y="502116"/>
                </a:lnTo>
                <a:lnTo>
                  <a:pt x="165" y="557988"/>
                </a:lnTo>
                <a:lnTo>
                  <a:pt x="0" y="577169"/>
                </a:lnTo>
                <a:lnTo>
                  <a:pt x="1319" y="596519"/>
                </a:lnTo>
                <a:lnTo>
                  <a:pt x="8635" y="635777"/>
                </a:lnTo>
                <a:lnTo>
                  <a:pt x="20969" y="672458"/>
                </a:lnTo>
                <a:lnTo>
                  <a:pt x="48091" y="721849"/>
                </a:lnTo>
                <a:lnTo>
                  <a:pt x="84472" y="763381"/>
                </a:lnTo>
                <a:lnTo>
                  <a:pt x="128894" y="795817"/>
                </a:lnTo>
                <a:lnTo>
                  <a:pt x="180139" y="817921"/>
                </a:lnTo>
                <a:lnTo>
                  <a:pt x="217490" y="826306"/>
                </a:lnTo>
                <a:lnTo>
                  <a:pt x="256970" y="829183"/>
                </a:lnTo>
                <a:lnTo>
                  <a:pt x="636954" y="829183"/>
                </a:lnTo>
                <a:lnTo>
                  <a:pt x="1019314" y="828775"/>
                </a:lnTo>
                <a:lnTo>
                  <a:pt x="1057534" y="824611"/>
                </a:lnTo>
                <a:lnTo>
                  <a:pt x="1112303" y="810821"/>
                </a:lnTo>
                <a:lnTo>
                  <a:pt x="1160938" y="785051"/>
                </a:lnTo>
                <a:lnTo>
                  <a:pt x="1201886" y="749655"/>
                </a:lnTo>
                <a:lnTo>
                  <a:pt x="1234302" y="706197"/>
                </a:lnTo>
                <a:lnTo>
                  <a:pt x="1257200" y="656500"/>
                </a:lnTo>
                <a:lnTo>
                  <a:pt x="1269807" y="601997"/>
                </a:lnTo>
                <a:lnTo>
                  <a:pt x="1272040" y="563831"/>
                </a:lnTo>
                <a:lnTo>
                  <a:pt x="1271208" y="544380"/>
                </a:lnTo>
                <a:lnTo>
                  <a:pt x="1260748" y="489952"/>
                </a:lnTo>
                <a:lnTo>
                  <a:pt x="1239344" y="441562"/>
                </a:lnTo>
                <a:lnTo>
                  <a:pt x="1208436" y="399002"/>
                </a:lnTo>
                <a:lnTo>
                  <a:pt x="1169451" y="363660"/>
                </a:lnTo>
                <a:lnTo>
                  <a:pt x="1123815" y="336923"/>
                </a:lnTo>
                <a:lnTo>
                  <a:pt x="1072955" y="320181"/>
                </a:lnTo>
                <a:lnTo>
                  <a:pt x="1018298" y="314822"/>
                </a:lnTo>
                <a:lnTo>
                  <a:pt x="1002020" y="313681"/>
                </a:lnTo>
                <a:lnTo>
                  <a:pt x="966179" y="281608"/>
                </a:lnTo>
                <a:lnTo>
                  <a:pt x="956349" y="241630"/>
                </a:lnTo>
                <a:lnTo>
                  <a:pt x="949546" y="219761"/>
                </a:lnTo>
                <a:lnTo>
                  <a:pt x="931477" y="178214"/>
                </a:lnTo>
                <a:lnTo>
                  <a:pt x="907936" y="139949"/>
                </a:lnTo>
                <a:lnTo>
                  <a:pt x="879503" y="105393"/>
                </a:lnTo>
                <a:lnTo>
                  <a:pt x="846758" y="74977"/>
                </a:lnTo>
                <a:lnTo>
                  <a:pt x="810278" y="49129"/>
                </a:lnTo>
                <a:lnTo>
                  <a:pt x="770644" y="28278"/>
                </a:lnTo>
                <a:lnTo>
                  <a:pt x="728434" y="12854"/>
                </a:lnTo>
                <a:lnTo>
                  <a:pt x="684228" y="3285"/>
                </a:lnTo>
                <a:lnTo>
                  <a:pt x="661557" y="830"/>
                </a:lnTo>
                <a:lnTo>
                  <a:pt x="638605" y="0"/>
                </a:lnTo>
                <a:close/>
              </a:path>
            </a:pathLst>
          </a:custGeom>
          <a:solidFill>
            <a:srgbClr val="00AFEF"/>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19" name="object 17"/>
          <p:cNvSpPr txBox="1"/>
          <p:nvPr/>
        </p:nvSpPr>
        <p:spPr>
          <a:xfrm>
            <a:off x="5053902" y="2132704"/>
            <a:ext cx="442825" cy="161583"/>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1050" dirty="0">
                <a:solidFill>
                  <a:schemeClr val="bg1"/>
                </a:solidFill>
                <a:latin typeface="微软雅黑"/>
                <a:ea typeface="+mn-ea"/>
                <a:cs typeface="微软雅黑"/>
              </a:rPr>
              <a:t>政府</a:t>
            </a:r>
          </a:p>
        </p:txBody>
      </p:sp>
      <p:sp>
        <p:nvSpPr>
          <p:cNvPr id="20" name="object 44"/>
          <p:cNvSpPr txBox="1"/>
          <p:nvPr/>
        </p:nvSpPr>
        <p:spPr>
          <a:xfrm>
            <a:off x="7950959" y="3227298"/>
            <a:ext cx="248637" cy="138371"/>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899" spc="-7" dirty="0">
                <a:solidFill>
                  <a:schemeClr val="bg1"/>
                </a:solidFill>
                <a:latin typeface="Arial"/>
                <a:ea typeface="+mn-ea"/>
                <a:cs typeface="Arial"/>
              </a:rPr>
              <a:t>APP</a:t>
            </a:r>
            <a:endParaRPr sz="899" dirty="0">
              <a:solidFill>
                <a:schemeClr val="bg1"/>
              </a:solidFill>
              <a:latin typeface="Arial"/>
              <a:ea typeface="+mn-ea"/>
              <a:cs typeface="Arial"/>
            </a:endParaRPr>
          </a:p>
        </p:txBody>
      </p:sp>
      <p:grpSp>
        <p:nvGrpSpPr>
          <p:cNvPr id="21" name="组合 20"/>
          <p:cNvGrpSpPr/>
          <p:nvPr/>
        </p:nvGrpSpPr>
        <p:grpSpPr>
          <a:xfrm>
            <a:off x="7865110" y="2589231"/>
            <a:ext cx="420335" cy="607554"/>
            <a:chOff x="5151725" y="2040556"/>
            <a:chExt cx="285486" cy="568592"/>
          </a:xfrm>
        </p:grpSpPr>
        <p:sp>
          <p:nvSpPr>
            <p:cNvPr id="22" name="object 45"/>
            <p:cNvSpPr/>
            <p:nvPr/>
          </p:nvSpPr>
          <p:spPr>
            <a:xfrm>
              <a:off x="5158197" y="2085530"/>
              <a:ext cx="277102" cy="514773"/>
            </a:xfrm>
            <a:prstGeom prst="rect">
              <a:avLst/>
            </a:prstGeom>
            <a:blipFill>
              <a:blip r:embed="rId2" cstate="print"/>
              <a:stretch>
                <a:fillRect/>
              </a:stretch>
            </a:blip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23" name="object 46"/>
            <p:cNvSpPr/>
            <p:nvPr/>
          </p:nvSpPr>
          <p:spPr>
            <a:xfrm>
              <a:off x="5151725" y="2040556"/>
              <a:ext cx="285486" cy="568592"/>
            </a:xfrm>
            <a:custGeom>
              <a:avLst/>
              <a:gdLst/>
              <a:ahLst/>
              <a:cxnLst/>
              <a:rect l="l" t="t" r="r" b="b"/>
              <a:pathLst>
                <a:path w="381000" h="758825">
                  <a:moveTo>
                    <a:pt x="352044" y="0"/>
                  </a:moveTo>
                  <a:lnTo>
                    <a:pt x="28829" y="0"/>
                  </a:lnTo>
                  <a:lnTo>
                    <a:pt x="25750" y="162"/>
                  </a:lnTo>
                  <a:lnTo>
                    <a:pt x="12657" y="4952"/>
                  </a:lnTo>
                  <a:lnTo>
                    <a:pt x="3467" y="15091"/>
                  </a:lnTo>
                  <a:lnTo>
                    <a:pt x="0" y="28828"/>
                  </a:lnTo>
                  <a:lnTo>
                    <a:pt x="163" y="732820"/>
                  </a:lnTo>
                  <a:lnTo>
                    <a:pt x="4985" y="745913"/>
                  </a:lnTo>
                  <a:lnTo>
                    <a:pt x="15147" y="755103"/>
                  </a:lnTo>
                  <a:lnTo>
                    <a:pt x="28829" y="758571"/>
                  </a:lnTo>
                  <a:lnTo>
                    <a:pt x="355122" y="758407"/>
                  </a:lnTo>
                  <a:lnTo>
                    <a:pt x="368215" y="753585"/>
                  </a:lnTo>
                  <a:lnTo>
                    <a:pt x="377405" y="743423"/>
                  </a:lnTo>
                  <a:lnTo>
                    <a:pt x="380873" y="729741"/>
                  </a:lnTo>
                  <a:lnTo>
                    <a:pt x="380863" y="687832"/>
                  </a:lnTo>
                  <a:lnTo>
                    <a:pt x="6985" y="687832"/>
                  </a:lnTo>
                  <a:lnTo>
                    <a:pt x="6985" y="59309"/>
                  </a:lnTo>
                  <a:lnTo>
                    <a:pt x="380716" y="59309"/>
                  </a:lnTo>
                  <a:lnTo>
                    <a:pt x="380712" y="39370"/>
                  </a:lnTo>
                  <a:lnTo>
                    <a:pt x="267970" y="39370"/>
                  </a:lnTo>
                  <a:lnTo>
                    <a:pt x="263906" y="35306"/>
                  </a:lnTo>
                  <a:lnTo>
                    <a:pt x="151638" y="35306"/>
                  </a:lnTo>
                  <a:lnTo>
                    <a:pt x="150241" y="34671"/>
                  </a:lnTo>
                  <a:lnTo>
                    <a:pt x="149351" y="33782"/>
                  </a:lnTo>
                  <a:lnTo>
                    <a:pt x="147700" y="29972"/>
                  </a:lnTo>
                  <a:lnTo>
                    <a:pt x="149351" y="26288"/>
                  </a:lnTo>
                  <a:lnTo>
                    <a:pt x="150241" y="25273"/>
                  </a:lnTo>
                  <a:lnTo>
                    <a:pt x="151638" y="24637"/>
                  </a:lnTo>
                  <a:lnTo>
                    <a:pt x="263906" y="24637"/>
                  </a:lnTo>
                  <a:lnTo>
                    <a:pt x="267970" y="20574"/>
                  </a:lnTo>
                  <a:lnTo>
                    <a:pt x="378815" y="20574"/>
                  </a:lnTo>
                  <a:lnTo>
                    <a:pt x="375887" y="12601"/>
                  </a:lnTo>
                  <a:lnTo>
                    <a:pt x="365725" y="3442"/>
                  </a:lnTo>
                  <a:lnTo>
                    <a:pt x="352044" y="0"/>
                  </a:lnTo>
                  <a:close/>
                </a:path>
                <a:path w="381000" h="758825">
                  <a:moveTo>
                    <a:pt x="380716" y="59309"/>
                  </a:moveTo>
                  <a:lnTo>
                    <a:pt x="373888" y="59309"/>
                  </a:lnTo>
                  <a:lnTo>
                    <a:pt x="373888" y="687832"/>
                  </a:lnTo>
                  <a:lnTo>
                    <a:pt x="380863" y="687832"/>
                  </a:lnTo>
                  <a:lnTo>
                    <a:pt x="380716" y="59309"/>
                  </a:lnTo>
                  <a:close/>
                </a:path>
                <a:path w="381000" h="758825">
                  <a:moveTo>
                    <a:pt x="378815" y="20574"/>
                  </a:moveTo>
                  <a:lnTo>
                    <a:pt x="278384" y="20574"/>
                  </a:lnTo>
                  <a:lnTo>
                    <a:pt x="282448" y="24637"/>
                  </a:lnTo>
                  <a:lnTo>
                    <a:pt x="282448" y="35306"/>
                  </a:lnTo>
                  <a:lnTo>
                    <a:pt x="278384" y="39370"/>
                  </a:lnTo>
                  <a:lnTo>
                    <a:pt x="380712" y="39370"/>
                  </a:lnTo>
                  <a:lnTo>
                    <a:pt x="380709" y="25728"/>
                  </a:lnTo>
                  <a:lnTo>
                    <a:pt x="378815" y="20574"/>
                  </a:lnTo>
                  <a:close/>
                </a:path>
                <a:path w="381000" h="758825">
                  <a:moveTo>
                    <a:pt x="263906" y="24637"/>
                  </a:moveTo>
                  <a:lnTo>
                    <a:pt x="232664" y="24637"/>
                  </a:lnTo>
                  <a:lnTo>
                    <a:pt x="235076" y="27050"/>
                  </a:lnTo>
                  <a:lnTo>
                    <a:pt x="235076" y="32892"/>
                  </a:lnTo>
                  <a:lnTo>
                    <a:pt x="232664" y="35306"/>
                  </a:lnTo>
                  <a:lnTo>
                    <a:pt x="263906" y="35306"/>
                  </a:lnTo>
                  <a:lnTo>
                    <a:pt x="263906" y="24637"/>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grpSp>
      <p:sp>
        <p:nvSpPr>
          <p:cNvPr id="24" name="object 47"/>
          <p:cNvSpPr/>
          <p:nvPr/>
        </p:nvSpPr>
        <p:spPr>
          <a:xfrm>
            <a:off x="4900147" y="3337049"/>
            <a:ext cx="2018970" cy="319758"/>
          </a:xfrm>
          <a:custGeom>
            <a:avLst/>
            <a:gdLst/>
            <a:ahLst/>
            <a:cxnLst/>
            <a:rect l="l" t="t" r="r" b="b"/>
            <a:pathLst>
              <a:path w="2660650" h="433070">
                <a:moveTo>
                  <a:pt x="0" y="432625"/>
                </a:moveTo>
                <a:lnTo>
                  <a:pt x="2660396" y="432625"/>
                </a:lnTo>
                <a:lnTo>
                  <a:pt x="2660396" y="0"/>
                </a:lnTo>
                <a:lnTo>
                  <a:pt x="0" y="0"/>
                </a:lnTo>
                <a:lnTo>
                  <a:pt x="0" y="432625"/>
                </a:lnTo>
                <a:close/>
              </a:path>
            </a:pathLst>
          </a:custGeom>
          <a:solidFill>
            <a:srgbClr val="C7C7C7"/>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25" name="object 48"/>
          <p:cNvSpPr txBox="1"/>
          <p:nvPr/>
        </p:nvSpPr>
        <p:spPr>
          <a:xfrm>
            <a:off x="5543905" y="3419907"/>
            <a:ext cx="1102965" cy="161454"/>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1049" b="1" spc="-15" dirty="0">
                <a:solidFill>
                  <a:schemeClr val="bg1"/>
                </a:solidFill>
                <a:latin typeface="Arial"/>
                <a:ea typeface="+mn-ea"/>
                <a:cs typeface="Arial"/>
              </a:rPr>
              <a:t>2</a:t>
            </a:r>
            <a:r>
              <a:rPr sz="1049" b="1" spc="-11" dirty="0">
                <a:solidFill>
                  <a:schemeClr val="bg1"/>
                </a:solidFill>
                <a:latin typeface="Arial"/>
                <a:ea typeface="+mn-ea"/>
                <a:cs typeface="Arial"/>
              </a:rPr>
              <a:t>G</a:t>
            </a:r>
            <a:r>
              <a:rPr sz="1049" b="1" spc="-15" dirty="0">
                <a:solidFill>
                  <a:schemeClr val="bg1"/>
                </a:solidFill>
                <a:latin typeface="Arial"/>
                <a:ea typeface="+mn-ea"/>
                <a:cs typeface="Arial"/>
              </a:rPr>
              <a:t>/3</a:t>
            </a:r>
            <a:r>
              <a:rPr sz="1049" b="1" spc="-11" dirty="0">
                <a:solidFill>
                  <a:schemeClr val="bg1"/>
                </a:solidFill>
                <a:latin typeface="Arial"/>
                <a:ea typeface="+mn-ea"/>
                <a:cs typeface="Arial"/>
              </a:rPr>
              <a:t>G</a:t>
            </a:r>
            <a:r>
              <a:rPr sz="1049" b="1" spc="-15" dirty="0">
                <a:solidFill>
                  <a:schemeClr val="bg1"/>
                </a:solidFill>
                <a:latin typeface="Arial"/>
                <a:ea typeface="+mn-ea"/>
                <a:cs typeface="Arial"/>
              </a:rPr>
              <a:t>/4</a:t>
            </a:r>
            <a:r>
              <a:rPr sz="1049" b="1" spc="-11" dirty="0">
                <a:solidFill>
                  <a:schemeClr val="bg1"/>
                </a:solidFill>
                <a:latin typeface="Arial"/>
                <a:ea typeface="+mn-ea"/>
                <a:cs typeface="Arial"/>
              </a:rPr>
              <a:t>G/NB-</a:t>
            </a:r>
            <a:r>
              <a:rPr sz="1049" b="1" spc="-4" dirty="0">
                <a:solidFill>
                  <a:schemeClr val="bg1"/>
                </a:solidFill>
                <a:latin typeface="Arial"/>
                <a:ea typeface="+mn-ea"/>
                <a:cs typeface="Arial"/>
              </a:rPr>
              <a:t>I</a:t>
            </a:r>
            <a:r>
              <a:rPr sz="1049" b="1" spc="-19" dirty="0">
                <a:solidFill>
                  <a:schemeClr val="bg1"/>
                </a:solidFill>
                <a:latin typeface="Arial"/>
                <a:ea typeface="+mn-ea"/>
                <a:cs typeface="Arial"/>
              </a:rPr>
              <a:t>o</a:t>
            </a:r>
            <a:r>
              <a:rPr sz="1049" b="1" spc="-7" dirty="0">
                <a:solidFill>
                  <a:schemeClr val="bg1"/>
                </a:solidFill>
                <a:latin typeface="Arial"/>
                <a:ea typeface="+mn-ea"/>
                <a:cs typeface="Arial"/>
              </a:rPr>
              <a:t>T</a:t>
            </a:r>
            <a:endParaRPr sz="1049">
              <a:solidFill>
                <a:schemeClr val="bg1"/>
              </a:solidFill>
              <a:latin typeface="Arial"/>
              <a:ea typeface="+mn-ea"/>
              <a:cs typeface="Arial"/>
            </a:endParaRPr>
          </a:p>
        </p:txBody>
      </p:sp>
      <p:sp>
        <p:nvSpPr>
          <p:cNvPr id="26" name="object 49"/>
          <p:cNvSpPr/>
          <p:nvPr/>
        </p:nvSpPr>
        <p:spPr>
          <a:xfrm>
            <a:off x="5219329" y="3434078"/>
            <a:ext cx="87216" cy="166524"/>
          </a:xfrm>
          <a:custGeom>
            <a:avLst/>
            <a:gdLst/>
            <a:ahLst/>
            <a:cxnLst/>
            <a:rect l="l" t="t" r="r" b="b"/>
            <a:pathLst>
              <a:path w="114935" h="259714">
                <a:moveTo>
                  <a:pt x="57530" y="0"/>
                </a:moveTo>
                <a:lnTo>
                  <a:pt x="27173" y="129544"/>
                </a:lnTo>
                <a:lnTo>
                  <a:pt x="0" y="259189"/>
                </a:lnTo>
                <a:lnTo>
                  <a:pt x="6096" y="259189"/>
                </a:lnTo>
                <a:lnTo>
                  <a:pt x="9683" y="246125"/>
                </a:lnTo>
                <a:lnTo>
                  <a:pt x="16763" y="234884"/>
                </a:lnTo>
                <a:lnTo>
                  <a:pt x="26826" y="225974"/>
                </a:lnTo>
                <a:lnTo>
                  <a:pt x="39362" y="219895"/>
                </a:lnTo>
                <a:lnTo>
                  <a:pt x="53862" y="217143"/>
                </a:lnTo>
                <a:lnTo>
                  <a:pt x="105129" y="217143"/>
                </a:lnTo>
                <a:lnTo>
                  <a:pt x="99479" y="192904"/>
                </a:lnTo>
                <a:lnTo>
                  <a:pt x="57529" y="192904"/>
                </a:lnTo>
                <a:lnTo>
                  <a:pt x="42474" y="189660"/>
                </a:lnTo>
                <a:lnTo>
                  <a:pt x="32030" y="181021"/>
                </a:lnTo>
                <a:lnTo>
                  <a:pt x="27328" y="168625"/>
                </a:lnTo>
                <a:lnTo>
                  <a:pt x="30013" y="154349"/>
                </a:lnTo>
                <a:lnTo>
                  <a:pt x="37749" y="143143"/>
                </a:lnTo>
                <a:lnTo>
                  <a:pt x="49675" y="136626"/>
                </a:lnTo>
                <a:lnTo>
                  <a:pt x="86360" y="136626"/>
                </a:lnTo>
                <a:lnTo>
                  <a:pt x="84707" y="129531"/>
                </a:lnTo>
                <a:lnTo>
                  <a:pt x="80284" y="108449"/>
                </a:lnTo>
                <a:lnTo>
                  <a:pt x="48385" y="108449"/>
                </a:lnTo>
                <a:lnTo>
                  <a:pt x="42289" y="102480"/>
                </a:lnTo>
                <a:lnTo>
                  <a:pt x="42289" y="87367"/>
                </a:lnTo>
                <a:lnTo>
                  <a:pt x="48385" y="78350"/>
                </a:lnTo>
                <a:lnTo>
                  <a:pt x="73969" y="78350"/>
                </a:lnTo>
                <a:lnTo>
                  <a:pt x="57530" y="0"/>
                </a:lnTo>
                <a:close/>
              </a:path>
              <a:path w="114935" h="259714">
                <a:moveTo>
                  <a:pt x="105129" y="217143"/>
                </a:moveTo>
                <a:lnTo>
                  <a:pt x="53862" y="217143"/>
                </a:lnTo>
                <a:lnTo>
                  <a:pt x="68868" y="218952"/>
                </a:lnTo>
                <a:lnTo>
                  <a:pt x="81984" y="224174"/>
                </a:lnTo>
                <a:lnTo>
                  <a:pt x="92739" y="232318"/>
                </a:lnTo>
                <a:lnTo>
                  <a:pt x="100661" y="242894"/>
                </a:lnTo>
                <a:lnTo>
                  <a:pt x="105279" y="255411"/>
                </a:lnTo>
                <a:lnTo>
                  <a:pt x="114933" y="259198"/>
                </a:lnTo>
                <a:lnTo>
                  <a:pt x="105129" y="217143"/>
                </a:lnTo>
                <a:close/>
              </a:path>
              <a:path w="114935" h="259714">
                <a:moveTo>
                  <a:pt x="86360" y="136626"/>
                </a:moveTo>
                <a:lnTo>
                  <a:pt x="49675" y="136626"/>
                </a:lnTo>
                <a:lnTo>
                  <a:pt x="65928" y="139022"/>
                </a:lnTo>
                <a:lnTo>
                  <a:pt x="77233" y="146572"/>
                </a:lnTo>
                <a:lnTo>
                  <a:pt x="83453" y="157380"/>
                </a:lnTo>
                <a:lnTo>
                  <a:pt x="81613" y="174345"/>
                </a:lnTo>
                <a:lnTo>
                  <a:pt x="74888" y="185898"/>
                </a:lnTo>
                <a:lnTo>
                  <a:pt x="64617" y="191949"/>
                </a:lnTo>
                <a:lnTo>
                  <a:pt x="57529" y="192904"/>
                </a:lnTo>
                <a:lnTo>
                  <a:pt x="99479" y="192904"/>
                </a:lnTo>
                <a:lnTo>
                  <a:pt x="86360" y="136626"/>
                </a:lnTo>
                <a:close/>
              </a:path>
              <a:path w="114935" h="259714">
                <a:moveTo>
                  <a:pt x="73969" y="78350"/>
                </a:moveTo>
                <a:lnTo>
                  <a:pt x="63498" y="78350"/>
                </a:lnTo>
                <a:lnTo>
                  <a:pt x="69594" y="87367"/>
                </a:lnTo>
                <a:lnTo>
                  <a:pt x="69594" y="102480"/>
                </a:lnTo>
                <a:lnTo>
                  <a:pt x="63498" y="108449"/>
                </a:lnTo>
                <a:lnTo>
                  <a:pt x="80284" y="108449"/>
                </a:lnTo>
                <a:lnTo>
                  <a:pt x="73969" y="7835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27" name="object 50"/>
          <p:cNvSpPr/>
          <p:nvPr/>
        </p:nvSpPr>
        <p:spPr>
          <a:xfrm>
            <a:off x="5244481" y="3398813"/>
            <a:ext cx="34211" cy="29722"/>
          </a:xfrm>
          <a:custGeom>
            <a:avLst/>
            <a:gdLst/>
            <a:ahLst/>
            <a:cxnLst/>
            <a:rect l="l" t="t" r="r" b="b"/>
            <a:pathLst>
              <a:path w="45085" h="46354">
                <a:moveTo>
                  <a:pt x="22351" y="0"/>
                </a:moveTo>
                <a:lnTo>
                  <a:pt x="15037" y="1261"/>
                </a:lnTo>
                <a:lnTo>
                  <a:pt x="4240" y="9520"/>
                </a:lnTo>
                <a:lnTo>
                  <a:pt x="0" y="22987"/>
                </a:lnTo>
                <a:lnTo>
                  <a:pt x="1230" y="30520"/>
                </a:lnTo>
                <a:lnTo>
                  <a:pt x="9270" y="41621"/>
                </a:lnTo>
                <a:lnTo>
                  <a:pt x="22351" y="45973"/>
                </a:lnTo>
                <a:lnTo>
                  <a:pt x="29715" y="44712"/>
                </a:lnTo>
                <a:lnTo>
                  <a:pt x="40499" y="36453"/>
                </a:lnTo>
                <a:lnTo>
                  <a:pt x="44703" y="22987"/>
                </a:lnTo>
                <a:lnTo>
                  <a:pt x="43486" y="15453"/>
                </a:lnTo>
                <a:lnTo>
                  <a:pt x="35488" y="4352"/>
                </a:lnTo>
                <a:lnTo>
                  <a:pt x="22351"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28" name="object 51"/>
          <p:cNvSpPr/>
          <p:nvPr/>
        </p:nvSpPr>
        <p:spPr>
          <a:xfrm>
            <a:off x="5152673" y="3348897"/>
            <a:ext cx="38549" cy="128252"/>
          </a:xfrm>
          <a:custGeom>
            <a:avLst/>
            <a:gdLst/>
            <a:ahLst/>
            <a:cxnLst/>
            <a:rect l="l" t="t" r="r" b="b"/>
            <a:pathLst>
              <a:path w="50800" h="200025">
                <a:moveTo>
                  <a:pt x="41737" y="0"/>
                </a:moveTo>
                <a:lnTo>
                  <a:pt x="12392" y="40214"/>
                </a:lnTo>
                <a:lnTo>
                  <a:pt x="1416" y="78242"/>
                </a:lnTo>
                <a:lnTo>
                  <a:pt x="0" y="92134"/>
                </a:lnTo>
                <a:lnTo>
                  <a:pt x="434" y="107667"/>
                </a:lnTo>
                <a:lnTo>
                  <a:pt x="7925" y="148854"/>
                </a:lnTo>
                <a:lnTo>
                  <a:pt x="31396" y="191307"/>
                </a:lnTo>
                <a:lnTo>
                  <a:pt x="39516" y="199769"/>
                </a:lnTo>
                <a:lnTo>
                  <a:pt x="50754" y="192659"/>
                </a:lnTo>
                <a:lnTo>
                  <a:pt x="41960" y="182806"/>
                </a:lnTo>
                <a:lnTo>
                  <a:pt x="34389" y="172139"/>
                </a:lnTo>
                <a:lnTo>
                  <a:pt x="19037" y="136479"/>
                </a:lnTo>
                <a:lnTo>
                  <a:pt x="14952" y="110879"/>
                </a:lnTo>
                <a:lnTo>
                  <a:pt x="15368" y="95641"/>
                </a:lnTo>
                <a:lnTo>
                  <a:pt x="22698" y="55371"/>
                </a:lnTo>
                <a:lnTo>
                  <a:pt x="46525" y="13499"/>
                </a:lnTo>
                <a:lnTo>
                  <a:pt x="41737"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29" name="object 52"/>
          <p:cNvSpPr/>
          <p:nvPr/>
        </p:nvSpPr>
        <p:spPr>
          <a:xfrm>
            <a:off x="5184466" y="3368521"/>
            <a:ext cx="30357" cy="89980"/>
          </a:xfrm>
          <a:custGeom>
            <a:avLst/>
            <a:gdLst/>
            <a:ahLst/>
            <a:cxnLst/>
            <a:rect l="l" t="t" r="r" b="b"/>
            <a:pathLst>
              <a:path w="40004" h="140335">
                <a:moveTo>
                  <a:pt x="30447" y="0"/>
                </a:moveTo>
                <a:lnTo>
                  <a:pt x="4262" y="42728"/>
                </a:lnTo>
                <a:lnTo>
                  <a:pt x="0" y="69709"/>
                </a:lnTo>
                <a:lnTo>
                  <a:pt x="924" y="83799"/>
                </a:lnTo>
                <a:lnTo>
                  <a:pt x="13726" y="120535"/>
                </a:lnTo>
                <a:lnTo>
                  <a:pt x="29043" y="140323"/>
                </a:lnTo>
                <a:lnTo>
                  <a:pt x="39591" y="132714"/>
                </a:lnTo>
                <a:lnTo>
                  <a:pt x="31387" y="122924"/>
                </a:lnTo>
                <a:lnTo>
                  <a:pt x="24712" y="111611"/>
                </a:lnTo>
                <a:lnTo>
                  <a:pt x="19702" y="99313"/>
                </a:lnTo>
                <a:lnTo>
                  <a:pt x="16494" y="86569"/>
                </a:lnTo>
                <a:lnTo>
                  <a:pt x="15223" y="73918"/>
                </a:lnTo>
                <a:lnTo>
                  <a:pt x="16117" y="60269"/>
                </a:lnTo>
                <a:lnTo>
                  <a:pt x="18743" y="47480"/>
                </a:lnTo>
                <a:lnTo>
                  <a:pt x="22986" y="35491"/>
                </a:lnTo>
                <a:lnTo>
                  <a:pt x="28734" y="24240"/>
                </a:lnTo>
                <a:lnTo>
                  <a:pt x="35874" y="13666"/>
                </a:lnTo>
                <a:lnTo>
                  <a:pt x="30447"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0" name="object 53"/>
          <p:cNvSpPr/>
          <p:nvPr/>
        </p:nvSpPr>
        <p:spPr>
          <a:xfrm>
            <a:off x="5219635" y="3387332"/>
            <a:ext cx="20238" cy="48044"/>
          </a:xfrm>
          <a:custGeom>
            <a:avLst/>
            <a:gdLst/>
            <a:ahLst/>
            <a:cxnLst/>
            <a:rect l="l" t="t" r="r" b="b"/>
            <a:pathLst>
              <a:path w="26670" h="74929">
                <a:moveTo>
                  <a:pt x="14454" y="0"/>
                </a:moveTo>
                <a:lnTo>
                  <a:pt x="7686" y="10445"/>
                </a:lnTo>
                <a:lnTo>
                  <a:pt x="2731" y="21671"/>
                </a:lnTo>
                <a:lnTo>
                  <a:pt x="0" y="34522"/>
                </a:lnTo>
                <a:lnTo>
                  <a:pt x="882" y="50655"/>
                </a:lnTo>
                <a:lnTo>
                  <a:pt x="3917" y="63884"/>
                </a:lnTo>
                <a:lnTo>
                  <a:pt x="8761" y="74402"/>
                </a:lnTo>
                <a:lnTo>
                  <a:pt x="26392" y="72644"/>
                </a:lnTo>
                <a:lnTo>
                  <a:pt x="17745" y="61463"/>
                </a:lnTo>
                <a:lnTo>
                  <a:pt x="12570" y="49603"/>
                </a:lnTo>
                <a:lnTo>
                  <a:pt x="13353" y="34441"/>
                </a:lnTo>
                <a:lnTo>
                  <a:pt x="17113" y="22313"/>
                </a:lnTo>
                <a:lnTo>
                  <a:pt x="23239" y="12638"/>
                </a:lnTo>
                <a:lnTo>
                  <a:pt x="14454"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1" name="object 54"/>
          <p:cNvSpPr/>
          <p:nvPr/>
        </p:nvSpPr>
        <p:spPr>
          <a:xfrm>
            <a:off x="5285245" y="3387741"/>
            <a:ext cx="21202" cy="52115"/>
          </a:xfrm>
          <a:custGeom>
            <a:avLst/>
            <a:gdLst/>
            <a:ahLst/>
            <a:cxnLst/>
            <a:rect l="l" t="t" r="r" b="b"/>
            <a:pathLst>
              <a:path w="27939" h="81279">
                <a:moveTo>
                  <a:pt x="10044" y="0"/>
                </a:moveTo>
                <a:lnTo>
                  <a:pt x="0" y="8504"/>
                </a:lnTo>
                <a:lnTo>
                  <a:pt x="6389" y="19241"/>
                </a:lnTo>
                <a:lnTo>
                  <a:pt x="11073" y="31508"/>
                </a:lnTo>
                <a:lnTo>
                  <a:pt x="12445" y="41778"/>
                </a:lnTo>
                <a:lnTo>
                  <a:pt x="9992" y="53409"/>
                </a:lnTo>
                <a:lnTo>
                  <a:pt x="4093" y="65585"/>
                </a:lnTo>
                <a:lnTo>
                  <a:pt x="9398" y="81148"/>
                </a:lnTo>
                <a:lnTo>
                  <a:pt x="18694" y="71779"/>
                </a:lnTo>
                <a:lnTo>
                  <a:pt x="24819" y="60254"/>
                </a:lnTo>
                <a:lnTo>
                  <a:pt x="27772" y="47461"/>
                </a:lnTo>
                <a:lnTo>
                  <a:pt x="26814" y="31846"/>
                </a:lnTo>
                <a:lnTo>
                  <a:pt x="23522" y="19437"/>
                </a:lnTo>
                <a:lnTo>
                  <a:pt x="17924" y="9174"/>
                </a:lnTo>
                <a:lnTo>
                  <a:pt x="10044"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2" name="object 55"/>
          <p:cNvSpPr/>
          <p:nvPr/>
        </p:nvSpPr>
        <p:spPr>
          <a:xfrm>
            <a:off x="5308470" y="3369302"/>
            <a:ext cx="29393" cy="90387"/>
          </a:xfrm>
          <a:custGeom>
            <a:avLst/>
            <a:gdLst/>
            <a:ahLst/>
            <a:cxnLst/>
            <a:rect l="l" t="t" r="r" b="b"/>
            <a:pathLst>
              <a:path w="38735" h="140970">
                <a:moveTo>
                  <a:pt x="10352" y="0"/>
                </a:moveTo>
                <a:lnTo>
                  <a:pt x="0" y="7799"/>
                </a:lnTo>
                <a:lnTo>
                  <a:pt x="7891" y="18296"/>
                </a:lnTo>
                <a:lnTo>
                  <a:pt x="14383" y="29412"/>
                </a:lnTo>
                <a:lnTo>
                  <a:pt x="19357" y="41150"/>
                </a:lnTo>
                <a:lnTo>
                  <a:pt x="22692" y="53517"/>
                </a:lnTo>
                <a:lnTo>
                  <a:pt x="24269" y="66517"/>
                </a:lnTo>
                <a:lnTo>
                  <a:pt x="24384" y="71172"/>
                </a:lnTo>
                <a:lnTo>
                  <a:pt x="23361" y="83775"/>
                </a:lnTo>
                <a:lnTo>
                  <a:pt x="20385" y="96537"/>
                </a:lnTo>
                <a:lnTo>
                  <a:pt x="15590" y="108918"/>
                </a:lnTo>
                <a:lnTo>
                  <a:pt x="9075" y="120430"/>
                </a:lnTo>
                <a:lnTo>
                  <a:pt x="1090" y="130389"/>
                </a:lnTo>
                <a:lnTo>
                  <a:pt x="9144" y="140514"/>
                </a:lnTo>
                <a:lnTo>
                  <a:pt x="31337" y="109061"/>
                </a:lnTo>
                <a:lnTo>
                  <a:pt x="38693" y="84101"/>
                </a:lnTo>
                <a:lnTo>
                  <a:pt x="38334" y="67140"/>
                </a:lnTo>
                <a:lnTo>
                  <a:pt x="29188" y="27420"/>
                </a:lnTo>
                <a:lnTo>
                  <a:pt x="17516" y="8125"/>
                </a:lnTo>
                <a:lnTo>
                  <a:pt x="10352"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3" name="object 56"/>
          <p:cNvSpPr/>
          <p:nvPr/>
        </p:nvSpPr>
        <p:spPr>
          <a:xfrm>
            <a:off x="5331793" y="3349183"/>
            <a:ext cx="39031" cy="129473"/>
          </a:xfrm>
          <a:custGeom>
            <a:avLst/>
            <a:gdLst/>
            <a:ahLst/>
            <a:cxnLst/>
            <a:rect l="l" t="t" r="r" b="b"/>
            <a:pathLst>
              <a:path w="51435" h="201929">
                <a:moveTo>
                  <a:pt x="12381" y="0"/>
                </a:moveTo>
                <a:lnTo>
                  <a:pt x="0" y="8569"/>
                </a:lnTo>
                <a:lnTo>
                  <a:pt x="8602" y="18071"/>
                </a:lnTo>
                <a:lnTo>
                  <a:pt x="16280" y="28354"/>
                </a:lnTo>
                <a:lnTo>
                  <a:pt x="33066" y="63160"/>
                </a:lnTo>
                <a:lnTo>
                  <a:pt x="38988" y="101914"/>
                </a:lnTo>
                <a:lnTo>
                  <a:pt x="38252" y="114734"/>
                </a:lnTo>
                <a:lnTo>
                  <a:pt x="27818" y="152015"/>
                </a:lnTo>
                <a:lnTo>
                  <a:pt x="6666" y="185043"/>
                </a:lnTo>
                <a:lnTo>
                  <a:pt x="11937" y="201355"/>
                </a:lnTo>
                <a:lnTo>
                  <a:pt x="39474" y="159743"/>
                </a:lnTo>
                <a:lnTo>
                  <a:pt x="49803" y="121343"/>
                </a:lnTo>
                <a:lnTo>
                  <a:pt x="50944" y="107665"/>
                </a:lnTo>
                <a:lnTo>
                  <a:pt x="50432" y="92225"/>
                </a:lnTo>
                <a:lnTo>
                  <a:pt x="42725" y="51114"/>
                </a:lnTo>
                <a:lnTo>
                  <a:pt x="19961" y="8479"/>
                </a:lnTo>
                <a:lnTo>
                  <a:pt x="12381"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4" name="object 57"/>
          <p:cNvSpPr/>
          <p:nvPr/>
        </p:nvSpPr>
        <p:spPr>
          <a:xfrm>
            <a:off x="5244481" y="3398813"/>
            <a:ext cx="34211" cy="29722"/>
          </a:xfrm>
          <a:custGeom>
            <a:avLst/>
            <a:gdLst/>
            <a:ahLst/>
            <a:cxnLst/>
            <a:rect l="l" t="t" r="r" b="b"/>
            <a:pathLst>
              <a:path w="45085" h="46354">
                <a:moveTo>
                  <a:pt x="22351" y="0"/>
                </a:moveTo>
                <a:lnTo>
                  <a:pt x="15037" y="1261"/>
                </a:lnTo>
                <a:lnTo>
                  <a:pt x="4240" y="9520"/>
                </a:lnTo>
                <a:lnTo>
                  <a:pt x="0" y="22987"/>
                </a:lnTo>
                <a:lnTo>
                  <a:pt x="1230" y="30520"/>
                </a:lnTo>
                <a:lnTo>
                  <a:pt x="9270" y="41621"/>
                </a:lnTo>
                <a:lnTo>
                  <a:pt x="22351" y="45973"/>
                </a:lnTo>
                <a:lnTo>
                  <a:pt x="29715" y="44712"/>
                </a:lnTo>
                <a:lnTo>
                  <a:pt x="40499" y="36453"/>
                </a:lnTo>
                <a:lnTo>
                  <a:pt x="44703" y="22987"/>
                </a:lnTo>
                <a:lnTo>
                  <a:pt x="43486" y="15453"/>
                </a:lnTo>
                <a:lnTo>
                  <a:pt x="35488" y="4352"/>
                </a:lnTo>
                <a:lnTo>
                  <a:pt x="22351"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5" name="object 58"/>
          <p:cNvSpPr/>
          <p:nvPr/>
        </p:nvSpPr>
        <p:spPr>
          <a:xfrm>
            <a:off x="5194175" y="2225823"/>
            <a:ext cx="690958" cy="390582"/>
          </a:xfrm>
          <a:custGeom>
            <a:avLst/>
            <a:gdLst/>
            <a:ahLst/>
            <a:cxnLst/>
            <a:rect l="l" t="t" r="r" b="b"/>
            <a:pathLst>
              <a:path w="942975" h="768350">
                <a:moveTo>
                  <a:pt x="0" y="0"/>
                </a:moveTo>
                <a:lnTo>
                  <a:pt x="942593" y="767841"/>
                </a:lnTo>
              </a:path>
            </a:pathLst>
          </a:custGeom>
          <a:ln w="3175">
            <a:solidFill>
              <a:srgbClr val="00AFEF"/>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6" name="object 59"/>
          <p:cNvSpPr/>
          <p:nvPr/>
        </p:nvSpPr>
        <p:spPr>
          <a:xfrm>
            <a:off x="7118604" y="2221519"/>
            <a:ext cx="451979" cy="0"/>
          </a:xfrm>
          <a:custGeom>
            <a:avLst/>
            <a:gdLst/>
            <a:ahLst/>
            <a:cxnLst/>
            <a:rect l="l" t="t" r="r" b="b"/>
            <a:pathLst>
              <a:path w="595629">
                <a:moveTo>
                  <a:pt x="0" y="0"/>
                </a:moveTo>
                <a:lnTo>
                  <a:pt x="595376" y="0"/>
                </a:lnTo>
              </a:path>
            </a:pathLst>
          </a:custGeom>
          <a:ln w="3175">
            <a:solidFill>
              <a:srgbClr val="00AFEF"/>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7" name="object 60"/>
          <p:cNvSpPr/>
          <p:nvPr/>
        </p:nvSpPr>
        <p:spPr>
          <a:xfrm>
            <a:off x="6975975" y="2386330"/>
            <a:ext cx="737237" cy="527258"/>
          </a:xfrm>
          <a:custGeom>
            <a:avLst/>
            <a:gdLst/>
            <a:ahLst/>
            <a:cxnLst/>
            <a:rect l="l" t="t" r="r" b="b"/>
            <a:pathLst>
              <a:path w="971550" h="822325">
                <a:moveTo>
                  <a:pt x="0" y="0"/>
                </a:moveTo>
                <a:lnTo>
                  <a:pt x="971295" y="822325"/>
                </a:lnTo>
              </a:path>
            </a:pathLst>
          </a:custGeom>
          <a:ln w="9525">
            <a:solidFill>
              <a:srgbClr val="00AFEF"/>
            </a:solidFill>
            <a:prstDash val="dash"/>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38" name="object 77"/>
          <p:cNvSpPr/>
          <p:nvPr/>
        </p:nvSpPr>
        <p:spPr>
          <a:xfrm>
            <a:off x="5909537" y="3654993"/>
            <a:ext cx="1283563" cy="200382"/>
          </a:xfrm>
          <a:custGeom>
            <a:avLst/>
            <a:gdLst/>
            <a:ahLst/>
            <a:cxnLst/>
            <a:rect l="l" t="t" r="r" b="b"/>
            <a:pathLst>
              <a:path w="2538095" h="462914">
                <a:moveTo>
                  <a:pt x="0" y="0"/>
                </a:moveTo>
                <a:lnTo>
                  <a:pt x="2537841" y="462407"/>
                </a:lnTo>
              </a:path>
            </a:pathLst>
          </a:custGeom>
          <a:ln w="3175">
            <a:solidFill>
              <a:srgbClr val="C7C7C7"/>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grpSp>
        <p:nvGrpSpPr>
          <p:cNvPr id="39" name="组合 5"/>
          <p:cNvGrpSpPr/>
          <p:nvPr/>
        </p:nvGrpSpPr>
        <p:grpSpPr>
          <a:xfrm>
            <a:off x="4011420" y="3882849"/>
            <a:ext cx="4888504" cy="863287"/>
            <a:chOff x="4003697" y="3905345"/>
            <a:chExt cx="4888504" cy="863287"/>
          </a:xfrm>
        </p:grpSpPr>
        <p:sp>
          <p:nvSpPr>
            <p:cNvPr id="40" name="object 4"/>
            <p:cNvSpPr txBox="1"/>
            <p:nvPr/>
          </p:nvSpPr>
          <p:spPr>
            <a:xfrm>
              <a:off x="4577002" y="4292874"/>
              <a:ext cx="464989" cy="276742"/>
            </a:xfrm>
            <a:prstGeom prst="rect">
              <a:avLst/>
            </a:prstGeom>
          </p:spPr>
          <p:txBody>
            <a:bodyPr vert="horz" wrap="square" lIns="0" tIns="0" rIns="0" bIns="0" rtlCol="0">
              <a:spAutoFit/>
            </a:bodyPr>
            <a:lstStyle/>
            <a:p>
              <a:pPr marL="2855" algn="ctr" defTabSz="685160" eaLnBrk="1" fontAlgn="auto" hangingPunct="1">
                <a:spcBef>
                  <a:spcPts val="0"/>
                </a:spcBef>
                <a:spcAft>
                  <a:spcPts val="0"/>
                </a:spcAft>
              </a:pPr>
              <a:r>
                <a:rPr sz="899" spc="-4" dirty="0">
                  <a:solidFill>
                    <a:schemeClr val="bg1"/>
                  </a:solidFill>
                  <a:latin typeface="微软雅黑"/>
                  <a:ea typeface="+mn-ea"/>
                  <a:cs typeface="微软雅黑"/>
                </a:rPr>
                <a:t>车检器</a:t>
              </a:r>
              <a:endParaRPr sz="899">
                <a:solidFill>
                  <a:schemeClr val="bg1"/>
                </a:solidFill>
                <a:latin typeface="微软雅黑"/>
                <a:ea typeface="+mn-ea"/>
                <a:cs typeface="微软雅黑"/>
              </a:endParaRPr>
            </a:p>
            <a:p>
              <a:pPr algn="ctr" defTabSz="685160" eaLnBrk="1" fontAlgn="auto" hangingPunct="1">
                <a:spcBef>
                  <a:spcPts val="19"/>
                </a:spcBef>
                <a:spcAft>
                  <a:spcPts val="0"/>
                </a:spcAft>
              </a:pPr>
              <a:r>
                <a:rPr sz="899" spc="4" dirty="0">
                  <a:solidFill>
                    <a:schemeClr val="bg1"/>
                  </a:solidFill>
                  <a:latin typeface="Arial"/>
                  <a:ea typeface="+mn-ea"/>
                  <a:cs typeface="Arial"/>
                </a:rPr>
                <a:t>(</a:t>
              </a:r>
              <a:r>
                <a:rPr sz="899" spc="-4" dirty="0">
                  <a:solidFill>
                    <a:schemeClr val="bg1"/>
                  </a:solidFill>
                  <a:latin typeface="Arial"/>
                  <a:ea typeface="+mn-ea"/>
                  <a:cs typeface="Arial"/>
                </a:rPr>
                <a:t>N</a:t>
              </a:r>
              <a:r>
                <a:rPr sz="899" spc="-7" dirty="0">
                  <a:solidFill>
                    <a:schemeClr val="bg1"/>
                  </a:solidFill>
                  <a:latin typeface="Arial"/>
                  <a:ea typeface="+mn-ea"/>
                  <a:cs typeface="Arial"/>
                </a:rPr>
                <a:t>B</a:t>
              </a:r>
              <a:r>
                <a:rPr sz="899" spc="4" dirty="0">
                  <a:solidFill>
                    <a:schemeClr val="bg1"/>
                  </a:solidFill>
                  <a:latin typeface="Arial"/>
                  <a:ea typeface="+mn-ea"/>
                  <a:cs typeface="Arial"/>
                </a:rPr>
                <a:t>-</a:t>
              </a:r>
              <a:r>
                <a:rPr sz="899" dirty="0">
                  <a:solidFill>
                    <a:schemeClr val="bg1"/>
                  </a:solidFill>
                  <a:latin typeface="Arial"/>
                  <a:ea typeface="+mn-ea"/>
                  <a:cs typeface="Arial"/>
                </a:rPr>
                <a:t>I</a:t>
              </a:r>
              <a:r>
                <a:rPr sz="899" spc="4" dirty="0">
                  <a:solidFill>
                    <a:schemeClr val="bg1"/>
                  </a:solidFill>
                  <a:latin typeface="Arial"/>
                  <a:ea typeface="+mn-ea"/>
                  <a:cs typeface="Arial"/>
                </a:rPr>
                <a:t>oT</a:t>
              </a:r>
              <a:r>
                <a:rPr sz="899" dirty="0">
                  <a:solidFill>
                    <a:schemeClr val="bg1"/>
                  </a:solidFill>
                  <a:latin typeface="Arial"/>
                  <a:ea typeface="+mn-ea"/>
                  <a:cs typeface="Arial"/>
                </a:rPr>
                <a:t>)</a:t>
              </a:r>
              <a:endParaRPr sz="899">
                <a:solidFill>
                  <a:schemeClr val="bg1"/>
                </a:solidFill>
                <a:latin typeface="Arial"/>
                <a:ea typeface="+mn-ea"/>
                <a:cs typeface="Arial"/>
              </a:endParaRPr>
            </a:p>
          </p:txBody>
        </p:sp>
        <p:sp>
          <p:nvSpPr>
            <p:cNvPr id="41" name="object 5"/>
            <p:cNvSpPr txBox="1"/>
            <p:nvPr/>
          </p:nvSpPr>
          <p:spPr>
            <a:xfrm>
              <a:off x="5289375" y="4292874"/>
              <a:ext cx="464989" cy="276742"/>
            </a:xfrm>
            <a:prstGeom prst="rect">
              <a:avLst/>
            </a:prstGeom>
          </p:spPr>
          <p:txBody>
            <a:bodyPr vert="horz" wrap="square" lIns="0" tIns="0" rIns="0" bIns="0" rtlCol="0">
              <a:spAutoFit/>
            </a:bodyPr>
            <a:lstStyle/>
            <a:p>
              <a:pPr marL="2855" algn="ctr" defTabSz="685160" eaLnBrk="1" fontAlgn="auto" hangingPunct="1">
                <a:spcBef>
                  <a:spcPts val="0"/>
                </a:spcBef>
                <a:spcAft>
                  <a:spcPts val="0"/>
                </a:spcAft>
              </a:pPr>
              <a:r>
                <a:rPr sz="899" spc="-4" dirty="0">
                  <a:solidFill>
                    <a:schemeClr val="bg1"/>
                  </a:solidFill>
                  <a:latin typeface="微软雅黑"/>
                  <a:ea typeface="+mn-ea"/>
                  <a:cs typeface="微软雅黑"/>
                </a:rPr>
                <a:t>车位锁</a:t>
              </a:r>
              <a:endParaRPr sz="899" dirty="0">
                <a:solidFill>
                  <a:schemeClr val="bg1"/>
                </a:solidFill>
                <a:latin typeface="微软雅黑"/>
                <a:ea typeface="+mn-ea"/>
                <a:cs typeface="微软雅黑"/>
              </a:endParaRPr>
            </a:p>
            <a:p>
              <a:pPr algn="ctr" defTabSz="685160" eaLnBrk="1" fontAlgn="auto" hangingPunct="1">
                <a:spcBef>
                  <a:spcPts val="19"/>
                </a:spcBef>
                <a:spcAft>
                  <a:spcPts val="0"/>
                </a:spcAft>
              </a:pPr>
              <a:r>
                <a:rPr sz="899" spc="4" dirty="0">
                  <a:solidFill>
                    <a:schemeClr val="bg1"/>
                  </a:solidFill>
                  <a:latin typeface="Arial"/>
                  <a:ea typeface="+mn-ea"/>
                  <a:cs typeface="Arial"/>
                </a:rPr>
                <a:t>(</a:t>
              </a:r>
              <a:r>
                <a:rPr sz="899" dirty="0">
                  <a:solidFill>
                    <a:schemeClr val="bg1"/>
                  </a:solidFill>
                  <a:latin typeface="Arial"/>
                  <a:ea typeface="+mn-ea"/>
                  <a:cs typeface="Arial"/>
                </a:rPr>
                <a:t>N</a:t>
              </a:r>
              <a:r>
                <a:rPr sz="899" spc="-7" dirty="0">
                  <a:solidFill>
                    <a:schemeClr val="bg1"/>
                  </a:solidFill>
                  <a:latin typeface="Arial"/>
                  <a:ea typeface="+mn-ea"/>
                  <a:cs typeface="Arial"/>
                </a:rPr>
                <a:t>B</a:t>
              </a:r>
              <a:r>
                <a:rPr sz="899" spc="4" dirty="0">
                  <a:solidFill>
                    <a:schemeClr val="bg1"/>
                  </a:solidFill>
                  <a:latin typeface="Arial"/>
                  <a:ea typeface="+mn-ea"/>
                  <a:cs typeface="Arial"/>
                </a:rPr>
                <a:t>-</a:t>
              </a:r>
              <a:r>
                <a:rPr sz="899" dirty="0">
                  <a:solidFill>
                    <a:schemeClr val="bg1"/>
                  </a:solidFill>
                  <a:latin typeface="Arial"/>
                  <a:ea typeface="+mn-ea"/>
                  <a:cs typeface="Arial"/>
                </a:rPr>
                <a:t>I</a:t>
              </a:r>
              <a:r>
                <a:rPr sz="899" spc="4" dirty="0">
                  <a:solidFill>
                    <a:schemeClr val="bg1"/>
                  </a:solidFill>
                  <a:latin typeface="Arial"/>
                  <a:ea typeface="+mn-ea"/>
                  <a:cs typeface="Arial"/>
                </a:rPr>
                <a:t>oT</a:t>
              </a:r>
              <a:r>
                <a:rPr sz="899" dirty="0">
                  <a:solidFill>
                    <a:schemeClr val="bg1"/>
                  </a:solidFill>
                  <a:latin typeface="Arial"/>
                  <a:ea typeface="+mn-ea"/>
                  <a:cs typeface="Arial"/>
                </a:rPr>
                <a:t>)</a:t>
              </a:r>
            </a:p>
          </p:txBody>
        </p:sp>
        <p:sp>
          <p:nvSpPr>
            <p:cNvPr id="42" name="object 13"/>
            <p:cNvSpPr txBox="1"/>
            <p:nvPr/>
          </p:nvSpPr>
          <p:spPr>
            <a:xfrm>
              <a:off x="4003697" y="4235141"/>
              <a:ext cx="481854" cy="215444"/>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1400" spc="-4" dirty="0">
                  <a:solidFill>
                    <a:schemeClr val="bg1"/>
                  </a:solidFill>
                  <a:latin typeface="微软雅黑"/>
                  <a:ea typeface="+mn-ea"/>
                  <a:cs typeface="微软雅黑"/>
                </a:rPr>
                <a:t>设备</a:t>
              </a:r>
              <a:endParaRPr sz="1400" dirty="0">
                <a:solidFill>
                  <a:schemeClr val="bg1"/>
                </a:solidFill>
                <a:latin typeface="微软雅黑"/>
                <a:ea typeface="+mn-ea"/>
                <a:cs typeface="微软雅黑"/>
              </a:endParaRPr>
            </a:p>
          </p:txBody>
        </p:sp>
        <p:sp>
          <p:nvSpPr>
            <p:cNvPr id="43" name="object 18"/>
            <p:cNvSpPr/>
            <p:nvPr/>
          </p:nvSpPr>
          <p:spPr>
            <a:xfrm>
              <a:off x="4492269" y="4587259"/>
              <a:ext cx="1368948" cy="177924"/>
            </a:xfrm>
            <a:custGeom>
              <a:avLst/>
              <a:gdLst/>
              <a:ahLst/>
              <a:cxnLst/>
              <a:rect l="l" t="t" r="r" b="b"/>
              <a:pathLst>
                <a:path w="1804035" h="277495">
                  <a:moveTo>
                    <a:pt x="0" y="277025"/>
                  </a:moveTo>
                  <a:lnTo>
                    <a:pt x="1804035" y="277025"/>
                  </a:lnTo>
                  <a:lnTo>
                    <a:pt x="1804035" y="0"/>
                  </a:lnTo>
                  <a:lnTo>
                    <a:pt x="0" y="0"/>
                  </a:lnTo>
                  <a:lnTo>
                    <a:pt x="0" y="277025"/>
                  </a:lnTo>
                  <a:close/>
                </a:path>
              </a:pathLst>
            </a:custGeom>
            <a:solidFill>
              <a:srgbClr val="00AFEF"/>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44" name="object 19"/>
            <p:cNvSpPr txBox="1"/>
            <p:nvPr/>
          </p:nvSpPr>
          <p:spPr>
            <a:xfrm>
              <a:off x="4904158" y="4624849"/>
              <a:ext cx="544496" cy="138371"/>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899" b="1" dirty="0">
                  <a:solidFill>
                    <a:schemeClr val="bg1"/>
                  </a:solidFill>
                  <a:latin typeface="微软雅黑"/>
                  <a:ea typeface="+mn-ea"/>
                  <a:cs typeface="微软雅黑"/>
                </a:rPr>
                <a:t>室外</a:t>
              </a:r>
              <a:r>
                <a:rPr sz="899" b="1" dirty="0">
                  <a:solidFill>
                    <a:schemeClr val="bg1"/>
                  </a:solidFill>
                  <a:latin typeface="Arial"/>
                  <a:ea typeface="+mn-ea"/>
                  <a:cs typeface="Arial"/>
                </a:rPr>
                <a:t>/</a:t>
              </a:r>
              <a:r>
                <a:rPr sz="899" b="1" spc="-15" dirty="0">
                  <a:solidFill>
                    <a:schemeClr val="bg1"/>
                  </a:solidFill>
                  <a:latin typeface="Arial"/>
                  <a:ea typeface="+mn-ea"/>
                  <a:cs typeface="Arial"/>
                </a:rPr>
                <a:t> </a:t>
              </a:r>
              <a:r>
                <a:rPr sz="899" b="1" dirty="0">
                  <a:solidFill>
                    <a:schemeClr val="bg1"/>
                  </a:solidFill>
                  <a:latin typeface="微软雅黑"/>
                  <a:ea typeface="+mn-ea"/>
                  <a:cs typeface="微软雅黑"/>
                </a:rPr>
                <a:t>私人</a:t>
              </a:r>
              <a:endParaRPr sz="899">
                <a:solidFill>
                  <a:schemeClr val="bg1"/>
                </a:solidFill>
                <a:latin typeface="微软雅黑"/>
                <a:ea typeface="+mn-ea"/>
                <a:cs typeface="微软雅黑"/>
              </a:endParaRPr>
            </a:p>
          </p:txBody>
        </p:sp>
        <p:sp>
          <p:nvSpPr>
            <p:cNvPr id="45" name="object 20"/>
            <p:cNvSpPr/>
            <p:nvPr/>
          </p:nvSpPr>
          <p:spPr>
            <a:xfrm>
              <a:off x="4722827" y="4100940"/>
              <a:ext cx="221653" cy="85909"/>
            </a:xfrm>
            <a:custGeom>
              <a:avLst/>
              <a:gdLst/>
              <a:ahLst/>
              <a:cxnLst/>
              <a:rect l="l" t="t" r="r" b="b"/>
              <a:pathLst>
                <a:path w="292100" h="133985">
                  <a:moveTo>
                    <a:pt x="291952" y="0"/>
                  </a:moveTo>
                  <a:lnTo>
                    <a:pt x="0" y="6131"/>
                  </a:lnTo>
                  <a:lnTo>
                    <a:pt x="3280" y="18677"/>
                  </a:lnTo>
                  <a:lnTo>
                    <a:pt x="7084" y="31003"/>
                  </a:lnTo>
                  <a:lnTo>
                    <a:pt x="28740" y="76628"/>
                  </a:lnTo>
                  <a:lnTo>
                    <a:pt x="63449" y="112238"/>
                  </a:lnTo>
                  <a:lnTo>
                    <a:pt x="101791" y="129315"/>
                  </a:lnTo>
                  <a:lnTo>
                    <a:pt x="127614" y="133095"/>
                  </a:lnTo>
                  <a:lnTo>
                    <a:pt x="130662" y="133476"/>
                  </a:lnTo>
                  <a:lnTo>
                    <a:pt x="143362" y="133476"/>
                  </a:lnTo>
                  <a:lnTo>
                    <a:pt x="148950" y="133095"/>
                  </a:lnTo>
                  <a:lnTo>
                    <a:pt x="193586" y="123931"/>
                  </a:lnTo>
                  <a:lnTo>
                    <a:pt x="227075" y="105309"/>
                  </a:lnTo>
                  <a:lnTo>
                    <a:pt x="260648" y="69560"/>
                  </a:lnTo>
                  <a:lnTo>
                    <a:pt x="279109" y="36142"/>
                  </a:lnTo>
                  <a:lnTo>
                    <a:pt x="288237" y="12243"/>
                  </a:lnTo>
                  <a:lnTo>
                    <a:pt x="291952" y="0"/>
                  </a:lnTo>
                  <a:close/>
                </a:path>
              </a:pathLst>
            </a:custGeom>
            <a:solidFill>
              <a:srgbClr val="A6A6A6"/>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46" name="object 21"/>
            <p:cNvSpPr/>
            <p:nvPr/>
          </p:nvSpPr>
          <p:spPr>
            <a:xfrm>
              <a:off x="4682720" y="3919026"/>
              <a:ext cx="304532" cy="147388"/>
            </a:xfrm>
            <a:custGeom>
              <a:avLst/>
              <a:gdLst/>
              <a:ahLst/>
              <a:cxnLst/>
              <a:rect l="l" t="t" r="r" b="b"/>
              <a:pathLst>
                <a:path w="401319" h="229870">
                  <a:moveTo>
                    <a:pt x="200660" y="0"/>
                  </a:moveTo>
                  <a:lnTo>
                    <a:pt x="161484" y="2190"/>
                  </a:lnTo>
                  <a:lnTo>
                    <a:pt x="112412" y="11685"/>
                  </a:lnTo>
                  <a:lnTo>
                    <a:pt x="69952" y="27722"/>
                  </a:lnTo>
                  <a:lnTo>
                    <a:pt x="35960" y="49240"/>
                  </a:lnTo>
                  <a:lnTo>
                    <a:pt x="7017" y="84624"/>
                  </a:lnTo>
                  <a:lnTo>
                    <a:pt x="0" y="114808"/>
                  </a:lnTo>
                  <a:lnTo>
                    <a:pt x="33" y="116927"/>
                  </a:lnTo>
                  <a:lnTo>
                    <a:pt x="13532" y="156312"/>
                  </a:lnTo>
                  <a:lnTo>
                    <a:pt x="48458" y="189597"/>
                  </a:lnTo>
                  <a:lnTo>
                    <a:pt x="86070" y="209044"/>
                  </a:lnTo>
                  <a:lnTo>
                    <a:pt x="131405" y="222584"/>
                  </a:lnTo>
                  <a:lnTo>
                    <a:pt x="182608" y="229156"/>
                  </a:lnTo>
                  <a:lnTo>
                    <a:pt x="200660" y="229616"/>
                  </a:lnTo>
                  <a:lnTo>
                    <a:pt x="204367" y="229596"/>
                  </a:lnTo>
                  <a:lnTo>
                    <a:pt x="256858" y="225052"/>
                  </a:lnTo>
                  <a:lnTo>
                    <a:pt x="303944" y="213259"/>
                  </a:lnTo>
                  <a:lnTo>
                    <a:pt x="343778" y="195277"/>
                  </a:lnTo>
                  <a:lnTo>
                    <a:pt x="374515" y="172167"/>
                  </a:lnTo>
                  <a:lnTo>
                    <a:pt x="398159" y="135211"/>
                  </a:lnTo>
                  <a:lnTo>
                    <a:pt x="401320" y="114808"/>
                  </a:lnTo>
                  <a:lnTo>
                    <a:pt x="401286" y="112688"/>
                  </a:lnTo>
                  <a:lnTo>
                    <a:pt x="387803" y="73303"/>
                  </a:lnTo>
                  <a:lnTo>
                    <a:pt x="352903" y="40018"/>
                  </a:lnTo>
                  <a:lnTo>
                    <a:pt x="315305" y="20571"/>
                  </a:lnTo>
                  <a:lnTo>
                    <a:pt x="269965" y="7031"/>
                  </a:lnTo>
                  <a:lnTo>
                    <a:pt x="218729" y="459"/>
                  </a:lnTo>
                  <a:lnTo>
                    <a:pt x="200660"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47" name="object 22"/>
            <p:cNvSpPr/>
            <p:nvPr/>
          </p:nvSpPr>
          <p:spPr>
            <a:xfrm>
              <a:off x="4713394" y="3977866"/>
              <a:ext cx="243337" cy="123366"/>
            </a:xfrm>
            <a:custGeom>
              <a:avLst/>
              <a:gdLst/>
              <a:ahLst/>
              <a:cxnLst/>
              <a:rect l="l" t="t" r="r" b="b"/>
              <a:pathLst>
                <a:path w="320675" h="192404">
                  <a:moveTo>
                    <a:pt x="181438" y="0"/>
                  </a:moveTo>
                  <a:lnTo>
                    <a:pt x="133576" y="1519"/>
                  </a:lnTo>
                  <a:lnTo>
                    <a:pt x="87841" y="6064"/>
                  </a:lnTo>
                  <a:lnTo>
                    <a:pt x="48077" y="13255"/>
                  </a:lnTo>
                  <a:lnTo>
                    <a:pt x="8029" y="28181"/>
                  </a:lnTo>
                  <a:lnTo>
                    <a:pt x="0" y="40341"/>
                  </a:lnTo>
                  <a:lnTo>
                    <a:pt x="302" y="46503"/>
                  </a:lnTo>
                  <a:lnTo>
                    <a:pt x="487" y="68536"/>
                  </a:lnTo>
                  <a:lnTo>
                    <a:pt x="1407" y="114178"/>
                  </a:lnTo>
                  <a:lnTo>
                    <a:pt x="5400" y="160050"/>
                  </a:lnTo>
                  <a:lnTo>
                    <a:pt x="10924" y="191950"/>
                  </a:lnTo>
                  <a:lnTo>
                    <a:pt x="304511" y="191950"/>
                  </a:lnTo>
                  <a:lnTo>
                    <a:pt x="314249" y="147666"/>
                  </a:lnTo>
                  <a:lnTo>
                    <a:pt x="319130" y="105350"/>
                  </a:lnTo>
                  <a:lnTo>
                    <a:pt x="320602" y="68536"/>
                  </a:lnTo>
                  <a:lnTo>
                    <a:pt x="320589" y="58087"/>
                  </a:lnTo>
                  <a:lnTo>
                    <a:pt x="299371" y="17355"/>
                  </a:lnTo>
                  <a:lnTo>
                    <a:pt x="248817" y="4215"/>
                  </a:lnTo>
                  <a:lnTo>
                    <a:pt x="204967" y="491"/>
                  </a:lnTo>
                  <a:lnTo>
                    <a:pt x="181438"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48" name="object 23"/>
            <p:cNvSpPr/>
            <p:nvPr/>
          </p:nvSpPr>
          <p:spPr>
            <a:xfrm>
              <a:off x="4714716" y="3933032"/>
              <a:ext cx="243337" cy="117666"/>
            </a:xfrm>
            <a:custGeom>
              <a:avLst/>
              <a:gdLst/>
              <a:ahLst/>
              <a:cxnLst/>
              <a:rect l="l" t="t" r="r" b="b"/>
              <a:pathLst>
                <a:path w="320675" h="183514">
                  <a:moveTo>
                    <a:pt x="160019" y="0"/>
                  </a:moveTo>
                  <a:lnTo>
                    <a:pt x="115909" y="3523"/>
                  </a:lnTo>
                  <a:lnTo>
                    <a:pt x="69561" y="16021"/>
                  </a:lnTo>
                  <a:lnTo>
                    <a:pt x="32854" y="35957"/>
                  </a:lnTo>
                  <a:lnTo>
                    <a:pt x="3937" y="71212"/>
                  </a:lnTo>
                  <a:lnTo>
                    <a:pt x="0" y="91439"/>
                  </a:lnTo>
                  <a:lnTo>
                    <a:pt x="270" y="96802"/>
                  </a:lnTo>
                  <a:lnTo>
                    <a:pt x="19151" y="134907"/>
                  </a:lnTo>
                  <a:lnTo>
                    <a:pt x="49998" y="157924"/>
                  </a:lnTo>
                  <a:lnTo>
                    <a:pt x="91919" y="174322"/>
                  </a:lnTo>
                  <a:lnTo>
                    <a:pt x="142010" y="182433"/>
                  </a:lnTo>
                  <a:lnTo>
                    <a:pt x="160019" y="183006"/>
                  </a:lnTo>
                  <a:lnTo>
                    <a:pt x="169549" y="182847"/>
                  </a:lnTo>
                  <a:lnTo>
                    <a:pt x="220655" y="176207"/>
                  </a:lnTo>
                  <a:lnTo>
                    <a:pt x="264079" y="161025"/>
                  </a:lnTo>
                  <a:lnTo>
                    <a:pt x="296909" y="138966"/>
                  </a:lnTo>
                  <a:lnTo>
                    <a:pt x="319164" y="101733"/>
                  </a:lnTo>
                  <a:lnTo>
                    <a:pt x="320166" y="91439"/>
                  </a:lnTo>
                  <a:lnTo>
                    <a:pt x="319892" y="86053"/>
                  </a:lnTo>
                  <a:lnTo>
                    <a:pt x="300965" y="48036"/>
                  </a:lnTo>
                  <a:lnTo>
                    <a:pt x="270079" y="25055"/>
                  </a:lnTo>
                  <a:lnTo>
                    <a:pt x="228127" y="8677"/>
                  </a:lnTo>
                  <a:lnTo>
                    <a:pt x="178027" y="573"/>
                  </a:lnTo>
                  <a:lnTo>
                    <a:pt x="160019"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49" name="object 24"/>
            <p:cNvSpPr/>
            <p:nvPr/>
          </p:nvSpPr>
          <p:spPr>
            <a:xfrm>
              <a:off x="4815135" y="4021710"/>
              <a:ext cx="29393" cy="14250"/>
            </a:xfrm>
            <a:custGeom>
              <a:avLst/>
              <a:gdLst/>
              <a:ahLst/>
              <a:cxnLst/>
              <a:rect l="l" t="t" r="r" b="b"/>
              <a:pathLst>
                <a:path w="38735" h="22225">
                  <a:moveTo>
                    <a:pt x="29591" y="0"/>
                  </a:moveTo>
                  <a:lnTo>
                    <a:pt x="8509" y="0"/>
                  </a:lnTo>
                  <a:lnTo>
                    <a:pt x="0" y="4953"/>
                  </a:lnTo>
                  <a:lnTo>
                    <a:pt x="0" y="17018"/>
                  </a:lnTo>
                  <a:lnTo>
                    <a:pt x="8509" y="21843"/>
                  </a:lnTo>
                  <a:lnTo>
                    <a:pt x="29591" y="21843"/>
                  </a:lnTo>
                  <a:lnTo>
                    <a:pt x="38226" y="17018"/>
                  </a:lnTo>
                  <a:lnTo>
                    <a:pt x="38226" y="4953"/>
                  </a:lnTo>
                  <a:lnTo>
                    <a:pt x="29591" y="0"/>
                  </a:lnTo>
                  <a:close/>
                </a:path>
              </a:pathLst>
            </a:custGeom>
            <a:solidFill>
              <a:srgbClr val="BDBDBD"/>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0" name="object 25"/>
            <p:cNvSpPr/>
            <p:nvPr/>
          </p:nvSpPr>
          <p:spPr>
            <a:xfrm>
              <a:off x="4819664" y="4080013"/>
              <a:ext cx="20238" cy="106673"/>
            </a:xfrm>
            <a:custGeom>
              <a:avLst/>
              <a:gdLst/>
              <a:ahLst/>
              <a:cxnLst/>
              <a:rect l="l" t="t" r="r" b="b"/>
              <a:pathLst>
                <a:path w="26669" h="166370">
                  <a:moveTo>
                    <a:pt x="17018" y="0"/>
                  </a:moveTo>
                  <a:lnTo>
                    <a:pt x="5715" y="0"/>
                  </a:lnTo>
                  <a:lnTo>
                    <a:pt x="0" y="5207"/>
                  </a:lnTo>
                  <a:lnTo>
                    <a:pt x="0" y="165735"/>
                  </a:lnTo>
                  <a:lnTo>
                    <a:pt x="3048" y="166116"/>
                  </a:lnTo>
                  <a:lnTo>
                    <a:pt x="15748" y="166116"/>
                  </a:lnTo>
                  <a:lnTo>
                    <a:pt x="21336" y="165735"/>
                  </a:lnTo>
                  <a:lnTo>
                    <a:pt x="26669" y="165232"/>
                  </a:lnTo>
                  <a:lnTo>
                    <a:pt x="26669" y="8509"/>
                  </a:lnTo>
                  <a:lnTo>
                    <a:pt x="25273" y="5588"/>
                  </a:lnTo>
                  <a:lnTo>
                    <a:pt x="22732" y="3302"/>
                  </a:lnTo>
                  <a:lnTo>
                    <a:pt x="20066" y="1524"/>
                  </a:lnTo>
                  <a:lnTo>
                    <a:pt x="17018"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1" name="object 26"/>
            <p:cNvSpPr/>
            <p:nvPr/>
          </p:nvSpPr>
          <p:spPr>
            <a:xfrm>
              <a:off x="4869199" y="4075698"/>
              <a:ext cx="14455" cy="105045"/>
            </a:xfrm>
            <a:custGeom>
              <a:avLst/>
              <a:gdLst/>
              <a:ahLst/>
              <a:cxnLst/>
              <a:rect l="l" t="t" r="r" b="b"/>
              <a:pathLst>
                <a:path w="19050" h="163829">
                  <a:moveTo>
                    <a:pt x="11810" y="0"/>
                  </a:moveTo>
                  <a:lnTo>
                    <a:pt x="3937" y="0"/>
                  </a:lnTo>
                  <a:lnTo>
                    <a:pt x="0" y="5207"/>
                  </a:lnTo>
                  <a:lnTo>
                    <a:pt x="0" y="163576"/>
                  </a:lnTo>
                  <a:lnTo>
                    <a:pt x="6476" y="160909"/>
                  </a:lnTo>
                  <a:lnTo>
                    <a:pt x="12700" y="157988"/>
                  </a:lnTo>
                  <a:lnTo>
                    <a:pt x="18796" y="154683"/>
                  </a:lnTo>
                  <a:lnTo>
                    <a:pt x="18795" y="8509"/>
                  </a:lnTo>
                  <a:lnTo>
                    <a:pt x="17906" y="5588"/>
                  </a:lnTo>
                  <a:lnTo>
                    <a:pt x="16128" y="3302"/>
                  </a:lnTo>
                  <a:lnTo>
                    <a:pt x="14350" y="1397"/>
                  </a:lnTo>
                  <a:lnTo>
                    <a:pt x="11810"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2" name="object 27"/>
            <p:cNvSpPr/>
            <p:nvPr/>
          </p:nvSpPr>
          <p:spPr>
            <a:xfrm>
              <a:off x="4777453" y="4073824"/>
              <a:ext cx="14455" cy="107895"/>
            </a:xfrm>
            <a:custGeom>
              <a:avLst/>
              <a:gdLst/>
              <a:ahLst/>
              <a:cxnLst/>
              <a:rect l="l" t="t" r="r" b="b"/>
              <a:pathLst>
                <a:path w="19050" h="168275">
                  <a:moveTo>
                    <a:pt x="11811" y="0"/>
                  </a:moveTo>
                  <a:lnTo>
                    <a:pt x="3937" y="0"/>
                  </a:lnTo>
                  <a:lnTo>
                    <a:pt x="0" y="5207"/>
                  </a:lnTo>
                  <a:lnTo>
                    <a:pt x="0" y="160147"/>
                  </a:lnTo>
                  <a:lnTo>
                    <a:pt x="5714" y="163068"/>
                  </a:lnTo>
                  <a:lnTo>
                    <a:pt x="12192" y="166116"/>
                  </a:lnTo>
                  <a:lnTo>
                    <a:pt x="18795" y="168271"/>
                  </a:lnTo>
                  <a:lnTo>
                    <a:pt x="18795" y="8509"/>
                  </a:lnTo>
                  <a:lnTo>
                    <a:pt x="17906" y="5588"/>
                  </a:lnTo>
                  <a:lnTo>
                    <a:pt x="16129" y="3302"/>
                  </a:lnTo>
                  <a:lnTo>
                    <a:pt x="14350" y="1524"/>
                  </a:lnTo>
                  <a:lnTo>
                    <a:pt x="11811"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3" name="object 28"/>
            <p:cNvSpPr/>
            <p:nvPr/>
          </p:nvSpPr>
          <p:spPr>
            <a:xfrm>
              <a:off x="4748928" y="4059574"/>
              <a:ext cx="0" cy="100566"/>
            </a:xfrm>
            <a:custGeom>
              <a:avLst/>
              <a:gdLst/>
              <a:ahLst/>
              <a:cxnLst/>
              <a:rect l="l" t="t" r="r" b="b"/>
              <a:pathLst>
                <a:path h="156845">
                  <a:moveTo>
                    <a:pt x="0" y="0"/>
                  </a:moveTo>
                  <a:lnTo>
                    <a:pt x="0" y="156836"/>
                  </a:lnTo>
                </a:path>
              </a:pathLst>
            </a:custGeom>
            <a:ln w="12953">
              <a:solidFill>
                <a:srgbClr val="000000"/>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4" name="object 29"/>
            <p:cNvSpPr/>
            <p:nvPr/>
          </p:nvSpPr>
          <p:spPr>
            <a:xfrm>
              <a:off x="4913915" y="4059574"/>
              <a:ext cx="0" cy="98123"/>
            </a:xfrm>
            <a:custGeom>
              <a:avLst/>
              <a:gdLst/>
              <a:ahLst/>
              <a:cxnLst/>
              <a:rect l="l" t="t" r="r" b="b"/>
              <a:pathLst>
                <a:path h="153035">
                  <a:moveTo>
                    <a:pt x="0" y="0"/>
                  </a:moveTo>
                  <a:lnTo>
                    <a:pt x="0" y="152781"/>
                  </a:lnTo>
                </a:path>
              </a:pathLst>
            </a:custGeom>
            <a:ln w="12954">
              <a:solidFill>
                <a:srgbClr val="000000"/>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5" name="object 30"/>
            <p:cNvSpPr/>
            <p:nvPr/>
          </p:nvSpPr>
          <p:spPr>
            <a:xfrm>
              <a:off x="6314584" y="4100940"/>
              <a:ext cx="221653" cy="85909"/>
            </a:xfrm>
            <a:custGeom>
              <a:avLst/>
              <a:gdLst/>
              <a:ahLst/>
              <a:cxnLst/>
              <a:rect l="l" t="t" r="r" b="b"/>
              <a:pathLst>
                <a:path w="292100" h="133985">
                  <a:moveTo>
                    <a:pt x="291954" y="0"/>
                  </a:moveTo>
                  <a:lnTo>
                    <a:pt x="0" y="6128"/>
                  </a:lnTo>
                  <a:lnTo>
                    <a:pt x="3266" y="18674"/>
                  </a:lnTo>
                  <a:lnTo>
                    <a:pt x="7051" y="31001"/>
                  </a:lnTo>
                  <a:lnTo>
                    <a:pt x="28740" y="76625"/>
                  </a:lnTo>
                  <a:lnTo>
                    <a:pt x="63396" y="112238"/>
                  </a:lnTo>
                  <a:lnTo>
                    <a:pt x="101794" y="129315"/>
                  </a:lnTo>
                  <a:lnTo>
                    <a:pt x="127616" y="133095"/>
                  </a:lnTo>
                  <a:lnTo>
                    <a:pt x="130664" y="133476"/>
                  </a:lnTo>
                  <a:lnTo>
                    <a:pt x="143237" y="133476"/>
                  </a:lnTo>
                  <a:lnTo>
                    <a:pt x="148952" y="133095"/>
                  </a:lnTo>
                  <a:lnTo>
                    <a:pt x="193529" y="123909"/>
                  </a:lnTo>
                  <a:lnTo>
                    <a:pt x="226985" y="105309"/>
                  </a:lnTo>
                  <a:lnTo>
                    <a:pt x="260575" y="69518"/>
                  </a:lnTo>
                  <a:lnTo>
                    <a:pt x="279108" y="36118"/>
                  </a:lnTo>
                  <a:lnTo>
                    <a:pt x="288242" y="12235"/>
                  </a:lnTo>
                  <a:lnTo>
                    <a:pt x="291954" y="0"/>
                  </a:lnTo>
                  <a:close/>
                </a:path>
              </a:pathLst>
            </a:custGeom>
            <a:solidFill>
              <a:srgbClr val="A6A6A6"/>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6" name="object 31"/>
            <p:cNvSpPr/>
            <p:nvPr/>
          </p:nvSpPr>
          <p:spPr>
            <a:xfrm>
              <a:off x="6274479" y="3919026"/>
              <a:ext cx="304532" cy="147388"/>
            </a:xfrm>
            <a:custGeom>
              <a:avLst/>
              <a:gdLst/>
              <a:ahLst/>
              <a:cxnLst/>
              <a:rect l="l" t="t" r="r" b="b"/>
              <a:pathLst>
                <a:path w="401320" h="229870">
                  <a:moveTo>
                    <a:pt x="200660" y="0"/>
                  </a:moveTo>
                  <a:lnTo>
                    <a:pt x="161484" y="2190"/>
                  </a:lnTo>
                  <a:lnTo>
                    <a:pt x="112412" y="11685"/>
                  </a:lnTo>
                  <a:lnTo>
                    <a:pt x="69952" y="27722"/>
                  </a:lnTo>
                  <a:lnTo>
                    <a:pt x="35960" y="49240"/>
                  </a:lnTo>
                  <a:lnTo>
                    <a:pt x="7017" y="84624"/>
                  </a:lnTo>
                  <a:lnTo>
                    <a:pt x="0" y="114808"/>
                  </a:lnTo>
                  <a:lnTo>
                    <a:pt x="33" y="116927"/>
                  </a:lnTo>
                  <a:lnTo>
                    <a:pt x="13532" y="156312"/>
                  </a:lnTo>
                  <a:lnTo>
                    <a:pt x="48458" y="189597"/>
                  </a:lnTo>
                  <a:lnTo>
                    <a:pt x="86070" y="209044"/>
                  </a:lnTo>
                  <a:lnTo>
                    <a:pt x="131405" y="222584"/>
                  </a:lnTo>
                  <a:lnTo>
                    <a:pt x="182608" y="229156"/>
                  </a:lnTo>
                  <a:lnTo>
                    <a:pt x="200660" y="229616"/>
                  </a:lnTo>
                  <a:lnTo>
                    <a:pt x="204367" y="229596"/>
                  </a:lnTo>
                  <a:lnTo>
                    <a:pt x="256858" y="225052"/>
                  </a:lnTo>
                  <a:lnTo>
                    <a:pt x="303944" y="213259"/>
                  </a:lnTo>
                  <a:lnTo>
                    <a:pt x="343778" y="195277"/>
                  </a:lnTo>
                  <a:lnTo>
                    <a:pt x="374515" y="172167"/>
                  </a:lnTo>
                  <a:lnTo>
                    <a:pt x="398159" y="135211"/>
                  </a:lnTo>
                  <a:lnTo>
                    <a:pt x="401319" y="114808"/>
                  </a:lnTo>
                  <a:lnTo>
                    <a:pt x="401286" y="112688"/>
                  </a:lnTo>
                  <a:lnTo>
                    <a:pt x="387803" y="73303"/>
                  </a:lnTo>
                  <a:lnTo>
                    <a:pt x="352903" y="40018"/>
                  </a:lnTo>
                  <a:lnTo>
                    <a:pt x="315305" y="20571"/>
                  </a:lnTo>
                  <a:lnTo>
                    <a:pt x="269965" y="7031"/>
                  </a:lnTo>
                  <a:lnTo>
                    <a:pt x="218729" y="459"/>
                  </a:lnTo>
                  <a:lnTo>
                    <a:pt x="200660"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7" name="object 32"/>
            <p:cNvSpPr/>
            <p:nvPr/>
          </p:nvSpPr>
          <p:spPr>
            <a:xfrm>
              <a:off x="6305151" y="3977866"/>
              <a:ext cx="243337" cy="123366"/>
            </a:xfrm>
            <a:custGeom>
              <a:avLst/>
              <a:gdLst/>
              <a:ahLst/>
              <a:cxnLst/>
              <a:rect l="l" t="t" r="r" b="b"/>
              <a:pathLst>
                <a:path w="320675" h="192404">
                  <a:moveTo>
                    <a:pt x="181386" y="0"/>
                  </a:moveTo>
                  <a:lnTo>
                    <a:pt x="133533" y="1519"/>
                  </a:lnTo>
                  <a:lnTo>
                    <a:pt x="87811" y="6064"/>
                  </a:lnTo>
                  <a:lnTo>
                    <a:pt x="48059" y="13255"/>
                  </a:lnTo>
                  <a:lnTo>
                    <a:pt x="8026" y="28181"/>
                  </a:lnTo>
                  <a:lnTo>
                    <a:pt x="0" y="40341"/>
                  </a:lnTo>
                  <a:lnTo>
                    <a:pt x="302" y="46503"/>
                  </a:lnTo>
                  <a:lnTo>
                    <a:pt x="487" y="68536"/>
                  </a:lnTo>
                  <a:lnTo>
                    <a:pt x="1407" y="114178"/>
                  </a:lnTo>
                  <a:lnTo>
                    <a:pt x="5400" y="160050"/>
                  </a:lnTo>
                  <a:lnTo>
                    <a:pt x="10924" y="191950"/>
                  </a:lnTo>
                  <a:lnTo>
                    <a:pt x="304511" y="191950"/>
                  </a:lnTo>
                  <a:lnTo>
                    <a:pt x="314249" y="147666"/>
                  </a:lnTo>
                  <a:lnTo>
                    <a:pt x="319130" y="105350"/>
                  </a:lnTo>
                  <a:lnTo>
                    <a:pt x="320602" y="68536"/>
                  </a:lnTo>
                  <a:lnTo>
                    <a:pt x="320589" y="58087"/>
                  </a:lnTo>
                  <a:lnTo>
                    <a:pt x="299329" y="17355"/>
                  </a:lnTo>
                  <a:lnTo>
                    <a:pt x="248761" y="4215"/>
                  </a:lnTo>
                  <a:lnTo>
                    <a:pt x="204912" y="491"/>
                  </a:lnTo>
                  <a:lnTo>
                    <a:pt x="181386"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8" name="object 33"/>
            <p:cNvSpPr/>
            <p:nvPr/>
          </p:nvSpPr>
          <p:spPr>
            <a:xfrm>
              <a:off x="6306474" y="3933031"/>
              <a:ext cx="242855" cy="117259"/>
            </a:xfrm>
            <a:custGeom>
              <a:avLst/>
              <a:gdLst/>
              <a:ahLst/>
              <a:cxnLst/>
              <a:rect l="l" t="t" r="r" b="b"/>
              <a:pathLst>
                <a:path w="320039" h="182879">
                  <a:moveTo>
                    <a:pt x="160020" y="0"/>
                  </a:moveTo>
                  <a:lnTo>
                    <a:pt x="115909" y="3523"/>
                  </a:lnTo>
                  <a:lnTo>
                    <a:pt x="69561" y="16021"/>
                  </a:lnTo>
                  <a:lnTo>
                    <a:pt x="32854" y="35957"/>
                  </a:lnTo>
                  <a:lnTo>
                    <a:pt x="3937" y="71212"/>
                  </a:lnTo>
                  <a:lnTo>
                    <a:pt x="0" y="91439"/>
                  </a:lnTo>
                  <a:lnTo>
                    <a:pt x="265" y="96753"/>
                  </a:lnTo>
                  <a:lnTo>
                    <a:pt x="19123" y="134848"/>
                  </a:lnTo>
                  <a:lnTo>
                    <a:pt x="49969" y="157842"/>
                  </a:lnTo>
                  <a:lnTo>
                    <a:pt x="91898" y="174213"/>
                  </a:lnTo>
                  <a:lnTo>
                    <a:pt x="142003" y="182307"/>
                  </a:lnTo>
                  <a:lnTo>
                    <a:pt x="160020" y="182880"/>
                  </a:lnTo>
                  <a:lnTo>
                    <a:pt x="169311" y="182728"/>
                  </a:lnTo>
                  <a:lnTo>
                    <a:pt x="220472" y="176137"/>
                  </a:lnTo>
                  <a:lnTo>
                    <a:pt x="263929" y="160999"/>
                  </a:lnTo>
                  <a:lnTo>
                    <a:pt x="296775" y="138970"/>
                  </a:lnTo>
                  <a:lnTo>
                    <a:pt x="319037" y="101741"/>
                  </a:lnTo>
                  <a:lnTo>
                    <a:pt x="320039" y="91439"/>
                  </a:lnTo>
                  <a:lnTo>
                    <a:pt x="319774" y="86139"/>
                  </a:lnTo>
                  <a:lnTo>
                    <a:pt x="300916" y="48087"/>
                  </a:lnTo>
                  <a:lnTo>
                    <a:pt x="270070" y="25083"/>
                  </a:lnTo>
                  <a:lnTo>
                    <a:pt x="228141" y="8687"/>
                  </a:lnTo>
                  <a:lnTo>
                    <a:pt x="178036" y="573"/>
                  </a:lnTo>
                  <a:lnTo>
                    <a:pt x="160020"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9" name="object 34"/>
            <p:cNvSpPr/>
            <p:nvPr/>
          </p:nvSpPr>
          <p:spPr>
            <a:xfrm>
              <a:off x="6406894" y="4021710"/>
              <a:ext cx="29393" cy="14250"/>
            </a:xfrm>
            <a:custGeom>
              <a:avLst/>
              <a:gdLst/>
              <a:ahLst/>
              <a:cxnLst/>
              <a:rect l="l" t="t" r="r" b="b"/>
              <a:pathLst>
                <a:path w="38735" h="22225">
                  <a:moveTo>
                    <a:pt x="29590" y="0"/>
                  </a:moveTo>
                  <a:lnTo>
                    <a:pt x="8508" y="0"/>
                  </a:lnTo>
                  <a:lnTo>
                    <a:pt x="0" y="4953"/>
                  </a:lnTo>
                  <a:lnTo>
                    <a:pt x="0" y="17018"/>
                  </a:lnTo>
                  <a:lnTo>
                    <a:pt x="8508" y="21843"/>
                  </a:lnTo>
                  <a:lnTo>
                    <a:pt x="29590" y="21843"/>
                  </a:lnTo>
                  <a:lnTo>
                    <a:pt x="38226" y="17018"/>
                  </a:lnTo>
                  <a:lnTo>
                    <a:pt x="38226" y="4953"/>
                  </a:lnTo>
                  <a:lnTo>
                    <a:pt x="29590" y="0"/>
                  </a:lnTo>
                  <a:close/>
                </a:path>
              </a:pathLst>
            </a:custGeom>
            <a:solidFill>
              <a:srgbClr val="BDBDBD"/>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0" name="object 35"/>
            <p:cNvSpPr/>
            <p:nvPr/>
          </p:nvSpPr>
          <p:spPr>
            <a:xfrm>
              <a:off x="6411423" y="4080013"/>
              <a:ext cx="20238" cy="106673"/>
            </a:xfrm>
            <a:custGeom>
              <a:avLst/>
              <a:gdLst/>
              <a:ahLst/>
              <a:cxnLst/>
              <a:rect l="l" t="t" r="r" b="b"/>
              <a:pathLst>
                <a:path w="26670" h="166370">
                  <a:moveTo>
                    <a:pt x="17018" y="0"/>
                  </a:moveTo>
                  <a:lnTo>
                    <a:pt x="5714" y="0"/>
                  </a:lnTo>
                  <a:lnTo>
                    <a:pt x="0" y="5207"/>
                  </a:lnTo>
                  <a:lnTo>
                    <a:pt x="0" y="165735"/>
                  </a:lnTo>
                  <a:lnTo>
                    <a:pt x="3048" y="166116"/>
                  </a:lnTo>
                  <a:lnTo>
                    <a:pt x="15748" y="166116"/>
                  </a:lnTo>
                  <a:lnTo>
                    <a:pt x="21336" y="165735"/>
                  </a:lnTo>
                  <a:lnTo>
                    <a:pt x="26543" y="165232"/>
                  </a:lnTo>
                  <a:lnTo>
                    <a:pt x="26543" y="8509"/>
                  </a:lnTo>
                  <a:lnTo>
                    <a:pt x="25273" y="5588"/>
                  </a:lnTo>
                  <a:lnTo>
                    <a:pt x="22606" y="3302"/>
                  </a:lnTo>
                  <a:lnTo>
                    <a:pt x="20065" y="1397"/>
                  </a:lnTo>
                  <a:lnTo>
                    <a:pt x="17018"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1" name="object 36"/>
            <p:cNvSpPr/>
            <p:nvPr/>
          </p:nvSpPr>
          <p:spPr>
            <a:xfrm>
              <a:off x="6460957" y="4075698"/>
              <a:ext cx="14455" cy="105045"/>
            </a:xfrm>
            <a:custGeom>
              <a:avLst/>
              <a:gdLst/>
              <a:ahLst/>
              <a:cxnLst/>
              <a:rect l="l" t="t" r="r" b="b"/>
              <a:pathLst>
                <a:path w="19050" h="163829">
                  <a:moveTo>
                    <a:pt x="11684" y="0"/>
                  </a:moveTo>
                  <a:lnTo>
                    <a:pt x="3937" y="0"/>
                  </a:lnTo>
                  <a:lnTo>
                    <a:pt x="0" y="5207"/>
                  </a:lnTo>
                  <a:lnTo>
                    <a:pt x="0" y="163576"/>
                  </a:lnTo>
                  <a:lnTo>
                    <a:pt x="6477" y="160909"/>
                  </a:lnTo>
                  <a:lnTo>
                    <a:pt x="12573" y="157988"/>
                  </a:lnTo>
                  <a:lnTo>
                    <a:pt x="18669" y="154683"/>
                  </a:lnTo>
                  <a:lnTo>
                    <a:pt x="18669" y="8509"/>
                  </a:lnTo>
                  <a:lnTo>
                    <a:pt x="17907" y="5588"/>
                  </a:lnTo>
                  <a:lnTo>
                    <a:pt x="16129" y="3302"/>
                  </a:lnTo>
                  <a:lnTo>
                    <a:pt x="14350" y="1397"/>
                  </a:lnTo>
                  <a:lnTo>
                    <a:pt x="11684"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2" name="object 37"/>
            <p:cNvSpPr/>
            <p:nvPr/>
          </p:nvSpPr>
          <p:spPr>
            <a:xfrm>
              <a:off x="6369212" y="4073824"/>
              <a:ext cx="14455" cy="107895"/>
            </a:xfrm>
            <a:custGeom>
              <a:avLst/>
              <a:gdLst/>
              <a:ahLst/>
              <a:cxnLst/>
              <a:rect l="l" t="t" r="r" b="b"/>
              <a:pathLst>
                <a:path w="19050" h="168275">
                  <a:moveTo>
                    <a:pt x="11811" y="0"/>
                  </a:moveTo>
                  <a:lnTo>
                    <a:pt x="3937" y="0"/>
                  </a:lnTo>
                  <a:lnTo>
                    <a:pt x="0" y="5207"/>
                  </a:lnTo>
                  <a:lnTo>
                    <a:pt x="0" y="160147"/>
                  </a:lnTo>
                  <a:lnTo>
                    <a:pt x="5587" y="163068"/>
                  </a:lnTo>
                  <a:lnTo>
                    <a:pt x="12191" y="166116"/>
                  </a:lnTo>
                  <a:lnTo>
                    <a:pt x="18796" y="168271"/>
                  </a:lnTo>
                  <a:lnTo>
                    <a:pt x="18796" y="8509"/>
                  </a:lnTo>
                  <a:lnTo>
                    <a:pt x="17907" y="5588"/>
                  </a:lnTo>
                  <a:lnTo>
                    <a:pt x="16128" y="3302"/>
                  </a:lnTo>
                  <a:lnTo>
                    <a:pt x="14350" y="1397"/>
                  </a:lnTo>
                  <a:lnTo>
                    <a:pt x="11811" y="0"/>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3" name="object 38"/>
            <p:cNvSpPr/>
            <p:nvPr/>
          </p:nvSpPr>
          <p:spPr>
            <a:xfrm>
              <a:off x="6340686" y="4059574"/>
              <a:ext cx="0" cy="100566"/>
            </a:xfrm>
            <a:custGeom>
              <a:avLst/>
              <a:gdLst/>
              <a:ahLst/>
              <a:cxnLst/>
              <a:rect l="l" t="t" r="r" b="b"/>
              <a:pathLst>
                <a:path h="156845">
                  <a:moveTo>
                    <a:pt x="0" y="0"/>
                  </a:moveTo>
                  <a:lnTo>
                    <a:pt x="0" y="156836"/>
                  </a:lnTo>
                </a:path>
              </a:pathLst>
            </a:custGeom>
            <a:ln w="12954">
              <a:solidFill>
                <a:srgbClr val="000000"/>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4" name="object 39"/>
            <p:cNvSpPr/>
            <p:nvPr/>
          </p:nvSpPr>
          <p:spPr>
            <a:xfrm>
              <a:off x="6505673" y="4059574"/>
              <a:ext cx="0" cy="98123"/>
            </a:xfrm>
            <a:custGeom>
              <a:avLst/>
              <a:gdLst/>
              <a:ahLst/>
              <a:cxnLst/>
              <a:rect l="l" t="t" r="r" b="b"/>
              <a:pathLst>
                <a:path h="153035">
                  <a:moveTo>
                    <a:pt x="0" y="0"/>
                  </a:moveTo>
                  <a:lnTo>
                    <a:pt x="0" y="152781"/>
                  </a:lnTo>
                </a:path>
              </a:pathLst>
            </a:custGeom>
            <a:ln w="12954">
              <a:solidFill>
                <a:srgbClr val="000000"/>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5" name="object 40"/>
            <p:cNvSpPr txBox="1"/>
            <p:nvPr/>
          </p:nvSpPr>
          <p:spPr>
            <a:xfrm>
              <a:off x="6174158" y="4292874"/>
              <a:ext cx="464989" cy="276742"/>
            </a:xfrm>
            <a:prstGeom prst="rect">
              <a:avLst/>
            </a:prstGeom>
          </p:spPr>
          <p:txBody>
            <a:bodyPr vert="horz" wrap="square" lIns="0" tIns="0" rIns="0" bIns="0" rtlCol="0">
              <a:spAutoFit/>
            </a:bodyPr>
            <a:lstStyle/>
            <a:p>
              <a:pPr marL="2855" algn="ctr" defTabSz="685160" eaLnBrk="1" fontAlgn="auto" hangingPunct="1">
                <a:spcBef>
                  <a:spcPts val="0"/>
                </a:spcBef>
                <a:spcAft>
                  <a:spcPts val="0"/>
                </a:spcAft>
              </a:pPr>
              <a:r>
                <a:rPr sz="899" spc="-4" dirty="0">
                  <a:solidFill>
                    <a:schemeClr val="bg1"/>
                  </a:solidFill>
                  <a:latin typeface="微软雅黑"/>
                  <a:ea typeface="+mn-ea"/>
                  <a:cs typeface="微软雅黑"/>
                </a:rPr>
                <a:t>车检器</a:t>
              </a:r>
              <a:endParaRPr sz="899">
                <a:solidFill>
                  <a:schemeClr val="bg1"/>
                </a:solidFill>
                <a:latin typeface="微软雅黑"/>
                <a:ea typeface="+mn-ea"/>
                <a:cs typeface="微软雅黑"/>
              </a:endParaRPr>
            </a:p>
            <a:p>
              <a:pPr algn="ctr" defTabSz="685160" eaLnBrk="1" fontAlgn="auto" hangingPunct="1">
                <a:spcBef>
                  <a:spcPts val="19"/>
                </a:spcBef>
                <a:spcAft>
                  <a:spcPts val="0"/>
                </a:spcAft>
              </a:pPr>
              <a:r>
                <a:rPr sz="899" spc="4" dirty="0">
                  <a:solidFill>
                    <a:schemeClr val="bg1"/>
                  </a:solidFill>
                  <a:latin typeface="Arial"/>
                  <a:ea typeface="+mn-ea"/>
                  <a:cs typeface="Arial"/>
                </a:rPr>
                <a:t>(</a:t>
              </a:r>
              <a:r>
                <a:rPr sz="899" spc="-4" dirty="0">
                  <a:solidFill>
                    <a:schemeClr val="bg1"/>
                  </a:solidFill>
                  <a:latin typeface="Arial"/>
                  <a:ea typeface="+mn-ea"/>
                  <a:cs typeface="Arial"/>
                </a:rPr>
                <a:t>N</a:t>
              </a:r>
              <a:r>
                <a:rPr sz="899" spc="-7" dirty="0">
                  <a:solidFill>
                    <a:schemeClr val="bg1"/>
                  </a:solidFill>
                  <a:latin typeface="Arial"/>
                  <a:ea typeface="+mn-ea"/>
                  <a:cs typeface="Arial"/>
                </a:rPr>
                <a:t>B</a:t>
              </a:r>
              <a:r>
                <a:rPr sz="899" spc="7" dirty="0">
                  <a:solidFill>
                    <a:schemeClr val="bg1"/>
                  </a:solidFill>
                  <a:latin typeface="Arial"/>
                  <a:ea typeface="+mn-ea"/>
                  <a:cs typeface="Arial"/>
                </a:rPr>
                <a:t>-</a:t>
              </a:r>
              <a:r>
                <a:rPr sz="899" dirty="0">
                  <a:solidFill>
                    <a:schemeClr val="bg1"/>
                  </a:solidFill>
                  <a:latin typeface="Arial"/>
                  <a:ea typeface="+mn-ea"/>
                  <a:cs typeface="Arial"/>
                </a:rPr>
                <a:t>I</a:t>
              </a:r>
              <a:r>
                <a:rPr sz="899" spc="4" dirty="0">
                  <a:solidFill>
                    <a:schemeClr val="bg1"/>
                  </a:solidFill>
                  <a:latin typeface="Arial"/>
                  <a:ea typeface="+mn-ea"/>
                  <a:cs typeface="Arial"/>
                </a:rPr>
                <a:t>oT</a:t>
              </a:r>
              <a:r>
                <a:rPr sz="899" dirty="0">
                  <a:solidFill>
                    <a:schemeClr val="bg1"/>
                  </a:solidFill>
                  <a:latin typeface="Arial"/>
                  <a:ea typeface="+mn-ea"/>
                  <a:cs typeface="Arial"/>
                </a:rPr>
                <a:t>)</a:t>
              </a:r>
              <a:endParaRPr sz="899">
                <a:solidFill>
                  <a:schemeClr val="bg1"/>
                </a:solidFill>
                <a:latin typeface="Arial"/>
                <a:ea typeface="+mn-ea"/>
                <a:cs typeface="Arial"/>
              </a:endParaRPr>
            </a:p>
          </p:txBody>
        </p:sp>
        <p:sp>
          <p:nvSpPr>
            <p:cNvPr id="66" name="object 41"/>
            <p:cNvSpPr txBox="1"/>
            <p:nvPr/>
          </p:nvSpPr>
          <p:spPr>
            <a:xfrm>
              <a:off x="7354219" y="4292874"/>
              <a:ext cx="1533742" cy="276742"/>
            </a:xfrm>
            <a:prstGeom prst="rect">
              <a:avLst/>
            </a:prstGeom>
          </p:spPr>
          <p:txBody>
            <a:bodyPr vert="horz" wrap="square" lIns="0" tIns="0" rIns="0" bIns="0" rtlCol="0">
              <a:spAutoFit/>
            </a:bodyPr>
            <a:lstStyle/>
            <a:p>
              <a:pPr marL="45677" defTabSz="685160" eaLnBrk="1" fontAlgn="auto" hangingPunct="1">
                <a:spcBef>
                  <a:spcPts val="0"/>
                </a:spcBef>
                <a:spcAft>
                  <a:spcPts val="0"/>
                </a:spcAft>
                <a:tabLst>
                  <a:tab pos="835990" algn="l"/>
                </a:tabLst>
              </a:pPr>
              <a:r>
                <a:rPr sz="899" spc="-4" dirty="0">
                  <a:solidFill>
                    <a:schemeClr val="bg1"/>
                  </a:solidFill>
                  <a:latin typeface="微软雅黑"/>
                  <a:ea typeface="+mn-ea"/>
                  <a:cs typeface="微软雅黑"/>
                </a:rPr>
                <a:t>摄像</a:t>
              </a:r>
              <a:r>
                <a:rPr sz="899" dirty="0">
                  <a:solidFill>
                    <a:schemeClr val="bg1"/>
                  </a:solidFill>
                  <a:latin typeface="微软雅黑"/>
                  <a:ea typeface="+mn-ea"/>
                  <a:cs typeface="微软雅黑"/>
                </a:rPr>
                <a:t>头	</a:t>
              </a:r>
              <a:r>
                <a:rPr sz="899" spc="-4" dirty="0">
                  <a:solidFill>
                    <a:schemeClr val="bg1"/>
                  </a:solidFill>
                  <a:latin typeface="微软雅黑"/>
                  <a:ea typeface="+mn-ea"/>
                  <a:cs typeface="微软雅黑"/>
                </a:rPr>
                <a:t>引导屏</a:t>
              </a:r>
              <a:endParaRPr sz="899" dirty="0">
                <a:solidFill>
                  <a:schemeClr val="bg1"/>
                </a:solidFill>
                <a:latin typeface="微软雅黑"/>
                <a:ea typeface="+mn-ea"/>
                <a:cs typeface="微软雅黑"/>
              </a:endParaRPr>
            </a:p>
            <a:p>
              <a:pPr marL="9516" defTabSz="685160" eaLnBrk="1" fontAlgn="auto" hangingPunct="1">
                <a:spcBef>
                  <a:spcPts val="19"/>
                </a:spcBef>
                <a:spcAft>
                  <a:spcPts val="0"/>
                </a:spcAft>
              </a:pPr>
              <a:r>
                <a:rPr sz="899" spc="4" dirty="0">
                  <a:solidFill>
                    <a:schemeClr val="bg1"/>
                  </a:solidFill>
                  <a:latin typeface="Arial"/>
                  <a:ea typeface="+mn-ea"/>
                  <a:cs typeface="Arial"/>
                </a:rPr>
                <a:t>(</a:t>
              </a:r>
              <a:r>
                <a:rPr sz="899" dirty="0">
                  <a:solidFill>
                    <a:schemeClr val="bg1"/>
                  </a:solidFill>
                  <a:latin typeface="Arial"/>
                  <a:ea typeface="+mn-ea"/>
                  <a:cs typeface="Arial"/>
                </a:rPr>
                <a:t>3G/4G)  </a:t>
              </a:r>
              <a:r>
                <a:rPr sz="899" spc="-75" dirty="0">
                  <a:solidFill>
                    <a:schemeClr val="bg1"/>
                  </a:solidFill>
                  <a:latin typeface="Arial"/>
                  <a:ea typeface="+mn-ea"/>
                  <a:cs typeface="Arial"/>
                </a:rPr>
                <a:t> </a:t>
              </a:r>
              <a:r>
                <a:rPr sz="899" spc="4" dirty="0">
                  <a:solidFill>
                    <a:schemeClr val="bg1"/>
                  </a:solidFill>
                  <a:latin typeface="Arial"/>
                  <a:ea typeface="+mn-ea"/>
                  <a:cs typeface="Arial"/>
                </a:rPr>
                <a:t>(</a:t>
              </a:r>
              <a:r>
                <a:rPr sz="899" dirty="0">
                  <a:solidFill>
                    <a:schemeClr val="bg1"/>
                  </a:solidFill>
                  <a:latin typeface="Arial"/>
                  <a:ea typeface="+mn-ea"/>
                  <a:cs typeface="Arial"/>
                </a:rPr>
                <a:t>2G/3G/4G/N</a:t>
              </a:r>
              <a:r>
                <a:rPr sz="899" spc="-4" dirty="0">
                  <a:solidFill>
                    <a:schemeClr val="bg1"/>
                  </a:solidFill>
                  <a:latin typeface="Arial"/>
                  <a:ea typeface="+mn-ea"/>
                  <a:cs typeface="Arial"/>
                </a:rPr>
                <a:t>B</a:t>
              </a:r>
              <a:r>
                <a:rPr sz="899" spc="4" dirty="0">
                  <a:solidFill>
                    <a:schemeClr val="bg1"/>
                  </a:solidFill>
                  <a:latin typeface="Arial"/>
                  <a:ea typeface="+mn-ea"/>
                  <a:cs typeface="Arial"/>
                </a:rPr>
                <a:t>-</a:t>
              </a:r>
              <a:r>
                <a:rPr sz="899" dirty="0">
                  <a:solidFill>
                    <a:schemeClr val="bg1"/>
                  </a:solidFill>
                  <a:latin typeface="Arial"/>
                  <a:ea typeface="+mn-ea"/>
                  <a:cs typeface="Arial"/>
                </a:rPr>
                <a:t>I</a:t>
              </a:r>
              <a:r>
                <a:rPr sz="899" spc="4" dirty="0">
                  <a:solidFill>
                    <a:schemeClr val="bg1"/>
                  </a:solidFill>
                  <a:latin typeface="Arial"/>
                  <a:ea typeface="+mn-ea"/>
                  <a:cs typeface="Arial"/>
                </a:rPr>
                <a:t>o</a:t>
              </a:r>
              <a:r>
                <a:rPr sz="899" spc="7" dirty="0">
                  <a:solidFill>
                    <a:schemeClr val="bg1"/>
                  </a:solidFill>
                  <a:latin typeface="Arial"/>
                  <a:ea typeface="+mn-ea"/>
                  <a:cs typeface="Arial"/>
                </a:rPr>
                <a:t>T</a:t>
              </a:r>
              <a:r>
                <a:rPr sz="899" dirty="0">
                  <a:solidFill>
                    <a:schemeClr val="bg1"/>
                  </a:solidFill>
                  <a:latin typeface="Arial"/>
                  <a:ea typeface="+mn-ea"/>
                  <a:cs typeface="Arial"/>
                </a:rPr>
                <a:t>)</a:t>
              </a:r>
            </a:p>
          </p:txBody>
        </p:sp>
        <p:sp>
          <p:nvSpPr>
            <p:cNvPr id="67" name="object 42"/>
            <p:cNvSpPr txBox="1"/>
            <p:nvPr/>
          </p:nvSpPr>
          <p:spPr>
            <a:xfrm>
              <a:off x="6749589" y="4292874"/>
              <a:ext cx="464989" cy="276742"/>
            </a:xfrm>
            <a:prstGeom prst="rect">
              <a:avLst/>
            </a:prstGeom>
          </p:spPr>
          <p:txBody>
            <a:bodyPr vert="horz" wrap="square" lIns="0" tIns="0" rIns="0" bIns="0" rtlCol="0">
              <a:spAutoFit/>
            </a:bodyPr>
            <a:lstStyle/>
            <a:p>
              <a:pPr marL="2855" algn="ctr" defTabSz="685160" eaLnBrk="1" fontAlgn="auto" hangingPunct="1">
                <a:spcBef>
                  <a:spcPts val="0"/>
                </a:spcBef>
                <a:spcAft>
                  <a:spcPts val="0"/>
                </a:spcAft>
              </a:pPr>
              <a:r>
                <a:rPr sz="899" spc="-4" dirty="0">
                  <a:solidFill>
                    <a:schemeClr val="bg1"/>
                  </a:solidFill>
                  <a:latin typeface="微软雅黑"/>
                  <a:ea typeface="+mn-ea"/>
                  <a:cs typeface="微软雅黑"/>
                </a:rPr>
                <a:t>车闸</a:t>
              </a:r>
              <a:endParaRPr sz="899">
                <a:solidFill>
                  <a:schemeClr val="bg1"/>
                </a:solidFill>
                <a:latin typeface="微软雅黑"/>
                <a:ea typeface="+mn-ea"/>
                <a:cs typeface="微软雅黑"/>
              </a:endParaRPr>
            </a:p>
            <a:p>
              <a:pPr algn="ctr" defTabSz="685160" eaLnBrk="1" fontAlgn="auto" hangingPunct="1">
                <a:spcBef>
                  <a:spcPts val="19"/>
                </a:spcBef>
                <a:spcAft>
                  <a:spcPts val="0"/>
                </a:spcAft>
              </a:pPr>
              <a:r>
                <a:rPr sz="899" spc="4" dirty="0">
                  <a:solidFill>
                    <a:schemeClr val="bg1"/>
                  </a:solidFill>
                  <a:latin typeface="Arial"/>
                  <a:ea typeface="+mn-ea"/>
                  <a:cs typeface="Arial"/>
                </a:rPr>
                <a:t>(</a:t>
              </a:r>
              <a:r>
                <a:rPr sz="899" spc="-4" dirty="0">
                  <a:solidFill>
                    <a:schemeClr val="bg1"/>
                  </a:solidFill>
                  <a:latin typeface="Arial"/>
                  <a:ea typeface="+mn-ea"/>
                  <a:cs typeface="Arial"/>
                </a:rPr>
                <a:t>N</a:t>
              </a:r>
              <a:r>
                <a:rPr sz="899" spc="-7" dirty="0">
                  <a:solidFill>
                    <a:schemeClr val="bg1"/>
                  </a:solidFill>
                  <a:latin typeface="Arial"/>
                  <a:ea typeface="+mn-ea"/>
                  <a:cs typeface="Arial"/>
                </a:rPr>
                <a:t>B</a:t>
              </a:r>
              <a:r>
                <a:rPr sz="899" spc="4" dirty="0">
                  <a:solidFill>
                    <a:schemeClr val="bg1"/>
                  </a:solidFill>
                  <a:latin typeface="Arial"/>
                  <a:ea typeface="+mn-ea"/>
                  <a:cs typeface="Arial"/>
                </a:rPr>
                <a:t>-</a:t>
              </a:r>
              <a:r>
                <a:rPr sz="899" dirty="0">
                  <a:solidFill>
                    <a:schemeClr val="bg1"/>
                  </a:solidFill>
                  <a:latin typeface="Arial"/>
                  <a:ea typeface="+mn-ea"/>
                  <a:cs typeface="Arial"/>
                </a:rPr>
                <a:t>I</a:t>
              </a:r>
              <a:r>
                <a:rPr sz="899" spc="4" dirty="0">
                  <a:solidFill>
                    <a:schemeClr val="bg1"/>
                  </a:solidFill>
                  <a:latin typeface="Arial"/>
                  <a:ea typeface="+mn-ea"/>
                  <a:cs typeface="Arial"/>
                </a:rPr>
                <a:t>oT</a:t>
              </a:r>
              <a:r>
                <a:rPr sz="899" dirty="0">
                  <a:solidFill>
                    <a:schemeClr val="bg1"/>
                  </a:solidFill>
                  <a:latin typeface="Arial"/>
                  <a:ea typeface="+mn-ea"/>
                  <a:cs typeface="Arial"/>
                </a:rPr>
                <a:t>)</a:t>
              </a:r>
              <a:endParaRPr sz="899">
                <a:solidFill>
                  <a:schemeClr val="bg1"/>
                </a:solidFill>
                <a:latin typeface="Arial"/>
                <a:ea typeface="+mn-ea"/>
                <a:cs typeface="Arial"/>
              </a:endParaRPr>
            </a:p>
          </p:txBody>
        </p:sp>
        <p:sp>
          <p:nvSpPr>
            <p:cNvPr id="68" name="object 61"/>
            <p:cNvSpPr/>
            <p:nvPr/>
          </p:nvSpPr>
          <p:spPr>
            <a:xfrm>
              <a:off x="5328792" y="3905345"/>
              <a:ext cx="330070" cy="280933"/>
            </a:xfrm>
            <a:custGeom>
              <a:avLst/>
              <a:gdLst/>
              <a:ahLst/>
              <a:cxnLst/>
              <a:rect l="l" t="t" r="r" b="b"/>
              <a:pathLst>
                <a:path w="434975" h="438150">
                  <a:moveTo>
                    <a:pt x="217424" y="0"/>
                  </a:moveTo>
                  <a:lnTo>
                    <a:pt x="165195" y="6371"/>
                  </a:lnTo>
                  <a:lnTo>
                    <a:pt x="117533" y="24469"/>
                  </a:lnTo>
                  <a:lnTo>
                    <a:pt x="75953" y="52764"/>
                  </a:lnTo>
                  <a:lnTo>
                    <a:pt x="41968" y="89730"/>
                  </a:lnTo>
                  <a:lnTo>
                    <a:pt x="17095" y="133838"/>
                  </a:lnTo>
                  <a:lnTo>
                    <a:pt x="2847" y="183561"/>
                  </a:lnTo>
                  <a:lnTo>
                    <a:pt x="0" y="219074"/>
                  </a:lnTo>
                  <a:lnTo>
                    <a:pt x="0" y="438149"/>
                  </a:lnTo>
                  <a:lnTo>
                    <a:pt x="19812" y="438149"/>
                  </a:lnTo>
                  <a:lnTo>
                    <a:pt x="19812" y="272287"/>
                  </a:lnTo>
                  <a:lnTo>
                    <a:pt x="20467" y="255918"/>
                  </a:lnTo>
                  <a:lnTo>
                    <a:pt x="29890" y="209207"/>
                  </a:lnTo>
                  <a:lnTo>
                    <a:pt x="49429" y="167170"/>
                  </a:lnTo>
                  <a:lnTo>
                    <a:pt x="77708" y="131190"/>
                  </a:lnTo>
                  <a:lnTo>
                    <a:pt x="113350" y="102652"/>
                  </a:lnTo>
                  <a:lnTo>
                    <a:pt x="154980" y="82938"/>
                  </a:lnTo>
                  <a:lnTo>
                    <a:pt x="201222" y="73432"/>
                  </a:lnTo>
                  <a:lnTo>
                    <a:pt x="217424" y="72770"/>
                  </a:lnTo>
                  <a:lnTo>
                    <a:pt x="379023" y="72770"/>
                  </a:lnTo>
                  <a:lnTo>
                    <a:pt x="371141" y="64198"/>
                  </a:lnTo>
                  <a:lnTo>
                    <a:pt x="331924" y="32843"/>
                  </a:lnTo>
                  <a:lnTo>
                    <a:pt x="286121" y="11177"/>
                  </a:lnTo>
                  <a:lnTo>
                    <a:pt x="235247" y="726"/>
                  </a:lnTo>
                  <a:lnTo>
                    <a:pt x="217424" y="0"/>
                  </a:lnTo>
                  <a:close/>
                </a:path>
                <a:path w="434975" h="438150">
                  <a:moveTo>
                    <a:pt x="379023" y="72770"/>
                  </a:moveTo>
                  <a:lnTo>
                    <a:pt x="217424" y="72770"/>
                  </a:lnTo>
                  <a:lnTo>
                    <a:pt x="233625" y="73432"/>
                  </a:lnTo>
                  <a:lnTo>
                    <a:pt x="249466" y="75381"/>
                  </a:lnTo>
                  <a:lnTo>
                    <a:pt x="294324" y="88443"/>
                  </a:lnTo>
                  <a:lnTo>
                    <a:pt x="334111" y="111253"/>
                  </a:lnTo>
                  <a:lnTo>
                    <a:pt x="367452" y="142425"/>
                  </a:lnTo>
                  <a:lnTo>
                    <a:pt x="392970" y="180578"/>
                  </a:lnTo>
                  <a:lnTo>
                    <a:pt x="409290" y="224326"/>
                  </a:lnTo>
                  <a:lnTo>
                    <a:pt x="415036" y="272287"/>
                  </a:lnTo>
                  <a:lnTo>
                    <a:pt x="415036" y="438149"/>
                  </a:lnTo>
                  <a:lnTo>
                    <a:pt x="434848" y="438149"/>
                  </a:lnTo>
                  <a:lnTo>
                    <a:pt x="434848" y="219074"/>
                  </a:lnTo>
                  <a:lnTo>
                    <a:pt x="434126" y="201119"/>
                  </a:lnTo>
                  <a:lnTo>
                    <a:pt x="423757" y="149864"/>
                  </a:lnTo>
                  <a:lnTo>
                    <a:pt x="402257" y="103714"/>
                  </a:lnTo>
                  <a:lnTo>
                    <a:pt x="382488" y="76539"/>
                  </a:lnTo>
                  <a:lnTo>
                    <a:pt x="379023" y="72770"/>
                  </a:lnTo>
                  <a:close/>
                </a:path>
              </a:pathLst>
            </a:custGeom>
            <a:solidFill>
              <a:srgbClr val="A6A6A6"/>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9" name="object 62"/>
            <p:cNvSpPr/>
            <p:nvPr/>
          </p:nvSpPr>
          <p:spPr>
            <a:xfrm>
              <a:off x="5339680" y="4169432"/>
              <a:ext cx="319470" cy="0"/>
            </a:xfrm>
            <a:custGeom>
              <a:avLst/>
              <a:gdLst/>
              <a:ahLst/>
              <a:cxnLst/>
              <a:rect l="l" t="t" r="r" b="b"/>
              <a:pathLst>
                <a:path w="421004">
                  <a:moveTo>
                    <a:pt x="0" y="0"/>
                  </a:moveTo>
                  <a:lnTo>
                    <a:pt x="420535" y="0"/>
                  </a:lnTo>
                </a:path>
              </a:pathLst>
            </a:custGeom>
            <a:ln w="19273">
              <a:solidFill>
                <a:srgbClr val="A6A6A6"/>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0" name="object 63"/>
            <p:cNvSpPr/>
            <p:nvPr/>
          </p:nvSpPr>
          <p:spPr>
            <a:xfrm>
              <a:off x="5389987" y="4124962"/>
              <a:ext cx="207679" cy="75323"/>
            </a:xfrm>
            <a:custGeom>
              <a:avLst/>
              <a:gdLst/>
              <a:ahLst/>
              <a:cxnLst/>
              <a:rect l="l" t="t" r="r" b="b"/>
              <a:pathLst>
                <a:path w="273685" h="117475">
                  <a:moveTo>
                    <a:pt x="273558" y="0"/>
                  </a:moveTo>
                  <a:lnTo>
                    <a:pt x="0" y="0"/>
                  </a:lnTo>
                  <a:lnTo>
                    <a:pt x="0" y="117348"/>
                  </a:lnTo>
                  <a:lnTo>
                    <a:pt x="273558" y="117348"/>
                  </a:lnTo>
                  <a:lnTo>
                    <a:pt x="273558" y="64500"/>
                  </a:lnTo>
                  <a:lnTo>
                    <a:pt x="207691" y="64500"/>
                  </a:lnTo>
                  <a:lnTo>
                    <a:pt x="71548" y="64500"/>
                  </a:lnTo>
                  <a:lnTo>
                    <a:pt x="60479" y="60816"/>
                  </a:lnTo>
                  <a:lnTo>
                    <a:pt x="52942" y="50645"/>
                  </a:lnTo>
                  <a:lnTo>
                    <a:pt x="50868" y="33965"/>
                  </a:lnTo>
                  <a:lnTo>
                    <a:pt x="59115" y="23073"/>
                  </a:lnTo>
                  <a:lnTo>
                    <a:pt x="72390" y="18795"/>
                  </a:lnTo>
                  <a:lnTo>
                    <a:pt x="273558" y="18795"/>
                  </a:lnTo>
                  <a:lnTo>
                    <a:pt x="273558" y="0"/>
                  </a:lnTo>
                  <a:close/>
                </a:path>
                <a:path w="273685" h="117475">
                  <a:moveTo>
                    <a:pt x="273558" y="18795"/>
                  </a:moveTo>
                  <a:lnTo>
                    <a:pt x="208534" y="18795"/>
                  </a:lnTo>
                  <a:lnTo>
                    <a:pt x="209876" y="18835"/>
                  </a:lnTo>
                  <a:lnTo>
                    <a:pt x="220698" y="22744"/>
                  </a:lnTo>
                  <a:lnTo>
                    <a:pt x="227991" y="33076"/>
                  </a:lnTo>
                  <a:lnTo>
                    <a:pt x="229862" y="49886"/>
                  </a:lnTo>
                  <a:lnTo>
                    <a:pt x="221403" y="60418"/>
                  </a:lnTo>
                  <a:lnTo>
                    <a:pt x="207692" y="64500"/>
                  </a:lnTo>
                  <a:lnTo>
                    <a:pt x="273558" y="64500"/>
                  </a:lnTo>
                  <a:lnTo>
                    <a:pt x="273558" y="18795"/>
                  </a:lnTo>
                  <a:close/>
                </a:path>
                <a:path w="273685" h="117475">
                  <a:moveTo>
                    <a:pt x="208534" y="18795"/>
                  </a:moveTo>
                  <a:lnTo>
                    <a:pt x="72390" y="18795"/>
                  </a:lnTo>
                  <a:lnTo>
                    <a:pt x="73737" y="18835"/>
                  </a:lnTo>
                  <a:lnTo>
                    <a:pt x="84609" y="22744"/>
                  </a:lnTo>
                  <a:lnTo>
                    <a:pt x="91879" y="33076"/>
                  </a:lnTo>
                  <a:lnTo>
                    <a:pt x="93734" y="49886"/>
                  </a:lnTo>
                  <a:lnTo>
                    <a:pt x="85314" y="60418"/>
                  </a:lnTo>
                  <a:lnTo>
                    <a:pt x="71548" y="64500"/>
                  </a:lnTo>
                  <a:lnTo>
                    <a:pt x="207691" y="64500"/>
                  </a:lnTo>
                  <a:lnTo>
                    <a:pt x="196569" y="60816"/>
                  </a:lnTo>
                  <a:lnTo>
                    <a:pt x="189054" y="50645"/>
                  </a:lnTo>
                  <a:lnTo>
                    <a:pt x="186999" y="33965"/>
                  </a:lnTo>
                  <a:lnTo>
                    <a:pt x="195204" y="23073"/>
                  </a:lnTo>
                  <a:lnTo>
                    <a:pt x="208534" y="18795"/>
                  </a:lnTo>
                  <a:close/>
                </a:path>
              </a:pathLst>
            </a:custGeom>
            <a:solidFill>
              <a:srgbClr val="C7C7C7"/>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1" name="object 64"/>
            <p:cNvSpPr/>
            <p:nvPr/>
          </p:nvSpPr>
          <p:spPr>
            <a:xfrm>
              <a:off x="6948979" y="4018042"/>
              <a:ext cx="106008" cy="0"/>
            </a:xfrm>
            <a:custGeom>
              <a:avLst/>
              <a:gdLst/>
              <a:ahLst/>
              <a:cxnLst/>
              <a:rect l="l" t="t" r="r" b="b"/>
              <a:pathLst>
                <a:path w="139700">
                  <a:moveTo>
                    <a:pt x="0" y="0"/>
                  </a:moveTo>
                  <a:lnTo>
                    <a:pt x="139268" y="0"/>
                  </a:lnTo>
                </a:path>
              </a:pathLst>
            </a:custGeom>
            <a:ln w="47000">
              <a:solidFill>
                <a:srgbClr val="000000"/>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2" name="object 65"/>
            <p:cNvSpPr/>
            <p:nvPr/>
          </p:nvSpPr>
          <p:spPr>
            <a:xfrm>
              <a:off x="7048049" y="4018042"/>
              <a:ext cx="68905" cy="0"/>
            </a:xfrm>
            <a:custGeom>
              <a:avLst/>
              <a:gdLst/>
              <a:ahLst/>
              <a:cxnLst/>
              <a:rect l="l" t="t" r="r" b="b"/>
              <a:pathLst>
                <a:path w="90804">
                  <a:moveTo>
                    <a:pt x="0" y="0"/>
                  </a:moveTo>
                  <a:lnTo>
                    <a:pt x="90426" y="0"/>
                  </a:lnTo>
                </a:path>
              </a:pathLst>
            </a:custGeom>
            <a:ln w="47000">
              <a:solidFill>
                <a:srgbClr val="A6A6A6"/>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3" name="object 66"/>
            <p:cNvSpPr/>
            <p:nvPr/>
          </p:nvSpPr>
          <p:spPr>
            <a:xfrm>
              <a:off x="7116472" y="4018042"/>
              <a:ext cx="68905" cy="0"/>
            </a:xfrm>
            <a:custGeom>
              <a:avLst/>
              <a:gdLst/>
              <a:ahLst/>
              <a:cxnLst/>
              <a:rect l="l" t="t" r="r" b="b"/>
              <a:pathLst>
                <a:path w="90804">
                  <a:moveTo>
                    <a:pt x="0" y="0"/>
                  </a:moveTo>
                  <a:lnTo>
                    <a:pt x="90426" y="0"/>
                  </a:lnTo>
                </a:path>
              </a:pathLst>
            </a:custGeom>
            <a:ln w="47000">
              <a:solidFill>
                <a:srgbClr val="000000"/>
              </a:solidFill>
            </a:ln>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4" name="object 67"/>
            <p:cNvSpPr/>
            <p:nvPr/>
          </p:nvSpPr>
          <p:spPr>
            <a:xfrm>
              <a:off x="6914382" y="3956647"/>
              <a:ext cx="63123" cy="238996"/>
            </a:xfrm>
            <a:custGeom>
              <a:avLst/>
              <a:gdLst/>
              <a:ahLst/>
              <a:cxnLst/>
              <a:rect l="l" t="t" r="r" b="b"/>
              <a:pathLst>
                <a:path w="83185" h="372745">
                  <a:moveTo>
                    <a:pt x="76962" y="0"/>
                  </a:moveTo>
                  <a:lnTo>
                    <a:pt x="6223" y="0"/>
                  </a:lnTo>
                  <a:lnTo>
                    <a:pt x="0" y="6223"/>
                  </a:lnTo>
                  <a:lnTo>
                    <a:pt x="0" y="366522"/>
                  </a:lnTo>
                  <a:lnTo>
                    <a:pt x="6223" y="372745"/>
                  </a:lnTo>
                  <a:lnTo>
                    <a:pt x="76962" y="372745"/>
                  </a:lnTo>
                  <a:lnTo>
                    <a:pt x="83185" y="366522"/>
                  </a:lnTo>
                  <a:lnTo>
                    <a:pt x="83185" y="337820"/>
                  </a:lnTo>
                  <a:lnTo>
                    <a:pt x="32638" y="337820"/>
                  </a:lnTo>
                  <a:lnTo>
                    <a:pt x="32638" y="121793"/>
                  </a:lnTo>
                  <a:lnTo>
                    <a:pt x="83185" y="121793"/>
                  </a:lnTo>
                  <a:lnTo>
                    <a:pt x="83185" y="6223"/>
                  </a:lnTo>
                  <a:lnTo>
                    <a:pt x="76962" y="0"/>
                  </a:lnTo>
                  <a:close/>
                </a:path>
                <a:path w="83185" h="372745">
                  <a:moveTo>
                    <a:pt x="83185" y="121793"/>
                  </a:moveTo>
                  <a:lnTo>
                    <a:pt x="50546" y="121793"/>
                  </a:lnTo>
                  <a:lnTo>
                    <a:pt x="50546" y="337820"/>
                  </a:lnTo>
                  <a:lnTo>
                    <a:pt x="83185" y="337820"/>
                  </a:lnTo>
                  <a:lnTo>
                    <a:pt x="83185" y="121793"/>
                  </a:lnTo>
                  <a:close/>
                </a:path>
              </a:pathLst>
            </a:custGeom>
            <a:solidFill>
              <a:srgbClr val="A6A6A6"/>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5" name="object 68"/>
            <p:cNvSpPr/>
            <p:nvPr/>
          </p:nvSpPr>
          <p:spPr>
            <a:xfrm>
              <a:off x="6902240" y="3934335"/>
              <a:ext cx="87697" cy="62701"/>
            </a:xfrm>
            <a:custGeom>
              <a:avLst/>
              <a:gdLst/>
              <a:ahLst/>
              <a:cxnLst/>
              <a:rect l="l" t="t" r="r" b="b"/>
              <a:pathLst>
                <a:path w="115570" h="97789">
                  <a:moveTo>
                    <a:pt x="111251" y="0"/>
                  </a:moveTo>
                  <a:lnTo>
                    <a:pt x="4063" y="0"/>
                  </a:lnTo>
                  <a:lnTo>
                    <a:pt x="0" y="4064"/>
                  </a:lnTo>
                  <a:lnTo>
                    <a:pt x="0" y="93218"/>
                  </a:lnTo>
                  <a:lnTo>
                    <a:pt x="4063" y="97282"/>
                  </a:lnTo>
                  <a:lnTo>
                    <a:pt x="111251" y="97282"/>
                  </a:lnTo>
                  <a:lnTo>
                    <a:pt x="115315" y="93218"/>
                  </a:lnTo>
                  <a:lnTo>
                    <a:pt x="115315" y="4064"/>
                  </a:lnTo>
                  <a:lnTo>
                    <a:pt x="111251" y="0"/>
                  </a:lnTo>
                  <a:close/>
                </a:path>
              </a:pathLst>
            </a:custGeom>
            <a:solidFill>
              <a:srgbClr val="C7C7C7"/>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6" name="object 69"/>
            <p:cNvSpPr/>
            <p:nvPr/>
          </p:nvSpPr>
          <p:spPr>
            <a:xfrm>
              <a:off x="7444614" y="3949643"/>
              <a:ext cx="256828" cy="122145"/>
            </a:xfrm>
            <a:custGeom>
              <a:avLst/>
              <a:gdLst/>
              <a:ahLst/>
              <a:cxnLst/>
              <a:rect l="l" t="t" r="r" b="b"/>
              <a:pathLst>
                <a:path w="338454" h="190500">
                  <a:moveTo>
                    <a:pt x="308609" y="0"/>
                  </a:moveTo>
                  <a:lnTo>
                    <a:pt x="0" y="83693"/>
                  </a:lnTo>
                  <a:lnTo>
                    <a:pt x="1524" y="85725"/>
                  </a:lnTo>
                  <a:lnTo>
                    <a:pt x="1904" y="86487"/>
                  </a:lnTo>
                  <a:lnTo>
                    <a:pt x="3927" y="88753"/>
                  </a:lnTo>
                  <a:lnTo>
                    <a:pt x="85851" y="185801"/>
                  </a:lnTo>
                  <a:lnTo>
                    <a:pt x="88900" y="189611"/>
                  </a:lnTo>
                  <a:lnTo>
                    <a:pt x="91566" y="189992"/>
                  </a:lnTo>
                  <a:lnTo>
                    <a:pt x="97396" y="188535"/>
                  </a:lnTo>
                  <a:lnTo>
                    <a:pt x="317961" y="128222"/>
                  </a:lnTo>
                  <a:lnTo>
                    <a:pt x="328640" y="122122"/>
                  </a:lnTo>
                  <a:lnTo>
                    <a:pt x="338048" y="110325"/>
                  </a:lnTo>
                  <a:lnTo>
                    <a:pt x="334747" y="97988"/>
                  </a:lnTo>
                  <a:lnTo>
                    <a:pt x="321763" y="48919"/>
                  </a:lnTo>
                  <a:lnTo>
                    <a:pt x="315251" y="24465"/>
                  </a:lnTo>
                  <a:lnTo>
                    <a:pt x="311952" y="12237"/>
                  </a:lnTo>
                  <a:lnTo>
                    <a:pt x="308609" y="0"/>
                  </a:lnTo>
                  <a:close/>
                </a:path>
              </a:pathLst>
            </a:custGeom>
            <a:solidFill>
              <a:srgbClr val="C7C7C7"/>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7" name="object 70"/>
            <p:cNvSpPr/>
            <p:nvPr/>
          </p:nvSpPr>
          <p:spPr>
            <a:xfrm>
              <a:off x="7396481" y="4023349"/>
              <a:ext cx="353681" cy="144945"/>
            </a:xfrm>
            <a:custGeom>
              <a:avLst/>
              <a:gdLst/>
              <a:ahLst/>
              <a:cxnLst/>
              <a:rect l="l" t="t" r="r" b="b"/>
              <a:pathLst>
                <a:path w="466090" h="226060">
                  <a:moveTo>
                    <a:pt x="464838" y="225373"/>
                  </a:moveTo>
                  <a:lnTo>
                    <a:pt x="445582" y="225373"/>
                  </a:lnTo>
                  <a:lnTo>
                    <a:pt x="458273" y="225534"/>
                  </a:lnTo>
                  <a:lnTo>
                    <a:pt x="464496" y="225915"/>
                  </a:lnTo>
                  <a:lnTo>
                    <a:pt x="464838" y="225373"/>
                  </a:lnTo>
                  <a:close/>
                </a:path>
                <a:path w="466090" h="226060">
                  <a:moveTo>
                    <a:pt x="465280" y="157589"/>
                  </a:moveTo>
                  <a:lnTo>
                    <a:pt x="391598" y="157589"/>
                  </a:lnTo>
                  <a:lnTo>
                    <a:pt x="393503" y="159875"/>
                  </a:lnTo>
                  <a:lnTo>
                    <a:pt x="393070" y="167218"/>
                  </a:lnTo>
                  <a:lnTo>
                    <a:pt x="396972" y="205477"/>
                  </a:lnTo>
                  <a:lnTo>
                    <a:pt x="432870" y="225512"/>
                  </a:lnTo>
                  <a:lnTo>
                    <a:pt x="445582" y="225373"/>
                  </a:lnTo>
                  <a:lnTo>
                    <a:pt x="464838" y="225373"/>
                  </a:lnTo>
                  <a:lnTo>
                    <a:pt x="466020" y="223502"/>
                  </a:lnTo>
                  <a:lnTo>
                    <a:pt x="465542" y="213876"/>
                  </a:lnTo>
                  <a:lnTo>
                    <a:pt x="465304" y="203356"/>
                  </a:lnTo>
                  <a:lnTo>
                    <a:pt x="465157" y="192765"/>
                  </a:lnTo>
                  <a:lnTo>
                    <a:pt x="465280" y="157589"/>
                  </a:lnTo>
                  <a:close/>
                </a:path>
                <a:path w="466090" h="226060">
                  <a:moveTo>
                    <a:pt x="323007" y="74531"/>
                  </a:moveTo>
                  <a:lnTo>
                    <a:pt x="269297" y="74531"/>
                  </a:lnTo>
                  <a:lnTo>
                    <a:pt x="271964" y="75293"/>
                  </a:lnTo>
                  <a:lnTo>
                    <a:pt x="279623" y="86004"/>
                  </a:lnTo>
                  <a:lnTo>
                    <a:pt x="286981" y="96098"/>
                  </a:lnTo>
                  <a:lnTo>
                    <a:pt x="309394" y="126571"/>
                  </a:lnTo>
                  <a:lnTo>
                    <a:pt x="316985" y="136990"/>
                  </a:lnTo>
                  <a:lnTo>
                    <a:pt x="324638" y="147639"/>
                  </a:lnTo>
                  <a:lnTo>
                    <a:pt x="334478" y="155834"/>
                  </a:lnTo>
                  <a:lnTo>
                    <a:pt x="347408" y="157970"/>
                  </a:lnTo>
                  <a:lnTo>
                    <a:pt x="372824" y="158139"/>
                  </a:lnTo>
                  <a:lnTo>
                    <a:pt x="385502" y="157970"/>
                  </a:lnTo>
                  <a:lnTo>
                    <a:pt x="391598" y="157589"/>
                  </a:lnTo>
                  <a:lnTo>
                    <a:pt x="465280" y="157589"/>
                  </a:lnTo>
                  <a:lnTo>
                    <a:pt x="465443" y="118584"/>
                  </a:lnTo>
                  <a:lnTo>
                    <a:pt x="364828" y="118584"/>
                  </a:lnTo>
                  <a:lnTo>
                    <a:pt x="354139" y="115837"/>
                  </a:lnTo>
                  <a:lnTo>
                    <a:pt x="344629" y="108354"/>
                  </a:lnTo>
                  <a:lnTo>
                    <a:pt x="335601" y="95565"/>
                  </a:lnTo>
                  <a:lnTo>
                    <a:pt x="328634" y="84720"/>
                  </a:lnTo>
                  <a:lnTo>
                    <a:pt x="323007" y="74531"/>
                  </a:lnTo>
                  <a:close/>
                </a:path>
                <a:path w="466090" h="226060">
                  <a:moveTo>
                    <a:pt x="104904" y="119333"/>
                  </a:moveTo>
                  <a:lnTo>
                    <a:pt x="41600" y="119333"/>
                  </a:lnTo>
                  <a:lnTo>
                    <a:pt x="53614" y="119672"/>
                  </a:lnTo>
                  <a:lnTo>
                    <a:pt x="67235" y="123563"/>
                  </a:lnTo>
                  <a:lnTo>
                    <a:pt x="75652" y="126277"/>
                  </a:lnTo>
                  <a:lnTo>
                    <a:pt x="92736" y="122626"/>
                  </a:lnTo>
                  <a:lnTo>
                    <a:pt x="104904" y="119333"/>
                  </a:lnTo>
                  <a:close/>
                </a:path>
                <a:path w="466090" h="226060">
                  <a:moveTo>
                    <a:pt x="61757" y="0"/>
                  </a:moveTo>
                  <a:lnTo>
                    <a:pt x="48153" y="3662"/>
                  </a:lnTo>
                  <a:lnTo>
                    <a:pt x="38041" y="10546"/>
                  </a:lnTo>
                  <a:lnTo>
                    <a:pt x="36078" y="25266"/>
                  </a:lnTo>
                  <a:lnTo>
                    <a:pt x="24095" y="28669"/>
                  </a:lnTo>
                  <a:lnTo>
                    <a:pt x="12139" y="32626"/>
                  </a:lnTo>
                  <a:lnTo>
                    <a:pt x="0" y="37644"/>
                  </a:lnTo>
                  <a:lnTo>
                    <a:pt x="3227" y="49917"/>
                  </a:lnTo>
                  <a:lnTo>
                    <a:pt x="19014" y="98044"/>
                  </a:lnTo>
                  <a:lnTo>
                    <a:pt x="30384" y="121200"/>
                  </a:lnTo>
                  <a:lnTo>
                    <a:pt x="41600" y="119333"/>
                  </a:lnTo>
                  <a:lnTo>
                    <a:pt x="104904" y="119333"/>
                  </a:lnTo>
                  <a:lnTo>
                    <a:pt x="218827" y="88501"/>
                  </a:lnTo>
                  <a:lnTo>
                    <a:pt x="150806" y="88501"/>
                  </a:lnTo>
                  <a:lnTo>
                    <a:pt x="147758" y="87739"/>
                  </a:lnTo>
                  <a:lnTo>
                    <a:pt x="138035" y="76166"/>
                  </a:lnTo>
                  <a:lnTo>
                    <a:pt x="114838" y="49177"/>
                  </a:lnTo>
                  <a:lnTo>
                    <a:pt x="106667" y="39561"/>
                  </a:lnTo>
                  <a:lnTo>
                    <a:pt x="97621" y="28669"/>
                  </a:lnTo>
                  <a:lnTo>
                    <a:pt x="89847" y="19063"/>
                  </a:lnTo>
                  <a:lnTo>
                    <a:pt x="81181" y="7978"/>
                  </a:lnTo>
                  <a:lnTo>
                    <a:pt x="72327" y="1536"/>
                  </a:lnTo>
                  <a:lnTo>
                    <a:pt x="61757" y="0"/>
                  </a:lnTo>
                  <a:close/>
                </a:path>
                <a:path w="466090" h="226060">
                  <a:moveTo>
                    <a:pt x="380485" y="117757"/>
                  </a:moveTo>
                  <a:lnTo>
                    <a:pt x="364828" y="118584"/>
                  </a:lnTo>
                  <a:lnTo>
                    <a:pt x="465443" y="118584"/>
                  </a:lnTo>
                  <a:lnTo>
                    <a:pt x="465446" y="117965"/>
                  </a:lnTo>
                  <a:lnTo>
                    <a:pt x="393122" y="117965"/>
                  </a:lnTo>
                  <a:lnTo>
                    <a:pt x="380485" y="117757"/>
                  </a:lnTo>
                  <a:close/>
                </a:path>
                <a:path w="466090" h="226060">
                  <a:moveTo>
                    <a:pt x="462800" y="50909"/>
                  </a:moveTo>
                  <a:lnTo>
                    <a:pt x="424522" y="51256"/>
                  </a:lnTo>
                  <a:lnTo>
                    <a:pt x="395549" y="76166"/>
                  </a:lnTo>
                  <a:lnTo>
                    <a:pt x="392988" y="92353"/>
                  </a:lnTo>
                  <a:lnTo>
                    <a:pt x="393122" y="117965"/>
                  </a:lnTo>
                  <a:lnTo>
                    <a:pt x="465446" y="117965"/>
                  </a:lnTo>
                  <a:lnTo>
                    <a:pt x="465639" y="57513"/>
                  </a:lnTo>
                  <a:lnTo>
                    <a:pt x="465258" y="54465"/>
                  </a:lnTo>
                  <a:lnTo>
                    <a:pt x="462800" y="50909"/>
                  </a:lnTo>
                  <a:close/>
                </a:path>
                <a:path w="466090" h="226060">
                  <a:moveTo>
                    <a:pt x="375088" y="28049"/>
                  </a:moveTo>
                  <a:lnTo>
                    <a:pt x="371659" y="28811"/>
                  </a:lnTo>
                  <a:lnTo>
                    <a:pt x="368992" y="29573"/>
                  </a:lnTo>
                  <a:lnTo>
                    <a:pt x="365335" y="30224"/>
                  </a:lnTo>
                  <a:lnTo>
                    <a:pt x="157029" y="86977"/>
                  </a:lnTo>
                  <a:lnTo>
                    <a:pt x="150806" y="88501"/>
                  </a:lnTo>
                  <a:lnTo>
                    <a:pt x="218827" y="88501"/>
                  </a:lnTo>
                  <a:lnTo>
                    <a:pt x="264392" y="76166"/>
                  </a:lnTo>
                  <a:lnTo>
                    <a:pt x="269297" y="74531"/>
                  </a:lnTo>
                  <a:lnTo>
                    <a:pt x="323007" y="74531"/>
                  </a:lnTo>
                  <a:lnTo>
                    <a:pt x="322508" y="73626"/>
                  </a:lnTo>
                  <a:lnTo>
                    <a:pt x="318738" y="61510"/>
                  </a:lnTo>
                  <a:lnTo>
                    <a:pt x="379787" y="44686"/>
                  </a:lnTo>
                  <a:lnTo>
                    <a:pt x="378136" y="38463"/>
                  </a:lnTo>
                  <a:lnTo>
                    <a:pt x="376612" y="33510"/>
                  </a:lnTo>
                  <a:lnTo>
                    <a:pt x="375088" y="28049"/>
                  </a:lnTo>
                  <a:close/>
                </a:path>
              </a:pathLst>
            </a:custGeom>
            <a:solidFill>
              <a:srgbClr val="C7C7C7"/>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8" name="object 71"/>
            <p:cNvSpPr/>
            <p:nvPr/>
          </p:nvSpPr>
          <p:spPr>
            <a:xfrm>
              <a:off x="8078253" y="3942478"/>
              <a:ext cx="438006" cy="100159"/>
            </a:xfrm>
            <a:custGeom>
              <a:avLst/>
              <a:gdLst/>
              <a:ahLst/>
              <a:cxnLst/>
              <a:rect l="l" t="t" r="r" b="b"/>
              <a:pathLst>
                <a:path w="577215" h="156210">
                  <a:moveTo>
                    <a:pt x="576960" y="0"/>
                  </a:moveTo>
                  <a:lnTo>
                    <a:pt x="0" y="0"/>
                  </a:lnTo>
                  <a:lnTo>
                    <a:pt x="0" y="156210"/>
                  </a:lnTo>
                  <a:lnTo>
                    <a:pt x="576960" y="156210"/>
                  </a:lnTo>
                  <a:lnTo>
                    <a:pt x="576960" y="125476"/>
                  </a:lnTo>
                  <a:lnTo>
                    <a:pt x="489711" y="125476"/>
                  </a:lnTo>
                  <a:lnTo>
                    <a:pt x="489711" y="114300"/>
                  </a:lnTo>
                  <a:lnTo>
                    <a:pt x="52958" y="114300"/>
                  </a:lnTo>
                  <a:lnTo>
                    <a:pt x="52958" y="75438"/>
                  </a:lnTo>
                  <a:lnTo>
                    <a:pt x="33400" y="75438"/>
                  </a:lnTo>
                  <a:lnTo>
                    <a:pt x="72389" y="36703"/>
                  </a:lnTo>
                  <a:lnTo>
                    <a:pt x="576960" y="36703"/>
                  </a:lnTo>
                  <a:lnTo>
                    <a:pt x="576960" y="0"/>
                  </a:lnTo>
                  <a:close/>
                </a:path>
                <a:path w="577215" h="156210">
                  <a:moveTo>
                    <a:pt x="576960" y="36703"/>
                  </a:moveTo>
                  <a:lnTo>
                    <a:pt x="529081" y="36703"/>
                  </a:lnTo>
                  <a:lnTo>
                    <a:pt x="533526" y="37084"/>
                  </a:lnTo>
                  <a:lnTo>
                    <a:pt x="536701" y="37592"/>
                  </a:lnTo>
                  <a:lnTo>
                    <a:pt x="557402" y="58039"/>
                  </a:lnTo>
                  <a:lnTo>
                    <a:pt x="557402" y="69977"/>
                  </a:lnTo>
                  <a:lnTo>
                    <a:pt x="554989" y="76327"/>
                  </a:lnTo>
                  <a:lnTo>
                    <a:pt x="549282" y="82534"/>
                  </a:lnTo>
                  <a:lnTo>
                    <a:pt x="539305" y="87676"/>
                  </a:lnTo>
                  <a:lnTo>
                    <a:pt x="524255" y="89408"/>
                  </a:lnTo>
                  <a:lnTo>
                    <a:pt x="501523" y="89408"/>
                  </a:lnTo>
                  <a:lnTo>
                    <a:pt x="501523" y="125476"/>
                  </a:lnTo>
                  <a:lnTo>
                    <a:pt x="576960" y="125476"/>
                  </a:lnTo>
                  <a:lnTo>
                    <a:pt x="576960" y="36703"/>
                  </a:lnTo>
                  <a:close/>
                </a:path>
                <a:path w="577215" h="156210">
                  <a:moveTo>
                    <a:pt x="489711" y="36703"/>
                  </a:moveTo>
                  <a:lnTo>
                    <a:pt x="72389" y="36703"/>
                  </a:lnTo>
                  <a:lnTo>
                    <a:pt x="111505" y="75438"/>
                  </a:lnTo>
                  <a:lnTo>
                    <a:pt x="91948" y="75438"/>
                  </a:lnTo>
                  <a:lnTo>
                    <a:pt x="91948" y="114300"/>
                  </a:lnTo>
                  <a:lnTo>
                    <a:pt x="489711" y="114300"/>
                  </a:lnTo>
                  <a:lnTo>
                    <a:pt x="489711" y="36703"/>
                  </a:lnTo>
                  <a:close/>
                </a:path>
                <a:path w="577215" h="156210">
                  <a:moveTo>
                    <a:pt x="529462" y="47244"/>
                  </a:moveTo>
                  <a:lnTo>
                    <a:pt x="501523" y="47244"/>
                  </a:lnTo>
                  <a:lnTo>
                    <a:pt x="501523" y="78867"/>
                  </a:lnTo>
                  <a:lnTo>
                    <a:pt x="532002" y="78867"/>
                  </a:lnTo>
                  <a:lnTo>
                    <a:pt x="537336" y="77470"/>
                  </a:lnTo>
                  <a:lnTo>
                    <a:pt x="540511" y="74676"/>
                  </a:lnTo>
                  <a:lnTo>
                    <a:pt x="543813" y="71882"/>
                  </a:lnTo>
                  <a:lnTo>
                    <a:pt x="545337" y="67818"/>
                  </a:lnTo>
                  <a:lnTo>
                    <a:pt x="545337" y="59055"/>
                  </a:lnTo>
                  <a:lnTo>
                    <a:pt x="533146" y="47498"/>
                  </a:lnTo>
                  <a:lnTo>
                    <a:pt x="529462" y="47244"/>
                  </a:lnTo>
                  <a:close/>
                </a:path>
              </a:pathLst>
            </a:custGeom>
            <a:solidFill>
              <a:srgbClr val="C7C7C7"/>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9" name="object 72"/>
            <p:cNvSpPr/>
            <p:nvPr/>
          </p:nvSpPr>
          <p:spPr>
            <a:xfrm>
              <a:off x="8189079" y="3955750"/>
              <a:ext cx="238999" cy="75730"/>
            </a:xfrm>
            <a:custGeom>
              <a:avLst/>
              <a:gdLst/>
              <a:ahLst/>
              <a:cxnLst/>
              <a:rect l="l" t="t" r="r" b="b"/>
              <a:pathLst>
                <a:path w="314959" h="118110">
                  <a:moveTo>
                    <a:pt x="294894" y="0"/>
                  </a:moveTo>
                  <a:lnTo>
                    <a:pt x="19684" y="0"/>
                  </a:lnTo>
                  <a:lnTo>
                    <a:pt x="16868" y="197"/>
                  </a:lnTo>
                  <a:lnTo>
                    <a:pt x="4844" y="6712"/>
                  </a:lnTo>
                  <a:lnTo>
                    <a:pt x="0" y="19685"/>
                  </a:lnTo>
                  <a:lnTo>
                    <a:pt x="0" y="98298"/>
                  </a:lnTo>
                  <a:lnTo>
                    <a:pt x="197" y="101114"/>
                  </a:lnTo>
                  <a:lnTo>
                    <a:pt x="6712" y="113138"/>
                  </a:lnTo>
                  <a:lnTo>
                    <a:pt x="19684" y="117983"/>
                  </a:lnTo>
                  <a:lnTo>
                    <a:pt x="294894" y="117983"/>
                  </a:lnTo>
                  <a:lnTo>
                    <a:pt x="297682" y="117785"/>
                  </a:lnTo>
                  <a:lnTo>
                    <a:pt x="309691" y="111270"/>
                  </a:lnTo>
                  <a:lnTo>
                    <a:pt x="314578" y="98298"/>
                  </a:lnTo>
                  <a:lnTo>
                    <a:pt x="314578" y="19685"/>
                  </a:lnTo>
                  <a:lnTo>
                    <a:pt x="314379" y="16868"/>
                  </a:lnTo>
                  <a:lnTo>
                    <a:pt x="307815" y="4844"/>
                  </a:lnTo>
                  <a:lnTo>
                    <a:pt x="294894"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80" name="object 73"/>
            <p:cNvSpPr/>
            <p:nvPr/>
          </p:nvSpPr>
          <p:spPr>
            <a:xfrm>
              <a:off x="8246227" y="3962998"/>
              <a:ext cx="124319" cy="62294"/>
            </a:xfrm>
            <a:custGeom>
              <a:avLst/>
              <a:gdLst/>
              <a:ahLst/>
              <a:cxnLst/>
              <a:rect l="l" t="t" r="r" b="b"/>
              <a:pathLst>
                <a:path w="163829" h="97154">
                  <a:moveTo>
                    <a:pt x="36956" y="0"/>
                  </a:moveTo>
                  <a:lnTo>
                    <a:pt x="18034" y="0"/>
                  </a:lnTo>
                  <a:lnTo>
                    <a:pt x="11938" y="1904"/>
                  </a:lnTo>
                  <a:lnTo>
                    <a:pt x="2921" y="9906"/>
                  </a:lnTo>
                  <a:lnTo>
                    <a:pt x="508" y="15366"/>
                  </a:lnTo>
                  <a:lnTo>
                    <a:pt x="65" y="21335"/>
                  </a:lnTo>
                  <a:lnTo>
                    <a:pt x="0" y="80898"/>
                  </a:lnTo>
                  <a:lnTo>
                    <a:pt x="2413" y="86613"/>
                  </a:lnTo>
                  <a:lnTo>
                    <a:pt x="12065" y="93979"/>
                  </a:lnTo>
                  <a:lnTo>
                    <a:pt x="17525" y="95884"/>
                  </a:lnTo>
                  <a:lnTo>
                    <a:pt x="23622" y="95884"/>
                  </a:lnTo>
                  <a:lnTo>
                    <a:pt x="34036" y="95376"/>
                  </a:lnTo>
                  <a:lnTo>
                    <a:pt x="39243" y="93725"/>
                  </a:lnTo>
                  <a:lnTo>
                    <a:pt x="43942" y="90550"/>
                  </a:lnTo>
                  <a:lnTo>
                    <a:pt x="48641" y="87502"/>
                  </a:lnTo>
                  <a:lnTo>
                    <a:pt x="51180" y="81660"/>
                  </a:lnTo>
                  <a:lnTo>
                    <a:pt x="51249" y="80137"/>
                  </a:lnTo>
                  <a:lnTo>
                    <a:pt x="24765" y="80137"/>
                  </a:lnTo>
                  <a:lnTo>
                    <a:pt x="24511" y="80009"/>
                  </a:lnTo>
                  <a:lnTo>
                    <a:pt x="23495" y="79756"/>
                  </a:lnTo>
                  <a:lnTo>
                    <a:pt x="22478" y="78993"/>
                  </a:lnTo>
                  <a:lnTo>
                    <a:pt x="21590" y="77596"/>
                  </a:lnTo>
                  <a:lnTo>
                    <a:pt x="20574" y="76326"/>
                  </a:lnTo>
                  <a:lnTo>
                    <a:pt x="20193" y="74548"/>
                  </a:lnTo>
                  <a:lnTo>
                    <a:pt x="20193" y="21970"/>
                  </a:lnTo>
                  <a:lnTo>
                    <a:pt x="20574" y="20319"/>
                  </a:lnTo>
                  <a:lnTo>
                    <a:pt x="21590" y="19050"/>
                  </a:lnTo>
                  <a:lnTo>
                    <a:pt x="22478" y="17779"/>
                  </a:lnTo>
                  <a:lnTo>
                    <a:pt x="23495" y="17017"/>
                  </a:lnTo>
                  <a:lnTo>
                    <a:pt x="25019" y="16637"/>
                  </a:lnTo>
                  <a:lnTo>
                    <a:pt x="51562" y="16637"/>
                  </a:lnTo>
                  <a:lnTo>
                    <a:pt x="51435" y="15366"/>
                  </a:lnTo>
                  <a:lnTo>
                    <a:pt x="49911" y="10794"/>
                  </a:lnTo>
                  <a:lnTo>
                    <a:pt x="46354" y="6476"/>
                  </a:lnTo>
                  <a:lnTo>
                    <a:pt x="42925" y="2158"/>
                  </a:lnTo>
                  <a:lnTo>
                    <a:pt x="36956" y="0"/>
                  </a:lnTo>
                  <a:close/>
                </a:path>
                <a:path w="163829" h="97154">
                  <a:moveTo>
                    <a:pt x="51562" y="16637"/>
                  </a:moveTo>
                  <a:lnTo>
                    <a:pt x="25019" y="16637"/>
                  </a:lnTo>
                  <a:lnTo>
                    <a:pt x="26416" y="16763"/>
                  </a:lnTo>
                  <a:lnTo>
                    <a:pt x="27559" y="17144"/>
                  </a:lnTo>
                  <a:lnTo>
                    <a:pt x="28448" y="17779"/>
                  </a:lnTo>
                  <a:lnTo>
                    <a:pt x="30099" y="19938"/>
                  </a:lnTo>
                  <a:lnTo>
                    <a:pt x="30606" y="21335"/>
                  </a:lnTo>
                  <a:lnTo>
                    <a:pt x="30606" y="75437"/>
                  </a:lnTo>
                  <a:lnTo>
                    <a:pt x="30099" y="77088"/>
                  </a:lnTo>
                  <a:lnTo>
                    <a:pt x="27940" y="79501"/>
                  </a:lnTo>
                  <a:lnTo>
                    <a:pt x="26670" y="80137"/>
                  </a:lnTo>
                  <a:lnTo>
                    <a:pt x="51249" y="80137"/>
                  </a:lnTo>
                  <a:lnTo>
                    <a:pt x="51459" y="75437"/>
                  </a:lnTo>
                  <a:lnTo>
                    <a:pt x="51562" y="16637"/>
                  </a:lnTo>
                  <a:close/>
                </a:path>
                <a:path w="163829" h="97154">
                  <a:moveTo>
                    <a:pt x="93979" y="2793"/>
                  </a:moveTo>
                  <a:lnTo>
                    <a:pt x="77216" y="2793"/>
                  </a:lnTo>
                  <a:lnTo>
                    <a:pt x="76580" y="5079"/>
                  </a:lnTo>
                  <a:lnTo>
                    <a:pt x="75184" y="7112"/>
                  </a:lnTo>
                  <a:lnTo>
                    <a:pt x="61214" y="13334"/>
                  </a:lnTo>
                  <a:lnTo>
                    <a:pt x="60192" y="13334"/>
                  </a:lnTo>
                  <a:lnTo>
                    <a:pt x="59944" y="25907"/>
                  </a:lnTo>
                  <a:lnTo>
                    <a:pt x="73660" y="25907"/>
                  </a:lnTo>
                  <a:lnTo>
                    <a:pt x="73660" y="94995"/>
                  </a:lnTo>
                  <a:lnTo>
                    <a:pt x="93979" y="94995"/>
                  </a:lnTo>
                  <a:lnTo>
                    <a:pt x="93979" y="13334"/>
                  </a:lnTo>
                  <a:lnTo>
                    <a:pt x="61214" y="13334"/>
                  </a:lnTo>
                  <a:lnTo>
                    <a:pt x="60198" y="13081"/>
                  </a:lnTo>
                  <a:lnTo>
                    <a:pt x="93979" y="13081"/>
                  </a:lnTo>
                  <a:lnTo>
                    <a:pt x="93979" y="2793"/>
                  </a:lnTo>
                  <a:close/>
                </a:path>
                <a:path w="163829" h="97154">
                  <a:moveTo>
                    <a:pt x="131572" y="63753"/>
                  </a:moveTo>
                  <a:lnTo>
                    <a:pt x="112268" y="63753"/>
                  </a:lnTo>
                  <a:lnTo>
                    <a:pt x="112268" y="65404"/>
                  </a:lnTo>
                  <a:lnTo>
                    <a:pt x="112014" y="68452"/>
                  </a:lnTo>
                  <a:lnTo>
                    <a:pt x="111887" y="70992"/>
                  </a:lnTo>
                  <a:lnTo>
                    <a:pt x="111858" y="74421"/>
                  </a:lnTo>
                  <a:lnTo>
                    <a:pt x="112268" y="78104"/>
                  </a:lnTo>
                  <a:lnTo>
                    <a:pt x="113029" y="82803"/>
                  </a:lnTo>
                  <a:lnTo>
                    <a:pt x="114935" y="87121"/>
                  </a:lnTo>
                  <a:lnTo>
                    <a:pt x="118237" y="90931"/>
                  </a:lnTo>
                  <a:lnTo>
                    <a:pt x="121412" y="94868"/>
                  </a:lnTo>
                  <a:lnTo>
                    <a:pt x="127126" y="96900"/>
                  </a:lnTo>
                  <a:lnTo>
                    <a:pt x="135381" y="96900"/>
                  </a:lnTo>
                  <a:lnTo>
                    <a:pt x="137033" y="96773"/>
                  </a:lnTo>
                  <a:lnTo>
                    <a:pt x="143128" y="96773"/>
                  </a:lnTo>
                  <a:lnTo>
                    <a:pt x="144779" y="96519"/>
                  </a:lnTo>
                  <a:lnTo>
                    <a:pt x="146430" y="96138"/>
                  </a:lnTo>
                  <a:lnTo>
                    <a:pt x="150749" y="95503"/>
                  </a:lnTo>
                  <a:lnTo>
                    <a:pt x="154813" y="93344"/>
                  </a:lnTo>
                  <a:lnTo>
                    <a:pt x="158369" y="89534"/>
                  </a:lnTo>
                  <a:lnTo>
                    <a:pt x="162051" y="85851"/>
                  </a:lnTo>
                  <a:lnTo>
                    <a:pt x="163215" y="81279"/>
                  </a:lnTo>
                  <a:lnTo>
                    <a:pt x="136017" y="81279"/>
                  </a:lnTo>
                  <a:lnTo>
                    <a:pt x="134366" y="80263"/>
                  </a:lnTo>
                  <a:lnTo>
                    <a:pt x="132588" y="75945"/>
                  </a:lnTo>
                  <a:lnTo>
                    <a:pt x="132079" y="73659"/>
                  </a:lnTo>
                  <a:lnTo>
                    <a:pt x="131825" y="70992"/>
                  </a:lnTo>
                  <a:lnTo>
                    <a:pt x="131572" y="63753"/>
                  </a:lnTo>
                  <a:close/>
                </a:path>
                <a:path w="163829" h="97154">
                  <a:moveTo>
                    <a:pt x="130937" y="38988"/>
                  </a:moveTo>
                  <a:lnTo>
                    <a:pt x="130683" y="53593"/>
                  </a:lnTo>
                  <a:lnTo>
                    <a:pt x="132206" y="53720"/>
                  </a:lnTo>
                  <a:lnTo>
                    <a:pt x="135890" y="54101"/>
                  </a:lnTo>
                  <a:lnTo>
                    <a:pt x="138811" y="54990"/>
                  </a:lnTo>
                  <a:lnTo>
                    <a:pt x="140716" y="56387"/>
                  </a:lnTo>
                  <a:lnTo>
                    <a:pt x="142748" y="57657"/>
                  </a:lnTo>
                  <a:lnTo>
                    <a:pt x="143764" y="61467"/>
                  </a:lnTo>
                  <a:lnTo>
                    <a:pt x="143764" y="74421"/>
                  </a:lnTo>
                  <a:lnTo>
                    <a:pt x="143128" y="76962"/>
                  </a:lnTo>
                  <a:lnTo>
                    <a:pt x="141907" y="78866"/>
                  </a:lnTo>
                  <a:lnTo>
                    <a:pt x="140970" y="80390"/>
                  </a:lnTo>
                  <a:lnTo>
                    <a:pt x="139700" y="81279"/>
                  </a:lnTo>
                  <a:lnTo>
                    <a:pt x="163215" y="81279"/>
                  </a:lnTo>
                  <a:lnTo>
                    <a:pt x="163829" y="78866"/>
                  </a:lnTo>
                  <a:lnTo>
                    <a:pt x="163829" y="62864"/>
                  </a:lnTo>
                  <a:lnTo>
                    <a:pt x="152780" y="45338"/>
                  </a:lnTo>
                  <a:lnTo>
                    <a:pt x="156083" y="45212"/>
                  </a:lnTo>
                  <a:lnTo>
                    <a:pt x="158750" y="43179"/>
                  </a:lnTo>
                  <a:lnTo>
                    <a:pt x="160849" y="39115"/>
                  </a:lnTo>
                  <a:lnTo>
                    <a:pt x="135509" y="39115"/>
                  </a:lnTo>
                  <a:lnTo>
                    <a:pt x="130937" y="38988"/>
                  </a:lnTo>
                  <a:close/>
                </a:path>
                <a:path w="163829" h="97154">
                  <a:moveTo>
                    <a:pt x="163111" y="18541"/>
                  </a:moveTo>
                  <a:lnTo>
                    <a:pt x="139573" y="18541"/>
                  </a:lnTo>
                  <a:lnTo>
                    <a:pt x="140462" y="19431"/>
                  </a:lnTo>
                  <a:lnTo>
                    <a:pt x="141224" y="21081"/>
                  </a:lnTo>
                  <a:lnTo>
                    <a:pt x="141986" y="22859"/>
                  </a:lnTo>
                  <a:lnTo>
                    <a:pt x="142113" y="28575"/>
                  </a:lnTo>
                  <a:lnTo>
                    <a:pt x="141859" y="31241"/>
                  </a:lnTo>
                  <a:lnTo>
                    <a:pt x="140970" y="33654"/>
                  </a:lnTo>
                  <a:lnTo>
                    <a:pt x="137922" y="37972"/>
                  </a:lnTo>
                  <a:lnTo>
                    <a:pt x="135509" y="39115"/>
                  </a:lnTo>
                  <a:lnTo>
                    <a:pt x="160849" y="39115"/>
                  </a:lnTo>
                  <a:lnTo>
                    <a:pt x="162814" y="35432"/>
                  </a:lnTo>
                  <a:lnTo>
                    <a:pt x="163800" y="31241"/>
                  </a:lnTo>
                  <a:lnTo>
                    <a:pt x="163779" y="23875"/>
                  </a:lnTo>
                  <a:lnTo>
                    <a:pt x="163111" y="18541"/>
                  </a:lnTo>
                  <a:close/>
                </a:path>
                <a:path w="163829" h="97154">
                  <a:moveTo>
                    <a:pt x="147574" y="1777"/>
                  </a:moveTo>
                  <a:lnTo>
                    <a:pt x="129413" y="1777"/>
                  </a:lnTo>
                  <a:lnTo>
                    <a:pt x="123317" y="3682"/>
                  </a:lnTo>
                  <a:lnTo>
                    <a:pt x="112268" y="30479"/>
                  </a:lnTo>
                  <a:lnTo>
                    <a:pt x="132461" y="30479"/>
                  </a:lnTo>
                  <a:lnTo>
                    <a:pt x="132595" y="28575"/>
                  </a:lnTo>
                  <a:lnTo>
                    <a:pt x="132819" y="24764"/>
                  </a:lnTo>
                  <a:lnTo>
                    <a:pt x="132869" y="24256"/>
                  </a:lnTo>
                  <a:lnTo>
                    <a:pt x="133223" y="22606"/>
                  </a:lnTo>
                  <a:lnTo>
                    <a:pt x="133730" y="20954"/>
                  </a:lnTo>
                  <a:lnTo>
                    <a:pt x="134366" y="19431"/>
                  </a:lnTo>
                  <a:lnTo>
                    <a:pt x="135763" y="18541"/>
                  </a:lnTo>
                  <a:lnTo>
                    <a:pt x="163111" y="18541"/>
                  </a:lnTo>
                  <a:lnTo>
                    <a:pt x="162941" y="17144"/>
                  </a:lnTo>
                  <a:lnTo>
                    <a:pt x="160654" y="12445"/>
                  </a:lnTo>
                  <a:lnTo>
                    <a:pt x="156972" y="8127"/>
                  </a:lnTo>
                  <a:lnTo>
                    <a:pt x="153289" y="3937"/>
                  </a:lnTo>
                  <a:lnTo>
                    <a:pt x="147574" y="1777"/>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81" name="object 74"/>
            <p:cNvSpPr/>
            <p:nvPr/>
          </p:nvSpPr>
          <p:spPr>
            <a:xfrm>
              <a:off x="8078253" y="4064541"/>
              <a:ext cx="438006" cy="100566"/>
            </a:xfrm>
            <a:custGeom>
              <a:avLst/>
              <a:gdLst/>
              <a:ahLst/>
              <a:cxnLst/>
              <a:rect l="l" t="t" r="r" b="b"/>
              <a:pathLst>
                <a:path w="577215" h="156845">
                  <a:moveTo>
                    <a:pt x="576960" y="0"/>
                  </a:moveTo>
                  <a:lnTo>
                    <a:pt x="0" y="0"/>
                  </a:lnTo>
                  <a:lnTo>
                    <a:pt x="0" y="156337"/>
                  </a:lnTo>
                  <a:lnTo>
                    <a:pt x="576960" y="156337"/>
                  </a:lnTo>
                  <a:lnTo>
                    <a:pt x="576960" y="125476"/>
                  </a:lnTo>
                  <a:lnTo>
                    <a:pt x="489711" y="125476"/>
                  </a:lnTo>
                  <a:lnTo>
                    <a:pt x="489711" y="114300"/>
                  </a:lnTo>
                  <a:lnTo>
                    <a:pt x="52958" y="114300"/>
                  </a:lnTo>
                  <a:lnTo>
                    <a:pt x="52958" y="75565"/>
                  </a:lnTo>
                  <a:lnTo>
                    <a:pt x="33400" y="75565"/>
                  </a:lnTo>
                  <a:lnTo>
                    <a:pt x="72389" y="36830"/>
                  </a:lnTo>
                  <a:lnTo>
                    <a:pt x="576960" y="36830"/>
                  </a:lnTo>
                  <a:lnTo>
                    <a:pt x="576960" y="0"/>
                  </a:lnTo>
                  <a:close/>
                </a:path>
                <a:path w="577215" h="156845">
                  <a:moveTo>
                    <a:pt x="576960" y="36830"/>
                  </a:moveTo>
                  <a:lnTo>
                    <a:pt x="529081" y="36830"/>
                  </a:lnTo>
                  <a:lnTo>
                    <a:pt x="533526" y="37084"/>
                  </a:lnTo>
                  <a:lnTo>
                    <a:pt x="536701" y="37592"/>
                  </a:lnTo>
                  <a:lnTo>
                    <a:pt x="554862" y="50673"/>
                  </a:lnTo>
                  <a:lnTo>
                    <a:pt x="556513" y="53975"/>
                  </a:lnTo>
                  <a:lnTo>
                    <a:pt x="557402" y="58039"/>
                  </a:lnTo>
                  <a:lnTo>
                    <a:pt x="557402" y="69977"/>
                  </a:lnTo>
                  <a:lnTo>
                    <a:pt x="554989" y="76327"/>
                  </a:lnTo>
                  <a:lnTo>
                    <a:pt x="549303" y="82641"/>
                  </a:lnTo>
                  <a:lnTo>
                    <a:pt x="539322" y="87729"/>
                  </a:lnTo>
                  <a:lnTo>
                    <a:pt x="524255" y="89408"/>
                  </a:lnTo>
                  <a:lnTo>
                    <a:pt x="501523" y="89408"/>
                  </a:lnTo>
                  <a:lnTo>
                    <a:pt x="501523" y="125476"/>
                  </a:lnTo>
                  <a:lnTo>
                    <a:pt x="576960" y="125476"/>
                  </a:lnTo>
                  <a:lnTo>
                    <a:pt x="576960" y="36830"/>
                  </a:lnTo>
                  <a:close/>
                </a:path>
                <a:path w="577215" h="156845">
                  <a:moveTo>
                    <a:pt x="489711" y="36830"/>
                  </a:moveTo>
                  <a:lnTo>
                    <a:pt x="72389" y="36830"/>
                  </a:lnTo>
                  <a:lnTo>
                    <a:pt x="111505" y="75565"/>
                  </a:lnTo>
                  <a:lnTo>
                    <a:pt x="91948" y="75565"/>
                  </a:lnTo>
                  <a:lnTo>
                    <a:pt x="91948" y="114300"/>
                  </a:lnTo>
                  <a:lnTo>
                    <a:pt x="489711" y="114300"/>
                  </a:lnTo>
                  <a:lnTo>
                    <a:pt x="489711" y="36830"/>
                  </a:lnTo>
                  <a:close/>
                </a:path>
                <a:path w="577215" h="156845">
                  <a:moveTo>
                    <a:pt x="529462" y="47244"/>
                  </a:moveTo>
                  <a:lnTo>
                    <a:pt x="501523" y="47244"/>
                  </a:lnTo>
                  <a:lnTo>
                    <a:pt x="501523" y="78994"/>
                  </a:lnTo>
                  <a:lnTo>
                    <a:pt x="532002" y="78994"/>
                  </a:lnTo>
                  <a:lnTo>
                    <a:pt x="537336" y="77597"/>
                  </a:lnTo>
                  <a:lnTo>
                    <a:pt x="540511" y="74676"/>
                  </a:lnTo>
                  <a:lnTo>
                    <a:pt x="543813" y="71882"/>
                  </a:lnTo>
                  <a:lnTo>
                    <a:pt x="545337" y="67945"/>
                  </a:lnTo>
                  <a:lnTo>
                    <a:pt x="545337" y="59055"/>
                  </a:lnTo>
                  <a:lnTo>
                    <a:pt x="544449" y="55880"/>
                  </a:lnTo>
                  <a:lnTo>
                    <a:pt x="542544" y="53340"/>
                  </a:lnTo>
                  <a:lnTo>
                    <a:pt x="540638" y="50673"/>
                  </a:lnTo>
                  <a:lnTo>
                    <a:pt x="538226" y="48895"/>
                  </a:lnTo>
                  <a:lnTo>
                    <a:pt x="535177" y="48006"/>
                  </a:lnTo>
                  <a:lnTo>
                    <a:pt x="533146" y="47498"/>
                  </a:lnTo>
                  <a:lnTo>
                    <a:pt x="529462" y="47244"/>
                  </a:lnTo>
                  <a:close/>
                </a:path>
              </a:pathLst>
            </a:custGeom>
            <a:solidFill>
              <a:srgbClr val="C7C7C7"/>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82" name="object 75"/>
            <p:cNvSpPr/>
            <p:nvPr/>
          </p:nvSpPr>
          <p:spPr>
            <a:xfrm>
              <a:off x="8189079" y="4077814"/>
              <a:ext cx="238999" cy="75730"/>
            </a:xfrm>
            <a:custGeom>
              <a:avLst/>
              <a:gdLst/>
              <a:ahLst/>
              <a:cxnLst/>
              <a:rect l="l" t="t" r="r" b="b"/>
              <a:pathLst>
                <a:path w="314959" h="118110">
                  <a:moveTo>
                    <a:pt x="294894" y="0"/>
                  </a:moveTo>
                  <a:lnTo>
                    <a:pt x="19684" y="0"/>
                  </a:lnTo>
                  <a:lnTo>
                    <a:pt x="16868" y="197"/>
                  </a:lnTo>
                  <a:lnTo>
                    <a:pt x="4844" y="6712"/>
                  </a:lnTo>
                  <a:lnTo>
                    <a:pt x="0" y="19685"/>
                  </a:lnTo>
                  <a:lnTo>
                    <a:pt x="0" y="98425"/>
                  </a:lnTo>
                  <a:lnTo>
                    <a:pt x="197" y="101241"/>
                  </a:lnTo>
                  <a:lnTo>
                    <a:pt x="6712" y="113265"/>
                  </a:lnTo>
                  <a:lnTo>
                    <a:pt x="19684" y="118110"/>
                  </a:lnTo>
                  <a:lnTo>
                    <a:pt x="294894" y="118110"/>
                  </a:lnTo>
                  <a:lnTo>
                    <a:pt x="297682" y="117912"/>
                  </a:lnTo>
                  <a:lnTo>
                    <a:pt x="309691" y="111397"/>
                  </a:lnTo>
                  <a:lnTo>
                    <a:pt x="314578" y="98425"/>
                  </a:lnTo>
                  <a:lnTo>
                    <a:pt x="314578" y="19685"/>
                  </a:lnTo>
                  <a:lnTo>
                    <a:pt x="314379" y="16868"/>
                  </a:lnTo>
                  <a:lnTo>
                    <a:pt x="307815" y="4844"/>
                  </a:lnTo>
                  <a:lnTo>
                    <a:pt x="294894" y="0"/>
                  </a:lnTo>
                  <a:close/>
                </a:path>
              </a:pathLst>
            </a:custGeom>
            <a:solidFill>
              <a:srgbClr val="031A2E"/>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83" name="object 76"/>
            <p:cNvSpPr/>
            <p:nvPr/>
          </p:nvSpPr>
          <p:spPr>
            <a:xfrm>
              <a:off x="8247384" y="4086527"/>
              <a:ext cx="119982" cy="59444"/>
            </a:xfrm>
            <a:custGeom>
              <a:avLst/>
              <a:gdLst/>
              <a:ahLst/>
              <a:cxnLst/>
              <a:rect l="l" t="t" r="r" b="b"/>
              <a:pathLst>
                <a:path w="158115" h="92710">
                  <a:moveTo>
                    <a:pt x="73405" y="70357"/>
                  </a:moveTo>
                  <a:lnTo>
                    <a:pt x="55752" y="70357"/>
                  </a:lnTo>
                  <a:lnTo>
                    <a:pt x="55625" y="78866"/>
                  </a:lnTo>
                  <a:lnTo>
                    <a:pt x="57023" y="83057"/>
                  </a:lnTo>
                  <a:lnTo>
                    <a:pt x="60071" y="85978"/>
                  </a:lnTo>
                  <a:lnTo>
                    <a:pt x="62738" y="88645"/>
                  </a:lnTo>
                  <a:lnTo>
                    <a:pt x="65913" y="90550"/>
                  </a:lnTo>
                  <a:lnTo>
                    <a:pt x="69215" y="91439"/>
                  </a:lnTo>
                  <a:lnTo>
                    <a:pt x="70485" y="91693"/>
                  </a:lnTo>
                  <a:lnTo>
                    <a:pt x="75565" y="92328"/>
                  </a:lnTo>
                  <a:lnTo>
                    <a:pt x="77850" y="92201"/>
                  </a:lnTo>
                  <a:lnTo>
                    <a:pt x="86741" y="92201"/>
                  </a:lnTo>
                  <a:lnTo>
                    <a:pt x="93091" y="90042"/>
                  </a:lnTo>
                  <a:lnTo>
                    <a:pt x="97143" y="85851"/>
                  </a:lnTo>
                  <a:lnTo>
                    <a:pt x="100838" y="81787"/>
                  </a:lnTo>
                  <a:lnTo>
                    <a:pt x="102204" y="77596"/>
                  </a:lnTo>
                  <a:lnTo>
                    <a:pt x="76835" y="77596"/>
                  </a:lnTo>
                  <a:lnTo>
                    <a:pt x="75692" y="77088"/>
                  </a:lnTo>
                  <a:lnTo>
                    <a:pt x="74675" y="75945"/>
                  </a:lnTo>
                  <a:lnTo>
                    <a:pt x="73660" y="74929"/>
                  </a:lnTo>
                  <a:lnTo>
                    <a:pt x="73278" y="73786"/>
                  </a:lnTo>
                  <a:lnTo>
                    <a:pt x="73151" y="71119"/>
                  </a:lnTo>
                  <a:lnTo>
                    <a:pt x="73405" y="70357"/>
                  </a:lnTo>
                  <a:close/>
                </a:path>
                <a:path w="158115" h="92710">
                  <a:moveTo>
                    <a:pt x="102743" y="58546"/>
                  </a:moveTo>
                  <a:lnTo>
                    <a:pt x="84200" y="58546"/>
                  </a:lnTo>
                  <a:lnTo>
                    <a:pt x="84200" y="72262"/>
                  </a:lnTo>
                  <a:lnTo>
                    <a:pt x="83693" y="73786"/>
                  </a:lnTo>
                  <a:lnTo>
                    <a:pt x="81788" y="76199"/>
                  </a:lnTo>
                  <a:lnTo>
                    <a:pt x="80645" y="76961"/>
                  </a:lnTo>
                  <a:lnTo>
                    <a:pt x="79501" y="77342"/>
                  </a:lnTo>
                  <a:lnTo>
                    <a:pt x="78867" y="77469"/>
                  </a:lnTo>
                  <a:lnTo>
                    <a:pt x="78613" y="77596"/>
                  </a:lnTo>
                  <a:lnTo>
                    <a:pt x="102204" y="77596"/>
                  </a:lnTo>
                  <a:lnTo>
                    <a:pt x="102660" y="76199"/>
                  </a:lnTo>
                  <a:lnTo>
                    <a:pt x="102743" y="58546"/>
                  </a:lnTo>
                  <a:close/>
                </a:path>
                <a:path w="158115" h="92710">
                  <a:moveTo>
                    <a:pt x="78994" y="888"/>
                  </a:moveTo>
                  <a:lnTo>
                    <a:pt x="71120" y="888"/>
                  </a:lnTo>
                  <a:lnTo>
                    <a:pt x="65913" y="2793"/>
                  </a:lnTo>
                  <a:lnTo>
                    <a:pt x="56388" y="10286"/>
                  </a:lnTo>
                  <a:lnTo>
                    <a:pt x="54079" y="15874"/>
                  </a:lnTo>
                  <a:lnTo>
                    <a:pt x="54101" y="46989"/>
                  </a:lnTo>
                  <a:lnTo>
                    <a:pt x="68834" y="64642"/>
                  </a:lnTo>
                  <a:lnTo>
                    <a:pt x="69342" y="64769"/>
                  </a:lnTo>
                  <a:lnTo>
                    <a:pt x="69976" y="64896"/>
                  </a:lnTo>
                  <a:lnTo>
                    <a:pt x="75056" y="65023"/>
                  </a:lnTo>
                  <a:lnTo>
                    <a:pt x="77597" y="64388"/>
                  </a:lnTo>
                  <a:lnTo>
                    <a:pt x="80010" y="63118"/>
                  </a:lnTo>
                  <a:lnTo>
                    <a:pt x="82423" y="61975"/>
                  </a:lnTo>
                  <a:lnTo>
                    <a:pt x="83820" y="60451"/>
                  </a:lnTo>
                  <a:lnTo>
                    <a:pt x="84200" y="58546"/>
                  </a:lnTo>
                  <a:lnTo>
                    <a:pt x="102743" y="58546"/>
                  </a:lnTo>
                  <a:lnTo>
                    <a:pt x="102743" y="50672"/>
                  </a:lnTo>
                  <a:lnTo>
                    <a:pt x="76707" y="50672"/>
                  </a:lnTo>
                  <a:lnTo>
                    <a:pt x="75692" y="50037"/>
                  </a:lnTo>
                  <a:lnTo>
                    <a:pt x="74802" y="48894"/>
                  </a:lnTo>
                  <a:lnTo>
                    <a:pt x="73787" y="47751"/>
                  </a:lnTo>
                  <a:lnTo>
                    <a:pt x="73405" y="45973"/>
                  </a:lnTo>
                  <a:lnTo>
                    <a:pt x="73405" y="22351"/>
                  </a:lnTo>
                  <a:lnTo>
                    <a:pt x="73787" y="20319"/>
                  </a:lnTo>
                  <a:lnTo>
                    <a:pt x="75565" y="17525"/>
                  </a:lnTo>
                  <a:lnTo>
                    <a:pt x="76453" y="16763"/>
                  </a:lnTo>
                  <a:lnTo>
                    <a:pt x="77977" y="16255"/>
                  </a:lnTo>
                  <a:lnTo>
                    <a:pt x="102743" y="16255"/>
                  </a:lnTo>
                  <a:lnTo>
                    <a:pt x="102743" y="15874"/>
                  </a:lnTo>
                  <a:lnTo>
                    <a:pt x="100329" y="10794"/>
                  </a:lnTo>
                  <a:lnTo>
                    <a:pt x="95376" y="7111"/>
                  </a:lnTo>
                  <a:lnTo>
                    <a:pt x="90424" y="3301"/>
                  </a:lnTo>
                  <a:lnTo>
                    <a:pt x="85090" y="1269"/>
                  </a:lnTo>
                  <a:lnTo>
                    <a:pt x="79248" y="1015"/>
                  </a:lnTo>
                  <a:lnTo>
                    <a:pt x="78994" y="888"/>
                  </a:lnTo>
                  <a:close/>
                </a:path>
                <a:path w="158115" h="92710">
                  <a:moveTo>
                    <a:pt x="102743" y="16255"/>
                  </a:moveTo>
                  <a:lnTo>
                    <a:pt x="79628" y="16255"/>
                  </a:lnTo>
                  <a:lnTo>
                    <a:pt x="80772" y="16890"/>
                  </a:lnTo>
                  <a:lnTo>
                    <a:pt x="81788" y="18287"/>
                  </a:lnTo>
                  <a:lnTo>
                    <a:pt x="82803" y="19557"/>
                  </a:lnTo>
                  <a:lnTo>
                    <a:pt x="83312" y="21462"/>
                  </a:lnTo>
                  <a:lnTo>
                    <a:pt x="83185" y="45973"/>
                  </a:lnTo>
                  <a:lnTo>
                    <a:pt x="82930" y="46989"/>
                  </a:lnTo>
                  <a:lnTo>
                    <a:pt x="81025" y="49402"/>
                  </a:lnTo>
                  <a:lnTo>
                    <a:pt x="80137" y="50164"/>
                  </a:lnTo>
                  <a:lnTo>
                    <a:pt x="78994" y="50418"/>
                  </a:lnTo>
                  <a:lnTo>
                    <a:pt x="78613" y="50545"/>
                  </a:lnTo>
                  <a:lnTo>
                    <a:pt x="78486" y="50672"/>
                  </a:lnTo>
                  <a:lnTo>
                    <a:pt x="102743" y="50672"/>
                  </a:lnTo>
                  <a:lnTo>
                    <a:pt x="102743" y="16255"/>
                  </a:lnTo>
                  <a:close/>
                </a:path>
                <a:path w="158115" h="92710">
                  <a:moveTo>
                    <a:pt x="143382" y="0"/>
                  </a:moveTo>
                  <a:lnTo>
                    <a:pt x="125349" y="0"/>
                  </a:lnTo>
                  <a:lnTo>
                    <a:pt x="119379" y="1904"/>
                  </a:lnTo>
                  <a:lnTo>
                    <a:pt x="110744" y="9524"/>
                  </a:lnTo>
                  <a:lnTo>
                    <a:pt x="108330" y="14731"/>
                  </a:lnTo>
                  <a:lnTo>
                    <a:pt x="108074" y="19176"/>
                  </a:lnTo>
                  <a:lnTo>
                    <a:pt x="107950" y="77850"/>
                  </a:lnTo>
                  <a:lnTo>
                    <a:pt x="110236" y="83311"/>
                  </a:lnTo>
                  <a:lnTo>
                    <a:pt x="119634" y="90423"/>
                  </a:lnTo>
                  <a:lnTo>
                    <a:pt x="124841" y="92201"/>
                  </a:lnTo>
                  <a:lnTo>
                    <a:pt x="130682" y="92328"/>
                  </a:lnTo>
                  <a:lnTo>
                    <a:pt x="132842" y="92201"/>
                  </a:lnTo>
                  <a:lnTo>
                    <a:pt x="140716" y="91820"/>
                  </a:lnTo>
                  <a:lnTo>
                    <a:pt x="145669" y="90169"/>
                  </a:lnTo>
                  <a:lnTo>
                    <a:pt x="150114" y="87121"/>
                  </a:lnTo>
                  <a:lnTo>
                    <a:pt x="154686" y="84200"/>
                  </a:lnTo>
                  <a:lnTo>
                    <a:pt x="157099" y="78485"/>
                  </a:lnTo>
                  <a:lnTo>
                    <a:pt x="157186" y="77088"/>
                  </a:lnTo>
                  <a:lnTo>
                    <a:pt x="133603" y="77088"/>
                  </a:lnTo>
                  <a:lnTo>
                    <a:pt x="131572" y="76961"/>
                  </a:lnTo>
                  <a:lnTo>
                    <a:pt x="130428" y="76707"/>
                  </a:lnTo>
                  <a:lnTo>
                    <a:pt x="129540" y="75945"/>
                  </a:lnTo>
                  <a:lnTo>
                    <a:pt x="127762" y="73405"/>
                  </a:lnTo>
                  <a:lnTo>
                    <a:pt x="127380" y="71627"/>
                  </a:lnTo>
                  <a:lnTo>
                    <a:pt x="127498" y="20573"/>
                  </a:lnTo>
                  <a:lnTo>
                    <a:pt x="127762" y="19430"/>
                  </a:lnTo>
                  <a:lnTo>
                    <a:pt x="129540" y="17144"/>
                  </a:lnTo>
                  <a:lnTo>
                    <a:pt x="130428" y="16382"/>
                  </a:lnTo>
                  <a:lnTo>
                    <a:pt x="131572" y="16128"/>
                  </a:lnTo>
                  <a:lnTo>
                    <a:pt x="131699" y="16001"/>
                  </a:lnTo>
                  <a:lnTo>
                    <a:pt x="157606" y="16001"/>
                  </a:lnTo>
                  <a:lnTo>
                    <a:pt x="157606" y="15112"/>
                  </a:lnTo>
                  <a:lnTo>
                    <a:pt x="155955" y="10413"/>
                  </a:lnTo>
                  <a:lnTo>
                    <a:pt x="152526" y="6222"/>
                  </a:lnTo>
                  <a:lnTo>
                    <a:pt x="149225" y="2031"/>
                  </a:lnTo>
                  <a:lnTo>
                    <a:pt x="143382" y="0"/>
                  </a:lnTo>
                  <a:close/>
                </a:path>
                <a:path w="158115" h="92710">
                  <a:moveTo>
                    <a:pt x="157606" y="16001"/>
                  </a:moveTo>
                  <a:lnTo>
                    <a:pt x="132588" y="16001"/>
                  </a:lnTo>
                  <a:lnTo>
                    <a:pt x="132842" y="16128"/>
                  </a:lnTo>
                  <a:lnTo>
                    <a:pt x="133350" y="16128"/>
                  </a:lnTo>
                  <a:lnTo>
                    <a:pt x="134366" y="16509"/>
                  </a:lnTo>
                  <a:lnTo>
                    <a:pt x="135254" y="17144"/>
                  </a:lnTo>
                  <a:lnTo>
                    <a:pt x="136144" y="18160"/>
                  </a:lnTo>
                  <a:lnTo>
                    <a:pt x="136905" y="19176"/>
                  </a:lnTo>
                  <a:lnTo>
                    <a:pt x="137287" y="20573"/>
                  </a:lnTo>
                  <a:lnTo>
                    <a:pt x="137287" y="72643"/>
                  </a:lnTo>
                  <a:lnTo>
                    <a:pt x="136778" y="74167"/>
                  </a:lnTo>
                  <a:lnTo>
                    <a:pt x="135763" y="75310"/>
                  </a:lnTo>
                  <a:lnTo>
                    <a:pt x="134747" y="76580"/>
                  </a:lnTo>
                  <a:lnTo>
                    <a:pt x="133603" y="77088"/>
                  </a:lnTo>
                  <a:lnTo>
                    <a:pt x="157186" y="77088"/>
                  </a:lnTo>
                  <a:lnTo>
                    <a:pt x="157527" y="71627"/>
                  </a:lnTo>
                  <a:lnTo>
                    <a:pt x="157606" y="16001"/>
                  </a:lnTo>
                  <a:close/>
                </a:path>
                <a:path w="158115" h="92710">
                  <a:moveTo>
                    <a:pt x="35432" y="0"/>
                  </a:moveTo>
                  <a:lnTo>
                    <a:pt x="17399" y="0"/>
                  </a:lnTo>
                  <a:lnTo>
                    <a:pt x="11429" y="1904"/>
                  </a:lnTo>
                  <a:lnTo>
                    <a:pt x="2794" y="9524"/>
                  </a:lnTo>
                  <a:lnTo>
                    <a:pt x="380" y="14731"/>
                  </a:lnTo>
                  <a:lnTo>
                    <a:pt x="124" y="19176"/>
                  </a:lnTo>
                  <a:lnTo>
                    <a:pt x="0" y="77850"/>
                  </a:lnTo>
                  <a:lnTo>
                    <a:pt x="2286" y="83311"/>
                  </a:lnTo>
                  <a:lnTo>
                    <a:pt x="6985" y="86867"/>
                  </a:lnTo>
                  <a:lnTo>
                    <a:pt x="11556" y="90423"/>
                  </a:lnTo>
                  <a:lnTo>
                    <a:pt x="16891" y="92201"/>
                  </a:lnTo>
                  <a:lnTo>
                    <a:pt x="22732" y="92328"/>
                  </a:lnTo>
                  <a:lnTo>
                    <a:pt x="24892" y="92201"/>
                  </a:lnTo>
                  <a:lnTo>
                    <a:pt x="32766" y="91820"/>
                  </a:lnTo>
                  <a:lnTo>
                    <a:pt x="37719" y="90169"/>
                  </a:lnTo>
                  <a:lnTo>
                    <a:pt x="42164" y="87121"/>
                  </a:lnTo>
                  <a:lnTo>
                    <a:pt x="46736" y="84200"/>
                  </a:lnTo>
                  <a:lnTo>
                    <a:pt x="49149" y="78485"/>
                  </a:lnTo>
                  <a:lnTo>
                    <a:pt x="49214" y="77088"/>
                  </a:lnTo>
                  <a:lnTo>
                    <a:pt x="25653" y="77088"/>
                  </a:lnTo>
                  <a:lnTo>
                    <a:pt x="23495" y="76961"/>
                  </a:lnTo>
                  <a:lnTo>
                    <a:pt x="22478" y="76707"/>
                  </a:lnTo>
                  <a:lnTo>
                    <a:pt x="21463" y="75945"/>
                  </a:lnTo>
                  <a:lnTo>
                    <a:pt x="20700" y="74675"/>
                  </a:lnTo>
                  <a:lnTo>
                    <a:pt x="19812" y="73405"/>
                  </a:lnTo>
                  <a:lnTo>
                    <a:pt x="19303" y="71627"/>
                  </a:lnTo>
                  <a:lnTo>
                    <a:pt x="19303" y="21081"/>
                  </a:lnTo>
                  <a:lnTo>
                    <a:pt x="19812" y="19430"/>
                  </a:lnTo>
                  <a:lnTo>
                    <a:pt x="20785" y="18160"/>
                  </a:lnTo>
                  <a:lnTo>
                    <a:pt x="21463" y="17144"/>
                  </a:lnTo>
                  <a:lnTo>
                    <a:pt x="22478" y="16382"/>
                  </a:lnTo>
                  <a:lnTo>
                    <a:pt x="23495" y="16128"/>
                  </a:lnTo>
                  <a:lnTo>
                    <a:pt x="23749" y="16001"/>
                  </a:lnTo>
                  <a:lnTo>
                    <a:pt x="49529" y="16001"/>
                  </a:lnTo>
                  <a:lnTo>
                    <a:pt x="49529" y="15112"/>
                  </a:lnTo>
                  <a:lnTo>
                    <a:pt x="47878" y="10413"/>
                  </a:lnTo>
                  <a:lnTo>
                    <a:pt x="41275" y="2031"/>
                  </a:lnTo>
                  <a:lnTo>
                    <a:pt x="35432" y="0"/>
                  </a:lnTo>
                  <a:close/>
                </a:path>
                <a:path w="158115" h="92710">
                  <a:moveTo>
                    <a:pt x="49529" y="16001"/>
                  </a:moveTo>
                  <a:lnTo>
                    <a:pt x="24638" y="16001"/>
                  </a:lnTo>
                  <a:lnTo>
                    <a:pt x="24892" y="16128"/>
                  </a:lnTo>
                  <a:lnTo>
                    <a:pt x="25400" y="16128"/>
                  </a:lnTo>
                  <a:lnTo>
                    <a:pt x="26416" y="16509"/>
                  </a:lnTo>
                  <a:lnTo>
                    <a:pt x="27304" y="17144"/>
                  </a:lnTo>
                  <a:lnTo>
                    <a:pt x="28178" y="18287"/>
                  </a:lnTo>
                  <a:lnTo>
                    <a:pt x="28955" y="19176"/>
                  </a:lnTo>
                  <a:lnTo>
                    <a:pt x="29337" y="20573"/>
                  </a:lnTo>
                  <a:lnTo>
                    <a:pt x="29337" y="72643"/>
                  </a:lnTo>
                  <a:lnTo>
                    <a:pt x="28828" y="74167"/>
                  </a:lnTo>
                  <a:lnTo>
                    <a:pt x="27813" y="75310"/>
                  </a:lnTo>
                  <a:lnTo>
                    <a:pt x="26797" y="76580"/>
                  </a:lnTo>
                  <a:lnTo>
                    <a:pt x="25653" y="77088"/>
                  </a:lnTo>
                  <a:lnTo>
                    <a:pt x="49214" y="77088"/>
                  </a:lnTo>
                  <a:lnTo>
                    <a:pt x="49422" y="72643"/>
                  </a:lnTo>
                  <a:lnTo>
                    <a:pt x="49529" y="16001"/>
                  </a:lnTo>
                  <a:close/>
                </a:path>
              </a:pathLst>
            </a:custGeom>
            <a:solidFill>
              <a:srgbClr val="000000"/>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84" name="object 80"/>
            <p:cNvSpPr/>
            <p:nvPr/>
          </p:nvSpPr>
          <p:spPr>
            <a:xfrm>
              <a:off x="6074799" y="4590708"/>
              <a:ext cx="2817402" cy="177924"/>
            </a:xfrm>
            <a:custGeom>
              <a:avLst/>
              <a:gdLst/>
              <a:ahLst/>
              <a:cxnLst/>
              <a:rect l="l" t="t" r="r" b="b"/>
              <a:pathLst>
                <a:path w="3712845" h="277495">
                  <a:moveTo>
                    <a:pt x="0" y="277025"/>
                  </a:moveTo>
                  <a:lnTo>
                    <a:pt x="3712464" y="277025"/>
                  </a:lnTo>
                  <a:lnTo>
                    <a:pt x="3712464" y="0"/>
                  </a:lnTo>
                  <a:lnTo>
                    <a:pt x="0" y="0"/>
                  </a:lnTo>
                  <a:lnTo>
                    <a:pt x="0" y="277025"/>
                  </a:lnTo>
                  <a:close/>
                </a:path>
              </a:pathLst>
            </a:custGeom>
            <a:solidFill>
              <a:srgbClr val="00AFEF"/>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85" name="object 81"/>
            <p:cNvSpPr txBox="1"/>
            <p:nvPr/>
          </p:nvSpPr>
          <p:spPr>
            <a:xfrm>
              <a:off x="7359326" y="4629140"/>
              <a:ext cx="250564" cy="138371"/>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899" b="1" dirty="0">
                  <a:solidFill>
                    <a:schemeClr val="bg1"/>
                  </a:solidFill>
                  <a:latin typeface="微软雅黑"/>
                  <a:ea typeface="+mn-ea"/>
                  <a:cs typeface="微软雅黑"/>
                </a:rPr>
                <a:t>室内</a:t>
              </a:r>
              <a:endParaRPr sz="899" dirty="0">
                <a:solidFill>
                  <a:schemeClr val="bg1"/>
                </a:solidFill>
                <a:latin typeface="微软雅黑"/>
                <a:ea typeface="+mn-ea"/>
                <a:cs typeface="微软雅黑"/>
              </a:endParaRPr>
            </a:p>
          </p:txBody>
        </p:sp>
      </p:grpSp>
      <p:sp>
        <p:nvSpPr>
          <p:cNvPr id="86" name="object 82"/>
          <p:cNvSpPr/>
          <p:nvPr/>
        </p:nvSpPr>
        <p:spPr>
          <a:xfrm>
            <a:off x="6156979" y="1866892"/>
            <a:ext cx="965636" cy="531736"/>
          </a:xfrm>
          <a:custGeom>
            <a:avLst/>
            <a:gdLst/>
            <a:ahLst/>
            <a:cxnLst/>
            <a:rect l="l" t="t" r="r" b="b"/>
            <a:pathLst>
              <a:path w="1272539" h="829310">
                <a:moveTo>
                  <a:pt x="638605" y="0"/>
                </a:moveTo>
                <a:lnTo>
                  <a:pt x="590761" y="2930"/>
                </a:lnTo>
                <a:lnTo>
                  <a:pt x="544910" y="12579"/>
                </a:lnTo>
                <a:lnTo>
                  <a:pt x="501499" y="28631"/>
                </a:lnTo>
                <a:lnTo>
                  <a:pt x="460974" y="50771"/>
                </a:lnTo>
                <a:lnTo>
                  <a:pt x="423782" y="78684"/>
                </a:lnTo>
                <a:lnTo>
                  <a:pt x="390368" y="112055"/>
                </a:lnTo>
                <a:lnTo>
                  <a:pt x="361180" y="150569"/>
                </a:lnTo>
                <a:lnTo>
                  <a:pt x="336664" y="193911"/>
                </a:lnTo>
                <a:lnTo>
                  <a:pt x="317266" y="241766"/>
                </a:lnTo>
                <a:lnTo>
                  <a:pt x="303433" y="293818"/>
                </a:lnTo>
                <a:lnTo>
                  <a:pt x="297692" y="303944"/>
                </a:lnTo>
                <a:lnTo>
                  <a:pt x="288681" y="310128"/>
                </a:lnTo>
                <a:lnTo>
                  <a:pt x="275155" y="312971"/>
                </a:lnTo>
                <a:lnTo>
                  <a:pt x="243191" y="313261"/>
                </a:lnTo>
                <a:lnTo>
                  <a:pt x="230512" y="313791"/>
                </a:lnTo>
                <a:lnTo>
                  <a:pt x="186041" y="321500"/>
                </a:lnTo>
                <a:lnTo>
                  <a:pt x="149860" y="335274"/>
                </a:lnTo>
                <a:lnTo>
                  <a:pt x="101382" y="364933"/>
                </a:lnTo>
                <a:lnTo>
                  <a:pt x="60947" y="403811"/>
                </a:lnTo>
                <a:lnTo>
                  <a:pt x="29781" y="450131"/>
                </a:lnTo>
                <a:lnTo>
                  <a:pt x="9111" y="502116"/>
                </a:lnTo>
                <a:lnTo>
                  <a:pt x="165" y="557988"/>
                </a:lnTo>
                <a:lnTo>
                  <a:pt x="0" y="577169"/>
                </a:lnTo>
                <a:lnTo>
                  <a:pt x="1319" y="596519"/>
                </a:lnTo>
                <a:lnTo>
                  <a:pt x="8604" y="635777"/>
                </a:lnTo>
                <a:lnTo>
                  <a:pt x="20920" y="672458"/>
                </a:lnTo>
                <a:lnTo>
                  <a:pt x="48034" y="721849"/>
                </a:lnTo>
                <a:lnTo>
                  <a:pt x="84424" y="763381"/>
                </a:lnTo>
                <a:lnTo>
                  <a:pt x="128864" y="795817"/>
                </a:lnTo>
                <a:lnTo>
                  <a:pt x="180127" y="817921"/>
                </a:lnTo>
                <a:lnTo>
                  <a:pt x="217486" y="826306"/>
                </a:lnTo>
                <a:lnTo>
                  <a:pt x="256970" y="829183"/>
                </a:lnTo>
                <a:lnTo>
                  <a:pt x="636827" y="829183"/>
                </a:lnTo>
                <a:lnTo>
                  <a:pt x="1019314" y="828775"/>
                </a:lnTo>
                <a:lnTo>
                  <a:pt x="1057534" y="824611"/>
                </a:lnTo>
                <a:lnTo>
                  <a:pt x="1112302" y="810821"/>
                </a:lnTo>
                <a:lnTo>
                  <a:pt x="1160926" y="785051"/>
                </a:lnTo>
                <a:lnTo>
                  <a:pt x="1201856" y="749655"/>
                </a:lnTo>
                <a:lnTo>
                  <a:pt x="1234254" y="706197"/>
                </a:lnTo>
                <a:lnTo>
                  <a:pt x="1257144" y="656500"/>
                </a:lnTo>
                <a:lnTo>
                  <a:pt x="1269758" y="601997"/>
                </a:lnTo>
                <a:lnTo>
                  <a:pt x="1272009" y="563831"/>
                </a:lnTo>
                <a:lnTo>
                  <a:pt x="1271191" y="544380"/>
                </a:lnTo>
                <a:lnTo>
                  <a:pt x="1260748" y="489952"/>
                </a:lnTo>
                <a:lnTo>
                  <a:pt x="1239344" y="441562"/>
                </a:lnTo>
                <a:lnTo>
                  <a:pt x="1208437" y="399002"/>
                </a:lnTo>
                <a:lnTo>
                  <a:pt x="1169453" y="363660"/>
                </a:lnTo>
                <a:lnTo>
                  <a:pt x="1123820" y="336924"/>
                </a:lnTo>
                <a:lnTo>
                  <a:pt x="1072965" y="320182"/>
                </a:lnTo>
                <a:lnTo>
                  <a:pt x="1018313" y="314823"/>
                </a:lnTo>
                <a:lnTo>
                  <a:pt x="1002040" y="313695"/>
                </a:lnTo>
                <a:lnTo>
                  <a:pt x="966185" y="281627"/>
                </a:lnTo>
                <a:lnTo>
                  <a:pt x="956348" y="241630"/>
                </a:lnTo>
                <a:lnTo>
                  <a:pt x="949543" y="219761"/>
                </a:lnTo>
                <a:lnTo>
                  <a:pt x="931465" y="178214"/>
                </a:lnTo>
                <a:lnTo>
                  <a:pt x="907912" y="139949"/>
                </a:lnTo>
                <a:lnTo>
                  <a:pt x="879467" y="105393"/>
                </a:lnTo>
                <a:lnTo>
                  <a:pt x="846710" y="74977"/>
                </a:lnTo>
                <a:lnTo>
                  <a:pt x="810223" y="49129"/>
                </a:lnTo>
                <a:lnTo>
                  <a:pt x="770588" y="28278"/>
                </a:lnTo>
                <a:lnTo>
                  <a:pt x="728386" y="12854"/>
                </a:lnTo>
                <a:lnTo>
                  <a:pt x="684197" y="3285"/>
                </a:lnTo>
                <a:lnTo>
                  <a:pt x="661540" y="830"/>
                </a:lnTo>
                <a:lnTo>
                  <a:pt x="638605" y="0"/>
                </a:lnTo>
                <a:close/>
              </a:path>
            </a:pathLst>
          </a:custGeom>
          <a:solidFill>
            <a:srgbClr val="00AFEF"/>
          </a:solid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87" name="object 83"/>
          <p:cNvSpPr txBox="1"/>
          <p:nvPr/>
        </p:nvSpPr>
        <p:spPr>
          <a:xfrm>
            <a:off x="6159414" y="2034155"/>
            <a:ext cx="849951" cy="369332"/>
          </a:xfrm>
          <a:prstGeom prst="rect">
            <a:avLst/>
          </a:prstGeom>
        </p:spPr>
        <p:txBody>
          <a:bodyPr vert="horz" wrap="square" lIns="0" tIns="0" rIns="0" bIns="0" rtlCol="0" anchor="ctr">
            <a:spAutoFit/>
          </a:bodyPr>
          <a:lstStyle>
            <a:defPPr>
              <a:defRPr lang="zh-CN"/>
            </a:defPPr>
            <a:lvl1pPr marL="9516" marR="3806" indent="57097" algn="ctr" defTabSz="685160" eaLnBrk="1" fontAlgn="auto" hangingPunct="1">
              <a:lnSpc>
                <a:spcPct val="120000"/>
              </a:lnSpc>
              <a:spcBef>
                <a:spcPts val="0"/>
              </a:spcBef>
              <a:spcAft>
                <a:spcPts val="0"/>
              </a:spcAft>
              <a:defRPr sz="1000">
                <a:latin typeface="微软雅黑"/>
                <a:ea typeface="+mn-ea"/>
                <a:cs typeface="微软雅黑"/>
              </a:defRPr>
            </a:lvl1pPr>
          </a:lstStyle>
          <a:p>
            <a:r>
              <a:rPr dirty="0">
                <a:solidFill>
                  <a:schemeClr val="bg1"/>
                </a:solidFill>
              </a:rPr>
              <a:t>停车管理</a:t>
            </a:r>
          </a:p>
          <a:p>
            <a:r>
              <a:rPr dirty="0">
                <a:solidFill>
                  <a:schemeClr val="bg1"/>
                </a:solidFill>
              </a:rPr>
              <a:t>系统</a:t>
            </a:r>
          </a:p>
        </p:txBody>
      </p:sp>
      <p:pic>
        <p:nvPicPr>
          <p:cNvPr id="88" name="图片 87"/>
          <p:cNvPicPr>
            <a:picLocks noChangeAspect="1"/>
          </p:cNvPicPr>
          <p:nvPr/>
        </p:nvPicPr>
        <p:blipFill>
          <a:blip r:embed="rId3" cstate="print"/>
          <a:stretch>
            <a:fillRect/>
          </a:stretch>
        </p:blipFill>
        <p:spPr>
          <a:xfrm>
            <a:off x="4499992" y="700982"/>
            <a:ext cx="4328204" cy="1152352"/>
          </a:xfrm>
          <a:prstGeom prst="rect">
            <a:avLst/>
          </a:prstGeom>
        </p:spPr>
      </p:pic>
      <p:sp>
        <p:nvSpPr>
          <p:cNvPr id="89" name="object 14"/>
          <p:cNvSpPr txBox="1"/>
          <p:nvPr/>
        </p:nvSpPr>
        <p:spPr>
          <a:xfrm>
            <a:off x="4016923" y="2818070"/>
            <a:ext cx="481854" cy="215444"/>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lang="zh-CN" altLang="en-US" sz="1400" dirty="0">
                <a:solidFill>
                  <a:schemeClr val="bg1"/>
                </a:solidFill>
                <a:latin typeface="微软雅黑"/>
                <a:ea typeface="+mn-ea"/>
                <a:cs typeface="微软雅黑"/>
              </a:rPr>
              <a:t>平台</a:t>
            </a:r>
            <a:endParaRPr sz="1400" dirty="0">
              <a:solidFill>
                <a:schemeClr val="bg1"/>
              </a:solidFill>
              <a:latin typeface="微软雅黑"/>
              <a:ea typeface="+mn-ea"/>
              <a:cs typeface="微软雅黑"/>
            </a:endParaRPr>
          </a:p>
        </p:txBody>
      </p:sp>
      <p:sp>
        <p:nvSpPr>
          <p:cNvPr id="90" name="矩形 89"/>
          <p:cNvSpPr/>
          <p:nvPr/>
        </p:nvSpPr>
        <p:spPr>
          <a:xfrm>
            <a:off x="105491" y="678105"/>
            <a:ext cx="3602413" cy="1061817"/>
          </a:xfrm>
          <a:prstGeom prst="rect">
            <a:avLst/>
          </a:prstGeom>
        </p:spPr>
        <p:txBody>
          <a:bodyPr wrap="square" lIns="91427" tIns="45714" rIns="91427" bIns="45714">
            <a:spAutoFit/>
          </a:bodyPr>
          <a:lstStyle/>
          <a:p>
            <a:pPr marL="91440" marR="0" lvl="0" defTabSz="914400" latinLnBrk="0">
              <a:lnSpc>
                <a:spcPct val="150000"/>
              </a:lnSpc>
              <a:spcBef>
                <a:spcPts val="0"/>
              </a:spcBef>
              <a:spcAft>
                <a:spcPts val="600"/>
              </a:spcAft>
              <a:buClrTx/>
              <a:buSzTx/>
              <a:tabLst/>
              <a:defRPr/>
            </a:pPr>
            <a:r>
              <a:rPr lang="zh-CN" altLang="en-US"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在停车场部署智能停车感应设备，通过</a:t>
            </a:r>
            <a:r>
              <a:rPr lang="en-US" altLang="zh-CN"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NB-</a:t>
            </a:r>
            <a:r>
              <a:rPr lang="en-US" altLang="zh-CN" sz="1400" dirty="0" err="1">
                <a:solidFill>
                  <a:schemeClr val="bg1"/>
                </a:solidFill>
                <a:latin typeface="微软雅黑" panose="020B0503020204020204" pitchFamily="34" charset="-122"/>
                <a:ea typeface="微软雅黑" panose="020B0503020204020204" pitchFamily="34" charset="-122"/>
                <a:sym typeface="Calibri" panose="020F0502020204030204" pitchFamily="34" charset="0"/>
              </a:rPr>
              <a:t>IoT</a:t>
            </a:r>
            <a:r>
              <a:rPr lang="zh-CN" altLang="en-US" sz="14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网络将当前车位的停车信息传送到平台，实时监控。</a:t>
            </a:r>
            <a:endParaRPr lang="en-US" altLang="zh-CN" sz="1400" dirty="0">
              <a:solidFill>
                <a:schemeClr val="bg1"/>
              </a:solidFill>
              <a:latin typeface="+mn-ea"/>
              <a:ea typeface="+mn-ea"/>
            </a:endParaRPr>
          </a:p>
        </p:txBody>
      </p:sp>
      <p:sp>
        <p:nvSpPr>
          <p:cNvPr id="91" name="圆角矩形 24"/>
          <p:cNvSpPr/>
          <p:nvPr/>
        </p:nvSpPr>
        <p:spPr bwMode="auto">
          <a:xfrm>
            <a:off x="3898761" y="678105"/>
            <a:ext cx="5094514" cy="4129058"/>
          </a:xfrm>
          <a:prstGeom prst="roundRect">
            <a:avLst>
              <a:gd name="adj" fmla="val 3368"/>
            </a:avLst>
          </a:prstGeom>
          <a:noFill/>
          <a:ln w="9525" cap="flat" cmpd="sng" algn="ctr">
            <a:solidFill>
              <a:srgbClr val="558ED5"/>
            </a:solidFill>
            <a:prstDash val="solid"/>
            <a:round/>
            <a:headEnd type="none" w="med" len="med"/>
            <a:tailEnd type="none" w="med" len="med"/>
          </a:ln>
          <a:effectLst/>
          <a:extLst/>
        </p:spPr>
        <p:txBody>
          <a:bodyPr vert="horz" wrap="square" lIns="91427" tIns="45714" rIns="91427" bIns="45714"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350" b="0"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                            </a:t>
            </a:r>
            <a:endParaRPr kumimoji="0" lang="zh-CN" altLang="en-US" sz="1350" b="0"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3"/>
          <p:cNvPicPr>
            <a:picLocks noChangeAspect="1" noChangeArrowheads="1"/>
          </p:cNvPicPr>
          <p:nvPr/>
        </p:nvPicPr>
        <p:blipFill>
          <a:blip r:embed="rId3" cstate="print"/>
          <a:srcRect/>
          <a:stretch>
            <a:fillRect/>
          </a:stretch>
        </p:blipFill>
        <p:spPr bwMode="auto">
          <a:xfrm>
            <a:off x="0" y="-20236"/>
            <a:ext cx="9144000" cy="5163736"/>
          </a:xfrm>
          <a:prstGeom prst="rect">
            <a:avLst/>
          </a:prstGeom>
          <a:solidFill>
            <a:schemeClr val="tx1">
              <a:alpha val="0"/>
            </a:schemeClr>
          </a:solidFill>
          <a:ln w="9525">
            <a:noFill/>
            <a:miter lim="800000"/>
            <a:headEnd/>
            <a:tailEnd/>
          </a:ln>
        </p:spPr>
      </p:pic>
      <p:sp>
        <p:nvSpPr>
          <p:cNvPr id="8" name="矩形 7"/>
          <p:cNvSpPr/>
          <p:nvPr/>
        </p:nvSpPr>
        <p:spPr>
          <a:xfrm>
            <a:off x="6371758" y="4104326"/>
            <a:ext cx="2016394" cy="315449"/>
          </a:xfrm>
          <a:prstGeom prst="rect">
            <a:avLst/>
          </a:prstGeom>
        </p:spPr>
        <p:txBody>
          <a:bodyPr lIns="68558" tIns="34279" rIns="68558" bIns="34279">
            <a:spAutoFit/>
          </a:bodyPr>
          <a:lstStyle/>
          <a:p>
            <a:pPr>
              <a:defRPr/>
            </a:pPr>
            <a:r>
              <a:rPr lang="zh-CN" altLang="en-US" sz="1600" b="1" dirty="0">
                <a:solidFill>
                  <a:srgbClr val="FFC000"/>
                </a:solidFill>
                <a:latin typeface="微软雅黑" panose="020B0503020204020204" pitchFamily="34" charset="-122"/>
                <a:ea typeface="微软雅黑" panose="020B0503020204020204" pitchFamily="34" charset="-122"/>
              </a:rPr>
              <a:t>车位可感知</a:t>
            </a:r>
          </a:p>
        </p:txBody>
      </p:sp>
      <p:sp>
        <p:nvSpPr>
          <p:cNvPr id="9" name="矩形 8"/>
          <p:cNvSpPr/>
          <p:nvPr/>
        </p:nvSpPr>
        <p:spPr>
          <a:xfrm>
            <a:off x="5363560" y="3291317"/>
            <a:ext cx="1296253" cy="315449"/>
          </a:xfrm>
          <a:prstGeom prst="rect">
            <a:avLst/>
          </a:prstGeom>
        </p:spPr>
        <p:txBody>
          <a:bodyPr lIns="68558" tIns="34279" rIns="68558" bIns="34279">
            <a:spAutoFit/>
          </a:bodyPr>
          <a:lstStyle/>
          <a:p>
            <a:pPr>
              <a:defRPr/>
            </a:pPr>
            <a:r>
              <a:rPr lang="zh-CN" altLang="en-US" sz="1600" b="1" dirty="0">
                <a:solidFill>
                  <a:srgbClr val="FFC000"/>
                </a:solidFill>
                <a:latin typeface="微软雅黑" panose="020B0503020204020204" pitchFamily="34" charset="-122"/>
                <a:ea typeface="微软雅黑" panose="020B0503020204020204" pitchFamily="34" charset="-122"/>
              </a:rPr>
              <a:t>车位可联网</a:t>
            </a:r>
          </a:p>
        </p:txBody>
      </p:sp>
      <p:sp>
        <p:nvSpPr>
          <p:cNvPr id="10" name="矩形 9"/>
          <p:cNvSpPr/>
          <p:nvPr/>
        </p:nvSpPr>
        <p:spPr>
          <a:xfrm>
            <a:off x="557069" y="1276056"/>
            <a:ext cx="2880562" cy="315449"/>
          </a:xfrm>
          <a:prstGeom prst="rect">
            <a:avLst/>
          </a:prstGeom>
        </p:spPr>
        <p:txBody>
          <a:bodyPr lIns="68558" tIns="34279" rIns="68558" bIns="34279">
            <a:spAutoFit/>
          </a:bodyPr>
          <a:lstStyle/>
          <a:p>
            <a:pPr>
              <a:defRPr/>
            </a:pPr>
            <a:r>
              <a:rPr lang="zh-CN" altLang="en-US" sz="1600" b="1" dirty="0">
                <a:solidFill>
                  <a:srgbClr val="FFC000"/>
                </a:solidFill>
                <a:latin typeface="微软雅黑" panose="020B0503020204020204" pitchFamily="34" charset="-122"/>
                <a:ea typeface="微软雅黑" panose="020B0503020204020204" pitchFamily="34" charset="-122"/>
              </a:rPr>
              <a:t>提高停车便利性及车位利用率</a:t>
            </a:r>
          </a:p>
        </p:txBody>
      </p:sp>
      <p:sp>
        <p:nvSpPr>
          <p:cNvPr id="98310" name="标题 1"/>
          <p:cNvSpPr txBox="1"/>
          <p:nvPr/>
        </p:nvSpPr>
        <p:spPr bwMode="auto">
          <a:xfrm>
            <a:off x="560639" y="289255"/>
            <a:ext cx="8507181" cy="572558"/>
          </a:xfrm>
          <a:prstGeom prst="rect">
            <a:avLst/>
          </a:prstGeom>
          <a:noFill/>
          <a:ln w="9525">
            <a:noFill/>
            <a:miter lim="800000"/>
          </a:ln>
        </p:spPr>
        <p:txBody>
          <a:bodyPr lIns="91428" tIns="45714" rIns="91428" bIns="45714" anchor="ctr"/>
          <a:lstStyle/>
          <a:p>
            <a:pPr eaLnBrk="1" hangingPunct="1"/>
            <a:r>
              <a:rPr lang="en-US" altLang="zh-CN" sz="21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NB-</a:t>
            </a:r>
            <a:r>
              <a:rPr lang="en-US" altLang="zh-CN" sz="2100" b="1" dirty="0" err="1">
                <a:solidFill>
                  <a:schemeClr val="bg1"/>
                </a:solidFill>
                <a:latin typeface="微软雅黑" panose="020B0503020204020204" pitchFamily="34" charset="-122"/>
                <a:ea typeface="微软雅黑" panose="020B0503020204020204" pitchFamily="34" charset="-122"/>
                <a:cs typeface="Arial" panose="020B0604020202020204" pitchFamily="34" charset="0"/>
              </a:rPr>
              <a:t>IoT</a:t>
            </a:r>
            <a:r>
              <a:rPr lang="zh-CN" altLang="zh-CN" sz="21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智能停车</a:t>
            </a:r>
            <a:r>
              <a:rPr lang="zh-CN" altLang="en-US" sz="21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zh-CN" sz="21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缓解交通拥</a:t>
            </a:r>
            <a:r>
              <a:rPr lang="zh-CN" altLang="en-US" sz="21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堵</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5"/>
          <p:cNvSpPr txBox="1">
            <a:spLocks/>
          </p:cNvSpPr>
          <p:nvPr/>
        </p:nvSpPr>
        <p:spPr bwMode="auto">
          <a:xfrm>
            <a:off x="341313" y="123825"/>
            <a:ext cx="6534150" cy="43180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智能共享自行车</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object 7"/>
          <p:cNvSpPr/>
          <p:nvPr/>
        </p:nvSpPr>
        <p:spPr>
          <a:xfrm>
            <a:off x="3835688" y="699542"/>
            <a:ext cx="3039775" cy="1746792"/>
          </a:xfrm>
          <a:prstGeom prst="rect">
            <a:avLst/>
          </a:prstGeom>
          <a:blipFill>
            <a:blip r:embed="rId2" cstate="print"/>
            <a:stretch>
              <a:fillRect/>
            </a:stretch>
          </a:blip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5" name="object 8"/>
          <p:cNvSpPr/>
          <p:nvPr/>
        </p:nvSpPr>
        <p:spPr>
          <a:xfrm>
            <a:off x="5850128" y="2592464"/>
            <a:ext cx="1368153" cy="2139525"/>
          </a:xfrm>
          <a:prstGeom prst="rect">
            <a:avLst/>
          </a:prstGeom>
          <a:blipFill>
            <a:blip r:embed="rId3" cstate="print"/>
            <a:stretch>
              <a:fillRect/>
            </a:stretch>
          </a:blip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6" name="object 9"/>
          <p:cNvSpPr/>
          <p:nvPr/>
        </p:nvSpPr>
        <p:spPr>
          <a:xfrm>
            <a:off x="7308305" y="2592465"/>
            <a:ext cx="1383592" cy="2139524"/>
          </a:xfrm>
          <a:prstGeom prst="rect">
            <a:avLst/>
          </a:prstGeom>
          <a:blipFill>
            <a:blip r:embed="rId4" cstate="print"/>
            <a:stretch>
              <a:fillRect/>
            </a:stretch>
          </a:blipFill>
        </p:spPr>
        <p:txBody>
          <a:bodyPr wrap="square" lIns="0" tIns="0" rIns="0" bIns="0" rtlCol="0"/>
          <a:lstStyle/>
          <a:p>
            <a:pPr defTabSz="685160" eaLnBrk="1" fontAlgn="auto" hangingPunct="1">
              <a:spcBef>
                <a:spcPts val="0"/>
              </a:spcBef>
              <a:spcAft>
                <a:spcPts val="0"/>
              </a:spcAft>
            </a:pPr>
            <a:endParaRPr sz="1349">
              <a:solidFill>
                <a:schemeClr val="bg1"/>
              </a:solidFill>
              <a:latin typeface="Calibri"/>
              <a:ea typeface="+mn-ea"/>
            </a:endParaRPr>
          </a:p>
        </p:txBody>
      </p:sp>
      <p:sp>
        <p:nvSpPr>
          <p:cNvPr id="7" name="object 3"/>
          <p:cNvSpPr/>
          <p:nvPr/>
        </p:nvSpPr>
        <p:spPr>
          <a:xfrm>
            <a:off x="192340" y="1247417"/>
            <a:ext cx="3399658" cy="3457231"/>
          </a:xfrm>
          <a:custGeom>
            <a:avLst/>
            <a:gdLst/>
            <a:ahLst/>
            <a:cxnLst/>
            <a:rect l="l" t="t" r="r" b="b"/>
            <a:pathLst>
              <a:path w="4537075" h="4613910">
                <a:moveTo>
                  <a:pt x="0" y="4613643"/>
                </a:moveTo>
                <a:lnTo>
                  <a:pt x="4536567" y="4613643"/>
                </a:lnTo>
                <a:lnTo>
                  <a:pt x="4536567" y="0"/>
                </a:lnTo>
                <a:lnTo>
                  <a:pt x="0" y="0"/>
                </a:lnTo>
                <a:lnTo>
                  <a:pt x="0" y="4613643"/>
                </a:lnTo>
                <a:close/>
              </a:path>
            </a:pathLst>
          </a:custGeom>
          <a:solidFill>
            <a:srgbClr val="F1F1F1"/>
          </a:solidFill>
        </p:spPr>
        <p:txBody>
          <a:bodyPr wrap="square" lIns="0" tIns="0" rIns="0" bIns="0" rtlCol="0"/>
          <a:lstStyle/>
          <a:p>
            <a:pPr defTabSz="685160" eaLnBrk="1" fontAlgn="auto" hangingPunct="1">
              <a:spcBef>
                <a:spcPts val="0"/>
              </a:spcBef>
              <a:spcAft>
                <a:spcPts val="0"/>
              </a:spcAft>
            </a:pPr>
            <a:endParaRPr sz="1349">
              <a:solidFill>
                <a:prstClr val="black"/>
              </a:solidFill>
              <a:latin typeface="Calibri"/>
              <a:ea typeface="+mn-ea"/>
            </a:endParaRPr>
          </a:p>
        </p:txBody>
      </p:sp>
      <p:sp>
        <p:nvSpPr>
          <p:cNvPr id="8" name="object 4"/>
          <p:cNvSpPr txBox="1"/>
          <p:nvPr/>
        </p:nvSpPr>
        <p:spPr>
          <a:xfrm>
            <a:off x="251520" y="1335525"/>
            <a:ext cx="2951922" cy="3107774"/>
          </a:xfrm>
          <a:prstGeom prst="rect">
            <a:avLst/>
          </a:prstGeom>
        </p:spPr>
        <p:txBody>
          <a:bodyPr vert="horz" wrap="square" lIns="0" tIns="0" rIns="0" bIns="0" rtlCol="0">
            <a:spAutoFit/>
          </a:bodyPr>
          <a:lstStyle/>
          <a:p>
            <a:pPr marL="9516" defTabSz="685160" eaLnBrk="1" fontAlgn="auto" hangingPunct="1">
              <a:spcBef>
                <a:spcPts val="0"/>
              </a:spcBef>
              <a:spcAft>
                <a:spcPts val="0"/>
              </a:spcAft>
            </a:pPr>
            <a:r>
              <a:rPr sz="1199" b="1" spc="-7" dirty="0">
                <a:solidFill>
                  <a:prstClr val="black"/>
                </a:solidFill>
                <a:latin typeface="微软雅黑"/>
                <a:ea typeface="+mn-ea"/>
                <a:cs typeface="微软雅黑"/>
              </a:rPr>
              <a:t>1</a:t>
            </a:r>
            <a:r>
              <a:rPr sz="1199" b="1" dirty="0">
                <a:solidFill>
                  <a:prstClr val="black"/>
                </a:solidFill>
                <a:latin typeface="微软雅黑"/>
                <a:ea typeface="+mn-ea"/>
                <a:cs typeface="微软雅黑"/>
              </a:rPr>
              <a:t>. </a:t>
            </a:r>
            <a:r>
              <a:rPr sz="1199" b="1" spc="-19" dirty="0">
                <a:solidFill>
                  <a:prstClr val="black"/>
                </a:solidFill>
                <a:latin typeface="微软雅黑"/>
                <a:ea typeface="+mn-ea"/>
                <a:cs typeface="微软雅黑"/>
              </a:rPr>
              <a:t> </a:t>
            </a:r>
            <a:r>
              <a:rPr sz="1199" b="1" dirty="0">
                <a:solidFill>
                  <a:prstClr val="black"/>
                </a:solidFill>
                <a:latin typeface="微软雅黑"/>
                <a:ea typeface="+mn-ea"/>
                <a:cs typeface="微软雅黑"/>
              </a:rPr>
              <a:t>用户体验好</a:t>
            </a:r>
            <a:endParaRPr sz="1199" dirty="0">
              <a:solidFill>
                <a:prstClr val="black"/>
              </a:solidFill>
              <a:latin typeface="微软雅黑"/>
              <a:ea typeface="+mn-ea"/>
              <a:cs typeface="微软雅黑"/>
            </a:endParaRPr>
          </a:p>
          <a:p>
            <a:pPr marL="9516" defTabSz="685160" eaLnBrk="1" fontAlgn="auto" hangingPunct="1">
              <a:spcBef>
                <a:spcPts val="674"/>
              </a:spcBef>
              <a:spcAft>
                <a:spcPts val="0"/>
              </a:spcAft>
            </a:pPr>
            <a:r>
              <a:rPr sz="1049" spc="-11" dirty="0">
                <a:solidFill>
                  <a:prstClr val="black"/>
                </a:solidFill>
                <a:latin typeface="微软雅黑"/>
                <a:ea typeface="+mn-ea"/>
                <a:cs typeface="微软雅黑"/>
              </a:rPr>
              <a:t>-找车容易</a:t>
            </a:r>
            <a:endParaRPr sz="1049" dirty="0">
              <a:solidFill>
                <a:prstClr val="black"/>
              </a:solidFill>
              <a:latin typeface="微软雅黑"/>
              <a:ea typeface="+mn-ea"/>
              <a:cs typeface="微软雅黑"/>
            </a:endParaRPr>
          </a:p>
          <a:p>
            <a:pPr marL="9516" defTabSz="685160" eaLnBrk="1" fontAlgn="auto" hangingPunct="1">
              <a:spcBef>
                <a:spcPts val="629"/>
              </a:spcBef>
              <a:spcAft>
                <a:spcPts val="0"/>
              </a:spcAft>
            </a:pPr>
            <a:r>
              <a:rPr sz="1049" spc="-11" dirty="0">
                <a:solidFill>
                  <a:prstClr val="black"/>
                </a:solidFill>
                <a:latin typeface="微软雅黑"/>
                <a:ea typeface="+mn-ea"/>
                <a:cs typeface="微软雅黑"/>
              </a:rPr>
              <a:t>-使用还车容易，扫码开锁，锁车即走</a:t>
            </a:r>
            <a:endParaRPr sz="1049" dirty="0">
              <a:solidFill>
                <a:prstClr val="black"/>
              </a:solidFill>
              <a:latin typeface="微软雅黑"/>
              <a:ea typeface="+mn-ea"/>
              <a:cs typeface="微软雅黑"/>
            </a:endParaRPr>
          </a:p>
          <a:p>
            <a:pPr marL="9516" defTabSz="685160" eaLnBrk="1" fontAlgn="auto" hangingPunct="1">
              <a:spcBef>
                <a:spcPts val="629"/>
              </a:spcBef>
              <a:spcAft>
                <a:spcPts val="0"/>
              </a:spcAft>
            </a:pPr>
            <a:r>
              <a:rPr sz="1049" spc="-11" dirty="0">
                <a:solidFill>
                  <a:prstClr val="black"/>
                </a:solidFill>
                <a:latin typeface="微软雅黑"/>
                <a:ea typeface="+mn-ea"/>
                <a:cs typeface="微软雅黑"/>
              </a:rPr>
              <a:t>-计费准确</a:t>
            </a:r>
            <a:endParaRPr sz="1049" dirty="0">
              <a:solidFill>
                <a:prstClr val="black"/>
              </a:solidFill>
              <a:latin typeface="微软雅黑"/>
              <a:ea typeface="+mn-ea"/>
              <a:cs typeface="微软雅黑"/>
            </a:endParaRPr>
          </a:p>
          <a:p>
            <a:pPr defTabSz="685160" eaLnBrk="1" fontAlgn="auto" hangingPunct="1">
              <a:spcBef>
                <a:spcPts val="25"/>
              </a:spcBef>
              <a:spcAft>
                <a:spcPts val="0"/>
              </a:spcAft>
            </a:pPr>
            <a:endParaRPr sz="1161" dirty="0">
              <a:solidFill>
                <a:prstClr val="black"/>
              </a:solidFill>
              <a:latin typeface="Times New Roman"/>
              <a:ea typeface="+mn-ea"/>
              <a:cs typeface="Times New Roman"/>
            </a:endParaRPr>
          </a:p>
          <a:p>
            <a:pPr marL="9516" defTabSz="685160" eaLnBrk="1" fontAlgn="auto" hangingPunct="1">
              <a:spcBef>
                <a:spcPts val="0"/>
              </a:spcBef>
              <a:spcAft>
                <a:spcPts val="0"/>
              </a:spcAft>
            </a:pPr>
            <a:r>
              <a:rPr sz="1199" b="1" spc="-7" dirty="0">
                <a:solidFill>
                  <a:prstClr val="black"/>
                </a:solidFill>
                <a:latin typeface="微软雅黑"/>
                <a:ea typeface="+mn-ea"/>
                <a:cs typeface="微软雅黑"/>
              </a:rPr>
              <a:t>2</a:t>
            </a:r>
            <a:r>
              <a:rPr sz="1199" b="1" dirty="0">
                <a:solidFill>
                  <a:prstClr val="black"/>
                </a:solidFill>
                <a:latin typeface="微软雅黑"/>
                <a:ea typeface="+mn-ea"/>
                <a:cs typeface="微软雅黑"/>
              </a:rPr>
              <a:t>.</a:t>
            </a:r>
            <a:r>
              <a:rPr sz="1199" b="1" spc="-19" dirty="0">
                <a:solidFill>
                  <a:prstClr val="black"/>
                </a:solidFill>
                <a:latin typeface="微软雅黑"/>
                <a:ea typeface="+mn-ea"/>
                <a:cs typeface="微软雅黑"/>
              </a:rPr>
              <a:t> </a:t>
            </a:r>
            <a:r>
              <a:rPr sz="1199" b="1" dirty="0">
                <a:solidFill>
                  <a:prstClr val="black"/>
                </a:solidFill>
                <a:latin typeface="微软雅黑"/>
                <a:ea typeface="+mn-ea"/>
                <a:cs typeface="微软雅黑"/>
              </a:rPr>
              <a:t>单车可维可管，降低运维成本</a:t>
            </a:r>
            <a:endParaRPr sz="1199" dirty="0">
              <a:solidFill>
                <a:prstClr val="black"/>
              </a:solidFill>
              <a:latin typeface="微软雅黑"/>
              <a:ea typeface="+mn-ea"/>
              <a:cs typeface="微软雅黑"/>
            </a:endParaRPr>
          </a:p>
          <a:p>
            <a:pPr marL="9516" defTabSz="685160" eaLnBrk="1" fontAlgn="auto" hangingPunct="1">
              <a:spcBef>
                <a:spcPts val="670"/>
              </a:spcBef>
              <a:spcAft>
                <a:spcPts val="0"/>
              </a:spcAft>
            </a:pPr>
            <a:r>
              <a:rPr sz="1049" spc="-11" dirty="0">
                <a:solidFill>
                  <a:prstClr val="black"/>
                </a:solidFill>
                <a:latin typeface="微软雅黑"/>
                <a:ea typeface="+mn-ea"/>
                <a:cs typeface="微软雅黑"/>
              </a:rPr>
              <a:t>-单车位置可监控</a:t>
            </a:r>
            <a:endParaRPr sz="1049" dirty="0">
              <a:solidFill>
                <a:prstClr val="black"/>
              </a:solidFill>
              <a:latin typeface="微软雅黑"/>
              <a:ea typeface="+mn-ea"/>
              <a:cs typeface="微软雅黑"/>
            </a:endParaRPr>
          </a:p>
          <a:p>
            <a:pPr marL="9516" defTabSz="685160" eaLnBrk="1" fontAlgn="auto" hangingPunct="1">
              <a:spcBef>
                <a:spcPts val="629"/>
              </a:spcBef>
              <a:spcAft>
                <a:spcPts val="0"/>
              </a:spcAft>
            </a:pPr>
            <a:r>
              <a:rPr sz="1049" spc="-11" dirty="0">
                <a:solidFill>
                  <a:prstClr val="black"/>
                </a:solidFill>
                <a:latin typeface="微软雅黑"/>
                <a:ea typeface="+mn-ea"/>
                <a:cs typeface="微软雅黑"/>
              </a:rPr>
              <a:t>-防盗</a:t>
            </a:r>
            <a:endParaRPr sz="1049" dirty="0">
              <a:solidFill>
                <a:prstClr val="black"/>
              </a:solidFill>
              <a:latin typeface="微软雅黑"/>
              <a:ea typeface="+mn-ea"/>
              <a:cs typeface="微软雅黑"/>
            </a:endParaRPr>
          </a:p>
          <a:p>
            <a:pPr marL="9516" defTabSz="685160" eaLnBrk="1" fontAlgn="auto" hangingPunct="1">
              <a:spcBef>
                <a:spcPts val="629"/>
              </a:spcBef>
              <a:spcAft>
                <a:spcPts val="0"/>
              </a:spcAft>
            </a:pPr>
            <a:r>
              <a:rPr sz="1049" spc="-11" dirty="0">
                <a:solidFill>
                  <a:prstClr val="black"/>
                </a:solidFill>
                <a:latin typeface="微软雅黑"/>
                <a:ea typeface="+mn-ea"/>
                <a:cs typeface="微软雅黑"/>
              </a:rPr>
              <a:t>-单车运行状态可监控（在</a:t>
            </a:r>
            <a:r>
              <a:rPr sz="1049" spc="-7" dirty="0">
                <a:solidFill>
                  <a:prstClr val="black"/>
                </a:solidFill>
                <a:latin typeface="微软雅黑"/>
                <a:ea typeface="+mn-ea"/>
                <a:cs typeface="微软雅黑"/>
              </a:rPr>
              <a:t>线</a:t>
            </a:r>
            <a:r>
              <a:rPr sz="1049" spc="-4" dirty="0">
                <a:solidFill>
                  <a:prstClr val="black"/>
                </a:solidFill>
                <a:latin typeface="微软雅黑"/>
                <a:ea typeface="+mn-ea"/>
                <a:cs typeface="微软雅黑"/>
              </a:rPr>
              <a:t>/</a:t>
            </a:r>
            <a:r>
              <a:rPr sz="1049" spc="-11" dirty="0">
                <a:solidFill>
                  <a:prstClr val="black"/>
                </a:solidFill>
                <a:latin typeface="微软雅黑"/>
                <a:ea typeface="+mn-ea"/>
                <a:cs typeface="微软雅黑"/>
              </a:rPr>
              <a:t>离线</a:t>
            </a:r>
            <a:r>
              <a:rPr sz="1049" spc="-4" dirty="0">
                <a:solidFill>
                  <a:prstClr val="black"/>
                </a:solidFill>
                <a:latin typeface="微软雅黑"/>
                <a:ea typeface="+mn-ea"/>
                <a:cs typeface="微软雅黑"/>
              </a:rPr>
              <a:t>/</a:t>
            </a:r>
            <a:r>
              <a:rPr sz="1049" spc="-11" dirty="0">
                <a:solidFill>
                  <a:prstClr val="black"/>
                </a:solidFill>
                <a:latin typeface="微软雅黑"/>
                <a:ea typeface="+mn-ea"/>
                <a:cs typeface="微软雅黑"/>
              </a:rPr>
              <a:t>故</a:t>
            </a:r>
            <a:r>
              <a:rPr sz="1049" dirty="0">
                <a:solidFill>
                  <a:prstClr val="black"/>
                </a:solidFill>
                <a:latin typeface="微软雅黑"/>
                <a:ea typeface="+mn-ea"/>
                <a:cs typeface="微软雅黑"/>
              </a:rPr>
              <a:t>障</a:t>
            </a:r>
            <a:r>
              <a:rPr sz="1049" spc="-11" dirty="0">
                <a:solidFill>
                  <a:prstClr val="black"/>
                </a:solidFill>
                <a:latin typeface="微软雅黑"/>
                <a:ea typeface="+mn-ea"/>
                <a:cs typeface="微软雅黑"/>
              </a:rPr>
              <a:t>）</a:t>
            </a:r>
            <a:endParaRPr sz="1049" dirty="0">
              <a:solidFill>
                <a:prstClr val="black"/>
              </a:solidFill>
              <a:latin typeface="微软雅黑"/>
              <a:ea typeface="+mn-ea"/>
              <a:cs typeface="微软雅黑"/>
            </a:endParaRPr>
          </a:p>
          <a:p>
            <a:pPr marL="9516" defTabSz="685160" eaLnBrk="1" fontAlgn="auto" hangingPunct="1">
              <a:spcBef>
                <a:spcPts val="629"/>
              </a:spcBef>
              <a:spcAft>
                <a:spcPts val="0"/>
              </a:spcAft>
            </a:pPr>
            <a:r>
              <a:rPr sz="1049" spc="-11" dirty="0">
                <a:solidFill>
                  <a:prstClr val="black"/>
                </a:solidFill>
                <a:latin typeface="微软雅黑"/>
                <a:ea typeface="+mn-ea"/>
                <a:cs typeface="微软雅黑"/>
              </a:rPr>
              <a:t>-单车业务状态可监控（使</a:t>
            </a:r>
            <a:r>
              <a:rPr sz="1049" spc="-7" dirty="0">
                <a:solidFill>
                  <a:prstClr val="black"/>
                </a:solidFill>
                <a:latin typeface="微软雅黑"/>
                <a:ea typeface="+mn-ea"/>
                <a:cs typeface="微软雅黑"/>
              </a:rPr>
              <a:t>用</a:t>
            </a:r>
            <a:r>
              <a:rPr sz="1049" spc="-4" dirty="0">
                <a:solidFill>
                  <a:prstClr val="black"/>
                </a:solidFill>
                <a:latin typeface="微软雅黑"/>
                <a:ea typeface="+mn-ea"/>
                <a:cs typeface="微软雅黑"/>
              </a:rPr>
              <a:t>/</a:t>
            </a:r>
            <a:r>
              <a:rPr sz="1049" spc="-11" dirty="0">
                <a:solidFill>
                  <a:prstClr val="black"/>
                </a:solidFill>
                <a:latin typeface="微软雅黑"/>
                <a:ea typeface="+mn-ea"/>
                <a:cs typeface="微软雅黑"/>
              </a:rPr>
              <a:t>停止）</a:t>
            </a:r>
            <a:endParaRPr sz="1049" dirty="0">
              <a:solidFill>
                <a:prstClr val="black"/>
              </a:solidFill>
              <a:latin typeface="微软雅黑"/>
              <a:ea typeface="+mn-ea"/>
              <a:cs typeface="微软雅黑"/>
            </a:endParaRPr>
          </a:p>
          <a:p>
            <a:pPr defTabSz="685160" eaLnBrk="1" fontAlgn="auto" hangingPunct="1">
              <a:spcBef>
                <a:spcPts val="25"/>
              </a:spcBef>
              <a:spcAft>
                <a:spcPts val="0"/>
              </a:spcAft>
            </a:pPr>
            <a:endParaRPr sz="1161" dirty="0">
              <a:solidFill>
                <a:prstClr val="black"/>
              </a:solidFill>
              <a:latin typeface="Times New Roman"/>
              <a:ea typeface="+mn-ea"/>
              <a:cs typeface="Times New Roman"/>
            </a:endParaRPr>
          </a:p>
          <a:p>
            <a:pPr marL="9516" defTabSz="685160" eaLnBrk="1" fontAlgn="auto" hangingPunct="1">
              <a:spcBef>
                <a:spcPts val="0"/>
              </a:spcBef>
              <a:spcAft>
                <a:spcPts val="0"/>
              </a:spcAft>
            </a:pPr>
            <a:r>
              <a:rPr sz="1199" b="1" spc="-7" dirty="0">
                <a:solidFill>
                  <a:prstClr val="black"/>
                </a:solidFill>
                <a:latin typeface="微软雅黑"/>
                <a:ea typeface="+mn-ea"/>
                <a:cs typeface="微软雅黑"/>
              </a:rPr>
              <a:t>3</a:t>
            </a:r>
            <a:r>
              <a:rPr sz="1199" b="1" dirty="0">
                <a:solidFill>
                  <a:prstClr val="black"/>
                </a:solidFill>
                <a:latin typeface="微软雅黑"/>
                <a:ea typeface="+mn-ea"/>
                <a:cs typeface="微软雅黑"/>
              </a:rPr>
              <a:t>.</a:t>
            </a:r>
            <a:r>
              <a:rPr sz="1199" b="1" spc="-19" dirty="0">
                <a:solidFill>
                  <a:prstClr val="black"/>
                </a:solidFill>
                <a:latin typeface="微软雅黑"/>
                <a:ea typeface="+mn-ea"/>
                <a:cs typeface="微软雅黑"/>
              </a:rPr>
              <a:t> </a:t>
            </a:r>
            <a:r>
              <a:rPr sz="1199" b="1" spc="-4" dirty="0">
                <a:solidFill>
                  <a:prstClr val="black"/>
                </a:solidFill>
                <a:latin typeface="微软雅黑"/>
                <a:ea typeface="+mn-ea"/>
                <a:cs typeface="微软雅黑"/>
              </a:rPr>
              <a:t>低成本解决方案，维持快速规模</a:t>
            </a:r>
            <a:r>
              <a:rPr sz="1199" b="1" spc="-22" dirty="0">
                <a:solidFill>
                  <a:prstClr val="black"/>
                </a:solidFill>
                <a:latin typeface="微软雅黑"/>
                <a:ea typeface="+mn-ea"/>
                <a:cs typeface="微软雅黑"/>
              </a:rPr>
              <a:t>部</a:t>
            </a:r>
            <a:r>
              <a:rPr sz="1199" b="1" spc="-4" dirty="0">
                <a:solidFill>
                  <a:prstClr val="black"/>
                </a:solidFill>
                <a:latin typeface="微软雅黑"/>
                <a:ea typeface="+mn-ea"/>
                <a:cs typeface="微软雅黑"/>
              </a:rPr>
              <a:t>署优势</a:t>
            </a:r>
            <a:endParaRPr sz="1199" dirty="0">
              <a:solidFill>
                <a:prstClr val="black"/>
              </a:solidFill>
              <a:latin typeface="微软雅黑"/>
              <a:ea typeface="+mn-ea"/>
              <a:cs typeface="微软雅黑"/>
            </a:endParaRPr>
          </a:p>
          <a:p>
            <a:pPr marL="9516" defTabSz="685160" eaLnBrk="1" fontAlgn="auto" hangingPunct="1">
              <a:spcBef>
                <a:spcPts val="670"/>
              </a:spcBef>
              <a:spcAft>
                <a:spcPts val="0"/>
              </a:spcAft>
            </a:pPr>
            <a:r>
              <a:rPr lang="en-US" altLang="zh-CN" sz="1049" spc="-11" dirty="0">
                <a:solidFill>
                  <a:prstClr val="black"/>
                </a:solidFill>
                <a:latin typeface="微软雅黑"/>
                <a:ea typeface="+mn-ea"/>
                <a:cs typeface="微软雅黑"/>
              </a:rPr>
              <a:t>-</a:t>
            </a:r>
            <a:r>
              <a:rPr lang="zh-CN" altLang="en-US" sz="1049" spc="-11" dirty="0">
                <a:solidFill>
                  <a:prstClr val="black"/>
                </a:solidFill>
                <a:latin typeface="微软雅黑"/>
                <a:ea typeface="+mn-ea"/>
                <a:cs typeface="微软雅黑"/>
              </a:rPr>
              <a:t>低功耗工作，减少充电</a:t>
            </a:r>
            <a:r>
              <a:rPr lang="en-US" altLang="zh-CN" sz="1049" spc="-11" dirty="0">
                <a:solidFill>
                  <a:prstClr val="black"/>
                </a:solidFill>
                <a:latin typeface="微软雅黑"/>
                <a:ea typeface="+mn-ea"/>
                <a:cs typeface="微软雅黑"/>
              </a:rPr>
              <a:t>/</a:t>
            </a:r>
            <a:r>
              <a:rPr lang="zh-CN" altLang="en-US" sz="1049" spc="-11" dirty="0">
                <a:solidFill>
                  <a:prstClr val="black"/>
                </a:solidFill>
                <a:latin typeface="微软雅黑"/>
                <a:ea typeface="+mn-ea"/>
                <a:cs typeface="微软雅黑"/>
              </a:rPr>
              <a:t>发电模块成本投入</a:t>
            </a:r>
            <a:endParaRPr lang="en-US" altLang="zh-CN" sz="1049" spc="-11" dirty="0">
              <a:solidFill>
                <a:prstClr val="black"/>
              </a:solidFill>
              <a:latin typeface="微软雅黑"/>
              <a:ea typeface="+mn-ea"/>
              <a:cs typeface="微软雅黑"/>
            </a:endParaRPr>
          </a:p>
          <a:p>
            <a:pPr marL="9516" defTabSz="685160" eaLnBrk="1" fontAlgn="auto" hangingPunct="1">
              <a:spcBef>
                <a:spcPts val="670"/>
              </a:spcBef>
              <a:spcAft>
                <a:spcPts val="0"/>
              </a:spcAft>
            </a:pPr>
            <a:r>
              <a:rPr sz="1049" spc="-11" dirty="0">
                <a:solidFill>
                  <a:prstClr val="black"/>
                </a:solidFill>
                <a:latin typeface="微软雅黑"/>
                <a:ea typeface="+mn-ea"/>
                <a:cs typeface="微软雅黑"/>
              </a:rPr>
              <a:t>-</a:t>
            </a:r>
            <a:r>
              <a:rPr sz="1049" spc="-11" dirty="0" err="1">
                <a:solidFill>
                  <a:prstClr val="black"/>
                </a:solidFill>
                <a:latin typeface="微软雅黑"/>
                <a:ea typeface="+mn-ea"/>
                <a:cs typeface="微软雅黑"/>
              </a:rPr>
              <a:t>智能单车</a:t>
            </a:r>
            <a:r>
              <a:rPr lang="zh-CN" altLang="en-US" sz="1049" spc="-11" dirty="0">
                <a:solidFill>
                  <a:prstClr val="black"/>
                </a:solidFill>
                <a:latin typeface="微软雅黑"/>
                <a:ea typeface="+mn-ea"/>
                <a:cs typeface="微软雅黑"/>
              </a:rPr>
              <a:t>总</a:t>
            </a:r>
            <a:r>
              <a:rPr sz="1049" spc="-11" dirty="0" err="1">
                <a:solidFill>
                  <a:prstClr val="black"/>
                </a:solidFill>
                <a:latin typeface="微软雅黑"/>
                <a:ea typeface="+mn-ea"/>
                <a:cs typeface="微软雅黑"/>
              </a:rPr>
              <a:t>成本</a:t>
            </a:r>
            <a:r>
              <a:rPr lang="zh-CN" altLang="en-US" sz="1049" spc="-11" dirty="0">
                <a:solidFill>
                  <a:prstClr val="black"/>
                </a:solidFill>
                <a:latin typeface="微软雅黑"/>
                <a:ea typeface="+mn-ea"/>
                <a:cs typeface="微软雅黑"/>
              </a:rPr>
              <a:t>得到更有效的</a:t>
            </a:r>
            <a:r>
              <a:rPr sz="1049" spc="-11" dirty="0" err="1">
                <a:solidFill>
                  <a:prstClr val="black"/>
                </a:solidFill>
                <a:latin typeface="微软雅黑"/>
                <a:ea typeface="+mn-ea"/>
                <a:cs typeface="微软雅黑"/>
              </a:rPr>
              <a:t>控制</a:t>
            </a:r>
            <a:endParaRPr sz="1049" dirty="0">
              <a:solidFill>
                <a:prstClr val="black"/>
              </a:solidFill>
              <a:latin typeface="微软雅黑"/>
              <a:ea typeface="+mn-ea"/>
              <a:cs typeface="微软雅黑"/>
            </a:endParaRPr>
          </a:p>
        </p:txBody>
      </p:sp>
      <p:sp>
        <p:nvSpPr>
          <p:cNvPr id="9" name="object 5"/>
          <p:cNvSpPr/>
          <p:nvPr/>
        </p:nvSpPr>
        <p:spPr>
          <a:xfrm>
            <a:off x="192340" y="843559"/>
            <a:ext cx="3399658" cy="404316"/>
          </a:xfrm>
          <a:custGeom>
            <a:avLst/>
            <a:gdLst/>
            <a:ahLst/>
            <a:cxnLst/>
            <a:rect l="l" t="t" r="r" b="b"/>
            <a:pathLst>
              <a:path w="4537075" h="462280">
                <a:moveTo>
                  <a:pt x="0" y="461670"/>
                </a:moveTo>
                <a:lnTo>
                  <a:pt x="4536567" y="461670"/>
                </a:lnTo>
                <a:lnTo>
                  <a:pt x="4536567" y="0"/>
                </a:lnTo>
                <a:lnTo>
                  <a:pt x="0" y="0"/>
                </a:lnTo>
                <a:lnTo>
                  <a:pt x="0" y="461670"/>
                </a:lnTo>
                <a:close/>
              </a:path>
            </a:pathLst>
          </a:custGeom>
          <a:solidFill>
            <a:schemeClr val="tx2">
              <a:lumMod val="60000"/>
              <a:lumOff val="40000"/>
            </a:schemeClr>
          </a:solidFill>
        </p:spPr>
        <p:txBody>
          <a:bodyPr wrap="square" lIns="0" tIns="0" rIns="0" bIns="0" rtlCol="0" anchor="ctr"/>
          <a:lstStyle/>
          <a:p>
            <a:pPr algn="ctr" defTabSz="685160" eaLnBrk="1" fontAlgn="auto" hangingPunct="1">
              <a:spcBef>
                <a:spcPts val="0"/>
              </a:spcBef>
              <a:spcAft>
                <a:spcPts val="0"/>
              </a:spcAft>
            </a:pPr>
            <a:endParaRPr sz="1349" dirty="0">
              <a:solidFill>
                <a:prstClr val="black"/>
              </a:solidFill>
              <a:latin typeface="Calibri"/>
              <a:ea typeface="+mn-ea"/>
            </a:endParaRPr>
          </a:p>
        </p:txBody>
      </p:sp>
      <p:sp>
        <p:nvSpPr>
          <p:cNvPr id="10" name="object 6"/>
          <p:cNvSpPr txBox="1"/>
          <p:nvPr/>
        </p:nvSpPr>
        <p:spPr>
          <a:xfrm>
            <a:off x="266795" y="902433"/>
            <a:ext cx="3150567" cy="276679"/>
          </a:xfrm>
          <a:prstGeom prst="rect">
            <a:avLst/>
          </a:prstGeom>
        </p:spPr>
        <p:txBody>
          <a:bodyPr vert="horz" wrap="square" lIns="0" tIns="0" rIns="0" bIns="0" rtlCol="0">
            <a:spAutoFit/>
          </a:bodyPr>
          <a:lstStyle/>
          <a:p>
            <a:pPr marL="9516" algn="ctr" defTabSz="685160" eaLnBrk="1" fontAlgn="auto" hangingPunct="1">
              <a:spcBef>
                <a:spcPts val="0"/>
              </a:spcBef>
              <a:spcAft>
                <a:spcPts val="0"/>
              </a:spcAft>
            </a:pPr>
            <a:r>
              <a:rPr lang="zh-CN" altLang="en-US" sz="1798" spc="-45" dirty="0">
                <a:solidFill>
                  <a:srgbClr val="FFFFFF"/>
                </a:solidFill>
                <a:latin typeface="微软雅黑"/>
                <a:ea typeface="+mn-ea"/>
                <a:cs typeface="微软雅黑"/>
              </a:rPr>
              <a:t>共享自行车</a:t>
            </a:r>
            <a:r>
              <a:rPr lang="en-US" altLang="zh-CN" sz="1798" spc="-45" dirty="0">
                <a:solidFill>
                  <a:srgbClr val="FFFFFF"/>
                </a:solidFill>
                <a:latin typeface="微软雅黑"/>
                <a:ea typeface="+mn-ea"/>
                <a:cs typeface="微软雅黑"/>
              </a:rPr>
              <a:t>+NB-</a:t>
            </a:r>
            <a:r>
              <a:rPr lang="en-US" altLang="zh-CN" sz="1798" spc="-45" dirty="0" err="1">
                <a:solidFill>
                  <a:srgbClr val="FFFFFF"/>
                </a:solidFill>
                <a:latin typeface="微软雅黑"/>
                <a:ea typeface="+mn-ea"/>
                <a:cs typeface="微软雅黑"/>
              </a:rPr>
              <a:t>IoT</a:t>
            </a:r>
            <a:r>
              <a:rPr lang="zh-CN" altLang="en-US" sz="1798" spc="-45" dirty="0">
                <a:solidFill>
                  <a:srgbClr val="FFFFFF"/>
                </a:solidFill>
                <a:latin typeface="微软雅黑"/>
                <a:ea typeface="+mn-ea"/>
                <a:cs typeface="微软雅黑"/>
              </a:rPr>
              <a:t>智能锁</a:t>
            </a:r>
            <a:endParaRPr sz="1798" dirty="0">
              <a:solidFill>
                <a:prstClr val="black"/>
              </a:solidFill>
              <a:latin typeface="微软雅黑"/>
              <a:ea typeface="+mn-ea"/>
              <a:cs typeface="微软雅黑"/>
            </a:endParaRPr>
          </a:p>
        </p:txBody>
      </p:sp>
      <p:sp>
        <p:nvSpPr>
          <p:cNvPr id="11" name="object 3"/>
          <p:cNvSpPr txBox="1"/>
          <p:nvPr/>
        </p:nvSpPr>
        <p:spPr>
          <a:xfrm>
            <a:off x="6901989" y="1223680"/>
            <a:ext cx="1934384" cy="713016"/>
          </a:xfrm>
          <a:prstGeom prst="rect">
            <a:avLst/>
          </a:prstGeom>
          <a:noFill/>
          <a:ln w="9525">
            <a:noFill/>
          </a:ln>
        </p:spPr>
        <p:txBody>
          <a:bodyPr vert="horz" wrap="square" lIns="0" tIns="0" rIns="0" bIns="0" rtlCol="0">
            <a:spAutoFit/>
          </a:bodyPr>
          <a:lstStyle/>
          <a:p>
            <a:pPr marL="86360">
              <a:lnSpc>
                <a:spcPct val="100000"/>
              </a:lnSpc>
              <a:tabLst>
                <a:tab pos="372745" algn="l"/>
              </a:tabLst>
            </a:pPr>
            <a:r>
              <a:rPr sz="1100" spc="15" dirty="0">
                <a:solidFill>
                  <a:schemeClr val="bg1"/>
                </a:solidFill>
                <a:latin typeface="Wingdings"/>
                <a:cs typeface="Wingdings"/>
              </a:rPr>
              <a:t></a:t>
            </a:r>
            <a:r>
              <a:rPr sz="1100" spc="15" dirty="0">
                <a:solidFill>
                  <a:schemeClr val="bg1"/>
                </a:solidFill>
                <a:latin typeface="Times New Roman"/>
                <a:cs typeface="Times New Roman"/>
              </a:rPr>
              <a:t>	</a:t>
            </a:r>
            <a:r>
              <a:rPr sz="1100" b="1" spc="-15" dirty="0">
                <a:solidFill>
                  <a:schemeClr val="bg1"/>
                </a:solidFill>
                <a:latin typeface="微软雅黑"/>
                <a:cs typeface="微软雅黑"/>
              </a:rPr>
              <a:t>集成</a:t>
            </a:r>
            <a:r>
              <a:rPr sz="1100" b="1" spc="-20" dirty="0">
                <a:solidFill>
                  <a:schemeClr val="bg1"/>
                </a:solidFill>
                <a:latin typeface="微软雅黑"/>
                <a:cs typeface="微软雅黑"/>
              </a:rPr>
              <a:t>N</a:t>
            </a:r>
            <a:r>
              <a:rPr sz="1100" b="1" spc="-5" dirty="0">
                <a:solidFill>
                  <a:schemeClr val="bg1"/>
                </a:solidFill>
                <a:latin typeface="微软雅黑"/>
                <a:cs typeface="微软雅黑"/>
              </a:rPr>
              <a:t>B</a:t>
            </a:r>
            <a:r>
              <a:rPr sz="1100" b="1" spc="-15" dirty="0">
                <a:solidFill>
                  <a:schemeClr val="bg1"/>
                </a:solidFill>
                <a:latin typeface="微软雅黑"/>
                <a:cs typeface="微软雅黑"/>
              </a:rPr>
              <a:t>芯片，用于通信</a:t>
            </a:r>
            <a:endParaRPr sz="1100" dirty="0">
              <a:solidFill>
                <a:schemeClr val="bg1"/>
              </a:solidFill>
              <a:latin typeface="微软雅黑"/>
              <a:cs typeface="微软雅黑"/>
            </a:endParaRPr>
          </a:p>
          <a:p>
            <a:pPr marL="86360">
              <a:lnSpc>
                <a:spcPct val="100000"/>
              </a:lnSpc>
              <a:spcBef>
                <a:spcPts val="840"/>
              </a:spcBef>
              <a:tabLst>
                <a:tab pos="372745" algn="l"/>
              </a:tabLst>
            </a:pPr>
            <a:r>
              <a:rPr sz="1100" spc="15" dirty="0">
                <a:solidFill>
                  <a:schemeClr val="bg1"/>
                </a:solidFill>
                <a:latin typeface="Wingdings"/>
                <a:cs typeface="Wingdings"/>
              </a:rPr>
              <a:t></a:t>
            </a:r>
            <a:r>
              <a:rPr sz="1100" spc="15" dirty="0">
                <a:solidFill>
                  <a:schemeClr val="bg1"/>
                </a:solidFill>
                <a:latin typeface="Times New Roman"/>
                <a:cs typeface="Times New Roman"/>
              </a:rPr>
              <a:t>	</a:t>
            </a:r>
            <a:r>
              <a:rPr sz="1100" spc="-15" dirty="0">
                <a:solidFill>
                  <a:schemeClr val="bg1"/>
                </a:solidFill>
                <a:latin typeface="微软雅黑"/>
                <a:cs typeface="微软雅黑"/>
              </a:rPr>
              <a:t>集成G</a:t>
            </a:r>
            <a:r>
              <a:rPr sz="1100" spc="-25" dirty="0">
                <a:solidFill>
                  <a:schemeClr val="bg1"/>
                </a:solidFill>
                <a:latin typeface="微软雅黑"/>
                <a:cs typeface="微软雅黑"/>
              </a:rPr>
              <a:t>P</a:t>
            </a:r>
            <a:r>
              <a:rPr sz="1100" spc="-20" dirty="0">
                <a:solidFill>
                  <a:schemeClr val="bg1"/>
                </a:solidFill>
                <a:latin typeface="微软雅黑"/>
                <a:cs typeface="微软雅黑"/>
              </a:rPr>
              <a:t>S</a:t>
            </a:r>
            <a:r>
              <a:rPr sz="1100" spc="-15" dirty="0">
                <a:solidFill>
                  <a:schemeClr val="bg1"/>
                </a:solidFill>
                <a:latin typeface="微软雅黑"/>
                <a:cs typeface="微软雅黑"/>
              </a:rPr>
              <a:t>，支持定位</a:t>
            </a:r>
            <a:endParaRPr sz="1100" dirty="0">
              <a:solidFill>
                <a:schemeClr val="bg1"/>
              </a:solidFill>
              <a:latin typeface="微软雅黑"/>
              <a:cs typeface="微软雅黑"/>
            </a:endParaRPr>
          </a:p>
          <a:p>
            <a:pPr marL="86360">
              <a:lnSpc>
                <a:spcPct val="100000"/>
              </a:lnSpc>
              <a:spcBef>
                <a:spcPts val="840"/>
              </a:spcBef>
              <a:tabLst>
                <a:tab pos="372745" algn="l"/>
              </a:tabLst>
            </a:pPr>
            <a:r>
              <a:rPr sz="1100" spc="15" dirty="0">
                <a:solidFill>
                  <a:schemeClr val="bg1"/>
                </a:solidFill>
                <a:latin typeface="Wingdings"/>
                <a:cs typeface="Wingdings"/>
              </a:rPr>
              <a:t></a:t>
            </a:r>
            <a:r>
              <a:rPr sz="1100" spc="15" dirty="0">
                <a:solidFill>
                  <a:schemeClr val="bg1"/>
                </a:solidFill>
                <a:latin typeface="Times New Roman"/>
                <a:cs typeface="Times New Roman"/>
              </a:rPr>
              <a:t>	</a:t>
            </a:r>
            <a:r>
              <a:rPr sz="1100" spc="-15" dirty="0">
                <a:solidFill>
                  <a:schemeClr val="bg1"/>
                </a:solidFill>
                <a:latin typeface="微软雅黑"/>
                <a:cs typeface="微软雅黑"/>
              </a:rPr>
              <a:t>集成震动传感器，防盗</a:t>
            </a:r>
            <a:endParaRPr sz="1100" dirty="0">
              <a:solidFill>
                <a:schemeClr val="bg1"/>
              </a:solidFill>
              <a:latin typeface="微软雅黑"/>
              <a:cs typeface="微软雅黑"/>
            </a:endParaRPr>
          </a:p>
        </p:txBody>
      </p:sp>
      <p:sp>
        <p:nvSpPr>
          <p:cNvPr id="12" name="object 6"/>
          <p:cNvSpPr txBox="1"/>
          <p:nvPr/>
        </p:nvSpPr>
        <p:spPr>
          <a:xfrm>
            <a:off x="4211960" y="3169783"/>
            <a:ext cx="1427875" cy="984885"/>
          </a:xfrm>
          <a:prstGeom prst="rect">
            <a:avLst/>
          </a:prstGeom>
          <a:noFill/>
          <a:ln w="9524">
            <a:noFill/>
          </a:ln>
        </p:spPr>
        <p:txBody>
          <a:bodyPr vert="horz" wrap="square" lIns="0" tIns="0" rIns="0" bIns="0" rtlCol="0">
            <a:spAutoFit/>
          </a:bodyPr>
          <a:lstStyle/>
          <a:p>
            <a:pPr marL="88900">
              <a:lnSpc>
                <a:spcPct val="100000"/>
              </a:lnSpc>
              <a:tabLst>
                <a:tab pos="375285" algn="l"/>
              </a:tabLst>
            </a:pPr>
            <a:r>
              <a:rPr sz="1100" spc="15" dirty="0">
                <a:solidFill>
                  <a:schemeClr val="bg1"/>
                </a:solidFill>
                <a:latin typeface="Wingdings"/>
                <a:cs typeface="Wingdings"/>
              </a:rPr>
              <a:t></a:t>
            </a:r>
            <a:r>
              <a:rPr sz="1100" spc="15" dirty="0">
                <a:solidFill>
                  <a:schemeClr val="bg1"/>
                </a:solidFill>
                <a:latin typeface="Times New Roman"/>
                <a:cs typeface="Times New Roman"/>
              </a:rPr>
              <a:t>	</a:t>
            </a:r>
            <a:r>
              <a:rPr sz="1100" spc="-15" dirty="0">
                <a:solidFill>
                  <a:schemeClr val="bg1"/>
                </a:solidFill>
                <a:latin typeface="微软雅黑"/>
              </a:rPr>
              <a:t>查询附近车辆</a:t>
            </a:r>
          </a:p>
          <a:p>
            <a:pPr marL="88900">
              <a:lnSpc>
                <a:spcPct val="100000"/>
              </a:lnSpc>
              <a:spcBef>
                <a:spcPts val="840"/>
              </a:spcBef>
              <a:tabLst>
                <a:tab pos="375285" algn="l"/>
              </a:tabLst>
            </a:pPr>
            <a:r>
              <a:rPr lang="zh-CN" altLang="en-US" sz="1100" spc="15" dirty="0">
                <a:solidFill>
                  <a:schemeClr val="bg1"/>
                </a:solidFill>
                <a:latin typeface="Wingdings"/>
                <a:cs typeface="Wingdings"/>
              </a:rPr>
              <a:t></a:t>
            </a:r>
            <a:r>
              <a:rPr lang="zh-CN" altLang="en-US" sz="1100" spc="15" dirty="0">
                <a:solidFill>
                  <a:schemeClr val="bg1"/>
                </a:solidFill>
                <a:latin typeface="Times New Roman"/>
                <a:cs typeface="Times New Roman"/>
              </a:rPr>
              <a:t>	</a:t>
            </a:r>
            <a:r>
              <a:rPr sz="1100" spc="-15" dirty="0" err="1">
                <a:solidFill>
                  <a:schemeClr val="bg1"/>
                </a:solidFill>
                <a:latin typeface="微软雅黑"/>
              </a:rPr>
              <a:t>扫码开锁</a:t>
            </a:r>
            <a:endParaRPr sz="1100" spc="-15" dirty="0">
              <a:solidFill>
                <a:schemeClr val="bg1"/>
              </a:solidFill>
              <a:latin typeface="微软雅黑"/>
            </a:endParaRPr>
          </a:p>
          <a:p>
            <a:pPr marL="88900">
              <a:lnSpc>
                <a:spcPct val="100000"/>
              </a:lnSpc>
              <a:spcBef>
                <a:spcPts val="840"/>
              </a:spcBef>
              <a:tabLst>
                <a:tab pos="375285" algn="l"/>
              </a:tabLst>
            </a:pPr>
            <a:r>
              <a:rPr lang="zh-CN" altLang="en-US" sz="1100" spc="15" dirty="0">
                <a:solidFill>
                  <a:schemeClr val="bg1"/>
                </a:solidFill>
                <a:latin typeface="Wingdings"/>
                <a:cs typeface="Wingdings"/>
              </a:rPr>
              <a:t></a:t>
            </a:r>
            <a:r>
              <a:rPr lang="zh-CN" altLang="en-US" sz="1100" spc="15" dirty="0">
                <a:solidFill>
                  <a:schemeClr val="bg1"/>
                </a:solidFill>
                <a:latin typeface="Times New Roman"/>
                <a:cs typeface="Times New Roman"/>
              </a:rPr>
              <a:t>	</a:t>
            </a:r>
            <a:r>
              <a:rPr sz="1100" spc="-15" dirty="0" err="1">
                <a:solidFill>
                  <a:schemeClr val="bg1"/>
                </a:solidFill>
                <a:latin typeface="微软雅黑"/>
              </a:rPr>
              <a:t>在线支付</a:t>
            </a:r>
            <a:endParaRPr sz="1100" spc="-15" dirty="0">
              <a:solidFill>
                <a:schemeClr val="bg1"/>
              </a:solidFill>
              <a:latin typeface="微软雅黑"/>
            </a:endParaRPr>
          </a:p>
          <a:p>
            <a:pPr marL="88900">
              <a:lnSpc>
                <a:spcPct val="100000"/>
              </a:lnSpc>
              <a:spcBef>
                <a:spcPts val="840"/>
              </a:spcBef>
              <a:tabLst>
                <a:tab pos="375285" algn="l"/>
              </a:tabLst>
            </a:pPr>
            <a:r>
              <a:rPr lang="zh-CN" altLang="en-US" sz="1100" spc="15" dirty="0">
                <a:solidFill>
                  <a:schemeClr val="bg1"/>
                </a:solidFill>
                <a:latin typeface="Wingdings"/>
                <a:cs typeface="Wingdings"/>
              </a:rPr>
              <a:t></a:t>
            </a:r>
            <a:r>
              <a:rPr lang="zh-CN" altLang="en-US" sz="1100" spc="15" dirty="0">
                <a:solidFill>
                  <a:schemeClr val="bg1"/>
                </a:solidFill>
                <a:latin typeface="Times New Roman"/>
                <a:cs typeface="Times New Roman"/>
              </a:rPr>
              <a:t>	</a:t>
            </a:r>
            <a:r>
              <a:rPr sz="1100" spc="-15" dirty="0" err="1">
                <a:solidFill>
                  <a:schemeClr val="bg1"/>
                </a:solidFill>
                <a:latin typeface="微软雅黑"/>
              </a:rPr>
              <a:t>骑行历史记录</a:t>
            </a:r>
            <a:endParaRPr sz="1100" spc="-15" dirty="0">
              <a:solidFill>
                <a:schemeClr val="bg1"/>
              </a:solidFill>
              <a:latin typeface="微软雅黑"/>
            </a:endParaRPr>
          </a:p>
        </p:txBody>
      </p:sp>
    </p:spTree>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txBox="1">
            <a:spLocks/>
          </p:cNvSpPr>
          <p:nvPr/>
        </p:nvSpPr>
        <p:spPr>
          <a:xfrm>
            <a:off x="341868" y="123580"/>
            <a:ext cx="6534295" cy="432590"/>
          </a:xfrm>
          <a:prstGeom prst="rect">
            <a:avLst/>
          </a:prstGeom>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智能电动车</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文本框 14"/>
          <p:cNvSpPr txBox="1"/>
          <p:nvPr/>
        </p:nvSpPr>
        <p:spPr>
          <a:xfrm>
            <a:off x="129542" y="772368"/>
            <a:ext cx="3796946" cy="1715770"/>
          </a:xfrm>
          <a:prstGeom prst="rect">
            <a:avLst/>
          </a:prstGeom>
          <a:solidFill>
            <a:schemeClr val="bg1"/>
          </a:solidFill>
        </p:spPr>
        <p:txBody>
          <a:bodyPr wrap="square" rtlCol="0">
            <a:noAutofit/>
          </a:bodyPr>
          <a:lstStyle/>
          <a:p>
            <a:pPr marL="0" marR="0" lvl="0" indent="0" algn="l" defTabSz="914400" rtl="0" eaLnBrk="0" fontAlgn="base" latinLnBrk="0" hangingPunct="0">
              <a:lnSpc>
                <a:spcPct val="150000"/>
              </a:lnSpc>
              <a:spcBef>
                <a:spcPct val="20000"/>
              </a:spcBef>
              <a:spcAft>
                <a:spcPct val="0"/>
              </a:spcAft>
              <a:buClrTx/>
              <a:buSzTx/>
              <a:buFontTx/>
              <a:buNone/>
              <a:tabLst/>
              <a:defRPr/>
            </a:pPr>
            <a:r>
              <a:rPr lang="zh-CN" altLang="zh-CN" sz="1400" kern="0" dirty="0">
                <a:latin typeface="微软雅黑" pitchFamily="34" charset="-122"/>
                <a:ea typeface="微软雅黑" pitchFamily="34" charset="-122"/>
                <a:cs typeface="Times New Roman" pitchFamily="18" charset="0"/>
              </a:rPr>
              <a:t>通过在电动车控制器或仪表盘上安装具备定位功能的</a:t>
            </a:r>
            <a:r>
              <a:rPr lang="zh-CN" altLang="zh-CN" sz="1400" b="1" kern="0" dirty="0">
                <a:latin typeface="微软雅黑" pitchFamily="34" charset="-122"/>
                <a:ea typeface="微软雅黑" pitchFamily="34" charset="-122"/>
                <a:cs typeface="Times New Roman" pitchFamily="18" charset="0"/>
              </a:rPr>
              <a:t>智能防盗终端</a:t>
            </a:r>
            <a:r>
              <a:rPr lang="zh-CN" altLang="zh-CN" sz="1400" kern="0" dirty="0">
                <a:latin typeface="微软雅黑" pitchFamily="34" charset="-122"/>
                <a:ea typeface="微软雅黑" pitchFamily="34" charset="-122"/>
                <a:cs typeface="Times New Roman" pitchFamily="18" charset="0"/>
              </a:rPr>
              <a:t>，对电动车电压、故障代码、操作指令等数据进行读取和采集，从而实现</a:t>
            </a:r>
            <a:r>
              <a:rPr lang="zh-CN" altLang="zh-CN" sz="1400" kern="0" dirty="0">
                <a:solidFill>
                  <a:srgbClr val="FF0000"/>
                </a:solidFill>
                <a:latin typeface="微软雅黑" pitchFamily="34" charset="-122"/>
                <a:ea typeface="微软雅黑" pitchFamily="34" charset="-122"/>
                <a:cs typeface="Times New Roman" pitchFamily="18" charset="0"/>
              </a:rPr>
              <a:t>车辆信息远程访问、实时定位、防盗跟踪、移动报警</a:t>
            </a:r>
            <a:r>
              <a:rPr lang="zh-CN" altLang="zh-CN" sz="1400" kern="0" dirty="0">
                <a:latin typeface="微软雅黑" pitchFamily="34" charset="-122"/>
                <a:ea typeface="微软雅黑" pitchFamily="34" charset="-122"/>
                <a:cs typeface="Times New Roman" pitchFamily="18" charset="0"/>
              </a:rPr>
              <a:t>等功能。</a:t>
            </a:r>
          </a:p>
        </p:txBody>
      </p:sp>
      <p:pic>
        <p:nvPicPr>
          <p:cNvPr id="5" name="图片 4"/>
          <p:cNvPicPr>
            <a:picLocks noChangeAspect="1"/>
          </p:cNvPicPr>
          <p:nvPr/>
        </p:nvPicPr>
        <p:blipFill>
          <a:blip r:embed="rId2" cstate="print">
            <a:extLst>
              <a:ext uri="{BEBA8EAE-BF5A-486C-A8C5-ECC9F3942E4B}">
                <a14:imgProps xmlns:a14="http://schemas.microsoft.com/office/drawing/2010/main" xmlns="">
                  <a14:imgLayer r:embed="rId3">
                    <a14:imgEffect>
                      <a14:backgroundRemoval t="0" b="100000" l="0" r="100000"/>
                    </a14:imgEffect>
                  </a14:imgLayer>
                </a14:imgProps>
              </a:ext>
              <a:ext uri="{28A0092B-C50C-407E-A947-70E740481C1C}">
                <a14:useLocalDpi xmlns:a14="http://schemas.microsoft.com/office/drawing/2010/main" xmlns="" val="0"/>
              </a:ext>
            </a:extLst>
          </a:blip>
          <a:stretch>
            <a:fillRect/>
          </a:stretch>
        </p:blipFill>
        <p:spPr>
          <a:xfrm>
            <a:off x="5200740" y="990112"/>
            <a:ext cx="737344" cy="528788"/>
          </a:xfrm>
          <a:prstGeom prst="rect">
            <a:avLst/>
          </a:prstGeom>
          <a:ln>
            <a:noFill/>
          </a:ln>
          <a:effectLst>
            <a:outerShdw blurRad="50800" dist="38100" dir="2700000" algn="tl" rotWithShape="0">
              <a:prstClr val="black">
                <a:alpha val="40000"/>
              </a:prstClr>
            </a:outerShdw>
          </a:effectLst>
        </p:spPr>
      </p:pic>
      <p:pic>
        <p:nvPicPr>
          <p:cNvPr id="6" name="图片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4027" b="100000" l="0" r="100000"/>
                    </a14:imgEffect>
                  </a14:imgLayer>
                </a14:imgProps>
              </a:ext>
              <a:ext uri="{28A0092B-C50C-407E-A947-70E740481C1C}">
                <a14:useLocalDpi xmlns:a14="http://schemas.microsoft.com/office/drawing/2010/main" xmlns="" val="0"/>
              </a:ext>
            </a:extLst>
          </a:blip>
          <a:stretch>
            <a:fillRect/>
          </a:stretch>
        </p:blipFill>
        <p:spPr>
          <a:xfrm>
            <a:off x="6000731" y="964274"/>
            <a:ext cx="797170" cy="622034"/>
          </a:xfrm>
          <a:prstGeom prst="rect">
            <a:avLst/>
          </a:prstGeom>
          <a:ln>
            <a:noFill/>
          </a:ln>
          <a:effectLst>
            <a:outerShdw blurRad="50800" dist="38100" dir="2700000" algn="tl" rotWithShape="0">
              <a:prstClr val="black">
                <a:alpha val="40000"/>
              </a:prstClr>
            </a:outerShdw>
          </a:effectLst>
        </p:spPr>
      </p:pic>
      <p:pic>
        <p:nvPicPr>
          <p:cNvPr id="7" name="图片 1"/>
          <p:cNvPicPr>
            <a:picLocks noChangeAspect="1"/>
          </p:cNvPicPr>
          <p:nvPr/>
        </p:nvPicPr>
        <p:blipFill>
          <a:blip r:embed="rId6" cstate="print">
            <a:extLst>
              <a:ext uri="{BEBA8EAE-BF5A-486C-A8C5-ECC9F3942E4B}">
                <a14:imgProps xmlns:a14="http://schemas.microsoft.com/office/drawing/2010/main" xmlns="">
                  <a14:imgLayer r:embed="rId7">
                    <a14:imgEffect>
                      <a14:backgroundRemoval t="2151" b="100000" l="0" r="97942"/>
                    </a14:imgEffect>
                  </a14:imgLayer>
                </a14:imgProps>
              </a:ext>
              <a:ext uri="{28A0092B-C50C-407E-A947-70E740481C1C}">
                <a14:useLocalDpi xmlns:a14="http://schemas.microsoft.com/office/drawing/2010/main" xmlns="" val="0"/>
              </a:ext>
            </a:extLst>
          </a:blip>
          <a:srcRect/>
          <a:stretch>
            <a:fillRect/>
          </a:stretch>
        </p:blipFill>
        <p:spPr bwMode="auto">
          <a:xfrm>
            <a:off x="4642518" y="2671331"/>
            <a:ext cx="886654" cy="676711"/>
          </a:xfrm>
          <a:prstGeom prst="rect">
            <a:avLst/>
          </a:prstGeom>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矩形 7"/>
          <p:cNvSpPr/>
          <p:nvPr/>
        </p:nvSpPr>
        <p:spPr>
          <a:xfrm>
            <a:off x="4494829" y="2494912"/>
            <a:ext cx="825867" cy="295978"/>
          </a:xfrm>
          <a:prstGeom prst="rect">
            <a:avLst/>
          </a:prstGeom>
        </p:spPr>
        <p:txBody>
          <a:bodyPr wrap="none">
            <a:spAutoFit/>
          </a:bodyPr>
          <a:lstStyle/>
          <a:p>
            <a:pPr marL="0" marR="0" lvl="0" indent="0" algn="l" defTabSz="914400" rtl="0" eaLnBrk="0" fontAlgn="base" latinLnBrk="0" hangingPunct="0">
              <a:lnSpc>
                <a:spcPct val="150000"/>
              </a:lnSpc>
              <a:spcBef>
                <a:spcPct val="20000"/>
              </a:spcBef>
              <a:spcAft>
                <a:spcPct val="0"/>
              </a:spcAft>
              <a:buClrTx/>
              <a:buSzTx/>
              <a:buFontTx/>
              <a:buNone/>
              <a:tabLst/>
              <a:defRPr/>
            </a:pPr>
            <a:r>
              <a:rPr kumimoji="0" lang="zh-CN" alt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接入控制器</a:t>
            </a:r>
            <a:endParaRPr kumimoji="0" lang="zh-CN"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9" name="TextBox 16"/>
          <p:cNvSpPr>
            <a:spLocks noChangeArrowheads="1"/>
          </p:cNvSpPr>
          <p:nvPr/>
        </p:nvSpPr>
        <p:spPr bwMode="auto">
          <a:xfrm>
            <a:off x="7130008" y="1570388"/>
            <a:ext cx="161845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chemeClr val="bg1"/>
                </a:solidFill>
                <a:effectLst/>
                <a:uLnTx/>
                <a:uFillTx/>
                <a:latin typeface="Adobe 黑体 Std R" pitchFamily="34" charset="-122"/>
                <a:ea typeface="Adobe 黑体 Std R" pitchFamily="34" charset="-122"/>
                <a:cs typeface="+mn-cs"/>
                <a:sym typeface="Arial" panose="020B0604020202020204" pitchFamily="34" charset="0"/>
              </a:rPr>
              <a:t>智能电动车平台服务</a:t>
            </a:r>
          </a:p>
        </p:txBody>
      </p:sp>
      <p:pic>
        <p:nvPicPr>
          <p:cNvPr id="10" name="图片 1"/>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503531" y="1024900"/>
            <a:ext cx="227478" cy="433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图片 10"/>
          <p:cNvPicPr>
            <a:picLocks noChangeAspect="1"/>
          </p:cNvPicPr>
          <p:nvPr/>
        </p:nvPicPr>
        <p:blipFill>
          <a:blip r:embed="rId9" cstate="print"/>
          <a:stretch>
            <a:fillRect/>
          </a:stretch>
        </p:blipFill>
        <p:spPr>
          <a:xfrm>
            <a:off x="7282251" y="1031953"/>
            <a:ext cx="1180798" cy="459658"/>
          </a:xfrm>
          <a:prstGeom prst="rect">
            <a:avLst/>
          </a:prstGeom>
        </p:spPr>
      </p:pic>
      <p:pic>
        <p:nvPicPr>
          <p:cNvPr id="12" name="图片 1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4640910" y="2899722"/>
            <a:ext cx="1969712" cy="1296829"/>
          </a:xfrm>
          <a:prstGeom prst="rect">
            <a:avLst/>
          </a:prstGeom>
        </p:spPr>
      </p:pic>
      <p:pic>
        <p:nvPicPr>
          <p:cNvPr id="13" name="图片 12"/>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4149782" y="1103800"/>
            <a:ext cx="611959" cy="394619"/>
          </a:xfrm>
          <a:prstGeom prst="rect">
            <a:avLst/>
          </a:prstGeom>
          <a:solidFill>
            <a:srgbClr val="78A6DE"/>
          </a:solidFill>
          <a:ln>
            <a:noFill/>
          </a:ln>
        </p:spPr>
      </p:pic>
      <p:sp>
        <p:nvSpPr>
          <p:cNvPr id="14" name="TextBox 16"/>
          <p:cNvSpPr>
            <a:spLocks noChangeArrowheads="1"/>
          </p:cNvSpPr>
          <p:nvPr/>
        </p:nvSpPr>
        <p:spPr bwMode="auto">
          <a:xfrm>
            <a:off x="4030049" y="1569738"/>
            <a:ext cx="86107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chemeClr val="bg1"/>
                </a:solidFill>
                <a:effectLst/>
                <a:uLnTx/>
                <a:uFillTx/>
                <a:latin typeface="+mn-ea"/>
                <a:ea typeface="+mn-ea"/>
                <a:cs typeface="+mn-cs"/>
                <a:sym typeface="Arial" panose="020B0604020202020204" pitchFamily="34" charset="0"/>
              </a:rPr>
              <a:t>物联网卡</a:t>
            </a:r>
          </a:p>
        </p:txBody>
      </p:sp>
      <p:sp>
        <p:nvSpPr>
          <p:cNvPr id="15" name="TextBox 16"/>
          <p:cNvSpPr>
            <a:spLocks noChangeArrowheads="1"/>
          </p:cNvSpPr>
          <p:nvPr/>
        </p:nvSpPr>
        <p:spPr bwMode="auto">
          <a:xfrm>
            <a:off x="5479864" y="1596797"/>
            <a:ext cx="124553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chemeClr val="bg1"/>
                </a:solidFill>
                <a:effectLst/>
                <a:uLnTx/>
                <a:uFillTx/>
                <a:latin typeface="Adobe 黑体 Std R" pitchFamily="34" charset="-122"/>
                <a:ea typeface="Adobe 黑体 Std R" pitchFamily="34" charset="-122"/>
                <a:cs typeface="+mn-cs"/>
                <a:sym typeface="Arial" panose="020B0604020202020204" pitchFamily="34" charset="0"/>
              </a:rPr>
              <a:t>智能防盗终端</a:t>
            </a:r>
          </a:p>
        </p:txBody>
      </p:sp>
      <p:sp>
        <p:nvSpPr>
          <p:cNvPr id="16" name="加号 15"/>
          <p:cNvSpPr/>
          <p:nvPr/>
        </p:nvSpPr>
        <p:spPr bwMode="auto">
          <a:xfrm>
            <a:off x="4807613" y="1149486"/>
            <a:ext cx="347255" cy="314642"/>
          </a:xfrm>
          <a:prstGeom prst="mathPlus">
            <a:avLst/>
          </a:prstGeom>
          <a:solidFill>
            <a:srgbClr val="78A6D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marL="342900" marR="0" lvl="0" indent="-342900" algn="ctr" defTabSz="914400" rtl="0" eaLnBrk="0" fontAlgn="base" latinLnBrk="0" hangingPunct="0">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7" name="加号 16"/>
          <p:cNvSpPr/>
          <p:nvPr/>
        </p:nvSpPr>
        <p:spPr bwMode="auto">
          <a:xfrm>
            <a:off x="6934996" y="1151596"/>
            <a:ext cx="347255" cy="314642"/>
          </a:xfrm>
          <a:prstGeom prst="mathPlus">
            <a:avLst/>
          </a:prstGeom>
          <a:solidFill>
            <a:srgbClr val="78A6D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marL="342900" marR="0" lvl="0" indent="-342900" algn="ctr" defTabSz="914400" rtl="0" eaLnBrk="0" fontAlgn="base" latinLnBrk="0" hangingPunct="0">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cxnSp>
        <p:nvCxnSpPr>
          <p:cNvPr id="18" name="直接连接符 17"/>
          <p:cNvCxnSpPr>
            <a:cxnSpLocks/>
            <a:stCxn id="19" idx="1"/>
          </p:cNvCxnSpPr>
          <p:nvPr/>
        </p:nvCxnSpPr>
        <p:spPr bwMode="auto">
          <a:xfrm flipH="1">
            <a:off x="5320696" y="2073851"/>
            <a:ext cx="145449" cy="59748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9" name="矩形 18"/>
          <p:cNvSpPr>
            <a:spLocks noChangeArrowheads="1"/>
          </p:cNvSpPr>
          <p:nvPr/>
        </p:nvSpPr>
        <p:spPr bwMode="auto">
          <a:xfrm>
            <a:off x="5466145" y="1873796"/>
            <a:ext cx="1204391" cy="40011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000" dirty="0">
                <a:solidFill>
                  <a:schemeClr val="bg1"/>
                </a:solidFill>
                <a:latin typeface="微软雅黑" panose="020B0503020204020204" pitchFamily="34" charset="-122"/>
                <a:ea typeface="微软雅黑" panose="020B0503020204020204" pitchFamily="34" charset="-122"/>
              </a:rPr>
              <a:t>内置</a:t>
            </a:r>
            <a:r>
              <a:rPr lang="en-US" altLang="zh-CN" sz="1000" dirty="0">
                <a:solidFill>
                  <a:schemeClr val="bg1"/>
                </a:solidFill>
                <a:latin typeface="微软雅黑" panose="020B0503020204020204" pitchFamily="34" charset="-122"/>
                <a:ea typeface="微软雅黑" panose="020B0503020204020204" pitchFamily="34" charset="-122"/>
              </a:rPr>
              <a:t>GPS</a:t>
            </a:r>
            <a:r>
              <a:rPr lang="zh-CN" altLang="en-US" sz="1000" dirty="0">
                <a:solidFill>
                  <a:schemeClr val="bg1"/>
                </a:solidFill>
                <a:latin typeface="微软雅黑" panose="020B0503020204020204" pitchFamily="34" charset="-122"/>
                <a:ea typeface="微软雅黑" panose="020B0503020204020204" pitchFamily="34" charset="-122"/>
              </a:rPr>
              <a:t>和电信</a:t>
            </a:r>
            <a:r>
              <a:rPr lang="en-US" altLang="zh-CN" sz="1000" dirty="0">
                <a:solidFill>
                  <a:schemeClr val="bg1"/>
                </a:solidFill>
                <a:latin typeface="微软雅黑" panose="020B0503020204020204" pitchFamily="34" charset="-122"/>
                <a:ea typeface="微软雅黑" panose="020B0503020204020204" pitchFamily="34" charset="-122"/>
              </a:rPr>
              <a:t>NB-</a:t>
            </a:r>
            <a:r>
              <a:rPr lang="en-US" altLang="zh-CN" sz="1000" dirty="0" err="1">
                <a:solidFill>
                  <a:schemeClr val="bg1"/>
                </a:solidFill>
                <a:latin typeface="微软雅黑" panose="020B0503020204020204" pitchFamily="34" charset="-122"/>
                <a:ea typeface="微软雅黑" panose="020B0503020204020204" pitchFamily="34" charset="-122"/>
              </a:rPr>
              <a:t>IoT</a:t>
            </a:r>
            <a:r>
              <a:rPr lang="zh-CN" altLang="en-US" sz="1000" dirty="0">
                <a:solidFill>
                  <a:schemeClr val="bg1"/>
                </a:solidFill>
                <a:latin typeface="微软雅黑" panose="020B0503020204020204" pitchFamily="34" charset="-122"/>
                <a:ea typeface="微软雅黑" panose="020B0503020204020204" pitchFamily="34" charset="-122"/>
              </a:rPr>
              <a:t>通信模块</a:t>
            </a:r>
          </a:p>
        </p:txBody>
      </p:sp>
      <p:cxnSp>
        <p:nvCxnSpPr>
          <p:cNvPr id="20" name="直接连接符 19"/>
          <p:cNvCxnSpPr>
            <a:cxnSpLocks/>
            <a:stCxn id="9" idx="2"/>
            <a:endCxn id="21" idx="0"/>
          </p:cNvCxnSpPr>
          <p:nvPr/>
        </p:nvCxnSpPr>
        <p:spPr bwMode="auto">
          <a:xfrm>
            <a:off x="7939236" y="1847387"/>
            <a:ext cx="60319" cy="26953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21" name="图片 20"/>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7268100" y="2116917"/>
            <a:ext cx="1462909" cy="2352138"/>
          </a:xfrm>
          <a:prstGeom prst="rect">
            <a:avLst/>
          </a:prstGeom>
        </p:spPr>
      </p:pic>
      <p:grpSp>
        <p:nvGrpSpPr>
          <p:cNvPr id="22" name="组合 17"/>
          <p:cNvGrpSpPr/>
          <p:nvPr/>
        </p:nvGrpSpPr>
        <p:grpSpPr>
          <a:xfrm>
            <a:off x="250689" y="2704336"/>
            <a:ext cx="3583762" cy="2007911"/>
            <a:chOff x="2567700" y="979887"/>
            <a:chExt cx="4326895" cy="3754822"/>
          </a:xfrm>
        </p:grpSpPr>
        <p:sp>
          <p:nvSpPr>
            <p:cNvPr id="23" name="Rectangle 4"/>
            <p:cNvSpPr>
              <a:spLocks noChangeArrowheads="1"/>
            </p:cNvSpPr>
            <p:nvPr/>
          </p:nvSpPr>
          <p:spPr bwMode="gray">
            <a:xfrm>
              <a:off x="2567700" y="997531"/>
              <a:ext cx="1662271" cy="719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Clr>
                  <a:srgbClr val="FF0066"/>
                </a:buClr>
                <a:buSzPct val="75000"/>
                <a:buFont typeface="Wingdings" panose="05000000000000000000" pitchFamily="2" charset="2"/>
                <a:buNone/>
              </a:pPr>
              <a:r>
                <a:rPr lang="zh-CN" altLang="zh-CN" sz="1000" b="1" dirty="0">
                  <a:solidFill>
                    <a:schemeClr val="bg1"/>
                  </a:solidFill>
                  <a:latin typeface="微软雅黑" panose="020B0503020204020204" pitchFamily="34" charset="-122"/>
                  <a:ea typeface="微软雅黑" panose="020B0503020204020204" pitchFamily="34" charset="-122"/>
                </a:rPr>
                <a:t>面向购车用户</a:t>
              </a:r>
              <a:endParaRPr lang="en-US" altLang="zh-CN" sz="1000" b="1" dirty="0">
                <a:solidFill>
                  <a:schemeClr val="bg1"/>
                </a:solidFill>
                <a:latin typeface="微软雅黑" panose="020B0503020204020204" pitchFamily="34" charset="-122"/>
                <a:ea typeface="微软雅黑" panose="020B0503020204020204" pitchFamily="34" charset="-122"/>
              </a:endParaRPr>
            </a:p>
            <a:p>
              <a:pPr algn="ctr" eaLnBrk="1" hangingPunct="1">
                <a:spcBef>
                  <a:spcPct val="0"/>
                </a:spcBef>
                <a:buClr>
                  <a:srgbClr val="FF0066"/>
                </a:buClr>
                <a:buSzPct val="75000"/>
                <a:buFont typeface="Wingdings" panose="05000000000000000000" pitchFamily="2" charset="2"/>
                <a:buNone/>
              </a:pPr>
              <a:r>
                <a:rPr lang="zh-CN" altLang="en-US" sz="900" b="1" dirty="0">
                  <a:solidFill>
                    <a:schemeClr val="bg1"/>
                  </a:solidFill>
                  <a:latin typeface="微软雅黑" panose="020B0503020204020204" pitchFamily="34" charset="-122"/>
                  <a:ea typeface="微软雅黑" panose="020B0503020204020204" pitchFamily="34" charset="-122"/>
                </a:rPr>
                <a:t>（</a:t>
              </a:r>
              <a:r>
                <a:rPr lang="en-US" altLang="zh-CN" sz="900" b="1" dirty="0">
                  <a:solidFill>
                    <a:schemeClr val="bg1"/>
                  </a:solidFill>
                  <a:latin typeface="微软雅黑" panose="020B0503020204020204" pitchFamily="34" charset="-122"/>
                  <a:ea typeface="微软雅黑" panose="020B0503020204020204" pitchFamily="34" charset="-122"/>
                </a:rPr>
                <a:t>APP</a:t>
              </a:r>
              <a:r>
                <a:rPr lang="zh-CN" altLang="en-US" sz="900" b="1" dirty="0">
                  <a:solidFill>
                    <a:schemeClr val="bg1"/>
                  </a:solidFill>
                  <a:latin typeface="微软雅黑" panose="020B0503020204020204" pitchFamily="34" charset="-122"/>
                  <a:ea typeface="微软雅黑" panose="020B0503020204020204" pitchFamily="34" charset="-122"/>
                </a:rPr>
                <a:t>）</a:t>
              </a:r>
              <a:endParaRPr lang="en-US" altLang="zh-CN" sz="900" b="1" dirty="0">
                <a:solidFill>
                  <a:schemeClr val="bg1"/>
                </a:solidFill>
                <a:latin typeface="微软雅黑" panose="020B0503020204020204" pitchFamily="34" charset="-122"/>
                <a:ea typeface="微软雅黑" panose="020B0503020204020204" pitchFamily="34" charset="-122"/>
              </a:endParaRPr>
            </a:p>
          </p:txBody>
        </p:sp>
        <p:sp>
          <p:nvSpPr>
            <p:cNvPr id="24" name="Rectangle 6"/>
            <p:cNvSpPr>
              <a:spLocks noChangeArrowheads="1"/>
            </p:cNvSpPr>
            <p:nvPr/>
          </p:nvSpPr>
          <p:spPr bwMode="gray">
            <a:xfrm>
              <a:off x="4426267" y="979887"/>
              <a:ext cx="2468328" cy="719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Clr>
                  <a:srgbClr val="FF0066"/>
                </a:buClr>
                <a:buSzPct val="75000"/>
                <a:buFont typeface="Wingdings" panose="05000000000000000000" pitchFamily="2" charset="2"/>
                <a:buNone/>
              </a:pPr>
              <a:r>
                <a:rPr lang="zh-CN" altLang="en-US" sz="1000" b="1" dirty="0">
                  <a:solidFill>
                    <a:schemeClr val="bg1"/>
                  </a:solidFill>
                  <a:latin typeface="微软雅黑" panose="020B0503020204020204" pitchFamily="34" charset="-122"/>
                  <a:ea typeface="微软雅黑" panose="020B0503020204020204" pitchFamily="34" charset="-122"/>
                </a:rPr>
                <a:t>面向车厂</a:t>
              </a:r>
              <a:endParaRPr lang="en-US" altLang="zh-CN" sz="1000" b="1" dirty="0">
                <a:solidFill>
                  <a:schemeClr val="bg1"/>
                </a:solidFill>
                <a:latin typeface="微软雅黑" panose="020B0503020204020204" pitchFamily="34" charset="-122"/>
                <a:ea typeface="微软雅黑" panose="020B0503020204020204" pitchFamily="34" charset="-122"/>
              </a:endParaRPr>
            </a:p>
            <a:p>
              <a:pPr algn="ctr" eaLnBrk="1" hangingPunct="1">
                <a:spcBef>
                  <a:spcPct val="0"/>
                </a:spcBef>
                <a:buClr>
                  <a:srgbClr val="FF0066"/>
                </a:buClr>
                <a:buSzPct val="75000"/>
                <a:buFont typeface="Wingdings" panose="05000000000000000000" pitchFamily="2" charset="2"/>
                <a:buNone/>
              </a:pPr>
              <a:r>
                <a:rPr lang="zh-CN" altLang="en-US" sz="900" b="1" dirty="0">
                  <a:solidFill>
                    <a:schemeClr val="bg1"/>
                  </a:solidFill>
                  <a:latin typeface="微软雅黑" panose="020B0503020204020204" pitchFamily="34" charset="-122"/>
                  <a:ea typeface="微软雅黑" panose="020B0503020204020204" pitchFamily="34" charset="-122"/>
                </a:rPr>
                <a:t>（用户管理系统、数据分析平台）</a:t>
              </a:r>
              <a:endParaRPr lang="en-US" altLang="zh-CN" sz="900" b="1" dirty="0">
                <a:solidFill>
                  <a:schemeClr val="bg1"/>
                </a:solidFill>
                <a:latin typeface="微软雅黑" panose="020B0503020204020204" pitchFamily="34" charset="-122"/>
                <a:ea typeface="微软雅黑" panose="020B0503020204020204" pitchFamily="34" charset="-122"/>
              </a:endParaRPr>
            </a:p>
          </p:txBody>
        </p:sp>
        <p:sp>
          <p:nvSpPr>
            <p:cNvPr id="25" name="Rectangle 8"/>
            <p:cNvSpPr>
              <a:spLocks noChangeArrowheads="1"/>
            </p:cNvSpPr>
            <p:nvPr/>
          </p:nvSpPr>
          <p:spPr bwMode="gray">
            <a:xfrm>
              <a:off x="2586435" y="4044053"/>
              <a:ext cx="1907038" cy="690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Clr>
                  <a:srgbClr val="FF0066"/>
                </a:buClr>
                <a:buSzPct val="75000"/>
                <a:buFont typeface="Wingdings" panose="05000000000000000000" pitchFamily="2" charset="2"/>
                <a:buNone/>
              </a:pPr>
              <a:r>
                <a:rPr lang="zh-CN" altLang="en-US" sz="900" b="1" dirty="0">
                  <a:solidFill>
                    <a:schemeClr val="bg1"/>
                  </a:solidFill>
                  <a:latin typeface="微软雅黑" panose="020B0503020204020204" pitchFamily="34" charset="-122"/>
                  <a:ea typeface="微软雅黑" panose="020B0503020204020204" pitchFamily="34" charset="-122"/>
                </a:rPr>
                <a:t>面向经销商</a:t>
              </a:r>
              <a:endParaRPr lang="en-US" altLang="zh-CN" sz="900" b="1" dirty="0">
                <a:solidFill>
                  <a:schemeClr val="bg1"/>
                </a:solidFill>
                <a:latin typeface="微软雅黑" panose="020B0503020204020204" pitchFamily="34" charset="-122"/>
                <a:ea typeface="微软雅黑" panose="020B0503020204020204" pitchFamily="34" charset="-122"/>
              </a:endParaRPr>
            </a:p>
            <a:p>
              <a:pPr algn="ctr" eaLnBrk="1" hangingPunct="1">
                <a:spcBef>
                  <a:spcPct val="0"/>
                </a:spcBef>
                <a:buClr>
                  <a:srgbClr val="FF0066"/>
                </a:buClr>
                <a:buSzPct val="75000"/>
                <a:buFont typeface="Wingdings" panose="05000000000000000000" pitchFamily="2" charset="2"/>
                <a:buNone/>
              </a:pPr>
              <a:r>
                <a:rPr lang="zh-CN" altLang="en-US" sz="900" b="1" dirty="0">
                  <a:solidFill>
                    <a:schemeClr val="bg1"/>
                  </a:solidFill>
                  <a:latin typeface="微软雅黑" panose="020B0503020204020204" pitchFamily="34" charset="-122"/>
                  <a:ea typeface="微软雅黑" panose="020B0503020204020204" pitchFamily="34" charset="-122"/>
                </a:rPr>
                <a:t>（用户管理系统</a:t>
              </a:r>
              <a:r>
                <a:rPr lang="en-US" altLang="zh-CN" sz="900" b="1" dirty="0">
                  <a:solidFill>
                    <a:schemeClr val="bg1"/>
                  </a:solidFill>
                  <a:latin typeface="微软雅黑" panose="020B0503020204020204" pitchFamily="34" charset="-122"/>
                  <a:ea typeface="微软雅黑" panose="020B0503020204020204" pitchFamily="34" charset="-122"/>
                </a:rPr>
                <a:t>web</a:t>
              </a:r>
              <a:r>
                <a:rPr lang="zh-CN" altLang="en-US" sz="900" b="1" dirty="0">
                  <a:solidFill>
                    <a:schemeClr val="bg1"/>
                  </a:solidFill>
                  <a:latin typeface="微软雅黑" panose="020B0503020204020204" pitchFamily="34" charset="-122"/>
                  <a:ea typeface="微软雅黑" panose="020B0503020204020204" pitchFamily="34" charset="-122"/>
                </a:rPr>
                <a:t>端）</a:t>
              </a:r>
              <a:endParaRPr lang="en-US" altLang="zh-CN" sz="900" b="1" dirty="0">
                <a:solidFill>
                  <a:schemeClr val="bg1"/>
                </a:solidFill>
                <a:latin typeface="微软雅黑" panose="020B0503020204020204" pitchFamily="34" charset="-122"/>
                <a:ea typeface="微软雅黑" panose="020B0503020204020204" pitchFamily="34" charset="-122"/>
              </a:endParaRPr>
            </a:p>
          </p:txBody>
        </p:sp>
        <p:sp>
          <p:nvSpPr>
            <p:cNvPr id="26" name="Rectangle 10"/>
            <p:cNvSpPr>
              <a:spLocks noChangeArrowheads="1"/>
            </p:cNvSpPr>
            <p:nvPr/>
          </p:nvSpPr>
          <p:spPr bwMode="gray">
            <a:xfrm>
              <a:off x="4829122" y="4036840"/>
              <a:ext cx="1283275" cy="690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Clr>
                  <a:srgbClr val="FF0066"/>
                </a:buClr>
                <a:buSzPct val="75000"/>
                <a:buFont typeface="Wingdings" panose="05000000000000000000" pitchFamily="2" charset="2"/>
                <a:buNone/>
              </a:pPr>
              <a:r>
                <a:rPr lang="zh-CN" altLang="en-US" sz="900" b="1" dirty="0">
                  <a:solidFill>
                    <a:schemeClr val="bg1"/>
                  </a:solidFill>
                  <a:latin typeface="微软雅黑" panose="020B0503020204020204" pitchFamily="34" charset="-122"/>
                  <a:ea typeface="微软雅黑" panose="020B0503020204020204" pitchFamily="34" charset="-122"/>
                </a:rPr>
                <a:t>面向公安局</a:t>
              </a:r>
              <a:endParaRPr lang="en-US" altLang="zh-CN" sz="900" b="1" dirty="0">
                <a:solidFill>
                  <a:schemeClr val="bg1"/>
                </a:solidFill>
                <a:latin typeface="微软雅黑" panose="020B0503020204020204" pitchFamily="34" charset="-122"/>
                <a:ea typeface="微软雅黑" panose="020B0503020204020204" pitchFamily="34" charset="-122"/>
              </a:endParaRPr>
            </a:p>
            <a:p>
              <a:pPr algn="ctr" eaLnBrk="1" hangingPunct="1">
                <a:spcBef>
                  <a:spcPct val="0"/>
                </a:spcBef>
                <a:buClr>
                  <a:srgbClr val="FF0066"/>
                </a:buClr>
                <a:buSzPct val="75000"/>
                <a:buFont typeface="Wingdings" panose="05000000000000000000" pitchFamily="2" charset="2"/>
                <a:buNone/>
              </a:pPr>
              <a:r>
                <a:rPr lang="zh-CN" altLang="en-US" sz="900" b="1" dirty="0">
                  <a:solidFill>
                    <a:schemeClr val="bg1"/>
                  </a:solidFill>
                  <a:latin typeface="微软雅黑" panose="020B0503020204020204" pitchFamily="34" charset="-122"/>
                  <a:ea typeface="微软雅黑" panose="020B0503020204020204" pitchFamily="34" charset="-122"/>
                </a:rPr>
                <a:t>（公安定位入口）</a:t>
              </a:r>
              <a:endParaRPr lang="en-US" altLang="zh-CN" sz="900" b="1" dirty="0">
                <a:solidFill>
                  <a:schemeClr val="bg1"/>
                </a:solidFill>
                <a:latin typeface="微软雅黑" panose="020B0503020204020204" pitchFamily="34" charset="-122"/>
                <a:ea typeface="微软雅黑" panose="020B0503020204020204" pitchFamily="34" charset="-122"/>
              </a:endParaRPr>
            </a:p>
          </p:txBody>
        </p:sp>
        <p:pic>
          <p:nvPicPr>
            <p:cNvPr id="27" name="Picture 3" descr="D:\PPT素材\icon收集\policeman.pn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937950" y="3019403"/>
              <a:ext cx="991641" cy="982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8" name="组合 53"/>
            <p:cNvGrpSpPr>
              <a:grpSpLocks/>
            </p:cNvGrpSpPr>
            <p:nvPr/>
          </p:nvGrpSpPr>
          <p:grpSpPr bwMode="auto">
            <a:xfrm>
              <a:off x="3587478" y="1870279"/>
              <a:ext cx="1662272" cy="1718125"/>
              <a:chOff x="3608388" y="2099965"/>
              <a:chExt cx="1660525" cy="1612900"/>
            </a:xfrm>
          </p:grpSpPr>
          <p:grpSp>
            <p:nvGrpSpPr>
              <p:cNvPr id="32" name="Group 33"/>
              <p:cNvGrpSpPr>
                <a:grpSpLocks/>
              </p:cNvGrpSpPr>
              <p:nvPr/>
            </p:nvGrpSpPr>
            <p:grpSpPr bwMode="auto">
              <a:xfrm>
                <a:off x="3608388" y="2099965"/>
                <a:ext cx="1660525" cy="1612900"/>
                <a:chOff x="2457" y="2000"/>
                <a:chExt cx="901" cy="888"/>
              </a:xfrm>
            </p:grpSpPr>
            <p:pic>
              <p:nvPicPr>
                <p:cNvPr id="34" name="Picture 34" descr="circuler_1"/>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gray">
                <a:xfrm>
                  <a:off x="2457" y="2000"/>
                  <a:ext cx="901" cy="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Oval 35"/>
                <p:cNvSpPr>
                  <a:spLocks noChangeArrowheads="1"/>
                </p:cNvSpPr>
                <p:nvPr/>
              </p:nvSpPr>
              <p:spPr bwMode="gray">
                <a:xfrm>
                  <a:off x="2457" y="2000"/>
                  <a:ext cx="895" cy="888"/>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w="57150" algn="ctr">
                  <a:solidFill>
                    <a:srgbClr val="F8F8F8"/>
                  </a:solidFill>
                  <a:round/>
                  <a:headEnd/>
                  <a:tailEnd/>
                </a:ln>
                <a:effectLs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endParaRPr lang="zh-CN" altLang="en-US" sz="1100">
                    <a:solidFill>
                      <a:schemeClr val="bg1"/>
                    </a:solidFill>
                  </a:endParaRPr>
                </a:p>
              </p:txBody>
            </p:sp>
            <p:grpSp>
              <p:nvGrpSpPr>
                <p:cNvPr id="36" name="Group 37"/>
                <p:cNvGrpSpPr>
                  <a:grpSpLocks/>
                </p:cNvGrpSpPr>
                <p:nvPr/>
              </p:nvGrpSpPr>
              <p:grpSpPr bwMode="auto">
                <a:xfrm rot="-1297425" flipH="1" flipV="1">
                  <a:off x="2525" y="2693"/>
                  <a:ext cx="781" cy="188"/>
                  <a:chOff x="2532" y="1051"/>
                  <a:chExt cx="893" cy="246"/>
                </a:xfrm>
              </p:grpSpPr>
              <p:grpSp>
                <p:nvGrpSpPr>
                  <p:cNvPr id="37" name="Group 38"/>
                  <p:cNvGrpSpPr>
                    <a:grpSpLocks/>
                  </p:cNvGrpSpPr>
                  <p:nvPr/>
                </p:nvGrpSpPr>
                <p:grpSpPr bwMode="auto">
                  <a:xfrm>
                    <a:off x="2532" y="1051"/>
                    <a:ext cx="743" cy="185"/>
                    <a:chOff x="1565" y="2568"/>
                    <a:chExt cx="1118" cy="279"/>
                  </a:xfrm>
                </p:grpSpPr>
                <p:sp>
                  <p:nvSpPr>
                    <p:cNvPr id="43" name="AutoShape 39"/>
                    <p:cNvSpPr>
                      <a:spLocks noChangeArrowheads="1"/>
                    </p:cNvSpPr>
                    <p:nvPr/>
                  </p:nvSpPr>
                  <p:spPr bwMode="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sp>
                  <p:nvSpPr>
                    <p:cNvPr id="44" name="AutoShape 40"/>
                    <p:cNvSpPr>
                      <a:spLocks noChangeArrowheads="1"/>
                    </p:cNvSpPr>
                    <p:nvPr/>
                  </p:nvSpPr>
                  <p:spPr bwMode="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sp>
                  <p:nvSpPr>
                    <p:cNvPr id="45" name="AutoShape 41"/>
                    <p:cNvSpPr>
                      <a:spLocks noChangeArrowheads="1"/>
                    </p:cNvSpPr>
                    <p:nvPr/>
                  </p:nvSpPr>
                  <p:spPr bwMode="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sp>
                  <p:nvSpPr>
                    <p:cNvPr id="46" name="AutoShape 42"/>
                    <p:cNvSpPr>
                      <a:spLocks noChangeArrowheads="1"/>
                    </p:cNvSpPr>
                    <p:nvPr/>
                  </p:nvSpPr>
                  <p:spPr bwMode="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grpSp>
              <p:grpSp>
                <p:nvGrpSpPr>
                  <p:cNvPr id="38" name="Group 43"/>
                  <p:cNvGrpSpPr>
                    <a:grpSpLocks/>
                  </p:cNvGrpSpPr>
                  <p:nvPr/>
                </p:nvGrpSpPr>
                <p:grpSpPr bwMode="auto">
                  <a:xfrm rot="1353540">
                    <a:off x="2682" y="1111"/>
                    <a:ext cx="743" cy="186"/>
                    <a:chOff x="1565" y="2568"/>
                    <a:chExt cx="1118" cy="279"/>
                  </a:xfrm>
                </p:grpSpPr>
                <p:sp>
                  <p:nvSpPr>
                    <p:cNvPr id="39" name="AutoShape 44"/>
                    <p:cNvSpPr>
                      <a:spLocks noChangeArrowheads="1"/>
                    </p:cNvSpPr>
                    <p:nvPr/>
                  </p:nvSpPr>
                  <p:spPr bwMode="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sp>
                  <p:nvSpPr>
                    <p:cNvPr id="40" name="AutoShape 45"/>
                    <p:cNvSpPr>
                      <a:spLocks noChangeArrowheads="1"/>
                    </p:cNvSpPr>
                    <p:nvPr/>
                  </p:nvSpPr>
                  <p:spPr bwMode="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sp>
                  <p:nvSpPr>
                    <p:cNvPr id="41" name="AutoShape 46"/>
                    <p:cNvSpPr>
                      <a:spLocks noChangeArrowheads="1"/>
                    </p:cNvSpPr>
                    <p:nvPr/>
                  </p:nvSpPr>
                  <p:spPr bwMode="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sp>
                  <p:nvSpPr>
                    <p:cNvPr id="42" name="AutoShape 47"/>
                    <p:cNvSpPr>
                      <a:spLocks noChangeArrowheads="1"/>
                    </p:cNvSpPr>
                    <p:nvPr/>
                  </p:nvSpPr>
                  <p:spPr bwMode="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100">
                        <a:solidFill>
                          <a:schemeClr val="bg1"/>
                        </a:solidFill>
                      </a:endParaRPr>
                    </a:p>
                  </p:txBody>
                </p:sp>
              </p:grpSp>
            </p:grpSp>
          </p:grpSp>
          <p:sp>
            <p:nvSpPr>
              <p:cNvPr id="33" name="Text Box 48"/>
              <p:cNvSpPr txBox="1">
                <a:spLocks noChangeArrowheads="1"/>
              </p:cNvSpPr>
              <p:nvPr/>
            </p:nvSpPr>
            <p:spPr bwMode="gray">
              <a:xfrm>
                <a:off x="3807188" y="2509969"/>
                <a:ext cx="1289050" cy="9185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b="1" dirty="0">
                    <a:solidFill>
                      <a:schemeClr val="bg1"/>
                    </a:solidFill>
                    <a:latin typeface="微软雅黑" panose="020B0503020204020204" pitchFamily="34" charset="-122"/>
                    <a:ea typeface="微软雅黑" panose="020B0503020204020204" pitchFamily="34" charset="-122"/>
                  </a:rPr>
                  <a:t>智能</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spcBef>
                    <a:spcPct val="0"/>
                  </a:spcBef>
                  <a:buFontTx/>
                  <a:buNone/>
                </a:pPr>
                <a:r>
                  <a:rPr lang="zh-CN" altLang="en-US" sz="1400" b="1" dirty="0">
                    <a:solidFill>
                      <a:schemeClr val="bg1"/>
                    </a:solidFill>
                    <a:latin typeface="微软雅黑" panose="020B0503020204020204" pitchFamily="34" charset="-122"/>
                    <a:ea typeface="微软雅黑" panose="020B0503020204020204" pitchFamily="34" charset="-122"/>
                  </a:rPr>
                  <a:t>电动车</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pic>
          <p:nvPicPr>
            <p:cNvPr id="29" name="Picture 4" descr="D:\PPT素材\icon收集\png\png-0098.png"/>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115368" y="1625681"/>
              <a:ext cx="649971" cy="8676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6" descr="D:\PPT素材\icon收集\1316588286_TruckYellow.png"/>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5010658" y="1317187"/>
              <a:ext cx="1021837" cy="1363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Picture 5" descr="D:\PPT素材\icon收集\business_users (1).png"/>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2969179" y="2960604"/>
              <a:ext cx="781872" cy="10409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txBox="1">
            <a:spLocks/>
          </p:cNvSpPr>
          <p:nvPr/>
        </p:nvSpPr>
        <p:spPr>
          <a:xfrm>
            <a:off x="341868" y="123580"/>
            <a:ext cx="6534295" cy="432590"/>
          </a:xfrm>
          <a:prstGeom prst="rect">
            <a:avLst/>
          </a:prstGeom>
        </p:spPr>
        <p:txBody>
          <a:bodyPr wrap="square" lIns="0" tIns="0" rIns="0" bIns="0">
            <a:normAutofit/>
          </a:bodyPr>
          <a:lstStyle/>
          <a:p>
            <a:pPr marL="342832" marR="0" lvl="0" indent="-342832" algn="l" defTabSz="914378" rtl="0" eaLnBrk="1" fontAlgn="auto" latinLnBrk="0" hangingPunct="1">
              <a:lnSpc>
                <a:spcPct val="100000"/>
              </a:lnSpc>
              <a:spcBef>
                <a:spcPct val="20000"/>
              </a:spcBef>
              <a:spcAft>
                <a:spcPts val="0"/>
              </a:spcAft>
              <a:buClrTx/>
              <a:buSzTx/>
              <a:tabLst/>
              <a:defRPr/>
            </a:pPr>
            <a:r>
              <a:rPr kumimoji="0" lang="zh-CN" altLang="en-US" sz="24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智慧工业设备预防性维护服务</a:t>
            </a:r>
            <a:endParaRPr kumimoji="0" lang="zh-CN" altLang="en-US" sz="24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
        <p:nvSpPr>
          <p:cNvPr id="4"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5" name="矩形 4"/>
          <p:cNvSpPr/>
          <p:nvPr/>
        </p:nvSpPr>
        <p:spPr>
          <a:xfrm>
            <a:off x="4613580" y="1345730"/>
            <a:ext cx="4244281" cy="31143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16670" eaLnBrk="1" fontAlgn="auto" hangingPunct="1">
              <a:spcBef>
                <a:spcPts val="0"/>
              </a:spcBef>
              <a:spcAft>
                <a:spcPts val="0"/>
              </a:spcAft>
              <a:defRPr/>
            </a:pPr>
            <a:endParaRPr lang="zh-CN" altLang="en-US" sz="914">
              <a:solidFill>
                <a:prstClr val="black">
                  <a:lumMod val="85000"/>
                  <a:lumOff val="15000"/>
                </a:prstClr>
              </a:solidFill>
              <a:latin typeface="微软雅黑" pitchFamily="34" charset="-122"/>
              <a:ea typeface="微软雅黑" pitchFamily="34" charset="-122"/>
            </a:endParaRPr>
          </a:p>
        </p:txBody>
      </p:sp>
      <p:sp>
        <p:nvSpPr>
          <p:cNvPr id="6" name="TextBox 6"/>
          <p:cNvSpPr txBox="1"/>
          <p:nvPr/>
        </p:nvSpPr>
        <p:spPr>
          <a:xfrm>
            <a:off x="4925642" y="873985"/>
            <a:ext cx="3933959" cy="372775"/>
          </a:xfrm>
          <a:prstGeom prst="rect">
            <a:avLst/>
          </a:prstGeom>
          <a:solidFill>
            <a:srgbClr val="6DD9FF"/>
          </a:solidFill>
          <a:ln>
            <a:noFill/>
          </a:ln>
        </p:spPr>
        <p:txBody>
          <a:bodyPr wrap="square" anchor="ctr">
            <a:noAutofit/>
          </a:bodyPr>
          <a:lstStyle/>
          <a:p>
            <a:pPr algn="ctr" defTabSz="1316670" eaLnBrk="1" fontAlgn="auto" hangingPunct="1">
              <a:spcBef>
                <a:spcPts val="0"/>
              </a:spcBef>
              <a:spcAft>
                <a:spcPts val="0"/>
              </a:spcAft>
              <a:defRPr/>
            </a:pPr>
            <a:r>
              <a:rPr lang="zh-CN" altLang="en-US" sz="1143" dirty="0">
                <a:solidFill>
                  <a:prstClr val="black">
                    <a:lumMod val="85000"/>
                    <a:lumOff val="15000"/>
                  </a:prstClr>
                </a:solidFill>
                <a:latin typeface="微软雅黑" pitchFamily="34" charset="-122"/>
                <a:ea typeface="微软雅黑" pitchFamily="34" charset="-122"/>
              </a:rPr>
              <a:t>智能产品远程监控</a:t>
            </a:r>
            <a:r>
              <a:rPr lang="en-US" altLang="zh-CN" sz="1143" dirty="0">
                <a:solidFill>
                  <a:prstClr val="black">
                    <a:lumMod val="85000"/>
                    <a:lumOff val="15000"/>
                  </a:prstClr>
                </a:solidFill>
                <a:latin typeface="微软雅黑" pitchFamily="34" charset="-122"/>
                <a:ea typeface="微软雅黑" pitchFamily="34" charset="-122"/>
              </a:rPr>
              <a:t>+</a:t>
            </a:r>
            <a:r>
              <a:rPr lang="zh-CN" altLang="en-US" sz="1143" dirty="0">
                <a:solidFill>
                  <a:prstClr val="black">
                    <a:lumMod val="85000"/>
                    <a:lumOff val="15000"/>
                  </a:prstClr>
                </a:solidFill>
                <a:latin typeface="微软雅黑" pitchFamily="34" charset="-122"/>
                <a:ea typeface="微软雅黑" pitchFamily="34" charset="-122"/>
              </a:rPr>
              <a:t>预测性维护解决方案</a:t>
            </a:r>
          </a:p>
        </p:txBody>
      </p:sp>
      <p:sp>
        <p:nvSpPr>
          <p:cNvPr id="7" name="TextBox 7"/>
          <p:cNvSpPr txBox="1">
            <a:spLocks noChangeArrowheads="1"/>
          </p:cNvSpPr>
          <p:nvPr/>
        </p:nvSpPr>
        <p:spPr bwMode="auto">
          <a:xfrm>
            <a:off x="5708820" y="4041116"/>
            <a:ext cx="597038" cy="19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316670" eaLnBrk="1" fontAlgn="auto" hangingPunct="1">
              <a:spcBef>
                <a:spcPts val="0"/>
              </a:spcBef>
              <a:spcAft>
                <a:spcPts val="0"/>
              </a:spcAft>
            </a:pPr>
            <a:r>
              <a:rPr lang="zh-CN" altLang="en-US" sz="686" b="1" dirty="0">
                <a:solidFill>
                  <a:prstClr val="black">
                    <a:lumMod val="85000"/>
                    <a:lumOff val="15000"/>
                  </a:prstClr>
                </a:solidFill>
                <a:latin typeface="微软雅黑" panose="020B0503020204020204" pitchFamily="34" charset="-122"/>
                <a:ea typeface="微软雅黑" panose="020B0503020204020204" pitchFamily="34" charset="-122"/>
              </a:rPr>
              <a:t>智能终端</a:t>
            </a:r>
          </a:p>
        </p:txBody>
      </p:sp>
      <p:sp>
        <p:nvSpPr>
          <p:cNvPr id="8" name="TextBox 9"/>
          <p:cNvSpPr txBox="1">
            <a:spLocks noChangeArrowheads="1"/>
          </p:cNvSpPr>
          <p:nvPr/>
        </p:nvSpPr>
        <p:spPr bwMode="auto">
          <a:xfrm>
            <a:off x="7360849" y="1288047"/>
            <a:ext cx="985431" cy="233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316670" eaLnBrk="1" fontAlgn="auto" hangingPunct="1">
              <a:spcBef>
                <a:spcPts val="0"/>
              </a:spcBef>
              <a:spcAft>
                <a:spcPts val="0"/>
              </a:spcAft>
            </a:pPr>
            <a:r>
              <a:rPr lang="zh-CN" altLang="en-US" sz="914" b="1" dirty="0">
                <a:solidFill>
                  <a:prstClr val="black">
                    <a:lumMod val="85000"/>
                    <a:lumOff val="15000"/>
                  </a:prstClr>
                </a:solidFill>
                <a:latin typeface="微软雅黑" panose="020B0503020204020204" pitchFamily="34" charset="-122"/>
                <a:ea typeface="微软雅黑" panose="020B0503020204020204" pitchFamily="34" charset="-122"/>
              </a:rPr>
              <a:t>网络接入中心</a:t>
            </a:r>
          </a:p>
        </p:txBody>
      </p:sp>
      <p:sp>
        <p:nvSpPr>
          <p:cNvPr id="9" name="TextBox 14"/>
          <p:cNvSpPr txBox="1"/>
          <p:nvPr/>
        </p:nvSpPr>
        <p:spPr>
          <a:xfrm>
            <a:off x="6536564" y="1505693"/>
            <a:ext cx="774123" cy="233013"/>
          </a:xfrm>
          <a:prstGeom prst="rect">
            <a:avLst/>
          </a:prstGeom>
          <a:noFill/>
        </p:spPr>
        <p:txBody>
          <a:bodyPr wrap="square">
            <a:spAutoFit/>
          </a:bodyPr>
          <a:lstStyle/>
          <a:p>
            <a:pPr defTabSz="1316670" eaLnBrk="1" fontAlgn="auto" hangingPunct="1">
              <a:spcBef>
                <a:spcPts val="0"/>
              </a:spcBef>
              <a:spcAft>
                <a:spcPts val="0"/>
              </a:spcAft>
              <a:defRPr/>
            </a:pPr>
            <a:r>
              <a:rPr lang="zh-CN" altLang="en-US" sz="914" dirty="0">
                <a:solidFill>
                  <a:prstClr val="black">
                    <a:lumMod val="85000"/>
                    <a:lumOff val="15000"/>
                  </a:prstClr>
                </a:solidFill>
                <a:latin typeface="微软雅黑" panose="020B0503020204020204" pitchFamily="34" charset="-122"/>
                <a:ea typeface="微软雅黑" panose="020B0503020204020204" pitchFamily="34" charset="-122"/>
              </a:rPr>
              <a:t>实时传输</a:t>
            </a:r>
          </a:p>
        </p:txBody>
      </p:sp>
      <p:sp>
        <p:nvSpPr>
          <p:cNvPr id="10" name="矩形 9"/>
          <p:cNvSpPr/>
          <p:nvPr/>
        </p:nvSpPr>
        <p:spPr>
          <a:xfrm>
            <a:off x="6489986" y="2989708"/>
            <a:ext cx="2227754" cy="125615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16670" eaLnBrk="1" fontAlgn="auto" hangingPunct="1">
              <a:spcBef>
                <a:spcPts val="0"/>
              </a:spcBef>
              <a:spcAft>
                <a:spcPts val="0"/>
              </a:spcAft>
              <a:defRPr/>
            </a:pPr>
            <a:endParaRPr lang="zh-CN" altLang="en-US" sz="80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1" name="TextBox 25"/>
          <p:cNvSpPr txBox="1"/>
          <p:nvPr/>
        </p:nvSpPr>
        <p:spPr>
          <a:xfrm>
            <a:off x="7227225" y="3057602"/>
            <a:ext cx="971983" cy="233013"/>
          </a:xfrm>
          <a:prstGeom prst="rect">
            <a:avLst/>
          </a:prstGeom>
          <a:noFill/>
        </p:spPr>
        <p:txBody>
          <a:bodyPr wrap="square">
            <a:spAutoFit/>
          </a:bodyPr>
          <a:lstStyle/>
          <a:p>
            <a:pPr defTabSz="1316670" eaLnBrk="1" fontAlgn="auto" hangingPunct="1">
              <a:spcBef>
                <a:spcPts val="0"/>
              </a:spcBef>
              <a:spcAft>
                <a:spcPts val="0"/>
              </a:spcAft>
              <a:defRPr/>
            </a:pPr>
            <a:r>
              <a:rPr lang="zh-CN" altLang="en-US" sz="914" b="1" dirty="0">
                <a:solidFill>
                  <a:prstClr val="black">
                    <a:lumMod val="85000"/>
                    <a:lumOff val="15000"/>
                  </a:prstClr>
                </a:solidFill>
                <a:latin typeface="微软雅黑" panose="020B0503020204020204" pitchFamily="34" charset="-122"/>
                <a:ea typeface="微软雅黑" panose="020B0503020204020204" pitchFamily="34" charset="-122"/>
              </a:rPr>
              <a:t>监控服务平台</a:t>
            </a:r>
          </a:p>
        </p:txBody>
      </p:sp>
      <p:sp>
        <p:nvSpPr>
          <p:cNvPr id="12" name="圆角矩形 23"/>
          <p:cNvSpPr/>
          <p:nvPr/>
        </p:nvSpPr>
        <p:spPr>
          <a:xfrm>
            <a:off x="6615582" y="3278751"/>
            <a:ext cx="997813" cy="292011"/>
          </a:xfrm>
          <a:prstGeom prst="roundRect">
            <a:avLst/>
          </a:prstGeom>
          <a:noFill/>
          <a:ln>
            <a:solidFill>
              <a:srgbClr val="6DD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16670" eaLnBrk="1" fontAlgn="auto" hangingPunct="1">
              <a:spcBef>
                <a:spcPts val="0"/>
              </a:spcBef>
              <a:spcAft>
                <a:spcPts val="0"/>
              </a:spcAft>
              <a:defRPr/>
            </a:pPr>
            <a:r>
              <a:rPr lang="zh-CN" altLang="en-US" sz="800" dirty="0">
                <a:solidFill>
                  <a:prstClr val="black">
                    <a:lumMod val="85000"/>
                    <a:lumOff val="15000"/>
                  </a:prstClr>
                </a:solidFill>
                <a:latin typeface="微软雅黑" panose="020B0503020204020204" pitchFamily="34" charset="-122"/>
                <a:ea typeface="微软雅黑" panose="020B0503020204020204" pitchFamily="34" charset="-122"/>
              </a:rPr>
              <a:t>远程监控</a:t>
            </a:r>
          </a:p>
        </p:txBody>
      </p:sp>
      <p:sp>
        <p:nvSpPr>
          <p:cNvPr id="13" name="圆角矩形 24"/>
          <p:cNvSpPr/>
          <p:nvPr/>
        </p:nvSpPr>
        <p:spPr>
          <a:xfrm>
            <a:off x="6615582" y="3598453"/>
            <a:ext cx="997813" cy="273130"/>
          </a:xfrm>
          <a:prstGeom prst="roundRect">
            <a:avLst/>
          </a:prstGeom>
          <a:noFill/>
          <a:ln>
            <a:solidFill>
              <a:srgbClr val="6DD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16670" eaLnBrk="1" fontAlgn="auto" hangingPunct="1">
              <a:spcBef>
                <a:spcPts val="0"/>
              </a:spcBef>
              <a:spcAft>
                <a:spcPts val="0"/>
              </a:spcAft>
              <a:defRPr/>
            </a:pPr>
            <a:r>
              <a:rPr lang="zh-CN" altLang="en-US" sz="800" dirty="0">
                <a:solidFill>
                  <a:prstClr val="black">
                    <a:lumMod val="85000"/>
                    <a:lumOff val="15000"/>
                  </a:prstClr>
                </a:solidFill>
                <a:latin typeface="微软雅黑" panose="020B0503020204020204" pitchFamily="34" charset="-122"/>
                <a:ea typeface="微软雅黑" panose="020B0503020204020204" pitchFamily="34" charset="-122"/>
              </a:rPr>
              <a:t>预测预警</a:t>
            </a:r>
          </a:p>
        </p:txBody>
      </p:sp>
      <p:sp>
        <p:nvSpPr>
          <p:cNvPr id="14" name="圆角矩形 25"/>
          <p:cNvSpPr/>
          <p:nvPr/>
        </p:nvSpPr>
        <p:spPr>
          <a:xfrm>
            <a:off x="6615582" y="3910603"/>
            <a:ext cx="997813" cy="274389"/>
          </a:xfrm>
          <a:prstGeom prst="roundRect">
            <a:avLst/>
          </a:prstGeom>
          <a:noFill/>
          <a:ln>
            <a:solidFill>
              <a:srgbClr val="6DD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16670" eaLnBrk="1" fontAlgn="auto" hangingPunct="1">
              <a:spcBef>
                <a:spcPts val="0"/>
              </a:spcBef>
              <a:spcAft>
                <a:spcPts val="0"/>
              </a:spcAft>
              <a:defRPr/>
            </a:pPr>
            <a:r>
              <a:rPr lang="zh-CN" altLang="en-US" sz="800" dirty="0">
                <a:solidFill>
                  <a:prstClr val="black">
                    <a:lumMod val="85000"/>
                    <a:lumOff val="15000"/>
                  </a:prstClr>
                </a:solidFill>
                <a:latin typeface="微软雅黑" panose="020B0503020204020204" pitchFamily="34" charset="-122"/>
                <a:ea typeface="微软雅黑" panose="020B0503020204020204" pitchFamily="34" charset="-122"/>
              </a:rPr>
              <a:t>远程诊断与维护</a:t>
            </a:r>
          </a:p>
        </p:txBody>
      </p:sp>
      <p:sp>
        <p:nvSpPr>
          <p:cNvPr id="15" name="TextBox 29"/>
          <p:cNvSpPr txBox="1">
            <a:spLocks noChangeArrowheads="1"/>
          </p:cNvSpPr>
          <p:nvPr/>
        </p:nvSpPr>
        <p:spPr bwMode="auto">
          <a:xfrm>
            <a:off x="6364392" y="2772404"/>
            <a:ext cx="740871" cy="233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316670" eaLnBrk="1" fontAlgn="auto" hangingPunct="1">
              <a:spcBef>
                <a:spcPts val="0"/>
              </a:spcBef>
              <a:spcAft>
                <a:spcPts val="0"/>
              </a:spcAft>
            </a:pPr>
            <a:r>
              <a:rPr lang="zh-CN" altLang="en-US" sz="914" dirty="0">
                <a:solidFill>
                  <a:prstClr val="black">
                    <a:lumMod val="85000"/>
                    <a:lumOff val="15000"/>
                  </a:prstClr>
                </a:solidFill>
                <a:latin typeface="微软雅黑" panose="020B0503020204020204" pitchFamily="34" charset="-122"/>
                <a:ea typeface="微软雅黑" panose="020B0503020204020204" pitchFamily="34" charset="-122"/>
              </a:rPr>
              <a:t>主动维护</a:t>
            </a:r>
          </a:p>
        </p:txBody>
      </p:sp>
      <p:sp>
        <p:nvSpPr>
          <p:cNvPr id="16" name="圆角矩形 27"/>
          <p:cNvSpPr/>
          <p:nvPr/>
        </p:nvSpPr>
        <p:spPr>
          <a:xfrm>
            <a:off x="7382431" y="2368383"/>
            <a:ext cx="931087" cy="378544"/>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16670" eaLnBrk="1" fontAlgn="auto" hangingPunct="1">
              <a:spcBef>
                <a:spcPts val="0"/>
              </a:spcBef>
              <a:spcAft>
                <a:spcPts val="0"/>
              </a:spcAft>
              <a:defRPr/>
            </a:pPr>
            <a:r>
              <a:rPr lang="zh-CN" altLang="en-US" sz="914" dirty="0">
                <a:solidFill>
                  <a:prstClr val="black">
                    <a:lumMod val="85000"/>
                    <a:lumOff val="15000"/>
                  </a:prstClr>
                </a:solidFill>
                <a:latin typeface="微软雅黑" pitchFamily="34" charset="-122"/>
                <a:ea typeface="微软雅黑" pitchFamily="34" charset="-122"/>
              </a:rPr>
              <a:t>大数据</a:t>
            </a:r>
            <a:endParaRPr lang="en-US" altLang="zh-CN" sz="914" dirty="0">
              <a:solidFill>
                <a:prstClr val="black">
                  <a:lumMod val="85000"/>
                  <a:lumOff val="15000"/>
                </a:prstClr>
              </a:solidFill>
              <a:latin typeface="微软雅黑" pitchFamily="34" charset="-122"/>
              <a:ea typeface="微软雅黑" pitchFamily="34" charset="-122"/>
            </a:endParaRPr>
          </a:p>
          <a:p>
            <a:pPr algn="ctr" defTabSz="1316670" eaLnBrk="1" fontAlgn="auto" hangingPunct="1">
              <a:spcBef>
                <a:spcPts val="0"/>
              </a:spcBef>
              <a:spcAft>
                <a:spcPts val="0"/>
              </a:spcAft>
              <a:defRPr/>
            </a:pPr>
            <a:r>
              <a:rPr lang="zh-CN" altLang="en-US" sz="914" dirty="0">
                <a:solidFill>
                  <a:prstClr val="black">
                    <a:lumMod val="85000"/>
                    <a:lumOff val="15000"/>
                  </a:prstClr>
                </a:solidFill>
                <a:latin typeface="微软雅黑" pitchFamily="34" charset="-122"/>
                <a:ea typeface="微软雅黑" pitchFamily="34" charset="-122"/>
              </a:rPr>
              <a:t>存储处理</a:t>
            </a:r>
          </a:p>
        </p:txBody>
      </p:sp>
      <p:pic>
        <p:nvPicPr>
          <p:cNvPr id="17" name="Picture 25" descr="C:\Documents and Settings\ThinkPad\桌面\a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60849" y="1492923"/>
            <a:ext cx="985431" cy="621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26" descr="C:\Documents and Settings\ThinkPad\桌面\a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783258" y="3322068"/>
            <a:ext cx="825459" cy="8378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9" name="组合 76"/>
          <p:cNvGrpSpPr/>
          <p:nvPr/>
        </p:nvGrpSpPr>
        <p:grpSpPr>
          <a:xfrm>
            <a:off x="4957751" y="2775106"/>
            <a:ext cx="946422" cy="716026"/>
            <a:chOff x="8157852" y="5415440"/>
            <a:chExt cx="1656238" cy="1253046"/>
          </a:xfrm>
        </p:grpSpPr>
        <p:sp>
          <p:nvSpPr>
            <p:cNvPr id="20" name="TextBox 2"/>
            <p:cNvSpPr txBox="1"/>
            <p:nvPr/>
          </p:nvSpPr>
          <p:spPr>
            <a:xfrm>
              <a:off x="8157852" y="6134251"/>
              <a:ext cx="1656238" cy="530978"/>
            </a:xfrm>
            <a:prstGeom prst="rect">
              <a:avLst/>
            </a:prstGeom>
            <a:noFill/>
          </p:spPr>
          <p:txBody>
            <a:bodyPr wrap="square">
              <a:spAutoFit/>
            </a:bodyPr>
            <a:lstStyle/>
            <a:p>
              <a:pPr algn="ctr" defTabSz="1316670" eaLnBrk="1" fontAlgn="auto" hangingPunct="1">
                <a:spcBef>
                  <a:spcPts val="0"/>
                </a:spcBef>
                <a:spcAft>
                  <a:spcPts val="0"/>
                </a:spcAft>
                <a:defRPr/>
              </a:pPr>
              <a:r>
                <a:rPr lang="zh-CN" altLang="en-US" sz="686" b="1" dirty="0">
                  <a:solidFill>
                    <a:prstClr val="black">
                      <a:lumMod val="85000"/>
                      <a:lumOff val="15000"/>
                    </a:prstClr>
                  </a:solidFill>
                  <a:latin typeface="微软雅黑" panose="020B0503020204020204" pitchFamily="34" charset="-122"/>
                  <a:ea typeface="微软雅黑" panose="020B0503020204020204" pitchFamily="34" charset="-122"/>
                </a:rPr>
                <a:t>产品嵌入无线传输   模块</a:t>
              </a:r>
              <a:r>
                <a:rPr lang="en-US" altLang="zh-CN" sz="686" b="1" dirty="0">
                  <a:solidFill>
                    <a:prstClr val="black">
                      <a:lumMod val="85000"/>
                      <a:lumOff val="15000"/>
                    </a:prstClr>
                  </a:solidFill>
                  <a:latin typeface="微软雅黑" panose="020B0503020204020204" pitchFamily="34" charset="-122"/>
                  <a:ea typeface="微软雅黑" panose="020B0503020204020204" pitchFamily="34" charset="-122"/>
                </a:rPr>
                <a:t>/</a:t>
              </a:r>
              <a:r>
                <a:rPr lang="zh-CN" altLang="en-US" sz="686" b="1" dirty="0">
                  <a:solidFill>
                    <a:prstClr val="black">
                      <a:lumMod val="85000"/>
                      <a:lumOff val="15000"/>
                    </a:prstClr>
                  </a:solidFill>
                  <a:latin typeface="微软雅黑" panose="020B0503020204020204" pitchFamily="34" charset="-122"/>
                  <a:ea typeface="微软雅黑" panose="020B0503020204020204" pitchFamily="34" charset="-122"/>
                </a:rPr>
                <a:t>终端</a:t>
              </a:r>
            </a:p>
          </p:txBody>
        </p:sp>
        <p:pic>
          <p:nvPicPr>
            <p:cNvPr id="21" name="图片 20"/>
            <p:cNvPicPr>
              <a:picLocks noChangeAspect="1"/>
            </p:cNvPicPr>
            <p:nvPr/>
          </p:nvPicPr>
          <p:blipFill>
            <a:blip r:embed="rId4" cstate="print"/>
            <a:stretch>
              <a:fillRect/>
            </a:stretch>
          </p:blipFill>
          <p:spPr>
            <a:xfrm>
              <a:off x="8609956" y="5489158"/>
              <a:ext cx="790384" cy="668218"/>
            </a:xfrm>
            <a:prstGeom prst="rect">
              <a:avLst/>
            </a:prstGeom>
          </p:spPr>
        </p:pic>
        <p:sp>
          <p:nvSpPr>
            <p:cNvPr id="22" name="矩形 21"/>
            <p:cNvSpPr/>
            <p:nvPr/>
          </p:nvSpPr>
          <p:spPr>
            <a:xfrm>
              <a:off x="8253468" y="5415440"/>
              <a:ext cx="1462316" cy="1253046"/>
            </a:xfrm>
            <a:prstGeom prst="rect">
              <a:avLst/>
            </a:prstGeom>
            <a:noFill/>
            <a:ln w="127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16670" eaLnBrk="1" fontAlgn="auto" hangingPunct="1">
                <a:spcBef>
                  <a:spcPts val="0"/>
                </a:spcBef>
                <a:spcAft>
                  <a:spcPts val="0"/>
                </a:spcAft>
                <a:defRPr/>
              </a:pPr>
              <a:endParaRPr lang="zh-CN" altLang="en-US" sz="800">
                <a:solidFill>
                  <a:prstClr val="black">
                    <a:lumMod val="85000"/>
                    <a:lumOff val="15000"/>
                  </a:prstClr>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238791" y="775044"/>
            <a:ext cx="4356314" cy="2316403"/>
          </a:xfrm>
          <a:prstGeom prst="rect">
            <a:avLst/>
          </a:prstGeom>
        </p:spPr>
        <p:txBody>
          <a:bodyPr wrap="square">
            <a:spAutoFit/>
          </a:bodyPr>
          <a:lstStyle/>
          <a:p>
            <a:pPr defTabSz="1316670" eaLnBrk="1" fontAlgn="auto" hangingPunct="1">
              <a:lnSpc>
                <a:spcPct val="150000"/>
              </a:lnSpc>
              <a:spcBef>
                <a:spcPts val="0"/>
              </a:spcBef>
              <a:spcAft>
                <a:spcPts val="0"/>
              </a:spcAft>
              <a:tabLst>
                <a:tab pos="5046092" algn="l"/>
              </a:tabLst>
            </a:pPr>
            <a:r>
              <a:rPr lang="zh-CN" altLang="en-US" sz="1400" kern="0" dirty="0">
                <a:solidFill>
                  <a:schemeClr val="bg1"/>
                </a:solidFill>
                <a:latin typeface="微软雅黑" pitchFamily="34" charset="-122"/>
                <a:ea typeface="微软雅黑" pitchFamily="34" charset="-122"/>
                <a:cs typeface="Times New Roman" pitchFamily="18" charset="0"/>
              </a:rPr>
              <a:t>聚焦工业制造的后服务环节，采集遥测数据及商业数据，提供预防性的维护，提高服务的效率和效能。</a:t>
            </a:r>
            <a:endParaRPr lang="en-US" altLang="zh-CN" sz="1400" kern="0" dirty="0">
              <a:solidFill>
                <a:schemeClr val="bg1"/>
              </a:solidFill>
              <a:latin typeface="微软雅黑" pitchFamily="34" charset="-122"/>
              <a:ea typeface="微软雅黑" pitchFamily="34" charset="-122"/>
              <a:cs typeface="Times New Roman" pitchFamily="18" charset="0"/>
            </a:endParaRPr>
          </a:p>
          <a:p>
            <a:pPr marL="377190" indent="-285750">
              <a:lnSpc>
                <a:spcPct val="150000"/>
              </a:lnSpc>
              <a:buFont typeface="Wingdings" panose="05000000000000000000" pitchFamily="2" charset="2"/>
              <a:buChar char="Ø"/>
              <a:defRPr/>
            </a:pPr>
            <a:r>
              <a:rPr lang="zh-CN" altLang="en-US" sz="1400" dirty="0">
                <a:solidFill>
                  <a:schemeClr val="bg1"/>
                </a:solidFill>
                <a:latin typeface="+mn-ea"/>
                <a:ea typeface="+mn-ea"/>
              </a:rPr>
              <a:t>产品的可识别、可追溯、可定位、可管理</a:t>
            </a:r>
          </a:p>
          <a:p>
            <a:pPr marL="377190" indent="-285750">
              <a:lnSpc>
                <a:spcPct val="150000"/>
              </a:lnSpc>
              <a:buFont typeface="Wingdings" panose="05000000000000000000" pitchFamily="2" charset="2"/>
              <a:buChar char="Ø"/>
              <a:defRPr/>
            </a:pPr>
            <a:r>
              <a:rPr lang="zh-CN" altLang="en-US" sz="1400" dirty="0">
                <a:solidFill>
                  <a:schemeClr val="bg1"/>
                </a:solidFill>
                <a:latin typeface="+mn-ea"/>
                <a:ea typeface="+mn-ea"/>
              </a:rPr>
              <a:t>维保服务的可检测、可预警、可远程维护</a:t>
            </a:r>
          </a:p>
          <a:p>
            <a:pPr marL="377190" indent="-285750">
              <a:lnSpc>
                <a:spcPct val="150000"/>
              </a:lnSpc>
              <a:buFont typeface="Wingdings" panose="05000000000000000000" pitchFamily="2" charset="2"/>
              <a:buChar char="Ø"/>
              <a:defRPr/>
            </a:pPr>
            <a:r>
              <a:rPr lang="zh-CN" altLang="en-US" sz="1400" dirty="0">
                <a:solidFill>
                  <a:schemeClr val="bg1"/>
                </a:solidFill>
                <a:latin typeface="+mn-ea"/>
                <a:ea typeface="+mn-ea"/>
              </a:rPr>
              <a:t>产品设计改良、备品备件的库存管理优化</a:t>
            </a:r>
          </a:p>
          <a:p>
            <a:pPr marL="377190" indent="-285750" defTabSz="1316670">
              <a:lnSpc>
                <a:spcPct val="150000"/>
              </a:lnSpc>
              <a:buFont typeface="Wingdings" panose="05000000000000000000" pitchFamily="2" charset="2"/>
              <a:buChar char="Ø"/>
              <a:defRPr/>
            </a:pPr>
            <a:r>
              <a:rPr lang="zh-CN" altLang="en-US" sz="1400" dirty="0">
                <a:solidFill>
                  <a:schemeClr val="bg1"/>
                </a:solidFill>
                <a:latin typeface="+mn-ea"/>
                <a:ea typeface="+mn-ea"/>
              </a:rPr>
              <a:t>行业机会：电梯行业、工程机械、大型空凋、商用净水器等</a:t>
            </a:r>
            <a:endParaRPr lang="en-US" altLang="zh-CN" sz="1400" dirty="0">
              <a:solidFill>
                <a:schemeClr val="bg1"/>
              </a:solidFill>
              <a:latin typeface="+mn-ea"/>
              <a:ea typeface="+mn-ea"/>
            </a:endParaRPr>
          </a:p>
        </p:txBody>
      </p:sp>
      <p:graphicFrame>
        <p:nvGraphicFramePr>
          <p:cNvPr id="24" name="图示 23"/>
          <p:cNvGraphicFramePr/>
          <p:nvPr>
            <p:extLst/>
          </p:nvPr>
        </p:nvGraphicFramePr>
        <p:xfrm>
          <a:off x="361127" y="3382260"/>
          <a:ext cx="4379423" cy="10802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5" name="箭头: 右 83"/>
          <p:cNvSpPr/>
          <p:nvPr/>
        </p:nvSpPr>
        <p:spPr>
          <a:xfrm rot="5400000">
            <a:off x="7783405" y="2142165"/>
            <a:ext cx="140320" cy="18734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16670" eaLnBrk="1" fontAlgn="auto" hangingPunct="1">
              <a:spcBef>
                <a:spcPts val="0"/>
              </a:spcBef>
              <a:spcAft>
                <a:spcPts val="0"/>
              </a:spcAft>
            </a:pPr>
            <a:endParaRPr lang="zh-CN" altLang="en-US" sz="2571">
              <a:solidFill>
                <a:prstClr val="black">
                  <a:lumMod val="85000"/>
                  <a:lumOff val="15000"/>
                </a:prstClr>
              </a:solidFill>
              <a:latin typeface="Arial"/>
              <a:ea typeface="微软雅黑"/>
            </a:endParaRPr>
          </a:p>
        </p:txBody>
      </p:sp>
      <p:sp>
        <p:nvSpPr>
          <p:cNvPr id="26" name="箭头: 右 84"/>
          <p:cNvSpPr/>
          <p:nvPr/>
        </p:nvSpPr>
        <p:spPr>
          <a:xfrm rot="5400000">
            <a:off x="7783405" y="2785606"/>
            <a:ext cx="140320" cy="18734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16670" eaLnBrk="1" fontAlgn="auto" hangingPunct="1">
              <a:spcBef>
                <a:spcPts val="0"/>
              </a:spcBef>
              <a:spcAft>
                <a:spcPts val="0"/>
              </a:spcAft>
            </a:pPr>
            <a:endParaRPr lang="zh-CN" altLang="en-US" sz="2571">
              <a:solidFill>
                <a:prstClr val="black">
                  <a:lumMod val="85000"/>
                  <a:lumOff val="15000"/>
                </a:prstClr>
              </a:solidFill>
              <a:latin typeface="Arial"/>
              <a:ea typeface="微软雅黑"/>
            </a:endParaRPr>
          </a:p>
        </p:txBody>
      </p:sp>
      <p:sp>
        <p:nvSpPr>
          <p:cNvPr id="27" name="箭头: 右 85"/>
          <p:cNvSpPr/>
          <p:nvPr/>
        </p:nvSpPr>
        <p:spPr>
          <a:xfrm>
            <a:off x="6654642" y="1674513"/>
            <a:ext cx="450856" cy="16383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16670" eaLnBrk="1" fontAlgn="auto" hangingPunct="1">
              <a:spcBef>
                <a:spcPts val="0"/>
              </a:spcBef>
              <a:spcAft>
                <a:spcPts val="0"/>
              </a:spcAft>
            </a:pPr>
            <a:endParaRPr lang="zh-CN" altLang="en-US" sz="2571">
              <a:solidFill>
                <a:prstClr val="black">
                  <a:lumMod val="85000"/>
                  <a:lumOff val="15000"/>
                </a:prstClr>
              </a:solidFill>
              <a:latin typeface="Arial"/>
              <a:ea typeface="微软雅黑"/>
            </a:endParaRPr>
          </a:p>
        </p:txBody>
      </p:sp>
      <p:pic>
        <p:nvPicPr>
          <p:cNvPr id="28" name="图片 27"/>
          <p:cNvPicPr>
            <a:picLocks noChangeAspect="1"/>
          </p:cNvPicPr>
          <p:nvPr/>
        </p:nvPicPr>
        <p:blipFill>
          <a:blip r:embed="rId10" cstate="print">
            <a:clrChange>
              <a:clrFrom>
                <a:srgbClr val="FFFFFF"/>
              </a:clrFrom>
              <a:clrTo>
                <a:srgbClr val="FFFFFF">
                  <a:alpha val="0"/>
                </a:srgbClr>
              </a:clrTo>
            </a:clrChange>
          </a:blip>
          <a:stretch>
            <a:fillRect/>
          </a:stretch>
        </p:blipFill>
        <p:spPr>
          <a:xfrm>
            <a:off x="5767702" y="3543500"/>
            <a:ext cx="508237" cy="485637"/>
          </a:xfrm>
          <a:prstGeom prst="rect">
            <a:avLst/>
          </a:prstGeom>
        </p:spPr>
      </p:pic>
      <p:sp>
        <p:nvSpPr>
          <p:cNvPr id="29" name="箭头: 右 87"/>
          <p:cNvSpPr/>
          <p:nvPr/>
        </p:nvSpPr>
        <p:spPr>
          <a:xfrm rot="10800000">
            <a:off x="6246644" y="3793043"/>
            <a:ext cx="206982" cy="17556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16670" eaLnBrk="1" fontAlgn="auto" hangingPunct="1">
              <a:spcBef>
                <a:spcPts val="0"/>
              </a:spcBef>
              <a:spcAft>
                <a:spcPts val="0"/>
              </a:spcAft>
            </a:pPr>
            <a:endParaRPr lang="zh-CN" altLang="en-US" sz="2571">
              <a:solidFill>
                <a:prstClr val="black">
                  <a:lumMod val="85000"/>
                  <a:lumOff val="15000"/>
                </a:prstClr>
              </a:solidFill>
              <a:latin typeface="Arial"/>
              <a:ea typeface="微软雅黑"/>
            </a:endParaRPr>
          </a:p>
        </p:txBody>
      </p:sp>
      <p:sp>
        <p:nvSpPr>
          <p:cNvPr id="30" name="箭头: 右 88"/>
          <p:cNvSpPr/>
          <p:nvPr/>
        </p:nvSpPr>
        <p:spPr>
          <a:xfrm rot="12978266">
            <a:off x="6136634" y="2830273"/>
            <a:ext cx="338448" cy="17358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16670" eaLnBrk="1" fontAlgn="auto" hangingPunct="1">
              <a:spcBef>
                <a:spcPts val="0"/>
              </a:spcBef>
              <a:spcAft>
                <a:spcPts val="0"/>
              </a:spcAft>
            </a:pPr>
            <a:endParaRPr lang="zh-CN" altLang="en-US" sz="2571">
              <a:solidFill>
                <a:prstClr val="black">
                  <a:lumMod val="85000"/>
                  <a:lumOff val="15000"/>
                </a:prstClr>
              </a:solidFill>
              <a:latin typeface="Arial"/>
              <a:ea typeface="微软雅黑"/>
            </a:endParaRPr>
          </a:p>
        </p:txBody>
      </p:sp>
      <p:grpSp>
        <p:nvGrpSpPr>
          <p:cNvPr id="31" name="Group 2"/>
          <p:cNvGrpSpPr>
            <a:grpSpLocks/>
          </p:cNvGrpSpPr>
          <p:nvPr/>
        </p:nvGrpSpPr>
        <p:grpSpPr bwMode="auto">
          <a:xfrm>
            <a:off x="4824201" y="1453532"/>
            <a:ext cx="1738995" cy="651757"/>
            <a:chOff x="2782" y="2832"/>
            <a:chExt cx="1680" cy="898"/>
          </a:xfrm>
        </p:grpSpPr>
        <p:sp>
          <p:nvSpPr>
            <p:cNvPr id="32" name="Oval 3"/>
            <p:cNvSpPr>
              <a:spLocks noChangeArrowheads="1"/>
            </p:cNvSpPr>
            <p:nvPr/>
          </p:nvSpPr>
          <p:spPr bwMode="auto">
            <a:xfrm>
              <a:off x="2782" y="2957"/>
              <a:ext cx="1680" cy="773"/>
            </a:xfrm>
            <a:prstGeom prst="ellipse">
              <a:avLst/>
            </a:prstGeom>
            <a:gradFill rotWithShape="0">
              <a:gsLst>
                <a:gs pos="0">
                  <a:srgbClr val="336699"/>
                </a:gs>
                <a:gs pos="100000">
                  <a:schemeClr val="bg1"/>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316670" eaLnBrk="1" fontAlgn="auto" hangingPunct="1">
                <a:spcBef>
                  <a:spcPts val="0"/>
                </a:spcBef>
                <a:spcAft>
                  <a:spcPts val="0"/>
                </a:spcAft>
              </a:pPr>
              <a:endParaRPr lang="zh-CN" altLang="en-US" sz="914">
                <a:solidFill>
                  <a:prstClr val="black">
                    <a:lumMod val="85000"/>
                    <a:lumOff val="15000"/>
                  </a:prstClr>
                </a:solidFill>
                <a:latin typeface="微软雅黑" panose="020B0503020204020204" pitchFamily="34" charset="-122"/>
                <a:ea typeface="微软雅黑" panose="020B0503020204020204" pitchFamily="34" charset="-122"/>
              </a:endParaRPr>
            </a:p>
          </p:txBody>
        </p:sp>
        <p:pic>
          <p:nvPicPr>
            <p:cNvPr id="33" name="Picture 4" descr="图形1"/>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880" y="2832"/>
              <a:ext cx="1367" cy="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4" name="TextBox 1"/>
          <p:cNvSpPr txBox="1">
            <a:spLocks noChangeArrowheads="1"/>
          </p:cNvSpPr>
          <p:nvPr/>
        </p:nvSpPr>
        <p:spPr bwMode="auto">
          <a:xfrm>
            <a:off x="5310361" y="1531268"/>
            <a:ext cx="718383" cy="373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316670" eaLnBrk="1" fontAlgn="auto" hangingPunct="1">
              <a:spcBef>
                <a:spcPts val="0"/>
              </a:spcBef>
              <a:spcAft>
                <a:spcPts val="0"/>
              </a:spcAft>
            </a:pPr>
            <a:r>
              <a:rPr lang="zh-CN" altLang="en-US" sz="914" b="1" dirty="0">
                <a:solidFill>
                  <a:prstClr val="black">
                    <a:lumMod val="85000"/>
                    <a:lumOff val="15000"/>
                  </a:prstClr>
                </a:solidFill>
                <a:latin typeface="微软雅黑" panose="020B0503020204020204" pitchFamily="34" charset="-122"/>
                <a:ea typeface="微软雅黑" panose="020B0503020204020204" pitchFamily="34" charset="-122"/>
              </a:rPr>
              <a:t>移动蜂窝</a:t>
            </a:r>
            <a:endParaRPr lang="en-US" altLang="zh-CN" sz="914" b="1"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1316670" eaLnBrk="1" fontAlgn="auto" hangingPunct="1">
              <a:spcBef>
                <a:spcPts val="0"/>
              </a:spcBef>
              <a:spcAft>
                <a:spcPts val="0"/>
              </a:spcAft>
            </a:pPr>
            <a:r>
              <a:rPr lang="zh-CN" altLang="en-US" sz="914" b="1" dirty="0">
                <a:solidFill>
                  <a:prstClr val="black">
                    <a:lumMod val="85000"/>
                    <a:lumOff val="15000"/>
                  </a:prstClr>
                </a:solidFill>
                <a:latin typeface="微软雅黑" panose="020B0503020204020204" pitchFamily="34" charset="-122"/>
                <a:ea typeface="微软雅黑" panose="020B0503020204020204" pitchFamily="34" charset="-122"/>
              </a:rPr>
              <a:t>物联网</a:t>
            </a:r>
          </a:p>
        </p:txBody>
      </p:sp>
      <p:pic>
        <p:nvPicPr>
          <p:cNvPr id="35" name="Picture 22" descr="C:\Documents and Settings\ThinkPad\桌面\1.jpg"/>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411622" y="1933614"/>
            <a:ext cx="531943" cy="55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 name="Picture 23" descr="C:\Documents and Settings\ThinkPad\桌面\2.jp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896428" y="2246949"/>
            <a:ext cx="538398" cy="5621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7" name="直接箭头连接符 36"/>
          <p:cNvCxnSpPr/>
          <p:nvPr/>
        </p:nvCxnSpPr>
        <p:spPr>
          <a:xfrm>
            <a:off x="5631124" y="2020029"/>
            <a:ext cx="0" cy="348354"/>
          </a:xfrm>
          <a:prstGeom prst="straightConnector1">
            <a:avLst/>
          </a:prstGeom>
          <a:ln w="38100">
            <a:solidFill>
              <a:schemeClr val="accent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6178114" y="1892691"/>
            <a:ext cx="276359" cy="191594"/>
          </a:xfrm>
          <a:prstGeom prst="straightConnector1">
            <a:avLst/>
          </a:prstGeom>
          <a:ln w="38100">
            <a:solidFill>
              <a:schemeClr val="accent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V="1">
            <a:off x="5474073" y="2025888"/>
            <a:ext cx="9512" cy="342495"/>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flipV="1">
            <a:off x="6264781" y="1819884"/>
            <a:ext cx="248253" cy="174844"/>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41" name="Picture 2" descr="http://bmp.skxox.com/201602/28/15018738118.202152.jpg"/>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5251382" y="2358352"/>
            <a:ext cx="636298" cy="40198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42" name="直接箭头连接符 41"/>
          <p:cNvCxnSpPr/>
          <p:nvPr/>
        </p:nvCxnSpPr>
        <p:spPr>
          <a:xfrm>
            <a:off x="5864633" y="2002003"/>
            <a:ext cx="148306" cy="272755"/>
          </a:xfrm>
          <a:prstGeom prst="straightConnector1">
            <a:avLst/>
          </a:prstGeom>
          <a:ln w="38100">
            <a:solidFill>
              <a:schemeClr val="accent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flipV="1">
            <a:off x="5963181" y="1946702"/>
            <a:ext cx="159039" cy="243801"/>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a:extLst>
              <a:ext uri="{FF2B5EF4-FFF2-40B4-BE49-F238E27FC236}">
                <a16:creationId xmlns="" xmlns:a16="http://schemas.microsoft.com/office/drawing/2014/main" id="{8221493B-36F1-42C4-8AC9-5ABF4302D7B5}"/>
              </a:ext>
            </a:extLst>
          </p:cNvPr>
          <p:cNvSpPr txBox="1"/>
          <p:nvPr/>
        </p:nvSpPr>
        <p:spPr>
          <a:xfrm>
            <a:off x="116371" y="0"/>
            <a:ext cx="4148893" cy="461665"/>
          </a:xfrm>
          <a:prstGeom prst="rect">
            <a:avLst/>
          </a:prstGeom>
          <a:noFill/>
        </p:spPr>
        <p:txBody>
          <a:bodyPr wrap="none" rtlCol="0">
            <a:spAutoFit/>
          </a:bodyPr>
          <a:lstStyle/>
          <a:p>
            <a:r>
              <a:rPr lang="en-US" altLang="zh-CN" sz="2400" b="1" dirty="0" smtClean="0">
                <a:solidFill>
                  <a:schemeClr val="bg1"/>
                </a:solidFill>
                <a:latin typeface="+mj-ea"/>
                <a:ea typeface="+mj-ea"/>
              </a:rPr>
              <a:t>NB-</a:t>
            </a:r>
            <a:r>
              <a:rPr lang="en-US" altLang="zh-CN" sz="2400" b="1" dirty="0" err="1" smtClean="0">
                <a:solidFill>
                  <a:schemeClr val="bg1"/>
                </a:solidFill>
                <a:latin typeface="+mj-ea"/>
                <a:ea typeface="+mj-ea"/>
              </a:rPr>
              <a:t>IoT</a:t>
            </a:r>
            <a:r>
              <a:rPr lang="en-US" altLang="zh-CN" sz="2400" b="1" dirty="0" smtClean="0">
                <a:solidFill>
                  <a:schemeClr val="bg1"/>
                </a:solidFill>
                <a:latin typeface="+mj-ea"/>
                <a:ea typeface="+mj-ea"/>
              </a:rPr>
              <a:t> </a:t>
            </a:r>
            <a:r>
              <a:rPr lang="zh-CN" altLang="en-US" sz="2400" b="1" dirty="0">
                <a:solidFill>
                  <a:schemeClr val="bg1"/>
                </a:solidFill>
                <a:latin typeface="+mj-ea"/>
                <a:ea typeface="+mj-ea"/>
              </a:rPr>
              <a:t>小型空气站测试数据</a:t>
            </a:r>
          </a:p>
        </p:txBody>
      </p:sp>
      <p:graphicFrame>
        <p:nvGraphicFramePr>
          <p:cNvPr id="3" name="表格 2">
            <a:extLst>
              <a:ext uri="{FF2B5EF4-FFF2-40B4-BE49-F238E27FC236}">
                <a16:creationId xmlns="" xmlns:a16="http://schemas.microsoft.com/office/drawing/2014/main" id="{07AEF0FE-C82D-4034-B849-580980005401}"/>
              </a:ext>
            </a:extLst>
          </p:cNvPr>
          <p:cNvGraphicFramePr>
            <a:graphicFrameLocks noGrp="1"/>
          </p:cNvGraphicFramePr>
          <p:nvPr>
            <p:extLst>
              <p:ext uri="{D42A27DB-BD31-4B8C-83A1-F6EECF244321}">
                <p14:modId xmlns:p14="http://schemas.microsoft.com/office/powerpoint/2010/main" xmlns="" val="533578580"/>
              </p:ext>
            </p:extLst>
          </p:nvPr>
        </p:nvGraphicFramePr>
        <p:xfrm>
          <a:off x="251520" y="918425"/>
          <a:ext cx="3851531" cy="2575410"/>
        </p:xfrm>
        <a:graphic>
          <a:graphicData uri="http://schemas.openxmlformats.org/drawingml/2006/table">
            <a:tbl>
              <a:tblPr firstRow="1" bandRow="1">
                <a:tableStyleId>{5C22544A-7EE6-4342-B048-85BDC9FD1C3A}</a:tableStyleId>
              </a:tblPr>
              <a:tblGrid>
                <a:gridCol w="1513341">
                  <a:extLst>
                    <a:ext uri="{9D8B030D-6E8A-4147-A177-3AD203B41FA5}">
                      <a16:colId xmlns="" xmlns:a16="http://schemas.microsoft.com/office/drawing/2014/main" val="2009606742"/>
                    </a:ext>
                  </a:extLst>
                </a:gridCol>
                <a:gridCol w="1238358">
                  <a:extLst>
                    <a:ext uri="{9D8B030D-6E8A-4147-A177-3AD203B41FA5}">
                      <a16:colId xmlns="" xmlns:a16="http://schemas.microsoft.com/office/drawing/2014/main" val="1185526966"/>
                    </a:ext>
                  </a:extLst>
                </a:gridCol>
                <a:gridCol w="1099832">
                  <a:extLst>
                    <a:ext uri="{9D8B030D-6E8A-4147-A177-3AD203B41FA5}">
                      <a16:colId xmlns="" xmlns:a16="http://schemas.microsoft.com/office/drawing/2014/main" val="3728790797"/>
                    </a:ext>
                  </a:extLst>
                </a:gridCol>
              </a:tblGrid>
              <a:tr h="515082">
                <a:tc>
                  <a:txBody>
                    <a:bodyPr/>
                    <a:lstStyle/>
                    <a:p>
                      <a:r>
                        <a:rPr lang="zh-CN" altLang="en-US" sz="1400" b="0" dirty="0">
                          <a:latin typeface="+mn-ea"/>
                          <a:ea typeface="+mn-ea"/>
                        </a:rPr>
                        <a:t>测试项</a:t>
                      </a:r>
                    </a:p>
                  </a:txBody>
                  <a:tcPr/>
                </a:tc>
                <a:tc>
                  <a:txBody>
                    <a:bodyPr/>
                    <a:lstStyle/>
                    <a:p>
                      <a:r>
                        <a:rPr lang="en-US" altLang="zh-CN" sz="1400" b="0" dirty="0" smtClean="0">
                          <a:latin typeface="+mn-ea"/>
                          <a:ea typeface="+mn-ea"/>
                        </a:rPr>
                        <a:t>NB-</a:t>
                      </a:r>
                      <a:r>
                        <a:rPr lang="en-US" altLang="zh-CN" sz="1400" b="0" dirty="0" err="1" smtClean="0">
                          <a:latin typeface="+mn-ea"/>
                          <a:ea typeface="+mn-ea"/>
                        </a:rPr>
                        <a:t>IoT</a:t>
                      </a:r>
                      <a:endParaRPr lang="zh-CN" altLang="en-US" sz="1400" b="0" dirty="0">
                        <a:latin typeface="+mn-ea"/>
                        <a:ea typeface="+mn-ea"/>
                      </a:endParaRPr>
                    </a:p>
                  </a:txBody>
                  <a:tcPr/>
                </a:tc>
                <a:tc>
                  <a:txBody>
                    <a:bodyPr/>
                    <a:lstStyle/>
                    <a:p>
                      <a:r>
                        <a:rPr lang="en-US" altLang="zh-CN" sz="1400" b="0" dirty="0">
                          <a:latin typeface="+mn-ea"/>
                          <a:ea typeface="+mn-ea"/>
                        </a:rPr>
                        <a:t>GPRS</a:t>
                      </a:r>
                      <a:endParaRPr lang="zh-CN" altLang="en-US" sz="1400" b="0" dirty="0">
                        <a:latin typeface="+mn-ea"/>
                        <a:ea typeface="+mn-ea"/>
                      </a:endParaRPr>
                    </a:p>
                  </a:txBody>
                  <a:tcPr/>
                </a:tc>
                <a:extLst>
                  <a:ext uri="{0D108BD9-81ED-4DB2-BD59-A6C34878D82A}">
                    <a16:rowId xmlns="" xmlns:a16="http://schemas.microsoft.com/office/drawing/2014/main" val="1841929231"/>
                  </a:ext>
                </a:extLst>
              </a:tr>
              <a:tr h="515082">
                <a:tc>
                  <a:txBody>
                    <a:bodyPr/>
                    <a:lstStyle/>
                    <a:p>
                      <a:r>
                        <a:rPr lang="zh-CN" altLang="en-US" sz="1400" b="0" dirty="0">
                          <a:latin typeface="+mn-ea"/>
                          <a:ea typeface="+mn-ea"/>
                        </a:rPr>
                        <a:t>休眠状态功耗</a:t>
                      </a:r>
                    </a:p>
                  </a:txBody>
                  <a:tcPr/>
                </a:tc>
                <a:tc>
                  <a:txBody>
                    <a:bodyPr/>
                    <a:lstStyle/>
                    <a:p>
                      <a:r>
                        <a:rPr lang="en-US" altLang="zh-CN" sz="1400" b="0" dirty="0">
                          <a:latin typeface="+mn-ea"/>
                          <a:ea typeface="+mn-ea"/>
                        </a:rPr>
                        <a:t>0.8μA</a:t>
                      </a:r>
                      <a:endParaRPr lang="zh-CN" altLang="en-US" sz="1400" b="0" dirty="0">
                        <a:latin typeface="+mn-ea"/>
                        <a:ea typeface="+mn-ea"/>
                      </a:endParaRPr>
                    </a:p>
                  </a:txBody>
                  <a:tcPr/>
                </a:tc>
                <a:tc>
                  <a:txBody>
                    <a:bodyPr/>
                    <a:lstStyle/>
                    <a:p>
                      <a:r>
                        <a:rPr lang="en-US" altLang="zh-CN" sz="1400" b="0" dirty="0">
                          <a:latin typeface="+mn-ea"/>
                          <a:ea typeface="+mn-ea"/>
                        </a:rPr>
                        <a:t>76mA</a:t>
                      </a:r>
                      <a:endParaRPr lang="zh-CN" altLang="en-US" sz="1400" b="0" dirty="0">
                        <a:latin typeface="+mn-ea"/>
                        <a:ea typeface="+mn-ea"/>
                      </a:endParaRPr>
                    </a:p>
                  </a:txBody>
                  <a:tcPr/>
                </a:tc>
                <a:extLst>
                  <a:ext uri="{0D108BD9-81ED-4DB2-BD59-A6C34878D82A}">
                    <a16:rowId xmlns="" xmlns:a16="http://schemas.microsoft.com/office/drawing/2014/main" val="2177962285"/>
                  </a:ext>
                </a:extLst>
              </a:tr>
              <a:tr h="515082">
                <a:tc>
                  <a:txBody>
                    <a:bodyPr/>
                    <a:lstStyle/>
                    <a:p>
                      <a:r>
                        <a:rPr lang="zh-CN" altLang="en-US" sz="1400" b="0" dirty="0">
                          <a:latin typeface="+mn-ea"/>
                          <a:ea typeface="+mn-ea"/>
                        </a:rPr>
                        <a:t>发送数据功耗</a:t>
                      </a:r>
                    </a:p>
                  </a:txBody>
                  <a:tcPr/>
                </a:tc>
                <a:tc>
                  <a:txBody>
                    <a:bodyPr/>
                    <a:lstStyle/>
                    <a:p>
                      <a:r>
                        <a:rPr lang="en-US" altLang="zh-CN" sz="1400" b="0" dirty="0">
                          <a:latin typeface="+mn-ea"/>
                          <a:ea typeface="+mn-ea"/>
                        </a:rPr>
                        <a:t>100mA</a:t>
                      </a:r>
                      <a:endParaRPr lang="zh-CN" altLang="en-US" sz="1400" b="0" dirty="0">
                        <a:latin typeface="+mn-ea"/>
                        <a:ea typeface="+mn-ea"/>
                      </a:endParaRPr>
                    </a:p>
                  </a:txBody>
                  <a:tcPr/>
                </a:tc>
                <a:tc>
                  <a:txBody>
                    <a:bodyPr/>
                    <a:lstStyle/>
                    <a:p>
                      <a:r>
                        <a:rPr lang="en-US" altLang="zh-CN" sz="1400" b="0" dirty="0">
                          <a:latin typeface="+mn-ea"/>
                          <a:ea typeface="+mn-ea"/>
                        </a:rPr>
                        <a:t>1.8A</a:t>
                      </a:r>
                      <a:endParaRPr lang="zh-CN" altLang="en-US" sz="1400" b="0" dirty="0">
                        <a:latin typeface="+mn-ea"/>
                        <a:ea typeface="+mn-ea"/>
                      </a:endParaRPr>
                    </a:p>
                  </a:txBody>
                  <a:tcPr/>
                </a:tc>
                <a:extLst>
                  <a:ext uri="{0D108BD9-81ED-4DB2-BD59-A6C34878D82A}">
                    <a16:rowId xmlns="" xmlns:a16="http://schemas.microsoft.com/office/drawing/2014/main" val="3587400692"/>
                  </a:ext>
                </a:extLst>
              </a:tr>
              <a:tr h="515082">
                <a:tc>
                  <a:txBody>
                    <a:bodyPr/>
                    <a:lstStyle/>
                    <a:p>
                      <a:r>
                        <a:rPr lang="zh-CN" altLang="en-US" sz="1400" b="0" dirty="0">
                          <a:latin typeface="+mn-ea"/>
                          <a:ea typeface="+mn-ea"/>
                        </a:rPr>
                        <a:t>接收信号强度</a:t>
                      </a:r>
                    </a:p>
                  </a:txBody>
                  <a:tcPr/>
                </a:tc>
                <a:tc>
                  <a:txBody>
                    <a:bodyPr/>
                    <a:lstStyle/>
                    <a:p>
                      <a:r>
                        <a:rPr lang="en-US" altLang="zh-CN" sz="1400" b="0" dirty="0">
                          <a:latin typeface="+mn-ea"/>
                          <a:ea typeface="+mn-ea"/>
                        </a:rPr>
                        <a:t>-97dB</a:t>
                      </a:r>
                      <a:endParaRPr lang="zh-CN" altLang="en-US" sz="1400" b="0" dirty="0">
                        <a:latin typeface="+mn-ea"/>
                        <a:ea typeface="+mn-ea"/>
                      </a:endParaRPr>
                    </a:p>
                  </a:txBody>
                  <a:tcPr/>
                </a:tc>
                <a:tc>
                  <a:txBody>
                    <a:bodyPr/>
                    <a:lstStyle/>
                    <a:p>
                      <a:r>
                        <a:rPr lang="en-US" altLang="zh-CN" sz="1400" b="0" dirty="0">
                          <a:latin typeface="+mn-ea"/>
                          <a:ea typeface="+mn-ea"/>
                        </a:rPr>
                        <a:t>-80dB</a:t>
                      </a:r>
                    </a:p>
                  </a:txBody>
                  <a:tcPr/>
                </a:tc>
                <a:extLst>
                  <a:ext uri="{0D108BD9-81ED-4DB2-BD59-A6C34878D82A}">
                    <a16:rowId xmlns="" xmlns:a16="http://schemas.microsoft.com/office/drawing/2014/main" val="2589443337"/>
                  </a:ext>
                </a:extLst>
              </a:tr>
              <a:tr h="515082">
                <a:tc>
                  <a:txBody>
                    <a:bodyPr/>
                    <a:lstStyle/>
                    <a:p>
                      <a:r>
                        <a:rPr lang="zh-CN" altLang="en-US" sz="1400" b="0" dirty="0">
                          <a:latin typeface="+mn-ea"/>
                          <a:ea typeface="+mn-ea"/>
                        </a:rPr>
                        <a:t>发送时延</a:t>
                      </a:r>
                    </a:p>
                  </a:txBody>
                  <a:tcPr/>
                </a:tc>
                <a:tc>
                  <a:txBody>
                    <a:bodyPr/>
                    <a:lstStyle/>
                    <a:p>
                      <a:r>
                        <a:rPr lang="zh-CN" altLang="en-US" sz="1400" b="0" dirty="0">
                          <a:latin typeface="+mn-ea"/>
                          <a:ea typeface="+mn-ea"/>
                        </a:rPr>
                        <a:t>平均</a:t>
                      </a:r>
                      <a:r>
                        <a:rPr lang="en-US" altLang="zh-CN" sz="1400" b="0" dirty="0">
                          <a:latin typeface="+mn-ea"/>
                          <a:ea typeface="+mn-ea"/>
                        </a:rPr>
                        <a:t>500ms</a:t>
                      </a:r>
                      <a:endParaRPr lang="zh-CN" altLang="en-US" sz="1400" b="0" dirty="0">
                        <a:latin typeface="+mn-ea"/>
                        <a:ea typeface="+mn-ea"/>
                      </a:endParaRPr>
                    </a:p>
                  </a:txBody>
                  <a:tcPr/>
                </a:tc>
                <a:tc>
                  <a:txBody>
                    <a:bodyPr/>
                    <a:lstStyle/>
                    <a:p>
                      <a:r>
                        <a:rPr lang="en-US" altLang="zh-CN" sz="1400" b="0" dirty="0">
                          <a:latin typeface="+mn-ea"/>
                          <a:ea typeface="+mn-ea"/>
                        </a:rPr>
                        <a:t>200ms</a:t>
                      </a:r>
                    </a:p>
                  </a:txBody>
                  <a:tcPr/>
                </a:tc>
                <a:extLst>
                  <a:ext uri="{0D108BD9-81ED-4DB2-BD59-A6C34878D82A}">
                    <a16:rowId xmlns="" xmlns:a16="http://schemas.microsoft.com/office/drawing/2014/main" val="32537508"/>
                  </a:ext>
                </a:extLst>
              </a:tr>
            </a:tbl>
          </a:graphicData>
        </a:graphic>
      </p:graphicFrame>
      <p:pic>
        <p:nvPicPr>
          <p:cNvPr id="4" name="图片 3">
            <a:extLst>
              <a:ext uri="{FF2B5EF4-FFF2-40B4-BE49-F238E27FC236}">
                <a16:creationId xmlns="" xmlns:a16="http://schemas.microsoft.com/office/drawing/2014/main" id="{A33382D9-73F4-4DE5-8BBA-6DA157EC097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20072" y="483518"/>
            <a:ext cx="2724379" cy="454133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文本框 9">
            <a:extLst>
              <a:ext uri="{FF2B5EF4-FFF2-40B4-BE49-F238E27FC236}">
                <a16:creationId xmlns="" xmlns:a16="http://schemas.microsoft.com/office/drawing/2014/main" id="{9BAF8A93-EF32-43A4-8A28-878DD64B399E}"/>
              </a:ext>
            </a:extLst>
          </p:cNvPr>
          <p:cNvSpPr txBox="1"/>
          <p:nvPr/>
        </p:nvSpPr>
        <p:spPr>
          <a:xfrm>
            <a:off x="228630" y="3565843"/>
            <a:ext cx="4271362" cy="1526187"/>
          </a:xfrm>
          <a:prstGeom prst="rect">
            <a:avLst/>
          </a:prstGeom>
          <a:noFill/>
        </p:spPr>
        <p:txBody>
          <a:bodyPr wrap="square" rtlCol="0">
            <a:spAutoFit/>
          </a:bodyPr>
          <a:lstStyle/>
          <a:p>
            <a:pPr>
              <a:lnSpc>
                <a:spcPct val="150000"/>
              </a:lnSpc>
            </a:pPr>
            <a:r>
              <a:rPr lang="zh-CN" altLang="en-US" sz="1600" dirty="0">
                <a:solidFill>
                  <a:schemeClr val="bg1"/>
                </a:solidFill>
                <a:latin typeface="+mn-ea"/>
              </a:rPr>
              <a:t>测试设备距离基站</a:t>
            </a:r>
            <a:r>
              <a:rPr lang="en-US" altLang="zh-CN" sz="1600" dirty="0">
                <a:solidFill>
                  <a:schemeClr val="bg1"/>
                </a:solidFill>
                <a:latin typeface="+mn-ea"/>
              </a:rPr>
              <a:t>2</a:t>
            </a:r>
            <a:r>
              <a:rPr lang="zh-CN" altLang="en-US" sz="1600" dirty="0">
                <a:solidFill>
                  <a:schemeClr val="bg1"/>
                </a:solidFill>
                <a:latin typeface="+mn-ea"/>
              </a:rPr>
              <a:t>公里，室外环境下，采用</a:t>
            </a:r>
            <a:r>
              <a:rPr lang="en-US" altLang="zh-CN" sz="1600" dirty="0" smtClean="0">
                <a:solidFill>
                  <a:schemeClr val="bg1"/>
                </a:solidFill>
                <a:latin typeface="+mn-ea"/>
              </a:rPr>
              <a:t>NB-</a:t>
            </a:r>
            <a:r>
              <a:rPr lang="en-US" altLang="zh-CN" sz="1600" dirty="0" err="1" smtClean="0">
                <a:solidFill>
                  <a:schemeClr val="bg1"/>
                </a:solidFill>
                <a:latin typeface="+mn-ea"/>
              </a:rPr>
              <a:t>IoT</a:t>
            </a:r>
            <a:r>
              <a:rPr lang="zh-CN" altLang="en-US" sz="1600" dirty="0">
                <a:solidFill>
                  <a:schemeClr val="bg1"/>
                </a:solidFill>
                <a:latin typeface="+mn-ea"/>
              </a:rPr>
              <a:t>发送数据的功耗相比</a:t>
            </a:r>
            <a:r>
              <a:rPr lang="en-US" altLang="zh-CN" sz="1600" dirty="0">
                <a:solidFill>
                  <a:schemeClr val="bg1"/>
                </a:solidFill>
                <a:latin typeface="+mn-ea"/>
              </a:rPr>
              <a:t>GPRS</a:t>
            </a:r>
            <a:r>
              <a:rPr lang="zh-CN" altLang="en-US" sz="1600" dirty="0">
                <a:solidFill>
                  <a:schemeClr val="bg1"/>
                </a:solidFill>
                <a:latin typeface="+mn-ea"/>
              </a:rPr>
              <a:t>小了近</a:t>
            </a:r>
            <a:r>
              <a:rPr lang="en-US" altLang="zh-CN" sz="1600" dirty="0">
                <a:solidFill>
                  <a:schemeClr val="bg1"/>
                </a:solidFill>
                <a:latin typeface="+mn-ea"/>
              </a:rPr>
              <a:t>200</a:t>
            </a:r>
            <a:r>
              <a:rPr lang="zh-CN" altLang="en-US" sz="1600" dirty="0">
                <a:solidFill>
                  <a:schemeClr val="bg1"/>
                </a:solidFill>
                <a:latin typeface="+mn-ea"/>
              </a:rPr>
              <a:t>倍，对依靠太阳能供电的环境检测设备来说非常给力。</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 xmlns:a16="http://schemas.microsoft.com/office/drawing/2014/main" id="{D4C83CA9-E05D-4BB3-B337-D2E006210A7F}"/>
              </a:ext>
            </a:extLst>
          </p:cNvPr>
          <p:cNvPicPr>
            <a:picLocks noChangeAspect="1" noChangeArrowheads="1"/>
          </p:cNvPicPr>
          <p:nvPr/>
        </p:nvPicPr>
        <p:blipFill rotWithShape="1">
          <a:blip r:embed="rId2" cstate="print"/>
          <a:srcRect r="862" b="14385"/>
          <a:stretch/>
        </p:blipFill>
        <p:spPr bwMode="auto">
          <a:xfrm>
            <a:off x="3851920" y="1419622"/>
            <a:ext cx="4905526" cy="2808312"/>
          </a:xfrm>
          <a:prstGeom prst="rect">
            <a:avLst/>
          </a:prstGeom>
          <a:noFill/>
        </p:spPr>
      </p:pic>
      <p:sp>
        <p:nvSpPr>
          <p:cNvPr id="6" name="文本框 4">
            <a:extLst>
              <a:ext uri="{FF2B5EF4-FFF2-40B4-BE49-F238E27FC236}">
                <a16:creationId xmlns="" xmlns:a16="http://schemas.microsoft.com/office/drawing/2014/main" id="{23B0E459-E7FD-459C-AC46-1EACCB977D54}"/>
              </a:ext>
            </a:extLst>
          </p:cNvPr>
          <p:cNvSpPr txBox="1"/>
          <p:nvPr/>
        </p:nvSpPr>
        <p:spPr>
          <a:xfrm>
            <a:off x="251520" y="165869"/>
            <a:ext cx="3570208" cy="461665"/>
          </a:xfrm>
          <a:prstGeom prst="rect">
            <a:avLst/>
          </a:prstGeom>
          <a:noFill/>
        </p:spPr>
        <p:txBody>
          <a:bodyPr wrap="none" rtlCol="0">
            <a:spAutoFit/>
          </a:bodyPr>
          <a:lstStyle/>
          <a:p>
            <a:r>
              <a:rPr lang="zh-CN" altLang="en-US" sz="2400" b="1" dirty="0">
                <a:solidFill>
                  <a:schemeClr val="bg1"/>
                </a:solidFill>
                <a:latin typeface="+mj-ea"/>
                <a:ea typeface="+mj-ea"/>
              </a:rPr>
              <a:t>地下密闭空间危险源监测</a:t>
            </a:r>
          </a:p>
        </p:txBody>
      </p:sp>
      <p:sp>
        <p:nvSpPr>
          <p:cNvPr id="7" name="文本框 6">
            <a:extLst>
              <a:ext uri="{FF2B5EF4-FFF2-40B4-BE49-F238E27FC236}">
                <a16:creationId xmlns="" xmlns:a16="http://schemas.microsoft.com/office/drawing/2014/main" id="{A5479CA5-8537-4B7F-A0F8-2D7F8B95CE5F}"/>
              </a:ext>
            </a:extLst>
          </p:cNvPr>
          <p:cNvSpPr txBox="1"/>
          <p:nvPr/>
        </p:nvSpPr>
        <p:spPr>
          <a:xfrm>
            <a:off x="0" y="1582198"/>
            <a:ext cx="3707017" cy="3000821"/>
          </a:xfrm>
          <a:prstGeom prst="rect">
            <a:avLst/>
          </a:prstGeom>
          <a:noFill/>
        </p:spPr>
        <p:txBody>
          <a:bodyPr wrap="square" rtlCol="0">
            <a:spAutoFit/>
          </a:bodyPr>
          <a:lstStyle/>
          <a:p>
            <a:pPr>
              <a:lnSpc>
                <a:spcPct val="150000"/>
              </a:lnSpc>
            </a:pPr>
            <a:r>
              <a:rPr lang="en-US" altLang="zh-CN" dirty="0">
                <a:solidFill>
                  <a:schemeClr val="bg1"/>
                </a:solidFill>
                <a:latin typeface="+mj-ea"/>
                <a:ea typeface="+mj-ea"/>
              </a:rPr>
              <a:t>GPRS</a:t>
            </a:r>
            <a:r>
              <a:rPr lang="zh-CN" altLang="en-US" dirty="0">
                <a:solidFill>
                  <a:schemeClr val="bg1"/>
                </a:solidFill>
                <a:latin typeface="+mj-ea"/>
                <a:ea typeface="+mj-ea"/>
              </a:rPr>
              <a:t>在地下管网密闭空间的网络表现不稳定，常常出现网络覆盖不到的情况，伴随而来的功耗以及维护成本问题，</a:t>
            </a:r>
            <a:r>
              <a:rPr lang="en-US" altLang="zh-CN" dirty="0" smtClean="0">
                <a:solidFill>
                  <a:schemeClr val="bg1"/>
                </a:solidFill>
                <a:latin typeface="+mj-ea"/>
                <a:ea typeface="+mj-ea"/>
              </a:rPr>
              <a:t>NB-</a:t>
            </a:r>
            <a:r>
              <a:rPr lang="en-US" altLang="zh-CN" dirty="0" err="1" smtClean="0">
                <a:solidFill>
                  <a:schemeClr val="bg1"/>
                </a:solidFill>
                <a:latin typeface="+mj-ea"/>
                <a:ea typeface="+mj-ea"/>
              </a:rPr>
              <a:t>IoT</a:t>
            </a:r>
            <a:r>
              <a:rPr lang="zh-CN" altLang="en-US" dirty="0">
                <a:solidFill>
                  <a:schemeClr val="bg1"/>
                </a:solidFill>
                <a:latin typeface="+mj-ea"/>
                <a:ea typeface="+mj-ea"/>
              </a:rPr>
              <a:t>更好的穿透性极大改善了设备的传输稳定性，同时</a:t>
            </a:r>
            <a:r>
              <a:rPr lang="en-US" altLang="zh-CN" dirty="0" smtClean="0">
                <a:solidFill>
                  <a:schemeClr val="bg1"/>
                </a:solidFill>
                <a:latin typeface="+mj-ea"/>
                <a:ea typeface="+mj-ea"/>
              </a:rPr>
              <a:t>NB-</a:t>
            </a:r>
            <a:r>
              <a:rPr lang="en-US" altLang="zh-CN" dirty="0" err="1" smtClean="0">
                <a:solidFill>
                  <a:schemeClr val="bg1"/>
                </a:solidFill>
                <a:latin typeface="+mj-ea"/>
                <a:ea typeface="+mj-ea"/>
              </a:rPr>
              <a:t>IoT</a:t>
            </a:r>
            <a:r>
              <a:rPr lang="zh-CN" altLang="en-US" dirty="0">
                <a:solidFill>
                  <a:schemeClr val="bg1"/>
                </a:solidFill>
                <a:latin typeface="+mj-ea"/>
                <a:ea typeface="+mj-ea"/>
              </a:rPr>
              <a:t>更低的功耗也降低了设备维护成本。</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Administrator\Application Data\Tencent\Users\115412826\QQ\WinTemp\RichOle\Z9D~WO(I0MTLMWJT%Y_A@S9.png">
            <a:extLst/>
          </p:cNvPr>
          <p:cNvPicPr>
            <a:picLocks noChangeAspect="1" noChangeArrowheads="1"/>
          </p:cNvPicPr>
          <p:nvPr/>
        </p:nvPicPr>
        <p:blipFill rotWithShape="1">
          <a:blip r:embed="rId2" cstate="print"/>
          <a:srcRect r="786" b="20062"/>
          <a:stretch/>
        </p:blipFill>
        <p:spPr bwMode="auto">
          <a:xfrm>
            <a:off x="395536" y="1028363"/>
            <a:ext cx="3631759" cy="2407483"/>
          </a:xfrm>
          <a:prstGeom prst="rect">
            <a:avLst/>
          </a:prstGeom>
          <a:noFill/>
        </p:spPr>
      </p:pic>
      <p:sp>
        <p:nvSpPr>
          <p:cNvPr id="3" name="文本框 12">
            <a:extLst>
              <a:ext uri="{FF2B5EF4-FFF2-40B4-BE49-F238E27FC236}">
                <a16:creationId xmlns="" xmlns:a16="http://schemas.microsoft.com/office/drawing/2014/main" id="{A8AD3B38-17DE-49E6-8CD7-CC5A164BD7F7}"/>
              </a:ext>
            </a:extLst>
          </p:cNvPr>
          <p:cNvSpPr txBox="1"/>
          <p:nvPr/>
        </p:nvSpPr>
        <p:spPr>
          <a:xfrm>
            <a:off x="1256000" y="3889960"/>
            <a:ext cx="1947847" cy="369332"/>
          </a:xfrm>
          <a:prstGeom prst="rect">
            <a:avLst/>
          </a:prstGeom>
          <a:noFill/>
        </p:spPr>
        <p:txBody>
          <a:bodyPr wrap="square" rtlCol="0">
            <a:spAutoFit/>
          </a:bodyPr>
          <a:lstStyle/>
          <a:p>
            <a:r>
              <a:rPr lang="zh-CN" altLang="en-US" dirty="0">
                <a:solidFill>
                  <a:schemeClr val="bg1"/>
                </a:solidFill>
                <a:latin typeface="+mj-ea"/>
                <a:ea typeface="+mj-ea"/>
              </a:rPr>
              <a:t>压力、流量远传</a:t>
            </a:r>
          </a:p>
        </p:txBody>
      </p:sp>
      <p:pic>
        <p:nvPicPr>
          <p:cNvPr id="4" name="Picture 4" descr="C:\Documents and Settings\Administrator\Application Data\Tencent\Users\115412826\QQ\WinTemp\RichOle\9SBC_VMQZ{YOO55%3PLVS_9.png">
            <a:extLst>
              <a:ext uri="{FF2B5EF4-FFF2-40B4-BE49-F238E27FC236}">
                <a16:creationId xmlns="" xmlns:a16="http://schemas.microsoft.com/office/drawing/2014/main" id="{673059C4-5ED6-44F1-ADB3-A4750F4D438D}"/>
              </a:ext>
            </a:extLst>
          </p:cNvPr>
          <p:cNvPicPr>
            <a:picLocks noChangeAspect="1" noChangeArrowheads="1"/>
          </p:cNvPicPr>
          <p:nvPr/>
        </p:nvPicPr>
        <p:blipFill rotWithShape="1">
          <a:blip r:embed="rId3" cstate="print"/>
          <a:srcRect b="15399"/>
          <a:stretch/>
        </p:blipFill>
        <p:spPr bwMode="auto">
          <a:xfrm>
            <a:off x="4971308" y="997144"/>
            <a:ext cx="3489124" cy="2407483"/>
          </a:xfrm>
          <a:prstGeom prst="rect">
            <a:avLst/>
          </a:prstGeom>
          <a:noFill/>
          <a:ln>
            <a:solidFill>
              <a:schemeClr val="accent1"/>
            </a:solidFill>
          </a:ln>
        </p:spPr>
      </p:pic>
      <p:sp>
        <p:nvSpPr>
          <p:cNvPr id="5" name="文本框 14">
            <a:extLst>
              <a:ext uri="{FF2B5EF4-FFF2-40B4-BE49-F238E27FC236}">
                <a16:creationId xmlns="" xmlns:a16="http://schemas.microsoft.com/office/drawing/2014/main" id="{53982F1C-904A-4674-B17F-7BF25565CE87}"/>
              </a:ext>
            </a:extLst>
          </p:cNvPr>
          <p:cNvSpPr txBox="1"/>
          <p:nvPr/>
        </p:nvSpPr>
        <p:spPr>
          <a:xfrm>
            <a:off x="5292080" y="3939902"/>
            <a:ext cx="2989671" cy="369332"/>
          </a:xfrm>
          <a:prstGeom prst="rect">
            <a:avLst/>
          </a:prstGeom>
          <a:noFill/>
        </p:spPr>
        <p:txBody>
          <a:bodyPr wrap="square" rtlCol="0">
            <a:spAutoFit/>
          </a:bodyPr>
          <a:lstStyle/>
          <a:p>
            <a:r>
              <a:rPr lang="zh-CN" altLang="en-US" dirty="0">
                <a:solidFill>
                  <a:schemeClr val="bg1"/>
                </a:solidFill>
                <a:latin typeface="+mj-ea"/>
                <a:ea typeface="+mj-ea"/>
              </a:rPr>
              <a:t>智能消防水压、流量监测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Documents and Settings\Administrator\Application Data\Tencent\Users\115412826\QQ\WinTemp\RichOle\~V[)}`TFZH{LG{)PMS_U}0R.png">
            <a:extLst>
              <a:ext uri="{FF2B5EF4-FFF2-40B4-BE49-F238E27FC236}">
                <a16:creationId xmlns="" xmlns:a16="http://schemas.microsoft.com/office/drawing/2014/main" id="{A523BC90-CE62-4CA8-81B1-0E7566083318}"/>
              </a:ext>
            </a:extLst>
          </p:cNvPr>
          <p:cNvPicPr>
            <a:picLocks noChangeAspect="1" noChangeArrowheads="1"/>
          </p:cNvPicPr>
          <p:nvPr/>
        </p:nvPicPr>
        <p:blipFill rotWithShape="1">
          <a:blip r:embed="rId2" cstate="print"/>
          <a:srcRect b="22049"/>
          <a:stretch/>
        </p:blipFill>
        <p:spPr bwMode="auto">
          <a:xfrm>
            <a:off x="251520" y="1203598"/>
            <a:ext cx="3804515" cy="2016224"/>
          </a:xfrm>
          <a:prstGeom prst="rect">
            <a:avLst/>
          </a:prstGeom>
          <a:noFill/>
          <a:ln>
            <a:solidFill>
              <a:schemeClr val="accent1"/>
            </a:solidFill>
          </a:ln>
        </p:spPr>
      </p:pic>
      <p:pic>
        <p:nvPicPr>
          <p:cNvPr id="3" name="图片 2" descr="图片包含 天空, 建筑物, 餐桌, 户外&#10;&#10;已生成高可信度的说明">
            <a:extLst>
              <a:ext uri="{FF2B5EF4-FFF2-40B4-BE49-F238E27FC236}">
                <a16:creationId xmlns="" xmlns:a16="http://schemas.microsoft.com/office/drawing/2014/main" id="{DA2859B0-6EC3-460E-8233-7279F5E24F0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29744" y="1203598"/>
            <a:ext cx="3646712" cy="2016224"/>
          </a:xfrm>
          <a:prstGeom prst="rect">
            <a:avLst/>
          </a:prstGeom>
        </p:spPr>
      </p:pic>
      <p:sp>
        <p:nvSpPr>
          <p:cNvPr id="4" name="文本框 6">
            <a:extLst>
              <a:ext uri="{FF2B5EF4-FFF2-40B4-BE49-F238E27FC236}">
                <a16:creationId xmlns="" xmlns:a16="http://schemas.microsoft.com/office/drawing/2014/main" id="{787AF756-7EC5-4F5C-83C0-23EC52746EE5}"/>
              </a:ext>
            </a:extLst>
          </p:cNvPr>
          <p:cNvSpPr txBox="1"/>
          <p:nvPr/>
        </p:nvSpPr>
        <p:spPr>
          <a:xfrm>
            <a:off x="971600" y="3952466"/>
            <a:ext cx="2664296" cy="369332"/>
          </a:xfrm>
          <a:prstGeom prst="rect">
            <a:avLst/>
          </a:prstGeom>
          <a:noFill/>
        </p:spPr>
        <p:txBody>
          <a:bodyPr wrap="square" rtlCol="0">
            <a:spAutoFit/>
          </a:bodyPr>
          <a:lstStyle/>
          <a:p>
            <a:r>
              <a:rPr lang="zh-CN" altLang="en-US" dirty="0">
                <a:solidFill>
                  <a:schemeClr val="bg1"/>
                </a:solidFill>
                <a:latin typeface="+mj-ea"/>
                <a:ea typeface="+mj-ea"/>
              </a:rPr>
              <a:t>基于</a:t>
            </a:r>
            <a:r>
              <a:rPr lang="en-US" altLang="zh-CN" dirty="0" smtClean="0">
                <a:solidFill>
                  <a:schemeClr val="bg1"/>
                </a:solidFill>
                <a:latin typeface="+mj-ea"/>
                <a:ea typeface="+mj-ea"/>
              </a:rPr>
              <a:t>NB-</a:t>
            </a:r>
            <a:r>
              <a:rPr lang="en-US" altLang="zh-CN" dirty="0" err="1" smtClean="0">
                <a:solidFill>
                  <a:schemeClr val="bg1"/>
                </a:solidFill>
                <a:latin typeface="+mj-ea"/>
                <a:ea typeface="+mj-ea"/>
              </a:rPr>
              <a:t>IoT</a:t>
            </a:r>
            <a:r>
              <a:rPr lang="zh-CN" altLang="en-US" dirty="0">
                <a:solidFill>
                  <a:schemeClr val="bg1"/>
                </a:solidFill>
                <a:latin typeface="+mj-ea"/>
                <a:ea typeface="+mj-ea"/>
              </a:rPr>
              <a:t>的智慧井盖</a:t>
            </a:r>
          </a:p>
        </p:txBody>
      </p:sp>
      <p:sp>
        <p:nvSpPr>
          <p:cNvPr id="5" name="文本框 7">
            <a:extLst>
              <a:ext uri="{FF2B5EF4-FFF2-40B4-BE49-F238E27FC236}">
                <a16:creationId xmlns="" xmlns:a16="http://schemas.microsoft.com/office/drawing/2014/main" id="{CB579E3E-5759-4668-BA66-F7978981F55F}"/>
              </a:ext>
            </a:extLst>
          </p:cNvPr>
          <p:cNvSpPr txBox="1"/>
          <p:nvPr/>
        </p:nvSpPr>
        <p:spPr>
          <a:xfrm>
            <a:off x="5364088" y="3952466"/>
            <a:ext cx="2800156" cy="369332"/>
          </a:xfrm>
          <a:prstGeom prst="rect">
            <a:avLst/>
          </a:prstGeom>
          <a:noFill/>
        </p:spPr>
        <p:txBody>
          <a:bodyPr wrap="square" rtlCol="0">
            <a:spAutoFit/>
          </a:bodyPr>
          <a:lstStyle/>
          <a:p>
            <a:r>
              <a:rPr lang="zh-CN" altLang="en-US" dirty="0">
                <a:solidFill>
                  <a:schemeClr val="bg1"/>
                </a:solidFill>
                <a:latin typeface="+mj-ea"/>
                <a:ea typeface="+mj-ea"/>
              </a:rPr>
              <a:t>工业园区危险源检测终端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extLst>
          </a:blip>
          <a:srcRect t="10257" r="388" b="23594"/>
          <a:stretch/>
        </p:blipFill>
        <p:spPr>
          <a:xfrm>
            <a:off x="0" y="562727"/>
            <a:ext cx="9144000" cy="4032449"/>
          </a:xfrm>
          <a:prstGeom prst="rect">
            <a:avLst/>
          </a:prstGeom>
          <a:effectLst>
            <a:softEdge rad="31750"/>
          </a:effectLst>
        </p:spPr>
      </p:pic>
      <p:sp>
        <p:nvSpPr>
          <p:cNvPr id="46083" name="Text Box 5"/>
          <p:cNvSpPr txBox="1">
            <a:spLocks noChangeArrowheads="1"/>
          </p:cNvSpPr>
          <p:nvPr/>
        </p:nvSpPr>
        <p:spPr bwMode="auto">
          <a:xfrm>
            <a:off x="4816080" y="5355431"/>
            <a:ext cx="221280" cy="362056"/>
          </a:xfrm>
          <a:prstGeom prst="rect">
            <a:avLst/>
          </a:prstGeom>
          <a:noFill/>
          <a:ln w="9525">
            <a:noFill/>
            <a:miter lim="800000"/>
            <a:headEnd/>
            <a:tailEnd/>
          </a:ln>
        </p:spPr>
        <p:txBody>
          <a:bodyPr wrap="none" lIns="80995" tIns="42117" rIns="80995" bIns="42117">
            <a:spAutoFit/>
          </a:bodyPr>
          <a:lstStyle/>
          <a:p>
            <a:pPr algn="ctr"/>
            <a:r>
              <a:rPr kumimoji="1" lang="en-US" altLang="zh-CN" b="1" i="1" dirty="0">
                <a:solidFill>
                  <a:srgbClr val="FF6600"/>
                </a:solidFill>
                <a:latin typeface="Times New Roman" pitchFamily="18" charset="0"/>
                <a:ea typeface="黑体" pitchFamily="49" charset="-122"/>
              </a:rPr>
              <a:t> </a:t>
            </a:r>
          </a:p>
        </p:txBody>
      </p:sp>
      <p:sp>
        <p:nvSpPr>
          <p:cNvPr id="8" name="矩形 7"/>
          <p:cNvSpPr/>
          <p:nvPr/>
        </p:nvSpPr>
        <p:spPr>
          <a:xfrm>
            <a:off x="6231567" y="4275013"/>
            <a:ext cx="2767414" cy="700188"/>
          </a:xfrm>
          <a:prstGeom prst="rect">
            <a:avLst/>
          </a:prstGeom>
          <a:effectLst/>
        </p:spPr>
        <p:txBody>
          <a:bodyPr wrap="none" lIns="68575" tIns="34288" rIns="68575" bIns="34288">
            <a:spAutoFit/>
          </a:bodyPr>
          <a:lstStyle/>
          <a:p>
            <a:pPr>
              <a:defRPr/>
            </a:pPr>
            <a:r>
              <a:rPr lang="zh-CN" altLang="en-US" sz="4100" b="1" dirty="0">
                <a:solidFill>
                  <a:schemeClr val="bg1"/>
                </a:solidFill>
                <a:effectLst>
                  <a:glow rad="63500">
                    <a:schemeClr val="accent1">
                      <a:satMod val="175000"/>
                      <a:alpha val="40000"/>
                    </a:schemeClr>
                  </a:glow>
                  <a:outerShdw blurRad="38100" dist="38100" dir="2700000" algn="tl">
                    <a:srgbClr val="000000">
                      <a:alpha val="43137"/>
                    </a:srgbClr>
                  </a:outerShdw>
                </a:effectLst>
                <a:latin typeface="微软雅黑" pitchFamily="34" charset="-122"/>
                <a:ea typeface="微软雅黑" pitchFamily="34" charset="-122"/>
              </a:rPr>
              <a:t>感谢聆听！</a:t>
            </a:r>
          </a:p>
        </p:txBody>
      </p:sp>
      <p:sp>
        <p:nvSpPr>
          <p:cNvPr id="2" name="矩形 1"/>
          <p:cNvSpPr/>
          <p:nvPr/>
        </p:nvSpPr>
        <p:spPr>
          <a:xfrm>
            <a:off x="2871684" y="1112141"/>
            <a:ext cx="3557695" cy="530911"/>
          </a:xfrm>
          <a:prstGeom prst="rect">
            <a:avLst/>
          </a:prstGeom>
          <a:noFill/>
        </p:spPr>
        <p:txBody>
          <a:bodyPr wrap="none" lIns="68575" tIns="34288" rIns="68575" bIns="34288">
            <a:spAutoFit/>
          </a:bodyPr>
          <a:lstStyle/>
          <a:p>
            <a:pPr>
              <a:defRPr/>
            </a:pPr>
            <a:r>
              <a:rPr lang="zh-CN" altLang="en-US" sz="3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开放合作   融合共赢</a:t>
            </a:r>
            <a:endParaRPr lang="en-US" altLang="zh-CN" sz="3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0920082034"/>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0920082034"/>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0920082034"/>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YXsvCDLJh0GEL04C_kWRN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SzEUMWCLtEqP7bO6AzHnC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RqwZIctrKEi.B7l3BF5f6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QemeHPA0.0G1VrUNpazrS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hkZb_VUc7EakcI_kgsoIs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eXgyHk4Mk6TzeV79VjMS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Cof3ckbgUqnS7V1brCRH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ZJLJZ7nldE.gR4Mv_qLb2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JDOhic7Y1U.mX1DQKDNHZ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自定义 1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defRPr kumimoji="0" sz="1800" b="0" i="0" u="none" strike="noStrike" cap="none" normalizeH="0" baseline="0" smtClean="0">
            <a:ln>
              <a:noFill/>
            </a:ln>
            <a:solidFill>
              <a:schemeClr val="tx1"/>
            </a:solidFill>
            <a:effectLst/>
            <a:latin typeface="Arial" charset="0"/>
            <a:ea typeface="宋体" charset="-122"/>
          </a:defRPr>
        </a:defPPr>
      </a:lstStyle>
    </a:spDef>
    <a:lnDef>
      <a:spPr bwMode="auto"/>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内容Copytex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6">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内容Copytex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8100">
          <a:gradFill flip="none" rotWithShape="1">
            <a:gsLst>
              <a:gs pos="0">
                <a:srgbClr val="4BF0F0"/>
              </a:gs>
              <a:gs pos="41000">
                <a:srgbClr val="4BF0F0">
                  <a:alpha val="0"/>
                </a:srgbClr>
              </a:gs>
              <a:gs pos="100000">
                <a:srgbClr val="4BF0F0"/>
              </a:gs>
            </a:gsLst>
            <a:path path="circle">
              <a:fillToRect l="100000" b="100000"/>
            </a:path>
            <a:tileRect t="-100000" r="-100000"/>
          </a:gradFill>
        </a:ln>
      </a:spPr>
      <a:bodyPr rtlCol="0" anchor="ctr"/>
      <a:lstStyle>
        <a:defPPr indent="-260221" algn="ctr" defTabSz="1388839">
          <a:lnSpc>
            <a:spcPts val="4047"/>
          </a:lnSpc>
          <a:buClr>
            <a:prstClr val="white"/>
          </a:buClr>
          <a:buSzPct val="60000"/>
          <a:defRPr sz="5300">
            <a:solidFill>
              <a:srgbClr val="000000"/>
            </a:solidFill>
            <a:effectLst>
              <a:outerShdw blurRad="38100" dist="38100" dir="2700000" algn="tl">
                <a:srgbClr val="000000">
                  <a:alpha val="43137"/>
                </a:srgbClr>
              </a:outerShdw>
            </a:effectLst>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Thank yo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CW PP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2710</TotalTime>
  <Words>3799</Words>
  <Application>Microsoft Office PowerPoint</Application>
  <PresentationFormat>全屏显示(16:9)</PresentationFormat>
  <Paragraphs>832</Paragraphs>
  <Slides>36</Slides>
  <Notes>6</Notes>
  <HiddenSlides>0</HiddenSlides>
  <MMClips>0</MMClips>
  <ScaleCrop>false</ScaleCrop>
  <HeadingPairs>
    <vt:vector size="4" baseType="variant">
      <vt:variant>
        <vt:lpstr>主题</vt:lpstr>
      </vt:variant>
      <vt:variant>
        <vt:i4>5</vt:i4>
      </vt:variant>
      <vt:variant>
        <vt:lpstr>幻灯片标题</vt:lpstr>
      </vt:variant>
      <vt:variant>
        <vt:i4>36</vt:i4>
      </vt:variant>
    </vt:vector>
  </HeadingPairs>
  <TitlesOfParts>
    <vt:vector size="41" baseType="lpstr">
      <vt:lpstr>Office 主题</vt:lpstr>
      <vt:lpstr>Blank</vt:lpstr>
      <vt:lpstr>内容Copytext </vt:lpstr>
      <vt:lpstr>1_内容Copytext </vt:lpstr>
      <vt:lpstr>Thank you</vt:lpstr>
      <vt:lpstr>幻灯片 1</vt:lpstr>
      <vt:lpstr>幻灯片 2</vt:lpstr>
      <vt:lpstr>幻灯片 3</vt:lpstr>
      <vt:lpstr>NB-IOT标准化进程</vt:lpstr>
      <vt:lpstr>幻灯片 5</vt:lpstr>
      <vt:lpstr>广覆盖：比GSM覆盖高20dB</vt:lpstr>
      <vt:lpstr>幻灯片 7</vt:lpstr>
      <vt:lpstr>大连接： 100K用户容量*/ 200kHz小区</vt:lpstr>
      <vt:lpstr>低成本： 终端芯片低至$1</vt:lpstr>
      <vt:lpstr>幻灯片 10</vt:lpstr>
      <vt:lpstr>幻灯片 11</vt:lpstr>
      <vt:lpstr>幻灯片 12</vt:lpstr>
      <vt:lpstr>开放的物联网平台：汇聚行业连接，使能第三方应用</vt:lpstr>
      <vt:lpstr>幻灯片 14</vt:lpstr>
      <vt:lpstr>幻灯片 15</vt:lpstr>
      <vt:lpstr>幻灯片 16</vt:lpstr>
      <vt:lpstr>幻灯片 17</vt:lpstr>
      <vt:lpstr>幻灯片 18</vt:lpstr>
      <vt:lpstr>幻灯片 19</vt:lpstr>
      <vt:lpstr>深圳水务NB-IoT试点技术方案</vt:lpstr>
      <vt:lpstr>深化合作，开启智慧水务新时代</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Zhouchuan (Luc)</dc:creator>
  <cp:lastModifiedBy>lenovo</cp:lastModifiedBy>
  <cp:revision>139</cp:revision>
  <dcterms:created xsi:type="dcterms:W3CDTF">2014-09-23T09:01:53Z</dcterms:created>
  <dcterms:modified xsi:type="dcterms:W3CDTF">2017-07-31T15:57:05Z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_ms_pID_72543">
    <vt:lpwstr>(3)LnZC7oz8To7Y22xH3O/e8/X6gkcAfRUeHpPKe9auJUq9yzXFzrGV+j1DVZzgI0EDzC0+5uAn
JRM3s2IrrRCN1xLLc5QCYMfFYASWKQEv6iy1EnUE8rYaLKTG6HQjCqbkdbEQ9AilA4wlcUGp
M+k9aV/YBB7bikGlSXRZgKrcuKUoPTRW/pwdIjDDNwoeATG48Nbp4PibsYPQdwtvyHcMCRzq
oFE7OBQURzIUP5l6z3</vt:lpwstr>
  </property>
  <property fmtid="{D5CDD505-2E9C-101B-9397-08002B2CF9AE}" pid="3" name="_new_ms_pID_725431">
    <vt:lpwstr>HT427Rj6lAztVHZEJkxSciTysHWHm3pp5pN5bdc8jI+R61LnM43/Id
OJR/5SFPGpxMNY+Ik687ggiaLVMQscvYPOkYpYvR1VHcjWO8LpQ8Jk53dz+OU+dlYUxEyVKl
nYzFJYTuHXU49As1XFzB/2i2wAX+Yjn1QhbYw+qyfxCE4z7K7zPku/WWV3NPVhG2wti/wSUD
AM0CoU+WY5x1lW5yWyWZ3mYynTqhsmvMoz2Q</vt:lpwstr>
  </property>
  <property fmtid="{D5CDD505-2E9C-101B-9397-08002B2CF9AE}" pid="4" name="_new_ms_pID_725432">
    <vt:lpwstr>of/ts7Wz4tkV5CWwOAx2QBtKm6tC/Xu4PptY
e8yjtgJI/F4gvLnqMJLIFc4L3zL3adNOX5ClTsL7BprpsyLPcNPaVLnaJJkx23gviqr0Df3e
</vt:lpwstr>
  </property>
  <property fmtid="{D5CDD505-2E9C-101B-9397-08002B2CF9AE}" pid="5" name="_2015_ms_pID_725343">
    <vt:lpwstr>(3)UkdCg+N7TxghfBbNUQetSk+Cw+/qYQ2s9uibnX3322H0O/yWxVjbifWVsUhIfuFNGvXI0Gla_x000d_
HQcsVHkkJZKRueBZCNaxYPDPP+AuTtEriyvLnU3RHxTamn1m8BvCEKSWySphCX/ZMpAq4V7I_x000d_
7cK9kVYnegU7CU8xBx7QmcKjNp+EfbeZ9FdaAtcgv/MwxX11Xp/xT2d9cYmXCZkxS9YzsHaV_x000d_
loaXRoeje0d/g1ZOAH</vt:lpwstr>
  </property>
  <property fmtid="{D5CDD505-2E9C-101B-9397-08002B2CF9AE}" pid="6" name="_2015_ms_pID_7253431">
    <vt:lpwstr>Uwjrvf+tL3rPvAP/uRI+I0DKNPTZEb6tQiEmNbibB71f+i8q8KFtnx_x000d_
Lk3wJd9l4ZEaIs4tkmVyYcl7zo9/1jmstrMSQj3TF2XBDH0UOK1N2OJQgPVjSa9GORNzjNJy_x000d_
3EUlYBDTOrMkJo1EzGbOsrtkpCAh382LNah4nhWSPedC1rGM48UJ7MDtKa/ypgwi2LE2AWNq_x000d_
U3BVwgecpcQwjrVbZJVh80/jUzFOEik2dUpe</vt:lpwstr>
  </property>
  <property fmtid="{D5CDD505-2E9C-101B-9397-08002B2CF9AE}" pid="7" name="_2015_ms_pID_7253432">
    <vt:lpwstr>BjMpEb2dikAaljWP2Wb1Fnn4Yy2RiVQOF2ix_x000d_
A65disUP</vt:lpwstr>
  </property>
  <property fmtid="{D5CDD505-2E9C-101B-9397-08002B2CF9AE}" pid="8" name="_2015_ms_pID_725343_00">
    <vt:lpwstr>_2015_ms_pID_725343</vt:lpwstr>
  </property>
  <property fmtid="{D5CDD505-2E9C-101B-9397-08002B2CF9AE}" pid="9" name="_2015_ms_pID_7253431_00">
    <vt:lpwstr>_2015_ms_pID_7253431</vt:lpwstr>
  </property>
  <property fmtid="{D5CDD505-2E9C-101B-9397-08002B2CF9AE}" pid="10" name="_2015_ms_pID_7253432_00">
    <vt:lpwstr>_2015_ms_pID_7253432</vt:lpwstr>
  </property>
  <property fmtid="{D5CDD505-2E9C-101B-9397-08002B2CF9AE}" pid="11" name="_readonly">
    <vt:lpwstr/>
  </property>
  <property fmtid="{D5CDD505-2E9C-101B-9397-08002B2CF9AE}" pid="12" name="_change">
    <vt:lpwstr/>
  </property>
  <property fmtid="{D5CDD505-2E9C-101B-9397-08002B2CF9AE}" pid="13" name="_full-control">
    <vt:lpwstr/>
  </property>
  <property fmtid="{D5CDD505-2E9C-101B-9397-08002B2CF9AE}" pid="14" name="sflag">
    <vt:lpwstr>1490709507</vt:lpwstr>
  </property>
</Properties>
</file>