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18" r:id="rId2"/>
    <p:sldId id="316" r:id="rId3"/>
    <p:sldId id="288" r:id="rId4"/>
    <p:sldId id="291" r:id="rId5"/>
    <p:sldId id="292" r:id="rId6"/>
    <p:sldId id="273" r:id="rId7"/>
    <p:sldId id="304" r:id="rId8"/>
    <p:sldId id="319" r:id="rId9"/>
    <p:sldId id="303" r:id="rId10"/>
    <p:sldId id="309" r:id="rId11"/>
    <p:sldId id="274" r:id="rId12"/>
    <p:sldId id="305" r:id="rId13"/>
    <p:sldId id="306" r:id="rId14"/>
    <p:sldId id="311" r:id="rId15"/>
    <p:sldId id="294" r:id="rId16"/>
    <p:sldId id="275" r:id="rId17"/>
    <p:sldId id="285" r:id="rId18"/>
    <p:sldId id="276" r:id="rId19"/>
    <p:sldId id="312" r:id="rId20"/>
    <p:sldId id="284" r:id="rId21"/>
    <p:sldId id="277" r:id="rId22"/>
    <p:sldId id="320" r:id="rId23"/>
    <p:sldId id="278" r:id="rId24"/>
    <p:sldId id="279" r:id="rId25"/>
    <p:sldId id="280" r:id="rId26"/>
    <p:sldId id="282" r:id="rId27"/>
    <p:sldId id="313" r:id="rId28"/>
    <p:sldId id="281" r:id="rId29"/>
    <p:sldId id="317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默认节" id="{5131D2EB-682B-4EB7-B6A4-A4B855AE9967}">
          <p14:sldIdLst>
            <p14:sldId id="318"/>
            <p14:sldId id="316"/>
            <p14:sldId id="288"/>
            <p14:sldId id="291"/>
            <p14:sldId id="292"/>
            <p14:sldId id="273"/>
            <p14:sldId id="304"/>
            <p14:sldId id="319"/>
            <p14:sldId id="303"/>
            <p14:sldId id="309"/>
            <p14:sldId id="274"/>
            <p14:sldId id="305"/>
            <p14:sldId id="306"/>
            <p14:sldId id="311"/>
            <p14:sldId id="294"/>
            <p14:sldId id="275"/>
            <p14:sldId id="285"/>
            <p14:sldId id="276"/>
            <p14:sldId id="312"/>
            <p14:sldId id="284"/>
            <p14:sldId id="277"/>
            <p14:sldId id="320"/>
            <p14:sldId id="278"/>
            <p14:sldId id="279"/>
            <p14:sldId id="280"/>
            <p14:sldId id="282"/>
            <p14:sldId id="313"/>
            <p14:sldId id="281"/>
            <p14:sldId id="31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CDA"/>
    <a:srgbClr val="5981D4"/>
    <a:srgbClr val="F08300"/>
    <a:srgbClr val="96AFE4"/>
    <a:srgbClr val="DF89A8"/>
    <a:srgbClr val="FF9B05"/>
    <a:srgbClr val="EFAE03"/>
    <a:srgbClr val="FEEEEE"/>
    <a:srgbClr val="0084CE"/>
    <a:srgbClr val="E74E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5369" autoAdjust="0"/>
  </p:normalViewPr>
  <p:slideViewPr>
    <p:cSldViewPr>
      <p:cViewPr varScale="1">
        <p:scale>
          <a:sx n="67" d="100"/>
          <a:sy n="67" d="100"/>
        </p:scale>
        <p:origin x="-840" y="-10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32" d="100"/>
          <a:sy n="32" d="100"/>
        </p:scale>
        <p:origin x="-232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FB0FC-C5D4-45D5-A9AF-84BEBF027A34}" type="datetimeFigureOut">
              <a:rPr lang="zh-CN" altLang="en-US" smtClean="0"/>
              <a:pPr/>
              <a:t>2018/11/1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99794-87A9-42D5-A1A0-597855C9C3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4533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04094-EE4D-4C18-B91D-1E9713E7B16F}" type="datetimeFigureOut">
              <a:rPr lang="zh-CN" altLang="en-US" smtClean="0"/>
              <a:pPr/>
              <a:t>2018/11/1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723FE-598B-4C9E-AA63-CEA75D7FA4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755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7825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347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683" y="1512859"/>
            <a:ext cx="12192000" cy="5137672"/>
          </a:xfrm>
          <a:prstGeom prst="rect">
            <a:avLst/>
          </a:prstGeom>
          <a:noFill/>
        </p:spPr>
      </p:pic>
      <p:pic>
        <p:nvPicPr>
          <p:cNvPr id="6" name="Picture 6" descr="E:\Chinacache\PPT\公司PPT模板\地图\31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467896" y="4005066"/>
            <a:ext cx="581976" cy="590223"/>
          </a:xfrm>
          <a:prstGeom prst="rect">
            <a:avLst/>
          </a:prstGeom>
          <a:noFill/>
        </p:spPr>
      </p:pic>
      <p:pic>
        <p:nvPicPr>
          <p:cNvPr id="7" name="Picture 6" descr="E:\Chinacache\PPT\公司PPT模板\地图\31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8333" y="4005065"/>
            <a:ext cx="581976" cy="590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42074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683" y="1512859"/>
            <a:ext cx="12192000" cy="5137672"/>
          </a:xfrm>
          <a:prstGeom prst="rect">
            <a:avLst/>
          </a:prstGeom>
          <a:noFill/>
        </p:spPr>
      </p:pic>
      <p:cxnSp>
        <p:nvCxnSpPr>
          <p:cNvPr id="14" name="直接连接符 13"/>
          <p:cNvCxnSpPr/>
          <p:nvPr userDrawn="1"/>
        </p:nvCxnSpPr>
        <p:spPr>
          <a:xfrm rot="5400000">
            <a:off x="2293574" y="487085"/>
            <a:ext cx="500065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688774" y="260004"/>
            <a:ext cx="7310535" cy="477114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7" name="灯片编号占位符 4"/>
          <p:cNvSpPr txBox="1">
            <a:spLocks/>
          </p:cNvSpPr>
          <p:nvPr userDrawn="1"/>
        </p:nvSpPr>
        <p:spPr>
          <a:xfrm>
            <a:off x="11666411" y="6588561"/>
            <a:ext cx="527381" cy="201373"/>
          </a:xfrm>
          <a:prstGeom prst="rect">
            <a:avLst/>
          </a:prstGeom>
          <a:solidFill>
            <a:srgbClr val="F08300"/>
          </a:solidFill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8" name="灯片编号占位符 19"/>
          <p:cNvSpPr>
            <a:spLocks noGrp="1"/>
          </p:cNvSpPr>
          <p:nvPr>
            <p:ph type="sldNum" sz="quarter" idx="12"/>
          </p:nvPr>
        </p:nvSpPr>
        <p:spPr>
          <a:xfrm>
            <a:off x="11666411" y="6588560"/>
            <a:ext cx="527381" cy="2013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27381" y="136884"/>
            <a:ext cx="1536171" cy="69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980749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 xmlns="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683" y="1512859"/>
            <a:ext cx="12192000" cy="5137672"/>
          </a:xfrm>
          <a:prstGeom prst="rect">
            <a:avLst/>
          </a:prstGeom>
          <a:noFill/>
        </p:spPr>
      </p:pic>
      <p:cxnSp>
        <p:nvCxnSpPr>
          <p:cNvPr id="9" name="直接连接符 8"/>
          <p:cNvCxnSpPr/>
          <p:nvPr userDrawn="1"/>
        </p:nvCxnSpPr>
        <p:spPr>
          <a:xfrm rot="5400000">
            <a:off x="2293574" y="487085"/>
            <a:ext cx="500065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371" y="215537"/>
            <a:ext cx="1920213" cy="521580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688774" y="260004"/>
            <a:ext cx="7310535" cy="477114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2" name="灯片编号占位符 4"/>
          <p:cNvSpPr txBox="1">
            <a:spLocks/>
          </p:cNvSpPr>
          <p:nvPr userDrawn="1"/>
        </p:nvSpPr>
        <p:spPr>
          <a:xfrm>
            <a:off x="11666411" y="6588561"/>
            <a:ext cx="527381" cy="201373"/>
          </a:xfrm>
          <a:prstGeom prst="rect">
            <a:avLst/>
          </a:prstGeom>
          <a:solidFill>
            <a:srgbClr val="F08300"/>
          </a:solidFill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灯片编号占位符 19"/>
          <p:cNvSpPr>
            <a:spLocks noGrp="1"/>
          </p:cNvSpPr>
          <p:nvPr>
            <p:ph type="sldNum" sz="quarter" idx="12"/>
          </p:nvPr>
        </p:nvSpPr>
        <p:spPr>
          <a:xfrm>
            <a:off x="11666411" y="6588560"/>
            <a:ext cx="527381" cy="2013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6370441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46300"/>
            <a:ext cx="12192000" cy="5137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9839040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节标题">
    <p:bg>
      <p:bgPr>
        <a:gradFill>
          <a:gsLst>
            <a:gs pos="0">
              <a:schemeClr val="bg1"/>
            </a:gs>
            <a:gs pos="68000">
              <a:srgbClr val="EEEEEE"/>
            </a:gs>
            <a:gs pos="100000">
              <a:srgbClr val="D1D1D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矩形 572">
            <a:extLst>
              <a:ext uri="{FF2B5EF4-FFF2-40B4-BE49-F238E27FC236}">
                <a16:creationId xmlns:a16="http://schemas.microsoft.com/office/drawing/2014/main" xmlns="" id="{4C632670-2FE4-478D-B367-024F235D813F}"/>
              </a:ext>
            </a:extLst>
          </p:cNvPr>
          <p:cNvSpPr/>
          <p:nvPr userDrawn="1"/>
        </p:nvSpPr>
        <p:spPr>
          <a:xfrm>
            <a:off x="0" y="0"/>
            <a:ext cx="10769600" cy="6858000"/>
          </a:xfrm>
          <a:prstGeom prst="rect">
            <a:avLst/>
          </a:prstGeom>
          <a:blipFill>
            <a:blip r:embed="rId2" cstate="print"/>
            <a:srcRect/>
            <a:stretch>
              <a:fillRect l="-3774" t="-4452" r="545" b="-277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xmlns="" id="{216145AC-F283-4F44-8544-CDBCAC49E692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69926" y="3224379"/>
            <a:ext cx="6221725" cy="11748"/>
          </a:xfrm>
          <a:prstGeom prst="line">
            <a:avLst/>
          </a:prstGeom>
          <a:ln>
            <a:solidFill>
              <a:schemeClr val="tx1"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1" name="组合 390">
            <a:extLst>
              <a:ext uri="{FF2B5EF4-FFF2-40B4-BE49-F238E27FC236}">
                <a16:creationId xmlns:a16="http://schemas.microsoft.com/office/drawing/2014/main" xmlns="" id="{780143DF-DBD0-4892-BADD-317B6D1DC5DC}"/>
              </a:ext>
            </a:extLst>
          </p:cNvPr>
          <p:cNvGrpSpPr/>
          <p:nvPr userDrawn="1"/>
        </p:nvGrpSpPr>
        <p:grpSpPr>
          <a:xfrm>
            <a:off x="5800437" y="1087296"/>
            <a:ext cx="6391564" cy="4230747"/>
            <a:chOff x="15513050" y="-365126"/>
            <a:chExt cx="7786688" cy="6872289"/>
          </a:xfrm>
        </p:grpSpPr>
        <p:sp>
          <p:nvSpPr>
            <p:cNvPr id="512" name="Freeform 161">
              <a:extLst>
                <a:ext uri="{FF2B5EF4-FFF2-40B4-BE49-F238E27FC236}">
                  <a16:creationId xmlns:a16="http://schemas.microsoft.com/office/drawing/2014/main" xmlns="" id="{003997B2-7BA8-4D83-BF17-231F5451F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7263" y="3092450"/>
              <a:ext cx="376238" cy="641350"/>
            </a:xfrm>
            <a:custGeom>
              <a:avLst/>
              <a:gdLst>
                <a:gd name="T0" fmla="*/ 1 w 140"/>
                <a:gd name="T1" fmla="*/ 0 h 240"/>
                <a:gd name="T2" fmla="*/ 0 w 140"/>
                <a:gd name="T3" fmla="*/ 0 h 240"/>
                <a:gd name="T4" fmla="*/ 138 w 140"/>
                <a:gd name="T5" fmla="*/ 240 h 240"/>
                <a:gd name="T6" fmla="*/ 140 w 140"/>
                <a:gd name="T7" fmla="*/ 240 h 240"/>
                <a:gd name="T8" fmla="*/ 1 w 140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38" y="240"/>
                    <a:pt x="138" y="240"/>
                    <a:pt x="138" y="240"/>
                  </a:cubicBezTo>
                  <a:cubicBezTo>
                    <a:pt x="139" y="240"/>
                    <a:pt x="139" y="240"/>
                    <a:pt x="140" y="2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3" name="Freeform 162">
              <a:extLst>
                <a:ext uri="{FF2B5EF4-FFF2-40B4-BE49-F238E27FC236}">
                  <a16:creationId xmlns:a16="http://schemas.microsoft.com/office/drawing/2014/main" xmlns="" id="{6045142C-7251-49B6-AD73-FE583CCCD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3513" y="3795713"/>
              <a:ext cx="1144588" cy="1328738"/>
            </a:xfrm>
            <a:custGeom>
              <a:avLst/>
              <a:gdLst>
                <a:gd name="T0" fmla="*/ 0 w 428"/>
                <a:gd name="T1" fmla="*/ 496 h 497"/>
                <a:gd name="T2" fmla="*/ 1 w 428"/>
                <a:gd name="T3" fmla="*/ 497 h 497"/>
                <a:gd name="T4" fmla="*/ 428 w 428"/>
                <a:gd name="T5" fmla="*/ 0 h 497"/>
                <a:gd name="T6" fmla="*/ 427 w 428"/>
                <a:gd name="T7" fmla="*/ 0 h 497"/>
                <a:gd name="T8" fmla="*/ 0 w 428"/>
                <a:gd name="T9" fmla="*/ 49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497">
                  <a:moveTo>
                    <a:pt x="0" y="496"/>
                  </a:moveTo>
                  <a:cubicBezTo>
                    <a:pt x="1" y="497"/>
                    <a:pt x="1" y="497"/>
                    <a:pt x="1" y="497"/>
                  </a:cubicBezTo>
                  <a:cubicBezTo>
                    <a:pt x="428" y="0"/>
                    <a:pt x="428" y="0"/>
                    <a:pt x="428" y="0"/>
                  </a:cubicBezTo>
                  <a:cubicBezTo>
                    <a:pt x="428" y="0"/>
                    <a:pt x="427" y="0"/>
                    <a:pt x="427" y="0"/>
                  </a:cubicBezTo>
                  <a:lnTo>
                    <a:pt x="0" y="4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4" name="Freeform 163">
              <a:extLst>
                <a:ext uri="{FF2B5EF4-FFF2-40B4-BE49-F238E27FC236}">
                  <a16:creationId xmlns:a16="http://schemas.microsoft.com/office/drawing/2014/main" xmlns="" id="{25F0FD00-E3C2-4BD3-B988-8F8986030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0338" y="5175250"/>
              <a:ext cx="334963" cy="122238"/>
            </a:xfrm>
            <a:custGeom>
              <a:avLst/>
              <a:gdLst>
                <a:gd name="T0" fmla="*/ 124 w 125"/>
                <a:gd name="T1" fmla="*/ 46 h 46"/>
                <a:gd name="T2" fmla="*/ 125 w 125"/>
                <a:gd name="T3" fmla="*/ 45 h 46"/>
                <a:gd name="T4" fmla="*/ 2 w 125"/>
                <a:gd name="T5" fmla="*/ 0 h 46"/>
                <a:gd name="T6" fmla="*/ 0 w 125"/>
                <a:gd name="T7" fmla="*/ 1 h 46"/>
                <a:gd name="T8" fmla="*/ 124 w 12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46">
                  <a:moveTo>
                    <a:pt x="124" y="46"/>
                  </a:moveTo>
                  <a:cubicBezTo>
                    <a:pt x="124" y="46"/>
                    <a:pt x="125" y="45"/>
                    <a:pt x="125" y="4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lnTo>
                    <a:pt x="1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5" name="Freeform 164">
              <a:extLst>
                <a:ext uri="{FF2B5EF4-FFF2-40B4-BE49-F238E27FC236}">
                  <a16:creationId xmlns:a16="http://schemas.microsoft.com/office/drawing/2014/main" xmlns="" id="{AE931835-4FA8-4CB0-86F0-784280E13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1138" y="5338763"/>
              <a:ext cx="304800" cy="1092200"/>
            </a:xfrm>
            <a:custGeom>
              <a:avLst/>
              <a:gdLst>
                <a:gd name="T0" fmla="*/ 113 w 114"/>
                <a:gd name="T1" fmla="*/ 0 h 409"/>
                <a:gd name="T2" fmla="*/ 0 w 114"/>
                <a:gd name="T3" fmla="*/ 409 h 409"/>
                <a:gd name="T4" fmla="*/ 1 w 114"/>
                <a:gd name="T5" fmla="*/ 408 h 409"/>
                <a:gd name="T6" fmla="*/ 114 w 114"/>
                <a:gd name="T7" fmla="*/ 1 h 409"/>
                <a:gd name="T8" fmla="*/ 114 w 114"/>
                <a:gd name="T9" fmla="*/ 1 h 409"/>
                <a:gd name="T10" fmla="*/ 113 w 114"/>
                <a:gd name="T1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09">
                  <a:moveTo>
                    <a:pt x="113" y="0"/>
                  </a:moveTo>
                  <a:cubicBezTo>
                    <a:pt x="0" y="409"/>
                    <a:pt x="0" y="409"/>
                    <a:pt x="0" y="409"/>
                  </a:cubicBezTo>
                  <a:cubicBezTo>
                    <a:pt x="0" y="409"/>
                    <a:pt x="1" y="408"/>
                    <a:pt x="1" y="40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3" y="1"/>
                    <a:pt x="113" y="1"/>
                    <a:pt x="1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6" name="Freeform 165">
              <a:extLst>
                <a:ext uri="{FF2B5EF4-FFF2-40B4-BE49-F238E27FC236}">
                  <a16:creationId xmlns:a16="http://schemas.microsoft.com/office/drawing/2014/main" xmlns="" id="{3E7FB4D4-CE5C-4962-9EE2-BE20D96A7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7575" y="3014662"/>
              <a:ext cx="80963" cy="77788"/>
            </a:xfrm>
            <a:custGeom>
              <a:avLst/>
              <a:gdLst>
                <a:gd name="T0" fmla="*/ 28 w 30"/>
                <a:gd name="T1" fmla="*/ 20 h 29"/>
                <a:gd name="T2" fmla="*/ 20 w 30"/>
                <a:gd name="T3" fmla="*/ 3 h 29"/>
                <a:gd name="T4" fmla="*/ 3 w 30"/>
                <a:gd name="T5" fmla="*/ 11 h 29"/>
                <a:gd name="T6" fmla="*/ 11 w 30"/>
                <a:gd name="T7" fmla="*/ 28 h 29"/>
                <a:gd name="T8" fmla="*/ 15 w 30"/>
                <a:gd name="T9" fmla="*/ 29 h 29"/>
                <a:gd name="T10" fmla="*/ 16 w 30"/>
                <a:gd name="T11" fmla="*/ 29 h 29"/>
                <a:gd name="T12" fmla="*/ 28 w 30"/>
                <a:gd name="T1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">
                  <a:moveTo>
                    <a:pt x="28" y="20"/>
                  </a:moveTo>
                  <a:cubicBezTo>
                    <a:pt x="30" y="13"/>
                    <a:pt x="27" y="5"/>
                    <a:pt x="20" y="3"/>
                  </a:cubicBezTo>
                  <a:cubicBezTo>
                    <a:pt x="13" y="0"/>
                    <a:pt x="5" y="4"/>
                    <a:pt x="3" y="11"/>
                  </a:cubicBezTo>
                  <a:cubicBezTo>
                    <a:pt x="0" y="18"/>
                    <a:pt x="4" y="25"/>
                    <a:pt x="11" y="28"/>
                  </a:cubicBezTo>
                  <a:cubicBezTo>
                    <a:pt x="12" y="28"/>
                    <a:pt x="13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cubicBezTo>
                    <a:pt x="21" y="28"/>
                    <a:pt x="26" y="25"/>
                    <a:pt x="28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7" name="Freeform 166">
              <a:extLst>
                <a:ext uri="{FF2B5EF4-FFF2-40B4-BE49-F238E27FC236}">
                  <a16:creationId xmlns:a16="http://schemas.microsoft.com/office/drawing/2014/main" xmlns="" id="{2FC1C09C-33A2-4576-9581-B08BE185F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2225" y="3733800"/>
              <a:ext cx="77788" cy="74613"/>
            </a:xfrm>
            <a:custGeom>
              <a:avLst/>
              <a:gdLst>
                <a:gd name="T0" fmla="*/ 19 w 29"/>
                <a:gd name="T1" fmla="*/ 0 h 28"/>
                <a:gd name="T2" fmla="*/ 15 w 29"/>
                <a:gd name="T3" fmla="*/ 0 h 28"/>
                <a:gd name="T4" fmla="*/ 13 w 29"/>
                <a:gd name="T5" fmla="*/ 0 h 28"/>
                <a:gd name="T6" fmla="*/ 2 w 29"/>
                <a:gd name="T7" fmla="*/ 8 h 28"/>
                <a:gd name="T8" fmla="*/ 5 w 29"/>
                <a:gd name="T9" fmla="*/ 23 h 28"/>
                <a:gd name="T10" fmla="*/ 6 w 29"/>
                <a:gd name="T11" fmla="*/ 23 h 28"/>
                <a:gd name="T12" fmla="*/ 10 w 29"/>
                <a:gd name="T13" fmla="*/ 25 h 28"/>
                <a:gd name="T14" fmla="*/ 27 w 29"/>
                <a:gd name="T15" fmla="*/ 17 h 28"/>
                <a:gd name="T16" fmla="*/ 19 w 2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0"/>
                    <a:pt x="3" y="3"/>
                    <a:pt x="2" y="8"/>
                  </a:cubicBezTo>
                  <a:cubicBezTo>
                    <a:pt x="0" y="13"/>
                    <a:pt x="1" y="19"/>
                    <a:pt x="5" y="23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4"/>
                    <a:pt x="8" y="25"/>
                    <a:pt x="10" y="25"/>
                  </a:cubicBezTo>
                  <a:cubicBezTo>
                    <a:pt x="17" y="28"/>
                    <a:pt x="24" y="24"/>
                    <a:pt x="27" y="17"/>
                  </a:cubicBezTo>
                  <a:cubicBezTo>
                    <a:pt x="29" y="11"/>
                    <a:pt x="26" y="3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8" name="Freeform 167">
              <a:extLst>
                <a:ext uri="{FF2B5EF4-FFF2-40B4-BE49-F238E27FC236}">
                  <a16:creationId xmlns:a16="http://schemas.microsoft.com/office/drawing/2014/main" xmlns="" id="{9C25AAAF-E17D-4BB2-9FFD-C7C1765DB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1600" y="5110163"/>
              <a:ext cx="77788" cy="77788"/>
            </a:xfrm>
            <a:custGeom>
              <a:avLst/>
              <a:gdLst>
                <a:gd name="T0" fmla="*/ 19 w 29"/>
                <a:gd name="T1" fmla="*/ 2 h 29"/>
                <a:gd name="T2" fmla="*/ 2 w 29"/>
                <a:gd name="T3" fmla="*/ 10 h 29"/>
                <a:gd name="T4" fmla="*/ 10 w 29"/>
                <a:gd name="T5" fmla="*/ 27 h 29"/>
                <a:gd name="T6" fmla="*/ 22 w 29"/>
                <a:gd name="T7" fmla="*/ 25 h 29"/>
                <a:gd name="T8" fmla="*/ 24 w 29"/>
                <a:gd name="T9" fmla="*/ 24 h 29"/>
                <a:gd name="T10" fmla="*/ 27 w 29"/>
                <a:gd name="T11" fmla="*/ 19 h 29"/>
                <a:gd name="T12" fmla="*/ 24 w 29"/>
                <a:gd name="T13" fmla="*/ 5 h 29"/>
                <a:gd name="T14" fmla="*/ 23 w 29"/>
                <a:gd name="T15" fmla="*/ 4 h 29"/>
                <a:gd name="T16" fmla="*/ 19 w 29"/>
                <a:gd name="T1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19" y="2"/>
                  </a:moveTo>
                  <a:cubicBezTo>
                    <a:pt x="12" y="0"/>
                    <a:pt x="5" y="3"/>
                    <a:pt x="2" y="10"/>
                  </a:cubicBezTo>
                  <a:cubicBezTo>
                    <a:pt x="0" y="17"/>
                    <a:pt x="3" y="25"/>
                    <a:pt x="10" y="27"/>
                  </a:cubicBezTo>
                  <a:cubicBezTo>
                    <a:pt x="14" y="29"/>
                    <a:pt x="19" y="28"/>
                    <a:pt x="22" y="25"/>
                  </a:cubicBezTo>
                  <a:cubicBezTo>
                    <a:pt x="23" y="25"/>
                    <a:pt x="23" y="25"/>
                    <a:pt x="24" y="24"/>
                  </a:cubicBezTo>
                  <a:cubicBezTo>
                    <a:pt x="25" y="23"/>
                    <a:pt x="27" y="21"/>
                    <a:pt x="27" y="19"/>
                  </a:cubicBezTo>
                  <a:cubicBezTo>
                    <a:pt x="29" y="14"/>
                    <a:pt x="28" y="9"/>
                    <a:pt x="24" y="5"/>
                  </a:cubicBezTo>
                  <a:cubicBezTo>
                    <a:pt x="24" y="5"/>
                    <a:pt x="24" y="5"/>
                    <a:pt x="23" y="4"/>
                  </a:cubicBezTo>
                  <a:cubicBezTo>
                    <a:pt x="22" y="3"/>
                    <a:pt x="21" y="3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9" name="Freeform 168">
              <a:extLst>
                <a:ext uri="{FF2B5EF4-FFF2-40B4-BE49-F238E27FC236}">
                  <a16:creationId xmlns:a16="http://schemas.microsoft.com/office/drawing/2014/main" xmlns="" id="{F023507E-E6D7-43A8-827A-1FBC6AFAD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8950" y="5265738"/>
              <a:ext cx="77788" cy="80963"/>
            </a:xfrm>
            <a:custGeom>
              <a:avLst/>
              <a:gdLst>
                <a:gd name="T0" fmla="*/ 9 w 29"/>
                <a:gd name="T1" fmla="*/ 27 h 30"/>
                <a:gd name="T2" fmla="*/ 10 w 29"/>
                <a:gd name="T3" fmla="*/ 28 h 30"/>
                <a:gd name="T4" fmla="*/ 10 w 29"/>
                <a:gd name="T5" fmla="*/ 28 h 30"/>
                <a:gd name="T6" fmla="*/ 27 w 29"/>
                <a:gd name="T7" fmla="*/ 20 h 30"/>
                <a:gd name="T8" fmla="*/ 19 w 29"/>
                <a:gd name="T9" fmla="*/ 3 h 30"/>
                <a:gd name="T10" fmla="*/ 2 w 29"/>
                <a:gd name="T11" fmla="*/ 11 h 30"/>
                <a:gd name="T12" fmla="*/ 2 w 29"/>
                <a:gd name="T13" fmla="*/ 11 h 30"/>
                <a:gd name="T14" fmla="*/ 1 w 29"/>
                <a:gd name="T15" fmla="*/ 12 h 30"/>
                <a:gd name="T16" fmla="*/ 9 w 29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9" y="27"/>
                  </a:move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7" y="30"/>
                    <a:pt x="24" y="27"/>
                    <a:pt x="27" y="20"/>
                  </a:cubicBezTo>
                  <a:cubicBezTo>
                    <a:pt x="29" y="13"/>
                    <a:pt x="26" y="5"/>
                    <a:pt x="19" y="3"/>
                  </a:cubicBezTo>
                  <a:cubicBezTo>
                    <a:pt x="12" y="0"/>
                    <a:pt x="4" y="4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0" y="19"/>
                    <a:pt x="3" y="25"/>
                    <a:pt x="9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0" name="Freeform 169">
              <a:extLst>
                <a:ext uri="{FF2B5EF4-FFF2-40B4-BE49-F238E27FC236}">
                  <a16:creationId xmlns:a16="http://schemas.microsoft.com/office/drawing/2014/main" xmlns="" id="{7C32F409-A7E0-4AEF-B002-D8930BB49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4150" y="6426200"/>
              <a:ext cx="82550" cy="77788"/>
            </a:xfrm>
            <a:custGeom>
              <a:avLst/>
              <a:gdLst>
                <a:gd name="T0" fmla="*/ 10 w 31"/>
                <a:gd name="T1" fmla="*/ 2 h 29"/>
                <a:gd name="T2" fmla="*/ 3 w 31"/>
                <a:gd name="T3" fmla="*/ 9 h 29"/>
                <a:gd name="T4" fmla="*/ 11 w 31"/>
                <a:gd name="T5" fmla="*/ 27 h 29"/>
                <a:gd name="T6" fmla="*/ 28 w 31"/>
                <a:gd name="T7" fmla="*/ 19 h 29"/>
                <a:gd name="T8" fmla="*/ 20 w 31"/>
                <a:gd name="T9" fmla="*/ 1 h 29"/>
                <a:gd name="T10" fmla="*/ 11 w 31"/>
                <a:gd name="T11" fmla="*/ 1 h 29"/>
                <a:gd name="T12" fmla="*/ 10 w 31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9">
                  <a:moveTo>
                    <a:pt x="10" y="2"/>
                  </a:moveTo>
                  <a:cubicBezTo>
                    <a:pt x="7" y="3"/>
                    <a:pt x="4" y="6"/>
                    <a:pt x="3" y="9"/>
                  </a:cubicBezTo>
                  <a:cubicBezTo>
                    <a:pt x="0" y="16"/>
                    <a:pt x="4" y="24"/>
                    <a:pt x="11" y="27"/>
                  </a:cubicBezTo>
                  <a:cubicBezTo>
                    <a:pt x="18" y="29"/>
                    <a:pt x="25" y="25"/>
                    <a:pt x="28" y="19"/>
                  </a:cubicBezTo>
                  <a:cubicBezTo>
                    <a:pt x="31" y="12"/>
                    <a:pt x="27" y="4"/>
                    <a:pt x="20" y="1"/>
                  </a:cubicBezTo>
                  <a:cubicBezTo>
                    <a:pt x="17" y="0"/>
                    <a:pt x="14" y="0"/>
                    <a:pt x="11" y="1"/>
                  </a:cubicBezTo>
                  <a:cubicBezTo>
                    <a:pt x="11" y="1"/>
                    <a:pt x="10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1" name="Freeform 170">
              <a:extLst>
                <a:ext uri="{FF2B5EF4-FFF2-40B4-BE49-F238E27FC236}">
                  <a16:creationId xmlns:a16="http://schemas.microsoft.com/office/drawing/2014/main" xmlns="" id="{71BBE2D0-A4C3-4D7B-A70F-BEE71921F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3363" y="1846262"/>
              <a:ext cx="93663" cy="735013"/>
            </a:xfrm>
            <a:custGeom>
              <a:avLst/>
              <a:gdLst>
                <a:gd name="T0" fmla="*/ 1 w 35"/>
                <a:gd name="T1" fmla="*/ 0 h 275"/>
                <a:gd name="T2" fmla="*/ 0 w 35"/>
                <a:gd name="T3" fmla="*/ 0 h 275"/>
                <a:gd name="T4" fmla="*/ 33 w 35"/>
                <a:gd name="T5" fmla="*/ 275 h 275"/>
                <a:gd name="T6" fmla="*/ 35 w 35"/>
                <a:gd name="T7" fmla="*/ 275 h 275"/>
                <a:gd name="T8" fmla="*/ 1 w 35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5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3" y="275"/>
                    <a:pt x="33" y="275"/>
                    <a:pt x="33" y="275"/>
                  </a:cubicBezTo>
                  <a:cubicBezTo>
                    <a:pt x="34" y="275"/>
                    <a:pt x="34" y="275"/>
                    <a:pt x="35" y="2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2" name="Freeform 171">
              <a:extLst>
                <a:ext uri="{FF2B5EF4-FFF2-40B4-BE49-F238E27FC236}">
                  <a16:creationId xmlns:a16="http://schemas.microsoft.com/office/drawing/2014/main" xmlns="" id="{EBBADE6B-7116-44AC-A7ED-9BB4064A1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4600" y="2630487"/>
              <a:ext cx="1574800" cy="777875"/>
            </a:xfrm>
            <a:custGeom>
              <a:avLst/>
              <a:gdLst>
                <a:gd name="T0" fmla="*/ 0 w 588"/>
                <a:gd name="T1" fmla="*/ 289 h 291"/>
                <a:gd name="T2" fmla="*/ 1 w 588"/>
                <a:gd name="T3" fmla="*/ 291 h 291"/>
                <a:gd name="T4" fmla="*/ 588 w 588"/>
                <a:gd name="T5" fmla="*/ 1 h 291"/>
                <a:gd name="T6" fmla="*/ 588 w 588"/>
                <a:gd name="T7" fmla="*/ 0 h 291"/>
                <a:gd name="T8" fmla="*/ 0 w 588"/>
                <a:gd name="T9" fmla="*/ 28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291">
                  <a:moveTo>
                    <a:pt x="0" y="289"/>
                  </a:moveTo>
                  <a:cubicBezTo>
                    <a:pt x="0" y="290"/>
                    <a:pt x="1" y="290"/>
                    <a:pt x="1" y="291"/>
                  </a:cubicBezTo>
                  <a:cubicBezTo>
                    <a:pt x="588" y="1"/>
                    <a:pt x="588" y="1"/>
                    <a:pt x="588" y="1"/>
                  </a:cubicBezTo>
                  <a:cubicBezTo>
                    <a:pt x="588" y="1"/>
                    <a:pt x="588" y="0"/>
                    <a:pt x="588" y="0"/>
                  </a:cubicBezTo>
                  <a:lnTo>
                    <a:pt x="0" y="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3" name="Freeform 172">
              <a:extLst>
                <a:ext uri="{FF2B5EF4-FFF2-40B4-BE49-F238E27FC236}">
                  <a16:creationId xmlns:a16="http://schemas.microsoft.com/office/drawing/2014/main" xmlns="" id="{F8ACF9F9-C520-4ED8-BB3A-8B68B9532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0788" y="3452813"/>
              <a:ext cx="258763" cy="244475"/>
            </a:xfrm>
            <a:custGeom>
              <a:avLst/>
              <a:gdLst>
                <a:gd name="T0" fmla="*/ 97 w 97"/>
                <a:gd name="T1" fmla="*/ 91 h 91"/>
                <a:gd name="T2" fmla="*/ 97 w 97"/>
                <a:gd name="T3" fmla="*/ 89 h 91"/>
                <a:gd name="T4" fmla="*/ 2 w 97"/>
                <a:gd name="T5" fmla="*/ 0 h 91"/>
                <a:gd name="T6" fmla="*/ 0 w 97"/>
                <a:gd name="T7" fmla="*/ 1 h 91"/>
                <a:gd name="T8" fmla="*/ 97 w 97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1">
                  <a:moveTo>
                    <a:pt x="97" y="91"/>
                  </a:moveTo>
                  <a:cubicBezTo>
                    <a:pt x="97" y="90"/>
                    <a:pt x="97" y="90"/>
                    <a:pt x="97" y="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97" y="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4" name="Freeform 173">
              <a:extLst>
                <a:ext uri="{FF2B5EF4-FFF2-40B4-BE49-F238E27FC236}">
                  <a16:creationId xmlns:a16="http://schemas.microsoft.com/office/drawing/2014/main" xmlns="" id="{D7D33F14-8A53-465D-86A2-E8F2ECC25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3113" y="3738563"/>
              <a:ext cx="709613" cy="889000"/>
            </a:xfrm>
            <a:custGeom>
              <a:avLst/>
              <a:gdLst>
                <a:gd name="T0" fmla="*/ 264 w 265"/>
                <a:gd name="T1" fmla="*/ 0 h 332"/>
                <a:gd name="T2" fmla="*/ 0 w 265"/>
                <a:gd name="T3" fmla="*/ 332 h 332"/>
                <a:gd name="T4" fmla="*/ 2 w 265"/>
                <a:gd name="T5" fmla="*/ 332 h 332"/>
                <a:gd name="T6" fmla="*/ 265 w 265"/>
                <a:gd name="T7" fmla="*/ 1 h 332"/>
                <a:gd name="T8" fmla="*/ 265 w 265"/>
                <a:gd name="T9" fmla="*/ 1 h 332"/>
                <a:gd name="T10" fmla="*/ 264 w 265"/>
                <a:gd name="T1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332">
                  <a:moveTo>
                    <a:pt x="264" y="0"/>
                  </a:move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2" y="332"/>
                    <a:pt x="2" y="332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0"/>
                    <a:pt x="2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5" name="Freeform 174">
              <a:extLst>
                <a:ext uri="{FF2B5EF4-FFF2-40B4-BE49-F238E27FC236}">
                  <a16:creationId xmlns:a16="http://schemas.microsoft.com/office/drawing/2014/main" xmlns="" id="{CF9E949E-ED58-4021-AB1D-A1A7BACAA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9550" y="1774825"/>
              <a:ext cx="77788" cy="76200"/>
            </a:xfrm>
            <a:custGeom>
              <a:avLst/>
              <a:gdLst>
                <a:gd name="T0" fmla="*/ 24 w 29"/>
                <a:gd name="T1" fmla="*/ 24 h 29"/>
                <a:gd name="T2" fmla="*/ 24 w 29"/>
                <a:gd name="T3" fmla="*/ 5 h 29"/>
                <a:gd name="T4" fmla="*/ 5 w 29"/>
                <a:gd name="T5" fmla="*/ 6 h 29"/>
                <a:gd name="T6" fmla="*/ 5 w 29"/>
                <a:gd name="T7" fmla="*/ 25 h 29"/>
                <a:gd name="T8" fmla="*/ 9 w 29"/>
                <a:gd name="T9" fmla="*/ 27 h 29"/>
                <a:gd name="T10" fmla="*/ 10 w 29"/>
                <a:gd name="T11" fmla="*/ 27 h 29"/>
                <a:gd name="T12" fmla="*/ 24 w 29"/>
                <a:gd name="T13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24" y="24"/>
                  </a:moveTo>
                  <a:cubicBezTo>
                    <a:pt x="29" y="18"/>
                    <a:pt x="29" y="10"/>
                    <a:pt x="24" y="5"/>
                  </a:cubicBezTo>
                  <a:cubicBezTo>
                    <a:pt x="18" y="0"/>
                    <a:pt x="10" y="0"/>
                    <a:pt x="5" y="6"/>
                  </a:cubicBezTo>
                  <a:cubicBezTo>
                    <a:pt x="0" y="11"/>
                    <a:pt x="0" y="19"/>
                    <a:pt x="5" y="25"/>
                  </a:cubicBezTo>
                  <a:cubicBezTo>
                    <a:pt x="6" y="25"/>
                    <a:pt x="8" y="26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5" y="29"/>
                    <a:pt x="20" y="28"/>
                    <a:pt x="2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6" name="Freeform 175">
              <a:extLst>
                <a:ext uri="{FF2B5EF4-FFF2-40B4-BE49-F238E27FC236}">
                  <a16:creationId xmlns:a16="http://schemas.microsoft.com/office/drawing/2014/main" xmlns="" id="{DB43B4DA-6648-426B-AD08-20E954E50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3050" y="2576512"/>
              <a:ext cx="77788" cy="77788"/>
            </a:xfrm>
            <a:custGeom>
              <a:avLst/>
              <a:gdLst>
                <a:gd name="T0" fmla="*/ 23 w 29"/>
                <a:gd name="T1" fmla="*/ 5 h 29"/>
                <a:gd name="T2" fmla="*/ 20 w 29"/>
                <a:gd name="T3" fmla="*/ 2 h 29"/>
                <a:gd name="T4" fmla="*/ 18 w 29"/>
                <a:gd name="T5" fmla="*/ 2 h 29"/>
                <a:gd name="T6" fmla="*/ 4 w 29"/>
                <a:gd name="T7" fmla="*/ 5 h 29"/>
                <a:gd name="T8" fmla="*/ 2 w 29"/>
                <a:gd name="T9" fmla="*/ 20 h 29"/>
                <a:gd name="T10" fmla="*/ 2 w 29"/>
                <a:gd name="T11" fmla="*/ 21 h 29"/>
                <a:gd name="T12" fmla="*/ 5 w 29"/>
                <a:gd name="T13" fmla="*/ 24 h 29"/>
                <a:gd name="T14" fmla="*/ 24 w 29"/>
                <a:gd name="T15" fmla="*/ 24 h 29"/>
                <a:gd name="T16" fmla="*/ 23 w 29"/>
                <a:gd name="T17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3" y="5"/>
                  </a:moveTo>
                  <a:cubicBezTo>
                    <a:pt x="22" y="4"/>
                    <a:pt x="21" y="3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3" y="0"/>
                    <a:pt x="8" y="1"/>
                    <a:pt x="4" y="5"/>
                  </a:cubicBezTo>
                  <a:cubicBezTo>
                    <a:pt x="0" y="9"/>
                    <a:pt x="0" y="15"/>
                    <a:pt x="2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2"/>
                    <a:pt x="4" y="23"/>
                    <a:pt x="5" y="24"/>
                  </a:cubicBezTo>
                  <a:cubicBezTo>
                    <a:pt x="10" y="29"/>
                    <a:pt x="19" y="29"/>
                    <a:pt x="24" y="24"/>
                  </a:cubicBezTo>
                  <a:cubicBezTo>
                    <a:pt x="29" y="18"/>
                    <a:pt x="28" y="10"/>
                    <a:pt x="23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7" name="Freeform 176">
              <a:extLst>
                <a:ext uri="{FF2B5EF4-FFF2-40B4-BE49-F238E27FC236}">
                  <a16:creationId xmlns:a16="http://schemas.microsoft.com/office/drawing/2014/main" xmlns="" id="{15F5B611-A47D-423C-ADD6-E824B6F7B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4750" y="3381375"/>
              <a:ext cx="77788" cy="74613"/>
            </a:xfrm>
            <a:custGeom>
              <a:avLst/>
              <a:gdLst>
                <a:gd name="T0" fmla="*/ 24 w 29"/>
                <a:gd name="T1" fmla="*/ 5 h 28"/>
                <a:gd name="T2" fmla="*/ 5 w 29"/>
                <a:gd name="T3" fmla="*/ 5 h 28"/>
                <a:gd name="T4" fmla="*/ 5 w 29"/>
                <a:gd name="T5" fmla="*/ 24 h 28"/>
                <a:gd name="T6" fmla="*/ 17 w 29"/>
                <a:gd name="T7" fmla="*/ 28 h 28"/>
                <a:gd name="T8" fmla="*/ 19 w 29"/>
                <a:gd name="T9" fmla="*/ 27 h 28"/>
                <a:gd name="T10" fmla="*/ 24 w 29"/>
                <a:gd name="T11" fmla="*/ 24 h 28"/>
                <a:gd name="T12" fmla="*/ 27 w 29"/>
                <a:gd name="T13" fmla="*/ 10 h 28"/>
                <a:gd name="T14" fmla="*/ 26 w 29"/>
                <a:gd name="T15" fmla="*/ 8 h 28"/>
                <a:gd name="T16" fmla="*/ 24 w 29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24" y="5"/>
                  </a:moveTo>
                  <a:cubicBezTo>
                    <a:pt x="18" y="0"/>
                    <a:pt x="10" y="0"/>
                    <a:pt x="5" y="5"/>
                  </a:cubicBezTo>
                  <a:cubicBezTo>
                    <a:pt x="0" y="11"/>
                    <a:pt x="0" y="19"/>
                    <a:pt x="5" y="24"/>
                  </a:cubicBezTo>
                  <a:cubicBezTo>
                    <a:pt x="9" y="27"/>
                    <a:pt x="13" y="28"/>
                    <a:pt x="17" y="28"/>
                  </a:cubicBezTo>
                  <a:cubicBezTo>
                    <a:pt x="18" y="27"/>
                    <a:pt x="18" y="27"/>
                    <a:pt x="19" y="27"/>
                  </a:cubicBezTo>
                  <a:cubicBezTo>
                    <a:pt x="21" y="26"/>
                    <a:pt x="23" y="25"/>
                    <a:pt x="24" y="24"/>
                  </a:cubicBezTo>
                  <a:cubicBezTo>
                    <a:pt x="28" y="20"/>
                    <a:pt x="29" y="14"/>
                    <a:pt x="27" y="10"/>
                  </a:cubicBezTo>
                  <a:cubicBezTo>
                    <a:pt x="27" y="9"/>
                    <a:pt x="26" y="9"/>
                    <a:pt x="26" y="8"/>
                  </a:cubicBezTo>
                  <a:cubicBezTo>
                    <a:pt x="26" y="7"/>
                    <a:pt x="25" y="6"/>
                    <a:pt x="2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8" name="Freeform 177">
              <a:extLst>
                <a:ext uri="{FF2B5EF4-FFF2-40B4-BE49-F238E27FC236}">
                  <a16:creationId xmlns:a16="http://schemas.microsoft.com/office/drawing/2014/main" xmlns="" id="{EC537211-BE0C-4B8B-8FE1-9F8E312C0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0025" y="3678238"/>
              <a:ext cx="77788" cy="77788"/>
            </a:xfrm>
            <a:custGeom>
              <a:avLst/>
              <a:gdLst>
                <a:gd name="T0" fmla="*/ 4 w 29"/>
                <a:gd name="T1" fmla="*/ 23 h 29"/>
                <a:gd name="T2" fmla="*/ 5 w 29"/>
                <a:gd name="T3" fmla="*/ 24 h 29"/>
                <a:gd name="T4" fmla="*/ 5 w 29"/>
                <a:gd name="T5" fmla="*/ 24 h 29"/>
                <a:gd name="T6" fmla="*/ 24 w 29"/>
                <a:gd name="T7" fmla="*/ 23 h 29"/>
                <a:gd name="T8" fmla="*/ 23 w 29"/>
                <a:gd name="T9" fmla="*/ 5 h 29"/>
                <a:gd name="T10" fmla="*/ 5 w 29"/>
                <a:gd name="T11" fmla="*/ 5 h 29"/>
                <a:gd name="T12" fmla="*/ 4 w 29"/>
                <a:gd name="T13" fmla="*/ 5 h 29"/>
                <a:gd name="T14" fmla="*/ 4 w 29"/>
                <a:gd name="T15" fmla="*/ 7 h 29"/>
                <a:gd name="T16" fmla="*/ 4 w 29"/>
                <a:gd name="T1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4" y="23"/>
                  </a:move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11" y="29"/>
                    <a:pt x="19" y="29"/>
                    <a:pt x="24" y="23"/>
                  </a:cubicBezTo>
                  <a:cubicBezTo>
                    <a:pt x="29" y="18"/>
                    <a:pt x="29" y="10"/>
                    <a:pt x="23" y="5"/>
                  </a:cubicBezTo>
                  <a:cubicBezTo>
                    <a:pt x="18" y="0"/>
                    <a:pt x="10" y="0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0" y="12"/>
                    <a:pt x="0" y="18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9" name="Freeform 178">
              <a:extLst>
                <a:ext uri="{FF2B5EF4-FFF2-40B4-BE49-F238E27FC236}">
                  <a16:creationId xmlns:a16="http://schemas.microsoft.com/office/drawing/2014/main" xmlns="" id="{22E7D68A-24CE-402A-9549-5C94E8D11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6600" y="4627563"/>
              <a:ext cx="79375" cy="74613"/>
            </a:xfrm>
            <a:custGeom>
              <a:avLst/>
              <a:gdLst>
                <a:gd name="T0" fmla="*/ 14 w 30"/>
                <a:gd name="T1" fmla="*/ 0 h 28"/>
                <a:gd name="T2" fmla="*/ 5 w 30"/>
                <a:gd name="T3" fmla="*/ 4 h 28"/>
                <a:gd name="T4" fmla="*/ 6 w 30"/>
                <a:gd name="T5" fmla="*/ 23 h 28"/>
                <a:gd name="T6" fmla="*/ 25 w 30"/>
                <a:gd name="T7" fmla="*/ 22 h 28"/>
                <a:gd name="T8" fmla="*/ 24 w 30"/>
                <a:gd name="T9" fmla="*/ 3 h 28"/>
                <a:gd name="T10" fmla="*/ 16 w 30"/>
                <a:gd name="T11" fmla="*/ 0 h 28"/>
                <a:gd name="T12" fmla="*/ 14 w 30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14" y="0"/>
                  </a:moveTo>
                  <a:cubicBezTo>
                    <a:pt x="11" y="0"/>
                    <a:pt x="8" y="1"/>
                    <a:pt x="5" y="4"/>
                  </a:cubicBezTo>
                  <a:cubicBezTo>
                    <a:pt x="0" y="9"/>
                    <a:pt x="0" y="18"/>
                    <a:pt x="6" y="23"/>
                  </a:cubicBezTo>
                  <a:cubicBezTo>
                    <a:pt x="11" y="28"/>
                    <a:pt x="20" y="27"/>
                    <a:pt x="25" y="22"/>
                  </a:cubicBezTo>
                  <a:cubicBezTo>
                    <a:pt x="30" y="17"/>
                    <a:pt x="29" y="8"/>
                    <a:pt x="24" y="3"/>
                  </a:cubicBezTo>
                  <a:cubicBezTo>
                    <a:pt x="22" y="1"/>
                    <a:pt x="19" y="0"/>
                    <a:pt x="16" y="0"/>
                  </a:cubicBezTo>
                  <a:cubicBezTo>
                    <a:pt x="16" y="0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0" name="Freeform 179">
              <a:extLst>
                <a:ext uri="{FF2B5EF4-FFF2-40B4-BE49-F238E27FC236}">
                  <a16:creationId xmlns:a16="http://schemas.microsoft.com/office/drawing/2014/main" xmlns="" id="{ADDBD4BC-E4E3-4289-8F81-ADB7A2B2B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5008563"/>
              <a:ext cx="1312863" cy="100013"/>
            </a:xfrm>
            <a:custGeom>
              <a:avLst/>
              <a:gdLst>
                <a:gd name="T0" fmla="*/ 490 w 490"/>
                <a:gd name="T1" fmla="*/ 1 h 37"/>
                <a:gd name="T2" fmla="*/ 490 w 490"/>
                <a:gd name="T3" fmla="*/ 0 h 37"/>
                <a:gd name="T4" fmla="*/ 0 w 490"/>
                <a:gd name="T5" fmla="*/ 36 h 37"/>
                <a:gd name="T6" fmla="*/ 0 w 490"/>
                <a:gd name="T7" fmla="*/ 37 h 37"/>
                <a:gd name="T8" fmla="*/ 490 w 490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37">
                  <a:moveTo>
                    <a:pt x="490" y="1"/>
                  </a:moveTo>
                  <a:cubicBezTo>
                    <a:pt x="490" y="1"/>
                    <a:pt x="490" y="1"/>
                    <a:pt x="49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1" name="Freeform 180">
              <a:extLst>
                <a:ext uri="{FF2B5EF4-FFF2-40B4-BE49-F238E27FC236}">
                  <a16:creationId xmlns:a16="http://schemas.microsoft.com/office/drawing/2014/main" xmlns="" id="{CEA7D549-0AD7-4A11-BFD1-0D73CDECC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0900" y="5041900"/>
              <a:ext cx="760413" cy="1050925"/>
            </a:xfrm>
            <a:custGeom>
              <a:avLst/>
              <a:gdLst>
                <a:gd name="T0" fmla="*/ 0 w 284"/>
                <a:gd name="T1" fmla="*/ 392 h 393"/>
                <a:gd name="T2" fmla="*/ 1 w 284"/>
                <a:gd name="T3" fmla="*/ 392 h 393"/>
                <a:gd name="T4" fmla="*/ 1 w 284"/>
                <a:gd name="T5" fmla="*/ 393 h 393"/>
                <a:gd name="T6" fmla="*/ 284 w 284"/>
                <a:gd name="T7" fmla="*/ 1 h 393"/>
                <a:gd name="T8" fmla="*/ 283 w 284"/>
                <a:gd name="T9" fmla="*/ 0 h 393"/>
                <a:gd name="T10" fmla="*/ 0 w 284"/>
                <a:gd name="T11" fmla="*/ 39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393">
                  <a:moveTo>
                    <a:pt x="0" y="392"/>
                  </a:moveTo>
                  <a:cubicBezTo>
                    <a:pt x="1" y="392"/>
                    <a:pt x="1" y="392"/>
                    <a:pt x="1" y="392"/>
                  </a:cubicBezTo>
                  <a:cubicBezTo>
                    <a:pt x="1" y="392"/>
                    <a:pt x="1" y="392"/>
                    <a:pt x="1" y="393"/>
                  </a:cubicBezTo>
                  <a:cubicBezTo>
                    <a:pt x="284" y="1"/>
                    <a:pt x="284" y="1"/>
                    <a:pt x="284" y="1"/>
                  </a:cubicBezTo>
                  <a:cubicBezTo>
                    <a:pt x="283" y="1"/>
                    <a:pt x="283" y="0"/>
                    <a:pt x="283" y="0"/>
                  </a:cubicBezTo>
                  <a:lnTo>
                    <a:pt x="0" y="3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2" name="Freeform 181">
              <a:extLst>
                <a:ext uri="{FF2B5EF4-FFF2-40B4-BE49-F238E27FC236}">
                  <a16:creationId xmlns:a16="http://schemas.microsoft.com/office/drawing/2014/main" xmlns="" id="{FEEC83A7-3B95-4CC2-895E-84F8CCD59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7175" y="5140325"/>
              <a:ext cx="561975" cy="949325"/>
            </a:xfrm>
            <a:custGeom>
              <a:avLst/>
              <a:gdLst>
                <a:gd name="T0" fmla="*/ 1 w 210"/>
                <a:gd name="T1" fmla="*/ 0 h 355"/>
                <a:gd name="T2" fmla="*/ 0 w 210"/>
                <a:gd name="T3" fmla="*/ 1 h 355"/>
                <a:gd name="T4" fmla="*/ 209 w 210"/>
                <a:gd name="T5" fmla="*/ 355 h 355"/>
                <a:gd name="T6" fmla="*/ 210 w 210"/>
                <a:gd name="T7" fmla="*/ 354 h 355"/>
                <a:gd name="T8" fmla="*/ 1 w 210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5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09" y="355"/>
                    <a:pt x="209" y="355"/>
                    <a:pt x="209" y="355"/>
                  </a:cubicBezTo>
                  <a:cubicBezTo>
                    <a:pt x="209" y="355"/>
                    <a:pt x="210" y="354"/>
                    <a:pt x="210" y="35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3" name="Freeform 182">
              <a:extLst>
                <a:ext uri="{FF2B5EF4-FFF2-40B4-BE49-F238E27FC236}">
                  <a16:creationId xmlns:a16="http://schemas.microsoft.com/office/drawing/2014/main" xmlns="" id="{EA9EB96B-AB6B-4F37-8CE3-12879D8A3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3200" y="3670300"/>
              <a:ext cx="38100" cy="1411288"/>
            </a:xfrm>
            <a:custGeom>
              <a:avLst/>
              <a:gdLst>
                <a:gd name="T0" fmla="*/ 1 w 14"/>
                <a:gd name="T1" fmla="*/ 0 h 528"/>
                <a:gd name="T2" fmla="*/ 0 w 14"/>
                <a:gd name="T3" fmla="*/ 1 h 528"/>
                <a:gd name="T4" fmla="*/ 13 w 14"/>
                <a:gd name="T5" fmla="*/ 528 h 528"/>
                <a:gd name="T6" fmla="*/ 14 w 14"/>
                <a:gd name="T7" fmla="*/ 528 h 528"/>
                <a:gd name="T8" fmla="*/ 1 w 14"/>
                <a:gd name="T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28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3" y="528"/>
                    <a:pt x="13" y="528"/>
                    <a:pt x="13" y="528"/>
                  </a:cubicBezTo>
                  <a:cubicBezTo>
                    <a:pt x="13" y="528"/>
                    <a:pt x="14" y="528"/>
                    <a:pt x="14" y="5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4" name="Freeform 183">
              <a:extLst>
                <a:ext uri="{FF2B5EF4-FFF2-40B4-BE49-F238E27FC236}">
                  <a16:creationId xmlns:a16="http://schemas.microsoft.com/office/drawing/2014/main" xmlns="" id="{608CD133-41B3-4C83-9153-6FB779C46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6638" y="3675063"/>
              <a:ext cx="422275" cy="1003300"/>
            </a:xfrm>
            <a:custGeom>
              <a:avLst/>
              <a:gdLst>
                <a:gd name="T0" fmla="*/ 0 w 158"/>
                <a:gd name="T1" fmla="*/ 375 h 375"/>
                <a:gd name="T2" fmla="*/ 1 w 158"/>
                <a:gd name="T3" fmla="*/ 375 h 375"/>
                <a:gd name="T4" fmla="*/ 158 w 158"/>
                <a:gd name="T5" fmla="*/ 0 h 375"/>
                <a:gd name="T6" fmla="*/ 156 w 158"/>
                <a:gd name="T7" fmla="*/ 0 h 375"/>
                <a:gd name="T8" fmla="*/ 0 w 158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75">
                  <a:moveTo>
                    <a:pt x="0" y="375"/>
                  </a:moveTo>
                  <a:cubicBezTo>
                    <a:pt x="1" y="375"/>
                    <a:pt x="1" y="375"/>
                    <a:pt x="1" y="3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7" y="0"/>
                    <a:pt x="157" y="0"/>
                    <a:pt x="156" y="0"/>
                  </a:cubicBezTo>
                  <a:lnTo>
                    <a:pt x="0" y="3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5" name="Freeform 184">
              <a:extLst>
                <a:ext uri="{FF2B5EF4-FFF2-40B4-BE49-F238E27FC236}">
                  <a16:creationId xmlns:a16="http://schemas.microsoft.com/office/drawing/2014/main" xmlns="" id="{B6F67215-9BFA-4471-A63F-C4404348D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8588" y="4373563"/>
              <a:ext cx="873125" cy="320675"/>
            </a:xfrm>
            <a:custGeom>
              <a:avLst/>
              <a:gdLst>
                <a:gd name="T0" fmla="*/ 1 w 326"/>
                <a:gd name="T1" fmla="*/ 0 h 120"/>
                <a:gd name="T2" fmla="*/ 0 w 326"/>
                <a:gd name="T3" fmla="*/ 1 h 120"/>
                <a:gd name="T4" fmla="*/ 326 w 326"/>
                <a:gd name="T5" fmla="*/ 120 h 120"/>
                <a:gd name="T6" fmla="*/ 326 w 326"/>
                <a:gd name="T7" fmla="*/ 118 h 120"/>
                <a:gd name="T8" fmla="*/ 1 w 326"/>
                <a:gd name="T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120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326" y="120"/>
                    <a:pt x="326" y="120"/>
                    <a:pt x="326" y="120"/>
                  </a:cubicBezTo>
                  <a:cubicBezTo>
                    <a:pt x="326" y="119"/>
                    <a:pt x="326" y="119"/>
                    <a:pt x="326" y="1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6" name="Freeform 185">
              <a:extLst>
                <a:ext uri="{FF2B5EF4-FFF2-40B4-BE49-F238E27FC236}">
                  <a16:creationId xmlns:a16="http://schemas.microsoft.com/office/drawing/2014/main" xmlns="" id="{8AF1CA65-A6D6-4EDD-BE96-140F4B3E0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00" y="5022850"/>
              <a:ext cx="881063" cy="774700"/>
            </a:xfrm>
            <a:custGeom>
              <a:avLst/>
              <a:gdLst>
                <a:gd name="T0" fmla="*/ 1 w 329"/>
                <a:gd name="T1" fmla="*/ 0 h 290"/>
                <a:gd name="T2" fmla="*/ 0 w 329"/>
                <a:gd name="T3" fmla="*/ 1 h 290"/>
                <a:gd name="T4" fmla="*/ 328 w 329"/>
                <a:gd name="T5" fmla="*/ 290 h 290"/>
                <a:gd name="T6" fmla="*/ 329 w 329"/>
                <a:gd name="T7" fmla="*/ 290 h 290"/>
                <a:gd name="T8" fmla="*/ 1 w 329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90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328" y="290"/>
                    <a:pt x="328" y="290"/>
                    <a:pt x="328" y="290"/>
                  </a:cubicBezTo>
                  <a:cubicBezTo>
                    <a:pt x="328" y="290"/>
                    <a:pt x="329" y="290"/>
                    <a:pt x="329" y="29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7" name="Freeform 186">
              <a:extLst>
                <a:ext uri="{FF2B5EF4-FFF2-40B4-BE49-F238E27FC236}">
                  <a16:creationId xmlns:a16="http://schemas.microsoft.com/office/drawing/2014/main" xmlns="" id="{B5F1DC18-EAC6-4C8E-A329-656853AE1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82225" y="5348288"/>
              <a:ext cx="355600" cy="449263"/>
            </a:xfrm>
            <a:custGeom>
              <a:avLst/>
              <a:gdLst>
                <a:gd name="T0" fmla="*/ 132 w 133"/>
                <a:gd name="T1" fmla="*/ 0 h 168"/>
                <a:gd name="T2" fmla="*/ 0 w 133"/>
                <a:gd name="T3" fmla="*/ 167 h 168"/>
                <a:gd name="T4" fmla="*/ 1 w 133"/>
                <a:gd name="T5" fmla="*/ 168 h 168"/>
                <a:gd name="T6" fmla="*/ 133 w 133"/>
                <a:gd name="T7" fmla="*/ 2 h 168"/>
                <a:gd name="T8" fmla="*/ 132 w 133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68">
                  <a:moveTo>
                    <a:pt x="132" y="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1" y="167"/>
                    <a:pt x="1" y="167"/>
                    <a:pt x="1" y="168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33" y="1"/>
                    <a:pt x="133" y="1"/>
                    <a:pt x="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8" name="Freeform 187">
              <a:extLst>
                <a:ext uri="{FF2B5EF4-FFF2-40B4-BE49-F238E27FC236}">
                  <a16:creationId xmlns:a16="http://schemas.microsoft.com/office/drawing/2014/main" xmlns="" id="{6CF0F327-27E2-4481-B067-0D8DA055E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9750" y="6137275"/>
              <a:ext cx="273050" cy="315913"/>
            </a:xfrm>
            <a:custGeom>
              <a:avLst/>
              <a:gdLst>
                <a:gd name="T0" fmla="*/ 101 w 102"/>
                <a:gd name="T1" fmla="*/ 0 h 118"/>
                <a:gd name="T2" fmla="*/ 0 w 102"/>
                <a:gd name="T3" fmla="*/ 117 h 118"/>
                <a:gd name="T4" fmla="*/ 1 w 102"/>
                <a:gd name="T5" fmla="*/ 118 h 118"/>
                <a:gd name="T6" fmla="*/ 102 w 102"/>
                <a:gd name="T7" fmla="*/ 1 h 118"/>
                <a:gd name="T8" fmla="*/ 102 w 102"/>
                <a:gd name="T9" fmla="*/ 1 h 118"/>
                <a:gd name="T10" fmla="*/ 101 w 102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8">
                  <a:moveTo>
                    <a:pt x="101" y="0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1" y="117"/>
                    <a:pt x="1" y="118"/>
                    <a:pt x="1" y="118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9" name="Freeform 188">
              <a:extLst>
                <a:ext uri="{FF2B5EF4-FFF2-40B4-BE49-F238E27FC236}">
                  <a16:creationId xmlns:a16="http://schemas.microsoft.com/office/drawing/2014/main" xmlns="" id="{69C52D86-1083-4782-976D-6230D6DC8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1913" y="4330700"/>
              <a:ext cx="73025" cy="71438"/>
            </a:xfrm>
            <a:custGeom>
              <a:avLst/>
              <a:gdLst>
                <a:gd name="T0" fmla="*/ 22 w 27"/>
                <a:gd name="T1" fmla="*/ 4 h 27"/>
                <a:gd name="T2" fmla="*/ 5 w 27"/>
                <a:gd name="T3" fmla="*/ 6 h 27"/>
                <a:gd name="T4" fmla="*/ 7 w 27"/>
                <a:gd name="T5" fmla="*/ 23 h 27"/>
                <a:gd name="T6" fmla="*/ 23 w 27"/>
                <a:gd name="T7" fmla="*/ 21 h 27"/>
                <a:gd name="T8" fmla="*/ 25 w 27"/>
                <a:gd name="T9" fmla="*/ 17 h 27"/>
                <a:gd name="T10" fmla="*/ 26 w 27"/>
                <a:gd name="T11" fmla="*/ 16 h 27"/>
                <a:gd name="T12" fmla="*/ 22 w 27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7">
                  <a:moveTo>
                    <a:pt x="22" y="4"/>
                  </a:moveTo>
                  <a:cubicBezTo>
                    <a:pt x="16" y="0"/>
                    <a:pt x="9" y="1"/>
                    <a:pt x="5" y="6"/>
                  </a:cubicBezTo>
                  <a:cubicBezTo>
                    <a:pt x="0" y="11"/>
                    <a:pt x="1" y="19"/>
                    <a:pt x="7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4" y="20"/>
                    <a:pt x="25" y="18"/>
                    <a:pt x="25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7" y="12"/>
                    <a:pt x="25" y="7"/>
                    <a:pt x="2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0" name="Freeform 189">
              <a:extLst>
                <a:ext uri="{FF2B5EF4-FFF2-40B4-BE49-F238E27FC236}">
                  <a16:creationId xmlns:a16="http://schemas.microsoft.com/office/drawing/2014/main" xmlns="" id="{EE9F692E-7EE9-4761-A13C-9B8F67E3B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3775" y="4672013"/>
              <a:ext cx="73025" cy="73025"/>
            </a:xfrm>
            <a:custGeom>
              <a:avLst/>
              <a:gdLst>
                <a:gd name="T0" fmla="*/ 4 w 27"/>
                <a:gd name="T1" fmla="*/ 6 h 27"/>
                <a:gd name="T2" fmla="*/ 3 w 27"/>
                <a:gd name="T3" fmla="*/ 6 h 27"/>
                <a:gd name="T4" fmla="*/ 3 w 27"/>
                <a:gd name="T5" fmla="*/ 8 h 27"/>
                <a:gd name="T6" fmla="*/ 6 w 27"/>
                <a:gd name="T7" fmla="*/ 23 h 27"/>
                <a:gd name="T8" fmla="*/ 23 w 27"/>
                <a:gd name="T9" fmla="*/ 21 h 27"/>
                <a:gd name="T10" fmla="*/ 21 w 27"/>
                <a:gd name="T11" fmla="*/ 4 h 27"/>
                <a:gd name="T12" fmla="*/ 17 w 27"/>
                <a:gd name="T13" fmla="*/ 2 h 27"/>
                <a:gd name="T14" fmla="*/ 16 w 27"/>
                <a:gd name="T15" fmla="*/ 2 h 27"/>
                <a:gd name="T16" fmla="*/ 4 w 27"/>
                <a:gd name="T17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7"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0" y="13"/>
                    <a:pt x="1" y="19"/>
                    <a:pt x="6" y="23"/>
                  </a:cubicBezTo>
                  <a:cubicBezTo>
                    <a:pt x="11" y="27"/>
                    <a:pt x="18" y="26"/>
                    <a:pt x="23" y="21"/>
                  </a:cubicBezTo>
                  <a:cubicBezTo>
                    <a:pt x="27" y="16"/>
                    <a:pt x="26" y="8"/>
                    <a:pt x="21" y="4"/>
                  </a:cubicBezTo>
                  <a:cubicBezTo>
                    <a:pt x="20" y="3"/>
                    <a:pt x="19" y="2"/>
                    <a:pt x="17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2" y="0"/>
                    <a:pt x="7" y="2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1" name="Freeform 190">
              <a:extLst>
                <a:ext uri="{FF2B5EF4-FFF2-40B4-BE49-F238E27FC236}">
                  <a16:creationId xmlns:a16="http://schemas.microsoft.com/office/drawing/2014/main" xmlns="" id="{649DD320-B1B2-4490-ACB3-BDDF8519E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5575" y="3608388"/>
              <a:ext cx="71438" cy="66675"/>
            </a:xfrm>
            <a:custGeom>
              <a:avLst/>
              <a:gdLst>
                <a:gd name="T0" fmla="*/ 23 w 27"/>
                <a:gd name="T1" fmla="*/ 21 h 25"/>
                <a:gd name="T2" fmla="*/ 21 w 27"/>
                <a:gd name="T3" fmla="*/ 4 h 25"/>
                <a:gd name="T4" fmla="*/ 4 w 27"/>
                <a:gd name="T5" fmla="*/ 6 h 25"/>
                <a:gd name="T6" fmla="*/ 6 w 27"/>
                <a:gd name="T7" fmla="*/ 22 h 25"/>
                <a:gd name="T8" fmla="*/ 11 w 27"/>
                <a:gd name="T9" fmla="*/ 25 h 25"/>
                <a:gd name="T10" fmla="*/ 13 w 27"/>
                <a:gd name="T11" fmla="*/ 25 h 25"/>
                <a:gd name="T12" fmla="*/ 18 w 27"/>
                <a:gd name="T13" fmla="*/ 24 h 25"/>
                <a:gd name="T14" fmla="*/ 19 w 27"/>
                <a:gd name="T15" fmla="*/ 23 h 25"/>
                <a:gd name="T16" fmla="*/ 23 w 27"/>
                <a:gd name="T1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5">
                  <a:moveTo>
                    <a:pt x="23" y="21"/>
                  </a:moveTo>
                  <a:cubicBezTo>
                    <a:pt x="27" y="15"/>
                    <a:pt x="26" y="8"/>
                    <a:pt x="21" y="4"/>
                  </a:cubicBezTo>
                  <a:cubicBezTo>
                    <a:pt x="15" y="0"/>
                    <a:pt x="8" y="0"/>
                    <a:pt x="4" y="6"/>
                  </a:cubicBezTo>
                  <a:cubicBezTo>
                    <a:pt x="0" y="11"/>
                    <a:pt x="1" y="18"/>
                    <a:pt x="6" y="22"/>
                  </a:cubicBezTo>
                  <a:cubicBezTo>
                    <a:pt x="7" y="24"/>
                    <a:pt x="9" y="25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5" y="25"/>
                    <a:pt x="16" y="25"/>
                    <a:pt x="18" y="24"/>
                  </a:cubicBezTo>
                  <a:cubicBezTo>
                    <a:pt x="19" y="24"/>
                    <a:pt x="19" y="24"/>
                    <a:pt x="19" y="23"/>
                  </a:cubicBezTo>
                  <a:cubicBezTo>
                    <a:pt x="21" y="23"/>
                    <a:pt x="22" y="22"/>
                    <a:pt x="23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2" name="Freeform 191">
              <a:extLst>
                <a:ext uri="{FF2B5EF4-FFF2-40B4-BE49-F238E27FC236}">
                  <a16:creationId xmlns:a16="http://schemas.microsoft.com/office/drawing/2014/main" xmlns="" id="{C963DB29-07D6-4E78-B7BA-F1875A6C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31138" y="5078413"/>
              <a:ext cx="69850" cy="66675"/>
            </a:xfrm>
            <a:custGeom>
              <a:avLst/>
              <a:gdLst>
                <a:gd name="T0" fmla="*/ 23 w 26"/>
                <a:gd name="T1" fmla="*/ 20 h 25"/>
                <a:gd name="T2" fmla="*/ 25 w 26"/>
                <a:gd name="T3" fmla="*/ 11 h 25"/>
                <a:gd name="T4" fmla="*/ 25 w 26"/>
                <a:gd name="T5" fmla="*/ 10 h 25"/>
                <a:gd name="T6" fmla="*/ 21 w 26"/>
                <a:gd name="T7" fmla="*/ 3 h 25"/>
                <a:gd name="T8" fmla="*/ 11 w 26"/>
                <a:gd name="T9" fmla="*/ 1 h 25"/>
                <a:gd name="T10" fmla="*/ 10 w 26"/>
                <a:gd name="T11" fmla="*/ 1 h 25"/>
                <a:gd name="T12" fmla="*/ 4 w 26"/>
                <a:gd name="T13" fmla="*/ 5 h 25"/>
                <a:gd name="T14" fmla="*/ 6 w 26"/>
                <a:gd name="T15" fmla="*/ 22 h 25"/>
                <a:gd name="T16" fmla="*/ 17 w 26"/>
                <a:gd name="T17" fmla="*/ 24 h 25"/>
                <a:gd name="T18" fmla="*/ 18 w 26"/>
                <a:gd name="T19" fmla="*/ 23 h 25"/>
                <a:gd name="T20" fmla="*/ 23 w 26"/>
                <a:gd name="T21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5">
                  <a:moveTo>
                    <a:pt x="23" y="20"/>
                  </a:moveTo>
                  <a:cubicBezTo>
                    <a:pt x="25" y="17"/>
                    <a:pt x="26" y="14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7"/>
                    <a:pt x="23" y="5"/>
                    <a:pt x="21" y="3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8" y="2"/>
                    <a:pt x="6" y="3"/>
                    <a:pt x="4" y="5"/>
                  </a:cubicBezTo>
                  <a:cubicBezTo>
                    <a:pt x="0" y="10"/>
                    <a:pt x="1" y="18"/>
                    <a:pt x="6" y="22"/>
                  </a:cubicBezTo>
                  <a:cubicBezTo>
                    <a:pt x="9" y="24"/>
                    <a:pt x="14" y="25"/>
                    <a:pt x="17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20" y="22"/>
                    <a:pt x="22" y="21"/>
                    <a:pt x="23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3" name="Freeform 192">
              <a:extLst>
                <a:ext uri="{FF2B5EF4-FFF2-40B4-BE49-F238E27FC236}">
                  <a16:creationId xmlns:a16="http://schemas.microsoft.com/office/drawing/2014/main" xmlns="" id="{8CC576C7-3EAC-4DCD-BA7B-7CD818FCF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6925" y="6081713"/>
              <a:ext cx="73025" cy="69850"/>
            </a:xfrm>
            <a:custGeom>
              <a:avLst/>
              <a:gdLst>
                <a:gd name="T0" fmla="*/ 20 w 27"/>
                <a:gd name="T1" fmla="*/ 3 h 26"/>
                <a:gd name="T2" fmla="*/ 8 w 27"/>
                <a:gd name="T3" fmla="*/ 2 h 26"/>
                <a:gd name="T4" fmla="*/ 7 w 27"/>
                <a:gd name="T5" fmla="*/ 3 h 26"/>
                <a:gd name="T6" fmla="*/ 4 w 27"/>
                <a:gd name="T7" fmla="*/ 5 h 26"/>
                <a:gd name="T8" fmla="*/ 5 w 27"/>
                <a:gd name="T9" fmla="*/ 21 h 26"/>
                <a:gd name="T10" fmla="*/ 6 w 27"/>
                <a:gd name="T11" fmla="*/ 22 h 26"/>
                <a:gd name="T12" fmla="*/ 6 w 27"/>
                <a:gd name="T13" fmla="*/ 22 h 26"/>
                <a:gd name="T14" fmla="*/ 23 w 27"/>
                <a:gd name="T15" fmla="*/ 20 h 26"/>
                <a:gd name="T16" fmla="*/ 21 w 27"/>
                <a:gd name="T17" fmla="*/ 4 h 26"/>
                <a:gd name="T18" fmla="*/ 21 w 27"/>
                <a:gd name="T19" fmla="*/ 3 h 26"/>
                <a:gd name="T20" fmla="*/ 20 w 27"/>
                <a:gd name="T21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6">
                  <a:moveTo>
                    <a:pt x="20" y="3"/>
                  </a:moveTo>
                  <a:cubicBezTo>
                    <a:pt x="17" y="0"/>
                    <a:pt x="12" y="0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6" y="4"/>
                    <a:pt x="5" y="4"/>
                    <a:pt x="4" y="5"/>
                  </a:cubicBezTo>
                  <a:cubicBezTo>
                    <a:pt x="0" y="10"/>
                    <a:pt x="1" y="17"/>
                    <a:pt x="5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2" y="26"/>
                    <a:pt x="19" y="26"/>
                    <a:pt x="23" y="20"/>
                  </a:cubicBezTo>
                  <a:cubicBezTo>
                    <a:pt x="27" y="15"/>
                    <a:pt x="26" y="8"/>
                    <a:pt x="21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4" name="Freeform 193">
              <a:extLst>
                <a:ext uri="{FF2B5EF4-FFF2-40B4-BE49-F238E27FC236}">
                  <a16:creationId xmlns:a16="http://schemas.microsoft.com/office/drawing/2014/main" xmlns="" id="{75E611C1-2AFD-4B37-9214-7523BC402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1013" y="6434138"/>
              <a:ext cx="69850" cy="73025"/>
            </a:xfrm>
            <a:custGeom>
              <a:avLst/>
              <a:gdLst>
                <a:gd name="T0" fmla="*/ 21 w 26"/>
                <a:gd name="T1" fmla="*/ 4 h 27"/>
                <a:gd name="T2" fmla="*/ 4 w 26"/>
                <a:gd name="T3" fmla="*/ 6 h 27"/>
                <a:gd name="T4" fmla="*/ 6 w 26"/>
                <a:gd name="T5" fmla="*/ 23 h 27"/>
                <a:gd name="T6" fmla="*/ 23 w 26"/>
                <a:gd name="T7" fmla="*/ 21 h 27"/>
                <a:gd name="T8" fmla="*/ 23 w 26"/>
                <a:gd name="T9" fmla="*/ 7 h 27"/>
                <a:gd name="T10" fmla="*/ 22 w 26"/>
                <a:gd name="T11" fmla="*/ 6 h 27"/>
                <a:gd name="T12" fmla="*/ 21 w 26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1" y="4"/>
                  </a:moveTo>
                  <a:cubicBezTo>
                    <a:pt x="16" y="0"/>
                    <a:pt x="8" y="1"/>
                    <a:pt x="4" y="6"/>
                  </a:cubicBezTo>
                  <a:cubicBezTo>
                    <a:pt x="0" y="12"/>
                    <a:pt x="1" y="19"/>
                    <a:pt x="6" y="23"/>
                  </a:cubicBezTo>
                  <a:cubicBezTo>
                    <a:pt x="11" y="27"/>
                    <a:pt x="19" y="27"/>
                    <a:pt x="23" y="21"/>
                  </a:cubicBezTo>
                  <a:cubicBezTo>
                    <a:pt x="26" y="17"/>
                    <a:pt x="26" y="11"/>
                    <a:pt x="23" y="7"/>
                  </a:cubicBezTo>
                  <a:cubicBezTo>
                    <a:pt x="23" y="7"/>
                    <a:pt x="23" y="6"/>
                    <a:pt x="22" y="6"/>
                  </a:cubicBezTo>
                  <a:cubicBezTo>
                    <a:pt x="22" y="5"/>
                    <a:pt x="21" y="5"/>
                    <a:pt x="2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5" name="Freeform 194">
              <a:extLst>
                <a:ext uri="{FF2B5EF4-FFF2-40B4-BE49-F238E27FC236}">
                  <a16:creationId xmlns:a16="http://schemas.microsoft.com/office/drawing/2014/main" xmlns="" id="{74782C83-B2EB-430A-9267-D3E57F40B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0675" y="4976813"/>
              <a:ext cx="66675" cy="73025"/>
            </a:xfrm>
            <a:custGeom>
              <a:avLst/>
              <a:gdLst>
                <a:gd name="T0" fmla="*/ 20 w 25"/>
                <a:gd name="T1" fmla="*/ 4 h 27"/>
                <a:gd name="T2" fmla="*/ 3 w 25"/>
                <a:gd name="T3" fmla="*/ 6 h 27"/>
                <a:gd name="T4" fmla="*/ 0 w 25"/>
                <a:gd name="T5" fmla="*/ 12 h 27"/>
                <a:gd name="T6" fmla="*/ 0 w 25"/>
                <a:gd name="T7" fmla="*/ 13 h 27"/>
                <a:gd name="T8" fmla="*/ 5 w 25"/>
                <a:gd name="T9" fmla="*/ 23 h 27"/>
                <a:gd name="T10" fmla="*/ 7 w 25"/>
                <a:gd name="T11" fmla="*/ 24 h 27"/>
                <a:gd name="T12" fmla="*/ 8 w 25"/>
                <a:gd name="T13" fmla="*/ 25 h 27"/>
                <a:gd name="T14" fmla="*/ 22 w 25"/>
                <a:gd name="T15" fmla="*/ 21 h 27"/>
                <a:gd name="T16" fmla="*/ 23 w 25"/>
                <a:gd name="T17" fmla="*/ 18 h 27"/>
                <a:gd name="T18" fmla="*/ 24 w 25"/>
                <a:gd name="T19" fmla="*/ 17 h 27"/>
                <a:gd name="T20" fmla="*/ 20 w 25"/>
                <a:gd name="T21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7">
                  <a:moveTo>
                    <a:pt x="20" y="4"/>
                  </a:moveTo>
                  <a:cubicBezTo>
                    <a:pt x="14" y="0"/>
                    <a:pt x="7" y="1"/>
                    <a:pt x="3" y="6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7"/>
                    <a:pt x="2" y="21"/>
                    <a:pt x="5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7" y="24"/>
                    <a:pt x="7" y="25"/>
                    <a:pt x="8" y="25"/>
                  </a:cubicBezTo>
                  <a:cubicBezTo>
                    <a:pt x="13" y="27"/>
                    <a:pt x="18" y="25"/>
                    <a:pt x="22" y="21"/>
                  </a:cubicBezTo>
                  <a:cubicBezTo>
                    <a:pt x="22" y="20"/>
                    <a:pt x="23" y="19"/>
                    <a:pt x="23" y="18"/>
                  </a:cubicBezTo>
                  <a:cubicBezTo>
                    <a:pt x="23" y="18"/>
                    <a:pt x="24" y="18"/>
                    <a:pt x="24" y="17"/>
                  </a:cubicBezTo>
                  <a:cubicBezTo>
                    <a:pt x="25" y="13"/>
                    <a:pt x="24" y="7"/>
                    <a:pt x="2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6" name="Freeform 195">
              <a:extLst>
                <a:ext uri="{FF2B5EF4-FFF2-40B4-BE49-F238E27FC236}">
                  <a16:creationId xmlns:a16="http://schemas.microsoft.com/office/drawing/2014/main" xmlns="" id="{7F9E7E4F-6AA0-47CE-AF5E-4ABC10E93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3013" y="5789613"/>
              <a:ext cx="73025" cy="69850"/>
            </a:xfrm>
            <a:custGeom>
              <a:avLst/>
              <a:gdLst>
                <a:gd name="T0" fmla="*/ 7 w 27"/>
                <a:gd name="T1" fmla="*/ 3 h 26"/>
                <a:gd name="T2" fmla="*/ 6 w 27"/>
                <a:gd name="T3" fmla="*/ 3 h 26"/>
                <a:gd name="T4" fmla="*/ 4 w 27"/>
                <a:gd name="T5" fmla="*/ 5 h 26"/>
                <a:gd name="T6" fmla="*/ 6 w 27"/>
                <a:gd name="T7" fmla="*/ 22 h 26"/>
                <a:gd name="T8" fmla="*/ 23 w 27"/>
                <a:gd name="T9" fmla="*/ 20 h 26"/>
                <a:gd name="T10" fmla="*/ 21 w 27"/>
                <a:gd name="T11" fmla="*/ 3 h 26"/>
                <a:gd name="T12" fmla="*/ 19 w 27"/>
                <a:gd name="T13" fmla="*/ 3 h 26"/>
                <a:gd name="T14" fmla="*/ 18 w 27"/>
                <a:gd name="T15" fmla="*/ 2 h 26"/>
                <a:gd name="T16" fmla="*/ 7 w 27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7" y="3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0" y="11"/>
                    <a:pt x="0" y="18"/>
                    <a:pt x="6" y="22"/>
                  </a:cubicBezTo>
                  <a:cubicBezTo>
                    <a:pt x="11" y="26"/>
                    <a:pt x="18" y="25"/>
                    <a:pt x="23" y="20"/>
                  </a:cubicBezTo>
                  <a:cubicBezTo>
                    <a:pt x="27" y="15"/>
                    <a:pt x="26" y="8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5" y="0"/>
                    <a:pt x="10" y="1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7" name="Freeform 196">
              <a:extLst>
                <a:ext uri="{FF2B5EF4-FFF2-40B4-BE49-F238E27FC236}">
                  <a16:creationId xmlns:a16="http://schemas.microsoft.com/office/drawing/2014/main" xmlns="" id="{3636D15B-EF5B-4110-84C0-9EA2DEB39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9888" y="5297488"/>
              <a:ext cx="69850" cy="73025"/>
            </a:xfrm>
            <a:custGeom>
              <a:avLst/>
              <a:gdLst>
                <a:gd name="T0" fmla="*/ 5 w 26"/>
                <a:gd name="T1" fmla="*/ 23 h 27"/>
                <a:gd name="T2" fmla="*/ 22 w 26"/>
                <a:gd name="T3" fmla="*/ 21 h 27"/>
                <a:gd name="T4" fmla="*/ 20 w 26"/>
                <a:gd name="T5" fmla="*/ 4 h 27"/>
                <a:gd name="T6" fmla="*/ 4 w 26"/>
                <a:gd name="T7" fmla="*/ 6 h 27"/>
                <a:gd name="T8" fmla="*/ 2 w 26"/>
                <a:gd name="T9" fmla="*/ 19 h 27"/>
                <a:gd name="T10" fmla="*/ 3 w 26"/>
                <a:gd name="T11" fmla="*/ 21 h 27"/>
                <a:gd name="T12" fmla="*/ 5 w 26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5" y="23"/>
                  </a:moveTo>
                  <a:cubicBezTo>
                    <a:pt x="11" y="27"/>
                    <a:pt x="18" y="26"/>
                    <a:pt x="22" y="21"/>
                  </a:cubicBezTo>
                  <a:cubicBezTo>
                    <a:pt x="26" y="16"/>
                    <a:pt x="26" y="9"/>
                    <a:pt x="20" y="4"/>
                  </a:cubicBezTo>
                  <a:cubicBezTo>
                    <a:pt x="15" y="0"/>
                    <a:pt x="8" y="1"/>
                    <a:pt x="4" y="6"/>
                  </a:cubicBezTo>
                  <a:cubicBezTo>
                    <a:pt x="0" y="10"/>
                    <a:pt x="0" y="15"/>
                    <a:pt x="2" y="19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4" y="22"/>
                    <a:pt x="4" y="22"/>
                    <a:pt x="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8" name="Freeform 197">
              <a:extLst>
                <a:ext uri="{FF2B5EF4-FFF2-40B4-BE49-F238E27FC236}">
                  <a16:creationId xmlns:a16="http://schemas.microsoft.com/office/drawing/2014/main" xmlns="" id="{5B6BB1C2-EDD6-4666-B617-FFFA2262D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18650" y="-252413"/>
              <a:ext cx="636588" cy="876300"/>
            </a:xfrm>
            <a:custGeom>
              <a:avLst/>
              <a:gdLst>
                <a:gd name="T0" fmla="*/ 131 w 238"/>
                <a:gd name="T1" fmla="*/ 180 h 328"/>
                <a:gd name="T2" fmla="*/ 186 w 238"/>
                <a:gd name="T3" fmla="*/ 0 h 328"/>
                <a:gd name="T4" fmla="*/ 185 w 238"/>
                <a:gd name="T5" fmla="*/ 0 h 328"/>
                <a:gd name="T6" fmla="*/ 130 w 238"/>
                <a:gd name="T7" fmla="*/ 179 h 328"/>
                <a:gd name="T8" fmla="*/ 0 w 238"/>
                <a:gd name="T9" fmla="*/ 154 h 328"/>
                <a:gd name="T10" fmla="*/ 0 w 238"/>
                <a:gd name="T11" fmla="*/ 155 h 328"/>
                <a:gd name="T12" fmla="*/ 129 w 238"/>
                <a:gd name="T13" fmla="*/ 181 h 328"/>
                <a:gd name="T14" fmla="*/ 84 w 238"/>
                <a:gd name="T15" fmla="*/ 328 h 328"/>
                <a:gd name="T16" fmla="*/ 86 w 238"/>
                <a:gd name="T17" fmla="*/ 328 h 328"/>
                <a:gd name="T18" fmla="*/ 131 w 238"/>
                <a:gd name="T19" fmla="*/ 181 h 328"/>
                <a:gd name="T20" fmla="*/ 238 w 238"/>
                <a:gd name="T21" fmla="*/ 203 h 328"/>
                <a:gd name="T22" fmla="*/ 238 w 238"/>
                <a:gd name="T23" fmla="*/ 201 h 328"/>
                <a:gd name="T24" fmla="*/ 131 w 238"/>
                <a:gd name="T25" fmla="*/ 18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328">
                  <a:moveTo>
                    <a:pt x="131" y="18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5"/>
                    <a:pt x="0" y="155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8"/>
                    <a:pt x="85" y="328"/>
                    <a:pt x="86" y="328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238" y="203"/>
                    <a:pt x="238" y="203"/>
                    <a:pt x="238" y="203"/>
                  </a:cubicBezTo>
                  <a:cubicBezTo>
                    <a:pt x="238" y="202"/>
                    <a:pt x="238" y="202"/>
                    <a:pt x="238" y="201"/>
                  </a:cubicBezTo>
                  <a:lnTo>
                    <a:pt x="131" y="1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9" name="Freeform 198">
              <a:extLst>
                <a:ext uri="{FF2B5EF4-FFF2-40B4-BE49-F238E27FC236}">
                  <a16:creationId xmlns:a16="http://schemas.microsoft.com/office/drawing/2014/main" xmlns="" id="{0F53D3C4-9C80-4E3A-AC59-C8727D072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275" y="720725"/>
              <a:ext cx="1001713" cy="1430338"/>
            </a:xfrm>
            <a:custGeom>
              <a:avLst/>
              <a:gdLst>
                <a:gd name="T0" fmla="*/ 235 w 374"/>
                <a:gd name="T1" fmla="*/ 86 h 535"/>
                <a:gd name="T2" fmla="*/ 279 w 374"/>
                <a:gd name="T3" fmla="*/ 1 h 535"/>
                <a:gd name="T4" fmla="*/ 278 w 374"/>
                <a:gd name="T5" fmla="*/ 0 h 535"/>
                <a:gd name="T6" fmla="*/ 234 w 374"/>
                <a:gd name="T7" fmla="*/ 85 h 535"/>
                <a:gd name="T8" fmla="*/ 119 w 374"/>
                <a:gd name="T9" fmla="*/ 15 h 535"/>
                <a:gd name="T10" fmla="*/ 118 w 374"/>
                <a:gd name="T11" fmla="*/ 16 h 535"/>
                <a:gd name="T12" fmla="*/ 233 w 374"/>
                <a:gd name="T13" fmla="*/ 86 h 535"/>
                <a:gd name="T14" fmla="*/ 0 w 374"/>
                <a:gd name="T15" fmla="*/ 534 h 535"/>
                <a:gd name="T16" fmla="*/ 1 w 374"/>
                <a:gd name="T17" fmla="*/ 535 h 535"/>
                <a:gd name="T18" fmla="*/ 235 w 374"/>
                <a:gd name="T19" fmla="*/ 87 h 535"/>
                <a:gd name="T20" fmla="*/ 373 w 374"/>
                <a:gd name="T21" fmla="*/ 170 h 535"/>
                <a:gd name="T22" fmla="*/ 374 w 374"/>
                <a:gd name="T23" fmla="*/ 169 h 535"/>
                <a:gd name="T24" fmla="*/ 235 w 374"/>
                <a:gd name="T25" fmla="*/ 8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4" h="535">
                  <a:moveTo>
                    <a:pt x="235" y="86"/>
                  </a:moveTo>
                  <a:cubicBezTo>
                    <a:pt x="279" y="1"/>
                    <a:pt x="279" y="1"/>
                    <a:pt x="279" y="1"/>
                  </a:cubicBezTo>
                  <a:cubicBezTo>
                    <a:pt x="279" y="1"/>
                    <a:pt x="278" y="1"/>
                    <a:pt x="278" y="0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18" y="15"/>
                    <a:pt x="118" y="16"/>
                    <a:pt x="118" y="16"/>
                  </a:cubicBezTo>
                  <a:cubicBezTo>
                    <a:pt x="233" y="86"/>
                    <a:pt x="233" y="86"/>
                    <a:pt x="233" y="86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35"/>
                    <a:pt x="1" y="535"/>
                    <a:pt x="1" y="535"/>
                  </a:cubicBezTo>
                  <a:cubicBezTo>
                    <a:pt x="235" y="87"/>
                    <a:pt x="235" y="87"/>
                    <a:pt x="235" y="87"/>
                  </a:cubicBezTo>
                  <a:cubicBezTo>
                    <a:pt x="373" y="170"/>
                    <a:pt x="373" y="170"/>
                    <a:pt x="373" y="170"/>
                  </a:cubicBezTo>
                  <a:cubicBezTo>
                    <a:pt x="373" y="170"/>
                    <a:pt x="373" y="169"/>
                    <a:pt x="374" y="169"/>
                  </a:cubicBezTo>
                  <a:lnTo>
                    <a:pt x="235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0" name="Freeform 199">
              <a:extLst>
                <a:ext uri="{FF2B5EF4-FFF2-40B4-BE49-F238E27FC236}">
                  <a16:creationId xmlns:a16="http://schemas.microsoft.com/office/drawing/2014/main" xmlns="" id="{1DCC875D-0091-4D70-A273-B2B815EF2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8163" y="2338387"/>
              <a:ext cx="1074738" cy="757238"/>
            </a:xfrm>
            <a:custGeom>
              <a:avLst/>
              <a:gdLst>
                <a:gd name="T0" fmla="*/ 0 w 401"/>
                <a:gd name="T1" fmla="*/ 281 h 283"/>
                <a:gd name="T2" fmla="*/ 1 w 401"/>
                <a:gd name="T3" fmla="*/ 282 h 283"/>
                <a:gd name="T4" fmla="*/ 1 w 401"/>
                <a:gd name="T5" fmla="*/ 283 h 283"/>
                <a:gd name="T6" fmla="*/ 401 w 401"/>
                <a:gd name="T7" fmla="*/ 0 h 283"/>
                <a:gd name="T8" fmla="*/ 400 w 401"/>
                <a:gd name="T9" fmla="*/ 0 h 283"/>
                <a:gd name="T10" fmla="*/ 0 w 401"/>
                <a:gd name="T11" fmla="*/ 28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1" h="283">
                  <a:moveTo>
                    <a:pt x="0" y="281"/>
                  </a:moveTo>
                  <a:cubicBezTo>
                    <a:pt x="0" y="282"/>
                    <a:pt x="1" y="282"/>
                    <a:pt x="1" y="2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401" y="0"/>
                    <a:pt x="400" y="0"/>
                    <a:pt x="400" y="0"/>
                  </a:cubicBezTo>
                  <a:lnTo>
                    <a:pt x="0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1" name="Freeform 200">
              <a:extLst>
                <a:ext uri="{FF2B5EF4-FFF2-40B4-BE49-F238E27FC236}">
                  <a16:creationId xmlns:a16="http://schemas.microsoft.com/office/drawing/2014/main" xmlns="" id="{731083E8-504D-4A4A-ABF6-3E8D209D9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3375" y="201612"/>
              <a:ext cx="482600" cy="955675"/>
            </a:xfrm>
            <a:custGeom>
              <a:avLst/>
              <a:gdLst>
                <a:gd name="T0" fmla="*/ 91 w 180"/>
                <a:gd name="T1" fmla="*/ 175 h 357"/>
                <a:gd name="T2" fmla="*/ 94 w 180"/>
                <a:gd name="T3" fmla="*/ 0 h 357"/>
                <a:gd name="T4" fmla="*/ 93 w 180"/>
                <a:gd name="T5" fmla="*/ 0 h 357"/>
                <a:gd name="T6" fmla="*/ 89 w 180"/>
                <a:gd name="T7" fmla="*/ 175 h 357"/>
                <a:gd name="T8" fmla="*/ 0 w 180"/>
                <a:gd name="T9" fmla="*/ 181 h 357"/>
                <a:gd name="T10" fmla="*/ 0 w 180"/>
                <a:gd name="T11" fmla="*/ 182 h 357"/>
                <a:gd name="T12" fmla="*/ 89 w 180"/>
                <a:gd name="T13" fmla="*/ 176 h 357"/>
                <a:gd name="T14" fmla="*/ 86 w 180"/>
                <a:gd name="T15" fmla="*/ 357 h 357"/>
                <a:gd name="T16" fmla="*/ 87 w 180"/>
                <a:gd name="T17" fmla="*/ 357 h 357"/>
                <a:gd name="T18" fmla="*/ 91 w 180"/>
                <a:gd name="T19" fmla="*/ 176 h 357"/>
                <a:gd name="T20" fmla="*/ 180 w 180"/>
                <a:gd name="T21" fmla="*/ 170 h 357"/>
                <a:gd name="T22" fmla="*/ 180 w 180"/>
                <a:gd name="T23" fmla="*/ 169 h 357"/>
                <a:gd name="T24" fmla="*/ 91 w 180"/>
                <a:gd name="T25" fmla="*/ 17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357">
                  <a:moveTo>
                    <a:pt x="91" y="175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2"/>
                    <a:pt x="0" y="182"/>
                  </a:cubicBezTo>
                  <a:cubicBezTo>
                    <a:pt x="89" y="176"/>
                    <a:pt x="89" y="176"/>
                    <a:pt x="89" y="176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7" y="357"/>
                    <a:pt x="87" y="357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69"/>
                    <a:pt x="180" y="169"/>
                  </a:cubicBezTo>
                  <a:lnTo>
                    <a:pt x="91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2" name="Freeform 201">
              <a:extLst>
                <a:ext uri="{FF2B5EF4-FFF2-40B4-BE49-F238E27FC236}">
                  <a16:creationId xmlns:a16="http://schemas.microsoft.com/office/drawing/2014/main" xmlns="" id="{16C19BE4-34F5-4F68-8C5B-54D5F73A9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779462"/>
              <a:ext cx="792163" cy="1500188"/>
            </a:xfrm>
            <a:custGeom>
              <a:avLst/>
              <a:gdLst>
                <a:gd name="T0" fmla="*/ 114 w 296"/>
                <a:gd name="T1" fmla="*/ 400 h 561"/>
                <a:gd name="T2" fmla="*/ 296 w 296"/>
                <a:gd name="T3" fmla="*/ 1 h 561"/>
                <a:gd name="T4" fmla="*/ 295 w 296"/>
                <a:gd name="T5" fmla="*/ 0 h 561"/>
                <a:gd name="T6" fmla="*/ 113 w 296"/>
                <a:gd name="T7" fmla="*/ 398 h 561"/>
                <a:gd name="T8" fmla="*/ 1 w 296"/>
                <a:gd name="T9" fmla="*/ 222 h 561"/>
                <a:gd name="T10" fmla="*/ 0 w 296"/>
                <a:gd name="T11" fmla="*/ 223 h 561"/>
                <a:gd name="T12" fmla="*/ 112 w 296"/>
                <a:gd name="T13" fmla="*/ 400 h 561"/>
                <a:gd name="T14" fmla="*/ 39 w 296"/>
                <a:gd name="T15" fmla="*/ 560 h 561"/>
                <a:gd name="T16" fmla="*/ 41 w 296"/>
                <a:gd name="T17" fmla="*/ 561 h 561"/>
                <a:gd name="T18" fmla="*/ 113 w 296"/>
                <a:gd name="T19" fmla="*/ 401 h 561"/>
                <a:gd name="T20" fmla="*/ 182 w 296"/>
                <a:gd name="T21" fmla="*/ 511 h 561"/>
                <a:gd name="T22" fmla="*/ 184 w 296"/>
                <a:gd name="T23" fmla="*/ 510 h 561"/>
                <a:gd name="T24" fmla="*/ 114 w 296"/>
                <a:gd name="T25" fmla="*/ 40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6" h="561">
                  <a:moveTo>
                    <a:pt x="114" y="400"/>
                  </a:move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5" y="0"/>
                    <a:pt x="295" y="0"/>
                  </a:cubicBezTo>
                  <a:cubicBezTo>
                    <a:pt x="113" y="398"/>
                    <a:pt x="113" y="398"/>
                    <a:pt x="113" y="39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1" y="222"/>
                    <a:pt x="1" y="223"/>
                    <a:pt x="0" y="223"/>
                  </a:cubicBezTo>
                  <a:cubicBezTo>
                    <a:pt x="112" y="400"/>
                    <a:pt x="112" y="400"/>
                    <a:pt x="112" y="400"/>
                  </a:cubicBezTo>
                  <a:cubicBezTo>
                    <a:pt x="39" y="560"/>
                    <a:pt x="39" y="560"/>
                    <a:pt x="39" y="560"/>
                  </a:cubicBezTo>
                  <a:cubicBezTo>
                    <a:pt x="40" y="560"/>
                    <a:pt x="40" y="560"/>
                    <a:pt x="41" y="561"/>
                  </a:cubicBezTo>
                  <a:cubicBezTo>
                    <a:pt x="113" y="401"/>
                    <a:pt x="113" y="401"/>
                    <a:pt x="113" y="401"/>
                  </a:cubicBezTo>
                  <a:cubicBezTo>
                    <a:pt x="182" y="511"/>
                    <a:pt x="182" y="511"/>
                    <a:pt x="182" y="511"/>
                  </a:cubicBezTo>
                  <a:cubicBezTo>
                    <a:pt x="183" y="510"/>
                    <a:pt x="183" y="510"/>
                    <a:pt x="184" y="510"/>
                  </a:cubicBezTo>
                  <a:lnTo>
                    <a:pt x="1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3" name="Freeform 202">
              <a:extLst>
                <a:ext uri="{FF2B5EF4-FFF2-40B4-BE49-F238E27FC236}">
                  <a16:creationId xmlns:a16="http://schemas.microsoft.com/office/drawing/2014/main" xmlns="" id="{ED97ABD9-F625-4B12-93C1-F813A319D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9025" y="-331788"/>
              <a:ext cx="85725" cy="79375"/>
            </a:xfrm>
            <a:custGeom>
              <a:avLst/>
              <a:gdLst>
                <a:gd name="T0" fmla="*/ 24 w 32"/>
                <a:gd name="T1" fmla="*/ 28 h 30"/>
                <a:gd name="T2" fmla="*/ 28 w 32"/>
                <a:gd name="T3" fmla="*/ 8 h 30"/>
                <a:gd name="T4" fmla="*/ 8 w 32"/>
                <a:gd name="T5" fmla="*/ 4 h 30"/>
                <a:gd name="T6" fmla="*/ 5 w 32"/>
                <a:gd name="T7" fmla="*/ 24 h 30"/>
                <a:gd name="T8" fmla="*/ 13 w 32"/>
                <a:gd name="T9" fmla="*/ 30 h 30"/>
                <a:gd name="T10" fmla="*/ 14 w 32"/>
                <a:gd name="T11" fmla="*/ 30 h 30"/>
                <a:gd name="T12" fmla="*/ 24 w 32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0">
                  <a:moveTo>
                    <a:pt x="24" y="28"/>
                  </a:moveTo>
                  <a:cubicBezTo>
                    <a:pt x="31" y="23"/>
                    <a:pt x="32" y="14"/>
                    <a:pt x="28" y="8"/>
                  </a:cubicBezTo>
                  <a:cubicBezTo>
                    <a:pt x="23" y="2"/>
                    <a:pt x="14" y="0"/>
                    <a:pt x="8" y="4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7" y="27"/>
                    <a:pt x="10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0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4" name="Freeform 203">
              <a:extLst>
                <a:ext uri="{FF2B5EF4-FFF2-40B4-BE49-F238E27FC236}">
                  <a16:creationId xmlns:a16="http://schemas.microsoft.com/office/drawing/2014/main" xmlns="" id="{A55C5036-C9DC-4D02-89E9-1E84E2547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5238" y="252412"/>
              <a:ext cx="80963" cy="85725"/>
            </a:xfrm>
            <a:custGeom>
              <a:avLst/>
              <a:gdLst>
                <a:gd name="T0" fmla="*/ 26 w 30"/>
                <a:gd name="T1" fmla="*/ 7 h 32"/>
                <a:gd name="T2" fmla="*/ 6 w 30"/>
                <a:gd name="T3" fmla="*/ 4 h 32"/>
                <a:gd name="T4" fmla="*/ 0 w 30"/>
                <a:gd name="T5" fmla="*/ 12 h 32"/>
                <a:gd name="T6" fmla="*/ 0 w 30"/>
                <a:gd name="T7" fmla="*/ 14 h 32"/>
                <a:gd name="T8" fmla="*/ 3 w 30"/>
                <a:gd name="T9" fmla="*/ 24 h 32"/>
                <a:gd name="T10" fmla="*/ 22 w 30"/>
                <a:gd name="T11" fmla="*/ 27 h 32"/>
                <a:gd name="T12" fmla="*/ 26 w 30"/>
                <a:gd name="T13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2">
                  <a:moveTo>
                    <a:pt x="26" y="7"/>
                  </a:moveTo>
                  <a:cubicBezTo>
                    <a:pt x="21" y="1"/>
                    <a:pt x="12" y="0"/>
                    <a:pt x="6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7"/>
                    <a:pt x="0" y="21"/>
                    <a:pt x="3" y="24"/>
                  </a:cubicBezTo>
                  <a:cubicBezTo>
                    <a:pt x="7" y="30"/>
                    <a:pt x="16" y="32"/>
                    <a:pt x="22" y="27"/>
                  </a:cubicBezTo>
                  <a:cubicBezTo>
                    <a:pt x="29" y="23"/>
                    <a:pt x="30" y="14"/>
                    <a:pt x="2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5" name="Freeform 204">
              <a:extLst>
                <a:ext uri="{FF2B5EF4-FFF2-40B4-BE49-F238E27FC236}">
                  <a16:creationId xmlns:a16="http://schemas.microsoft.com/office/drawing/2014/main" xmlns="" id="{5ECDBCE2-21CF-40A6-95B8-ADB4589CF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7688" y="122237"/>
              <a:ext cx="82550" cy="82550"/>
            </a:xfrm>
            <a:custGeom>
              <a:avLst/>
              <a:gdLst>
                <a:gd name="T0" fmla="*/ 24 w 31"/>
                <a:gd name="T1" fmla="*/ 28 h 31"/>
                <a:gd name="T2" fmla="*/ 30 w 31"/>
                <a:gd name="T3" fmla="*/ 15 h 31"/>
                <a:gd name="T4" fmla="*/ 30 w 31"/>
                <a:gd name="T5" fmla="*/ 14 h 31"/>
                <a:gd name="T6" fmla="*/ 28 w 31"/>
                <a:gd name="T7" fmla="*/ 8 h 31"/>
                <a:gd name="T8" fmla="*/ 8 w 31"/>
                <a:gd name="T9" fmla="*/ 5 h 31"/>
                <a:gd name="T10" fmla="*/ 5 w 31"/>
                <a:gd name="T11" fmla="*/ 25 h 31"/>
                <a:gd name="T12" fmla="*/ 13 w 31"/>
                <a:gd name="T13" fmla="*/ 30 h 31"/>
                <a:gd name="T14" fmla="*/ 14 w 31"/>
                <a:gd name="T15" fmla="*/ 30 h 31"/>
                <a:gd name="T16" fmla="*/ 24 w 3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1">
                  <a:moveTo>
                    <a:pt x="24" y="28"/>
                  </a:moveTo>
                  <a:cubicBezTo>
                    <a:pt x="28" y="25"/>
                    <a:pt x="31" y="20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2" y="9"/>
                    <a:pt x="0" y="18"/>
                    <a:pt x="5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1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6" name="Freeform 205">
              <a:extLst>
                <a:ext uri="{FF2B5EF4-FFF2-40B4-BE49-F238E27FC236}">
                  <a16:creationId xmlns:a16="http://schemas.microsoft.com/office/drawing/2014/main" xmlns="" id="{84E78ADC-21D3-4324-A63E-95855BFFA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2800" y="623887"/>
              <a:ext cx="82550" cy="80963"/>
            </a:xfrm>
            <a:custGeom>
              <a:avLst/>
              <a:gdLst>
                <a:gd name="T0" fmla="*/ 7 w 31"/>
                <a:gd name="T1" fmla="*/ 2 h 30"/>
                <a:gd name="T2" fmla="*/ 1 w 31"/>
                <a:gd name="T3" fmla="*/ 11 h 30"/>
                <a:gd name="T4" fmla="*/ 1 w 31"/>
                <a:gd name="T5" fmla="*/ 12 h 30"/>
                <a:gd name="T6" fmla="*/ 3 w 31"/>
                <a:gd name="T7" fmla="*/ 22 h 30"/>
                <a:gd name="T8" fmla="*/ 23 w 31"/>
                <a:gd name="T9" fmla="*/ 25 h 30"/>
                <a:gd name="T10" fmla="*/ 26 w 31"/>
                <a:gd name="T11" fmla="*/ 6 h 30"/>
                <a:gd name="T12" fmla="*/ 17 w 31"/>
                <a:gd name="T13" fmla="*/ 0 h 30"/>
                <a:gd name="T14" fmla="*/ 15 w 31"/>
                <a:gd name="T15" fmla="*/ 0 h 30"/>
                <a:gd name="T16" fmla="*/ 7 w 31"/>
                <a:gd name="T1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7" y="2"/>
                  </a:moveTo>
                  <a:cubicBezTo>
                    <a:pt x="4" y="4"/>
                    <a:pt x="2" y="7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8" y="28"/>
                    <a:pt x="16" y="30"/>
                    <a:pt x="23" y="25"/>
                  </a:cubicBezTo>
                  <a:cubicBezTo>
                    <a:pt x="29" y="21"/>
                    <a:pt x="31" y="12"/>
                    <a:pt x="26" y="6"/>
                  </a:cubicBezTo>
                  <a:cubicBezTo>
                    <a:pt x="24" y="2"/>
                    <a:pt x="20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2" y="0"/>
                    <a:pt x="9" y="0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7" name="Freeform 206">
              <a:extLst>
                <a:ext uri="{FF2B5EF4-FFF2-40B4-BE49-F238E27FC236}">
                  <a16:creationId xmlns:a16="http://schemas.microsoft.com/office/drawing/2014/main" xmlns="" id="{684E5FEA-951D-4E77-A1CD-7EBD6F55D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2413" y="646112"/>
              <a:ext cx="80963" cy="82550"/>
            </a:xfrm>
            <a:custGeom>
              <a:avLst/>
              <a:gdLst>
                <a:gd name="T0" fmla="*/ 24 w 30"/>
                <a:gd name="T1" fmla="*/ 28 h 31"/>
                <a:gd name="T2" fmla="*/ 30 w 30"/>
                <a:gd name="T3" fmla="*/ 16 h 31"/>
                <a:gd name="T4" fmla="*/ 30 w 30"/>
                <a:gd name="T5" fmla="*/ 15 h 31"/>
                <a:gd name="T6" fmla="*/ 28 w 30"/>
                <a:gd name="T7" fmla="*/ 8 h 31"/>
                <a:gd name="T8" fmla="*/ 8 w 30"/>
                <a:gd name="T9" fmla="*/ 5 h 31"/>
                <a:gd name="T10" fmla="*/ 5 w 30"/>
                <a:gd name="T11" fmla="*/ 24 h 31"/>
                <a:gd name="T12" fmla="*/ 9 w 30"/>
                <a:gd name="T13" fmla="*/ 28 h 31"/>
                <a:gd name="T14" fmla="*/ 10 w 30"/>
                <a:gd name="T15" fmla="*/ 29 h 31"/>
                <a:gd name="T16" fmla="*/ 24 w 30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1">
                  <a:moveTo>
                    <a:pt x="24" y="28"/>
                  </a:moveTo>
                  <a:cubicBezTo>
                    <a:pt x="28" y="25"/>
                    <a:pt x="30" y="21"/>
                    <a:pt x="30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6" y="26"/>
                    <a:pt x="7" y="27"/>
                    <a:pt x="9" y="28"/>
                  </a:cubicBezTo>
                  <a:cubicBezTo>
                    <a:pt x="9" y="29"/>
                    <a:pt x="10" y="29"/>
                    <a:pt x="10" y="29"/>
                  </a:cubicBezTo>
                  <a:cubicBezTo>
                    <a:pt x="15" y="31"/>
                    <a:pt x="20" y="31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8" name="Freeform 207">
              <a:extLst>
                <a:ext uri="{FF2B5EF4-FFF2-40B4-BE49-F238E27FC236}">
                  <a16:creationId xmlns:a16="http://schemas.microsoft.com/office/drawing/2014/main" xmlns="" id="{567BA41E-9679-4819-ABF2-37BA35424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3875" y="1157287"/>
              <a:ext cx="82550" cy="79375"/>
            </a:xfrm>
            <a:custGeom>
              <a:avLst/>
              <a:gdLst>
                <a:gd name="T0" fmla="*/ 15 w 31"/>
                <a:gd name="T1" fmla="*/ 0 h 30"/>
                <a:gd name="T2" fmla="*/ 7 w 31"/>
                <a:gd name="T3" fmla="*/ 2 h 30"/>
                <a:gd name="T4" fmla="*/ 4 w 31"/>
                <a:gd name="T5" fmla="*/ 6 h 30"/>
                <a:gd name="T6" fmla="*/ 3 w 31"/>
                <a:gd name="T7" fmla="*/ 7 h 30"/>
                <a:gd name="T8" fmla="*/ 4 w 31"/>
                <a:gd name="T9" fmla="*/ 22 h 30"/>
                <a:gd name="T10" fmla="*/ 23 w 31"/>
                <a:gd name="T11" fmla="*/ 25 h 30"/>
                <a:gd name="T12" fmla="*/ 27 w 31"/>
                <a:gd name="T13" fmla="*/ 6 h 30"/>
                <a:gd name="T14" fmla="*/ 16 w 31"/>
                <a:gd name="T15" fmla="*/ 0 h 30"/>
                <a:gd name="T16" fmla="*/ 15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9" y="1"/>
                    <a:pt x="7" y="2"/>
                  </a:cubicBezTo>
                  <a:cubicBezTo>
                    <a:pt x="6" y="3"/>
                    <a:pt x="4" y="4"/>
                    <a:pt x="4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0" y="12"/>
                    <a:pt x="0" y="17"/>
                    <a:pt x="4" y="22"/>
                  </a:cubicBezTo>
                  <a:cubicBezTo>
                    <a:pt x="8" y="28"/>
                    <a:pt x="17" y="30"/>
                    <a:pt x="23" y="25"/>
                  </a:cubicBezTo>
                  <a:cubicBezTo>
                    <a:pt x="30" y="21"/>
                    <a:pt x="31" y="12"/>
                    <a:pt x="27" y="6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9" name="Freeform 208">
              <a:extLst>
                <a:ext uri="{FF2B5EF4-FFF2-40B4-BE49-F238E27FC236}">
                  <a16:creationId xmlns:a16="http://schemas.microsoft.com/office/drawing/2014/main" xmlns="" id="{9F8FD00E-73E5-476C-9954-9AD51F4C8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2988" y="704850"/>
              <a:ext cx="80963" cy="79375"/>
            </a:xfrm>
            <a:custGeom>
              <a:avLst/>
              <a:gdLst>
                <a:gd name="T0" fmla="*/ 24 w 30"/>
                <a:gd name="T1" fmla="*/ 27 h 30"/>
                <a:gd name="T2" fmla="*/ 28 w 30"/>
                <a:gd name="T3" fmla="*/ 22 h 30"/>
                <a:gd name="T4" fmla="*/ 29 w 30"/>
                <a:gd name="T5" fmla="*/ 21 h 30"/>
                <a:gd name="T6" fmla="*/ 27 w 30"/>
                <a:gd name="T7" fmla="*/ 8 h 30"/>
                <a:gd name="T8" fmla="*/ 7 w 30"/>
                <a:gd name="T9" fmla="*/ 4 h 30"/>
                <a:gd name="T10" fmla="*/ 4 w 30"/>
                <a:gd name="T11" fmla="*/ 24 h 30"/>
                <a:gd name="T12" fmla="*/ 9 w 30"/>
                <a:gd name="T13" fmla="*/ 28 h 30"/>
                <a:gd name="T14" fmla="*/ 10 w 30"/>
                <a:gd name="T15" fmla="*/ 29 h 30"/>
                <a:gd name="T16" fmla="*/ 24 w 30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24" y="27"/>
                  </a:moveTo>
                  <a:cubicBezTo>
                    <a:pt x="25" y="26"/>
                    <a:pt x="27" y="24"/>
                    <a:pt x="28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17"/>
                    <a:pt x="30" y="12"/>
                    <a:pt x="27" y="8"/>
                  </a:cubicBezTo>
                  <a:cubicBezTo>
                    <a:pt x="23" y="1"/>
                    <a:pt x="14" y="0"/>
                    <a:pt x="7" y="4"/>
                  </a:cubicBezTo>
                  <a:cubicBezTo>
                    <a:pt x="1" y="9"/>
                    <a:pt x="0" y="17"/>
                    <a:pt x="4" y="24"/>
                  </a:cubicBezTo>
                  <a:cubicBezTo>
                    <a:pt x="5" y="26"/>
                    <a:pt x="7" y="27"/>
                    <a:pt x="9" y="28"/>
                  </a:cubicBezTo>
                  <a:cubicBezTo>
                    <a:pt x="9" y="28"/>
                    <a:pt x="10" y="29"/>
                    <a:pt x="10" y="29"/>
                  </a:cubicBezTo>
                  <a:cubicBezTo>
                    <a:pt x="15" y="30"/>
                    <a:pt x="20" y="30"/>
                    <a:pt x="2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0" name="Freeform 209">
              <a:extLst>
                <a:ext uri="{FF2B5EF4-FFF2-40B4-BE49-F238E27FC236}">
                  <a16:creationId xmlns:a16="http://schemas.microsoft.com/office/drawing/2014/main" xmlns="" id="{F08E0D52-438C-4033-922F-12FA77EC4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8188" y="2139950"/>
              <a:ext cx="85725" cy="84138"/>
            </a:xfrm>
            <a:custGeom>
              <a:avLst/>
              <a:gdLst>
                <a:gd name="T0" fmla="*/ 24 w 32"/>
                <a:gd name="T1" fmla="*/ 3 h 31"/>
                <a:gd name="T2" fmla="*/ 12 w 32"/>
                <a:gd name="T3" fmla="*/ 1 h 31"/>
                <a:gd name="T4" fmla="*/ 10 w 32"/>
                <a:gd name="T5" fmla="*/ 2 h 31"/>
                <a:gd name="T6" fmla="*/ 7 w 32"/>
                <a:gd name="T7" fmla="*/ 3 h 31"/>
                <a:gd name="T8" fmla="*/ 4 w 32"/>
                <a:gd name="T9" fmla="*/ 23 h 31"/>
                <a:gd name="T10" fmla="*/ 24 w 32"/>
                <a:gd name="T11" fmla="*/ 26 h 31"/>
                <a:gd name="T12" fmla="*/ 27 w 32"/>
                <a:gd name="T13" fmla="*/ 7 h 31"/>
                <a:gd name="T14" fmla="*/ 25 w 32"/>
                <a:gd name="T15" fmla="*/ 4 h 31"/>
                <a:gd name="T16" fmla="*/ 24 w 32"/>
                <a:gd name="T1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24" y="3"/>
                  </a:moveTo>
                  <a:cubicBezTo>
                    <a:pt x="21" y="1"/>
                    <a:pt x="16" y="0"/>
                    <a:pt x="12" y="1"/>
                  </a:cubicBezTo>
                  <a:cubicBezTo>
                    <a:pt x="11" y="1"/>
                    <a:pt x="11" y="1"/>
                    <a:pt x="10" y="2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1" y="8"/>
                    <a:pt x="0" y="16"/>
                    <a:pt x="4" y="23"/>
                  </a:cubicBezTo>
                  <a:cubicBezTo>
                    <a:pt x="8" y="29"/>
                    <a:pt x="17" y="31"/>
                    <a:pt x="24" y="26"/>
                  </a:cubicBezTo>
                  <a:cubicBezTo>
                    <a:pt x="30" y="22"/>
                    <a:pt x="32" y="13"/>
                    <a:pt x="27" y="7"/>
                  </a:cubicBezTo>
                  <a:cubicBezTo>
                    <a:pt x="27" y="6"/>
                    <a:pt x="26" y="5"/>
                    <a:pt x="25" y="4"/>
                  </a:cubicBezTo>
                  <a:cubicBezTo>
                    <a:pt x="25" y="4"/>
                    <a:pt x="24" y="4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1" name="Freeform 210">
              <a:extLst>
                <a:ext uri="{FF2B5EF4-FFF2-40B4-BE49-F238E27FC236}">
                  <a16:creationId xmlns:a16="http://schemas.microsoft.com/office/drawing/2014/main" xmlns="" id="{0765C732-37B4-4855-AD70-79A0D939B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7500" y="2265362"/>
              <a:ext cx="85725" cy="80963"/>
            </a:xfrm>
            <a:custGeom>
              <a:avLst/>
              <a:gdLst>
                <a:gd name="T0" fmla="*/ 8 w 32"/>
                <a:gd name="T1" fmla="*/ 3 h 30"/>
                <a:gd name="T2" fmla="*/ 4 w 32"/>
                <a:gd name="T3" fmla="*/ 23 h 30"/>
                <a:gd name="T4" fmla="*/ 8 w 32"/>
                <a:gd name="T5" fmla="*/ 27 h 30"/>
                <a:gd name="T6" fmla="*/ 9 w 32"/>
                <a:gd name="T7" fmla="*/ 27 h 30"/>
                <a:gd name="T8" fmla="*/ 24 w 32"/>
                <a:gd name="T9" fmla="*/ 27 h 30"/>
                <a:gd name="T10" fmla="*/ 28 w 32"/>
                <a:gd name="T11" fmla="*/ 7 h 30"/>
                <a:gd name="T12" fmla="*/ 26 w 32"/>
                <a:gd name="T13" fmla="*/ 5 h 30"/>
                <a:gd name="T14" fmla="*/ 24 w 32"/>
                <a:gd name="T15" fmla="*/ 4 h 30"/>
                <a:gd name="T16" fmla="*/ 8 w 32"/>
                <a:gd name="T1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8" y="3"/>
                  </a:moveTo>
                  <a:cubicBezTo>
                    <a:pt x="1" y="8"/>
                    <a:pt x="0" y="17"/>
                    <a:pt x="4" y="23"/>
                  </a:cubicBezTo>
                  <a:cubicBezTo>
                    <a:pt x="5" y="25"/>
                    <a:pt x="7" y="26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4" y="30"/>
                    <a:pt x="20" y="30"/>
                    <a:pt x="24" y="27"/>
                  </a:cubicBezTo>
                  <a:cubicBezTo>
                    <a:pt x="30" y="22"/>
                    <a:pt x="32" y="13"/>
                    <a:pt x="28" y="7"/>
                  </a:cubicBezTo>
                  <a:cubicBezTo>
                    <a:pt x="27" y="6"/>
                    <a:pt x="26" y="5"/>
                    <a:pt x="26" y="5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0" y="0"/>
                    <a:pt x="13" y="0"/>
                    <a:pt x="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2" name="Freeform 211">
              <a:extLst>
                <a:ext uri="{FF2B5EF4-FFF2-40B4-BE49-F238E27FC236}">
                  <a16:creationId xmlns:a16="http://schemas.microsoft.com/office/drawing/2014/main" xmlns="" id="{AF93219F-DDB4-4A1F-AB42-6F74059CF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7963" y="1306512"/>
              <a:ext cx="85725" cy="85725"/>
            </a:xfrm>
            <a:custGeom>
              <a:avLst/>
              <a:gdLst>
                <a:gd name="T0" fmla="*/ 27 w 32"/>
                <a:gd name="T1" fmla="*/ 25 h 32"/>
                <a:gd name="T2" fmla="*/ 28 w 32"/>
                <a:gd name="T3" fmla="*/ 8 h 32"/>
                <a:gd name="T4" fmla="*/ 8 w 32"/>
                <a:gd name="T5" fmla="*/ 5 h 32"/>
                <a:gd name="T6" fmla="*/ 5 w 32"/>
                <a:gd name="T7" fmla="*/ 24 h 32"/>
                <a:gd name="T8" fmla="*/ 25 w 32"/>
                <a:gd name="T9" fmla="*/ 28 h 32"/>
                <a:gd name="T10" fmla="*/ 26 w 32"/>
                <a:gd name="T11" fmla="*/ 26 h 32"/>
                <a:gd name="T12" fmla="*/ 27 w 32"/>
                <a:gd name="T13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25"/>
                  </a:moveTo>
                  <a:cubicBezTo>
                    <a:pt x="31" y="20"/>
                    <a:pt x="32" y="13"/>
                    <a:pt x="28" y="8"/>
                  </a:cubicBezTo>
                  <a:cubicBezTo>
                    <a:pt x="24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9" y="31"/>
                    <a:pt x="18" y="32"/>
                    <a:pt x="25" y="28"/>
                  </a:cubicBezTo>
                  <a:cubicBezTo>
                    <a:pt x="25" y="27"/>
                    <a:pt x="26" y="27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3" name="Freeform 212">
              <a:extLst>
                <a:ext uri="{FF2B5EF4-FFF2-40B4-BE49-F238E27FC236}">
                  <a16:creationId xmlns:a16="http://schemas.microsoft.com/office/drawing/2014/main" xmlns="" id="{42BC0CA9-2102-48C8-912F-7AC19AEA0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6725" y="3073400"/>
              <a:ext cx="85725" cy="85725"/>
            </a:xfrm>
            <a:custGeom>
              <a:avLst/>
              <a:gdLst>
                <a:gd name="T0" fmla="*/ 27 w 32"/>
                <a:gd name="T1" fmla="*/ 6 h 32"/>
                <a:gd name="T2" fmla="*/ 8 w 32"/>
                <a:gd name="T3" fmla="*/ 4 h 32"/>
                <a:gd name="T4" fmla="*/ 5 w 32"/>
                <a:gd name="T5" fmla="*/ 24 h 32"/>
                <a:gd name="T6" fmla="*/ 24 w 32"/>
                <a:gd name="T7" fmla="*/ 27 h 32"/>
                <a:gd name="T8" fmla="*/ 28 w 32"/>
                <a:gd name="T9" fmla="*/ 8 h 32"/>
                <a:gd name="T10" fmla="*/ 28 w 32"/>
                <a:gd name="T11" fmla="*/ 7 h 32"/>
                <a:gd name="T12" fmla="*/ 27 w 32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6"/>
                  </a:moveTo>
                  <a:cubicBezTo>
                    <a:pt x="22" y="1"/>
                    <a:pt x="14" y="0"/>
                    <a:pt x="8" y="4"/>
                  </a:cubicBezTo>
                  <a:cubicBezTo>
                    <a:pt x="2" y="8"/>
                    <a:pt x="0" y="17"/>
                    <a:pt x="5" y="24"/>
                  </a:cubicBezTo>
                  <a:cubicBezTo>
                    <a:pt x="9" y="30"/>
                    <a:pt x="18" y="32"/>
                    <a:pt x="24" y="27"/>
                  </a:cubicBezTo>
                  <a:cubicBezTo>
                    <a:pt x="31" y="23"/>
                    <a:pt x="32" y="14"/>
                    <a:pt x="28" y="8"/>
                  </a:cubicBezTo>
                  <a:cubicBezTo>
                    <a:pt x="28" y="8"/>
                    <a:pt x="28" y="8"/>
                    <a:pt x="28" y="7"/>
                  </a:cubicBezTo>
                  <a:cubicBezTo>
                    <a:pt x="28" y="7"/>
                    <a:pt x="27" y="7"/>
                    <a:pt x="27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4" name="Freeform 213">
              <a:extLst>
                <a:ext uri="{FF2B5EF4-FFF2-40B4-BE49-F238E27FC236}">
                  <a16:creationId xmlns:a16="http://schemas.microsoft.com/office/drawing/2014/main" xmlns="" id="{E58FA866-A91A-4088-91A2-2ACDBD92C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6700" y="3197225"/>
              <a:ext cx="4763" cy="28575"/>
            </a:xfrm>
            <a:custGeom>
              <a:avLst/>
              <a:gdLst>
                <a:gd name="T0" fmla="*/ 0 w 2"/>
                <a:gd name="T1" fmla="*/ 11 h 11"/>
                <a:gd name="T2" fmla="*/ 2 w 2"/>
                <a:gd name="T3" fmla="*/ 11 h 11"/>
                <a:gd name="T4" fmla="*/ 1 w 2"/>
                <a:gd name="T5" fmla="*/ 0 h 11"/>
                <a:gd name="T6" fmla="*/ 0 w 2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1">
                  <a:moveTo>
                    <a:pt x="0" y="11"/>
                  </a:moveTo>
                  <a:cubicBezTo>
                    <a:pt x="1" y="11"/>
                    <a:pt x="1" y="11"/>
                    <a:pt x="2" y="1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5" name="Freeform 214">
              <a:extLst>
                <a:ext uri="{FF2B5EF4-FFF2-40B4-BE49-F238E27FC236}">
                  <a16:creationId xmlns:a16="http://schemas.microsoft.com/office/drawing/2014/main" xmlns="" id="{DC29F9FF-1C68-438C-8CFB-6418CD8EC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9888" y="841375"/>
              <a:ext cx="2395538" cy="2406650"/>
            </a:xfrm>
            <a:custGeom>
              <a:avLst/>
              <a:gdLst>
                <a:gd name="T0" fmla="*/ 893 w 895"/>
                <a:gd name="T1" fmla="*/ 900 h 900"/>
                <a:gd name="T2" fmla="*/ 895 w 895"/>
                <a:gd name="T3" fmla="*/ 899 h 900"/>
                <a:gd name="T4" fmla="*/ 2 w 895"/>
                <a:gd name="T5" fmla="*/ 0 h 900"/>
                <a:gd name="T6" fmla="*/ 0 w 895"/>
                <a:gd name="T7" fmla="*/ 2 h 900"/>
                <a:gd name="T8" fmla="*/ 893 w 895"/>
                <a:gd name="T9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900">
                  <a:moveTo>
                    <a:pt x="893" y="900"/>
                  </a:moveTo>
                  <a:cubicBezTo>
                    <a:pt x="894" y="900"/>
                    <a:pt x="894" y="899"/>
                    <a:pt x="895" y="89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2"/>
                  </a:cubicBezTo>
                  <a:lnTo>
                    <a:pt x="893" y="9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6" name="Freeform 215">
              <a:extLst>
                <a:ext uri="{FF2B5EF4-FFF2-40B4-BE49-F238E27FC236}">
                  <a16:creationId xmlns:a16="http://schemas.microsoft.com/office/drawing/2014/main" xmlns="" id="{4A361BCB-C932-4D4E-9861-8EFD8CEDF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5875" y="-252413"/>
              <a:ext cx="1506538" cy="3481388"/>
            </a:xfrm>
            <a:custGeom>
              <a:avLst/>
              <a:gdLst>
                <a:gd name="T0" fmla="*/ 563 w 563"/>
                <a:gd name="T1" fmla="*/ 1302 h 1302"/>
                <a:gd name="T2" fmla="*/ 3 w 563"/>
                <a:gd name="T3" fmla="*/ 0 h 1302"/>
                <a:gd name="T4" fmla="*/ 1 w 563"/>
                <a:gd name="T5" fmla="*/ 1 h 1302"/>
                <a:gd name="T6" fmla="*/ 0 w 563"/>
                <a:gd name="T7" fmla="*/ 1 h 1302"/>
                <a:gd name="T8" fmla="*/ 560 w 563"/>
                <a:gd name="T9" fmla="*/ 1302 h 1302"/>
                <a:gd name="T10" fmla="*/ 560 w 563"/>
                <a:gd name="T11" fmla="*/ 1302 h 1302"/>
                <a:gd name="T12" fmla="*/ 563 w 563"/>
                <a:gd name="T13" fmla="*/ 13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302">
                  <a:moveTo>
                    <a:pt x="563" y="130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1" y="1302"/>
                    <a:pt x="562" y="1302"/>
                    <a:pt x="563" y="1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7" name="Freeform 216">
              <a:extLst>
                <a:ext uri="{FF2B5EF4-FFF2-40B4-BE49-F238E27FC236}">
                  <a16:creationId xmlns:a16="http://schemas.microsoft.com/office/drawing/2014/main" xmlns="" id="{AAD1FE89-A782-4ABC-A600-D34C5130B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1588" y="950912"/>
              <a:ext cx="620713" cy="2274888"/>
            </a:xfrm>
            <a:custGeom>
              <a:avLst/>
              <a:gdLst>
                <a:gd name="T0" fmla="*/ 100 w 232"/>
                <a:gd name="T1" fmla="*/ 840 h 851"/>
                <a:gd name="T2" fmla="*/ 101 w 232"/>
                <a:gd name="T3" fmla="*/ 851 h 851"/>
                <a:gd name="T4" fmla="*/ 104 w 232"/>
                <a:gd name="T5" fmla="*/ 851 h 851"/>
                <a:gd name="T6" fmla="*/ 101 w 232"/>
                <a:gd name="T7" fmla="*/ 832 h 851"/>
                <a:gd name="T8" fmla="*/ 232 w 232"/>
                <a:gd name="T9" fmla="*/ 0 h 851"/>
                <a:gd name="T10" fmla="*/ 229 w 232"/>
                <a:gd name="T11" fmla="*/ 0 h 851"/>
                <a:gd name="T12" fmla="*/ 100 w 232"/>
                <a:gd name="T13" fmla="*/ 824 h 851"/>
                <a:gd name="T14" fmla="*/ 2 w 232"/>
                <a:gd name="T15" fmla="*/ 1 h 851"/>
                <a:gd name="T16" fmla="*/ 0 w 232"/>
                <a:gd name="T17" fmla="*/ 1 h 851"/>
                <a:gd name="T18" fmla="*/ 99 w 232"/>
                <a:gd name="T19" fmla="*/ 832 h 851"/>
                <a:gd name="T20" fmla="*/ 96 w 232"/>
                <a:gd name="T21" fmla="*/ 851 h 851"/>
                <a:gd name="T22" fmla="*/ 99 w 232"/>
                <a:gd name="T23" fmla="*/ 851 h 851"/>
                <a:gd name="T24" fmla="*/ 100 w 232"/>
                <a:gd name="T25" fmla="*/ 84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851">
                  <a:moveTo>
                    <a:pt x="100" y="840"/>
                  </a:moveTo>
                  <a:cubicBezTo>
                    <a:pt x="101" y="851"/>
                    <a:pt x="101" y="851"/>
                    <a:pt x="101" y="851"/>
                  </a:cubicBezTo>
                  <a:cubicBezTo>
                    <a:pt x="102" y="851"/>
                    <a:pt x="103" y="851"/>
                    <a:pt x="104" y="851"/>
                  </a:cubicBezTo>
                  <a:cubicBezTo>
                    <a:pt x="101" y="832"/>
                    <a:pt x="101" y="832"/>
                    <a:pt x="101" y="832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1" y="0"/>
                    <a:pt x="230" y="0"/>
                    <a:pt x="229" y="0"/>
                  </a:cubicBezTo>
                  <a:cubicBezTo>
                    <a:pt x="100" y="824"/>
                    <a:pt x="100" y="824"/>
                    <a:pt x="100" y="8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9" y="832"/>
                    <a:pt x="99" y="832"/>
                    <a:pt x="99" y="832"/>
                  </a:cubicBezTo>
                  <a:cubicBezTo>
                    <a:pt x="96" y="851"/>
                    <a:pt x="96" y="851"/>
                    <a:pt x="96" y="851"/>
                  </a:cubicBezTo>
                  <a:cubicBezTo>
                    <a:pt x="97" y="851"/>
                    <a:pt x="98" y="851"/>
                    <a:pt x="99" y="851"/>
                  </a:cubicBezTo>
                  <a:lnTo>
                    <a:pt x="100" y="8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8" name="Freeform 217">
              <a:extLst>
                <a:ext uri="{FF2B5EF4-FFF2-40B4-BE49-F238E27FC236}">
                  <a16:creationId xmlns:a16="http://schemas.microsoft.com/office/drawing/2014/main" xmlns="" id="{C57AF930-12DB-4CFD-893C-39C178136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7963" y="3225800"/>
              <a:ext cx="120650" cy="117475"/>
            </a:xfrm>
            <a:custGeom>
              <a:avLst/>
              <a:gdLst>
                <a:gd name="T0" fmla="*/ 3 w 45"/>
                <a:gd name="T1" fmla="*/ 28 h 44"/>
                <a:gd name="T2" fmla="*/ 29 w 45"/>
                <a:gd name="T3" fmla="*/ 40 h 44"/>
                <a:gd name="T4" fmla="*/ 41 w 45"/>
                <a:gd name="T5" fmla="*/ 12 h 44"/>
                <a:gd name="T6" fmla="*/ 27 w 45"/>
                <a:gd name="T7" fmla="*/ 0 h 44"/>
                <a:gd name="T8" fmla="*/ 24 w 45"/>
                <a:gd name="T9" fmla="*/ 0 h 44"/>
                <a:gd name="T10" fmla="*/ 22 w 45"/>
                <a:gd name="T11" fmla="*/ 0 h 44"/>
                <a:gd name="T12" fmla="*/ 19 w 45"/>
                <a:gd name="T13" fmla="*/ 0 h 44"/>
                <a:gd name="T14" fmla="*/ 17 w 45"/>
                <a:gd name="T15" fmla="*/ 1 h 44"/>
                <a:gd name="T16" fmla="*/ 14 w 45"/>
                <a:gd name="T17" fmla="*/ 1 h 44"/>
                <a:gd name="T18" fmla="*/ 14 w 45"/>
                <a:gd name="T19" fmla="*/ 1 h 44"/>
                <a:gd name="T20" fmla="*/ 7 w 45"/>
                <a:gd name="T21" fmla="*/ 7 h 44"/>
                <a:gd name="T22" fmla="*/ 5 w 45"/>
                <a:gd name="T23" fmla="*/ 8 h 44"/>
                <a:gd name="T24" fmla="*/ 3 w 45"/>
                <a:gd name="T2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4">
                  <a:moveTo>
                    <a:pt x="3" y="28"/>
                  </a:moveTo>
                  <a:cubicBezTo>
                    <a:pt x="7" y="39"/>
                    <a:pt x="19" y="44"/>
                    <a:pt x="29" y="40"/>
                  </a:cubicBezTo>
                  <a:cubicBezTo>
                    <a:pt x="40" y="35"/>
                    <a:pt x="45" y="23"/>
                    <a:pt x="41" y="12"/>
                  </a:cubicBezTo>
                  <a:cubicBezTo>
                    <a:pt x="38" y="6"/>
                    <a:pt x="33" y="2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9" y="4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1" y="14"/>
                    <a:pt x="0" y="21"/>
                    <a:pt x="3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9" name="Freeform 218">
              <a:extLst>
                <a:ext uri="{FF2B5EF4-FFF2-40B4-BE49-F238E27FC236}">
                  <a16:creationId xmlns:a16="http://schemas.microsoft.com/office/drawing/2014/main" xmlns="" id="{FF7D1A0D-1CC5-4235-A27C-56EC3D729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3050" y="742950"/>
              <a:ext cx="120650" cy="125413"/>
            </a:xfrm>
            <a:custGeom>
              <a:avLst/>
              <a:gdLst>
                <a:gd name="T0" fmla="*/ 4 w 45"/>
                <a:gd name="T1" fmla="*/ 32 h 47"/>
                <a:gd name="T2" fmla="*/ 30 w 45"/>
                <a:gd name="T3" fmla="*/ 43 h 47"/>
                <a:gd name="T4" fmla="*/ 36 w 45"/>
                <a:gd name="T5" fmla="*/ 39 h 47"/>
                <a:gd name="T6" fmla="*/ 38 w 45"/>
                <a:gd name="T7" fmla="*/ 37 h 47"/>
                <a:gd name="T8" fmla="*/ 42 w 45"/>
                <a:gd name="T9" fmla="*/ 16 h 47"/>
                <a:gd name="T10" fmla="*/ 16 w 45"/>
                <a:gd name="T11" fmla="*/ 5 h 47"/>
                <a:gd name="T12" fmla="*/ 4 w 45"/>
                <a:gd name="T13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7">
                  <a:moveTo>
                    <a:pt x="4" y="32"/>
                  </a:moveTo>
                  <a:cubicBezTo>
                    <a:pt x="8" y="42"/>
                    <a:pt x="20" y="47"/>
                    <a:pt x="30" y="43"/>
                  </a:cubicBezTo>
                  <a:cubicBezTo>
                    <a:pt x="33" y="42"/>
                    <a:pt x="35" y="41"/>
                    <a:pt x="36" y="39"/>
                  </a:cubicBezTo>
                  <a:cubicBezTo>
                    <a:pt x="37" y="39"/>
                    <a:pt x="38" y="38"/>
                    <a:pt x="38" y="37"/>
                  </a:cubicBezTo>
                  <a:cubicBezTo>
                    <a:pt x="43" y="32"/>
                    <a:pt x="45" y="23"/>
                    <a:pt x="42" y="16"/>
                  </a:cubicBezTo>
                  <a:cubicBezTo>
                    <a:pt x="38" y="5"/>
                    <a:pt x="26" y="0"/>
                    <a:pt x="16" y="5"/>
                  </a:cubicBezTo>
                  <a:cubicBezTo>
                    <a:pt x="5" y="9"/>
                    <a:pt x="0" y="21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70" name="Freeform 219">
              <a:extLst>
                <a:ext uri="{FF2B5EF4-FFF2-40B4-BE49-F238E27FC236}">
                  <a16:creationId xmlns:a16="http://schemas.microsoft.com/office/drawing/2014/main" xmlns="" id="{D084A2A5-0553-4C28-B27E-05068D6DF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4913" y="-365126"/>
              <a:ext cx="123825" cy="125413"/>
            </a:xfrm>
            <a:custGeom>
              <a:avLst/>
              <a:gdLst>
                <a:gd name="T0" fmla="*/ 33 w 46"/>
                <a:gd name="T1" fmla="*/ 42 h 47"/>
                <a:gd name="T2" fmla="*/ 43 w 46"/>
                <a:gd name="T3" fmla="*/ 16 h 47"/>
                <a:gd name="T4" fmla="*/ 16 w 46"/>
                <a:gd name="T5" fmla="*/ 4 h 47"/>
                <a:gd name="T6" fmla="*/ 4 w 46"/>
                <a:gd name="T7" fmla="*/ 31 h 47"/>
                <a:gd name="T8" fmla="*/ 30 w 46"/>
                <a:gd name="T9" fmla="*/ 43 h 47"/>
                <a:gd name="T10" fmla="*/ 31 w 46"/>
                <a:gd name="T11" fmla="*/ 43 h 47"/>
                <a:gd name="T12" fmla="*/ 33 w 46"/>
                <a:gd name="T13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7">
                  <a:moveTo>
                    <a:pt x="33" y="42"/>
                  </a:moveTo>
                  <a:cubicBezTo>
                    <a:pt x="42" y="37"/>
                    <a:pt x="46" y="25"/>
                    <a:pt x="43" y="16"/>
                  </a:cubicBezTo>
                  <a:cubicBezTo>
                    <a:pt x="39" y="5"/>
                    <a:pt x="27" y="0"/>
                    <a:pt x="16" y="4"/>
                  </a:cubicBezTo>
                  <a:cubicBezTo>
                    <a:pt x="6" y="9"/>
                    <a:pt x="0" y="21"/>
                    <a:pt x="4" y="31"/>
                  </a:cubicBezTo>
                  <a:cubicBezTo>
                    <a:pt x="8" y="42"/>
                    <a:pt x="20" y="47"/>
                    <a:pt x="3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2"/>
                    <a:pt x="32" y="42"/>
                    <a:pt x="33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71" name="Freeform 220">
              <a:extLst>
                <a:ext uri="{FF2B5EF4-FFF2-40B4-BE49-F238E27FC236}">
                  <a16:creationId xmlns:a16="http://schemas.microsoft.com/office/drawing/2014/main" xmlns="" id="{CB7D8D4E-F9FA-4032-A9D7-C8A2BCD02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14913" y="835025"/>
              <a:ext cx="125413" cy="120650"/>
            </a:xfrm>
            <a:custGeom>
              <a:avLst/>
              <a:gdLst>
                <a:gd name="T0" fmla="*/ 27 w 47"/>
                <a:gd name="T1" fmla="*/ 44 h 45"/>
                <a:gd name="T2" fmla="*/ 31 w 47"/>
                <a:gd name="T3" fmla="*/ 43 h 45"/>
                <a:gd name="T4" fmla="*/ 43 w 47"/>
                <a:gd name="T5" fmla="*/ 16 h 45"/>
                <a:gd name="T6" fmla="*/ 16 w 47"/>
                <a:gd name="T7" fmla="*/ 5 h 45"/>
                <a:gd name="T8" fmla="*/ 4 w 47"/>
                <a:gd name="T9" fmla="*/ 32 h 45"/>
                <a:gd name="T10" fmla="*/ 25 w 47"/>
                <a:gd name="T11" fmla="*/ 44 h 45"/>
                <a:gd name="T12" fmla="*/ 27 w 4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27" y="44"/>
                  </a:moveTo>
                  <a:cubicBezTo>
                    <a:pt x="28" y="44"/>
                    <a:pt x="30" y="43"/>
                    <a:pt x="31" y="43"/>
                  </a:cubicBezTo>
                  <a:cubicBezTo>
                    <a:pt x="41" y="39"/>
                    <a:pt x="47" y="26"/>
                    <a:pt x="43" y="16"/>
                  </a:cubicBezTo>
                  <a:cubicBezTo>
                    <a:pt x="39" y="5"/>
                    <a:pt x="27" y="0"/>
                    <a:pt x="16" y="5"/>
                  </a:cubicBezTo>
                  <a:cubicBezTo>
                    <a:pt x="6" y="9"/>
                    <a:pt x="0" y="21"/>
                    <a:pt x="4" y="32"/>
                  </a:cubicBezTo>
                  <a:cubicBezTo>
                    <a:pt x="8" y="40"/>
                    <a:pt x="16" y="45"/>
                    <a:pt x="25" y="44"/>
                  </a:cubicBezTo>
                  <a:cubicBezTo>
                    <a:pt x="26" y="44"/>
                    <a:pt x="26" y="44"/>
                    <a:pt x="27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72" name="Freeform 221">
              <a:extLst>
                <a:ext uri="{FF2B5EF4-FFF2-40B4-BE49-F238E27FC236}">
                  <a16:creationId xmlns:a16="http://schemas.microsoft.com/office/drawing/2014/main" xmlns="" id="{0B49632D-9BE5-45A9-A396-9E1596167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0863" y="833437"/>
              <a:ext cx="125413" cy="120650"/>
            </a:xfrm>
            <a:custGeom>
              <a:avLst/>
              <a:gdLst>
                <a:gd name="T0" fmla="*/ 31 w 47"/>
                <a:gd name="T1" fmla="*/ 43 h 45"/>
                <a:gd name="T2" fmla="*/ 43 w 47"/>
                <a:gd name="T3" fmla="*/ 16 h 45"/>
                <a:gd name="T4" fmla="*/ 16 w 47"/>
                <a:gd name="T5" fmla="*/ 4 h 45"/>
                <a:gd name="T6" fmla="*/ 4 w 47"/>
                <a:gd name="T7" fmla="*/ 32 h 45"/>
                <a:gd name="T8" fmla="*/ 24 w 47"/>
                <a:gd name="T9" fmla="*/ 44 h 45"/>
                <a:gd name="T10" fmla="*/ 27 w 47"/>
                <a:gd name="T11" fmla="*/ 44 h 45"/>
                <a:gd name="T12" fmla="*/ 31 w 47"/>
                <a:gd name="T1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31" y="43"/>
                  </a:moveTo>
                  <a:cubicBezTo>
                    <a:pt x="41" y="38"/>
                    <a:pt x="47" y="26"/>
                    <a:pt x="43" y="16"/>
                  </a:cubicBezTo>
                  <a:cubicBezTo>
                    <a:pt x="38" y="5"/>
                    <a:pt x="27" y="0"/>
                    <a:pt x="16" y="4"/>
                  </a:cubicBezTo>
                  <a:cubicBezTo>
                    <a:pt x="5" y="9"/>
                    <a:pt x="0" y="21"/>
                    <a:pt x="4" y="32"/>
                  </a:cubicBezTo>
                  <a:cubicBezTo>
                    <a:pt x="7" y="40"/>
                    <a:pt x="16" y="45"/>
                    <a:pt x="24" y="44"/>
                  </a:cubicBezTo>
                  <a:cubicBezTo>
                    <a:pt x="25" y="44"/>
                    <a:pt x="26" y="44"/>
                    <a:pt x="27" y="44"/>
                  </a:cubicBezTo>
                  <a:cubicBezTo>
                    <a:pt x="28" y="44"/>
                    <a:pt x="29" y="43"/>
                    <a:pt x="31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</p:grpSp>
      <p:grpSp>
        <p:nvGrpSpPr>
          <p:cNvPr id="392" name="组合 391">
            <a:extLst>
              <a:ext uri="{FF2B5EF4-FFF2-40B4-BE49-F238E27FC236}">
                <a16:creationId xmlns:a16="http://schemas.microsoft.com/office/drawing/2014/main" xmlns="" id="{41F47ABB-DFED-4D05-960A-B65A04A4D51C}"/>
              </a:ext>
            </a:extLst>
          </p:cNvPr>
          <p:cNvGrpSpPr/>
          <p:nvPr/>
        </p:nvGrpSpPr>
        <p:grpSpPr>
          <a:xfrm>
            <a:off x="6747984" y="1524920"/>
            <a:ext cx="4975201" cy="3781961"/>
            <a:chOff x="4337050" y="1651000"/>
            <a:chExt cx="3514726" cy="3562351"/>
          </a:xfrm>
        </p:grpSpPr>
        <p:sp>
          <p:nvSpPr>
            <p:cNvPr id="452" name="Line 225">
              <a:extLst>
                <a:ext uri="{FF2B5EF4-FFF2-40B4-BE49-F238E27FC236}">
                  <a16:creationId xmlns:a16="http://schemas.microsoft.com/office/drawing/2014/main" xmlns="" id="{37B3FF0B-CC55-4245-A023-BF9D9C97F6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1675" y="2112963"/>
              <a:ext cx="284163" cy="6699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3" name="Line 226">
              <a:extLst>
                <a:ext uri="{FF2B5EF4-FFF2-40B4-BE49-F238E27FC236}">
                  <a16:creationId xmlns:a16="http://schemas.microsoft.com/office/drawing/2014/main" xmlns="" id="{FDED719A-2FF8-4FBC-AE05-30F4A38883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1675" y="2620963"/>
              <a:ext cx="568325" cy="1619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4" name="Line 227">
              <a:extLst>
                <a:ext uri="{FF2B5EF4-FFF2-40B4-BE49-F238E27FC236}">
                  <a16:creationId xmlns:a16="http://schemas.microsoft.com/office/drawing/2014/main" xmlns="" id="{DEEFB5B8-B2FA-4D7F-8BB6-3BC181A637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0000" y="1855788"/>
              <a:ext cx="268288" cy="7747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5" name="Line 228">
              <a:extLst>
                <a:ext uri="{FF2B5EF4-FFF2-40B4-BE49-F238E27FC236}">
                  <a16:creationId xmlns:a16="http://schemas.microsoft.com/office/drawing/2014/main" xmlns="" id="{39D082C7-DD41-4880-B267-584178CA7F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9488" y="2128838"/>
              <a:ext cx="720725" cy="317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6" name="Line 229">
              <a:extLst>
                <a:ext uri="{FF2B5EF4-FFF2-40B4-BE49-F238E27FC236}">
                  <a16:creationId xmlns:a16="http://schemas.microsoft.com/office/drawing/2014/main" xmlns="" id="{AB5EDC4E-50B7-45C9-ADED-D995E23A4D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213" y="1657350"/>
              <a:ext cx="504825" cy="4746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7" name="Line 230">
              <a:extLst>
                <a:ext uri="{FF2B5EF4-FFF2-40B4-BE49-F238E27FC236}">
                  <a16:creationId xmlns:a16="http://schemas.microsoft.com/office/drawing/2014/main" xmlns="" id="{F5C20EF0-F446-410F-BCB9-7F6815E3AD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8688" y="1657350"/>
              <a:ext cx="611188" cy="3238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8" name="Line 231">
              <a:extLst>
                <a:ext uri="{FF2B5EF4-FFF2-40B4-BE49-F238E27FC236}">
                  <a16:creationId xmlns:a16="http://schemas.microsoft.com/office/drawing/2014/main" xmlns="" id="{49BB0913-260F-4FF6-8504-4B3BFB00FD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9875" y="1981200"/>
              <a:ext cx="366713" cy="3857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9" name="Line 232">
              <a:extLst>
                <a:ext uri="{FF2B5EF4-FFF2-40B4-BE49-F238E27FC236}">
                  <a16:creationId xmlns:a16="http://schemas.microsoft.com/office/drawing/2014/main" xmlns="" id="{7C064390-B6DF-4327-8011-9989D3C0FF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86588" y="2146300"/>
              <a:ext cx="474663" cy="2206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0" name="Line 233">
              <a:extLst>
                <a:ext uri="{FF2B5EF4-FFF2-40B4-BE49-F238E27FC236}">
                  <a16:creationId xmlns:a16="http://schemas.microsoft.com/office/drawing/2014/main" xmlns="" id="{59390DDE-9610-4102-A2BF-273DA4D485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335838" y="2139950"/>
              <a:ext cx="131763" cy="52387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1" name="Line 234">
              <a:extLst>
                <a:ext uri="{FF2B5EF4-FFF2-40B4-BE49-F238E27FC236}">
                  <a16:creationId xmlns:a16="http://schemas.microsoft.com/office/drawing/2014/main" xmlns="" id="{4EB40E81-C072-4C6D-990B-163A0F583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5838" y="2663825"/>
              <a:ext cx="515938" cy="4746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2" name="Line 235">
              <a:extLst>
                <a:ext uri="{FF2B5EF4-FFF2-40B4-BE49-F238E27FC236}">
                  <a16:creationId xmlns:a16="http://schemas.microsoft.com/office/drawing/2014/main" xmlns="" id="{2CC4D0EF-ECC4-4660-85A6-5679FB6270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56463" y="3138488"/>
              <a:ext cx="595313" cy="3921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3" name="Line 236">
              <a:extLst>
                <a:ext uri="{FF2B5EF4-FFF2-40B4-BE49-F238E27FC236}">
                  <a16:creationId xmlns:a16="http://schemas.microsoft.com/office/drawing/2014/main" xmlns="" id="{A603FC97-5C64-4B45-AC66-B7C2905658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56463" y="3530600"/>
              <a:ext cx="357188" cy="4826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4" name="Line 237">
              <a:extLst>
                <a:ext uri="{FF2B5EF4-FFF2-40B4-BE49-F238E27FC236}">
                  <a16:creationId xmlns:a16="http://schemas.microsoft.com/office/drawing/2014/main" xmlns="" id="{83E19362-5E27-41EE-BF74-C1735127B3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88200" y="4000500"/>
              <a:ext cx="422275" cy="2428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5" name="Line 238">
              <a:extLst>
                <a:ext uri="{FF2B5EF4-FFF2-40B4-BE49-F238E27FC236}">
                  <a16:creationId xmlns:a16="http://schemas.microsoft.com/office/drawing/2014/main" xmlns="" id="{8A30B08D-F28F-4183-B0F5-7A8C9404F9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9450" y="4243388"/>
              <a:ext cx="158750" cy="5048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6" name="Line 239">
              <a:extLst>
                <a:ext uri="{FF2B5EF4-FFF2-40B4-BE49-F238E27FC236}">
                  <a16:creationId xmlns:a16="http://schemas.microsoft.com/office/drawing/2014/main" xmlns="" id="{F560BD46-68AF-4BFF-84E0-6850EDA508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18250" y="4711700"/>
              <a:ext cx="711200" cy="365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7" name="Line 240">
              <a:extLst>
                <a:ext uri="{FF2B5EF4-FFF2-40B4-BE49-F238E27FC236}">
                  <a16:creationId xmlns:a16="http://schemas.microsoft.com/office/drawing/2014/main" xmlns="" id="{BFD76770-D88C-43A4-8BEF-529B8D86C9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34050" y="4708525"/>
              <a:ext cx="584200" cy="2714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8" name="Line 241">
              <a:extLst>
                <a:ext uri="{FF2B5EF4-FFF2-40B4-BE49-F238E27FC236}">
                  <a16:creationId xmlns:a16="http://schemas.microsoft.com/office/drawing/2014/main" xmlns="" id="{5A84067E-F200-425E-A3FE-BE54463D12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400675" y="4629150"/>
              <a:ext cx="333375" cy="3508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9" name="Line 242">
              <a:extLst>
                <a:ext uri="{FF2B5EF4-FFF2-40B4-BE49-F238E27FC236}">
                  <a16:creationId xmlns:a16="http://schemas.microsoft.com/office/drawing/2014/main" xmlns="" id="{22363005-2D91-4130-8A9E-BE95FDF5D8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95838" y="4619625"/>
              <a:ext cx="620713" cy="984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0" name="Line 243">
              <a:extLst>
                <a:ext uri="{FF2B5EF4-FFF2-40B4-BE49-F238E27FC236}">
                  <a16:creationId xmlns:a16="http://schemas.microsoft.com/office/drawing/2014/main" xmlns="" id="{EB79B7CC-89CC-408E-A6A7-FB3C51F07C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89488" y="4059238"/>
              <a:ext cx="6350" cy="6588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1" name="Line 244">
              <a:extLst>
                <a:ext uri="{FF2B5EF4-FFF2-40B4-BE49-F238E27FC236}">
                  <a16:creationId xmlns:a16="http://schemas.microsoft.com/office/drawing/2014/main" xmlns="" id="{0B7EBDE7-38F0-43DB-BB52-3805B59875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89438" y="3824288"/>
              <a:ext cx="400050" cy="2349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2" name="Line 245">
              <a:extLst>
                <a:ext uri="{FF2B5EF4-FFF2-40B4-BE49-F238E27FC236}">
                  <a16:creationId xmlns:a16="http://schemas.microsoft.com/office/drawing/2014/main" xmlns="" id="{AE8BE10D-5B2E-408E-BCEB-CF8F7F2F09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89438" y="3276600"/>
              <a:ext cx="293688" cy="5476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3" name="Line 246">
              <a:extLst>
                <a:ext uri="{FF2B5EF4-FFF2-40B4-BE49-F238E27FC236}">
                  <a16:creationId xmlns:a16="http://schemas.microsoft.com/office/drawing/2014/main" xmlns="" id="{0DDFCCC9-DF55-4906-8869-43005EDA5F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11675" y="2782888"/>
              <a:ext cx="171450" cy="4937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4" name="Line 247">
              <a:extLst>
                <a:ext uri="{FF2B5EF4-FFF2-40B4-BE49-F238E27FC236}">
                  <a16:creationId xmlns:a16="http://schemas.microsoft.com/office/drawing/2014/main" xmlns="" id="{CC175137-4915-402D-BDA0-8C9B37B6C9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43413" y="2630488"/>
              <a:ext cx="636588" cy="6334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5" name="Line 248">
              <a:extLst>
                <a:ext uri="{FF2B5EF4-FFF2-40B4-BE49-F238E27FC236}">
                  <a16:creationId xmlns:a16="http://schemas.microsoft.com/office/drawing/2014/main" xmlns="" id="{DC5B4003-0982-4FB7-9DD7-03D52CFE67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3413" y="3263900"/>
              <a:ext cx="309563" cy="3921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6" name="Line 249">
              <a:extLst>
                <a:ext uri="{FF2B5EF4-FFF2-40B4-BE49-F238E27FC236}">
                  <a16:creationId xmlns:a16="http://schemas.microsoft.com/office/drawing/2014/main" xmlns="" id="{27FC1F1B-34F3-4C6C-A163-6405DAC933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89450" y="3656013"/>
              <a:ext cx="263525" cy="4460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7" name="Line 250">
              <a:extLst>
                <a:ext uri="{FF2B5EF4-FFF2-40B4-BE49-F238E27FC236}">
                  <a16:creationId xmlns:a16="http://schemas.microsoft.com/office/drawing/2014/main" xmlns="" id="{5FD7E4C0-9DB9-44CC-ABD3-1A081EEE23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2625" y="4086225"/>
              <a:ext cx="627063" cy="190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8" name="Line 251">
              <a:extLst>
                <a:ext uri="{FF2B5EF4-FFF2-40B4-BE49-F238E27FC236}">
                  <a16:creationId xmlns:a16="http://schemas.microsoft.com/office/drawing/2014/main" xmlns="" id="{ED5CA322-7D2E-48CB-A273-FA3A3A5F75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9688" y="4105275"/>
              <a:ext cx="409575" cy="7715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9" name="Line 252">
              <a:extLst>
                <a:ext uri="{FF2B5EF4-FFF2-40B4-BE49-F238E27FC236}">
                  <a16:creationId xmlns:a16="http://schemas.microsoft.com/office/drawing/2014/main" xmlns="" id="{706B60C0-E578-4D24-88DB-E9919DE899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32438" y="4718050"/>
              <a:ext cx="274638" cy="1587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0" name="Line 253">
              <a:extLst>
                <a:ext uri="{FF2B5EF4-FFF2-40B4-BE49-F238E27FC236}">
                  <a16:creationId xmlns:a16="http://schemas.microsoft.com/office/drawing/2014/main" xmlns="" id="{955EF1D4-0EE8-4EF2-893C-8D750F096C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3900" y="4718050"/>
              <a:ext cx="425450" cy="3175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1" name="Line 254">
              <a:extLst>
                <a:ext uri="{FF2B5EF4-FFF2-40B4-BE49-F238E27FC236}">
                  <a16:creationId xmlns:a16="http://schemas.microsoft.com/office/drawing/2014/main" xmlns="" id="{4BB86E80-6C1A-4659-8C73-2D2EB254ED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26175" y="4518025"/>
              <a:ext cx="293688" cy="5143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2" name="Line 255">
              <a:extLst>
                <a:ext uri="{FF2B5EF4-FFF2-40B4-BE49-F238E27FC236}">
                  <a16:creationId xmlns:a16="http://schemas.microsoft.com/office/drawing/2014/main" xmlns="" id="{763A23DE-9921-435E-BE84-0CD92367D6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19863" y="4521200"/>
              <a:ext cx="577850" cy="1651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3" name="Line 256">
              <a:extLst>
                <a:ext uri="{FF2B5EF4-FFF2-40B4-BE49-F238E27FC236}">
                  <a16:creationId xmlns:a16="http://schemas.microsoft.com/office/drawing/2014/main" xmlns="" id="{45F90CC0-18EC-4C20-B63F-0CEC82C771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97713" y="4117975"/>
              <a:ext cx="204788" cy="5683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4" name="Line 257">
              <a:extLst>
                <a:ext uri="{FF2B5EF4-FFF2-40B4-BE49-F238E27FC236}">
                  <a16:creationId xmlns:a16="http://schemas.microsoft.com/office/drawing/2014/main" xmlns="" id="{3802E8DF-B3DA-4A8C-9FC7-2558D5BC2B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02500" y="3795713"/>
              <a:ext cx="357188" cy="3222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5" name="Line 258">
              <a:extLst>
                <a:ext uri="{FF2B5EF4-FFF2-40B4-BE49-F238E27FC236}">
                  <a16:creationId xmlns:a16="http://schemas.microsoft.com/office/drawing/2014/main" xmlns="" id="{19776238-AE07-451A-A27A-C87E4B4729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412038" y="3300413"/>
              <a:ext cx="247650" cy="4953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6" name="Line 259">
              <a:extLst>
                <a:ext uri="{FF2B5EF4-FFF2-40B4-BE49-F238E27FC236}">
                  <a16:creationId xmlns:a16="http://schemas.microsoft.com/office/drawing/2014/main" xmlns="" id="{FF56288E-303C-4A3C-ACE5-419EB47C17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12038" y="2587625"/>
              <a:ext cx="287338" cy="7127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7" name="Line 260">
              <a:extLst>
                <a:ext uri="{FF2B5EF4-FFF2-40B4-BE49-F238E27FC236}">
                  <a16:creationId xmlns:a16="http://schemas.microsoft.com/office/drawing/2014/main" xmlns="" id="{73E99F37-4871-40CF-96AD-97CD4F27C4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316788" y="2551113"/>
              <a:ext cx="382588" cy="365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8" name="Line 261">
              <a:extLst>
                <a:ext uri="{FF2B5EF4-FFF2-40B4-BE49-F238E27FC236}">
                  <a16:creationId xmlns:a16="http://schemas.microsoft.com/office/drawing/2014/main" xmlns="" id="{7B8A7C4A-D8D2-446C-B417-C9467848FB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259638" y="1997075"/>
              <a:ext cx="57150" cy="5540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9" name="Line 262">
              <a:extLst>
                <a:ext uri="{FF2B5EF4-FFF2-40B4-BE49-F238E27FC236}">
                  <a16:creationId xmlns:a16="http://schemas.microsoft.com/office/drawing/2014/main" xmlns="" id="{7A9CA8EB-F651-4833-BCD1-FFBF3C5C62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23050" y="1997075"/>
              <a:ext cx="636588" cy="15557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0" name="Line 263">
              <a:extLst>
                <a:ext uri="{FF2B5EF4-FFF2-40B4-BE49-F238E27FC236}">
                  <a16:creationId xmlns:a16="http://schemas.microsoft.com/office/drawing/2014/main" xmlns="" id="{D30A4CB6-2FA8-4971-987F-ED0CBAFBB4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65875" y="1668463"/>
              <a:ext cx="266700" cy="4873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1" name="Line 264">
              <a:extLst>
                <a:ext uri="{FF2B5EF4-FFF2-40B4-BE49-F238E27FC236}">
                  <a16:creationId xmlns:a16="http://schemas.microsoft.com/office/drawing/2014/main" xmlns="" id="{FF54A9D2-5870-42D6-A3CA-4D07B5ACE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08675" y="1668463"/>
              <a:ext cx="457200" cy="28257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2" name="Line 265">
              <a:extLst>
                <a:ext uri="{FF2B5EF4-FFF2-40B4-BE49-F238E27FC236}">
                  <a16:creationId xmlns:a16="http://schemas.microsoft.com/office/drawing/2014/main" xmlns="" id="{913C37EB-2FD6-4278-B8F2-068F106800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48288" y="1855788"/>
              <a:ext cx="560388" cy="952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3" name="Line 266">
              <a:extLst>
                <a:ext uri="{FF2B5EF4-FFF2-40B4-BE49-F238E27FC236}">
                  <a16:creationId xmlns:a16="http://schemas.microsoft.com/office/drawing/2014/main" xmlns="" id="{629C5D1C-ABF8-4C46-AC88-0C1DA95C2F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32350" y="2125663"/>
              <a:ext cx="409575" cy="3175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4" name="Line 267">
              <a:extLst>
                <a:ext uri="{FF2B5EF4-FFF2-40B4-BE49-F238E27FC236}">
                  <a16:creationId xmlns:a16="http://schemas.microsoft.com/office/drawing/2014/main" xmlns="" id="{ADB832DB-8B73-4ADE-AF21-8B00E7CAFA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89488" y="2128838"/>
              <a:ext cx="42863" cy="3143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5" name="Line 268">
              <a:extLst>
                <a:ext uri="{FF2B5EF4-FFF2-40B4-BE49-F238E27FC236}">
                  <a16:creationId xmlns:a16="http://schemas.microsoft.com/office/drawing/2014/main" xmlns="" id="{A460E5AD-0E8A-450B-B65A-00B52ED5B1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48288" y="1651000"/>
              <a:ext cx="263525" cy="2047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6" name="Line 269">
              <a:extLst>
                <a:ext uri="{FF2B5EF4-FFF2-40B4-BE49-F238E27FC236}">
                  <a16:creationId xmlns:a16="http://schemas.microsoft.com/office/drawing/2014/main" xmlns="" id="{AF4BE0D4-8F2D-4277-AF00-B5F551FBA3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11813" y="1651000"/>
              <a:ext cx="182563" cy="4000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7" name="Line 270">
              <a:extLst>
                <a:ext uri="{FF2B5EF4-FFF2-40B4-BE49-F238E27FC236}">
                  <a16:creationId xmlns:a16="http://schemas.microsoft.com/office/drawing/2014/main" xmlns="" id="{DD507347-A9E1-4AEC-B5BC-490D009286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1675" y="2443163"/>
              <a:ext cx="320675" cy="3397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8" name="Line 271">
              <a:extLst>
                <a:ext uri="{FF2B5EF4-FFF2-40B4-BE49-F238E27FC236}">
                  <a16:creationId xmlns:a16="http://schemas.microsoft.com/office/drawing/2014/main" xmlns="" id="{95F910EA-F53C-4D60-9FA7-0187849075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7050" y="3052763"/>
              <a:ext cx="274638" cy="333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9" name="Line 272">
              <a:extLst>
                <a:ext uri="{FF2B5EF4-FFF2-40B4-BE49-F238E27FC236}">
                  <a16:creationId xmlns:a16="http://schemas.microsoft.com/office/drawing/2014/main" xmlns="" id="{CEB49AFE-0CE5-42C2-9F48-AFC4BF6B28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7050" y="3052763"/>
              <a:ext cx="106363" cy="2111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0" name="Line 273">
              <a:extLst>
                <a:ext uri="{FF2B5EF4-FFF2-40B4-BE49-F238E27FC236}">
                  <a16:creationId xmlns:a16="http://schemas.microsoft.com/office/drawing/2014/main" xmlns="" id="{2D9FEA22-BD81-4483-8A76-651C90FA89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9450" y="4102100"/>
              <a:ext cx="323850" cy="6238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1" name="Line 274">
              <a:extLst>
                <a:ext uri="{FF2B5EF4-FFF2-40B4-BE49-F238E27FC236}">
                  <a16:creationId xmlns:a16="http://schemas.microsoft.com/office/drawing/2014/main" xmlns="" id="{07CF2388-E8D9-4D20-8A97-4A01CF4881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9263" y="4876800"/>
              <a:ext cx="204788" cy="1031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2" name="Line 275">
              <a:extLst>
                <a:ext uri="{FF2B5EF4-FFF2-40B4-BE49-F238E27FC236}">
                  <a16:creationId xmlns:a16="http://schemas.microsoft.com/office/drawing/2014/main" xmlns="" id="{12D6E93F-9FA8-41F9-9B4E-FA2AC25087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19863" y="4243388"/>
              <a:ext cx="668338" cy="2746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3" name="Line 276">
              <a:extLst>
                <a:ext uri="{FF2B5EF4-FFF2-40B4-BE49-F238E27FC236}">
                  <a16:creationId xmlns:a16="http://schemas.microsoft.com/office/drawing/2014/main" xmlns="" id="{05D67A0E-E3A0-4369-9E35-2BACEFB6A6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59688" y="3138488"/>
              <a:ext cx="192088" cy="6572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4" name="Line 277">
              <a:extLst>
                <a:ext uri="{FF2B5EF4-FFF2-40B4-BE49-F238E27FC236}">
                  <a16:creationId xmlns:a16="http://schemas.microsoft.com/office/drawing/2014/main" xmlns="" id="{28720E07-9082-46C4-B8DE-7F0954B755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65875" y="1668463"/>
              <a:ext cx="893763" cy="3286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5" name="Line 278">
              <a:extLst>
                <a:ext uri="{FF2B5EF4-FFF2-40B4-BE49-F238E27FC236}">
                  <a16:creationId xmlns:a16="http://schemas.microsoft.com/office/drawing/2014/main" xmlns="" id="{E8760F3C-021A-43F1-895E-0EAA0B9B7F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86588" y="2366963"/>
              <a:ext cx="349250" cy="2968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6" name="Line 279">
              <a:extLst>
                <a:ext uri="{FF2B5EF4-FFF2-40B4-BE49-F238E27FC236}">
                  <a16:creationId xmlns:a16="http://schemas.microsoft.com/office/drawing/2014/main" xmlns="" id="{C37D2B6E-B983-4A21-88C4-A54BD9BB37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5" y="1925638"/>
              <a:ext cx="703263" cy="1254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7" name="Line 280">
              <a:extLst>
                <a:ext uri="{FF2B5EF4-FFF2-40B4-BE49-F238E27FC236}">
                  <a16:creationId xmlns:a16="http://schemas.microsoft.com/office/drawing/2014/main" xmlns="" id="{8CFDEE18-DC41-434B-8C11-413EBDDA3B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9375" y="2587625"/>
              <a:ext cx="73025" cy="1984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8" name="Line 281">
              <a:extLst>
                <a:ext uri="{FF2B5EF4-FFF2-40B4-BE49-F238E27FC236}">
                  <a16:creationId xmlns:a16="http://schemas.microsoft.com/office/drawing/2014/main" xmlns="" id="{10B82D69-62DC-4126-AC7F-4200F490F5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96150" y="2786063"/>
              <a:ext cx="476250" cy="2079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9" name="Line 282">
              <a:extLst>
                <a:ext uri="{FF2B5EF4-FFF2-40B4-BE49-F238E27FC236}">
                  <a16:creationId xmlns:a16="http://schemas.microsoft.com/office/drawing/2014/main" xmlns="" id="{C54F5FCD-15B0-4EE0-8BD1-E98AA2FD5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96150" y="2994025"/>
              <a:ext cx="115888" cy="3063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0" name="Line 283">
              <a:extLst>
                <a:ext uri="{FF2B5EF4-FFF2-40B4-BE49-F238E27FC236}">
                  <a16:creationId xmlns:a16="http://schemas.microsoft.com/office/drawing/2014/main" xmlns="" id="{C817DE70-5CA4-4630-B522-30DA19CF93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34050" y="4965700"/>
              <a:ext cx="492125" cy="2476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1" name="Line 284">
              <a:extLst>
                <a:ext uri="{FF2B5EF4-FFF2-40B4-BE49-F238E27FC236}">
                  <a16:creationId xmlns:a16="http://schemas.microsoft.com/office/drawing/2014/main" xmlns="" id="{EE0C0137-84A2-41B7-858F-8683B58377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26175" y="4729163"/>
              <a:ext cx="406400" cy="4841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</p:grpSp>
      <p:sp>
        <p:nvSpPr>
          <p:cNvPr id="393" name="Freeform 288">
            <a:extLst>
              <a:ext uri="{FF2B5EF4-FFF2-40B4-BE49-F238E27FC236}">
                <a16:creationId xmlns:a16="http://schemas.microsoft.com/office/drawing/2014/main" xmlns="" id="{20640AD7-77B9-4B36-8E84-7BAE9BB57D79}"/>
              </a:ext>
            </a:extLst>
          </p:cNvPr>
          <p:cNvSpPr>
            <a:spLocks/>
          </p:cNvSpPr>
          <p:nvPr/>
        </p:nvSpPr>
        <p:spPr bwMode="auto">
          <a:xfrm>
            <a:off x="8691773" y="1784465"/>
            <a:ext cx="69663" cy="55618"/>
          </a:xfrm>
          <a:custGeom>
            <a:avLst/>
            <a:gdLst>
              <a:gd name="T0" fmla="*/ 14 w 15"/>
              <a:gd name="T1" fmla="*/ 9 h 16"/>
              <a:gd name="T2" fmla="*/ 6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4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4" y="9"/>
                </a:moveTo>
                <a:cubicBezTo>
                  <a:pt x="14" y="13"/>
                  <a:pt x="10" y="16"/>
                  <a:pt x="6" y="15"/>
                </a:cubicBezTo>
                <a:cubicBezTo>
                  <a:pt x="2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4" name="Freeform 289">
            <a:extLst>
              <a:ext uri="{FF2B5EF4-FFF2-40B4-BE49-F238E27FC236}">
                <a16:creationId xmlns:a16="http://schemas.microsoft.com/office/drawing/2014/main" xmlns="" id="{CAB42FD9-14F9-47A7-AF97-D1B9851BD53D}"/>
              </a:ext>
            </a:extLst>
          </p:cNvPr>
          <p:cNvSpPr>
            <a:spLocks/>
          </p:cNvSpPr>
          <p:nvPr/>
        </p:nvSpPr>
        <p:spPr bwMode="auto">
          <a:xfrm>
            <a:off x="8363689" y="2011991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5" name="Freeform 290">
            <a:extLst>
              <a:ext uri="{FF2B5EF4-FFF2-40B4-BE49-F238E27FC236}">
                <a16:creationId xmlns:a16="http://schemas.microsoft.com/office/drawing/2014/main" xmlns="" id="{45B4BAE2-F236-4DD3-9DE2-FC27D807A481}"/>
              </a:ext>
            </a:extLst>
          </p:cNvPr>
          <p:cNvSpPr>
            <a:spLocks/>
          </p:cNvSpPr>
          <p:nvPr/>
        </p:nvSpPr>
        <p:spPr bwMode="auto">
          <a:xfrm>
            <a:off x="7415389" y="2330525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6" name="Freeform 291">
            <a:extLst>
              <a:ext uri="{FF2B5EF4-FFF2-40B4-BE49-F238E27FC236}">
                <a16:creationId xmlns:a16="http://schemas.microsoft.com/office/drawing/2014/main" xmlns="" id="{900ADE83-A7C9-4C01-B43A-C02CEEEED445}"/>
              </a:ext>
            </a:extLst>
          </p:cNvPr>
          <p:cNvSpPr>
            <a:spLocks/>
          </p:cNvSpPr>
          <p:nvPr/>
        </p:nvSpPr>
        <p:spPr bwMode="auto">
          <a:xfrm>
            <a:off x="7756956" y="2537825"/>
            <a:ext cx="74157" cy="52247"/>
          </a:xfrm>
          <a:custGeom>
            <a:avLst/>
            <a:gdLst>
              <a:gd name="T0" fmla="*/ 15 w 16"/>
              <a:gd name="T1" fmla="*/ 8 h 15"/>
              <a:gd name="T2" fmla="*/ 7 w 16"/>
              <a:gd name="T3" fmla="*/ 14 h 15"/>
              <a:gd name="T4" fmla="*/ 1 w 16"/>
              <a:gd name="T5" fmla="*/ 6 h 15"/>
              <a:gd name="T6" fmla="*/ 9 w 16"/>
              <a:gd name="T7" fmla="*/ 0 h 15"/>
              <a:gd name="T8" fmla="*/ 15 w 16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5">
                <a:moveTo>
                  <a:pt x="15" y="8"/>
                </a:moveTo>
                <a:cubicBezTo>
                  <a:pt x="15" y="12"/>
                  <a:pt x="11" y="15"/>
                  <a:pt x="7" y="14"/>
                </a:cubicBezTo>
                <a:cubicBezTo>
                  <a:pt x="3" y="14"/>
                  <a:pt x="0" y="10"/>
                  <a:pt x="1" y="6"/>
                </a:cubicBezTo>
                <a:cubicBezTo>
                  <a:pt x="1" y="2"/>
                  <a:pt x="5" y="0"/>
                  <a:pt x="9" y="0"/>
                </a:cubicBezTo>
                <a:cubicBezTo>
                  <a:pt x="13" y="1"/>
                  <a:pt x="16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7" name="Freeform 292">
            <a:extLst>
              <a:ext uri="{FF2B5EF4-FFF2-40B4-BE49-F238E27FC236}">
                <a16:creationId xmlns:a16="http://schemas.microsoft.com/office/drawing/2014/main" xmlns="" id="{CCBB7AEE-723F-43BB-8F83-5DB077B30684}"/>
              </a:ext>
            </a:extLst>
          </p:cNvPr>
          <p:cNvSpPr>
            <a:spLocks/>
          </p:cNvSpPr>
          <p:nvPr/>
        </p:nvSpPr>
        <p:spPr bwMode="auto">
          <a:xfrm>
            <a:off x="7112023" y="3026580"/>
            <a:ext cx="69663" cy="53932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5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8" name="Freeform 293">
            <a:extLst>
              <a:ext uri="{FF2B5EF4-FFF2-40B4-BE49-F238E27FC236}">
                <a16:creationId xmlns:a16="http://schemas.microsoft.com/office/drawing/2014/main" xmlns="" id="{060D8915-6E3B-4823-B68E-169F9E5B6EA5}"/>
              </a:ext>
            </a:extLst>
          </p:cNvPr>
          <p:cNvSpPr>
            <a:spLocks/>
          </p:cNvSpPr>
          <p:nvPr/>
        </p:nvSpPr>
        <p:spPr bwMode="auto">
          <a:xfrm>
            <a:off x="6858094" y="3208600"/>
            <a:ext cx="71909" cy="57302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1 w 15"/>
              <a:gd name="T5" fmla="*/ 7 h 16"/>
              <a:gd name="T6" fmla="*/ 9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9" name="Freeform 294">
            <a:extLst>
              <a:ext uri="{FF2B5EF4-FFF2-40B4-BE49-F238E27FC236}">
                <a16:creationId xmlns:a16="http://schemas.microsoft.com/office/drawing/2014/main" xmlns="" id="{81AC65B7-4E5D-4AE4-8947-EC055C0637CD}"/>
              </a:ext>
            </a:extLst>
          </p:cNvPr>
          <p:cNvSpPr>
            <a:spLocks/>
          </p:cNvSpPr>
          <p:nvPr/>
        </p:nvSpPr>
        <p:spPr bwMode="auto">
          <a:xfrm>
            <a:off x="7204156" y="3227139"/>
            <a:ext cx="71909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0" name="Freeform 295">
            <a:extLst>
              <a:ext uri="{FF2B5EF4-FFF2-40B4-BE49-F238E27FC236}">
                <a16:creationId xmlns:a16="http://schemas.microsoft.com/office/drawing/2014/main" xmlns="" id="{649BE466-3D5E-4AB5-949F-0175B8C3F6F6}"/>
              </a:ext>
            </a:extLst>
          </p:cNvPr>
          <p:cNvSpPr>
            <a:spLocks/>
          </p:cNvSpPr>
          <p:nvPr/>
        </p:nvSpPr>
        <p:spPr bwMode="auto">
          <a:xfrm>
            <a:off x="7069327" y="3415900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0" y="2"/>
                  <a:pt x="4" y="0"/>
                  <a:pt x="8" y="0"/>
                </a:cubicBezTo>
                <a:cubicBezTo>
                  <a:pt x="12" y="0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1" name="Freeform 296">
            <a:extLst>
              <a:ext uri="{FF2B5EF4-FFF2-40B4-BE49-F238E27FC236}">
                <a16:creationId xmlns:a16="http://schemas.microsoft.com/office/drawing/2014/main" xmlns="" id="{CF7D6973-D465-4298-A440-BACEB9A383EF}"/>
              </a:ext>
            </a:extLst>
          </p:cNvPr>
          <p:cNvSpPr>
            <a:spLocks/>
          </p:cNvSpPr>
          <p:nvPr/>
        </p:nvSpPr>
        <p:spPr bwMode="auto">
          <a:xfrm>
            <a:off x="6783939" y="3805220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0"/>
                </a:cubicBezTo>
                <a:cubicBezTo>
                  <a:pt x="13" y="1"/>
                  <a:pt x="15" y="5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2" name="Freeform 297">
            <a:extLst>
              <a:ext uri="{FF2B5EF4-FFF2-40B4-BE49-F238E27FC236}">
                <a16:creationId xmlns:a16="http://schemas.microsoft.com/office/drawing/2014/main" xmlns="" id="{240CCA12-D706-4344-B8D6-F8B9C8A8425B}"/>
              </a:ext>
            </a:extLst>
          </p:cNvPr>
          <p:cNvSpPr>
            <a:spLocks/>
          </p:cNvSpPr>
          <p:nvPr/>
        </p:nvSpPr>
        <p:spPr bwMode="auto">
          <a:xfrm>
            <a:off x="7298537" y="3629942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3" name="Freeform 298">
            <a:extLst>
              <a:ext uri="{FF2B5EF4-FFF2-40B4-BE49-F238E27FC236}">
                <a16:creationId xmlns:a16="http://schemas.microsoft.com/office/drawing/2014/main" xmlns="" id="{26356CC1-274F-4002-9AAC-C5DECC38EADF}"/>
              </a:ext>
            </a:extLst>
          </p:cNvPr>
          <p:cNvSpPr>
            <a:spLocks/>
          </p:cNvSpPr>
          <p:nvPr/>
        </p:nvSpPr>
        <p:spPr bwMode="auto">
          <a:xfrm>
            <a:off x="7064832" y="3926567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5"/>
                </a:cubicBezTo>
                <a:cubicBezTo>
                  <a:pt x="2" y="14"/>
                  <a:pt x="0" y="11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12" y="1"/>
                  <a:pt x="15" y="5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4" name="Freeform 299">
            <a:extLst>
              <a:ext uri="{FF2B5EF4-FFF2-40B4-BE49-F238E27FC236}">
                <a16:creationId xmlns:a16="http://schemas.microsoft.com/office/drawing/2014/main" xmlns="" id="{64BC4EB5-2A5A-40F2-BBCA-C269A4DB3F03}"/>
              </a:ext>
            </a:extLst>
          </p:cNvPr>
          <p:cNvSpPr>
            <a:spLocks/>
          </p:cNvSpPr>
          <p:nvPr/>
        </p:nvSpPr>
        <p:spPr bwMode="auto">
          <a:xfrm>
            <a:off x="6938992" y="4091732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5" name="Freeform 300">
            <a:extLst>
              <a:ext uri="{FF2B5EF4-FFF2-40B4-BE49-F238E27FC236}">
                <a16:creationId xmlns:a16="http://schemas.microsoft.com/office/drawing/2014/main" xmlns="" id="{C46E0383-C3CE-4D2E-A8D4-27C9916497B6}"/>
              </a:ext>
            </a:extLst>
          </p:cNvPr>
          <p:cNvSpPr>
            <a:spLocks/>
          </p:cNvSpPr>
          <p:nvPr/>
        </p:nvSpPr>
        <p:spPr bwMode="auto">
          <a:xfrm>
            <a:off x="7354717" y="4052969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3"/>
                  <a:pt x="11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6" name="Freeform 301">
            <a:extLst>
              <a:ext uri="{FF2B5EF4-FFF2-40B4-BE49-F238E27FC236}">
                <a16:creationId xmlns:a16="http://schemas.microsoft.com/office/drawing/2014/main" xmlns="" id="{9D3834CF-5B16-4B21-837B-16340748382C}"/>
              </a:ext>
            </a:extLst>
          </p:cNvPr>
          <p:cNvSpPr>
            <a:spLocks/>
          </p:cNvSpPr>
          <p:nvPr/>
        </p:nvSpPr>
        <p:spPr bwMode="auto">
          <a:xfrm>
            <a:off x="7813136" y="4105215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3"/>
                  <a:pt x="11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7" name="Freeform 302">
            <a:extLst>
              <a:ext uri="{FF2B5EF4-FFF2-40B4-BE49-F238E27FC236}">
                <a16:creationId xmlns:a16="http://schemas.microsoft.com/office/drawing/2014/main" xmlns="" id="{1462D743-07CF-4A0D-92DC-7C63534BF826}"/>
              </a:ext>
            </a:extLst>
          </p:cNvPr>
          <p:cNvSpPr>
            <a:spLocks/>
          </p:cNvSpPr>
          <p:nvPr/>
        </p:nvSpPr>
        <p:spPr bwMode="auto">
          <a:xfrm>
            <a:off x="7368199" y="4749025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8" name="Freeform 303">
            <a:extLst>
              <a:ext uri="{FF2B5EF4-FFF2-40B4-BE49-F238E27FC236}">
                <a16:creationId xmlns:a16="http://schemas.microsoft.com/office/drawing/2014/main" xmlns="" id="{7DD45F79-2C46-45B7-BF5A-ACD377D28FD6}"/>
              </a:ext>
            </a:extLst>
          </p:cNvPr>
          <p:cNvSpPr>
            <a:spLocks/>
          </p:cNvSpPr>
          <p:nvPr/>
        </p:nvSpPr>
        <p:spPr bwMode="auto">
          <a:xfrm>
            <a:off x="8219870" y="4654645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6" y="15"/>
                </a:cubicBezTo>
                <a:cubicBezTo>
                  <a:pt x="2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9" name="Freeform 304">
            <a:extLst>
              <a:ext uri="{FF2B5EF4-FFF2-40B4-BE49-F238E27FC236}">
                <a16:creationId xmlns:a16="http://schemas.microsoft.com/office/drawing/2014/main" xmlns="" id="{1A839DA3-3E44-431B-85BE-0D2FA297E16C}"/>
              </a:ext>
            </a:extLst>
          </p:cNvPr>
          <p:cNvSpPr>
            <a:spLocks/>
          </p:cNvSpPr>
          <p:nvPr/>
        </p:nvSpPr>
        <p:spPr bwMode="auto">
          <a:xfrm>
            <a:off x="8792895" y="4760822"/>
            <a:ext cx="71909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0" name="Freeform 305">
            <a:extLst>
              <a:ext uri="{FF2B5EF4-FFF2-40B4-BE49-F238E27FC236}">
                <a16:creationId xmlns:a16="http://schemas.microsoft.com/office/drawing/2014/main" xmlns="" id="{6D159BF9-6C9D-4C42-B308-C80D84AABCA3}"/>
              </a:ext>
            </a:extLst>
          </p:cNvPr>
          <p:cNvSpPr>
            <a:spLocks/>
          </p:cNvSpPr>
          <p:nvPr/>
        </p:nvSpPr>
        <p:spPr bwMode="auto">
          <a:xfrm>
            <a:off x="9388391" y="5089469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0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1" name="Freeform 306">
            <a:extLst>
              <a:ext uri="{FF2B5EF4-FFF2-40B4-BE49-F238E27FC236}">
                <a16:creationId xmlns:a16="http://schemas.microsoft.com/office/drawing/2014/main" xmlns="" id="{CA637381-2CD5-40A6-B217-9CBD61E8DDF0}"/>
              </a:ext>
            </a:extLst>
          </p:cNvPr>
          <p:cNvSpPr>
            <a:spLocks/>
          </p:cNvSpPr>
          <p:nvPr/>
        </p:nvSpPr>
        <p:spPr bwMode="auto">
          <a:xfrm>
            <a:off x="9383897" y="5274859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2" name="Freeform 307">
            <a:extLst>
              <a:ext uri="{FF2B5EF4-FFF2-40B4-BE49-F238E27FC236}">
                <a16:creationId xmlns:a16="http://schemas.microsoft.com/office/drawing/2014/main" xmlns="" id="{D1E71799-3436-4029-9FEF-1E0B327AE216}"/>
              </a:ext>
            </a:extLst>
          </p:cNvPr>
          <p:cNvSpPr>
            <a:spLocks/>
          </p:cNvSpPr>
          <p:nvPr/>
        </p:nvSpPr>
        <p:spPr bwMode="auto">
          <a:xfrm>
            <a:off x="9509737" y="4749025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3" name="Freeform 308">
            <a:extLst>
              <a:ext uri="{FF2B5EF4-FFF2-40B4-BE49-F238E27FC236}">
                <a16:creationId xmlns:a16="http://schemas.microsoft.com/office/drawing/2014/main" xmlns="" id="{2B146EF4-441C-4866-97DF-B15AC123E3CF}"/>
              </a:ext>
            </a:extLst>
          </p:cNvPr>
          <p:cNvSpPr>
            <a:spLocks/>
          </p:cNvSpPr>
          <p:nvPr/>
        </p:nvSpPr>
        <p:spPr bwMode="auto">
          <a:xfrm>
            <a:off x="9804115" y="4553523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4" name="Freeform 309">
            <a:extLst>
              <a:ext uri="{FF2B5EF4-FFF2-40B4-BE49-F238E27FC236}">
                <a16:creationId xmlns:a16="http://schemas.microsoft.com/office/drawing/2014/main" xmlns="" id="{337C80E0-974A-4CED-BC1C-8E3F34E87FD1}"/>
              </a:ext>
            </a:extLst>
          </p:cNvPr>
          <p:cNvSpPr>
            <a:spLocks/>
          </p:cNvSpPr>
          <p:nvPr/>
        </p:nvSpPr>
        <p:spPr bwMode="auto">
          <a:xfrm>
            <a:off x="10617585" y="4718688"/>
            <a:ext cx="69663" cy="52247"/>
          </a:xfrm>
          <a:custGeom>
            <a:avLst/>
            <a:gdLst>
              <a:gd name="T0" fmla="*/ 14 w 15"/>
              <a:gd name="T1" fmla="*/ 8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5" name="Freeform 310">
            <a:extLst>
              <a:ext uri="{FF2B5EF4-FFF2-40B4-BE49-F238E27FC236}">
                <a16:creationId xmlns:a16="http://schemas.microsoft.com/office/drawing/2014/main" xmlns="" id="{717E4D35-C498-428E-9950-DB354E5359EC}"/>
              </a:ext>
            </a:extLst>
          </p:cNvPr>
          <p:cNvSpPr>
            <a:spLocks/>
          </p:cNvSpPr>
          <p:nvPr/>
        </p:nvSpPr>
        <p:spPr bwMode="auto">
          <a:xfrm>
            <a:off x="10523205" y="4781046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6" y="15"/>
                </a:cubicBezTo>
                <a:cubicBezTo>
                  <a:pt x="2" y="15"/>
                  <a:pt x="0" y="11"/>
                  <a:pt x="0" y="7"/>
                </a:cubicBezTo>
                <a:cubicBezTo>
                  <a:pt x="0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6" name="Freeform 311">
            <a:extLst>
              <a:ext uri="{FF2B5EF4-FFF2-40B4-BE49-F238E27FC236}">
                <a16:creationId xmlns:a16="http://schemas.microsoft.com/office/drawing/2014/main" xmlns="" id="{F7157B8A-FDE4-440C-8A04-386203248BA9}"/>
              </a:ext>
            </a:extLst>
          </p:cNvPr>
          <p:cNvSpPr>
            <a:spLocks/>
          </p:cNvSpPr>
          <p:nvPr/>
        </p:nvSpPr>
        <p:spPr bwMode="auto">
          <a:xfrm>
            <a:off x="10864773" y="4196224"/>
            <a:ext cx="69663" cy="55618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1 w 15"/>
              <a:gd name="T5" fmla="*/ 7 h 16"/>
              <a:gd name="T6" fmla="*/ 8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1" y="7"/>
                </a:cubicBezTo>
                <a:cubicBezTo>
                  <a:pt x="1" y="3"/>
                  <a:pt x="5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7" name="Freeform 312">
            <a:extLst>
              <a:ext uri="{FF2B5EF4-FFF2-40B4-BE49-F238E27FC236}">
                <a16:creationId xmlns:a16="http://schemas.microsoft.com/office/drawing/2014/main" xmlns="" id="{BE5B5934-8224-4AC5-AE34-79D29B1E16AB}"/>
              </a:ext>
            </a:extLst>
          </p:cNvPr>
          <p:cNvSpPr>
            <a:spLocks/>
          </p:cNvSpPr>
          <p:nvPr/>
        </p:nvSpPr>
        <p:spPr bwMode="auto">
          <a:xfrm>
            <a:off x="11341169" y="3997352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1 w 15"/>
              <a:gd name="T5" fmla="*/ 6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1" y="6"/>
                </a:cubicBezTo>
                <a:cubicBezTo>
                  <a:pt x="1" y="3"/>
                  <a:pt x="5" y="0"/>
                  <a:pt x="9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8" name="Freeform 313">
            <a:extLst>
              <a:ext uri="{FF2B5EF4-FFF2-40B4-BE49-F238E27FC236}">
                <a16:creationId xmlns:a16="http://schemas.microsoft.com/office/drawing/2014/main" xmlns="" id="{DDB3A01B-6E29-495A-BCC8-220DD6A622E7}"/>
              </a:ext>
            </a:extLst>
          </p:cNvPr>
          <p:cNvSpPr>
            <a:spLocks/>
          </p:cNvSpPr>
          <p:nvPr/>
        </p:nvSpPr>
        <p:spPr bwMode="auto">
          <a:xfrm>
            <a:off x="10840052" y="3506910"/>
            <a:ext cx="71909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9" name="Freeform 314">
            <a:extLst>
              <a:ext uri="{FF2B5EF4-FFF2-40B4-BE49-F238E27FC236}">
                <a16:creationId xmlns:a16="http://schemas.microsoft.com/office/drawing/2014/main" xmlns="" id="{EE608CC6-3075-4CC6-9ADC-5DDA58F22E01}"/>
              </a:ext>
            </a:extLst>
          </p:cNvPr>
          <p:cNvSpPr>
            <a:spLocks/>
          </p:cNvSpPr>
          <p:nvPr/>
        </p:nvSpPr>
        <p:spPr bwMode="auto">
          <a:xfrm>
            <a:off x="11410830" y="3769827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0" name="Freeform 315">
            <a:extLst>
              <a:ext uri="{FF2B5EF4-FFF2-40B4-BE49-F238E27FC236}">
                <a16:creationId xmlns:a16="http://schemas.microsoft.com/office/drawing/2014/main" xmlns="" id="{C7DEE283-F35B-4555-8255-8442CA423915}"/>
              </a:ext>
            </a:extLst>
          </p:cNvPr>
          <p:cNvSpPr>
            <a:spLocks/>
          </p:cNvSpPr>
          <p:nvPr/>
        </p:nvSpPr>
        <p:spPr bwMode="auto">
          <a:xfrm>
            <a:off x="11060274" y="3247363"/>
            <a:ext cx="69663" cy="57302"/>
          </a:xfrm>
          <a:custGeom>
            <a:avLst/>
            <a:gdLst>
              <a:gd name="T0" fmla="*/ 14 w 15"/>
              <a:gd name="T1" fmla="*/ 9 h 16"/>
              <a:gd name="T2" fmla="*/ 6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4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4" y="9"/>
                </a:moveTo>
                <a:cubicBezTo>
                  <a:pt x="14" y="13"/>
                  <a:pt x="10" y="16"/>
                  <a:pt x="6" y="15"/>
                </a:cubicBezTo>
                <a:cubicBezTo>
                  <a:pt x="2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1" name="Freeform 316">
            <a:extLst>
              <a:ext uri="{FF2B5EF4-FFF2-40B4-BE49-F238E27FC236}">
                <a16:creationId xmlns:a16="http://schemas.microsoft.com/office/drawing/2014/main" xmlns="" id="{25C8677D-F66A-4CD4-BB89-B1F4B7DBA744}"/>
              </a:ext>
            </a:extLst>
          </p:cNvPr>
          <p:cNvSpPr>
            <a:spLocks/>
          </p:cNvSpPr>
          <p:nvPr/>
        </p:nvSpPr>
        <p:spPr bwMode="auto">
          <a:xfrm>
            <a:off x="11678242" y="3083884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0"/>
                  <a:pt x="1" y="7"/>
                </a:cubicBezTo>
                <a:cubicBezTo>
                  <a:pt x="1" y="3"/>
                  <a:pt x="5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2" name="Freeform 317">
            <a:extLst>
              <a:ext uri="{FF2B5EF4-FFF2-40B4-BE49-F238E27FC236}">
                <a16:creationId xmlns:a16="http://schemas.microsoft.com/office/drawing/2014/main" xmlns="" id="{144B1499-8B6E-45AF-A670-74BB29CF7C18}"/>
              </a:ext>
            </a:extLst>
          </p:cNvPr>
          <p:cNvSpPr>
            <a:spLocks/>
          </p:cNvSpPr>
          <p:nvPr/>
        </p:nvSpPr>
        <p:spPr bwMode="auto">
          <a:xfrm>
            <a:off x="10900726" y="2925459"/>
            <a:ext cx="71909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3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3" name="Freeform 318">
            <a:extLst>
              <a:ext uri="{FF2B5EF4-FFF2-40B4-BE49-F238E27FC236}">
                <a16:creationId xmlns:a16="http://schemas.microsoft.com/office/drawing/2014/main" xmlns="" id="{1F899483-535E-40C3-BCF5-5EBE6310E9F8}"/>
              </a:ext>
            </a:extLst>
          </p:cNvPr>
          <p:cNvSpPr>
            <a:spLocks/>
          </p:cNvSpPr>
          <p:nvPr/>
        </p:nvSpPr>
        <p:spPr bwMode="auto">
          <a:xfrm>
            <a:off x="11574873" y="2704675"/>
            <a:ext cx="69663" cy="53932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3"/>
                  <a:pt x="11" y="15"/>
                  <a:pt x="7" y="15"/>
                </a:cubicBezTo>
                <a:cubicBezTo>
                  <a:pt x="3" y="15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4" name="Freeform 319">
            <a:extLst>
              <a:ext uri="{FF2B5EF4-FFF2-40B4-BE49-F238E27FC236}">
                <a16:creationId xmlns:a16="http://schemas.microsoft.com/office/drawing/2014/main" xmlns="" id="{4F7AEB82-FC3C-45F6-BFA9-BDB999A09FD0}"/>
              </a:ext>
            </a:extLst>
          </p:cNvPr>
          <p:cNvSpPr>
            <a:spLocks/>
          </p:cNvSpPr>
          <p:nvPr/>
        </p:nvSpPr>
        <p:spPr bwMode="auto">
          <a:xfrm>
            <a:off x="11467010" y="2495691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0" y="2"/>
                  <a:pt x="4" y="0"/>
                  <a:pt x="8" y="0"/>
                </a:cubicBezTo>
                <a:cubicBezTo>
                  <a:pt x="12" y="0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5" name="Freeform 320">
            <a:extLst>
              <a:ext uri="{FF2B5EF4-FFF2-40B4-BE49-F238E27FC236}">
                <a16:creationId xmlns:a16="http://schemas.microsoft.com/office/drawing/2014/main" xmlns="" id="{476E1EDD-B8EB-4084-9CB1-9ECCC1F93DB7}"/>
              </a:ext>
            </a:extLst>
          </p:cNvPr>
          <p:cNvSpPr>
            <a:spLocks/>
          </p:cNvSpPr>
          <p:nvPr/>
        </p:nvSpPr>
        <p:spPr bwMode="auto">
          <a:xfrm>
            <a:off x="10956904" y="2576587"/>
            <a:ext cx="71909" cy="55618"/>
          </a:xfrm>
          <a:custGeom>
            <a:avLst/>
            <a:gdLst>
              <a:gd name="T0" fmla="*/ 14 w 15"/>
              <a:gd name="T1" fmla="*/ 9 h 16"/>
              <a:gd name="T2" fmla="*/ 7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4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4" y="9"/>
                </a:moveTo>
                <a:cubicBezTo>
                  <a:pt x="14" y="13"/>
                  <a:pt x="10" y="16"/>
                  <a:pt x="7" y="15"/>
                </a:cubicBezTo>
                <a:cubicBezTo>
                  <a:pt x="3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6" name="Freeform 321">
            <a:extLst>
              <a:ext uri="{FF2B5EF4-FFF2-40B4-BE49-F238E27FC236}">
                <a16:creationId xmlns:a16="http://schemas.microsoft.com/office/drawing/2014/main" xmlns="" id="{043AC9E6-B7D4-452F-B292-31FCEE546565}"/>
              </a:ext>
            </a:extLst>
          </p:cNvPr>
          <p:cNvSpPr>
            <a:spLocks/>
          </p:cNvSpPr>
          <p:nvPr/>
        </p:nvSpPr>
        <p:spPr bwMode="auto">
          <a:xfrm>
            <a:off x="11298473" y="2804113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0" y="2"/>
                  <a:pt x="4" y="0"/>
                  <a:pt x="8" y="0"/>
                </a:cubicBezTo>
                <a:cubicBezTo>
                  <a:pt x="12" y="0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7" name="Freeform 322">
            <a:extLst>
              <a:ext uri="{FF2B5EF4-FFF2-40B4-BE49-F238E27FC236}">
                <a16:creationId xmlns:a16="http://schemas.microsoft.com/office/drawing/2014/main" xmlns="" id="{29F8EF0B-0C55-410A-8B91-662E4D73BA65}"/>
              </a:ext>
            </a:extLst>
          </p:cNvPr>
          <p:cNvSpPr>
            <a:spLocks/>
          </p:cNvSpPr>
          <p:nvPr/>
        </p:nvSpPr>
        <p:spPr bwMode="auto">
          <a:xfrm>
            <a:off x="10925445" y="2453557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8" name="Freeform 323">
            <a:extLst>
              <a:ext uri="{FF2B5EF4-FFF2-40B4-BE49-F238E27FC236}">
                <a16:creationId xmlns:a16="http://schemas.microsoft.com/office/drawing/2014/main" xmlns="" id="{639C07A4-8268-45AD-8B59-AFE703B7F736}"/>
              </a:ext>
            </a:extLst>
          </p:cNvPr>
          <p:cNvSpPr>
            <a:spLocks/>
          </p:cNvSpPr>
          <p:nvPr/>
        </p:nvSpPr>
        <p:spPr bwMode="auto">
          <a:xfrm>
            <a:off x="10462531" y="2258055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9" name="Freeform 324">
            <a:extLst>
              <a:ext uri="{FF2B5EF4-FFF2-40B4-BE49-F238E27FC236}">
                <a16:creationId xmlns:a16="http://schemas.microsoft.com/office/drawing/2014/main" xmlns="" id="{F80EEB0B-41F0-4D64-A64B-E796AA4C59C3}"/>
              </a:ext>
            </a:extLst>
          </p:cNvPr>
          <p:cNvSpPr>
            <a:spLocks/>
          </p:cNvSpPr>
          <p:nvPr/>
        </p:nvSpPr>
        <p:spPr bwMode="auto">
          <a:xfrm>
            <a:off x="10846795" y="1872105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8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0" name="Freeform 325">
            <a:extLst>
              <a:ext uri="{FF2B5EF4-FFF2-40B4-BE49-F238E27FC236}">
                <a16:creationId xmlns:a16="http://schemas.microsoft.com/office/drawing/2014/main" xmlns="" id="{FD501167-24B8-4782-95C6-1D56CCB422DD}"/>
              </a:ext>
            </a:extLst>
          </p:cNvPr>
          <p:cNvSpPr>
            <a:spLocks/>
          </p:cNvSpPr>
          <p:nvPr/>
        </p:nvSpPr>
        <p:spPr bwMode="auto">
          <a:xfrm>
            <a:off x="9956922" y="2030529"/>
            <a:ext cx="71909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1" name="Freeform 326">
            <a:extLst>
              <a:ext uri="{FF2B5EF4-FFF2-40B4-BE49-F238E27FC236}">
                <a16:creationId xmlns:a16="http://schemas.microsoft.com/office/drawing/2014/main" xmlns="" id="{6ABE779D-0DE9-4BA5-BF3E-BBEE235E7779}"/>
              </a:ext>
            </a:extLst>
          </p:cNvPr>
          <p:cNvSpPr>
            <a:spLocks/>
          </p:cNvSpPr>
          <p:nvPr/>
        </p:nvSpPr>
        <p:spPr bwMode="auto">
          <a:xfrm>
            <a:off x="9779395" y="1791208"/>
            <a:ext cx="71909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0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2" name="Freeform 327">
            <a:extLst>
              <a:ext uri="{FF2B5EF4-FFF2-40B4-BE49-F238E27FC236}">
                <a16:creationId xmlns:a16="http://schemas.microsoft.com/office/drawing/2014/main" xmlns="" id="{0C282616-F6AA-4007-AE0D-3EE86179C408}"/>
              </a:ext>
            </a:extLst>
          </p:cNvPr>
          <p:cNvSpPr>
            <a:spLocks/>
          </p:cNvSpPr>
          <p:nvPr/>
        </p:nvSpPr>
        <p:spPr bwMode="auto">
          <a:xfrm>
            <a:off x="9588389" y="1518179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6" y="15"/>
                </a:cubicBezTo>
                <a:cubicBezTo>
                  <a:pt x="2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3" name="Freeform 328">
            <a:extLst>
              <a:ext uri="{FF2B5EF4-FFF2-40B4-BE49-F238E27FC236}">
                <a16:creationId xmlns:a16="http://schemas.microsoft.com/office/drawing/2014/main" xmlns="" id="{1996A4F0-DCFE-406D-8B45-2DDB73A992A6}"/>
              </a:ext>
            </a:extLst>
          </p:cNvPr>
          <p:cNvSpPr>
            <a:spLocks/>
          </p:cNvSpPr>
          <p:nvPr/>
        </p:nvSpPr>
        <p:spPr bwMode="auto">
          <a:xfrm>
            <a:off x="8774918" y="1920982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1 w 15"/>
              <a:gd name="T5" fmla="*/ 6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1" y="6"/>
                </a:cubicBezTo>
                <a:cubicBezTo>
                  <a:pt x="1" y="3"/>
                  <a:pt x="5" y="0"/>
                  <a:pt x="9" y="0"/>
                </a:cubicBezTo>
                <a:cubicBezTo>
                  <a:pt x="13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4" name="Freeform 329">
            <a:extLst>
              <a:ext uri="{FF2B5EF4-FFF2-40B4-BE49-F238E27FC236}">
                <a16:creationId xmlns:a16="http://schemas.microsoft.com/office/drawing/2014/main" xmlns="" id="{D079C275-5AD2-4E85-803F-ADEC4F6DFABA}"/>
              </a:ext>
            </a:extLst>
          </p:cNvPr>
          <p:cNvSpPr>
            <a:spLocks/>
          </p:cNvSpPr>
          <p:nvPr/>
        </p:nvSpPr>
        <p:spPr bwMode="auto">
          <a:xfrm>
            <a:off x="8934466" y="1819860"/>
            <a:ext cx="69663" cy="52247"/>
          </a:xfrm>
          <a:custGeom>
            <a:avLst/>
            <a:gdLst>
              <a:gd name="T0" fmla="*/ 14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7" y="15"/>
                </a:cubicBezTo>
                <a:cubicBezTo>
                  <a:pt x="3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5" name="Freeform 330">
            <a:extLst>
              <a:ext uri="{FF2B5EF4-FFF2-40B4-BE49-F238E27FC236}">
                <a16:creationId xmlns:a16="http://schemas.microsoft.com/office/drawing/2014/main" xmlns="" id="{80FB8021-ED3D-4DC2-9907-5917B5A32047}"/>
              </a:ext>
            </a:extLst>
          </p:cNvPr>
          <p:cNvSpPr>
            <a:spLocks/>
          </p:cNvSpPr>
          <p:nvPr/>
        </p:nvSpPr>
        <p:spPr bwMode="auto">
          <a:xfrm>
            <a:off x="8691773" y="5022054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6" y="15"/>
                </a:cubicBezTo>
                <a:cubicBezTo>
                  <a:pt x="2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6" name="Freeform 331">
            <a:extLst>
              <a:ext uri="{FF2B5EF4-FFF2-40B4-BE49-F238E27FC236}">
                <a16:creationId xmlns:a16="http://schemas.microsoft.com/office/drawing/2014/main" xmlns="" id="{EEA16FED-26E0-482D-A2CE-BA403667313D}"/>
              </a:ext>
            </a:extLst>
          </p:cNvPr>
          <p:cNvSpPr>
            <a:spLocks/>
          </p:cNvSpPr>
          <p:nvPr/>
        </p:nvSpPr>
        <p:spPr bwMode="auto">
          <a:xfrm>
            <a:off x="8401890" y="4927674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5" y="13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7" name="Freeform 332">
            <a:extLst>
              <a:ext uri="{FF2B5EF4-FFF2-40B4-BE49-F238E27FC236}">
                <a16:creationId xmlns:a16="http://schemas.microsoft.com/office/drawing/2014/main" xmlns="" id="{F5206525-E37F-4D10-AC2A-0CD4005F98EC}"/>
              </a:ext>
            </a:extLst>
          </p:cNvPr>
          <p:cNvSpPr>
            <a:spLocks/>
          </p:cNvSpPr>
          <p:nvPr/>
        </p:nvSpPr>
        <p:spPr bwMode="auto">
          <a:xfrm>
            <a:off x="8518742" y="1501325"/>
            <a:ext cx="69663" cy="52247"/>
          </a:xfrm>
          <a:custGeom>
            <a:avLst/>
            <a:gdLst>
              <a:gd name="T0" fmla="*/ 14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8" name="Freeform 333">
            <a:extLst>
              <a:ext uri="{FF2B5EF4-FFF2-40B4-BE49-F238E27FC236}">
                <a16:creationId xmlns:a16="http://schemas.microsoft.com/office/drawing/2014/main" xmlns="" id="{6DB9ED94-6EE4-4F51-AA63-F243EEBAEEB0}"/>
              </a:ext>
            </a:extLst>
          </p:cNvPr>
          <p:cNvSpPr>
            <a:spLocks/>
          </p:cNvSpPr>
          <p:nvPr/>
        </p:nvSpPr>
        <p:spPr bwMode="auto">
          <a:xfrm>
            <a:off x="8143467" y="1711996"/>
            <a:ext cx="71909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9" name="Freeform 334">
            <a:extLst>
              <a:ext uri="{FF2B5EF4-FFF2-40B4-BE49-F238E27FC236}">
                <a16:creationId xmlns:a16="http://schemas.microsoft.com/office/drawing/2014/main" xmlns="" id="{EABFA581-86CA-44CC-BCA6-71A3D18CD533}"/>
              </a:ext>
            </a:extLst>
          </p:cNvPr>
          <p:cNvSpPr>
            <a:spLocks/>
          </p:cNvSpPr>
          <p:nvPr/>
        </p:nvSpPr>
        <p:spPr bwMode="auto">
          <a:xfrm>
            <a:off x="7999649" y="2011991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0"/>
                </a:cubicBezTo>
                <a:cubicBezTo>
                  <a:pt x="13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0" name="Freeform 335">
            <a:extLst>
              <a:ext uri="{FF2B5EF4-FFF2-40B4-BE49-F238E27FC236}">
                <a16:creationId xmlns:a16="http://schemas.microsoft.com/office/drawing/2014/main" xmlns="" id="{10026BED-E619-4B8E-8DD9-12AFDFD85B9B}"/>
              </a:ext>
            </a:extLst>
          </p:cNvPr>
          <p:cNvSpPr>
            <a:spLocks/>
          </p:cNvSpPr>
          <p:nvPr/>
        </p:nvSpPr>
        <p:spPr bwMode="auto">
          <a:xfrm>
            <a:off x="7350222" y="2005250"/>
            <a:ext cx="74157" cy="52247"/>
          </a:xfrm>
          <a:custGeom>
            <a:avLst/>
            <a:gdLst>
              <a:gd name="T0" fmla="*/ 15 w 16"/>
              <a:gd name="T1" fmla="*/ 8 h 15"/>
              <a:gd name="T2" fmla="*/ 7 w 16"/>
              <a:gd name="T3" fmla="*/ 15 h 15"/>
              <a:gd name="T4" fmla="*/ 1 w 16"/>
              <a:gd name="T5" fmla="*/ 7 h 15"/>
              <a:gd name="T6" fmla="*/ 9 w 16"/>
              <a:gd name="T7" fmla="*/ 1 h 15"/>
              <a:gd name="T8" fmla="*/ 15 w 16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6" y="5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1" name="Freeform 336">
            <a:extLst>
              <a:ext uri="{FF2B5EF4-FFF2-40B4-BE49-F238E27FC236}">
                <a16:creationId xmlns:a16="http://schemas.microsoft.com/office/drawing/2014/main" xmlns="" id="{780F924B-72D4-4A1B-8249-107E7016719C}"/>
              </a:ext>
            </a:extLst>
          </p:cNvPr>
          <p:cNvSpPr>
            <a:spLocks/>
          </p:cNvSpPr>
          <p:nvPr/>
        </p:nvSpPr>
        <p:spPr bwMode="auto">
          <a:xfrm>
            <a:off x="6956970" y="2701305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0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2" name="Freeform 337">
            <a:extLst>
              <a:ext uri="{FF2B5EF4-FFF2-40B4-BE49-F238E27FC236}">
                <a16:creationId xmlns:a16="http://schemas.microsoft.com/office/drawing/2014/main" xmlns="" id="{5BE98203-9FE6-4F59-AEC5-9B8C24B4C50B}"/>
              </a:ext>
            </a:extLst>
          </p:cNvPr>
          <p:cNvSpPr>
            <a:spLocks/>
          </p:cNvSpPr>
          <p:nvPr/>
        </p:nvSpPr>
        <p:spPr bwMode="auto">
          <a:xfrm>
            <a:off x="6714276" y="2996244"/>
            <a:ext cx="69663" cy="55618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3" name="Freeform 338">
            <a:extLst>
              <a:ext uri="{FF2B5EF4-FFF2-40B4-BE49-F238E27FC236}">
                <a16:creationId xmlns:a16="http://schemas.microsoft.com/office/drawing/2014/main" xmlns="" id="{F4C1F327-283F-433F-8DA9-72EA4E3CA3D6}"/>
              </a:ext>
            </a:extLst>
          </p:cNvPr>
          <p:cNvSpPr>
            <a:spLocks/>
          </p:cNvSpPr>
          <p:nvPr/>
        </p:nvSpPr>
        <p:spPr bwMode="auto">
          <a:xfrm>
            <a:off x="9082778" y="1511437"/>
            <a:ext cx="71909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4" name="Freeform 339">
            <a:extLst>
              <a:ext uri="{FF2B5EF4-FFF2-40B4-BE49-F238E27FC236}">
                <a16:creationId xmlns:a16="http://schemas.microsoft.com/office/drawing/2014/main" xmlns="" id="{2E16941D-07D5-47D8-9D29-9FF7D8018938}"/>
              </a:ext>
            </a:extLst>
          </p:cNvPr>
          <p:cNvSpPr>
            <a:spLocks/>
          </p:cNvSpPr>
          <p:nvPr/>
        </p:nvSpPr>
        <p:spPr bwMode="auto">
          <a:xfrm>
            <a:off x="8518742" y="1501325"/>
            <a:ext cx="69663" cy="52247"/>
          </a:xfrm>
          <a:custGeom>
            <a:avLst/>
            <a:gdLst>
              <a:gd name="T0" fmla="*/ 14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5" name="Freeform 340">
            <a:extLst>
              <a:ext uri="{FF2B5EF4-FFF2-40B4-BE49-F238E27FC236}">
                <a16:creationId xmlns:a16="http://schemas.microsoft.com/office/drawing/2014/main" xmlns="" id="{BA21C8D7-B89C-4FAB-94A8-10DD95CD4369}"/>
              </a:ext>
            </a:extLst>
          </p:cNvPr>
          <p:cNvSpPr>
            <a:spLocks/>
          </p:cNvSpPr>
          <p:nvPr/>
        </p:nvSpPr>
        <p:spPr bwMode="auto">
          <a:xfrm>
            <a:off x="8143467" y="1711996"/>
            <a:ext cx="71909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6" name="Freeform 341">
            <a:extLst>
              <a:ext uri="{FF2B5EF4-FFF2-40B4-BE49-F238E27FC236}">
                <a16:creationId xmlns:a16="http://schemas.microsoft.com/office/drawing/2014/main" xmlns="" id="{E79D7C70-0233-46F8-863C-6F8417F2C772}"/>
              </a:ext>
            </a:extLst>
          </p:cNvPr>
          <p:cNvSpPr>
            <a:spLocks/>
          </p:cNvSpPr>
          <p:nvPr/>
        </p:nvSpPr>
        <p:spPr bwMode="auto">
          <a:xfrm>
            <a:off x="7999649" y="2011991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0"/>
                </a:cubicBezTo>
                <a:cubicBezTo>
                  <a:pt x="13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7" name="Freeform 342">
            <a:extLst>
              <a:ext uri="{FF2B5EF4-FFF2-40B4-BE49-F238E27FC236}">
                <a16:creationId xmlns:a16="http://schemas.microsoft.com/office/drawing/2014/main" xmlns="" id="{7E8F96D4-293F-44EA-B9DA-C39F8DD44315}"/>
              </a:ext>
            </a:extLst>
          </p:cNvPr>
          <p:cNvSpPr>
            <a:spLocks/>
          </p:cNvSpPr>
          <p:nvPr/>
        </p:nvSpPr>
        <p:spPr bwMode="auto">
          <a:xfrm>
            <a:off x="7350222" y="2005250"/>
            <a:ext cx="74157" cy="52247"/>
          </a:xfrm>
          <a:custGeom>
            <a:avLst/>
            <a:gdLst>
              <a:gd name="T0" fmla="*/ 15 w 16"/>
              <a:gd name="T1" fmla="*/ 8 h 15"/>
              <a:gd name="T2" fmla="*/ 7 w 16"/>
              <a:gd name="T3" fmla="*/ 15 h 15"/>
              <a:gd name="T4" fmla="*/ 1 w 16"/>
              <a:gd name="T5" fmla="*/ 7 h 15"/>
              <a:gd name="T6" fmla="*/ 9 w 16"/>
              <a:gd name="T7" fmla="*/ 1 h 15"/>
              <a:gd name="T8" fmla="*/ 15 w 16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6" y="5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8" name="Freeform 343">
            <a:extLst>
              <a:ext uri="{FF2B5EF4-FFF2-40B4-BE49-F238E27FC236}">
                <a16:creationId xmlns:a16="http://schemas.microsoft.com/office/drawing/2014/main" xmlns="" id="{BA796178-4CC4-42CB-8EC0-455334C01737}"/>
              </a:ext>
            </a:extLst>
          </p:cNvPr>
          <p:cNvSpPr>
            <a:spLocks/>
          </p:cNvSpPr>
          <p:nvPr/>
        </p:nvSpPr>
        <p:spPr bwMode="auto">
          <a:xfrm>
            <a:off x="6956970" y="2701305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0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9" name="Freeform 344">
            <a:extLst>
              <a:ext uri="{FF2B5EF4-FFF2-40B4-BE49-F238E27FC236}">
                <a16:creationId xmlns:a16="http://schemas.microsoft.com/office/drawing/2014/main" xmlns="" id="{F078D941-2B28-4607-8F17-0C2C34362F08}"/>
              </a:ext>
            </a:extLst>
          </p:cNvPr>
          <p:cNvSpPr>
            <a:spLocks/>
          </p:cNvSpPr>
          <p:nvPr/>
        </p:nvSpPr>
        <p:spPr bwMode="auto">
          <a:xfrm>
            <a:off x="6714276" y="2996244"/>
            <a:ext cx="69663" cy="55618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50" name="Freeform 345">
            <a:extLst>
              <a:ext uri="{FF2B5EF4-FFF2-40B4-BE49-F238E27FC236}">
                <a16:creationId xmlns:a16="http://schemas.microsoft.com/office/drawing/2014/main" xmlns="" id="{76EC1AB6-1AA9-4032-A714-C4B4EADED462}"/>
              </a:ext>
            </a:extLst>
          </p:cNvPr>
          <p:cNvSpPr>
            <a:spLocks/>
          </p:cNvSpPr>
          <p:nvPr/>
        </p:nvSpPr>
        <p:spPr bwMode="auto">
          <a:xfrm>
            <a:off x="9082778" y="1511437"/>
            <a:ext cx="71909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51" name="Freeform 346">
            <a:extLst>
              <a:ext uri="{FF2B5EF4-FFF2-40B4-BE49-F238E27FC236}">
                <a16:creationId xmlns:a16="http://schemas.microsoft.com/office/drawing/2014/main" xmlns="" id="{DB17EF43-32A8-4826-B4C8-7412FCB4003F}"/>
              </a:ext>
            </a:extLst>
          </p:cNvPr>
          <p:cNvSpPr>
            <a:spLocks/>
          </p:cNvSpPr>
          <p:nvPr/>
        </p:nvSpPr>
        <p:spPr bwMode="auto">
          <a:xfrm>
            <a:off x="11141171" y="2025473"/>
            <a:ext cx="69663" cy="53932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669925" y="2557694"/>
            <a:ext cx="7402659" cy="65679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25" y="3495897"/>
            <a:ext cx="7402659" cy="101562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574" name="Freeform 293">
            <a:extLst>
              <a:ext uri="{FF2B5EF4-FFF2-40B4-BE49-F238E27FC236}">
                <a16:creationId xmlns:a16="http://schemas.microsoft.com/office/drawing/2014/main" xmlns="" id="{55CA15B9-5F3C-4096-8406-8303641B14F4}"/>
              </a:ext>
            </a:extLst>
          </p:cNvPr>
          <p:cNvSpPr>
            <a:spLocks/>
          </p:cNvSpPr>
          <p:nvPr userDrawn="1"/>
        </p:nvSpPr>
        <p:spPr bwMode="auto">
          <a:xfrm>
            <a:off x="635030" y="3198281"/>
            <a:ext cx="71909" cy="57302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1 w 15"/>
              <a:gd name="T5" fmla="*/ 7 h 16"/>
              <a:gd name="T6" fmla="*/ 9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2018/11/1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5187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末尾幻灯片">
    <p:bg>
      <p:bgPr>
        <a:gradFill>
          <a:gsLst>
            <a:gs pos="0">
              <a:schemeClr val="bg1"/>
            </a:gs>
            <a:gs pos="68000">
              <a:srgbClr val="EEEEEE"/>
            </a:gs>
            <a:gs pos="100000">
              <a:srgbClr val="D1D1D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矩形 296">
            <a:extLst>
              <a:ext uri="{FF2B5EF4-FFF2-40B4-BE49-F238E27FC236}">
                <a16:creationId xmlns:a16="http://schemas.microsoft.com/office/drawing/2014/main" xmlns="" id="{456CB4B5-068C-4BC9-A4CB-C69DD4C69782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blipFill>
            <a:blip r:embed="rId2" cstate="print"/>
            <a:srcRect/>
            <a:stretch>
              <a:fillRect t="-8797" b="-87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298" name="组合 297">
            <a:extLst>
              <a:ext uri="{FF2B5EF4-FFF2-40B4-BE49-F238E27FC236}">
                <a16:creationId xmlns:a16="http://schemas.microsoft.com/office/drawing/2014/main" xmlns="" id="{2D256B89-D4DC-4831-85D8-10585DAFE219}"/>
              </a:ext>
            </a:extLst>
          </p:cNvPr>
          <p:cNvGrpSpPr/>
          <p:nvPr userDrawn="1"/>
        </p:nvGrpSpPr>
        <p:grpSpPr>
          <a:xfrm>
            <a:off x="1369331" y="0"/>
            <a:ext cx="10360663" cy="6858000"/>
            <a:chOff x="15513050" y="-365126"/>
            <a:chExt cx="7786688" cy="6872289"/>
          </a:xfrm>
        </p:grpSpPr>
        <p:sp>
          <p:nvSpPr>
            <p:cNvPr id="299" name="Freeform 161">
              <a:extLst>
                <a:ext uri="{FF2B5EF4-FFF2-40B4-BE49-F238E27FC236}">
                  <a16:creationId xmlns:a16="http://schemas.microsoft.com/office/drawing/2014/main" xmlns="" id="{EEFBB63C-5815-4AFE-9799-36CEE7DB3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7263" y="3092450"/>
              <a:ext cx="376238" cy="641350"/>
            </a:xfrm>
            <a:custGeom>
              <a:avLst/>
              <a:gdLst>
                <a:gd name="T0" fmla="*/ 1 w 140"/>
                <a:gd name="T1" fmla="*/ 0 h 240"/>
                <a:gd name="T2" fmla="*/ 0 w 140"/>
                <a:gd name="T3" fmla="*/ 0 h 240"/>
                <a:gd name="T4" fmla="*/ 138 w 140"/>
                <a:gd name="T5" fmla="*/ 240 h 240"/>
                <a:gd name="T6" fmla="*/ 140 w 140"/>
                <a:gd name="T7" fmla="*/ 240 h 240"/>
                <a:gd name="T8" fmla="*/ 1 w 140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38" y="240"/>
                    <a:pt x="138" y="240"/>
                    <a:pt x="138" y="240"/>
                  </a:cubicBezTo>
                  <a:cubicBezTo>
                    <a:pt x="139" y="240"/>
                    <a:pt x="139" y="240"/>
                    <a:pt x="140" y="2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0" name="Freeform 162">
              <a:extLst>
                <a:ext uri="{FF2B5EF4-FFF2-40B4-BE49-F238E27FC236}">
                  <a16:creationId xmlns:a16="http://schemas.microsoft.com/office/drawing/2014/main" xmlns="" id="{9AE9DE0B-F021-4B05-B71B-F13EDAD0E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3513" y="3795713"/>
              <a:ext cx="1144588" cy="1328738"/>
            </a:xfrm>
            <a:custGeom>
              <a:avLst/>
              <a:gdLst>
                <a:gd name="T0" fmla="*/ 0 w 428"/>
                <a:gd name="T1" fmla="*/ 496 h 497"/>
                <a:gd name="T2" fmla="*/ 1 w 428"/>
                <a:gd name="T3" fmla="*/ 497 h 497"/>
                <a:gd name="T4" fmla="*/ 428 w 428"/>
                <a:gd name="T5" fmla="*/ 0 h 497"/>
                <a:gd name="T6" fmla="*/ 427 w 428"/>
                <a:gd name="T7" fmla="*/ 0 h 497"/>
                <a:gd name="T8" fmla="*/ 0 w 428"/>
                <a:gd name="T9" fmla="*/ 49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497">
                  <a:moveTo>
                    <a:pt x="0" y="496"/>
                  </a:moveTo>
                  <a:cubicBezTo>
                    <a:pt x="1" y="497"/>
                    <a:pt x="1" y="497"/>
                    <a:pt x="1" y="497"/>
                  </a:cubicBezTo>
                  <a:cubicBezTo>
                    <a:pt x="428" y="0"/>
                    <a:pt x="428" y="0"/>
                    <a:pt x="428" y="0"/>
                  </a:cubicBezTo>
                  <a:cubicBezTo>
                    <a:pt x="428" y="0"/>
                    <a:pt x="427" y="0"/>
                    <a:pt x="427" y="0"/>
                  </a:cubicBezTo>
                  <a:lnTo>
                    <a:pt x="0" y="4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1" name="Freeform 163">
              <a:extLst>
                <a:ext uri="{FF2B5EF4-FFF2-40B4-BE49-F238E27FC236}">
                  <a16:creationId xmlns:a16="http://schemas.microsoft.com/office/drawing/2014/main" xmlns="" id="{8F48560F-4B01-48BE-8F78-BED2B9AFE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0338" y="5175250"/>
              <a:ext cx="334963" cy="122238"/>
            </a:xfrm>
            <a:custGeom>
              <a:avLst/>
              <a:gdLst>
                <a:gd name="T0" fmla="*/ 124 w 125"/>
                <a:gd name="T1" fmla="*/ 46 h 46"/>
                <a:gd name="T2" fmla="*/ 125 w 125"/>
                <a:gd name="T3" fmla="*/ 45 h 46"/>
                <a:gd name="T4" fmla="*/ 2 w 125"/>
                <a:gd name="T5" fmla="*/ 0 h 46"/>
                <a:gd name="T6" fmla="*/ 0 w 125"/>
                <a:gd name="T7" fmla="*/ 1 h 46"/>
                <a:gd name="T8" fmla="*/ 124 w 12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46">
                  <a:moveTo>
                    <a:pt x="124" y="46"/>
                  </a:moveTo>
                  <a:cubicBezTo>
                    <a:pt x="124" y="46"/>
                    <a:pt x="125" y="45"/>
                    <a:pt x="125" y="4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lnTo>
                    <a:pt x="1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2" name="Freeform 164">
              <a:extLst>
                <a:ext uri="{FF2B5EF4-FFF2-40B4-BE49-F238E27FC236}">
                  <a16:creationId xmlns:a16="http://schemas.microsoft.com/office/drawing/2014/main" xmlns="" id="{8E91784F-A849-40A4-811E-0BFF83F56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1138" y="5338763"/>
              <a:ext cx="304800" cy="1092200"/>
            </a:xfrm>
            <a:custGeom>
              <a:avLst/>
              <a:gdLst>
                <a:gd name="T0" fmla="*/ 113 w 114"/>
                <a:gd name="T1" fmla="*/ 0 h 409"/>
                <a:gd name="T2" fmla="*/ 0 w 114"/>
                <a:gd name="T3" fmla="*/ 409 h 409"/>
                <a:gd name="T4" fmla="*/ 1 w 114"/>
                <a:gd name="T5" fmla="*/ 408 h 409"/>
                <a:gd name="T6" fmla="*/ 114 w 114"/>
                <a:gd name="T7" fmla="*/ 1 h 409"/>
                <a:gd name="T8" fmla="*/ 114 w 114"/>
                <a:gd name="T9" fmla="*/ 1 h 409"/>
                <a:gd name="T10" fmla="*/ 113 w 114"/>
                <a:gd name="T1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09">
                  <a:moveTo>
                    <a:pt x="113" y="0"/>
                  </a:moveTo>
                  <a:cubicBezTo>
                    <a:pt x="0" y="409"/>
                    <a:pt x="0" y="409"/>
                    <a:pt x="0" y="409"/>
                  </a:cubicBezTo>
                  <a:cubicBezTo>
                    <a:pt x="0" y="409"/>
                    <a:pt x="1" y="408"/>
                    <a:pt x="1" y="40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3" y="1"/>
                    <a:pt x="113" y="1"/>
                    <a:pt x="1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3" name="Freeform 165">
              <a:extLst>
                <a:ext uri="{FF2B5EF4-FFF2-40B4-BE49-F238E27FC236}">
                  <a16:creationId xmlns:a16="http://schemas.microsoft.com/office/drawing/2014/main" xmlns="" id="{BB73A586-ED9F-48C6-A4DD-D7C8A6F1B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7575" y="3014662"/>
              <a:ext cx="80963" cy="77788"/>
            </a:xfrm>
            <a:custGeom>
              <a:avLst/>
              <a:gdLst>
                <a:gd name="T0" fmla="*/ 28 w 30"/>
                <a:gd name="T1" fmla="*/ 20 h 29"/>
                <a:gd name="T2" fmla="*/ 20 w 30"/>
                <a:gd name="T3" fmla="*/ 3 h 29"/>
                <a:gd name="T4" fmla="*/ 3 w 30"/>
                <a:gd name="T5" fmla="*/ 11 h 29"/>
                <a:gd name="T6" fmla="*/ 11 w 30"/>
                <a:gd name="T7" fmla="*/ 28 h 29"/>
                <a:gd name="T8" fmla="*/ 15 w 30"/>
                <a:gd name="T9" fmla="*/ 29 h 29"/>
                <a:gd name="T10" fmla="*/ 16 w 30"/>
                <a:gd name="T11" fmla="*/ 29 h 29"/>
                <a:gd name="T12" fmla="*/ 28 w 30"/>
                <a:gd name="T1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">
                  <a:moveTo>
                    <a:pt x="28" y="20"/>
                  </a:moveTo>
                  <a:cubicBezTo>
                    <a:pt x="30" y="13"/>
                    <a:pt x="27" y="5"/>
                    <a:pt x="20" y="3"/>
                  </a:cubicBezTo>
                  <a:cubicBezTo>
                    <a:pt x="13" y="0"/>
                    <a:pt x="5" y="4"/>
                    <a:pt x="3" y="11"/>
                  </a:cubicBezTo>
                  <a:cubicBezTo>
                    <a:pt x="0" y="18"/>
                    <a:pt x="4" y="25"/>
                    <a:pt x="11" y="28"/>
                  </a:cubicBezTo>
                  <a:cubicBezTo>
                    <a:pt x="12" y="28"/>
                    <a:pt x="13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cubicBezTo>
                    <a:pt x="21" y="28"/>
                    <a:pt x="26" y="25"/>
                    <a:pt x="28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4" name="Freeform 166">
              <a:extLst>
                <a:ext uri="{FF2B5EF4-FFF2-40B4-BE49-F238E27FC236}">
                  <a16:creationId xmlns:a16="http://schemas.microsoft.com/office/drawing/2014/main" xmlns="" id="{2ACB9A7E-BBE9-4C2A-99C7-8F4AD03D5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2225" y="3733800"/>
              <a:ext cx="77788" cy="74613"/>
            </a:xfrm>
            <a:custGeom>
              <a:avLst/>
              <a:gdLst>
                <a:gd name="T0" fmla="*/ 19 w 29"/>
                <a:gd name="T1" fmla="*/ 0 h 28"/>
                <a:gd name="T2" fmla="*/ 15 w 29"/>
                <a:gd name="T3" fmla="*/ 0 h 28"/>
                <a:gd name="T4" fmla="*/ 13 w 29"/>
                <a:gd name="T5" fmla="*/ 0 h 28"/>
                <a:gd name="T6" fmla="*/ 2 w 29"/>
                <a:gd name="T7" fmla="*/ 8 h 28"/>
                <a:gd name="T8" fmla="*/ 5 w 29"/>
                <a:gd name="T9" fmla="*/ 23 h 28"/>
                <a:gd name="T10" fmla="*/ 6 w 29"/>
                <a:gd name="T11" fmla="*/ 23 h 28"/>
                <a:gd name="T12" fmla="*/ 10 w 29"/>
                <a:gd name="T13" fmla="*/ 25 h 28"/>
                <a:gd name="T14" fmla="*/ 27 w 29"/>
                <a:gd name="T15" fmla="*/ 17 h 28"/>
                <a:gd name="T16" fmla="*/ 19 w 2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0"/>
                    <a:pt x="3" y="3"/>
                    <a:pt x="2" y="8"/>
                  </a:cubicBezTo>
                  <a:cubicBezTo>
                    <a:pt x="0" y="13"/>
                    <a:pt x="1" y="19"/>
                    <a:pt x="5" y="23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4"/>
                    <a:pt x="8" y="25"/>
                    <a:pt x="10" y="25"/>
                  </a:cubicBezTo>
                  <a:cubicBezTo>
                    <a:pt x="17" y="28"/>
                    <a:pt x="24" y="24"/>
                    <a:pt x="27" y="17"/>
                  </a:cubicBezTo>
                  <a:cubicBezTo>
                    <a:pt x="29" y="11"/>
                    <a:pt x="26" y="3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5" name="Freeform 167">
              <a:extLst>
                <a:ext uri="{FF2B5EF4-FFF2-40B4-BE49-F238E27FC236}">
                  <a16:creationId xmlns:a16="http://schemas.microsoft.com/office/drawing/2014/main" xmlns="" id="{A4514EB8-C729-4E0D-B152-34A3A8C13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1600" y="5110163"/>
              <a:ext cx="77788" cy="77788"/>
            </a:xfrm>
            <a:custGeom>
              <a:avLst/>
              <a:gdLst>
                <a:gd name="T0" fmla="*/ 19 w 29"/>
                <a:gd name="T1" fmla="*/ 2 h 29"/>
                <a:gd name="T2" fmla="*/ 2 w 29"/>
                <a:gd name="T3" fmla="*/ 10 h 29"/>
                <a:gd name="T4" fmla="*/ 10 w 29"/>
                <a:gd name="T5" fmla="*/ 27 h 29"/>
                <a:gd name="T6" fmla="*/ 22 w 29"/>
                <a:gd name="T7" fmla="*/ 25 h 29"/>
                <a:gd name="T8" fmla="*/ 24 w 29"/>
                <a:gd name="T9" fmla="*/ 24 h 29"/>
                <a:gd name="T10" fmla="*/ 27 w 29"/>
                <a:gd name="T11" fmla="*/ 19 h 29"/>
                <a:gd name="T12" fmla="*/ 24 w 29"/>
                <a:gd name="T13" fmla="*/ 5 h 29"/>
                <a:gd name="T14" fmla="*/ 23 w 29"/>
                <a:gd name="T15" fmla="*/ 4 h 29"/>
                <a:gd name="T16" fmla="*/ 19 w 29"/>
                <a:gd name="T1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19" y="2"/>
                  </a:moveTo>
                  <a:cubicBezTo>
                    <a:pt x="12" y="0"/>
                    <a:pt x="5" y="3"/>
                    <a:pt x="2" y="10"/>
                  </a:cubicBezTo>
                  <a:cubicBezTo>
                    <a:pt x="0" y="17"/>
                    <a:pt x="3" y="25"/>
                    <a:pt x="10" y="27"/>
                  </a:cubicBezTo>
                  <a:cubicBezTo>
                    <a:pt x="14" y="29"/>
                    <a:pt x="19" y="28"/>
                    <a:pt x="22" y="25"/>
                  </a:cubicBezTo>
                  <a:cubicBezTo>
                    <a:pt x="23" y="25"/>
                    <a:pt x="23" y="25"/>
                    <a:pt x="24" y="24"/>
                  </a:cubicBezTo>
                  <a:cubicBezTo>
                    <a:pt x="25" y="23"/>
                    <a:pt x="27" y="21"/>
                    <a:pt x="27" y="19"/>
                  </a:cubicBezTo>
                  <a:cubicBezTo>
                    <a:pt x="29" y="14"/>
                    <a:pt x="28" y="9"/>
                    <a:pt x="24" y="5"/>
                  </a:cubicBezTo>
                  <a:cubicBezTo>
                    <a:pt x="24" y="5"/>
                    <a:pt x="24" y="5"/>
                    <a:pt x="23" y="4"/>
                  </a:cubicBezTo>
                  <a:cubicBezTo>
                    <a:pt x="22" y="3"/>
                    <a:pt x="21" y="3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6" name="Freeform 168">
              <a:extLst>
                <a:ext uri="{FF2B5EF4-FFF2-40B4-BE49-F238E27FC236}">
                  <a16:creationId xmlns:a16="http://schemas.microsoft.com/office/drawing/2014/main" xmlns="" id="{DC7CE14E-1C74-44DC-B2AE-0A3F8CAF9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8950" y="5265738"/>
              <a:ext cx="77788" cy="80963"/>
            </a:xfrm>
            <a:custGeom>
              <a:avLst/>
              <a:gdLst>
                <a:gd name="T0" fmla="*/ 9 w 29"/>
                <a:gd name="T1" fmla="*/ 27 h 30"/>
                <a:gd name="T2" fmla="*/ 10 w 29"/>
                <a:gd name="T3" fmla="*/ 28 h 30"/>
                <a:gd name="T4" fmla="*/ 10 w 29"/>
                <a:gd name="T5" fmla="*/ 28 h 30"/>
                <a:gd name="T6" fmla="*/ 27 w 29"/>
                <a:gd name="T7" fmla="*/ 20 h 30"/>
                <a:gd name="T8" fmla="*/ 19 w 29"/>
                <a:gd name="T9" fmla="*/ 3 h 30"/>
                <a:gd name="T10" fmla="*/ 2 w 29"/>
                <a:gd name="T11" fmla="*/ 11 h 30"/>
                <a:gd name="T12" fmla="*/ 2 w 29"/>
                <a:gd name="T13" fmla="*/ 11 h 30"/>
                <a:gd name="T14" fmla="*/ 1 w 29"/>
                <a:gd name="T15" fmla="*/ 12 h 30"/>
                <a:gd name="T16" fmla="*/ 9 w 29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9" y="27"/>
                  </a:move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7" y="30"/>
                    <a:pt x="24" y="27"/>
                    <a:pt x="27" y="20"/>
                  </a:cubicBezTo>
                  <a:cubicBezTo>
                    <a:pt x="29" y="13"/>
                    <a:pt x="26" y="5"/>
                    <a:pt x="19" y="3"/>
                  </a:cubicBezTo>
                  <a:cubicBezTo>
                    <a:pt x="12" y="0"/>
                    <a:pt x="4" y="4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0" y="19"/>
                    <a:pt x="3" y="25"/>
                    <a:pt x="9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7" name="Freeform 169">
              <a:extLst>
                <a:ext uri="{FF2B5EF4-FFF2-40B4-BE49-F238E27FC236}">
                  <a16:creationId xmlns:a16="http://schemas.microsoft.com/office/drawing/2014/main" xmlns="" id="{72AC6A2E-0E08-4918-B737-9A07362C4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4150" y="6426200"/>
              <a:ext cx="82550" cy="77788"/>
            </a:xfrm>
            <a:custGeom>
              <a:avLst/>
              <a:gdLst>
                <a:gd name="T0" fmla="*/ 10 w 31"/>
                <a:gd name="T1" fmla="*/ 2 h 29"/>
                <a:gd name="T2" fmla="*/ 3 w 31"/>
                <a:gd name="T3" fmla="*/ 9 h 29"/>
                <a:gd name="T4" fmla="*/ 11 w 31"/>
                <a:gd name="T5" fmla="*/ 27 h 29"/>
                <a:gd name="T6" fmla="*/ 28 w 31"/>
                <a:gd name="T7" fmla="*/ 19 h 29"/>
                <a:gd name="T8" fmla="*/ 20 w 31"/>
                <a:gd name="T9" fmla="*/ 1 h 29"/>
                <a:gd name="T10" fmla="*/ 11 w 31"/>
                <a:gd name="T11" fmla="*/ 1 h 29"/>
                <a:gd name="T12" fmla="*/ 10 w 31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9">
                  <a:moveTo>
                    <a:pt x="10" y="2"/>
                  </a:moveTo>
                  <a:cubicBezTo>
                    <a:pt x="7" y="3"/>
                    <a:pt x="4" y="6"/>
                    <a:pt x="3" y="9"/>
                  </a:cubicBezTo>
                  <a:cubicBezTo>
                    <a:pt x="0" y="16"/>
                    <a:pt x="4" y="24"/>
                    <a:pt x="11" y="27"/>
                  </a:cubicBezTo>
                  <a:cubicBezTo>
                    <a:pt x="18" y="29"/>
                    <a:pt x="25" y="25"/>
                    <a:pt x="28" y="19"/>
                  </a:cubicBezTo>
                  <a:cubicBezTo>
                    <a:pt x="31" y="12"/>
                    <a:pt x="27" y="4"/>
                    <a:pt x="20" y="1"/>
                  </a:cubicBezTo>
                  <a:cubicBezTo>
                    <a:pt x="17" y="0"/>
                    <a:pt x="14" y="0"/>
                    <a:pt x="11" y="1"/>
                  </a:cubicBezTo>
                  <a:cubicBezTo>
                    <a:pt x="11" y="1"/>
                    <a:pt x="10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8" name="Freeform 170">
              <a:extLst>
                <a:ext uri="{FF2B5EF4-FFF2-40B4-BE49-F238E27FC236}">
                  <a16:creationId xmlns:a16="http://schemas.microsoft.com/office/drawing/2014/main" xmlns="" id="{24C5E4A7-34DF-47DA-A3ED-FDB083309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3363" y="1846262"/>
              <a:ext cx="93663" cy="735013"/>
            </a:xfrm>
            <a:custGeom>
              <a:avLst/>
              <a:gdLst>
                <a:gd name="T0" fmla="*/ 1 w 35"/>
                <a:gd name="T1" fmla="*/ 0 h 275"/>
                <a:gd name="T2" fmla="*/ 0 w 35"/>
                <a:gd name="T3" fmla="*/ 0 h 275"/>
                <a:gd name="T4" fmla="*/ 33 w 35"/>
                <a:gd name="T5" fmla="*/ 275 h 275"/>
                <a:gd name="T6" fmla="*/ 35 w 35"/>
                <a:gd name="T7" fmla="*/ 275 h 275"/>
                <a:gd name="T8" fmla="*/ 1 w 35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5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3" y="275"/>
                    <a:pt x="33" y="275"/>
                    <a:pt x="33" y="275"/>
                  </a:cubicBezTo>
                  <a:cubicBezTo>
                    <a:pt x="34" y="275"/>
                    <a:pt x="34" y="275"/>
                    <a:pt x="35" y="2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9" name="Freeform 171">
              <a:extLst>
                <a:ext uri="{FF2B5EF4-FFF2-40B4-BE49-F238E27FC236}">
                  <a16:creationId xmlns:a16="http://schemas.microsoft.com/office/drawing/2014/main" xmlns="" id="{80F901EC-EB00-4102-BE57-CBECB7A5D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4600" y="2630487"/>
              <a:ext cx="1574800" cy="777875"/>
            </a:xfrm>
            <a:custGeom>
              <a:avLst/>
              <a:gdLst>
                <a:gd name="T0" fmla="*/ 0 w 588"/>
                <a:gd name="T1" fmla="*/ 289 h 291"/>
                <a:gd name="T2" fmla="*/ 1 w 588"/>
                <a:gd name="T3" fmla="*/ 291 h 291"/>
                <a:gd name="T4" fmla="*/ 588 w 588"/>
                <a:gd name="T5" fmla="*/ 1 h 291"/>
                <a:gd name="T6" fmla="*/ 588 w 588"/>
                <a:gd name="T7" fmla="*/ 0 h 291"/>
                <a:gd name="T8" fmla="*/ 0 w 588"/>
                <a:gd name="T9" fmla="*/ 28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291">
                  <a:moveTo>
                    <a:pt x="0" y="289"/>
                  </a:moveTo>
                  <a:cubicBezTo>
                    <a:pt x="0" y="290"/>
                    <a:pt x="1" y="290"/>
                    <a:pt x="1" y="291"/>
                  </a:cubicBezTo>
                  <a:cubicBezTo>
                    <a:pt x="588" y="1"/>
                    <a:pt x="588" y="1"/>
                    <a:pt x="588" y="1"/>
                  </a:cubicBezTo>
                  <a:cubicBezTo>
                    <a:pt x="588" y="1"/>
                    <a:pt x="588" y="0"/>
                    <a:pt x="588" y="0"/>
                  </a:cubicBezTo>
                  <a:lnTo>
                    <a:pt x="0" y="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0" name="Freeform 172">
              <a:extLst>
                <a:ext uri="{FF2B5EF4-FFF2-40B4-BE49-F238E27FC236}">
                  <a16:creationId xmlns:a16="http://schemas.microsoft.com/office/drawing/2014/main" xmlns="" id="{7EEBC94E-DC4F-48B8-88AA-1F4669BB4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0788" y="3452813"/>
              <a:ext cx="258763" cy="244475"/>
            </a:xfrm>
            <a:custGeom>
              <a:avLst/>
              <a:gdLst>
                <a:gd name="T0" fmla="*/ 97 w 97"/>
                <a:gd name="T1" fmla="*/ 91 h 91"/>
                <a:gd name="T2" fmla="*/ 97 w 97"/>
                <a:gd name="T3" fmla="*/ 89 h 91"/>
                <a:gd name="T4" fmla="*/ 2 w 97"/>
                <a:gd name="T5" fmla="*/ 0 h 91"/>
                <a:gd name="T6" fmla="*/ 0 w 97"/>
                <a:gd name="T7" fmla="*/ 1 h 91"/>
                <a:gd name="T8" fmla="*/ 97 w 97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1">
                  <a:moveTo>
                    <a:pt x="97" y="91"/>
                  </a:moveTo>
                  <a:cubicBezTo>
                    <a:pt x="97" y="90"/>
                    <a:pt x="97" y="90"/>
                    <a:pt x="97" y="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97" y="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1" name="Freeform 173">
              <a:extLst>
                <a:ext uri="{FF2B5EF4-FFF2-40B4-BE49-F238E27FC236}">
                  <a16:creationId xmlns:a16="http://schemas.microsoft.com/office/drawing/2014/main" xmlns="" id="{94270DC6-BC20-4850-B585-1D2D03099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3113" y="3738563"/>
              <a:ext cx="709613" cy="889000"/>
            </a:xfrm>
            <a:custGeom>
              <a:avLst/>
              <a:gdLst>
                <a:gd name="T0" fmla="*/ 264 w 265"/>
                <a:gd name="T1" fmla="*/ 0 h 332"/>
                <a:gd name="T2" fmla="*/ 0 w 265"/>
                <a:gd name="T3" fmla="*/ 332 h 332"/>
                <a:gd name="T4" fmla="*/ 2 w 265"/>
                <a:gd name="T5" fmla="*/ 332 h 332"/>
                <a:gd name="T6" fmla="*/ 265 w 265"/>
                <a:gd name="T7" fmla="*/ 1 h 332"/>
                <a:gd name="T8" fmla="*/ 265 w 265"/>
                <a:gd name="T9" fmla="*/ 1 h 332"/>
                <a:gd name="T10" fmla="*/ 264 w 265"/>
                <a:gd name="T1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332">
                  <a:moveTo>
                    <a:pt x="264" y="0"/>
                  </a:move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2" y="332"/>
                    <a:pt x="2" y="332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0"/>
                    <a:pt x="2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2" name="Freeform 174">
              <a:extLst>
                <a:ext uri="{FF2B5EF4-FFF2-40B4-BE49-F238E27FC236}">
                  <a16:creationId xmlns:a16="http://schemas.microsoft.com/office/drawing/2014/main" xmlns="" id="{3F80F97B-BEF7-4835-98A0-7BC6E48CB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9550" y="1774825"/>
              <a:ext cx="77788" cy="76200"/>
            </a:xfrm>
            <a:custGeom>
              <a:avLst/>
              <a:gdLst>
                <a:gd name="T0" fmla="*/ 24 w 29"/>
                <a:gd name="T1" fmla="*/ 24 h 29"/>
                <a:gd name="T2" fmla="*/ 24 w 29"/>
                <a:gd name="T3" fmla="*/ 5 h 29"/>
                <a:gd name="T4" fmla="*/ 5 w 29"/>
                <a:gd name="T5" fmla="*/ 6 h 29"/>
                <a:gd name="T6" fmla="*/ 5 w 29"/>
                <a:gd name="T7" fmla="*/ 25 h 29"/>
                <a:gd name="T8" fmla="*/ 9 w 29"/>
                <a:gd name="T9" fmla="*/ 27 h 29"/>
                <a:gd name="T10" fmla="*/ 10 w 29"/>
                <a:gd name="T11" fmla="*/ 27 h 29"/>
                <a:gd name="T12" fmla="*/ 24 w 29"/>
                <a:gd name="T13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24" y="24"/>
                  </a:moveTo>
                  <a:cubicBezTo>
                    <a:pt x="29" y="18"/>
                    <a:pt x="29" y="10"/>
                    <a:pt x="24" y="5"/>
                  </a:cubicBezTo>
                  <a:cubicBezTo>
                    <a:pt x="18" y="0"/>
                    <a:pt x="10" y="0"/>
                    <a:pt x="5" y="6"/>
                  </a:cubicBezTo>
                  <a:cubicBezTo>
                    <a:pt x="0" y="11"/>
                    <a:pt x="0" y="19"/>
                    <a:pt x="5" y="25"/>
                  </a:cubicBezTo>
                  <a:cubicBezTo>
                    <a:pt x="6" y="25"/>
                    <a:pt x="8" y="26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5" y="29"/>
                    <a:pt x="20" y="28"/>
                    <a:pt x="2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3" name="Freeform 175">
              <a:extLst>
                <a:ext uri="{FF2B5EF4-FFF2-40B4-BE49-F238E27FC236}">
                  <a16:creationId xmlns:a16="http://schemas.microsoft.com/office/drawing/2014/main" xmlns="" id="{F8A8D9F6-9CF9-4284-9821-D1B7715C2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3050" y="2576512"/>
              <a:ext cx="77788" cy="77788"/>
            </a:xfrm>
            <a:custGeom>
              <a:avLst/>
              <a:gdLst>
                <a:gd name="T0" fmla="*/ 23 w 29"/>
                <a:gd name="T1" fmla="*/ 5 h 29"/>
                <a:gd name="T2" fmla="*/ 20 w 29"/>
                <a:gd name="T3" fmla="*/ 2 h 29"/>
                <a:gd name="T4" fmla="*/ 18 w 29"/>
                <a:gd name="T5" fmla="*/ 2 h 29"/>
                <a:gd name="T6" fmla="*/ 4 w 29"/>
                <a:gd name="T7" fmla="*/ 5 h 29"/>
                <a:gd name="T8" fmla="*/ 2 w 29"/>
                <a:gd name="T9" fmla="*/ 20 h 29"/>
                <a:gd name="T10" fmla="*/ 2 w 29"/>
                <a:gd name="T11" fmla="*/ 21 h 29"/>
                <a:gd name="T12" fmla="*/ 5 w 29"/>
                <a:gd name="T13" fmla="*/ 24 h 29"/>
                <a:gd name="T14" fmla="*/ 24 w 29"/>
                <a:gd name="T15" fmla="*/ 24 h 29"/>
                <a:gd name="T16" fmla="*/ 23 w 29"/>
                <a:gd name="T17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3" y="5"/>
                  </a:moveTo>
                  <a:cubicBezTo>
                    <a:pt x="22" y="4"/>
                    <a:pt x="21" y="3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3" y="0"/>
                    <a:pt x="8" y="1"/>
                    <a:pt x="4" y="5"/>
                  </a:cubicBezTo>
                  <a:cubicBezTo>
                    <a:pt x="0" y="9"/>
                    <a:pt x="0" y="15"/>
                    <a:pt x="2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2"/>
                    <a:pt x="4" y="23"/>
                    <a:pt x="5" y="24"/>
                  </a:cubicBezTo>
                  <a:cubicBezTo>
                    <a:pt x="10" y="29"/>
                    <a:pt x="19" y="29"/>
                    <a:pt x="24" y="24"/>
                  </a:cubicBezTo>
                  <a:cubicBezTo>
                    <a:pt x="29" y="18"/>
                    <a:pt x="28" y="10"/>
                    <a:pt x="23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4" name="Freeform 176">
              <a:extLst>
                <a:ext uri="{FF2B5EF4-FFF2-40B4-BE49-F238E27FC236}">
                  <a16:creationId xmlns:a16="http://schemas.microsoft.com/office/drawing/2014/main" xmlns="" id="{1EAD87E0-09DD-4727-AF83-F3DA7B089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4750" y="3381375"/>
              <a:ext cx="77788" cy="74613"/>
            </a:xfrm>
            <a:custGeom>
              <a:avLst/>
              <a:gdLst>
                <a:gd name="T0" fmla="*/ 24 w 29"/>
                <a:gd name="T1" fmla="*/ 5 h 28"/>
                <a:gd name="T2" fmla="*/ 5 w 29"/>
                <a:gd name="T3" fmla="*/ 5 h 28"/>
                <a:gd name="T4" fmla="*/ 5 w 29"/>
                <a:gd name="T5" fmla="*/ 24 h 28"/>
                <a:gd name="T6" fmla="*/ 17 w 29"/>
                <a:gd name="T7" fmla="*/ 28 h 28"/>
                <a:gd name="T8" fmla="*/ 19 w 29"/>
                <a:gd name="T9" fmla="*/ 27 h 28"/>
                <a:gd name="T10" fmla="*/ 24 w 29"/>
                <a:gd name="T11" fmla="*/ 24 h 28"/>
                <a:gd name="T12" fmla="*/ 27 w 29"/>
                <a:gd name="T13" fmla="*/ 10 h 28"/>
                <a:gd name="T14" fmla="*/ 26 w 29"/>
                <a:gd name="T15" fmla="*/ 8 h 28"/>
                <a:gd name="T16" fmla="*/ 24 w 29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24" y="5"/>
                  </a:moveTo>
                  <a:cubicBezTo>
                    <a:pt x="18" y="0"/>
                    <a:pt x="10" y="0"/>
                    <a:pt x="5" y="5"/>
                  </a:cubicBezTo>
                  <a:cubicBezTo>
                    <a:pt x="0" y="11"/>
                    <a:pt x="0" y="19"/>
                    <a:pt x="5" y="24"/>
                  </a:cubicBezTo>
                  <a:cubicBezTo>
                    <a:pt x="9" y="27"/>
                    <a:pt x="13" y="28"/>
                    <a:pt x="17" y="28"/>
                  </a:cubicBezTo>
                  <a:cubicBezTo>
                    <a:pt x="18" y="27"/>
                    <a:pt x="18" y="27"/>
                    <a:pt x="19" y="27"/>
                  </a:cubicBezTo>
                  <a:cubicBezTo>
                    <a:pt x="21" y="26"/>
                    <a:pt x="23" y="25"/>
                    <a:pt x="24" y="24"/>
                  </a:cubicBezTo>
                  <a:cubicBezTo>
                    <a:pt x="28" y="20"/>
                    <a:pt x="29" y="14"/>
                    <a:pt x="27" y="10"/>
                  </a:cubicBezTo>
                  <a:cubicBezTo>
                    <a:pt x="27" y="9"/>
                    <a:pt x="26" y="9"/>
                    <a:pt x="26" y="8"/>
                  </a:cubicBezTo>
                  <a:cubicBezTo>
                    <a:pt x="26" y="7"/>
                    <a:pt x="25" y="6"/>
                    <a:pt x="2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5" name="Freeform 177">
              <a:extLst>
                <a:ext uri="{FF2B5EF4-FFF2-40B4-BE49-F238E27FC236}">
                  <a16:creationId xmlns:a16="http://schemas.microsoft.com/office/drawing/2014/main" xmlns="" id="{D1F93F78-0E45-4422-A566-8E27EC343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0025" y="3678238"/>
              <a:ext cx="77788" cy="77788"/>
            </a:xfrm>
            <a:custGeom>
              <a:avLst/>
              <a:gdLst>
                <a:gd name="T0" fmla="*/ 4 w 29"/>
                <a:gd name="T1" fmla="*/ 23 h 29"/>
                <a:gd name="T2" fmla="*/ 5 w 29"/>
                <a:gd name="T3" fmla="*/ 24 h 29"/>
                <a:gd name="T4" fmla="*/ 5 w 29"/>
                <a:gd name="T5" fmla="*/ 24 h 29"/>
                <a:gd name="T6" fmla="*/ 24 w 29"/>
                <a:gd name="T7" fmla="*/ 23 h 29"/>
                <a:gd name="T8" fmla="*/ 23 w 29"/>
                <a:gd name="T9" fmla="*/ 5 h 29"/>
                <a:gd name="T10" fmla="*/ 5 w 29"/>
                <a:gd name="T11" fmla="*/ 5 h 29"/>
                <a:gd name="T12" fmla="*/ 4 w 29"/>
                <a:gd name="T13" fmla="*/ 5 h 29"/>
                <a:gd name="T14" fmla="*/ 4 w 29"/>
                <a:gd name="T15" fmla="*/ 7 h 29"/>
                <a:gd name="T16" fmla="*/ 4 w 29"/>
                <a:gd name="T1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4" y="23"/>
                  </a:move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11" y="29"/>
                    <a:pt x="19" y="29"/>
                    <a:pt x="24" y="23"/>
                  </a:cubicBezTo>
                  <a:cubicBezTo>
                    <a:pt x="29" y="18"/>
                    <a:pt x="29" y="10"/>
                    <a:pt x="23" y="5"/>
                  </a:cubicBezTo>
                  <a:cubicBezTo>
                    <a:pt x="18" y="0"/>
                    <a:pt x="10" y="0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0" y="12"/>
                    <a:pt x="0" y="18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6" name="Freeform 178">
              <a:extLst>
                <a:ext uri="{FF2B5EF4-FFF2-40B4-BE49-F238E27FC236}">
                  <a16:creationId xmlns:a16="http://schemas.microsoft.com/office/drawing/2014/main" xmlns="" id="{D6A9C592-9176-42E6-A858-82EC7B9FF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6600" y="4627563"/>
              <a:ext cx="79375" cy="74613"/>
            </a:xfrm>
            <a:custGeom>
              <a:avLst/>
              <a:gdLst>
                <a:gd name="T0" fmla="*/ 14 w 30"/>
                <a:gd name="T1" fmla="*/ 0 h 28"/>
                <a:gd name="T2" fmla="*/ 5 w 30"/>
                <a:gd name="T3" fmla="*/ 4 h 28"/>
                <a:gd name="T4" fmla="*/ 6 w 30"/>
                <a:gd name="T5" fmla="*/ 23 h 28"/>
                <a:gd name="T6" fmla="*/ 25 w 30"/>
                <a:gd name="T7" fmla="*/ 22 h 28"/>
                <a:gd name="T8" fmla="*/ 24 w 30"/>
                <a:gd name="T9" fmla="*/ 3 h 28"/>
                <a:gd name="T10" fmla="*/ 16 w 30"/>
                <a:gd name="T11" fmla="*/ 0 h 28"/>
                <a:gd name="T12" fmla="*/ 14 w 30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14" y="0"/>
                  </a:moveTo>
                  <a:cubicBezTo>
                    <a:pt x="11" y="0"/>
                    <a:pt x="8" y="1"/>
                    <a:pt x="5" y="4"/>
                  </a:cubicBezTo>
                  <a:cubicBezTo>
                    <a:pt x="0" y="9"/>
                    <a:pt x="0" y="18"/>
                    <a:pt x="6" y="23"/>
                  </a:cubicBezTo>
                  <a:cubicBezTo>
                    <a:pt x="11" y="28"/>
                    <a:pt x="20" y="27"/>
                    <a:pt x="25" y="22"/>
                  </a:cubicBezTo>
                  <a:cubicBezTo>
                    <a:pt x="30" y="17"/>
                    <a:pt x="29" y="8"/>
                    <a:pt x="24" y="3"/>
                  </a:cubicBezTo>
                  <a:cubicBezTo>
                    <a:pt x="22" y="1"/>
                    <a:pt x="19" y="0"/>
                    <a:pt x="16" y="0"/>
                  </a:cubicBezTo>
                  <a:cubicBezTo>
                    <a:pt x="16" y="0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7" name="Freeform 179">
              <a:extLst>
                <a:ext uri="{FF2B5EF4-FFF2-40B4-BE49-F238E27FC236}">
                  <a16:creationId xmlns:a16="http://schemas.microsoft.com/office/drawing/2014/main" xmlns="" id="{BF158EF3-0927-408F-90AE-26189B741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5008563"/>
              <a:ext cx="1312863" cy="100013"/>
            </a:xfrm>
            <a:custGeom>
              <a:avLst/>
              <a:gdLst>
                <a:gd name="T0" fmla="*/ 490 w 490"/>
                <a:gd name="T1" fmla="*/ 1 h 37"/>
                <a:gd name="T2" fmla="*/ 490 w 490"/>
                <a:gd name="T3" fmla="*/ 0 h 37"/>
                <a:gd name="T4" fmla="*/ 0 w 490"/>
                <a:gd name="T5" fmla="*/ 36 h 37"/>
                <a:gd name="T6" fmla="*/ 0 w 490"/>
                <a:gd name="T7" fmla="*/ 37 h 37"/>
                <a:gd name="T8" fmla="*/ 490 w 490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37">
                  <a:moveTo>
                    <a:pt x="490" y="1"/>
                  </a:moveTo>
                  <a:cubicBezTo>
                    <a:pt x="490" y="1"/>
                    <a:pt x="490" y="1"/>
                    <a:pt x="49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8" name="Freeform 180">
              <a:extLst>
                <a:ext uri="{FF2B5EF4-FFF2-40B4-BE49-F238E27FC236}">
                  <a16:creationId xmlns:a16="http://schemas.microsoft.com/office/drawing/2014/main" xmlns="" id="{FFA02428-3874-4882-B12F-08678FBD1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0900" y="5041900"/>
              <a:ext cx="760413" cy="1050925"/>
            </a:xfrm>
            <a:custGeom>
              <a:avLst/>
              <a:gdLst>
                <a:gd name="T0" fmla="*/ 0 w 284"/>
                <a:gd name="T1" fmla="*/ 392 h 393"/>
                <a:gd name="T2" fmla="*/ 1 w 284"/>
                <a:gd name="T3" fmla="*/ 392 h 393"/>
                <a:gd name="T4" fmla="*/ 1 w 284"/>
                <a:gd name="T5" fmla="*/ 393 h 393"/>
                <a:gd name="T6" fmla="*/ 284 w 284"/>
                <a:gd name="T7" fmla="*/ 1 h 393"/>
                <a:gd name="T8" fmla="*/ 283 w 284"/>
                <a:gd name="T9" fmla="*/ 0 h 393"/>
                <a:gd name="T10" fmla="*/ 0 w 284"/>
                <a:gd name="T11" fmla="*/ 39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393">
                  <a:moveTo>
                    <a:pt x="0" y="392"/>
                  </a:moveTo>
                  <a:cubicBezTo>
                    <a:pt x="1" y="392"/>
                    <a:pt x="1" y="392"/>
                    <a:pt x="1" y="392"/>
                  </a:cubicBezTo>
                  <a:cubicBezTo>
                    <a:pt x="1" y="392"/>
                    <a:pt x="1" y="392"/>
                    <a:pt x="1" y="393"/>
                  </a:cubicBezTo>
                  <a:cubicBezTo>
                    <a:pt x="284" y="1"/>
                    <a:pt x="284" y="1"/>
                    <a:pt x="284" y="1"/>
                  </a:cubicBezTo>
                  <a:cubicBezTo>
                    <a:pt x="283" y="1"/>
                    <a:pt x="283" y="0"/>
                    <a:pt x="283" y="0"/>
                  </a:cubicBezTo>
                  <a:lnTo>
                    <a:pt x="0" y="3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9" name="Freeform 181">
              <a:extLst>
                <a:ext uri="{FF2B5EF4-FFF2-40B4-BE49-F238E27FC236}">
                  <a16:creationId xmlns:a16="http://schemas.microsoft.com/office/drawing/2014/main" xmlns="" id="{172004FB-6996-4B37-9C51-1574F9837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7175" y="5140325"/>
              <a:ext cx="561975" cy="949325"/>
            </a:xfrm>
            <a:custGeom>
              <a:avLst/>
              <a:gdLst>
                <a:gd name="T0" fmla="*/ 1 w 210"/>
                <a:gd name="T1" fmla="*/ 0 h 355"/>
                <a:gd name="T2" fmla="*/ 0 w 210"/>
                <a:gd name="T3" fmla="*/ 1 h 355"/>
                <a:gd name="T4" fmla="*/ 209 w 210"/>
                <a:gd name="T5" fmla="*/ 355 h 355"/>
                <a:gd name="T6" fmla="*/ 210 w 210"/>
                <a:gd name="T7" fmla="*/ 354 h 355"/>
                <a:gd name="T8" fmla="*/ 1 w 210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5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09" y="355"/>
                    <a:pt x="209" y="355"/>
                    <a:pt x="209" y="355"/>
                  </a:cubicBezTo>
                  <a:cubicBezTo>
                    <a:pt x="209" y="355"/>
                    <a:pt x="210" y="354"/>
                    <a:pt x="210" y="35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0" name="Freeform 182">
              <a:extLst>
                <a:ext uri="{FF2B5EF4-FFF2-40B4-BE49-F238E27FC236}">
                  <a16:creationId xmlns:a16="http://schemas.microsoft.com/office/drawing/2014/main" xmlns="" id="{30CE438C-B0AC-4BAA-B401-6B50DC4C2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3200" y="3670300"/>
              <a:ext cx="38100" cy="1411288"/>
            </a:xfrm>
            <a:custGeom>
              <a:avLst/>
              <a:gdLst>
                <a:gd name="T0" fmla="*/ 1 w 14"/>
                <a:gd name="T1" fmla="*/ 0 h 528"/>
                <a:gd name="T2" fmla="*/ 0 w 14"/>
                <a:gd name="T3" fmla="*/ 1 h 528"/>
                <a:gd name="T4" fmla="*/ 13 w 14"/>
                <a:gd name="T5" fmla="*/ 528 h 528"/>
                <a:gd name="T6" fmla="*/ 14 w 14"/>
                <a:gd name="T7" fmla="*/ 528 h 528"/>
                <a:gd name="T8" fmla="*/ 1 w 14"/>
                <a:gd name="T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28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3" y="528"/>
                    <a:pt x="13" y="528"/>
                    <a:pt x="13" y="528"/>
                  </a:cubicBezTo>
                  <a:cubicBezTo>
                    <a:pt x="13" y="528"/>
                    <a:pt x="14" y="528"/>
                    <a:pt x="14" y="5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1" name="Freeform 183">
              <a:extLst>
                <a:ext uri="{FF2B5EF4-FFF2-40B4-BE49-F238E27FC236}">
                  <a16:creationId xmlns:a16="http://schemas.microsoft.com/office/drawing/2014/main" xmlns="" id="{5F5C9287-D554-48FC-B068-BB26AD9BB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6638" y="3675063"/>
              <a:ext cx="422275" cy="1003300"/>
            </a:xfrm>
            <a:custGeom>
              <a:avLst/>
              <a:gdLst>
                <a:gd name="T0" fmla="*/ 0 w 158"/>
                <a:gd name="T1" fmla="*/ 375 h 375"/>
                <a:gd name="T2" fmla="*/ 1 w 158"/>
                <a:gd name="T3" fmla="*/ 375 h 375"/>
                <a:gd name="T4" fmla="*/ 158 w 158"/>
                <a:gd name="T5" fmla="*/ 0 h 375"/>
                <a:gd name="T6" fmla="*/ 156 w 158"/>
                <a:gd name="T7" fmla="*/ 0 h 375"/>
                <a:gd name="T8" fmla="*/ 0 w 158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75">
                  <a:moveTo>
                    <a:pt x="0" y="375"/>
                  </a:moveTo>
                  <a:cubicBezTo>
                    <a:pt x="1" y="375"/>
                    <a:pt x="1" y="375"/>
                    <a:pt x="1" y="3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7" y="0"/>
                    <a:pt x="157" y="0"/>
                    <a:pt x="156" y="0"/>
                  </a:cubicBezTo>
                  <a:lnTo>
                    <a:pt x="0" y="3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2" name="Freeform 184">
              <a:extLst>
                <a:ext uri="{FF2B5EF4-FFF2-40B4-BE49-F238E27FC236}">
                  <a16:creationId xmlns:a16="http://schemas.microsoft.com/office/drawing/2014/main" xmlns="" id="{EEBBB394-D6B3-4CC5-8ED1-399BA6C53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8588" y="4373563"/>
              <a:ext cx="873125" cy="320675"/>
            </a:xfrm>
            <a:custGeom>
              <a:avLst/>
              <a:gdLst>
                <a:gd name="T0" fmla="*/ 1 w 326"/>
                <a:gd name="T1" fmla="*/ 0 h 120"/>
                <a:gd name="T2" fmla="*/ 0 w 326"/>
                <a:gd name="T3" fmla="*/ 1 h 120"/>
                <a:gd name="T4" fmla="*/ 326 w 326"/>
                <a:gd name="T5" fmla="*/ 120 h 120"/>
                <a:gd name="T6" fmla="*/ 326 w 326"/>
                <a:gd name="T7" fmla="*/ 118 h 120"/>
                <a:gd name="T8" fmla="*/ 1 w 326"/>
                <a:gd name="T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120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326" y="120"/>
                    <a:pt x="326" y="120"/>
                    <a:pt x="326" y="120"/>
                  </a:cubicBezTo>
                  <a:cubicBezTo>
                    <a:pt x="326" y="119"/>
                    <a:pt x="326" y="119"/>
                    <a:pt x="326" y="1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3" name="Freeform 185">
              <a:extLst>
                <a:ext uri="{FF2B5EF4-FFF2-40B4-BE49-F238E27FC236}">
                  <a16:creationId xmlns:a16="http://schemas.microsoft.com/office/drawing/2014/main" xmlns="" id="{4E438CAC-4CD3-4B62-B12B-85A6A4AC6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00" y="5022850"/>
              <a:ext cx="881063" cy="774700"/>
            </a:xfrm>
            <a:custGeom>
              <a:avLst/>
              <a:gdLst>
                <a:gd name="T0" fmla="*/ 1 w 329"/>
                <a:gd name="T1" fmla="*/ 0 h 290"/>
                <a:gd name="T2" fmla="*/ 0 w 329"/>
                <a:gd name="T3" fmla="*/ 1 h 290"/>
                <a:gd name="T4" fmla="*/ 328 w 329"/>
                <a:gd name="T5" fmla="*/ 290 h 290"/>
                <a:gd name="T6" fmla="*/ 329 w 329"/>
                <a:gd name="T7" fmla="*/ 290 h 290"/>
                <a:gd name="T8" fmla="*/ 1 w 329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90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328" y="290"/>
                    <a:pt x="328" y="290"/>
                    <a:pt x="328" y="290"/>
                  </a:cubicBezTo>
                  <a:cubicBezTo>
                    <a:pt x="328" y="290"/>
                    <a:pt x="329" y="290"/>
                    <a:pt x="329" y="29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4" name="Freeform 186">
              <a:extLst>
                <a:ext uri="{FF2B5EF4-FFF2-40B4-BE49-F238E27FC236}">
                  <a16:creationId xmlns:a16="http://schemas.microsoft.com/office/drawing/2014/main" xmlns="" id="{CA0D672C-D3DD-4933-825A-EE0FEDD89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82225" y="5348288"/>
              <a:ext cx="355600" cy="449263"/>
            </a:xfrm>
            <a:custGeom>
              <a:avLst/>
              <a:gdLst>
                <a:gd name="T0" fmla="*/ 132 w 133"/>
                <a:gd name="T1" fmla="*/ 0 h 168"/>
                <a:gd name="T2" fmla="*/ 0 w 133"/>
                <a:gd name="T3" fmla="*/ 167 h 168"/>
                <a:gd name="T4" fmla="*/ 1 w 133"/>
                <a:gd name="T5" fmla="*/ 168 h 168"/>
                <a:gd name="T6" fmla="*/ 133 w 133"/>
                <a:gd name="T7" fmla="*/ 2 h 168"/>
                <a:gd name="T8" fmla="*/ 132 w 133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68">
                  <a:moveTo>
                    <a:pt x="132" y="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1" y="167"/>
                    <a:pt x="1" y="167"/>
                    <a:pt x="1" y="168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33" y="1"/>
                    <a:pt x="133" y="1"/>
                    <a:pt x="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5" name="Freeform 187">
              <a:extLst>
                <a:ext uri="{FF2B5EF4-FFF2-40B4-BE49-F238E27FC236}">
                  <a16:creationId xmlns:a16="http://schemas.microsoft.com/office/drawing/2014/main" xmlns="" id="{67EC3B5B-58BC-4890-B2AD-58FEEB3A0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9750" y="6137275"/>
              <a:ext cx="273050" cy="315913"/>
            </a:xfrm>
            <a:custGeom>
              <a:avLst/>
              <a:gdLst>
                <a:gd name="T0" fmla="*/ 101 w 102"/>
                <a:gd name="T1" fmla="*/ 0 h 118"/>
                <a:gd name="T2" fmla="*/ 0 w 102"/>
                <a:gd name="T3" fmla="*/ 117 h 118"/>
                <a:gd name="T4" fmla="*/ 1 w 102"/>
                <a:gd name="T5" fmla="*/ 118 h 118"/>
                <a:gd name="T6" fmla="*/ 102 w 102"/>
                <a:gd name="T7" fmla="*/ 1 h 118"/>
                <a:gd name="T8" fmla="*/ 102 w 102"/>
                <a:gd name="T9" fmla="*/ 1 h 118"/>
                <a:gd name="T10" fmla="*/ 101 w 102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8">
                  <a:moveTo>
                    <a:pt x="101" y="0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1" y="117"/>
                    <a:pt x="1" y="118"/>
                    <a:pt x="1" y="118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6" name="Freeform 188">
              <a:extLst>
                <a:ext uri="{FF2B5EF4-FFF2-40B4-BE49-F238E27FC236}">
                  <a16:creationId xmlns:a16="http://schemas.microsoft.com/office/drawing/2014/main" xmlns="" id="{5023A6AA-1C0D-47F8-A833-1F2851992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1913" y="4330700"/>
              <a:ext cx="73025" cy="71438"/>
            </a:xfrm>
            <a:custGeom>
              <a:avLst/>
              <a:gdLst>
                <a:gd name="T0" fmla="*/ 22 w 27"/>
                <a:gd name="T1" fmla="*/ 4 h 27"/>
                <a:gd name="T2" fmla="*/ 5 w 27"/>
                <a:gd name="T3" fmla="*/ 6 h 27"/>
                <a:gd name="T4" fmla="*/ 7 w 27"/>
                <a:gd name="T5" fmla="*/ 23 h 27"/>
                <a:gd name="T6" fmla="*/ 23 w 27"/>
                <a:gd name="T7" fmla="*/ 21 h 27"/>
                <a:gd name="T8" fmla="*/ 25 w 27"/>
                <a:gd name="T9" fmla="*/ 17 h 27"/>
                <a:gd name="T10" fmla="*/ 26 w 27"/>
                <a:gd name="T11" fmla="*/ 16 h 27"/>
                <a:gd name="T12" fmla="*/ 22 w 27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7">
                  <a:moveTo>
                    <a:pt x="22" y="4"/>
                  </a:moveTo>
                  <a:cubicBezTo>
                    <a:pt x="16" y="0"/>
                    <a:pt x="9" y="1"/>
                    <a:pt x="5" y="6"/>
                  </a:cubicBezTo>
                  <a:cubicBezTo>
                    <a:pt x="0" y="11"/>
                    <a:pt x="1" y="19"/>
                    <a:pt x="7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4" y="20"/>
                    <a:pt x="25" y="18"/>
                    <a:pt x="25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7" y="12"/>
                    <a:pt x="25" y="7"/>
                    <a:pt x="2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7" name="Freeform 189">
              <a:extLst>
                <a:ext uri="{FF2B5EF4-FFF2-40B4-BE49-F238E27FC236}">
                  <a16:creationId xmlns:a16="http://schemas.microsoft.com/office/drawing/2014/main" xmlns="" id="{95019A5E-0946-4C2F-989F-24D3E9FB9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3775" y="4672013"/>
              <a:ext cx="73025" cy="73025"/>
            </a:xfrm>
            <a:custGeom>
              <a:avLst/>
              <a:gdLst>
                <a:gd name="T0" fmla="*/ 4 w 27"/>
                <a:gd name="T1" fmla="*/ 6 h 27"/>
                <a:gd name="T2" fmla="*/ 3 w 27"/>
                <a:gd name="T3" fmla="*/ 6 h 27"/>
                <a:gd name="T4" fmla="*/ 3 w 27"/>
                <a:gd name="T5" fmla="*/ 8 h 27"/>
                <a:gd name="T6" fmla="*/ 6 w 27"/>
                <a:gd name="T7" fmla="*/ 23 h 27"/>
                <a:gd name="T8" fmla="*/ 23 w 27"/>
                <a:gd name="T9" fmla="*/ 21 h 27"/>
                <a:gd name="T10" fmla="*/ 21 w 27"/>
                <a:gd name="T11" fmla="*/ 4 h 27"/>
                <a:gd name="T12" fmla="*/ 17 w 27"/>
                <a:gd name="T13" fmla="*/ 2 h 27"/>
                <a:gd name="T14" fmla="*/ 16 w 27"/>
                <a:gd name="T15" fmla="*/ 2 h 27"/>
                <a:gd name="T16" fmla="*/ 4 w 27"/>
                <a:gd name="T17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7"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0" y="13"/>
                    <a:pt x="1" y="19"/>
                    <a:pt x="6" y="23"/>
                  </a:cubicBezTo>
                  <a:cubicBezTo>
                    <a:pt x="11" y="27"/>
                    <a:pt x="18" y="26"/>
                    <a:pt x="23" y="21"/>
                  </a:cubicBezTo>
                  <a:cubicBezTo>
                    <a:pt x="27" y="16"/>
                    <a:pt x="26" y="8"/>
                    <a:pt x="21" y="4"/>
                  </a:cubicBezTo>
                  <a:cubicBezTo>
                    <a:pt x="20" y="3"/>
                    <a:pt x="19" y="2"/>
                    <a:pt x="17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2" y="0"/>
                    <a:pt x="7" y="2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8" name="Freeform 190">
              <a:extLst>
                <a:ext uri="{FF2B5EF4-FFF2-40B4-BE49-F238E27FC236}">
                  <a16:creationId xmlns:a16="http://schemas.microsoft.com/office/drawing/2014/main" xmlns="" id="{78C6A56B-4280-4762-8439-C973E0B1F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5575" y="3608388"/>
              <a:ext cx="71438" cy="66675"/>
            </a:xfrm>
            <a:custGeom>
              <a:avLst/>
              <a:gdLst>
                <a:gd name="T0" fmla="*/ 23 w 27"/>
                <a:gd name="T1" fmla="*/ 21 h 25"/>
                <a:gd name="T2" fmla="*/ 21 w 27"/>
                <a:gd name="T3" fmla="*/ 4 h 25"/>
                <a:gd name="T4" fmla="*/ 4 w 27"/>
                <a:gd name="T5" fmla="*/ 6 h 25"/>
                <a:gd name="T6" fmla="*/ 6 w 27"/>
                <a:gd name="T7" fmla="*/ 22 h 25"/>
                <a:gd name="T8" fmla="*/ 11 w 27"/>
                <a:gd name="T9" fmla="*/ 25 h 25"/>
                <a:gd name="T10" fmla="*/ 13 w 27"/>
                <a:gd name="T11" fmla="*/ 25 h 25"/>
                <a:gd name="T12" fmla="*/ 18 w 27"/>
                <a:gd name="T13" fmla="*/ 24 h 25"/>
                <a:gd name="T14" fmla="*/ 19 w 27"/>
                <a:gd name="T15" fmla="*/ 23 h 25"/>
                <a:gd name="T16" fmla="*/ 23 w 27"/>
                <a:gd name="T1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5">
                  <a:moveTo>
                    <a:pt x="23" y="21"/>
                  </a:moveTo>
                  <a:cubicBezTo>
                    <a:pt x="27" y="15"/>
                    <a:pt x="26" y="8"/>
                    <a:pt x="21" y="4"/>
                  </a:cubicBezTo>
                  <a:cubicBezTo>
                    <a:pt x="15" y="0"/>
                    <a:pt x="8" y="0"/>
                    <a:pt x="4" y="6"/>
                  </a:cubicBezTo>
                  <a:cubicBezTo>
                    <a:pt x="0" y="11"/>
                    <a:pt x="1" y="18"/>
                    <a:pt x="6" y="22"/>
                  </a:cubicBezTo>
                  <a:cubicBezTo>
                    <a:pt x="7" y="24"/>
                    <a:pt x="9" y="25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5" y="25"/>
                    <a:pt x="16" y="25"/>
                    <a:pt x="18" y="24"/>
                  </a:cubicBezTo>
                  <a:cubicBezTo>
                    <a:pt x="19" y="24"/>
                    <a:pt x="19" y="24"/>
                    <a:pt x="19" y="23"/>
                  </a:cubicBezTo>
                  <a:cubicBezTo>
                    <a:pt x="21" y="23"/>
                    <a:pt x="22" y="22"/>
                    <a:pt x="23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9" name="Freeform 191">
              <a:extLst>
                <a:ext uri="{FF2B5EF4-FFF2-40B4-BE49-F238E27FC236}">
                  <a16:creationId xmlns:a16="http://schemas.microsoft.com/office/drawing/2014/main" xmlns="" id="{2400A9FA-01B7-4841-B9BB-95BC8F06E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31138" y="5078413"/>
              <a:ext cx="69850" cy="66675"/>
            </a:xfrm>
            <a:custGeom>
              <a:avLst/>
              <a:gdLst>
                <a:gd name="T0" fmla="*/ 23 w 26"/>
                <a:gd name="T1" fmla="*/ 20 h 25"/>
                <a:gd name="T2" fmla="*/ 25 w 26"/>
                <a:gd name="T3" fmla="*/ 11 h 25"/>
                <a:gd name="T4" fmla="*/ 25 w 26"/>
                <a:gd name="T5" fmla="*/ 10 h 25"/>
                <a:gd name="T6" fmla="*/ 21 w 26"/>
                <a:gd name="T7" fmla="*/ 3 h 25"/>
                <a:gd name="T8" fmla="*/ 11 w 26"/>
                <a:gd name="T9" fmla="*/ 1 h 25"/>
                <a:gd name="T10" fmla="*/ 10 w 26"/>
                <a:gd name="T11" fmla="*/ 1 h 25"/>
                <a:gd name="T12" fmla="*/ 4 w 26"/>
                <a:gd name="T13" fmla="*/ 5 h 25"/>
                <a:gd name="T14" fmla="*/ 6 w 26"/>
                <a:gd name="T15" fmla="*/ 22 h 25"/>
                <a:gd name="T16" fmla="*/ 17 w 26"/>
                <a:gd name="T17" fmla="*/ 24 h 25"/>
                <a:gd name="T18" fmla="*/ 18 w 26"/>
                <a:gd name="T19" fmla="*/ 23 h 25"/>
                <a:gd name="T20" fmla="*/ 23 w 26"/>
                <a:gd name="T21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5">
                  <a:moveTo>
                    <a:pt x="23" y="20"/>
                  </a:moveTo>
                  <a:cubicBezTo>
                    <a:pt x="25" y="17"/>
                    <a:pt x="26" y="14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7"/>
                    <a:pt x="23" y="5"/>
                    <a:pt x="21" y="3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8" y="2"/>
                    <a:pt x="6" y="3"/>
                    <a:pt x="4" y="5"/>
                  </a:cubicBezTo>
                  <a:cubicBezTo>
                    <a:pt x="0" y="10"/>
                    <a:pt x="1" y="18"/>
                    <a:pt x="6" y="22"/>
                  </a:cubicBezTo>
                  <a:cubicBezTo>
                    <a:pt x="9" y="24"/>
                    <a:pt x="14" y="25"/>
                    <a:pt x="17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20" y="22"/>
                    <a:pt x="22" y="21"/>
                    <a:pt x="23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0" name="Freeform 192">
              <a:extLst>
                <a:ext uri="{FF2B5EF4-FFF2-40B4-BE49-F238E27FC236}">
                  <a16:creationId xmlns:a16="http://schemas.microsoft.com/office/drawing/2014/main" xmlns="" id="{A08C5A80-464D-4DCD-82D7-34AE13424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6925" y="6081713"/>
              <a:ext cx="73025" cy="69850"/>
            </a:xfrm>
            <a:custGeom>
              <a:avLst/>
              <a:gdLst>
                <a:gd name="T0" fmla="*/ 20 w 27"/>
                <a:gd name="T1" fmla="*/ 3 h 26"/>
                <a:gd name="T2" fmla="*/ 8 w 27"/>
                <a:gd name="T3" fmla="*/ 2 h 26"/>
                <a:gd name="T4" fmla="*/ 7 w 27"/>
                <a:gd name="T5" fmla="*/ 3 h 26"/>
                <a:gd name="T6" fmla="*/ 4 w 27"/>
                <a:gd name="T7" fmla="*/ 5 h 26"/>
                <a:gd name="T8" fmla="*/ 5 w 27"/>
                <a:gd name="T9" fmla="*/ 21 h 26"/>
                <a:gd name="T10" fmla="*/ 6 w 27"/>
                <a:gd name="T11" fmla="*/ 22 h 26"/>
                <a:gd name="T12" fmla="*/ 6 w 27"/>
                <a:gd name="T13" fmla="*/ 22 h 26"/>
                <a:gd name="T14" fmla="*/ 23 w 27"/>
                <a:gd name="T15" fmla="*/ 20 h 26"/>
                <a:gd name="T16" fmla="*/ 21 w 27"/>
                <a:gd name="T17" fmla="*/ 4 h 26"/>
                <a:gd name="T18" fmla="*/ 21 w 27"/>
                <a:gd name="T19" fmla="*/ 3 h 26"/>
                <a:gd name="T20" fmla="*/ 20 w 27"/>
                <a:gd name="T21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6">
                  <a:moveTo>
                    <a:pt x="20" y="3"/>
                  </a:moveTo>
                  <a:cubicBezTo>
                    <a:pt x="17" y="0"/>
                    <a:pt x="12" y="0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6" y="4"/>
                    <a:pt x="5" y="4"/>
                    <a:pt x="4" y="5"/>
                  </a:cubicBezTo>
                  <a:cubicBezTo>
                    <a:pt x="0" y="10"/>
                    <a:pt x="1" y="17"/>
                    <a:pt x="5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2" y="26"/>
                    <a:pt x="19" y="26"/>
                    <a:pt x="23" y="20"/>
                  </a:cubicBezTo>
                  <a:cubicBezTo>
                    <a:pt x="27" y="15"/>
                    <a:pt x="26" y="8"/>
                    <a:pt x="21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1" name="Freeform 193">
              <a:extLst>
                <a:ext uri="{FF2B5EF4-FFF2-40B4-BE49-F238E27FC236}">
                  <a16:creationId xmlns:a16="http://schemas.microsoft.com/office/drawing/2014/main" xmlns="" id="{B9743C0C-45D7-4AAF-876D-6A8B14F23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1013" y="6434138"/>
              <a:ext cx="69850" cy="73025"/>
            </a:xfrm>
            <a:custGeom>
              <a:avLst/>
              <a:gdLst>
                <a:gd name="T0" fmla="*/ 21 w 26"/>
                <a:gd name="T1" fmla="*/ 4 h 27"/>
                <a:gd name="T2" fmla="*/ 4 w 26"/>
                <a:gd name="T3" fmla="*/ 6 h 27"/>
                <a:gd name="T4" fmla="*/ 6 w 26"/>
                <a:gd name="T5" fmla="*/ 23 h 27"/>
                <a:gd name="T6" fmla="*/ 23 w 26"/>
                <a:gd name="T7" fmla="*/ 21 h 27"/>
                <a:gd name="T8" fmla="*/ 23 w 26"/>
                <a:gd name="T9" fmla="*/ 7 h 27"/>
                <a:gd name="T10" fmla="*/ 22 w 26"/>
                <a:gd name="T11" fmla="*/ 6 h 27"/>
                <a:gd name="T12" fmla="*/ 21 w 26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1" y="4"/>
                  </a:moveTo>
                  <a:cubicBezTo>
                    <a:pt x="16" y="0"/>
                    <a:pt x="8" y="1"/>
                    <a:pt x="4" y="6"/>
                  </a:cubicBezTo>
                  <a:cubicBezTo>
                    <a:pt x="0" y="12"/>
                    <a:pt x="1" y="19"/>
                    <a:pt x="6" y="23"/>
                  </a:cubicBezTo>
                  <a:cubicBezTo>
                    <a:pt x="11" y="27"/>
                    <a:pt x="19" y="27"/>
                    <a:pt x="23" y="21"/>
                  </a:cubicBezTo>
                  <a:cubicBezTo>
                    <a:pt x="26" y="17"/>
                    <a:pt x="26" y="11"/>
                    <a:pt x="23" y="7"/>
                  </a:cubicBezTo>
                  <a:cubicBezTo>
                    <a:pt x="23" y="7"/>
                    <a:pt x="23" y="6"/>
                    <a:pt x="22" y="6"/>
                  </a:cubicBezTo>
                  <a:cubicBezTo>
                    <a:pt x="22" y="5"/>
                    <a:pt x="21" y="5"/>
                    <a:pt x="2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2" name="Freeform 194">
              <a:extLst>
                <a:ext uri="{FF2B5EF4-FFF2-40B4-BE49-F238E27FC236}">
                  <a16:creationId xmlns:a16="http://schemas.microsoft.com/office/drawing/2014/main" xmlns="" id="{4D3FBE20-5A4E-4E84-BDD7-DC30DFA2C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0675" y="4976813"/>
              <a:ext cx="66675" cy="73025"/>
            </a:xfrm>
            <a:custGeom>
              <a:avLst/>
              <a:gdLst>
                <a:gd name="T0" fmla="*/ 20 w 25"/>
                <a:gd name="T1" fmla="*/ 4 h 27"/>
                <a:gd name="T2" fmla="*/ 3 w 25"/>
                <a:gd name="T3" fmla="*/ 6 h 27"/>
                <a:gd name="T4" fmla="*/ 0 w 25"/>
                <a:gd name="T5" fmla="*/ 12 h 27"/>
                <a:gd name="T6" fmla="*/ 0 w 25"/>
                <a:gd name="T7" fmla="*/ 13 h 27"/>
                <a:gd name="T8" fmla="*/ 5 w 25"/>
                <a:gd name="T9" fmla="*/ 23 h 27"/>
                <a:gd name="T10" fmla="*/ 7 w 25"/>
                <a:gd name="T11" fmla="*/ 24 h 27"/>
                <a:gd name="T12" fmla="*/ 8 w 25"/>
                <a:gd name="T13" fmla="*/ 25 h 27"/>
                <a:gd name="T14" fmla="*/ 22 w 25"/>
                <a:gd name="T15" fmla="*/ 21 h 27"/>
                <a:gd name="T16" fmla="*/ 23 w 25"/>
                <a:gd name="T17" fmla="*/ 18 h 27"/>
                <a:gd name="T18" fmla="*/ 24 w 25"/>
                <a:gd name="T19" fmla="*/ 17 h 27"/>
                <a:gd name="T20" fmla="*/ 20 w 25"/>
                <a:gd name="T21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7">
                  <a:moveTo>
                    <a:pt x="20" y="4"/>
                  </a:moveTo>
                  <a:cubicBezTo>
                    <a:pt x="14" y="0"/>
                    <a:pt x="7" y="1"/>
                    <a:pt x="3" y="6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7"/>
                    <a:pt x="2" y="21"/>
                    <a:pt x="5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7" y="24"/>
                    <a:pt x="7" y="25"/>
                    <a:pt x="8" y="25"/>
                  </a:cubicBezTo>
                  <a:cubicBezTo>
                    <a:pt x="13" y="27"/>
                    <a:pt x="18" y="25"/>
                    <a:pt x="22" y="21"/>
                  </a:cubicBezTo>
                  <a:cubicBezTo>
                    <a:pt x="22" y="20"/>
                    <a:pt x="23" y="19"/>
                    <a:pt x="23" y="18"/>
                  </a:cubicBezTo>
                  <a:cubicBezTo>
                    <a:pt x="23" y="18"/>
                    <a:pt x="24" y="18"/>
                    <a:pt x="24" y="17"/>
                  </a:cubicBezTo>
                  <a:cubicBezTo>
                    <a:pt x="25" y="13"/>
                    <a:pt x="24" y="7"/>
                    <a:pt x="2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3" name="Freeform 195">
              <a:extLst>
                <a:ext uri="{FF2B5EF4-FFF2-40B4-BE49-F238E27FC236}">
                  <a16:creationId xmlns:a16="http://schemas.microsoft.com/office/drawing/2014/main" xmlns="" id="{C534C273-F744-4B30-AC9A-C6D78B690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3013" y="5789613"/>
              <a:ext cx="73025" cy="69850"/>
            </a:xfrm>
            <a:custGeom>
              <a:avLst/>
              <a:gdLst>
                <a:gd name="T0" fmla="*/ 7 w 27"/>
                <a:gd name="T1" fmla="*/ 3 h 26"/>
                <a:gd name="T2" fmla="*/ 6 w 27"/>
                <a:gd name="T3" fmla="*/ 3 h 26"/>
                <a:gd name="T4" fmla="*/ 4 w 27"/>
                <a:gd name="T5" fmla="*/ 5 h 26"/>
                <a:gd name="T6" fmla="*/ 6 w 27"/>
                <a:gd name="T7" fmla="*/ 22 h 26"/>
                <a:gd name="T8" fmla="*/ 23 w 27"/>
                <a:gd name="T9" fmla="*/ 20 h 26"/>
                <a:gd name="T10" fmla="*/ 21 w 27"/>
                <a:gd name="T11" fmla="*/ 3 h 26"/>
                <a:gd name="T12" fmla="*/ 19 w 27"/>
                <a:gd name="T13" fmla="*/ 3 h 26"/>
                <a:gd name="T14" fmla="*/ 18 w 27"/>
                <a:gd name="T15" fmla="*/ 2 h 26"/>
                <a:gd name="T16" fmla="*/ 7 w 27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7" y="3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0" y="11"/>
                    <a:pt x="0" y="18"/>
                    <a:pt x="6" y="22"/>
                  </a:cubicBezTo>
                  <a:cubicBezTo>
                    <a:pt x="11" y="26"/>
                    <a:pt x="18" y="25"/>
                    <a:pt x="23" y="20"/>
                  </a:cubicBezTo>
                  <a:cubicBezTo>
                    <a:pt x="27" y="15"/>
                    <a:pt x="26" y="8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5" y="0"/>
                    <a:pt x="10" y="1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4" name="Freeform 196">
              <a:extLst>
                <a:ext uri="{FF2B5EF4-FFF2-40B4-BE49-F238E27FC236}">
                  <a16:creationId xmlns:a16="http://schemas.microsoft.com/office/drawing/2014/main" xmlns="" id="{51337DC0-066B-428D-A719-6E26C0D55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9888" y="5297488"/>
              <a:ext cx="69850" cy="73025"/>
            </a:xfrm>
            <a:custGeom>
              <a:avLst/>
              <a:gdLst>
                <a:gd name="T0" fmla="*/ 5 w 26"/>
                <a:gd name="T1" fmla="*/ 23 h 27"/>
                <a:gd name="T2" fmla="*/ 22 w 26"/>
                <a:gd name="T3" fmla="*/ 21 h 27"/>
                <a:gd name="T4" fmla="*/ 20 w 26"/>
                <a:gd name="T5" fmla="*/ 4 h 27"/>
                <a:gd name="T6" fmla="*/ 4 w 26"/>
                <a:gd name="T7" fmla="*/ 6 h 27"/>
                <a:gd name="T8" fmla="*/ 2 w 26"/>
                <a:gd name="T9" fmla="*/ 19 h 27"/>
                <a:gd name="T10" fmla="*/ 3 w 26"/>
                <a:gd name="T11" fmla="*/ 21 h 27"/>
                <a:gd name="T12" fmla="*/ 5 w 26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5" y="23"/>
                  </a:moveTo>
                  <a:cubicBezTo>
                    <a:pt x="11" y="27"/>
                    <a:pt x="18" y="26"/>
                    <a:pt x="22" y="21"/>
                  </a:cubicBezTo>
                  <a:cubicBezTo>
                    <a:pt x="26" y="16"/>
                    <a:pt x="26" y="9"/>
                    <a:pt x="20" y="4"/>
                  </a:cubicBezTo>
                  <a:cubicBezTo>
                    <a:pt x="15" y="0"/>
                    <a:pt x="8" y="1"/>
                    <a:pt x="4" y="6"/>
                  </a:cubicBezTo>
                  <a:cubicBezTo>
                    <a:pt x="0" y="10"/>
                    <a:pt x="0" y="15"/>
                    <a:pt x="2" y="19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4" y="22"/>
                    <a:pt x="4" y="22"/>
                    <a:pt x="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5" name="Freeform 197">
              <a:extLst>
                <a:ext uri="{FF2B5EF4-FFF2-40B4-BE49-F238E27FC236}">
                  <a16:creationId xmlns:a16="http://schemas.microsoft.com/office/drawing/2014/main" xmlns="" id="{7FEECAED-8B4C-4166-B3BD-4484730FF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18650" y="-252413"/>
              <a:ext cx="636588" cy="876300"/>
            </a:xfrm>
            <a:custGeom>
              <a:avLst/>
              <a:gdLst>
                <a:gd name="T0" fmla="*/ 131 w 238"/>
                <a:gd name="T1" fmla="*/ 180 h 328"/>
                <a:gd name="T2" fmla="*/ 186 w 238"/>
                <a:gd name="T3" fmla="*/ 0 h 328"/>
                <a:gd name="T4" fmla="*/ 185 w 238"/>
                <a:gd name="T5" fmla="*/ 0 h 328"/>
                <a:gd name="T6" fmla="*/ 130 w 238"/>
                <a:gd name="T7" fmla="*/ 179 h 328"/>
                <a:gd name="T8" fmla="*/ 0 w 238"/>
                <a:gd name="T9" fmla="*/ 154 h 328"/>
                <a:gd name="T10" fmla="*/ 0 w 238"/>
                <a:gd name="T11" fmla="*/ 155 h 328"/>
                <a:gd name="T12" fmla="*/ 129 w 238"/>
                <a:gd name="T13" fmla="*/ 181 h 328"/>
                <a:gd name="T14" fmla="*/ 84 w 238"/>
                <a:gd name="T15" fmla="*/ 328 h 328"/>
                <a:gd name="T16" fmla="*/ 86 w 238"/>
                <a:gd name="T17" fmla="*/ 328 h 328"/>
                <a:gd name="T18" fmla="*/ 131 w 238"/>
                <a:gd name="T19" fmla="*/ 181 h 328"/>
                <a:gd name="T20" fmla="*/ 238 w 238"/>
                <a:gd name="T21" fmla="*/ 203 h 328"/>
                <a:gd name="T22" fmla="*/ 238 w 238"/>
                <a:gd name="T23" fmla="*/ 201 h 328"/>
                <a:gd name="T24" fmla="*/ 131 w 238"/>
                <a:gd name="T25" fmla="*/ 18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328">
                  <a:moveTo>
                    <a:pt x="131" y="18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5"/>
                    <a:pt x="0" y="155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8"/>
                    <a:pt x="85" y="328"/>
                    <a:pt x="86" y="328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238" y="203"/>
                    <a:pt x="238" y="203"/>
                    <a:pt x="238" y="203"/>
                  </a:cubicBezTo>
                  <a:cubicBezTo>
                    <a:pt x="238" y="202"/>
                    <a:pt x="238" y="202"/>
                    <a:pt x="238" y="201"/>
                  </a:cubicBezTo>
                  <a:lnTo>
                    <a:pt x="131" y="1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6" name="Freeform 198">
              <a:extLst>
                <a:ext uri="{FF2B5EF4-FFF2-40B4-BE49-F238E27FC236}">
                  <a16:creationId xmlns:a16="http://schemas.microsoft.com/office/drawing/2014/main" xmlns="" id="{FC1AEEEA-33CA-4A16-BF46-95C82E52F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275" y="720725"/>
              <a:ext cx="1001713" cy="1430338"/>
            </a:xfrm>
            <a:custGeom>
              <a:avLst/>
              <a:gdLst>
                <a:gd name="T0" fmla="*/ 235 w 374"/>
                <a:gd name="T1" fmla="*/ 86 h 535"/>
                <a:gd name="T2" fmla="*/ 279 w 374"/>
                <a:gd name="T3" fmla="*/ 1 h 535"/>
                <a:gd name="T4" fmla="*/ 278 w 374"/>
                <a:gd name="T5" fmla="*/ 0 h 535"/>
                <a:gd name="T6" fmla="*/ 234 w 374"/>
                <a:gd name="T7" fmla="*/ 85 h 535"/>
                <a:gd name="T8" fmla="*/ 119 w 374"/>
                <a:gd name="T9" fmla="*/ 15 h 535"/>
                <a:gd name="T10" fmla="*/ 118 w 374"/>
                <a:gd name="T11" fmla="*/ 16 h 535"/>
                <a:gd name="T12" fmla="*/ 233 w 374"/>
                <a:gd name="T13" fmla="*/ 86 h 535"/>
                <a:gd name="T14" fmla="*/ 0 w 374"/>
                <a:gd name="T15" fmla="*/ 534 h 535"/>
                <a:gd name="T16" fmla="*/ 1 w 374"/>
                <a:gd name="T17" fmla="*/ 535 h 535"/>
                <a:gd name="T18" fmla="*/ 235 w 374"/>
                <a:gd name="T19" fmla="*/ 87 h 535"/>
                <a:gd name="T20" fmla="*/ 373 w 374"/>
                <a:gd name="T21" fmla="*/ 170 h 535"/>
                <a:gd name="T22" fmla="*/ 374 w 374"/>
                <a:gd name="T23" fmla="*/ 169 h 535"/>
                <a:gd name="T24" fmla="*/ 235 w 374"/>
                <a:gd name="T25" fmla="*/ 8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4" h="535">
                  <a:moveTo>
                    <a:pt x="235" y="86"/>
                  </a:moveTo>
                  <a:cubicBezTo>
                    <a:pt x="279" y="1"/>
                    <a:pt x="279" y="1"/>
                    <a:pt x="279" y="1"/>
                  </a:cubicBezTo>
                  <a:cubicBezTo>
                    <a:pt x="279" y="1"/>
                    <a:pt x="278" y="1"/>
                    <a:pt x="278" y="0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18" y="15"/>
                    <a:pt x="118" y="16"/>
                    <a:pt x="118" y="16"/>
                  </a:cubicBezTo>
                  <a:cubicBezTo>
                    <a:pt x="233" y="86"/>
                    <a:pt x="233" y="86"/>
                    <a:pt x="233" y="86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35"/>
                    <a:pt x="1" y="535"/>
                    <a:pt x="1" y="535"/>
                  </a:cubicBezTo>
                  <a:cubicBezTo>
                    <a:pt x="235" y="87"/>
                    <a:pt x="235" y="87"/>
                    <a:pt x="235" y="87"/>
                  </a:cubicBezTo>
                  <a:cubicBezTo>
                    <a:pt x="373" y="170"/>
                    <a:pt x="373" y="170"/>
                    <a:pt x="373" y="170"/>
                  </a:cubicBezTo>
                  <a:cubicBezTo>
                    <a:pt x="373" y="170"/>
                    <a:pt x="373" y="169"/>
                    <a:pt x="374" y="169"/>
                  </a:cubicBezTo>
                  <a:lnTo>
                    <a:pt x="235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7" name="Freeform 199">
              <a:extLst>
                <a:ext uri="{FF2B5EF4-FFF2-40B4-BE49-F238E27FC236}">
                  <a16:creationId xmlns:a16="http://schemas.microsoft.com/office/drawing/2014/main" xmlns="" id="{8F3A62E5-6522-4253-AFE8-EE4F0AD9B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8163" y="2338387"/>
              <a:ext cx="1074738" cy="757238"/>
            </a:xfrm>
            <a:custGeom>
              <a:avLst/>
              <a:gdLst>
                <a:gd name="T0" fmla="*/ 0 w 401"/>
                <a:gd name="T1" fmla="*/ 281 h 283"/>
                <a:gd name="T2" fmla="*/ 1 w 401"/>
                <a:gd name="T3" fmla="*/ 282 h 283"/>
                <a:gd name="T4" fmla="*/ 1 w 401"/>
                <a:gd name="T5" fmla="*/ 283 h 283"/>
                <a:gd name="T6" fmla="*/ 401 w 401"/>
                <a:gd name="T7" fmla="*/ 0 h 283"/>
                <a:gd name="T8" fmla="*/ 400 w 401"/>
                <a:gd name="T9" fmla="*/ 0 h 283"/>
                <a:gd name="T10" fmla="*/ 0 w 401"/>
                <a:gd name="T11" fmla="*/ 28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1" h="283">
                  <a:moveTo>
                    <a:pt x="0" y="281"/>
                  </a:moveTo>
                  <a:cubicBezTo>
                    <a:pt x="0" y="282"/>
                    <a:pt x="1" y="282"/>
                    <a:pt x="1" y="2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401" y="0"/>
                    <a:pt x="400" y="0"/>
                    <a:pt x="400" y="0"/>
                  </a:cubicBezTo>
                  <a:lnTo>
                    <a:pt x="0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8" name="Freeform 200">
              <a:extLst>
                <a:ext uri="{FF2B5EF4-FFF2-40B4-BE49-F238E27FC236}">
                  <a16:creationId xmlns:a16="http://schemas.microsoft.com/office/drawing/2014/main" xmlns="" id="{978D923E-99A8-4EDA-B927-1096F2FB0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3375" y="201612"/>
              <a:ext cx="482600" cy="955675"/>
            </a:xfrm>
            <a:custGeom>
              <a:avLst/>
              <a:gdLst>
                <a:gd name="T0" fmla="*/ 91 w 180"/>
                <a:gd name="T1" fmla="*/ 175 h 357"/>
                <a:gd name="T2" fmla="*/ 94 w 180"/>
                <a:gd name="T3" fmla="*/ 0 h 357"/>
                <a:gd name="T4" fmla="*/ 93 w 180"/>
                <a:gd name="T5" fmla="*/ 0 h 357"/>
                <a:gd name="T6" fmla="*/ 89 w 180"/>
                <a:gd name="T7" fmla="*/ 175 h 357"/>
                <a:gd name="T8" fmla="*/ 0 w 180"/>
                <a:gd name="T9" fmla="*/ 181 h 357"/>
                <a:gd name="T10" fmla="*/ 0 w 180"/>
                <a:gd name="T11" fmla="*/ 182 h 357"/>
                <a:gd name="T12" fmla="*/ 89 w 180"/>
                <a:gd name="T13" fmla="*/ 176 h 357"/>
                <a:gd name="T14" fmla="*/ 86 w 180"/>
                <a:gd name="T15" fmla="*/ 357 h 357"/>
                <a:gd name="T16" fmla="*/ 87 w 180"/>
                <a:gd name="T17" fmla="*/ 357 h 357"/>
                <a:gd name="T18" fmla="*/ 91 w 180"/>
                <a:gd name="T19" fmla="*/ 176 h 357"/>
                <a:gd name="T20" fmla="*/ 180 w 180"/>
                <a:gd name="T21" fmla="*/ 170 h 357"/>
                <a:gd name="T22" fmla="*/ 180 w 180"/>
                <a:gd name="T23" fmla="*/ 169 h 357"/>
                <a:gd name="T24" fmla="*/ 91 w 180"/>
                <a:gd name="T25" fmla="*/ 17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357">
                  <a:moveTo>
                    <a:pt x="91" y="175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2"/>
                    <a:pt x="0" y="182"/>
                  </a:cubicBezTo>
                  <a:cubicBezTo>
                    <a:pt x="89" y="176"/>
                    <a:pt x="89" y="176"/>
                    <a:pt x="89" y="176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7" y="357"/>
                    <a:pt x="87" y="357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69"/>
                    <a:pt x="180" y="169"/>
                  </a:cubicBezTo>
                  <a:lnTo>
                    <a:pt x="91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9" name="Freeform 201">
              <a:extLst>
                <a:ext uri="{FF2B5EF4-FFF2-40B4-BE49-F238E27FC236}">
                  <a16:creationId xmlns:a16="http://schemas.microsoft.com/office/drawing/2014/main" xmlns="" id="{3AE1A602-3456-46A9-BAFB-5CE572425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779462"/>
              <a:ext cx="792163" cy="1500188"/>
            </a:xfrm>
            <a:custGeom>
              <a:avLst/>
              <a:gdLst>
                <a:gd name="T0" fmla="*/ 114 w 296"/>
                <a:gd name="T1" fmla="*/ 400 h 561"/>
                <a:gd name="T2" fmla="*/ 296 w 296"/>
                <a:gd name="T3" fmla="*/ 1 h 561"/>
                <a:gd name="T4" fmla="*/ 295 w 296"/>
                <a:gd name="T5" fmla="*/ 0 h 561"/>
                <a:gd name="T6" fmla="*/ 113 w 296"/>
                <a:gd name="T7" fmla="*/ 398 h 561"/>
                <a:gd name="T8" fmla="*/ 1 w 296"/>
                <a:gd name="T9" fmla="*/ 222 h 561"/>
                <a:gd name="T10" fmla="*/ 0 w 296"/>
                <a:gd name="T11" fmla="*/ 223 h 561"/>
                <a:gd name="T12" fmla="*/ 112 w 296"/>
                <a:gd name="T13" fmla="*/ 400 h 561"/>
                <a:gd name="T14" fmla="*/ 39 w 296"/>
                <a:gd name="T15" fmla="*/ 560 h 561"/>
                <a:gd name="T16" fmla="*/ 41 w 296"/>
                <a:gd name="T17" fmla="*/ 561 h 561"/>
                <a:gd name="T18" fmla="*/ 113 w 296"/>
                <a:gd name="T19" fmla="*/ 401 h 561"/>
                <a:gd name="T20" fmla="*/ 182 w 296"/>
                <a:gd name="T21" fmla="*/ 511 h 561"/>
                <a:gd name="T22" fmla="*/ 184 w 296"/>
                <a:gd name="T23" fmla="*/ 510 h 561"/>
                <a:gd name="T24" fmla="*/ 114 w 296"/>
                <a:gd name="T25" fmla="*/ 40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6" h="561">
                  <a:moveTo>
                    <a:pt x="114" y="400"/>
                  </a:move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5" y="0"/>
                    <a:pt x="295" y="0"/>
                  </a:cubicBezTo>
                  <a:cubicBezTo>
                    <a:pt x="113" y="398"/>
                    <a:pt x="113" y="398"/>
                    <a:pt x="113" y="39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1" y="222"/>
                    <a:pt x="1" y="223"/>
                    <a:pt x="0" y="223"/>
                  </a:cubicBezTo>
                  <a:cubicBezTo>
                    <a:pt x="112" y="400"/>
                    <a:pt x="112" y="400"/>
                    <a:pt x="112" y="400"/>
                  </a:cubicBezTo>
                  <a:cubicBezTo>
                    <a:pt x="39" y="560"/>
                    <a:pt x="39" y="560"/>
                    <a:pt x="39" y="560"/>
                  </a:cubicBezTo>
                  <a:cubicBezTo>
                    <a:pt x="40" y="560"/>
                    <a:pt x="40" y="560"/>
                    <a:pt x="41" y="561"/>
                  </a:cubicBezTo>
                  <a:cubicBezTo>
                    <a:pt x="113" y="401"/>
                    <a:pt x="113" y="401"/>
                    <a:pt x="113" y="401"/>
                  </a:cubicBezTo>
                  <a:cubicBezTo>
                    <a:pt x="182" y="511"/>
                    <a:pt x="182" y="511"/>
                    <a:pt x="182" y="511"/>
                  </a:cubicBezTo>
                  <a:cubicBezTo>
                    <a:pt x="183" y="510"/>
                    <a:pt x="183" y="510"/>
                    <a:pt x="184" y="510"/>
                  </a:cubicBezTo>
                  <a:lnTo>
                    <a:pt x="1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0" name="Freeform 202">
              <a:extLst>
                <a:ext uri="{FF2B5EF4-FFF2-40B4-BE49-F238E27FC236}">
                  <a16:creationId xmlns:a16="http://schemas.microsoft.com/office/drawing/2014/main" xmlns="" id="{71369BD8-2E11-4CB6-888E-B9C3E5CD2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9025" y="-331788"/>
              <a:ext cx="85725" cy="79375"/>
            </a:xfrm>
            <a:custGeom>
              <a:avLst/>
              <a:gdLst>
                <a:gd name="T0" fmla="*/ 24 w 32"/>
                <a:gd name="T1" fmla="*/ 28 h 30"/>
                <a:gd name="T2" fmla="*/ 28 w 32"/>
                <a:gd name="T3" fmla="*/ 8 h 30"/>
                <a:gd name="T4" fmla="*/ 8 w 32"/>
                <a:gd name="T5" fmla="*/ 4 h 30"/>
                <a:gd name="T6" fmla="*/ 5 w 32"/>
                <a:gd name="T7" fmla="*/ 24 h 30"/>
                <a:gd name="T8" fmla="*/ 13 w 32"/>
                <a:gd name="T9" fmla="*/ 30 h 30"/>
                <a:gd name="T10" fmla="*/ 14 w 32"/>
                <a:gd name="T11" fmla="*/ 30 h 30"/>
                <a:gd name="T12" fmla="*/ 24 w 32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0">
                  <a:moveTo>
                    <a:pt x="24" y="28"/>
                  </a:moveTo>
                  <a:cubicBezTo>
                    <a:pt x="31" y="23"/>
                    <a:pt x="32" y="14"/>
                    <a:pt x="28" y="8"/>
                  </a:cubicBezTo>
                  <a:cubicBezTo>
                    <a:pt x="23" y="2"/>
                    <a:pt x="14" y="0"/>
                    <a:pt x="8" y="4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7" y="27"/>
                    <a:pt x="10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0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1" name="Freeform 203">
              <a:extLst>
                <a:ext uri="{FF2B5EF4-FFF2-40B4-BE49-F238E27FC236}">
                  <a16:creationId xmlns:a16="http://schemas.microsoft.com/office/drawing/2014/main" xmlns="" id="{3BCF169C-91FF-4853-9EC0-D267404A0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5238" y="252412"/>
              <a:ext cx="80963" cy="85725"/>
            </a:xfrm>
            <a:custGeom>
              <a:avLst/>
              <a:gdLst>
                <a:gd name="T0" fmla="*/ 26 w 30"/>
                <a:gd name="T1" fmla="*/ 7 h 32"/>
                <a:gd name="T2" fmla="*/ 6 w 30"/>
                <a:gd name="T3" fmla="*/ 4 h 32"/>
                <a:gd name="T4" fmla="*/ 0 w 30"/>
                <a:gd name="T5" fmla="*/ 12 h 32"/>
                <a:gd name="T6" fmla="*/ 0 w 30"/>
                <a:gd name="T7" fmla="*/ 14 h 32"/>
                <a:gd name="T8" fmla="*/ 3 w 30"/>
                <a:gd name="T9" fmla="*/ 24 h 32"/>
                <a:gd name="T10" fmla="*/ 22 w 30"/>
                <a:gd name="T11" fmla="*/ 27 h 32"/>
                <a:gd name="T12" fmla="*/ 26 w 30"/>
                <a:gd name="T13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2">
                  <a:moveTo>
                    <a:pt x="26" y="7"/>
                  </a:moveTo>
                  <a:cubicBezTo>
                    <a:pt x="21" y="1"/>
                    <a:pt x="12" y="0"/>
                    <a:pt x="6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7"/>
                    <a:pt x="0" y="21"/>
                    <a:pt x="3" y="24"/>
                  </a:cubicBezTo>
                  <a:cubicBezTo>
                    <a:pt x="7" y="30"/>
                    <a:pt x="16" y="32"/>
                    <a:pt x="22" y="27"/>
                  </a:cubicBezTo>
                  <a:cubicBezTo>
                    <a:pt x="29" y="23"/>
                    <a:pt x="30" y="14"/>
                    <a:pt x="2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2" name="Freeform 204">
              <a:extLst>
                <a:ext uri="{FF2B5EF4-FFF2-40B4-BE49-F238E27FC236}">
                  <a16:creationId xmlns:a16="http://schemas.microsoft.com/office/drawing/2014/main" xmlns="" id="{A9BE131D-83BB-4193-BDFE-73D6A510F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7688" y="122237"/>
              <a:ext cx="82550" cy="82550"/>
            </a:xfrm>
            <a:custGeom>
              <a:avLst/>
              <a:gdLst>
                <a:gd name="T0" fmla="*/ 24 w 31"/>
                <a:gd name="T1" fmla="*/ 28 h 31"/>
                <a:gd name="T2" fmla="*/ 30 w 31"/>
                <a:gd name="T3" fmla="*/ 15 h 31"/>
                <a:gd name="T4" fmla="*/ 30 w 31"/>
                <a:gd name="T5" fmla="*/ 14 h 31"/>
                <a:gd name="T6" fmla="*/ 28 w 31"/>
                <a:gd name="T7" fmla="*/ 8 h 31"/>
                <a:gd name="T8" fmla="*/ 8 w 31"/>
                <a:gd name="T9" fmla="*/ 5 h 31"/>
                <a:gd name="T10" fmla="*/ 5 w 31"/>
                <a:gd name="T11" fmla="*/ 25 h 31"/>
                <a:gd name="T12" fmla="*/ 13 w 31"/>
                <a:gd name="T13" fmla="*/ 30 h 31"/>
                <a:gd name="T14" fmla="*/ 14 w 31"/>
                <a:gd name="T15" fmla="*/ 30 h 31"/>
                <a:gd name="T16" fmla="*/ 24 w 3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1">
                  <a:moveTo>
                    <a:pt x="24" y="28"/>
                  </a:moveTo>
                  <a:cubicBezTo>
                    <a:pt x="28" y="25"/>
                    <a:pt x="31" y="20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2" y="9"/>
                    <a:pt x="0" y="18"/>
                    <a:pt x="5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1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3" name="Freeform 205">
              <a:extLst>
                <a:ext uri="{FF2B5EF4-FFF2-40B4-BE49-F238E27FC236}">
                  <a16:creationId xmlns:a16="http://schemas.microsoft.com/office/drawing/2014/main" xmlns="" id="{806D90C5-07FF-4B81-A6CE-992518A7A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2800" y="623887"/>
              <a:ext cx="82550" cy="80963"/>
            </a:xfrm>
            <a:custGeom>
              <a:avLst/>
              <a:gdLst>
                <a:gd name="T0" fmla="*/ 7 w 31"/>
                <a:gd name="T1" fmla="*/ 2 h 30"/>
                <a:gd name="T2" fmla="*/ 1 w 31"/>
                <a:gd name="T3" fmla="*/ 11 h 30"/>
                <a:gd name="T4" fmla="*/ 1 w 31"/>
                <a:gd name="T5" fmla="*/ 12 h 30"/>
                <a:gd name="T6" fmla="*/ 3 w 31"/>
                <a:gd name="T7" fmla="*/ 22 h 30"/>
                <a:gd name="T8" fmla="*/ 23 w 31"/>
                <a:gd name="T9" fmla="*/ 25 h 30"/>
                <a:gd name="T10" fmla="*/ 26 w 31"/>
                <a:gd name="T11" fmla="*/ 6 h 30"/>
                <a:gd name="T12" fmla="*/ 17 w 31"/>
                <a:gd name="T13" fmla="*/ 0 h 30"/>
                <a:gd name="T14" fmla="*/ 15 w 31"/>
                <a:gd name="T15" fmla="*/ 0 h 30"/>
                <a:gd name="T16" fmla="*/ 7 w 31"/>
                <a:gd name="T1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7" y="2"/>
                  </a:moveTo>
                  <a:cubicBezTo>
                    <a:pt x="4" y="4"/>
                    <a:pt x="2" y="7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8" y="28"/>
                    <a:pt x="16" y="30"/>
                    <a:pt x="23" y="25"/>
                  </a:cubicBezTo>
                  <a:cubicBezTo>
                    <a:pt x="29" y="21"/>
                    <a:pt x="31" y="12"/>
                    <a:pt x="26" y="6"/>
                  </a:cubicBezTo>
                  <a:cubicBezTo>
                    <a:pt x="24" y="2"/>
                    <a:pt x="20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2" y="0"/>
                    <a:pt x="9" y="0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4" name="Freeform 206">
              <a:extLst>
                <a:ext uri="{FF2B5EF4-FFF2-40B4-BE49-F238E27FC236}">
                  <a16:creationId xmlns:a16="http://schemas.microsoft.com/office/drawing/2014/main" xmlns="" id="{FB15A00A-0CCA-4EDC-86AE-AB22D3F08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2413" y="646112"/>
              <a:ext cx="80963" cy="82550"/>
            </a:xfrm>
            <a:custGeom>
              <a:avLst/>
              <a:gdLst>
                <a:gd name="T0" fmla="*/ 24 w 30"/>
                <a:gd name="T1" fmla="*/ 28 h 31"/>
                <a:gd name="T2" fmla="*/ 30 w 30"/>
                <a:gd name="T3" fmla="*/ 16 h 31"/>
                <a:gd name="T4" fmla="*/ 30 w 30"/>
                <a:gd name="T5" fmla="*/ 15 h 31"/>
                <a:gd name="T6" fmla="*/ 28 w 30"/>
                <a:gd name="T7" fmla="*/ 8 h 31"/>
                <a:gd name="T8" fmla="*/ 8 w 30"/>
                <a:gd name="T9" fmla="*/ 5 h 31"/>
                <a:gd name="T10" fmla="*/ 5 w 30"/>
                <a:gd name="T11" fmla="*/ 24 h 31"/>
                <a:gd name="T12" fmla="*/ 9 w 30"/>
                <a:gd name="T13" fmla="*/ 28 h 31"/>
                <a:gd name="T14" fmla="*/ 10 w 30"/>
                <a:gd name="T15" fmla="*/ 29 h 31"/>
                <a:gd name="T16" fmla="*/ 24 w 30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1">
                  <a:moveTo>
                    <a:pt x="24" y="28"/>
                  </a:moveTo>
                  <a:cubicBezTo>
                    <a:pt x="28" y="25"/>
                    <a:pt x="30" y="21"/>
                    <a:pt x="30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6" y="26"/>
                    <a:pt x="7" y="27"/>
                    <a:pt x="9" y="28"/>
                  </a:cubicBezTo>
                  <a:cubicBezTo>
                    <a:pt x="9" y="29"/>
                    <a:pt x="10" y="29"/>
                    <a:pt x="10" y="29"/>
                  </a:cubicBezTo>
                  <a:cubicBezTo>
                    <a:pt x="15" y="31"/>
                    <a:pt x="20" y="31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5" name="Freeform 207">
              <a:extLst>
                <a:ext uri="{FF2B5EF4-FFF2-40B4-BE49-F238E27FC236}">
                  <a16:creationId xmlns:a16="http://schemas.microsoft.com/office/drawing/2014/main" xmlns="" id="{C775925A-F707-4C4B-8CAA-2090D591D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3875" y="1157287"/>
              <a:ext cx="82550" cy="79375"/>
            </a:xfrm>
            <a:custGeom>
              <a:avLst/>
              <a:gdLst>
                <a:gd name="T0" fmla="*/ 15 w 31"/>
                <a:gd name="T1" fmla="*/ 0 h 30"/>
                <a:gd name="T2" fmla="*/ 7 w 31"/>
                <a:gd name="T3" fmla="*/ 2 h 30"/>
                <a:gd name="T4" fmla="*/ 4 w 31"/>
                <a:gd name="T5" fmla="*/ 6 h 30"/>
                <a:gd name="T6" fmla="*/ 3 w 31"/>
                <a:gd name="T7" fmla="*/ 7 h 30"/>
                <a:gd name="T8" fmla="*/ 4 w 31"/>
                <a:gd name="T9" fmla="*/ 22 h 30"/>
                <a:gd name="T10" fmla="*/ 23 w 31"/>
                <a:gd name="T11" fmla="*/ 25 h 30"/>
                <a:gd name="T12" fmla="*/ 27 w 31"/>
                <a:gd name="T13" fmla="*/ 6 h 30"/>
                <a:gd name="T14" fmla="*/ 16 w 31"/>
                <a:gd name="T15" fmla="*/ 0 h 30"/>
                <a:gd name="T16" fmla="*/ 15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9" y="1"/>
                    <a:pt x="7" y="2"/>
                  </a:cubicBezTo>
                  <a:cubicBezTo>
                    <a:pt x="6" y="3"/>
                    <a:pt x="4" y="4"/>
                    <a:pt x="4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0" y="12"/>
                    <a:pt x="0" y="17"/>
                    <a:pt x="4" y="22"/>
                  </a:cubicBezTo>
                  <a:cubicBezTo>
                    <a:pt x="8" y="28"/>
                    <a:pt x="17" y="30"/>
                    <a:pt x="23" y="25"/>
                  </a:cubicBezTo>
                  <a:cubicBezTo>
                    <a:pt x="30" y="21"/>
                    <a:pt x="31" y="12"/>
                    <a:pt x="27" y="6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6" name="Freeform 208">
              <a:extLst>
                <a:ext uri="{FF2B5EF4-FFF2-40B4-BE49-F238E27FC236}">
                  <a16:creationId xmlns:a16="http://schemas.microsoft.com/office/drawing/2014/main" xmlns="" id="{D68EAE5D-0310-4563-97BC-77BA2B6D7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2988" y="704850"/>
              <a:ext cx="80963" cy="79375"/>
            </a:xfrm>
            <a:custGeom>
              <a:avLst/>
              <a:gdLst>
                <a:gd name="T0" fmla="*/ 24 w 30"/>
                <a:gd name="T1" fmla="*/ 27 h 30"/>
                <a:gd name="T2" fmla="*/ 28 w 30"/>
                <a:gd name="T3" fmla="*/ 22 h 30"/>
                <a:gd name="T4" fmla="*/ 29 w 30"/>
                <a:gd name="T5" fmla="*/ 21 h 30"/>
                <a:gd name="T6" fmla="*/ 27 w 30"/>
                <a:gd name="T7" fmla="*/ 8 h 30"/>
                <a:gd name="T8" fmla="*/ 7 w 30"/>
                <a:gd name="T9" fmla="*/ 4 h 30"/>
                <a:gd name="T10" fmla="*/ 4 w 30"/>
                <a:gd name="T11" fmla="*/ 24 h 30"/>
                <a:gd name="T12" fmla="*/ 9 w 30"/>
                <a:gd name="T13" fmla="*/ 28 h 30"/>
                <a:gd name="T14" fmla="*/ 10 w 30"/>
                <a:gd name="T15" fmla="*/ 29 h 30"/>
                <a:gd name="T16" fmla="*/ 24 w 30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24" y="27"/>
                  </a:moveTo>
                  <a:cubicBezTo>
                    <a:pt x="25" y="26"/>
                    <a:pt x="27" y="24"/>
                    <a:pt x="28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17"/>
                    <a:pt x="30" y="12"/>
                    <a:pt x="27" y="8"/>
                  </a:cubicBezTo>
                  <a:cubicBezTo>
                    <a:pt x="23" y="1"/>
                    <a:pt x="14" y="0"/>
                    <a:pt x="7" y="4"/>
                  </a:cubicBezTo>
                  <a:cubicBezTo>
                    <a:pt x="1" y="9"/>
                    <a:pt x="0" y="17"/>
                    <a:pt x="4" y="24"/>
                  </a:cubicBezTo>
                  <a:cubicBezTo>
                    <a:pt x="5" y="26"/>
                    <a:pt x="7" y="27"/>
                    <a:pt x="9" y="28"/>
                  </a:cubicBezTo>
                  <a:cubicBezTo>
                    <a:pt x="9" y="28"/>
                    <a:pt x="10" y="29"/>
                    <a:pt x="10" y="29"/>
                  </a:cubicBezTo>
                  <a:cubicBezTo>
                    <a:pt x="15" y="30"/>
                    <a:pt x="20" y="30"/>
                    <a:pt x="2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7" name="Freeform 209">
              <a:extLst>
                <a:ext uri="{FF2B5EF4-FFF2-40B4-BE49-F238E27FC236}">
                  <a16:creationId xmlns:a16="http://schemas.microsoft.com/office/drawing/2014/main" xmlns="" id="{B100DB7A-7D6A-4D2D-AC59-B48494C68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8188" y="2139950"/>
              <a:ext cx="85725" cy="84138"/>
            </a:xfrm>
            <a:custGeom>
              <a:avLst/>
              <a:gdLst>
                <a:gd name="T0" fmla="*/ 24 w 32"/>
                <a:gd name="T1" fmla="*/ 3 h 31"/>
                <a:gd name="T2" fmla="*/ 12 w 32"/>
                <a:gd name="T3" fmla="*/ 1 h 31"/>
                <a:gd name="T4" fmla="*/ 10 w 32"/>
                <a:gd name="T5" fmla="*/ 2 h 31"/>
                <a:gd name="T6" fmla="*/ 7 w 32"/>
                <a:gd name="T7" fmla="*/ 3 h 31"/>
                <a:gd name="T8" fmla="*/ 4 w 32"/>
                <a:gd name="T9" fmla="*/ 23 h 31"/>
                <a:gd name="T10" fmla="*/ 24 w 32"/>
                <a:gd name="T11" fmla="*/ 26 h 31"/>
                <a:gd name="T12" fmla="*/ 27 w 32"/>
                <a:gd name="T13" fmla="*/ 7 h 31"/>
                <a:gd name="T14" fmla="*/ 25 w 32"/>
                <a:gd name="T15" fmla="*/ 4 h 31"/>
                <a:gd name="T16" fmla="*/ 24 w 32"/>
                <a:gd name="T1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24" y="3"/>
                  </a:moveTo>
                  <a:cubicBezTo>
                    <a:pt x="21" y="1"/>
                    <a:pt x="16" y="0"/>
                    <a:pt x="12" y="1"/>
                  </a:cubicBezTo>
                  <a:cubicBezTo>
                    <a:pt x="11" y="1"/>
                    <a:pt x="11" y="1"/>
                    <a:pt x="10" y="2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1" y="8"/>
                    <a:pt x="0" y="16"/>
                    <a:pt x="4" y="23"/>
                  </a:cubicBezTo>
                  <a:cubicBezTo>
                    <a:pt x="8" y="29"/>
                    <a:pt x="17" y="31"/>
                    <a:pt x="24" y="26"/>
                  </a:cubicBezTo>
                  <a:cubicBezTo>
                    <a:pt x="30" y="22"/>
                    <a:pt x="32" y="13"/>
                    <a:pt x="27" y="7"/>
                  </a:cubicBezTo>
                  <a:cubicBezTo>
                    <a:pt x="27" y="6"/>
                    <a:pt x="26" y="5"/>
                    <a:pt x="25" y="4"/>
                  </a:cubicBezTo>
                  <a:cubicBezTo>
                    <a:pt x="25" y="4"/>
                    <a:pt x="24" y="4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8" name="Freeform 210">
              <a:extLst>
                <a:ext uri="{FF2B5EF4-FFF2-40B4-BE49-F238E27FC236}">
                  <a16:creationId xmlns:a16="http://schemas.microsoft.com/office/drawing/2014/main" xmlns="" id="{B8512FD5-923B-4DD2-936A-26C72F90B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7500" y="2265362"/>
              <a:ext cx="85725" cy="80963"/>
            </a:xfrm>
            <a:custGeom>
              <a:avLst/>
              <a:gdLst>
                <a:gd name="T0" fmla="*/ 8 w 32"/>
                <a:gd name="T1" fmla="*/ 3 h 30"/>
                <a:gd name="T2" fmla="*/ 4 w 32"/>
                <a:gd name="T3" fmla="*/ 23 h 30"/>
                <a:gd name="T4" fmla="*/ 8 w 32"/>
                <a:gd name="T5" fmla="*/ 27 h 30"/>
                <a:gd name="T6" fmla="*/ 9 w 32"/>
                <a:gd name="T7" fmla="*/ 27 h 30"/>
                <a:gd name="T8" fmla="*/ 24 w 32"/>
                <a:gd name="T9" fmla="*/ 27 h 30"/>
                <a:gd name="T10" fmla="*/ 28 w 32"/>
                <a:gd name="T11" fmla="*/ 7 h 30"/>
                <a:gd name="T12" fmla="*/ 26 w 32"/>
                <a:gd name="T13" fmla="*/ 5 h 30"/>
                <a:gd name="T14" fmla="*/ 24 w 32"/>
                <a:gd name="T15" fmla="*/ 4 h 30"/>
                <a:gd name="T16" fmla="*/ 8 w 32"/>
                <a:gd name="T1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8" y="3"/>
                  </a:moveTo>
                  <a:cubicBezTo>
                    <a:pt x="1" y="8"/>
                    <a:pt x="0" y="17"/>
                    <a:pt x="4" y="23"/>
                  </a:cubicBezTo>
                  <a:cubicBezTo>
                    <a:pt x="5" y="25"/>
                    <a:pt x="7" y="26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4" y="30"/>
                    <a:pt x="20" y="30"/>
                    <a:pt x="24" y="27"/>
                  </a:cubicBezTo>
                  <a:cubicBezTo>
                    <a:pt x="30" y="22"/>
                    <a:pt x="32" y="13"/>
                    <a:pt x="28" y="7"/>
                  </a:cubicBezTo>
                  <a:cubicBezTo>
                    <a:pt x="27" y="6"/>
                    <a:pt x="26" y="5"/>
                    <a:pt x="26" y="5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0" y="0"/>
                    <a:pt x="13" y="0"/>
                    <a:pt x="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9" name="Freeform 211">
              <a:extLst>
                <a:ext uri="{FF2B5EF4-FFF2-40B4-BE49-F238E27FC236}">
                  <a16:creationId xmlns:a16="http://schemas.microsoft.com/office/drawing/2014/main" xmlns="" id="{747286ED-ABC4-4BB9-B54B-D0C9824F4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7963" y="1306512"/>
              <a:ext cx="85725" cy="85725"/>
            </a:xfrm>
            <a:custGeom>
              <a:avLst/>
              <a:gdLst>
                <a:gd name="T0" fmla="*/ 27 w 32"/>
                <a:gd name="T1" fmla="*/ 25 h 32"/>
                <a:gd name="T2" fmla="*/ 28 w 32"/>
                <a:gd name="T3" fmla="*/ 8 h 32"/>
                <a:gd name="T4" fmla="*/ 8 w 32"/>
                <a:gd name="T5" fmla="*/ 5 h 32"/>
                <a:gd name="T6" fmla="*/ 5 w 32"/>
                <a:gd name="T7" fmla="*/ 24 h 32"/>
                <a:gd name="T8" fmla="*/ 25 w 32"/>
                <a:gd name="T9" fmla="*/ 28 h 32"/>
                <a:gd name="T10" fmla="*/ 26 w 32"/>
                <a:gd name="T11" fmla="*/ 26 h 32"/>
                <a:gd name="T12" fmla="*/ 27 w 32"/>
                <a:gd name="T13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25"/>
                  </a:moveTo>
                  <a:cubicBezTo>
                    <a:pt x="31" y="20"/>
                    <a:pt x="32" y="13"/>
                    <a:pt x="28" y="8"/>
                  </a:cubicBezTo>
                  <a:cubicBezTo>
                    <a:pt x="24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9" y="31"/>
                    <a:pt x="18" y="32"/>
                    <a:pt x="25" y="28"/>
                  </a:cubicBezTo>
                  <a:cubicBezTo>
                    <a:pt x="25" y="27"/>
                    <a:pt x="26" y="27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0" name="Freeform 212">
              <a:extLst>
                <a:ext uri="{FF2B5EF4-FFF2-40B4-BE49-F238E27FC236}">
                  <a16:creationId xmlns:a16="http://schemas.microsoft.com/office/drawing/2014/main" xmlns="" id="{DC72BCA1-985C-4C4B-9E12-88CAEA717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6725" y="3073400"/>
              <a:ext cx="85725" cy="85725"/>
            </a:xfrm>
            <a:custGeom>
              <a:avLst/>
              <a:gdLst>
                <a:gd name="T0" fmla="*/ 27 w 32"/>
                <a:gd name="T1" fmla="*/ 6 h 32"/>
                <a:gd name="T2" fmla="*/ 8 w 32"/>
                <a:gd name="T3" fmla="*/ 4 h 32"/>
                <a:gd name="T4" fmla="*/ 5 w 32"/>
                <a:gd name="T5" fmla="*/ 24 h 32"/>
                <a:gd name="T6" fmla="*/ 24 w 32"/>
                <a:gd name="T7" fmla="*/ 27 h 32"/>
                <a:gd name="T8" fmla="*/ 28 w 32"/>
                <a:gd name="T9" fmla="*/ 8 h 32"/>
                <a:gd name="T10" fmla="*/ 28 w 32"/>
                <a:gd name="T11" fmla="*/ 7 h 32"/>
                <a:gd name="T12" fmla="*/ 27 w 32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6"/>
                  </a:moveTo>
                  <a:cubicBezTo>
                    <a:pt x="22" y="1"/>
                    <a:pt x="14" y="0"/>
                    <a:pt x="8" y="4"/>
                  </a:cubicBezTo>
                  <a:cubicBezTo>
                    <a:pt x="2" y="8"/>
                    <a:pt x="0" y="17"/>
                    <a:pt x="5" y="24"/>
                  </a:cubicBezTo>
                  <a:cubicBezTo>
                    <a:pt x="9" y="30"/>
                    <a:pt x="18" y="32"/>
                    <a:pt x="24" y="27"/>
                  </a:cubicBezTo>
                  <a:cubicBezTo>
                    <a:pt x="31" y="23"/>
                    <a:pt x="32" y="14"/>
                    <a:pt x="28" y="8"/>
                  </a:cubicBezTo>
                  <a:cubicBezTo>
                    <a:pt x="28" y="8"/>
                    <a:pt x="28" y="8"/>
                    <a:pt x="28" y="7"/>
                  </a:cubicBezTo>
                  <a:cubicBezTo>
                    <a:pt x="28" y="7"/>
                    <a:pt x="27" y="7"/>
                    <a:pt x="27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1" name="Freeform 213">
              <a:extLst>
                <a:ext uri="{FF2B5EF4-FFF2-40B4-BE49-F238E27FC236}">
                  <a16:creationId xmlns:a16="http://schemas.microsoft.com/office/drawing/2014/main" xmlns="" id="{976BBD24-3A1A-42FC-A23E-20551710A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6700" y="3197225"/>
              <a:ext cx="4763" cy="28575"/>
            </a:xfrm>
            <a:custGeom>
              <a:avLst/>
              <a:gdLst>
                <a:gd name="T0" fmla="*/ 0 w 2"/>
                <a:gd name="T1" fmla="*/ 11 h 11"/>
                <a:gd name="T2" fmla="*/ 2 w 2"/>
                <a:gd name="T3" fmla="*/ 11 h 11"/>
                <a:gd name="T4" fmla="*/ 1 w 2"/>
                <a:gd name="T5" fmla="*/ 0 h 11"/>
                <a:gd name="T6" fmla="*/ 0 w 2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1">
                  <a:moveTo>
                    <a:pt x="0" y="11"/>
                  </a:moveTo>
                  <a:cubicBezTo>
                    <a:pt x="1" y="11"/>
                    <a:pt x="1" y="11"/>
                    <a:pt x="2" y="1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2" name="Freeform 214">
              <a:extLst>
                <a:ext uri="{FF2B5EF4-FFF2-40B4-BE49-F238E27FC236}">
                  <a16:creationId xmlns:a16="http://schemas.microsoft.com/office/drawing/2014/main" xmlns="" id="{8426D637-3D93-487B-8CC7-9BC2AC481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9888" y="841375"/>
              <a:ext cx="2395538" cy="2406650"/>
            </a:xfrm>
            <a:custGeom>
              <a:avLst/>
              <a:gdLst>
                <a:gd name="T0" fmla="*/ 893 w 895"/>
                <a:gd name="T1" fmla="*/ 900 h 900"/>
                <a:gd name="T2" fmla="*/ 895 w 895"/>
                <a:gd name="T3" fmla="*/ 899 h 900"/>
                <a:gd name="T4" fmla="*/ 2 w 895"/>
                <a:gd name="T5" fmla="*/ 0 h 900"/>
                <a:gd name="T6" fmla="*/ 0 w 895"/>
                <a:gd name="T7" fmla="*/ 2 h 900"/>
                <a:gd name="T8" fmla="*/ 893 w 895"/>
                <a:gd name="T9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900">
                  <a:moveTo>
                    <a:pt x="893" y="900"/>
                  </a:moveTo>
                  <a:cubicBezTo>
                    <a:pt x="894" y="900"/>
                    <a:pt x="894" y="899"/>
                    <a:pt x="895" y="89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2"/>
                  </a:cubicBezTo>
                  <a:lnTo>
                    <a:pt x="893" y="9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3" name="Freeform 215">
              <a:extLst>
                <a:ext uri="{FF2B5EF4-FFF2-40B4-BE49-F238E27FC236}">
                  <a16:creationId xmlns:a16="http://schemas.microsoft.com/office/drawing/2014/main" xmlns="" id="{F558A1ED-9F74-403D-B9CD-CDBCF4457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5875" y="-252413"/>
              <a:ext cx="1506538" cy="3481388"/>
            </a:xfrm>
            <a:custGeom>
              <a:avLst/>
              <a:gdLst>
                <a:gd name="T0" fmla="*/ 563 w 563"/>
                <a:gd name="T1" fmla="*/ 1302 h 1302"/>
                <a:gd name="T2" fmla="*/ 3 w 563"/>
                <a:gd name="T3" fmla="*/ 0 h 1302"/>
                <a:gd name="T4" fmla="*/ 1 w 563"/>
                <a:gd name="T5" fmla="*/ 1 h 1302"/>
                <a:gd name="T6" fmla="*/ 0 w 563"/>
                <a:gd name="T7" fmla="*/ 1 h 1302"/>
                <a:gd name="T8" fmla="*/ 560 w 563"/>
                <a:gd name="T9" fmla="*/ 1302 h 1302"/>
                <a:gd name="T10" fmla="*/ 560 w 563"/>
                <a:gd name="T11" fmla="*/ 1302 h 1302"/>
                <a:gd name="T12" fmla="*/ 563 w 563"/>
                <a:gd name="T13" fmla="*/ 13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302">
                  <a:moveTo>
                    <a:pt x="563" y="130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1" y="1302"/>
                    <a:pt x="562" y="1302"/>
                    <a:pt x="563" y="1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4" name="Freeform 216">
              <a:extLst>
                <a:ext uri="{FF2B5EF4-FFF2-40B4-BE49-F238E27FC236}">
                  <a16:creationId xmlns:a16="http://schemas.microsoft.com/office/drawing/2014/main" xmlns="" id="{2DD13CDB-B20E-4EBC-A90C-3E7814204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1588" y="950912"/>
              <a:ext cx="620713" cy="2274888"/>
            </a:xfrm>
            <a:custGeom>
              <a:avLst/>
              <a:gdLst>
                <a:gd name="T0" fmla="*/ 100 w 232"/>
                <a:gd name="T1" fmla="*/ 840 h 851"/>
                <a:gd name="T2" fmla="*/ 101 w 232"/>
                <a:gd name="T3" fmla="*/ 851 h 851"/>
                <a:gd name="T4" fmla="*/ 104 w 232"/>
                <a:gd name="T5" fmla="*/ 851 h 851"/>
                <a:gd name="T6" fmla="*/ 101 w 232"/>
                <a:gd name="T7" fmla="*/ 832 h 851"/>
                <a:gd name="T8" fmla="*/ 232 w 232"/>
                <a:gd name="T9" fmla="*/ 0 h 851"/>
                <a:gd name="T10" fmla="*/ 229 w 232"/>
                <a:gd name="T11" fmla="*/ 0 h 851"/>
                <a:gd name="T12" fmla="*/ 100 w 232"/>
                <a:gd name="T13" fmla="*/ 824 h 851"/>
                <a:gd name="T14" fmla="*/ 2 w 232"/>
                <a:gd name="T15" fmla="*/ 1 h 851"/>
                <a:gd name="T16" fmla="*/ 0 w 232"/>
                <a:gd name="T17" fmla="*/ 1 h 851"/>
                <a:gd name="T18" fmla="*/ 99 w 232"/>
                <a:gd name="T19" fmla="*/ 832 h 851"/>
                <a:gd name="T20" fmla="*/ 96 w 232"/>
                <a:gd name="T21" fmla="*/ 851 h 851"/>
                <a:gd name="T22" fmla="*/ 99 w 232"/>
                <a:gd name="T23" fmla="*/ 851 h 851"/>
                <a:gd name="T24" fmla="*/ 100 w 232"/>
                <a:gd name="T25" fmla="*/ 84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851">
                  <a:moveTo>
                    <a:pt x="100" y="840"/>
                  </a:moveTo>
                  <a:cubicBezTo>
                    <a:pt x="101" y="851"/>
                    <a:pt x="101" y="851"/>
                    <a:pt x="101" y="851"/>
                  </a:cubicBezTo>
                  <a:cubicBezTo>
                    <a:pt x="102" y="851"/>
                    <a:pt x="103" y="851"/>
                    <a:pt x="104" y="851"/>
                  </a:cubicBezTo>
                  <a:cubicBezTo>
                    <a:pt x="101" y="832"/>
                    <a:pt x="101" y="832"/>
                    <a:pt x="101" y="832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1" y="0"/>
                    <a:pt x="230" y="0"/>
                    <a:pt x="229" y="0"/>
                  </a:cubicBezTo>
                  <a:cubicBezTo>
                    <a:pt x="100" y="824"/>
                    <a:pt x="100" y="824"/>
                    <a:pt x="100" y="8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9" y="832"/>
                    <a:pt x="99" y="832"/>
                    <a:pt x="99" y="832"/>
                  </a:cubicBezTo>
                  <a:cubicBezTo>
                    <a:pt x="96" y="851"/>
                    <a:pt x="96" y="851"/>
                    <a:pt x="96" y="851"/>
                  </a:cubicBezTo>
                  <a:cubicBezTo>
                    <a:pt x="97" y="851"/>
                    <a:pt x="98" y="851"/>
                    <a:pt x="99" y="851"/>
                  </a:cubicBezTo>
                  <a:lnTo>
                    <a:pt x="100" y="8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5" name="Freeform 217">
              <a:extLst>
                <a:ext uri="{FF2B5EF4-FFF2-40B4-BE49-F238E27FC236}">
                  <a16:creationId xmlns:a16="http://schemas.microsoft.com/office/drawing/2014/main" xmlns="" id="{3BE2035E-0A29-4BDB-A4C4-8AD2CA441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7963" y="3225800"/>
              <a:ext cx="120650" cy="117475"/>
            </a:xfrm>
            <a:custGeom>
              <a:avLst/>
              <a:gdLst>
                <a:gd name="T0" fmla="*/ 3 w 45"/>
                <a:gd name="T1" fmla="*/ 28 h 44"/>
                <a:gd name="T2" fmla="*/ 29 w 45"/>
                <a:gd name="T3" fmla="*/ 40 h 44"/>
                <a:gd name="T4" fmla="*/ 41 w 45"/>
                <a:gd name="T5" fmla="*/ 12 h 44"/>
                <a:gd name="T6" fmla="*/ 27 w 45"/>
                <a:gd name="T7" fmla="*/ 0 h 44"/>
                <a:gd name="T8" fmla="*/ 24 w 45"/>
                <a:gd name="T9" fmla="*/ 0 h 44"/>
                <a:gd name="T10" fmla="*/ 22 w 45"/>
                <a:gd name="T11" fmla="*/ 0 h 44"/>
                <a:gd name="T12" fmla="*/ 19 w 45"/>
                <a:gd name="T13" fmla="*/ 0 h 44"/>
                <a:gd name="T14" fmla="*/ 17 w 45"/>
                <a:gd name="T15" fmla="*/ 1 h 44"/>
                <a:gd name="T16" fmla="*/ 14 w 45"/>
                <a:gd name="T17" fmla="*/ 1 h 44"/>
                <a:gd name="T18" fmla="*/ 14 w 45"/>
                <a:gd name="T19" fmla="*/ 1 h 44"/>
                <a:gd name="T20" fmla="*/ 7 w 45"/>
                <a:gd name="T21" fmla="*/ 7 h 44"/>
                <a:gd name="T22" fmla="*/ 5 w 45"/>
                <a:gd name="T23" fmla="*/ 8 h 44"/>
                <a:gd name="T24" fmla="*/ 3 w 45"/>
                <a:gd name="T2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4">
                  <a:moveTo>
                    <a:pt x="3" y="28"/>
                  </a:moveTo>
                  <a:cubicBezTo>
                    <a:pt x="7" y="39"/>
                    <a:pt x="19" y="44"/>
                    <a:pt x="29" y="40"/>
                  </a:cubicBezTo>
                  <a:cubicBezTo>
                    <a:pt x="40" y="35"/>
                    <a:pt x="45" y="23"/>
                    <a:pt x="41" y="12"/>
                  </a:cubicBezTo>
                  <a:cubicBezTo>
                    <a:pt x="38" y="6"/>
                    <a:pt x="33" y="2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9" y="4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1" y="14"/>
                    <a:pt x="0" y="21"/>
                    <a:pt x="3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6" name="Freeform 218">
              <a:extLst>
                <a:ext uri="{FF2B5EF4-FFF2-40B4-BE49-F238E27FC236}">
                  <a16:creationId xmlns:a16="http://schemas.microsoft.com/office/drawing/2014/main" xmlns="" id="{6329C2BE-4B6C-4522-9734-1E1B67685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3050" y="742950"/>
              <a:ext cx="120650" cy="125413"/>
            </a:xfrm>
            <a:custGeom>
              <a:avLst/>
              <a:gdLst>
                <a:gd name="T0" fmla="*/ 4 w 45"/>
                <a:gd name="T1" fmla="*/ 32 h 47"/>
                <a:gd name="T2" fmla="*/ 30 w 45"/>
                <a:gd name="T3" fmla="*/ 43 h 47"/>
                <a:gd name="T4" fmla="*/ 36 w 45"/>
                <a:gd name="T5" fmla="*/ 39 h 47"/>
                <a:gd name="T6" fmla="*/ 38 w 45"/>
                <a:gd name="T7" fmla="*/ 37 h 47"/>
                <a:gd name="T8" fmla="*/ 42 w 45"/>
                <a:gd name="T9" fmla="*/ 16 h 47"/>
                <a:gd name="T10" fmla="*/ 16 w 45"/>
                <a:gd name="T11" fmla="*/ 5 h 47"/>
                <a:gd name="T12" fmla="*/ 4 w 45"/>
                <a:gd name="T13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7">
                  <a:moveTo>
                    <a:pt x="4" y="32"/>
                  </a:moveTo>
                  <a:cubicBezTo>
                    <a:pt x="8" y="42"/>
                    <a:pt x="20" y="47"/>
                    <a:pt x="30" y="43"/>
                  </a:cubicBezTo>
                  <a:cubicBezTo>
                    <a:pt x="33" y="42"/>
                    <a:pt x="35" y="41"/>
                    <a:pt x="36" y="39"/>
                  </a:cubicBezTo>
                  <a:cubicBezTo>
                    <a:pt x="37" y="39"/>
                    <a:pt x="38" y="38"/>
                    <a:pt x="38" y="37"/>
                  </a:cubicBezTo>
                  <a:cubicBezTo>
                    <a:pt x="43" y="32"/>
                    <a:pt x="45" y="23"/>
                    <a:pt x="42" y="16"/>
                  </a:cubicBezTo>
                  <a:cubicBezTo>
                    <a:pt x="38" y="5"/>
                    <a:pt x="26" y="0"/>
                    <a:pt x="16" y="5"/>
                  </a:cubicBezTo>
                  <a:cubicBezTo>
                    <a:pt x="5" y="9"/>
                    <a:pt x="0" y="21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7" name="Freeform 219">
              <a:extLst>
                <a:ext uri="{FF2B5EF4-FFF2-40B4-BE49-F238E27FC236}">
                  <a16:creationId xmlns:a16="http://schemas.microsoft.com/office/drawing/2014/main" xmlns="" id="{ABA2BE47-1541-4682-AB0B-992DA71F0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4913" y="-365126"/>
              <a:ext cx="123825" cy="125413"/>
            </a:xfrm>
            <a:custGeom>
              <a:avLst/>
              <a:gdLst>
                <a:gd name="T0" fmla="*/ 33 w 46"/>
                <a:gd name="T1" fmla="*/ 42 h 47"/>
                <a:gd name="T2" fmla="*/ 43 w 46"/>
                <a:gd name="T3" fmla="*/ 16 h 47"/>
                <a:gd name="T4" fmla="*/ 16 w 46"/>
                <a:gd name="T5" fmla="*/ 4 h 47"/>
                <a:gd name="T6" fmla="*/ 4 w 46"/>
                <a:gd name="T7" fmla="*/ 31 h 47"/>
                <a:gd name="T8" fmla="*/ 30 w 46"/>
                <a:gd name="T9" fmla="*/ 43 h 47"/>
                <a:gd name="T10" fmla="*/ 31 w 46"/>
                <a:gd name="T11" fmla="*/ 43 h 47"/>
                <a:gd name="T12" fmla="*/ 33 w 46"/>
                <a:gd name="T13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7">
                  <a:moveTo>
                    <a:pt x="33" y="42"/>
                  </a:moveTo>
                  <a:cubicBezTo>
                    <a:pt x="42" y="37"/>
                    <a:pt x="46" y="25"/>
                    <a:pt x="43" y="16"/>
                  </a:cubicBezTo>
                  <a:cubicBezTo>
                    <a:pt x="39" y="5"/>
                    <a:pt x="27" y="0"/>
                    <a:pt x="16" y="4"/>
                  </a:cubicBezTo>
                  <a:cubicBezTo>
                    <a:pt x="6" y="9"/>
                    <a:pt x="0" y="21"/>
                    <a:pt x="4" y="31"/>
                  </a:cubicBezTo>
                  <a:cubicBezTo>
                    <a:pt x="8" y="42"/>
                    <a:pt x="20" y="47"/>
                    <a:pt x="3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2"/>
                    <a:pt x="32" y="42"/>
                    <a:pt x="33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8" name="Freeform 220">
              <a:extLst>
                <a:ext uri="{FF2B5EF4-FFF2-40B4-BE49-F238E27FC236}">
                  <a16:creationId xmlns:a16="http://schemas.microsoft.com/office/drawing/2014/main" xmlns="" id="{C19187F7-87B5-4AF7-8597-11609B4DC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14913" y="835025"/>
              <a:ext cx="125413" cy="120650"/>
            </a:xfrm>
            <a:custGeom>
              <a:avLst/>
              <a:gdLst>
                <a:gd name="T0" fmla="*/ 27 w 47"/>
                <a:gd name="T1" fmla="*/ 44 h 45"/>
                <a:gd name="T2" fmla="*/ 31 w 47"/>
                <a:gd name="T3" fmla="*/ 43 h 45"/>
                <a:gd name="T4" fmla="*/ 43 w 47"/>
                <a:gd name="T5" fmla="*/ 16 h 45"/>
                <a:gd name="T6" fmla="*/ 16 w 47"/>
                <a:gd name="T7" fmla="*/ 5 h 45"/>
                <a:gd name="T8" fmla="*/ 4 w 47"/>
                <a:gd name="T9" fmla="*/ 32 h 45"/>
                <a:gd name="T10" fmla="*/ 25 w 47"/>
                <a:gd name="T11" fmla="*/ 44 h 45"/>
                <a:gd name="T12" fmla="*/ 27 w 4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27" y="44"/>
                  </a:moveTo>
                  <a:cubicBezTo>
                    <a:pt x="28" y="44"/>
                    <a:pt x="30" y="43"/>
                    <a:pt x="31" y="43"/>
                  </a:cubicBezTo>
                  <a:cubicBezTo>
                    <a:pt x="41" y="39"/>
                    <a:pt x="47" y="26"/>
                    <a:pt x="43" y="16"/>
                  </a:cubicBezTo>
                  <a:cubicBezTo>
                    <a:pt x="39" y="5"/>
                    <a:pt x="27" y="0"/>
                    <a:pt x="16" y="5"/>
                  </a:cubicBezTo>
                  <a:cubicBezTo>
                    <a:pt x="6" y="9"/>
                    <a:pt x="0" y="21"/>
                    <a:pt x="4" y="32"/>
                  </a:cubicBezTo>
                  <a:cubicBezTo>
                    <a:pt x="8" y="40"/>
                    <a:pt x="16" y="45"/>
                    <a:pt x="25" y="44"/>
                  </a:cubicBezTo>
                  <a:cubicBezTo>
                    <a:pt x="26" y="44"/>
                    <a:pt x="26" y="44"/>
                    <a:pt x="27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9" name="Freeform 221">
              <a:extLst>
                <a:ext uri="{FF2B5EF4-FFF2-40B4-BE49-F238E27FC236}">
                  <a16:creationId xmlns:a16="http://schemas.microsoft.com/office/drawing/2014/main" xmlns="" id="{65F36510-5EB0-4ECC-85A5-232673819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0863" y="833437"/>
              <a:ext cx="125413" cy="120650"/>
            </a:xfrm>
            <a:custGeom>
              <a:avLst/>
              <a:gdLst>
                <a:gd name="T0" fmla="*/ 31 w 47"/>
                <a:gd name="T1" fmla="*/ 43 h 45"/>
                <a:gd name="T2" fmla="*/ 43 w 47"/>
                <a:gd name="T3" fmla="*/ 16 h 45"/>
                <a:gd name="T4" fmla="*/ 16 w 47"/>
                <a:gd name="T5" fmla="*/ 4 h 45"/>
                <a:gd name="T6" fmla="*/ 4 w 47"/>
                <a:gd name="T7" fmla="*/ 32 h 45"/>
                <a:gd name="T8" fmla="*/ 24 w 47"/>
                <a:gd name="T9" fmla="*/ 44 h 45"/>
                <a:gd name="T10" fmla="*/ 27 w 47"/>
                <a:gd name="T11" fmla="*/ 44 h 45"/>
                <a:gd name="T12" fmla="*/ 31 w 47"/>
                <a:gd name="T1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31" y="43"/>
                  </a:moveTo>
                  <a:cubicBezTo>
                    <a:pt x="41" y="38"/>
                    <a:pt x="47" y="26"/>
                    <a:pt x="43" y="16"/>
                  </a:cubicBezTo>
                  <a:cubicBezTo>
                    <a:pt x="38" y="5"/>
                    <a:pt x="27" y="0"/>
                    <a:pt x="16" y="4"/>
                  </a:cubicBezTo>
                  <a:cubicBezTo>
                    <a:pt x="5" y="9"/>
                    <a:pt x="0" y="21"/>
                    <a:pt x="4" y="32"/>
                  </a:cubicBezTo>
                  <a:cubicBezTo>
                    <a:pt x="7" y="40"/>
                    <a:pt x="16" y="45"/>
                    <a:pt x="24" y="44"/>
                  </a:cubicBezTo>
                  <a:cubicBezTo>
                    <a:pt x="25" y="44"/>
                    <a:pt x="26" y="44"/>
                    <a:pt x="27" y="44"/>
                  </a:cubicBezTo>
                  <a:cubicBezTo>
                    <a:pt x="28" y="44"/>
                    <a:pt x="29" y="43"/>
                    <a:pt x="31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</p:grpSp>
      <p:grpSp>
        <p:nvGrpSpPr>
          <p:cNvPr id="360" name="组合 359">
            <a:extLst>
              <a:ext uri="{FF2B5EF4-FFF2-40B4-BE49-F238E27FC236}">
                <a16:creationId xmlns:a16="http://schemas.microsoft.com/office/drawing/2014/main" xmlns="" id="{86361A6A-F884-4F64-9AD9-0E298208696D}"/>
              </a:ext>
            </a:extLst>
          </p:cNvPr>
          <p:cNvGrpSpPr/>
          <p:nvPr userDrawn="1"/>
        </p:nvGrpSpPr>
        <p:grpSpPr>
          <a:xfrm>
            <a:off x="2193468" y="459469"/>
            <a:ext cx="7805064" cy="5932196"/>
            <a:chOff x="4314825" y="1628775"/>
            <a:chExt cx="3556001" cy="3603626"/>
          </a:xfrm>
        </p:grpSpPr>
        <p:grpSp>
          <p:nvGrpSpPr>
            <p:cNvPr id="361" name="组合 360">
              <a:extLst>
                <a:ext uri="{FF2B5EF4-FFF2-40B4-BE49-F238E27FC236}">
                  <a16:creationId xmlns:a16="http://schemas.microsoft.com/office/drawing/2014/main" xmlns="" id="{CF19EDEE-69B4-4BDA-AD05-E9E467CB76B7}"/>
                </a:ext>
              </a:extLst>
            </p:cNvPr>
            <p:cNvGrpSpPr/>
            <p:nvPr/>
          </p:nvGrpSpPr>
          <p:grpSpPr>
            <a:xfrm>
              <a:off x="4338637" y="1651000"/>
              <a:ext cx="3514726" cy="3562351"/>
              <a:chOff x="4337050" y="1651000"/>
              <a:chExt cx="3514726" cy="3562351"/>
            </a:xfrm>
          </p:grpSpPr>
          <p:sp>
            <p:nvSpPr>
              <p:cNvPr id="422" name="Line 225">
                <a:extLst>
                  <a:ext uri="{FF2B5EF4-FFF2-40B4-BE49-F238E27FC236}">
                    <a16:creationId xmlns:a16="http://schemas.microsoft.com/office/drawing/2014/main" xmlns="" id="{E868E968-0D2E-4D32-B86A-266660053D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1675" y="2112963"/>
                <a:ext cx="284163" cy="6699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3" name="Line 226">
                <a:extLst>
                  <a:ext uri="{FF2B5EF4-FFF2-40B4-BE49-F238E27FC236}">
                    <a16:creationId xmlns:a16="http://schemas.microsoft.com/office/drawing/2014/main" xmlns="" id="{6BDD6030-CDA5-4A90-9BAF-3E60A7AA04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11675" y="2620963"/>
                <a:ext cx="568325" cy="1619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4" name="Line 227">
                <a:extLst>
                  <a:ext uri="{FF2B5EF4-FFF2-40B4-BE49-F238E27FC236}">
                    <a16:creationId xmlns:a16="http://schemas.microsoft.com/office/drawing/2014/main" xmlns="" id="{D9BF4326-C552-4A34-AD66-6070A24DC0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80000" y="1855788"/>
                <a:ext cx="268288" cy="7747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5" name="Line 228">
                <a:extLst>
                  <a:ext uri="{FF2B5EF4-FFF2-40B4-BE49-F238E27FC236}">
                    <a16:creationId xmlns:a16="http://schemas.microsoft.com/office/drawing/2014/main" xmlns="" id="{71187ABE-F962-49CA-B68B-E361ADAF20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9488" y="2128838"/>
                <a:ext cx="720725" cy="31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6" name="Line 229">
                <a:extLst>
                  <a:ext uri="{FF2B5EF4-FFF2-40B4-BE49-F238E27FC236}">
                    <a16:creationId xmlns:a16="http://schemas.microsoft.com/office/drawing/2014/main" xmlns="" id="{868B02B8-4406-4277-9987-41FEE58330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10213" y="1657350"/>
                <a:ext cx="504825" cy="474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7" name="Line 230">
                <a:extLst>
                  <a:ext uri="{FF2B5EF4-FFF2-40B4-BE49-F238E27FC236}">
                    <a16:creationId xmlns:a16="http://schemas.microsoft.com/office/drawing/2014/main" xmlns="" id="{03C346DA-8A99-4F06-8B01-D41831C4F8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08688" y="1657350"/>
                <a:ext cx="611188" cy="3238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8" name="Line 231">
                <a:extLst>
                  <a:ext uri="{FF2B5EF4-FFF2-40B4-BE49-F238E27FC236}">
                    <a16:creationId xmlns:a16="http://schemas.microsoft.com/office/drawing/2014/main" xmlns="" id="{101B7DD5-C972-4376-8B61-65B100CEE1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19875" y="1981200"/>
                <a:ext cx="366713" cy="3857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9" name="Line 232">
                <a:extLst>
                  <a:ext uri="{FF2B5EF4-FFF2-40B4-BE49-F238E27FC236}">
                    <a16:creationId xmlns:a16="http://schemas.microsoft.com/office/drawing/2014/main" xmlns="" id="{69750A0F-664D-4D40-B595-AE7DC64AE8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86588" y="2146300"/>
                <a:ext cx="474663" cy="220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0" name="Line 233">
                <a:extLst>
                  <a:ext uri="{FF2B5EF4-FFF2-40B4-BE49-F238E27FC236}">
                    <a16:creationId xmlns:a16="http://schemas.microsoft.com/office/drawing/2014/main" xmlns="" id="{B52E552A-2330-46E1-8845-10589612A5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35838" y="2139950"/>
                <a:ext cx="131763" cy="5238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1" name="Line 234">
                <a:extLst>
                  <a:ext uri="{FF2B5EF4-FFF2-40B4-BE49-F238E27FC236}">
                    <a16:creationId xmlns:a16="http://schemas.microsoft.com/office/drawing/2014/main" xmlns="" id="{0F5E7908-50CD-4724-975E-4FABD53088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35838" y="2663825"/>
                <a:ext cx="515938" cy="474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2" name="Line 235">
                <a:extLst>
                  <a:ext uri="{FF2B5EF4-FFF2-40B4-BE49-F238E27FC236}">
                    <a16:creationId xmlns:a16="http://schemas.microsoft.com/office/drawing/2014/main" xmlns="" id="{FB972F78-680B-4642-8873-2653391479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56463" y="3138488"/>
                <a:ext cx="595313" cy="3921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3" name="Line 236">
                <a:extLst>
                  <a:ext uri="{FF2B5EF4-FFF2-40B4-BE49-F238E27FC236}">
                    <a16:creationId xmlns:a16="http://schemas.microsoft.com/office/drawing/2014/main" xmlns="" id="{A49170E2-4EE3-4399-810B-F453CD4FE2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56463" y="3530600"/>
                <a:ext cx="357188" cy="4826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4" name="Line 237">
                <a:extLst>
                  <a:ext uri="{FF2B5EF4-FFF2-40B4-BE49-F238E27FC236}">
                    <a16:creationId xmlns:a16="http://schemas.microsoft.com/office/drawing/2014/main" xmlns="" id="{45C6F8A8-AA73-4FA0-A630-320748F3E7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88200" y="4000500"/>
                <a:ext cx="422275" cy="2428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5" name="Line 238">
                <a:extLst>
                  <a:ext uri="{FF2B5EF4-FFF2-40B4-BE49-F238E27FC236}">
                    <a16:creationId xmlns:a16="http://schemas.microsoft.com/office/drawing/2014/main" xmlns="" id="{210D92B5-443E-4B02-BF37-0C06DE232D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29450" y="4243388"/>
                <a:ext cx="158750" cy="5048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6" name="Line 239">
                <a:extLst>
                  <a:ext uri="{FF2B5EF4-FFF2-40B4-BE49-F238E27FC236}">
                    <a16:creationId xmlns:a16="http://schemas.microsoft.com/office/drawing/2014/main" xmlns="" id="{1518ED85-3CA5-4ED0-8685-5E4E03709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18250" y="4711700"/>
                <a:ext cx="711200" cy="365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7" name="Line 240">
                <a:extLst>
                  <a:ext uri="{FF2B5EF4-FFF2-40B4-BE49-F238E27FC236}">
                    <a16:creationId xmlns:a16="http://schemas.microsoft.com/office/drawing/2014/main" xmlns="" id="{42A58B08-18AE-401E-B63A-350A6C1DFE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34050" y="4708525"/>
                <a:ext cx="584200" cy="2714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8" name="Line 241">
                <a:extLst>
                  <a:ext uri="{FF2B5EF4-FFF2-40B4-BE49-F238E27FC236}">
                    <a16:creationId xmlns:a16="http://schemas.microsoft.com/office/drawing/2014/main" xmlns="" id="{68FA03A8-A957-45EB-8D0D-9EA3F7E7D5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00675" y="4629150"/>
                <a:ext cx="333375" cy="3508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9" name="Line 242">
                <a:extLst>
                  <a:ext uri="{FF2B5EF4-FFF2-40B4-BE49-F238E27FC236}">
                    <a16:creationId xmlns:a16="http://schemas.microsoft.com/office/drawing/2014/main" xmlns="" id="{4B2DF845-BF75-4BAE-99DE-A2ECD9365C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95838" y="4619625"/>
                <a:ext cx="620713" cy="984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0" name="Line 243">
                <a:extLst>
                  <a:ext uri="{FF2B5EF4-FFF2-40B4-BE49-F238E27FC236}">
                    <a16:creationId xmlns:a16="http://schemas.microsoft.com/office/drawing/2014/main" xmlns="" id="{D02CFD13-6CE8-4444-ABD8-9460460128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9488" y="4059238"/>
                <a:ext cx="6350" cy="6588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1" name="Line 244">
                <a:extLst>
                  <a:ext uri="{FF2B5EF4-FFF2-40B4-BE49-F238E27FC236}">
                    <a16:creationId xmlns:a16="http://schemas.microsoft.com/office/drawing/2014/main" xmlns="" id="{36A049BD-DAAF-4CAA-83ED-EF0D9E0670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89438" y="3824288"/>
                <a:ext cx="400050" cy="2349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2" name="Line 245">
                <a:extLst>
                  <a:ext uri="{FF2B5EF4-FFF2-40B4-BE49-F238E27FC236}">
                    <a16:creationId xmlns:a16="http://schemas.microsoft.com/office/drawing/2014/main" xmlns="" id="{2725F31B-6EFC-4330-9CFD-2F8CFE2AD2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89438" y="3276600"/>
                <a:ext cx="293688" cy="5476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3" name="Line 246">
                <a:extLst>
                  <a:ext uri="{FF2B5EF4-FFF2-40B4-BE49-F238E27FC236}">
                    <a16:creationId xmlns:a16="http://schemas.microsoft.com/office/drawing/2014/main" xmlns="" id="{B0B697F7-F72D-457C-885D-8EDDC2D6D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11675" y="2782888"/>
                <a:ext cx="171450" cy="4937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4" name="Line 247">
                <a:extLst>
                  <a:ext uri="{FF2B5EF4-FFF2-40B4-BE49-F238E27FC236}">
                    <a16:creationId xmlns:a16="http://schemas.microsoft.com/office/drawing/2014/main" xmlns="" id="{9E4A41C9-46B6-4A73-BD5F-B8ABC77BCC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43413" y="2630488"/>
                <a:ext cx="636588" cy="6334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5" name="Line 248">
                <a:extLst>
                  <a:ext uri="{FF2B5EF4-FFF2-40B4-BE49-F238E27FC236}">
                    <a16:creationId xmlns:a16="http://schemas.microsoft.com/office/drawing/2014/main" xmlns="" id="{1AB30078-6C9B-4954-AC2B-509BEC374A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3413" y="3263900"/>
                <a:ext cx="309563" cy="3921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6" name="Line 249">
                <a:extLst>
                  <a:ext uri="{FF2B5EF4-FFF2-40B4-BE49-F238E27FC236}">
                    <a16:creationId xmlns:a16="http://schemas.microsoft.com/office/drawing/2014/main" xmlns="" id="{A91F0F22-ADC3-4246-8890-5CCCAAD930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9450" y="3656013"/>
                <a:ext cx="263525" cy="4460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7" name="Line 250">
                <a:extLst>
                  <a:ext uri="{FF2B5EF4-FFF2-40B4-BE49-F238E27FC236}">
                    <a16:creationId xmlns:a16="http://schemas.microsoft.com/office/drawing/2014/main" xmlns="" id="{C325640D-3BAB-407A-A581-C670DA0A93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2625" y="4086225"/>
                <a:ext cx="627063" cy="190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8" name="Line 251">
                <a:extLst>
                  <a:ext uri="{FF2B5EF4-FFF2-40B4-BE49-F238E27FC236}">
                    <a16:creationId xmlns:a16="http://schemas.microsoft.com/office/drawing/2014/main" xmlns="" id="{4BAE528D-3A45-4C93-84BC-43F36EE364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9688" y="4105275"/>
                <a:ext cx="409575" cy="7715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9" name="Line 252">
                <a:extLst>
                  <a:ext uri="{FF2B5EF4-FFF2-40B4-BE49-F238E27FC236}">
                    <a16:creationId xmlns:a16="http://schemas.microsoft.com/office/drawing/2014/main" xmlns="" id="{3276009C-86B2-4270-B708-8D163F9AB7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32438" y="4718050"/>
                <a:ext cx="274638" cy="1587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0" name="Line 253">
                <a:extLst>
                  <a:ext uri="{FF2B5EF4-FFF2-40B4-BE49-F238E27FC236}">
                    <a16:creationId xmlns:a16="http://schemas.microsoft.com/office/drawing/2014/main" xmlns="" id="{65C1D039-3F6D-4498-97DC-2F6039F10E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03900" y="4718050"/>
                <a:ext cx="425450" cy="3175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1" name="Line 254">
                <a:extLst>
                  <a:ext uri="{FF2B5EF4-FFF2-40B4-BE49-F238E27FC236}">
                    <a16:creationId xmlns:a16="http://schemas.microsoft.com/office/drawing/2014/main" xmlns="" id="{40D37476-D9CD-4332-8687-E253E4E31E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6175" y="4518025"/>
                <a:ext cx="293688" cy="5143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2" name="Line 255">
                <a:extLst>
                  <a:ext uri="{FF2B5EF4-FFF2-40B4-BE49-F238E27FC236}">
                    <a16:creationId xmlns:a16="http://schemas.microsoft.com/office/drawing/2014/main" xmlns="" id="{135D4EB5-0210-42A3-A231-F74A5338A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19863" y="4521200"/>
                <a:ext cx="577850" cy="1651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3" name="Line 256">
                <a:extLst>
                  <a:ext uri="{FF2B5EF4-FFF2-40B4-BE49-F238E27FC236}">
                    <a16:creationId xmlns:a16="http://schemas.microsoft.com/office/drawing/2014/main" xmlns="" id="{F03B1779-F337-42BA-802E-F56A24921B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97713" y="4117975"/>
                <a:ext cx="204788" cy="5683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4" name="Line 257">
                <a:extLst>
                  <a:ext uri="{FF2B5EF4-FFF2-40B4-BE49-F238E27FC236}">
                    <a16:creationId xmlns:a16="http://schemas.microsoft.com/office/drawing/2014/main" xmlns="" id="{CB3A352B-DC5C-4A44-A4E7-A57B5994F4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02500" y="3795713"/>
                <a:ext cx="357188" cy="3222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5" name="Line 258">
                <a:extLst>
                  <a:ext uri="{FF2B5EF4-FFF2-40B4-BE49-F238E27FC236}">
                    <a16:creationId xmlns:a16="http://schemas.microsoft.com/office/drawing/2014/main" xmlns="" id="{E9CF8D90-941C-4191-AD57-5FFDF0F80D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412038" y="3300413"/>
                <a:ext cx="247650" cy="4953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6" name="Line 259">
                <a:extLst>
                  <a:ext uri="{FF2B5EF4-FFF2-40B4-BE49-F238E27FC236}">
                    <a16:creationId xmlns:a16="http://schemas.microsoft.com/office/drawing/2014/main" xmlns="" id="{F77C07E3-6AA7-433B-B43F-05C91C470C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12038" y="2587625"/>
                <a:ext cx="287338" cy="7127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7" name="Line 260">
                <a:extLst>
                  <a:ext uri="{FF2B5EF4-FFF2-40B4-BE49-F238E27FC236}">
                    <a16:creationId xmlns:a16="http://schemas.microsoft.com/office/drawing/2014/main" xmlns="" id="{C65ABEC1-729F-43E8-B849-DAD7AE2022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316788" y="2551113"/>
                <a:ext cx="382588" cy="365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8" name="Line 261">
                <a:extLst>
                  <a:ext uri="{FF2B5EF4-FFF2-40B4-BE49-F238E27FC236}">
                    <a16:creationId xmlns:a16="http://schemas.microsoft.com/office/drawing/2014/main" xmlns="" id="{9F174C20-9185-482B-86FD-5FCF2A999F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259638" y="1997075"/>
                <a:ext cx="57150" cy="5540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9" name="Line 262">
                <a:extLst>
                  <a:ext uri="{FF2B5EF4-FFF2-40B4-BE49-F238E27FC236}">
                    <a16:creationId xmlns:a16="http://schemas.microsoft.com/office/drawing/2014/main" xmlns="" id="{34DBF4B0-2850-48E0-9C4F-20FFFB13AC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23050" y="1997075"/>
                <a:ext cx="636588" cy="1555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0" name="Line 263">
                <a:extLst>
                  <a:ext uri="{FF2B5EF4-FFF2-40B4-BE49-F238E27FC236}">
                    <a16:creationId xmlns:a16="http://schemas.microsoft.com/office/drawing/2014/main" xmlns="" id="{96C4AAB5-EF8B-446D-9285-469CABD464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65875" y="1668463"/>
                <a:ext cx="266700" cy="4873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1" name="Line 264">
                <a:extLst>
                  <a:ext uri="{FF2B5EF4-FFF2-40B4-BE49-F238E27FC236}">
                    <a16:creationId xmlns:a16="http://schemas.microsoft.com/office/drawing/2014/main" xmlns="" id="{7C1D9159-2AB3-47F0-8E6F-CB539E6EDE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08675" y="1668463"/>
                <a:ext cx="457200" cy="2825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2" name="Line 265">
                <a:extLst>
                  <a:ext uri="{FF2B5EF4-FFF2-40B4-BE49-F238E27FC236}">
                    <a16:creationId xmlns:a16="http://schemas.microsoft.com/office/drawing/2014/main" xmlns="" id="{95F8D1ED-0159-4892-BEF7-DBD90F98A3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48288" y="1855788"/>
                <a:ext cx="560388" cy="952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3" name="Line 266">
                <a:extLst>
                  <a:ext uri="{FF2B5EF4-FFF2-40B4-BE49-F238E27FC236}">
                    <a16:creationId xmlns:a16="http://schemas.microsoft.com/office/drawing/2014/main" xmlns="" id="{2E5342BD-01DC-4EEB-989D-EA17ECE76E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32350" y="2125663"/>
                <a:ext cx="409575" cy="3175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4" name="Line 267">
                <a:extLst>
                  <a:ext uri="{FF2B5EF4-FFF2-40B4-BE49-F238E27FC236}">
                    <a16:creationId xmlns:a16="http://schemas.microsoft.com/office/drawing/2014/main" xmlns="" id="{CC7323B8-20AE-48B3-BA34-39F7025A8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9488" y="2128838"/>
                <a:ext cx="42863" cy="3143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5" name="Line 268">
                <a:extLst>
                  <a:ext uri="{FF2B5EF4-FFF2-40B4-BE49-F238E27FC236}">
                    <a16:creationId xmlns:a16="http://schemas.microsoft.com/office/drawing/2014/main" xmlns="" id="{B17B0A04-E9ED-4F53-AD79-36EAC5AB5F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48288" y="1651000"/>
                <a:ext cx="263525" cy="2047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6" name="Line 269">
                <a:extLst>
                  <a:ext uri="{FF2B5EF4-FFF2-40B4-BE49-F238E27FC236}">
                    <a16:creationId xmlns:a16="http://schemas.microsoft.com/office/drawing/2014/main" xmlns="" id="{A8C443B8-EBA1-46F3-A528-45C79EB5A2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11813" y="1651000"/>
                <a:ext cx="182563" cy="4000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7" name="Line 270">
                <a:extLst>
                  <a:ext uri="{FF2B5EF4-FFF2-40B4-BE49-F238E27FC236}">
                    <a16:creationId xmlns:a16="http://schemas.microsoft.com/office/drawing/2014/main" xmlns="" id="{58AC6C15-A04D-4804-8CAF-68A7CBBA2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1675" y="2443163"/>
                <a:ext cx="320675" cy="3397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8" name="Line 271">
                <a:extLst>
                  <a:ext uri="{FF2B5EF4-FFF2-40B4-BE49-F238E27FC236}">
                    <a16:creationId xmlns:a16="http://schemas.microsoft.com/office/drawing/2014/main" xmlns="" id="{D1A68FC9-2D30-45A6-BA53-E8C4004DEA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37050" y="3052763"/>
                <a:ext cx="274638" cy="333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9" name="Line 272">
                <a:extLst>
                  <a:ext uri="{FF2B5EF4-FFF2-40B4-BE49-F238E27FC236}">
                    <a16:creationId xmlns:a16="http://schemas.microsoft.com/office/drawing/2014/main" xmlns="" id="{C1DEDDC3-23B0-4FAB-9724-856C35CA7B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7050" y="3052763"/>
                <a:ext cx="106363" cy="2111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0" name="Line 273">
                <a:extLst>
                  <a:ext uri="{FF2B5EF4-FFF2-40B4-BE49-F238E27FC236}">
                    <a16:creationId xmlns:a16="http://schemas.microsoft.com/office/drawing/2014/main" xmlns="" id="{505EBFC8-75A6-481F-B671-63943ECA9E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9450" y="4102100"/>
                <a:ext cx="323850" cy="6238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1" name="Line 274">
                <a:extLst>
                  <a:ext uri="{FF2B5EF4-FFF2-40B4-BE49-F238E27FC236}">
                    <a16:creationId xmlns:a16="http://schemas.microsoft.com/office/drawing/2014/main" xmlns="" id="{1C7A25A8-F1B1-42C2-93B8-2FAB8489FC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9263" y="4876800"/>
                <a:ext cx="204788" cy="1031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2" name="Line 275">
                <a:extLst>
                  <a:ext uri="{FF2B5EF4-FFF2-40B4-BE49-F238E27FC236}">
                    <a16:creationId xmlns:a16="http://schemas.microsoft.com/office/drawing/2014/main" xmlns="" id="{BAEA95FA-E384-4588-9229-0EDDCEFEDF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19863" y="4243388"/>
                <a:ext cx="668338" cy="2746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3" name="Line 276">
                <a:extLst>
                  <a:ext uri="{FF2B5EF4-FFF2-40B4-BE49-F238E27FC236}">
                    <a16:creationId xmlns:a16="http://schemas.microsoft.com/office/drawing/2014/main" xmlns="" id="{A302CCD0-4B59-4C08-905F-1FDB8EBC90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59688" y="3138488"/>
                <a:ext cx="192088" cy="6572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4" name="Line 277">
                <a:extLst>
                  <a:ext uri="{FF2B5EF4-FFF2-40B4-BE49-F238E27FC236}">
                    <a16:creationId xmlns:a16="http://schemas.microsoft.com/office/drawing/2014/main" xmlns="" id="{03F96AD8-089B-4EA3-ABA9-C5CB740907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65875" y="1668463"/>
                <a:ext cx="893763" cy="3286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5" name="Line 278">
                <a:extLst>
                  <a:ext uri="{FF2B5EF4-FFF2-40B4-BE49-F238E27FC236}">
                    <a16:creationId xmlns:a16="http://schemas.microsoft.com/office/drawing/2014/main" xmlns="" id="{77BE524A-9143-40A7-9960-D627FC6047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86588" y="2366963"/>
                <a:ext cx="349250" cy="2968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6" name="Line 279">
                <a:extLst>
                  <a:ext uri="{FF2B5EF4-FFF2-40B4-BE49-F238E27FC236}">
                    <a16:creationId xmlns:a16="http://schemas.microsoft.com/office/drawing/2014/main" xmlns="" id="{BDD4E1E6-0E0E-4C25-B211-27F06284C1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94375" y="1925638"/>
                <a:ext cx="703263" cy="1254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7" name="Line 280">
                <a:extLst>
                  <a:ext uri="{FF2B5EF4-FFF2-40B4-BE49-F238E27FC236}">
                    <a16:creationId xmlns:a16="http://schemas.microsoft.com/office/drawing/2014/main" xmlns="" id="{72D8397A-BB3A-46A4-8DAB-F3092DCC6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99375" y="2587625"/>
                <a:ext cx="73025" cy="1984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8" name="Line 281">
                <a:extLst>
                  <a:ext uri="{FF2B5EF4-FFF2-40B4-BE49-F238E27FC236}">
                    <a16:creationId xmlns:a16="http://schemas.microsoft.com/office/drawing/2014/main" xmlns="" id="{95A97C34-8E14-49CB-AFDD-1E220DDE46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96150" y="2786063"/>
                <a:ext cx="476250" cy="2079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9" name="Line 282">
                <a:extLst>
                  <a:ext uri="{FF2B5EF4-FFF2-40B4-BE49-F238E27FC236}">
                    <a16:creationId xmlns:a16="http://schemas.microsoft.com/office/drawing/2014/main" xmlns="" id="{4AD0B6CF-6557-4225-BB73-8822A137A9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96150" y="2994025"/>
                <a:ext cx="115888" cy="3063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80" name="Line 283">
                <a:extLst>
                  <a:ext uri="{FF2B5EF4-FFF2-40B4-BE49-F238E27FC236}">
                    <a16:creationId xmlns:a16="http://schemas.microsoft.com/office/drawing/2014/main" xmlns="" id="{3619B1E4-9834-4E05-9741-2BA792BF8D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34050" y="4965700"/>
                <a:ext cx="492125" cy="2476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81" name="Line 284">
                <a:extLst>
                  <a:ext uri="{FF2B5EF4-FFF2-40B4-BE49-F238E27FC236}">
                    <a16:creationId xmlns:a16="http://schemas.microsoft.com/office/drawing/2014/main" xmlns="" id="{7431BD21-C482-4E7C-AB2D-E3C4C0F041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6175" y="4729163"/>
                <a:ext cx="406400" cy="4841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</p:grpSp>
        <p:grpSp>
          <p:nvGrpSpPr>
            <p:cNvPr id="362" name="组合 361">
              <a:extLst>
                <a:ext uri="{FF2B5EF4-FFF2-40B4-BE49-F238E27FC236}">
                  <a16:creationId xmlns:a16="http://schemas.microsoft.com/office/drawing/2014/main" xmlns="" id="{710FB370-4C90-4772-AD19-3A37F326BC7D}"/>
                </a:ext>
              </a:extLst>
            </p:cNvPr>
            <p:cNvGrpSpPr/>
            <p:nvPr/>
          </p:nvGrpSpPr>
          <p:grpSpPr>
            <a:xfrm>
              <a:off x="4314825" y="1628775"/>
              <a:ext cx="3556001" cy="3603626"/>
              <a:chOff x="4314825" y="1628775"/>
              <a:chExt cx="3556001" cy="3603626"/>
            </a:xfrm>
            <a:solidFill>
              <a:srgbClr val="161714">
                <a:alpha val="81000"/>
              </a:srgbClr>
            </a:solidFill>
          </p:grpSpPr>
          <p:sp>
            <p:nvSpPr>
              <p:cNvPr id="363" name="Freeform 288">
                <a:extLst>
                  <a:ext uri="{FF2B5EF4-FFF2-40B4-BE49-F238E27FC236}">
                    <a16:creationId xmlns:a16="http://schemas.microsoft.com/office/drawing/2014/main" xmlns="" id="{76A42AF0-8BB5-40BE-AE6F-61DABC45ED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1895475"/>
                <a:ext cx="49213" cy="52388"/>
              </a:xfrm>
              <a:custGeom>
                <a:avLst/>
                <a:gdLst>
                  <a:gd name="T0" fmla="*/ 14 w 15"/>
                  <a:gd name="T1" fmla="*/ 9 h 16"/>
                  <a:gd name="T2" fmla="*/ 6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4" name="Freeform 289">
                <a:extLst>
                  <a:ext uri="{FF2B5EF4-FFF2-40B4-BE49-F238E27FC236}">
                    <a16:creationId xmlns:a16="http://schemas.microsoft.com/office/drawing/2014/main" xmlns="" id="{4DBE54BC-80A5-4D9B-979E-A6ED6BD7F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0050" y="21097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5" name="Freeform 290">
                <a:extLst>
                  <a:ext uri="{FF2B5EF4-FFF2-40B4-BE49-F238E27FC236}">
                    <a16:creationId xmlns:a16="http://schemas.microsoft.com/office/drawing/2014/main" xmlns="" id="{2FB34B15-27B1-401D-BEAC-9B4E36D55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0125" y="2409825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6" name="Freeform 291">
                <a:extLst>
                  <a:ext uri="{FF2B5EF4-FFF2-40B4-BE49-F238E27FC236}">
                    <a16:creationId xmlns:a16="http://schemas.microsoft.com/office/drawing/2014/main" xmlns="" id="{6C1C7C55-FFB6-4965-A557-588979B89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1425" y="260508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4 h 15"/>
                  <a:gd name="T4" fmla="*/ 1 w 16"/>
                  <a:gd name="T5" fmla="*/ 6 h 15"/>
                  <a:gd name="T6" fmla="*/ 9 w 16"/>
                  <a:gd name="T7" fmla="*/ 0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2"/>
                      <a:pt x="5" y="0"/>
                      <a:pt x="9" y="0"/>
                    </a:cubicBezTo>
                    <a:cubicBezTo>
                      <a:pt x="13" y="1"/>
                      <a:pt x="16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7" name="Freeform 292">
                <a:extLst>
                  <a:ext uri="{FF2B5EF4-FFF2-40B4-BE49-F238E27FC236}">
                    <a16:creationId xmlns:a16="http://schemas.microsoft.com/office/drawing/2014/main" xmlns="" id="{6367888F-BE95-4B11-A0FB-CD835161B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5813" y="3065463"/>
                <a:ext cx="49213" cy="50800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8" name="Freeform 293">
                <a:extLst>
                  <a:ext uri="{FF2B5EF4-FFF2-40B4-BE49-F238E27FC236}">
                    <a16:creationId xmlns:a16="http://schemas.microsoft.com/office/drawing/2014/main" xmlns="" id="{DDF0D87A-E883-4A77-9B96-75295DAFC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425" y="3236913"/>
                <a:ext cx="50800" cy="53975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1 w 15"/>
                  <a:gd name="T5" fmla="*/ 7 h 16"/>
                  <a:gd name="T6" fmla="*/ 9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9" name="Freeform 294">
                <a:extLst>
                  <a:ext uri="{FF2B5EF4-FFF2-40B4-BE49-F238E27FC236}">
                    <a16:creationId xmlns:a16="http://schemas.microsoft.com/office/drawing/2014/main" xmlns="" id="{8B23169D-0300-490E-B020-73D196CEFA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900" y="3254375"/>
                <a:ext cx="50800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0" name="Freeform 295">
                <a:extLst>
                  <a:ext uri="{FF2B5EF4-FFF2-40B4-BE49-F238E27FC236}">
                    <a16:creationId xmlns:a16="http://schemas.microsoft.com/office/drawing/2014/main" xmlns="" id="{EF2EEE8C-B412-451D-AFD8-AB88CAA74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32175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1" name="Freeform 296">
                <a:extLst>
                  <a:ext uri="{FF2B5EF4-FFF2-40B4-BE49-F238E27FC236}">
                    <a16:creationId xmlns:a16="http://schemas.microsoft.com/office/drawing/2014/main" xmlns="" id="{2DEFF2DF-2364-4131-B6AC-A13B150EF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038" y="37988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2" name="Freeform 297">
                <a:extLst>
                  <a:ext uri="{FF2B5EF4-FFF2-40B4-BE49-F238E27FC236}">
                    <a16:creationId xmlns:a16="http://schemas.microsoft.com/office/drawing/2014/main" xmlns="" id="{CEDB1EFC-DEFA-46D3-906D-84F5F5451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7575" y="3633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3" name="Freeform 298">
                <a:extLst>
                  <a:ext uri="{FF2B5EF4-FFF2-40B4-BE49-F238E27FC236}">
                    <a16:creationId xmlns:a16="http://schemas.microsoft.com/office/drawing/2014/main" xmlns="" id="{F7B717D0-2D95-4538-B94A-E75774B405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475" y="39131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4" name="Freeform 299">
                <a:extLst>
                  <a:ext uri="{FF2B5EF4-FFF2-40B4-BE49-F238E27FC236}">
                    <a16:creationId xmlns:a16="http://schemas.microsoft.com/office/drawing/2014/main" xmlns="" id="{6DBBC2BA-9121-4DCA-AAF9-34BEF21E7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575" y="406876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5" name="Freeform 300">
                <a:extLst>
                  <a:ext uri="{FF2B5EF4-FFF2-40B4-BE49-F238E27FC236}">
                    <a16:creationId xmlns:a16="http://schemas.microsoft.com/office/drawing/2014/main" xmlns="" id="{3976520A-72C5-40FA-B6D6-373A2808D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4032250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6" name="Freeform 301">
                <a:extLst>
                  <a:ext uri="{FF2B5EF4-FFF2-40B4-BE49-F238E27FC236}">
                    <a16:creationId xmlns:a16="http://schemas.microsoft.com/office/drawing/2014/main" xmlns="" id="{E1C82443-AB0A-436A-9541-371D9497F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408146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7" name="Freeform 302">
                <a:extLst>
                  <a:ext uri="{FF2B5EF4-FFF2-40B4-BE49-F238E27FC236}">
                    <a16:creationId xmlns:a16="http://schemas.microsoft.com/office/drawing/2014/main" xmlns="" id="{654524B3-FCBE-4713-9D74-51A3BC237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6788" y="46878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8" name="Freeform 303">
                <a:extLst>
                  <a:ext uri="{FF2B5EF4-FFF2-40B4-BE49-F238E27FC236}">
                    <a16:creationId xmlns:a16="http://schemas.microsoft.com/office/drawing/2014/main" xmlns="" id="{A7781413-FF9E-45D1-8B86-360449052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8450" y="4598988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9" name="Freeform 304">
                <a:extLst>
                  <a:ext uri="{FF2B5EF4-FFF2-40B4-BE49-F238E27FC236}">
                    <a16:creationId xmlns:a16="http://schemas.microsoft.com/office/drawing/2014/main" xmlns="" id="{B1F2AB65-948E-4B5D-96C9-DC83FAAAD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3263" y="4699000"/>
                <a:ext cx="50800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0" name="Freeform 305">
                <a:extLst>
                  <a:ext uri="{FF2B5EF4-FFF2-40B4-BE49-F238E27FC236}">
                    <a16:creationId xmlns:a16="http://schemas.microsoft.com/office/drawing/2014/main" xmlns="" id="{D72DE597-CD32-4383-A3A9-249A2C9F6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3950" y="500856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1" name="Freeform 306">
                <a:extLst>
                  <a:ext uri="{FF2B5EF4-FFF2-40B4-BE49-F238E27FC236}">
                    <a16:creationId xmlns:a16="http://schemas.microsoft.com/office/drawing/2014/main" xmlns="" id="{62CAE3D3-A430-45B9-8E31-9740508FC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0775" y="5183188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2" name="Freeform 307">
                <a:extLst>
                  <a:ext uri="{FF2B5EF4-FFF2-40B4-BE49-F238E27FC236}">
                    <a16:creationId xmlns:a16="http://schemas.microsoft.com/office/drawing/2014/main" xmlns="" id="{42F1303A-BC24-41FE-9FB4-7BE188CE3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9675" y="46878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3" name="Freeform 308">
                <a:extLst>
                  <a:ext uri="{FF2B5EF4-FFF2-40B4-BE49-F238E27FC236}">
                    <a16:creationId xmlns:a16="http://schemas.microsoft.com/office/drawing/2014/main" xmlns="" id="{5F70273B-F17C-41E0-BA1F-810AD322D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7638" y="450373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4" name="Freeform 309">
                <a:extLst>
                  <a:ext uri="{FF2B5EF4-FFF2-40B4-BE49-F238E27FC236}">
                    <a16:creationId xmlns:a16="http://schemas.microsoft.com/office/drawing/2014/main" xmlns="" id="{1321DED2-3883-4A89-8203-E61D8DDC9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2313" y="465931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5" name="Freeform 310">
                <a:extLst>
                  <a:ext uri="{FF2B5EF4-FFF2-40B4-BE49-F238E27FC236}">
                    <a16:creationId xmlns:a16="http://schemas.microsoft.com/office/drawing/2014/main" xmlns="" id="{6531DFB0-6F8B-402E-87D0-A93A75CC7F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4718050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6" name="Freeform 311">
                <a:extLst>
                  <a:ext uri="{FF2B5EF4-FFF2-40B4-BE49-F238E27FC236}">
                    <a16:creationId xmlns:a16="http://schemas.microsoft.com/office/drawing/2014/main" xmlns="" id="{EBC099E5-3FB3-4268-BDEF-0738E1A5E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38" y="41671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1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7" name="Freeform 312">
                <a:extLst>
                  <a:ext uri="{FF2B5EF4-FFF2-40B4-BE49-F238E27FC236}">
                    <a16:creationId xmlns:a16="http://schemas.microsoft.com/office/drawing/2014/main" xmlns="" id="{EC077030-D06A-496E-B2B6-CE7665671C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3488" y="39798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1 w 15"/>
                  <a:gd name="T5" fmla="*/ 6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8" name="Freeform 313">
                <a:extLst>
                  <a:ext uri="{FF2B5EF4-FFF2-40B4-BE49-F238E27FC236}">
                    <a16:creationId xmlns:a16="http://schemas.microsoft.com/office/drawing/2014/main" xmlns="" id="{3361AE12-F60D-40E7-B90A-0B9A6E938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9475" y="3517900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9" name="Freeform 314">
                <a:extLst>
                  <a:ext uri="{FF2B5EF4-FFF2-40B4-BE49-F238E27FC236}">
                    <a16:creationId xmlns:a16="http://schemas.microsoft.com/office/drawing/2014/main" xmlns="" id="{C8C1F2C9-67D3-4EC6-82B2-5E160AA28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2700" y="3765550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0" name="Freeform 315">
                <a:extLst>
                  <a:ext uri="{FF2B5EF4-FFF2-40B4-BE49-F238E27FC236}">
                    <a16:creationId xmlns:a16="http://schemas.microsoft.com/office/drawing/2014/main" xmlns="" id="{87E03330-FF2B-4C39-ACD9-FFF9A60A8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5050" y="3273425"/>
                <a:ext cx="49213" cy="53975"/>
              </a:xfrm>
              <a:custGeom>
                <a:avLst/>
                <a:gdLst>
                  <a:gd name="T0" fmla="*/ 14 w 15"/>
                  <a:gd name="T1" fmla="*/ 9 h 16"/>
                  <a:gd name="T2" fmla="*/ 6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1" name="Freeform 316">
                <a:extLst>
                  <a:ext uri="{FF2B5EF4-FFF2-40B4-BE49-F238E27FC236}">
                    <a16:creationId xmlns:a16="http://schemas.microsoft.com/office/drawing/2014/main" xmlns="" id="{CBBE423B-35E2-4EDF-9315-99A845E8F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613" y="311943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0"/>
                      <a:pt x="1" y="7"/>
                    </a:cubicBezTo>
                    <a:cubicBezTo>
                      <a:pt x="1" y="3"/>
                      <a:pt x="5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2" name="Freeform 317">
                <a:extLst>
                  <a:ext uri="{FF2B5EF4-FFF2-40B4-BE49-F238E27FC236}">
                    <a16:creationId xmlns:a16="http://schemas.microsoft.com/office/drawing/2014/main" xmlns="" id="{EA91A2C7-F423-4E16-A46D-44B5428FE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2338" y="2970213"/>
                <a:ext cx="50800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3" name="Freeform 318">
                <a:extLst>
                  <a:ext uri="{FF2B5EF4-FFF2-40B4-BE49-F238E27FC236}">
                    <a16:creationId xmlns:a16="http://schemas.microsoft.com/office/drawing/2014/main" xmlns="" id="{612D56BE-3625-4734-BEE6-BC85811F3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8588" y="2762250"/>
                <a:ext cx="49213" cy="50800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4" name="Freeform 319">
                <a:extLst>
                  <a:ext uri="{FF2B5EF4-FFF2-40B4-BE49-F238E27FC236}">
                    <a16:creationId xmlns:a16="http://schemas.microsoft.com/office/drawing/2014/main" xmlns="" id="{4E05D166-149F-4C17-A26B-69FCABF383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8" y="2565400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5" name="Freeform 320">
                <a:extLst>
                  <a:ext uri="{FF2B5EF4-FFF2-40B4-BE49-F238E27FC236}">
                    <a16:creationId xmlns:a16="http://schemas.microsoft.com/office/drawing/2014/main" xmlns="" id="{F3C8B4F4-B412-4DD8-9E14-6F97F2CFE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2025" y="2641600"/>
                <a:ext cx="50800" cy="52388"/>
              </a:xfrm>
              <a:custGeom>
                <a:avLst/>
                <a:gdLst>
                  <a:gd name="T0" fmla="*/ 14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6" name="Freeform 321">
                <a:extLst>
                  <a:ext uri="{FF2B5EF4-FFF2-40B4-BE49-F238E27FC236}">
                    <a16:creationId xmlns:a16="http://schemas.microsoft.com/office/drawing/2014/main" xmlns="" id="{81F1D934-BF9F-43AD-859B-8FAD9B210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3325" y="285591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7" name="Freeform 322">
                <a:extLst>
                  <a:ext uri="{FF2B5EF4-FFF2-40B4-BE49-F238E27FC236}">
                    <a16:creationId xmlns:a16="http://schemas.microsoft.com/office/drawing/2014/main" xmlns="" id="{7A55EC88-235A-47C4-89AD-AD28E8413B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9800" y="252571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8" name="Freeform 323">
                <a:extLst>
                  <a:ext uri="{FF2B5EF4-FFF2-40B4-BE49-F238E27FC236}">
                    <a16:creationId xmlns:a16="http://schemas.microsoft.com/office/drawing/2014/main" xmlns="" id="{FE277A76-EFB3-4A9D-AA0E-F65D51DFA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2775" y="23415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9" name="Freeform 324">
                <a:extLst>
                  <a:ext uri="{FF2B5EF4-FFF2-40B4-BE49-F238E27FC236}">
                    <a16:creationId xmlns:a16="http://schemas.microsoft.com/office/drawing/2014/main" xmlns="" id="{3A9D8887-E425-482A-8269-BDAF512D7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4238" y="1978025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0" name="Freeform 325">
                <a:extLst>
                  <a:ext uri="{FF2B5EF4-FFF2-40B4-BE49-F238E27FC236}">
                    <a16:creationId xmlns:a16="http://schemas.microsoft.com/office/drawing/2014/main" xmlns="" id="{D2922308-FC12-4C0F-8D18-863E2AF5E9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5588" y="2127250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1" name="Freeform 326">
                <a:extLst>
                  <a:ext uri="{FF2B5EF4-FFF2-40B4-BE49-F238E27FC236}">
                    <a16:creationId xmlns:a16="http://schemas.microsoft.com/office/drawing/2014/main" xmlns="" id="{0716F237-914B-4BF5-B35A-C1DC08FD3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1901825"/>
                <a:ext cx="50800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0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2" name="Freeform 327">
                <a:extLst>
                  <a:ext uri="{FF2B5EF4-FFF2-40B4-BE49-F238E27FC236}">
                    <a16:creationId xmlns:a16="http://schemas.microsoft.com/office/drawing/2014/main" xmlns="" id="{3A48BFB9-F2A8-4F35-95E9-24323D25F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5238" y="1644650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3" name="Freeform 328">
                <a:extLst>
                  <a:ext uri="{FF2B5EF4-FFF2-40B4-BE49-F238E27FC236}">
                    <a16:creationId xmlns:a16="http://schemas.microsoft.com/office/drawing/2014/main" xmlns="" id="{5BC5A177-72B5-4898-AD3A-6AE7335B1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563" y="20240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1 w 15"/>
                  <a:gd name="T5" fmla="*/ 6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4" name="Freeform 329">
                <a:extLst>
                  <a:ext uri="{FF2B5EF4-FFF2-40B4-BE49-F238E27FC236}">
                    <a16:creationId xmlns:a16="http://schemas.microsoft.com/office/drawing/2014/main" xmlns="" id="{21EDE099-0F6C-47FC-B7B0-69C65630A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3275" y="1928813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5" name="Freeform 330">
                <a:extLst>
                  <a:ext uri="{FF2B5EF4-FFF2-40B4-BE49-F238E27FC236}">
                    <a16:creationId xmlns:a16="http://schemas.microsoft.com/office/drawing/2014/main" xmlns="" id="{714CAC6D-61BF-4876-9189-069E37121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4945063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6" name="Freeform 331">
                <a:extLst>
                  <a:ext uri="{FF2B5EF4-FFF2-40B4-BE49-F238E27FC236}">
                    <a16:creationId xmlns:a16="http://schemas.microsoft.com/office/drawing/2014/main" xmlns="" id="{DAD87E20-AFBD-4957-A0E0-B5DA93A8FD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7038" y="485616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5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7" name="Freeform 332">
                <a:extLst>
                  <a:ext uri="{FF2B5EF4-FFF2-40B4-BE49-F238E27FC236}">
                    <a16:creationId xmlns:a16="http://schemas.microsoft.com/office/drawing/2014/main" xmlns="" id="{F76EFB3C-BF44-4415-9D98-245D88288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588" y="1628775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8" name="Freeform 333">
                <a:extLst>
                  <a:ext uri="{FF2B5EF4-FFF2-40B4-BE49-F238E27FC236}">
                    <a16:creationId xmlns:a16="http://schemas.microsoft.com/office/drawing/2014/main" xmlns="" id="{F58545A2-E13D-446D-A6A8-B4A87CE70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475" y="1827213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9" name="Freeform 334">
                <a:extLst>
                  <a:ext uri="{FF2B5EF4-FFF2-40B4-BE49-F238E27FC236}">
                    <a16:creationId xmlns:a16="http://schemas.microsoft.com/office/drawing/2014/main" xmlns="" id="{9072B708-116F-454F-9DF1-EF4FFD4F3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875" y="2109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0" name="Freeform 335">
                <a:extLst>
                  <a:ext uri="{FF2B5EF4-FFF2-40B4-BE49-F238E27FC236}">
                    <a16:creationId xmlns:a16="http://schemas.microsoft.com/office/drawing/2014/main" xmlns="" id="{402903C9-61F4-42A5-A998-36B616A3F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210343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5 h 15"/>
                  <a:gd name="T4" fmla="*/ 1 w 16"/>
                  <a:gd name="T5" fmla="*/ 7 h 15"/>
                  <a:gd name="T6" fmla="*/ 9 w 16"/>
                  <a:gd name="T7" fmla="*/ 1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6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1" name="Freeform 336">
                <a:extLst>
                  <a:ext uri="{FF2B5EF4-FFF2-40B4-BE49-F238E27FC236}">
                    <a16:creationId xmlns:a16="http://schemas.microsoft.com/office/drawing/2014/main" xmlns="" id="{8B9D58B4-7238-4A8A-A278-F03058288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5" y="2759075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2" name="Freeform 337">
                <a:extLst>
                  <a:ext uri="{FF2B5EF4-FFF2-40B4-BE49-F238E27FC236}">
                    <a16:creationId xmlns:a16="http://schemas.microsoft.com/office/drawing/2014/main" xmlns="" id="{E25C1985-2E41-40D3-9359-7CF27BA85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30368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3" name="Freeform 338">
                <a:extLst>
                  <a:ext uri="{FF2B5EF4-FFF2-40B4-BE49-F238E27FC236}">
                    <a16:creationId xmlns:a16="http://schemas.microsoft.com/office/drawing/2014/main" xmlns="" id="{878AE346-2D61-4C42-BDA3-C6D08AF26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050" y="1638300"/>
                <a:ext cx="50800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4" name="Freeform 339">
                <a:extLst>
                  <a:ext uri="{FF2B5EF4-FFF2-40B4-BE49-F238E27FC236}">
                    <a16:creationId xmlns:a16="http://schemas.microsoft.com/office/drawing/2014/main" xmlns="" id="{A376B0A8-6A9A-4C70-9B6C-24673AFF3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588" y="1628775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5" name="Freeform 340">
                <a:extLst>
                  <a:ext uri="{FF2B5EF4-FFF2-40B4-BE49-F238E27FC236}">
                    <a16:creationId xmlns:a16="http://schemas.microsoft.com/office/drawing/2014/main" xmlns="" id="{1CE8CDA4-65E9-43BE-96A4-6515477B0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475" y="1827213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6" name="Freeform 341">
                <a:extLst>
                  <a:ext uri="{FF2B5EF4-FFF2-40B4-BE49-F238E27FC236}">
                    <a16:creationId xmlns:a16="http://schemas.microsoft.com/office/drawing/2014/main" xmlns="" id="{B416E909-483B-4A41-954A-C268FC6B53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875" y="2109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7" name="Freeform 342">
                <a:extLst>
                  <a:ext uri="{FF2B5EF4-FFF2-40B4-BE49-F238E27FC236}">
                    <a16:creationId xmlns:a16="http://schemas.microsoft.com/office/drawing/2014/main" xmlns="" id="{280A840C-93BB-40A7-AD68-82A156CBF7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210343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5 h 15"/>
                  <a:gd name="T4" fmla="*/ 1 w 16"/>
                  <a:gd name="T5" fmla="*/ 7 h 15"/>
                  <a:gd name="T6" fmla="*/ 9 w 16"/>
                  <a:gd name="T7" fmla="*/ 1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6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8" name="Freeform 343">
                <a:extLst>
                  <a:ext uri="{FF2B5EF4-FFF2-40B4-BE49-F238E27FC236}">
                    <a16:creationId xmlns:a16="http://schemas.microsoft.com/office/drawing/2014/main" xmlns="" id="{F8C02F2D-BD61-4D6C-8C7B-6F8DB5414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5" y="2759075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9" name="Freeform 344">
                <a:extLst>
                  <a:ext uri="{FF2B5EF4-FFF2-40B4-BE49-F238E27FC236}">
                    <a16:creationId xmlns:a16="http://schemas.microsoft.com/office/drawing/2014/main" xmlns="" id="{54074F99-BB42-498C-8C67-F1AEA584E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30368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0" name="Freeform 345">
                <a:extLst>
                  <a:ext uri="{FF2B5EF4-FFF2-40B4-BE49-F238E27FC236}">
                    <a16:creationId xmlns:a16="http://schemas.microsoft.com/office/drawing/2014/main" xmlns="" id="{DFE0180C-91F5-42C6-A73E-1000B7B3A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050" y="1638300"/>
                <a:ext cx="50800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1" name="Freeform 346">
                <a:extLst>
                  <a:ext uri="{FF2B5EF4-FFF2-40B4-BE49-F238E27FC236}">
                    <a16:creationId xmlns:a16="http://schemas.microsoft.com/office/drawing/2014/main" xmlns="" id="{7D1F9FAA-8C35-49F4-8187-528B8C4611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2200" y="2122488"/>
                <a:ext cx="49213" cy="50800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</p:grpSp>
      </p:grpSp>
      <p:cxnSp>
        <p:nvCxnSpPr>
          <p:cNvPr id="295" name="直接连接符 294">
            <a:extLst>
              <a:ext uri="{FF2B5EF4-FFF2-40B4-BE49-F238E27FC236}">
                <a16:creationId xmlns:a16="http://schemas.microsoft.com/office/drawing/2014/main" xmlns="" id="{7929A4A1-687C-4660-9894-FF9CDB77D103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096000" y="2996479"/>
            <a:ext cx="0" cy="2244436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3539837" y="3168504"/>
            <a:ext cx="5112327" cy="6557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>
            <p:ph type="body" sz="quarter" idx="17" hasCustomPrompt="1"/>
          </p:nvPr>
        </p:nvSpPr>
        <p:spPr>
          <a:xfrm>
            <a:off x="4770583" y="4432671"/>
            <a:ext cx="2650836" cy="310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>
            <p:ph type="body" sz="quarter" idx="18" hasCustomPrompt="1"/>
          </p:nvPr>
        </p:nvSpPr>
        <p:spPr>
          <a:xfrm>
            <a:off x="4770583" y="4748305"/>
            <a:ext cx="2650836" cy="310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171442" marR="0" lvl="0" indent="-171442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xmlns="" val="22534452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bg>
      <p:bgPr>
        <a:gradFill>
          <a:gsLst>
            <a:gs pos="0">
              <a:schemeClr val="bg1"/>
            </a:gs>
            <a:gs pos="68000">
              <a:srgbClr val="EEEEEE"/>
            </a:gs>
            <a:gs pos="100000">
              <a:srgbClr val="D1D1D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矩形 199">
            <a:extLst>
              <a:ext uri="{FF2B5EF4-FFF2-40B4-BE49-F238E27FC236}">
                <a16:creationId xmlns:a16="http://schemas.microsoft.com/office/drawing/2014/main" xmlns="" id="{7D65BE08-9C38-4C82-9608-C78CC9A2E677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blipFill>
            <a:blip r:embed="rId2" cstate="print"/>
            <a:srcRect/>
            <a:stretch>
              <a:fillRect t="-8797" b="-87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201" name="组合 200">
            <a:extLst>
              <a:ext uri="{FF2B5EF4-FFF2-40B4-BE49-F238E27FC236}">
                <a16:creationId xmlns:a16="http://schemas.microsoft.com/office/drawing/2014/main" xmlns="" id="{AB73E25C-80D2-46E4-8AF6-D2F15B141903}"/>
              </a:ext>
            </a:extLst>
          </p:cNvPr>
          <p:cNvGrpSpPr/>
          <p:nvPr userDrawn="1"/>
        </p:nvGrpSpPr>
        <p:grpSpPr>
          <a:xfrm>
            <a:off x="1369331" y="0"/>
            <a:ext cx="10360663" cy="6858000"/>
            <a:chOff x="15513050" y="-365126"/>
            <a:chExt cx="7786688" cy="6872289"/>
          </a:xfrm>
        </p:grpSpPr>
        <p:sp>
          <p:nvSpPr>
            <p:cNvPr id="202" name="Freeform 161">
              <a:extLst>
                <a:ext uri="{FF2B5EF4-FFF2-40B4-BE49-F238E27FC236}">
                  <a16:creationId xmlns:a16="http://schemas.microsoft.com/office/drawing/2014/main" xmlns="" id="{74C75243-31CC-4F85-8555-F0518E550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7263" y="3092450"/>
              <a:ext cx="376238" cy="641350"/>
            </a:xfrm>
            <a:custGeom>
              <a:avLst/>
              <a:gdLst>
                <a:gd name="T0" fmla="*/ 1 w 140"/>
                <a:gd name="T1" fmla="*/ 0 h 240"/>
                <a:gd name="T2" fmla="*/ 0 w 140"/>
                <a:gd name="T3" fmla="*/ 0 h 240"/>
                <a:gd name="T4" fmla="*/ 138 w 140"/>
                <a:gd name="T5" fmla="*/ 240 h 240"/>
                <a:gd name="T6" fmla="*/ 140 w 140"/>
                <a:gd name="T7" fmla="*/ 240 h 240"/>
                <a:gd name="T8" fmla="*/ 1 w 140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38" y="240"/>
                    <a:pt x="138" y="240"/>
                    <a:pt x="138" y="240"/>
                  </a:cubicBezTo>
                  <a:cubicBezTo>
                    <a:pt x="139" y="240"/>
                    <a:pt x="139" y="240"/>
                    <a:pt x="140" y="2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3" name="Freeform 162">
              <a:extLst>
                <a:ext uri="{FF2B5EF4-FFF2-40B4-BE49-F238E27FC236}">
                  <a16:creationId xmlns:a16="http://schemas.microsoft.com/office/drawing/2014/main" xmlns="" id="{D5816739-B2A1-4FE3-AF8B-C8D0AE025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3513" y="3795713"/>
              <a:ext cx="1144588" cy="1328738"/>
            </a:xfrm>
            <a:custGeom>
              <a:avLst/>
              <a:gdLst>
                <a:gd name="T0" fmla="*/ 0 w 428"/>
                <a:gd name="T1" fmla="*/ 496 h 497"/>
                <a:gd name="T2" fmla="*/ 1 w 428"/>
                <a:gd name="T3" fmla="*/ 497 h 497"/>
                <a:gd name="T4" fmla="*/ 428 w 428"/>
                <a:gd name="T5" fmla="*/ 0 h 497"/>
                <a:gd name="T6" fmla="*/ 427 w 428"/>
                <a:gd name="T7" fmla="*/ 0 h 497"/>
                <a:gd name="T8" fmla="*/ 0 w 428"/>
                <a:gd name="T9" fmla="*/ 49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497">
                  <a:moveTo>
                    <a:pt x="0" y="496"/>
                  </a:moveTo>
                  <a:cubicBezTo>
                    <a:pt x="1" y="497"/>
                    <a:pt x="1" y="497"/>
                    <a:pt x="1" y="497"/>
                  </a:cubicBezTo>
                  <a:cubicBezTo>
                    <a:pt x="428" y="0"/>
                    <a:pt x="428" y="0"/>
                    <a:pt x="428" y="0"/>
                  </a:cubicBezTo>
                  <a:cubicBezTo>
                    <a:pt x="428" y="0"/>
                    <a:pt x="427" y="0"/>
                    <a:pt x="427" y="0"/>
                  </a:cubicBezTo>
                  <a:lnTo>
                    <a:pt x="0" y="4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4" name="Freeform 163">
              <a:extLst>
                <a:ext uri="{FF2B5EF4-FFF2-40B4-BE49-F238E27FC236}">
                  <a16:creationId xmlns:a16="http://schemas.microsoft.com/office/drawing/2014/main" xmlns="" id="{4BF64B7C-CDEB-443A-93F5-A231B880F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0338" y="5175250"/>
              <a:ext cx="334963" cy="122238"/>
            </a:xfrm>
            <a:custGeom>
              <a:avLst/>
              <a:gdLst>
                <a:gd name="T0" fmla="*/ 124 w 125"/>
                <a:gd name="T1" fmla="*/ 46 h 46"/>
                <a:gd name="T2" fmla="*/ 125 w 125"/>
                <a:gd name="T3" fmla="*/ 45 h 46"/>
                <a:gd name="T4" fmla="*/ 2 w 125"/>
                <a:gd name="T5" fmla="*/ 0 h 46"/>
                <a:gd name="T6" fmla="*/ 0 w 125"/>
                <a:gd name="T7" fmla="*/ 1 h 46"/>
                <a:gd name="T8" fmla="*/ 124 w 12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46">
                  <a:moveTo>
                    <a:pt x="124" y="46"/>
                  </a:moveTo>
                  <a:cubicBezTo>
                    <a:pt x="124" y="46"/>
                    <a:pt x="125" y="45"/>
                    <a:pt x="125" y="4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lnTo>
                    <a:pt x="1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5" name="Freeform 164">
              <a:extLst>
                <a:ext uri="{FF2B5EF4-FFF2-40B4-BE49-F238E27FC236}">
                  <a16:creationId xmlns:a16="http://schemas.microsoft.com/office/drawing/2014/main" xmlns="" id="{49AACF13-37D1-40B7-9155-2834EE516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1138" y="5338763"/>
              <a:ext cx="304800" cy="1092200"/>
            </a:xfrm>
            <a:custGeom>
              <a:avLst/>
              <a:gdLst>
                <a:gd name="T0" fmla="*/ 113 w 114"/>
                <a:gd name="T1" fmla="*/ 0 h 409"/>
                <a:gd name="T2" fmla="*/ 0 w 114"/>
                <a:gd name="T3" fmla="*/ 409 h 409"/>
                <a:gd name="T4" fmla="*/ 1 w 114"/>
                <a:gd name="T5" fmla="*/ 408 h 409"/>
                <a:gd name="T6" fmla="*/ 114 w 114"/>
                <a:gd name="T7" fmla="*/ 1 h 409"/>
                <a:gd name="T8" fmla="*/ 114 w 114"/>
                <a:gd name="T9" fmla="*/ 1 h 409"/>
                <a:gd name="T10" fmla="*/ 113 w 114"/>
                <a:gd name="T1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09">
                  <a:moveTo>
                    <a:pt x="113" y="0"/>
                  </a:moveTo>
                  <a:cubicBezTo>
                    <a:pt x="0" y="409"/>
                    <a:pt x="0" y="409"/>
                    <a:pt x="0" y="409"/>
                  </a:cubicBezTo>
                  <a:cubicBezTo>
                    <a:pt x="0" y="409"/>
                    <a:pt x="1" y="408"/>
                    <a:pt x="1" y="40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3" y="1"/>
                    <a:pt x="113" y="1"/>
                    <a:pt x="1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6" name="Freeform 165">
              <a:extLst>
                <a:ext uri="{FF2B5EF4-FFF2-40B4-BE49-F238E27FC236}">
                  <a16:creationId xmlns:a16="http://schemas.microsoft.com/office/drawing/2014/main" xmlns="" id="{BC05255F-5A5D-40AF-93E4-288F32A34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7575" y="3014662"/>
              <a:ext cx="80963" cy="77788"/>
            </a:xfrm>
            <a:custGeom>
              <a:avLst/>
              <a:gdLst>
                <a:gd name="T0" fmla="*/ 28 w 30"/>
                <a:gd name="T1" fmla="*/ 20 h 29"/>
                <a:gd name="T2" fmla="*/ 20 w 30"/>
                <a:gd name="T3" fmla="*/ 3 h 29"/>
                <a:gd name="T4" fmla="*/ 3 w 30"/>
                <a:gd name="T5" fmla="*/ 11 h 29"/>
                <a:gd name="T6" fmla="*/ 11 w 30"/>
                <a:gd name="T7" fmla="*/ 28 h 29"/>
                <a:gd name="T8" fmla="*/ 15 w 30"/>
                <a:gd name="T9" fmla="*/ 29 h 29"/>
                <a:gd name="T10" fmla="*/ 16 w 30"/>
                <a:gd name="T11" fmla="*/ 29 h 29"/>
                <a:gd name="T12" fmla="*/ 28 w 30"/>
                <a:gd name="T1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">
                  <a:moveTo>
                    <a:pt x="28" y="20"/>
                  </a:moveTo>
                  <a:cubicBezTo>
                    <a:pt x="30" y="13"/>
                    <a:pt x="27" y="5"/>
                    <a:pt x="20" y="3"/>
                  </a:cubicBezTo>
                  <a:cubicBezTo>
                    <a:pt x="13" y="0"/>
                    <a:pt x="5" y="4"/>
                    <a:pt x="3" y="11"/>
                  </a:cubicBezTo>
                  <a:cubicBezTo>
                    <a:pt x="0" y="18"/>
                    <a:pt x="4" y="25"/>
                    <a:pt x="11" y="28"/>
                  </a:cubicBezTo>
                  <a:cubicBezTo>
                    <a:pt x="12" y="28"/>
                    <a:pt x="13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cubicBezTo>
                    <a:pt x="21" y="28"/>
                    <a:pt x="26" y="25"/>
                    <a:pt x="28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7" name="Freeform 166">
              <a:extLst>
                <a:ext uri="{FF2B5EF4-FFF2-40B4-BE49-F238E27FC236}">
                  <a16:creationId xmlns:a16="http://schemas.microsoft.com/office/drawing/2014/main" xmlns="" id="{98BBAF3E-BC25-4F7C-941D-04C30A372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2225" y="3733800"/>
              <a:ext cx="77788" cy="74613"/>
            </a:xfrm>
            <a:custGeom>
              <a:avLst/>
              <a:gdLst>
                <a:gd name="T0" fmla="*/ 19 w 29"/>
                <a:gd name="T1" fmla="*/ 0 h 28"/>
                <a:gd name="T2" fmla="*/ 15 w 29"/>
                <a:gd name="T3" fmla="*/ 0 h 28"/>
                <a:gd name="T4" fmla="*/ 13 w 29"/>
                <a:gd name="T5" fmla="*/ 0 h 28"/>
                <a:gd name="T6" fmla="*/ 2 w 29"/>
                <a:gd name="T7" fmla="*/ 8 h 28"/>
                <a:gd name="T8" fmla="*/ 5 w 29"/>
                <a:gd name="T9" fmla="*/ 23 h 28"/>
                <a:gd name="T10" fmla="*/ 6 w 29"/>
                <a:gd name="T11" fmla="*/ 23 h 28"/>
                <a:gd name="T12" fmla="*/ 10 w 29"/>
                <a:gd name="T13" fmla="*/ 25 h 28"/>
                <a:gd name="T14" fmla="*/ 27 w 29"/>
                <a:gd name="T15" fmla="*/ 17 h 28"/>
                <a:gd name="T16" fmla="*/ 19 w 2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0"/>
                    <a:pt x="3" y="3"/>
                    <a:pt x="2" y="8"/>
                  </a:cubicBezTo>
                  <a:cubicBezTo>
                    <a:pt x="0" y="13"/>
                    <a:pt x="1" y="19"/>
                    <a:pt x="5" y="23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4"/>
                    <a:pt x="8" y="25"/>
                    <a:pt x="10" y="25"/>
                  </a:cubicBezTo>
                  <a:cubicBezTo>
                    <a:pt x="17" y="28"/>
                    <a:pt x="24" y="24"/>
                    <a:pt x="27" y="17"/>
                  </a:cubicBezTo>
                  <a:cubicBezTo>
                    <a:pt x="29" y="11"/>
                    <a:pt x="26" y="3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8" name="Freeform 167">
              <a:extLst>
                <a:ext uri="{FF2B5EF4-FFF2-40B4-BE49-F238E27FC236}">
                  <a16:creationId xmlns:a16="http://schemas.microsoft.com/office/drawing/2014/main" xmlns="" id="{E652E493-3084-41C9-A43E-2D47830CF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1600" y="5110163"/>
              <a:ext cx="77788" cy="77788"/>
            </a:xfrm>
            <a:custGeom>
              <a:avLst/>
              <a:gdLst>
                <a:gd name="T0" fmla="*/ 19 w 29"/>
                <a:gd name="T1" fmla="*/ 2 h 29"/>
                <a:gd name="T2" fmla="*/ 2 w 29"/>
                <a:gd name="T3" fmla="*/ 10 h 29"/>
                <a:gd name="T4" fmla="*/ 10 w 29"/>
                <a:gd name="T5" fmla="*/ 27 h 29"/>
                <a:gd name="T6" fmla="*/ 22 w 29"/>
                <a:gd name="T7" fmla="*/ 25 h 29"/>
                <a:gd name="T8" fmla="*/ 24 w 29"/>
                <a:gd name="T9" fmla="*/ 24 h 29"/>
                <a:gd name="T10" fmla="*/ 27 w 29"/>
                <a:gd name="T11" fmla="*/ 19 h 29"/>
                <a:gd name="T12" fmla="*/ 24 w 29"/>
                <a:gd name="T13" fmla="*/ 5 h 29"/>
                <a:gd name="T14" fmla="*/ 23 w 29"/>
                <a:gd name="T15" fmla="*/ 4 h 29"/>
                <a:gd name="T16" fmla="*/ 19 w 29"/>
                <a:gd name="T1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19" y="2"/>
                  </a:moveTo>
                  <a:cubicBezTo>
                    <a:pt x="12" y="0"/>
                    <a:pt x="5" y="3"/>
                    <a:pt x="2" y="10"/>
                  </a:cubicBezTo>
                  <a:cubicBezTo>
                    <a:pt x="0" y="17"/>
                    <a:pt x="3" y="25"/>
                    <a:pt x="10" y="27"/>
                  </a:cubicBezTo>
                  <a:cubicBezTo>
                    <a:pt x="14" y="29"/>
                    <a:pt x="19" y="28"/>
                    <a:pt x="22" y="25"/>
                  </a:cubicBezTo>
                  <a:cubicBezTo>
                    <a:pt x="23" y="25"/>
                    <a:pt x="23" y="25"/>
                    <a:pt x="24" y="24"/>
                  </a:cubicBezTo>
                  <a:cubicBezTo>
                    <a:pt x="25" y="23"/>
                    <a:pt x="27" y="21"/>
                    <a:pt x="27" y="19"/>
                  </a:cubicBezTo>
                  <a:cubicBezTo>
                    <a:pt x="29" y="14"/>
                    <a:pt x="28" y="9"/>
                    <a:pt x="24" y="5"/>
                  </a:cubicBezTo>
                  <a:cubicBezTo>
                    <a:pt x="24" y="5"/>
                    <a:pt x="24" y="5"/>
                    <a:pt x="23" y="4"/>
                  </a:cubicBezTo>
                  <a:cubicBezTo>
                    <a:pt x="22" y="3"/>
                    <a:pt x="21" y="3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9" name="Freeform 168">
              <a:extLst>
                <a:ext uri="{FF2B5EF4-FFF2-40B4-BE49-F238E27FC236}">
                  <a16:creationId xmlns:a16="http://schemas.microsoft.com/office/drawing/2014/main" xmlns="" id="{D69048B1-2434-476A-90AB-F744A300E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8950" y="5265738"/>
              <a:ext cx="77788" cy="80963"/>
            </a:xfrm>
            <a:custGeom>
              <a:avLst/>
              <a:gdLst>
                <a:gd name="T0" fmla="*/ 9 w 29"/>
                <a:gd name="T1" fmla="*/ 27 h 30"/>
                <a:gd name="T2" fmla="*/ 10 w 29"/>
                <a:gd name="T3" fmla="*/ 28 h 30"/>
                <a:gd name="T4" fmla="*/ 10 w 29"/>
                <a:gd name="T5" fmla="*/ 28 h 30"/>
                <a:gd name="T6" fmla="*/ 27 w 29"/>
                <a:gd name="T7" fmla="*/ 20 h 30"/>
                <a:gd name="T8" fmla="*/ 19 w 29"/>
                <a:gd name="T9" fmla="*/ 3 h 30"/>
                <a:gd name="T10" fmla="*/ 2 w 29"/>
                <a:gd name="T11" fmla="*/ 11 h 30"/>
                <a:gd name="T12" fmla="*/ 2 w 29"/>
                <a:gd name="T13" fmla="*/ 11 h 30"/>
                <a:gd name="T14" fmla="*/ 1 w 29"/>
                <a:gd name="T15" fmla="*/ 12 h 30"/>
                <a:gd name="T16" fmla="*/ 9 w 29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9" y="27"/>
                  </a:move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7" y="30"/>
                    <a:pt x="24" y="27"/>
                    <a:pt x="27" y="20"/>
                  </a:cubicBezTo>
                  <a:cubicBezTo>
                    <a:pt x="29" y="13"/>
                    <a:pt x="26" y="5"/>
                    <a:pt x="19" y="3"/>
                  </a:cubicBezTo>
                  <a:cubicBezTo>
                    <a:pt x="12" y="0"/>
                    <a:pt x="4" y="4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0" y="19"/>
                    <a:pt x="3" y="25"/>
                    <a:pt x="9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0" name="Freeform 169">
              <a:extLst>
                <a:ext uri="{FF2B5EF4-FFF2-40B4-BE49-F238E27FC236}">
                  <a16:creationId xmlns:a16="http://schemas.microsoft.com/office/drawing/2014/main" xmlns="" id="{60091E4B-F66F-44E5-AE16-BE6F8ABB1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4150" y="6426200"/>
              <a:ext cx="82550" cy="77788"/>
            </a:xfrm>
            <a:custGeom>
              <a:avLst/>
              <a:gdLst>
                <a:gd name="T0" fmla="*/ 10 w 31"/>
                <a:gd name="T1" fmla="*/ 2 h 29"/>
                <a:gd name="T2" fmla="*/ 3 w 31"/>
                <a:gd name="T3" fmla="*/ 9 h 29"/>
                <a:gd name="T4" fmla="*/ 11 w 31"/>
                <a:gd name="T5" fmla="*/ 27 h 29"/>
                <a:gd name="T6" fmla="*/ 28 w 31"/>
                <a:gd name="T7" fmla="*/ 19 h 29"/>
                <a:gd name="T8" fmla="*/ 20 w 31"/>
                <a:gd name="T9" fmla="*/ 1 h 29"/>
                <a:gd name="T10" fmla="*/ 11 w 31"/>
                <a:gd name="T11" fmla="*/ 1 h 29"/>
                <a:gd name="T12" fmla="*/ 10 w 31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9">
                  <a:moveTo>
                    <a:pt x="10" y="2"/>
                  </a:moveTo>
                  <a:cubicBezTo>
                    <a:pt x="7" y="3"/>
                    <a:pt x="4" y="6"/>
                    <a:pt x="3" y="9"/>
                  </a:cubicBezTo>
                  <a:cubicBezTo>
                    <a:pt x="0" y="16"/>
                    <a:pt x="4" y="24"/>
                    <a:pt x="11" y="27"/>
                  </a:cubicBezTo>
                  <a:cubicBezTo>
                    <a:pt x="18" y="29"/>
                    <a:pt x="25" y="25"/>
                    <a:pt x="28" y="19"/>
                  </a:cubicBezTo>
                  <a:cubicBezTo>
                    <a:pt x="31" y="12"/>
                    <a:pt x="27" y="4"/>
                    <a:pt x="20" y="1"/>
                  </a:cubicBezTo>
                  <a:cubicBezTo>
                    <a:pt x="17" y="0"/>
                    <a:pt x="14" y="0"/>
                    <a:pt x="11" y="1"/>
                  </a:cubicBezTo>
                  <a:cubicBezTo>
                    <a:pt x="11" y="1"/>
                    <a:pt x="10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1" name="Freeform 170">
              <a:extLst>
                <a:ext uri="{FF2B5EF4-FFF2-40B4-BE49-F238E27FC236}">
                  <a16:creationId xmlns:a16="http://schemas.microsoft.com/office/drawing/2014/main" xmlns="" id="{DD4B8893-02F6-4C36-99A1-3FE7F55B8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3363" y="1846262"/>
              <a:ext cx="93663" cy="735013"/>
            </a:xfrm>
            <a:custGeom>
              <a:avLst/>
              <a:gdLst>
                <a:gd name="T0" fmla="*/ 1 w 35"/>
                <a:gd name="T1" fmla="*/ 0 h 275"/>
                <a:gd name="T2" fmla="*/ 0 w 35"/>
                <a:gd name="T3" fmla="*/ 0 h 275"/>
                <a:gd name="T4" fmla="*/ 33 w 35"/>
                <a:gd name="T5" fmla="*/ 275 h 275"/>
                <a:gd name="T6" fmla="*/ 35 w 35"/>
                <a:gd name="T7" fmla="*/ 275 h 275"/>
                <a:gd name="T8" fmla="*/ 1 w 35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5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3" y="275"/>
                    <a:pt x="33" y="275"/>
                    <a:pt x="33" y="275"/>
                  </a:cubicBezTo>
                  <a:cubicBezTo>
                    <a:pt x="34" y="275"/>
                    <a:pt x="34" y="275"/>
                    <a:pt x="35" y="2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2" name="Freeform 171">
              <a:extLst>
                <a:ext uri="{FF2B5EF4-FFF2-40B4-BE49-F238E27FC236}">
                  <a16:creationId xmlns:a16="http://schemas.microsoft.com/office/drawing/2014/main" xmlns="" id="{F579E623-2B17-4B16-A7B1-C5C2E4EA6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4600" y="2630487"/>
              <a:ext cx="1574800" cy="777875"/>
            </a:xfrm>
            <a:custGeom>
              <a:avLst/>
              <a:gdLst>
                <a:gd name="T0" fmla="*/ 0 w 588"/>
                <a:gd name="T1" fmla="*/ 289 h 291"/>
                <a:gd name="T2" fmla="*/ 1 w 588"/>
                <a:gd name="T3" fmla="*/ 291 h 291"/>
                <a:gd name="T4" fmla="*/ 588 w 588"/>
                <a:gd name="T5" fmla="*/ 1 h 291"/>
                <a:gd name="T6" fmla="*/ 588 w 588"/>
                <a:gd name="T7" fmla="*/ 0 h 291"/>
                <a:gd name="T8" fmla="*/ 0 w 588"/>
                <a:gd name="T9" fmla="*/ 28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291">
                  <a:moveTo>
                    <a:pt x="0" y="289"/>
                  </a:moveTo>
                  <a:cubicBezTo>
                    <a:pt x="0" y="290"/>
                    <a:pt x="1" y="290"/>
                    <a:pt x="1" y="291"/>
                  </a:cubicBezTo>
                  <a:cubicBezTo>
                    <a:pt x="588" y="1"/>
                    <a:pt x="588" y="1"/>
                    <a:pt x="588" y="1"/>
                  </a:cubicBezTo>
                  <a:cubicBezTo>
                    <a:pt x="588" y="1"/>
                    <a:pt x="588" y="0"/>
                    <a:pt x="588" y="0"/>
                  </a:cubicBezTo>
                  <a:lnTo>
                    <a:pt x="0" y="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3" name="Freeform 172">
              <a:extLst>
                <a:ext uri="{FF2B5EF4-FFF2-40B4-BE49-F238E27FC236}">
                  <a16:creationId xmlns:a16="http://schemas.microsoft.com/office/drawing/2014/main" xmlns="" id="{FB1F8B9E-64A0-4993-A274-D65E8E2F5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0788" y="3452813"/>
              <a:ext cx="258763" cy="244475"/>
            </a:xfrm>
            <a:custGeom>
              <a:avLst/>
              <a:gdLst>
                <a:gd name="T0" fmla="*/ 97 w 97"/>
                <a:gd name="T1" fmla="*/ 91 h 91"/>
                <a:gd name="T2" fmla="*/ 97 w 97"/>
                <a:gd name="T3" fmla="*/ 89 h 91"/>
                <a:gd name="T4" fmla="*/ 2 w 97"/>
                <a:gd name="T5" fmla="*/ 0 h 91"/>
                <a:gd name="T6" fmla="*/ 0 w 97"/>
                <a:gd name="T7" fmla="*/ 1 h 91"/>
                <a:gd name="T8" fmla="*/ 97 w 97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1">
                  <a:moveTo>
                    <a:pt x="97" y="91"/>
                  </a:moveTo>
                  <a:cubicBezTo>
                    <a:pt x="97" y="90"/>
                    <a:pt x="97" y="90"/>
                    <a:pt x="97" y="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97" y="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4" name="Freeform 173">
              <a:extLst>
                <a:ext uri="{FF2B5EF4-FFF2-40B4-BE49-F238E27FC236}">
                  <a16:creationId xmlns:a16="http://schemas.microsoft.com/office/drawing/2014/main" xmlns="" id="{E413F44D-D9AD-4F1B-85D8-9F16CB6EA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3113" y="3738563"/>
              <a:ext cx="709613" cy="889000"/>
            </a:xfrm>
            <a:custGeom>
              <a:avLst/>
              <a:gdLst>
                <a:gd name="T0" fmla="*/ 264 w 265"/>
                <a:gd name="T1" fmla="*/ 0 h 332"/>
                <a:gd name="T2" fmla="*/ 0 w 265"/>
                <a:gd name="T3" fmla="*/ 332 h 332"/>
                <a:gd name="T4" fmla="*/ 2 w 265"/>
                <a:gd name="T5" fmla="*/ 332 h 332"/>
                <a:gd name="T6" fmla="*/ 265 w 265"/>
                <a:gd name="T7" fmla="*/ 1 h 332"/>
                <a:gd name="T8" fmla="*/ 265 w 265"/>
                <a:gd name="T9" fmla="*/ 1 h 332"/>
                <a:gd name="T10" fmla="*/ 264 w 265"/>
                <a:gd name="T1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332">
                  <a:moveTo>
                    <a:pt x="264" y="0"/>
                  </a:move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2" y="332"/>
                    <a:pt x="2" y="332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0"/>
                    <a:pt x="2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5" name="Freeform 174">
              <a:extLst>
                <a:ext uri="{FF2B5EF4-FFF2-40B4-BE49-F238E27FC236}">
                  <a16:creationId xmlns:a16="http://schemas.microsoft.com/office/drawing/2014/main" xmlns="" id="{84CC4E29-D526-4431-B49E-3C14D8CE5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9550" y="1774825"/>
              <a:ext cx="77788" cy="76200"/>
            </a:xfrm>
            <a:custGeom>
              <a:avLst/>
              <a:gdLst>
                <a:gd name="T0" fmla="*/ 24 w 29"/>
                <a:gd name="T1" fmla="*/ 24 h 29"/>
                <a:gd name="T2" fmla="*/ 24 w 29"/>
                <a:gd name="T3" fmla="*/ 5 h 29"/>
                <a:gd name="T4" fmla="*/ 5 w 29"/>
                <a:gd name="T5" fmla="*/ 6 h 29"/>
                <a:gd name="T6" fmla="*/ 5 w 29"/>
                <a:gd name="T7" fmla="*/ 25 h 29"/>
                <a:gd name="T8" fmla="*/ 9 w 29"/>
                <a:gd name="T9" fmla="*/ 27 h 29"/>
                <a:gd name="T10" fmla="*/ 10 w 29"/>
                <a:gd name="T11" fmla="*/ 27 h 29"/>
                <a:gd name="T12" fmla="*/ 24 w 29"/>
                <a:gd name="T13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24" y="24"/>
                  </a:moveTo>
                  <a:cubicBezTo>
                    <a:pt x="29" y="18"/>
                    <a:pt x="29" y="10"/>
                    <a:pt x="24" y="5"/>
                  </a:cubicBezTo>
                  <a:cubicBezTo>
                    <a:pt x="18" y="0"/>
                    <a:pt x="10" y="0"/>
                    <a:pt x="5" y="6"/>
                  </a:cubicBezTo>
                  <a:cubicBezTo>
                    <a:pt x="0" y="11"/>
                    <a:pt x="0" y="19"/>
                    <a:pt x="5" y="25"/>
                  </a:cubicBezTo>
                  <a:cubicBezTo>
                    <a:pt x="6" y="25"/>
                    <a:pt x="8" y="26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5" y="29"/>
                    <a:pt x="20" y="28"/>
                    <a:pt x="2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6" name="Freeform 175">
              <a:extLst>
                <a:ext uri="{FF2B5EF4-FFF2-40B4-BE49-F238E27FC236}">
                  <a16:creationId xmlns:a16="http://schemas.microsoft.com/office/drawing/2014/main" xmlns="" id="{B762FC97-8727-415F-AA54-CAEF2E802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3050" y="2576512"/>
              <a:ext cx="77788" cy="77788"/>
            </a:xfrm>
            <a:custGeom>
              <a:avLst/>
              <a:gdLst>
                <a:gd name="T0" fmla="*/ 23 w 29"/>
                <a:gd name="T1" fmla="*/ 5 h 29"/>
                <a:gd name="T2" fmla="*/ 20 w 29"/>
                <a:gd name="T3" fmla="*/ 2 h 29"/>
                <a:gd name="T4" fmla="*/ 18 w 29"/>
                <a:gd name="T5" fmla="*/ 2 h 29"/>
                <a:gd name="T6" fmla="*/ 4 w 29"/>
                <a:gd name="T7" fmla="*/ 5 h 29"/>
                <a:gd name="T8" fmla="*/ 2 w 29"/>
                <a:gd name="T9" fmla="*/ 20 h 29"/>
                <a:gd name="T10" fmla="*/ 2 w 29"/>
                <a:gd name="T11" fmla="*/ 21 h 29"/>
                <a:gd name="T12" fmla="*/ 5 w 29"/>
                <a:gd name="T13" fmla="*/ 24 h 29"/>
                <a:gd name="T14" fmla="*/ 24 w 29"/>
                <a:gd name="T15" fmla="*/ 24 h 29"/>
                <a:gd name="T16" fmla="*/ 23 w 29"/>
                <a:gd name="T17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3" y="5"/>
                  </a:moveTo>
                  <a:cubicBezTo>
                    <a:pt x="22" y="4"/>
                    <a:pt x="21" y="3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3" y="0"/>
                    <a:pt x="8" y="1"/>
                    <a:pt x="4" y="5"/>
                  </a:cubicBezTo>
                  <a:cubicBezTo>
                    <a:pt x="0" y="9"/>
                    <a:pt x="0" y="15"/>
                    <a:pt x="2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2"/>
                    <a:pt x="4" y="23"/>
                    <a:pt x="5" y="24"/>
                  </a:cubicBezTo>
                  <a:cubicBezTo>
                    <a:pt x="10" y="29"/>
                    <a:pt x="19" y="29"/>
                    <a:pt x="24" y="24"/>
                  </a:cubicBezTo>
                  <a:cubicBezTo>
                    <a:pt x="29" y="18"/>
                    <a:pt x="28" y="10"/>
                    <a:pt x="23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7" name="Freeform 176">
              <a:extLst>
                <a:ext uri="{FF2B5EF4-FFF2-40B4-BE49-F238E27FC236}">
                  <a16:creationId xmlns:a16="http://schemas.microsoft.com/office/drawing/2014/main" xmlns="" id="{06D486F3-CF5A-43BE-BB0F-8FDE624C1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4750" y="3381375"/>
              <a:ext cx="77788" cy="74613"/>
            </a:xfrm>
            <a:custGeom>
              <a:avLst/>
              <a:gdLst>
                <a:gd name="T0" fmla="*/ 24 w 29"/>
                <a:gd name="T1" fmla="*/ 5 h 28"/>
                <a:gd name="T2" fmla="*/ 5 w 29"/>
                <a:gd name="T3" fmla="*/ 5 h 28"/>
                <a:gd name="T4" fmla="*/ 5 w 29"/>
                <a:gd name="T5" fmla="*/ 24 h 28"/>
                <a:gd name="T6" fmla="*/ 17 w 29"/>
                <a:gd name="T7" fmla="*/ 28 h 28"/>
                <a:gd name="T8" fmla="*/ 19 w 29"/>
                <a:gd name="T9" fmla="*/ 27 h 28"/>
                <a:gd name="T10" fmla="*/ 24 w 29"/>
                <a:gd name="T11" fmla="*/ 24 h 28"/>
                <a:gd name="T12" fmla="*/ 27 w 29"/>
                <a:gd name="T13" fmla="*/ 10 h 28"/>
                <a:gd name="T14" fmla="*/ 26 w 29"/>
                <a:gd name="T15" fmla="*/ 8 h 28"/>
                <a:gd name="T16" fmla="*/ 24 w 29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24" y="5"/>
                  </a:moveTo>
                  <a:cubicBezTo>
                    <a:pt x="18" y="0"/>
                    <a:pt x="10" y="0"/>
                    <a:pt x="5" y="5"/>
                  </a:cubicBezTo>
                  <a:cubicBezTo>
                    <a:pt x="0" y="11"/>
                    <a:pt x="0" y="19"/>
                    <a:pt x="5" y="24"/>
                  </a:cubicBezTo>
                  <a:cubicBezTo>
                    <a:pt x="9" y="27"/>
                    <a:pt x="13" y="28"/>
                    <a:pt x="17" y="28"/>
                  </a:cubicBezTo>
                  <a:cubicBezTo>
                    <a:pt x="18" y="27"/>
                    <a:pt x="18" y="27"/>
                    <a:pt x="19" y="27"/>
                  </a:cubicBezTo>
                  <a:cubicBezTo>
                    <a:pt x="21" y="26"/>
                    <a:pt x="23" y="25"/>
                    <a:pt x="24" y="24"/>
                  </a:cubicBezTo>
                  <a:cubicBezTo>
                    <a:pt x="28" y="20"/>
                    <a:pt x="29" y="14"/>
                    <a:pt x="27" y="10"/>
                  </a:cubicBezTo>
                  <a:cubicBezTo>
                    <a:pt x="27" y="9"/>
                    <a:pt x="26" y="9"/>
                    <a:pt x="26" y="8"/>
                  </a:cubicBezTo>
                  <a:cubicBezTo>
                    <a:pt x="26" y="7"/>
                    <a:pt x="25" y="6"/>
                    <a:pt x="2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8" name="Freeform 177">
              <a:extLst>
                <a:ext uri="{FF2B5EF4-FFF2-40B4-BE49-F238E27FC236}">
                  <a16:creationId xmlns:a16="http://schemas.microsoft.com/office/drawing/2014/main" xmlns="" id="{76FF4F12-3A29-4591-9CD7-9BD4B4701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0025" y="3678238"/>
              <a:ext cx="77788" cy="77788"/>
            </a:xfrm>
            <a:custGeom>
              <a:avLst/>
              <a:gdLst>
                <a:gd name="T0" fmla="*/ 4 w 29"/>
                <a:gd name="T1" fmla="*/ 23 h 29"/>
                <a:gd name="T2" fmla="*/ 5 w 29"/>
                <a:gd name="T3" fmla="*/ 24 h 29"/>
                <a:gd name="T4" fmla="*/ 5 w 29"/>
                <a:gd name="T5" fmla="*/ 24 h 29"/>
                <a:gd name="T6" fmla="*/ 24 w 29"/>
                <a:gd name="T7" fmla="*/ 23 h 29"/>
                <a:gd name="T8" fmla="*/ 23 w 29"/>
                <a:gd name="T9" fmla="*/ 5 h 29"/>
                <a:gd name="T10" fmla="*/ 5 w 29"/>
                <a:gd name="T11" fmla="*/ 5 h 29"/>
                <a:gd name="T12" fmla="*/ 4 w 29"/>
                <a:gd name="T13" fmla="*/ 5 h 29"/>
                <a:gd name="T14" fmla="*/ 4 w 29"/>
                <a:gd name="T15" fmla="*/ 7 h 29"/>
                <a:gd name="T16" fmla="*/ 4 w 29"/>
                <a:gd name="T1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4" y="23"/>
                  </a:move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11" y="29"/>
                    <a:pt x="19" y="29"/>
                    <a:pt x="24" y="23"/>
                  </a:cubicBezTo>
                  <a:cubicBezTo>
                    <a:pt x="29" y="18"/>
                    <a:pt x="29" y="10"/>
                    <a:pt x="23" y="5"/>
                  </a:cubicBezTo>
                  <a:cubicBezTo>
                    <a:pt x="18" y="0"/>
                    <a:pt x="10" y="0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0" y="12"/>
                    <a:pt x="0" y="18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9" name="Freeform 178">
              <a:extLst>
                <a:ext uri="{FF2B5EF4-FFF2-40B4-BE49-F238E27FC236}">
                  <a16:creationId xmlns:a16="http://schemas.microsoft.com/office/drawing/2014/main" xmlns="" id="{B9A1D03C-A6C7-4B26-B617-CB9F10E50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6600" y="4627563"/>
              <a:ext cx="79375" cy="74613"/>
            </a:xfrm>
            <a:custGeom>
              <a:avLst/>
              <a:gdLst>
                <a:gd name="T0" fmla="*/ 14 w 30"/>
                <a:gd name="T1" fmla="*/ 0 h 28"/>
                <a:gd name="T2" fmla="*/ 5 w 30"/>
                <a:gd name="T3" fmla="*/ 4 h 28"/>
                <a:gd name="T4" fmla="*/ 6 w 30"/>
                <a:gd name="T5" fmla="*/ 23 h 28"/>
                <a:gd name="T6" fmla="*/ 25 w 30"/>
                <a:gd name="T7" fmla="*/ 22 h 28"/>
                <a:gd name="T8" fmla="*/ 24 w 30"/>
                <a:gd name="T9" fmla="*/ 3 h 28"/>
                <a:gd name="T10" fmla="*/ 16 w 30"/>
                <a:gd name="T11" fmla="*/ 0 h 28"/>
                <a:gd name="T12" fmla="*/ 14 w 30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14" y="0"/>
                  </a:moveTo>
                  <a:cubicBezTo>
                    <a:pt x="11" y="0"/>
                    <a:pt x="8" y="1"/>
                    <a:pt x="5" y="4"/>
                  </a:cubicBezTo>
                  <a:cubicBezTo>
                    <a:pt x="0" y="9"/>
                    <a:pt x="0" y="18"/>
                    <a:pt x="6" y="23"/>
                  </a:cubicBezTo>
                  <a:cubicBezTo>
                    <a:pt x="11" y="28"/>
                    <a:pt x="20" y="27"/>
                    <a:pt x="25" y="22"/>
                  </a:cubicBezTo>
                  <a:cubicBezTo>
                    <a:pt x="30" y="17"/>
                    <a:pt x="29" y="8"/>
                    <a:pt x="24" y="3"/>
                  </a:cubicBezTo>
                  <a:cubicBezTo>
                    <a:pt x="22" y="1"/>
                    <a:pt x="19" y="0"/>
                    <a:pt x="16" y="0"/>
                  </a:cubicBezTo>
                  <a:cubicBezTo>
                    <a:pt x="16" y="0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0" name="Freeform 179">
              <a:extLst>
                <a:ext uri="{FF2B5EF4-FFF2-40B4-BE49-F238E27FC236}">
                  <a16:creationId xmlns:a16="http://schemas.microsoft.com/office/drawing/2014/main" xmlns="" id="{9F36B4B4-B5C0-4A26-8C27-A95CE5A80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5008563"/>
              <a:ext cx="1312863" cy="100013"/>
            </a:xfrm>
            <a:custGeom>
              <a:avLst/>
              <a:gdLst>
                <a:gd name="T0" fmla="*/ 490 w 490"/>
                <a:gd name="T1" fmla="*/ 1 h 37"/>
                <a:gd name="T2" fmla="*/ 490 w 490"/>
                <a:gd name="T3" fmla="*/ 0 h 37"/>
                <a:gd name="T4" fmla="*/ 0 w 490"/>
                <a:gd name="T5" fmla="*/ 36 h 37"/>
                <a:gd name="T6" fmla="*/ 0 w 490"/>
                <a:gd name="T7" fmla="*/ 37 h 37"/>
                <a:gd name="T8" fmla="*/ 490 w 490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37">
                  <a:moveTo>
                    <a:pt x="490" y="1"/>
                  </a:moveTo>
                  <a:cubicBezTo>
                    <a:pt x="490" y="1"/>
                    <a:pt x="490" y="1"/>
                    <a:pt x="49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1" name="Freeform 180">
              <a:extLst>
                <a:ext uri="{FF2B5EF4-FFF2-40B4-BE49-F238E27FC236}">
                  <a16:creationId xmlns:a16="http://schemas.microsoft.com/office/drawing/2014/main" xmlns="" id="{538A40A0-CEC5-4253-B754-AC760467C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0900" y="5041900"/>
              <a:ext cx="760413" cy="1050925"/>
            </a:xfrm>
            <a:custGeom>
              <a:avLst/>
              <a:gdLst>
                <a:gd name="T0" fmla="*/ 0 w 284"/>
                <a:gd name="T1" fmla="*/ 392 h 393"/>
                <a:gd name="T2" fmla="*/ 1 w 284"/>
                <a:gd name="T3" fmla="*/ 392 h 393"/>
                <a:gd name="T4" fmla="*/ 1 w 284"/>
                <a:gd name="T5" fmla="*/ 393 h 393"/>
                <a:gd name="T6" fmla="*/ 284 w 284"/>
                <a:gd name="T7" fmla="*/ 1 h 393"/>
                <a:gd name="T8" fmla="*/ 283 w 284"/>
                <a:gd name="T9" fmla="*/ 0 h 393"/>
                <a:gd name="T10" fmla="*/ 0 w 284"/>
                <a:gd name="T11" fmla="*/ 39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393">
                  <a:moveTo>
                    <a:pt x="0" y="392"/>
                  </a:moveTo>
                  <a:cubicBezTo>
                    <a:pt x="1" y="392"/>
                    <a:pt x="1" y="392"/>
                    <a:pt x="1" y="392"/>
                  </a:cubicBezTo>
                  <a:cubicBezTo>
                    <a:pt x="1" y="392"/>
                    <a:pt x="1" y="392"/>
                    <a:pt x="1" y="393"/>
                  </a:cubicBezTo>
                  <a:cubicBezTo>
                    <a:pt x="284" y="1"/>
                    <a:pt x="284" y="1"/>
                    <a:pt x="284" y="1"/>
                  </a:cubicBezTo>
                  <a:cubicBezTo>
                    <a:pt x="283" y="1"/>
                    <a:pt x="283" y="0"/>
                    <a:pt x="283" y="0"/>
                  </a:cubicBezTo>
                  <a:lnTo>
                    <a:pt x="0" y="3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2" name="Freeform 181">
              <a:extLst>
                <a:ext uri="{FF2B5EF4-FFF2-40B4-BE49-F238E27FC236}">
                  <a16:creationId xmlns:a16="http://schemas.microsoft.com/office/drawing/2014/main" xmlns="" id="{362C8F13-891B-4CB5-8848-5921BFA40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7175" y="5140325"/>
              <a:ext cx="561975" cy="949325"/>
            </a:xfrm>
            <a:custGeom>
              <a:avLst/>
              <a:gdLst>
                <a:gd name="T0" fmla="*/ 1 w 210"/>
                <a:gd name="T1" fmla="*/ 0 h 355"/>
                <a:gd name="T2" fmla="*/ 0 w 210"/>
                <a:gd name="T3" fmla="*/ 1 h 355"/>
                <a:gd name="T4" fmla="*/ 209 w 210"/>
                <a:gd name="T5" fmla="*/ 355 h 355"/>
                <a:gd name="T6" fmla="*/ 210 w 210"/>
                <a:gd name="T7" fmla="*/ 354 h 355"/>
                <a:gd name="T8" fmla="*/ 1 w 210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5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09" y="355"/>
                    <a:pt x="209" y="355"/>
                    <a:pt x="209" y="355"/>
                  </a:cubicBezTo>
                  <a:cubicBezTo>
                    <a:pt x="209" y="355"/>
                    <a:pt x="210" y="354"/>
                    <a:pt x="210" y="35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3" name="Freeform 182">
              <a:extLst>
                <a:ext uri="{FF2B5EF4-FFF2-40B4-BE49-F238E27FC236}">
                  <a16:creationId xmlns:a16="http://schemas.microsoft.com/office/drawing/2014/main" xmlns="" id="{61DA1ACD-88D8-4D0D-9667-721011BF2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3200" y="3670300"/>
              <a:ext cx="38100" cy="1411288"/>
            </a:xfrm>
            <a:custGeom>
              <a:avLst/>
              <a:gdLst>
                <a:gd name="T0" fmla="*/ 1 w 14"/>
                <a:gd name="T1" fmla="*/ 0 h 528"/>
                <a:gd name="T2" fmla="*/ 0 w 14"/>
                <a:gd name="T3" fmla="*/ 1 h 528"/>
                <a:gd name="T4" fmla="*/ 13 w 14"/>
                <a:gd name="T5" fmla="*/ 528 h 528"/>
                <a:gd name="T6" fmla="*/ 14 w 14"/>
                <a:gd name="T7" fmla="*/ 528 h 528"/>
                <a:gd name="T8" fmla="*/ 1 w 14"/>
                <a:gd name="T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28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3" y="528"/>
                    <a:pt x="13" y="528"/>
                    <a:pt x="13" y="528"/>
                  </a:cubicBezTo>
                  <a:cubicBezTo>
                    <a:pt x="13" y="528"/>
                    <a:pt x="14" y="528"/>
                    <a:pt x="14" y="5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4" name="Freeform 183">
              <a:extLst>
                <a:ext uri="{FF2B5EF4-FFF2-40B4-BE49-F238E27FC236}">
                  <a16:creationId xmlns:a16="http://schemas.microsoft.com/office/drawing/2014/main" xmlns="" id="{2B5BA5F6-458E-4EC7-8CA0-8D1BB5B81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6638" y="3675063"/>
              <a:ext cx="422275" cy="1003300"/>
            </a:xfrm>
            <a:custGeom>
              <a:avLst/>
              <a:gdLst>
                <a:gd name="T0" fmla="*/ 0 w 158"/>
                <a:gd name="T1" fmla="*/ 375 h 375"/>
                <a:gd name="T2" fmla="*/ 1 w 158"/>
                <a:gd name="T3" fmla="*/ 375 h 375"/>
                <a:gd name="T4" fmla="*/ 158 w 158"/>
                <a:gd name="T5" fmla="*/ 0 h 375"/>
                <a:gd name="T6" fmla="*/ 156 w 158"/>
                <a:gd name="T7" fmla="*/ 0 h 375"/>
                <a:gd name="T8" fmla="*/ 0 w 158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75">
                  <a:moveTo>
                    <a:pt x="0" y="375"/>
                  </a:moveTo>
                  <a:cubicBezTo>
                    <a:pt x="1" y="375"/>
                    <a:pt x="1" y="375"/>
                    <a:pt x="1" y="3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7" y="0"/>
                    <a:pt x="157" y="0"/>
                    <a:pt x="156" y="0"/>
                  </a:cubicBezTo>
                  <a:lnTo>
                    <a:pt x="0" y="3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5" name="Freeform 184">
              <a:extLst>
                <a:ext uri="{FF2B5EF4-FFF2-40B4-BE49-F238E27FC236}">
                  <a16:creationId xmlns:a16="http://schemas.microsoft.com/office/drawing/2014/main" xmlns="" id="{A7322B60-9F5C-4444-ACF0-E8EFF004A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8588" y="4373563"/>
              <a:ext cx="873125" cy="320675"/>
            </a:xfrm>
            <a:custGeom>
              <a:avLst/>
              <a:gdLst>
                <a:gd name="T0" fmla="*/ 1 w 326"/>
                <a:gd name="T1" fmla="*/ 0 h 120"/>
                <a:gd name="T2" fmla="*/ 0 w 326"/>
                <a:gd name="T3" fmla="*/ 1 h 120"/>
                <a:gd name="T4" fmla="*/ 326 w 326"/>
                <a:gd name="T5" fmla="*/ 120 h 120"/>
                <a:gd name="T6" fmla="*/ 326 w 326"/>
                <a:gd name="T7" fmla="*/ 118 h 120"/>
                <a:gd name="T8" fmla="*/ 1 w 326"/>
                <a:gd name="T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120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326" y="120"/>
                    <a:pt x="326" y="120"/>
                    <a:pt x="326" y="120"/>
                  </a:cubicBezTo>
                  <a:cubicBezTo>
                    <a:pt x="326" y="119"/>
                    <a:pt x="326" y="119"/>
                    <a:pt x="326" y="1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6" name="Freeform 185">
              <a:extLst>
                <a:ext uri="{FF2B5EF4-FFF2-40B4-BE49-F238E27FC236}">
                  <a16:creationId xmlns:a16="http://schemas.microsoft.com/office/drawing/2014/main" xmlns="" id="{255FBC2D-A1C2-43BA-8F2E-A9186BAB5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00" y="5022850"/>
              <a:ext cx="881063" cy="774700"/>
            </a:xfrm>
            <a:custGeom>
              <a:avLst/>
              <a:gdLst>
                <a:gd name="T0" fmla="*/ 1 w 329"/>
                <a:gd name="T1" fmla="*/ 0 h 290"/>
                <a:gd name="T2" fmla="*/ 0 w 329"/>
                <a:gd name="T3" fmla="*/ 1 h 290"/>
                <a:gd name="T4" fmla="*/ 328 w 329"/>
                <a:gd name="T5" fmla="*/ 290 h 290"/>
                <a:gd name="T6" fmla="*/ 329 w 329"/>
                <a:gd name="T7" fmla="*/ 290 h 290"/>
                <a:gd name="T8" fmla="*/ 1 w 329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90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328" y="290"/>
                    <a:pt x="328" y="290"/>
                    <a:pt x="328" y="290"/>
                  </a:cubicBezTo>
                  <a:cubicBezTo>
                    <a:pt x="328" y="290"/>
                    <a:pt x="329" y="290"/>
                    <a:pt x="329" y="29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7" name="Freeform 186">
              <a:extLst>
                <a:ext uri="{FF2B5EF4-FFF2-40B4-BE49-F238E27FC236}">
                  <a16:creationId xmlns:a16="http://schemas.microsoft.com/office/drawing/2014/main" xmlns="" id="{4877EA68-E7E1-49BD-8BD5-B7CA94D7F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82225" y="5348288"/>
              <a:ext cx="355600" cy="449263"/>
            </a:xfrm>
            <a:custGeom>
              <a:avLst/>
              <a:gdLst>
                <a:gd name="T0" fmla="*/ 132 w 133"/>
                <a:gd name="T1" fmla="*/ 0 h 168"/>
                <a:gd name="T2" fmla="*/ 0 w 133"/>
                <a:gd name="T3" fmla="*/ 167 h 168"/>
                <a:gd name="T4" fmla="*/ 1 w 133"/>
                <a:gd name="T5" fmla="*/ 168 h 168"/>
                <a:gd name="T6" fmla="*/ 133 w 133"/>
                <a:gd name="T7" fmla="*/ 2 h 168"/>
                <a:gd name="T8" fmla="*/ 132 w 133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68">
                  <a:moveTo>
                    <a:pt x="132" y="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1" y="167"/>
                    <a:pt x="1" y="167"/>
                    <a:pt x="1" y="168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33" y="1"/>
                    <a:pt x="133" y="1"/>
                    <a:pt x="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8" name="Freeform 187">
              <a:extLst>
                <a:ext uri="{FF2B5EF4-FFF2-40B4-BE49-F238E27FC236}">
                  <a16:creationId xmlns:a16="http://schemas.microsoft.com/office/drawing/2014/main" xmlns="" id="{E92F13A4-558F-49BF-82B1-C073943F3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9750" y="6137275"/>
              <a:ext cx="273050" cy="315913"/>
            </a:xfrm>
            <a:custGeom>
              <a:avLst/>
              <a:gdLst>
                <a:gd name="T0" fmla="*/ 101 w 102"/>
                <a:gd name="T1" fmla="*/ 0 h 118"/>
                <a:gd name="T2" fmla="*/ 0 w 102"/>
                <a:gd name="T3" fmla="*/ 117 h 118"/>
                <a:gd name="T4" fmla="*/ 1 w 102"/>
                <a:gd name="T5" fmla="*/ 118 h 118"/>
                <a:gd name="T6" fmla="*/ 102 w 102"/>
                <a:gd name="T7" fmla="*/ 1 h 118"/>
                <a:gd name="T8" fmla="*/ 102 w 102"/>
                <a:gd name="T9" fmla="*/ 1 h 118"/>
                <a:gd name="T10" fmla="*/ 101 w 102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8">
                  <a:moveTo>
                    <a:pt x="101" y="0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1" y="117"/>
                    <a:pt x="1" y="118"/>
                    <a:pt x="1" y="118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9" name="Freeform 188">
              <a:extLst>
                <a:ext uri="{FF2B5EF4-FFF2-40B4-BE49-F238E27FC236}">
                  <a16:creationId xmlns:a16="http://schemas.microsoft.com/office/drawing/2014/main" xmlns="" id="{D81FA3DC-6DF1-4A13-BFEE-7C7150A72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1913" y="4330700"/>
              <a:ext cx="73025" cy="71438"/>
            </a:xfrm>
            <a:custGeom>
              <a:avLst/>
              <a:gdLst>
                <a:gd name="T0" fmla="*/ 22 w 27"/>
                <a:gd name="T1" fmla="*/ 4 h 27"/>
                <a:gd name="T2" fmla="*/ 5 w 27"/>
                <a:gd name="T3" fmla="*/ 6 h 27"/>
                <a:gd name="T4" fmla="*/ 7 w 27"/>
                <a:gd name="T5" fmla="*/ 23 h 27"/>
                <a:gd name="T6" fmla="*/ 23 w 27"/>
                <a:gd name="T7" fmla="*/ 21 h 27"/>
                <a:gd name="T8" fmla="*/ 25 w 27"/>
                <a:gd name="T9" fmla="*/ 17 h 27"/>
                <a:gd name="T10" fmla="*/ 26 w 27"/>
                <a:gd name="T11" fmla="*/ 16 h 27"/>
                <a:gd name="T12" fmla="*/ 22 w 27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7">
                  <a:moveTo>
                    <a:pt x="22" y="4"/>
                  </a:moveTo>
                  <a:cubicBezTo>
                    <a:pt x="16" y="0"/>
                    <a:pt x="9" y="1"/>
                    <a:pt x="5" y="6"/>
                  </a:cubicBezTo>
                  <a:cubicBezTo>
                    <a:pt x="0" y="11"/>
                    <a:pt x="1" y="19"/>
                    <a:pt x="7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4" y="20"/>
                    <a:pt x="25" y="18"/>
                    <a:pt x="25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7" y="12"/>
                    <a:pt x="25" y="7"/>
                    <a:pt x="2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0" name="Freeform 189">
              <a:extLst>
                <a:ext uri="{FF2B5EF4-FFF2-40B4-BE49-F238E27FC236}">
                  <a16:creationId xmlns:a16="http://schemas.microsoft.com/office/drawing/2014/main" xmlns="" id="{8216ED38-55B0-4E00-AAF6-F635E9D02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3775" y="4672013"/>
              <a:ext cx="73025" cy="73025"/>
            </a:xfrm>
            <a:custGeom>
              <a:avLst/>
              <a:gdLst>
                <a:gd name="T0" fmla="*/ 4 w 27"/>
                <a:gd name="T1" fmla="*/ 6 h 27"/>
                <a:gd name="T2" fmla="*/ 3 w 27"/>
                <a:gd name="T3" fmla="*/ 6 h 27"/>
                <a:gd name="T4" fmla="*/ 3 w 27"/>
                <a:gd name="T5" fmla="*/ 8 h 27"/>
                <a:gd name="T6" fmla="*/ 6 w 27"/>
                <a:gd name="T7" fmla="*/ 23 h 27"/>
                <a:gd name="T8" fmla="*/ 23 w 27"/>
                <a:gd name="T9" fmla="*/ 21 h 27"/>
                <a:gd name="T10" fmla="*/ 21 w 27"/>
                <a:gd name="T11" fmla="*/ 4 h 27"/>
                <a:gd name="T12" fmla="*/ 17 w 27"/>
                <a:gd name="T13" fmla="*/ 2 h 27"/>
                <a:gd name="T14" fmla="*/ 16 w 27"/>
                <a:gd name="T15" fmla="*/ 2 h 27"/>
                <a:gd name="T16" fmla="*/ 4 w 27"/>
                <a:gd name="T17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7"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0" y="13"/>
                    <a:pt x="1" y="19"/>
                    <a:pt x="6" y="23"/>
                  </a:cubicBezTo>
                  <a:cubicBezTo>
                    <a:pt x="11" y="27"/>
                    <a:pt x="18" y="26"/>
                    <a:pt x="23" y="21"/>
                  </a:cubicBezTo>
                  <a:cubicBezTo>
                    <a:pt x="27" y="16"/>
                    <a:pt x="26" y="8"/>
                    <a:pt x="21" y="4"/>
                  </a:cubicBezTo>
                  <a:cubicBezTo>
                    <a:pt x="20" y="3"/>
                    <a:pt x="19" y="2"/>
                    <a:pt x="17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2" y="0"/>
                    <a:pt x="7" y="2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1" name="Freeform 190">
              <a:extLst>
                <a:ext uri="{FF2B5EF4-FFF2-40B4-BE49-F238E27FC236}">
                  <a16:creationId xmlns:a16="http://schemas.microsoft.com/office/drawing/2014/main" xmlns="" id="{EA7B7875-96B1-494F-900D-AC901B39A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5575" y="3608388"/>
              <a:ext cx="71438" cy="66675"/>
            </a:xfrm>
            <a:custGeom>
              <a:avLst/>
              <a:gdLst>
                <a:gd name="T0" fmla="*/ 23 w 27"/>
                <a:gd name="T1" fmla="*/ 21 h 25"/>
                <a:gd name="T2" fmla="*/ 21 w 27"/>
                <a:gd name="T3" fmla="*/ 4 h 25"/>
                <a:gd name="T4" fmla="*/ 4 w 27"/>
                <a:gd name="T5" fmla="*/ 6 h 25"/>
                <a:gd name="T6" fmla="*/ 6 w 27"/>
                <a:gd name="T7" fmla="*/ 22 h 25"/>
                <a:gd name="T8" fmla="*/ 11 w 27"/>
                <a:gd name="T9" fmla="*/ 25 h 25"/>
                <a:gd name="T10" fmla="*/ 13 w 27"/>
                <a:gd name="T11" fmla="*/ 25 h 25"/>
                <a:gd name="T12" fmla="*/ 18 w 27"/>
                <a:gd name="T13" fmla="*/ 24 h 25"/>
                <a:gd name="T14" fmla="*/ 19 w 27"/>
                <a:gd name="T15" fmla="*/ 23 h 25"/>
                <a:gd name="T16" fmla="*/ 23 w 27"/>
                <a:gd name="T1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5">
                  <a:moveTo>
                    <a:pt x="23" y="21"/>
                  </a:moveTo>
                  <a:cubicBezTo>
                    <a:pt x="27" y="15"/>
                    <a:pt x="26" y="8"/>
                    <a:pt x="21" y="4"/>
                  </a:cubicBezTo>
                  <a:cubicBezTo>
                    <a:pt x="15" y="0"/>
                    <a:pt x="8" y="0"/>
                    <a:pt x="4" y="6"/>
                  </a:cubicBezTo>
                  <a:cubicBezTo>
                    <a:pt x="0" y="11"/>
                    <a:pt x="1" y="18"/>
                    <a:pt x="6" y="22"/>
                  </a:cubicBezTo>
                  <a:cubicBezTo>
                    <a:pt x="7" y="24"/>
                    <a:pt x="9" y="25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5" y="25"/>
                    <a:pt x="16" y="25"/>
                    <a:pt x="18" y="24"/>
                  </a:cubicBezTo>
                  <a:cubicBezTo>
                    <a:pt x="19" y="24"/>
                    <a:pt x="19" y="24"/>
                    <a:pt x="19" y="23"/>
                  </a:cubicBezTo>
                  <a:cubicBezTo>
                    <a:pt x="21" y="23"/>
                    <a:pt x="22" y="22"/>
                    <a:pt x="23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2" name="Freeform 191">
              <a:extLst>
                <a:ext uri="{FF2B5EF4-FFF2-40B4-BE49-F238E27FC236}">
                  <a16:creationId xmlns:a16="http://schemas.microsoft.com/office/drawing/2014/main" xmlns="" id="{D9AA2713-7580-4CAD-91A4-23AD221ED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31138" y="5078413"/>
              <a:ext cx="69850" cy="66675"/>
            </a:xfrm>
            <a:custGeom>
              <a:avLst/>
              <a:gdLst>
                <a:gd name="T0" fmla="*/ 23 w 26"/>
                <a:gd name="T1" fmla="*/ 20 h 25"/>
                <a:gd name="T2" fmla="*/ 25 w 26"/>
                <a:gd name="T3" fmla="*/ 11 h 25"/>
                <a:gd name="T4" fmla="*/ 25 w 26"/>
                <a:gd name="T5" fmla="*/ 10 h 25"/>
                <a:gd name="T6" fmla="*/ 21 w 26"/>
                <a:gd name="T7" fmla="*/ 3 h 25"/>
                <a:gd name="T8" fmla="*/ 11 w 26"/>
                <a:gd name="T9" fmla="*/ 1 h 25"/>
                <a:gd name="T10" fmla="*/ 10 w 26"/>
                <a:gd name="T11" fmla="*/ 1 h 25"/>
                <a:gd name="T12" fmla="*/ 4 w 26"/>
                <a:gd name="T13" fmla="*/ 5 h 25"/>
                <a:gd name="T14" fmla="*/ 6 w 26"/>
                <a:gd name="T15" fmla="*/ 22 h 25"/>
                <a:gd name="T16" fmla="*/ 17 w 26"/>
                <a:gd name="T17" fmla="*/ 24 h 25"/>
                <a:gd name="T18" fmla="*/ 18 w 26"/>
                <a:gd name="T19" fmla="*/ 23 h 25"/>
                <a:gd name="T20" fmla="*/ 23 w 26"/>
                <a:gd name="T21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5">
                  <a:moveTo>
                    <a:pt x="23" y="20"/>
                  </a:moveTo>
                  <a:cubicBezTo>
                    <a:pt x="25" y="17"/>
                    <a:pt x="26" y="14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7"/>
                    <a:pt x="23" y="5"/>
                    <a:pt x="21" y="3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8" y="2"/>
                    <a:pt x="6" y="3"/>
                    <a:pt x="4" y="5"/>
                  </a:cubicBezTo>
                  <a:cubicBezTo>
                    <a:pt x="0" y="10"/>
                    <a:pt x="1" y="18"/>
                    <a:pt x="6" y="22"/>
                  </a:cubicBezTo>
                  <a:cubicBezTo>
                    <a:pt x="9" y="24"/>
                    <a:pt x="14" y="25"/>
                    <a:pt x="17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20" y="22"/>
                    <a:pt x="22" y="21"/>
                    <a:pt x="23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3" name="Freeform 192">
              <a:extLst>
                <a:ext uri="{FF2B5EF4-FFF2-40B4-BE49-F238E27FC236}">
                  <a16:creationId xmlns:a16="http://schemas.microsoft.com/office/drawing/2014/main" xmlns="" id="{A16B9C1B-8F92-41F7-B56D-72A750FF6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6925" y="6081713"/>
              <a:ext cx="73025" cy="69850"/>
            </a:xfrm>
            <a:custGeom>
              <a:avLst/>
              <a:gdLst>
                <a:gd name="T0" fmla="*/ 20 w 27"/>
                <a:gd name="T1" fmla="*/ 3 h 26"/>
                <a:gd name="T2" fmla="*/ 8 w 27"/>
                <a:gd name="T3" fmla="*/ 2 h 26"/>
                <a:gd name="T4" fmla="*/ 7 w 27"/>
                <a:gd name="T5" fmla="*/ 3 h 26"/>
                <a:gd name="T6" fmla="*/ 4 w 27"/>
                <a:gd name="T7" fmla="*/ 5 h 26"/>
                <a:gd name="T8" fmla="*/ 5 w 27"/>
                <a:gd name="T9" fmla="*/ 21 h 26"/>
                <a:gd name="T10" fmla="*/ 6 w 27"/>
                <a:gd name="T11" fmla="*/ 22 h 26"/>
                <a:gd name="T12" fmla="*/ 6 w 27"/>
                <a:gd name="T13" fmla="*/ 22 h 26"/>
                <a:gd name="T14" fmla="*/ 23 w 27"/>
                <a:gd name="T15" fmla="*/ 20 h 26"/>
                <a:gd name="T16" fmla="*/ 21 w 27"/>
                <a:gd name="T17" fmla="*/ 4 h 26"/>
                <a:gd name="T18" fmla="*/ 21 w 27"/>
                <a:gd name="T19" fmla="*/ 3 h 26"/>
                <a:gd name="T20" fmla="*/ 20 w 27"/>
                <a:gd name="T21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6">
                  <a:moveTo>
                    <a:pt x="20" y="3"/>
                  </a:moveTo>
                  <a:cubicBezTo>
                    <a:pt x="17" y="0"/>
                    <a:pt x="12" y="0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6" y="4"/>
                    <a:pt x="5" y="4"/>
                    <a:pt x="4" y="5"/>
                  </a:cubicBezTo>
                  <a:cubicBezTo>
                    <a:pt x="0" y="10"/>
                    <a:pt x="1" y="17"/>
                    <a:pt x="5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2" y="26"/>
                    <a:pt x="19" y="26"/>
                    <a:pt x="23" y="20"/>
                  </a:cubicBezTo>
                  <a:cubicBezTo>
                    <a:pt x="27" y="15"/>
                    <a:pt x="26" y="8"/>
                    <a:pt x="21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4" name="Freeform 193">
              <a:extLst>
                <a:ext uri="{FF2B5EF4-FFF2-40B4-BE49-F238E27FC236}">
                  <a16:creationId xmlns:a16="http://schemas.microsoft.com/office/drawing/2014/main" xmlns="" id="{7AFB6B08-1DC3-4F77-A613-6DDF31454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1013" y="6434138"/>
              <a:ext cx="69850" cy="73025"/>
            </a:xfrm>
            <a:custGeom>
              <a:avLst/>
              <a:gdLst>
                <a:gd name="T0" fmla="*/ 21 w 26"/>
                <a:gd name="T1" fmla="*/ 4 h 27"/>
                <a:gd name="T2" fmla="*/ 4 w 26"/>
                <a:gd name="T3" fmla="*/ 6 h 27"/>
                <a:gd name="T4" fmla="*/ 6 w 26"/>
                <a:gd name="T5" fmla="*/ 23 h 27"/>
                <a:gd name="T6" fmla="*/ 23 w 26"/>
                <a:gd name="T7" fmla="*/ 21 h 27"/>
                <a:gd name="T8" fmla="*/ 23 w 26"/>
                <a:gd name="T9" fmla="*/ 7 h 27"/>
                <a:gd name="T10" fmla="*/ 22 w 26"/>
                <a:gd name="T11" fmla="*/ 6 h 27"/>
                <a:gd name="T12" fmla="*/ 21 w 26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1" y="4"/>
                  </a:moveTo>
                  <a:cubicBezTo>
                    <a:pt x="16" y="0"/>
                    <a:pt x="8" y="1"/>
                    <a:pt x="4" y="6"/>
                  </a:cubicBezTo>
                  <a:cubicBezTo>
                    <a:pt x="0" y="12"/>
                    <a:pt x="1" y="19"/>
                    <a:pt x="6" y="23"/>
                  </a:cubicBezTo>
                  <a:cubicBezTo>
                    <a:pt x="11" y="27"/>
                    <a:pt x="19" y="27"/>
                    <a:pt x="23" y="21"/>
                  </a:cubicBezTo>
                  <a:cubicBezTo>
                    <a:pt x="26" y="17"/>
                    <a:pt x="26" y="11"/>
                    <a:pt x="23" y="7"/>
                  </a:cubicBezTo>
                  <a:cubicBezTo>
                    <a:pt x="23" y="7"/>
                    <a:pt x="23" y="6"/>
                    <a:pt x="22" y="6"/>
                  </a:cubicBezTo>
                  <a:cubicBezTo>
                    <a:pt x="22" y="5"/>
                    <a:pt x="21" y="5"/>
                    <a:pt x="2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5" name="Freeform 194">
              <a:extLst>
                <a:ext uri="{FF2B5EF4-FFF2-40B4-BE49-F238E27FC236}">
                  <a16:creationId xmlns:a16="http://schemas.microsoft.com/office/drawing/2014/main" xmlns="" id="{0D7D37EF-1372-4D74-BF8B-9CD3B11AA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0675" y="4976813"/>
              <a:ext cx="66675" cy="73025"/>
            </a:xfrm>
            <a:custGeom>
              <a:avLst/>
              <a:gdLst>
                <a:gd name="T0" fmla="*/ 20 w 25"/>
                <a:gd name="T1" fmla="*/ 4 h 27"/>
                <a:gd name="T2" fmla="*/ 3 w 25"/>
                <a:gd name="T3" fmla="*/ 6 h 27"/>
                <a:gd name="T4" fmla="*/ 0 w 25"/>
                <a:gd name="T5" fmla="*/ 12 h 27"/>
                <a:gd name="T6" fmla="*/ 0 w 25"/>
                <a:gd name="T7" fmla="*/ 13 h 27"/>
                <a:gd name="T8" fmla="*/ 5 w 25"/>
                <a:gd name="T9" fmla="*/ 23 h 27"/>
                <a:gd name="T10" fmla="*/ 7 w 25"/>
                <a:gd name="T11" fmla="*/ 24 h 27"/>
                <a:gd name="T12" fmla="*/ 8 w 25"/>
                <a:gd name="T13" fmla="*/ 25 h 27"/>
                <a:gd name="T14" fmla="*/ 22 w 25"/>
                <a:gd name="T15" fmla="*/ 21 h 27"/>
                <a:gd name="T16" fmla="*/ 23 w 25"/>
                <a:gd name="T17" fmla="*/ 18 h 27"/>
                <a:gd name="T18" fmla="*/ 24 w 25"/>
                <a:gd name="T19" fmla="*/ 17 h 27"/>
                <a:gd name="T20" fmla="*/ 20 w 25"/>
                <a:gd name="T21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7">
                  <a:moveTo>
                    <a:pt x="20" y="4"/>
                  </a:moveTo>
                  <a:cubicBezTo>
                    <a:pt x="14" y="0"/>
                    <a:pt x="7" y="1"/>
                    <a:pt x="3" y="6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7"/>
                    <a:pt x="2" y="21"/>
                    <a:pt x="5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7" y="24"/>
                    <a:pt x="7" y="25"/>
                    <a:pt x="8" y="25"/>
                  </a:cubicBezTo>
                  <a:cubicBezTo>
                    <a:pt x="13" y="27"/>
                    <a:pt x="18" y="25"/>
                    <a:pt x="22" y="21"/>
                  </a:cubicBezTo>
                  <a:cubicBezTo>
                    <a:pt x="22" y="20"/>
                    <a:pt x="23" y="19"/>
                    <a:pt x="23" y="18"/>
                  </a:cubicBezTo>
                  <a:cubicBezTo>
                    <a:pt x="23" y="18"/>
                    <a:pt x="24" y="18"/>
                    <a:pt x="24" y="17"/>
                  </a:cubicBezTo>
                  <a:cubicBezTo>
                    <a:pt x="25" y="13"/>
                    <a:pt x="24" y="7"/>
                    <a:pt x="2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6" name="Freeform 195">
              <a:extLst>
                <a:ext uri="{FF2B5EF4-FFF2-40B4-BE49-F238E27FC236}">
                  <a16:creationId xmlns:a16="http://schemas.microsoft.com/office/drawing/2014/main" xmlns="" id="{3C369758-1978-45AB-B8A0-D7343D1FE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3013" y="5789613"/>
              <a:ext cx="73025" cy="69850"/>
            </a:xfrm>
            <a:custGeom>
              <a:avLst/>
              <a:gdLst>
                <a:gd name="T0" fmla="*/ 7 w 27"/>
                <a:gd name="T1" fmla="*/ 3 h 26"/>
                <a:gd name="T2" fmla="*/ 6 w 27"/>
                <a:gd name="T3" fmla="*/ 3 h 26"/>
                <a:gd name="T4" fmla="*/ 4 w 27"/>
                <a:gd name="T5" fmla="*/ 5 h 26"/>
                <a:gd name="T6" fmla="*/ 6 w 27"/>
                <a:gd name="T7" fmla="*/ 22 h 26"/>
                <a:gd name="T8" fmla="*/ 23 w 27"/>
                <a:gd name="T9" fmla="*/ 20 h 26"/>
                <a:gd name="T10" fmla="*/ 21 w 27"/>
                <a:gd name="T11" fmla="*/ 3 h 26"/>
                <a:gd name="T12" fmla="*/ 19 w 27"/>
                <a:gd name="T13" fmla="*/ 3 h 26"/>
                <a:gd name="T14" fmla="*/ 18 w 27"/>
                <a:gd name="T15" fmla="*/ 2 h 26"/>
                <a:gd name="T16" fmla="*/ 7 w 27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7" y="3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0" y="11"/>
                    <a:pt x="0" y="18"/>
                    <a:pt x="6" y="22"/>
                  </a:cubicBezTo>
                  <a:cubicBezTo>
                    <a:pt x="11" y="26"/>
                    <a:pt x="18" y="25"/>
                    <a:pt x="23" y="20"/>
                  </a:cubicBezTo>
                  <a:cubicBezTo>
                    <a:pt x="27" y="15"/>
                    <a:pt x="26" y="8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5" y="0"/>
                    <a:pt x="10" y="1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7" name="Freeform 196">
              <a:extLst>
                <a:ext uri="{FF2B5EF4-FFF2-40B4-BE49-F238E27FC236}">
                  <a16:creationId xmlns:a16="http://schemas.microsoft.com/office/drawing/2014/main" xmlns="" id="{0A6756EF-5417-4B12-B531-8AA3FE7B1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9888" y="5297488"/>
              <a:ext cx="69850" cy="73025"/>
            </a:xfrm>
            <a:custGeom>
              <a:avLst/>
              <a:gdLst>
                <a:gd name="T0" fmla="*/ 5 w 26"/>
                <a:gd name="T1" fmla="*/ 23 h 27"/>
                <a:gd name="T2" fmla="*/ 22 w 26"/>
                <a:gd name="T3" fmla="*/ 21 h 27"/>
                <a:gd name="T4" fmla="*/ 20 w 26"/>
                <a:gd name="T5" fmla="*/ 4 h 27"/>
                <a:gd name="T6" fmla="*/ 4 w 26"/>
                <a:gd name="T7" fmla="*/ 6 h 27"/>
                <a:gd name="T8" fmla="*/ 2 w 26"/>
                <a:gd name="T9" fmla="*/ 19 h 27"/>
                <a:gd name="T10" fmla="*/ 3 w 26"/>
                <a:gd name="T11" fmla="*/ 21 h 27"/>
                <a:gd name="T12" fmla="*/ 5 w 26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5" y="23"/>
                  </a:moveTo>
                  <a:cubicBezTo>
                    <a:pt x="11" y="27"/>
                    <a:pt x="18" y="26"/>
                    <a:pt x="22" y="21"/>
                  </a:cubicBezTo>
                  <a:cubicBezTo>
                    <a:pt x="26" y="16"/>
                    <a:pt x="26" y="9"/>
                    <a:pt x="20" y="4"/>
                  </a:cubicBezTo>
                  <a:cubicBezTo>
                    <a:pt x="15" y="0"/>
                    <a:pt x="8" y="1"/>
                    <a:pt x="4" y="6"/>
                  </a:cubicBezTo>
                  <a:cubicBezTo>
                    <a:pt x="0" y="10"/>
                    <a:pt x="0" y="15"/>
                    <a:pt x="2" y="19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4" y="22"/>
                    <a:pt x="4" y="22"/>
                    <a:pt x="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8" name="Freeform 197">
              <a:extLst>
                <a:ext uri="{FF2B5EF4-FFF2-40B4-BE49-F238E27FC236}">
                  <a16:creationId xmlns:a16="http://schemas.microsoft.com/office/drawing/2014/main" xmlns="" id="{69C8215A-3C2B-4779-8031-BFD641D91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18650" y="-252413"/>
              <a:ext cx="636588" cy="876300"/>
            </a:xfrm>
            <a:custGeom>
              <a:avLst/>
              <a:gdLst>
                <a:gd name="T0" fmla="*/ 131 w 238"/>
                <a:gd name="T1" fmla="*/ 180 h 328"/>
                <a:gd name="T2" fmla="*/ 186 w 238"/>
                <a:gd name="T3" fmla="*/ 0 h 328"/>
                <a:gd name="T4" fmla="*/ 185 w 238"/>
                <a:gd name="T5" fmla="*/ 0 h 328"/>
                <a:gd name="T6" fmla="*/ 130 w 238"/>
                <a:gd name="T7" fmla="*/ 179 h 328"/>
                <a:gd name="T8" fmla="*/ 0 w 238"/>
                <a:gd name="T9" fmla="*/ 154 h 328"/>
                <a:gd name="T10" fmla="*/ 0 w 238"/>
                <a:gd name="T11" fmla="*/ 155 h 328"/>
                <a:gd name="T12" fmla="*/ 129 w 238"/>
                <a:gd name="T13" fmla="*/ 181 h 328"/>
                <a:gd name="T14" fmla="*/ 84 w 238"/>
                <a:gd name="T15" fmla="*/ 328 h 328"/>
                <a:gd name="T16" fmla="*/ 86 w 238"/>
                <a:gd name="T17" fmla="*/ 328 h 328"/>
                <a:gd name="T18" fmla="*/ 131 w 238"/>
                <a:gd name="T19" fmla="*/ 181 h 328"/>
                <a:gd name="T20" fmla="*/ 238 w 238"/>
                <a:gd name="T21" fmla="*/ 203 h 328"/>
                <a:gd name="T22" fmla="*/ 238 w 238"/>
                <a:gd name="T23" fmla="*/ 201 h 328"/>
                <a:gd name="T24" fmla="*/ 131 w 238"/>
                <a:gd name="T25" fmla="*/ 18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328">
                  <a:moveTo>
                    <a:pt x="131" y="18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5"/>
                    <a:pt x="0" y="155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8"/>
                    <a:pt x="85" y="328"/>
                    <a:pt x="86" y="328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238" y="203"/>
                    <a:pt x="238" y="203"/>
                    <a:pt x="238" y="203"/>
                  </a:cubicBezTo>
                  <a:cubicBezTo>
                    <a:pt x="238" y="202"/>
                    <a:pt x="238" y="202"/>
                    <a:pt x="238" y="201"/>
                  </a:cubicBezTo>
                  <a:lnTo>
                    <a:pt x="131" y="1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9" name="Freeform 198">
              <a:extLst>
                <a:ext uri="{FF2B5EF4-FFF2-40B4-BE49-F238E27FC236}">
                  <a16:creationId xmlns:a16="http://schemas.microsoft.com/office/drawing/2014/main" xmlns="" id="{A95A42E0-1A0B-471C-BFB4-3D9A98F0E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275" y="720725"/>
              <a:ext cx="1001713" cy="1430338"/>
            </a:xfrm>
            <a:custGeom>
              <a:avLst/>
              <a:gdLst>
                <a:gd name="T0" fmla="*/ 235 w 374"/>
                <a:gd name="T1" fmla="*/ 86 h 535"/>
                <a:gd name="T2" fmla="*/ 279 w 374"/>
                <a:gd name="T3" fmla="*/ 1 h 535"/>
                <a:gd name="T4" fmla="*/ 278 w 374"/>
                <a:gd name="T5" fmla="*/ 0 h 535"/>
                <a:gd name="T6" fmla="*/ 234 w 374"/>
                <a:gd name="T7" fmla="*/ 85 h 535"/>
                <a:gd name="T8" fmla="*/ 119 w 374"/>
                <a:gd name="T9" fmla="*/ 15 h 535"/>
                <a:gd name="T10" fmla="*/ 118 w 374"/>
                <a:gd name="T11" fmla="*/ 16 h 535"/>
                <a:gd name="T12" fmla="*/ 233 w 374"/>
                <a:gd name="T13" fmla="*/ 86 h 535"/>
                <a:gd name="T14" fmla="*/ 0 w 374"/>
                <a:gd name="T15" fmla="*/ 534 h 535"/>
                <a:gd name="T16" fmla="*/ 1 w 374"/>
                <a:gd name="T17" fmla="*/ 535 h 535"/>
                <a:gd name="T18" fmla="*/ 235 w 374"/>
                <a:gd name="T19" fmla="*/ 87 h 535"/>
                <a:gd name="T20" fmla="*/ 373 w 374"/>
                <a:gd name="T21" fmla="*/ 170 h 535"/>
                <a:gd name="T22" fmla="*/ 374 w 374"/>
                <a:gd name="T23" fmla="*/ 169 h 535"/>
                <a:gd name="T24" fmla="*/ 235 w 374"/>
                <a:gd name="T25" fmla="*/ 8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4" h="535">
                  <a:moveTo>
                    <a:pt x="235" y="86"/>
                  </a:moveTo>
                  <a:cubicBezTo>
                    <a:pt x="279" y="1"/>
                    <a:pt x="279" y="1"/>
                    <a:pt x="279" y="1"/>
                  </a:cubicBezTo>
                  <a:cubicBezTo>
                    <a:pt x="279" y="1"/>
                    <a:pt x="278" y="1"/>
                    <a:pt x="278" y="0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18" y="15"/>
                    <a:pt x="118" y="16"/>
                    <a:pt x="118" y="16"/>
                  </a:cubicBezTo>
                  <a:cubicBezTo>
                    <a:pt x="233" y="86"/>
                    <a:pt x="233" y="86"/>
                    <a:pt x="233" y="86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35"/>
                    <a:pt x="1" y="535"/>
                    <a:pt x="1" y="535"/>
                  </a:cubicBezTo>
                  <a:cubicBezTo>
                    <a:pt x="235" y="87"/>
                    <a:pt x="235" y="87"/>
                    <a:pt x="235" y="87"/>
                  </a:cubicBezTo>
                  <a:cubicBezTo>
                    <a:pt x="373" y="170"/>
                    <a:pt x="373" y="170"/>
                    <a:pt x="373" y="170"/>
                  </a:cubicBezTo>
                  <a:cubicBezTo>
                    <a:pt x="373" y="170"/>
                    <a:pt x="373" y="169"/>
                    <a:pt x="374" y="169"/>
                  </a:cubicBezTo>
                  <a:lnTo>
                    <a:pt x="235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0" name="Freeform 199">
              <a:extLst>
                <a:ext uri="{FF2B5EF4-FFF2-40B4-BE49-F238E27FC236}">
                  <a16:creationId xmlns:a16="http://schemas.microsoft.com/office/drawing/2014/main" xmlns="" id="{BB1202E8-27F0-42EB-B7BF-C0DDF9E98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8163" y="2338387"/>
              <a:ext cx="1074738" cy="757238"/>
            </a:xfrm>
            <a:custGeom>
              <a:avLst/>
              <a:gdLst>
                <a:gd name="T0" fmla="*/ 0 w 401"/>
                <a:gd name="T1" fmla="*/ 281 h 283"/>
                <a:gd name="T2" fmla="*/ 1 w 401"/>
                <a:gd name="T3" fmla="*/ 282 h 283"/>
                <a:gd name="T4" fmla="*/ 1 w 401"/>
                <a:gd name="T5" fmla="*/ 283 h 283"/>
                <a:gd name="T6" fmla="*/ 401 w 401"/>
                <a:gd name="T7" fmla="*/ 0 h 283"/>
                <a:gd name="T8" fmla="*/ 400 w 401"/>
                <a:gd name="T9" fmla="*/ 0 h 283"/>
                <a:gd name="T10" fmla="*/ 0 w 401"/>
                <a:gd name="T11" fmla="*/ 28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1" h="283">
                  <a:moveTo>
                    <a:pt x="0" y="281"/>
                  </a:moveTo>
                  <a:cubicBezTo>
                    <a:pt x="0" y="282"/>
                    <a:pt x="1" y="282"/>
                    <a:pt x="1" y="2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401" y="0"/>
                    <a:pt x="400" y="0"/>
                    <a:pt x="400" y="0"/>
                  </a:cubicBezTo>
                  <a:lnTo>
                    <a:pt x="0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1" name="Freeform 200">
              <a:extLst>
                <a:ext uri="{FF2B5EF4-FFF2-40B4-BE49-F238E27FC236}">
                  <a16:creationId xmlns:a16="http://schemas.microsoft.com/office/drawing/2014/main" xmlns="" id="{C3A979BE-8700-4B92-A6BA-4C7067BD4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3375" y="201612"/>
              <a:ext cx="482600" cy="955675"/>
            </a:xfrm>
            <a:custGeom>
              <a:avLst/>
              <a:gdLst>
                <a:gd name="T0" fmla="*/ 91 w 180"/>
                <a:gd name="T1" fmla="*/ 175 h 357"/>
                <a:gd name="T2" fmla="*/ 94 w 180"/>
                <a:gd name="T3" fmla="*/ 0 h 357"/>
                <a:gd name="T4" fmla="*/ 93 w 180"/>
                <a:gd name="T5" fmla="*/ 0 h 357"/>
                <a:gd name="T6" fmla="*/ 89 w 180"/>
                <a:gd name="T7" fmla="*/ 175 h 357"/>
                <a:gd name="T8" fmla="*/ 0 w 180"/>
                <a:gd name="T9" fmla="*/ 181 h 357"/>
                <a:gd name="T10" fmla="*/ 0 w 180"/>
                <a:gd name="T11" fmla="*/ 182 h 357"/>
                <a:gd name="T12" fmla="*/ 89 w 180"/>
                <a:gd name="T13" fmla="*/ 176 h 357"/>
                <a:gd name="T14" fmla="*/ 86 w 180"/>
                <a:gd name="T15" fmla="*/ 357 h 357"/>
                <a:gd name="T16" fmla="*/ 87 w 180"/>
                <a:gd name="T17" fmla="*/ 357 h 357"/>
                <a:gd name="T18" fmla="*/ 91 w 180"/>
                <a:gd name="T19" fmla="*/ 176 h 357"/>
                <a:gd name="T20" fmla="*/ 180 w 180"/>
                <a:gd name="T21" fmla="*/ 170 h 357"/>
                <a:gd name="T22" fmla="*/ 180 w 180"/>
                <a:gd name="T23" fmla="*/ 169 h 357"/>
                <a:gd name="T24" fmla="*/ 91 w 180"/>
                <a:gd name="T25" fmla="*/ 17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357">
                  <a:moveTo>
                    <a:pt x="91" y="175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2"/>
                    <a:pt x="0" y="182"/>
                  </a:cubicBezTo>
                  <a:cubicBezTo>
                    <a:pt x="89" y="176"/>
                    <a:pt x="89" y="176"/>
                    <a:pt x="89" y="176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7" y="357"/>
                    <a:pt x="87" y="357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69"/>
                    <a:pt x="180" y="169"/>
                  </a:cubicBezTo>
                  <a:lnTo>
                    <a:pt x="91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2" name="Freeform 201">
              <a:extLst>
                <a:ext uri="{FF2B5EF4-FFF2-40B4-BE49-F238E27FC236}">
                  <a16:creationId xmlns:a16="http://schemas.microsoft.com/office/drawing/2014/main" xmlns="" id="{B36286A5-36E4-4497-889A-FCF236F3A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779462"/>
              <a:ext cx="792163" cy="1500188"/>
            </a:xfrm>
            <a:custGeom>
              <a:avLst/>
              <a:gdLst>
                <a:gd name="T0" fmla="*/ 114 w 296"/>
                <a:gd name="T1" fmla="*/ 400 h 561"/>
                <a:gd name="T2" fmla="*/ 296 w 296"/>
                <a:gd name="T3" fmla="*/ 1 h 561"/>
                <a:gd name="T4" fmla="*/ 295 w 296"/>
                <a:gd name="T5" fmla="*/ 0 h 561"/>
                <a:gd name="T6" fmla="*/ 113 w 296"/>
                <a:gd name="T7" fmla="*/ 398 h 561"/>
                <a:gd name="T8" fmla="*/ 1 w 296"/>
                <a:gd name="T9" fmla="*/ 222 h 561"/>
                <a:gd name="T10" fmla="*/ 0 w 296"/>
                <a:gd name="T11" fmla="*/ 223 h 561"/>
                <a:gd name="T12" fmla="*/ 112 w 296"/>
                <a:gd name="T13" fmla="*/ 400 h 561"/>
                <a:gd name="T14" fmla="*/ 39 w 296"/>
                <a:gd name="T15" fmla="*/ 560 h 561"/>
                <a:gd name="T16" fmla="*/ 41 w 296"/>
                <a:gd name="T17" fmla="*/ 561 h 561"/>
                <a:gd name="T18" fmla="*/ 113 w 296"/>
                <a:gd name="T19" fmla="*/ 401 h 561"/>
                <a:gd name="T20" fmla="*/ 182 w 296"/>
                <a:gd name="T21" fmla="*/ 511 h 561"/>
                <a:gd name="T22" fmla="*/ 184 w 296"/>
                <a:gd name="T23" fmla="*/ 510 h 561"/>
                <a:gd name="T24" fmla="*/ 114 w 296"/>
                <a:gd name="T25" fmla="*/ 40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6" h="561">
                  <a:moveTo>
                    <a:pt x="114" y="400"/>
                  </a:move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5" y="0"/>
                    <a:pt x="295" y="0"/>
                  </a:cubicBezTo>
                  <a:cubicBezTo>
                    <a:pt x="113" y="398"/>
                    <a:pt x="113" y="398"/>
                    <a:pt x="113" y="39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1" y="222"/>
                    <a:pt x="1" y="223"/>
                    <a:pt x="0" y="223"/>
                  </a:cubicBezTo>
                  <a:cubicBezTo>
                    <a:pt x="112" y="400"/>
                    <a:pt x="112" y="400"/>
                    <a:pt x="112" y="400"/>
                  </a:cubicBezTo>
                  <a:cubicBezTo>
                    <a:pt x="39" y="560"/>
                    <a:pt x="39" y="560"/>
                    <a:pt x="39" y="560"/>
                  </a:cubicBezTo>
                  <a:cubicBezTo>
                    <a:pt x="40" y="560"/>
                    <a:pt x="40" y="560"/>
                    <a:pt x="41" y="561"/>
                  </a:cubicBezTo>
                  <a:cubicBezTo>
                    <a:pt x="113" y="401"/>
                    <a:pt x="113" y="401"/>
                    <a:pt x="113" y="401"/>
                  </a:cubicBezTo>
                  <a:cubicBezTo>
                    <a:pt x="182" y="511"/>
                    <a:pt x="182" y="511"/>
                    <a:pt x="182" y="511"/>
                  </a:cubicBezTo>
                  <a:cubicBezTo>
                    <a:pt x="183" y="510"/>
                    <a:pt x="183" y="510"/>
                    <a:pt x="184" y="510"/>
                  </a:cubicBezTo>
                  <a:lnTo>
                    <a:pt x="1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3" name="Freeform 202">
              <a:extLst>
                <a:ext uri="{FF2B5EF4-FFF2-40B4-BE49-F238E27FC236}">
                  <a16:creationId xmlns:a16="http://schemas.microsoft.com/office/drawing/2014/main" xmlns="" id="{614260DD-825F-410B-A213-4A974B721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9025" y="-331788"/>
              <a:ext cx="85725" cy="79375"/>
            </a:xfrm>
            <a:custGeom>
              <a:avLst/>
              <a:gdLst>
                <a:gd name="T0" fmla="*/ 24 w 32"/>
                <a:gd name="T1" fmla="*/ 28 h 30"/>
                <a:gd name="T2" fmla="*/ 28 w 32"/>
                <a:gd name="T3" fmla="*/ 8 h 30"/>
                <a:gd name="T4" fmla="*/ 8 w 32"/>
                <a:gd name="T5" fmla="*/ 4 h 30"/>
                <a:gd name="T6" fmla="*/ 5 w 32"/>
                <a:gd name="T7" fmla="*/ 24 h 30"/>
                <a:gd name="T8" fmla="*/ 13 w 32"/>
                <a:gd name="T9" fmla="*/ 30 h 30"/>
                <a:gd name="T10" fmla="*/ 14 w 32"/>
                <a:gd name="T11" fmla="*/ 30 h 30"/>
                <a:gd name="T12" fmla="*/ 24 w 32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0">
                  <a:moveTo>
                    <a:pt x="24" y="28"/>
                  </a:moveTo>
                  <a:cubicBezTo>
                    <a:pt x="31" y="23"/>
                    <a:pt x="32" y="14"/>
                    <a:pt x="28" y="8"/>
                  </a:cubicBezTo>
                  <a:cubicBezTo>
                    <a:pt x="23" y="2"/>
                    <a:pt x="14" y="0"/>
                    <a:pt x="8" y="4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7" y="27"/>
                    <a:pt x="10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0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4" name="Freeform 203">
              <a:extLst>
                <a:ext uri="{FF2B5EF4-FFF2-40B4-BE49-F238E27FC236}">
                  <a16:creationId xmlns:a16="http://schemas.microsoft.com/office/drawing/2014/main" xmlns="" id="{7CCA7AD2-9FFD-48D6-89FB-3141C49E9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5238" y="252412"/>
              <a:ext cx="80963" cy="85725"/>
            </a:xfrm>
            <a:custGeom>
              <a:avLst/>
              <a:gdLst>
                <a:gd name="T0" fmla="*/ 26 w 30"/>
                <a:gd name="T1" fmla="*/ 7 h 32"/>
                <a:gd name="T2" fmla="*/ 6 w 30"/>
                <a:gd name="T3" fmla="*/ 4 h 32"/>
                <a:gd name="T4" fmla="*/ 0 w 30"/>
                <a:gd name="T5" fmla="*/ 12 h 32"/>
                <a:gd name="T6" fmla="*/ 0 w 30"/>
                <a:gd name="T7" fmla="*/ 14 h 32"/>
                <a:gd name="T8" fmla="*/ 3 w 30"/>
                <a:gd name="T9" fmla="*/ 24 h 32"/>
                <a:gd name="T10" fmla="*/ 22 w 30"/>
                <a:gd name="T11" fmla="*/ 27 h 32"/>
                <a:gd name="T12" fmla="*/ 26 w 30"/>
                <a:gd name="T13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2">
                  <a:moveTo>
                    <a:pt x="26" y="7"/>
                  </a:moveTo>
                  <a:cubicBezTo>
                    <a:pt x="21" y="1"/>
                    <a:pt x="12" y="0"/>
                    <a:pt x="6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7"/>
                    <a:pt x="0" y="21"/>
                    <a:pt x="3" y="24"/>
                  </a:cubicBezTo>
                  <a:cubicBezTo>
                    <a:pt x="7" y="30"/>
                    <a:pt x="16" y="32"/>
                    <a:pt x="22" y="27"/>
                  </a:cubicBezTo>
                  <a:cubicBezTo>
                    <a:pt x="29" y="23"/>
                    <a:pt x="30" y="14"/>
                    <a:pt x="2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5" name="Freeform 204">
              <a:extLst>
                <a:ext uri="{FF2B5EF4-FFF2-40B4-BE49-F238E27FC236}">
                  <a16:creationId xmlns:a16="http://schemas.microsoft.com/office/drawing/2014/main" xmlns="" id="{246D5A50-D9D7-47CC-9071-D543CBAC1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7688" y="122237"/>
              <a:ext cx="82550" cy="82550"/>
            </a:xfrm>
            <a:custGeom>
              <a:avLst/>
              <a:gdLst>
                <a:gd name="T0" fmla="*/ 24 w 31"/>
                <a:gd name="T1" fmla="*/ 28 h 31"/>
                <a:gd name="T2" fmla="*/ 30 w 31"/>
                <a:gd name="T3" fmla="*/ 15 h 31"/>
                <a:gd name="T4" fmla="*/ 30 w 31"/>
                <a:gd name="T5" fmla="*/ 14 h 31"/>
                <a:gd name="T6" fmla="*/ 28 w 31"/>
                <a:gd name="T7" fmla="*/ 8 h 31"/>
                <a:gd name="T8" fmla="*/ 8 w 31"/>
                <a:gd name="T9" fmla="*/ 5 h 31"/>
                <a:gd name="T10" fmla="*/ 5 w 31"/>
                <a:gd name="T11" fmla="*/ 25 h 31"/>
                <a:gd name="T12" fmla="*/ 13 w 31"/>
                <a:gd name="T13" fmla="*/ 30 h 31"/>
                <a:gd name="T14" fmla="*/ 14 w 31"/>
                <a:gd name="T15" fmla="*/ 30 h 31"/>
                <a:gd name="T16" fmla="*/ 24 w 3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1">
                  <a:moveTo>
                    <a:pt x="24" y="28"/>
                  </a:moveTo>
                  <a:cubicBezTo>
                    <a:pt x="28" y="25"/>
                    <a:pt x="31" y="20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2" y="9"/>
                    <a:pt x="0" y="18"/>
                    <a:pt x="5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1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6" name="Freeform 205">
              <a:extLst>
                <a:ext uri="{FF2B5EF4-FFF2-40B4-BE49-F238E27FC236}">
                  <a16:creationId xmlns:a16="http://schemas.microsoft.com/office/drawing/2014/main" xmlns="" id="{87448B4A-2991-4C00-84EC-D26621989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2800" y="623887"/>
              <a:ext cx="82550" cy="80963"/>
            </a:xfrm>
            <a:custGeom>
              <a:avLst/>
              <a:gdLst>
                <a:gd name="T0" fmla="*/ 7 w 31"/>
                <a:gd name="T1" fmla="*/ 2 h 30"/>
                <a:gd name="T2" fmla="*/ 1 w 31"/>
                <a:gd name="T3" fmla="*/ 11 h 30"/>
                <a:gd name="T4" fmla="*/ 1 w 31"/>
                <a:gd name="T5" fmla="*/ 12 h 30"/>
                <a:gd name="T6" fmla="*/ 3 w 31"/>
                <a:gd name="T7" fmla="*/ 22 h 30"/>
                <a:gd name="T8" fmla="*/ 23 w 31"/>
                <a:gd name="T9" fmla="*/ 25 h 30"/>
                <a:gd name="T10" fmla="*/ 26 w 31"/>
                <a:gd name="T11" fmla="*/ 6 h 30"/>
                <a:gd name="T12" fmla="*/ 17 w 31"/>
                <a:gd name="T13" fmla="*/ 0 h 30"/>
                <a:gd name="T14" fmla="*/ 15 w 31"/>
                <a:gd name="T15" fmla="*/ 0 h 30"/>
                <a:gd name="T16" fmla="*/ 7 w 31"/>
                <a:gd name="T1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7" y="2"/>
                  </a:moveTo>
                  <a:cubicBezTo>
                    <a:pt x="4" y="4"/>
                    <a:pt x="2" y="7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8" y="28"/>
                    <a:pt x="16" y="30"/>
                    <a:pt x="23" y="25"/>
                  </a:cubicBezTo>
                  <a:cubicBezTo>
                    <a:pt x="29" y="21"/>
                    <a:pt x="31" y="12"/>
                    <a:pt x="26" y="6"/>
                  </a:cubicBezTo>
                  <a:cubicBezTo>
                    <a:pt x="24" y="2"/>
                    <a:pt x="20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2" y="0"/>
                    <a:pt x="9" y="0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7" name="Freeform 206">
              <a:extLst>
                <a:ext uri="{FF2B5EF4-FFF2-40B4-BE49-F238E27FC236}">
                  <a16:creationId xmlns:a16="http://schemas.microsoft.com/office/drawing/2014/main" xmlns="" id="{592F27D7-D0EE-4F35-9A01-28905DA82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2413" y="646112"/>
              <a:ext cx="80963" cy="82550"/>
            </a:xfrm>
            <a:custGeom>
              <a:avLst/>
              <a:gdLst>
                <a:gd name="T0" fmla="*/ 24 w 30"/>
                <a:gd name="T1" fmla="*/ 28 h 31"/>
                <a:gd name="T2" fmla="*/ 30 w 30"/>
                <a:gd name="T3" fmla="*/ 16 h 31"/>
                <a:gd name="T4" fmla="*/ 30 w 30"/>
                <a:gd name="T5" fmla="*/ 15 h 31"/>
                <a:gd name="T6" fmla="*/ 28 w 30"/>
                <a:gd name="T7" fmla="*/ 8 h 31"/>
                <a:gd name="T8" fmla="*/ 8 w 30"/>
                <a:gd name="T9" fmla="*/ 5 h 31"/>
                <a:gd name="T10" fmla="*/ 5 w 30"/>
                <a:gd name="T11" fmla="*/ 24 h 31"/>
                <a:gd name="T12" fmla="*/ 9 w 30"/>
                <a:gd name="T13" fmla="*/ 28 h 31"/>
                <a:gd name="T14" fmla="*/ 10 w 30"/>
                <a:gd name="T15" fmla="*/ 29 h 31"/>
                <a:gd name="T16" fmla="*/ 24 w 30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1">
                  <a:moveTo>
                    <a:pt x="24" y="28"/>
                  </a:moveTo>
                  <a:cubicBezTo>
                    <a:pt x="28" y="25"/>
                    <a:pt x="30" y="21"/>
                    <a:pt x="30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6" y="26"/>
                    <a:pt x="7" y="27"/>
                    <a:pt x="9" y="28"/>
                  </a:cubicBezTo>
                  <a:cubicBezTo>
                    <a:pt x="9" y="29"/>
                    <a:pt x="10" y="29"/>
                    <a:pt x="10" y="29"/>
                  </a:cubicBezTo>
                  <a:cubicBezTo>
                    <a:pt x="15" y="31"/>
                    <a:pt x="20" y="31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8" name="Freeform 207">
              <a:extLst>
                <a:ext uri="{FF2B5EF4-FFF2-40B4-BE49-F238E27FC236}">
                  <a16:creationId xmlns:a16="http://schemas.microsoft.com/office/drawing/2014/main" xmlns="" id="{3C077B62-4CBB-4784-AD0F-A0799CEEC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3875" y="1157287"/>
              <a:ext cx="82550" cy="79375"/>
            </a:xfrm>
            <a:custGeom>
              <a:avLst/>
              <a:gdLst>
                <a:gd name="T0" fmla="*/ 15 w 31"/>
                <a:gd name="T1" fmla="*/ 0 h 30"/>
                <a:gd name="T2" fmla="*/ 7 w 31"/>
                <a:gd name="T3" fmla="*/ 2 h 30"/>
                <a:gd name="T4" fmla="*/ 4 w 31"/>
                <a:gd name="T5" fmla="*/ 6 h 30"/>
                <a:gd name="T6" fmla="*/ 3 w 31"/>
                <a:gd name="T7" fmla="*/ 7 h 30"/>
                <a:gd name="T8" fmla="*/ 4 w 31"/>
                <a:gd name="T9" fmla="*/ 22 h 30"/>
                <a:gd name="T10" fmla="*/ 23 w 31"/>
                <a:gd name="T11" fmla="*/ 25 h 30"/>
                <a:gd name="T12" fmla="*/ 27 w 31"/>
                <a:gd name="T13" fmla="*/ 6 h 30"/>
                <a:gd name="T14" fmla="*/ 16 w 31"/>
                <a:gd name="T15" fmla="*/ 0 h 30"/>
                <a:gd name="T16" fmla="*/ 15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9" y="1"/>
                    <a:pt x="7" y="2"/>
                  </a:cubicBezTo>
                  <a:cubicBezTo>
                    <a:pt x="6" y="3"/>
                    <a:pt x="4" y="4"/>
                    <a:pt x="4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0" y="12"/>
                    <a:pt x="0" y="17"/>
                    <a:pt x="4" y="22"/>
                  </a:cubicBezTo>
                  <a:cubicBezTo>
                    <a:pt x="8" y="28"/>
                    <a:pt x="17" y="30"/>
                    <a:pt x="23" y="25"/>
                  </a:cubicBezTo>
                  <a:cubicBezTo>
                    <a:pt x="30" y="21"/>
                    <a:pt x="31" y="12"/>
                    <a:pt x="27" y="6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9" name="Freeform 208">
              <a:extLst>
                <a:ext uri="{FF2B5EF4-FFF2-40B4-BE49-F238E27FC236}">
                  <a16:creationId xmlns:a16="http://schemas.microsoft.com/office/drawing/2014/main" xmlns="" id="{EEFB2DFD-0E3F-414C-8246-B1FDC259B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2988" y="704850"/>
              <a:ext cx="80963" cy="79375"/>
            </a:xfrm>
            <a:custGeom>
              <a:avLst/>
              <a:gdLst>
                <a:gd name="T0" fmla="*/ 24 w 30"/>
                <a:gd name="T1" fmla="*/ 27 h 30"/>
                <a:gd name="T2" fmla="*/ 28 w 30"/>
                <a:gd name="T3" fmla="*/ 22 h 30"/>
                <a:gd name="T4" fmla="*/ 29 w 30"/>
                <a:gd name="T5" fmla="*/ 21 h 30"/>
                <a:gd name="T6" fmla="*/ 27 w 30"/>
                <a:gd name="T7" fmla="*/ 8 h 30"/>
                <a:gd name="T8" fmla="*/ 7 w 30"/>
                <a:gd name="T9" fmla="*/ 4 h 30"/>
                <a:gd name="T10" fmla="*/ 4 w 30"/>
                <a:gd name="T11" fmla="*/ 24 h 30"/>
                <a:gd name="T12" fmla="*/ 9 w 30"/>
                <a:gd name="T13" fmla="*/ 28 h 30"/>
                <a:gd name="T14" fmla="*/ 10 w 30"/>
                <a:gd name="T15" fmla="*/ 29 h 30"/>
                <a:gd name="T16" fmla="*/ 24 w 30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24" y="27"/>
                  </a:moveTo>
                  <a:cubicBezTo>
                    <a:pt x="25" y="26"/>
                    <a:pt x="27" y="24"/>
                    <a:pt x="28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17"/>
                    <a:pt x="30" y="12"/>
                    <a:pt x="27" y="8"/>
                  </a:cubicBezTo>
                  <a:cubicBezTo>
                    <a:pt x="23" y="1"/>
                    <a:pt x="14" y="0"/>
                    <a:pt x="7" y="4"/>
                  </a:cubicBezTo>
                  <a:cubicBezTo>
                    <a:pt x="1" y="9"/>
                    <a:pt x="0" y="17"/>
                    <a:pt x="4" y="24"/>
                  </a:cubicBezTo>
                  <a:cubicBezTo>
                    <a:pt x="5" y="26"/>
                    <a:pt x="7" y="27"/>
                    <a:pt x="9" y="28"/>
                  </a:cubicBezTo>
                  <a:cubicBezTo>
                    <a:pt x="9" y="28"/>
                    <a:pt x="10" y="29"/>
                    <a:pt x="10" y="29"/>
                  </a:cubicBezTo>
                  <a:cubicBezTo>
                    <a:pt x="15" y="30"/>
                    <a:pt x="20" y="30"/>
                    <a:pt x="2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0" name="Freeform 209">
              <a:extLst>
                <a:ext uri="{FF2B5EF4-FFF2-40B4-BE49-F238E27FC236}">
                  <a16:creationId xmlns:a16="http://schemas.microsoft.com/office/drawing/2014/main" xmlns="" id="{6629919A-230D-46F2-8336-1D3F63CD6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8188" y="2139950"/>
              <a:ext cx="85725" cy="84138"/>
            </a:xfrm>
            <a:custGeom>
              <a:avLst/>
              <a:gdLst>
                <a:gd name="T0" fmla="*/ 24 w 32"/>
                <a:gd name="T1" fmla="*/ 3 h 31"/>
                <a:gd name="T2" fmla="*/ 12 w 32"/>
                <a:gd name="T3" fmla="*/ 1 h 31"/>
                <a:gd name="T4" fmla="*/ 10 w 32"/>
                <a:gd name="T5" fmla="*/ 2 h 31"/>
                <a:gd name="T6" fmla="*/ 7 w 32"/>
                <a:gd name="T7" fmla="*/ 3 h 31"/>
                <a:gd name="T8" fmla="*/ 4 w 32"/>
                <a:gd name="T9" fmla="*/ 23 h 31"/>
                <a:gd name="T10" fmla="*/ 24 w 32"/>
                <a:gd name="T11" fmla="*/ 26 h 31"/>
                <a:gd name="T12" fmla="*/ 27 w 32"/>
                <a:gd name="T13" fmla="*/ 7 h 31"/>
                <a:gd name="T14" fmla="*/ 25 w 32"/>
                <a:gd name="T15" fmla="*/ 4 h 31"/>
                <a:gd name="T16" fmla="*/ 24 w 32"/>
                <a:gd name="T1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24" y="3"/>
                  </a:moveTo>
                  <a:cubicBezTo>
                    <a:pt x="21" y="1"/>
                    <a:pt x="16" y="0"/>
                    <a:pt x="12" y="1"/>
                  </a:cubicBezTo>
                  <a:cubicBezTo>
                    <a:pt x="11" y="1"/>
                    <a:pt x="11" y="1"/>
                    <a:pt x="10" y="2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1" y="8"/>
                    <a:pt x="0" y="16"/>
                    <a:pt x="4" y="23"/>
                  </a:cubicBezTo>
                  <a:cubicBezTo>
                    <a:pt x="8" y="29"/>
                    <a:pt x="17" y="31"/>
                    <a:pt x="24" y="26"/>
                  </a:cubicBezTo>
                  <a:cubicBezTo>
                    <a:pt x="30" y="22"/>
                    <a:pt x="32" y="13"/>
                    <a:pt x="27" y="7"/>
                  </a:cubicBezTo>
                  <a:cubicBezTo>
                    <a:pt x="27" y="6"/>
                    <a:pt x="26" y="5"/>
                    <a:pt x="25" y="4"/>
                  </a:cubicBezTo>
                  <a:cubicBezTo>
                    <a:pt x="25" y="4"/>
                    <a:pt x="24" y="4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1" name="Freeform 210">
              <a:extLst>
                <a:ext uri="{FF2B5EF4-FFF2-40B4-BE49-F238E27FC236}">
                  <a16:creationId xmlns:a16="http://schemas.microsoft.com/office/drawing/2014/main" xmlns="" id="{2CCDE897-B819-40D1-B9C4-4732D10A1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7500" y="2265362"/>
              <a:ext cx="85725" cy="80963"/>
            </a:xfrm>
            <a:custGeom>
              <a:avLst/>
              <a:gdLst>
                <a:gd name="T0" fmla="*/ 8 w 32"/>
                <a:gd name="T1" fmla="*/ 3 h 30"/>
                <a:gd name="T2" fmla="*/ 4 w 32"/>
                <a:gd name="T3" fmla="*/ 23 h 30"/>
                <a:gd name="T4" fmla="*/ 8 w 32"/>
                <a:gd name="T5" fmla="*/ 27 h 30"/>
                <a:gd name="T6" fmla="*/ 9 w 32"/>
                <a:gd name="T7" fmla="*/ 27 h 30"/>
                <a:gd name="T8" fmla="*/ 24 w 32"/>
                <a:gd name="T9" fmla="*/ 27 h 30"/>
                <a:gd name="T10" fmla="*/ 28 w 32"/>
                <a:gd name="T11" fmla="*/ 7 h 30"/>
                <a:gd name="T12" fmla="*/ 26 w 32"/>
                <a:gd name="T13" fmla="*/ 5 h 30"/>
                <a:gd name="T14" fmla="*/ 24 w 32"/>
                <a:gd name="T15" fmla="*/ 4 h 30"/>
                <a:gd name="T16" fmla="*/ 8 w 32"/>
                <a:gd name="T1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8" y="3"/>
                  </a:moveTo>
                  <a:cubicBezTo>
                    <a:pt x="1" y="8"/>
                    <a:pt x="0" y="17"/>
                    <a:pt x="4" y="23"/>
                  </a:cubicBezTo>
                  <a:cubicBezTo>
                    <a:pt x="5" y="25"/>
                    <a:pt x="7" y="26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4" y="30"/>
                    <a:pt x="20" y="30"/>
                    <a:pt x="24" y="27"/>
                  </a:cubicBezTo>
                  <a:cubicBezTo>
                    <a:pt x="30" y="22"/>
                    <a:pt x="32" y="13"/>
                    <a:pt x="28" y="7"/>
                  </a:cubicBezTo>
                  <a:cubicBezTo>
                    <a:pt x="27" y="6"/>
                    <a:pt x="26" y="5"/>
                    <a:pt x="26" y="5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0" y="0"/>
                    <a:pt x="13" y="0"/>
                    <a:pt x="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2" name="Freeform 211">
              <a:extLst>
                <a:ext uri="{FF2B5EF4-FFF2-40B4-BE49-F238E27FC236}">
                  <a16:creationId xmlns:a16="http://schemas.microsoft.com/office/drawing/2014/main" xmlns="" id="{8566A079-B5CD-428A-AF83-EA0BD5553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7963" y="1306512"/>
              <a:ext cx="85725" cy="85725"/>
            </a:xfrm>
            <a:custGeom>
              <a:avLst/>
              <a:gdLst>
                <a:gd name="T0" fmla="*/ 27 w 32"/>
                <a:gd name="T1" fmla="*/ 25 h 32"/>
                <a:gd name="T2" fmla="*/ 28 w 32"/>
                <a:gd name="T3" fmla="*/ 8 h 32"/>
                <a:gd name="T4" fmla="*/ 8 w 32"/>
                <a:gd name="T5" fmla="*/ 5 h 32"/>
                <a:gd name="T6" fmla="*/ 5 w 32"/>
                <a:gd name="T7" fmla="*/ 24 h 32"/>
                <a:gd name="T8" fmla="*/ 25 w 32"/>
                <a:gd name="T9" fmla="*/ 28 h 32"/>
                <a:gd name="T10" fmla="*/ 26 w 32"/>
                <a:gd name="T11" fmla="*/ 26 h 32"/>
                <a:gd name="T12" fmla="*/ 27 w 32"/>
                <a:gd name="T13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25"/>
                  </a:moveTo>
                  <a:cubicBezTo>
                    <a:pt x="31" y="20"/>
                    <a:pt x="32" y="13"/>
                    <a:pt x="28" y="8"/>
                  </a:cubicBezTo>
                  <a:cubicBezTo>
                    <a:pt x="24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9" y="31"/>
                    <a:pt x="18" y="32"/>
                    <a:pt x="25" y="28"/>
                  </a:cubicBezTo>
                  <a:cubicBezTo>
                    <a:pt x="25" y="27"/>
                    <a:pt x="26" y="27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3" name="Freeform 212">
              <a:extLst>
                <a:ext uri="{FF2B5EF4-FFF2-40B4-BE49-F238E27FC236}">
                  <a16:creationId xmlns:a16="http://schemas.microsoft.com/office/drawing/2014/main" xmlns="" id="{56418219-59BA-401B-9A2D-A0A2B8976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6725" y="3073400"/>
              <a:ext cx="85725" cy="85725"/>
            </a:xfrm>
            <a:custGeom>
              <a:avLst/>
              <a:gdLst>
                <a:gd name="T0" fmla="*/ 27 w 32"/>
                <a:gd name="T1" fmla="*/ 6 h 32"/>
                <a:gd name="T2" fmla="*/ 8 w 32"/>
                <a:gd name="T3" fmla="*/ 4 h 32"/>
                <a:gd name="T4" fmla="*/ 5 w 32"/>
                <a:gd name="T5" fmla="*/ 24 h 32"/>
                <a:gd name="T6" fmla="*/ 24 w 32"/>
                <a:gd name="T7" fmla="*/ 27 h 32"/>
                <a:gd name="T8" fmla="*/ 28 w 32"/>
                <a:gd name="T9" fmla="*/ 8 h 32"/>
                <a:gd name="T10" fmla="*/ 28 w 32"/>
                <a:gd name="T11" fmla="*/ 7 h 32"/>
                <a:gd name="T12" fmla="*/ 27 w 32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6"/>
                  </a:moveTo>
                  <a:cubicBezTo>
                    <a:pt x="22" y="1"/>
                    <a:pt x="14" y="0"/>
                    <a:pt x="8" y="4"/>
                  </a:cubicBezTo>
                  <a:cubicBezTo>
                    <a:pt x="2" y="8"/>
                    <a:pt x="0" y="17"/>
                    <a:pt x="5" y="24"/>
                  </a:cubicBezTo>
                  <a:cubicBezTo>
                    <a:pt x="9" y="30"/>
                    <a:pt x="18" y="32"/>
                    <a:pt x="24" y="27"/>
                  </a:cubicBezTo>
                  <a:cubicBezTo>
                    <a:pt x="31" y="23"/>
                    <a:pt x="32" y="14"/>
                    <a:pt x="28" y="8"/>
                  </a:cubicBezTo>
                  <a:cubicBezTo>
                    <a:pt x="28" y="8"/>
                    <a:pt x="28" y="8"/>
                    <a:pt x="28" y="7"/>
                  </a:cubicBezTo>
                  <a:cubicBezTo>
                    <a:pt x="28" y="7"/>
                    <a:pt x="27" y="7"/>
                    <a:pt x="27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4" name="Freeform 213">
              <a:extLst>
                <a:ext uri="{FF2B5EF4-FFF2-40B4-BE49-F238E27FC236}">
                  <a16:creationId xmlns:a16="http://schemas.microsoft.com/office/drawing/2014/main" xmlns="" id="{2CC8F07B-52BB-4194-B6F6-154CD36A0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6700" y="3197225"/>
              <a:ext cx="4763" cy="28575"/>
            </a:xfrm>
            <a:custGeom>
              <a:avLst/>
              <a:gdLst>
                <a:gd name="T0" fmla="*/ 0 w 2"/>
                <a:gd name="T1" fmla="*/ 11 h 11"/>
                <a:gd name="T2" fmla="*/ 2 w 2"/>
                <a:gd name="T3" fmla="*/ 11 h 11"/>
                <a:gd name="T4" fmla="*/ 1 w 2"/>
                <a:gd name="T5" fmla="*/ 0 h 11"/>
                <a:gd name="T6" fmla="*/ 0 w 2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1">
                  <a:moveTo>
                    <a:pt x="0" y="11"/>
                  </a:moveTo>
                  <a:cubicBezTo>
                    <a:pt x="1" y="11"/>
                    <a:pt x="1" y="11"/>
                    <a:pt x="2" y="1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5" name="Freeform 214">
              <a:extLst>
                <a:ext uri="{FF2B5EF4-FFF2-40B4-BE49-F238E27FC236}">
                  <a16:creationId xmlns:a16="http://schemas.microsoft.com/office/drawing/2014/main" xmlns="" id="{1E6BFC62-660A-45D7-8991-844619858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9888" y="841375"/>
              <a:ext cx="2395538" cy="2406650"/>
            </a:xfrm>
            <a:custGeom>
              <a:avLst/>
              <a:gdLst>
                <a:gd name="T0" fmla="*/ 893 w 895"/>
                <a:gd name="T1" fmla="*/ 900 h 900"/>
                <a:gd name="T2" fmla="*/ 895 w 895"/>
                <a:gd name="T3" fmla="*/ 899 h 900"/>
                <a:gd name="T4" fmla="*/ 2 w 895"/>
                <a:gd name="T5" fmla="*/ 0 h 900"/>
                <a:gd name="T6" fmla="*/ 0 w 895"/>
                <a:gd name="T7" fmla="*/ 2 h 900"/>
                <a:gd name="T8" fmla="*/ 893 w 895"/>
                <a:gd name="T9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900">
                  <a:moveTo>
                    <a:pt x="893" y="900"/>
                  </a:moveTo>
                  <a:cubicBezTo>
                    <a:pt x="894" y="900"/>
                    <a:pt x="894" y="899"/>
                    <a:pt x="895" y="89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2"/>
                  </a:cubicBezTo>
                  <a:lnTo>
                    <a:pt x="893" y="9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6" name="Freeform 215">
              <a:extLst>
                <a:ext uri="{FF2B5EF4-FFF2-40B4-BE49-F238E27FC236}">
                  <a16:creationId xmlns:a16="http://schemas.microsoft.com/office/drawing/2014/main" xmlns="" id="{C7AAFBF6-5F16-422B-BAB3-484592FC7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5875" y="-252413"/>
              <a:ext cx="1506538" cy="3481388"/>
            </a:xfrm>
            <a:custGeom>
              <a:avLst/>
              <a:gdLst>
                <a:gd name="T0" fmla="*/ 563 w 563"/>
                <a:gd name="T1" fmla="*/ 1302 h 1302"/>
                <a:gd name="T2" fmla="*/ 3 w 563"/>
                <a:gd name="T3" fmla="*/ 0 h 1302"/>
                <a:gd name="T4" fmla="*/ 1 w 563"/>
                <a:gd name="T5" fmla="*/ 1 h 1302"/>
                <a:gd name="T6" fmla="*/ 0 w 563"/>
                <a:gd name="T7" fmla="*/ 1 h 1302"/>
                <a:gd name="T8" fmla="*/ 560 w 563"/>
                <a:gd name="T9" fmla="*/ 1302 h 1302"/>
                <a:gd name="T10" fmla="*/ 560 w 563"/>
                <a:gd name="T11" fmla="*/ 1302 h 1302"/>
                <a:gd name="T12" fmla="*/ 563 w 563"/>
                <a:gd name="T13" fmla="*/ 13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302">
                  <a:moveTo>
                    <a:pt x="563" y="130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1" y="1302"/>
                    <a:pt x="562" y="1302"/>
                    <a:pt x="563" y="1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7" name="Freeform 216">
              <a:extLst>
                <a:ext uri="{FF2B5EF4-FFF2-40B4-BE49-F238E27FC236}">
                  <a16:creationId xmlns:a16="http://schemas.microsoft.com/office/drawing/2014/main" xmlns="" id="{C105A718-CCD7-40C2-8120-E2632A0A6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1588" y="950912"/>
              <a:ext cx="620713" cy="2274888"/>
            </a:xfrm>
            <a:custGeom>
              <a:avLst/>
              <a:gdLst>
                <a:gd name="T0" fmla="*/ 100 w 232"/>
                <a:gd name="T1" fmla="*/ 840 h 851"/>
                <a:gd name="T2" fmla="*/ 101 w 232"/>
                <a:gd name="T3" fmla="*/ 851 h 851"/>
                <a:gd name="T4" fmla="*/ 104 w 232"/>
                <a:gd name="T5" fmla="*/ 851 h 851"/>
                <a:gd name="T6" fmla="*/ 101 w 232"/>
                <a:gd name="T7" fmla="*/ 832 h 851"/>
                <a:gd name="T8" fmla="*/ 232 w 232"/>
                <a:gd name="T9" fmla="*/ 0 h 851"/>
                <a:gd name="T10" fmla="*/ 229 w 232"/>
                <a:gd name="T11" fmla="*/ 0 h 851"/>
                <a:gd name="T12" fmla="*/ 100 w 232"/>
                <a:gd name="T13" fmla="*/ 824 h 851"/>
                <a:gd name="T14" fmla="*/ 2 w 232"/>
                <a:gd name="T15" fmla="*/ 1 h 851"/>
                <a:gd name="T16" fmla="*/ 0 w 232"/>
                <a:gd name="T17" fmla="*/ 1 h 851"/>
                <a:gd name="T18" fmla="*/ 99 w 232"/>
                <a:gd name="T19" fmla="*/ 832 h 851"/>
                <a:gd name="T20" fmla="*/ 96 w 232"/>
                <a:gd name="T21" fmla="*/ 851 h 851"/>
                <a:gd name="T22" fmla="*/ 99 w 232"/>
                <a:gd name="T23" fmla="*/ 851 h 851"/>
                <a:gd name="T24" fmla="*/ 100 w 232"/>
                <a:gd name="T25" fmla="*/ 84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851">
                  <a:moveTo>
                    <a:pt x="100" y="840"/>
                  </a:moveTo>
                  <a:cubicBezTo>
                    <a:pt x="101" y="851"/>
                    <a:pt x="101" y="851"/>
                    <a:pt x="101" y="851"/>
                  </a:cubicBezTo>
                  <a:cubicBezTo>
                    <a:pt x="102" y="851"/>
                    <a:pt x="103" y="851"/>
                    <a:pt x="104" y="851"/>
                  </a:cubicBezTo>
                  <a:cubicBezTo>
                    <a:pt x="101" y="832"/>
                    <a:pt x="101" y="832"/>
                    <a:pt x="101" y="832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1" y="0"/>
                    <a:pt x="230" y="0"/>
                    <a:pt x="229" y="0"/>
                  </a:cubicBezTo>
                  <a:cubicBezTo>
                    <a:pt x="100" y="824"/>
                    <a:pt x="100" y="824"/>
                    <a:pt x="100" y="8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9" y="832"/>
                    <a:pt x="99" y="832"/>
                    <a:pt x="99" y="832"/>
                  </a:cubicBezTo>
                  <a:cubicBezTo>
                    <a:pt x="96" y="851"/>
                    <a:pt x="96" y="851"/>
                    <a:pt x="96" y="851"/>
                  </a:cubicBezTo>
                  <a:cubicBezTo>
                    <a:pt x="97" y="851"/>
                    <a:pt x="98" y="851"/>
                    <a:pt x="99" y="851"/>
                  </a:cubicBezTo>
                  <a:lnTo>
                    <a:pt x="100" y="8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8" name="Freeform 217">
              <a:extLst>
                <a:ext uri="{FF2B5EF4-FFF2-40B4-BE49-F238E27FC236}">
                  <a16:creationId xmlns:a16="http://schemas.microsoft.com/office/drawing/2014/main" xmlns="" id="{FB102361-4362-40A2-9E41-CCAE13038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7963" y="3225800"/>
              <a:ext cx="120650" cy="117475"/>
            </a:xfrm>
            <a:custGeom>
              <a:avLst/>
              <a:gdLst>
                <a:gd name="T0" fmla="*/ 3 w 45"/>
                <a:gd name="T1" fmla="*/ 28 h 44"/>
                <a:gd name="T2" fmla="*/ 29 w 45"/>
                <a:gd name="T3" fmla="*/ 40 h 44"/>
                <a:gd name="T4" fmla="*/ 41 w 45"/>
                <a:gd name="T5" fmla="*/ 12 h 44"/>
                <a:gd name="T6" fmla="*/ 27 w 45"/>
                <a:gd name="T7" fmla="*/ 0 h 44"/>
                <a:gd name="T8" fmla="*/ 24 w 45"/>
                <a:gd name="T9" fmla="*/ 0 h 44"/>
                <a:gd name="T10" fmla="*/ 22 w 45"/>
                <a:gd name="T11" fmla="*/ 0 h 44"/>
                <a:gd name="T12" fmla="*/ 19 w 45"/>
                <a:gd name="T13" fmla="*/ 0 h 44"/>
                <a:gd name="T14" fmla="*/ 17 w 45"/>
                <a:gd name="T15" fmla="*/ 1 h 44"/>
                <a:gd name="T16" fmla="*/ 14 w 45"/>
                <a:gd name="T17" fmla="*/ 1 h 44"/>
                <a:gd name="T18" fmla="*/ 14 w 45"/>
                <a:gd name="T19" fmla="*/ 1 h 44"/>
                <a:gd name="T20" fmla="*/ 7 w 45"/>
                <a:gd name="T21" fmla="*/ 7 h 44"/>
                <a:gd name="T22" fmla="*/ 5 w 45"/>
                <a:gd name="T23" fmla="*/ 8 h 44"/>
                <a:gd name="T24" fmla="*/ 3 w 45"/>
                <a:gd name="T2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4">
                  <a:moveTo>
                    <a:pt x="3" y="28"/>
                  </a:moveTo>
                  <a:cubicBezTo>
                    <a:pt x="7" y="39"/>
                    <a:pt x="19" y="44"/>
                    <a:pt x="29" y="40"/>
                  </a:cubicBezTo>
                  <a:cubicBezTo>
                    <a:pt x="40" y="35"/>
                    <a:pt x="45" y="23"/>
                    <a:pt x="41" y="12"/>
                  </a:cubicBezTo>
                  <a:cubicBezTo>
                    <a:pt x="38" y="6"/>
                    <a:pt x="33" y="2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9" y="4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1" y="14"/>
                    <a:pt x="0" y="21"/>
                    <a:pt x="3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9" name="Freeform 218">
              <a:extLst>
                <a:ext uri="{FF2B5EF4-FFF2-40B4-BE49-F238E27FC236}">
                  <a16:creationId xmlns:a16="http://schemas.microsoft.com/office/drawing/2014/main" xmlns="" id="{912340DE-35ED-430C-9401-20B14EBD1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3050" y="742950"/>
              <a:ext cx="120650" cy="125413"/>
            </a:xfrm>
            <a:custGeom>
              <a:avLst/>
              <a:gdLst>
                <a:gd name="T0" fmla="*/ 4 w 45"/>
                <a:gd name="T1" fmla="*/ 32 h 47"/>
                <a:gd name="T2" fmla="*/ 30 w 45"/>
                <a:gd name="T3" fmla="*/ 43 h 47"/>
                <a:gd name="T4" fmla="*/ 36 w 45"/>
                <a:gd name="T5" fmla="*/ 39 h 47"/>
                <a:gd name="T6" fmla="*/ 38 w 45"/>
                <a:gd name="T7" fmla="*/ 37 h 47"/>
                <a:gd name="T8" fmla="*/ 42 w 45"/>
                <a:gd name="T9" fmla="*/ 16 h 47"/>
                <a:gd name="T10" fmla="*/ 16 w 45"/>
                <a:gd name="T11" fmla="*/ 5 h 47"/>
                <a:gd name="T12" fmla="*/ 4 w 45"/>
                <a:gd name="T13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7">
                  <a:moveTo>
                    <a:pt x="4" y="32"/>
                  </a:moveTo>
                  <a:cubicBezTo>
                    <a:pt x="8" y="42"/>
                    <a:pt x="20" y="47"/>
                    <a:pt x="30" y="43"/>
                  </a:cubicBezTo>
                  <a:cubicBezTo>
                    <a:pt x="33" y="42"/>
                    <a:pt x="35" y="41"/>
                    <a:pt x="36" y="39"/>
                  </a:cubicBezTo>
                  <a:cubicBezTo>
                    <a:pt x="37" y="39"/>
                    <a:pt x="38" y="38"/>
                    <a:pt x="38" y="37"/>
                  </a:cubicBezTo>
                  <a:cubicBezTo>
                    <a:pt x="43" y="32"/>
                    <a:pt x="45" y="23"/>
                    <a:pt x="42" y="16"/>
                  </a:cubicBezTo>
                  <a:cubicBezTo>
                    <a:pt x="38" y="5"/>
                    <a:pt x="26" y="0"/>
                    <a:pt x="16" y="5"/>
                  </a:cubicBezTo>
                  <a:cubicBezTo>
                    <a:pt x="5" y="9"/>
                    <a:pt x="0" y="21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60" name="Freeform 219">
              <a:extLst>
                <a:ext uri="{FF2B5EF4-FFF2-40B4-BE49-F238E27FC236}">
                  <a16:creationId xmlns:a16="http://schemas.microsoft.com/office/drawing/2014/main" xmlns="" id="{57DB7BE1-7BF6-424D-8D06-843E3EEE1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4913" y="-365126"/>
              <a:ext cx="123825" cy="125413"/>
            </a:xfrm>
            <a:custGeom>
              <a:avLst/>
              <a:gdLst>
                <a:gd name="T0" fmla="*/ 33 w 46"/>
                <a:gd name="T1" fmla="*/ 42 h 47"/>
                <a:gd name="T2" fmla="*/ 43 w 46"/>
                <a:gd name="T3" fmla="*/ 16 h 47"/>
                <a:gd name="T4" fmla="*/ 16 w 46"/>
                <a:gd name="T5" fmla="*/ 4 h 47"/>
                <a:gd name="T6" fmla="*/ 4 w 46"/>
                <a:gd name="T7" fmla="*/ 31 h 47"/>
                <a:gd name="T8" fmla="*/ 30 w 46"/>
                <a:gd name="T9" fmla="*/ 43 h 47"/>
                <a:gd name="T10" fmla="*/ 31 w 46"/>
                <a:gd name="T11" fmla="*/ 43 h 47"/>
                <a:gd name="T12" fmla="*/ 33 w 46"/>
                <a:gd name="T13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7">
                  <a:moveTo>
                    <a:pt x="33" y="42"/>
                  </a:moveTo>
                  <a:cubicBezTo>
                    <a:pt x="42" y="37"/>
                    <a:pt x="46" y="25"/>
                    <a:pt x="43" y="16"/>
                  </a:cubicBezTo>
                  <a:cubicBezTo>
                    <a:pt x="39" y="5"/>
                    <a:pt x="27" y="0"/>
                    <a:pt x="16" y="4"/>
                  </a:cubicBezTo>
                  <a:cubicBezTo>
                    <a:pt x="6" y="9"/>
                    <a:pt x="0" y="21"/>
                    <a:pt x="4" y="31"/>
                  </a:cubicBezTo>
                  <a:cubicBezTo>
                    <a:pt x="8" y="42"/>
                    <a:pt x="20" y="47"/>
                    <a:pt x="3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2"/>
                    <a:pt x="32" y="42"/>
                    <a:pt x="33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61" name="Freeform 220">
              <a:extLst>
                <a:ext uri="{FF2B5EF4-FFF2-40B4-BE49-F238E27FC236}">
                  <a16:creationId xmlns:a16="http://schemas.microsoft.com/office/drawing/2014/main" xmlns="" id="{7D2FCE6C-495D-4122-ABF8-8026B8E89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14913" y="835025"/>
              <a:ext cx="125413" cy="120650"/>
            </a:xfrm>
            <a:custGeom>
              <a:avLst/>
              <a:gdLst>
                <a:gd name="T0" fmla="*/ 27 w 47"/>
                <a:gd name="T1" fmla="*/ 44 h 45"/>
                <a:gd name="T2" fmla="*/ 31 w 47"/>
                <a:gd name="T3" fmla="*/ 43 h 45"/>
                <a:gd name="T4" fmla="*/ 43 w 47"/>
                <a:gd name="T5" fmla="*/ 16 h 45"/>
                <a:gd name="T6" fmla="*/ 16 w 47"/>
                <a:gd name="T7" fmla="*/ 5 h 45"/>
                <a:gd name="T8" fmla="*/ 4 w 47"/>
                <a:gd name="T9" fmla="*/ 32 h 45"/>
                <a:gd name="T10" fmla="*/ 25 w 47"/>
                <a:gd name="T11" fmla="*/ 44 h 45"/>
                <a:gd name="T12" fmla="*/ 27 w 4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27" y="44"/>
                  </a:moveTo>
                  <a:cubicBezTo>
                    <a:pt x="28" y="44"/>
                    <a:pt x="30" y="43"/>
                    <a:pt x="31" y="43"/>
                  </a:cubicBezTo>
                  <a:cubicBezTo>
                    <a:pt x="41" y="39"/>
                    <a:pt x="47" y="26"/>
                    <a:pt x="43" y="16"/>
                  </a:cubicBezTo>
                  <a:cubicBezTo>
                    <a:pt x="39" y="5"/>
                    <a:pt x="27" y="0"/>
                    <a:pt x="16" y="5"/>
                  </a:cubicBezTo>
                  <a:cubicBezTo>
                    <a:pt x="6" y="9"/>
                    <a:pt x="0" y="21"/>
                    <a:pt x="4" y="32"/>
                  </a:cubicBezTo>
                  <a:cubicBezTo>
                    <a:pt x="8" y="40"/>
                    <a:pt x="16" y="45"/>
                    <a:pt x="25" y="44"/>
                  </a:cubicBezTo>
                  <a:cubicBezTo>
                    <a:pt x="26" y="44"/>
                    <a:pt x="26" y="44"/>
                    <a:pt x="27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62" name="Freeform 221">
              <a:extLst>
                <a:ext uri="{FF2B5EF4-FFF2-40B4-BE49-F238E27FC236}">
                  <a16:creationId xmlns:a16="http://schemas.microsoft.com/office/drawing/2014/main" xmlns="" id="{2EF9A6AA-0FAF-47CA-AEC6-1F9CC180F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0863" y="833437"/>
              <a:ext cx="125413" cy="120650"/>
            </a:xfrm>
            <a:custGeom>
              <a:avLst/>
              <a:gdLst>
                <a:gd name="T0" fmla="*/ 31 w 47"/>
                <a:gd name="T1" fmla="*/ 43 h 45"/>
                <a:gd name="T2" fmla="*/ 43 w 47"/>
                <a:gd name="T3" fmla="*/ 16 h 45"/>
                <a:gd name="T4" fmla="*/ 16 w 47"/>
                <a:gd name="T5" fmla="*/ 4 h 45"/>
                <a:gd name="T6" fmla="*/ 4 w 47"/>
                <a:gd name="T7" fmla="*/ 32 h 45"/>
                <a:gd name="T8" fmla="*/ 24 w 47"/>
                <a:gd name="T9" fmla="*/ 44 h 45"/>
                <a:gd name="T10" fmla="*/ 27 w 47"/>
                <a:gd name="T11" fmla="*/ 44 h 45"/>
                <a:gd name="T12" fmla="*/ 31 w 47"/>
                <a:gd name="T1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31" y="43"/>
                  </a:moveTo>
                  <a:cubicBezTo>
                    <a:pt x="41" y="38"/>
                    <a:pt x="47" y="26"/>
                    <a:pt x="43" y="16"/>
                  </a:cubicBezTo>
                  <a:cubicBezTo>
                    <a:pt x="38" y="5"/>
                    <a:pt x="27" y="0"/>
                    <a:pt x="16" y="4"/>
                  </a:cubicBezTo>
                  <a:cubicBezTo>
                    <a:pt x="5" y="9"/>
                    <a:pt x="0" y="21"/>
                    <a:pt x="4" y="32"/>
                  </a:cubicBezTo>
                  <a:cubicBezTo>
                    <a:pt x="7" y="40"/>
                    <a:pt x="16" y="45"/>
                    <a:pt x="24" y="44"/>
                  </a:cubicBezTo>
                  <a:cubicBezTo>
                    <a:pt x="25" y="44"/>
                    <a:pt x="26" y="44"/>
                    <a:pt x="27" y="44"/>
                  </a:cubicBezTo>
                  <a:cubicBezTo>
                    <a:pt x="28" y="44"/>
                    <a:pt x="29" y="43"/>
                    <a:pt x="31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</p:grpSp>
      <p:grpSp>
        <p:nvGrpSpPr>
          <p:cNvPr id="263" name="组合 262">
            <a:extLst>
              <a:ext uri="{FF2B5EF4-FFF2-40B4-BE49-F238E27FC236}">
                <a16:creationId xmlns:a16="http://schemas.microsoft.com/office/drawing/2014/main" xmlns="" id="{8224C936-A1A8-4B83-9CBB-925DF3EA2997}"/>
              </a:ext>
            </a:extLst>
          </p:cNvPr>
          <p:cNvGrpSpPr/>
          <p:nvPr userDrawn="1"/>
        </p:nvGrpSpPr>
        <p:grpSpPr>
          <a:xfrm>
            <a:off x="2193468" y="459469"/>
            <a:ext cx="7805064" cy="5932196"/>
            <a:chOff x="4314825" y="1628775"/>
            <a:chExt cx="3556001" cy="3603626"/>
          </a:xfrm>
        </p:grpSpPr>
        <p:grpSp>
          <p:nvGrpSpPr>
            <p:cNvPr id="264" name="组合 263">
              <a:extLst>
                <a:ext uri="{FF2B5EF4-FFF2-40B4-BE49-F238E27FC236}">
                  <a16:creationId xmlns:a16="http://schemas.microsoft.com/office/drawing/2014/main" xmlns="" id="{5190B6E9-35E9-48C3-B9D6-A8F63E614606}"/>
                </a:ext>
              </a:extLst>
            </p:cNvPr>
            <p:cNvGrpSpPr/>
            <p:nvPr/>
          </p:nvGrpSpPr>
          <p:grpSpPr>
            <a:xfrm>
              <a:off x="4338637" y="1651000"/>
              <a:ext cx="3514726" cy="3562351"/>
              <a:chOff x="4337050" y="1651000"/>
              <a:chExt cx="3514726" cy="3562351"/>
            </a:xfrm>
          </p:grpSpPr>
          <p:sp>
            <p:nvSpPr>
              <p:cNvPr id="325" name="Line 225">
                <a:extLst>
                  <a:ext uri="{FF2B5EF4-FFF2-40B4-BE49-F238E27FC236}">
                    <a16:creationId xmlns:a16="http://schemas.microsoft.com/office/drawing/2014/main" xmlns="" id="{680F7B80-A8D4-4158-83E3-80E2C6D23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1675" y="2112963"/>
                <a:ext cx="284163" cy="6699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6" name="Line 226">
                <a:extLst>
                  <a:ext uri="{FF2B5EF4-FFF2-40B4-BE49-F238E27FC236}">
                    <a16:creationId xmlns:a16="http://schemas.microsoft.com/office/drawing/2014/main" xmlns="" id="{D1FD7264-30BC-4B11-891C-EDB7F2A191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11675" y="2620963"/>
                <a:ext cx="568325" cy="1619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7" name="Line 227">
                <a:extLst>
                  <a:ext uri="{FF2B5EF4-FFF2-40B4-BE49-F238E27FC236}">
                    <a16:creationId xmlns:a16="http://schemas.microsoft.com/office/drawing/2014/main" xmlns="" id="{3F0EF568-CE83-4F59-976A-93B35F1C6C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80000" y="1855788"/>
                <a:ext cx="268288" cy="7747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8" name="Line 228">
                <a:extLst>
                  <a:ext uri="{FF2B5EF4-FFF2-40B4-BE49-F238E27FC236}">
                    <a16:creationId xmlns:a16="http://schemas.microsoft.com/office/drawing/2014/main" xmlns="" id="{B744B29D-1A2A-4A04-9082-157FF2190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9488" y="2128838"/>
                <a:ext cx="720725" cy="31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9" name="Line 229">
                <a:extLst>
                  <a:ext uri="{FF2B5EF4-FFF2-40B4-BE49-F238E27FC236}">
                    <a16:creationId xmlns:a16="http://schemas.microsoft.com/office/drawing/2014/main" xmlns="" id="{1F9ED060-6542-49A1-B7AB-FED9022475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10213" y="1657350"/>
                <a:ext cx="504825" cy="474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0" name="Line 230">
                <a:extLst>
                  <a:ext uri="{FF2B5EF4-FFF2-40B4-BE49-F238E27FC236}">
                    <a16:creationId xmlns:a16="http://schemas.microsoft.com/office/drawing/2014/main" xmlns="" id="{DCD6FB1C-2E70-43D4-9C4B-2E4968C31C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08688" y="1657350"/>
                <a:ext cx="611188" cy="3238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1" name="Line 231">
                <a:extLst>
                  <a:ext uri="{FF2B5EF4-FFF2-40B4-BE49-F238E27FC236}">
                    <a16:creationId xmlns:a16="http://schemas.microsoft.com/office/drawing/2014/main" xmlns="" id="{CC81CC77-5237-4E0C-911B-4DAEDDFF00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19875" y="1981200"/>
                <a:ext cx="366713" cy="3857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2" name="Line 232">
                <a:extLst>
                  <a:ext uri="{FF2B5EF4-FFF2-40B4-BE49-F238E27FC236}">
                    <a16:creationId xmlns:a16="http://schemas.microsoft.com/office/drawing/2014/main" xmlns="" id="{6D411690-CFCC-4DBC-A000-D552D0456E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86588" y="2146300"/>
                <a:ext cx="474663" cy="220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3" name="Line 233">
                <a:extLst>
                  <a:ext uri="{FF2B5EF4-FFF2-40B4-BE49-F238E27FC236}">
                    <a16:creationId xmlns:a16="http://schemas.microsoft.com/office/drawing/2014/main" xmlns="" id="{2B9542FD-5A23-4396-B892-A3848C522F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35838" y="2139950"/>
                <a:ext cx="131763" cy="5238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4" name="Line 234">
                <a:extLst>
                  <a:ext uri="{FF2B5EF4-FFF2-40B4-BE49-F238E27FC236}">
                    <a16:creationId xmlns:a16="http://schemas.microsoft.com/office/drawing/2014/main" xmlns="" id="{DA1BC8C4-F729-472B-9F94-7470740FE2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35838" y="2663825"/>
                <a:ext cx="515938" cy="474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5" name="Line 235">
                <a:extLst>
                  <a:ext uri="{FF2B5EF4-FFF2-40B4-BE49-F238E27FC236}">
                    <a16:creationId xmlns:a16="http://schemas.microsoft.com/office/drawing/2014/main" xmlns="" id="{0B1D23BF-819A-45D4-B743-8A68AA6CB9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56463" y="3138488"/>
                <a:ext cx="595313" cy="3921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6" name="Line 236">
                <a:extLst>
                  <a:ext uri="{FF2B5EF4-FFF2-40B4-BE49-F238E27FC236}">
                    <a16:creationId xmlns:a16="http://schemas.microsoft.com/office/drawing/2014/main" xmlns="" id="{B9F8BDC7-C834-45FC-9EB9-6848A18E01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56463" y="3530600"/>
                <a:ext cx="357188" cy="4826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7" name="Line 237">
                <a:extLst>
                  <a:ext uri="{FF2B5EF4-FFF2-40B4-BE49-F238E27FC236}">
                    <a16:creationId xmlns:a16="http://schemas.microsoft.com/office/drawing/2014/main" xmlns="" id="{5283FBD3-A5B2-4AC0-A951-303EC4209C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88200" y="4000500"/>
                <a:ext cx="422275" cy="2428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8" name="Line 238">
                <a:extLst>
                  <a:ext uri="{FF2B5EF4-FFF2-40B4-BE49-F238E27FC236}">
                    <a16:creationId xmlns:a16="http://schemas.microsoft.com/office/drawing/2014/main" xmlns="" id="{C569B88A-DFA7-4B49-9D38-3CEA7933B0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29450" y="4243388"/>
                <a:ext cx="158750" cy="5048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9" name="Line 239">
                <a:extLst>
                  <a:ext uri="{FF2B5EF4-FFF2-40B4-BE49-F238E27FC236}">
                    <a16:creationId xmlns:a16="http://schemas.microsoft.com/office/drawing/2014/main" xmlns="" id="{96D6D713-AC3D-4A49-BD06-E849650795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18250" y="4711700"/>
                <a:ext cx="711200" cy="365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0" name="Line 240">
                <a:extLst>
                  <a:ext uri="{FF2B5EF4-FFF2-40B4-BE49-F238E27FC236}">
                    <a16:creationId xmlns:a16="http://schemas.microsoft.com/office/drawing/2014/main" xmlns="" id="{B527056F-EFFA-4B92-8DC8-BBE6F9776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34050" y="4708525"/>
                <a:ext cx="584200" cy="2714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1" name="Line 241">
                <a:extLst>
                  <a:ext uri="{FF2B5EF4-FFF2-40B4-BE49-F238E27FC236}">
                    <a16:creationId xmlns:a16="http://schemas.microsoft.com/office/drawing/2014/main" xmlns="" id="{79A85FBB-D5E8-47E4-B2A9-8FA695DC25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00675" y="4629150"/>
                <a:ext cx="333375" cy="3508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2" name="Line 242">
                <a:extLst>
                  <a:ext uri="{FF2B5EF4-FFF2-40B4-BE49-F238E27FC236}">
                    <a16:creationId xmlns:a16="http://schemas.microsoft.com/office/drawing/2014/main" xmlns="" id="{71CAE9E2-853B-4891-B2B7-9E28F1B21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95838" y="4619625"/>
                <a:ext cx="620713" cy="984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3" name="Line 243">
                <a:extLst>
                  <a:ext uri="{FF2B5EF4-FFF2-40B4-BE49-F238E27FC236}">
                    <a16:creationId xmlns:a16="http://schemas.microsoft.com/office/drawing/2014/main" xmlns="" id="{43C55C59-96AF-4DE4-85AC-2458398A13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9488" y="4059238"/>
                <a:ext cx="6350" cy="6588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4" name="Line 244">
                <a:extLst>
                  <a:ext uri="{FF2B5EF4-FFF2-40B4-BE49-F238E27FC236}">
                    <a16:creationId xmlns:a16="http://schemas.microsoft.com/office/drawing/2014/main" xmlns="" id="{3DC82468-FBA8-418B-BEC7-1F7A6CA22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89438" y="3824288"/>
                <a:ext cx="400050" cy="2349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5" name="Line 245">
                <a:extLst>
                  <a:ext uri="{FF2B5EF4-FFF2-40B4-BE49-F238E27FC236}">
                    <a16:creationId xmlns:a16="http://schemas.microsoft.com/office/drawing/2014/main" xmlns="" id="{13B9833A-B967-42F5-A1B1-CC37D64234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89438" y="3276600"/>
                <a:ext cx="293688" cy="5476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6" name="Line 246">
                <a:extLst>
                  <a:ext uri="{FF2B5EF4-FFF2-40B4-BE49-F238E27FC236}">
                    <a16:creationId xmlns:a16="http://schemas.microsoft.com/office/drawing/2014/main" xmlns="" id="{1C2C11B6-A542-4095-BEA7-C81E495F6B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11675" y="2782888"/>
                <a:ext cx="171450" cy="4937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7" name="Line 247">
                <a:extLst>
                  <a:ext uri="{FF2B5EF4-FFF2-40B4-BE49-F238E27FC236}">
                    <a16:creationId xmlns:a16="http://schemas.microsoft.com/office/drawing/2014/main" xmlns="" id="{CE6F4BE8-7DE9-4CB5-973B-E16E3344D4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43413" y="2630488"/>
                <a:ext cx="636588" cy="6334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8" name="Line 248">
                <a:extLst>
                  <a:ext uri="{FF2B5EF4-FFF2-40B4-BE49-F238E27FC236}">
                    <a16:creationId xmlns:a16="http://schemas.microsoft.com/office/drawing/2014/main" xmlns="" id="{ABDAC9C3-76DF-4F1F-B76C-6BD204543B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3413" y="3263900"/>
                <a:ext cx="309563" cy="3921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9" name="Line 249">
                <a:extLst>
                  <a:ext uri="{FF2B5EF4-FFF2-40B4-BE49-F238E27FC236}">
                    <a16:creationId xmlns:a16="http://schemas.microsoft.com/office/drawing/2014/main" xmlns="" id="{9B7C937B-B3EA-4DD5-AFF5-445F9FDBA8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9450" y="3656013"/>
                <a:ext cx="263525" cy="4460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0" name="Line 250">
                <a:extLst>
                  <a:ext uri="{FF2B5EF4-FFF2-40B4-BE49-F238E27FC236}">
                    <a16:creationId xmlns:a16="http://schemas.microsoft.com/office/drawing/2014/main" xmlns="" id="{327DCFE8-3DA5-4024-9722-A0709C1B96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2625" y="4086225"/>
                <a:ext cx="627063" cy="190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1" name="Line 251">
                <a:extLst>
                  <a:ext uri="{FF2B5EF4-FFF2-40B4-BE49-F238E27FC236}">
                    <a16:creationId xmlns:a16="http://schemas.microsoft.com/office/drawing/2014/main" xmlns="" id="{B2F28F03-8482-49FD-B24B-1C959D5D5D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9688" y="4105275"/>
                <a:ext cx="409575" cy="7715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2" name="Line 252">
                <a:extLst>
                  <a:ext uri="{FF2B5EF4-FFF2-40B4-BE49-F238E27FC236}">
                    <a16:creationId xmlns:a16="http://schemas.microsoft.com/office/drawing/2014/main" xmlns="" id="{11D6D767-3964-4099-9B43-81ACAF91C8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32438" y="4718050"/>
                <a:ext cx="274638" cy="1587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3" name="Line 253">
                <a:extLst>
                  <a:ext uri="{FF2B5EF4-FFF2-40B4-BE49-F238E27FC236}">
                    <a16:creationId xmlns:a16="http://schemas.microsoft.com/office/drawing/2014/main" xmlns="" id="{43AA28DF-DEC7-442B-BD2F-376BC6AC6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03900" y="4718050"/>
                <a:ext cx="425450" cy="3175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4" name="Line 254">
                <a:extLst>
                  <a:ext uri="{FF2B5EF4-FFF2-40B4-BE49-F238E27FC236}">
                    <a16:creationId xmlns:a16="http://schemas.microsoft.com/office/drawing/2014/main" xmlns="" id="{228A4550-9AB5-44CC-BE55-D96462682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6175" y="4518025"/>
                <a:ext cx="293688" cy="5143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5" name="Line 255">
                <a:extLst>
                  <a:ext uri="{FF2B5EF4-FFF2-40B4-BE49-F238E27FC236}">
                    <a16:creationId xmlns:a16="http://schemas.microsoft.com/office/drawing/2014/main" xmlns="" id="{F4F238CA-69EC-4FBD-9210-F54AC3210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19863" y="4521200"/>
                <a:ext cx="577850" cy="1651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6" name="Line 256">
                <a:extLst>
                  <a:ext uri="{FF2B5EF4-FFF2-40B4-BE49-F238E27FC236}">
                    <a16:creationId xmlns:a16="http://schemas.microsoft.com/office/drawing/2014/main" xmlns="" id="{54CE7EF4-70EA-4A4C-962A-BC49341C6F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97713" y="4117975"/>
                <a:ext cx="204788" cy="5683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7" name="Line 257">
                <a:extLst>
                  <a:ext uri="{FF2B5EF4-FFF2-40B4-BE49-F238E27FC236}">
                    <a16:creationId xmlns:a16="http://schemas.microsoft.com/office/drawing/2014/main" xmlns="" id="{C4EEB72C-1079-4563-B966-A495F659E2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02500" y="3795713"/>
                <a:ext cx="357188" cy="3222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8" name="Line 258">
                <a:extLst>
                  <a:ext uri="{FF2B5EF4-FFF2-40B4-BE49-F238E27FC236}">
                    <a16:creationId xmlns:a16="http://schemas.microsoft.com/office/drawing/2014/main" xmlns="" id="{CEB83FB3-6B58-4FE5-A4EA-3AAFAAC863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412038" y="3300413"/>
                <a:ext cx="247650" cy="4953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9" name="Line 259">
                <a:extLst>
                  <a:ext uri="{FF2B5EF4-FFF2-40B4-BE49-F238E27FC236}">
                    <a16:creationId xmlns:a16="http://schemas.microsoft.com/office/drawing/2014/main" xmlns="" id="{3D6E69C2-242E-4356-9AF6-718B7F3A6E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12038" y="2587625"/>
                <a:ext cx="287338" cy="7127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0" name="Line 260">
                <a:extLst>
                  <a:ext uri="{FF2B5EF4-FFF2-40B4-BE49-F238E27FC236}">
                    <a16:creationId xmlns:a16="http://schemas.microsoft.com/office/drawing/2014/main" xmlns="" id="{D49DF0B4-19DD-4F50-974F-8FCB7C5208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316788" y="2551113"/>
                <a:ext cx="382588" cy="365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1" name="Line 261">
                <a:extLst>
                  <a:ext uri="{FF2B5EF4-FFF2-40B4-BE49-F238E27FC236}">
                    <a16:creationId xmlns:a16="http://schemas.microsoft.com/office/drawing/2014/main" xmlns="" id="{70EE2A43-377D-4426-A4B2-04AD7FB7AC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259638" y="1997075"/>
                <a:ext cx="57150" cy="5540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2" name="Line 262">
                <a:extLst>
                  <a:ext uri="{FF2B5EF4-FFF2-40B4-BE49-F238E27FC236}">
                    <a16:creationId xmlns:a16="http://schemas.microsoft.com/office/drawing/2014/main" xmlns="" id="{3BBF925B-B074-4804-A5FA-CB67523224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23050" y="1997075"/>
                <a:ext cx="636588" cy="1555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3" name="Line 263">
                <a:extLst>
                  <a:ext uri="{FF2B5EF4-FFF2-40B4-BE49-F238E27FC236}">
                    <a16:creationId xmlns:a16="http://schemas.microsoft.com/office/drawing/2014/main" xmlns="" id="{A1EF4926-2F77-4C51-AB06-CC0CD9A456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65875" y="1668463"/>
                <a:ext cx="266700" cy="4873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4" name="Line 264">
                <a:extLst>
                  <a:ext uri="{FF2B5EF4-FFF2-40B4-BE49-F238E27FC236}">
                    <a16:creationId xmlns:a16="http://schemas.microsoft.com/office/drawing/2014/main" xmlns="" id="{5EFA7FB1-1533-43BA-B3B1-ED7E8E9E17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08675" y="1668463"/>
                <a:ext cx="457200" cy="2825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5" name="Line 265">
                <a:extLst>
                  <a:ext uri="{FF2B5EF4-FFF2-40B4-BE49-F238E27FC236}">
                    <a16:creationId xmlns:a16="http://schemas.microsoft.com/office/drawing/2014/main" xmlns="" id="{E897075A-33E3-4C30-B6B5-0A60A43FC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48288" y="1855788"/>
                <a:ext cx="560388" cy="952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6" name="Line 266">
                <a:extLst>
                  <a:ext uri="{FF2B5EF4-FFF2-40B4-BE49-F238E27FC236}">
                    <a16:creationId xmlns:a16="http://schemas.microsoft.com/office/drawing/2014/main" xmlns="" id="{C0AC31D0-76C1-4907-BF54-320A0AB278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32350" y="2125663"/>
                <a:ext cx="409575" cy="3175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7" name="Line 267">
                <a:extLst>
                  <a:ext uri="{FF2B5EF4-FFF2-40B4-BE49-F238E27FC236}">
                    <a16:creationId xmlns:a16="http://schemas.microsoft.com/office/drawing/2014/main" xmlns="" id="{25AF7BA3-FAAF-48A2-BFC6-C37E879DD0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9488" y="2128838"/>
                <a:ext cx="42863" cy="3143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8" name="Line 268">
                <a:extLst>
                  <a:ext uri="{FF2B5EF4-FFF2-40B4-BE49-F238E27FC236}">
                    <a16:creationId xmlns:a16="http://schemas.microsoft.com/office/drawing/2014/main" xmlns="" id="{E3A94415-B7BF-4509-8B2F-64405C741E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48288" y="1651000"/>
                <a:ext cx="263525" cy="2047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9" name="Line 269">
                <a:extLst>
                  <a:ext uri="{FF2B5EF4-FFF2-40B4-BE49-F238E27FC236}">
                    <a16:creationId xmlns:a16="http://schemas.microsoft.com/office/drawing/2014/main" xmlns="" id="{7CC35A47-0750-4B52-B1D7-3E0E2598F4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11813" y="1651000"/>
                <a:ext cx="182563" cy="4000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0" name="Line 270">
                <a:extLst>
                  <a:ext uri="{FF2B5EF4-FFF2-40B4-BE49-F238E27FC236}">
                    <a16:creationId xmlns:a16="http://schemas.microsoft.com/office/drawing/2014/main" xmlns="" id="{1FDA679D-4CE0-4958-B848-B6223F6EB6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1675" y="2443163"/>
                <a:ext cx="320675" cy="3397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1" name="Line 271">
                <a:extLst>
                  <a:ext uri="{FF2B5EF4-FFF2-40B4-BE49-F238E27FC236}">
                    <a16:creationId xmlns:a16="http://schemas.microsoft.com/office/drawing/2014/main" xmlns="" id="{69E4B173-B967-4272-BBF3-8A92AB342C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37050" y="3052763"/>
                <a:ext cx="274638" cy="333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2" name="Line 272">
                <a:extLst>
                  <a:ext uri="{FF2B5EF4-FFF2-40B4-BE49-F238E27FC236}">
                    <a16:creationId xmlns:a16="http://schemas.microsoft.com/office/drawing/2014/main" xmlns="" id="{3BAAB2F8-2607-4F02-83C7-305042D321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7050" y="3052763"/>
                <a:ext cx="106363" cy="2111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3" name="Line 273">
                <a:extLst>
                  <a:ext uri="{FF2B5EF4-FFF2-40B4-BE49-F238E27FC236}">
                    <a16:creationId xmlns:a16="http://schemas.microsoft.com/office/drawing/2014/main" xmlns="" id="{B9E96211-60C3-4950-A8E3-D1E4606609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9450" y="4102100"/>
                <a:ext cx="323850" cy="6238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4" name="Line 274">
                <a:extLst>
                  <a:ext uri="{FF2B5EF4-FFF2-40B4-BE49-F238E27FC236}">
                    <a16:creationId xmlns:a16="http://schemas.microsoft.com/office/drawing/2014/main" xmlns="" id="{DA78E1C9-30EE-40B1-9A6E-081F03AEC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9263" y="4876800"/>
                <a:ext cx="204788" cy="1031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5" name="Line 275">
                <a:extLst>
                  <a:ext uri="{FF2B5EF4-FFF2-40B4-BE49-F238E27FC236}">
                    <a16:creationId xmlns:a16="http://schemas.microsoft.com/office/drawing/2014/main" xmlns="" id="{E5A9C1BB-D8DF-4ABE-AD09-5AF93B167E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19863" y="4243388"/>
                <a:ext cx="668338" cy="2746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6" name="Line 276">
                <a:extLst>
                  <a:ext uri="{FF2B5EF4-FFF2-40B4-BE49-F238E27FC236}">
                    <a16:creationId xmlns:a16="http://schemas.microsoft.com/office/drawing/2014/main" xmlns="" id="{149E484D-3863-4EBC-9B23-F89D99E231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59688" y="3138488"/>
                <a:ext cx="192088" cy="6572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7" name="Line 277">
                <a:extLst>
                  <a:ext uri="{FF2B5EF4-FFF2-40B4-BE49-F238E27FC236}">
                    <a16:creationId xmlns:a16="http://schemas.microsoft.com/office/drawing/2014/main" xmlns="" id="{D88501D2-BC0D-4253-8F17-205FD44FFC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65875" y="1668463"/>
                <a:ext cx="893763" cy="3286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8" name="Line 278">
                <a:extLst>
                  <a:ext uri="{FF2B5EF4-FFF2-40B4-BE49-F238E27FC236}">
                    <a16:creationId xmlns:a16="http://schemas.microsoft.com/office/drawing/2014/main" xmlns="" id="{DBE397FA-5469-44B9-A462-DC25B4E2EA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86588" y="2366963"/>
                <a:ext cx="349250" cy="2968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9" name="Line 279">
                <a:extLst>
                  <a:ext uri="{FF2B5EF4-FFF2-40B4-BE49-F238E27FC236}">
                    <a16:creationId xmlns:a16="http://schemas.microsoft.com/office/drawing/2014/main" xmlns="" id="{9DA94AB0-0BA7-42EC-931B-18336727AF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94375" y="1925638"/>
                <a:ext cx="703263" cy="1254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0" name="Line 280">
                <a:extLst>
                  <a:ext uri="{FF2B5EF4-FFF2-40B4-BE49-F238E27FC236}">
                    <a16:creationId xmlns:a16="http://schemas.microsoft.com/office/drawing/2014/main" xmlns="" id="{4C9984AF-7DF9-43BA-99B0-983FCF27D9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99375" y="2587625"/>
                <a:ext cx="73025" cy="1984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1" name="Line 281">
                <a:extLst>
                  <a:ext uri="{FF2B5EF4-FFF2-40B4-BE49-F238E27FC236}">
                    <a16:creationId xmlns:a16="http://schemas.microsoft.com/office/drawing/2014/main" xmlns="" id="{33538362-0983-4247-B396-7F143E56E8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96150" y="2786063"/>
                <a:ext cx="476250" cy="2079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2" name="Line 282">
                <a:extLst>
                  <a:ext uri="{FF2B5EF4-FFF2-40B4-BE49-F238E27FC236}">
                    <a16:creationId xmlns:a16="http://schemas.microsoft.com/office/drawing/2014/main" xmlns="" id="{14E1872F-38AA-4E44-A1A8-3DEAA5875B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96150" y="2994025"/>
                <a:ext cx="115888" cy="3063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3" name="Line 283">
                <a:extLst>
                  <a:ext uri="{FF2B5EF4-FFF2-40B4-BE49-F238E27FC236}">
                    <a16:creationId xmlns:a16="http://schemas.microsoft.com/office/drawing/2014/main" xmlns="" id="{585A5697-A309-40D9-BAAE-9E2A9CCFC4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34050" y="4965700"/>
                <a:ext cx="492125" cy="2476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4" name="Line 284">
                <a:extLst>
                  <a:ext uri="{FF2B5EF4-FFF2-40B4-BE49-F238E27FC236}">
                    <a16:creationId xmlns:a16="http://schemas.microsoft.com/office/drawing/2014/main" xmlns="" id="{5FB2AA4C-40A2-4BD5-A843-894BCA792C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6175" y="4729163"/>
                <a:ext cx="406400" cy="4841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</p:grpSp>
        <p:grpSp>
          <p:nvGrpSpPr>
            <p:cNvPr id="265" name="组合 264">
              <a:extLst>
                <a:ext uri="{FF2B5EF4-FFF2-40B4-BE49-F238E27FC236}">
                  <a16:creationId xmlns:a16="http://schemas.microsoft.com/office/drawing/2014/main" xmlns="" id="{3295F85D-D775-4999-A482-3568028FDF18}"/>
                </a:ext>
              </a:extLst>
            </p:cNvPr>
            <p:cNvGrpSpPr/>
            <p:nvPr/>
          </p:nvGrpSpPr>
          <p:grpSpPr>
            <a:xfrm>
              <a:off x="4314825" y="1628775"/>
              <a:ext cx="3556001" cy="3603626"/>
              <a:chOff x="4314825" y="1628775"/>
              <a:chExt cx="3556001" cy="3603626"/>
            </a:xfrm>
            <a:solidFill>
              <a:srgbClr val="161714">
                <a:alpha val="81000"/>
              </a:srgbClr>
            </a:solidFill>
          </p:grpSpPr>
          <p:sp>
            <p:nvSpPr>
              <p:cNvPr id="266" name="Freeform 288">
                <a:extLst>
                  <a:ext uri="{FF2B5EF4-FFF2-40B4-BE49-F238E27FC236}">
                    <a16:creationId xmlns:a16="http://schemas.microsoft.com/office/drawing/2014/main" xmlns="" id="{B24CA177-5DC8-4994-8720-096D2CA95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1895475"/>
                <a:ext cx="49213" cy="52388"/>
              </a:xfrm>
              <a:custGeom>
                <a:avLst/>
                <a:gdLst>
                  <a:gd name="T0" fmla="*/ 14 w 15"/>
                  <a:gd name="T1" fmla="*/ 9 h 16"/>
                  <a:gd name="T2" fmla="*/ 6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67" name="Freeform 289">
                <a:extLst>
                  <a:ext uri="{FF2B5EF4-FFF2-40B4-BE49-F238E27FC236}">
                    <a16:creationId xmlns:a16="http://schemas.microsoft.com/office/drawing/2014/main" xmlns="" id="{C63721D5-840B-4A79-883A-2693468A1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0050" y="21097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68" name="Freeform 290">
                <a:extLst>
                  <a:ext uri="{FF2B5EF4-FFF2-40B4-BE49-F238E27FC236}">
                    <a16:creationId xmlns:a16="http://schemas.microsoft.com/office/drawing/2014/main" xmlns="" id="{56885157-732E-4309-89A8-74F853534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0125" y="2409825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69" name="Freeform 291">
                <a:extLst>
                  <a:ext uri="{FF2B5EF4-FFF2-40B4-BE49-F238E27FC236}">
                    <a16:creationId xmlns:a16="http://schemas.microsoft.com/office/drawing/2014/main" xmlns="" id="{C40C088A-8194-4DAE-9294-538F8E425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1425" y="260508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4 h 15"/>
                  <a:gd name="T4" fmla="*/ 1 w 16"/>
                  <a:gd name="T5" fmla="*/ 6 h 15"/>
                  <a:gd name="T6" fmla="*/ 9 w 16"/>
                  <a:gd name="T7" fmla="*/ 0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2"/>
                      <a:pt x="5" y="0"/>
                      <a:pt x="9" y="0"/>
                    </a:cubicBezTo>
                    <a:cubicBezTo>
                      <a:pt x="13" y="1"/>
                      <a:pt x="16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0" name="Freeform 292">
                <a:extLst>
                  <a:ext uri="{FF2B5EF4-FFF2-40B4-BE49-F238E27FC236}">
                    <a16:creationId xmlns:a16="http://schemas.microsoft.com/office/drawing/2014/main" xmlns="" id="{0EF0E597-D591-4284-A1FD-E810FC6D5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5813" y="3065463"/>
                <a:ext cx="49213" cy="50800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1" name="Freeform 293">
                <a:extLst>
                  <a:ext uri="{FF2B5EF4-FFF2-40B4-BE49-F238E27FC236}">
                    <a16:creationId xmlns:a16="http://schemas.microsoft.com/office/drawing/2014/main" xmlns="" id="{F089F851-0C5D-4CAE-8949-7E6BC796F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425" y="3236913"/>
                <a:ext cx="50800" cy="53975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1 w 15"/>
                  <a:gd name="T5" fmla="*/ 7 h 16"/>
                  <a:gd name="T6" fmla="*/ 9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2" name="Freeform 294">
                <a:extLst>
                  <a:ext uri="{FF2B5EF4-FFF2-40B4-BE49-F238E27FC236}">
                    <a16:creationId xmlns:a16="http://schemas.microsoft.com/office/drawing/2014/main" xmlns="" id="{165BF068-82F4-4060-A75A-44041C367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900" y="3254375"/>
                <a:ext cx="50800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3" name="Freeform 295">
                <a:extLst>
                  <a:ext uri="{FF2B5EF4-FFF2-40B4-BE49-F238E27FC236}">
                    <a16:creationId xmlns:a16="http://schemas.microsoft.com/office/drawing/2014/main" xmlns="" id="{CACED944-5C46-4CA6-84E5-810A14A75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32175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4" name="Freeform 296">
                <a:extLst>
                  <a:ext uri="{FF2B5EF4-FFF2-40B4-BE49-F238E27FC236}">
                    <a16:creationId xmlns:a16="http://schemas.microsoft.com/office/drawing/2014/main" xmlns="" id="{45667D94-D9F8-4EF1-8E78-36DEC9A47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038" y="37988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5" name="Freeform 297">
                <a:extLst>
                  <a:ext uri="{FF2B5EF4-FFF2-40B4-BE49-F238E27FC236}">
                    <a16:creationId xmlns:a16="http://schemas.microsoft.com/office/drawing/2014/main" xmlns="" id="{34F71AEC-A6B5-4AC1-8B31-AD01288BF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7575" y="3633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6" name="Freeform 298">
                <a:extLst>
                  <a:ext uri="{FF2B5EF4-FFF2-40B4-BE49-F238E27FC236}">
                    <a16:creationId xmlns:a16="http://schemas.microsoft.com/office/drawing/2014/main" xmlns="" id="{527CFD80-F531-4DE3-929A-FB762DFC2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475" y="39131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7" name="Freeform 299">
                <a:extLst>
                  <a:ext uri="{FF2B5EF4-FFF2-40B4-BE49-F238E27FC236}">
                    <a16:creationId xmlns:a16="http://schemas.microsoft.com/office/drawing/2014/main" xmlns="" id="{4815B53D-F303-4A6F-BD30-5B40AE5592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575" y="406876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8" name="Freeform 300">
                <a:extLst>
                  <a:ext uri="{FF2B5EF4-FFF2-40B4-BE49-F238E27FC236}">
                    <a16:creationId xmlns:a16="http://schemas.microsoft.com/office/drawing/2014/main" xmlns="" id="{A7E233C7-FB6D-4C14-8CB0-D86B74FE1C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4032250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9" name="Freeform 301">
                <a:extLst>
                  <a:ext uri="{FF2B5EF4-FFF2-40B4-BE49-F238E27FC236}">
                    <a16:creationId xmlns:a16="http://schemas.microsoft.com/office/drawing/2014/main" xmlns="" id="{98A28123-55D0-4F00-84D9-B840CD765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408146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0" name="Freeform 302">
                <a:extLst>
                  <a:ext uri="{FF2B5EF4-FFF2-40B4-BE49-F238E27FC236}">
                    <a16:creationId xmlns:a16="http://schemas.microsoft.com/office/drawing/2014/main" xmlns="" id="{937F7F78-EE59-4144-9B84-BEB5FE6BAF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6788" y="46878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1" name="Freeform 303">
                <a:extLst>
                  <a:ext uri="{FF2B5EF4-FFF2-40B4-BE49-F238E27FC236}">
                    <a16:creationId xmlns:a16="http://schemas.microsoft.com/office/drawing/2014/main" xmlns="" id="{D0BB51CD-6BD5-41F1-B306-D5073B807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8450" y="4598988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2" name="Freeform 304">
                <a:extLst>
                  <a:ext uri="{FF2B5EF4-FFF2-40B4-BE49-F238E27FC236}">
                    <a16:creationId xmlns:a16="http://schemas.microsoft.com/office/drawing/2014/main" xmlns="" id="{9AAD08F4-FEE1-4AC5-B9A4-3BC6F5208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3263" y="4699000"/>
                <a:ext cx="50800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3" name="Freeform 305">
                <a:extLst>
                  <a:ext uri="{FF2B5EF4-FFF2-40B4-BE49-F238E27FC236}">
                    <a16:creationId xmlns:a16="http://schemas.microsoft.com/office/drawing/2014/main" xmlns="" id="{60060AB8-15D7-4BC1-AB35-4D8B68BFD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3950" y="500856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4" name="Freeform 306">
                <a:extLst>
                  <a:ext uri="{FF2B5EF4-FFF2-40B4-BE49-F238E27FC236}">
                    <a16:creationId xmlns:a16="http://schemas.microsoft.com/office/drawing/2014/main" xmlns="" id="{9B74826E-6B51-43A5-852D-FE89EB81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0775" y="5183188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5" name="Freeform 307">
                <a:extLst>
                  <a:ext uri="{FF2B5EF4-FFF2-40B4-BE49-F238E27FC236}">
                    <a16:creationId xmlns:a16="http://schemas.microsoft.com/office/drawing/2014/main" xmlns="" id="{6656C164-2C05-4029-BCF3-463410265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9675" y="46878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6" name="Freeform 308">
                <a:extLst>
                  <a:ext uri="{FF2B5EF4-FFF2-40B4-BE49-F238E27FC236}">
                    <a16:creationId xmlns:a16="http://schemas.microsoft.com/office/drawing/2014/main" xmlns="" id="{1631F65A-0190-4C28-BFDC-E563C22A2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7638" y="450373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7" name="Freeform 309">
                <a:extLst>
                  <a:ext uri="{FF2B5EF4-FFF2-40B4-BE49-F238E27FC236}">
                    <a16:creationId xmlns:a16="http://schemas.microsoft.com/office/drawing/2014/main" xmlns="" id="{B9C9E87A-3236-4897-9983-08EF3C58A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2313" y="465931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8" name="Freeform 310">
                <a:extLst>
                  <a:ext uri="{FF2B5EF4-FFF2-40B4-BE49-F238E27FC236}">
                    <a16:creationId xmlns:a16="http://schemas.microsoft.com/office/drawing/2014/main" xmlns="" id="{B9D69A5C-949F-4C68-85EE-AE9C368BA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4718050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9" name="Freeform 311">
                <a:extLst>
                  <a:ext uri="{FF2B5EF4-FFF2-40B4-BE49-F238E27FC236}">
                    <a16:creationId xmlns:a16="http://schemas.microsoft.com/office/drawing/2014/main" xmlns="" id="{32DE1AD3-8AD4-4171-BAD7-B11621E33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38" y="41671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1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0" name="Freeform 312">
                <a:extLst>
                  <a:ext uri="{FF2B5EF4-FFF2-40B4-BE49-F238E27FC236}">
                    <a16:creationId xmlns:a16="http://schemas.microsoft.com/office/drawing/2014/main" xmlns="" id="{521B169E-7477-400E-A8A8-33D80692D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3488" y="39798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1 w 15"/>
                  <a:gd name="T5" fmla="*/ 6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1" name="Freeform 313">
                <a:extLst>
                  <a:ext uri="{FF2B5EF4-FFF2-40B4-BE49-F238E27FC236}">
                    <a16:creationId xmlns:a16="http://schemas.microsoft.com/office/drawing/2014/main" xmlns="" id="{537A3C9A-C2A0-4F07-822D-54E7DB8F7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9475" y="3517900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2" name="Freeform 314">
                <a:extLst>
                  <a:ext uri="{FF2B5EF4-FFF2-40B4-BE49-F238E27FC236}">
                    <a16:creationId xmlns:a16="http://schemas.microsoft.com/office/drawing/2014/main" xmlns="" id="{96766B32-FF7F-4ED3-BB64-277980E08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2700" y="3765550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3" name="Freeform 315">
                <a:extLst>
                  <a:ext uri="{FF2B5EF4-FFF2-40B4-BE49-F238E27FC236}">
                    <a16:creationId xmlns:a16="http://schemas.microsoft.com/office/drawing/2014/main" xmlns="" id="{01EB5AFA-2069-415F-99AB-134F56909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5050" y="3273425"/>
                <a:ext cx="49213" cy="53975"/>
              </a:xfrm>
              <a:custGeom>
                <a:avLst/>
                <a:gdLst>
                  <a:gd name="T0" fmla="*/ 14 w 15"/>
                  <a:gd name="T1" fmla="*/ 9 h 16"/>
                  <a:gd name="T2" fmla="*/ 6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4" name="Freeform 316">
                <a:extLst>
                  <a:ext uri="{FF2B5EF4-FFF2-40B4-BE49-F238E27FC236}">
                    <a16:creationId xmlns:a16="http://schemas.microsoft.com/office/drawing/2014/main" xmlns="" id="{DCE3C610-38A1-42E6-B68F-41A4EE649D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613" y="311943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0"/>
                      <a:pt x="1" y="7"/>
                    </a:cubicBezTo>
                    <a:cubicBezTo>
                      <a:pt x="1" y="3"/>
                      <a:pt x="5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5" name="Freeform 317">
                <a:extLst>
                  <a:ext uri="{FF2B5EF4-FFF2-40B4-BE49-F238E27FC236}">
                    <a16:creationId xmlns:a16="http://schemas.microsoft.com/office/drawing/2014/main" xmlns="" id="{12816F51-53A1-4193-90E5-9882C3D3B2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2338" y="2970213"/>
                <a:ext cx="50800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6" name="Freeform 318">
                <a:extLst>
                  <a:ext uri="{FF2B5EF4-FFF2-40B4-BE49-F238E27FC236}">
                    <a16:creationId xmlns:a16="http://schemas.microsoft.com/office/drawing/2014/main" xmlns="" id="{3FBFF67E-70D8-4FD5-BEFA-0922D7113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8588" y="2762250"/>
                <a:ext cx="49213" cy="50800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7" name="Freeform 319">
                <a:extLst>
                  <a:ext uri="{FF2B5EF4-FFF2-40B4-BE49-F238E27FC236}">
                    <a16:creationId xmlns:a16="http://schemas.microsoft.com/office/drawing/2014/main" xmlns="" id="{F8A0AB1B-F3B2-4221-BDC9-5BC5868C9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8" y="2565400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8" name="Freeform 320">
                <a:extLst>
                  <a:ext uri="{FF2B5EF4-FFF2-40B4-BE49-F238E27FC236}">
                    <a16:creationId xmlns:a16="http://schemas.microsoft.com/office/drawing/2014/main" xmlns="" id="{147BAB38-C701-4D56-8A81-3061FD6D6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2025" y="2641600"/>
                <a:ext cx="50800" cy="52388"/>
              </a:xfrm>
              <a:custGeom>
                <a:avLst/>
                <a:gdLst>
                  <a:gd name="T0" fmla="*/ 14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9" name="Freeform 321">
                <a:extLst>
                  <a:ext uri="{FF2B5EF4-FFF2-40B4-BE49-F238E27FC236}">
                    <a16:creationId xmlns:a16="http://schemas.microsoft.com/office/drawing/2014/main" xmlns="" id="{F2E799A5-4B4F-4F68-AE35-61CBE6143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3325" y="285591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0" name="Freeform 322">
                <a:extLst>
                  <a:ext uri="{FF2B5EF4-FFF2-40B4-BE49-F238E27FC236}">
                    <a16:creationId xmlns:a16="http://schemas.microsoft.com/office/drawing/2014/main" xmlns="" id="{7145E53B-B22A-4A08-ACDE-5A0AAED7D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9800" y="252571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1" name="Freeform 323">
                <a:extLst>
                  <a:ext uri="{FF2B5EF4-FFF2-40B4-BE49-F238E27FC236}">
                    <a16:creationId xmlns:a16="http://schemas.microsoft.com/office/drawing/2014/main" xmlns="" id="{9F98649C-35FE-44C0-B77B-DBA86B656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2775" y="23415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2" name="Freeform 324">
                <a:extLst>
                  <a:ext uri="{FF2B5EF4-FFF2-40B4-BE49-F238E27FC236}">
                    <a16:creationId xmlns:a16="http://schemas.microsoft.com/office/drawing/2014/main" xmlns="" id="{7E440FF7-51A1-4C7C-95EC-C3111F0D0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4238" y="1978025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3" name="Freeform 325">
                <a:extLst>
                  <a:ext uri="{FF2B5EF4-FFF2-40B4-BE49-F238E27FC236}">
                    <a16:creationId xmlns:a16="http://schemas.microsoft.com/office/drawing/2014/main" xmlns="" id="{8FB6F2DA-D2E6-445A-82F1-9B6422E03F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5588" y="2127250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4" name="Freeform 326">
                <a:extLst>
                  <a:ext uri="{FF2B5EF4-FFF2-40B4-BE49-F238E27FC236}">
                    <a16:creationId xmlns:a16="http://schemas.microsoft.com/office/drawing/2014/main" xmlns="" id="{3228829D-DB81-4F4F-9DDD-EDDA9DD79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1901825"/>
                <a:ext cx="50800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0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5" name="Freeform 327">
                <a:extLst>
                  <a:ext uri="{FF2B5EF4-FFF2-40B4-BE49-F238E27FC236}">
                    <a16:creationId xmlns:a16="http://schemas.microsoft.com/office/drawing/2014/main" xmlns="" id="{47A3D258-605C-4AFC-A683-530C012F7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5238" y="1644650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6" name="Freeform 328">
                <a:extLst>
                  <a:ext uri="{FF2B5EF4-FFF2-40B4-BE49-F238E27FC236}">
                    <a16:creationId xmlns:a16="http://schemas.microsoft.com/office/drawing/2014/main" xmlns="" id="{E35318CD-30D5-4589-B3F6-CCA50C630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563" y="20240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1 w 15"/>
                  <a:gd name="T5" fmla="*/ 6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7" name="Freeform 329">
                <a:extLst>
                  <a:ext uri="{FF2B5EF4-FFF2-40B4-BE49-F238E27FC236}">
                    <a16:creationId xmlns:a16="http://schemas.microsoft.com/office/drawing/2014/main" xmlns="" id="{5BC5ABFB-696E-423C-908B-85220F97F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3275" y="1928813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8" name="Freeform 330">
                <a:extLst>
                  <a:ext uri="{FF2B5EF4-FFF2-40B4-BE49-F238E27FC236}">
                    <a16:creationId xmlns:a16="http://schemas.microsoft.com/office/drawing/2014/main" xmlns="" id="{372CB9C4-FC89-49B7-8D44-568703204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4945063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9" name="Freeform 331">
                <a:extLst>
                  <a:ext uri="{FF2B5EF4-FFF2-40B4-BE49-F238E27FC236}">
                    <a16:creationId xmlns:a16="http://schemas.microsoft.com/office/drawing/2014/main" xmlns="" id="{A97CE613-DEA3-4ED0-A733-E96ADD762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7038" y="485616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5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0" name="Freeform 332">
                <a:extLst>
                  <a:ext uri="{FF2B5EF4-FFF2-40B4-BE49-F238E27FC236}">
                    <a16:creationId xmlns:a16="http://schemas.microsoft.com/office/drawing/2014/main" xmlns="" id="{BD8216C6-F977-4D20-9920-5F8668225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588" y="1628775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1" name="Freeform 333">
                <a:extLst>
                  <a:ext uri="{FF2B5EF4-FFF2-40B4-BE49-F238E27FC236}">
                    <a16:creationId xmlns:a16="http://schemas.microsoft.com/office/drawing/2014/main" xmlns="" id="{AB62C597-B783-461E-AB5B-6ADA60C11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475" y="1827213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2" name="Freeform 334">
                <a:extLst>
                  <a:ext uri="{FF2B5EF4-FFF2-40B4-BE49-F238E27FC236}">
                    <a16:creationId xmlns:a16="http://schemas.microsoft.com/office/drawing/2014/main" xmlns="" id="{A5358B3A-7768-4D62-8261-CB71E94F9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875" y="2109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3" name="Freeform 335">
                <a:extLst>
                  <a:ext uri="{FF2B5EF4-FFF2-40B4-BE49-F238E27FC236}">
                    <a16:creationId xmlns:a16="http://schemas.microsoft.com/office/drawing/2014/main" xmlns="" id="{A2DCA5A8-2716-475B-A44E-27CFB076A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210343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5 h 15"/>
                  <a:gd name="T4" fmla="*/ 1 w 16"/>
                  <a:gd name="T5" fmla="*/ 7 h 15"/>
                  <a:gd name="T6" fmla="*/ 9 w 16"/>
                  <a:gd name="T7" fmla="*/ 1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6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4" name="Freeform 336">
                <a:extLst>
                  <a:ext uri="{FF2B5EF4-FFF2-40B4-BE49-F238E27FC236}">
                    <a16:creationId xmlns:a16="http://schemas.microsoft.com/office/drawing/2014/main" xmlns="" id="{3BB710BD-845B-49E8-B7BD-F17B7D671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5" y="2759075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5" name="Freeform 337">
                <a:extLst>
                  <a:ext uri="{FF2B5EF4-FFF2-40B4-BE49-F238E27FC236}">
                    <a16:creationId xmlns:a16="http://schemas.microsoft.com/office/drawing/2014/main" xmlns="" id="{91E983D3-504D-4CA0-91C0-3E8BE9C3D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30368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6" name="Freeform 338">
                <a:extLst>
                  <a:ext uri="{FF2B5EF4-FFF2-40B4-BE49-F238E27FC236}">
                    <a16:creationId xmlns:a16="http://schemas.microsoft.com/office/drawing/2014/main" xmlns="" id="{FAB3DC8A-E588-419C-9EA5-82BF3FC571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050" y="1638300"/>
                <a:ext cx="50800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7" name="Freeform 339">
                <a:extLst>
                  <a:ext uri="{FF2B5EF4-FFF2-40B4-BE49-F238E27FC236}">
                    <a16:creationId xmlns:a16="http://schemas.microsoft.com/office/drawing/2014/main" xmlns="" id="{43CDCE6E-AACF-4014-9711-85CF222A8B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588" y="1628775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8" name="Freeform 340">
                <a:extLst>
                  <a:ext uri="{FF2B5EF4-FFF2-40B4-BE49-F238E27FC236}">
                    <a16:creationId xmlns:a16="http://schemas.microsoft.com/office/drawing/2014/main" xmlns="" id="{24551390-9F42-452F-9AA5-57A8738A0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475" y="1827213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9" name="Freeform 341">
                <a:extLst>
                  <a:ext uri="{FF2B5EF4-FFF2-40B4-BE49-F238E27FC236}">
                    <a16:creationId xmlns:a16="http://schemas.microsoft.com/office/drawing/2014/main" xmlns="" id="{F04B6971-4827-4B20-B5FD-1A3C1E93C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875" y="2109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0" name="Freeform 342">
                <a:extLst>
                  <a:ext uri="{FF2B5EF4-FFF2-40B4-BE49-F238E27FC236}">
                    <a16:creationId xmlns:a16="http://schemas.microsoft.com/office/drawing/2014/main" xmlns="" id="{974AF3EA-A3E5-42B0-9952-B0FC1277F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210343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5 h 15"/>
                  <a:gd name="T4" fmla="*/ 1 w 16"/>
                  <a:gd name="T5" fmla="*/ 7 h 15"/>
                  <a:gd name="T6" fmla="*/ 9 w 16"/>
                  <a:gd name="T7" fmla="*/ 1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6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1" name="Freeform 343">
                <a:extLst>
                  <a:ext uri="{FF2B5EF4-FFF2-40B4-BE49-F238E27FC236}">
                    <a16:creationId xmlns:a16="http://schemas.microsoft.com/office/drawing/2014/main" xmlns="" id="{CC3592A1-1EA0-4C8C-BBEE-11162332EA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5" y="2759075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2" name="Freeform 344">
                <a:extLst>
                  <a:ext uri="{FF2B5EF4-FFF2-40B4-BE49-F238E27FC236}">
                    <a16:creationId xmlns:a16="http://schemas.microsoft.com/office/drawing/2014/main" xmlns="" id="{5539944B-F366-4580-828C-499F816F8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30368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3" name="Freeform 345">
                <a:extLst>
                  <a:ext uri="{FF2B5EF4-FFF2-40B4-BE49-F238E27FC236}">
                    <a16:creationId xmlns:a16="http://schemas.microsoft.com/office/drawing/2014/main" xmlns="" id="{7AF2D769-8BF4-49D8-862D-009B374A20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050" y="1638300"/>
                <a:ext cx="50800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4" name="Freeform 346">
                <a:extLst>
                  <a:ext uri="{FF2B5EF4-FFF2-40B4-BE49-F238E27FC236}">
                    <a16:creationId xmlns:a16="http://schemas.microsoft.com/office/drawing/2014/main" xmlns="" id="{CB212955-2D61-483F-936B-E822EF758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2200" y="2122488"/>
                <a:ext cx="49213" cy="50800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</p:grpSp>
      </p:grpSp>
      <p:cxnSp>
        <p:nvCxnSpPr>
          <p:cNvPr id="385" name="直接连接符 384">
            <a:extLst>
              <a:ext uri="{FF2B5EF4-FFF2-40B4-BE49-F238E27FC236}">
                <a16:creationId xmlns:a16="http://schemas.microsoft.com/office/drawing/2014/main" xmlns="" id="{D4A0C390-91C0-4E78-BFCB-BB712EE89441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096000" y="2431906"/>
            <a:ext cx="0" cy="2992581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366372" y="3360739"/>
            <a:ext cx="5459256" cy="5587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3366372" y="2389098"/>
            <a:ext cx="5459256" cy="96370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90727" y="4799783"/>
            <a:ext cx="2410547" cy="24837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4890727" y="5051185"/>
            <a:ext cx="2410547" cy="24837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60727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0932B-211A-42D4-B43F-6E8DDD3AF6AD}" type="datetime1">
              <a:rPr lang="zh-CN" altLang="en-US" smtClean="0"/>
              <a:pPr/>
              <a:t>2018/11/1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752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4" r:id="rId2"/>
    <p:sldLayoutId id="2147483689" r:id="rId3"/>
    <p:sldLayoutId id="2147483688" r:id="rId4"/>
    <p:sldLayoutId id="2147483690" r:id="rId5"/>
    <p:sldLayoutId id="2147483691" r:id="rId6"/>
    <p:sldLayoutId id="2147483692" r:id="rId7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智慧政务大数据</a:t>
            </a:r>
            <a:r>
              <a:rPr lang="en-US" altLang="zh-CN" sz="2800" b="1" dirty="0"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altLang="zh-CN" sz="2800" b="1" dirty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云平台解决方案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465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智慧政务大数据云平台发展概述</a:t>
            </a:r>
            <a:endParaRPr lang="zh-CN" altLang="en-US" b="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2EF1B0E-0F23-4A40-96C5-FECBF81F5141}"/>
              </a:ext>
            </a:extLst>
          </p:cNvPr>
          <p:cNvSpPr txBox="1"/>
          <p:nvPr/>
        </p:nvSpPr>
        <p:spPr>
          <a:xfrm>
            <a:off x="8472264" y="2708920"/>
            <a:ext cx="1459092" cy="1359932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tx1">
                    <a:alpha val="10000"/>
                  </a:schemeClr>
                </a:solidFill>
                <a:latin typeface="Impact" panose="020B0806030902050204" pitchFamily="34" charset="0"/>
              </a:rPr>
              <a:t>01</a:t>
            </a:r>
            <a:endParaRPr lang="zh-CN" altLang="en-US" dirty="0">
              <a:solidFill>
                <a:schemeClr val="tx1">
                  <a:alpha val="1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19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75520" y="555787"/>
            <a:ext cx="5482901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中国电子政务发展过程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4824" y="2759509"/>
            <a:ext cx="8902352" cy="3829050"/>
          </a:xfrm>
          <a:prstGeom prst="rect">
            <a:avLst/>
          </a:prstGeom>
        </p:spPr>
      </p:pic>
      <p:sp>
        <p:nvSpPr>
          <p:cNvPr id="5" name="流程图: 过程 4"/>
          <p:cNvSpPr/>
          <p:nvPr/>
        </p:nvSpPr>
        <p:spPr>
          <a:xfrm>
            <a:off x="1775520" y="1202147"/>
            <a:ext cx="8640960" cy="100811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60848" y="1340768"/>
            <a:ext cx="83756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智慧政务大数据云平台的建设是实现电子政务升级发展的突破口，是政府从“管理型”走向</a:t>
            </a:r>
            <a:r>
              <a:rPr lang="zh-CN" altLang="en-US" sz="2000" dirty="0">
                <a:solidFill>
                  <a:srgbClr val="FF0000"/>
                </a:solidFill>
              </a:rPr>
              <a:t>“服务型、智慧型”</a:t>
            </a:r>
            <a:r>
              <a:rPr lang="zh-CN" altLang="en-US" dirty="0"/>
              <a:t>的必然产物，也是引导智慧城市建设的主干线。</a:t>
            </a:r>
          </a:p>
        </p:txBody>
      </p:sp>
    </p:spTree>
    <p:extLst>
      <p:ext uri="{BB962C8B-B14F-4D97-AF65-F5344CB8AC3E}">
        <p14:creationId xmlns:p14="http://schemas.microsoft.com/office/powerpoint/2010/main" xmlns="" val="72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03512" y="236778"/>
            <a:ext cx="6947908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智慧政务大数据云平台发展现状及存在问题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2276872"/>
            <a:ext cx="9032252" cy="3960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03512" y="2420889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信息基础设施初步完善，</a:t>
            </a:r>
            <a:endParaRPr lang="en-US" altLang="zh-CN" sz="1200" dirty="0">
              <a:solidFill>
                <a:schemeClr val="bg1"/>
              </a:solidFill>
            </a:endParaRPr>
          </a:p>
          <a:p>
            <a:r>
              <a:rPr lang="zh-CN" altLang="en-US" sz="1200" dirty="0">
                <a:solidFill>
                  <a:schemeClr val="bg1"/>
                </a:solidFill>
              </a:rPr>
              <a:t>软硬件设备投资逐步增加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703512" y="3399384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通过顶层规划和政务平台建设，提高政务信息化水平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75520" y="436510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公民对电子政务的认知度、利用率和满意度逐步提高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03512" y="5301209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初步建成信息共享和数据交换平台，实现政务智慧化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12024" y="2276873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重建设、轻管理的现象依然存在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12024" y="3068961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立法滞后，缺乏相应的规章制度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12024" y="3861049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评估标准各异，评估结果有待改进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12024" y="4725145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部门间信息共享水平较低，协同办公能力有待提高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240016" y="5517233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对公众需求信息了解不够，对公众与企业的服务力度不够</a:t>
            </a:r>
          </a:p>
        </p:txBody>
      </p:sp>
      <p:sp>
        <p:nvSpPr>
          <p:cNvPr id="14" name="矩形 13"/>
          <p:cNvSpPr/>
          <p:nvPr/>
        </p:nvSpPr>
        <p:spPr>
          <a:xfrm>
            <a:off x="1751464" y="951111"/>
            <a:ext cx="8568952" cy="99533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71784" y="1045807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我国电子政务体系正沿着最初的“两网”、“一站”、“四库”、“十二金”的设想稳步发展，“以公民为中心”的理念正在深入人心，为社会公众、企业、政府及非营利组织提供的服务取得了一定的成效，但也存在不少问题。</a:t>
            </a:r>
          </a:p>
        </p:txBody>
      </p:sp>
    </p:spTree>
    <p:extLst>
      <p:ext uri="{BB962C8B-B14F-4D97-AF65-F5344CB8AC3E}">
        <p14:creationId xmlns:p14="http://schemas.microsoft.com/office/powerpoint/2010/main" xmlns="" val="235848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75521" y="301062"/>
            <a:ext cx="5482901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智慧政务大数据云平台未来发展的定位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4391" y="2636912"/>
            <a:ext cx="9144000" cy="35283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775520" y="1052736"/>
            <a:ext cx="8640960" cy="11521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991544" y="1124744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智慧政务大数据云平台利用物联网、云计算、移动互联网、人工智能、数据挖掘、知识管理等技术，提高政府在办公、监管、服务、决策的智能化水平，形成高效、敏捷、便民的新型政府，实现由</a:t>
            </a:r>
            <a:r>
              <a:rPr lang="zh-CN" altLang="en-US" sz="1600" b="1" dirty="0"/>
              <a:t>“电子政务”</a:t>
            </a:r>
            <a:r>
              <a:rPr lang="zh-CN" altLang="en-US" sz="1600" dirty="0"/>
              <a:t>向</a:t>
            </a:r>
            <a:r>
              <a:rPr lang="zh-CN" altLang="en-US" sz="1600" b="1" dirty="0">
                <a:solidFill>
                  <a:srgbClr val="FF0000"/>
                </a:solidFill>
              </a:rPr>
              <a:t>“智慧政务大数据云平台”</a:t>
            </a:r>
            <a:r>
              <a:rPr lang="zh-CN" altLang="en-US" sz="1600" dirty="0"/>
              <a:t>的转变。</a:t>
            </a:r>
          </a:p>
        </p:txBody>
      </p:sp>
    </p:spTree>
    <p:extLst>
      <p:ext uri="{BB962C8B-B14F-4D97-AF65-F5344CB8AC3E}">
        <p14:creationId xmlns:p14="http://schemas.microsoft.com/office/powerpoint/2010/main" xmlns="" val="10660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507423" y="450752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智慧政务大数据云平台建设目标及意义</a:t>
            </a:r>
          </a:p>
        </p:txBody>
      </p:sp>
      <p:sp>
        <p:nvSpPr>
          <p:cNvPr id="3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2000026" y="764704"/>
            <a:ext cx="8344447" cy="5990924"/>
            <a:chOff x="476024" y="662719"/>
            <a:chExt cx="8516257" cy="6317592"/>
          </a:xfrm>
        </p:grpSpPr>
        <p:sp>
          <p:nvSpPr>
            <p:cNvPr id="4" name="AutoShape 8"/>
            <p:cNvSpPr>
              <a:spLocks noChangeArrowheads="1"/>
            </p:cNvSpPr>
            <p:nvPr/>
          </p:nvSpPr>
          <p:spPr bwMode="gray">
            <a:xfrm>
              <a:off x="476024" y="1533566"/>
              <a:ext cx="2543175" cy="2235201"/>
            </a:xfrm>
            <a:prstGeom prst="roundRect">
              <a:avLst>
                <a:gd name="adj" fmla="val 12699"/>
              </a:avLst>
            </a:prstGeom>
            <a:solidFill>
              <a:schemeClr val="accent6">
                <a:lumMod val="75000"/>
                <a:alpha val="79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490538" y="4403767"/>
              <a:ext cx="2543175" cy="2195287"/>
            </a:xfrm>
            <a:prstGeom prst="roundRect">
              <a:avLst>
                <a:gd name="adj" fmla="val 12699"/>
              </a:avLst>
            </a:prstGeom>
            <a:solidFill>
              <a:schemeClr val="accent5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gray">
            <a:xfrm>
              <a:off x="3586163" y="3803693"/>
              <a:ext cx="1905000" cy="58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000" b="1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 建设目标</a:t>
              </a:r>
              <a:endParaRPr lang="en-US" altLang="zh-CN" sz="2000" b="1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gray">
            <a:xfrm>
              <a:off x="544513" y="4832393"/>
              <a:ext cx="2408237" cy="163603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529999" y="1962192"/>
              <a:ext cx="2408237" cy="17049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gray">
            <a:xfrm>
              <a:off x="574562" y="1912841"/>
              <a:ext cx="2375126" cy="1849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全面整合政府门户及下属单位子网站的信息资源，从全局考虑，实现有序互联、有效共享，政府各部门通过重置流程及资源，以提供市民及公司便捷、优质、低成本的服务</a:t>
              </a: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gray">
            <a:xfrm>
              <a:off x="6449106" y="3242626"/>
              <a:ext cx="2543175" cy="2238830"/>
            </a:xfrm>
            <a:prstGeom prst="roundRect">
              <a:avLst>
                <a:gd name="adj" fmla="val 12699"/>
              </a:avLst>
            </a:prstGeom>
            <a:solidFill>
              <a:schemeClr val="accent1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gray">
            <a:xfrm>
              <a:off x="6503081" y="3671252"/>
              <a:ext cx="2408237" cy="16795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AutoShape 16"/>
            <p:cNvSpPr>
              <a:spLocks noChangeArrowheads="1"/>
            </p:cNvSpPr>
            <p:nvPr/>
          </p:nvSpPr>
          <p:spPr bwMode="gray">
            <a:xfrm>
              <a:off x="5462142" y="662719"/>
              <a:ext cx="2543176" cy="2215197"/>
            </a:xfrm>
            <a:prstGeom prst="roundRect">
              <a:avLst>
                <a:gd name="adj" fmla="val 12699"/>
              </a:avLst>
            </a:prstGeom>
            <a:solidFill>
              <a:schemeClr val="accent3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AutoShape 17"/>
            <p:cNvSpPr>
              <a:spLocks noChangeArrowheads="1"/>
            </p:cNvSpPr>
            <p:nvPr/>
          </p:nvSpPr>
          <p:spPr bwMode="gray">
            <a:xfrm>
              <a:off x="5530630" y="1112663"/>
              <a:ext cx="2408237" cy="16836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Group 20"/>
            <p:cNvGrpSpPr>
              <a:grpSpLocks/>
            </p:cNvGrpSpPr>
            <p:nvPr/>
          </p:nvGrpSpPr>
          <p:grpSpPr bwMode="auto">
            <a:xfrm>
              <a:off x="3128963" y="2651168"/>
              <a:ext cx="2819400" cy="2803525"/>
              <a:chOff x="1968" y="1488"/>
              <a:chExt cx="1776" cy="1766"/>
            </a:xfrm>
          </p:grpSpPr>
          <p:sp>
            <p:nvSpPr>
              <p:cNvPr id="16" name="AutoShape 21"/>
              <p:cNvSpPr>
                <a:spLocks noChangeArrowheads="1"/>
              </p:cNvSpPr>
              <p:nvPr/>
            </p:nvSpPr>
            <p:spPr bwMode="gray">
              <a:xfrm rot="6774404">
                <a:off x="2004" y="1578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1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AutoShape 22"/>
              <p:cNvSpPr>
                <a:spLocks noChangeArrowheads="1"/>
              </p:cNvSpPr>
              <p:nvPr/>
            </p:nvSpPr>
            <p:spPr bwMode="gray">
              <a:xfrm rot="12174404">
                <a:off x="1968" y="1567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5">
                      <a:lumMod val="5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5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AutoShape 23"/>
              <p:cNvSpPr>
                <a:spLocks noChangeArrowheads="1"/>
              </p:cNvSpPr>
              <p:nvPr/>
            </p:nvSpPr>
            <p:spPr bwMode="gray">
              <a:xfrm rot="17574404">
                <a:off x="2029" y="1500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6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AutoShape 24"/>
              <p:cNvSpPr>
                <a:spLocks noChangeArrowheads="1"/>
              </p:cNvSpPr>
              <p:nvPr/>
            </p:nvSpPr>
            <p:spPr bwMode="gray">
              <a:xfrm rot="22974404">
                <a:off x="2056" y="1536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3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0" name="Text Box 9"/>
            <p:cNvSpPr txBox="1">
              <a:spLocks noChangeArrowheads="1"/>
            </p:cNvSpPr>
            <p:nvPr/>
          </p:nvSpPr>
          <p:spPr bwMode="gray">
            <a:xfrm>
              <a:off x="5532897" y="1076831"/>
              <a:ext cx="2428876" cy="1849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增加创新的沟通渠道，提供市民与领导，企业与政府之间互动交流的平台机制，加强与各界代表人士的协商，树立一个公平、公正、公开，并且响应快速高效的政府形象</a:t>
              </a:r>
            </a:p>
          </p:txBody>
        </p:sp>
        <p:sp>
          <p:nvSpPr>
            <p:cNvPr id="21" name="Text Box 9"/>
            <p:cNvSpPr txBox="1">
              <a:spLocks noChangeArrowheads="1"/>
            </p:cNvSpPr>
            <p:nvPr/>
          </p:nvSpPr>
          <p:spPr bwMode="gray">
            <a:xfrm>
              <a:off x="6490834" y="3728628"/>
              <a:ext cx="2420937" cy="1557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利用网上行政监察和法制监督系统对“服务”的治理，对行政执法信息公开的程度和执行效率进行监督，确保行政行为依法、透明、廉洁、高效运行</a:t>
              </a:r>
            </a:p>
          </p:txBody>
        </p:sp>
        <p:sp>
          <p:nvSpPr>
            <p:cNvPr id="22" name="Text Box 9"/>
            <p:cNvSpPr txBox="1">
              <a:spLocks noChangeArrowheads="1"/>
            </p:cNvSpPr>
            <p:nvPr/>
          </p:nvSpPr>
          <p:spPr bwMode="gray">
            <a:xfrm>
              <a:off x="542245" y="4904283"/>
              <a:ext cx="2404155" cy="1557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政府各联网部门实现数据整合和信息资源共享，对政府工作流程进行优化和改造，以标准化服务的方式实现各类跨部门的联动业务，提高政府办事效率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27856" y="1555731"/>
              <a:ext cx="1601979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一站式服务：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065220" y="699397"/>
              <a:ext cx="1366394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互动沟通：</a:t>
              </a:r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1072300" y="4429559"/>
              <a:ext cx="1366394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并联审批：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7037672" y="3268418"/>
              <a:ext cx="1366394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权力阳光：</a:t>
              </a:r>
            </a:p>
          </p:txBody>
        </p:sp>
        <p:sp>
          <p:nvSpPr>
            <p:cNvPr id="27" name="AutoShape 12"/>
            <p:cNvSpPr>
              <a:spLocks noChangeArrowheads="1"/>
            </p:cNvSpPr>
            <p:nvPr/>
          </p:nvSpPr>
          <p:spPr bwMode="gray">
            <a:xfrm>
              <a:off x="4565651" y="5749953"/>
              <a:ext cx="2543175" cy="1230358"/>
            </a:xfrm>
            <a:prstGeom prst="roundRect">
              <a:avLst>
                <a:gd name="adj" fmla="val 12699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AutoShape 13"/>
            <p:cNvSpPr>
              <a:spLocks noChangeArrowheads="1"/>
            </p:cNvSpPr>
            <p:nvPr/>
          </p:nvSpPr>
          <p:spPr bwMode="gray">
            <a:xfrm>
              <a:off x="4687889" y="6087606"/>
              <a:ext cx="2256744" cy="69104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gray">
            <a:xfrm>
              <a:off x="4687889" y="6145259"/>
              <a:ext cx="2420937" cy="681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智能化提取政务业务数据，并且指导业务决策和政策推行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5070987" y="5684773"/>
              <a:ext cx="1366394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政务智能：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34006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282335" y="219168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智慧政务大数据云平台建设所带来的核心价值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grpSp>
        <p:nvGrpSpPr>
          <p:cNvPr id="80" name="Group 3"/>
          <p:cNvGrpSpPr>
            <a:grpSpLocks/>
          </p:cNvGrpSpPr>
          <p:nvPr/>
        </p:nvGrpSpPr>
        <p:grpSpPr bwMode="auto">
          <a:xfrm>
            <a:off x="3829624" y="3442349"/>
            <a:ext cx="1041400" cy="1052512"/>
            <a:chOff x="691" y="2077"/>
            <a:chExt cx="656" cy="663"/>
          </a:xfrm>
        </p:grpSpPr>
        <p:pic>
          <p:nvPicPr>
            <p:cNvPr id="81" name="Picture 4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" y="2077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Oval 5"/>
            <p:cNvSpPr>
              <a:spLocks noChangeArrowheads="1"/>
            </p:cNvSpPr>
            <p:nvPr/>
          </p:nvSpPr>
          <p:spPr bwMode="gray">
            <a:xfrm>
              <a:off x="691" y="2077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3" name="Group 6"/>
            <p:cNvGrpSpPr>
              <a:grpSpLocks/>
            </p:cNvGrpSpPr>
            <p:nvPr/>
          </p:nvGrpSpPr>
          <p:grpSpPr bwMode="auto">
            <a:xfrm>
              <a:off x="726" y="2607"/>
              <a:ext cx="570" cy="110"/>
              <a:chOff x="3706" y="1872"/>
              <a:chExt cx="825" cy="156"/>
            </a:xfrm>
          </p:grpSpPr>
          <p:grpSp>
            <p:nvGrpSpPr>
              <p:cNvPr id="84" name="Group 7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90" name="AutoShape 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1" name="AutoShape 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2" name="AutoShape 1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3" name="AutoShape 1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85" name="Group 12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86" name="AutoShape 1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7" name="AutoShape 1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8" name="AutoShape 1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9" name="AutoShape 1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94" name="Group 17"/>
          <p:cNvGrpSpPr>
            <a:grpSpLocks/>
          </p:cNvGrpSpPr>
          <p:nvPr/>
        </p:nvGrpSpPr>
        <p:grpSpPr bwMode="auto">
          <a:xfrm>
            <a:off x="5987950" y="3419897"/>
            <a:ext cx="1041400" cy="1052513"/>
            <a:chOff x="1928" y="2072"/>
            <a:chExt cx="656" cy="663"/>
          </a:xfrm>
        </p:grpSpPr>
        <p:pic>
          <p:nvPicPr>
            <p:cNvPr id="95" name="Picture 18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8" y="2072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" name="Oval 19"/>
            <p:cNvSpPr>
              <a:spLocks noChangeArrowheads="1"/>
            </p:cNvSpPr>
            <p:nvPr/>
          </p:nvSpPr>
          <p:spPr bwMode="gray">
            <a:xfrm>
              <a:off x="1928" y="2072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97" name="Group 20"/>
            <p:cNvGrpSpPr>
              <a:grpSpLocks/>
            </p:cNvGrpSpPr>
            <p:nvPr/>
          </p:nvGrpSpPr>
          <p:grpSpPr bwMode="auto">
            <a:xfrm>
              <a:off x="1963" y="2602"/>
              <a:ext cx="570" cy="110"/>
              <a:chOff x="3706" y="1872"/>
              <a:chExt cx="825" cy="156"/>
            </a:xfrm>
          </p:grpSpPr>
          <p:grpSp>
            <p:nvGrpSpPr>
              <p:cNvPr id="98" name="Group 21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104" name="AutoShape 22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5" name="AutoShape 23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6" name="AutoShape 24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7" name="AutoShape 25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99" name="Group 26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100" name="AutoShape 27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1" name="AutoShape 28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2" name="AutoShape 29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3" name="AutoShape 30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108" name="Group 31"/>
          <p:cNvGrpSpPr>
            <a:grpSpLocks/>
          </p:cNvGrpSpPr>
          <p:nvPr/>
        </p:nvGrpSpPr>
        <p:grpSpPr bwMode="auto">
          <a:xfrm>
            <a:off x="8129487" y="3445525"/>
            <a:ext cx="1041400" cy="1050925"/>
            <a:chOff x="3149" y="2079"/>
            <a:chExt cx="656" cy="662"/>
          </a:xfrm>
        </p:grpSpPr>
        <p:pic>
          <p:nvPicPr>
            <p:cNvPr id="109" name="Picture 32" descr="circuler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3149" y="2079"/>
              <a:ext cx="656" cy="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" name="Oval 33"/>
            <p:cNvSpPr>
              <a:spLocks noChangeArrowheads="1"/>
            </p:cNvSpPr>
            <p:nvPr/>
          </p:nvSpPr>
          <p:spPr bwMode="ltGray">
            <a:xfrm>
              <a:off x="3149" y="2079"/>
              <a:ext cx="652" cy="662"/>
            </a:xfrm>
            <a:prstGeom prst="ellipse">
              <a:avLst/>
            </a:prstGeom>
            <a:gradFill rotWithShape="1"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1" name="Group 34"/>
            <p:cNvGrpSpPr>
              <a:grpSpLocks/>
            </p:cNvGrpSpPr>
            <p:nvPr/>
          </p:nvGrpSpPr>
          <p:grpSpPr bwMode="auto">
            <a:xfrm>
              <a:off x="3184" y="2596"/>
              <a:ext cx="570" cy="110"/>
              <a:chOff x="3706" y="1872"/>
              <a:chExt cx="825" cy="156"/>
            </a:xfrm>
          </p:grpSpPr>
          <p:grpSp>
            <p:nvGrpSpPr>
              <p:cNvPr id="112" name="Group 35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118" name="AutoShape 36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9" name="AutoShape 37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0" name="AutoShape 38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1" name="AutoShape 39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13" name="Group 40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114" name="AutoShape 41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5" name="AutoShape 42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6" name="AutoShape 43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7" name="AutoShape 44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sp>
        <p:nvSpPr>
          <p:cNvPr id="122" name="Line 59"/>
          <p:cNvSpPr>
            <a:spLocks noChangeShapeType="1"/>
          </p:cNvSpPr>
          <p:nvPr/>
        </p:nvSpPr>
        <p:spPr bwMode="gray">
          <a:xfrm>
            <a:off x="4351464" y="459011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Line 60"/>
          <p:cNvSpPr>
            <a:spLocks noChangeShapeType="1"/>
          </p:cNvSpPr>
          <p:nvPr/>
        </p:nvSpPr>
        <p:spPr bwMode="gray">
          <a:xfrm flipH="1">
            <a:off x="3646889" y="4934599"/>
            <a:ext cx="14954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Text Box 61"/>
          <p:cNvSpPr txBox="1">
            <a:spLocks noChangeArrowheads="1"/>
          </p:cNvSpPr>
          <p:nvPr/>
        </p:nvSpPr>
        <p:spPr bwMode="gray">
          <a:xfrm>
            <a:off x="3629115" y="4961278"/>
            <a:ext cx="1659354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hlink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协同办公效率低下，表单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审批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流程不清楚，审批慢，办公成本居高不下。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5" name="Line 66"/>
          <p:cNvSpPr>
            <a:spLocks noChangeShapeType="1"/>
          </p:cNvSpPr>
          <p:nvPr/>
        </p:nvSpPr>
        <p:spPr bwMode="gray">
          <a:xfrm>
            <a:off x="8646218" y="301531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Text Box 68"/>
          <p:cNvSpPr txBox="1">
            <a:spLocks noChangeArrowheads="1"/>
          </p:cNvSpPr>
          <p:nvPr/>
        </p:nvSpPr>
        <p:spPr bwMode="gray">
          <a:xfrm>
            <a:off x="7711181" y="1737374"/>
            <a:ext cx="184150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1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通过开放的</a:t>
            </a:r>
            <a:r>
              <a:rPr lang="en-US" altLang="zh-CN" sz="1200" b="1" dirty="0"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接口，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完成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各系统之间的数据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交换调用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真正达到实现一站式服务的目的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7" name="Line 69"/>
          <p:cNvSpPr>
            <a:spLocks noChangeShapeType="1"/>
          </p:cNvSpPr>
          <p:nvPr/>
        </p:nvSpPr>
        <p:spPr bwMode="gray">
          <a:xfrm>
            <a:off x="6560244" y="288580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8" name="Line 70"/>
          <p:cNvSpPr>
            <a:spLocks noChangeShapeType="1"/>
          </p:cNvSpPr>
          <p:nvPr/>
        </p:nvSpPr>
        <p:spPr bwMode="gray">
          <a:xfrm flipH="1">
            <a:off x="5636319" y="2884214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9" name="Text Box 71"/>
          <p:cNvSpPr txBox="1">
            <a:spLocks noChangeArrowheads="1"/>
          </p:cNvSpPr>
          <p:nvPr/>
        </p:nvSpPr>
        <p:spPr bwMode="gray">
          <a:xfrm>
            <a:off x="5666482" y="1268761"/>
            <a:ext cx="184150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基于云计算技术构建数据共享交换平台，统一建立相应信息化系统，租赁给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部门使用，可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减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少建设费用投入及日常维护。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" name="Line 72"/>
          <p:cNvSpPr>
            <a:spLocks noChangeShapeType="1"/>
          </p:cNvSpPr>
          <p:nvPr/>
        </p:nvSpPr>
        <p:spPr bwMode="gray">
          <a:xfrm>
            <a:off x="8643614" y="459011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1" name="Line 73"/>
          <p:cNvSpPr>
            <a:spLocks noChangeShapeType="1"/>
          </p:cNvSpPr>
          <p:nvPr/>
        </p:nvSpPr>
        <p:spPr bwMode="gray">
          <a:xfrm flipH="1">
            <a:off x="7832402" y="4925074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" name="Text Box 74"/>
          <p:cNvSpPr txBox="1">
            <a:spLocks noChangeArrowheads="1"/>
          </p:cNvSpPr>
          <p:nvPr/>
        </p:nvSpPr>
        <p:spPr bwMode="gray">
          <a:xfrm>
            <a:off x="7783189" y="4988574"/>
            <a:ext cx="18415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folHlink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系统之间各自独立，无法实现数据交换与共享。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3" name="Picture 75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3477" y="3453462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76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8600" y="3429422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77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2795" y="3448472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Group 79"/>
          <p:cNvGrpSpPr>
            <a:grpSpLocks/>
          </p:cNvGrpSpPr>
          <p:nvPr/>
        </p:nvGrpSpPr>
        <p:grpSpPr bwMode="auto">
          <a:xfrm>
            <a:off x="2564400" y="3194585"/>
            <a:ext cx="7564048" cy="1536700"/>
            <a:chOff x="0" y="2015"/>
            <a:chExt cx="4337" cy="968"/>
          </a:xfrm>
        </p:grpSpPr>
        <p:sp>
          <p:nvSpPr>
            <p:cNvPr id="137" name="Rectangle 80"/>
            <p:cNvSpPr>
              <a:spLocks noChangeArrowheads="1"/>
            </p:cNvSpPr>
            <p:nvPr/>
          </p:nvSpPr>
          <p:spPr bwMode="ltGray">
            <a:xfrm>
              <a:off x="0" y="2475"/>
              <a:ext cx="624" cy="4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8" name="Rectangle 82"/>
            <p:cNvSpPr>
              <a:spLocks noChangeArrowheads="1"/>
            </p:cNvSpPr>
            <p:nvPr/>
          </p:nvSpPr>
          <p:spPr bwMode="ltGray">
            <a:xfrm>
              <a:off x="1383" y="2475"/>
              <a:ext cx="501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Rectangle 83"/>
            <p:cNvSpPr>
              <a:spLocks noChangeArrowheads="1"/>
            </p:cNvSpPr>
            <p:nvPr/>
          </p:nvSpPr>
          <p:spPr bwMode="ltGray">
            <a:xfrm>
              <a:off x="2639" y="2475"/>
              <a:ext cx="457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0" name="Rectangle 84"/>
            <p:cNvSpPr>
              <a:spLocks noChangeArrowheads="1"/>
            </p:cNvSpPr>
            <p:nvPr/>
          </p:nvSpPr>
          <p:spPr bwMode="ltGray">
            <a:xfrm>
              <a:off x="3861" y="2475"/>
              <a:ext cx="476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1" name="AutoShape 85"/>
            <p:cNvSpPr>
              <a:spLocks noChangeArrowheads="1"/>
            </p:cNvSpPr>
            <p:nvPr/>
          </p:nvSpPr>
          <p:spPr bwMode="ltGray">
            <a:xfrm>
              <a:off x="1839" y="2072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2" name="AutoShape 87"/>
            <p:cNvSpPr>
              <a:spLocks noChangeArrowheads="1"/>
            </p:cNvSpPr>
            <p:nvPr/>
          </p:nvSpPr>
          <p:spPr bwMode="ltGray">
            <a:xfrm flipV="1">
              <a:off x="60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3" name="AutoShape 88"/>
            <p:cNvSpPr>
              <a:spLocks noChangeArrowheads="1"/>
            </p:cNvSpPr>
            <p:nvPr/>
          </p:nvSpPr>
          <p:spPr bwMode="ltGray">
            <a:xfrm flipV="1">
              <a:off x="306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4" name="Line 73"/>
          <p:cNvSpPr>
            <a:spLocks noChangeShapeType="1"/>
          </p:cNvSpPr>
          <p:nvPr/>
        </p:nvSpPr>
        <p:spPr bwMode="gray">
          <a:xfrm flipH="1">
            <a:off x="7855197" y="2996716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5" name="Line 69"/>
          <p:cNvSpPr>
            <a:spLocks noChangeShapeType="1"/>
          </p:cNvSpPr>
          <p:nvPr/>
        </p:nvSpPr>
        <p:spPr bwMode="gray">
          <a:xfrm>
            <a:off x="4302455" y="3044333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6" name="Line 70"/>
          <p:cNvSpPr>
            <a:spLocks noChangeShapeType="1"/>
          </p:cNvSpPr>
          <p:nvPr/>
        </p:nvSpPr>
        <p:spPr bwMode="gray">
          <a:xfrm flipH="1">
            <a:off x="3378530" y="3019255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Text Box 71"/>
          <p:cNvSpPr txBox="1">
            <a:spLocks noChangeArrowheads="1"/>
          </p:cNvSpPr>
          <p:nvPr/>
        </p:nvSpPr>
        <p:spPr bwMode="gray">
          <a:xfrm>
            <a:off x="3426399" y="980728"/>
            <a:ext cx="1841500" cy="22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强化了员工之间的沟通、协作、交流，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通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过二元化工作流程的设定，清晰了解表单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审批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流程，提高审批效率，通过邮件及即时通讯等系统的使用，减少纸张等资源浪费，降低办公成本。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8" name="Line 69"/>
          <p:cNvSpPr>
            <a:spLocks noChangeShapeType="1"/>
          </p:cNvSpPr>
          <p:nvPr/>
        </p:nvSpPr>
        <p:spPr bwMode="gray">
          <a:xfrm>
            <a:off x="6499596" y="4485575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9" name="Line 70"/>
          <p:cNvSpPr>
            <a:spLocks noChangeShapeType="1"/>
          </p:cNvSpPr>
          <p:nvPr/>
        </p:nvSpPr>
        <p:spPr bwMode="gray">
          <a:xfrm flipH="1">
            <a:off x="5648700" y="4820537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0" name="Text Box 71"/>
          <p:cNvSpPr txBox="1">
            <a:spLocks noChangeArrowheads="1"/>
          </p:cNvSpPr>
          <p:nvPr/>
        </p:nvSpPr>
        <p:spPr bwMode="gray">
          <a:xfrm>
            <a:off x="5597589" y="4920610"/>
            <a:ext cx="1929112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以往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在信息化建设方面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各部门都各自为政，按照自身需求搭建各种信息化系统，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由此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加大了资金的投入，同时也增加了部署及维护的难度。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1" name="TextBox 80"/>
          <p:cNvSpPr txBox="1"/>
          <p:nvPr/>
        </p:nvSpPr>
        <p:spPr>
          <a:xfrm>
            <a:off x="3888708" y="3588341"/>
            <a:ext cx="90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政府办公效率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2" name="TextBox 81"/>
          <p:cNvSpPr txBox="1"/>
          <p:nvPr/>
        </p:nvSpPr>
        <p:spPr>
          <a:xfrm>
            <a:off x="6037873" y="3724492"/>
            <a:ext cx="9468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资源共享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" name="TextBox 82"/>
          <p:cNvSpPr txBox="1"/>
          <p:nvPr/>
        </p:nvSpPr>
        <p:spPr>
          <a:xfrm>
            <a:off x="8183539" y="3586609"/>
            <a:ext cx="90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一站式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4" name="右箭头 153"/>
          <p:cNvSpPr/>
          <p:nvPr/>
        </p:nvSpPr>
        <p:spPr bwMode="auto">
          <a:xfrm>
            <a:off x="2179390" y="4653056"/>
            <a:ext cx="1152128" cy="727269"/>
          </a:xfrm>
          <a:prstGeom prst="rightArrow">
            <a:avLst/>
          </a:prstGeom>
          <a:solidFill>
            <a:srgbClr val="FFFF00">
              <a:alpha val="48000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过去</a:t>
            </a:r>
          </a:p>
        </p:txBody>
      </p:sp>
      <p:sp>
        <p:nvSpPr>
          <p:cNvPr id="155" name="右箭头 154"/>
          <p:cNvSpPr/>
          <p:nvPr/>
        </p:nvSpPr>
        <p:spPr bwMode="auto">
          <a:xfrm>
            <a:off x="2179390" y="1641922"/>
            <a:ext cx="1152128" cy="727269"/>
          </a:xfrm>
          <a:prstGeom prst="rightArrow">
            <a:avLst/>
          </a:prstGeom>
          <a:solidFill>
            <a:srgbClr val="FFFF00">
              <a:alpha val="48000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建成后</a:t>
            </a:r>
          </a:p>
        </p:txBody>
      </p:sp>
    </p:spTree>
    <p:extLst>
      <p:ext uri="{BB962C8B-B14F-4D97-AF65-F5344CB8AC3E}">
        <p14:creationId xmlns:p14="http://schemas.microsoft.com/office/powerpoint/2010/main" xmlns="" val="36484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/>
            <a:r>
              <a:rPr lang="zh-CN" altLang="en-US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智慧政务大数据云平台解决方案</a:t>
            </a:r>
            <a:r>
              <a:rPr lang="en-US" altLang="zh-CN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2EF1B0E-0F23-4A40-96C5-FECBF81F5141}"/>
              </a:ext>
            </a:extLst>
          </p:cNvPr>
          <p:cNvSpPr txBox="1"/>
          <p:nvPr/>
        </p:nvSpPr>
        <p:spPr>
          <a:xfrm>
            <a:off x="8400256" y="2557694"/>
            <a:ext cx="1459092" cy="1359932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tx1">
                    <a:alpha val="10000"/>
                  </a:schemeClr>
                </a:solidFill>
                <a:latin typeface="Impact" panose="020B0806030902050204" pitchFamily="34" charset="0"/>
              </a:rPr>
              <a:t>02</a:t>
            </a:r>
            <a:endParaRPr lang="zh-CN" altLang="en-US" dirty="0">
              <a:solidFill>
                <a:schemeClr val="tx1">
                  <a:alpha val="1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98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7619" y="246932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智慧政务大数据云平台服务对象：政府、企业、市民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grpSp>
        <p:nvGrpSpPr>
          <p:cNvPr id="26" name="组合 25"/>
          <p:cNvGrpSpPr/>
          <p:nvPr/>
        </p:nvGrpSpPr>
        <p:grpSpPr>
          <a:xfrm>
            <a:off x="1631505" y="908722"/>
            <a:ext cx="8568952" cy="5472607"/>
            <a:chOff x="107504" y="764704"/>
            <a:chExt cx="8747015" cy="5760639"/>
          </a:xfrm>
        </p:grpSpPr>
        <p:sp>
          <p:nvSpPr>
            <p:cNvPr id="4" name="AutoShape 2"/>
            <p:cNvSpPr>
              <a:spLocks/>
            </p:cNvSpPr>
            <p:nvPr/>
          </p:nvSpPr>
          <p:spPr bwMode="auto">
            <a:xfrm>
              <a:off x="832611" y="1268583"/>
              <a:ext cx="872369" cy="4604027"/>
            </a:xfrm>
            <a:prstGeom prst="leftBracket">
              <a:avLst>
                <a:gd name="adj" fmla="val 0"/>
              </a:avLst>
            </a:prstGeom>
            <a:noFill/>
            <a:ln w="38100">
              <a:solidFill>
                <a:srgbClr val="EAEAE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1727390" y="764704"/>
              <a:ext cx="7127129" cy="2222601"/>
              <a:chOff x="1111" y="482"/>
              <a:chExt cx="3402" cy="1270"/>
            </a:xfrm>
          </p:grpSpPr>
          <p:sp>
            <p:nvSpPr>
              <p:cNvPr id="6" name="矩形 5"/>
              <p:cNvSpPr>
                <a:spLocks noChangeArrowheads="1"/>
              </p:cNvSpPr>
              <p:nvPr/>
            </p:nvSpPr>
            <p:spPr bwMode="auto">
              <a:xfrm>
                <a:off x="2834" y="536"/>
                <a:ext cx="1633" cy="117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/>
              <a:lstStyle/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帮助政府提升管理与服务社会能力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整合公共服务资源以达到亲民便民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市民信息管理以增强社会管理能</a:t>
                </a:r>
                <a:r>
                  <a:rPr lang="zh-CN" altLang="en-US" sz="1600" dirty="0">
                    <a:latin typeface="微软雅黑" pitchFamily="34" charset="-122"/>
                    <a:ea typeface="微软雅黑" pitchFamily="34" charset="-122"/>
                  </a:rPr>
                  <a:t>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zh-CN" altLang="en-US" sz="16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zh-CN" alt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1156" y="527"/>
                <a:ext cx="1633" cy="117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/>
              <a:lstStyle/>
              <a:p>
                <a:pPr algn="ctr">
                  <a:lnSpc>
                    <a:spcPct val="150000"/>
                  </a:lnSpc>
                  <a:defRPr/>
                </a:pPr>
                <a:endParaRPr lang="en-US" altLang="zh-CN" sz="1600" b="1" u="sng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帮助政府提升管理与服务企业能力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运用电子商务提高区域经济竞争力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促进信息化与工业化融合</a:t>
                </a:r>
              </a:p>
            </p:txBody>
          </p:sp>
          <p:sp>
            <p:nvSpPr>
              <p:cNvPr id="8" name="AutoShape 7"/>
              <p:cNvSpPr>
                <a:spLocks noChangeArrowheads="1"/>
              </p:cNvSpPr>
              <p:nvPr/>
            </p:nvSpPr>
            <p:spPr bwMode="auto">
              <a:xfrm>
                <a:off x="1111" y="482"/>
                <a:ext cx="3402" cy="1270"/>
              </a:xfrm>
              <a:prstGeom prst="roundRect">
                <a:avLst>
                  <a:gd name="adj" fmla="val 611"/>
                </a:avLst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1891428" y="4515945"/>
              <a:ext cx="6745457" cy="186439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/>
            <a:lstStyle/>
            <a:p>
              <a:pPr>
                <a:lnSpc>
                  <a:spcPct val="150000"/>
                </a:lnSpc>
                <a:buFontTx/>
                <a:buChar char="•"/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服务于区域政府首脑及城市智慧化管理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支撑向服务型政府转型，打造“亲民政府”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帮助政府在经济、社会、城市管理上实现精细化和智能化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提高政府内部协同效率，规范与效能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为区域决策提供管理与决策辅助信息，提升决策科学化水准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1889480" y="4070066"/>
              <a:ext cx="6747855" cy="53455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政    府</a:t>
              </a: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>
              <a:off x="1785928" y="4016817"/>
              <a:ext cx="6966146" cy="2508526"/>
            </a:xfrm>
            <a:prstGeom prst="roundRect">
              <a:avLst>
                <a:gd name="adj" fmla="val 611"/>
              </a:avLst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3680216" y="3253069"/>
              <a:ext cx="1437408" cy="534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zh-CN" sz="1800" dirty="0">
                  <a:latin typeface="微软雅黑" pitchFamily="34" charset="-122"/>
                  <a:ea typeface="微软雅黑" pitchFamily="34" charset="-122"/>
                </a:rPr>
                <a:t>G2B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5043993" y="3253069"/>
              <a:ext cx="1437408" cy="534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zh-CN" sz="1800"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4749468" y="3563917"/>
              <a:ext cx="681889" cy="62328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</a:t>
              </a:r>
            </a:p>
          </p:txBody>
        </p:sp>
        <p:sp>
          <p:nvSpPr>
            <p:cNvPr id="15" name="Oval 16"/>
            <p:cNvSpPr>
              <a:spLocks noChangeArrowheads="1"/>
            </p:cNvSpPr>
            <p:nvPr/>
          </p:nvSpPr>
          <p:spPr bwMode="auto">
            <a:xfrm>
              <a:off x="5261685" y="2735447"/>
              <a:ext cx="563440" cy="533252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C</a:t>
              </a:r>
            </a:p>
          </p:txBody>
        </p:sp>
        <p:sp>
          <p:nvSpPr>
            <p:cNvPr id="16" name="Oval 17"/>
            <p:cNvSpPr>
              <a:spLocks noChangeArrowheads="1"/>
            </p:cNvSpPr>
            <p:nvPr/>
          </p:nvSpPr>
          <p:spPr bwMode="auto">
            <a:xfrm>
              <a:off x="4187631" y="2735447"/>
              <a:ext cx="712301" cy="533253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B</a:t>
              </a: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flipH="1">
              <a:off x="5244078" y="3181701"/>
              <a:ext cx="380961" cy="43931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4536578" y="3181701"/>
              <a:ext cx="337742" cy="43931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>
              <a:off x="107504" y="2204296"/>
              <a:ext cx="1162092" cy="2662818"/>
            </a:xfrm>
            <a:prstGeom prst="roundRect">
              <a:avLst>
                <a:gd name="adj" fmla="val 6199"/>
              </a:avLst>
            </a:prstGeom>
            <a:solidFill>
              <a:schemeClr val="bg1"/>
            </a:solidFill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179535" y="4002769"/>
              <a:ext cx="1016431" cy="79139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G2G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G2B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179535" y="3140010"/>
              <a:ext cx="1016431" cy="791392"/>
            </a:xfrm>
            <a:prstGeom prst="rect">
              <a:avLst/>
            </a:prstGeom>
            <a:solidFill>
              <a:srgbClr val="5BBFCD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79535" y="2277250"/>
              <a:ext cx="1016431" cy="79139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G2B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B2B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2354631" y="1035448"/>
              <a:ext cx="2468244" cy="53455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prstShdw prst="shdw18" dist="17961" dir="13500000">
                <a:schemeClr val="accent2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企     业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5773891" y="1035448"/>
              <a:ext cx="2468244" cy="534559"/>
            </a:xfrm>
            <a:prstGeom prst="rect">
              <a:avLst/>
            </a:prstGeom>
            <a:solidFill>
              <a:srgbClr val="5BBFCD"/>
            </a:solidFill>
            <a:effectLst>
              <a:prstShdw prst="shdw17" dist="17961" dir="13500000">
                <a:srgbClr val="1F1F5C"/>
              </a:prstShdw>
            </a:effectLst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市     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827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551384" y="476672"/>
            <a:ext cx="7920880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智慧政务大数据云平台是建设智慧城市的基础及核心部分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408" y="1696823"/>
            <a:ext cx="10034906" cy="521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054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631504" y="735190"/>
            <a:ext cx="7175953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智慧政务大数据云平台解决方案总体框架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grpSp>
        <p:nvGrpSpPr>
          <p:cNvPr id="43" name="组合 42"/>
          <p:cNvGrpSpPr/>
          <p:nvPr/>
        </p:nvGrpSpPr>
        <p:grpSpPr>
          <a:xfrm>
            <a:off x="1631504" y="1736461"/>
            <a:ext cx="8640960" cy="5124570"/>
            <a:chOff x="0" y="1328766"/>
            <a:chExt cx="9011446" cy="49685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1328766"/>
              <a:ext cx="9011446" cy="4968552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339752" y="1700808"/>
              <a:ext cx="612578" cy="26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政府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644008" y="1700808"/>
              <a:ext cx="6480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市民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876256" y="1711841"/>
              <a:ext cx="5512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企业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77826" y="2492896"/>
              <a:ext cx="577751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>
                  <a:solidFill>
                    <a:srgbClr val="FF0000"/>
                  </a:solidFill>
                </a:rPr>
                <a:t>  </a:t>
              </a:r>
              <a:r>
                <a:rPr lang="zh-CN" altLang="en-US" sz="2200" dirty="0">
                  <a:solidFill>
                    <a:srgbClr val="FF0000"/>
                  </a:solidFill>
                </a:rPr>
                <a:t>制 度 保 障 体 系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68249" y="2224491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统一展现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54445" y="3140968"/>
              <a:ext cx="417265" cy="10081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FF0000"/>
                  </a:solidFill>
                </a:rPr>
                <a:t>应用服务层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71600" y="2924944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chemeClr val="bg1"/>
                  </a:solidFill>
                </a:rPr>
                <a:t>SaaS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99592" y="4365104"/>
              <a:ext cx="5760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</a:rPr>
                <a:t>服务支撑       层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99592" y="4149080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chemeClr val="bg1"/>
                  </a:solidFill>
                </a:rPr>
                <a:t>PaaS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99592" y="5498648"/>
              <a:ext cx="5760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云基础实施层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99592" y="5229200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chemeClr val="bg1"/>
                  </a:solidFill>
                </a:rPr>
                <a:t>IaaS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016580" y="2339588"/>
              <a:ext cx="5482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                                                     用户交互及展示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563888" y="2996952"/>
              <a:ext cx="252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              </a:t>
              </a:r>
              <a:r>
                <a:rPr lang="zh-CN" altLang="en-US" sz="1600" dirty="0"/>
                <a:t>政府门户网站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907704" y="3625279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智慧办公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63888" y="3625279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  智慧服务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148064" y="3625279"/>
              <a:ext cx="11521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     智慧监管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948264" y="3625279"/>
              <a:ext cx="936104" cy="507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 智慧决策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79912" y="4293096"/>
              <a:ext cx="23042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             服务集成平台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95936" y="4725144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      数据交换平台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563888" y="5209455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/>
                <a:t>                云数据中心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283968" y="5589240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   虚拟资源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247964" y="5894936"/>
              <a:ext cx="11521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    物理资源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260492" y="2333434"/>
              <a:ext cx="577751" cy="384025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>
                  <a:solidFill>
                    <a:srgbClr val="FF0000"/>
                  </a:solidFill>
                </a:rPr>
                <a:t>  </a:t>
              </a:r>
              <a:r>
                <a:rPr lang="zh-CN" altLang="en-US" sz="2200" dirty="0">
                  <a:solidFill>
                    <a:srgbClr val="FF0000"/>
                  </a:solidFill>
                </a:rPr>
                <a:t>安 全 管 理 体 系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180269" y="1567186"/>
              <a:ext cx="9956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200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90250" y="2486741"/>
              <a:ext cx="577751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>
                  <a:solidFill>
                    <a:srgbClr val="FF0000"/>
                  </a:solidFill>
                </a:rPr>
                <a:t>  </a:t>
              </a:r>
              <a:endParaRPr lang="zh-CN" altLang="en-US" sz="2200" dirty="0">
                <a:solidFill>
                  <a:srgbClr val="FF0000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12016" y="2198709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66869" y="3134813"/>
              <a:ext cx="417265" cy="10081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FF0000"/>
                  </a:solidFill>
                </a:rPr>
                <a:t>应用服务层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84024" y="2918789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chemeClr val="bg1"/>
                  </a:solidFill>
                </a:rPr>
                <a:t>SaaS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12016" y="4358949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12016" y="414292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chemeClr val="bg1"/>
                  </a:solidFill>
                </a:rPr>
                <a:t>PaaS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12016" y="5492493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12016" y="5223045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chemeClr val="bg1"/>
                  </a:solidFill>
                </a:rPr>
                <a:t>IaaS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029004" y="2333433"/>
              <a:ext cx="5482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                                                     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576312" y="2990797"/>
              <a:ext cx="2520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              </a:t>
              </a:r>
              <a:endParaRPr lang="zh-CN" altLang="en-US" sz="1600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920128" y="3619124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5316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4294967295"/>
          </p:nvPr>
        </p:nvSpPr>
        <p:spPr>
          <a:xfrm flipH="1">
            <a:off x="710947" y="354824"/>
            <a:ext cx="4863017" cy="412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智慧政务大数据云平台解决方案功能框架</a:t>
            </a:r>
          </a:p>
        </p:txBody>
      </p:sp>
      <p:grpSp>
        <p:nvGrpSpPr>
          <p:cNvPr id="123" name="组合 122"/>
          <p:cNvGrpSpPr/>
          <p:nvPr/>
        </p:nvGrpSpPr>
        <p:grpSpPr>
          <a:xfrm>
            <a:off x="2567608" y="1045523"/>
            <a:ext cx="9708889" cy="5812477"/>
            <a:chOff x="33076" y="529438"/>
            <a:chExt cx="9865386" cy="6419103"/>
          </a:xfrm>
        </p:grpSpPr>
        <p:sp>
          <p:nvSpPr>
            <p:cNvPr id="4" name="矩形 3"/>
            <p:cNvSpPr/>
            <p:nvPr/>
          </p:nvSpPr>
          <p:spPr>
            <a:xfrm>
              <a:off x="364116" y="4550191"/>
              <a:ext cx="6079951" cy="141450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灯片编号占位符 3"/>
            <p:cNvSpPr txBox="1">
              <a:spLocks/>
            </p:cNvSpPr>
            <p:nvPr/>
          </p:nvSpPr>
          <p:spPr>
            <a:xfrm>
              <a:off x="8378684" y="6403657"/>
              <a:ext cx="1519778" cy="37930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zh-CN"/>
              </a:defPPr>
              <a:lvl1pPr marL="0" algn="ctr" defTabSz="914400" rtl="0" eaLnBrk="1" latinLnBrk="0" hangingPunct="1"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fld id="{717599B2-D681-4B0B-AC7C-D2F19568F5A8}" type="slidenum">
                <a:rPr lang="en-US" altLang="zh-CN"/>
                <a:pPr>
                  <a:defRPr/>
                </a:pPr>
                <a:t>12</a:t>
              </a:fld>
              <a:endParaRPr lang="en-US" altLang="zh-CN" dirty="0"/>
            </a:p>
          </p:txBody>
        </p:sp>
        <p:sp>
          <p:nvSpPr>
            <p:cNvPr id="6" name="椭圆 5"/>
            <p:cNvSpPr>
              <a:spLocks noChangeArrowheads="1"/>
            </p:cNvSpPr>
            <p:nvPr/>
          </p:nvSpPr>
          <p:spPr bwMode="auto">
            <a:xfrm>
              <a:off x="5538113" y="529438"/>
              <a:ext cx="1087938" cy="461368"/>
            </a:xfrm>
            <a:prstGeom prst="ellipse">
              <a:avLst/>
            </a:prstGeom>
            <a:solidFill>
              <a:srgbClr val="99CCF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椭圆 6"/>
            <p:cNvSpPr>
              <a:spLocks noChangeArrowheads="1"/>
            </p:cNvSpPr>
            <p:nvPr/>
          </p:nvSpPr>
          <p:spPr bwMode="auto">
            <a:xfrm>
              <a:off x="3481798" y="529438"/>
              <a:ext cx="1087938" cy="461368"/>
            </a:xfrm>
            <a:prstGeom prst="ellipse">
              <a:avLst/>
            </a:prstGeom>
            <a:solidFill>
              <a:srgbClr val="CC99F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321558" y="529438"/>
              <a:ext cx="1087938" cy="461368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74019" y="5511943"/>
              <a:ext cx="6379058" cy="143659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4181" y="1745707"/>
              <a:ext cx="6561178" cy="1996789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74020" y="1062014"/>
              <a:ext cx="7703434" cy="72394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6487198" y="1832951"/>
              <a:ext cx="1278048" cy="511558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FFFFF"/>
                </a:gs>
              </a:gsLst>
              <a:lin ang="5400000" scaled="1"/>
            </a:gradFill>
            <a:ln w="6350" algn="ctr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TextBox 99"/>
            <p:cNvSpPr txBox="1">
              <a:spLocks noChangeArrowheads="1"/>
            </p:cNvSpPr>
            <p:nvPr/>
          </p:nvSpPr>
          <p:spPr bwMode="auto">
            <a:xfrm>
              <a:off x="6612991" y="1890333"/>
              <a:ext cx="1021609" cy="37388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安全保障</a:t>
              </a:r>
            </a:p>
          </p:txBody>
        </p:sp>
        <p:sp>
          <p:nvSpPr>
            <p:cNvPr id="14" name="矩形 13"/>
            <p:cNvSpPr>
              <a:spLocks noChangeArrowheads="1"/>
            </p:cNvSpPr>
            <p:nvPr/>
          </p:nvSpPr>
          <p:spPr bwMode="auto">
            <a:xfrm>
              <a:off x="6576662" y="2283933"/>
              <a:ext cx="1107110" cy="1376686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6659262" y="2640121"/>
              <a:ext cx="918596" cy="28779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认证鉴权</a:t>
              </a: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6670445" y="2970941"/>
              <a:ext cx="918597" cy="28779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访问控制</a:t>
              </a: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6668847" y="3318078"/>
              <a:ext cx="918596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检测预警</a:t>
              </a:r>
            </a:p>
          </p:txBody>
        </p:sp>
        <p:sp>
          <p:nvSpPr>
            <p:cNvPr id="18" name="TextBox 106"/>
            <p:cNvSpPr txBox="1">
              <a:spLocks noChangeArrowheads="1"/>
            </p:cNvSpPr>
            <p:nvPr/>
          </p:nvSpPr>
          <p:spPr bwMode="auto">
            <a:xfrm>
              <a:off x="6660860" y="2330553"/>
              <a:ext cx="916999" cy="339899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应用安全</a:t>
              </a: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6568675" y="3764465"/>
              <a:ext cx="1108707" cy="1682180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20" name="TextBox 108"/>
            <p:cNvSpPr txBox="1">
              <a:spLocks noChangeArrowheads="1"/>
            </p:cNvSpPr>
            <p:nvPr/>
          </p:nvSpPr>
          <p:spPr bwMode="auto">
            <a:xfrm>
              <a:off x="6658540" y="3813438"/>
              <a:ext cx="917363" cy="339899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平台安全</a:t>
              </a: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6652150" y="4122006"/>
              <a:ext cx="918597" cy="277415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统一认证</a:t>
              </a:r>
            </a:p>
          </p:txBody>
        </p:sp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6663333" y="4439475"/>
              <a:ext cx="920195" cy="278898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访问控制</a:t>
              </a:r>
            </a:p>
          </p:txBody>
        </p:sp>
        <p:sp>
          <p:nvSpPr>
            <p:cNvPr id="23" name="矩形 22"/>
            <p:cNvSpPr>
              <a:spLocks noChangeArrowheads="1"/>
            </p:cNvSpPr>
            <p:nvPr/>
          </p:nvSpPr>
          <p:spPr bwMode="auto">
            <a:xfrm>
              <a:off x="6661735" y="4786614"/>
              <a:ext cx="918597" cy="277415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数据保护</a:t>
              </a:r>
            </a:p>
          </p:txBody>
        </p:sp>
        <p:sp>
          <p:nvSpPr>
            <p:cNvPr id="24" name="矩形 23"/>
            <p:cNvSpPr>
              <a:spLocks noChangeArrowheads="1"/>
            </p:cNvSpPr>
            <p:nvPr/>
          </p:nvSpPr>
          <p:spPr bwMode="auto">
            <a:xfrm>
              <a:off x="6661735" y="5124851"/>
              <a:ext cx="918597" cy="278898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虚拟隔离</a:t>
              </a: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6576662" y="5507469"/>
              <a:ext cx="1108707" cy="1441072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27" name="TextBox 115"/>
            <p:cNvSpPr txBox="1">
              <a:spLocks noChangeArrowheads="1"/>
            </p:cNvSpPr>
            <p:nvPr/>
          </p:nvSpPr>
          <p:spPr bwMode="auto">
            <a:xfrm>
              <a:off x="6666127" y="5574225"/>
              <a:ext cx="917363" cy="339899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物理安全</a:t>
              </a:r>
            </a:p>
          </p:txBody>
        </p:sp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6661334" y="5890212"/>
              <a:ext cx="918596" cy="289282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物理防护</a:t>
              </a:r>
            </a:p>
          </p:txBody>
        </p: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6672516" y="6247734"/>
              <a:ext cx="920195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网络安全</a:t>
              </a:r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6670919" y="6583004"/>
              <a:ext cx="918596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存储安全</a:t>
              </a:r>
            </a:p>
          </p:txBody>
        </p:sp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74020" y="1828783"/>
              <a:ext cx="6377459" cy="19137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33" name="矩形 32"/>
            <p:cNvSpPr>
              <a:spLocks noChangeArrowheads="1"/>
            </p:cNvSpPr>
            <p:nvPr/>
          </p:nvSpPr>
          <p:spPr bwMode="auto">
            <a:xfrm>
              <a:off x="725824" y="1461075"/>
              <a:ext cx="6899862" cy="27889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FFCC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725824" y="1106519"/>
              <a:ext cx="6899862" cy="280381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FFCC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矩形 34"/>
            <p:cNvSpPr>
              <a:spLocks noChangeArrowheads="1"/>
            </p:cNvSpPr>
            <p:nvPr/>
          </p:nvSpPr>
          <p:spPr bwMode="auto">
            <a:xfrm>
              <a:off x="2537457" y="1512998"/>
              <a:ext cx="1377097" cy="1898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CMS</a:t>
              </a:r>
            </a:p>
          </p:txBody>
        </p:sp>
        <p:sp>
          <p:nvSpPr>
            <p:cNvPr id="36" name="矩形 35"/>
            <p:cNvSpPr>
              <a:spLocks noChangeArrowheads="1"/>
            </p:cNvSpPr>
            <p:nvPr/>
          </p:nvSpPr>
          <p:spPr bwMode="auto">
            <a:xfrm>
              <a:off x="5943455" y="1504362"/>
              <a:ext cx="1377097" cy="177204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页面框架</a:t>
              </a:r>
            </a:p>
          </p:txBody>
        </p:sp>
        <p:sp>
          <p:nvSpPr>
            <p:cNvPr id="37" name="矩形 36"/>
            <p:cNvSpPr>
              <a:spLocks noChangeArrowheads="1"/>
            </p:cNvSpPr>
            <p:nvPr/>
          </p:nvSpPr>
          <p:spPr bwMode="auto">
            <a:xfrm>
              <a:off x="4277201" y="1512998"/>
              <a:ext cx="1377097" cy="1898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SSO</a:t>
              </a: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矩形 37"/>
            <p:cNvSpPr>
              <a:spLocks noChangeArrowheads="1"/>
            </p:cNvSpPr>
            <p:nvPr/>
          </p:nvSpPr>
          <p:spPr bwMode="auto">
            <a:xfrm>
              <a:off x="2537457" y="1158441"/>
              <a:ext cx="1383487" cy="172086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Web</a:t>
              </a: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方式</a:t>
              </a:r>
              <a:endParaRPr lang="en-US" altLang="zh-CN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4267615" y="1164375"/>
              <a:ext cx="1385084" cy="170603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移动客户端方式</a:t>
              </a:r>
            </a:p>
          </p:txBody>
        </p:sp>
        <p:pic>
          <p:nvPicPr>
            <p:cNvPr id="52" name="Picture 18" descr="Client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98369" y="627349"/>
              <a:ext cx="301939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19" descr="User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26579" y="597679"/>
              <a:ext cx="301938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23" descr="Administrato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55381" y="627349"/>
              <a:ext cx="300341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Box 258"/>
            <p:cNvSpPr txBox="1">
              <a:spLocks noChangeArrowheads="1"/>
            </p:cNvSpPr>
            <p:nvPr/>
          </p:nvSpPr>
          <p:spPr bwMode="auto">
            <a:xfrm>
              <a:off x="854342" y="1446240"/>
              <a:ext cx="1464654" cy="339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页面框架及处理</a:t>
              </a:r>
            </a:p>
          </p:txBody>
        </p:sp>
        <p:sp>
          <p:nvSpPr>
            <p:cNvPr id="56" name="TextBox 259"/>
            <p:cNvSpPr txBox="1">
              <a:spLocks noChangeArrowheads="1"/>
            </p:cNvSpPr>
            <p:nvPr/>
          </p:nvSpPr>
          <p:spPr bwMode="auto">
            <a:xfrm>
              <a:off x="864168" y="1109486"/>
              <a:ext cx="1464654" cy="339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用户交互及展示</a:t>
              </a:r>
            </a:p>
          </p:txBody>
        </p:sp>
        <p:sp>
          <p:nvSpPr>
            <p:cNvPr id="57" name="上下箭头 56"/>
            <p:cNvSpPr>
              <a:spLocks noChangeArrowheads="1"/>
            </p:cNvSpPr>
            <p:nvPr/>
          </p:nvSpPr>
          <p:spPr bwMode="auto">
            <a:xfrm>
              <a:off x="3946943" y="906247"/>
              <a:ext cx="236439" cy="222525"/>
            </a:xfrm>
            <a:prstGeom prst="upDownArrow">
              <a:avLst>
                <a:gd name="adj1" fmla="val 50000"/>
                <a:gd name="adj2" fmla="val 30302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58" name="上下箭头 57"/>
            <p:cNvSpPr>
              <a:spLocks noChangeArrowheads="1"/>
            </p:cNvSpPr>
            <p:nvPr/>
          </p:nvSpPr>
          <p:spPr bwMode="auto">
            <a:xfrm>
              <a:off x="1803601" y="906247"/>
              <a:ext cx="238037" cy="222525"/>
            </a:xfrm>
            <a:prstGeom prst="upDownArrow">
              <a:avLst>
                <a:gd name="adj1" fmla="val 50000"/>
                <a:gd name="adj2" fmla="val 30099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59" name="上下箭头 58"/>
            <p:cNvSpPr/>
            <p:nvPr/>
          </p:nvSpPr>
          <p:spPr>
            <a:xfrm>
              <a:off x="6118027" y="888445"/>
              <a:ext cx="238037" cy="222525"/>
            </a:xfrm>
            <a:prstGeom prst="upDownArrow">
              <a:avLst>
                <a:gd name="adj1" fmla="val 50000"/>
                <a:gd name="adj2" fmla="val 30162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0" name="TextBox 260"/>
            <p:cNvSpPr txBox="1">
              <a:spLocks noChangeArrowheads="1"/>
            </p:cNvSpPr>
            <p:nvPr/>
          </p:nvSpPr>
          <p:spPr bwMode="auto">
            <a:xfrm>
              <a:off x="1913169" y="637734"/>
              <a:ext cx="500382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政府</a:t>
              </a:r>
            </a:p>
          </p:txBody>
        </p:sp>
        <p:sp>
          <p:nvSpPr>
            <p:cNvPr id="61" name="TextBox 262"/>
            <p:cNvSpPr txBox="1">
              <a:spLocks noChangeArrowheads="1"/>
            </p:cNvSpPr>
            <p:nvPr/>
          </p:nvSpPr>
          <p:spPr bwMode="auto">
            <a:xfrm>
              <a:off x="4025850" y="637734"/>
              <a:ext cx="500381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企业</a:t>
              </a:r>
            </a:p>
          </p:txBody>
        </p:sp>
        <p:sp>
          <p:nvSpPr>
            <p:cNvPr id="62" name="TextBox 263"/>
            <p:cNvSpPr txBox="1">
              <a:spLocks noChangeArrowheads="1"/>
            </p:cNvSpPr>
            <p:nvPr/>
          </p:nvSpPr>
          <p:spPr bwMode="auto">
            <a:xfrm>
              <a:off x="6041972" y="637734"/>
              <a:ext cx="500381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市民</a:t>
              </a:r>
            </a:p>
          </p:txBody>
        </p:sp>
        <p:sp>
          <p:nvSpPr>
            <p:cNvPr id="63" name="TextBox 217"/>
            <p:cNvSpPr txBox="1">
              <a:spLocks noChangeArrowheads="1"/>
            </p:cNvSpPr>
            <p:nvPr/>
          </p:nvSpPr>
          <p:spPr bwMode="auto">
            <a:xfrm>
              <a:off x="56309" y="1076389"/>
              <a:ext cx="517749" cy="636438"/>
            </a:xfrm>
            <a:prstGeom prst="rect">
              <a:avLst/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36000" tIns="72000" rIns="108000" bIns="72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统一展现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矩形 63"/>
            <p:cNvSpPr>
              <a:spLocks noChangeArrowheads="1"/>
            </p:cNvSpPr>
            <p:nvPr/>
          </p:nvSpPr>
          <p:spPr bwMode="auto">
            <a:xfrm>
              <a:off x="74020" y="3877494"/>
              <a:ext cx="6375862" cy="1480531"/>
            </a:xfrm>
            <a:prstGeom prst="rect">
              <a:avLst/>
            </a:prstGeom>
            <a:solidFill>
              <a:srgbClr val="A3D1FF"/>
            </a:solidFill>
            <a:ln w="25400" algn="ctr">
              <a:solidFill>
                <a:srgbClr val="36A1A4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65" name="矩形 64"/>
            <p:cNvSpPr>
              <a:spLocks noChangeArrowheads="1"/>
            </p:cNvSpPr>
            <p:nvPr/>
          </p:nvSpPr>
          <p:spPr bwMode="auto">
            <a:xfrm>
              <a:off x="1575726" y="4305782"/>
              <a:ext cx="2843657" cy="620102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66" name="TextBox 171"/>
            <p:cNvSpPr txBox="1">
              <a:spLocks noChangeArrowheads="1"/>
            </p:cNvSpPr>
            <p:nvPr/>
          </p:nvSpPr>
          <p:spPr bwMode="auto">
            <a:xfrm>
              <a:off x="2559823" y="4268695"/>
              <a:ext cx="640250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200" rIns="72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通用服务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663593" y="4700393"/>
              <a:ext cx="896231" cy="2062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工作流服务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2586982" y="4692976"/>
              <a:ext cx="897829" cy="2076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存储服务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3499188" y="4694459"/>
              <a:ext cx="870671" cy="2076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……...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矩形 69"/>
            <p:cNvSpPr>
              <a:spLocks noChangeArrowheads="1"/>
            </p:cNvSpPr>
            <p:nvPr/>
          </p:nvSpPr>
          <p:spPr bwMode="auto">
            <a:xfrm>
              <a:off x="4473700" y="4298365"/>
              <a:ext cx="1171012" cy="94498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71" name="TextBox 176"/>
            <p:cNvSpPr txBox="1">
              <a:spLocks noChangeArrowheads="1"/>
            </p:cNvSpPr>
            <p:nvPr/>
          </p:nvSpPr>
          <p:spPr bwMode="auto">
            <a:xfrm>
              <a:off x="4654225" y="4326552"/>
              <a:ext cx="813118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移动服务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4518432" y="4988191"/>
              <a:ext cx="1100719" cy="19878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8000" rIns="180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移动适配环境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4510444" y="4550560"/>
              <a:ext cx="1095926" cy="38719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矩形 73"/>
            <p:cNvSpPr>
              <a:spLocks noChangeArrowheads="1"/>
            </p:cNvSpPr>
            <p:nvPr/>
          </p:nvSpPr>
          <p:spPr bwMode="auto">
            <a:xfrm>
              <a:off x="5689444" y="4289464"/>
              <a:ext cx="733280" cy="952406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75" name="TextBox 180"/>
            <p:cNvSpPr txBox="1">
              <a:spLocks noChangeArrowheads="1"/>
            </p:cNvSpPr>
            <p:nvPr/>
          </p:nvSpPr>
          <p:spPr bwMode="auto">
            <a:xfrm>
              <a:off x="5637543" y="4268695"/>
              <a:ext cx="813118" cy="509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第三方</a:t>
              </a:r>
              <a:endParaRPr lang="en-US" altLang="zh-CN" sz="120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能力接口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5751748" y="4678141"/>
              <a:ext cx="599085" cy="19285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通信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5753346" y="4899182"/>
              <a:ext cx="603878" cy="20472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100" dirty="0">
                  <a:latin typeface="微软雅黑" pitchFamily="34" charset="-122"/>
                  <a:ea typeface="微软雅黑" pitchFamily="34" charset="-122"/>
                </a:rPr>
                <a:t>支付</a:t>
              </a:r>
            </a:p>
          </p:txBody>
        </p:sp>
        <p:sp>
          <p:nvSpPr>
            <p:cNvPr id="78" name="左右箭头 77"/>
            <p:cNvSpPr/>
            <p:nvPr/>
          </p:nvSpPr>
          <p:spPr>
            <a:xfrm>
              <a:off x="1741872" y="4434847"/>
              <a:ext cx="2412316" cy="243294"/>
            </a:xfrm>
            <a:prstGeom prst="left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ESB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数据交换服务</a:t>
              </a:r>
            </a:p>
          </p:txBody>
        </p:sp>
        <p:sp>
          <p:nvSpPr>
            <p:cNvPr id="79" name="矩形 78"/>
            <p:cNvSpPr>
              <a:spLocks noChangeArrowheads="1"/>
            </p:cNvSpPr>
            <p:nvPr/>
          </p:nvSpPr>
          <p:spPr bwMode="auto">
            <a:xfrm>
              <a:off x="743398" y="4974840"/>
              <a:ext cx="3677583" cy="234393"/>
            </a:xfrm>
            <a:prstGeom prst="rect">
              <a:avLst/>
            </a:prstGeom>
            <a:solidFill>
              <a:srgbClr val="38A7B6"/>
            </a:solidFill>
            <a:ln w="6350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业务运行环境</a:t>
              </a:r>
            </a:p>
          </p:txBody>
        </p:sp>
        <p:sp>
          <p:nvSpPr>
            <p:cNvPr id="80" name="矩形 79"/>
            <p:cNvSpPr>
              <a:spLocks noChangeArrowheads="1"/>
            </p:cNvSpPr>
            <p:nvPr/>
          </p:nvSpPr>
          <p:spPr bwMode="auto">
            <a:xfrm>
              <a:off x="4583249" y="4514956"/>
              <a:ext cx="969486" cy="271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移动应用服务</a:t>
              </a:r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4532810" y="4719679"/>
              <a:ext cx="362646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000" dirty="0"/>
                <a:t>IM</a:t>
              </a:r>
              <a:endParaRPr lang="zh-CN" altLang="en-US" sz="1000" dirty="0"/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4911431" y="4719679"/>
              <a:ext cx="418561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800" dirty="0"/>
                <a:t>LBS</a:t>
              </a:r>
              <a:endParaRPr lang="zh-CN" altLang="en-US" sz="800" dirty="0"/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5337980" y="4716712"/>
              <a:ext cx="254012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000" dirty="0"/>
                <a:t>…</a:t>
              </a:r>
              <a:endParaRPr lang="zh-CN" altLang="en-US" sz="1000" dirty="0"/>
            </a:p>
          </p:txBody>
        </p:sp>
        <p:sp>
          <p:nvSpPr>
            <p:cNvPr id="84" name="矩形 83"/>
            <p:cNvSpPr/>
            <p:nvPr/>
          </p:nvSpPr>
          <p:spPr>
            <a:xfrm>
              <a:off x="5753346" y="5087586"/>
              <a:ext cx="605475" cy="1023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100" dirty="0"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矩形 84"/>
            <p:cNvSpPr>
              <a:spLocks noChangeArrowheads="1"/>
            </p:cNvSpPr>
            <p:nvPr/>
          </p:nvSpPr>
          <p:spPr bwMode="auto">
            <a:xfrm>
              <a:off x="754580" y="4305782"/>
              <a:ext cx="699731" cy="620102"/>
            </a:xfrm>
            <a:prstGeom prst="rect">
              <a:avLst/>
            </a:prstGeom>
            <a:solidFill>
              <a:srgbClr val="215975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服务管理</a:t>
              </a:r>
            </a:p>
          </p:txBody>
        </p:sp>
        <p:sp>
          <p:nvSpPr>
            <p:cNvPr id="88" name="矩形 87"/>
            <p:cNvSpPr>
              <a:spLocks noChangeArrowheads="1"/>
            </p:cNvSpPr>
            <p:nvPr/>
          </p:nvSpPr>
          <p:spPr bwMode="auto">
            <a:xfrm>
              <a:off x="653935" y="1895540"/>
              <a:ext cx="5506789" cy="2329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Calibri" pitchFamily="34" charset="0"/>
                  <a:ea typeface="微软雅黑" pitchFamily="34" charset="-122"/>
                </a:rPr>
                <a:t>政府门户网站</a:t>
              </a:r>
            </a:p>
          </p:txBody>
        </p:sp>
        <p:sp>
          <p:nvSpPr>
            <p:cNvPr id="89" name="下箭头 88"/>
            <p:cNvSpPr>
              <a:spLocks noChangeArrowheads="1"/>
            </p:cNvSpPr>
            <p:nvPr/>
          </p:nvSpPr>
          <p:spPr bwMode="auto">
            <a:xfrm>
              <a:off x="5869967" y="2261965"/>
              <a:ext cx="579915" cy="1345532"/>
            </a:xfrm>
            <a:prstGeom prst="downArrow">
              <a:avLst>
                <a:gd name="adj1" fmla="val 50000"/>
                <a:gd name="adj2" fmla="val 29000"/>
              </a:avLst>
            </a:prstGeom>
            <a:solidFill>
              <a:srgbClr val="5BBFCD"/>
            </a:solidFill>
            <a:ln w="6350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rgbClr val="FFFFFF"/>
                  </a:solidFill>
                  <a:latin typeface="Calibri" pitchFamily="34" charset="0"/>
                  <a:ea typeface="微软雅黑" pitchFamily="34" charset="-122"/>
                </a:rPr>
                <a:t>信息整合</a:t>
              </a:r>
            </a:p>
          </p:txBody>
        </p:sp>
        <p:sp>
          <p:nvSpPr>
            <p:cNvPr id="90" name="Rectangle 23"/>
            <p:cNvSpPr>
              <a:spLocks noChangeArrowheads="1"/>
            </p:cNvSpPr>
            <p:nvPr/>
          </p:nvSpPr>
          <p:spPr bwMode="gray">
            <a:xfrm>
              <a:off x="2465568" y="2195207"/>
              <a:ext cx="1594365" cy="280382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面向市民</a:t>
              </a:r>
            </a:p>
          </p:txBody>
        </p:sp>
        <p:sp>
          <p:nvSpPr>
            <p:cNvPr id="91" name="Rectangle 32"/>
            <p:cNvSpPr>
              <a:spLocks noChangeArrowheads="1"/>
            </p:cNvSpPr>
            <p:nvPr/>
          </p:nvSpPr>
          <p:spPr bwMode="gray">
            <a:xfrm>
              <a:off x="725824" y="2195207"/>
              <a:ext cx="1594365" cy="269997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面向政府</a:t>
              </a:r>
            </a:p>
          </p:txBody>
        </p:sp>
        <p:sp>
          <p:nvSpPr>
            <p:cNvPr id="92" name="Rectangle 26"/>
            <p:cNvSpPr>
              <a:spLocks noChangeArrowheads="1"/>
            </p:cNvSpPr>
            <p:nvPr/>
          </p:nvSpPr>
          <p:spPr bwMode="gray">
            <a:xfrm>
              <a:off x="4203713" y="2195207"/>
              <a:ext cx="1592767" cy="269997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zh-CN" altLang="en-US" sz="120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面向企业</a:t>
              </a:r>
            </a:p>
          </p:txBody>
        </p:sp>
        <p:sp>
          <p:nvSpPr>
            <p:cNvPr id="93" name="AutoShape 54"/>
            <p:cNvSpPr>
              <a:spLocks noChangeArrowheads="1"/>
            </p:cNvSpPr>
            <p:nvPr/>
          </p:nvSpPr>
          <p:spPr bwMode="auto">
            <a:xfrm>
              <a:off x="725824" y="4301332"/>
              <a:ext cx="725292" cy="268513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4" name="AutoShape 43"/>
            <p:cNvSpPr>
              <a:spLocks noChangeArrowheads="1"/>
            </p:cNvSpPr>
            <p:nvPr/>
          </p:nvSpPr>
          <p:spPr bwMode="auto">
            <a:xfrm>
              <a:off x="725824" y="3944252"/>
              <a:ext cx="5578679" cy="203239"/>
            </a:xfrm>
            <a:prstGeom prst="roundRect">
              <a:avLst>
                <a:gd name="adj" fmla="val 14801"/>
              </a:avLst>
            </a:prstGeom>
            <a:solidFill>
              <a:srgbClr val="36A1A4"/>
            </a:solidFill>
            <a:ln w="12700" algn="ctr">
              <a:noFill/>
              <a:round/>
              <a:headEnd/>
              <a:tailEnd/>
            </a:ln>
            <a:effectLst>
              <a:outerShdw dist="53882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5" name="AutoShape 44"/>
            <p:cNvSpPr>
              <a:spLocks noChangeArrowheads="1"/>
            </p:cNvSpPr>
            <p:nvPr/>
          </p:nvSpPr>
          <p:spPr bwMode="auto">
            <a:xfrm>
              <a:off x="725824" y="3944252"/>
              <a:ext cx="5580277" cy="258129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6" name="流程图: 过程 95"/>
            <p:cNvSpPr>
              <a:spLocks noChangeArrowheads="1"/>
            </p:cNvSpPr>
            <p:nvPr/>
          </p:nvSpPr>
          <p:spPr bwMode="auto">
            <a:xfrm>
              <a:off x="652338" y="6399958"/>
              <a:ext cx="5580275" cy="276004"/>
            </a:xfrm>
            <a:prstGeom prst="flowChartProcess">
              <a:avLst/>
            </a:prstGeom>
            <a:solidFill>
              <a:srgbClr val="CCFFCC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物理资源</a:t>
              </a:r>
            </a:p>
          </p:txBody>
        </p:sp>
        <p:sp>
          <p:nvSpPr>
            <p:cNvPr id="97" name="矩形 96"/>
            <p:cNvSpPr/>
            <p:nvPr/>
          </p:nvSpPr>
          <p:spPr bwMode="auto">
            <a:xfrm>
              <a:off x="1947959" y="6469756"/>
              <a:ext cx="1025634" cy="15576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计算设备</a:t>
              </a:r>
            </a:p>
          </p:txBody>
        </p:sp>
        <p:sp>
          <p:nvSpPr>
            <p:cNvPr id="98" name="矩形 97"/>
            <p:cNvSpPr/>
            <p:nvPr/>
          </p:nvSpPr>
          <p:spPr bwMode="auto">
            <a:xfrm>
              <a:off x="3337835" y="6474207"/>
              <a:ext cx="1025634" cy="1557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存储设备</a:t>
              </a:r>
            </a:p>
          </p:txBody>
        </p:sp>
        <p:sp>
          <p:nvSpPr>
            <p:cNvPr id="99" name="矩形 98"/>
            <p:cNvSpPr/>
            <p:nvPr/>
          </p:nvSpPr>
          <p:spPr bwMode="auto">
            <a:xfrm>
              <a:off x="4595115" y="6474207"/>
              <a:ext cx="1024036" cy="1557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网络设备</a:t>
              </a:r>
            </a:p>
          </p:txBody>
        </p:sp>
        <p:sp>
          <p:nvSpPr>
            <p:cNvPr id="100" name="流程图: 过程 99"/>
            <p:cNvSpPr>
              <a:spLocks noChangeArrowheads="1"/>
            </p:cNvSpPr>
            <p:nvPr/>
          </p:nvSpPr>
          <p:spPr bwMode="auto">
            <a:xfrm>
              <a:off x="652337" y="6052247"/>
              <a:ext cx="5580276" cy="276004"/>
            </a:xfrm>
            <a:prstGeom prst="flowChartProcess">
              <a:avLst/>
            </a:prstGeom>
            <a:solidFill>
              <a:srgbClr val="38A7B6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虚拟资源</a:t>
              </a:r>
            </a:p>
          </p:txBody>
        </p:sp>
        <p:sp>
          <p:nvSpPr>
            <p:cNvPr id="101" name="矩形 100"/>
            <p:cNvSpPr>
              <a:spLocks noChangeArrowheads="1"/>
            </p:cNvSpPr>
            <p:nvPr/>
          </p:nvSpPr>
          <p:spPr bwMode="auto">
            <a:xfrm>
              <a:off x="1646383" y="6095073"/>
              <a:ext cx="1279935" cy="17291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虚拟服务器</a:t>
              </a:r>
            </a:p>
          </p:txBody>
        </p:sp>
        <p:sp>
          <p:nvSpPr>
            <p:cNvPr id="102" name="矩形 101"/>
            <p:cNvSpPr>
              <a:spLocks noChangeArrowheads="1"/>
            </p:cNvSpPr>
            <p:nvPr/>
          </p:nvSpPr>
          <p:spPr bwMode="auto">
            <a:xfrm>
              <a:off x="3285307" y="6107727"/>
              <a:ext cx="1279935" cy="17291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虚拟存储设备</a:t>
              </a:r>
            </a:p>
          </p:txBody>
        </p:sp>
        <p:sp>
          <p:nvSpPr>
            <p:cNvPr id="103" name="矩形 102"/>
            <p:cNvSpPr>
              <a:spLocks noChangeArrowheads="1"/>
            </p:cNvSpPr>
            <p:nvPr/>
          </p:nvSpPr>
          <p:spPr bwMode="auto">
            <a:xfrm>
              <a:off x="4841565" y="6107728"/>
              <a:ext cx="1279935" cy="172918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虚拟网络设备</a:t>
              </a:r>
            </a:p>
          </p:txBody>
        </p:sp>
        <p:sp>
          <p:nvSpPr>
            <p:cNvPr id="104" name="流程图: 过程 103"/>
            <p:cNvSpPr>
              <a:spLocks noChangeArrowheads="1"/>
            </p:cNvSpPr>
            <p:nvPr/>
          </p:nvSpPr>
          <p:spPr bwMode="auto">
            <a:xfrm>
              <a:off x="656445" y="5660131"/>
              <a:ext cx="5576169" cy="276004"/>
            </a:xfrm>
            <a:prstGeom prst="flowChartProcess">
              <a:avLst/>
            </a:prstGeom>
            <a:solidFill>
              <a:srgbClr val="99CCFF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云管理平台</a:t>
              </a:r>
            </a:p>
          </p:txBody>
        </p:sp>
        <p:sp>
          <p:nvSpPr>
            <p:cNvPr id="105" name="矩形 104"/>
            <p:cNvSpPr>
              <a:spLocks noChangeArrowheads="1"/>
            </p:cNvSpPr>
            <p:nvPr/>
          </p:nvSpPr>
          <p:spPr bwMode="auto">
            <a:xfrm>
              <a:off x="1678849" y="5707470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资源调度</a:t>
              </a:r>
            </a:p>
          </p:txBody>
        </p:sp>
        <p:sp>
          <p:nvSpPr>
            <p:cNvPr id="106" name="矩形 105"/>
            <p:cNvSpPr>
              <a:spLocks noChangeArrowheads="1"/>
            </p:cNvSpPr>
            <p:nvPr/>
          </p:nvSpPr>
          <p:spPr bwMode="auto">
            <a:xfrm>
              <a:off x="2776024" y="5707807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管理门户</a:t>
              </a:r>
            </a:p>
          </p:txBody>
        </p:sp>
        <p:sp>
          <p:nvSpPr>
            <p:cNvPr id="107" name="矩形 106"/>
            <p:cNvSpPr>
              <a:spLocks noChangeArrowheads="1"/>
            </p:cNvSpPr>
            <p:nvPr/>
          </p:nvSpPr>
          <p:spPr bwMode="auto">
            <a:xfrm>
              <a:off x="3886640" y="5707807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服务安全</a:t>
              </a:r>
            </a:p>
          </p:txBody>
        </p:sp>
        <p:sp>
          <p:nvSpPr>
            <p:cNvPr id="108" name="矩形 107"/>
            <p:cNvSpPr>
              <a:spLocks noChangeArrowheads="1"/>
            </p:cNvSpPr>
            <p:nvPr/>
          </p:nvSpPr>
          <p:spPr bwMode="auto">
            <a:xfrm>
              <a:off x="5000441" y="5718176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资源监控</a:t>
              </a:r>
            </a:p>
          </p:txBody>
        </p:sp>
        <p:sp>
          <p:nvSpPr>
            <p:cNvPr id="109" name="矩形 108"/>
            <p:cNvSpPr>
              <a:spLocks noChangeArrowheads="1"/>
            </p:cNvSpPr>
            <p:nvPr/>
          </p:nvSpPr>
          <p:spPr bwMode="auto">
            <a:xfrm>
              <a:off x="711073" y="3944252"/>
              <a:ext cx="5669740" cy="234393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业务开发环境</a:t>
              </a:r>
            </a:p>
          </p:txBody>
        </p:sp>
        <p:sp>
          <p:nvSpPr>
            <p:cNvPr id="110" name="矩形 109"/>
            <p:cNvSpPr>
              <a:spLocks noChangeArrowheads="1"/>
            </p:cNvSpPr>
            <p:nvPr/>
          </p:nvSpPr>
          <p:spPr bwMode="auto">
            <a:xfrm>
              <a:off x="74020" y="1827299"/>
              <a:ext cx="434536" cy="1915197"/>
            </a:xfrm>
            <a:prstGeom prst="rect">
              <a:avLst/>
            </a:prstGeom>
            <a:solidFill>
              <a:srgbClr val="FF9900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1" name="TextBox 123"/>
            <p:cNvSpPr txBox="1">
              <a:spLocks noChangeArrowheads="1"/>
            </p:cNvSpPr>
            <p:nvPr/>
          </p:nvSpPr>
          <p:spPr bwMode="auto">
            <a:xfrm>
              <a:off x="74019" y="2396963"/>
              <a:ext cx="364244" cy="129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应</a:t>
              </a:r>
              <a:r>
                <a:rPr lang="en-US" altLang="zh-CN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/>
              </a:r>
              <a:br>
                <a:rPr lang="en-US" altLang="zh-CN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用服务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2" name="矩形 111"/>
            <p:cNvSpPr/>
            <p:nvPr/>
          </p:nvSpPr>
          <p:spPr>
            <a:xfrm>
              <a:off x="74020" y="3877494"/>
              <a:ext cx="432939" cy="148053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3" name="TextBox 167"/>
            <p:cNvSpPr txBox="1">
              <a:spLocks noChangeArrowheads="1"/>
            </p:cNvSpPr>
            <p:nvPr/>
          </p:nvSpPr>
          <p:spPr bwMode="auto">
            <a:xfrm>
              <a:off x="74019" y="4098270"/>
              <a:ext cx="325902" cy="129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服务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支撑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4" name="矩形 113"/>
            <p:cNvSpPr>
              <a:spLocks noChangeArrowheads="1"/>
            </p:cNvSpPr>
            <p:nvPr/>
          </p:nvSpPr>
          <p:spPr bwMode="auto">
            <a:xfrm>
              <a:off x="74019" y="3877494"/>
              <a:ext cx="543170" cy="2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PaaS</a:t>
              </a:r>
            </a:p>
          </p:txBody>
        </p:sp>
        <p:sp>
          <p:nvSpPr>
            <p:cNvPr id="115" name="矩形 114"/>
            <p:cNvSpPr/>
            <p:nvPr/>
          </p:nvSpPr>
          <p:spPr>
            <a:xfrm>
              <a:off x="74019" y="5511943"/>
              <a:ext cx="434536" cy="141450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6" name="矩形 115"/>
            <p:cNvSpPr>
              <a:spLocks noChangeArrowheads="1"/>
            </p:cNvSpPr>
            <p:nvPr/>
          </p:nvSpPr>
          <p:spPr bwMode="auto">
            <a:xfrm>
              <a:off x="110764" y="5559781"/>
              <a:ext cx="543170" cy="2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IaaS</a:t>
              </a:r>
            </a:p>
          </p:txBody>
        </p:sp>
        <p:sp>
          <p:nvSpPr>
            <p:cNvPr id="117" name="矩形 116"/>
            <p:cNvSpPr>
              <a:spLocks noChangeArrowheads="1"/>
            </p:cNvSpPr>
            <p:nvPr/>
          </p:nvSpPr>
          <p:spPr bwMode="auto">
            <a:xfrm>
              <a:off x="33076" y="5910183"/>
              <a:ext cx="508024" cy="713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基础设施</a:t>
              </a:r>
              <a:endParaRPr lang="en-US" altLang="zh-CN" sz="1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8" name="矩形 117"/>
            <p:cNvSpPr>
              <a:spLocks noChangeArrowheads="1"/>
            </p:cNvSpPr>
            <p:nvPr/>
          </p:nvSpPr>
          <p:spPr bwMode="auto">
            <a:xfrm>
              <a:off x="110764" y="1993451"/>
              <a:ext cx="543170" cy="2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SaaS</a:t>
              </a:r>
            </a:p>
          </p:txBody>
        </p:sp>
        <p:sp>
          <p:nvSpPr>
            <p:cNvPr id="120" name="AutoShape 44"/>
            <p:cNvSpPr>
              <a:spLocks noChangeArrowheads="1"/>
            </p:cNvSpPr>
            <p:nvPr/>
          </p:nvSpPr>
          <p:spPr bwMode="auto">
            <a:xfrm>
              <a:off x="653935" y="1868837"/>
              <a:ext cx="5506789" cy="191372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0683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4294967295"/>
          </p:nvPr>
        </p:nvSpPr>
        <p:spPr>
          <a:xfrm>
            <a:off x="551384" y="404664"/>
            <a:ext cx="7704856" cy="4762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智慧政务大数据云平台解决方案技术框架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10272714" y="6588126"/>
            <a:ext cx="395287" cy="201613"/>
          </a:xfrm>
        </p:spPr>
        <p:txBody>
          <a:bodyPr/>
          <a:lstStyle/>
          <a:p>
            <a:fld id="{CBD2DC0A-31CA-4DCB-899E-B2FAFD407397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7528" y="1582724"/>
            <a:ext cx="8854916" cy="527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985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539190" y="260648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智慧政务大数据云平台网络解决方案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8067" y="1395689"/>
            <a:ext cx="8877290" cy="536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339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592466" y="331931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</a:t>
            </a:r>
            <a:r>
              <a:rPr lang="en-US" altLang="zh-CN" dirty="0"/>
              <a:t>——</a:t>
            </a:r>
            <a:r>
              <a:rPr lang="zh-CN" altLang="en-US" dirty="0"/>
              <a:t>政务云数据中心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107" name="图片 10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2466" y="1909139"/>
            <a:ext cx="9007069" cy="482453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703512" y="1117051"/>
            <a:ext cx="8784976" cy="72008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847528" y="1149294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</a:rPr>
              <a:t>主要包括：模块化机房    政务云网络    虚拟化服务平台    统一运维管理平台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</a:rPr>
              <a:t>                             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</a:rPr>
              <a:t>政务云安全防护    云数据加密等</a:t>
            </a:r>
          </a:p>
        </p:txBody>
      </p:sp>
    </p:spTree>
    <p:extLst>
      <p:ext uri="{BB962C8B-B14F-4D97-AF65-F5344CB8AC3E}">
        <p14:creationId xmlns:p14="http://schemas.microsoft.com/office/powerpoint/2010/main" xmlns="" val="25330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341254" y="286545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</a:t>
            </a:r>
            <a:r>
              <a:rPr lang="en-US" altLang="zh-CN" dirty="0"/>
              <a:t>——</a:t>
            </a:r>
            <a:r>
              <a:rPr lang="zh-CN" altLang="en-US" dirty="0"/>
              <a:t>数据交换平台</a:t>
            </a:r>
          </a:p>
        </p:txBody>
      </p:sp>
      <p:sp>
        <p:nvSpPr>
          <p:cNvPr id="13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16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2659042" y="1193295"/>
            <a:ext cx="7856555" cy="5032672"/>
            <a:chOff x="1105469" y="1260144"/>
            <a:chExt cx="7856555" cy="5032672"/>
          </a:xfrm>
        </p:grpSpPr>
        <p:sp>
          <p:nvSpPr>
            <p:cNvPr id="5" name="矩形 4"/>
            <p:cNvSpPr/>
            <p:nvPr/>
          </p:nvSpPr>
          <p:spPr bwMode="auto">
            <a:xfrm>
              <a:off x="4253537" y="126469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 bwMode="auto">
            <a:xfrm>
              <a:off x="3601865" y="1655928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直接连接符 6"/>
            <p:cNvCxnSpPr/>
            <p:nvPr/>
          </p:nvCxnSpPr>
          <p:spPr bwMode="auto">
            <a:xfrm>
              <a:off x="4736895" y="1630908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直接连接符 7"/>
            <p:cNvCxnSpPr/>
            <p:nvPr/>
          </p:nvCxnSpPr>
          <p:spPr bwMode="auto">
            <a:xfrm>
              <a:off x="4190988" y="2286000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直接连接符 8"/>
            <p:cNvCxnSpPr/>
            <p:nvPr/>
          </p:nvCxnSpPr>
          <p:spPr bwMode="auto">
            <a:xfrm>
              <a:off x="5310099" y="2299647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直接连接符 9"/>
            <p:cNvCxnSpPr>
              <a:stCxn id="67" idx="2"/>
            </p:cNvCxnSpPr>
            <p:nvPr/>
          </p:nvCxnSpPr>
          <p:spPr bwMode="auto">
            <a:xfrm>
              <a:off x="2125636" y="2144974"/>
              <a:ext cx="3412" cy="77564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" name="圆角矩形 10"/>
            <p:cNvSpPr/>
            <p:nvPr/>
          </p:nvSpPr>
          <p:spPr bwMode="auto">
            <a:xfrm>
              <a:off x="1105469" y="4885899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 dirty="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12" name="TextBox 5"/>
            <p:cNvSpPr txBox="1"/>
            <p:nvPr/>
          </p:nvSpPr>
          <p:spPr>
            <a:xfrm>
              <a:off x="1392072" y="4885898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前置机</a:t>
              </a: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160059" y="5240742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14" name="流程图: 磁盘 13"/>
            <p:cNvSpPr/>
            <p:nvPr/>
          </p:nvSpPr>
          <p:spPr bwMode="auto">
            <a:xfrm>
              <a:off x="2156346" y="5254389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1430033" y="6005016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财政</a:t>
              </a:r>
            </a:p>
          </p:txBody>
        </p:sp>
        <p:cxnSp>
          <p:nvCxnSpPr>
            <p:cNvPr id="16" name="直接箭头连接符 15"/>
            <p:cNvCxnSpPr>
              <a:stCxn id="11" idx="2"/>
              <a:endCxn id="15" idx="0"/>
            </p:cNvCxnSpPr>
            <p:nvPr/>
          </p:nvCxnSpPr>
          <p:spPr bwMode="auto">
            <a:xfrm flipH="1">
              <a:off x="1826077" y="5568287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圆角矩形 16"/>
            <p:cNvSpPr/>
            <p:nvPr/>
          </p:nvSpPr>
          <p:spPr bwMode="auto">
            <a:xfrm>
              <a:off x="2718180" y="4874526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 dirty="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18" name="TextBox 12"/>
            <p:cNvSpPr txBox="1"/>
            <p:nvPr/>
          </p:nvSpPr>
          <p:spPr>
            <a:xfrm>
              <a:off x="3004783" y="4874525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前置机</a:t>
              </a: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2772770" y="5229369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20" name="流程图: 磁盘 19"/>
            <p:cNvSpPr/>
            <p:nvPr/>
          </p:nvSpPr>
          <p:spPr bwMode="auto">
            <a:xfrm>
              <a:off x="3769057" y="5243016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21" name="矩形 20"/>
            <p:cNvSpPr/>
            <p:nvPr/>
          </p:nvSpPr>
          <p:spPr bwMode="auto">
            <a:xfrm>
              <a:off x="3042744" y="5993643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税务</a:t>
              </a:r>
            </a:p>
          </p:txBody>
        </p:sp>
        <p:cxnSp>
          <p:nvCxnSpPr>
            <p:cNvPr id="22" name="直接箭头连接符 21"/>
            <p:cNvCxnSpPr>
              <a:stCxn id="17" idx="2"/>
              <a:endCxn id="21" idx="0"/>
            </p:cNvCxnSpPr>
            <p:nvPr/>
          </p:nvCxnSpPr>
          <p:spPr bwMode="auto">
            <a:xfrm flipH="1">
              <a:off x="3438788" y="5556914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圆角矩形 22"/>
            <p:cNvSpPr/>
            <p:nvPr/>
          </p:nvSpPr>
          <p:spPr bwMode="auto">
            <a:xfrm>
              <a:off x="4287672" y="4860878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 dirty="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24" name="TextBox 18"/>
            <p:cNvSpPr txBox="1"/>
            <p:nvPr/>
          </p:nvSpPr>
          <p:spPr>
            <a:xfrm>
              <a:off x="4574275" y="4860877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前置机</a:t>
              </a:r>
            </a:p>
          </p:txBody>
        </p:sp>
        <p:sp>
          <p:nvSpPr>
            <p:cNvPr id="25" name="椭圆 24"/>
            <p:cNvSpPr/>
            <p:nvPr/>
          </p:nvSpPr>
          <p:spPr bwMode="auto">
            <a:xfrm>
              <a:off x="4342262" y="5215721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26" name="流程图: 磁盘 25"/>
            <p:cNvSpPr/>
            <p:nvPr/>
          </p:nvSpPr>
          <p:spPr bwMode="auto">
            <a:xfrm>
              <a:off x="5338549" y="5229368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4612236" y="5979995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工商</a:t>
              </a:r>
            </a:p>
          </p:txBody>
        </p:sp>
        <p:cxnSp>
          <p:nvCxnSpPr>
            <p:cNvPr id="28" name="直接箭头连接符 27"/>
            <p:cNvCxnSpPr>
              <a:stCxn id="23" idx="2"/>
              <a:endCxn id="27" idx="0"/>
            </p:cNvCxnSpPr>
            <p:nvPr/>
          </p:nvCxnSpPr>
          <p:spPr bwMode="auto">
            <a:xfrm flipH="1">
              <a:off x="5008280" y="5543266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9" name="矩形 28"/>
            <p:cNvSpPr/>
            <p:nvPr/>
          </p:nvSpPr>
          <p:spPr bwMode="auto">
            <a:xfrm>
              <a:off x="1132121" y="2647665"/>
              <a:ext cx="6408712" cy="1859631"/>
            </a:xfrm>
            <a:prstGeom prst="rect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schemeClr val="tx2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30" name="左右箭头 29"/>
            <p:cNvSpPr/>
            <p:nvPr/>
          </p:nvSpPr>
          <p:spPr bwMode="auto">
            <a:xfrm rot="5400000">
              <a:off x="1651380" y="4572001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1" name="左右箭头 30"/>
            <p:cNvSpPr/>
            <p:nvPr/>
          </p:nvSpPr>
          <p:spPr bwMode="auto">
            <a:xfrm rot="5400000">
              <a:off x="3291386" y="4587924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2" name="左右箭头 31"/>
            <p:cNvSpPr/>
            <p:nvPr/>
          </p:nvSpPr>
          <p:spPr bwMode="auto">
            <a:xfrm rot="5400000">
              <a:off x="4860878" y="4560629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5515970" y="2772771"/>
              <a:ext cx="1894764" cy="88483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4" name="TextBox 43"/>
            <p:cNvSpPr txBox="1"/>
            <p:nvPr/>
          </p:nvSpPr>
          <p:spPr>
            <a:xfrm>
              <a:off x="5820765" y="2777319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总线管理</a:t>
              </a:r>
            </a:p>
          </p:txBody>
        </p:sp>
        <p:sp>
          <p:nvSpPr>
            <p:cNvPr id="35" name="圆角矩形 34"/>
            <p:cNvSpPr/>
            <p:nvPr/>
          </p:nvSpPr>
          <p:spPr bwMode="auto">
            <a:xfrm>
              <a:off x="5679743" y="3086669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监控服务</a:t>
              </a:r>
            </a:p>
          </p:txBody>
        </p:sp>
        <p:sp>
          <p:nvSpPr>
            <p:cNvPr id="36" name="圆角矩形 35"/>
            <p:cNvSpPr/>
            <p:nvPr/>
          </p:nvSpPr>
          <p:spPr bwMode="auto">
            <a:xfrm>
              <a:off x="5682018" y="337554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资源目录</a:t>
              </a:r>
            </a:p>
          </p:txBody>
        </p:sp>
        <p:sp>
          <p:nvSpPr>
            <p:cNvPr id="37" name="圆角矩形 36"/>
            <p:cNvSpPr/>
            <p:nvPr/>
          </p:nvSpPr>
          <p:spPr bwMode="auto">
            <a:xfrm>
              <a:off x="6569122" y="308894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数据查询</a:t>
              </a:r>
            </a:p>
          </p:txBody>
        </p:sp>
        <p:sp>
          <p:nvSpPr>
            <p:cNvPr id="38" name="圆角矩形 37"/>
            <p:cNvSpPr/>
            <p:nvPr/>
          </p:nvSpPr>
          <p:spPr bwMode="auto">
            <a:xfrm>
              <a:off x="6571397" y="3377820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综合报表</a:t>
              </a:r>
            </a:p>
          </p:txBody>
        </p:sp>
        <p:sp>
          <p:nvSpPr>
            <p:cNvPr id="39" name="流程图: 磁盘 38"/>
            <p:cNvSpPr/>
            <p:nvPr/>
          </p:nvSpPr>
          <p:spPr bwMode="auto">
            <a:xfrm>
              <a:off x="5527341" y="3998794"/>
              <a:ext cx="368490" cy="341194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40" name="流程图: 磁盘 39"/>
            <p:cNvSpPr/>
            <p:nvPr/>
          </p:nvSpPr>
          <p:spPr bwMode="auto">
            <a:xfrm>
              <a:off x="6293887" y="4014716"/>
              <a:ext cx="461750" cy="297977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cxnSp>
          <p:nvCxnSpPr>
            <p:cNvPr id="41" name="直接连接符 40"/>
            <p:cNvCxnSpPr>
              <a:endCxn id="39" idx="2"/>
            </p:cNvCxnSpPr>
            <p:nvPr/>
          </p:nvCxnSpPr>
          <p:spPr bwMode="auto">
            <a:xfrm flipV="1">
              <a:off x="5227090" y="4169391"/>
              <a:ext cx="30025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直接连接符 41"/>
            <p:cNvCxnSpPr>
              <a:stCxn id="39" idx="1"/>
            </p:cNvCxnSpPr>
            <p:nvPr/>
          </p:nvCxnSpPr>
          <p:spPr bwMode="auto">
            <a:xfrm flipV="1">
              <a:off x="5711586" y="3657600"/>
              <a:ext cx="6824" cy="3411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圆角矩形 42"/>
            <p:cNvSpPr/>
            <p:nvPr/>
          </p:nvSpPr>
          <p:spPr bwMode="auto">
            <a:xfrm>
              <a:off x="5540989" y="3759959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交换数据区</a:t>
              </a:r>
            </a:p>
          </p:txBody>
        </p:sp>
        <p:cxnSp>
          <p:nvCxnSpPr>
            <p:cNvPr id="44" name="直接连接符 43"/>
            <p:cNvCxnSpPr/>
            <p:nvPr/>
          </p:nvCxnSpPr>
          <p:spPr bwMode="auto">
            <a:xfrm flipV="1">
              <a:off x="6532724" y="3687170"/>
              <a:ext cx="6824" cy="3411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" name="圆角矩形 44"/>
            <p:cNvSpPr/>
            <p:nvPr/>
          </p:nvSpPr>
          <p:spPr bwMode="auto">
            <a:xfrm>
              <a:off x="6580495" y="3734938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基础数据区</a:t>
              </a:r>
            </a:p>
          </p:txBody>
        </p:sp>
        <p:sp>
          <p:nvSpPr>
            <p:cNvPr id="46" name="矩形 45"/>
            <p:cNvSpPr/>
            <p:nvPr/>
          </p:nvSpPr>
          <p:spPr bwMode="auto">
            <a:xfrm>
              <a:off x="1255594" y="2756847"/>
              <a:ext cx="4121624" cy="162408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47" name="TextBox 29"/>
            <p:cNvSpPr txBox="1"/>
            <p:nvPr/>
          </p:nvSpPr>
          <p:spPr>
            <a:xfrm>
              <a:off x="2638563" y="276139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政务服务总线</a:t>
              </a:r>
            </a:p>
          </p:txBody>
        </p:sp>
        <p:sp>
          <p:nvSpPr>
            <p:cNvPr id="48" name="圆角矩形 47"/>
            <p:cNvSpPr/>
            <p:nvPr/>
          </p:nvSpPr>
          <p:spPr bwMode="auto">
            <a:xfrm>
              <a:off x="1514901" y="319357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数据路由</a:t>
              </a:r>
            </a:p>
          </p:txBody>
        </p:sp>
        <p:sp>
          <p:nvSpPr>
            <p:cNvPr id="49" name="圆角矩形 48"/>
            <p:cNvSpPr/>
            <p:nvPr/>
          </p:nvSpPr>
          <p:spPr bwMode="auto">
            <a:xfrm>
              <a:off x="1517176" y="355069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服务封装</a:t>
              </a:r>
            </a:p>
          </p:txBody>
        </p:sp>
        <p:sp>
          <p:nvSpPr>
            <p:cNvPr id="50" name="圆角矩形 49"/>
            <p:cNvSpPr/>
            <p:nvPr/>
          </p:nvSpPr>
          <p:spPr bwMode="auto">
            <a:xfrm>
              <a:off x="1517176" y="3919182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消息流程</a:t>
              </a:r>
            </a:p>
          </p:txBody>
        </p:sp>
        <p:sp>
          <p:nvSpPr>
            <p:cNvPr id="51" name="圆角矩形 50"/>
            <p:cNvSpPr/>
            <p:nvPr/>
          </p:nvSpPr>
          <p:spPr bwMode="auto">
            <a:xfrm>
              <a:off x="2404280" y="3195850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格式转换</a:t>
              </a:r>
            </a:p>
          </p:txBody>
        </p:sp>
        <p:sp>
          <p:nvSpPr>
            <p:cNvPr id="52" name="圆角矩形 51"/>
            <p:cNvSpPr/>
            <p:nvPr/>
          </p:nvSpPr>
          <p:spPr bwMode="auto">
            <a:xfrm>
              <a:off x="2406555" y="355296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服务调用</a:t>
              </a:r>
            </a:p>
          </p:txBody>
        </p:sp>
        <p:sp>
          <p:nvSpPr>
            <p:cNvPr id="53" name="圆角矩形 52"/>
            <p:cNvSpPr/>
            <p:nvPr/>
          </p:nvSpPr>
          <p:spPr bwMode="auto">
            <a:xfrm>
              <a:off x="2406555" y="392145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安全接入</a:t>
              </a:r>
            </a:p>
          </p:txBody>
        </p:sp>
        <p:sp>
          <p:nvSpPr>
            <p:cNvPr id="54" name="圆角矩形 53"/>
            <p:cNvSpPr/>
            <p:nvPr/>
          </p:nvSpPr>
          <p:spPr bwMode="auto">
            <a:xfrm>
              <a:off x="3305033" y="3195851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消息映射</a:t>
              </a:r>
            </a:p>
          </p:txBody>
        </p:sp>
        <p:sp>
          <p:nvSpPr>
            <p:cNvPr id="55" name="圆角矩形 54"/>
            <p:cNvSpPr/>
            <p:nvPr/>
          </p:nvSpPr>
          <p:spPr bwMode="auto">
            <a:xfrm>
              <a:off x="3307308" y="3552968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应用接口</a:t>
              </a:r>
            </a:p>
          </p:txBody>
        </p:sp>
        <p:sp>
          <p:nvSpPr>
            <p:cNvPr id="56" name="圆角矩形 55"/>
            <p:cNvSpPr/>
            <p:nvPr/>
          </p:nvSpPr>
          <p:spPr bwMode="auto">
            <a:xfrm>
              <a:off x="3307308" y="392145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可靠传输</a:t>
              </a:r>
            </a:p>
          </p:txBody>
        </p:sp>
        <p:sp>
          <p:nvSpPr>
            <p:cNvPr id="57" name="圆角矩形 56"/>
            <p:cNvSpPr/>
            <p:nvPr/>
          </p:nvSpPr>
          <p:spPr bwMode="auto">
            <a:xfrm>
              <a:off x="4233080" y="3195851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数据传输</a:t>
              </a:r>
            </a:p>
          </p:txBody>
        </p:sp>
        <p:sp>
          <p:nvSpPr>
            <p:cNvPr id="58" name="圆角矩形 57"/>
            <p:cNvSpPr/>
            <p:nvPr/>
          </p:nvSpPr>
          <p:spPr bwMode="auto">
            <a:xfrm>
              <a:off x="4235355" y="3552968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数据访问</a:t>
              </a:r>
            </a:p>
          </p:txBody>
        </p:sp>
        <p:sp>
          <p:nvSpPr>
            <p:cNvPr id="59" name="圆角矩形 58"/>
            <p:cNvSpPr/>
            <p:nvPr/>
          </p:nvSpPr>
          <p:spPr bwMode="auto">
            <a:xfrm>
              <a:off x="4235355" y="392145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通信协议</a:t>
              </a:r>
            </a:p>
          </p:txBody>
        </p:sp>
        <p:sp>
          <p:nvSpPr>
            <p:cNvPr id="60" name="圆角矩形 59"/>
            <p:cNvSpPr/>
            <p:nvPr/>
          </p:nvSpPr>
          <p:spPr bwMode="auto">
            <a:xfrm>
              <a:off x="6582770" y="3887338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业务支撑区</a:t>
              </a:r>
            </a:p>
          </p:txBody>
        </p:sp>
        <p:sp>
          <p:nvSpPr>
            <p:cNvPr id="61" name="圆角矩形 60"/>
            <p:cNvSpPr/>
            <p:nvPr/>
          </p:nvSpPr>
          <p:spPr bwMode="auto">
            <a:xfrm>
              <a:off x="6582769" y="4037464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决策数据区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5072413" y="4226256"/>
              <a:ext cx="13329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交换库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5879905" y="4214882"/>
              <a:ext cx="13329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业务库</a:t>
              </a:r>
            </a:p>
          </p:txBody>
        </p:sp>
        <p:sp>
          <p:nvSpPr>
            <p:cNvPr id="64" name="TextBox 65"/>
            <p:cNvSpPr txBox="1"/>
            <p:nvPr/>
          </p:nvSpPr>
          <p:spPr>
            <a:xfrm>
              <a:off x="7629093" y="317992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管理员</a:t>
              </a:r>
            </a:p>
          </p:txBody>
        </p:sp>
        <p:cxnSp>
          <p:nvCxnSpPr>
            <p:cNvPr id="65" name="直接连接符 64"/>
            <p:cNvCxnSpPr>
              <a:endCxn id="64" idx="0"/>
            </p:cNvCxnSpPr>
            <p:nvPr/>
          </p:nvCxnSpPr>
          <p:spPr bwMode="auto">
            <a:xfrm>
              <a:off x="7492621" y="3111690"/>
              <a:ext cx="80293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66" name="Picture 19" descr="User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36561" y="2931446"/>
              <a:ext cx="301938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矩形 66"/>
            <p:cNvSpPr/>
            <p:nvPr/>
          </p:nvSpPr>
          <p:spPr bwMode="auto">
            <a:xfrm>
              <a:off x="1178254" y="1260144"/>
              <a:ext cx="1894764" cy="88483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68" name="TextBox 73"/>
            <p:cNvSpPr txBox="1"/>
            <p:nvPr/>
          </p:nvSpPr>
          <p:spPr>
            <a:xfrm>
              <a:off x="1483049" y="1264692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协同办公</a:t>
              </a:r>
            </a:p>
          </p:txBody>
        </p:sp>
        <p:sp>
          <p:nvSpPr>
            <p:cNvPr id="69" name="圆角矩形 68"/>
            <p:cNvSpPr/>
            <p:nvPr/>
          </p:nvSpPr>
          <p:spPr bwMode="auto">
            <a:xfrm>
              <a:off x="1342027" y="1574042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公文交换</a:t>
              </a:r>
            </a:p>
          </p:txBody>
        </p:sp>
        <p:sp>
          <p:nvSpPr>
            <p:cNvPr id="70" name="圆角矩形 69"/>
            <p:cNvSpPr/>
            <p:nvPr/>
          </p:nvSpPr>
          <p:spPr bwMode="auto">
            <a:xfrm>
              <a:off x="1344302" y="1862919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办公系统</a:t>
              </a:r>
            </a:p>
          </p:txBody>
        </p:sp>
        <p:sp>
          <p:nvSpPr>
            <p:cNvPr id="71" name="圆角矩形 70"/>
            <p:cNvSpPr/>
            <p:nvPr/>
          </p:nvSpPr>
          <p:spPr bwMode="auto">
            <a:xfrm>
              <a:off x="2231406" y="157631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行政审批</a:t>
              </a:r>
            </a:p>
          </p:txBody>
        </p:sp>
        <p:sp>
          <p:nvSpPr>
            <p:cNvPr id="72" name="圆角矩形 71"/>
            <p:cNvSpPr/>
            <p:nvPr/>
          </p:nvSpPr>
          <p:spPr bwMode="auto">
            <a:xfrm>
              <a:off x="2233681" y="186519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行政执法</a:t>
              </a:r>
            </a:p>
          </p:txBody>
        </p:sp>
        <p:sp>
          <p:nvSpPr>
            <p:cNvPr id="73" name="矩形 72"/>
            <p:cNvSpPr/>
            <p:nvPr/>
          </p:nvSpPr>
          <p:spPr bwMode="auto">
            <a:xfrm>
              <a:off x="3173098" y="1262419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74" name="矩形 73"/>
            <p:cNvSpPr/>
            <p:nvPr/>
          </p:nvSpPr>
          <p:spPr bwMode="auto">
            <a:xfrm>
              <a:off x="3707629" y="193343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75" name="矩形 74"/>
            <p:cNvSpPr/>
            <p:nvPr/>
          </p:nvSpPr>
          <p:spPr bwMode="auto">
            <a:xfrm>
              <a:off x="4840388" y="193343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76" name="TextBox 88"/>
            <p:cNvSpPr txBox="1"/>
            <p:nvPr/>
          </p:nvSpPr>
          <p:spPr>
            <a:xfrm>
              <a:off x="2972926" y="1294262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金保工程</a:t>
              </a:r>
            </a:p>
          </p:txBody>
        </p:sp>
        <p:sp>
          <p:nvSpPr>
            <p:cNvPr id="77" name="TextBox 89"/>
            <p:cNvSpPr txBox="1"/>
            <p:nvPr/>
          </p:nvSpPr>
          <p:spPr>
            <a:xfrm>
              <a:off x="3521111" y="196527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综合治税</a:t>
              </a:r>
            </a:p>
          </p:txBody>
        </p:sp>
        <p:sp>
          <p:nvSpPr>
            <p:cNvPr id="78" name="TextBox 90"/>
            <p:cNvSpPr txBox="1"/>
            <p:nvPr/>
          </p:nvSpPr>
          <p:spPr>
            <a:xfrm>
              <a:off x="4082943" y="1271516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诚信体系</a:t>
              </a:r>
            </a:p>
          </p:txBody>
        </p:sp>
        <p:sp>
          <p:nvSpPr>
            <p:cNvPr id="79" name="TextBox 91"/>
            <p:cNvSpPr txBox="1"/>
            <p:nvPr/>
          </p:nvSpPr>
          <p:spPr>
            <a:xfrm>
              <a:off x="4658425" y="1942531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应急指挥</a:t>
              </a:r>
            </a:p>
          </p:txBody>
        </p:sp>
      </p:grpSp>
      <p:grpSp>
        <p:nvGrpSpPr>
          <p:cNvPr id="80" name="Group 87"/>
          <p:cNvGrpSpPr>
            <a:grpSpLocks/>
          </p:cNvGrpSpPr>
          <p:nvPr/>
        </p:nvGrpSpPr>
        <p:grpSpPr bwMode="auto">
          <a:xfrm rot="900000">
            <a:off x="8020335" y="1091821"/>
            <a:ext cx="1787856" cy="1120078"/>
            <a:chOff x="0" y="0"/>
            <a:chExt cx="966" cy="891"/>
          </a:xfrm>
          <a:scene3d>
            <a:camera prst="orthographicFront">
              <a:rot lat="1681459" lon="1367754" rev="670213"/>
            </a:camera>
            <a:lightRig rig="threePt" dir="t"/>
          </a:scene3d>
        </p:grpSpPr>
        <p:pic>
          <p:nvPicPr>
            <p:cNvPr id="81" name="Picture 88" descr="block_yellow2"/>
            <p:cNvPicPr>
              <a:picLocks noChangeAspect="1" noChangeArrowheads="1"/>
            </p:cNvPicPr>
            <p:nvPr/>
          </p:nvPicPr>
          <p:blipFill>
            <a:blip r:embed="rId3" cstate="print">
              <a:lum bright="-4000" contrast="20000"/>
            </a:blip>
            <a:srcRect/>
            <a:stretch>
              <a:fillRect/>
            </a:stretch>
          </p:blipFill>
          <p:spPr bwMode="auto">
            <a:xfrm>
              <a:off x="0" y="611"/>
              <a:ext cx="280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89" descr="block_oracler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6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9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6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9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73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5" name="Group 92"/>
            <p:cNvGrpSpPr>
              <a:grpSpLocks/>
            </p:cNvGrpSpPr>
            <p:nvPr/>
          </p:nvGrpSpPr>
          <p:grpSpPr bwMode="auto">
            <a:xfrm>
              <a:off x="121" y="375"/>
              <a:ext cx="712" cy="291"/>
              <a:chOff x="0" y="0"/>
              <a:chExt cx="650" cy="291"/>
            </a:xfrm>
          </p:grpSpPr>
          <p:sp>
            <p:nvSpPr>
              <p:cNvPr id="98" name="AutoShape 9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9" name="AutoShape 94"/>
              <p:cNvSpPr>
                <a:spLocks noChangeArrowheads="1"/>
              </p:cNvSpPr>
              <p:nvPr/>
            </p:nvSpPr>
            <p:spPr bwMode="auto">
              <a:xfrm>
                <a:off x="198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00" name="AutoShape 95"/>
              <p:cNvSpPr>
                <a:spLocks noChangeArrowheads="1"/>
              </p:cNvSpPr>
              <p:nvPr/>
            </p:nvSpPr>
            <p:spPr bwMode="auto">
              <a:xfrm>
                <a:off x="397" y="0"/>
                <a:ext cx="54" cy="291"/>
              </a:xfrm>
              <a:prstGeom prst="can">
                <a:avLst>
                  <a:gd name="adj" fmla="val 45257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01" name="AutoShape 96"/>
              <p:cNvSpPr>
                <a:spLocks noChangeArrowheads="1"/>
              </p:cNvSpPr>
              <p:nvPr/>
            </p:nvSpPr>
            <p:spPr bwMode="auto">
              <a:xfrm>
                <a:off x="597" y="0"/>
                <a:ext cx="53" cy="291"/>
              </a:xfrm>
              <a:prstGeom prst="can">
                <a:avLst>
                  <a:gd name="adj" fmla="val 5866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</p:grpSp>
        <p:grpSp>
          <p:nvGrpSpPr>
            <p:cNvPr id="86" name="Group 97"/>
            <p:cNvGrpSpPr>
              <a:grpSpLocks/>
            </p:cNvGrpSpPr>
            <p:nvPr/>
          </p:nvGrpSpPr>
          <p:grpSpPr bwMode="auto">
            <a:xfrm>
              <a:off x="27" y="253"/>
              <a:ext cx="939" cy="413"/>
              <a:chOff x="0" y="-128"/>
              <a:chExt cx="939" cy="454"/>
            </a:xfrm>
          </p:grpSpPr>
          <p:sp>
            <p:nvSpPr>
              <p:cNvPr id="96" name="AutoShape 98"/>
              <p:cNvSpPr>
                <a:spLocks noChangeArrowheads="1"/>
              </p:cNvSpPr>
              <p:nvPr/>
            </p:nvSpPr>
            <p:spPr bwMode="auto">
              <a:xfrm rot="5400000">
                <a:off x="371" y="-371"/>
                <a:ext cx="198" cy="939"/>
              </a:xfrm>
              <a:prstGeom prst="can">
                <a:avLst>
                  <a:gd name="adj" fmla="val 4847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rot="10800000" vert="eaVert"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7" name="Oval 99"/>
              <p:cNvSpPr>
                <a:spLocks noChangeArrowheads="1"/>
              </p:cNvSpPr>
              <p:nvPr/>
            </p:nvSpPr>
            <p:spPr bwMode="auto">
              <a:xfrm>
                <a:off x="844" y="-128"/>
                <a:ext cx="93" cy="45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chemeClr val="bg2">
                      <a:alpha val="7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7" name="Group 100"/>
            <p:cNvGrpSpPr>
              <a:grpSpLocks/>
            </p:cNvGrpSpPr>
            <p:nvPr/>
          </p:nvGrpSpPr>
          <p:grpSpPr bwMode="auto">
            <a:xfrm>
              <a:off x="102" y="119"/>
              <a:ext cx="712" cy="291"/>
              <a:chOff x="0" y="0"/>
              <a:chExt cx="650" cy="291"/>
            </a:xfrm>
          </p:grpSpPr>
          <p:sp>
            <p:nvSpPr>
              <p:cNvPr id="92" name="AutoShape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3" name="AutoShape 102"/>
              <p:cNvSpPr>
                <a:spLocks noChangeArrowheads="1"/>
              </p:cNvSpPr>
              <p:nvPr/>
            </p:nvSpPr>
            <p:spPr bwMode="auto">
              <a:xfrm>
                <a:off x="198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4" name="AutoShape 103"/>
              <p:cNvSpPr>
                <a:spLocks noChangeArrowheads="1"/>
              </p:cNvSpPr>
              <p:nvPr/>
            </p:nvSpPr>
            <p:spPr bwMode="auto">
              <a:xfrm>
                <a:off x="397" y="0"/>
                <a:ext cx="54" cy="291"/>
              </a:xfrm>
              <a:prstGeom prst="can">
                <a:avLst>
                  <a:gd name="adj" fmla="val 45257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5" name="AutoShape 104"/>
              <p:cNvSpPr>
                <a:spLocks noChangeArrowheads="1"/>
              </p:cNvSpPr>
              <p:nvPr/>
            </p:nvSpPr>
            <p:spPr bwMode="auto">
              <a:xfrm>
                <a:off x="597" y="0"/>
                <a:ext cx="53" cy="291"/>
              </a:xfrm>
              <a:prstGeom prst="can">
                <a:avLst>
                  <a:gd name="adj" fmla="val 5866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</p:grpSp>
        <p:pic>
          <p:nvPicPr>
            <p:cNvPr id="88" name="Picture 10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106" descr="block_yellow2"/>
            <p:cNvPicPr>
              <a:picLocks noChangeAspect="1" noChangeArrowheads="1"/>
            </p:cNvPicPr>
            <p:nvPr/>
          </p:nvPicPr>
          <p:blipFill>
            <a:blip r:embed="rId3" cstate="print">
              <a:lum bright="-4000" contrast="20000"/>
            </a:blip>
            <a:srcRect/>
            <a:stretch>
              <a:fillRect/>
            </a:stretch>
          </p:blipFill>
          <p:spPr bwMode="auto">
            <a:xfrm>
              <a:off x="655" y="0"/>
              <a:ext cx="280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10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9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108" descr="block_oracler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7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" name="TextBox 116"/>
          <p:cNvSpPr txBox="1"/>
          <p:nvPr/>
        </p:nvSpPr>
        <p:spPr>
          <a:xfrm>
            <a:off x="7692788" y="4640239"/>
            <a:ext cx="233376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实现政府各职能部门之间的数据共享与交换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实现各职能部门与政务平台数据共享与交换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内外网数据交换</a:t>
            </a:r>
          </a:p>
        </p:txBody>
      </p:sp>
      <p:sp>
        <p:nvSpPr>
          <p:cNvPr id="103" name="矩形 102"/>
          <p:cNvSpPr/>
          <p:nvPr/>
        </p:nvSpPr>
        <p:spPr bwMode="auto">
          <a:xfrm>
            <a:off x="1642275" y="3120790"/>
            <a:ext cx="632353" cy="78247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100806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外网网站</a:t>
            </a:r>
          </a:p>
        </p:txBody>
      </p:sp>
      <p:sp>
        <p:nvSpPr>
          <p:cNvPr id="104" name="左右箭头 103"/>
          <p:cNvSpPr/>
          <p:nvPr/>
        </p:nvSpPr>
        <p:spPr bwMode="auto">
          <a:xfrm>
            <a:off x="2304199" y="3427866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23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323243" y="313579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</a:t>
            </a:r>
            <a:r>
              <a:rPr lang="en-US" altLang="zh-CN" dirty="0"/>
              <a:t>——</a:t>
            </a:r>
            <a:r>
              <a:rPr lang="zh-CN" altLang="en-US" dirty="0"/>
              <a:t>服务集成平台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4" name="矩形 3"/>
          <p:cNvSpPr/>
          <p:nvPr/>
        </p:nvSpPr>
        <p:spPr bwMode="auto">
          <a:xfrm>
            <a:off x="1811783" y="4463296"/>
            <a:ext cx="7689822" cy="199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CCFF"/>
            </a:solidFill>
            <a:prstDash val="solid"/>
            <a:miter lim="800000"/>
            <a:headEnd/>
            <a:tailEnd/>
          </a:ln>
        </p:spPr>
        <p:txBody>
          <a:bodyPr vert="horz"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应用运行平台</a:t>
            </a:r>
          </a:p>
        </p:txBody>
      </p:sp>
      <p:sp>
        <p:nvSpPr>
          <p:cNvPr id="5" name="矩形 4"/>
          <p:cNvSpPr/>
          <p:nvPr/>
        </p:nvSpPr>
        <p:spPr bwMode="auto">
          <a:xfrm>
            <a:off x="1811783" y="2767606"/>
            <a:ext cx="7689822" cy="16021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CCFF"/>
            </a:solidFill>
            <a:prstDash val="solid"/>
            <a:miter lim="800000"/>
            <a:headEnd/>
            <a:tailEnd/>
          </a:ln>
        </p:spPr>
        <p:txBody>
          <a:bodyPr vert="horz"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服务集成平台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300805" y="3955769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任务调度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300805" y="3784936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流程服务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300805" y="4129412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日志服务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164901" y="3962447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搜索服务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2300808" y="3247920"/>
            <a:ext cx="3685525" cy="3739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08063"/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2228797" y="6128956"/>
            <a:ext cx="7128792" cy="2709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数据存储服务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592855" y="6170952"/>
            <a:ext cx="763544" cy="186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HDFS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351707" y="6170952"/>
            <a:ext cx="757410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DB2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500415" y="6170952"/>
            <a:ext cx="864096" cy="186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latin typeface="微软雅黑" pitchFamily="34" charset="-122"/>
                <a:ea typeface="微软雅黑" pitchFamily="34" charset="-122"/>
              </a:rPr>
              <a:t>Hbase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345133" y="6170952"/>
            <a:ext cx="755872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LDAP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467968" y="2780929"/>
            <a:ext cx="2141631" cy="1726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Service Call  Client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035922" y="4538243"/>
            <a:ext cx="4367149" cy="19126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负载均衡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2300805" y="4844412"/>
            <a:ext cx="5868000" cy="1181532"/>
          </a:xfrm>
          <a:prstGeom prst="roundRect">
            <a:avLst>
              <a:gd name="adj" fmla="val 678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r>
              <a: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计算层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2787215" y="4991207"/>
            <a:ext cx="1129495" cy="962114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集群组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887401" y="5281869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2887401" y="5497790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8266310" y="4538242"/>
            <a:ext cx="1033662" cy="1502835"/>
            <a:chOff x="7585177" y="2772002"/>
            <a:chExt cx="1033662" cy="2701094"/>
          </a:xfrm>
        </p:grpSpPr>
        <p:sp>
          <p:nvSpPr>
            <p:cNvPr id="23" name="圆角矩形 22"/>
            <p:cNvSpPr/>
            <p:nvPr/>
          </p:nvSpPr>
          <p:spPr>
            <a:xfrm>
              <a:off x="7585177" y="2772002"/>
              <a:ext cx="1033662" cy="2701094"/>
            </a:xfrm>
            <a:prstGeom prst="roundRect">
              <a:avLst>
                <a:gd name="adj" fmla="val 10825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7708240" y="3926106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动态调度</a:t>
              </a: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7708240" y="4429491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实时监控</a:t>
              </a: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7708240" y="4932877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资源审计</a:t>
              </a: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7708240" y="2919334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用户管理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7708240" y="3422720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部署管理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>
            <a:off x="5357019" y="6170952"/>
            <a:ext cx="792088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MQ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2879715" y="5714181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4051633" y="4978669"/>
            <a:ext cx="1129495" cy="974652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集群组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4151819" y="5269331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4151819" y="5485253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4" name="圆角矩形 33"/>
          <p:cNvSpPr/>
          <p:nvPr/>
        </p:nvSpPr>
        <p:spPr>
          <a:xfrm>
            <a:off x="4144133" y="5701644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5" name="圆角矩形 34"/>
          <p:cNvSpPr/>
          <p:nvPr/>
        </p:nvSpPr>
        <p:spPr>
          <a:xfrm>
            <a:off x="5793196" y="4984758"/>
            <a:ext cx="1061369" cy="968565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集群组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5880955" y="5268170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7" name="圆角矩形 36"/>
          <p:cNvSpPr/>
          <p:nvPr/>
        </p:nvSpPr>
        <p:spPr>
          <a:xfrm>
            <a:off x="5880955" y="5484092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5873268" y="5700483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9" name="TextBox 79"/>
          <p:cNvSpPr txBox="1"/>
          <p:nvPr/>
        </p:nvSpPr>
        <p:spPr>
          <a:xfrm>
            <a:off x="5181128" y="5324540"/>
            <a:ext cx="56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…...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81"/>
          <p:cNvSpPr txBox="1"/>
          <p:nvPr/>
        </p:nvSpPr>
        <p:spPr>
          <a:xfrm>
            <a:off x="3423969" y="4816798"/>
            <a:ext cx="1109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Web</a:t>
            </a: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41" name="TextBox 82"/>
          <p:cNvSpPr txBox="1"/>
          <p:nvPr/>
        </p:nvSpPr>
        <p:spPr>
          <a:xfrm>
            <a:off x="5829197" y="4832126"/>
            <a:ext cx="1109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Alone</a:t>
            </a: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42" name="矩形 41"/>
          <p:cNvSpPr/>
          <p:nvPr/>
        </p:nvSpPr>
        <p:spPr>
          <a:xfrm>
            <a:off x="6981325" y="4994930"/>
            <a:ext cx="1080120" cy="4633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974883" y="5010891"/>
            <a:ext cx="1031803" cy="9857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Map/Reduce</a:t>
            </a:r>
            <a:endParaRPr lang="zh-CN" altLang="en-US" sz="1050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86"/>
          <p:cNvSpPr txBox="1"/>
          <p:nvPr/>
        </p:nvSpPr>
        <p:spPr>
          <a:xfrm>
            <a:off x="6940382" y="4762207"/>
            <a:ext cx="108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大数据计算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7053333" y="518618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7404746" y="518697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7240161" y="518618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7572791" y="518618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7058848" y="532042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7410261" y="532121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245676" y="532042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7578306" y="532042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981325" y="5489935"/>
            <a:ext cx="1080120" cy="4633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015827" y="5505897"/>
            <a:ext cx="973610" cy="133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流数据处理</a:t>
            </a:r>
          </a:p>
        </p:txBody>
      </p:sp>
      <p:sp>
        <p:nvSpPr>
          <p:cNvPr id="55" name="圆角矩形 54"/>
          <p:cNvSpPr/>
          <p:nvPr/>
        </p:nvSpPr>
        <p:spPr>
          <a:xfrm>
            <a:off x="7053333" y="568119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7404746" y="5681982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7240161" y="568119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7572791" y="568119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7058848" y="5815431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7410261" y="5816219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7245676" y="5815431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7578306" y="5815431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7744930" y="518452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7750445" y="5318760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7751450" y="5685516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7756965" y="5819753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4640556" y="3440559"/>
            <a:ext cx="832021" cy="1266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ESB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3164901" y="3784936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报表服务</a:t>
            </a:r>
          </a:p>
        </p:txBody>
      </p:sp>
      <p:sp>
        <p:nvSpPr>
          <p:cNvPr id="69" name="圆角矩形 68"/>
          <p:cNvSpPr/>
          <p:nvPr/>
        </p:nvSpPr>
        <p:spPr>
          <a:xfrm>
            <a:off x="3164901" y="4137655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规则服务</a:t>
            </a:r>
          </a:p>
        </p:txBody>
      </p:sp>
      <p:sp>
        <p:nvSpPr>
          <p:cNvPr id="70" name="矩形 69"/>
          <p:cNvSpPr/>
          <p:nvPr/>
        </p:nvSpPr>
        <p:spPr>
          <a:xfrm>
            <a:off x="4101005" y="3699348"/>
            <a:ext cx="2401526" cy="521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移动应用服务</a:t>
            </a:r>
            <a:endParaRPr lang="en-US" altLang="zh-CN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229751" y="3901789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IM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229751" y="4084711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LBS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711087" y="3901789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远程控制</a:t>
            </a:r>
          </a:p>
        </p:txBody>
      </p:sp>
      <p:sp>
        <p:nvSpPr>
          <p:cNvPr id="74" name="矩形 73"/>
          <p:cNvSpPr/>
          <p:nvPr/>
        </p:nvSpPr>
        <p:spPr>
          <a:xfrm>
            <a:off x="4966643" y="3901789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流媒体</a:t>
            </a:r>
          </a:p>
        </p:txBody>
      </p:sp>
      <p:sp>
        <p:nvSpPr>
          <p:cNvPr id="75" name="矩形 74"/>
          <p:cNvSpPr/>
          <p:nvPr/>
        </p:nvSpPr>
        <p:spPr>
          <a:xfrm>
            <a:off x="4966643" y="4084711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Push 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711087" y="4084711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同步</a:t>
            </a:r>
          </a:p>
        </p:txBody>
      </p:sp>
      <p:sp>
        <p:nvSpPr>
          <p:cNvPr id="77" name="圆角矩形 76"/>
          <p:cNvSpPr/>
          <p:nvPr/>
        </p:nvSpPr>
        <p:spPr>
          <a:xfrm>
            <a:off x="2516832" y="3431324"/>
            <a:ext cx="832021" cy="1266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err="1">
                <a:latin typeface="微软雅黑" pitchFamily="34" charset="-122"/>
                <a:ea typeface="微软雅黑" pitchFamily="34" charset="-122"/>
              </a:rPr>
              <a:t>RESTful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3587342" y="3437908"/>
            <a:ext cx="832021" cy="1266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RPC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6361799" y="2820512"/>
            <a:ext cx="3053173" cy="801358"/>
          </a:xfrm>
          <a:prstGeom prst="roundRect">
            <a:avLst>
              <a:gd name="adj" fmla="val 468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服务管理</a:t>
            </a:r>
          </a:p>
        </p:txBody>
      </p:sp>
      <p:sp>
        <p:nvSpPr>
          <p:cNvPr id="80" name="下箭头 79"/>
          <p:cNvSpPr/>
          <p:nvPr/>
        </p:nvSpPr>
        <p:spPr>
          <a:xfrm>
            <a:off x="4404074" y="3061820"/>
            <a:ext cx="166437" cy="13354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zh-CN" altLang="en-US" sz="105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6503719" y="3045378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服务注册</a:t>
            </a:r>
          </a:p>
        </p:txBody>
      </p:sp>
      <p:sp>
        <p:nvSpPr>
          <p:cNvPr id="82" name="圆角矩形 81"/>
          <p:cNvSpPr/>
          <p:nvPr/>
        </p:nvSpPr>
        <p:spPr>
          <a:xfrm>
            <a:off x="6503719" y="3400891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服务路由</a:t>
            </a:r>
          </a:p>
        </p:txBody>
      </p:sp>
      <p:sp>
        <p:nvSpPr>
          <p:cNvPr id="83" name="圆角矩形 82"/>
          <p:cNvSpPr/>
          <p:nvPr/>
        </p:nvSpPr>
        <p:spPr>
          <a:xfrm>
            <a:off x="6503719" y="3223134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服务调用</a:t>
            </a:r>
          </a:p>
        </p:txBody>
      </p:sp>
      <p:sp>
        <p:nvSpPr>
          <p:cNvPr id="84" name="圆角矩形 83"/>
          <p:cNvSpPr/>
          <p:nvPr/>
        </p:nvSpPr>
        <p:spPr>
          <a:xfrm>
            <a:off x="7484946" y="3037596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清单</a:t>
            </a:r>
          </a:p>
        </p:txBody>
      </p:sp>
      <p:sp>
        <p:nvSpPr>
          <p:cNvPr id="85" name="圆角矩形 84"/>
          <p:cNvSpPr/>
          <p:nvPr/>
        </p:nvSpPr>
        <p:spPr>
          <a:xfrm>
            <a:off x="7484946" y="3393110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信息同步</a:t>
            </a:r>
          </a:p>
        </p:txBody>
      </p:sp>
      <p:sp>
        <p:nvSpPr>
          <p:cNvPr id="86" name="圆角矩形 85"/>
          <p:cNvSpPr/>
          <p:nvPr/>
        </p:nvSpPr>
        <p:spPr>
          <a:xfrm>
            <a:off x="7484946" y="3215353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配置中心</a:t>
            </a:r>
          </a:p>
        </p:txBody>
      </p:sp>
      <p:sp>
        <p:nvSpPr>
          <p:cNvPr id="87" name="圆角矩形 86"/>
          <p:cNvSpPr/>
          <p:nvPr/>
        </p:nvSpPr>
        <p:spPr>
          <a:xfrm>
            <a:off x="8472390" y="3043956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访问控制</a:t>
            </a:r>
          </a:p>
        </p:txBody>
      </p:sp>
      <p:sp>
        <p:nvSpPr>
          <p:cNvPr id="88" name="圆角矩形 87"/>
          <p:cNvSpPr/>
          <p:nvPr/>
        </p:nvSpPr>
        <p:spPr>
          <a:xfrm>
            <a:off x="8472390" y="3399470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服务监控</a:t>
            </a:r>
          </a:p>
        </p:txBody>
      </p:sp>
      <p:sp>
        <p:nvSpPr>
          <p:cNvPr id="89" name="圆角矩形 88"/>
          <p:cNvSpPr/>
          <p:nvPr/>
        </p:nvSpPr>
        <p:spPr>
          <a:xfrm>
            <a:off x="8472390" y="3221713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访问日志</a:t>
            </a:r>
          </a:p>
        </p:txBody>
      </p:sp>
      <p:sp>
        <p:nvSpPr>
          <p:cNvPr id="90" name="左右箭头 89"/>
          <p:cNvSpPr/>
          <p:nvPr/>
        </p:nvSpPr>
        <p:spPr>
          <a:xfrm>
            <a:off x="6117232" y="2906835"/>
            <a:ext cx="212689" cy="86323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zh-CN" altLang="en-US" sz="105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576090" y="3747616"/>
            <a:ext cx="2838881" cy="5217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621742" y="3901790"/>
            <a:ext cx="1044000" cy="1312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网上审批</a:t>
            </a:r>
          </a:p>
        </p:txBody>
      </p:sp>
      <p:sp>
        <p:nvSpPr>
          <p:cNvPr id="93" name="矩形 92"/>
          <p:cNvSpPr/>
          <p:nvPr/>
        </p:nvSpPr>
        <p:spPr>
          <a:xfrm>
            <a:off x="6621742" y="4086965"/>
            <a:ext cx="1044000" cy="1312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政务信息</a:t>
            </a:r>
          </a:p>
        </p:txBody>
      </p:sp>
      <p:pic>
        <p:nvPicPr>
          <p:cNvPr id="9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38079" y="3329696"/>
            <a:ext cx="347662" cy="25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23161" y="2839289"/>
            <a:ext cx="347662" cy="25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矩形 95"/>
          <p:cNvSpPr/>
          <p:nvPr/>
        </p:nvSpPr>
        <p:spPr>
          <a:xfrm>
            <a:off x="7772455" y="3907160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政务查询</a:t>
            </a:r>
          </a:p>
        </p:txBody>
      </p:sp>
      <p:sp>
        <p:nvSpPr>
          <p:cNvPr id="97" name="矩形 96"/>
          <p:cNvSpPr/>
          <p:nvPr/>
        </p:nvSpPr>
        <p:spPr>
          <a:xfrm>
            <a:off x="7772455" y="4092336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公众服务</a:t>
            </a:r>
          </a:p>
        </p:txBody>
      </p:sp>
      <p:sp>
        <p:nvSpPr>
          <p:cNvPr id="98" name="矩形 97"/>
          <p:cNvSpPr/>
          <p:nvPr/>
        </p:nvSpPr>
        <p:spPr>
          <a:xfrm>
            <a:off x="8577315" y="3901788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邮件</a:t>
            </a:r>
          </a:p>
        </p:txBody>
      </p:sp>
      <p:sp>
        <p:nvSpPr>
          <p:cNvPr id="99" name="矩形 98"/>
          <p:cNvSpPr/>
          <p:nvPr/>
        </p:nvSpPr>
        <p:spPr>
          <a:xfrm>
            <a:off x="8577315" y="4086964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6708328" y="3645024"/>
            <a:ext cx="80021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政务服务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3542603" y="3140969"/>
            <a:ext cx="1404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08063"/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Service Server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下箭头 110"/>
          <p:cNvSpPr/>
          <p:nvPr/>
        </p:nvSpPr>
        <p:spPr>
          <a:xfrm rot="10800000">
            <a:off x="3215680" y="2329957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下箭头 110"/>
          <p:cNvSpPr/>
          <p:nvPr/>
        </p:nvSpPr>
        <p:spPr>
          <a:xfrm rot="10800000">
            <a:off x="8544272" y="2335233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下箭头 110"/>
          <p:cNvSpPr/>
          <p:nvPr/>
        </p:nvSpPr>
        <p:spPr>
          <a:xfrm rot="10800000">
            <a:off x="5010962" y="2335233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5" name="群組 132"/>
          <p:cNvGrpSpPr/>
          <p:nvPr/>
        </p:nvGrpSpPr>
        <p:grpSpPr>
          <a:xfrm>
            <a:off x="1919536" y="1183106"/>
            <a:ext cx="3409082" cy="1031340"/>
            <a:chOff x="38100" y="1141413"/>
            <a:chExt cx="5580063" cy="2819400"/>
          </a:xfrm>
        </p:grpSpPr>
        <p:sp>
          <p:nvSpPr>
            <p:cNvPr id="106" name="Oval 5"/>
            <p:cNvSpPr>
              <a:spLocks noChangeArrowheads="1"/>
            </p:cNvSpPr>
            <p:nvPr/>
          </p:nvSpPr>
          <p:spPr bwMode="auto">
            <a:xfrm>
              <a:off x="758825" y="1657350"/>
              <a:ext cx="3960813" cy="1871663"/>
            </a:xfrm>
            <a:prstGeom prst="ellipse">
              <a:avLst/>
            </a:prstGeom>
            <a:solidFill>
              <a:srgbClr val="A6735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政务</a:t>
              </a:r>
              <a:r>
                <a:rPr lang="zh-TW" altLang="en-US" sz="1400" b="1" dirty="0">
                  <a:latin typeface="微软雅黑" pitchFamily="34" charset="-122"/>
                  <a:ea typeface="微软雅黑" pitchFamily="34" charset="-122"/>
                </a:rPr>
                <a:t>应用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Oval 7"/>
            <p:cNvSpPr>
              <a:spLocks noChangeArrowheads="1"/>
            </p:cNvSpPr>
            <p:nvPr/>
          </p:nvSpPr>
          <p:spPr bwMode="gray">
            <a:xfrm>
              <a:off x="2082800" y="1709738"/>
              <a:ext cx="1081088" cy="72072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latinLnBrk="1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Oval 8"/>
            <p:cNvSpPr>
              <a:spLocks noChangeArrowheads="1"/>
            </p:cNvSpPr>
            <p:nvPr/>
          </p:nvSpPr>
          <p:spPr bwMode="gray">
            <a:xfrm>
              <a:off x="2920786" y="2748266"/>
              <a:ext cx="1285876" cy="684213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Oval 9"/>
            <p:cNvSpPr>
              <a:spLocks noChangeArrowheads="1"/>
            </p:cNvSpPr>
            <p:nvPr/>
          </p:nvSpPr>
          <p:spPr bwMode="gray">
            <a:xfrm>
              <a:off x="1190625" y="2665413"/>
              <a:ext cx="1152525" cy="709612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latinLnBrk="1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WordArt 6"/>
            <p:cNvSpPr>
              <a:spLocks noChangeArrowheads="1" noChangeShapeType="1" noTextEdit="1"/>
            </p:cNvSpPr>
            <p:nvPr/>
          </p:nvSpPr>
          <p:spPr bwMode="auto">
            <a:xfrm rot="316306">
              <a:off x="1227138" y="2876550"/>
              <a:ext cx="984250" cy="274638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35921" dir="2700000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pad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35921" dir="2700000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1" name="WordArt 7"/>
            <p:cNvSpPr>
              <a:spLocks noChangeArrowheads="1" noChangeShapeType="1" noTextEdit="1"/>
            </p:cNvSpPr>
            <p:nvPr/>
          </p:nvSpPr>
          <p:spPr bwMode="auto">
            <a:xfrm rot="21028328">
              <a:off x="2951163" y="2867025"/>
              <a:ext cx="933450" cy="247650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35921" dir="2700000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mobile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35921" dir="2700000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2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192338" y="1863725"/>
              <a:ext cx="863600" cy="360363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1954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45791" dir="3378596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PC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45791" dir="3378596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3" name="弧形 112"/>
            <p:cNvSpPr/>
            <p:nvPr/>
          </p:nvSpPr>
          <p:spPr>
            <a:xfrm rot="10800000">
              <a:off x="38100" y="1296988"/>
              <a:ext cx="5580063" cy="2663825"/>
            </a:xfrm>
            <a:prstGeom prst="arc">
              <a:avLst>
                <a:gd name="adj1" fmla="val 19536589"/>
                <a:gd name="adj2" fmla="val 1408574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弧形 113"/>
            <p:cNvSpPr/>
            <p:nvPr/>
          </p:nvSpPr>
          <p:spPr>
            <a:xfrm rot="10800000">
              <a:off x="38100" y="1296988"/>
              <a:ext cx="5580063" cy="2663825"/>
            </a:xfrm>
            <a:prstGeom prst="arc">
              <a:avLst>
                <a:gd name="adj1" fmla="val 2904157"/>
                <a:gd name="adj2" fmla="val 7056984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弧形 114"/>
            <p:cNvSpPr/>
            <p:nvPr/>
          </p:nvSpPr>
          <p:spPr>
            <a:xfrm rot="10800000">
              <a:off x="38100" y="1296988"/>
              <a:ext cx="5580063" cy="2627312"/>
            </a:xfrm>
            <a:prstGeom prst="arc">
              <a:avLst>
                <a:gd name="adj1" fmla="val 8988755"/>
                <a:gd name="adj2" fmla="val 11853747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椭圆 57"/>
            <p:cNvSpPr/>
            <p:nvPr/>
          </p:nvSpPr>
          <p:spPr>
            <a:xfrm>
              <a:off x="649288" y="1163849"/>
              <a:ext cx="1081087" cy="64769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>
                  <a:latin typeface="微软雅黑" pitchFamily="34" charset="-122"/>
                  <a:ea typeface="微软雅黑" pitchFamily="34" charset="-122"/>
                </a:rPr>
                <a:t>政府</a:t>
              </a:r>
            </a:p>
          </p:txBody>
        </p:sp>
        <p:sp>
          <p:nvSpPr>
            <p:cNvPr id="117" name="椭圆 58"/>
            <p:cNvSpPr/>
            <p:nvPr/>
          </p:nvSpPr>
          <p:spPr>
            <a:xfrm>
              <a:off x="3567113" y="1141413"/>
              <a:ext cx="1067696" cy="5905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>
                  <a:latin typeface="微软雅黑" pitchFamily="34" charset="-122"/>
                  <a:ea typeface="微软雅黑" pitchFamily="34" charset="-122"/>
                </a:rPr>
                <a:t>民众</a:t>
              </a:r>
            </a:p>
          </p:txBody>
        </p:sp>
        <p:sp>
          <p:nvSpPr>
            <p:cNvPr id="118" name="椭圆 59"/>
            <p:cNvSpPr/>
            <p:nvPr/>
          </p:nvSpPr>
          <p:spPr>
            <a:xfrm>
              <a:off x="4249738" y="3313113"/>
              <a:ext cx="1092257" cy="58419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>
                  <a:latin typeface="微软雅黑" pitchFamily="34" charset="-122"/>
                  <a:ea typeface="微软雅黑" pitchFamily="34" charset="-122"/>
                </a:rPr>
                <a:t>企业</a:t>
              </a:r>
            </a:p>
          </p:txBody>
        </p:sp>
        <p:cxnSp>
          <p:nvCxnSpPr>
            <p:cNvPr id="119" name="直接箭头连接符 60"/>
            <p:cNvCxnSpPr/>
            <p:nvPr/>
          </p:nvCxnSpPr>
          <p:spPr>
            <a:xfrm flipH="1">
              <a:off x="3738563" y="1706563"/>
              <a:ext cx="288925" cy="504825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61"/>
            <p:cNvCxnSpPr/>
            <p:nvPr/>
          </p:nvCxnSpPr>
          <p:spPr>
            <a:xfrm>
              <a:off x="4178300" y="2952750"/>
              <a:ext cx="396875" cy="360363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62"/>
            <p:cNvCxnSpPr/>
            <p:nvPr/>
          </p:nvCxnSpPr>
          <p:spPr>
            <a:xfrm>
              <a:off x="1449388" y="1755775"/>
              <a:ext cx="503237" cy="287338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弧形 121"/>
            <p:cNvSpPr/>
            <p:nvPr/>
          </p:nvSpPr>
          <p:spPr>
            <a:xfrm rot="10800000">
              <a:off x="38100" y="1296988"/>
              <a:ext cx="5580063" cy="2627312"/>
            </a:xfrm>
            <a:prstGeom prst="arc">
              <a:avLst>
                <a:gd name="adj1" fmla="val 13127750"/>
                <a:gd name="adj2" fmla="val 17417075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" name="椭圆 64"/>
            <p:cNvSpPr/>
            <p:nvPr/>
          </p:nvSpPr>
          <p:spPr>
            <a:xfrm>
              <a:off x="981015" y="3517899"/>
              <a:ext cx="1414372" cy="37941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800" b="1" dirty="0">
                  <a:latin typeface="微软雅黑" pitchFamily="34" charset="-122"/>
                  <a:ea typeface="微软雅黑" pitchFamily="34" charset="-122"/>
                </a:rPr>
                <a:t>公务员</a:t>
              </a:r>
            </a:p>
          </p:txBody>
        </p:sp>
        <p:cxnSp>
          <p:nvCxnSpPr>
            <p:cNvPr id="124" name="直接箭头连接符 65"/>
            <p:cNvCxnSpPr/>
            <p:nvPr/>
          </p:nvCxnSpPr>
          <p:spPr>
            <a:xfrm flipH="1">
              <a:off x="2144713" y="3316288"/>
              <a:ext cx="431800" cy="360362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群組 188"/>
          <p:cNvGrpSpPr/>
          <p:nvPr/>
        </p:nvGrpSpPr>
        <p:grpSpPr>
          <a:xfrm>
            <a:off x="5663953" y="1169458"/>
            <a:ext cx="2088232" cy="1378995"/>
            <a:chOff x="2425886" y="2250413"/>
            <a:chExt cx="3349241" cy="3123870"/>
          </a:xfrm>
        </p:grpSpPr>
        <p:sp>
          <p:nvSpPr>
            <p:cNvPr id="126" name="Oval 26"/>
            <p:cNvSpPr>
              <a:spLocks noChangeArrowheads="1"/>
            </p:cNvSpPr>
            <p:nvPr/>
          </p:nvSpPr>
          <p:spPr bwMode="auto">
            <a:xfrm>
              <a:off x="2801291" y="2451102"/>
              <a:ext cx="2632913" cy="2743200"/>
            </a:xfrm>
            <a:prstGeom prst="ellipse">
              <a:avLst/>
            </a:prstGeom>
            <a:noFill/>
            <a:ln w="15875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7" name="Rectangle 12"/>
            <p:cNvSpPr>
              <a:spLocks noChangeArrowheads="1"/>
            </p:cNvSpPr>
            <p:nvPr/>
          </p:nvSpPr>
          <p:spPr bwMode="auto">
            <a:xfrm>
              <a:off x="2734059" y="2681713"/>
              <a:ext cx="808240" cy="39466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在线咨询</a:t>
              </a:r>
            </a:p>
          </p:txBody>
        </p:sp>
        <p:sp>
          <p:nvSpPr>
            <p:cNvPr id="128" name="Rectangle 17"/>
            <p:cNvSpPr>
              <a:spLocks noChangeArrowheads="1"/>
            </p:cNvSpPr>
            <p:nvPr/>
          </p:nvSpPr>
          <p:spPr bwMode="auto">
            <a:xfrm>
              <a:off x="4937621" y="2780927"/>
              <a:ext cx="789339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表格下载</a:t>
              </a:r>
            </a:p>
          </p:txBody>
        </p:sp>
        <p:sp>
          <p:nvSpPr>
            <p:cNvPr id="129" name="Rectangle 14"/>
            <p:cNvSpPr>
              <a:spLocks noChangeArrowheads="1"/>
            </p:cNvSpPr>
            <p:nvPr/>
          </p:nvSpPr>
          <p:spPr bwMode="auto">
            <a:xfrm>
              <a:off x="2425886" y="3322983"/>
              <a:ext cx="1011227" cy="742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满意度调查</a:t>
              </a:r>
            </a:p>
          </p:txBody>
        </p:sp>
        <p:sp>
          <p:nvSpPr>
            <p:cNvPr id="130" name="Rectangle 20"/>
            <p:cNvSpPr>
              <a:spLocks noChangeArrowheads="1"/>
            </p:cNvSpPr>
            <p:nvPr/>
          </p:nvSpPr>
          <p:spPr bwMode="auto">
            <a:xfrm>
              <a:off x="4881996" y="4292773"/>
              <a:ext cx="893131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知识共享</a:t>
              </a:r>
            </a:p>
          </p:txBody>
        </p:sp>
        <p:sp>
          <p:nvSpPr>
            <p:cNvPr id="131" name="Rectangle 16"/>
            <p:cNvSpPr>
              <a:spLocks noChangeArrowheads="1"/>
            </p:cNvSpPr>
            <p:nvPr/>
          </p:nvSpPr>
          <p:spPr bwMode="auto">
            <a:xfrm>
              <a:off x="4881996" y="3572693"/>
              <a:ext cx="893131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行为分析</a:t>
              </a:r>
            </a:p>
          </p:txBody>
        </p:sp>
        <p:sp>
          <p:nvSpPr>
            <p:cNvPr id="132" name="Rectangle 15"/>
            <p:cNvSpPr>
              <a:spLocks noChangeArrowheads="1"/>
            </p:cNvSpPr>
            <p:nvPr/>
          </p:nvSpPr>
          <p:spPr bwMode="auto">
            <a:xfrm>
              <a:off x="2481707" y="4300517"/>
              <a:ext cx="1004772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服务反馈</a:t>
              </a:r>
            </a:p>
          </p:txBody>
        </p:sp>
        <p:sp>
          <p:nvSpPr>
            <p:cNvPr id="133" name="Rectangle 13"/>
            <p:cNvSpPr>
              <a:spLocks noChangeArrowheads="1"/>
            </p:cNvSpPr>
            <p:nvPr/>
          </p:nvSpPr>
          <p:spPr bwMode="auto">
            <a:xfrm>
              <a:off x="3447171" y="2250413"/>
              <a:ext cx="1328943" cy="45423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事物办理流程</a:t>
              </a:r>
            </a:p>
          </p:txBody>
        </p:sp>
        <p:sp>
          <p:nvSpPr>
            <p:cNvPr id="134" name="Rectangle 2"/>
            <p:cNvSpPr>
              <a:spLocks noChangeArrowheads="1"/>
            </p:cNvSpPr>
            <p:nvPr/>
          </p:nvSpPr>
          <p:spPr bwMode="auto">
            <a:xfrm rot="21568224">
              <a:off x="3324648" y="5017266"/>
              <a:ext cx="1653624" cy="35701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在线办理事物</a:t>
              </a:r>
            </a:p>
          </p:txBody>
        </p:sp>
      </p:grpSp>
      <p:grpSp>
        <p:nvGrpSpPr>
          <p:cNvPr id="135" name="群組 198"/>
          <p:cNvGrpSpPr/>
          <p:nvPr/>
        </p:nvGrpSpPr>
        <p:grpSpPr>
          <a:xfrm>
            <a:off x="6312024" y="1471138"/>
            <a:ext cx="864096" cy="784667"/>
            <a:chOff x="3779912" y="3140968"/>
            <a:chExt cx="1728192" cy="2012231"/>
          </a:xfrm>
        </p:grpSpPr>
        <p:sp>
          <p:nvSpPr>
            <p:cNvPr id="136" name="Rectangle 6"/>
            <p:cNvSpPr>
              <a:spLocks noChangeArrowheads="1"/>
            </p:cNvSpPr>
            <p:nvPr/>
          </p:nvSpPr>
          <p:spPr bwMode="auto">
            <a:xfrm>
              <a:off x="3779912" y="3140968"/>
              <a:ext cx="864096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社保</a:t>
              </a:r>
            </a:p>
          </p:txBody>
        </p:sp>
        <p:sp>
          <p:nvSpPr>
            <p:cNvPr id="137" name="Rectangle 6"/>
            <p:cNvSpPr>
              <a:spLocks noChangeArrowheads="1"/>
            </p:cNvSpPr>
            <p:nvPr/>
          </p:nvSpPr>
          <p:spPr bwMode="auto">
            <a:xfrm>
              <a:off x="3779912" y="3645024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公积金</a:t>
              </a:r>
            </a:p>
          </p:txBody>
        </p:sp>
        <p:sp>
          <p:nvSpPr>
            <p:cNvPr id="138" name="Rectangle 6"/>
            <p:cNvSpPr>
              <a:spLocks noChangeArrowheads="1"/>
            </p:cNvSpPr>
            <p:nvPr/>
          </p:nvSpPr>
          <p:spPr bwMode="auto">
            <a:xfrm>
              <a:off x="3779912" y="4149080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企业注册</a:t>
              </a:r>
            </a:p>
          </p:txBody>
        </p:sp>
        <p:sp>
          <p:nvSpPr>
            <p:cNvPr id="139" name="Rectangle 6"/>
            <p:cNvSpPr>
              <a:spLocks noChangeArrowheads="1"/>
            </p:cNvSpPr>
            <p:nvPr/>
          </p:nvSpPr>
          <p:spPr bwMode="auto">
            <a:xfrm>
              <a:off x="4644008" y="3140968"/>
              <a:ext cx="864096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医保</a:t>
              </a:r>
            </a:p>
          </p:txBody>
        </p:sp>
        <p:sp>
          <p:nvSpPr>
            <p:cNvPr id="140" name="Rectangle 6"/>
            <p:cNvSpPr>
              <a:spLocks noChangeArrowheads="1"/>
            </p:cNvSpPr>
            <p:nvPr/>
          </p:nvSpPr>
          <p:spPr bwMode="auto">
            <a:xfrm>
              <a:off x="3779912" y="4653136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税务申报</a:t>
              </a:r>
            </a:p>
          </p:txBody>
        </p:sp>
      </p:grpSp>
      <p:pic>
        <p:nvPicPr>
          <p:cNvPr id="141" name="圖片 206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68208" y="1255114"/>
            <a:ext cx="2160240" cy="1008112"/>
          </a:xfrm>
          <a:prstGeom prst="rect">
            <a:avLst/>
          </a:prstGeom>
        </p:spPr>
      </p:pic>
      <p:pic>
        <p:nvPicPr>
          <p:cNvPr id="14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52732" y="3796907"/>
            <a:ext cx="347662" cy="25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" name="左右箭头 142"/>
          <p:cNvSpPr/>
          <p:nvPr/>
        </p:nvSpPr>
        <p:spPr bwMode="auto">
          <a:xfrm>
            <a:off x="9357816" y="2871229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sp>
        <p:nvSpPr>
          <p:cNvPr id="144" name="左右箭头 143"/>
          <p:cNvSpPr/>
          <p:nvPr/>
        </p:nvSpPr>
        <p:spPr bwMode="auto">
          <a:xfrm>
            <a:off x="9373738" y="3378471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sp>
        <p:nvSpPr>
          <p:cNvPr id="145" name="左右箭头 144"/>
          <p:cNvSpPr/>
          <p:nvPr/>
        </p:nvSpPr>
        <p:spPr bwMode="auto">
          <a:xfrm>
            <a:off x="9373739" y="3856143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sp>
        <p:nvSpPr>
          <p:cNvPr id="146" name="TextBox 8"/>
          <p:cNvSpPr txBox="1"/>
          <p:nvPr/>
        </p:nvSpPr>
        <p:spPr>
          <a:xfrm>
            <a:off x="9535241" y="3035002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各委办局</a:t>
            </a:r>
          </a:p>
        </p:txBody>
      </p:sp>
      <p:sp>
        <p:nvSpPr>
          <p:cNvPr id="147" name="TextBox 171"/>
          <p:cNvSpPr txBox="1"/>
          <p:nvPr/>
        </p:nvSpPr>
        <p:spPr>
          <a:xfrm>
            <a:off x="9537514" y="3514949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区县政府</a:t>
            </a:r>
          </a:p>
        </p:txBody>
      </p:sp>
      <p:sp>
        <p:nvSpPr>
          <p:cNvPr id="148" name="TextBox 175"/>
          <p:cNvSpPr txBox="1"/>
          <p:nvPr/>
        </p:nvSpPr>
        <p:spPr>
          <a:xfrm>
            <a:off x="9553436" y="3967600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运营商</a:t>
            </a:r>
          </a:p>
        </p:txBody>
      </p:sp>
      <p:sp>
        <p:nvSpPr>
          <p:cNvPr id="149" name="TextBox 14"/>
          <p:cNvSpPr txBox="1"/>
          <p:nvPr/>
        </p:nvSpPr>
        <p:spPr>
          <a:xfrm>
            <a:off x="9521588" y="4686384"/>
            <a:ext cx="12010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服务封装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服务接入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服务整合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服务共享</a:t>
            </a:r>
          </a:p>
        </p:txBody>
      </p:sp>
    </p:spTree>
    <p:extLst>
      <p:ext uri="{BB962C8B-B14F-4D97-AF65-F5344CB8AC3E}">
        <p14:creationId xmlns:p14="http://schemas.microsoft.com/office/powerpoint/2010/main" xmlns="" val="124037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631504" y="260004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协同办公平台解决方案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3512" y="2204864"/>
            <a:ext cx="8767392" cy="47525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6933" y="881134"/>
            <a:ext cx="8839400" cy="132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212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686905" y="298461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</a:t>
            </a:r>
            <a:r>
              <a:rPr lang="en-US" altLang="zh-CN" dirty="0"/>
              <a:t>---</a:t>
            </a:r>
            <a:r>
              <a:rPr lang="zh-CN" altLang="en-US" dirty="0"/>
              <a:t>公共信息服务平台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grpSp>
        <p:nvGrpSpPr>
          <p:cNvPr id="142" name="组合 141"/>
          <p:cNvGrpSpPr/>
          <p:nvPr/>
        </p:nvGrpSpPr>
        <p:grpSpPr>
          <a:xfrm>
            <a:off x="1703514" y="980729"/>
            <a:ext cx="8784975" cy="5328592"/>
            <a:chOff x="768795" y="980729"/>
            <a:chExt cx="10942367" cy="5328592"/>
          </a:xfrm>
        </p:grpSpPr>
        <p:grpSp>
          <p:nvGrpSpPr>
            <p:cNvPr id="4" name="组合 51"/>
            <p:cNvGrpSpPr/>
            <p:nvPr/>
          </p:nvGrpSpPr>
          <p:grpSpPr>
            <a:xfrm>
              <a:off x="768795" y="4725150"/>
              <a:ext cx="9039328" cy="535531"/>
              <a:chOff x="480963" y="4756386"/>
              <a:chExt cx="8136000" cy="625145"/>
            </a:xfrm>
          </p:grpSpPr>
          <p:grpSp>
            <p:nvGrpSpPr>
              <p:cNvPr id="5" name="组合 10"/>
              <p:cNvGrpSpPr/>
              <p:nvPr/>
            </p:nvGrpSpPr>
            <p:grpSpPr>
              <a:xfrm>
                <a:off x="480963" y="4756386"/>
                <a:ext cx="8136000" cy="576000"/>
                <a:chOff x="1295400" y="4416372"/>
                <a:chExt cx="6990962" cy="568104"/>
              </a:xfrm>
            </p:grpSpPr>
            <p:sp>
              <p:nvSpPr>
                <p:cNvPr id="7" name="矩形 11"/>
                <p:cNvSpPr/>
                <p:nvPr/>
              </p:nvSpPr>
              <p:spPr>
                <a:xfrm>
                  <a:off x="1295400" y="4416372"/>
                  <a:ext cx="6990962" cy="568104"/>
                </a:xfrm>
                <a:prstGeom prst="rect">
                  <a:avLst/>
                </a:prstGeom>
                <a:solidFill>
                  <a:srgbClr val="FC7660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1623430" y="4499275"/>
                  <a:ext cx="6579559" cy="343752"/>
                </a:xfrm>
                <a:prstGeom prst="rect">
                  <a:avLst/>
                </a:prstGeom>
                <a:solidFill>
                  <a:schemeClr val="accent3">
                    <a:lumMod val="9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rPr>
                    <a:t>平台数据接口规范，共享交换平台</a:t>
                  </a:r>
                  <a:endPara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6" name="矩形 5"/>
              <p:cNvSpPr/>
              <p:nvPr/>
            </p:nvSpPr>
            <p:spPr>
              <a:xfrm>
                <a:off x="502682" y="4756386"/>
                <a:ext cx="360040" cy="625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zh-CN" altLang="en-US" sz="1200" b="1" dirty="0">
                    <a:latin typeface="微软雅黑" pitchFamily="34" charset="-122"/>
                  </a:rPr>
                  <a:t>交换层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</p:grpSp>
        <p:grpSp>
          <p:nvGrpSpPr>
            <p:cNvPr id="9" name="组合 129"/>
            <p:cNvGrpSpPr/>
            <p:nvPr/>
          </p:nvGrpSpPr>
          <p:grpSpPr>
            <a:xfrm>
              <a:off x="768795" y="2852937"/>
              <a:ext cx="9039328" cy="925231"/>
              <a:chOff x="1467356" y="3573016"/>
              <a:chExt cx="8136000" cy="1080056"/>
            </a:xfrm>
          </p:grpSpPr>
          <p:sp>
            <p:nvSpPr>
              <p:cNvPr id="10" name="矩形 11"/>
              <p:cNvSpPr/>
              <p:nvPr/>
            </p:nvSpPr>
            <p:spPr>
              <a:xfrm>
                <a:off x="1467356" y="3573016"/>
                <a:ext cx="8136000" cy="108005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849114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单点登录服务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489074" y="3829573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服务层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941235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业务整合服务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033356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数据整合服务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125477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应急处理服务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217598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事件管理服务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309719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应用管理工具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8401842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应用接入服务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849114" y="4221088"/>
                <a:ext cx="7560000" cy="360000"/>
              </a:xfrm>
              <a:prstGeom prst="rect">
                <a:avLst/>
              </a:prstGeom>
              <a:solidFill>
                <a:schemeClr val="accent3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SOA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总线（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ESB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）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-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消息传输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智能路由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格式转换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服务目录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知识资源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0" name="组合 128"/>
            <p:cNvGrpSpPr/>
            <p:nvPr/>
          </p:nvGrpSpPr>
          <p:grpSpPr>
            <a:xfrm>
              <a:off x="768795" y="1556794"/>
              <a:ext cx="9120336" cy="1171315"/>
              <a:chOff x="1489074" y="2169008"/>
              <a:chExt cx="8208913" cy="136731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489979" y="2169008"/>
                <a:ext cx="8136000" cy="1332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>
                  <a:lnSpc>
                    <a:spcPct val="150000"/>
                  </a:lnSpc>
                </a:pP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489074" y="2494637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应用层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pic>
            <p:nvPicPr>
              <p:cNvPr id="23" name="Picture 3"/>
              <p:cNvPicPr>
                <a:picLocks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3131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4" name="Picture 4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05299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5" name="Picture 5"/>
              <p:cNvPicPr>
                <a:picLocks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467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6" name="Picture 6"/>
              <p:cNvPicPr>
                <a:picLocks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9635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7" name="Picture 7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041803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sp>
            <p:nvSpPr>
              <p:cNvPr id="28" name="TextBox 86"/>
              <p:cNvSpPr txBox="1"/>
              <p:nvPr/>
            </p:nvSpPr>
            <p:spPr>
              <a:xfrm>
                <a:off x="1782630" y="3212976"/>
                <a:ext cx="1794678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门户展示及交互平台</a:t>
                </a:r>
              </a:p>
            </p:txBody>
          </p:sp>
          <p:sp>
            <p:nvSpPr>
              <p:cNvPr id="29" name="TextBox 87"/>
              <p:cNvSpPr txBox="1"/>
              <p:nvPr/>
            </p:nvSpPr>
            <p:spPr>
              <a:xfrm>
                <a:off x="3433291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城市状态监测系统</a:t>
                </a:r>
              </a:p>
            </p:txBody>
          </p:sp>
          <p:sp>
            <p:nvSpPr>
              <p:cNvPr id="30" name="TextBox 88"/>
              <p:cNvSpPr txBox="1"/>
              <p:nvPr/>
            </p:nvSpPr>
            <p:spPr>
              <a:xfrm>
                <a:off x="5017467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智能信息发布系统</a:t>
                </a:r>
              </a:p>
            </p:txBody>
          </p:sp>
          <p:sp>
            <p:nvSpPr>
              <p:cNvPr id="31" name="TextBox 90"/>
              <p:cNvSpPr txBox="1"/>
              <p:nvPr/>
            </p:nvSpPr>
            <p:spPr>
              <a:xfrm>
                <a:off x="6601643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城市调度指挥系统</a:t>
                </a:r>
              </a:p>
            </p:txBody>
          </p:sp>
          <p:sp>
            <p:nvSpPr>
              <p:cNvPr id="32" name="TextBox 127"/>
              <p:cNvSpPr txBox="1"/>
              <p:nvPr/>
            </p:nvSpPr>
            <p:spPr>
              <a:xfrm>
                <a:off x="8041803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政务分析决策系统</a:t>
                </a:r>
              </a:p>
            </p:txBody>
          </p:sp>
        </p:grpSp>
        <p:grpSp>
          <p:nvGrpSpPr>
            <p:cNvPr id="33" name="组合 50"/>
            <p:cNvGrpSpPr/>
            <p:nvPr/>
          </p:nvGrpSpPr>
          <p:grpSpPr>
            <a:xfrm>
              <a:off x="768796" y="3861046"/>
              <a:ext cx="9064461" cy="771194"/>
              <a:chOff x="480963" y="3933056"/>
              <a:chExt cx="8158622" cy="900243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480963" y="3933056"/>
                <a:ext cx="8158622" cy="849848"/>
              </a:xfrm>
              <a:prstGeom prst="rect">
                <a:avLst/>
              </a:prstGeom>
              <a:solidFill>
                <a:srgbClr val="FF9999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982375" y="4077071"/>
                <a:ext cx="1064134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监测数据库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" name="矩形 20"/>
              <p:cNvSpPr/>
              <p:nvPr/>
            </p:nvSpPr>
            <p:spPr>
              <a:xfrm>
                <a:off x="3079048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信息服务数据库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885704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基础平台数据库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175720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作业预案数据库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5272393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应急管理数据库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369066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地理空间数据库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465739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… …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480963" y="4078813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数据层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</p:grpSp>
        <p:sp>
          <p:nvSpPr>
            <p:cNvPr id="43" name="上下箭头 42"/>
            <p:cNvSpPr/>
            <p:nvPr/>
          </p:nvSpPr>
          <p:spPr bwMode="auto">
            <a:xfrm>
              <a:off x="7823742" y="4653137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44" name="上下箭头 43"/>
            <p:cNvSpPr/>
            <p:nvPr/>
          </p:nvSpPr>
          <p:spPr bwMode="auto">
            <a:xfrm>
              <a:off x="2712505" y="4581129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45" name="组合 150"/>
            <p:cNvGrpSpPr/>
            <p:nvPr/>
          </p:nvGrpSpPr>
          <p:grpSpPr>
            <a:xfrm>
              <a:off x="768796" y="5337321"/>
              <a:ext cx="9120333" cy="972000"/>
              <a:chOff x="791302" y="5229200"/>
              <a:chExt cx="9122708" cy="972000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791302" y="5229200"/>
                <a:ext cx="9081689" cy="972000"/>
              </a:xfrm>
              <a:prstGeom prst="rect">
                <a:avLst/>
              </a:prstGeom>
              <a:solidFill>
                <a:srgbClr val="C0000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47" name="组合 91"/>
              <p:cNvGrpSpPr/>
              <p:nvPr/>
            </p:nvGrpSpPr>
            <p:grpSpPr>
              <a:xfrm>
                <a:off x="849144" y="5373215"/>
                <a:ext cx="2823014" cy="766917"/>
                <a:chOff x="461002" y="5252546"/>
                <a:chExt cx="2540241" cy="895249"/>
              </a:xfrm>
            </p:grpSpPr>
            <p:sp>
              <p:nvSpPr>
                <p:cNvPr id="90" name="矩形 20"/>
                <p:cNvSpPr/>
                <p:nvPr/>
              </p:nvSpPr>
              <p:spPr>
                <a:xfrm>
                  <a:off x="517235" y="5265290"/>
                  <a:ext cx="2340000" cy="88250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endPara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1" name="矩形 90"/>
                <p:cNvSpPr/>
                <p:nvPr/>
              </p:nvSpPr>
              <p:spPr>
                <a:xfrm>
                  <a:off x="461002" y="5252546"/>
                  <a:ext cx="2449852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自然资源和空间地理数据接口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  <p:grpSp>
              <p:nvGrpSpPr>
                <p:cNvPr id="92" name="组合 61"/>
                <p:cNvGrpSpPr/>
                <p:nvPr/>
              </p:nvGrpSpPr>
              <p:grpSpPr>
                <a:xfrm>
                  <a:off x="489680" y="5589232"/>
                  <a:ext cx="636338" cy="538918"/>
                  <a:chOff x="561688" y="5703631"/>
                  <a:chExt cx="636338" cy="538918"/>
                </a:xfrm>
              </p:grpSpPr>
              <p:sp>
                <p:nvSpPr>
                  <p:cNvPr id="103" name="圆角矩形 102"/>
                  <p:cNvSpPr/>
                  <p:nvPr/>
                </p:nvSpPr>
                <p:spPr bwMode="auto">
                  <a:xfrm>
                    <a:off x="624979" y="5733250"/>
                    <a:ext cx="504056" cy="462264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4" name="TextBox 60"/>
                  <p:cNvSpPr txBox="1"/>
                  <p:nvPr/>
                </p:nvSpPr>
                <p:spPr>
                  <a:xfrm>
                    <a:off x="561688" y="5703631"/>
                    <a:ext cx="636338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人事</a:t>
                    </a:r>
                    <a:endParaRPr lang="en-US" altLang="zh-CN" sz="1200" dirty="0">
                      <a:latin typeface="微软雅黑" pitchFamily="34" charset="-122"/>
                    </a:endParaRPr>
                  </a:p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组织</a:t>
                    </a:r>
                  </a:p>
                </p:txBody>
              </p:sp>
            </p:grpSp>
            <p:grpSp>
              <p:nvGrpSpPr>
                <p:cNvPr id="93" name="组合 62"/>
                <p:cNvGrpSpPr/>
                <p:nvPr/>
              </p:nvGrpSpPr>
              <p:grpSpPr>
                <a:xfrm>
                  <a:off x="974051" y="5589234"/>
                  <a:ext cx="683664" cy="538918"/>
                  <a:chOff x="518000" y="5703633"/>
                  <a:chExt cx="683664" cy="538918"/>
                </a:xfrm>
              </p:grpSpPr>
              <p:sp>
                <p:nvSpPr>
                  <p:cNvPr id="101" name="圆角矩形 100"/>
                  <p:cNvSpPr/>
                  <p:nvPr/>
                </p:nvSpPr>
                <p:spPr bwMode="auto">
                  <a:xfrm>
                    <a:off x="624979" y="5733249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2" name="TextBox 64"/>
                  <p:cNvSpPr txBox="1"/>
                  <p:nvPr/>
                </p:nvSpPr>
                <p:spPr>
                  <a:xfrm>
                    <a:off x="518000" y="5703633"/>
                    <a:ext cx="683664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气象资源</a:t>
                    </a:r>
                  </a:p>
                </p:txBody>
              </p:sp>
            </p:grpSp>
            <p:grpSp>
              <p:nvGrpSpPr>
                <p:cNvPr id="94" name="组合 65"/>
                <p:cNvGrpSpPr/>
                <p:nvPr/>
              </p:nvGrpSpPr>
              <p:grpSpPr>
                <a:xfrm>
                  <a:off x="2104248" y="5589234"/>
                  <a:ext cx="629308" cy="538918"/>
                  <a:chOff x="592080" y="5703633"/>
                  <a:chExt cx="629308" cy="538918"/>
                </a:xfrm>
              </p:grpSpPr>
              <p:sp>
                <p:nvSpPr>
                  <p:cNvPr id="99" name="圆角矩形 98"/>
                  <p:cNvSpPr/>
                  <p:nvPr/>
                </p:nvSpPr>
                <p:spPr bwMode="auto">
                  <a:xfrm>
                    <a:off x="624979" y="5733248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0" name="TextBox 67"/>
                  <p:cNvSpPr txBox="1"/>
                  <p:nvPr/>
                </p:nvSpPr>
                <p:spPr>
                  <a:xfrm>
                    <a:off x="592080" y="5703633"/>
                    <a:ext cx="629308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消防资源</a:t>
                    </a:r>
                  </a:p>
                </p:txBody>
              </p:sp>
            </p:grpSp>
            <p:grpSp>
              <p:nvGrpSpPr>
                <p:cNvPr id="95" name="组合 68"/>
                <p:cNvGrpSpPr/>
                <p:nvPr/>
              </p:nvGrpSpPr>
              <p:grpSpPr>
                <a:xfrm>
                  <a:off x="1539149" y="5589234"/>
                  <a:ext cx="643813" cy="538918"/>
                  <a:chOff x="555039" y="5703633"/>
                  <a:chExt cx="643813" cy="538918"/>
                </a:xfrm>
              </p:grpSpPr>
              <p:sp>
                <p:nvSpPr>
                  <p:cNvPr id="97" name="圆角矩形 96"/>
                  <p:cNvSpPr/>
                  <p:nvPr/>
                </p:nvSpPr>
                <p:spPr bwMode="auto">
                  <a:xfrm>
                    <a:off x="624979" y="5733248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98" name="TextBox 73"/>
                  <p:cNvSpPr txBox="1"/>
                  <p:nvPr/>
                </p:nvSpPr>
                <p:spPr>
                  <a:xfrm>
                    <a:off x="555039" y="5703633"/>
                    <a:ext cx="643813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医疗资源</a:t>
                    </a:r>
                  </a:p>
                </p:txBody>
              </p:sp>
            </p:grpSp>
            <p:sp>
              <p:nvSpPr>
                <p:cNvPr id="96" name="TextBox 75"/>
                <p:cNvSpPr txBox="1"/>
                <p:nvPr/>
              </p:nvSpPr>
              <p:spPr>
                <a:xfrm>
                  <a:off x="2569195" y="5661250"/>
                  <a:ext cx="432048" cy="4311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…</a:t>
                  </a:r>
                  <a:endParaRPr lang="zh-CN" altLang="en-US" dirty="0"/>
                </a:p>
              </p:txBody>
            </p:sp>
          </p:grpSp>
          <p:grpSp>
            <p:nvGrpSpPr>
              <p:cNvPr id="48" name="组合 108"/>
              <p:cNvGrpSpPr/>
              <p:nvPr/>
            </p:nvGrpSpPr>
            <p:grpSpPr>
              <a:xfrm>
                <a:off x="3476152" y="5373216"/>
                <a:ext cx="2276625" cy="756070"/>
                <a:chOff x="3040894" y="5589240"/>
                <a:chExt cx="2048581" cy="882587"/>
              </a:xfrm>
            </p:grpSpPr>
            <p:grpSp>
              <p:nvGrpSpPr>
                <p:cNvPr id="77" name="组合 92"/>
                <p:cNvGrpSpPr/>
                <p:nvPr/>
              </p:nvGrpSpPr>
              <p:grpSpPr>
                <a:xfrm>
                  <a:off x="3145259" y="5589322"/>
                  <a:ext cx="1944216" cy="882505"/>
                  <a:chOff x="552971" y="5265290"/>
                  <a:chExt cx="1944216" cy="882505"/>
                </a:xfrm>
              </p:grpSpPr>
              <p:sp>
                <p:nvSpPr>
                  <p:cNvPr id="79" name="矩形 20"/>
                  <p:cNvSpPr/>
                  <p:nvPr/>
                </p:nvSpPr>
                <p:spPr>
                  <a:xfrm>
                    <a:off x="553179" y="5265290"/>
                    <a:ext cx="1800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80" name="组合 61"/>
                  <p:cNvGrpSpPr/>
                  <p:nvPr/>
                </p:nvGrpSpPr>
                <p:grpSpPr>
                  <a:xfrm>
                    <a:off x="552971" y="5589233"/>
                    <a:ext cx="564330" cy="538918"/>
                    <a:chOff x="624979" y="5703632"/>
                    <a:chExt cx="564330" cy="538918"/>
                  </a:xfrm>
                </p:grpSpPr>
                <p:sp>
                  <p:nvSpPr>
                    <p:cNvPr id="88" name="圆角矩形 87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9" name="TextBox 107"/>
                    <p:cNvSpPr txBox="1"/>
                    <p:nvPr/>
                  </p:nvSpPr>
                  <p:spPr>
                    <a:xfrm>
                      <a:off x="624979" y="5703632"/>
                      <a:ext cx="564330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计生数据</a:t>
                      </a:r>
                    </a:p>
                  </p:txBody>
                </p:sp>
              </p:grpSp>
              <p:grpSp>
                <p:nvGrpSpPr>
                  <p:cNvPr id="81" name="组合 62"/>
                  <p:cNvGrpSpPr/>
                  <p:nvPr/>
                </p:nvGrpSpPr>
                <p:grpSpPr>
                  <a:xfrm>
                    <a:off x="1019640" y="5589233"/>
                    <a:ext cx="586559" cy="538918"/>
                    <a:chOff x="563589" y="5703632"/>
                    <a:chExt cx="586559" cy="538918"/>
                  </a:xfrm>
                </p:grpSpPr>
                <p:sp>
                  <p:nvSpPr>
                    <p:cNvPr id="86" name="圆角矩形 85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7" name="TextBox 105"/>
                    <p:cNvSpPr txBox="1"/>
                    <p:nvPr/>
                  </p:nvSpPr>
                  <p:spPr>
                    <a:xfrm>
                      <a:off x="563589" y="5703632"/>
                      <a:ext cx="586559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社保数据</a:t>
                      </a:r>
                    </a:p>
                  </p:txBody>
                </p:sp>
              </p:grpSp>
              <p:grpSp>
                <p:nvGrpSpPr>
                  <p:cNvPr id="82" name="组合 68"/>
                  <p:cNvGrpSpPr/>
                  <p:nvPr/>
                </p:nvGrpSpPr>
                <p:grpSpPr>
                  <a:xfrm>
                    <a:off x="1609089" y="5589233"/>
                    <a:ext cx="559082" cy="538918"/>
                    <a:chOff x="624979" y="5703632"/>
                    <a:chExt cx="559082" cy="538918"/>
                  </a:xfrm>
                </p:grpSpPr>
                <p:sp>
                  <p:nvSpPr>
                    <p:cNvPr id="84" name="圆角矩形 83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5" name="TextBox 101"/>
                    <p:cNvSpPr txBox="1"/>
                    <p:nvPr/>
                  </p:nvSpPr>
                  <p:spPr>
                    <a:xfrm>
                      <a:off x="624979" y="5703632"/>
                      <a:ext cx="559082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教育数据</a:t>
                      </a:r>
                    </a:p>
                  </p:txBody>
                </p:sp>
              </p:grpSp>
              <p:sp>
                <p:nvSpPr>
                  <p:cNvPr id="83" name="TextBox 99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78" name="矩形 77"/>
                <p:cNvSpPr/>
                <p:nvPr/>
              </p:nvSpPr>
              <p:spPr>
                <a:xfrm>
                  <a:off x="3040894" y="5589240"/>
                  <a:ext cx="1932276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人口基础信息数据接口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  <p:grpSp>
            <p:nvGrpSpPr>
              <p:cNvPr id="49" name="组合 109"/>
              <p:cNvGrpSpPr/>
              <p:nvPr/>
            </p:nvGrpSpPr>
            <p:grpSpPr>
              <a:xfrm>
                <a:off x="5641954" y="5373216"/>
                <a:ext cx="2231750" cy="756070"/>
                <a:chOff x="3081274" y="5589240"/>
                <a:chExt cx="2008201" cy="882587"/>
              </a:xfrm>
            </p:grpSpPr>
            <p:grpSp>
              <p:nvGrpSpPr>
                <p:cNvPr id="64" name="组合 92"/>
                <p:cNvGrpSpPr/>
                <p:nvPr/>
              </p:nvGrpSpPr>
              <p:grpSpPr>
                <a:xfrm>
                  <a:off x="3108987" y="5589322"/>
                  <a:ext cx="1980488" cy="882505"/>
                  <a:chOff x="516699" y="5265290"/>
                  <a:chExt cx="1980488" cy="882505"/>
                </a:xfrm>
              </p:grpSpPr>
              <p:sp>
                <p:nvSpPr>
                  <p:cNvPr id="66" name="矩形 20"/>
                  <p:cNvSpPr/>
                  <p:nvPr/>
                </p:nvSpPr>
                <p:spPr>
                  <a:xfrm>
                    <a:off x="516699" y="5265290"/>
                    <a:ext cx="1836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67" name="组合 61"/>
                  <p:cNvGrpSpPr/>
                  <p:nvPr/>
                </p:nvGrpSpPr>
                <p:grpSpPr>
                  <a:xfrm>
                    <a:off x="552971" y="5589233"/>
                    <a:ext cx="579149" cy="538918"/>
                    <a:chOff x="624979" y="5703632"/>
                    <a:chExt cx="579149" cy="538918"/>
                  </a:xfrm>
                </p:grpSpPr>
                <p:sp>
                  <p:nvSpPr>
                    <p:cNvPr id="75" name="圆角矩形 74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6" name="TextBox 125"/>
                    <p:cNvSpPr txBox="1"/>
                    <p:nvPr/>
                  </p:nvSpPr>
                  <p:spPr>
                    <a:xfrm>
                      <a:off x="624979" y="5703632"/>
                      <a:ext cx="579149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民政数据</a:t>
                      </a:r>
                    </a:p>
                  </p:txBody>
                </p:sp>
              </p:grpSp>
              <p:grpSp>
                <p:nvGrpSpPr>
                  <p:cNvPr id="68" name="组合 62"/>
                  <p:cNvGrpSpPr/>
                  <p:nvPr/>
                </p:nvGrpSpPr>
                <p:grpSpPr>
                  <a:xfrm>
                    <a:off x="1048641" y="5589233"/>
                    <a:ext cx="564331" cy="538918"/>
                    <a:chOff x="592590" y="5703632"/>
                    <a:chExt cx="564331" cy="538918"/>
                  </a:xfrm>
                </p:grpSpPr>
                <p:sp>
                  <p:nvSpPr>
                    <p:cNvPr id="73" name="圆角矩形 72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4" name="TextBox 123"/>
                    <p:cNvSpPr txBox="1"/>
                    <p:nvPr/>
                  </p:nvSpPr>
                  <p:spPr>
                    <a:xfrm>
                      <a:off x="592590" y="5703632"/>
                      <a:ext cx="564331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工商数据</a:t>
                      </a:r>
                    </a:p>
                  </p:txBody>
                </p:sp>
              </p:grpSp>
              <p:grpSp>
                <p:nvGrpSpPr>
                  <p:cNvPr id="69" name="组合 68"/>
                  <p:cNvGrpSpPr/>
                  <p:nvPr/>
                </p:nvGrpSpPr>
                <p:grpSpPr>
                  <a:xfrm>
                    <a:off x="1533011" y="5589233"/>
                    <a:ext cx="588001" cy="538918"/>
                    <a:chOff x="548901" y="5703632"/>
                    <a:chExt cx="588001" cy="538918"/>
                  </a:xfrm>
                </p:grpSpPr>
                <p:sp>
                  <p:nvSpPr>
                    <p:cNvPr id="71" name="圆角矩形 70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2" name="TextBox 119"/>
                    <p:cNvSpPr txBox="1"/>
                    <p:nvPr/>
                  </p:nvSpPr>
                  <p:spPr>
                    <a:xfrm>
                      <a:off x="548901" y="5703632"/>
                      <a:ext cx="588001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质检数据</a:t>
                      </a:r>
                    </a:p>
                  </p:txBody>
                </p:sp>
              </p:grpSp>
              <p:sp>
                <p:nvSpPr>
                  <p:cNvPr id="70" name="TextBox 117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65" name="矩形 64"/>
                <p:cNvSpPr/>
                <p:nvPr/>
              </p:nvSpPr>
              <p:spPr>
                <a:xfrm>
                  <a:off x="3081274" y="5589240"/>
                  <a:ext cx="1932276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法人基础信息数据接口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  <p:grpSp>
            <p:nvGrpSpPr>
              <p:cNvPr id="50" name="组合 130"/>
              <p:cNvGrpSpPr/>
              <p:nvPr/>
            </p:nvGrpSpPr>
            <p:grpSpPr>
              <a:xfrm>
                <a:off x="7647674" y="5373216"/>
                <a:ext cx="2266336" cy="756070"/>
                <a:chOff x="3050152" y="5589240"/>
                <a:chExt cx="2039323" cy="882587"/>
              </a:xfrm>
            </p:grpSpPr>
            <p:grpSp>
              <p:nvGrpSpPr>
                <p:cNvPr id="51" name="组合 92"/>
                <p:cNvGrpSpPr/>
                <p:nvPr/>
              </p:nvGrpSpPr>
              <p:grpSpPr>
                <a:xfrm>
                  <a:off x="3096648" y="5589322"/>
                  <a:ext cx="1992827" cy="882505"/>
                  <a:chOff x="504360" y="5265290"/>
                  <a:chExt cx="1992827" cy="882505"/>
                </a:xfrm>
              </p:grpSpPr>
              <p:sp>
                <p:nvSpPr>
                  <p:cNvPr id="53" name="矩形 20"/>
                  <p:cNvSpPr/>
                  <p:nvPr/>
                </p:nvSpPr>
                <p:spPr>
                  <a:xfrm>
                    <a:off x="553171" y="5265290"/>
                    <a:ext cx="1800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54" name="组合 61"/>
                  <p:cNvGrpSpPr/>
                  <p:nvPr/>
                </p:nvGrpSpPr>
                <p:grpSpPr>
                  <a:xfrm>
                    <a:off x="504360" y="5618850"/>
                    <a:ext cx="560448" cy="462265"/>
                    <a:chOff x="576368" y="5733249"/>
                    <a:chExt cx="560448" cy="462265"/>
                  </a:xfrm>
                </p:grpSpPr>
                <p:sp>
                  <p:nvSpPr>
                    <p:cNvPr id="62" name="圆角矩形 61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63" name="TextBox 155"/>
                    <p:cNvSpPr txBox="1"/>
                    <p:nvPr/>
                  </p:nvSpPr>
                  <p:spPr>
                    <a:xfrm>
                      <a:off x="576368" y="5799338"/>
                      <a:ext cx="560448" cy="3233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投资</a:t>
                      </a:r>
                    </a:p>
                  </p:txBody>
                </p:sp>
              </p:grpSp>
              <p:grpSp>
                <p:nvGrpSpPr>
                  <p:cNvPr id="55" name="组合 62"/>
                  <p:cNvGrpSpPr/>
                  <p:nvPr/>
                </p:nvGrpSpPr>
                <p:grpSpPr>
                  <a:xfrm>
                    <a:off x="988732" y="5618850"/>
                    <a:ext cx="607934" cy="462265"/>
                    <a:chOff x="532681" y="5733249"/>
                    <a:chExt cx="607934" cy="462265"/>
                  </a:xfrm>
                </p:grpSpPr>
                <p:sp>
                  <p:nvSpPr>
                    <p:cNvPr id="60" name="圆角矩形 59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61" name="TextBox 153"/>
                    <p:cNvSpPr txBox="1"/>
                    <p:nvPr/>
                  </p:nvSpPr>
                  <p:spPr>
                    <a:xfrm>
                      <a:off x="532681" y="5799338"/>
                      <a:ext cx="607934" cy="32335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消费</a:t>
                      </a:r>
                    </a:p>
                  </p:txBody>
                </p:sp>
              </p:grpSp>
              <p:grpSp>
                <p:nvGrpSpPr>
                  <p:cNvPr id="56" name="组合 68"/>
                  <p:cNvGrpSpPr/>
                  <p:nvPr/>
                </p:nvGrpSpPr>
                <p:grpSpPr>
                  <a:xfrm>
                    <a:off x="1553830" y="5618850"/>
                    <a:ext cx="574099" cy="462265"/>
                    <a:chOff x="569720" y="5733249"/>
                    <a:chExt cx="574099" cy="462265"/>
                  </a:xfrm>
                </p:grpSpPr>
                <p:sp>
                  <p:nvSpPr>
                    <p:cNvPr id="58" name="圆角矩形 57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59" name="TextBox 149"/>
                    <p:cNvSpPr txBox="1"/>
                    <p:nvPr/>
                  </p:nvSpPr>
                  <p:spPr>
                    <a:xfrm>
                      <a:off x="569720" y="5816055"/>
                      <a:ext cx="574099" cy="3233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物价</a:t>
                      </a:r>
                    </a:p>
                  </p:txBody>
                </p:sp>
              </p:grpSp>
              <p:sp>
                <p:nvSpPr>
                  <p:cNvPr id="57" name="TextBox 147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52" name="矩形 51"/>
                <p:cNvSpPr/>
                <p:nvPr/>
              </p:nvSpPr>
              <p:spPr>
                <a:xfrm>
                  <a:off x="3050152" y="5589240"/>
                  <a:ext cx="1932276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宏观经济信息数据接口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</p:grpSp>
        <p:sp>
          <p:nvSpPr>
            <p:cNvPr id="105" name="上下箭头 104"/>
            <p:cNvSpPr/>
            <p:nvPr/>
          </p:nvSpPr>
          <p:spPr bwMode="auto">
            <a:xfrm>
              <a:off x="7823742" y="5085185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106" name="上下箭头 105"/>
            <p:cNvSpPr/>
            <p:nvPr/>
          </p:nvSpPr>
          <p:spPr bwMode="auto">
            <a:xfrm>
              <a:off x="2712505" y="5085185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107" name="组合 157"/>
            <p:cNvGrpSpPr/>
            <p:nvPr/>
          </p:nvGrpSpPr>
          <p:grpSpPr>
            <a:xfrm>
              <a:off x="768795" y="980729"/>
              <a:ext cx="9024186" cy="532270"/>
              <a:chOff x="809756" y="1024522"/>
              <a:chExt cx="9026536" cy="532270"/>
            </a:xfrm>
          </p:grpSpPr>
          <p:sp>
            <p:nvSpPr>
              <p:cNvPr id="108" name="矩形 107"/>
              <p:cNvSpPr/>
              <p:nvPr/>
            </p:nvSpPr>
            <p:spPr>
              <a:xfrm>
                <a:off x="809756" y="1024522"/>
                <a:ext cx="9026536" cy="49761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4677349" y="1097505"/>
                <a:ext cx="914583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外部接口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0" name="矩形 20"/>
              <p:cNvSpPr/>
              <p:nvPr/>
            </p:nvSpPr>
            <p:spPr>
              <a:xfrm>
                <a:off x="5627236" y="1097505"/>
                <a:ext cx="10674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b="1" dirty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国家数据中心</a:t>
                </a:r>
                <a:endParaRPr lang="en-US" altLang="zh-CN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658541" y="1097505"/>
                <a:ext cx="7555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大屏幕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6734094" y="1097505"/>
                <a:ext cx="83832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视频会议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7652085" y="1097505"/>
                <a:ext cx="661439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门户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8249222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短讯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8965979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微博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961798" y="1088873"/>
                <a:ext cx="636303" cy="4679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展示交互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2453007" y="1097505"/>
                <a:ext cx="7555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计算机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3249293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手机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3966049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终端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20" name="组合 182"/>
            <p:cNvGrpSpPr/>
            <p:nvPr/>
          </p:nvGrpSpPr>
          <p:grpSpPr>
            <a:xfrm>
              <a:off x="10127542" y="980729"/>
              <a:ext cx="1583620" cy="5328592"/>
              <a:chOff x="8833891" y="908720"/>
              <a:chExt cx="1584032" cy="5328592"/>
            </a:xfrm>
          </p:grpSpPr>
          <p:sp>
            <p:nvSpPr>
              <p:cNvPr id="121" name="TextBox 145"/>
              <p:cNvSpPr txBox="1"/>
              <p:nvPr/>
            </p:nvSpPr>
            <p:spPr>
              <a:xfrm>
                <a:off x="8977907" y="1517302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交通局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2" name="TextBox 151"/>
              <p:cNvSpPr txBox="1"/>
              <p:nvPr/>
            </p:nvSpPr>
            <p:spPr>
              <a:xfrm>
                <a:off x="9049915" y="2401143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气象局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3" name="TextBox 158"/>
              <p:cNvSpPr txBox="1"/>
              <p:nvPr/>
            </p:nvSpPr>
            <p:spPr>
              <a:xfrm>
                <a:off x="8833891" y="3265239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税务局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4" name="TextBox 172"/>
              <p:cNvSpPr txBox="1"/>
              <p:nvPr/>
            </p:nvSpPr>
            <p:spPr>
              <a:xfrm>
                <a:off x="9193931" y="4129335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农林局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pic>
            <p:nvPicPr>
              <p:cNvPr id="125" name="Picture 3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9121923" y="434543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6" name="Picture 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5899" y="960983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7" name="Picture 5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5899" y="182507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8" name="Picture 6"/>
              <p:cNvPicPr>
                <a:picLocks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2689175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9" name="Picture 7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3553271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30" name="矩形 129"/>
              <p:cNvSpPr/>
              <p:nvPr/>
            </p:nvSpPr>
            <p:spPr>
              <a:xfrm>
                <a:off x="9360779" y="4901678"/>
                <a:ext cx="9011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latin typeface="微软雅黑" pitchFamily="34" charset="-122"/>
                  </a:rPr>
                  <a:t>公安局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pic>
            <p:nvPicPr>
              <p:cNvPr id="131" name="Picture 3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8977907" y="434535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2" name="Picture 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960903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3" name="Picture 5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182499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4" name="Picture 6"/>
              <p:cNvPicPr>
                <a:picLocks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2689095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5" name="Picture 7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3553191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6" name="Picture 9"/>
              <p:cNvPicPr>
                <a:picLocks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49915" y="5137447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37" name="矩形 136"/>
              <p:cNvSpPr/>
              <p:nvPr/>
            </p:nvSpPr>
            <p:spPr>
              <a:xfrm>
                <a:off x="9357585" y="5641503"/>
                <a:ext cx="9011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latin typeface="微软雅黑" pitchFamily="34" charset="-122"/>
                  </a:rPr>
                  <a:t>消防局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38" name="TextBox 180"/>
              <p:cNvSpPr txBox="1"/>
              <p:nvPr/>
            </p:nvSpPr>
            <p:spPr>
              <a:xfrm>
                <a:off x="9049915" y="5805264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/>
                  <a:t>…</a:t>
                </a:r>
                <a:endParaRPr lang="zh-CN" altLang="en-US" b="1" dirty="0"/>
              </a:p>
            </p:txBody>
          </p:sp>
          <p:sp>
            <p:nvSpPr>
              <p:cNvPr id="139" name="圆角矩形 138"/>
              <p:cNvSpPr/>
              <p:nvPr/>
            </p:nvSpPr>
            <p:spPr bwMode="auto">
              <a:xfrm>
                <a:off x="8905899" y="908720"/>
                <a:ext cx="1404000" cy="5328592"/>
              </a:xfrm>
              <a:prstGeom prst="roundRect">
                <a:avLst/>
              </a:prstGeom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07787">
                  <a:spcBef>
                    <a:spcPct val="0"/>
                  </a:spcBef>
                </a:pPr>
                <a:endParaRPr lang="zh-CN" altLang="en-US" sz="200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latin typeface="Arial" charset="0"/>
                  <a:ea typeface="宋体" charset="-122"/>
                </a:endParaRPr>
              </a:p>
            </p:txBody>
          </p:sp>
        </p:grpSp>
        <p:sp>
          <p:nvSpPr>
            <p:cNvPr id="140" name="左右箭头 139"/>
            <p:cNvSpPr/>
            <p:nvPr/>
          </p:nvSpPr>
          <p:spPr bwMode="auto">
            <a:xfrm>
              <a:off x="9767452" y="4975628"/>
              <a:ext cx="503925" cy="288032"/>
            </a:xfrm>
            <a:prstGeom prst="leftRightArrow">
              <a:avLst/>
            </a:prstGeom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141" name="左右箭头 140"/>
            <p:cNvSpPr/>
            <p:nvPr/>
          </p:nvSpPr>
          <p:spPr bwMode="auto">
            <a:xfrm>
              <a:off x="9767452" y="1781200"/>
              <a:ext cx="503925" cy="288032"/>
            </a:xfrm>
            <a:prstGeom prst="leftRightArrow">
              <a:avLst/>
            </a:prstGeom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6620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683644" y="287520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智慧政务大数据云平台监管平台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43873" y="2996953"/>
            <a:ext cx="5609853" cy="3240359"/>
          </a:xfrm>
          <a:prstGeom prst="rect">
            <a:avLst/>
          </a:prstGeom>
        </p:spPr>
      </p:pic>
      <p:sp>
        <p:nvSpPr>
          <p:cNvPr id="5" name="流程图: 过程 4"/>
          <p:cNvSpPr/>
          <p:nvPr/>
        </p:nvSpPr>
        <p:spPr>
          <a:xfrm>
            <a:off x="1703512" y="1367851"/>
            <a:ext cx="2952328" cy="4536505"/>
          </a:xfrm>
          <a:prstGeom prst="flowChart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919536" y="1124744"/>
            <a:ext cx="2520280" cy="5760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063552" y="119675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     </a:t>
            </a:r>
            <a:r>
              <a:rPr lang="zh-CN" altLang="en-US" dirty="0">
                <a:solidFill>
                  <a:schemeClr val="bg1"/>
                </a:solidFill>
              </a:rPr>
              <a:t>政务监管平台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83644" y="1871907"/>
            <a:ext cx="31162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“政务监管平台”的提出是一种新的理念，利用云计算、物联网、互联网、大数据等技术将城市海量信息一网打尽，通过智能化的分析，为政府提供一个</a:t>
            </a:r>
            <a:r>
              <a:rPr lang="zh-CN" altLang="en-US" b="1" dirty="0">
                <a:solidFill>
                  <a:srgbClr val="FF0000"/>
                </a:solidFill>
              </a:rPr>
              <a:t>可视化的平台，实时了解事件处理状态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，对政务的规划</a:t>
            </a:r>
            <a:r>
              <a:rPr lang="zh-CN" altLang="en-US" b="1" dirty="0">
                <a:solidFill>
                  <a:srgbClr val="FF0000"/>
                </a:solidFill>
              </a:rPr>
              <a:t>管理决策提供依据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对政务体系进行</a:t>
            </a:r>
            <a:r>
              <a:rPr lang="zh-CN" altLang="en-US" b="1" dirty="0">
                <a:solidFill>
                  <a:srgbClr val="FF0000"/>
                </a:solidFill>
              </a:rPr>
              <a:t>巡查、监测、预警、分析、评价、服务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的全周期管理，解决政府在监管中的问题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63952" y="1124745"/>
            <a:ext cx="45591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          </a:t>
            </a:r>
            <a:r>
              <a:rPr lang="zh-CN" altLang="en-US" dirty="0">
                <a:solidFill>
                  <a:srgbClr val="FF0000"/>
                </a:solidFill>
              </a:rPr>
              <a:t>打造符合国家标准的政务监管中心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        </a:t>
            </a:r>
          </a:p>
          <a:p>
            <a:r>
              <a:rPr lang="en-US" altLang="zh-CN" dirty="0"/>
              <a:t>          --</a:t>
            </a:r>
            <a:r>
              <a:rPr lang="zh-CN" altLang="en-US" sz="1600" dirty="0"/>
              <a:t>提高领导统筹、规划能力</a:t>
            </a:r>
            <a:endParaRPr lang="en-US" altLang="zh-CN" sz="1600" dirty="0"/>
          </a:p>
          <a:p>
            <a:r>
              <a:rPr lang="en-US" altLang="zh-CN" sz="1600" dirty="0"/>
              <a:t>            --</a:t>
            </a:r>
            <a:r>
              <a:rPr lang="zh-CN" altLang="en-US" sz="1600" dirty="0"/>
              <a:t>提高政务管理水平</a:t>
            </a:r>
            <a:endParaRPr lang="en-US" altLang="zh-CN" sz="1600" dirty="0"/>
          </a:p>
          <a:p>
            <a:r>
              <a:rPr lang="en-US" altLang="zh-CN" sz="1600" dirty="0"/>
              <a:t>            --</a:t>
            </a:r>
            <a:r>
              <a:rPr lang="zh-CN" altLang="en-US" sz="1600" dirty="0"/>
              <a:t>提高政务运行效率</a:t>
            </a:r>
            <a:endParaRPr lang="en-US" altLang="zh-CN" sz="1600" dirty="0"/>
          </a:p>
          <a:p>
            <a:r>
              <a:rPr lang="en-US" altLang="zh-CN" sz="1600" dirty="0"/>
              <a:t>            --</a:t>
            </a:r>
            <a:r>
              <a:rPr lang="zh-CN" altLang="en-US" sz="1600" dirty="0"/>
              <a:t>提高政务的软实力和竞争力</a:t>
            </a:r>
          </a:p>
        </p:txBody>
      </p:sp>
    </p:spTree>
    <p:extLst>
      <p:ext uri="{BB962C8B-B14F-4D97-AF65-F5344CB8AC3E}">
        <p14:creationId xmlns:p14="http://schemas.microsoft.com/office/powerpoint/2010/main" xmlns="" val="278102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75520" y="233700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智慧政务大数据云平台决策平台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1904" y="3473624"/>
            <a:ext cx="5254119" cy="33843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9924" y="1601417"/>
            <a:ext cx="1790476" cy="13238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3133" y="1590454"/>
            <a:ext cx="1885714" cy="13333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97414" y="1573516"/>
            <a:ext cx="2028571" cy="128571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95599" y="197246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政务决策平台</a:t>
            </a:r>
          </a:p>
        </p:txBody>
      </p:sp>
      <p:sp>
        <p:nvSpPr>
          <p:cNvPr id="10" name="矩形 9"/>
          <p:cNvSpPr/>
          <p:nvPr/>
        </p:nvSpPr>
        <p:spPr>
          <a:xfrm>
            <a:off x="1847527" y="2157131"/>
            <a:ext cx="3024336" cy="40527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2207567" y="1745433"/>
            <a:ext cx="2376264" cy="7200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613563" y="1952165"/>
            <a:ext cx="197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政务决策平台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991543" y="2919577"/>
            <a:ext cx="27126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“政务决策平台”为政府提供各种决策信息以及问题的解决方案，从而提高决策的质量和效率。</a:t>
            </a:r>
            <a:r>
              <a:rPr lang="zh-CN" altLang="en-US" dirty="0">
                <a:solidFill>
                  <a:srgbClr val="FF0000"/>
                </a:solidFill>
              </a:rPr>
              <a:t>在可视化的政务决策平台基础上，利用各种模型及技术对政务数据进行定性和定量的分析，为管理者提供决策依据。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968047" y="3041577"/>
            <a:ext cx="1792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可视化决策管理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019157" y="3041577"/>
            <a:ext cx="1957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统计报表分析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904311" y="3041577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政务数据分析</a:t>
            </a:r>
          </a:p>
        </p:txBody>
      </p:sp>
    </p:spTree>
    <p:extLst>
      <p:ext uri="{BB962C8B-B14F-4D97-AF65-F5344CB8AC3E}">
        <p14:creationId xmlns:p14="http://schemas.microsoft.com/office/powerpoint/2010/main" xmlns="" val="164052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/>
            <a:r>
              <a:rPr lang="zh-CN" altLang="en-US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智慧政务大数据云平台典型应用</a:t>
            </a:r>
            <a:endParaRPr lang="en-US" altLang="zh-CN" dirty="0">
              <a:solidFill>
                <a:srgbClr val="F08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2EF1B0E-0F23-4A40-96C5-FECBF81F5141}"/>
              </a:ext>
            </a:extLst>
          </p:cNvPr>
          <p:cNvSpPr txBox="1"/>
          <p:nvPr/>
        </p:nvSpPr>
        <p:spPr>
          <a:xfrm>
            <a:off x="8400256" y="2636912"/>
            <a:ext cx="1459092" cy="1359932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tx1">
                    <a:alpha val="10000"/>
                  </a:schemeClr>
                </a:solidFill>
                <a:latin typeface="Impact" panose="020B0806030902050204" pitchFamily="34" charset="0"/>
              </a:rPr>
              <a:t>03</a:t>
            </a:r>
            <a:endParaRPr lang="zh-CN" altLang="en-US" dirty="0">
              <a:solidFill>
                <a:schemeClr val="tx1">
                  <a:alpha val="1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922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4294967295"/>
          </p:nvPr>
        </p:nvSpPr>
        <p:spPr>
          <a:xfrm>
            <a:off x="1733089" y="219236"/>
            <a:ext cx="8460432" cy="4762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智慧政务大数据云平台典型应用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政府门户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10292574" y="6384386"/>
            <a:ext cx="395287" cy="201613"/>
          </a:xfrm>
        </p:spPr>
        <p:txBody>
          <a:bodyPr/>
          <a:lstStyle/>
          <a:p>
            <a:fld id="{CBD2DC0A-31CA-4DCB-899E-B2FAFD407397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9977" y="3212976"/>
            <a:ext cx="4323809" cy="3528392"/>
          </a:xfrm>
          <a:prstGeom prst="rect">
            <a:avLst/>
          </a:prstGeom>
        </p:spPr>
      </p:pic>
      <p:sp>
        <p:nvSpPr>
          <p:cNvPr id="5" name="TextBox 160"/>
          <p:cNvSpPr txBox="1"/>
          <p:nvPr/>
        </p:nvSpPr>
        <p:spPr>
          <a:xfrm>
            <a:off x="2207569" y="2987892"/>
            <a:ext cx="3635611" cy="35650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dirty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政府网站常见定位：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369"/>
              </a:lnSpc>
            </a:pPr>
            <a:r>
              <a:rPr lang="en-US" altLang="zh-CN" dirty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信息公开（政务公开）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239"/>
              </a:lnSpc>
            </a:pPr>
            <a:r>
              <a:rPr lang="en-US" altLang="zh-CN" dirty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在线办事（在线服务、网上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743737">
              <a:lnSpc>
                <a:spcPts val="2113"/>
              </a:lnSpc>
            </a:pP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  </a:t>
            </a:r>
            <a:r>
              <a:rPr lang="en-US" altLang="zh-CN" dirty="0" err="1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办事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367"/>
              </a:lnSpc>
            </a:pPr>
            <a:r>
              <a:rPr lang="en-US" altLang="zh-CN" dirty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互动交流（政民互动、公众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743737">
              <a:lnSpc>
                <a:spcPts val="2114"/>
              </a:lnSpc>
            </a:pP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  </a:t>
            </a:r>
            <a:r>
              <a:rPr lang="en-US" altLang="zh-CN" dirty="0" err="1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参与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366"/>
              </a:lnSpc>
            </a:pPr>
            <a:r>
              <a:rPr lang="en-US" altLang="zh-CN" dirty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公共服务的网络平台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239"/>
              </a:lnSpc>
            </a:pPr>
            <a:r>
              <a:rPr lang="en-US" altLang="zh-CN" dirty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政府改革与创新的助推剂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242"/>
              </a:lnSpc>
            </a:pPr>
            <a:r>
              <a:rPr lang="en-US" altLang="zh-CN" dirty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宣传及体现特色的服务窗口</a:t>
            </a:r>
          </a:p>
        </p:txBody>
      </p:sp>
      <p:sp>
        <p:nvSpPr>
          <p:cNvPr id="6" name="矩形 5"/>
          <p:cNvSpPr/>
          <p:nvPr/>
        </p:nvSpPr>
        <p:spPr>
          <a:xfrm>
            <a:off x="1795742" y="1538732"/>
            <a:ext cx="8572281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12025" y="2751312"/>
            <a:ext cx="453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整合、创新、服务、便捷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795742" y="1538732"/>
            <a:ext cx="84282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     </a:t>
            </a:r>
            <a:r>
              <a:rPr lang="en-US" altLang="zh-CN" sz="2000" dirty="0" err="1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政府网站是一切电子政务的前端展示平台和绩效表现通道。对于公众和企业，几乎等同</a:t>
            </a:r>
            <a:r>
              <a:rPr lang="zh-CN" altLang="en-US" sz="2000" dirty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于电子政务的全部。</a:t>
            </a:r>
            <a:endParaRPr lang="en-US" altLang="zh-CN" sz="2000" dirty="0">
              <a:solidFill>
                <a:srgbClr val="000000"/>
              </a:solidFill>
              <a:latin typeface="Arial Unicode MS" charset="0"/>
              <a:cs typeface="Arial Unicode MS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7074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847528" y="301539"/>
            <a:ext cx="7200800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智慧政务大数据云平台典型应用</a:t>
            </a:r>
            <a:r>
              <a:rPr lang="en-US" altLang="zh-CN" dirty="0"/>
              <a:t>——</a:t>
            </a:r>
            <a:r>
              <a:rPr lang="zh-CN" altLang="en-US" dirty="0"/>
              <a:t>行政服务大厅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pic>
        <p:nvPicPr>
          <p:cNvPr id="4" name="Picture 2" descr="图片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4545" y="1090996"/>
            <a:ext cx="5270500" cy="349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9537" y="4295085"/>
            <a:ext cx="2857143" cy="1961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9795" y="4725144"/>
            <a:ext cx="5000000" cy="1400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847528" y="1268760"/>
            <a:ext cx="3168352" cy="2808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2714" y="1412777"/>
            <a:ext cx="30731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智能化行政服务大厅是方便市民与企业办事流程，实现市民、企业一站式服务。</a:t>
            </a:r>
            <a:endParaRPr lang="en-US" altLang="zh-CN" dirty="0"/>
          </a:p>
          <a:p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000000"/>
                </a:solidFill>
                <a:latin typeface="Wingdings" charset="0"/>
                <a:cs typeface="Wingdings" charset="0"/>
              </a:rPr>
              <a:t>智能化接入渠道</a:t>
            </a:r>
            <a:endParaRPr lang="en-US" altLang="zh-CN" dirty="0">
              <a:solidFill>
                <a:srgbClr val="000000"/>
              </a:solidFill>
              <a:latin typeface="Wingdings" charset="0"/>
              <a:cs typeface="Wingdings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000000"/>
                </a:solidFill>
                <a:latin typeface="Wingdings" charset="0"/>
              </a:rPr>
              <a:t>智能化行政服务平台</a:t>
            </a:r>
            <a:endParaRPr lang="en-US" altLang="zh-CN" dirty="0">
              <a:solidFill>
                <a:srgbClr val="000000"/>
              </a:solidFill>
              <a:latin typeface="Wingdings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000000"/>
                </a:solidFill>
                <a:latin typeface="Wingdings" charset="0"/>
              </a:rPr>
              <a:t>智能行政服务管理平台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838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63553" y="260004"/>
            <a:ext cx="6959929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智慧政务大数据云平台典型应用</a:t>
            </a:r>
            <a:r>
              <a:rPr lang="en-US" altLang="zh-CN" dirty="0"/>
              <a:t>——</a:t>
            </a:r>
            <a:r>
              <a:rPr lang="zh-CN" altLang="en-US" dirty="0"/>
              <a:t>智能权利监督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85012" y="1052737"/>
            <a:ext cx="4171429" cy="27428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48128" y="3867601"/>
            <a:ext cx="2099402" cy="26023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75521" y="764705"/>
            <a:ext cx="4109491" cy="764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公众视图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整合跨职能部门的公众数据和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信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息、流程等，确保公众享有同样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的信息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     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理解政府政策，并对询问和要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求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的信息作出及时的反馈，提高满    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意度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管理和降低风险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减少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不确定的政策风险，并增加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政府透明度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     </a:t>
            </a: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洞察</a:t>
            </a: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，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控制和优化，展示贯穿整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个政府机构的有力管辖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提高</a:t>
            </a:r>
            <a:r>
              <a:rPr lang="zh-CN" altLang="en-US" sz="1600" dirty="0">
                <a:solidFill>
                  <a:srgbClr val="6A6ACE"/>
                </a:solidFill>
                <a:latin typeface="Wingdings" charset="0"/>
                <a:cs typeface="Wingdings" charset="0"/>
              </a:rPr>
              <a:t>运营效率</a:t>
            </a:r>
            <a:endParaRPr lang="en-US" altLang="zh-CN" sz="1600" dirty="0">
              <a:solidFill>
                <a:srgbClr val="6A6ACE"/>
              </a:solidFill>
              <a:latin typeface="Wingdings" charset="0"/>
              <a:cs typeface="Wingding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zh-CN" altLang="en-US" sz="1600" dirty="0">
                <a:solidFill>
                  <a:srgbClr val="6A6ACE"/>
                </a:solidFill>
                <a:latin typeface="Arial" charset="0"/>
                <a:cs typeface="Arial" charset="0"/>
              </a:rPr>
              <a:t>将管理行文和决策与目标结合</a:t>
            </a:r>
            <a:endParaRPr lang="en-US" altLang="zh-CN" sz="1600" dirty="0">
              <a:solidFill>
                <a:srgbClr val="6A6ACE"/>
              </a:solidFill>
              <a:latin typeface="Arial" charset="0"/>
              <a:cs typeface="Arial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" charset="0"/>
                <a:cs typeface="Arial" charset="0"/>
              </a:rPr>
              <a:t>     −  </a:t>
            </a:r>
            <a:r>
              <a:rPr lang="zh-CN" altLang="en-US" sz="1600" dirty="0">
                <a:solidFill>
                  <a:srgbClr val="6A6ACE"/>
                </a:solidFill>
                <a:latin typeface="Arial" charset="0"/>
                <a:cs typeface="Arial" charset="0"/>
              </a:rPr>
              <a:t>通过自动报表和分析，减少运营开支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21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4294967295"/>
          </p:nvPr>
        </p:nvSpPr>
        <p:spPr>
          <a:xfrm>
            <a:off x="1768461" y="249835"/>
            <a:ext cx="8515289" cy="4762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智慧政务大数据云平台典型应用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协同办公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10272714" y="6588126"/>
            <a:ext cx="395287" cy="201613"/>
          </a:xfrm>
        </p:spPr>
        <p:txBody>
          <a:bodyPr/>
          <a:lstStyle/>
          <a:p>
            <a:fld id="{CBD2DC0A-31CA-4DCB-899E-B2FAFD407397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475" name="流程图: 过程 474"/>
          <p:cNvSpPr/>
          <p:nvPr/>
        </p:nvSpPr>
        <p:spPr>
          <a:xfrm>
            <a:off x="2152711" y="915878"/>
            <a:ext cx="2736304" cy="2880320"/>
          </a:xfrm>
          <a:prstGeom prst="flowChartProcess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6" name="图片 47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3952" y="836713"/>
            <a:ext cx="4739456" cy="2698857"/>
          </a:xfrm>
          <a:prstGeom prst="rect">
            <a:avLst/>
          </a:prstGeom>
        </p:spPr>
      </p:pic>
      <p:grpSp>
        <p:nvGrpSpPr>
          <p:cNvPr id="828" name="组合 827"/>
          <p:cNvGrpSpPr/>
          <p:nvPr/>
        </p:nvGrpSpPr>
        <p:grpSpPr>
          <a:xfrm>
            <a:off x="2141570" y="4112278"/>
            <a:ext cx="8280921" cy="2843670"/>
            <a:chOff x="-68985" y="1597025"/>
            <a:chExt cx="8597035" cy="5132388"/>
          </a:xfrm>
        </p:grpSpPr>
        <p:sp>
          <p:nvSpPr>
            <p:cNvPr id="653" name="Oval 2"/>
            <p:cNvSpPr>
              <a:spLocks noChangeArrowheads="1"/>
            </p:cNvSpPr>
            <p:nvPr/>
          </p:nvSpPr>
          <p:spPr bwMode="gray">
            <a:xfrm>
              <a:off x="2355850" y="2438400"/>
              <a:ext cx="2743200" cy="274320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4" name="Oval 3"/>
            <p:cNvSpPr>
              <a:spLocks noChangeArrowheads="1"/>
            </p:cNvSpPr>
            <p:nvPr/>
          </p:nvSpPr>
          <p:spPr bwMode="gray">
            <a:xfrm>
              <a:off x="3498850" y="2952750"/>
              <a:ext cx="1619250" cy="1619250"/>
            </a:xfrm>
            <a:prstGeom prst="ellipse">
              <a:avLst/>
            </a:prstGeom>
            <a:solidFill>
              <a:srgbClr val="DCDCDC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" name="Line 4"/>
            <p:cNvSpPr>
              <a:spLocks noChangeShapeType="1"/>
            </p:cNvSpPr>
            <p:nvPr/>
          </p:nvSpPr>
          <p:spPr bwMode="gray">
            <a:xfrm>
              <a:off x="2736850" y="3733800"/>
              <a:ext cx="15240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6" name="Line 5"/>
            <p:cNvSpPr>
              <a:spLocks noChangeShapeType="1"/>
            </p:cNvSpPr>
            <p:nvPr/>
          </p:nvSpPr>
          <p:spPr bwMode="gray">
            <a:xfrm>
              <a:off x="3575050" y="2590800"/>
              <a:ext cx="914400" cy="914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7" name="Line 6"/>
            <p:cNvSpPr>
              <a:spLocks noChangeShapeType="1"/>
            </p:cNvSpPr>
            <p:nvPr/>
          </p:nvSpPr>
          <p:spPr bwMode="gray">
            <a:xfrm flipH="1">
              <a:off x="3670300" y="4114800"/>
              <a:ext cx="819150" cy="1409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8" name="Line 7"/>
            <p:cNvSpPr>
              <a:spLocks noChangeShapeType="1"/>
            </p:cNvSpPr>
            <p:nvPr/>
          </p:nvSpPr>
          <p:spPr bwMode="gray">
            <a:xfrm>
              <a:off x="4870450" y="4038600"/>
              <a:ext cx="2286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9" name="Line 8"/>
            <p:cNvSpPr>
              <a:spLocks noChangeShapeType="1"/>
            </p:cNvSpPr>
            <p:nvPr/>
          </p:nvSpPr>
          <p:spPr bwMode="gray">
            <a:xfrm flipV="1">
              <a:off x="4870450" y="2743200"/>
              <a:ext cx="5334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0" name="Oval 9"/>
            <p:cNvSpPr>
              <a:spLocks noChangeArrowheads="1"/>
            </p:cNvSpPr>
            <p:nvPr/>
          </p:nvSpPr>
          <p:spPr bwMode="gray">
            <a:xfrm>
              <a:off x="4137025" y="3343275"/>
              <a:ext cx="895350" cy="895350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61" name="Group 11"/>
            <p:cNvGrpSpPr>
              <a:grpSpLocks/>
            </p:cNvGrpSpPr>
            <p:nvPr/>
          </p:nvGrpSpPr>
          <p:grpSpPr bwMode="auto">
            <a:xfrm>
              <a:off x="2660650" y="1600200"/>
              <a:ext cx="1146175" cy="1384300"/>
              <a:chOff x="2064" y="1008"/>
              <a:chExt cx="722" cy="872"/>
            </a:xfrm>
          </p:grpSpPr>
          <p:sp>
            <p:nvSpPr>
              <p:cNvPr id="662" name="Oval 12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63" name="Group 13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676" name="Picture 14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677" name="Oval 15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tx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678" name="Picture 16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679" name="Group 17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680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686" name="AutoShape 19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7" name="AutoShape 20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8" name="AutoShape 21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9" name="AutoShape 22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81" name="Group 23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682" name="AutoShape 24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3" name="AutoShape 25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4" name="AutoShape 26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5" name="AutoShape 27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664" name="Group 28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666" name="Group 29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72" name="AutoShape 30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3" name="AutoShape 31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4" name="AutoShape 32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5" name="AutoShape 33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67" name="Group 34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68" name="AutoShape 35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69" name="AutoShape 36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0" name="AutoShape 37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1" name="AutoShape 38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65" name="Rectangle 39"/>
              <p:cNvSpPr>
                <a:spLocks noChangeArrowheads="1"/>
              </p:cNvSpPr>
              <p:nvPr/>
            </p:nvSpPr>
            <p:spPr bwMode="gray">
              <a:xfrm>
                <a:off x="2327" y="1272"/>
                <a:ext cx="208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A</a:t>
                </a:r>
              </a:p>
            </p:txBody>
          </p:sp>
        </p:grpSp>
        <p:grpSp>
          <p:nvGrpSpPr>
            <p:cNvPr id="690" name="Group 40"/>
            <p:cNvGrpSpPr>
              <a:grpSpLocks/>
            </p:cNvGrpSpPr>
            <p:nvPr/>
          </p:nvGrpSpPr>
          <p:grpSpPr bwMode="auto">
            <a:xfrm>
              <a:off x="1671638" y="2997200"/>
              <a:ext cx="1146175" cy="1384300"/>
              <a:chOff x="2064" y="1008"/>
              <a:chExt cx="722" cy="872"/>
            </a:xfrm>
          </p:grpSpPr>
          <p:sp>
            <p:nvSpPr>
              <p:cNvPr id="691" name="Oval 41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92" name="Group 42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05" name="Picture 43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06" name="Oval 44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07" name="Picture 45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08" name="Group 46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09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15" name="AutoShape 48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6" name="AutoShape 49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7" name="AutoShape 50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8" name="AutoShape 51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10" name="Group 52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11" name="AutoShape 53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2" name="AutoShape 54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3" name="AutoShape 55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4" name="AutoShape 56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693" name="Group 57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695" name="Group 58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01" name="AutoShape 5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2" name="AutoShape 6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3" name="AutoShape 6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4" name="AutoShape 6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96" name="Group 63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97" name="AutoShape 6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8" name="AutoShape 6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9" name="AutoShape 6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0" name="AutoShape 6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94" name="Rectangle 68"/>
              <p:cNvSpPr>
                <a:spLocks noChangeArrowheads="1"/>
              </p:cNvSpPr>
              <p:nvPr/>
            </p:nvSpPr>
            <p:spPr bwMode="gray">
              <a:xfrm>
                <a:off x="2327" y="1272"/>
                <a:ext cx="208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B</a:t>
                </a:r>
              </a:p>
            </p:txBody>
          </p:sp>
        </p:grpSp>
        <p:grpSp>
          <p:nvGrpSpPr>
            <p:cNvPr id="719" name="Group 69"/>
            <p:cNvGrpSpPr>
              <a:grpSpLocks/>
            </p:cNvGrpSpPr>
            <p:nvPr/>
          </p:nvGrpSpPr>
          <p:grpSpPr bwMode="auto">
            <a:xfrm>
              <a:off x="2784475" y="5345113"/>
              <a:ext cx="1146175" cy="1384300"/>
              <a:chOff x="2064" y="1008"/>
              <a:chExt cx="722" cy="872"/>
            </a:xfrm>
          </p:grpSpPr>
          <p:sp>
            <p:nvSpPr>
              <p:cNvPr id="720" name="Oval 70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21" name="Group 71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34" name="Picture 72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35" name="Oval 73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36" name="Picture 74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37" name="Group 75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38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44" name="AutoShape 77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5" name="AutoShape 78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6" name="AutoShape 79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7" name="AutoShape 80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39" name="Group 81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40" name="AutoShape 82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1" name="AutoShape 83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2" name="AutoShape 84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3" name="AutoShape 85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22" name="Group 86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24" name="Group 8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30" name="AutoShape 8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1" name="AutoShape 8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2" name="AutoShape 9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3" name="AutoShape 9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25" name="Group 9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26" name="AutoShape 9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7" name="AutoShape 9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8" name="AutoShape 9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9" name="AutoShape 9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23" name="Rectangle 97"/>
              <p:cNvSpPr>
                <a:spLocks noChangeArrowheads="1"/>
              </p:cNvSpPr>
              <p:nvPr/>
            </p:nvSpPr>
            <p:spPr bwMode="gray">
              <a:xfrm>
                <a:off x="2332" y="1272"/>
                <a:ext cx="197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C</a:t>
                </a:r>
              </a:p>
            </p:txBody>
          </p:sp>
        </p:grpSp>
        <p:grpSp>
          <p:nvGrpSpPr>
            <p:cNvPr id="748" name="Group 98"/>
            <p:cNvGrpSpPr>
              <a:grpSpLocks/>
            </p:cNvGrpSpPr>
            <p:nvPr/>
          </p:nvGrpSpPr>
          <p:grpSpPr bwMode="auto">
            <a:xfrm>
              <a:off x="5029200" y="3886200"/>
              <a:ext cx="1146175" cy="1384300"/>
              <a:chOff x="2064" y="1008"/>
              <a:chExt cx="722" cy="872"/>
            </a:xfrm>
          </p:grpSpPr>
          <p:sp>
            <p:nvSpPr>
              <p:cNvPr id="749" name="Oval 99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50" name="Group 100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63" name="Picture 101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64" name="Oval 102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bg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65" name="Picture 103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66" name="Group 104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67" name="Group 105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73" name="AutoShape 106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4" name="AutoShape 107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5" name="AutoShape 108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6" name="AutoShape 109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68" name="Group 110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69" name="AutoShape 111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0" name="AutoShape 112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1" name="AutoShape 113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2" name="AutoShape 114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51" name="Group 115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53" name="Group 116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59" name="AutoShape 117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0" name="AutoShape 118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1" name="AutoShape 119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2" name="AutoShape 120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54" name="Group 121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55" name="AutoShape 122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6" name="AutoShape 123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7" name="AutoShape 124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8" name="AutoShape 125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52" name="Rectangle 126"/>
              <p:cNvSpPr>
                <a:spLocks noChangeArrowheads="1"/>
              </p:cNvSpPr>
              <p:nvPr/>
            </p:nvSpPr>
            <p:spPr bwMode="gray">
              <a:xfrm>
                <a:off x="2323" y="1272"/>
                <a:ext cx="215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D</a:t>
                </a:r>
              </a:p>
            </p:txBody>
          </p:sp>
        </p:grpSp>
        <p:grpSp>
          <p:nvGrpSpPr>
            <p:cNvPr id="777" name="Group 127"/>
            <p:cNvGrpSpPr>
              <a:grpSpLocks/>
            </p:cNvGrpSpPr>
            <p:nvPr/>
          </p:nvGrpSpPr>
          <p:grpSpPr bwMode="auto">
            <a:xfrm>
              <a:off x="5022850" y="1724025"/>
              <a:ext cx="1146175" cy="1384300"/>
              <a:chOff x="2064" y="1008"/>
              <a:chExt cx="722" cy="872"/>
            </a:xfrm>
          </p:grpSpPr>
          <p:sp>
            <p:nvSpPr>
              <p:cNvPr id="778" name="Oval 128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79" name="Group 129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92" name="Picture 130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93" name="Oval 131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folHlink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94" name="Picture 132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95" name="Group 133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96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802" name="AutoShape 135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3" name="AutoShape 136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4" name="AutoShape 137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5" name="AutoShape 138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97" name="Group 139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98" name="AutoShape 140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99" name="AutoShape 141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0" name="AutoShape 142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1" name="AutoShape 143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80" name="Group 144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82" name="Group 145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88" name="AutoShape 146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9" name="AutoShape 147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0" name="AutoShape 148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1" name="AutoShape 149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83" name="Group 150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84" name="AutoShape 151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5" name="AutoShape 152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6" name="AutoShape 153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7" name="AutoShape 154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81" name="Rectangle 155"/>
              <p:cNvSpPr>
                <a:spLocks noChangeArrowheads="1"/>
              </p:cNvSpPr>
              <p:nvPr/>
            </p:nvSpPr>
            <p:spPr bwMode="gray">
              <a:xfrm>
                <a:off x="2331" y="1272"/>
                <a:ext cx="198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E</a:t>
                </a:r>
              </a:p>
            </p:txBody>
          </p:sp>
        </p:grpSp>
        <p:grpSp>
          <p:nvGrpSpPr>
            <p:cNvPr id="806" name="Group 156"/>
            <p:cNvGrpSpPr>
              <a:grpSpLocks/>
            </p:cNvGrpSpPr>
            <p:nvPr/>
          </p:nvGrpSpPr>
          <p:grpSpPr bwMode="auto">
            <a:xfrm rot="4976862" flipH="1">
              <a:off x="4419460" y="3410301"/>
              <a:ext cx="673100" cy="839366"/>
              <a:chOff x="1944" y="1053"/>
              <a:chExt cx="204" cy="254"/>
            </a:xfrm>
          </p:grpSpPr>
          <p:pic>
            <p:nvPicPr>
              <p:cNvPr id="807" name="Picture 157" descr="circuler_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gray">
              <a:xfrm flipH="1">
                <a:off x="1961" y="1124"/>
                <a:ext cx="174" cy="172"/>
              </a:xfrm>
              <a:prstGeom prst="rect">
                <a:avLst/>
              </a:prstGeom>
              <a:noFill/>
            </p:spPr>
          </p:pic>
          <p:sp>
            <p:nvSpPr>
              <p:cNvPr id="808" name="Oval 158"/>
              <p:cNvSpPr>
                <a:spLocks noChangeArrowheads="1"/>
              </p:cNvSpPr>
              <p:nvPr/>
            </p:nvSpPr>
            <p:spPr bwMode="gray">
              <a:xfrm rot="4976862" flipH="1">
                <a:off x="1924" y="1089"/>
                <a:ext cx="243" cy="17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>
                      <a:alpha val="50000"/>
                    </a:schemeClr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CN" altLang="en-US" dirty="0"/>
                  <a:t>价值</a:t>
                </a:r>
              </a:p>
            </p:txBody>
          </p:sp>
          <p:grpSp>
            <p:nvGrpSpPr>
              <p:cNvPr id="809" name="Group 159"/>
              <p:cNvGrpSpPr>
                <a:grpSpLocks/>
              </p:cNvGrpSpPr>
              <p:nvPr/>
            </p:nvGrpSpPr>
            <p:grpSpPr bwMode="auto">
              <a:xfrm rot="1297425" flipV="1">
                <a:off x="1971" y="1258"/>
                <a:ext cx="151" cy="37"/>
                <a:chOff x="2532" y="1051"/>
                <a:chExt cx="893" cy="246"/>
              </a:xfrm>
            </p:grpSpPr>
            <p:grpSp>
              <p:nvGrpSpPr>
                <p:cNvPr id="812" name="Group 160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818" name="AutoShape 161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9" name="AutoShape 162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0" name="AutoShape 163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1" name="AutoShape 164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813" name="Group 165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814" name="AutoShape 166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5" name="AutoShape 167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6" name="AutoShape 168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7" name="AutoShape 169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810" name="Arc 170"/>
              <p:cNvSpPr>
                <a:spLocks/>
              </p:cNvSpPr>
              <p:nvPr/>
            </p:nvSpPr>
            <p:spPr bwMode="gray">
              <a:xfrm rot="25447716">
                <a:off x="1948" y="1107"/>
                <a:ext cx="196" cy="20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603 w 43200"/>
                  <a:gd name="T1" fmla="*/ 33545 h 43155"/>
                  <a:gd name="T2" fmla="*/ 22996 w 43200"/>
                  <a:gd name="T3" fmla="*/ 43155 h 43155"/>
                  <a:gd name="T4" fmla="*/ 21600 w 43200"/>
                  <a:gd name="T5" fmla="*/ 21600 h 43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155" fill="none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</a:path>
                  <a:path w="43200" h="43155" stroke="0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ysDot"/>
                <a:round/>
                <a:headEnd/>
                <a:tailEnd type="triangle" w="sm" len="sm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pic>
            <p:nvPicPr>
              <p:cNvPr id="811" name="Picture 171" descr="light_shadow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23740"/>
              <a:stretch>
                <a:fillRect/>
              </a:stretch>
            </p:blipFill>
            <p:spPr bwMode="gray">
              <a:xfrm rot="2569845" flipH="1">
                <a:off x="2015" y="1139"/>
                <a:ext cx="129" cy="84"/>
              </a:xfrm>
              <a:prstGeom prst="rect">
                <a:avLst/>
              </a:prstGeom>
              <a:noFill/>
            </p:spPr>
          </p:pic>
        </p:grpSp>
        <p:sp>
          <p:nvSpPr>
            <p:cNvPr id="822" name="AutoShape 172"/>
            <p:cNvSpPr>
              <a:spLocks/>
            </p:cNvSpPr>
            <p:nvPr/>
          </p:nvSpPr>
          <p:spPr bwMode="auto">
            <a:xfrm>
              <a:off x="7018338" y="1995488"/>
              <a:ext cx="1509712" cy="366712"/>
            </a:xfrm>
            <a:prstGeom prst="accentCallout2">
              <a:avLst>
                <a:gd name="adj1" fmla="val 31167"/>
                <a:gd name="adj2" fmla="val -5046"/>
                <a:gd name="adj3" fmla="val 31167"/>
                <a:gd name="adj4" fmla="val -38907"/>
                <a:gd name="adj5" fmla="val 99565"/>
                <a:gd name="adj6" fmla="val -73185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4.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解决了移动办公、远程办公的难题。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3" name="AutoShape 173"/>
            <p:cNvSpPr>
              <a:spLocks/>
            </p:cNvSpPr>
            <p:nvPr/>
          </p:nvSpPr>
          <p:spPr bwMode="auto">
            <a:xfrm>
              <a:off x="6129592" y="4650383"/>
              <a:ext cx="1509712" cy="392112"/>
            </a:xfrm>
            <a:prstGeom prst="accentCallout2">
              <a:avLst>
                <a:gd name="adj1" fmla="val 29148"/>
                <a:gd name="adj2" fmla="val -5046"/>
                <a:gd name="adj3" fmla="val 29148"/>
                <a:gd name="adj4" fmla="val -5046"/>
                <a:gd name="adj5" fmla="val 112551"/>
                <a:gd name="adj6" fmla="val -59833"/>
              </a:avLst>
            </a:prstGeom>
            <a:noFill/>
            <a:ln w="9525">
              <a:solidFill>
                <a:schemeClr val="bg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5.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规范流程，提高流程监控透明度，提高效率。</a:t>
              </a:r>
              <a:r>
                <a:rPr lang="en-US" altLang="zh-CN" sz="1400" dirty="0">
                  <a:solidFill>
                    <a:srgbClr val="000000"/>
                  </a:solidFill>
                  <a:ea typeface="宋体" charset="-122"/>
                </a:rPr>
                <a:t>	</a:t>
              </a:r>
            </a:p>
          </p:txBody>
        </p:sp>
        <p:sp>
          <p:nvSpPr>
            <p:cNvPr id="824" name="AutoShape 174"/>
            <p:cNvSpPr>
              <a:spLocks/>
            </p:cNvSpPr>
            <p:nvPr/>
          </p:nvSpPr>
          <p:spPr bwMode="auto">
            <a:xfrm>
              <a:off x="538417" y="1597025"/>
              <a:ext cx="1811083" cy="434975"/>
            </a:xfrm>
            <a:prstGeom prst="accentCallout2">
              <a:avLst>
                <a:gd name="adj1" fmla="val 43796"/>
                <a:gd name="adj2" fmla="val 104782"/>
                <a:gd name="adj3" fmla="val 43796"/>
                <a:gd name="adj4" fmla="val 114843"/>
                <a:gd name="adj5" fmla="val 118250"/>
                <a:gd name="adj6" fmla="val 125000"/>
              </a:avLst>
            </a:prstGeom>
            <a:noFill/>
            <a:ln w="9525">
              <a:solidFill>
                <a:schemeClr val="tx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algn="r"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1.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提供及时有效的信息共享与发布平台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5" name="AutoShape 175"/>
            <p:cNvSpPr>
              <a:spLocks/>
            </p:cNvSpPr>
            <p:nvPr/>
          </p:nvSpPr>
          <p:spPr bwMode="auto">
            <a:xfrm>
              <a:off x="-68985" y="3664755"/>
              <a:ext cx="1318824" cy="392274"/>
            </a:xfrm>
            <a:prstGeom prst="accentCallout2">
              <a:avLst>
                <a:gd name="adj1" fmla="val 26278"/>
                <a:gd name="adj2" fmla="val 104782"/>
                <a:gd name="adj3" fmla="val 26278"/>
                <a:gd name="adj4" fmla="val 118926"/>
                <a:gd name="adj5" fmla="val -35769"/>
                <a:gd name="adj6" fmla="val 134463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algn="r"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2.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提高协同工作能力，加快相应速度。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6" name="AutoShape 176"/>
            <p:cNvSpPr>
              <a:spLocks/>
            </p:cNvSpPr>
            <p:nvPr/>
          </p:nvSpPr>
          <p:spPr bwMode="auto">
            <a:xfrm>
              <a:off x="304800" y="5410200"/>
              <a:ext cx="1509713" cy="392113"/>
            </a:xfrm>
            <a:prstGeom prst="accentCallout2">
              <a:avLst>
                <a:gd name="adj1" fmla="val 29148"/>
                <a:gd name="adj2" fmla="val 105046"/>
                <a:gd name="adj3" fmla="val 29148"/>
                <a:gd name="adj4" fmla="val 105046"/>
                <a:gd name="adj5" fmla="val 153440"/>
                <a:gd name="adj6" fmla="val 175500"/>
              </a:avLst>
            </a:prstGeom>
            <a:noFill/>
            <a:ln w="9525">
              <a:solidFill>
                <a:schemeClr val="accent1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3.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实现文档电子化管理，提高文档利用率。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</p:grpSp>
      <p:sp>
        <p:nvSpPr>
          <p:cNvPr id="829" name="文本框 828"/>
          <p:cNvSpPr txBox="1"/>
          <p:nvPr/>
        </p:nvSpPr>
        <p:spPr>
          <a:xfrm>
            <a:off x="2279577" y="1060858"/>
            <a:ext cx="25340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accent5"/>
                </a:solidFill>
              </a:rPr>
              <a:t>智能协同办公用于政府内部日常办公使用</a:t>
            </a:r>
            <a:endParaRPr lang="en-US" altLang="zh-CN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5"/>
                </a:solidFill>
              </a:rPr>
              <a:t>主要功能包括审批流转、表单管理、公文管理、知识管理、项目管理、信息发布、综合行政等。</a:t>
            </a:r>
          </a:p>
        </p:txBody>
      </p:sp>
      <p:sp>
        <p:nvSpPr>
          <p:cNvPr id="830" name="文本框 829"/>
          <p:cNvSpPr txBox="1"/>
          <p:nvPr/>
        </p:nvSpPr>
        <p:spPr>
          <a:xfrm>
            <a:off x="7032105" y="3573016"/>
            <a:ext cx="268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系统功能结构图</a:t>
            </a:r>
          </a:p>
        </p:txBody>
      </p:sp>
    </p:spTree>
    <p:extLst>
      <p:ext uri="{BB962C8B-B14F-4D97-AF65-F5344CB8AC3E}">
        <p14:creationId xmlns:p14="http://schemas.microsoft.com/office/powerpoint/2010/main" xmlns="" val="236190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847528" y="260004"/>
            <a:ext cx="7704856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智慧政务大数据云平台典型应用</a:t>
            </a:r>
            <a:r>
              <a:rPr lang="en-US" altLang="zh-CN" dirty="0"/>
              <a:t>——</a:t>
            </a:r>
            <a:r>
              <a:rPr lang="zh-CN" altLang="en-US" dirty="0"/>
              <a:t>城市应急指挥中心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680906" y="5572897"/>
            <a:ext cx="8758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城市平安发展的基础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提供基于浏览器方式的统一的应急联动管理、指挥、调度和辅助决策服务平台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为城市平安发展提供基础，提升城市信息化建设和管理水平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08168" y="1700808"/>
            <a:ext cx="28803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5"/>
                </a:solidFill>
              </a:rPr>
              <a:t>政府职能管控的资源中心</a:t>
            </a:r>
            <a:endParaRPr lang="en-US" altLang="zh-CN" sz="2400" dirty="0">
              <a:solidFill>
                <a:schemeClr val="accent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以各类职能管控数据交换为基础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以城市空间信息为表现手段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以实时现场视频监控为辅助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以综合利用和联系各类信息资源为核心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847528" y="804034"/>
            <a:ext cx="79208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5"/>
                </a:solidFill>
              </a:rPr>
              <a:t>城市应急指挥中心平台</a:t>
            </a:r>
            <a:endParaRPr lang="en-US" altLang="zh-CN" sz="2400" dirty="0">
              <a:solidFill>
                <a:schemeClr val="accent5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以环境灾害、都市管理、预测科技为三大主轴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综合各个应急联动部门的资源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0072" y="2060849"/>
            <a:ext cx="5246049" cy="33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97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4294967295"/>
          </p:nvPr>
        </p:nvSpPr>
        <p:spPr>
          <a:xfrm>
            <a:off x="1703513" y="260350"/>
            <a:ext cx="8964488" cy="4762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智慧政务大数据云平台高级应用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政务智能系统（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GI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10272714" y="6588126"/>
            <a:ext cx="395287" cy="201613"/>
          </a:xfrm>
        </p:spPr>
        <p:txBody>
          <a:bodyPr/>
          <a:lstStyle/>
          <a:p>
            <a:fld id="{CBD2DC0A-31CA-4DCB-899E-B2FAFD407397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3108" y="908720"/>
            <a:ext cx="4533333" cy="26024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07968" y="3655201"/>
            <a:ext cx="4135412" cy="258211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919536" y="980730"/>
            <a:ext cx="3528392" cy="5328591"/>
          </a:xfrm>
          <a:prstGeom prst="rect">
            <a:avLst/>
          </a:prstGeom>
          <a:solidFill>
            <a:schemeClr val="bg1"/>
          </a:solidFill>
          <a:ln>
            <a:solidFill>
              <a:srgbClr val="008C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991544" y="980729"/>
            <a:ext cx="34563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n-ea"/>
              </a:rPr>
              <a:t>    </a:t>
            </a:r>
            <a:r>
              <a:rPr lang="zh-CN" altLang="en-US" dirty="0">
                <a:latin typeface="+mn-ea"/>
                <a:cs typeface="Arial Unicode MS" panose="020B0604020202020204" pitchFamily="34" charset="-122"/>
              </a:rPr>
              <a:t>政务智能源于商业智能（</a:t>
            </a:r>
            <a:r>
              <a:rPr lang="en-US" altLang="zh-CN" dirty="0">
                <a:latin typeface="+mn-ea"/>
                <a:cs typeface="Arial Unicode MS" panose="020B0604020202020204" pitchFamily="34" charset="-122"/>
              </a:rPr>
              <a:t>BI</a:t>
            </a:r>
            <a:r>
              <a:rPr lang="zh-CN" altLang="en-US" dirty="0">
                <a:latin typeface="+mn-ea"/>
                <a:cs typeface="Arial Unicode MS" panose="020B0604020202020204" pitchFamily="34" charset="-122"/>
              </a:rPr>
              <a:t>），政务智能系统是一种针对政府决策分析的电子政务系统，是提供给政府中高层管理者使用的软件支持工具。</a:t>
            </a:r>
            <a:endParaRPr lang="en-US" altLang="zh-CN" dirty="0">
              <a:latin typeface="+mn-ea"/>
              <a:cs typeface="Arial Unicode MS" panose="020B0604020202020204" pitchFamily="34" charset="-122"/>
            </a:endParaRPr>
          </a:p>
          <a:p>
            <a:r>
              <a:rPr lang="en-US" altLang="zh-CN" dirty="0">
                <a:latin typeface="+mn-ea"/>
                <a:cs typeface="Arial Unicode MS" panose="020B0604020202020204" pitchFamily="34" charset="-122"/>
              </a:rPr>
              <a:t>    </a:t>
            </a:r>
            <a:r>
              <a:rPr lang="zh-CN" altLang="en-US" dirty="0">
                <a:latin typeface="+mn-ea"/>
                <a:cs typeface="Arial Unicode MS" panose="020B0604020202020204" pitchFamily="34" charset="-122"/>
              </a:rPr>
              <a:t>政务智能是使用决策分析工具对海量的服务对象（如社会公众、企业、社会资源等）进行分析，根据其关键特征划分不同类别，再有针对性的制定服务管理策略，积极主动地实施政府服务。并引入地理信息技术，构建具有空间分析能力的政务智能系统。大量数据信息以清晰简明的地图形式表现，还原政府决策分析的本来面貌，极大提高其准确性和科学性。</a:t>
            </a:r>
            <a:endParaRPr lang="en-US" altLang="zh-CN" dirty="0">
              <a:latin typeface="+mn-ea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7664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76">
            <a:extLst>
              <a:ext uri="{FF2B5EF4-FFF2-40B4-BE49-F238E27FC236}">
                <a16:creationId xmlns:a16="http://schemas.microsoft.com/office/drawing/2014/main" xmlns="" id="{E616452C-19E4-49E9-8EB3-9E9C48FF72BE}"/>
              </a:ext>
            </a:extLst>
          </p:cNvPr>
          <p:cNvSpPr txBox="1"/>
          <p:nvPr/>
        </p:nvSpPr>
        <p:spPr>
          <a:xfrm>
            <a:off x="4151785" y="2924944"/>
            <a:ext cx="3707549" cy="746746"/>
          </a:xfrm>
          <a:prstGeom prst="rect">
            <a:avLst/>
          </a:prstGeom>
          <a:noFill/>
        </p:spPr>
        <p:txBody>
          <a:bodyPr wrap="non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600" b="1" dirty="0">
                <a:solidFill>
                  <a:schemeClr val="accent4">
                    <a:alpha val="45000"/>
                  </a:schemeClr>
                </a:solidFill>
              </a:rPr>
              <a:t>THANKS</a:t>
            </a:r>
            <a:endParaRPr lang="zh-CN" altLang="en-US" sz="16600" b="1" dirty="0">
              <a:solidFill>
                <a:schemeClr val="accent4">
                  <a:alpha val="4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033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6242</TotalTime>
  <Words>2479</Words>
  <Application>Microsoft Office PowerPoint</Application>
  <PresentationFormat>自定义</PresentationFormat>
  <Paragraphs>518</Paragraphs>
  <Slides>29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Office 主题​​</vt:lpstr>
      <vt:lpstr>智慧政务大数据 云平台解决方案</vt:lpstr>
      <vt:lpstr>智慧政务大数据云平台发展概述</vt:lpstr>
      <vt:lpstr>幻灯片 3</vt:lpstr>
      <vt:lpstr>幻灯片 4</vt:lpstr>
      <vt:lpstr>幻灯片 5</vt:lpstr>
      <vt:lpstr>幻灯片 6</vt:lpstr>
      <vt:lpstr>幻灯片 7</vt:lpstr>
      <vt:lpstr>智慧政务大数据云平台解决方案 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智慧政务大数据云平台典型应用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yawei</dc:creator>
  <cp:lastModifiedBy>Ren</cp:lastModifiedBy>
  <cp:revision>284</cp:revision>
  <cp:lastPrinted>2018-07-24T03:58:05Z</cp:lastPrinted>
  <dcterms:created xsi:type="dcterms:W3CDTF">2014-12-17T00:09:45Z</dcterms:created>
  <dcterms:modified xsi:type="dcterms:W3CDTF">2018-11-01T07:02:09Z</dcterms:modified>
</cp:coreProperties>
</file>