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14" r:id="rId2"/>
    <p:sldId id="268" r:id="rId3"/>
    <p:sldId id="288" r:id="rId4"/>
    <p:sldId id="291" r:id="rId5"/>
    <p:sldId id="292" r:id="rId6"/>
    <p:sldId id="273" r:id="rId7"/>
    <p:sldId id="304" r:id="rId8"/>
    <p:sldId id="295" r:id="rId9"/>
    <p:sldId id="303" r:id="rId10"/>
    <p:sldId id="309" r:id="rId11"/>
    <p:sldId id="274" r:id="rId12"/>
    <p:sldId id="305" r:id="rId13"/>
    <p:sldId id="306" r:id="rId14"/>
    <p:sldId id="311" r:id="rId15"/>
    <p:sldId id="294" r:id="rId16"/>
    <p:sldId id="275" r:id="rId17"/>
    <p:sldId id="285" r:id="rId18"/>
    <p:sldId id="276" r:id="rId19"/>
    <p:sldId id="312" r:id="rId20"/>
    <p:sldId id="284" r:id="rId21"/>
    <p:sldId id="277" r:id="rId22"/>
    <p:sldId id="308" r:id="rId23"/>
    <p:sldId id="278" r:id="rId24"/>
    <p:sldId id="279" r:id="rId25"/>
    <p:sldId id="280" r:id="rId26"/>
    <p:sldId id="282" r:id="rId27"/>
    <p:sldId id="313" r:id="rId28"/>
    <p:sldId id="281" r:id="rId29"/>
    <p:sldId id="315" r:id="rId3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131D2EB-682B-4EB7-B6A4-A4B855AE9967}">
          <p14:sldIdLst>
            <p14:sldId id="314"/>
            <p14:sldId id="268"/>
            <p14:sldId id="288"/>
            <p14:sldId id="291"/>
            <p14:sldId id="292"/>
            <p14:sldId id="273"/>
            <p14:sldId id="304"/>
            <p14:sldId id="295"/>
            <p14:sldId id="303"/>
            <p14:sldId id="309"/>
            <p14:sldId id="274"/>
            <p14:sldId id="305"/>
            <p14:sldId id="306"/>
            <p14:sldId id="311"/>
            <p14:sldId id="294"/>
            <p14:sldId id="275"/>
            <p14:sldId id="285"/>
            <p14:sldId id="276"/>
            <p14:sldId id="312"/>
            <p14:sldId id="284"/>
            <p14:sldId id="277"/>
            <p14:sldId id="308"/>
            <p14:sldId id="278"/>
            <p14:sldId id="279"/>
            <p14:sldId id="280"/>
            <p14:sldId id="282"/>
            <p14:sldId id="313"/>
            <p14:sldId id="281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81D4"/>
    <a:srgbClr val="F08300"/>
    <a:srgbClr val="96AFE4"/>
    <a:srgbClr val="DF89A8"/>
    <a:srgbClr val="FF9B05"/>
    <a:srgbClr val="EFAE03"/>
    <a:srgbClr val="FEEEEE"/>
    <a:srgbClr val="0084CE"/>
    <a:srgbClr val="E74E09"/>
    <a:srgbClr val="008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3923" autoAdjust="0"/>
  </p:normalViewPr>
  <p:slideViewPr>
    <p:cSldViewPr>
      <p:cViewPr varScale="1">
        <p:scale>
          <a:sx n="76" d="100"/>
          <a:sy n="76" d="100"/>
        </p:scale>
        <p:origin x="1008" y="4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32" d="100"/>
          <a:sy n="32" d="100"/>
        </p:scale>
        <p:origin x="-232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FB0FC-C5D4-45D5-A9AF-84BEBF027A34}" type="datetimeFigureOut">
              <a:rPr lang="zh-CN" altLang="en-US" smtClean="0"/>
              <a:t>2015/3/13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99794-87A9-42D5-A1A0-597855C9C3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533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04094-EE4D-4C18-B91D-1E9713E7B16F}" type="datetimeFigureOut">
              <a:rPr lang="zh-CN" altLang="en-US" smtClean="0"/>
              <a:t>2015/3/13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723FE-598B-4C9E-AA63-CEA75D7FA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55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346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002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82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7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512859"/>
            <a:ext cx="9144000" cy="513767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 userDrawn="1"/>
        </p:nvSpPr>
        <p:spPr>
          <a:xfrm>
            <a:off x="3763033" y="6309320"/>
            <a:ext cx="1544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www.</a:t>
            </a:r>
            <a:r>
              <a:rPr lang="en-US" altLang="zh-CN" dirty="0" smtClean="0">
                <a:solidFill>
                  <a:srgbClr val="FF6600"/>
                </a:solidFill>
              </a:rPr>
              <a:t>zjhtjt</a:t>
            </a:r>
            <a:r>
              <a:rPr lang="en-US" altLang="zh-CN" dirty="0" smtClean="0">
                <a:solidFill>
                  <a:schemeClr val="tx1"/>
                </a:solidFill>
              </a:rPr>
              <a:t>.cn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6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600922" y="4005065"/>
            <a:ext cx="436482" cy="590223"/>
          </a:xfrm>
          <a:prstGeom prst="rect">
            <a:avLst/>
          </a:prstGeom>
          <a:noFill/>
        </p:spPr>
      </p:pic>
      <p:pic>
        <p:nvPicPr>
          <p:cNvPr id="7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3750" y="4005064"/>
            <a:ext cx="436482" cy="590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07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512859"/>
            <a:ext cx="9144000" cy="5137672"/>
          </a:xfrm>
          <a:prstGeom prst="rect">
            <a:avLst/>
          </a:prstGeom>
          <a:noFill/>
        </p:spPr>
      </p:pic>
      <p:cxnSp>
        <p:nvCxnSpPr>
          <p:cNvPr id="14" name="直接连接符 13"/>
          <p:cNvCxnSpPr/>
          <p:nvPr userDrawn="1"/>
        </p:nvCxnSpPr>
        <p:spPr>
          <a:xfrm rot="5400000">
            <a:off x="1657672" y="487084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5537"/>
            <a:ext cx="1440160" cy="521580"/>
          </a:xfrm>
          <a:prstGeom prst="rect">
            <a:avLst/>
          </a:prstGeom>
        </p:spPr>
      </p:pic>
      <p:sp>
        <p:nvSpPr>
          <p:cNvPr id="16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5482901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17" name="灯片编号占位符 4"/>
          <p:cNvSpPr txBox="1">
            <a:spLocks/>
          </p:cNvSpPr>
          <p:nvPr userDrawn="1"/>
        </p:nvSpPr>
        <p:spPr>
          <a:xfrm>
            <a:off x="8749808" y="6588560"/>
            <a:ext cx="395536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8749808" y="6588559"/>
            <a:ext cx="395536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98074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512859"/>
            <a:ext cx="9144000" cy="5137672"/>
          </a:xfrm>
          <a:prstGeom prst="rect">
            <a:avLst/>
          </a:prstGeom>
          <a:noFill/>
        </p:spPr>
      </p:pic>
      <p:cxnSp>
        <p:nvCxnSpPr>
          <p:cNvPr id="9" name="直接连接符 8"/>
          <p:cNvCxnSpPr/>
          <p:nvPr userDrawn="1"/>
        </p:nvCxnSpPr>
        <p:spPr>
          <a:xfrm rot="5400000">
            <a:off x="1657672" y="487084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5537"/>
            <a:ext cx="1440160" cy="521580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5482901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12" name="灯片编号占位符 4"/>
          <p:cNvSpPr txBox="1">
            <a:spLocks/>
          </p:cNvSpPr>
          <p:nvPr userDrawn="1"/>
        </p:nvSpPr>
        <p:spPr>
          <a:xfrm>
            <a:off x="8749808" y="6588560"/>
            <a:ext cx="395536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8749808" y="6588559"/>
            <a:ext cx="395536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370441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512859"/>
            <a:ext cx="9144000" cy="513767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 userDrawn="1"/>
        </p:nvSpPr>
        <p:spPr>
          <a:xfrm>
            <a:off x="3763033" y="6309320"/>
            <a:ext cx="1544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www.</a:t>
            </a:r>
            <a:r>
              <a:rPr lang="en-US" altLang="zh-CN" dirty="0" smtClean="0">
                <a:solidFill>
                  <a:srgbClr val="FF6600"/>
                </a:solidFill>
              </a:rPr>
              <a:t>zjhtjt</a:t>
            </a:r>
            <a:r>
              <a:rPr lang="en-US" altLang="zh-CN" dirty="0" smtClean="0">
                <a:solidFill>
                  <a:schemeClr val="tx1"/>
                </a:solidFill>
              </a:rPr>
              <a:t>.cn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9040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0932B-211A-42D4-B43F-6E8DDD3AF6AD}" type="datetime1">
              <a:rPr lang="zh-CN" altLang="en-US" smtClean="0"/>
              <a:t>2015/3/13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52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4" r:id="rId2"/>
    <p:sldLayoutId id="2147483689" r:id="rId3"/>
    <p:sldLayoutId id="2147483688" r:id="rId4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83492" y="620688"/>
            <a:ext cx="8925012" cy="344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中建泓泰智慧政务解决方案</a:t>
            </a:r>
            <a:endParaRPr lang="en-US" altLang="zh-CN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248993" y="3933056"/>
            <a:ext cx="278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主讲人：</a:t>
            </a:r>
            <a:r>
              <a:rPr kumimoji="1" lang="en-US" altLang="zh-CN" dirty="0" smtClean="0">
                <a:latin typeface="微软雅黑"/>
                <a:ea typeface="微软雅黑"/>
                <a:cs typeface="微软雅黑"/>
              </a:rPr>
              <a:t>XXX</a:t>
            </a:r>
          </a:p>
          <a:p>
            <a:pPr algn="ctr"/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时间：</a:t>
            </a:r>
            <a:r>
              <a:rPr kumimoji="1" lang="en-US" altLang="zh-CN" dirty="0" smtClean="0">
                <a:latin typeface="微软雅黑"/>
                <a:ea typeface="微软雅黑"/>
                <a:cs typeface="微软雅黑"/>
              </a:rPr>
              <a:t>2015</a:t>
            </a:r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年</a:t>
            </a:r>
            <a:r>
              <a:rPr kumimoji="1" lang="en-US" altLang="zh-CN" dirty="0">
                <a:latin typeface="微软雅黑"/>
                <a:ea typeface="微软雅黑"/>
                <a:cs typeface="微软雅黑"/>
              </a:rPr>
              <a:t>X</a:t>
            </a:r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月</a:t>
            </a:r>
            <a:endParaRPr kumimoji="1" lang="zh-CN" altLang="en-US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42141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中建泓</a:t>
            </a:r>
            <a:r>
              <a:rPr lang="zh-CN" altLang="en-US" dirty="0" smtClean="0"/>
              <a:t>泰集团有限公司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95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目录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solidFill>
            <a:srgbClr val="F08300"/>
          </a:solidFill>
        </p:spPr>
        <p:txBody>
          <a:bodyPr/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864133" y="2601461"/>
            <a:ext cx="5475477" cy="665163"/>
            <a:chOff x="1152" y="1104"/>
            <a:chExt cx="3408" cy="419"/>
          </a:xfrm>
        </p:grpSpPr>
        <p:grpSp>
          <p:nvGrpSpPr>
            <p:cNvPr id="30" name="Group 37"/>
            <p:cNvGrpSpPr>
              <a:grpSpLocks/>
            </p:cNvGrpSpPr>
            <p:nvPr/>
          </p:nvGrpSpPr>
          <p:grpSpPr bwMode="auto">
            <a:xfrm>
              <a:off x="1152" y="1104"/>
              <a:ext cx="480" cy="419"/>
              <a:chOff x="1110" y="2656"/>
              <a:chExt cx="1549" cy="1351"/>
            </a:xfrm>
          </p:grpSpPr>
          <p:sp>
            <p:nvSpPr>
              <p:cNvPr id="34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4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1" name="Line 41"/>
            <p:cNvSpPr>
              <a:spLocks noChangeShapeType="1"/>
            </p:cNvSpPr>
            <p:nvPr/>
          </p:nvSpPr>
          <p:spPr bwMode="auto">
            <a:xfrm>
              <a:off x="1536" y="148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Text Box 42"/>
            <p:cNvSpPr txBox="1">
              <a:spLocks noChangeArrowheads="1"/>
            </p:cNvSpPr>
            <p:nvPr/>
          </p:nvSpPr>
          <p:spPr bwMode="auto">
            <a:xfrm>
              <a:off x="2064" y="1152"/>
              <a:ext cx="24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建泓泰智慧政务解决方案</a:t>
              </a:r>
              <a:r>
                <a: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2400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 Box 43"/>
            <p:cNvSpPr txBox="1">
              <a:spLocks noChangeArrowheads="1"/>
            </p:cNvSpPr>
            <p:nvPr/>
          </p:nvSpPr>
          <p:spPr bwMode="gray">
            <a:xfrm>
              <a:off x="1276" y="1166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  <a:endParaRPr lang="en-US" altLang="zh-CN" sz="240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1898104" y="3542506"/>
            <a:ext cx="5440363" cy="665163"/>
            <a:chOff x="1152" y="2242"/>
            <a:chExt cx="3427" cy="419"/>
          </a:xfrm>
        </p:grpSpPr>
        <p:grpSp>
          <p:nvGrpSpPr>
            <p:cNvPr id="16" name="Group 53"/>
            <p:cNvGrpSpPr>
              <a:grpSpLocks/>
            </p:cNvGrpSpPr>
            <p:nvPr/>
          </p:nvGrpSpPr>
          <p:grpSpPr bwMode="auto">
            <a:xfrm>
              <a:off x="1152" y="2242"/>
              <a:ext cx="480" cy="419"/>
              <a:chOff x="1110" y="2656"/>
              <a:chExt cx="1549" cy="1351"/>
            </a:xfrm>
          </p:grpSpPr>
          <p:sp>
            <p:nvSpPr>
              <p:cNvPr id="20" name="AutoShape 5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AutoShape 5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AutoShape 5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99FF">
                      <a:gamma/>
                      <a:shade val="46275"/>
                      <a:invGamma/>
                    </a:srgbClr>
                  </a:gs>
                  <a:gs pos="100000">
                    <a:srgbClr val="9999FF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7" name="Line 57"/>
            <p:cNvSpPr>
              <a:spLocks noChangeShapeType="1"/>
            </p:cNvSpPr>
            <p:nvPr/>
          </p:nvSpPr>
          <p:spPr bwMode="auto">
            <a:xfrm>
              <a:off x="1536" y="2626"/>
              <a:ext cx="3043" cy="3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Text Box 58"/>
            <p:cNvSpPr txBox="1">
              <a:spLocks noChangeArrowheads="1"/>
            </p:cNvSpPr>
            <p:nvPr/>
          </p:nvSpPr>
          <p:spPr bwMode="auto">
            <a:xfrm>
              <a:off x="2064" y="2290"/>
              <a:ext cx="16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智慧政务典型应用</a:t>
              </a:r>
              <a:endPara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59"/>
            <p:cNvSpPr txBox="1">
              <a:spLocks noChangeArrowheads="1"/>
            </p:cNvSpPr>
            <p:nvPr/>
          </p:nvSpPr>
          <p:spPr bwMode="gray">
            <a:xfrm>
              <a:off x="1276" y="230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grpSp>
        <p:nvGrpSpPr>
          <p:cNvPr id="37" name="Group 44"/>
          <p:cNvGrpSpPr>
            <a:grpSpLocks/>
          </p:cNvGrpSpPr>
          <p:nvPr/>
        </p:nvGrpSpPr>
        <p:grpSpPr bwMode="auto">
          <a:xfrm>
            <a:off x="1866900" y="1619537"/>
            <a:ext cx="5472113" cy="665163"/>
            <a:chOff x="1152" y="1680"/>
            <a:chExt cx="3447" cy="419"/>
          </a:xfrm>
        </p:grpSpPr>
        <p:grpSp>
          <p:nvGrpSpPr>
            <p:cNvPr id="38" name="Group 45"/>
            <p:cNvGrpSpPr>
              <a:grpSpLocks/>
            </p:cNvGrpSpPr>
            <p:nvPr/>
          </p:nvGrpSpPr>
          <p:grpSpPr bwMode="auto">
            <a:xfrm>
              <a:off x="1152" y="1680"/>
              <a:ext cx="480" cy="419"/>
              <a:chOff x="3174" y="2656"/>
              <a:chExt cx="1549" cy="1351"/>
            </a:xfrm>
          </p:grpSpPr>
          <p:sp>
            <p:nvSpPr>
              <p:cNvPr id="42" name="AutoShape 4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4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4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C76DE">
                      <a:gamma/>
                      <a:shade val="46275"/>
                      <a:invGamma/>
                    </a:srgbClr>
                  </a:gs>
                  <a:gs pos="100000">
                    <a:srgbClr val="3C76DE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9" name="Line 49"/>
            <p:cNvSpPr>
              <a:spLocks noChangeShapeType="1"/>
            </p:cNvSpPr>
            <p:nvPr/>
          </p:nvSpPr>
          <p:spPr bwMode="auto">
            <a:xfrm>
              <a:off x="1556" y="2064"/>
              <a:ext cx="3043" cy="26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Text Box 50"/>
            <p:cNvSpPr txBox="1">
              <a:spLocks noChangeArrowheads="1"/>
            </p:cNvSpPr>
            <p:nvPr/>
          </p:nvSpPr>
          <p:spPr bwMode="auto">
            <a:xfrm>
              <a:off x="2064" y="1728"/>
              <a:ext cx="24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dirty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智慧政务发展概述</a:t>
              </a:r>
              <a:r>
                <a:rPr lang="en-US" altLang="zh-CN" sz="2400" b="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add Title</a:t>
              </a:r>
              <a:endParaRPr lang="en-US" altLang="zh-CN" sz="2400" b="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1" name="Text Box 51"/>
            <p:cNvSpPr txBox="1">
              <a:spLocks noChangeArrowheads="1"/>
            </p:cNvSpPr>
            <p:nvPr/>
          </p:nvSpPr>
          <p:spPr bwMode="gray">
            <a:xfrm>
              <a:off x="1275" y="1742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96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中国电子政务发展过程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04" y="2342621"/>
            <a:ext cx="8902352" cy="3829050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251520" y="1202147"/>
            <a:ext cx="8640960" cy="100811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36848" y="1340768"/>
            <a:ext cx="83756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智慧政务的建设是实现电子政务升级发展的突破口，是政府从“管理型”走向</a:t>
            </a:r>
            <a:r>
              <a:rPr lang="zh-CN" altLang="en-US" sz="2000" dirty="0" smtClean="0">
                <a:solidFill>
                  <a:srgbClr val="FF0000"/>
                </a:solidFill>
              </a:rPr>
              <a:t>“服务型、智慧型”</a:t>
            </a:r>
            <a:r>
              <a:rPr lang="zh-CN" altLang="en-US" dirty="0" smtClean="0"/>
              <a:t>的必然产物，也是引导智慧城市建设的主干线。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</a:t>
            </a:r>
            <a:r>
              <a:rPr lang="zh-CN" altLang="en-US" dirty="0" smtClean="0"/>
              <a:t>政务发展现状</a:t>
            </a:r>
            <a:r>
              <a:rPr lang="zh-CN" altLang="en-US" dirty="0"/>
              <a:t>及存在问题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396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9512" y="242088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信息基础设施初步完善，</a:t>
            </a:r>
            <a:endParaRPr lang="en-US" altLang="zh-CN" sz="1200" dirty="0" smtClean="0">
              <a:solidFill>
                <a:schemeClr val="bg1"/>
              </a:solidFill>
            </a:endParaRPr>
          </a:p>
          <a:p>
            <a:r>
              <a:rPr lang="zh-CN" altLang="en-US" sz="1200" dirty="0" smtClean="0">
                <a:solidFill>
                  <a:schemeClr val="bg1"/>
                </a:solidFill>
              </a:rPr>
              <a:t>软硬件设备投资逐步增加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9512" y="3399383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通过顶层规划和政务平台建设，提高政务信息化水平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1520" y="436510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公民对电子政务的认知度、利用率和满意度逐步提高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9512" y="530120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初步建成信息共享和数据交换平台，实现政务智慧化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8024" y="227687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重建设、轻管理的现象依然存在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88024" y="3068960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立法滞后，缺乏相应的规章制度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8024" y="386104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评估标准各异，评估结果有待改进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88024" y="472514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部门间信息共享水平较低，协同办公能力有待提高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16016" y="551723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对公众需求信息了解不够，对公众与企业的服务力度不够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9512" y="908720"/>
            <a:ext cx="8568952" cy="9953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1520" y="98072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/>
              <a:t>我国电子政务体系正沿着最初的“两网”、“一站”、“四库”、“十二金”的设想稳步发展，“以公民为中心”的理念正在深入人心，为社会公众、企业、政府及非营利组织提供的服务取得了一定的成效，但也存在不少问题。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5848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智慧政务未来发展的定位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2636912"/>
            <a:ext cx="9144000" cy="35283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1520" y="1052736"/>
            <a:ext cx="8640960" cy="11521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7544" y="1124743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智慧政务利用物联网、云计算、移动互联网、人工智能、数据挖掘、知识管理等技术，提高政府在办公、监管、服务、决策的智能化水平，形成高效、敏捷、便民的新型政府，实现由</a:t>
            </a:r>
            <a:r>
              <a:rPr lang="zh-CN" altLang="en-US" b="1" dirty="0"/>
              <a:t>“电子政务”</a:t>
            </a:r>
            <a:r>
              <a:rPr lang="zh-CN" altLang="en-US" dirty="0"/>
              <a:t>向</a:t>
            </a:r>
            <a:r>
              <a:rPr lang="zh-CN" altLang="en-US" b="1" dirty="0">
                <a:solidFill>
                  <a:srgbClr val="FF0000"/>
                </a:solidFill>
              </a:rPr>
              <a:t>“智慧政务”</a:t>
            </a:r>
            <a:r>
              <a:rPr lang="zh-CN" altLang="en-US" dirty="0"/>
              <a:t>的</a:t>
            </a:r>
            <a:r>
              <a:rPr lang="zh-CN" altLang="en-US" dirty="0" smtClean="0"/>
              <a:t>转变。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60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智慧政务建设目标及意义</a:t>
            </a:r>
            <a:endParaRPr lang="zh-CN" altLang="en-US" dirty="0"/>
          </a:p>
        </p:txBody>
      </p:sp>
      <p:sp>
        <p:nvSpPr>
          <p:cNvPr id="3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476025" y="764704"/>
            <a:ext cx="8344447" cy="5904656"/>
            <a:chOff x="476024" y="662719"/>
            <a:chExt cx="8516257" cy="6226620"/>
          </a:xfrm>
        </p:grpSpPr>
        <p:sp>
          <p:nvSpPr>
            <p:cNvPr id="4" name="AutoShape 8"/>
            <p:cNvSpPr>
              <a:spLocks noChangeArrowheads="1"/>
            </p:cNvSpPr>
            <p:nvPr/>
          </p:nvSpPr>
          <p:spPr bwMode="gray">
            <a:xfrm>
              <a:off x="476024" y="1533566"/>
              <a:ext cx="2543175" cy="2235201"/>
            </a:xfrm>
            <a:prstGeom prst="roundRect">
              <a:avLst>
                <a:gd name="adj" fmla="val 12699"/>
              </a:avLst>
            </a:prstGeom>
            <a:solidFill>
              <a:schemeClr val="accent6">
                <a:lumMod val="75000"/>
                <a:alpha val="79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490538" y="4403767"/>
              <a:ext cx="2543175" cy="2195287"/>
            </a:xfrm>
            <a:prstGeom prst="roundRect">
              <a:avLst>
                <a:gd name="adj" fmla="val 12699"/>
              </a:avLst>
            </a:prstGeom>
            <a:solidFill>
              <a:schemeClr val="accent5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gray">
            <a:xfrm>
              <a:off x="3586163" y="3803693"/>
              <a:ext cx="19050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 </a:t>
              </a: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建设目标</a:t>
              </a:r>
              <a:endParaRPr lang="en-US" altLang="zh-CN" sz="2000" b="1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gray">
            <a:xfrm>
              <a:off x="544513" y="4832393"/>
              <a:ext cx="2408237" cy="163603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529999" y="1962192"/>
              <a:ext cx="2408237" cy="17049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gray">
            <a:xfrm>
              <a:off x="574562" y="1912841"/>
              <a:ext cx="2375126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全面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整合政府门户及下属单位子网站的信息资源，从全局考虑，实现有序互联、有效共享，政府各部门通过重置流程及资源，以提供市民及公司便捷、优质、低成本的服务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gray">
            <a:xfrm>
              <a:off x="6449106" y="3242626"/>
              <a:ext cx="2543175" cy="2238830"/>
            </a:xfrm>
            <a:prstGeom prst="roundRect">
              <a:avLst>
                <a:gd name="adj" fmla="val 12699"/>
              </a:avLst>
            </a:prstGeom>
            <a:solidFill>
              <a:schemeClr val="accent1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gray">
            <a:xfrm>
              <a:off x="6503081" y="3671252"/>
              <a:ext cx="2408237" cy="16795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gray">
            <a:xfrm>
              <a:off x="5462142" y="662719"/>
              <a:ext cx="2543176" cy="2215197"/>
            </a:xfrm>
            <a:prstGeom prst="roundRect">
              <a:avLst>
                <a:gd name="adj" fmla="val 12699"/>
              </a:avLst>
            </a:prstGeom>
            <a:solidFill>
              <a:schemeClr val="accent3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gray">
            <a:xfrm>
              <a:off x="5530630" y="1112663"/>
              <a:ext cx="2408237" cy="16836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Group 20"/>
            <p:cNvGrpSpPr>
              <a:grpSpLocks/>
            </p:cNvGrpSpPr>
            <p:nvPr/>
          </p:nvGrpSpPr>
          <p:grpSpPr bwMode="auto">
            <a:xfrm>
              <a:off x="3128963" y="2651168"/>
              <a:ext cx="2819400" cy="2803525"/>
              <a:chOff x="1968" y="1488"/>
              <a:chExt cx="1776" cy="1766"/>
            </a:xfrm>
          </p:grpSpPr>
          <p:sp>
            <p:nvSpPr>
              <p:cNvPr id="16" name="AutoShape 21"/>
              <p:cNvSpPr>
                <a:spLocks noChangeArrowheads="1"/>
              </p:cNvSpPr>
              <p:nvPr/>
            </p:nvSpPr>
            <p:spPr bwMode="gray">
              <a:xfrm rot="6774404">
                <a:off x="2004" y="1578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1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AutoShape 22"/>
              <p:cNvSpPr>
                <a:spLocks noChangeArrowheads="1"/>
              </p:cNvSpPr>
              <p:nvPr/>
            </p:nvSpPr>
            <p:spPr bwMode="gray">
              <a:xfrm rot="12174404">
                <a:off x="1968" y="1567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5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AutoShape 23"/>
              <p:cNvSpPr>
                <a:spLocks noChangeArrowheads="1"/>
              </p:cNvSpPr>
              <p:nvPr/>
            </p:nvSpPr>
            <p:spPr bwMode="gray">
              <a:xfrm rot="17574404">
                <a:off x="2029" y="1500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6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AutoShape 24"/>
              <p:cNvSpPr>
                <a:spLocks noChangeArrowheads="1"/>
              </p:cNvSpPr>
              <p:nvPr/>
            </p:nvSpPr>
            <p:spPr bwMode="gray">
              <a:xfrm rot="22974404">
                <a:off x="2056" y="1536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3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0" name="Text Box 9"/>
            <p:cNvSpPr txBox="1">
              <a:spLocks noChangeArrowheads="1"/>
            </p:cNvSpPr>
            <p:nvPr/>
          </p:nvSpPr>
          <p:spPr bwMode="gray">
            <a:xfrm>
              <a:off x="5532897" y="1076831"/>
              <a:ext cx="2428876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增加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创新的沟通渠道，提供市民与领导，企业与政府之间互动交流的平台机制，加强与各界代表人士的协商，树立一个公平、公正、公开，并且响应快速高效的政府形象</a:t>
              </a:r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gray">
            <a:xfrm>
              <a:off x="6490834" y="3728628"/>
              <a:ext cx="2420937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利用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网上行政监察和法制监督系统对“服务”的治理，对行政执法信息公开的程度和执行效率进行监督，确保行政行为依法、透明、廉洁、高效运行</a:t>
              </a: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gray">
            <a:xfrm>
              <a:off x="542245" y="4904283"/>
              <a:ext cx="2404155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政府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各联网部门实现数据整合和信息资源共享，对政府工作流程进行优化和改造，以标准化服务的方式实现各类跨部门的联动业务，提高政府办事效率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27856" y="155573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一站式服务：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065220" y="699396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互动沟通：</a:t>
              </a:r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1072300" y="4429559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并联审批：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7037672" y="326841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权力阳光：</a:t>
              </a:r>
            </a:p>
          </p:txBody>
        </p:sp>
        <p:sp>
          <p:nvSpPr>
            <p:cNvPr id="27" name="AutoShape 12"/>
            <p:cNvSpPr>
              <a:spLocks noChangeArrowheads="1"/>
            </p:cNvSpPr>
            <p:nvPr/>
          </p:nvSpPr>
          <p:spPr bwMode="gray">
            <a:xfrm>
              <a:off x="4482421" y="5658981"/>
              <a:ext cx="2543175" cy="1230358"/>
            </a:xfrm>
            <a:prstGeom prst="roundRect">
              <a:avLst>
                <a:gd name="adj" fmla="val 12699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gray">
            <a:xfrm>
              <a:off x="4536396" y="6087607"/>
              <a:ext cx="2408237" cy="67110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gray">
            <a:xfrm>
              <a:off x="4524149" y="6144983"/>
              <a:ext cx="24209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智能化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提取政务业务数据，并且指导业务决策和政策推行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5070987" y="5684773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政务智能：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0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智慧政务建设所带来的核心价值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80" name="Group 3"/>
          <p:cNvGrpSpPr>
            <a:grpSpLocks/>
          </p:cNvGrpSpPr>
          <p:nvPr/>
        </p:nvGrpSpPr>
        <p:grpSpPr bwMode="auto">
          <a:xfrm>
            <a:off x="2305624" y="3442349"/>
            <a:ext cx="1041400" cy="1052512"/>
            <a:chOff x="691" y="2077"/>
            <a:chExt cx="656" cy="663"/>
          </a:xfrm>
        </p:grpSpPr>
        <p:pic>
          <p:nvPicPr>
            <p:cNvPr id="81" name="Picture 4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Oval 5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3" name="Group 6"/>
            <p:cNvGrpSpPr>
              <a:grpSpLocks/>
            </p:cNvGrpSpPr>
            <p:nvPr/>
          </p:nvGrpSpPr>
          <p:grpSpPr bwMode="auto">
            <a:xfrm>
              <a:off x="726" y="2607"/>
              <a:ext cx="570" cy="110"/>
              <a:chOff x="3706" y="1872"/>
              <a:chExt cx="825" cy="156"/>
            </a:xfrm>
          </p:grpSpPr>
          <p:grpSp>
            <p:nvGrpSpPr>
              <p:cNvPr id="84" name="Group 7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90" name="AutoShape 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AutoShape 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2" name="AutoShape 1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3" name="AutoShape 1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85" name="Group 12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86" name="AutoShape 1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7" name="AutoShape 1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8" name="AutoShape 1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9" name="AutoShape 1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94" name="Group 17"/>
          <p:cNvGrpSpPr>
            <a:grpSpLocks/>
          </p:cNvGrpSpPr>
          <p:nvPr/>
        </p:nvGrpSpPr>
        <p:grpSpPr bwMode="auto">
          <a:xfrm>
            <a:off x="4463950" y="3419896"/>
            <a:ext cx="1041400" cy="1052513"/>
            <a:chOff x="1928" y="2072"/>
            <a:chExt cx="656" cy="663"/>
          </a:xfrm>
        </p:grpSpPr>
        <p:pic>
          <p:nvPicPr>
            <p:cNvPr id="95" name="Picture 18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8" y="2072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" name="Oval 19"/>
            <p:cNvSpPr>
              <a:spLocks noChangeArrowheads="1"/>
            </p:cNvSpPr>
            <p:nvPr/>
          </p:nvSpPr>
          <p:spPr bwMode="gray">
            <a:xfrm>
              <a:off x="1928" y="2072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7" name="Group 20"/>
            <p:cNvGrpSpPr>
              <a:grpSpLocks/>
            </p:cNvGrpSpPr>
            <p:nvPr/>
          </p:nvGrpSpPr>
          <p:grpSpPr bwMode="auto">
            <a:xfrm>
              <a:off x="1963" y="2602"/>
              <a:ext cx="570" cy="110"/>
              <a:chOff x="3706" y="1872"/>
              <a:chExt cx="825" cy="156"/>
            </a:xfrm>
          </p:grpSpPr>
          <p:grpSp>
            <p:nvGrpSpPr>
              <p:cNvPr id="98" name="Group 21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04" name="AutoShape 2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5" name="AutoShape 2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6" name="AutoShape 2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7" name="AutoShape 2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99" name="Group 26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00" name="AutoShape 2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1" name="AutoShape 2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2" name="AutoShape 2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3" name="AutoShape 3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108" name="Group 31"/>
          <p:cNvGrpSpPr>
            <a:grpSpLocks/>
          </p:cNvGrpSpPr>
          <p:nvPr/>
        </p:nvGrpSpPr>
        <p:grpSpPr bwMode="auto">
          <a:xfrm>
            <a:off x="6605487" y="3445524"/>
            <a:ext cx="1041400" cy="1050925"/>
            <a:chOff x="3149" y="2079"/>
            <a:chExt cx="656" cy="662"/>
          </a:xfrm>
        </p:grpSpPr>
        <p:pic>
          <p:nvPicPr>
            <p:cNvPr id="109" name="Picture 32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3149" y="2079"/>
              <a:ext cx="656" cy="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Oval 33"/>
            <p:cNvSpPr>
              <a:spLocks noChangeArrowheads="1"/>
            </p:cNvSpPr>
            <p:nvPr/>
          </p:nvSpPr>
          <p:spPr bwMode="ltGray">
            <a:xfrm>
              <a:off x="3149" y="2079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1" name="Group 34"/>
            <p:cNvGrpSpPr>
              <a:grpSpLocks/>
            </p:cNvGrpSpPr>
            <p:nvPr/>
          </p:nvGrpSpPr>
          <p:grpSpPr bwMode="auto">
            <a:xfrm>
              <a:off x="3184" y="2596"/>
              <a:ext cx="570" cy="110"/>
              <a:chOff x="3706" y="1872"/>
              <a:chExt cx="825" cy="156"/>
            </a:xfrm>
          </p:grpSpPr>
          <p:grpSp>
            <p:nvGrpSpPr>
              <p:cNvPr id="112" name="Group 35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18" name="AutoShape 36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9" name="AutoShape 37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0" name="AutoShape 38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1" name="AutoShape 39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13" name="Group 40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14" name="AutoShape 41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5" name="AutoShape 42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6" name="AutoShape 43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7" name="AutoShape 44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sp>
        <p:nvSpPr>
          <p:cNvPr id="122" name="Line 59"/>
          <p:cNvSpPr>
            <a:spLocks noChangeShapeType="1"/>
          </p:cNvSpPr>
          <p:nvPr/>
        </p:nvSpPr>
        <p:spPr bwMode="gray">
          <a:xfrm>
            <a:off x="2827464" y="459011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Line 60"/>
          <p:cNvSpPr>
            <a:spLocks noChangeShapeType="1"/>
          </p:cNvSpPr>
          <p:nvPr/>
        </p:nvSpPr>
        <p:spPr bwMode="gray">
          <a:xfrm flipH="1">
            <a:off x="2122888" y="4934599"/>
            <a:ext cx="14954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Text Box 61"/>
          <p:cNvSpPr txBox="1">
            <a:spLocks noChangeArrowheads="1"/>
          </p:cNvSpPr>
          <p:nvPr/>
        </p:nvSpPr>
        <p:spPr bwMode="gray">
          <a:xfrm>
            <a:off x="2105115" y="4961278"/>
            <a:ext cx="1659354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协同办公效率低下，表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单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流程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不清楚，审批慢，办公成本居高不下。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Line 66"/>
          <p:cNvSpPr>
            <a:spLocks noChangeShapeType="1"/>
          </p:cNvSpPr>
          <p:nvPr/>
        </p:nvSpPr>
        <p:spPr bwMode="gray">
          <a:xfrm>
            <a:off x="7122218" y="301531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Text Box 68"/>
          <p:cNvSpPr txBox="1">
            <a:spLocks noChangeArrowheads="1"/>
          </p:cNvSpPr>
          <p:nvPr/>
        </p:nvSpPr>
        <p:spPr bwMode="gray">
          <a:xfrm>
            <a:off x="6187181" y="1737374"/>
            <a:ext cx="184150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1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通过开放的</a:t>
            </a:r>
            <a:r>
              <a:rPr lang="en-US" altLang="zh-CN" sz="1200" b="1" dirty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接口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系统之间的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交换调用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真正达到实现一站式服务的目的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Line 69"/>
          <p:cNvSpPr>
            <a:spLocks noChangeShapeType="1"/>
          </p:cNvSpPr>
          <p:nvPr/>
        </p:nvSpPr>
        <p:spPr bwMode="gray">
          <a:xfrm>
            <a:off x="5036244" y="288580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Line 70"/>
          <p:cNvSpPr>
            <a:spLocks noChangeShapeType="1"/>
          </p:cNvSpPr>
          <p:nvPr/>
        </p:nvSpPr>
        <p:spPr bwMode="gray">
          <a:xfrm flipH="1">
            <a:off x="4112319" y="2884214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Text Box 71"/>
          <p:cNvSpPr txBox="1">
            <a:spLocks noChangeArrowheads="1"/>
          </p:cNvSpPr>
          <p:nvPr/>
        </p:nvSpPr>
        <p:spPr bwMode="gray">
          <a:xfrm>
            <a:off x="4142482" y="1268760"/>
            <a:ext cx="184150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基于云计算技术构建数据共享交换平台，统一建立相应信息化系统，租赁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给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部门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使用，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可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减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少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建设费用投入及日常维护。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Line 72"/>
          <p:cNvSpPr>
            <a:spLocks noChangeShapeType="1"/>
          </p:cNvSpPr>
          <p:nvPr/>
        </p:nvSpPr>
        <p:spPr bwMode="gray">
          <a:xfrm>
            <a:off x="7119614" y="459011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1" name="Line 73"/>
          <p:cNvSpPr>
            <a:spLocks noChangeShapeType="1"/>
          </p:cNvSpPr>
          <p:nvPr/>
        </p:nvSpPr>
        <p:spPr bwMode="gray">
          <a:xfrm flipH="1">
            <a:off x="6308402" y="4925074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" name="Text Box 74"/>
          <p:cNvSpPr txBox="1">
            <a:spLocks noChangeArrowheads="1"/>
          </p:cNvSpPr>
          <p:nvPr/>
        </p:nvSpPr>
        <p:spPr bwMode="gray">
          <a:xfrm>
            <a:off x="6259189" y="4988574"/>
            <a:ext cx="18415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fol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系统之间各自独立，无法实现数据交换与共享。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" name="Picture 75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477" y="3453461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76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600" y="3429421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77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795" y="3448471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Group 79"/>
          <p:cNvGrpSpPr>
            <a:grpSpLocks/>
          </p:cNvGrpSpPr>
          <p:nvPr/>
        </p:nvGrpSpPr>
        <p:grpSpPr bwMode="auto">
          <a:xfrm>
            <a:off x="1040400" y="3194585"/>
            <a:ext cx="7564048" cy="1536700"/>
            <a:chOff x="0" y="2015"/>
            <a:chExt cx="4337" cy="968"/>
          </a:xfrm>
        </p:grpSpPr>
        <p:sp>
          <p:nvSpPr>
            <p:cNvPr id="137" name="Rectangle 80"/>
            <p:cNvSpPr>
              <a:spLocks noChangeArrowheads="1"/>
            </p:cNvSpPr>
            <p:nvPr/>
          </p:nvSpPr>
          <p:spPr bwMode="ltGray">
            <a:xfrm>
              <a:off x="0" y="2475"/>
              <a:ext cx="624" cy="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8" name="Rectangle 82"/>
            <p:cNvSpPr>
              <a:spLocks noChangeArrowheads="1"/>
            </p:cNvSpPr>
            <p:nvPr/>
          </p:nvSpPr>
          <p:spPr bwMode="ltGray">
            <a:xfrm>
              <a:off x="1383" y="2475"/>
              <a:ext cx="501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Rectangle 83"/>
            <p:cNvSpPr>
              <a:spLocks noChangeArrowheads="1"/>
            </p:cNvSpPr>
            <p:nvPr/>
          </p:nvSpPr>
          <p:spPr bwMode="ltGray">
            <a:xfrm>
              <a:off x="2639" y="2475"/>
              <a:ext cx="457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Rectangle 84"/>
            <p:cNvSpPr>
              <a:spLocks noChangeArrowheads="1"/>
            </p:cNvSpPr>
            <p:nvPr/>
          </p:nvSpPr>
          <p:spPr bwMode="ltGray">
            <a:xfrm>
              <a:off x="3861" y="2475"/>
              <a:ext cx="476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1" name="AutoShape 85"/>
            <p:cNvSpPr>
              <a:spLocks noChangeArrowheads="1"/>
            </p:cNvSpPr>
            <p:nvPr/>
          </p:nvSpPr>
          <p:spPr bwMode="ltGray">
            <a:xfrm>
              <a:off x="1839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AutoShape 87"/>
            <p:cNvSpPr>
              <a:spLocks noChangeArrowheads="1"/>
            </p:cNvSpPr>
            <p:nvPr/>
          </p:nvSpPr>
          <p:spPr bwMode="ltGray">
            <a:xfrm flipV="1">
              <a:off x="60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AutoShape 88"/>
            <p:cNvSpPr>
              <a:spLocks noChangeArrowheads="1"/>
            </p:cNvSpPr>
            <p:nvPr/>
          </p:nvSpPr>
          <p:spPr bwMode="ltGray">
            <a:xfrm flipV="1">
              <a:off x="306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4" name="Line 73"/>
          <p:cNvSpPr>
            <a:spLocks noChangeShapeType="1"/>
          </p:cNvSpPr>
          <p:nvPr/>
        </p:nvSpPr>
        <p:spPr bwMode="gray">
          <a:xfrm flipH="1">
            <a:off x="6331197" y="2996716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5" name="Line 69"/>
          <p:cNvSpPr>
            <a:spLocks noChangeShapeType="1"/>
          </p:cNvSpPr>
          <p:nvPr/>
        </p:nvSpPr>
        <p:spPr bwMode="gray">
          <a:xfrm>
            <a:off x="2778455" y="304433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6" name="Line 70"/>
          <p:cNvSpPr>
            <a:spLocks noChangeShapeType="1"/>
          </p:cNvSpPr>
          <p:nvPr/>
        </p:nvSpPr>
        <p:spPr bwMode="gray">
          <a:xfrm flipH="1">
            <a:off x="1854530" y="3019255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 Box 71"/>
          <p:cNvSpPr txBox="1">
            <a:spLocks noChangeArrowheads="1"/>
          </p:cNvSpPr>
          <p:nvPr/>
        </p:nvSpPr>
        <p:spPr bwMode="gray">
          <a:xfrm>
            <a:off x="1902399" y="980728"/>
            <a:ext cx="1841500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强化了员工之间的沟通、协作、交流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通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过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二元化工作流程的设定，清晰了解表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单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流程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，提高审批效率，通过邮件及即时通讯等系统的使用，减少纸张等资源浪费，降低办公成本。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Line 69"/>
          <p:cNvSpPr>
            <a:spLocks noChangeShapeType="1"/>
          </p:cNvSpPr>
          <p:nvPr/>
        </p:nvSpPr>
        <p:spPr bwMode="gray">
          <a:xfrm>
            <a:off x="4975596" y="4485574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Line 70"/>
          <p:cNvSpPr>
            <a:spLocks noChangeShapeType="1"/>
          </p:cNvSpPr>
          <p:nvPr/>
        </p:nvSpPr>
        <p:spPr bwMode="gray">
          <a:xfrm flipH="1">
            <a:off x="4124700" y="4820537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0" name="Text Box 71"/>
          <p:cNvSpPr txBox="1">
            <a:spLocks noChangeArrowheads="1"/>
          </p:cNvSpPr>
          <p:nvPr/>
        </p:nvSpPr>
        <p:spPr bwMode="gray">
          <a:xfrm>
            <a:off x="4073589" y="4920609"/>
            <a:ext cx="192911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以往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信息化建设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方面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部门都各自为政，按照自身需求搭建各种信息化系统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由此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加大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了资金的投入，同时也增加了部署及维护的难度。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1" name="TextBox 80"/>
          <p:cNvSpPr txBox="1"/>
          <p:nvPr/>
        </p:nvSpPr>
        <p:spPr>
          <a:xfrm>
            <a:off x="2364707" y="3588341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政府办公效率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TextBox 81"/>
          <p:cNvSpPr txBox="1"/>
          <p:nvPr/>
        </p:nvSpPr>
        <p:spPr>
          <a:xfrm>
            <a:off x="4513873" y="3724492"/>
            <a:ext cx="9468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资源共享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TextBox 82"/>
          <p:cNvSpPr txBox="1"/>
          <p:nvPr/>
        </p:nvSpPr>
        <p:spPr>
          <a:xfrm>
            <a:off x="6659538" y="3586609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一站</a:t>
            </a: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式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4" name="右箭头 153"/>
          <p:cNvSpPr/>
          <p:nvPr/>
        </p:nvSpPr>
        <p:spPr bwMode="auto">
          <a:xfrm>
            <a:off x="655390" y="4653055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微软雅黑" pitchFamily="34" charset="-122"/>
                <a:ea typeface="微软雅黑" pitchFamily="34" charset="-122"/>
              </a:rPr>
              <a:t>过去</a:t>
            </a:r>
          </a:p>
        </p:txBody>
      </p:sp>
      <p:sp>
        <p:nvSpPr>
          <p:cNvPr id="155" name="右箭头 154"/>
          <p:cNvSpPr/>
          <p:nvPr/>
        </p:nvSpPr>
        <p:spPr bwMode="auto">
          <a:xfrm>
            <a:off x="655390" y="1641921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微软雅黑" pitchFamily="34" charset="-122"/>
                <a:ea typeface="微软雅黑" pitchFamily="34" charset="-122"/>
              </a:rPr>
              <a:t>建成后</a:t>
            </a:r>
          </a:p>
        </p:txBody>
      </p:sp>
    </p:spTree>
    <p:extLst>
      <p:ext uri="{BB962C8B-B14F-4D97-AF65-F5344CB8AC3E}">
        <p14:creationId xmlns:p14="http://schemas.microsoft.com/office/powerpoint/2010/main" val="36484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grpSp>
        <p:nvGrpSpPr>
          <p:cNvPr id="28" name="Group 36"/>
          <p:cNvGrpSpPr>
            <a:grpSpLocks/>
          </p:cNvGrpSpPr>
          <p:nvPr/>
        </p:nvGrpSpPr>
        <p:grpSpPr bwMode="auto">
          <a:xfrm>
            <a:off x="1864133" y="2601461"/>
            <a:ext cx="5475477" cy="665163"/>
            <a:chOff x="1152" y="1104"/>
            <a:chExt cx="3408" cy="419"/>
          </a:xfrm>
        </p:grpSpPr>
        <p:grpSp>
          <p:nvGrpSpPr>
            <p:cNvPr id="29" name="Group 37"/>
            <p:cNvGrpSpPr>
              <a:grpSpLocks/>
            </p:cNvGrpSpPr>
            <p:nvPr/>
          </p:nvGrpSpPr>
          <p:grpSpPr bwMode="auto">
            <a:xfrm>
              <a:off x="1152" y="1104"/>
              <a:ext cx="480" cy="419"/>
              <a:chOff x="1110" y="2656"/>
              <a:chExt cx="1549" cy="1351"/>
            </a:xfrm>
          </p:grpSpPr>
          <p:sp>
            <p:nvSpPr>
              <p:cNvPr id="33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4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0" name="Line 41"/>
            <p:cNvSpPr>
              <a:spLocks noChangeShapeType="1"/>
            </p:cNvSpPr>
            <p:nvPr/>
          </p:nvSpPr>
          <p:spPr bwMode="auto">
            <a:xfrm>
              <a:off x="1536" y="148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2064" y="1152"/>
              <a:ext cx="24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dirty="0" smtClean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  <a:r>
                <a:rPr lang="zh-CN" altLang="en-US" sz="2400" dirty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建泓泰智慧政务解决方案</a:t>
              </a:r>
              <a:r>
                <a:rPr lang="en-US" altLang="zh-CN" sz="2400" dirty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32" name="Text Box 43"/>
            <p:cNvSpPr txBox="1">
              <a:spLocks noChangeArrowheads="1"/>
            </p:cNvSpPr>
            <p:nvPr/>
          </p:nvSpPr>
          <p:spPr bwMode="gray">
            <a:xfrm>
              <a:off x="1276" y="1166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  <a:endParaRPr lang="en-US" altLang="zh-CN" sz="240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Group 52"/>
          <p:cNvGrpSpPr>
            <a:grpSpLocks/>
          </p:cNvGrpSpPr>
          <p:nvPr/>
        </p:nvGrpSpPr>
        <p:grpSpPr bwMode="auto">
          <a:xfrm>
            <a:off x="1898104" y="3542506"/>
            <a:ext cx="5440363" cy="665163"/>
            <a:chOff x="1152" y="2242"/>
            <a:chExt cx="3427" cy="419"/>
          </a:xfrm>
        </p:grpSpPr>
        <p:grpSp>
          <p:nvGrpSpPr>
            <p:cNvPr id="37" name="Group 53"/>
            <p:cNvGrpSpPr>
              <a:grpSpLocks/>
            </p:cNvGrpSpPr>
            <p:nvPr/>
          </p:nvGrpSpPr>
          <p:grpSpPr bwMode="auto">
            <a:xfrm>
              <a:off x="1152" y="2242"/>
              <a:ext cx="480" cy="419"/>
              <a:chOff x="1110" y="2656"/>
              <a:chExt cx="1549" cy="1351"/>
            </a:xfrm>
          </p:grpSpPr>
          <p:sp>
            <p:nvSpPr>
              <p:cNvPr id="41" name="AutoShape 5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5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5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99FF">
                      <a:gamma/>
                      <a:shade val="46275"/>
                      <a:invGamma/>
                    </a:srgbClr>
                  </a:gs>
                  <a:gs pos="100000">
                    <a:srgbClr val="9999FF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8" name="Line 57"/>
            <p:cNvSpPr>
              <a:spLocks noChangeShapeType="1"/>
            </p:cNvSpPr>
            <p:nvPr/>
          </p:nvSpPr>
          <p:spPr bwMode="auto">
            <a:xfrm>
              <a:off x="1536" y="2626"/>
              <a:ext cx="3043" cy="3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2064" y="2290"/>
              <a:ext cx="16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智慧政务典型应用</a:t>
              </a:r>
              <a:endPara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gray">
            <a:xfrm>
              <a:off x="1276" y="230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1866900" y="1619537"/>
            <a:ext cx="5472113" cy="665163"/>
            <a:chOff x="1152" y="1680"/>
            <a:chExt cx="3447" cy="419"/>
          </a:xfrm>
        </p:grpSpPr>
        <p:grpSp>
          <p:nvGrpSpPr>
            <p:cNvPr id="45" name="Group 45"/>
            <p:cNvGrpSpPr>
              <a:grpSpLocks/>
            </p:cNvGrpSpPr>
            <p:nvPr/>
          </p:nvGrpSpPr>
          <p:grpSpPr bwMode="auto">
            <a:xfrm>
              <a:off x="1152" y="1680"/>
              <a:ext cx="480" cy="419"/>
              <a:chOff x="3174" y="2656"/>
              <a:chExt cx="1549" cy="1351"/>
            </a:xfrm>
          </p:grpSpPr>
          <p:sp>
            <p:nvSpPr>
              <p:cNvPr id="49" name="AutoShape 4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4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4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C76DE">
                      <a:gamma/>
                      <a:shade val="46275"/>
                      <a:invGamma/>
                    </a:srgbClr>
                  </a:gs>
                  <a:gs pos="100000">
                    <a:srgbClr val="3C76DE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>
              <a:off x="1556" y="2064"/>
              <a:ext cx="3043" cy="26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ext Box 50"/>
            <p:cNvSpPr txBox="1">
              <a:spLocks noChangeArrowheads="1"/>
            </p:cNvSpPr>
            <p:nvPr/>
          </p:nvSpPr>
          <p:spPr bwMode="auto">
            <a:xfrm>
              <a:off x="2064" y="1728"/>
              <a:ext cx="24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智慧政务发展概述</a:t>
              </a:r>
              <a:r>
                <a:rPr lang="en-US" altLang="zh-CN" sz="2400" b="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add Title</a:t>
              </a:r>
              <a:endParaRPr lang="en-US" altLang="zh-CN" sz="2400" b="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8" name="Text Box 51"/>
            <p:cNvSpPr txBox="1">
              <a:spLocks noChangeArrowheads="1"/>
            </p:cNvSpPr>
            <p:nvPr/>
          </p:nvSpPr>
          <p:spPr bwMode="gray">
            <a:xfrm>
              <a:off x="1275" y="1742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31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智慧政务服务对象：政府、企业、市民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107505" y="908721"/>
            <a:ext cx="8568952" cy="5472607"/>
            <a:chOff x="107504" y="764704"/>
            <a:chExt cx="8747015" cy="5760639"/>
          </a:xfrm>
        </p:grpSpPr>
        <p:sp>
          <p:nvSpPr>
            <p:cNvPr id="4" name="AutoShape 2"/>
            <p:cNvSpPr>
              <a:spLocks/>
            </p:cNvSpPr>
            <p:nvPr/>
          </p:nvSpPr>
          <p:spPr bwMode="auto">
            <a:xfrm>
              <a:off x="832611" y="1268583"/>
              <a:ext cx="872369" cy="4604027"/>
            </a:xfrm>
            <a:prstGeom prst="leftBracket">
              <a:avLst>
                <a:gd name="adj" fmla="val 0"/>
              </a:avLst>
            </a:prstGeom>
            <a:noFill/>
            <a:ln w="38100">
              <a:solidFill>
                <a:srgbClr val="EAEAE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727390" y="764704"/>
              <a:ext cx="7127129" cy="2222601"/>
              <a:chOff x="1111" y="482"/>
              <a:chExt cx="3402" cy="1270"/>
            </a:xfrm>
          </p:grpSpPr>
          <p:sp>
            <p:nvSpPr>
              <p:cNvPr id="6" name="矩形 5"/>
              <p:cNvSpPr>
                <a:spLocks noChangeArrowheads="1"/>
              </p:cNvSpPr>
              <p:nvPr/>
            </p:nvSpPr>
            <p:spPr bwMode="auto">
              <a:xfrm>
                <a:off x="2834" y="536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帮助</a:t>
                </a: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政府提升管理与服务社会能力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整合公共服务资源以达到亲民便民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市民信息管理以增强社会管理能</a:t>
                </a:r>
                <a:r>
                  <a:rPr lang="zh-CN" altLang="en-US" sz="1600" dirty="0">
                    <a:effectLst/>
                    <a:latin typeface="微软雅黑" pitchFamily="34" charset="-122"/>
                    <a:ea typeface="微软雅黑" pitchFamily="34" charset="-122"/>
                  </a:rPr>
                  <a:t>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1156" y="527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 algn="ctr">
                  <a:lnSpc>
                    <a:spcPct val="150000"/>
                  </a:lnSpc>
                  <a:defRPr/>
                </a:pPr>
                <a:endParaRPr lang="en-US" altLang="zh-CN" sz="1600" b="1" u="sng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 smtClean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帮助政府提升管理与服务企业能力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运用电子商务提高区域经济竞争力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促进</a:t>
                </a: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信息化与工业化融合</a:t>
                </a:r>
              </a:p>
            </p:txBody>
          </p:sp>
          <p:sp>
            <p:nvSpPr>
              <p:cNvPr id="8" name="AutoShape 7"/>
              <p:cNvSpPr>
                <a:spLocks noChangeArrowheads="1"/>
              </p:cNvSpPr>
              <p:nvPr/>
            </p:nvSpPr>
            <p:spPr bwMode="auto">
              <a:xfrm>
                <a:off x="1111" y="482"/>
                <a:ext cx="3402" cy="1270"/>
              </a:xfrm>
              <a:prstGeom prst="roundRect">
                <a:avLst>
                  <a:gd name="adj" fmla="val 611"/>
                </a:avLst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1891428" y="4515945"/>
              <a:ext cx="6745457" cy="186439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/>
            <a:lstStyle/>
            <a:p>
              <a:pPr>
                <a:lnSpc>
                  <a:spcPct val="150000"/>
                </a:lnSpc>
                <a:buFontTx/>
                <a:buChar char="•"/>
                <a:defRPr/>
              </a:pPr>
              <a:r>
                <a:rPr lang="en-US" altLang="zh-CN" sz="1200" dirty="0">
                  <a:effectLst/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服务于区域政府首脑及</a:t>
              </a:r>
              <a:r>
                <a:rPr lang="zh-CN" altLang="en-US" sz="1500" dirty="0" smtClean="0">
                  <a:effectLst/>
                  <a:latin typeface="微软雅黑" pitchFamily="34" charset="-122"/>
                  <a:ea typeface="微软雅黑" pitchFamily="34" charset="-122"/>
                </a:rPr>
                <a:t>城市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智慧</a:t>
              </a:r>
              <a:r>
                <a:rPr lang="zh-CN" altLang="en-US" sz="1500" dirty="0" smtClean="0">
                  <a:effectLst/>
                  <a:latin typeface="微软雅黑" pitchFamily="34" charset="-122"/>
                  <a:ea typeface="微软雅黑" pitchFamily="34" charset="-122"/>
                </a:rPr>
                <a:t>化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管理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 smtClean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支撑向服务型政府转型，打造“亲民政府”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帮助政府在经济、社会、城市管理上实现精细化和智能化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提高政府内部协同效率，规范与效能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为区域决策提供管理与决策辅助信息，提升决策科学化水准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1889480" y="4070066"/>
              <a:ext cx="6747855" cy="50733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政    府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1785928" y="4016817"/>
              <a:ext cx="6966146" cy="2508526"/>
            </a:xfrm>
            <a:prstGeom prst="roundRect">
              <a:avLst>
                <a:gd name="adj" fmla="val 611"/>
              </a:avLst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3680216" y="3253069"/>
              <a:ext cx="1437408" cy="50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 dirty="0">
                  <a:effectLst/>
                  <a:latin typeface="微软雅黑" pitchFamily="34" charset="-122"/>
                  <a:ea typeface="微软雅黑" pitchFamily="34" charset="-122"/>
                </a:rPr>
                <a:t>G2B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5043993" y="3253069"/>
              <a:ext cx="1437408" cy="50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>
                  <a:effectLst/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749468" y="3563917"/>
              <a:ext cx="681889" cy="62328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</a:t>
              </a:r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5261685" y="2735447"/>
              <a:ext cx="563440" cy="533252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C</a:t>
              </a:r>
            </a:p>
          </p:txBody>
        </p:sp>
        <p:sp>
          <p:nvSpPr>
            <p:cNvPr id="16" name="Oval 17"/>
            <p:cNvSpPr>
              <a:spLocks noChangeArrowheads="1"/>
            </p:cNvSpPr>
            <p:nvPr/>
          </p:nvSpPr>
          <p:spPr bwMode="auto">
            <a:xfrm>
              <a:off x="4187631" y="2735447"/>
              <a:ext cx="712301" cy="533253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H="1">
              <a:off x="5244078" y="3181701"/>
              <a:ext cx="380961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536578" y="3181701"/>
              <a:ext cx="337742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107504" y="2204296"/>
              <a:ext cx="1162092" cy="2662818"/>
            </a:xfrm>
            <a:prstGeom prst="roundRect">
              <a:avLst>
                <a:gd name="adj" fmla="val 6199"/>
              </a:avLst>
            </a:prstGeom>
            <a:solidFill>
              <a:schemeClr val="bg1"/>
            </a:solidFill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179535" y="4002769"/>
              <a:ext cx="1016431" cy="79139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G2G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179535" y="3140010"/>
              <a:ext cx="1016431" cy="791392"/>
            </a:xfrm>
            <a:prstGeom prst="rect">
              <a:avLst/>
            </a:prstGeom>
            <a:solidFill>
              <a:srgbClr val="5BBFCD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79535" y="2277250"/>
              <a:ext cx="1016431" cy="7913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B2B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2354631" y="1035448"/>
              <a:ext cx="2468244" cy="50733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prstShdw prst="shdw18" dist="17961" dir="13500000">
                <a:schemeClr val="accent2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企     业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5773891" y="1035448"/>
              <a:ext cx="2468244" cy="507337"/>
            </a:xfrm>
            <a:prstGeom prst="rect">
              <a:avLst/>
            </a:prstGeom>
            <a:solidFill>
              <a:srgbClr val="5BBFCD"/>
            </a:solidFill>
            <a:effectLst>
              <a:prstShdw prst="shdw17" dist="17961" dir="13500000">
                <a:srgbClr val="1F1F5C"/>
              </a:prstShdw>
            </a:effectLst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市     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7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083812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智慧政务是建设智慧城市的基础及核心部分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24744"/>
            <a:ext cx="8928992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中建泓泰智慧政</a:t>
            </a:r>
            <a:r>
              <a:rPr lang="zh-CN" altLang="en-US" dirty="0" smtClean="0"/>
              <a:t>务解决方案总</a:t>
            </a:r>
            <a:r>
              <a:rPr lang="zh-CN" altLang="en-US" dirty="0" smtClean="0"/>
              <a:t>体框架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pSp>
        <p:nvGrpSpPr>
          <p:cNvPr id="43" name="组合 42"/>
          <p:cNvGrpSpPr/>
          <p:nvPr/>
        </p:nvGrpSpPr>
        <p:grpSpPr>
          <a:xfrm>
            <a:off x="0" y="1256758"/>
            <a:ext cx="9144000" cy="4968552"/>
            <a:chOff x="0" y="1328766"/>
            <a:chExt cx="9144000" cy="49685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8766"/>
              <a:ext cx="9144000" cy="496855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339752" y="1700808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政府</a:t>
              </a:r>
              <a:endParaRPr lang="zh-CN" altLang="en-US" sz="12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644008" y="1700808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市民</a:t>
              </a:r>
              <a:endParaRPr lang="zh-CN" altLang="en-US" sz="12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876256" y="1711841"/>
              <a:ext cx="5512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企业</a:t>
              </a:r>
              <a:endParaRPr lang="zh-CN" altLang="en-US" sz="1200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01578" y="2492896"/>
              <a:ext cx="553998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 smtClean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 smtClean="0">
                  <a:solidFill>
                    <a:srgbClr val="FF0000"/>
                  </a:solidFill>
                </a:rPr>
                <a:t>制 度 保 障 体 系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99592" y="2204864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FF0000"/>
                  </a:solidFill>
                </a:rPr>
                <a:t>统一展现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71600" y="3140968"/>
              <a:ext cx="400110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FF0000"/>
                  </a:solidFill>
                </a:rPr>
                <a:t>应用服务层</a:t>
              </a:r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71600" y="2924944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99592" y="4365104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rgbClr val="FF0000"/>
                  </a:solidFill>
                </a:rPr>
                <a:t>服务支撑       层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99592" y="4149080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9592" y="5498648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FF0000"/>
                  </a:solidFill>
                </a:rPr>
                <a:t>云基础实施层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99592" y="5229200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16580" y="2339588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                                       用户交互及展示</a:t>
              </a:r>
              <a:endParaRPr lang="zh-CN" altLang="en-US" sz="1400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63888" y="2996952"/>
              <a:ext cx="252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</a:t>
              </a:r>
              <a:r>
                <a:rPr lang="zh-CN" altLang="en-US" sz="1600" dirty="0" smtClean="0"/>
                <a:t>政府门户网站</a:t>
              </a:r>
              <a:endParaRPr lang="zh-CN" altLang="en-US" sz="1600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907704" y="3625279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智慧办公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63888" y="3625279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  智慧服务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48064" y="3625279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     智慧监管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948264" y="3625279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 智慧决策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79912" y="4293096"/>
              <a:ext cx="23042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             服务集成平台</a:t>
              </a:r>
              <a:endParaRPr lang="zh-CN" altLang="en-US" sz="120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95936" y="4725144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      数据交换平台</a:t>
              </a:r>
              <a:endParaRPr lang="zh-CN" altLang="en-US" sz="1200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563888" y="5209455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/>
                <a:t>                云数据中心</a:t>
              </a:r>
              <a:endParaRPr lang="zh-CN" altLang="en-US" sz="14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283968" y="5589240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/>
                <a:t>   虚拟资源</a:t>
              </a:r>
              <a:endParaRPr lang="zh-CN" altLang="en-US" sz="12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247964" y="5894936"/>
              <a:ext cx="11521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/>
                <a:t>    物理资源</a:t>
              </a:r>
              <a:endParaRPr lang="zh-CN" altLang="en-US" sz="12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10490" y="2645296"/>
              <a:ext cx="553998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 smtClean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 smtClean="0">
                  <a:solidFill>
                    <a:srgbClr val="FF0000"/>
                  </a:solidFill>
                </a:rPr>
                <a:t>安 全 管 理 体 系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352176" y="1694653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政府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56432" y="1694653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市民</a:t>
              </a:r>
              <a:endParaRPr lang="zh-CN" altLang="en-US" sz="1200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888680" y="1705686"/>
              <a:ext cx="5512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企业</a:t>
              </a:r>
              <a:endParaRPr lang="zh-CN" altLang="en-US" sz="12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14002" y="2486741"/>
              <a:ext cx="553998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 smtClean="0">
                  <a:solidFill>
                    <a:srgbClr val="FF0000"/>
                  </a:solidFill>
                </a:rPr>
                <a:t>  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12016" y="219870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84024" y="3134813"/>
              <a:ext cx="400110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FF0000"/>
                  </a:solidFill>
                </a:rPr>
                <a:t>应用服务层</a:t>
              </a:r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84024" y="2918789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12016" y="435894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12016" y="414292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12016" y="5492493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12016" y="5223045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029004" y="2333433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                                       </a:t>
              </a:r>
              <a:endParaRPr lang="zh-CN" altLang="en-US" sz="14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576312" y="2990797"/>
              <a:ext cx="252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</a:t>
              </a:r>
              <a:endParaRPr lang="zh-CN" altLang="en-US" sz="1600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920128" y="3619124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31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</a:t>
            </a:r>
            <a:r>
              <a:rPr lang="zh-CN" altLang="en-US" dirty="0" smtClean="0"/>
              <a:t>务解决方案功</a:t>
            </a:r>
            <a:r>
              <a:rPr lang="zh-CN" altLang="en-US" dirty="0" smtClean="0"/>
              <a:t>能框架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grpSp>
        <p:nvGrpSpPr>
          <p:cNvPr id="123" name="组合 122"/>
          <p:cNvGrpSpPr/>
          <p:nvPr/>
        </p:nvGrpSpPr>
        <p:grpSpPr>
          <a:xfrm>
            <a:off x="31733" y="845506"/>
            <a:ext cx="8932755" cy="5743054"/>
            <a:chOff x="33076" y="529438"/>
            <a:chExt cx="9076743" cy="6342434"/>
          </a:xfrm>
        </p:grpSpPr>
        <p:sp>
          <p:nvSpPr>
            <p:cNvPr id="4" name="矩形 3"/>
            <p:cNvSpPr/>
            <p:nvPr/>
          </p:nvSpPr>
          <p:spPr>
            <a:xfrm>
              <a:off x="364116" y="4550191"/>
              <a:ext cx="6079951" cy="141450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灯片编号占位符 3"/>
            <p:cNvSpPr txBox="1">
              <a:spLocks/>
            </p:cNvSpPr>
            <p:nvPr/>
          </p:nvSpPr>
          <p:spPr>
            <a:xfrm>
              <a:off x="7236297" y="6492567"/>
              <a:ext cx="1519778" cy="37930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ctr" defTabSz="914400" rtl="0" eaLnBrk="1" latinLnBrk="0" hangingPunct="1"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fld id="{717599B2-D681-4B0B-AC7C-D2F19568F5A8}" type="slidenum">
                <a:rPr lang="en-US" altLang="zh-CN" smtClean="0"/>
                <a:pPr>
                  <a:defRPr/>
                </a:pPr>
                <a:t>12</a:t>
              </a:fld>
              <a:endParaRPr lang="en-US" altLang="zh-CN" dirty="0"/>
            </a:p>
          </p:txBody>
        </p:sp>
        <p:sp>
          <p:nvSpPr>
            <p:cNvPr id="6" name="椭圆 5"/>
            <p:cNvSpPr>
              <a:spLocks noChangeArrowheads="1"/>
            </p:cNvSpPr>
            <p:nvPr/>
          </p:nvSpPr>
          <p:spPr bwMode="auto">
            <a:xfrm>
              <a:off x="5538113" y="529438"/>
              <a:ext cx="1087938" cy="461368"/>
            </a:xfrm>
            <a:prstGeom prst="ellipse">
              <a:avLst/>
            </a:prstGeom>
            <a:solidFill>
              <a:srgbClr val="99CC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椭圆 6"/>
            <p:cNvSpPr>
              <a:spLocks noChangeArrowheads="1"/>
            </p:cNvSpPr>
            <p:nvPr/>
          </p:nvSpPr>
          <p:spPr bwMode="auto">
            <a:xfrm>
              <a:off x="3481798" y="529438"/>
              <a:ext cx="1087938" cy="461368"/>
            </a:xfrm>
            <a:prstGeom prst="ellipse">
              <a:avLst/>
            </a:prstGeom>
            <a:solidFill>
              <a:srgbClr val="CC99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321558" y="529438"/>
              <a:ext cx="1087938" cy="461368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74020" y="5511942"/>
              <a:ext cx="6379057" cy="125985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4181" y="1745707"/>
              <a:ext cx="6561178" cy="1996789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74020" y="1062014"/>
              <a:ext cx="7703434" cy="72394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7831771" y="873332"/>
              <a:ext cx="1278048" cy="5876136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FFFFF"/>
                </a:gs>
              </a:gsLst>
              <a:lin ang="5400000" scaled="1"/>
            </a:gradFill>
            <a:ln w="6350" algn="ctr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TextBox 99"/>
            <p:cNvSpPr txBox="1">
              <a:spLocks noChangeArrowheads="1"/>
            </p:cNvSpPr>
            <p:nvPr/>
          </p:nvSpPr>
          <p:spPr bwMode="auto">
            <a:xfrm>
              <a:off x="7862125" y="931188"/>
              <a:ext cx="1210588" cy="33855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安全管理域</a:t>
              </a:r>
            </a:p>
          </p:txBody>
        </p: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7921234" y="1324316"/>
              <a:ext cx="1107110" cy="137668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8015491" y="1704091"/>
              <a:ext cx="918596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认证鉴权</a:t>
              </a: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8026673" y="2034911"/>
              <a:ext cx="918597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8025076" y="2382049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检测预警</a:t>
              </a:r>
            </a:p>
          </p:txBody>
        </p:sp>
        <p:sp>
          <p:nvSpPr>
            <p:cNvPr id="18" name="TextBox 106"/>
            <p:cNvSpPr txBox="1">
              <a:spLocks noChangeArrowheads="1"/>
            </p:cNvSpPr>
            <p:nvPr/>
          </p:nvSpPr>
          <p:spPr bwMode="auto">
            <a:xfrm>
              <a:off x="7997917" y="1392557"/>
              <a:ext cx="916999" cy="284832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应用安全</a:t>
              </a: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7913247" y="2804847"/>
              <a:ext cx="1108707" cy="2063545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TextBox 108"/>
            <p:cNvSpPr txBox="1">
              <a:spLocks noChangeArrowheads="1"/>
            </p:cNvSpPr>
            <p:nvPr/>
          </p:nvSpPr>
          <p:spPr bwMode="auto">
            <a:xfrm>
              <a:off x="8013893" y="2892373"/>
              <a:ext cx="901024" cy="284832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平台安全</a:t>
              </a: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8007503" y="3200940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统一认证</a:t>
              </a:r>
            </a:p>
          </p:txBody>
        </p:sp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8018686" y="3518409"/>
              <a:ext cx="920195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8017088" y="3865548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数据保护</a:t>
              </a:r>
            </a:p>
          </p:txBody>
        </p: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8017088" y="4203785"/>
              <a:ext cx="918597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虚拟隔离</a:t>
              </a:r>
            </a:p>
          </p:txBody>
        </p:sp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8015491" y="4564276"/>
              <a:ext cx="920195" cy="277414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云审计</a:t>
              </a: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7924430" y="4958886"/>
              <a:ext cx="1108707" cy="179058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TextBox 115"/>
            <p:cNvSpPr txBox="1">
              <a:spLocks noChangeArrowheads="1"/>
            </p:cNvSpPr>
            <p:nvPr/>
          </p:nvSpPr>
          <p:spPr bwMode="auto">
            <a:xfrm>
              <a:off x="8013893" y="5025643"/>
              <a:ext cx="901024" cy="284832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物理安全</a:t>
              </a:r>
            </a:p>
          </p:txBody>
        </p: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8009101" y="5341629"/>
              <a:ext cx="918596" cy="2892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物理防护</a:t>
              </a: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8020283" y="5699151"/>
              <a:ext cx="920195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网络安全</a:t>
              </a:r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8018686" y="6034422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存储安全</a:t>
              </a:r>
            </a:p>
          </p:txBody>
        </p: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8018686" y="6371176"/>
              <a:ext cx="918596" cy="2892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安全</a:t>
              </a: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74020" y="1828783"/>
              <a:ext cx="6377459" cy="19137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725824" y="1461075"/>
              <a:ext cx="6899862" cy="27889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725824" y="1106519"/>
              <a:ext cx="6899862" cy="280381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2537457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CMS</a:t>
              </a:r>
            </a:p>
          </p:txBody>
        </p:sp>
        <p:sp>
          <p:nvSpPr>
            <p:cNvPr id="36" name="矩形 35"/>
            <p:cNvSpPr>
              <a:spLocks noChangeArrowheads="1"/>
            </p:cNvSpPr>
            <p:nvPr/>
          </p:nvSpPr>
          <p:spPr bwMode="auto">
            <a:xfrm>
              <a:off x="5943455" y="1504362"/>
              <a:ext cx="1377097" cy="177204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页面框架</a:t>
              </a:r>
            </a:p>
          </p:txBody>
        </p:sp>
        <p:sp>
          <p:nvSpPr>
            <p:cNvPr id="37" name="矩形 36"/>
            <p:cNvSpPr>
              <a:spLocks noChangeArrowheads="1"/>
            </p:cNvSpPr>
            <p:nvPr/>
          </p:nvSpPr>
          <p:spPr bwMode="auto">
            <a:xfrm>
              <a:off x="4277201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SSO</a:t>
              </a: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2537457" y="1158441"/>
              <a:ext cx="1383487" cy="172086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Web</a:t>
              </a: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方式</a:t>
              </a:r>
              <a:endParaRPr lang="en-US" altLang="zh-CN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267615" y="1164375"/>
              <a:ext cx="1385084" cy="170603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移动客户端方式</a:t>
              </a:r>
            </a:p>
          </p:txBody>
        </p:sp>
        <p:sp>
          <p:nvSpPr>
            <p:cNvPr id="40" name="矩形 39"/>
            <p:cNvSpPr>
              <a:spLocks noChangeArrowheads="1"/>
            </p:cNvSpPr>
            <p:nvPr/>
          </p:nvSpPr>
          <p:spPr bwMode="auto">
            <a:xfrm>
              <a:off x="6581426" y="1843314"/>
              <a:ext cx="1183791" cy="4906154"/>
            </a:xfrm>
            <a:prstGeom prst="rect">
              <a:avLst/>
            </a:prstGeom>
            <a:gradFill rotWithShape="1">
              <a:gsLst>
                <a:gs pos="0">
                  <a:srgbClr val="B4EEBE"/>
                </a:gs>
                <a:gs pos="100000">
                  <a:srgbClr val="FFFFFF"/>
                </a:gs>
              </a:gsLst>
              <a:lin ang="5400000" scaled="1"/>
            </a:gradFill>
            <a:ln w="2540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圆角矩形 40"/>
            <p:cNvSpPr>
              <a:spLocks noChangeArrowheads="1"/>
            </p:cNvSpPr>
            <p:nvPr/>
          </p:nvSpPr>
          <p:spPr bwMode="auto">
            <a:xfrm>
              <a:off x="6643730" y="3028421"/>
              <a:ext cx="1075158" cy="3085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配置管理</a:t>
              </a:r>
            </a:p>
          </p:txBody>
        </p:sp>
        <p:sp>
          <p:nvSpPr>
            <p:cNvPr id="42" name="圆角矩形 41"/>
            <p:cNvSpPr>
              <a:spLocks noChangeArrowheads="1"/>
            </p:cNvSpPr>
            <p:nvPr/>
          </p:nvSpPr>
          <p:spPr bwMode="auto">
            <a:xfrm>
              <a:off x="6643730" y="3431933"/>
              <a:ext cx="1075158" cy="31005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运维管理</a:t>
              </a:r>
            </a:p>
          </p:txBody>
        </p:sp>
        <p:sp>
          <p:nvSpPr>
            <p:cNvPr id="43" name="圆角矩形 42"/>
            <p:cNvSpPr>
              <a:spLocks noChangeArrowheads="1"/>
            </p:cNvSpPr>
            <p:nvPr/>
          </p:nvSpPr>
          <p:spPr bwMode="auto">
            <a:xfrm>
              <a:off x="6643730" y="5104035"/>
              <a:ext cx="1075158" cy="3085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安全体系</a:t>
              </a:r>
            </a:p>
          </p:txBody>
        </p:sp>
        <p:sp>
          <p:nvSpPr>
            <p:cNvPr id="44" name="圆角矩形 43"/>
            <p:cNvSpPr>
              <a:spLocks noChangeArrowheads="1"/>
            </p:cNvSpPr>
            <p:nvPr/>
          </p:nvSpPr>
          <p:spPr bwMode="auto">
            <a:xfrm>
              <a:off x="6643730" y="3835444"/>
              <a:ext cx="1075158" cy="3085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监控管理</a:t>
              </a:r>
            </a:p>
          </p:txBody>
        </p:sp>
        <p:sp>
          <p:nvSpPr>
            <p:cNvPr id="45" name="圆角矩形 44"/>
            <p:cNvSpPr>
              <a:spLocks noChangeArrowheads="1"/>
            </p:cNvSpPr>
            <p:nvPr/>
          </p:nvSpPr>
          <p:spPr bwMode="auto">
            <a:xfrm>
              <a:off x="6643730" y="4238956"/>
              <a:ext cx="1075158" cy="31005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计费管理</a:t>
              </a:r>
            </a:p>
          </p:txBody>
        </p:sp>
        <p:sp>
          <p:nvSpPr>
            <p:cNvPr id="46" name="圆角矩形 45"/>
            <p:cNvSpPr>
              <a:spLocks noChangeArrowheads="1"/>
            </p:cNvSpPr>
            <p:nvPr/>
          </p:nvSpPr>
          <p:spPr bwMode="auto">
            <a:xfrm>
              <a:off x="6629216" y="2201060"/>
              <a:ext cx="1075158" cy="31005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 smtClean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应用管理</a:t>
              </a: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圆角矩形 46"/>
            <p:cNvSpPr>
              <a:spLocks noChangeArrowheads="1"/>
            </p:cNvSpPr>
            <p:nvPr/>
          </p:nvSpPr>
          <p:spPr bwMode="auto">
            <a:xfrm>
              <a:off x="6643730" y="4671495"/>
              <a:ext cx="1075158" cy="3085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统计分析</a:t>
              </a:r>
            </a:p>
          </p:txBody>
        </p:sp>
        <p:sp>
          <p:nvSpPr>
            <p:cNvPr id="48" name="圆角矩形 47"/>
            <p:cNvSpPr>
              <a:spLocks noChangeArrowheads="1"/>
            </p:cNvSpPr>
            <p:nvPr/>
          </p:nvSpPr>
          <p:spPr bwMode="auto">
            <a:xfrm>
              <a:off x="6643730" y="2608071"/>
              <a:ext cx="1075158" cy="3085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资源管理</a:t>
              </a:r>
            </a:p>
          </p:txBody>
        </p:sp>
        <p:sp>
          <p:nvSpPr>
            <p:cNvPr id="49" name="TextBox 33"/>
            <p:cNvSpPr txBox="1">
              <a:spLocks noChangeArrowheads="1"/>
            </p:cNvSpPr>
            <p:nvPr/>
          </p:nvSpPr>
          <p:spPr bwMode="auto">
            <a:xfrm>
              <a:off x="6583024" y="1828665"/>
              <a:ext cx="1210588" cy="338554"/>
            </a:xfrm>
            <a:prstGeom prst="rect">
              <a:avLst/>
            </a:prstGeom>
            <a:solidFill>
              <a:srgbClr val="A8CD6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运营管理域</a:t>
              </a:r>
            </a:p>
          </p:txBody>
        </p:sp>
        <p:sp>
          <p:nvSpPr>
            <p:cNvPr id="50" name="圆角矩形 49"/>
            <p:cNvSpPr>
              <a:spLocks noChangeArrowheads="1"/>
            </p:cNvSpPr>
            <p:nvPr/>
          </p:nvSpPr>
          <p:spPr bwMode="auto">
            <a:xfrm>
              <a:off x="6650121" y="5941569"/>
              <a:ext cx="1075158" cy="32933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客服管理</a:t>
              </a:r>
            </a:p>
          </p:txBody>
        </p:sp>
        <p:sp>
          <p:nvSpPr>
            <p:cNvPr id="51" name="圆角矩形 50"/>
            <p:cNvSpPr>
              <a:spLocks noChangeArrowheads="1"/>
            </p:cNvSpPr>
            <p:nvPr/>
          </p:nvSpPr>
          <p:spPr bwMode="auto">
            <a:xfrm>
              <a:off x="6651719" y="5538057"/>
              <a:ext cx="1076755" cy="31005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审计管理</a:t>
              </a:r>
            </a:p>
          </p:txBody>
        </p:sp>
        <p:pic>
          <p:nvPicPr>
            <p:cNvPr id="52" name="Picture 18" descr="Client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8369" y="627349"/>
              <a:ext cx="301939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19" descr="User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26579" y="597679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23" descr="Administrato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55381" y="627349"/>
              <a:ext cx="300341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Box 258"/>
            <p:cNvSpPr txBox="1">
              <a:spLocks noChangeArrowheads="1"/>
            </p:cNvSpPr>
            <p:nvPr/>
          </p:nvSpPr>
          <p:spPr bwMode="auto">
            <a:xfrm>
              <a:off x="867767" y="1446240"/>
              <a:ext cx="1437804" cy="284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页面框架及处理</a:t>
              </a:r>
            </a:p>
          </p:txBody>
        </p:sp>
        <p:sp>
          <p:nvSpPr>
            <p:cNvPr id="56" name="TextBox 259"/>
            <p:cNvSpPr txBox="1">
              <a:spLocks noChangeArrowheads="1"/>
            </p:cNvSpPr>
            <p:nvPr/>
          </p:nvSpPr>
          <p:spPr bwMode="auto">
            <a:xfrm>
              <a:off x="877593" y="1109486"/>
              <a:ext cx="1437804" cy="284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用户交互及展示</a:t>
              </a:r>
            </a:p>
          </p:txBody>
        </p:sp>
        <p:sp>
          <p:nvSpPr>
            <p:cNvPr id="57" name="上下箭头 56"/>
            <p:cNvSpPr>
              <a:spLocks noChangeArrowheads="1"/>
            </p:cNvSpPr>
            <p:nvPr/>
          </p:nvSpPr>
          <p:spPr bwMode="auto">
            <a:xfrm>
              <a:off x="3946943" y="906247"/>
              <a:ext cx="236439" cy="222525"/>
            </a:xfrm>
            <a:prstGeom prst="upDownArrow">
              <a:avLst>
                <a:gd name="adj1" fmla="val 50000"/>
                <a:gd name="adj2" fmla="val 30302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上下箭头 57"/>
            <p:cNvSpPr>
              <a:spLocks noChangeArrowheads="1"/>
            </p:cNvSpPr>
            <p:nvPr/>
          </p:nvSpPr>
          <p:spPr bwMode="auto">
            <a:xfrm>
              <a:off x="1803601" y="906247"/>
              <a:ext cx="238037" cy="222525"/>
            </a:xfrm>
            <a:prstGeom prst="upDownArrow">
              <a:avLst>
                <a:gd name="adj1" fmla="val 50000"/>
                <a:gd name="adj2" fmla="val 30099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上下箭头 58"/>
            <p:cNvSpPr/>
            <p:nvPr/>
          </p:nvSpPr>
          <p:spPr>
            <a:xfrm>
              <a:off x="6118027" y="888445"/>
              <a:ext cx="238037" cy="222525"/>
            </a:xfrm>
            <a:prstGeom prst="upDownArrow">
              <a:avLst>
                <a:gd name="adj1" fmla="val 50000"/>
                <a:gd name="adj2" fmla="val 30162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0" name="TextBox 260"/>
            <p:cNvSpPr txBox="1">
              <a:spLocks noChangeArrowheads="1"/>
            </p:cNvSpPr>
            <p:nvPr/>
          </p:nvSpPr>
          <p:spPr bwMode="auto">
            <a:xfrm>
              <a:off x="1917335" y="637734"/>
              <a:ext cx="492048" cy="256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61" name="TextBox 262"/>
            <p:cNvSpPr txBox="1">
              <a:spLocks noChangeArrowheads="1"/>
            </p:cNvSpPr>
            <p:nvPr/>
          </p:nvSpPr>
          <p:spPr bwMode="auto">
            <a:xfrm>
              <a:off x="4028418" y="637734"/>
              <a:ext cx="495244" cy="25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企业</a:t>
              </a:r>
            </a:p>
          </p:txBody>
        </p:sp>
        <p:sp>
          <p:nvSpPr>
            <p:cNvPr id="62" name="TextBox 263"/>
            <p:cNvSpPr txBox="1">
              <a:spLocks noChangeArrowheads="1"/>
            </p:cNvSpPr>
            <p:nvPr/>
          </p:nvSpPr>
          <p:spPr bwMode="auto">
            <a:xfrm>
              <a:off x="6044539" y="637734"/>
              <a:ext cx="495244" cy="25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市民</a:t>
              </a:r>
            </a:p>
          </p:txBody>
        </p:sp>
        <p:sp>
          <p:nvSpPr>
            <p:cNvPr id="63" name="TextBox 217"/>
            <p:cNvSpPr txBox="1">
              <a:spLocks noChangeArrowheads="1"/>
            </p:cNvSpPr>
            <p:nvPr/>
          </p:nvSpPr>
          <p:spPr bwMode="auto">
            <a:xfrm>
              <a:off x="56309" y="1076389"/>
              <a:ext cx="517749" cy="636438"/>
            </a:xfrm>
            <a:prstGeom prst="rect">
              <a:avLst/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36000" tIns="72000" rIns="108000" bIns="72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统一展现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矩形 63"/>
            <p:cNvSpPr>
              <a:spLocks noChangeArrowheads="1"/>
            </p:cNvSpPr>
            <p:nvPr/>
          </p:nvSpPr>
          <p:spPr bwMode="auto">
            <a:xfrm>
              <a:off x="74020" y="3877494"/>
              <a:ext cx="6375862" cy="1480531"/>
            </a:xfrm>
            <a:prstGeom prst="rect">
              <a:avLst/>
            </a:prstGeom>
            <a:solidFill>
              <a:srgbClr val="A3D1FF"/>
            </a:solidFill>
            <a:ln w="25400" algn="ctr">
              <a:solidFill>
                <a:srgbClr val="36A1A4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矩形 64"/>
            <p:cNvSpPr>
              <a:spLocks noChangeArrowheads="1"/>
            </p:cNvSpPr>
            <p:nvPr/>
          </p:nvSpPr>
          <p:spPr bwMode="auto">
            <a:xfrm>
              <a:off x="1575726" y="4305782"/>
              <a:ext cx="2843657" cy="62010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TextBox 171"/>
            <p:cNvSpPr txBox="1">
              <a:spLocks noChangeArrowheads="1"/>
            </p:cNvSpPr>
            <p:nvPr/>
          </p:nvSpPr>
          <p:spPr bwMode="auto">
            <a:xfrm>
              <a:off x="2559823" y="4268695"/>
              <a:ext cx="629439" cy="256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200" rIns="72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通用服务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663593" y="4700393"/>
              <a:ext cx="896231" cy="2062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工作流服务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2586982" y="4692976"/>
              <a:ext cx="897829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存储服务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3499188" y="4694459"/>
              <a:ext cx="870671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……...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矩形 69"/>
            <p:cNvSpPr>
              <a:spLocks noChangeArrowheads="1"/>
            </p:cNvSpPr>
            <p:nvPr/>
          </p:nvSpPr>
          <p:spPr bwMode="auto">
            <a:xfrm>
              <a:off x="4473700" y="4298365"/>
              <a:ext cx="1171012" cy="94498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TextBox 176"/>
            <p:cNvSpPr txBox="1">
              <a:spLocks noChangeArrowheads="1"/>
            </p:cNvSpPr>
            <p:nvPr/>
          </p:nvSpPr>
          <p:spPr bwMode="auto">
            <a:xfrm>
              <a:off x="4654225" y="4326551"/>
              <a:ext cx="798780" cy="256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移动服务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4518432" y="4988191"/>
              <a:ext cx="1100719" cy="19878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8000" rIns="180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移动适配环境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4510444" y="4550560"/>
              <a:ext cx="1095926" cy="38719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矩形 73"/>
            <p:cNvSpPr>
              <a:spLocks noChangeArrowheads="1"/>
            </p:cNvSpPr>
            <p:nvPr/>
          </p:nvSpPr>
          <p:spPr bwMode="auto">
            <a:xfrm>
              <a:off x="5689444" y="4289464"/>
              <a:ext cx="733280" cy="95240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TextBox 180"/>
            <p:cNvSpPr txBox="1">
              <a:spLocks noChangeArrowheads="1"/>
            </p:cNvSpPr>
            <p:nvPr/>
          </p:nvSpPr>
          <p:spPr bwMode="auto">
            <a:xfrm>
              <a:off x="5644712" y="4268695"/>
              <a:ext cx="798780" cy="427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第三方</a:t>
              </a:r>
              <a:endParaRPr lang="en-US" altLang="zh-CN" sz="120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能力接口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5751748" y="4678141"/>
              <a:ext cx="599085" cy="19285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通信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5753346" y="4899182"/>
              <a:ext cx="603878" cy="20472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latin typeface="微软雅黑" pitchFamily="34" charset="-122"/>
                  <a:ea typeface="微软雅黑" pitchFamily="34" charset="-122"/>
                </a:rPr>
                <a:t>支付</a:t>
              </a:r>
            </a:p>
          </p:txBody>
        </p:sp>
        <p:sp>
          <p:nvSpPr>
            <p:cNvPr id="78" name="左右箭头 77"/>
            <p:cNvSpPr/>
            <p:nvPr/>
          </p:nvSpPr>
          <p:spPr>
            <a:xfrm>
              <a:off x="1741872" y="4434847"/>
              <a:ext cx="2412316" cy="243294"/>
            </a:xfrm>
            <a:prstGeom prst="left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ESB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数据交换服务</a:t>
              </a:r>
            </a:p>
          </p:txBody>
        </p:sp>
        <p:sp>
          <p:nvSpPr>
            <p:cNvPr id="79" name="矩形 78"/>
            <p:cNvSpPr>
              <a:spLocks noChangeArrowheads="1"/>
            </p:cNvSpPr>
            <p:nvPr/>
          </p:nvSpPr>
          <p:spPr bwMode="auto">
            <a:xfrm>
              <a:off x="743398" y="4974840"/>
              <a:ext cx="3677583" cy="234393"/>
            </a:xfrm>
            <a:prstGeom prst="rect">
              <a:avLst/>
            </a:prstGeom>
            <a:solidFill>
              <a:srgbClr val="38A7B6"/>
            </a:solidFill>
            <a:ln w="6350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业务运行环境</a:t>
              </a:r>
            </a:p>
          </p:txBody>
        </p:sp>
        <p:sp>
          <p:nvSpPr>
            <p:cNvPr id="80" name="矩形 79"/>
            <p:cNvSpPr>
              <a:spLocks noChangeArrowheads="1"/>
            </p:cNvSpPr>
            <p:nvPr/>
          </p:nvSpPr>
          <p:spPr bwMode="auto">
            <a:xfrm>
              <a:off x="4591919" y="4514956"/>
              <a:ext cx="952146" cy="228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移动应用服务</a:t>
              </a: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4532810" y="4719679"/>
              <a:ext cx="362646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dirty="0"/>
                <a:t>IM</a:t>
              </a:r>
              <a:endParaRPr lang="zh-CN" altLang="en-US" sz="1000" dirty="0"/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4911431" y="4719679"/>
              <a:ext cx="418561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dirty="0"/>
                <a:t>LBS</a:t>
              </a:r>
              <a:endParaRPr lang="zh-CN" altLang="en-US" sz="800" dirty="0"/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5337980" y="4716712"/>
              <a:ext cx="254012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dirty="0"/>
                <a:t>…</a:t>
              </a:r>
              <a:endParaRPr lang="zh-CN" altLang="en-US" sz="1000" dirty="0"/>
            </a:p>
          </p:txBody>
        </p:sp>
        <p:sp>
          <p:nvSpPr>
            <p:cNvPr id="84" name="矩形 83"/>
            <p:cNvSpPr/>
            <p:nvPr/>
          </p:nvSpPr>
          <p:spPr>
            <a:xfrm>
              <a:off x="5753346" y="5087586"/>
              <a:ext cx="605475" cy="1023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矩形 84"/>
            <p:cNvSpPr>
              <a:spLocks noChangeArrowheads="1"/>
            </p:cNvSpPr>
            <p:nvPr/>
          </p:nvSpPr>
          <p:spPr bwMode="auto">
            <a:xfrm>
              <a:off x="754580" y="4305782"/>
              <a:ext cx="699731" cy="620102"/>
            </a:xfrm>
            <a:prstGeom prst="rect">
              <a:avLst/>
            </a:prstGeom>
            <a:solidFill>
              <a:srgbClr val="215975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服务管理</a:t>
              </a:r>
            </a:p>
          </p:txBody>
        </p:sp>
        <p:sp>
          <p:nvSpPr>
            <p:cNvPr id="86" name="矩形 85"/>
            <p:cNvSpPr>
              <a:spLocks noChangeArrowheads="1"/>
            </p:cNvSpPr>
            <p:nvPr/>
          </p:nvSpPr>
          <p:spPr bwMode="auto">
            <a:xfrm>
              <a:off x="725824" y="2465204"/>
              <a:ext cx="1594365" cy="114377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协同办公</a:t>
              </a:r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公文管理系统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电子印章系统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财务管理系统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知识管理系统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。。。。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endParaRPr lang="en-US" altLang="zh-CN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/>
              <a:endParaRPr lang="en-US" altLang="zh-CN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/>
              <a:endPara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矩形 86"/>
            <p:cNvSpPr>
              <a:spLocks noChangeArrowheads="1"/>
            </p:cNvSpPr>
            <p:nvPr/>
          </p:nvSpPr>
          <p:spPr bwMode="auto">
            <a:xfrm>
              <a:off x="2465568" y="2465204"/>
              <a:ext cx="1594365" cy="114377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就业保障系统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医疗卫生系统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住房服务管理系统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旅游信息系统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交通查询系统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。。。。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矩形 87"/>
            <p:cNvSpPr>
              <a:spLocks noChangeArrowheads="1"/>
            </p:cNvSpPr>
            <p:nvPr/>
          </p:nvSpPr>
          <p:spPr bwMode="auto">
            <a:xfrm>
              <a:off x="653935" y="1895540"/>
              <a:ext cx="5506789" cy="2329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Calibri" pitchFamily="34" charset="0"/>
                  <a:ea typeface="微软雅黑" pitchFamily="34" charset="-122"/>
                </a:rPr>
                <a:t>政府门户网站</a:t>
              </a:r>
            </a:p>
          </p:txBody>
        </p:sp>
        <p:sp>
          <p:nvSpPr>
            <p:cNvPr id="89" name="下箭头 88"/>
            <p:cNvSpPr>
              <a:spLocks noChangeArrowheads="1"/>
            </p:cNvSpPr>
            <p:nvPr/>
          </p:nvSpPr>
          <p:spPr bwMode="auto">
            <a:xfrm>
              <a:off x="5869967" y="2261965"/>
              <a:ext cx="579915" cy="1345532"/>
            </a:xfrm>
            <a:prstGeom prst="downArrow">
              <a:avLst>
                <a:gd name="adj1" fmla="val 50000"/>
                <a:gd name="adj2" fmla="val 29000"/>
              </a:avLst>
            </a:prstGeom>
            <a:solidFill>
              <a:srgbClr val="5BBFCD"/>
            </a:solidFill>
            <a:ln w="6350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</a:rPr>
                <a:t>信息整合</a:t>
              </a:r>
            </a:p>
          </p:txBody>
        </p:sp>
        <p:sp>
          <p:nvSpPr>
            <p:cNvPr id="90" name="Rectangle 23"/>
            <p:cNvSpPr>
              <a:spLocks noChangeArrowheads="1"/>
            </p:cNvSpPr>
            <p:nvPr/>
          </p:nvSpPr>
          <p:spPr bwMode="gray">
            <a:xfrm>
              <a:off x="2465568" y="2195207"/>
              <a:ext cx="1594365" cy="28038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面向市民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gray">
            <a:xfrm>
              <a:off x="725824" y="2195207"/>
              <a:ext cx="1594365" cy="26999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面向政府</a:t>
              </a:r>
            </a:p>
          </p:txBody>
        </p:sp>
        <p:sp>
          <p:nvSpPr>
            <p:cNvPr id="92" name="Rectangle 26"/>
            <p:cNvSpPr>
              <a:spLocks noChangeArrowheads="1"/>
            </p:cNvSpPr>
            <p:nvPr/>
          </p:nvSpPr>
          <p:spPr bwMode="gray">
            <a:xfrm>
              <a:off x="4203713" y="2195207"/>
              <a:ext cx="1592767" cy="26999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面向企业</a:t>
              </a:r>
            </a:p>
          </p:txBody>
        </p:sp>
        <p:sp>
          <p:nvSpPr>
            <p:cNvPr id="93" name="AutoShape 54"/>
            <p:cNvSpPr>
              <a:spLocks noChangeArrowheads="1"/>
            </p:cNvSpPr>
            <p:nvPr/>
          </p:nvSpPr>
          <p:spPr bwMode="auto">
            <a:xfrm>
              <a:off x="725824" y="4301332"/>
              <a:ext cx="725292" cy="268513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4" name="AutoShape 43"/>
            <p:cNvSpPr>
              <a:spLocks noChangeArrowheads="1"/>
            </p:cNvSpPr>
            <p:nvPr/>
          </p:nvSpPr>
          <p:spPr bwMode="auto">
            <a:xfrm>
              <a:off x="725824" y="3944252"/>
              <a:ext cx="5578679" cy="203239"/>
            </a:xfrm>
            <a:prstGeom prst="roundRect">
              <a:avLst>
                <a:gd name="adj" fmla="val 14801"/>
              </a:avLst>
            </a:prstGeom>
            <a:solidFill>
              <a:srgbClr val="36A1A4"/>
            </a:solidFill>
            <a:ln w="12700" algn="ctr">
              <a:noFill/>
              <a:round/>
              <a:headEnd/>
              <a:tailEnd/>
            </a:ln>
            <a:effectLst>
              <a:outerShdw dist="53882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5" name="AutoShape 44"/>
            <p:cNvSpPr>
              <a:spLocks noChangeArrowheads="1"/>
            </p:cNvSpPr>
            <p:nvPr/>
          </p:nvSpPr>
          <p:spPr bwMode="auto">
            <a:xfrm>
              <a:off x="725824" y="3944252"/>
              <a:ext cx="5580277" cy="258129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6" name="流程图: 过程 95"/>
            <p:cNvSpPr>
              <a:spLocks noChangeArrowheads="1"/>
            </p:cNvSpPr>
            <p:nvPr/>
          </p:nvSpPr>
          <p:spPr bwMode="auto">
            <a:xfrm>
              <a:off x="652338" y="6399958"/>
              <a:ext cx="5580275" cy="276004"/>
            </a:xfrm>
            <a:prstGeom prst="flowChartProcess">
              <a:avLst/>
            </a:prstGeom>
            <a:solidFill>
              <a:srgbClr val="CCFFCC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物理资源</a:t>
              </a:r>
            </a:p>
          </p:txBody>
        </p:sp>
        <p:sp>
          <p:nvSpPr>
            <p:cNvPr id="97" name="矩形 96"/>
            <p:cNvSpPr/>
            <p:nvPr/>
          </p:nvSpPr>
          <p:spPr bwMode="auto">
            <a:xfrm>
              <a:off x="1947959" y="6469756"/>
              <a:ext cx="1025634" cy="15576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计算设备</a:t>
              </a:r>
            </a:p>
          </p:txBody>
        </p:sp>
        <p:sp>
          <p:nvSpPr>
            <p:cNvPr id="98" name="矩形 97"/>
            <p:cNvSpPr/>
            <p:nvPr/>
          </p:nvSpPr>
          <p:spPr bwMode="auto">
            <a:xfrm>
              <a:off x="3337835" y="6474207"/>
              <a:ext cx="1025634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存储设备</a:t>
              </a:r>
            </a:p>
          </p:txBody>
        </p:sp>
        <p:sp>
          <p:nvSpPr>
            <p:cNvPr id="99" name="矩形 98"/>
            <p:cNvSpPr/>
            <p:nvPr/>
          </p:nvSpPr>
          <p:spPr bwMode="auto">
            <a:xfrm>
              <a:off x="4595115" y="6474207"/>
              <a:ext cx="1024036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网络设备</a:t>
              </a:r>
            </a:p>
          </p:txBody>
        </p:sp>
        <p:sp>
          <p:nvSpPr>
            <p:cNvPr id="100" name="流程图: 过程 99"/>
            <p:cNvSpPr>
              <a:spLocks noChangeArrowheads="1"/>
            </p:cNvSpPr>
            <p:nvPr/>
          </p:nvSpPr>
          <p:spPr bwMode="auto">
            <a:xfrm>
              <a:off x="652337" y="6052247"/>
              <a:ext cx="5580276" cy="276004"/>
            </a:xfrm>
            <a:prstGeom prst="flowChartProcess">
              <a:avLst/>
            </a:prstGeom>
            <a:solidFill>
              <a:srgbClr val="38A7B6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虚拟资源</a:t>
              </a:r>
            </a:p>
          </p:txBody>
        </p:sp>
        <p:sp>
          <p:nvSpPr>
            <p:cNvPr id="101" name="矩形 100"/>
            <p:cNvSpPr>
              <a:spLocks noChangeArrowheads="1"/>
            </p:cNvSpPr>
            <p:nvPr/>
          </p:nvSpPr>
          <p:spPr bwMode="auto">
            <a:xfrm>
              <a:off x="1646383" y="6095073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虚拟服务器</a:t>
              </a:r>
            </a:p>
          </p:txBody>
        </p:sp>
        <p:sp>
          <p:nvSpPr>
            <p:cNvPr id="102" name="矩形 101"/>
            <p:cNvSpPr>
              <a:spLocks noChangeArrowheads="1"/>
            </p:cNvSpPr>
            <p:nvPr/>
          </p:nvSpPr>
          <p:spPr bwMode="auto">
            <a:xfrm>
              <a:off x="3285307" y="6107727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虚拟存储设备</a:t>
              </a:r>
            </a:p>
          </p:txBody>
        </p:sp>
        <p:sp>
          <p:nvSpPr>
            <p:cNvPr id="103" name="矩形 102"/>
            <p:cNvSpPr>
              <a:spLocks noChangeArrowheads="1"/>
            </p:cNvSpPr>
            <p:nvPr/>
          </p:nvSpPr>
          <p:spPr bwMode="auto">
            <a:xfrm>
              <a:off x="4841565" y="6107728"/>
              <a:ext cx="1279935" cy="17291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虚拟网络设备</a:t>
              </a:r>
            </a:p>
          </p:txBody>
        </p:sp>
        <p:sp>
          <p:nvSpPr>
            <p:cNvPr id="104" name="流程图: 过程 103"/>
            <p:cNvSpPr>
              <a:spLocks noChangeArrowheads="1"/>
            </p:cNvSpPr>
            <p:nvPr/>
          </p:nvSpPr>
          <p:spPr bwMode="auto">
            <a:xfrm>
              <a:off x="656445" y="5660131"/>
              <a:ext cx="5576169" cy="276004"/>
            </a:xfrm>
            <a:prstGeom prst="flowChartProcess">
              <a:avLst/>
            </a:prstGeom>
            <a:solidFill>
              <a:srgbClr val="99CCFF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云管理平台</a:t>
              </a:r>
            </a:p>
          </p:txBody>
        </p:sp>
        <p:sp>
          <p:nvSpPr>
            <p:cNvPr id="105" name="矩形 104"/>
            <p:cNvSpPr>
              <a:spLocks noChangeArrowheads="1"/>
            </p:cNvSpPr>
            <p:nvPr/>
          </p:nvSpPr>
          <p:spPr bwMode="auto">
            <a:xfrm>
              <a:off x="1678849" y="5707470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资源调度</a:t>
              </a:r>
            </a:p>
          </p:txBody>
        </p:sp>
        <p:sp>
          <p:nvSpPr>
            <p:cNvPr id="106" name="矩形 105"/>
            <p:cNvSpPr>
              <a:spLocks noChangeArrowheads="1"/>
            </p:cNvSpPr>
            <p:nvPr/>
          </p:nvSpPr>
          <p:spPr bwMode="auto">
            <a:xfrm>
              <a:off x="2776024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管理门户</a:t>
              </a:r>
            </a:p>
          </p:txBody>
        </p:sp>
        <p:sp>
          <p:nvSpPr>
            <p:cNvPr id="107" name="矩形 106"/>
            <p:cNvSpPr>
              <a:spLocks noChangeArrowheads="1"/>
            </p:cNvSpPr>
            <p:nvPr/>
          </p:nvSpPr>
          <p:spPr bwMode="auto">
            <a:xfrm>
              <a:off x="3886640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服务安全</a:t>
              </a:r>
            </a:p>
          </p:txBody>
        </p:sp>
        <p:sp>
          <p:nvSpPr>
            <p:cNvPr id="108" name="矩形 107"/>
            <p:cNvSpPr>
              <a:spLocks noChangeArrowheads="1"/>
            </p:cNvSpPr>
            <p:nvPr/>
          </p:nvSpPr>
          <p:spPr bwMode="auto">
            <a:xfrm>
              <a:off x="5000441" y="5718176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资源监控</a:t>
              </a:r>
            </a:p>
          </p:txBody>
        </p:sp>
        <p:sp>
          <p:nvSpPr>
            <p:cNvPr id="109" name="矩形 108"/>
            <p:cNvSpPr>
              <a:spLocks noChangeArrowheads="1"/>
            </p:cNvSpPr>
            <p:nvPr/>
          </p:nvSpPr>
          <p:spPr bwMode="auto">
            <a:xfrm>
              <a:off x="711073" y="3944252"/>
              <a:ext cx="5669740" cy="234393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业务开发环境</a:t>
              </a:r>
            </a:p>
          </p:txBody>
        </p:sp>
        <p:sp>
          <p:nvSpPr>
            <p:cNvPr id="110" name="矩形 109"/>
            <p:cNvSpPr>
              <a:spLocks noChangeArrowheads="1"/>
            </p:cNvSpPr>
            <p:nvPr/>
          </p:nvSpPr>
          <p:spPr bwMode="auto">
            <a:xfrm>
              <a:off x="74020" y="1827299"/>
              <a:ext cx="434536" cy="1915197"/>
            </a:xfrm>
            <a:prstGeom prst="rect">
              <a:avLst/>
            </a:prstGeom>
            <a:solidFill>
              <a:srgbClr val="FF9900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TextBox 123"/>
            <p:cNvSpPr txBox="1">
              <a:spLocks noChangeArrowheads="1"/>
            </p:cNvSpPr>
            <p:nvPr/>
          </p:nvSpPr>
          <p:spPr bwMode="auto">
            <a:xfrm>
              <a:off x="74020" y="2396963"/>
              <a:ext cx="364244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应</a:t>
              </a:r>
              <a: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/>
              </a:r>
              <a:b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用服务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2" name="矩形 111"/>
            <p:cNvSpPr/>
            <p:nvPr/>
          </p:nvSpPr>
          <p:spPr>
            <a:xfrm>
              <a:off x="74020" y="3877494"/>
              <a:ext cx="432939" cy="148053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3" name="TextBox 167"/>
            <p:cNvSpPr txBox="1">
              <a:spLocks noChangeArrowheads="1"/>
            </p:cNvSpPr>
            <p:nvPr/>
          </p:nvSpPr>
          <p:spPr bwMode="auto">
            <a:xfrm>
              <a:off x="74020" y="4098270"/>
              <a:ext cx="325902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支撑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4" name="矩形 113"/>
            <p:cNvSpPr>
              <a:spLocks noChangeArrowheads="1"/>
            </p:cNvSpPr>
            <p:nvPr/>
          </p:nvSpPr>
          <p:spPr bwMode="auto">
            <a:xfrm>
              <a:off x="74020" y="3877494"/>
              <a:ext cx="543170" cy="243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PaaS</a:t>
              </a:r>
            </a:p>
          </p:txBody>
        </p:sp>
        <p:sp>
          <p:nvSpPr>
            <p:cNvPr id="115" name="矩形 114"/>
            <p:cNvSpPr/>
            <p:nvPr/>
          </p:nvSpPr>
          <p:spPr>
            <a:xfrm>
              <a:off x="74020" y="5511942"/>
              <a:ext cx="434536" cy="125985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6" name="矩形 115"/>
            <p:cNvSpPr>
              <a:spLocks noChangeArrowheads="1"/>
            </p:cNvSpPr>
            <p:nvPr/>
          </p:nvSpPr>
          <p:spPr bwMode="auto">
            <a:xfrm>
              <a:off x="110764" y="5559781"/>
              <a:ext cx="543170" cy="243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IaaS</a:t>
              </a:r>
            </a:p>
          </p:txBody>
        </p:sp>
        <p:sp>
          <p:nvSpPr>
            <p:cNvPr id="117" name="矩形 116"/>
            <p:cNvSpPr>
              <a:spLocks noChangeArrowheads="1"/>
            </p:cNvSpPr>
            <p:nvPr/>
          </p:nvSpPr>
          <p:spPr bwMode="auto">
            <a:xfrm>
              <a:off x="33076" y="5910183"/>
              <a:ext cx="50802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云基</a:t>
              </a:r>
              <a:endParaRPr lang="en-US" altLang="zh-CN" sz="1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础实</a:t>
              </a:r>
              <a:endParaRPr lang="en-US" altLang="zh-CN" sz="1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施层</a:t>
              </a:r>
            </a:p>
          </p:txBody>
        </p:sp>
        <p:sp>
          <p:nvSpPr>
            <p:cNvPr id="118" name="矩形 117"/>
            <p:cNvSpPr>
              <a:spLocks noChangeArrowheads="1"/>
            </p:cNvSpPr>
            <p:nvPr/>
          </p:nvSpPr>
          <p:spPr bwMode="auto">
            <a:xfrm>
              <a:off x="110764" y="1993451"/>
              <a:ext cx="543170" cy="243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SaaS</a:t>
              </a:r>
            </a:p>
          </p:txBody>
        </p:sp>
        <p:sp>
          <p:nvSpPr>
            <p:cNvPr id="119" name="矩形 118"/>
            <p:cNvSpPr>
              <a:spLocks noChangeArrowheads="1"/>
            </p:cNvSpPr>
            <p:nvPr/>
          </p:nvSpPr>
          <p:spPr bwMode="auto">
            <a:xfrm>
              <a:off x="4203713" y="2465204"/>
              <a:ext cx="1594365" cy="114377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就业保障管理系统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公积金管理系统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税务管理系统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政策法规系统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行政审批系统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。。。。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buFont typeface="Wingdings" pitchFamily="2" charset="2"/>
                <a:buChar char="u"/>
              </a:pP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0" name="AutoShape 44"/>
            <p:cNvSpPr>
              <a:spLocks noChangeArrowheads="1"/>
            </p:cNvSpPr>
            <p:nvPr/>
          </p:nvSpPr>
          <p:spPr bwMode="auto">
            <a:xfrm>
              <a:off x="653935" y="1868837"/>
              <a:ext cx="5506789" cy="191372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121" name="圆角矩形 120"/>
            <p:cNvSpPr>
              <a:spLocks noChangeArrowheads="1"/>
            </p:cNvSpPr>
            <p:nvPr/>
          </p:nvSpPr>
          <p:spPr bwMode="auto">
            <a:xfrm>
              <a:off x="6642864" y="6326197"/>
              <a:ext cx="1075158" cy="32933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4EEBE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 smtClean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用户管理</a:t>
              </a: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8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</a:t>
            </a:r>
            <a:r>
              <a:rPr lang="zh-CN" altLang="en-US" dirty="0" smtClean="0"/>
              <a:t>务解决方案技</a:t>
            </a:r>
            <a:r>
              <a:rPr lang="zh-CN" altLang="en-US" dirty="0" smtClean="0"/>
              <a:t>术框架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840"/>
            <a:ext cx="9144000" cy="544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智慧政务网</a:t>
            </a:r>
            <a:r>
              <a:rPr lang="zh-CN" altLang="en-US" dirty="0" smtClean="0"/>
              <a:t>络</a:t>
            </a:r>
            <a:r>
              <a:rPr lang="zh-CN" altLang="en-US" dirty="0"/>
              <a:t>解</a:t>
            </a:r>
            <a:r>
              <a:rPr lang="zh-CN" altLang="en-US" dirty="0" smtClean="0"/>
              <a:t>决方案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" y="1018317"/>
            <a:ext cx="8997152" cy="543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93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</a:t>
            </a:r>
            <a:r>
              <a:rPr lang="zh-CN" altLang="en-US" dirty="0" smtClean="0"/>
              <a:t>务解决方案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政务云数据中心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" y="1628800"/>
            <a:ext cx="9007069" cy="48245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79512" y="836712"/>
            <a:ext cx="8784976" cy="7200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23528" y="868954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</a:rPr>
              <a:t>主要包括：模块化机房    政务云网络    虚拟化服务平台    统一运维管理平台</a:t>
            </a:r>
            <a:endParaRPr lang="en-US" altLang="zh-CN" sz="1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</a:rPr>
              <a:t>                            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</a:rPr>
              <a:t>政务云安全防护    云数据加密等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0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</a:t>
            </a:r>
            <a:r>
              <a:rPr lang="zh-CN" altLang="en-US" dirty="0" smtClean="0"/>
              <a:t>务</a:t>
            </a:r>
            <a:r>
              <a:rPr lang="zh-CN" altLang="en-US" dirty="0"/>
              <a:t>解</a:t>
            </a:r>
            <a:r>
              <a:rPr lang="zh-CN" altLang="en-US" dirty="0" smtClean="0"/>
              <a:t>决方案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数据交换平台</a:t>
            </a:r>
            <a:endParaRPr lang="zh-CN" altLang="en-US" dirty="0"/>
          </a:p>
        </p:txBody>
      </p:sp>
      <p:sp>
        <p:nvSpPr>
          <p:cNvPr id="13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135041" y="1193295"/>
            <a:ext cx="7856555" cy="5032672"/>
            <a:chOff x="1105469" y="1260144"/>
            <a:chExt cx="7856555" cy="5032672"/>
          </a:xfrm>
        </p:grpSpPr>
        <p:sp>
          <p:nvSpPr>
            <p:cNvPr id="5" name="矩形 4"/>
            <p:cNvSpPr/>
            <p:nvPr/>
          </p:nvSpPr>
          <p:spPr bwMode="auto">
            <a:xfrm>
              <a:off x="4253537" y="126469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3601865" y="165592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直接连接符 6"/>
            <p:cNvCxnSpPr/>
            <p:nvPr/>
          </p:nvCxnSpPr>
          <p:spPr bwMode="auto">
            <a:xfrm>
              <a:off x="4736895" y="163090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直接连接符 7"/>
            <p:cNvCxnSpPr/>
            <p:nvPr/>
          </p:nvCxnSpPr>
          <p:spPr bwMode="auto">
            <a:xfrm>
              <a:off x="4190988" y="2286000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直接连接符 8"/>
            <p:cNvCxnSpPr/>
            <p:nvPr/>
          </p:nvCxnSpPr>
          <p:spPr bwMode="auto">
            <a:xfrm>
              <a:off x="5310099" y="2299647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直接连接符 9"/>
            <p:cNvCxnSpPr>
              <a:stCxn id="67" idx="2"/>
            </p:cNvCxnSpPr>
            <p:nvPr/>
          </p:nvCxnSpPr>
          <p:spPr bwMode="auto">
            <a:xfrm>
              <a:off x="2125636" y="2144974"/>
              <a:ext cx="3412" cy="7756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" name="圆角矩形 10"/>
            <p:cNvSpPr/>
            <p:nvPr/>
          </p:nvSpPr>
          <p:spPr bwMode="auto">
            <a:xfrm>
              <a:off x="1105469" y="4885899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12" name="TextBox 5"/>
            <p:cNvSpPr txBox="1"/>
            <p:nvPr/>
          </p:nvSpPr>
          <p:spPr>
            <a:xfrm>
              <a:off x="1392072" y="4885898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前置机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160059" y="5240742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14" name="流程图: 磁盘 13"/>
            <p:cNvSpPr/>
            <p:nvPr/>
          </p:nvSpPr>
          <p:spPr bwMode="auto">
            <a:xfrm>
              <a:off x="2156346" y="5254389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1430033" y="6005016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60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财政</a:t>
              </a:r>
            </a:p>
          </p:txBody>
        </p:sp>
        <p:cxnSp>
          <p:nvCxnSpPr>
            <p:cNvPr id="16" name="直接箭头连接符 15"/>
            <p:cNvCxnSpPr>
              <a:stCxn id="11" idx="2"/>
              <a:endCxn id="15" idx="0"/>
            </p:cNvCxnSpPr>
            <p:nvPr/>
          </p:nvCxnSpPr>
          <p:spPr bwMode="auto">
            <a:xfrm flipH="1">
              <a:off x="1826077" y="5568287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圆角矩形 16"/>
            <p:cNvSpPr/>
            <p:nvPr/>
          </p:nvSpPr>
          <p:spPr bwMode="auto">
            <a:xfrm>
              <a:off x="2718180" y="4874526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18" name="TextBox 12"/>
            <p:cNvSpPr txBox="1"/>
            <p:nvPr/>
          </p:nvSpPr>
          <p:spPr>
            <a:xfrm>
              <a:off x="3004783" y="4874525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前置机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2772770" y="5229369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0" name="流程图: 磁盘 19"/>
            <p:cNvSpPr/>
            <p:nvPr/>
          </p:nvSpPr>
          <p:spPr bwMode="auto">
            <a:xfrm>
              <a:off x="3769057" y="5243016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21" name="矩形 20"/>
            <p:cNvSpPr/>
            <p:nvPr/>
          </p:nvSpPr>
          <p:spPr bwMode="auto">
            <a:xfrm>
              <a:off x="3042744" y="5993643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60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税务</a:t>
              </a:r>
            </a:p>
          </p:txBody>
        </p:sp>
        <p:cxnSp>
          <p:nvCxnSpPr>
            <p:cNvPr id="22" name="直接箭头连接符 21"/>
            <p:cNvCxnSpPr>
              <a:stCxn id="17" idx="2"/>
              <a:endCxn id="21" idx="0"/>
            </p:cNvCxnSpPr>
            <p:nvPr/>
          </p:nvCxnSpPr>
          <p:spPr bwMode="auto">
            <a:xfrm flipH="1">
              <a:off x="3438788" y="5556914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圆角矩形 22"/>
            <p:cNvSpPr/>
            <p:nvPr/>
          </p:nvSpPr>
          <p:spPr bwMode="auto">
            <a:xfrm>
              <a:off x="4287672" y="4860878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24" name="TextBox 18"/>
            <p:cNvSpPr txBox="1"/>
            <p:nvPr/>
          </p:nvSpPr>
          <p:spPr>
            <a:xfrm>
              <a:off x="4574275" y="4860877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前置机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 bwMode="auto">
            <a:xfrm>
              <a:off x="4342262" y="5215721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6" name="流程图: 磁盘 25"/>
            <p:cNvSpPr/>
            <p:nvPr/>
          </p:nvSpPr>
          <p:spPr bwMode="auto">
            <a:xfrm>
              <a:off x="5338549" y="5229368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4612236" y="5979995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60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工商</a:t>
              </a:r>
            </a:p>
          </p:txBody>
        </p:sp>
        <p:cxnSp>
          <p:nvCxnSpPr>
            <p:cNvPr id="28" name="直接箭头连接符 27"/>
            <p:cNvCxnSpPr>
              <a:stCxn id="23" idx="2"/>
              <a:endCxn id="27" idx="0"/>
            </p:cNvCxnSpPr>
            <p:nvPr/>
          </p:nvCxnSpPr>
          <p:spPr bwMode="auto">
            <a:xfrm flipH="1">
              <a:off x="5008280" y="5543266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9" name="矩形 28"/>
            <p:cNvSpPr/>
            <p:nvPr/>
          </p:nvSpPr>
          <p:spPr bwMode="auto">
            <a:xfrm>
              <a:off x="1132121" y="2647665"/>
              <a:ext cx="6408712" cy="1859631"/>
            </a:xfrm>
            <a:prstGeom prst="rect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0" name="左右箭头 29"/>
            <p:cNvSpPr/>
            <p:nvPr/>
          </p:nvSpPr>
          <p:spPr bwMode="auto">
            <a:xfrm rot="5400000">
              <a:off x="1651380" y="4572001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1" name="左右箭头 30"/>
            <p:cNvSpPr/>
            <p:nvPr/>
          </p:nvSpPr>
          <p:spPr bwMode="auto">
            <a:xfrm rot="5400000">
              <a:off x="3291386" y="4587924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2" name="左右箭头 31"/>
            <p:cNvSpPr/>
            <p:nvPr/>
          </p:nvSpPr>
          <p:spPr bwMode="auto">
            <a:xfrm rot="5400000">
              <a:off x="4860878" y="4560629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5515970" y="2772771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4" name="TextBox 43"/>
            <p:cNvSpPr txBox="1"/>
            <p:nvPr/>
          </p:nvSpPr>
          <p:spPr>
            <a:xfrm>
              <a:off x="5820765" y="2777319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总线管理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圆角矩形 34"/>
            <p:cNvSpPr/>
            <p:nvPr/>
          </p:nvSpPr>
          <p:spPr bwMode="auto">
            <a:xfrm>
              <a:off x="5679743" y="308666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监控服务</a:t>
              </a:r>
            </a:p>
          </p:txBody>
        </p:sp>
        <p:sp>
          <p:nvSpPr>
            <p:cNvPr id="36" name="圆角矩形 35"/>
            <p:cNvSpPr/>
            <p:nvPr/>
          </p:nvSpPr>
          <p:spPr bwMode="auto">
            <a:xfrm>
              <a:off x="5682018" y="337554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资源目录</a:t>
              </a:r>
            </a:p>
          </p:txBody>
        </p:sp>
        <p:sp>
          <p:nvSpPr>
            <p:cNvPr id="37" name="圆角矩形 36"/>
            <p:cNvSpPr/>
            <p:nvPr/>
          </p:nvSpPr>
          <p:spPr bwMode="auto">
            <a:xfrm>
              <a:off x="6569122" y="308894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数据查询</a:t>
              </a:r>
            </a:p>
          </p:txBody>
        </p:sp>
        <p:sp>
          <p:nvSpPr>
            <p:cNvPr id="38" name="圆角矩形 37"/>
            <p:cNvSpPr/>
            <p:nvPr/>
          </p:nvSpPr>
          <p:spPr bwMode="auto">
            <a:xfrm>
              <a:off x="6571397" y="337782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综合报表</a:t>
              </a:r>
            </a:p>
          </p:txBody>
        </p:sp>
        <p:sp>
          <p:nvSpPr>
            <p:cNvPr id="39" name="流程图: 磁盘 38"/>
            <p:cNvSpPr/>
            <p:nvPr/>
          </p:nvSpPr>
          <p:spPr bwMode="auto">
            <a:xfrm>
              <a:off x="5527341" y="3998794"/>
              <a:ext cx="368490" cy="341194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40" name="流程图: 磁盘 39"/>
            <p:cNvSpPr/>
            <p:nvPr/>
          </p:nvSpPr>
          <p:spPr bwMode="auto">
            <a:xfrm>
              <a:off x="6293887" y="4014716"/>
              <a:ext cx="461750" cy="297977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cxnSp>
          <p:nvCxnSpPr>
            <p:cNvPr id="41" name="直接连接符 40"/>
            <p:cNvCxnSpPr>
              <a:endCxn id="39" idx="2"/>
            </p:cNvCxnSpPr>
            <p:nvPr/>
          </p:nvCxnSpPr>
          <p:spPr bwMode="auto">
            <a:xfrm flipV="1">
              <a:off x="5227090" y="4169391"/>
              <a:ext cx="30025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直接连接符 41"/>
            <p:cNvCxnSpPr>
              <a:stCxn id="39" idx="1"/>
            </p:cNvCxnSpPr>
            <p:nvPr/>
          </p:nvCxnSpPr>
          <p:spPr bwMode="auto">
            <a:xfrm flipV="1">
              <a:off x="5711586" y="365760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圆角矩形 42"/>
            <p:cNvSpPr/>
            <p:nvPr/>
          </p:nvSpPr>
          <p:spPr bwMode="auto">
            <a:xfrm>
              <a:off x="5540989" y="3759959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交换数据区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 bwMode="auto">
            <a:xfrm flipV="1">
              <a:off x="6532724" y="368717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圆角矩形 44"/>
            <p:cNvSpPr/>
            <p:nvPr/>
          </p:nvSpPr>
          <p:spPr bwMode="auto">
            <a:xfrm>
              <a:off x="6580495" y="37349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基础数据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1255594" y="2756847"/>
              <a:ext cx="4121624" cy="162408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47" name="TextBox 29"/>
            <p:cNvSpPr txBox="1"/>
            <p:nvPr/>
          </p:nvSpPr>
          <p:spPr>
            <a:xfrm>
              <a:off x="2638563" y="276139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政务服务总线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圆角矩形 47"/>
            <p:cNvSpPr/>
            <p:nvPr/>
          </p:nvSpPr>
          <p:spPr bwMode="auto">
            <a:xfrm>
              <a:off x="1514901" y="319357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数据路由</a:t>
              </a:r>
            </a:p>
          </p:txBody>
        </p:sp>
        <p:sp>
          <p:nvSpPr>
            <p:cNvPr id="49" name="圆角矩形 48"/>
            <p:cNvSpPr/>
            <p:nvPr/>
          </p:nvSpPr>
          <p:spPr bwMode="auto">
            <a:xfrm>
              <a:off x="1517176" y="35506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服务封装</a:t>
              </a:r>
            </a:p>
          </p:txBody>
        </p:sp>
        <p:sp>
          <p:nvSpPr>
            <p:cNvPr id="50" name="圆角矩形 49"/>
            <p:cNvSpPr/>
            <p:nvPr/>
          </p:nvSpPr>
          <p:spPr bwMode="auto">
            <a:xfrm>
              <a:off x="1517176" y="391918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消息流程</a:t>
              </a:r>
            </a:p>
          </p:txBody>
        </p:sp>
        <p:sp>
          <p:nvSpPr>
            <p:cNvPr id="51" name="圆角矩形 50"/>
            <p:cNvSpPr/>
            <p:nvPr/>
          </p:nvSpPr>
          <p:spPr bwMode="auto">
            <a:xfrm>
              <a:off x="2404280" y="319585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格式转换</a:t>
              </a:r>
            </a:p>
          </p:txBody>
        </p:sp>
        <p:sp>
          <p:nvSpPr>
            <p:cNvPr id="52" name="圆角矩形 51"/>
            <p:cNvSpPr/>
            <p:nvPr/>
          </p:nvSpPr>
          <p:spPr bwMode="auto">
            <a:xfrm>
              <a:off x="2406555" y="355296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服务调用</a:t>
              </a:r>
            </a:p>
          </p:txBody>
        </p:sp>
        <p:sp>
          <p:nvSpPr>
            <p:cNvPr id="53" name="圆角矩形 52"/>
            <p:cNvSpPr/>
            <p:nvPr/>
          </p:nvSpPr>
          <p:spPr bwMode="auto">
            <a:xfrm>
              <a:off x="2406555" y="392145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安全接入</a:t>
              </a:r>
            </a:p>
          </p:txBody>
        </p:sp>
        <p:sp>
          <p:nvSpPr>
            <p:cNvPr id="54" name="圆角矩形 53"/>
            <p:cNvSpPr/>
            <p:nvPr/>
          </p:nvSpPr>
          <p:spPr bwMode="auto">
            <a:xfrm>
              <a:off x="3305033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消息映射</a:t>
              </a:r>
            </a:p>
          </p:txBody>
        </p:sp>
        <p:sp>
          <p:nvSpPr>
            <p:cNvPr id="55" name="圆角矩形 54"/>
            <p:cNvSpPr/>
            <p:nvPr/>
          </p:nvSpPr>
          <p:spPr bwMode="auto">
            <a:xfrm>
              <a:off x="3307308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应用接口</a:t>
              </a:r>
            </a:p>
          </p:txBody>
        </p:sp>
        <p:sp>
          <p:nvSpPr>
            <p:cNvPr id="56" name="圆角矩形 55"/>
            <p:cNvSpPr/>
            <p:nvPr/>
          </p:nvSpPr>
          <p:spPr bwMode="auto">
            <a:xfrm>
              <a:off x="3307308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可靠传输</a:t>
              </a:r>
            </a:p>
          </p:txBody>
        </p:sp>
        <p:sp>
          <p:nvSpPr>
            <p:cNvPr id="57" name="圆角矩形 56"/>
            <p:cNvSpPr/>
            <p:nvPr/>
          </p:nvSpPr>
          <p:spPr bwMode="auto">
            <a:xfrm>
              <a:off x="4233080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数据传输</a:t>
              </a:r>
            </a:p>
          </p:txBody>
        </p:sp>
        <p:sp>
          <p:nvSpPr>
            <p:cNvPr id="58" name="圆角矩形 57"/>
            <p:cNvSpPr/>
            <p:nvPr/>
          </p:nvSpPr>
          <p:spPr bwMode="auto">
            <a:xfrm>
              <a:off x="4235355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数据访问</a:t>
              </a:r>
            </a:p>
          </p:txBody>
        </p:sp>
        <p:sp>
          <p:nvSpPr>
            <p:cNvPr id="59" name="圆角矩形 58"/>
            <p:cNvSpPr/>
            <p:nvPr/>
          </p:nvSpPr>
          <p:spPr bwMode="auto">
            <a:xfrm>
              <a:off x="4235355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通信协议</a:t>
              </a:r>
            </a:p>
          </p:txBody>
        </p:sp>
        <p:sp>
          <p:nvSpPr>
            <p:cNvPr id="60" name="圆角矩形 59"/>
            <p:cNvSpPr/>
            <p:nvPr/>
          </p:nvSpPr>
          <p:spPr bwMode="auto">
            <a:xfrm>
              <a:off x="6582770" y="38873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业务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支撑区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圆角矩形 60"/>
            <p:cNvSpPr/>
            <p:nvPr/>
          </p:nvSpPr>
          <p:spPr bwMode="auto">
            <a:xfrm>
              <a:off x="6582769" y="4037464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决策数据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5072413" y="4226256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交换库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5879905" y="4214882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业务库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TextBox 65"/>
            <p:cNvSpPr txBox="1"/>
            <p:nvPr/>
          </p:nvSpPr>
          <p:spPr>
            <a:xfrm>
              <a:off x="7629093" y="317992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管理员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5" name="直接连接符 64"/>
            <p:cNvCxnSpPr>
              <a:endCxn id="64" idx="0"/>
            </p:cNvCxnSpPr>
            <p:nvPr/>
          </p:nvCxnSpPr>
          <p:spPr bwMode="auto">
            <a:xfrm>
              <a:off x="7492621" y="3111690"/>
              <a:ext cx="80293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66" name="Picture 19" descr="User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36561" y="2931446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矩形 66"/>
            <p:cNvSpPr/>
            <p:nvPr/>
          </p:nvSpPr>
          <p:spPr bwMode="auto">
            <a:xfrm>
              <a:off x="1178254" y="1260144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68" name="TextBox 73"/>
            <p:cNvSpPr txBox="1"/>
            <p:nvPr/>
          </p:nvSpPr>
          <p:spPr>
            <a:xfrm>
              <a:off x="1483049" y="126469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协同办公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圆角矩形 68"/>
            <p:cNvSpPr/>
            <p:nvPr/>
          </p:nvSpPr>
          <p:spPr bwMode="auto">
            <a:xfrm>
              <a:off x="1342027" y="157404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公文交换</a:t>
              </a:r>
            </a:p>
          </p:txBody>
        </p:sp>
        <p:sp>
          <p:nvSpPr>
            <p:cNvPr id="70" name="圆角矩形 69"/>
            <p:cNvSpPr/>
            <p:nvPr/>
          </p:nvSpPr>
          <p:spPr bwMode="auto">
            <a:xfrm>
              <a:off x="1344302" y="186291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办公系统</a:t>
              </a:r>
            </a:p>
          </p:txBody>
        </p:sp>
        <p:sp>
          <p:nvSpPr>
            <p:cNvPr id="71" name="圆角矩形 70"/>
            <p:cNvSpPr/>
            <p:nvPr/>
          </p:nvSpPr>
          <p:spPr bwMode="auto">
            <a:xfrm>
              <a:off x="2231406" y="157631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行政审批</a:t>
              </a:r>
            </a:p>
          </p:txBody>
        </p:sp>
        <p:sp>
          <p:nvSpPr>
            <p:cNvPr id="72" name="圆角矩形 71"/>
            <p:cNvSpPr/>
            <p:nvPr/>
          </p:nvSpPr>
          <p:spPr bwMode="auto">
            <a:xfrm>
              <a:off x="2233681" y="18651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行政执法</a:t>
              </a:r>
            </a:p>
          </p:txBody>
        </p:sp>
        <p:sp>
          <p:nvSpPr>
            <p:cNvPr id="73" name="矩形 72"/>
            <p:cNvSpPr/>
            <p:nvPr/>
          </p:nvSpPr>
          <p:spPr bwMode="auto">
            <a:xfrm>
              <a:off x="3173098" y="1262419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74" name="矩形 73"/>
            <p:cNvSpPr/>
            <p:nvPr/>
          </p:nvSpPr>
          <p:spPr bwMode="auto">
            <a:xfrm>
              <a:off x="3707629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75" name="矩形 74"/>
            <p:cNvSpPr/>
            <p:nvPr/>
          </p:nvSpPr>
          <p:spPr bwMode="auto">
            <a:xfrm>
              <a:off x="4840388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76" name="TextBox 88"/>
            <p:cNvSpPr txBox="1"/>
            <p:nvPr/>
          </p:nvSpPr>
          <p:spPr>
            <a:xfrm>
              <a:off x="2972926" y="129426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金保工程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TextBox 89"/>
            <p:cNvSpPr txBox="1"/>
            <p:nvPr/>
          </p:nvSpPr>
          <p:spPr>
            <a:xfrm>
              <a:off x="3521111" y="196527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综合治税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TextBox 90"/>
            <p:cNvSpPr txBox="1"/>
            <p:nvPr/>
          </p:nvSpPr>
          <p:spPr>
            <a:xfrm>
              <a:off x="4082943" y="1271516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诚信体系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TextBox 91"/>
            <p:cNvSpPr txBox="1"/>
            <p:nvPr/>
          </p:nvSpPr>
          <p:spPr>
            <a:xfrm>
              <a:off x="4658425" y="1942531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应急指挥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0" name="Group 87"/>
          <p:cNvGrpSpPr>
            <a:grpSpLocks/>
          </p:cNvGrpSpPr>
          <p:nvPr/>
        </p:nvGrpSpPr>
        <p:grpSpPr bwMode="auto">
          <a:xfrm rot="900000">
            <a:off x="6496335" y="1091821"/>
            <a:ext cx="1787856" cy="1120078"/>
            <a:chOff x="0" y="0"/>
            <a:chExt cx="966" cy="891"/>
          </a:xfrm>
          <a:scene3d>
            <a:camera prst="orthographicFront">
              <a:rot lat="1681459" lon="1367754" rev="670213"/>
            </a:camera>
            <a:lightRig rig="threePt" dir="t"/>
          </a:scene3d>
        </p:grpSpPr>
        <p:pic>
          <p:nvPicPr>
            <p:cNvPr id="81" name="Picture 88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0" y="611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89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9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9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3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5" name="Group 92"/>
            <p:cNvGrpSpPr>
              <a:grpSpLocks/>
            </p:cNvGrpSpPr>
            <p:nvPr/>
          </p:nvGrpSpPr>
          <p:grpSpPr bwMode="auto">
            <a:xfrm>
              <a:off x="121" y="375"/>
              <a:ext cx="712" cy="291"/>
              <a:chOff x="0" y="0"/>
              <a:chExt cx="650" cy="291"/>
            </a:xfrm>
          </p:grpSpPr>
          <p:sp>
            <p:nvSpPr>
              <p:cNvPr id="98" name="AutoShape 9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9" name="AutoShape 94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0" name="AutoShape 95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1" name="AutoShape 96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86" name="Group 97"/>
            <p:cNvGrpSpPr>
              <a:grpSpLocks/>
            </p:cNvGrpSpPr>
            <p:nvPr/>
          </p:nvGrpSpPr>
          <p:grpSpPr bwMode="auto">
            <a:xfrm>
              <a:off x="27" y="369"/>
              <a:ext cx="939" cy="180"/>
              <a:chOff x="0" y="0"/>
              <a:chExt cx="939" cy="198"/>
            </a:xfrm>
          </p:grpSpPr>
          <p:sp>
            <p:nvSpPr>
              <p:cNvPr id="96" name="AutoShape 98"/>
              <p:cNvSpPr>
                <a:spLocks noChangeArrowheads="1"/>
              </p:cNvSpPr>
              <p:nvPr/>
            </p:nvSpPr>
            <p:spPr bwMode="auto">
              <a:xfrm rot="5400000">
                <a:off x="371" y="-371"/>
                <a:ext cx="198" cy="939"/>
              </a:xfrm>
              <a:prstGeom prst="can">
                <a:avLst>
                  <a:gd name="adj" fmla="val 4847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rot="10800000" vert="eaVert"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7" name="Oval 99"/>
              <p:cNvSpPr>
                <a:spLocks noChangeArrowheads="1"/>
              </p:cNvSpPr>
              <p:nvPr/>
            </p:nvSpPr>
            <p:spPr bwMode="auto">
              <a:xfrm>
                <a:off x="844" y="8"/>
                <a:ext cx="93" cy="183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chemeClr val="bg2">
                      <a:alpha val="7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7" name="Group 100"/>
            <p:cNvGrpSpPr>
              <a:grpSpLocks/>
            </p:cNvGrpSpPr>
            <p:nvPr/>
          </p:nvGrpSpPr>
          <p:grpSpPr bwMode="auto">
            <a:xfrm>
              <a:off x="102" y="119"/>
              <a:ext cx="712" cy="291"/>
              <a:chOff x="0" y="0"/>
              <a:chExt cx="650" cy="291"/>
            </a:xfrm>
          </p:grpSpPr>
          <p:sp>
            <p:nvSpPr>
              <p:cNvPr id="92" name="AutoShape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3" name="AutoShape 102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4" name="AutoShape 103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5" name="AutoShape 104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pic>
          <p:nvPicPr>
            <p:cNvPr id="88" name="Picture 10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06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655" y="0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10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108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7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" name="TextBox 116"/>
          <p:cNvSpPr txBox="1"/>
          <p:nvPr/>
        </p:nvSpPr>
        <p:spPr>
          <a:xfrm>
            <a:off x="6168788" y="4640239"/>
            <a:ext cx="23337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实现政府各职能部门之间的数据共享与交换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</a:t>
            </a: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职能部门与政务平台数据共享与交换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内外网数据交换</a:t>
            </a:r>
          </a:p>
        </p:txBody>
      </p:sp>
      <p:sp>
        <p:nvSpPr>
          <p:cNvPr id="103" name="矩形 102"/>
          <p:cNvSpPr/>
          <p:nvPr/>
        </p:nvSpPr>
        <p:spPr bwMode="auto">
          <a:xfrm>
            <a:off x="118274" y="3120790"/>
            <a:ext cx="632353" cy="78247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rPr>
              <a:t>外网网站</a:t>
            </a:r>
          </a:p>
        </p:txBody>
      </p:sp>
      <p:sp>
        <p:nvSpPr>
          <p:cNvPr id="104" name="左右箭头 103"/>
          <p:cNvSpPr/>
          <p:nvPr/>
        </p:nvSpPr>
        <p:spPr bwMode="auto">
          <a:xfrm>
            <a:off x="780199" y="3427865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23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</a:t>
            </a:r>
            <a:r>
              <a:rPr lang="zh-CN" altLang="en-US" dirty="0" smtClean="0"/>
              <a:t>务</a:t>
            </a:r>
            <a:r>
              <a:rPr lang="zh-CN" altLang="en-US" dirty="0"/>
              <a:t>解</a:t>
            </a:r>
            <a:r>
              <a:rPr lang="zh-CN" altLang="en-US" dirty="0" smtClean="0"/>
              <a:t>决方案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服务集成平台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4" name="矩形 3"/>
          <p:cNvSpPr/>
          <p:nvPr/>
        </p:nvSpPr>
        <p:spPr bwMode="auto">
          <a:xfrm>
            <a:off x="287783" y="4463296"/>
            <a:ext cx="7689822" cy="199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应用运行平台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287783" y="2767606"/>
            <a:ext cx="7689822" cy="1602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服务集成平台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76805" y="3955768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任务调度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76805" y="3784935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流程服务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76805" y="4129411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日志服务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640901" y="3962446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搜索服务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776807" y="3247920"/>
            <a:ext cx="3685525" cy="3739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08063"/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704797" y="6128955"/>
            <a:ext cx="7128792" cy="2709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1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数据存储服务</a:t>
            </a:r>
            <a:endParaRPr kumimoji="0" lang="zh-CN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068855" y="6170951"/>
            <a:ext cx="763544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HDFS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827707" y="6170951"/>
            <a:ext cx="757410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DB2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976415" y="6170951"/>
            <a:ext cx="864096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err="1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1100" dirty="0" err="1">
                <a:latin typeface="微软雅黑" pitchFamily="34" charset="-122"/>
                <a:ea typeface="微软雅黑" pitchFamily="34" charset="-122"/>
              </a:rPr>
              <a:t>base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821133" y="6170951"/>
            <a:ext cx="755872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LDAP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943967" y="2780928"/>
            <a:ext cx="2141631" cy="1726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Service Call  Client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511921" y="4538242"/>
            <a:ext cx="4367149" cy="19126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负载均衡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76805" y="4844412"/>
            <a:ext cx="5868000" cy="1181532"/>
          </a:xfrm>
          <a:prstGeom prst="roundRect">
            <a:avLst>
              <a:gd name="adj" fmla="val 678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计算层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263214" y="4991207"/>
            <a:ext cx="1129495" cy="962114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集群组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363400" y="5281869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容器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363400" y="5497790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742310" y="4538241"/>
            <a:ext cx="1033662" cy="1502835"/>
            <a:chOff x="7585177" y="2772002"/>
            <a:chExt cx="1033662" cy="2701094"/>
          </a:xfrm>
        </p:grpSpPr>
        <p:sp>
          <p:nvSpPr>
            <p:cNvPr id="23" name="圆角矩形 22"/>
            <p:cNvSpPr/>
            <p:nvPr/>
          </p:nvSpPr>
          <p:spPr>
            <a:xfrm>
              <a:off x="7585177" y="2772002"/>
              <a:ext cx="1033662" cy="2701094"/>
            </a:xfrm>
            <a:prstGeom prst="roundRect">
              <a:avLst>
                <a:gd name="adj" fmla="val 10825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7708240" y="3926106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动态调度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7708240" y="4429491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实时监控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7708240" y="4932877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资源审计</a:t>
              </a: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7708240" y="2919334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用户管理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7708240" y="3422720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部署管理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3833019" y="6170951"/>
            <a:ext cx="792088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MQ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355714" y="571418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2527632" y="4978669"/>
            <a:ext cx="1129495" cy="974652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集群组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627818" y="526933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2627818" y="5485253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2620132" y="5701644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5" name="圆角矩形 34"/>
          <p:cNvSpPr/>
          <p:nvPr/>
        </p:nvSpPr>
        <p:spPr>
          <a:xfrm>
            <a:off x="4269195" y="4984757"/>
            <a:ext cx="1061369" cy="968565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集群组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356954" y="5268170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4356954" y="5484092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4349267" y="5700483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9" name="TextBox 79"/>
          <p:cNvSpPr txBox="1"/>
          <p:nvPr/>
        </p:nvSpPr>
        <p:spPr>
          <a:xfrm>
            <a:off x="3657127" y="5324540"/>
            <a:ext cx="56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…...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81"/>
          <p:cNvSpPr txBox="1"/>
          <p:nvPr/>
        </p:nvSpPr>
        <p:spPr>
          <a:xfrm>
            <a:off x="1899969" y="4816798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Web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应用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82"/>
          <p:cNvSpPr txBox="1"/>
          <p:nvPr/>
        </p:nvSpPr>
        <p:spPr>
          <a:xfrm>
            <a:off x="4305197" y="4832126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lone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应用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457325" y="4994929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 smtClean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450882" y="5010890"/>
            <a:ext cx="1031803" cy="985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Map/Reduce</a:t>
            </a:r>
            <a:endParaRPr lang="zh-CN" altLang="en-US" sz="1050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86"/>
          <p:cNvSpPr txBox="1"/>
          <p:nvPr/>
        </p:nvSpPr>
        <p:spPr>
          <a:xfrm>
            <a:off x="5416382" y="4762207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大数据计算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529333" y="518618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5880746" y="518697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5716161" y="518618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6048791" y="518618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5534848" y="53204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5886261" y="5321213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5721676" y="53204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6054306" y="53204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57325" y="5489934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 smtClean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91827" y="5505896"/>
            <a:ext cx="973610" cy="133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流</a:t>
            </a:r>
            <a:r>
              <a:rPr lang="zh-CN" altLang="en-US" sz="105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数据处理</a:t>
            </a:r>
          </a:p>
        </p:txBody>
      </p:sp>
      <p:sp>
        <p:nvSpPr>
          <p:cNvPr id="55" name="圆角矩形 54"/>
          <p:cNvSpPr/>
          <p:nvPr/>
        </p:nvSpPr>
        <p:spPr>
          <a:xfrm>
            <a:off x="5529333" y="568119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5880746" y="568198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5716161" y="568119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6048791" y="568119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5534848" y="581543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5886261" y="581621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5721676" y="581543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6054306" y="581543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6220930" y="5184523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6226445" y="5318759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6227450" y="568551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6232965" y="5819752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3116555" y="3440558"/>
            <a:ext cx="832021" cy="1266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ESB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1640901" y="3784935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报表服务</a:t>
            </a:r>
          </a:p>
        </p:txBody>
      </p:sp>
      <p:sp>
        <p:nvSpPr>
          <p:cNvPr id="69" name="圆角矩形 68"/>
          <p:cNvSpPr/>
          <p:nvPr/>
        </p:nvSpPr>
        <p:spPr>
          <a:xfrm>
            <a:off x="1640901" y="4137654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规则服务</a:t>
            </a:r>
          </a:p>
        </p:txBody>
      </p:sp>
      <p:sp>
        <p:nvSpPr>
          <p:cNvPr id="70" name="矩形 69"/>
          <p:cNvSpPr/>
          <p:nvPr/>
        </p:nvSpPr>
        <p:spPr>
          <a:xfrm>
            <a:off x="2577005" y="3699348"/>
            <a:ext cx="2401526" cy="521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050" dirty="0" smtClean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移动应用服务</a:t>
            </a:r>
            <a:endParaRPr lang="en-US" altLang="zh-CN" sz="1050" dirty="0" smtClean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705751" y="3901788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IM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705751" y="4084710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LBS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187087" y="3901788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远程控制</a:t>
            </a:r>
          </a:p>
        </p:txBody>
      </p:sp>
      <p:sp>
        <p:nvSpPr>
          <p:cNvPr id="74" name="矩形 73"/>
          <p:cNvSpPr/>
          <p:nvPr/>
        </p:nvSpPr>
        <p:spPr>
          <a:xfrm>
            <a:off x="3442643" y="3901788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流媒体</a:t>
            </a:r>
          </a:p>
        </p:txBody>
      </p:sp>
      <p:sp>
        <p:nvSpPr>
          <p:cNvPr id="75" name="矩形 74"/>
          <p:cNvSpPr/>
          <p:nvPr/>
        </p:nvSpPr>
        <p:spPr>
          <a:xfrm>
            <a:off x="3442643" y="4084710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Push 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87087" y="4084710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同步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992831" y="3431323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latin typeface="微软雅黑" pitchFamily="34" charset="-122"/>
                <a:ea typeface="微软雅黑" pitchFamily="34" charset="-122"/>
              </a:rPr>
              <a:t>RESTful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2063341" y="3437907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itchFamily="34" charset="-122"/>
                <a:ea typeface="微软雅黑" pitchFamily="34" charset="-122"/>
              </a:rPr>
              <a:t>RPC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4837798" y="2820512"/>
            <a:ext cx="3053173" cy="801358"/>
          </a:xfrm>
          <a:prstGeom prst="roundRect">
            <a:avLst>
              <a:gd name="adj" fmla="val 468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服务管理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下箭头 79"/>
          <p:cNvSpPr/>
          <p:nvPr/>
        </p:nvSpPr>
        <p:spPr>
          <a:xfrm>
            <a:off x="2880073" y="3061819"/>
            <a:ext cx="166437" cy="13354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4979719" y="3045377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服务注册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4979719" y="3400890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服务路由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4979719" y="3223133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服务调用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5960946" y="3037595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清单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5960946" y="3393109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信息</a:t>
            </a: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同步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5960946" y="3215352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配置中心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6948390" y="3043955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访问控制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6948390" y="3399469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服务监控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6948390" y="3221712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访问日志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左右箭头 89"/>
          <p:cNvSpPr/>
          <p:nvPr/>
        </p:nvSpPr>
        <p:spPr>
          <a:xfrm>
            <a:off x="4593231" y="2906834"/>
            <a:ext cx="212689" cy="86323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5052089" y="3747616"/>
            <a:ext cx="2838881" cy="5217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11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5097742" y="3901789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网上审批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097742" y="4086964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政务信息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79" y="3329696"/>
            <a:ext cx="347662" cy="25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161" y="2839288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矩形 95"/>
          <p:cNvSpPr/>
          <p:nvPr/>
        </p:nvSpPr>
        <p:spPr>
          <a:xfrm>
            <a:off x="6248454" y="3907160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政务查询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248454" y="4092336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公众服务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053314" y="3901788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邮件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053314" y="4086964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184327" y="3645024"/>
            <a:ext cx="800219" cy="295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政务服务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018602" y="3140968"/>
            <a:ext cx="1404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08063"/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Service Server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下箭头 110"/>
          <p:cNvSpPr/>
          <p:nvPr/>
        </p:nvSpPr>
        <p:spPr>
          <a:xfrm rot="10800000">
            <a:off x="1691680" y="2329957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下箭头 110"/>
          <p:cNvSpPr/>
          <p:nvPr/>
        </p:nvSpPr>
        <p:spPr>
          <a:xfrm rot="10800000">
            <a:off x="702027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下箭头 110"/>
          <p:cNvSpPr/>
          <p:nvPr/>
        </p:nvSpPr>
        <p:spPr>
          <a:xfrm rot="10800000">
            <a:off x="348696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5" name="群組 132"/>
          <p:cNvGrpSpPr/>
          <p:nvPr/>
        </p:nvGrpSpPr>
        <p:grpSpPr>
          <a:xfrm>
            <a:off x="395536" y="1183106"/>
            <a:ext cx="3409082" cy="1031340"/>
            <a:chOff x="38100" y="1141413"/>
            <a:chExt cx="5580063" cy="2819400"/>
          </a:xfrm>
        </p:grpSpPr>
        <p:sp>
          <p:nvSpPr>
            <p:cNvPr id="106" name="Oval 5"/>
            <p:cNvSpPr>
              <a:spLocks noChangeArrowheads="1"/>
            </p:cNvSpPr>
            <p:nvPr/>
          </p:nvSpPr>
          <p:spPr bwMode="auto">
            <a:xfrm>
              <a:off x="758825" y="1657350"/>
              <a:ext cx="3960813" cy="1871663"/>
            </a:xfrm>
            <a:prstGeom prst="ellipse">
              <a:avLst/>
            </a:prstGeom>
            <a:solidFill>
              <a:srgbClr val="A6735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政务</a:t>
              </a:r>
              <a:r>
                <a:rPr lang="zh-TW" altLang="en-US" sz="1400" b="1" dirty="0" smtClean="0">
                  <a:latin typeface="微软雅黑" pitchFamily="34" charset="-122"/>
                  <a:ea typeface="微软雅黑" pitchFamily="34" charset="-122"/>
                </a:rPr>
                <a:t>应用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Oval 7"/>
            <p:cNvSpPr>
              <a:spLocks noChangeArrowheads="1"/>
            </p:cNvSpPr>
            <p:nvPr/>
          </p:nvSpPr>
          <p:spPr bwMode="gray">
            <a:xfrm>
              <a:off x="2082800" y="1709738"/>
              <a:ext cx="1081088" cy="72072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Oval 8"/>
            <p:cNvSpPr>
              <a:spLocks noChangeArrowheads="1"/>
            </p:cNvSpPr>
            <p:nvPr/>
          </p:nvSpPr>
          <p:spPr bwMode="gray">
            <a:xfrm>
              <a:off x="2920786" y="2748266"/>
              <a:ext cx="1285876" cy="684213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Oval 9"/>
            <p:cNvSpPr>
              <a:spLocks noChangeArrowheads="1"/>
            </p:cNvSpPr>
            <p:nvPr/>
          </p:nvSpPr>
          <p:spPr bwMode="gray">
            <a:xfrm>
              <a:off x="1190625" y="2665413"/>
              <a:ext cx="1152525" cy="709612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WordArt 6"/>
            <p:cNvSpPr>
              <a:spLocks noChangeArrowheads="1" noChangeShapeType="1" noTextEdit="1"/>
            </p:cNvSpPr>
            <p:nvPr/>
          </p:nvSpPr>
          <p:spPr bwMode="auto">
            <a:xfrm rot="316306">
              <a:off x="1227138" y="2876550"/>
              <a:ext cx="984250" cy="274638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pad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1" name="WordArt 7"/>
            <p:cNvSpPr>
              <a:spLocks noChangeArrowheads="1" noChangeShapeType="1" noTextEdit="1"/>
            </p:cNvSpPr>
            <p:nvPr/>
          </p:nvSpPr>
          <p:spPr bwMode="auto">
            <a:xfrm rot="21028328">
              <a:off x="2951163" y="2867025"/>
              <a:ext cx="933450" cy="247650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mobile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192338" y="1863725"/>
              <a:ext cx="863600" cy="360363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954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45791" dir="3378596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PC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45791" dir="3378596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3" name="弧形 112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19536589"/>
                <a:gd name="adj2" fmla="val 140857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弧形 113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2904157"/>
                <a:gd name="adj2" fmla="val 705698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弧形 114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8988755"/>
                <a:gd name="adj2" fmla="val 11853747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椭圆 57"/>
            <p:cNvSpPr/>
            <p:nvPr/>
          </p:nvSpPr>
          <p:spPr>
            <a:xfrm>
              <a:off x="649288" y="1163849"/>
              <a:ext cx="1081087" cy="64769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117" name="椭圆 58"/>
            <p:cNvSpPr/>
            <p:nvPr/>
          </p:nvSpPr>
          <p:spPr>
            <a:xfrm>
              <a:off x="3567113" y="1141413"/>
              <a:ext cx="1067696" cy="5905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 smtClean="0">
                  <a:latin typeface="微软雅黑" pitchFamily="34" charset="-122"/>
                  <a:ea typeface="微软雅黑" pitchFamily="34" charset="-122"/>
                </a:rPr>
                <a:t>民众</a:t>
              </a:r>
              <a:endParaRPr lang="zh-CN" altLang="en-US" sz="10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椭圆 59"/>
            <p:cNvSpPr/>
            <p:nvPr/>
          </p:nvSpPr>
          <p:spPr>
            <a:xfrm>
              <a:off x="4249738" y="3313113"/>
              <a:ext cx="1092257" cy="58419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 smtClean="0">
                  <a:latin typeface="微软雅黑" pitchFamily="34" charset="-122"/>
                  <a:ea typeface="微软雅黑" pitchFamily="34" charset="-122"/>
                </a:rPr>
                <a:t>企业</a:t>
              </a:r>
              <a:endParaRPr lang="zh-CN" altLang="en-US" sz="10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19" name="直接箭头连接符 60"/>
            <p:cNvCxnSpPr/>
            <p:nvPr/>
          </p:nvCxnSpPr>
          <p:spPr>
            <a:xfrm flipH="1">
              <a:off x="3738563" y="1706563"/>
              <a:ext cx="288925" cy="504825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61"/>
            <p:cNvCxnSpPr/>
            <p:nvPr/>
          </p:nvCxnSpPr>
          <p:spPr>
            <a:xfrm>
              <a:off x="4178300" y="2952750"/>
              <a:ext cx="396875" cy="360363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62"/>
            <p:cNvCxnSpPr/>
            <p:nvPr/>
          </p:nvCxnSpPr>
          <p:spPr>
            <a:xfrm>
              <a:off x="1449388" y="1755775"/>
              <a:ext cx="503237" cy="287338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弧形 121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13127750"/>
                <a:gd name="adj2" fmla="val 17417075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椭圆 64"/>
            <p:cNvSpPr/>
            <p:nvPr/>
          </p:nvSpPr>
          <p:spPr>
            <a:xfrm>
              <a:off x="981015" y="3517899"/>
              <a:ext cx="1414372" cy="37941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800" b="1" dirty="0" smtClean="0">
                  <a:latin typeface="微软雅黑" pitchFamily="34" charset="-122"/>
                  <a:ea typeface="微软雅黑" pitchFamily="34" charset="-122"/>
                </a:rPr>
                <a:t>公务员</a:t>
              </a:r>
              <a:endParaRPr lang="zh-CN" altLang="en-US" sz="8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24" name="直接箭头连接符 65"/>
            <p:cNvCxnSpPr/>
            <p:nvPr/>
          </p:nvCxnSpPr>
          <p:spPr>
            <a:xfrm flipH="1">
              <a:off x="2144713" y="3316288"/>
              <a:ext cx="431800" cy="360362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群組 188"/>
          <p:cNvGrpSpPr/>
          <p:nvPr/>
        </p:nvGrpSpPr>
        <p:grpSpPr>
          <a:xfrm>
            <a:off x="4139953" y="1169457"/>
            <a:ext cx="2088232" cy="1378995"/>
            <a:chOff x="2425886" y="2250413"/>
            <a:chExt cx="3349241" cy="3123870"/>
          </a:xfrm>
        </p:grpSpPr>
        <p:sp>
          <p:nvSpPr>
            <p:cNvPr id="126" name="Oval 26"/>
            <p:cNvSpPr>
              <a:spLocks noChangeArrowheads="1"/>
            </p:cNvSpPr>
            <p:nvPr/>
          </p:nvSpPr>
          <p:spPr bwMode="auto">
            <a:xfrm>
              <a:off x="2801291" y="2451102"/>
              <a:ext cx="2632913" cy="2743200"/>
            </a:xfrm>
            <a:prstGeom prst="ellipse">
              <a:avLst/>
            </a:prstGeom>
            <a:noFill/>
            <a:ln w="15875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7" name="Rectangle 12"/>
            <p:cNvSpPr>
              <a:spLocks noChangeArrowheads="1"/>
            </p:cNvSpPr>
            <p:nvPr/>
          </p:nvSpPr>
          <p:spPr bwMode="auto">
            <a:xfrm>
              <a:off x="2734059" y="2681713"/>
              <a:ext cx="808240" cy="39466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在线咨询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8" name="Rectangle 17"/>
            <p:cNvSpPr>
              <a:spLocks noChangeArrowheads="1"/>
            </p:cNvSpPr>
            <p:nvPr/>
          </p:nvSpPr>
          <p:spPr bwMode="auto">
            <a:xfrm>
              <a:off x="4937621" y="2780927"/>
              <a:ext cx="789339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表格下载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9" name="Rectangle 14"/>
            <p:cNvSpPr>
              <a:spLocks noChangeArrowheads="1"/>
            </p:cNvSpPr>
            <p:nvPr/>
          </p:nvSpPr>
          <p:spPr bwMode="auto">
            <a:xfrm>
              <a:off x="2425886" y="3322983"/>
              <a:ext cx="1011227" cy="742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满意度调查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0" name="Rectangle 20"/>
            <p:cNvSpPr>
              <a:spLocks noChangeArrowheads="1"/>
            </p:cNvSpPr>
            <p:nvPr/>
          </p:nvSpPr>
          <p:spPr bwMode="auto">
            <a:xfrm>
              <a:off x="4881996" y="429277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知识共享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1" name="Rectangle 16"/>
            <p:cNvSpPr>
              <a:spLocks noChangeArrowheads="1"/>
            </p:cNvSpPr>
            <p:nvPr/>
          </p:nvSpPr>
          <p:spPr bwMode="auto">
            <a:xfrm>
              <a:off x="4881996" y="357269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行为分析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2" name="Rectangle 15"/>
            <p:cNvSpPr>
              <a:spLocks noChangeArrowheads="1"/>
            </p:cNvSpPr>
            <p:nvPr/>
          </p:nvSpPr>
          <p:spPr bwMode="auto">
            <a:xfrm>
              <a:off x="2481707" y="4300517"/>
              <a:ext cx="1004772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服务反馈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" name="Rectangle 13"/>
            <p:cNvSpPr>
              <a:spLocks noChangeArrowheads="1"/>
            </p:cNvSpPr>
            <p:nvPr/>
          </p:nvSpPr>
          <p:spPr bwMode="auto">
            <a:xfrm>
              <a:off x="3447171" y="2250413"/>
              <a:ext cx="1328943" cy="4542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事物办理流程</a:t>
              </a:r>
            </a:p>
          </p:txBody>
        </p:sp>
        <p:sp>
          <p:nvSpPr>
            <p:cNvPr id="134" name="Rectangle 2"/>
            <p:cNvSpPr>
              <a:spLocks noChangeArrowheads="1"/>
            </p:cNvSpPr>
            <p:nvPr/>
          </p:nvSpPr>
          <p:spPr bwMode="auto">
            <a:xfrm rot="21568224">
              <a:off x="3324648" y="5017266"/>
              <a:ext cx="1653624" cy="35701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在线办理事物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5" name="群組 198"/>
          <p:cNvGrpSpPr/>
          <p:nvPr/>
        </p:nvGrpSpPr>
        <p:grpSpPr>
          <a:xfrm>
            <a:off x="4788024" y="1471137"/>
            <a:ext cx="864096" cy="784667"/>
            <a:chOff x="3779912" y="3140968"/>
            <a:chExt cx="1728192" cy="2012231"/>
          </a:xfrm>
        </p:grpSpPr>
        <p:sp>
          <p:nvSpPr>
            <p:cNvPr id="136" name="Rectangle 6"/>
            <p:cNvSpPr>
              <a:spLocks noChangeArrowheads="1"/>
            </p:cNvSpPr>
            <p:nvPr/>
          </p:nvSpPr>
          <p:spPr bwMode="auto">
            <a:xfrm>
              <a:off x="3779912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 smtClean="0">
                  <a:latin typeface="微软雅黑" pitchFamily="34" charset="-122"/>
                  <a:ea typeface="微软雅黑" pitchFamily="34" charset="-122"/>
                </a:rPr>
                <a:t>社保</a:t>
              </a:r>
              <a:endParaRPr lang="zh-CN" altLang="en-US" sz="9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7" name="Rectangle 6"/>
            <p:cNvSpPr>
              <a:spLocks noChangeArrowheads="1"/>
            </p:cNvSpPr>
            <p:nvPr/>
          </p:nvSpPr>
          <p:spPr bwMode="auto">
            <a:xfrm>
              <a:off x="3779912" y="3645024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公积金</a:t>
              </a:r>
            </a:p>
          </p:txBody>
        </p:sp>
        <p:sp>
          <p:nvSpPr>
            <p:cNvPr id="138" name="Rectangle 6"/>
            <p:cNvSpPr>
              <a:spLocks noChangeArrowheads="1"/>
            </p:cNvSpPr>
            <p:nvPr/>
          </p:nvSpPr>
          <p:spPr bwMode="auto">
            <a:xfrm>
              <a:off x="3779912" y="4149080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 smtClean="0">
                  <a:latin typeface="微软雅黑" pitchFamily="34" charset="-122"/>
                  <a:ea typeface="微软雅黑" pitchFamily="34" charset="-122"/>
                </a:rPr>
                <a:t>企业注册</a:t>
              </a:r>
              <a:endParaRPr lang="zh-CN" altLang="en-US" sz="9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Rectangle 6"/>
            <p:cNvSpPr>
              <a:spLocks noChangeArrowheads="1"/>
            </p:cNvSpPr>
            <p:nvPr/>
          </p:nvSpPr>
          <p:spPr bwMode="auto">
            <a:xfrm>
              <a:off x="4644008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医保</a:t>
              </a:r>
            </a:p>
          </p:txBody>
        </p:sp>
        <p:sp>
          <p:nvSpPr>
            <p:cNvPr id="140" name="Rectangle 6"/>
            <p:cNvSpPr>
              <a:spLocks noChangeArrowheads="1"/>
            </p:cNvSpPr>
            <p:nvPr/>
          </p:nvSpPr>
          <p:spPr bwMode="auto">
            <a:xfrm>
              <a:off x="3779912" y="4653136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 smtClean="0">
                  <a:latin typeface="微软雅黑" pitchFamily="34" charset="-122"/>
                  <a:ea typeface="微软雅黑" pitchFamily="34" charset="-122"/>
                </a:rPr>
                <a:t>税务申报</a:t>
              </a:r>
              <a:endParaRPr lang="zh-CN" altLang="en-US" sz="9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41" name="圖片 206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1255114"/>
            <a:ext cx="2160240" cy="1008112"/>
          </a:xfrm>
          <a:prstGeom prst="rect">
            <a:avLst/>
          </a:prstGeom>
        </p:spPr>
      </p:pic>
      <p:pic>
        <p:nvPicPr>
          <p:cNvPr id="1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732" y="3796906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" name="左右箭头 142"/>
          <p:cNvSpPr/>
          <p:nvPr/>
        </p:nvSpPr>
        <p:spPr bwMode="auto">
          <a:xfrm>
            <a:off x="7833816" y="2871228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144" name="左右箭头 143"/>
          <p:cNvSpPr/>
          <p:nvPr/>
        </p:nvSpPr>
        <p:spPr bwMode="auto">
          <a:xfrm>
            <a:off x="7849738" y="3378470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145" name="左右箭头 144"/>
          <p:cNvSpPr/>
          <p:nvPr/>
        </p:nvSpPr>
        <p:spPr bwMode="auto">
          <a:xfrm>
            <a:off x="7849739" y="3856142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146" name="TextBox 8"/>
          <p:cNvSpPr txBox="1"/>
          <p:nvPr/>
        </p:nvSpPr>
        <p:spPr>
          <a:xfrm>
            <a:off x="8011240" y="3035001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各委办局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Box 171"/>
          <p:cNvSpPr txBox="1"/>
          <p:nvPr/>
        </p:nvSpPr>
        <p:spPr>
          <a:xfrm>
            <a:off x="8013513" y="3514948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区县政府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TextBox 175"/>
          <p:cNvSpPr txBox="1"/>
          <p:nvPr/>
        </p:nvSpPr>
        <p:spPr>
          <a:xfrm>
            <a:off x="8029435" y="3967599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运营商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TextBox 14"/>
          <p:cNvSpPr txBox="1"/>
          <p:nvPr/>
        </p:nvSpPr>
        <p:spPr>
          <a:xfrm>
            <a:off x="7997588" y="4686383"/>
            <a:ext cx="12010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服务封装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接入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整合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服务共享</a:t>
            </a:r>
          </a:p>
        </p:txBody>
      </p:sp>
    </p:spTree>
    <p:extLst>
      <p:ext uri="{BB962C8B-B14F-4D97-AF65-F5344CB8AC3E}">
        <p14:creationId xmlns:p14="http://schemas.microsoft.com/office/powerpoint/2010/main" val="124037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协同</a:t>
            </a:r>
            <a:r>
              <a:rPr lang="zh-CN" altLang="en-US" dirty="0" smtClean="0"/>
              <a:t>办</a:t>
            </a:r>
            <a:r>
              <a:rPr lang="zh-CN" altLang="en-US" dirty="0" smtClean="0"/>
              <a:t>公平</a:t>
            </a:r>
            <a:r>
              <a:rPr lang="zh-CN" altLang="en-US" dirty="0" smtClean="0"/>
              <a:t>台解决方案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8767392" cy="47525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37118"/>
            <a:ext cx="8839400" cy="13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</a:t>
            </a:r>
            <a:r>
              <a:rPr lang="zh-CN" altLang="en-US" dirty="0" smtClean="0"/>
              <a:t>务解决方案</a:t>
            </a:r>
            <a:r>
              <a:rPr lang="en-US" altLang="zh-CN" dirty="0" smtClean="0"/>
              <a:t>---</a:t>
            </a:r>
            <a:r>
              <a:rPr lang="zh-CN" altLang="en-US" dirty="0" smtClean="0"/>
              <a:t>公</a:t>
            </a:r>
            <a:r>
              <a:rPr lang="zh-CN" altLang="en-US" dirty="0" smtClean="0"/>
              <a:t>共信息服务平台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grpSp>
        <p:nvGrpSpPr>
          <p:cNvPr id="142" name="组合 141"/>
          <p:cNvGrpSpPr/>
          <p:nvPr/>
        </p:nvGrpSpPr>
        <p:grpSpPr>
          <a:xfrm>
            <a:off x="179513" y="980729"/>
            <a:ext cx="8784975" cy="5328592"/>
            <a:chOff x="768795" y="980729"/>
            <a:chExt cx="10942367" cy="5328592"/>
          </a:xfrm>
        </p:grpSpPr>
        <p:grpSp>
          <p:nvGrpSpPr>
            <p:cNvPr id="4" name="组合 51"/>
            <p:cNvGrpSpPr/>
            <p:nvPr/>
          </p:nvGrpSpPr>
          <p:grpSpPr>
            <a:xfrm>
              <a:off x="768795" y="4725150"/>
              <a:ext cx="9039328" cy="535531"/>
              <a:chOff x="480963" y="4756386"/>
              <a:chExt cx="8136000" cy="625145"/>
            </a:xfrm>
          </p:grpSpPr>
          <p:grpSp>
            <p:nvGrpSpPr>
              <p:cNvPr id="5" name="组合 10"/>
              <p:cNvGrpSpPr/>
              <p:nvPr/>
            </p:nvGrpSpPr>
            <p:grpSpPr>
              <a:xfrm>
                <a:off x="480963" y="4756386"/>
                <a:ext cx="8136000" cy="576000"/>
                <a:chOff x="1295400" y="4416372"/>
                <a:chExt cx="6990962" cy="568104"/>
              </a:xfrm>
            </p:grpSpPr>
            <p:sp>
              <p:nvSpPr>
                <p:cNvPr id="7" name="矩形 11"/>
                <p:cNvSpPr/>
                <p:nvPr/>
              </p:nvSpPr>
              <p:spPr>
                <a:xfrm>
                  <a:off x="1295400" y="4416372"/>
                  <a:ext cx="6990962" cy="568104"/>
                </a:xfrm>
                <a:prstGeom prst="rect">
                  <a:avLst/>
                </a:prstGeom>
                <a:solidFill>
                  <a:srgbClr val="FC7660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1623430" y="4499275"/>
                  <a:ext cx="6579559" cy="343752"/>
                </a:xfrm>
                <a:prstGeom prst="rect">
                  <a:avLst/>
                </a:prstGeom>
                <a:solidFill>
                  <a:schemeClr val="accent3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rPr>
                    <a:t>平台数据接口规范，共享交换平台</a:t>
                  </a: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6" name="矩形 5"/>
              <p:cNvSpPr/>
              <p:nvPr/>
            </p:nvSpPr>
            <p:spPr>
              <a:xfrm>
                <a:off x="502682" y="4756386"/>
                <a:ext cx="360040" cy="625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zh-CN" altLang="en-US" sz="1200" b="1" dirty="0">
                    <a:latin typeface="微软雅黑" pitchFamily="34" charset="-122"/>
                  </a:rPr>
                  <a:t>交换层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grpSp>
          <p:nvGrpSpPr>
            <p:cNvPr id="9" name="组合 129"/>
            <p:cNvGrpSpPr/>
            <p:nvPr/>
          </p:nvGrpSpPr>
          <p:grpSpPr>
            <a:xfrm>
              <a:off x="768795" y="2852937"/>
              <a:ext cx="9039328" cy="925231"/>
              <a:chOff x="1467356" y="3573016"/>
              <a:chExt cx="8136000" cy="1080056"/>
            </a:xfrm>
          </p:grpSpPr>
          <p:sp>
            <p:nvSpPr>
              <p:cNvPr id="10" name="矩形 11"/>
              <p:cNvSpPr/>
              <p:nvPr/>
            </p:nvSpPr>
            <p:spPr>
              <a:xfrm>
                <a:off x="1467356" y="3573016"/>
                <a:ext cx="8136000" cy="108005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849114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单点登录服务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489074" y="382957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服务层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941235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业务整合服务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033356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数据整合服务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125477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应急处理服务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217598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事件管理服务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309719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应用管理工具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401842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应用接入服务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849114" y="4221088"/>
                <a:ext cx="7560000" cy="360000"/>
              </a:xfrm>
              <a:prstGeom prst="rect">
                <a:avLst/>
              </a:prstGeom>
              <a:solidFill>
                <a:schemeClr val="accent3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SOA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总线（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ESB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）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-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消息传输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智能路由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格式转换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服务目录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知识资源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0" name="组合 128"/>
            <p:cNvGrpSpPr/>
            <p:nvPr/>
          </p:nvGrpSpPr>
          <p:grpSpPr>
            <a:xfrm>
              <a:off x="768795" y="1556794"/>
              <a:ext cx="9120336" cy="1171315"/>
              <a:chOff x="1489074" y="2169008"/>
              <a:chExt cx="8208913" cy="136731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489979" y="2169008"/>
                <a:ext cx="8136000" cy="1332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>
                  <a:lnSpc>
                    <a:spcPct val="150000"/>
                  </a:lnSpc>
                </a:pP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489074" y="2494637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应用层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pic>
            <p:nvPicPr>
              <p:cNvPr id="23" name="Picture 3"/>
              <p:cNvPicPr>
                <a:picLocks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3131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4" name="Picture 4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05299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5" name="Picture 5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467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6" name="Picture 6"/>
              <p:cNvPicPr>
                <a:picLocks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9635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7" name="Picture 7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041803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sp>
            <p:nvSpPr>
              <p:cNvPr id="28" name="TextBox 86"/>
              <p:cNvSpPr txBox="1"/>
              <p:nvPr/>
            </p:nvSpPr>
            <p:spPr>
              <a:xfrm>
                <a:off x="1782630" y="3212976"/>
                <a:ext cx="1794678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门户展示及交互平台</a:t>
                </a:r>
              </a:p>
            </p:txBody>
          </p:sp>
          <p:sp>
            <p:nvSpPr>
              <p:cNvPr id="29" name="TextBox 87"/>
              <p:cNvSpPr txBox="1"/>
              <p:nvPr/>
            </p:nvSpPr>
            <p:spPr>
              <a:xfrm>
                <a:off x="3433291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城市状态监测系统</a:t>
                </a:r>
              </a:p>
            </p:txBody>
          </p:sp>
          <p:sp>
            <p:nvSpPr>
              <p:cNvPr id="30" name="TextBox 88"/>
              <p:cNvSpPr txBox="1"/>
              <p:nvPr/>
            </p:nvSpPr>
            <p:spPr>
              <a:xfrm>
                <a:off x="5017467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智能信息发布系统</a:t>
                </a:r>
              </a:p>
            </p:txBody>
          </p:sp>
          <p:sp>
            <p:nvSpPr>
              <p:cNvPr id="31" name="TextBox 90"/>
              <p:cNvSpPr txBox="1"/>
              <p:nvPr/>
            </p:nvSpPr>
            <p:spPr>
              <a:xfrm>
                <a:off x="660164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城市调度指挥系统</a:t>
                </a:r>
              </a:p>
            </p:txBody>
          </p:sp>
          <p:sp>
            <p:nvSpPr>
              <p:cNvPr id="32" name="TextBox 127"/>
              <p:cNvSpPr txBox="1"/>
              <p:nvPr/>
            </p:nvSpPr>
            <p:spPr>
              <a:xfrm>
                <a:off x="804180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政务分析决策系统</a:t>
                </a:r>
              </a:p>
            </p:txBody>
          </p:sp>
        </p:grpSp>
        <p:grpSp>
          <p:nvGrpSpPr>
            <p:cNvPr id="33" name="组合 50"/>
            <p:cNvGrpSpPr/>
            <p:nvPr/>
          </p:nvGrpSpPr>
          <p:grpSpPr>
            <a:xfrm>
              <a:off x="768796" y="3861046"/>
              <a:ext cx="9064461" cy="771194"/>
              <a:chOff x="480963" y="3933056"/>
              <a:chExt cx="8158622" cy="900243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480963" y="3933056"/>
                <a:ext cx="8158622" cy="849848"/>
              </a:xfrm>
              <a:prstGeom prst="rect">
                <a:avLst/>
              </a:prstGeom>
              <a:solidFill>
                <a:srgbClr val="FF9999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982375" y="4077071"/>
                <a:ext cx="1064134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监测数据库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" name="矩形 20"/>
              <p:cNvSpPr/>
              <p:nvPr/>
            </p:nvSpPr>
            <p:spPr>
              <a:xfrm>
                <a:off x="3079048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信息服务数据库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885704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基础平台数据库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175720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作业预案数据库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272393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应急管理数据库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69066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地理空间数据库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465739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… …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480963" y="407881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数据层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sp>
          <p:nvSpPr>
            <p:cNvPr id="43" name="上下箭头 42"/>
            <p:cNvSpPr/>
            <p:nvPr/>
          </p:nvSpPr>
          <p:spPr bwMode="auto">
            <a:xfrm>
              <a:off x="7823742" y="4653137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44" name="上下箭头 43"/>
            <p:cNvSpPr/>
            <p:nvPr/>
          </p:nvSpPr>
          <p:spPr bwMode="auto">
            <a:xfrm>
              <a:off x="2712505" y="4581129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45" name="组合 150"/>
            <p:cNvGrpSpPr/>
            <p:nvPr/>
          </p:nvGrpSpPr>
          <p:grpSpPr>
            <a:xfrm>
              <a:off x="768796" y="5337321"/>
              <a:ext cx="9120333" cy="972000"/>
              <a:chOff x="791302" y="5229200"/>
              <a:chExt cx="9122708" cy="97200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791302" y="5229200"/>
                <a:ext cx="9081689" cy="972000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47" name="组合 91"/>
              <p:cNvGrpSpPr/>
              <p:nvPr/>
            </p:nvGrpSpPr>
            <p:grpSpPr>
              <a:xfrm>
                <a:off x="881014" y="5373215"/>
                <a:ext cx="2791144" cy="766917"/>
                <a:chOff x="489680" y="5252546"/>
                <a:chExt cx="2511563" cy="895249"/>
              </a:xfrm>
            </p:grpSpPr>
            <p:sp>
              <p:nvSpPr>
                <p:cNvPr id="90" name="矩形 20"/>
                <p:cNvSpPr/>
                <p:nvPr/>
              </p:nvSpPr>
              <p:spPr>
                <a:xfrm>
                  <a:off x="517235" y="5265290"/>
                  <a:ext cx="2340000" cy="88250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矩形 90"/>
                <p:cNvSpPr/>
                <p:nvPr/>
              </p:nvSpPr>
              <p:spPr>
                <a:xfrm>
                  <a:off x="702508" y="5252546"/>
                  <a:ext cx="1966839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自然资源和空间地理数据接口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  <p:grpSp>
              <p:nvGrpSpPr>
                <p:cNvPr id="92" name="组合 61"/>
                <p:cNvGrpSpPr/>
                <p:nvPr/>
              </p:nvGrpSpPr>
              <p:grpSpPr>
                <a:xfrm>
                  <a:off x="489680" y="5589232"/>
                  <a:ext cx="636338" cy="538918"/>
                  <a:chOff x="561688" y="5703631"/>
                  <a:chExt cx="636338" cy="538918"/>
                </a:xfrm>
              </p:grpSpPr>
              <p:sp>
                <p:nvSpPr>
                  <p:cNvPr id="103" name="圆角矩形 102"/>
                  <p:cNvSpPr/>
                  <p:nvPr/>
                </p:nvSpPr>
                <p:spPr bwMode="auto">
                  <a:xfrm>
                    <a:off x="624979" y="5733250"/>
                    <a:ext cx="504056" cy="462264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4" name="TextBox 60"/>
                  <p:cNvSpPr txBox="1"/>
                  <p:nvPr/>
                </p:nvSpPr>
                <p:spPr>
                  <a:xfrm>
                    <a:off x="561688" y="5703631"/>
                    <a:ext cx="63633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人事</a:t>
                    </a:r>
                    <a:endParaRPr lang="en-US" altLang="zh-CN" sz="1200" dirty="0">
                      <a:latin typeface="微软雅黑" pitchFamily="34" charset="-122"/>
                    </a:endParaRPr>
                  </a:p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组织</a:t>
                    </a:r>
                  </a:p>
                </p:txBody>
              </p:sp>
            </p:grpSp>
            <p:grpSp>
              <p:nvGrpSpPr>
                <p:cNvPr id="93" name="组合 62"/>
                <p:cNvGrpSpPr/>
                <p:nvPr/>
              </p:nvGrpSpPr>
              <p:grpSpPr>
                <a:xfrm>
                  <a:off x="974051" y="5589234"/>
                  <a:ext cx="683664" cy="538918"/>
                  <a:chOff x="518000" y="5703633"/>
                  <a:chExt cx="683664" cy="538918"/>
                </a:xfrm>
              </p:grpSpPr>
              <p:sp>
                <p:nvSpPr>
                  <p:cNvPr id="101" name="圆角矩形 100"/>
                  <p:cNvSpPr/>
                  <p:nvPr/>
                </p:nvSpPr>
                <p:spPr bwMode="auto">
                  <a:xfrm>
                    <a:off x="624979" y="5733249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2" name="TextBox 64"/>
                  <p:cNvSpPr txBox="1"/>
                  <p:nvPr/>
                </p:nvSpPr>
                <p:spPr>
                  <a:xfrm>
                    <a:off x="518000" y="5703633"/>
                    <a:ext cx="683664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气象资源</a:t>
                    </a:r>
                  </a:p>
                </p:txBody>
              </p:sp>
            </p:grpSp>
            <p:grpSp>
              <p:nvGrpSpPr>
                <p:cNvPr id="94" name="组合 65"/>
                <p:cNvGrpSpPr/>
                <p:nvPr/>
              </p:nvGrpSpPr>
              <p:grpSpPr>
                <a:xfrm>
                  <a:off x="2104248" y="5589234"/>
                  <a:ext cx="629308" cy="538918"/>
                  <a:chOff x="592080" y="5703633"/>
                  <a:chExt cx="629308" cy="538918"/>
                </a:xfrm>
              </p:grpSpPr>
              <p:sp>
                <p:nvSpPr>
                  <p:cNvPr id="99" name="圆角矩形 98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0" name="TextBox 67"/>
                  <p:cNvSpPr txBox="1"/>
                  <p:nvPr/>
                </p:nvSpPr>
                <p:spPr>
                  <a:xfrm>
                    <a:off x="592080" y="5703633"/>
                    <a:ext cx="62930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消防资源</a:t>
                    </a:r>
                  </a:p>
                </p:txBody>
              </p:sp>
            </p:grpSp>
            <p:grpSp>
              <p:nvGrpSpPr>
                <p:cNvPr id="95" name="组合 68"/>
                <p:cNvGrpSpPr/>
                <p:nvPr/>
              </p:nvGrpSpPr>
              <p:grpSpPr>
                <a:xfrm>
                  <a:off x="1539149" y="5589234"/>
                  <a:ext cx="643813" cy="538918"/>
                  <a:chOff x="555039" y="5703633"/>
                  <a:chExt cx="643813" cy="538918"/>
                </a:xfrm>
              </p:grpSpPr>
              <p:sp>
                <p:nvSpPr>
                  <p:cNvPr id="97" name="圆角矩形 96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98" name="TextBox 73"/>
                  <p:cNvSpPr txBox="1"/>
                  <p:nvPr/>
                </p:nvSpPr>
                <p:spPr>
                  <a:xfrm>
                    <a:off x="555039" y="5703633"/>
                    <a:ext cx="643813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医疗资源</a:t>
                    </a:r>
                  </a:p>
                </p:txBody>
              </p:sp>
            </p:grpSp>
            <p:sp>
              <p:nvSpPr>
                <p:cNvPr id="96" name="TextBox 75"/>
                <p:cNvSpPr txBox="1"/>
                <p:nvPr/>
              </p:nvSpPr>
              <p:spPr>
                <a:xfrm>
                  <a:off x="2569195" y="5661250"/>
                  <a:ext cx="432048" cy="4311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/>
                    <a:t>…</a:t>
                  </a:r>
                  <a:endParaRPr lang="zh-CN" altLang="en-US" dirty="0"/>
                </a:p>
              </p:txBody>
            </p:sp>
          </p:grpSp>
          <p:grpSp>
            <p:nvGrpSpPr>
              <p:cNvPr id="48" name="组合 108"/>
              <p:cNvGrpSpPr/>
              <p:nvPr/>
            </p:nvGrpSpPr>
            <p:grpSpPr>
              <a:xfrm>
                <a:off x="3592134" y="5373216"/>
                <a:ext cx="2160642" cy="756070"/>
                <a:chOff x="3145259" y="5589240"/>
                <a:chExt cx="1944216" cy="882587"/>
              </a:xfrm>
            </p:grpSpPr>
            <p:grpSp>
              <p:nvGrpSpPr>
                <p:cNvPr id="77" name="组合 92"/>
                <p:cNvGrpSpPr/>
                <p:nvPr/>
              </p:nvGrpSpPr>
              <p:grpSpPr>
                <a:xfrm>
                  <a:off x="3145259" y="5589322"/>
                  <a:ext cx="1944216" cy="882505"/>
                  <a:chOff x="552971" y="5265290"/>
                  <a:chExt cx="1944216" cy="882505"/>
                </a:xfrm>
              </p:grpSpPr>
              <p:sp>
                <p:nvSpPr>
                  <p:cNvPr id="79" name="矩形 20"/>
                  <p:cNvSpPr/>
                  <p:nvPr/>
                </p:nvSpPr>
                <p:spPr>
                  <a:xfrm>
                    <a:off x="553179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80" name="组合 61"/>
                  <p:cNvGrpSpPr/>
                  <p:nvPr/>
                </p:nvGrpSpPr>
                <p:grpSpPr>
                  <a:xfrm>
                    <a:off x="552971" y="5589233"/>
                    <a:ext cx="564330" cy="538918"/>
                    <a:chOff x="624979" y="5703632"/>
                    <a:chExt cx="564330" cy="538918"/>
                  </a:xfrm>
                </p:grpSpPr>
                <p:sp>
                  <p:nvSpPr>
                    <p:cNvPr id="88" name="圆角矩形 87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9" name="TextBox 107"/>
                    <p:cNvSpPr txBox="1"/>
                    <p:nvPr/>
                  </p:nvSpPr>
                  <p:spPr>
                    <a:xfrm>
                      <a:off x="624979" y="5703632"/>
                      <a:ext cx="564330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计生数据</a:t>
                      </a:r>
                    </a:p>
                  </p:txBody>
                </p:sp>
              </p:grpSp>
              <p:grpSp>
                <p:nvGrpSpPr>
                  <p:cNvPr id="81" name="组合 62"/>
                  <p:cNvGrpSpPr/>
                  <p:nvPr/>
                </p:nvGrpSpPr>
                <p:grpSpPr>
                  <a:xfrm>
                    <a:off x="1019640" y="5589233"/>
                    <a:ext cx="586559" cy="538918"/>
                    <a:chOff x="563589" y="5703632"/>
                    <a:chExt cx="586559" cy="538918"/>
                  </a:xfrm>
                </p:grpSpPr>
                <p:sp>
                  <p:nvSpPr>
                    <p:cNvPr id="86" name="圆角矩形 85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7" name="TextBox 105"/>
                    <p:cNvSpPr txBox="1"/>
                    <p:nvPr/>
                  </p:nvSpPr>
                  <p:spPr>
                    <a:xfrm>
                      <a:off x="563589" y="5703632"/>
                      <a:ext cx="58655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社保数据</a:t>
                      </a:r>
                    </a:p>
                  </p:txBody>
                </p:sp>
              </p:grpSp>
              <p:grpSp>
                <p:nvGrpSpPr>
                  <p:cNvPr id="82" name="组合 68"/>
                  <p:cNvGrpSpPr/>
                  <p:nvPr/>
                </p:nvGrpSpPr>
                <p:grpSpPr>
                  <a:xfrm>
                    <a:off x="1609089" y="5589233"/>
                    <a:ext cx="559082" cy="538918"/>
                    <a:chOff x="624979" y="5703632"/>
                    <a:chExt cx="559082" cy="538918"/>
                  </a:xfrm>
                </p:grpSpPr>
                <p:sp>
                  <p:nvSpPr>
                    <p:cNvPr id="84" name="圆角矩形 83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5" name="TextBox 101"/>
                    <p:cNvSpPr txBox="1"/>
                    <p:nvPr/>
                  </p:nvSpPr>
                  <p:spPr>
                    <a:xfrm>
                      <a:off x="624979" y="5703632"/>
                      <a:ext cx="559082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教育数据</a:t>
                      </a:r>
                    </a:p>
                  </p:txBody>
                </p:sp>
              </p:grpSp>
              <p:sp>
                <p:nvSpPr>
                  <p:cNvPr id="83" name="TextBox 99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 smtClean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78" name="矩形 77"/>
                <p:cNvSpPr/>
                <p:nvPr/>
              </p:nvSpPr>
              <p:spPr>
                <a:xfrm>
                  <a:off x="3231378" y="5589240"/>
                  <a:ext cx="1551310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人口基础信息数据接口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49" name="组合 109"/>
              <p:cNvGrpSpPr/>
              <p:nvPr/>
            </p:nvGrpSpPr>
            <p:grpSpPr>
              <a:xfrm>
                <a:off x="5672752" y="5373216"/>
                <a:ext cx="2200952" cy="756070"/>
                <a:chOff x="3108987" y="5589240"/>
                <a:chExt cx="1980488" cy="882587"/>
              </a:xfrm>
            </p:grpSpPr>
            <p:grpSp>
              <p:nvGrpSpPr>
                <p:cNvPr id="64" name="组合 92"/>
                <p:cNvGrpSpPr/>
                <p:nvPr/>
              </p:nvGrpSpPr>
              <p:grpSpPr>
                <a:xfrm>
                  <a:off x="3108987" y="5589322"/>
                  <a:ext cx="1980488" cy="882505"/>
                  <a:chOff x="516699" y="5265290"/>
                  <a:chExt cx="1980488" cy="882505"/>
                </a:xfrm>
              </p:grpSpPr>
              <p:sp>
                <p:nvSpPr>
                  <p:cNvPr id="66" name="矩形 20"/>
                  <p:cNvSpPr/>
                  <p:nvPr/>
                </p:nvSpPr>
                <p:spPr>
                  <a:xfrm>
                    <a:off x="516699" y="5265290"/>
                    <a:ext cx="1836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67" name="组合 61"/>
                  <p:cNvGrpSpPr/>
                  <p:nvPr/>
                </p:nvGrpSpPr>
                <p:grpSpPr>
                  <a:xfrm>
                    <a:off x="552971" y="5589233"/>
                    <a:ext cx="579149" cy="538918"/>
                    <a:chOff x="624979" y="5703632"/>
                    <a:chExt cx="579149" cy="538918"/>
                  </a:xfrm>
                </p:grpSpPr>
                <p:sp>
                  <p:nvSpPr>
                    <p:cNvPr id="75" name="圆角矩形 74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6" name="TextBox 125"/>
                    <p:cNvSpPr txBox="1"/>
                    <p:nvPr/>
                  </p:nvSpPr>
                  <p:spPr>
                    <a:xfrm>
                      <a:off x="624979" y="5703632"/>
                      <a:ext cx="57914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民政数据</a:t>
                      </a:r>
                    </a:p>
                  </p:txBody>
                </p:sp>
              </p:grpSp>
              <p:grpSp>
                <p:nvGrpSpPr>
                  <p:cNvPr id="68" name="组合 62"/>
                  <p:cNvGrpSpPr/>
                  <p:nvPr/>
                </p:nvGrpSpPr>
                <p:grpSpPr>
                  <a:xfrm>
                    <a:off x="1048641" y="5589233"/>
                    <a:ext cx="564331" cy="538918"/>
                    <a:chOff x="592590" y="5703632"/>
                    <a:chExt cx="564331" cy="538918"/>
                  </a:xfrm>
                </p:grpSpPr>
                <p:sp>
                  <p:nvSpPr>
                    <p:cNvPr id="73" name="圆角矩形 72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4" name="TextBox 123"/>
                    <p:cNvSpPr txBox="1"/>
                    <p:nvPr/>
                  </p:nvSpPr>
                  <p:spPr>
                    <a:xfrm>
                      <a:off x="592590" y="5703632"/>
                      <a:ext cx="56433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工商数据</a:t>
                      </a:r>
                    </a:p>
                  </p:txBody>
                </p:sp>
              </p:grpSp>
              <p:grpSp>
                <p:nvGrpSpPr>
                  <p:cNvPr id="69" name="组合 68"/>
                  <p:cNvGrpSpPr/>
                  <p:nvPr/>
                </p:nvGrpSpPr>
                <p:grpSpPr>
                  <a:xfrm>
                    <a:off x="1533011" y="5589233"/>
                    <a:ext cx="588001" cy="538918"/>
                    <a:chOff x="548901" y="5703632"/>
                    <a:chExt cx="588001" cy="538918"/>
                  </a:xfrm>
                </p:grpSpPr>
                <p:sp>
                  <p:nvSpPr>
                    <p:cNvPr id="71" name="圆角矩形 70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2" name="TextBox 119"/>
                    <p:cNvSpPr txBox="1"/>
                    <p:nvPr/>
                  </p:nvSpPr>
                  <p:spPr>
                    <a:xfrm>
                      <a:off x="548901" y="5703632"/>
                      <a:ext cx="58800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质检数据</a:t>
                      </a:r>
                    </a:p>
                  </p:txBody>
                </p:sp>
              </p:grpSp>
              <p:sp>
                <p:nvSpPr>
                  <p:cNvPr id="70" name="TextBox 11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 smtClean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65" name="矩形 64"/>
                <p:cNvSpPr/>
                <p:nvPr/>
              </p:nvSpPr>
              <p:spPr>
                <a:xfrm>
                  <a:off x="3271758" y="5589240"/>
                  <a:ext cx="1551309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法人基础信息数据接口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50" name="组合 130"/>
              <p:cNvGrpSpPr/>
              <p:nvPr/>
            </p:nvGrpSpPr>
            <p:grpSpPr>
              <a:xfrm>
                <a:off x="7699346" y="5373216"/>
                <a:ext cx="2214664" cy="756070"/>
                <a:chOff x="3096648" y="5589240"/>
                <a:chExt cx="1992827" cy="882587"/>
              </a:xfrm>
            </p:grpSpPr>
            <p:grpSp>
              <p:nvGrpSpPr>
                <p:cNvPr id="51" name="组合 92"/>
                <p:cNvGrpSpPr/>
                <p:nvPr/>
              </p:nvGrpSpPr>
              <p:grpSpPr>
                <a:xfrm>
                  <a:off x="3096648" y="5589322"/>
                  <a:ext cx="1992827" cy="882505"/>
                  <a:chOff x="504360" y="5265290"/>
                  <a:chExt cx="1992827" cy="882505"/>
                </a:xfrm>
              </p:grpSpPr>
              <p:sp>
                <p:nvSpPr>
                  <p:cNvPr id="53" name="矩形 20"/>
                  <p:cNvSpPr/>
                  <p:nvPr/>
                </p:nvSpPr>
                <p:spPr>
                  <a:xfrm>
                    <a:off x="553171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54" name="组合 61"/>
                  <p:cNvGrpSpPr/>
                  <p:nvPr/>
                </p:nvGrpSpPr>
                <p:grpSpPr>
                  <a:xfrm>
                    <a:off x="504360" y="5618850"/>
                    <a:ext cx="560448" cy="462265"/>
                    <a:chOff x="576368" y="5733249"/>
                    <a:chExt cx="560448" cy="462265"/>
                  </a:xfrm>
                </p:grpSpPr>
                <p:sp>
                  <p:nvSpPr>
                    <p:cNvPr id="62" name="圆角矩形 61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3" name="TextBox 155"/>
                    <p:cNvSpPr txBox="1"/>
                    <p:nvPr/>
                  </p:nvSpPr>
                  <p:spPr>
                    <a:xfrm>
                      <a:off x="576368" y="5799338"/>
                      <a:ext cx="560448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投资</a:t>
                      </a:r>
                    </a:p>
                  </p:txBody>
                </p:sp>
              </p:grpSp>
              <p:grpSp>
                <p:nvGrpSpPr>
                  <p:cNvPr id="55" name="组合 62"/>
                  <p:cNvGrpSpPr/>
                  <p:nvPr/>
                </p:nvGrpSpPr>
                <p:grpSpPr>
                  <a:xfrm>
                    <a:off x="988732" y="5618850"/>
                    <a:ext cx="607934" cy="462265"/>
                    <a:chOff x="532681" y="5733249"/>
                    <a:chExt cx="607934" cy="462265"/>
                  </a:xfrm>
                </p:grpSpPr>
                <p:sp>
                  <p:nvSpPr>
                    <p:cNvPr id="60" name="圆角矩形 59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1" name="TextBox 153"/>
                    <p:cNvSpPr txBox="1"/>
                    <p:nvPr/>
                  </p:nvSpPr>
                  <p:spPr>
                    <a:xfrm>
                      <a:off x="532681" y="5799338"/>
                      <a:ext cx="607934" cy="3233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消费</a:t>
                      </a:r>
                    </a:p>
                  </p:txBody>
                </p:sp>
              </p:grpSp>
              <p:grpSp>
                <p:nvGrpSpPr>
                  <p:cNvPr id="56" name="组合 68"/>
                  <p:cNvGrpSpPr/>
                  <p:nvPr/>
                </p:nvGrpSpPr>
                <p:grpSpPr>
                  <a:xfrm>
                    <a:off x="1553830" y="5618850"/>
                    <a:ext cx="574099" cy="462265"/>
                    <a:chOff x="569720" y="5733249"/>
                    <a:chExt cx="574099" cy="462265"/>
                  </a:xfrm>
                </p:grpSpPr>
                <p:sp>
                  <p:nvSpPr>
                    <p:cNvPr id="58" name="圆角矩形 57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59" name="TextBox 149"/>
                    <p:cNvSpPr txBox="1"/>
                    <p:nvPr/>
                  </p:nvSpPr>
                  <p:spPr>
                    <a:xfrm>
                      <a:off x="569720" y="5816055"/>
                      <a:ext cx="574099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物价</a:t>
                      </a:r>
                    </a:p>
                  </p:txBody>
                </p:sp>
              </p:grpSp>
              <p:sp>
                <p:nvSpPr>
                  <p:cNvPr id="57" name="TextBox 14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 smtClean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52" name="矩形 51"/>
                <p:cNvSpPr/>
                <p:nvPr/>
              </p:nvSpPr>
              <p:spPr>
                <a:xfrm>
                  <a:off x="3240636" y="5589240"/>
                  <a:ext cx="1551310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宏观经济信息数据接口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</p:grpSp>
        <p:sp>
          <p:nvSpPr>
            <p:cNvPr id="105" name="上下箭头 104"/>
            <p:cNvSpPr/>
            <p:nvPr/>
          </p:nvSpPr>
          <p:spPr bwMode="auto">
            <a:xfrm>
              <a:off x="7823742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06" name="上下箭头 105"/>
            <p:cNvSpPr/>
            <p:nvPr/>
          </p:nvSpPr>
          <p:spPr bwMode="auto">
            <a:xfrm>
              <a:off x="2712505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107" name="组合 157"/>
            <p:cNvGrpSpPr/>
            <p:nvPr/>
          </p:nvGrpSpPr>
          <p:grpSpPr>
            <a:xfrm>
              <a:off x="768795" y="980729"/>
              <a:ext cx="9024186" cy="532270"/>
              <a:chOff x="809756" y="1024522"/>
              <a:chExt cx="9026536" cy="532270"/>
            </a:xfrm>
          </p:grpSpPr>
          <p:sp>
            <p:nvSpPr>
              <p:cNvPr id="108" name="矩形 107"/>
              <p:cNvSpPr/>
              <p:nvPr/>
            </p:nvSpPr>
            <p:spPr>
              <a:xfrm>
                <a:off x="809756" y="1024522"/>
                <a:ext cx="9026536" cy="49761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677349" y="1097505"/>
                <a:ext cx="914583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外部接口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0" name="矩形 20"/>
              <p:cNvSpPr/>
              <p:nvPr/>
            </p:nvSpPr>
            <p:spPr>
              <a:xfrm>
                <a:off x="5627236" y="1097505"/>
                <a:ext cx="10674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b="1" dirty="0" smtClean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国家数据中心</a:t>
                </a:r>
                <a:endParaRPr lang="en-US" altLang="zh-CN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658541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大屏幕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6734094" y="1097505"/>
                <a:ext cx="83832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视频会议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652085" y="1097505"/>
                <a:ext cx="661439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门户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8249222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短讯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896597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微博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961798" y="1088873"/>
                <a:ext cx="636303" cy="4679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展示交互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2453007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计算机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3249293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手机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396604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终端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20" name="组合 182"/>
            <p:cNvGrpSpPr/>
            <p:nvPr/>
          </p:nvGrpSpPr>
          <p:grpSpPr>
            <a:xfrm>
              <a:off x="10127542" y="980729"/>
              <a:ext cx="1583620" cy="5328592"/>
              <a:chOff x="8833891" y="908720"/>
              <a:chExt cx="1584032" cy="5328592"/>
            </a:xfrm>
          </p:grpSpPr>
          <p:sp>
            <p:nvSpPr>
              <p:cNvPr id="121" name="TextBox 145"/>
              <p:cNvSpPr txBox="1"/>
              <p:nvPr/>
            </p:nvSpPr>
            <p:spPr>
              <a:xfrm>
                <a:off x="8977907" y="1517302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交通局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2" name="TextBox 151"/>
              <p:cNvSpPr txBox="1"/>
              <p:nvPr/>
            </p:nvSpPr>
            <p:spPr>
              <a:xfrm>
                <a:off x="9049915" y="2401143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气象局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3" name="TextBox 158"/>
              <p:cNvSpPr txBox="1"/>
              <p:nvPr/>
            </p:nvSpPr>
            <p:spPr>
              <a:xfrm>
                <a:off x="8833891" y="3265239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税务局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4" name="TextBox 172"/>
              <p:cNvSpPr txBox="1"/>
              <p:nvPr/>
            </p:nvSpPr>
            <p:spPr>
              <a:xfrm>
                <a:off x="9193931" y="4129335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农林局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25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121923" y="434543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6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96098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7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182507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8" name="Picture 6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17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9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27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0" name="矩形 129"/>
              <p:cNvSpPr/>
              <p:nvPr/>
            </p:nvSpPr>
            <p:spPr>
              <a:xfrm>
                <a:off x="9360779" y="4901678"/>
                <a:ext cx="7234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公安局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31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8977907" y="434535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2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96090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3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182499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4" name="Picture 6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09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5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19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6" name="Picture 9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49915" y="5137447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7" name="矩形 136"/>
              <p:cNvSpPr/>
              <p:nvPr/>
            </p:nvSpPr>
            <p:spPr>
              <a:xfrm>
                <a:off x="9357584" y="5641503"/>
                <a:ext cx="7234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消防局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38" name="TextBox 180"/>
              <p:cNvSpPr txBox="1"/>
              <p:nvPr/>
            </p:nvSpPr>
            <p:spPr>
              <a:xfrm>
                <a:off x="9049915" y="5805264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 smtClean="0"/>
                  <a:t>…</a:t>
                </a:r>
                <a:endParaRPr lang="zh-CN" altLang="en-US" b="1" dirty="0"/>
              </a:p>
            </p:txBody>
          </p:sp>
          <p:sp>
            <p:nvSpPr>
              <p:cNvPr id="139" name="圆角矩形 138"/>
              <p:cNvSpPr/>
              <p:nvPr/>
            </p:nvSpPr>
            <p:spPr bwMode="auto">
              <a:xfrm>
                <a:off x="8905899" y="908720"/>
                <a:ext cx="1404000" cy="5328592"/>
              </a:xfrm>
              <a:prstGeom prst="roundRect">
                <a:avLst/>
              </a:prstGeom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07787">
                  <a:spcBef>
                    <a:spcPct val="0"/>
                  </a:spcBef>
                </a:pPr>
                <a:endParaRPr lang="zh-CN" altLang="en-US" sz="200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latin typeface="Arial" charset="0"/>
                  <a:ea typeface="宋体" charset="-122"/>
                </a:endParaRPr>
              </a:p>
            </p:txBody>
          </p:sp>
        </p:grpSp>
        <p:sp>
          <p:nvSpPr>
            <p:cNvPr id="140" name="左右箭头 139"/>
            <p:cNvSpPr/>
            <p:nvPr/>
          </p:nvSpPr>
          <p:spPr bwMode="auto">
            <a:xfrm>
              <a:off x="9767452" y="4975628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41" name="左右箭头 140"/>
            <p:cNvSpPr/>
            <p:nvPr/>
          </p:nvSpPr>
          <p:spPr bwMode="auto">
            <a:xfrm>
              <a:off x="9767452" y="1781200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201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智慧政务监管平台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2996952"/>
            <a:ext cx="5609853" cy="3240359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179512" y="1367850"/>
            <a:ext cx="2952328" cy="4536505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95536" y="1124744"/>
            <a:ext cx="2520280" cy="5760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9552" y="119675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</a:t>
            </a:r>
            <a:r>
              <a:rPr lang="zh-CN" altLang="en-US" dirty="0" smtClean="0">
                <a:solidFill>
                  <a:schemeClr val="bg1"/>
                </a:solidFill>
              </a:rPr>
              <a:t>政务监管平台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9643" y="1871906"/>
            <a:ext cx="31162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“政务监管平台”的提出是一种新的理念，利用云计算、物联网、互联网、大数据等技术将城市海量信息一网打尽，通过智能化的分析，为政府提供一个</a:t>
            </a:r>
            <a:r>
              <a:rPr lang="zh-CN" altLang="en-US" b="1" dirty="0">
                <a:solidFill>
                  <a:srgbClr val="FF0000"/>
                </a:solidFill>
              </a:rPr>
              <a:t>可视化的平台，实时了解事件处理状态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，对政务的规划</a:t>
            </a:r>
            <a:r>
              <a:rPr lang="zh-CN" altLang="en-US" b="1" dirty="0">
                <a:solidFill>
                  <a:srgbClr val="FF0000"/>
                </a:solidFill>
              </a:rPr>
              <a:t>管理决策提供依据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对政务体系进行</a:t>
            </a:r>
            <a:r>
              <a:rPr lang="zh-CN" altLang="en-US" b="1" dirty="0">
                <a:solidFill>
                  <a:srgbClr val="FF0000"/>
                </a:solidFill>
              </a:rPr>
              <a:t>巡查、监测、预警、分析、评价、服务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的全周期管理，解决政府在监管中的问题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39952" y="1124744"/>
            <a:ext cx="45591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</a:t>
            </a:r>
            <a:r>
              <a:rPr lang="zh-CN" altLang="en-US" dirty="0" smtClean="0">
                <a:solidFill>
                  <a:srgbClr val="FF0000"/>
                </a:solidFill>
              </a:rPr>
              <a:t>打造符合国家标准的政务监管中心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         </a:t>
            </a:r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--</a:t>
            </a:r>
            <a:r>
              <a:rPr lang="zh-CN" altLang="en-US" sz="1600" dirty="0" smtClean="0"/>
              <a:t>提高领导统筹、规划能力</a:t>
            </a:r>
            <a:endParaRPr lang="en-US" altLang="zh-CN" sz="1600" dirty="0" smtClean="0"/>
          </a:p>
          <a:p>
            <a:r>
              <a:rPr lang="en-US" altLang="zh-CN" sz="1600" dirty="0" smtClean="0"/>
              <a:t>            --</a:t>
            </a:r>
            <a:r>
              <a:rPr lang="zh-CN" altLang="en-US" sz="1600" dirty="0" smtClean="0"/>
              <a:t>提高政务管理水平</a:t>
            </a:r>
            <a:endParaRPr lang="en-US" altLang="zh-CN" sz="1600" dirty="0" smtClean="0"/>
          </a:p>
          <a:p>
            <a:r>
              <a:rPr lang="en-US" altLang="zh-CN" sz="1600" dirty="0" smtClean="0"/>
              <a:t>            --</a:t>
            </a:r>
            <a:r>
              <a:rPr lang="zh-CN" altLang="en-US" sz="1600" dirty="0" smtClean="0"/>
              <a:t>提高政务运行效率</a:t>
            </a:r>
            <a:endParaRPr lang="en-US" altLang="zh-CN" sz="1600" dirty="0" smtClean="0"/>
          </a:p>
          <a:p>
            <a:r>
              <a:rPr lang="en-US" altLang="zh-CN" sz="1600" dirty="0" smtClean="0"/>
              <a:t>            --</a:t>
            </a:r>
            <a:r>
              <a:rPr lang="zh-CN" altLang="en-US" sz="1600" dirty="0" smtClean="0"/>
              <a:t>提高政务的软实力和竞争力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78102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智慧政务决策平台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852935"/>
            <a:ext cx="5254119" cy="33843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917" y="980728"/>
            <a:ext cx="1790476" cy="13238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126" y="969764"/>
            <a:ext cx="1885714" cy="13333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406" y="952827"/>
            <a:ext cx="2028571" cy="128571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99592" y="135177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政务决策平台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1520" y="1536441"/>
            <a:ext cx="3024336" cy="40527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1560" y="1124744"/>
            <a:ext cx="2376264" cy="7200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017555" y="1331476"/>
            <a:ext cx="19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政务决策平台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5535" y="2298887"/>
            <a:ext cx="27126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“政务决策平台”为政府提供各种决策信息以及问题的解决方案，从而提高决策的质量和效率。</a:t>
            </a:r>
            <a:r>
              <a:rPr lang="zh-CN" altLang="en-US" dirty="0">
                <a:solidFill>
                  <a:srgbClr val="FF0000"/>
                </a:solidFill>
              </a:rPr>
              <a:t>在可视化的政务决策平台基础上，利用各种模型及技术对政务数据进行定性和定量的分析，为管理者提供决策依据。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72040" y="2420888"/>
            <a:ext cx="179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可视化决策管理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23150" y="2420888"/>
            <a:ext cx="195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统计报表分析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08304" y="242088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政务数据分析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2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grpSp>
        <p:nvGrpSpPr>
          <p:cNvPr id="28" name="Group 36"/>
          <p:cNvGrpSpPr>
            <a:grpSpLocks/>
          </p:cNvGrpSpPr>
          <p:nvPr/>
        </p:nvGrpSpPr>
        <p:grpSpPr bwMode="auto">
          <a:xfrm>
            <a:off x="1864133" y="2601461"/>
            <a:ext cx="5475477" cy="665163"/>
            <a:chOff x="1152" y="1104"/>
            <a:chExt cx="3408" cy="419"/>
          </a:xfrm>
        </p:grpSpPr>
        <p:grpSp>
          <p:nvGrpSpPr>
            <p:cNvPr id="29" name="Group 37"/>
            <p:cNvGrpSpPr>
              <a:grpSpLocks/>
            </p:cNvGrpSpPr>
            <p:nvPr/>
          </p:nvGrpSpPr>
          <p:grpSpPr bwMode="auto">
            <a:xfrm>
              <a:off x="1152" y="1104"/>
              <a:ext cx="480" cy="419"/>
              <a:chOff x="1110" y="2656"/>
              <a:chExt cx="1549" cy="1351"/>
            </a:xfrm>
          </p:grpSpPr>
          <p:sp>
            <p:nvSpPr>
              <p:cNvPr id="33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4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0" name="Line 41"/>
            <p:cNvSpPr>
              <a:spLocks noChangeShapeType="1"/>
            </p:cNvSpPr>
            <p:nvPr/>
          </p:nvSpPr>
          <p:spPr bwMode="auto">
            <a:xfrm>
              <a:off x="1536" y="148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2064" y="1152"/>
              <a:ext cx="24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建泓泰智慧政务解决方案</a:t>
              </a:r>
              <a:r>
                <a: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2400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43"/>
            <p:cNvSpPr txBox="1">
              <a:spLocks noChangeArrowheads="1"/>
            </p:cNvSpPr>
            <p:nvPr/>
          </p:nvSpPr>
          <p:spPr bwMode="gray">
            <a:xfrm>
              <a:off x="1276" y="1166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  <a:endParaRPr lang="en-US" altLang="zh-CN" sz="240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Group 52"/>
          <p:cNvGrpSpPr>
            <a:grpSpLocks/>
          </p:cNvGrpSpPr>
          <p:nvPr/>
        </p:nvGrpSpPr>
        <p:grpSpPr bwMode="auto">
          <a:xfrm>
            <a:off x="1898104" y="3542506"/>
            <a:ext cx="5440363" cy="665163"/>
            <a:chOff x="1152" y="2242"/>
            <a:chExt cx="3427" cy="419"/>
          </a:xfrm>
        </p:grpSpPr>
        <p:grpSp>
          <p:nvGrpSpPr>
            <p:cNvPr id="37" name="Group 53"/>
            <p:cNvGrpSpPr>
              <a:grpSpLocks/>
            </p:cNvGrpSpPr>
            <p:nvPr/>
          </p:nvGrpSpPr>
          <p:grpSpPr bwMode="auto">
            <a:xfrm>
              <a:off x="1152" y="2242"/>
              <a:ext cx="480" cy="419"/>
              <a:chOff x="1110" y="2656"/>
              <a:chExt cx="1549" cy="1351"/>
            </a:xfrm>
          </p:grpSpPr>
          <p:sp>
            <p:nvSpPr>
              <p:cNvPr id="41" name="AutoShape 5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5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5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99FF">
                      <a:gamma/>
                      <a:shade val="46275"/>
                      <a:invGamma/>
                    </a:srgbClr>
                  </a:gs>
                  <a:gs pos="100000">
                    <a:srgbClr val="9999FF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8" name="Line 57"/>
            <p:cNvSpPr>
              <a:spLocks noChangeShapeType="1"/>
            </p:cNvSpPr>
            <p:nvPr/>
          </p:nvSpPr>
          <p:spPr bwMode="auto">
            <a:xfrm>
              <a:off x="1536" y="2626"/>
              <a:ext cx="3043" cy="3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2064" y="2290"/>
              <a:ext cx="16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dirty="0" smtClean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智慧政务典型应用</a:t>
              </a:r>
              <a:endParaRPr lang="en-US" altLang="zh-CN" sz="2400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gray">
            <a:xfrm>
              <a:off x="1276" y="230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1866900" y="1619537"/>
            <a:ext cx="5472113" cy="665163"/>
            <a:chOff x="1152" y="1680"/>
            <a:chExt cx="3447" cy="419"/>
          </a:xfrm>
        </p:grpSpPr>
        <p:grpSp>
          <p:nvGrpSpPr>
            <p:cNvPr id="45" name="Group 45"/>
            <p:cNvGrpSpPr>
              <a:grpSpLocks/>
            </p:cNvGrpSpPr>
            <p:nvPr/>
          </p:nvGrpSpPr>
          <p:grpSpPr bwMode="auto">
            <a:xfrm>
              <a:off x="1152" y="1680"/>
              <a:ext cx="480" cy="419"/>
              <a:chOff x="3174" y="2656"/>
              <a:chExt cx="1549" cy="1351"/>
            </a:xfrm>
          </p:grpSpPr>
          <p:sp>
            <p:nvSpPr>
              <p:cNvPr id="49" name="AutoShape 4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4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4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C76DE">
                      <a:gamma/>
                      <a:shade val="46275"/>
                      <a:invGamma/>
                    </a:srgbClr>
                  </a:gs>
                  <a:gs pos="100000">
                    <a:srgbClr val="3C76DE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>
              <a:off x="1556" y="2064"/>
              <a:ext cx="3043" cy="26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ext Box 50"/>
            <p:cNvSpPr txBox="1">
              <a:spLocks noChangeArrowheads="1"/>
            </p:cNvSpPr>
            <p:nvPr/>
          </p:nvSpPr>
          <p:spPr bwMode="auto">
            <a:xfrm>
              <a:off x="2064" y="1728"/>
              <a:ext cx="207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智慧政务发展</a:t>
              </a:r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r>
                <a:rPr lang="en-US" altLang="zh-CN" sz="2400" b="0" dirty="0" smtClean="0">
                  <a:ea typeface="宋体" panose="02010600030101010101" pitchFamily="2" charset="-122"/>
                </a:rPr>
                <a:t> </a:t>
              </a:r>
              <a:r>
                <a:rPr lang="en-US" altLang="zh-CN" sz="2400" b="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Title</a:t>
              </a:r>
              <a:endParaRPr lang="en-US" altLang="zh-CN" sz="2400" b="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8" name="Text Box 51"/>
            <p:cNvSpPr txBox="1">
              <a:spLocks noChangeArrowheads="1"/>
            </p:cNvSpPr>
            <p:nvPr/>
          </p:nvSpPr>
          <p:spPr bwMode="gray">
            <a:xfrm>
              <a:off x="1275" y="1742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28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政府门户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36912"/>
            <a:ext cx="4323809" cy="3528392"/>
          </a:xfrm>
          <a:prstGeom prst="rect">
            <a:avLst/>
          </a:prstGeom>
        </p:spPr>
      </p:pic>
      <p:sp>
        <p:nvSpPr>
          <p:cNvPr id="5" name="TextBox 160"/>
          <p:cNvSpPr txBox="1"/>
          <p:nvPr/>
        </p:nvSpPr>
        <p:spPr>
          <a:xfrm>
            <a:off x="683568" y="2411827"/>
            <a:ext cx="3635611" cy="35650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0">
              <a:lnSpc>
                <a:spcPts val="1800"/>
              </a:lnSpc>
            </a:pPr>
            <a:r>
              <a:rPr lang="en-US" altLang="zh-CN" sz="1800" dirty="0" smtClean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政府网站常见定位：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369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信息公开（政务公开）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239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在线办事（在线服务、网上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743737">
              <a:lnSpc>
                <a:spcPts val="2113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sz="1800" dirty="0" err="1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办事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367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互动交流（政民互动、公众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743737">
              <a:lnSpc>
                <a:spcPts val="2114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sz="1800" dirty="0" err="1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参与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366"/>
              </a:lnSpc>
            </a:pPr>
            <a:r>
              <a:rPr lang="en-US" altLang="zh-CN" sz="1800" dirty="0" smtClean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公共服务的网络平台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239"/>
              </a:lnSpc>
            </a:pPr>
            <a:r>
              <a:rPr lang="en-US" altLang="zh-CN" sz="1800" dirty="0" smtClean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政府改革与创新的助推剂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242"/>
              </a:lnSpc>
            </a:pPr>
            <a:r>
              <a:rPr lang="en-US" altLang="zh-CN" sz="1800" dirty="0" smtClean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宣传及体现特色的服务窗口</a:t>
            </a:r>
          </a:p>
        </p:txBody>
      </p:sp>
      <p:sp>
        <p:nvSpPr>
          <p:cNvPr id="6" name="矩形 5"/>
          <p:cNvSpPr/>
          <p:nvPr/>
        </p:nvSpPr>
        <p:spPr>
          <a:xfrm>
            <a:off x="251520" y="836712"/>
            <a:ext cx="8572281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788024" y="2175247"/>
            <a:ext cx="453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整合、创新、服务、便捷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1520" y="836712"/>
            <a:ext cx="84282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</a:t>
            </a:r>
            <a:r>
              <a:rPr lang="zh-CN" altLang="en-US" dirty="0" smtClean="0"/>
              <a:t>        </a:t>
            </a:r>
            <a:r>
              <a:rPr lang="en-US" altLang="zh-CN" sz="2000" dirty="0" err="1" smtClean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政府网站是一切电子政务的前端展示平台和绩效表现通道</a:t>
            </a:r>
            <a:r>
              <a:rPr lang="en-US" altLang="zh-CN" sz="2000" dirty="0" err="1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。对于公众和企业，几乎等同</a:t>
            </a:r>
            <a:r>
              <a:rPr lang="zh-CN" altLang="en-US" sz="2000" dirty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于电子政务的全部。</a:t>
            </a:r>
            <a:endParaRPr lang="en-US" altLang="zh-CN" sz="2000" dirty="0">
              <a:solidFill>
                <a:srgbClr val="000000"/>
              </a:solidFill>
              <a:latin typeface="Arial Unicode MS" charset="0"/>
              <a:cs typeface="Arial Unicode MS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074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371844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行</a:t>
            </a:r>
            <a:r>
              <a:rPr lang="zh-CN" altLang="en-US" dirty="0" smtClean="0"/>
              <a:t>政服务大厅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4" name="Picture 2" descr="图片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45" y="1090995"/>
            <a:ext cx="5270500" cy="34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95084"/>
            <a:ext cx="2857143" cy="1961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795" y="4725144"/>
            <a:ext cx="5000000" cy="1400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3528" y="1268760"/>
            <a:ext cx="3168352" cy="2808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8713" y="1412776"/>
            <a:ext cx="30731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智能化行政服务大厅是方便市民与企业办事流程，实现市民、企业一站式服务。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000000"/>
                </a:solidFill>
                <a:latin typeface="Wingdings" charset="0"/>
                <a:cs typeface="Wingdings" charset="0"/>
              </a:rPr>
              <a:t>智能化接入渠道</a:t>
            </a:r>
            <a:endParaRPr lang="en-US" altLang="zh-CN" dirty="0" smtClean="0">
              <a:solidFill>
                <a:srgbClr val="000000"/>
              </a:solidFill>
              <a:latin typeface="Wingdings" charset="0"/>
              <a:cs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000000"/>
                </a:solidFill>
                <a:latin typeface="Wingdings" charset="0"/>
              </a:rPr>
              <a:t>智能化行政服务平台</a:t>
            </a:r>
            <a:endParaRPr lang="en-US" altLang="zh-CN" dirty="0" smtClean="0">
              <a:solidFill>
                <a:srgbClr val="000000"/>
              </a:solidFill>
              <a:latin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000000"/>
                </a:solidFill>
                <a:latin typeface="Wingdings" charset="0"/>
              </a:rPr>
              <a:t>智能行政服务管理平台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38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智能权利监督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11" y="1052736"/>
            <a:ext cx="4171429" cy="27428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867601"/>
            <a:ext cx="2099402" cy="26023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1520" y="764704"/>
            <a:ext cx="4109491" cy="764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公众视图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整合跨职能部门的公众数据和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信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息、流程等，确保公众享有同样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     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理解政府政策，并对询问和要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求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的信息作出及时的反馈，提高满    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意度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管理和降低风险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</a:t>
            </a:r>
            <a:r>
              <a:rPr lang="en-US" altLang="zh-CN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</a:t>
            </a: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减少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不确定的政策风险，并增加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政府透明度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     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洞察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控制和优化，展示贯穿整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个政府机构的有力管辖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zh-CN" altLang="en-US" sz="1600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提高</a:t>
            </a:r>
            <a:r>
              <a:rPr lang="zh-CN" altLang="en-US" sz="1600" dirty="0" smtClean="0">
                <a:solidFill>
                  <a:srgbClr val="6A6ACE"/>
                </a:solidFill>
                <a:latin typeface="Wingdings" charset="0"/>
                <a:cs typeface="Wingdings" charset="0"/>
              </a:rPr>
              <a:t>运营效率</a:t>
            </a:r>
            <a:endParaRPr lang="en-US" altLang="zh-CN" sz="1600" dirty="0" smtClean="0">
              <a:solidFill>
                <a:srgbClr val="6A6ACE"/>
              </a:solidFill>
              <a:latin typeface="Wingdings" charset="0"/>
              <a:cs typeface="Wingding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zh-CN" altLang="en-US" sz="1600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将管理行文和决策与目标结合</a:t>
            </a:r>
            <a:endParaRPr lang="en-US" altLang="zh-CN" sz="1600" dirty="0" smtClean="0">
              <a:solidFill>
                <a:srgbClr val="6A6ACE"/>
              </a:solidFill>
              <a:latin typeface="Arial" charset="0"/>
              <a:cs typeface="Arial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    −  </a:t>
            </a:r>
            <a:r>
              <a:rPr lang="zh-CN" altLang="en-US" sz="1600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通过自动报表和分析，减少运营开支</a:t>
            </a:r>
            <a:endParaRPr lang="en-US" altLang="zh-CN" sz="1600" dirty="0" smtClean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 smtClean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 smtClean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1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协</a:t>
            </a:r>
            <a:r>
              <a:rPr lang="zh-CN" altLang="en-US" dirty="0" smtClean="0"/>
              <a:t>同办公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475" name="流程图: 过程 474"/>
          <p:cNvSpPr/>
          <p:nvPr/>
        </p:nvSpPr>
        <p:spPr>
          <a:xfrm>
            <a:off x="628711" y="915878"/>
            <a:ext cx="2736304" cy="2880320"/>
          </a:xfrm>
          <a:prstGeom prst="flowChartProcess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6" name="图片 47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836712"/>
            <a:ext cx="4739456" cy="2698857"/>
          </a:xfrm>
          <a:prstGeom prst="rect">
            <a:avLst/>
          </a:prstGeom>
        </p:spPr>
      </p:pic>
      <p:grpSp>
        <p:nvGrpSpPr>
          <p:cNvPr id="828" name="组合 827"/>
          <p:cNvGrpSpPr/>
          <p:nvPr/>
        </p:nvGrpSpPr>
        <p:grpSpPr>
          <a:xfrm>
            <a:off x="617569" y="4112278"/>
            <a:ext cx="8280921" cy="2843670"/>
            <a:chOff x="-68985" y="1597025"/>
            <a:chExt cx="8597035" cy="5132388"/>
          </a:xfrm>
        </p:grpSpPr>
        <p:sp>
          <p:nvSpPr>
            <p:cNvPr id="653" name="Oval 2"/>
            <p:cNvSpPr>
              <a:spLocks noChangeArrowheads="1"/>
            </p:cNvSpPr>
            <p:nvPr/>
          </p:nvSpPr>
          <p:spPr bwMode="gray">
            <a:xfrm>
              <a:off x="2355850" y="2438400"/>
              <a:ext cx="2743200" cy="274320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4" name="Oval 3"/>
            <p:cNvSpPr>
              <a:spLocks noChangeArrowheads="1"/>
            </p:cNvSpPr>
            <p:nvPr/>
          </p:nvSpPr>
          <p:spPr bwMode="gray">
            <a:xfrm>
              <a:off x="3498850" y="2952750"/>
              <a:ext cx="1619250" cy="1619250"/>
            </a:xfrm>
            <a:prstGeom prst="ellipse">
              <a:avLst/>
            </a:prstGeom>
            <a:solidFill>
              <a:srgbClr val="DCDCDC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" name="Line 4"/>
            <p:cNvSpPr>
              <a:spLocks noChangeShapeType="1"/>
            </p:cNvSpPr>
            <p:nvPr/>
          </p:nvSpPr>
          <p:spPr bwMode="gray">
            <a:xfrm>
              <a:off x="2736850" y="3733800"/>
              <a:ext cx="15240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6" name="Line 5"/>
            <p:cNvSpPr>
              <a:spLocks noChangeShapeType="1"/>
            </p:cNvSpPr>
            <p:nvPr/>
          </p:nvSpPr>
          <p:spPr bwMode="gray">
            <a:xfrm>
              <a:off x="3575050" y="2590800"/>
              <a:ext cx="91440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7" name="Line 6"/>
            <p:cNvSpPr>
              <a:spLocks noChangeShapeType="1"/>
            </p:cNvSpPr>
            <p:nvPr/>
          </p:nvSpPr>
          <p:spPr bwMode="gray">
            <a:xfrm flipH="1">
              <a:off x="3670300" y="4114800"/>
              <a:ext cx="819150" cy="1409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8" name="Line 7"/>
            <p:cNvSpPr>
              <a:spLocks noChangeShapeType="1"/>
            </p:cNvSpPr>
            <p:nvPr/>
          </p:nvSpPr>
          <p:spPr bwMode="gray">
            <a:xfrm>
              <a:off x="4870450" y="4038600"/>
              <a:ext cx="228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9" name="Line 8"/>
            <p:cNvSpPr>
              <a:spLocks noChangeShapeType="1"/>
            </p:cNvSpPr>
            <p:nvPr/>
          </p:nvSpPr>
          <p:spPr bwMode="gray">
            <a:xfrm flipV="1">
              <a:off x="4870450" y="2743200"/>
              <a:ext cx="5334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0" name="Oval 9"/>
            <p:cNvSpPr>
              <a:spLocks noChangeArrowheads="1"/>
            </p:cNvSpPr>
            <p:nvPr/>
          </p:nvSpPr>
          <p:spPr bwMode="gray">
            <a:xfrm>
              <a:off x="4137025" y="3343275"/>
              <a:ext cx="895350" cy="895350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61" name="Group 11"/>
            <p:cNvGrpSpPr>
              <a:grpSpLocks/>
            </p:cNvGrpSpPr>
            <p:nvPr/>
          </p:nvGrpSpPr>
          <p:grpSpPr bwMode="auto">
            <a:xfrm>
              <a:off x="2660650" y="1600200"/>
              <a:ext cx="1146175" cy="1384300"/>
              <a:chOff x="2064" y="1008"/>
              <a:chExt cx="722" cy="872"/>
            </a:xfrm>
          </p:grpSpPr>
          <p:sp>
            <p:nvSpPr>
              <p:cNvPr id="662" name="Oval 12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63" name="Group 13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676" name="Picture 14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677" name="Oval 15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tx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678" name="Picture 16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679" name="Group 17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68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686" name="AutoShape 19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7" name="AutoShape 20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8" name="AutoShape 21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9" name="AutoShape 22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81" name="Group 23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682" name="AutoShape 24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3" name="AutoShape 25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4" name="AutoShape 26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5" name="AutoShape 27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64" name="Group 28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66" name="Group 29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72" name="AutoShape 3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3" name="AutoShape 3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4" name="AutoShape 3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5" name="AutoShape 3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67" name="Group 34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68" name="AutoShape 3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69" name="AutoShape 3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0" name="AutoShape 3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1" name="AutoShape 3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65" name="Rectangle 39"/>
              <p:cNvSpPr>
                <a:spLocks noChangeArrowheads="1"/>
              </p:cNvSpPr>
              <p:nvPr/>
            </p:nvSpPr>
            <p:spPr bwMode="gray">
              <a:xfrm>
                <a:off x="2331" y="1272"/>
                <a:ext cx="200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A</a:t>
                </a:r>
              </a:p>
            </p:txBody>
          </p:sp>
        </p:grpSp>
        <p:grpSp>
          <p:nvGrpSpPr>
            <p:cNvPr id="690" name="Group 40"/>
            <p:cNvGrpSpPr>
              <a:grpSpLocks/>
            </p:cNvGrpSpPr>
            <p:nvPr/>
          </p:nvGrpSpPr>
          <p:grpSpPr bwMode="auto">
            <a:xfrm>
              <a:off x="1671638" y="2997200"/>
              <a:ext cx="1146175" cy="1384300"/>
              <a:chOff x="2064" y="1008"/>
              <a:chExt cx="722" cy="872"/>
            </a:xfrm>
          </p:grpSpPr>
          <p:sp>
            <p:nvSpPr>
              <p:cNvPr id="691" name="Oval 41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92" name="Group 42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05" name="Picture 43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06" name="Oval 44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07" name="Picture 45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08" name="Group 46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09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15" name="AutoShape 48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6" name="AutoShape 49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7" name="AutoShape 50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8" name="AutoShape 51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10" name="Group 52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11" name="AutoShape 53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2" name="AutoShape 54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3" name="AutoShape 55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4" name="AutoShape 56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93" name="Group 57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95" name="Group 5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01" name="AutoShape 5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2" name="AutoShape 6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3" name="AutoShape 6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4" name="AutoShape 6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96" name="Group 6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97" name="AutoShape 6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8" name="AutoShape 6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9" name="AutoShape 6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0" name="AutoShape 6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94" name="Rectangle 68"/>
              <p:cNvSpPr>
                <a:spLocks noChangeArrowheads="1"/>
              </p:cNvSpPr>
              <p:nvPr/>
            </p:nvSpPr>
            <p:spPr bwMode="gray">
              <a:xfrm>
                <a:off x="2331" y="1272"/>
                <a:ext cx="200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B</a:t>
                </a:r>
              </a:p>
            </p:txBody>
          </p:sp>
        </p:grpSp>
        <p:grpSp>
          <p:nvGrpSpPr>
            <p:cNvPr id="719" name="Group 69"/>
            <p:cNvGrpSpPr>
              <a:grpSpLocks/>
            </p:cNvGrpSpPr>
            <p:nvPr/>
          </p:nvGrpSpPr>
          <p:grpSpPr bwMode="auto">
            <a:xfrm>
              <a:off x="2784475" y="5345113"/>
              <a:ext cx="1146175" cy="1384300"/>
              <a:chOff x="2064" y="1008"/>
              <a:chExt cx="722" cy="872"/>
            </a:xfrm>
          </p:grpSpPr>
          <p:sp>
            <p:nvSpPr>
              <p:cNvPr id="720" name="Oval 70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21" name="Group 71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34" name="Picture 72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35" name="Oval 73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36" name="Picture 74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37" name="Group 75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38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44" name="AutoShape 77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5" name="AutoShape 78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6" name="AutoShape 79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7" name="AutoShape 80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39" name="Group 81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40" name="AutoShape 82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1" name="AutoShape 83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2" name="AutoShape 84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3" name="AutoShape 85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22" name="Group 86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24" name="Group 8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30" name="AutoShape 8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1" name="AutoShape 8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2" name="AutoShape 9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3" name="AutoShape 9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25" name="Group 9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26" name="AutoShape 9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7" name="AutoShape 9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8" name="AutoShape 9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9" name="AutoShape 9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23" name="Rectangle 97"/>
              <p:cNvSpPr>
                <a:spLocks noChangeArrowheads="1"/>
              </p:cNvSpPr>
              <p:nvPr/>
            </p:nvSpPr>
            <p:spPr bwMode="gray">
              <a:xfrm>
                <a:off x="2336" y="1272"/>
                <a:ext cx="190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C</a:t>
                </a:r>
              </a:p>
            </p:txBody>
          </p:sp>
        </p:grpSp>
        <p:grpSp>
          <p:nvGrpSpPr>
            <p:cNvPr id="748" name="Group 98"/>
            <p:cNvGrpSpPr>
              <a:grpSpLocks/>
            </p:cNvGrpSpPr>
            <p:nvPr/>
          </p:nvGrpSpPr>
          <p:grpSpPr bwMode="auto">
            <a:xfrm>
              <a:off x="5029200" y="3886200"/>
              <a:ext cx="1146175" cy="1384300"/>
              <a:chOff x="2064" y="1008"/>
              <a:chExt cx="722" cy="872"/>
            </a:xfrm>
          </p:grpSpPr>
          <p:sp>
            <p:nvSpPr>
              <p:cNvPr id="749" name="Oval 99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50" name="Group 100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63" name="Picture 101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64" name="Oval 102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bg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65" name="Picture 103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66" name="Group 104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67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73" name="AutoShape 106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4" name="AutoShape 107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5" name="AutoShape 108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6" name="AutoShape 109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68" name="Group 110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69" name="AutoShape 111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0" name="AutoShape 112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1" name="AutoShape 113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2" name="AutoShape 114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51" name="Group 115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53" name="Group 116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59" name="AutoShape 11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0" name="AutoShape 11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1" name="AutoShape 11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2" name="AutoShape 12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54" name="Group 121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55" name="AutoShape 12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6" name="AutoShape 12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7" name="AutoShape 12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8" name="AutoShape 12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52" name="Rectangle 126"/>
              <p:cNvSpPr>
                <a:spLocks noChangeArrowheads="1"/>
              </p:cNvSpPr>
              <p:nvPr/>
            </p:nvSpPr>
            <p:spPr bwMode="gray">
              <a:xfrm>
                <a:off x="2327" y="1272"/>
                <a:ext cx="207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D</a:t>
                </a:r>
              </a:p>
            </p:txBody>
          </p:sp>
        </p:grpSp>
        <p:grpSp>
          <p:nvGrpSpPr>
            <p:cNvPr id="777" name="Group 127"/>
            <p:cNvGrpSpPr>
              <a:grpSpLocks/>
            </p:cNvGrpSpPr>
            <p:nvPr/>
          </p:nvGrpSpPr>
          <p:grpSpPr bwMode="auto">
            <a:xfrm>
              <a:off x="5022850" y="1724025"/>
              <a:ext cx="1146175" cy="1384300"/>
              <a:chOff x="2064" y="1008"/>
              <a:chExt cx="722" cy="872"/>
            </a:xfrm>
          </p:grpSpPr>
          <p:sp>
            <p:nvSpPr>
              <p:cNvPr id="778" name="Oval 128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79" name="Group 129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92" name="Picture 130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93" name="Oval 131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folHlink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94" name="Picture 132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95" name="Group 133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96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802" name="AutoShape 135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3" name="AutoShape 136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4" name="AutoShape 137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5" name="AutoShape 138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97" name="Group 139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98" name="AutoShape 140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99" name="AutoShape 141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0" name="AutoShape 142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1" name="AutoShape 143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80" name="Group 144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82" name="Group 145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88" name="AutoShape 146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9" name="AutoShape 147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0" name="AutoShape 148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1" name="AutoShape 149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83" name="Group 150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84" name="AutoShape 151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5" name="AutoShape 152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6" name="AutoShape 153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7" name="AutoShape 154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81" name="Rectangle 155"/>
              <p:cNvSpPr>
                <a:spLocks noChangeArrowheads="1"/>
              </p:cNvSpPr>
              <p:nvPr/>
            </p:nvSpPr>
            <p:spPr bwMode="gray">
              <a:xfrm>
                <a:off x="2335" y="1272"/>
                <a:ext cx="191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E</a:t>
                </a:r>
              </a:p>
            </p:txBody>
          </p:sp>
        </p:grpSp>
        <p:grpSp>
          <p:nvGrpSpPr>
            <p:cNvPr id="806" name="Group 156"/>
            <p:cNvGrpSpPr>
              <a:grpSpLocks/>
            </p:cNvGrpSpPr>
            <p:nvPr/>
          </p:nvGrpSpPr>
          <p:grpSpPr bwMode="auto">
            <a:xfrm rot="4976862" flipH="1">
              <a:off x="4419460" y="3410301"/>
              <a:ext cx="673100" cy="839366"/>
              <a:chOff x="1944" y="1053"/>
              <a:chExt cx="204" cy="254"/>
            </a:xfrm>
          </p:grpSpPr>
          <p:pic>
            <p:nvPicPr>
              <p:cNvPr id="807" name="Picture 157" descr="circuler_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gray">
              <a:xfrm flipH="1">
                <a:off x="1961" y="1124"/>
                <a:ext cx="174" cy="172"/>
              </a:xfrm>
              <a:prstGeom prst="rect">
                <a:avLst/>
              </a:prstGeom>
              <a:noFill/>
            </p:spPr>
          </p:pic>
          <p:sp>
            <p:nvSpPr>
              <p:cNvPr id="808" name="Oval 158"/>
              <p:cNvSpPr>
                <a:spLocks noChangeArrowheads="1"/>
              </p:cNvSpPr>
              <p:nvPr/>
            </p:nvSpPr>
            <p:spPr bwMode="gray">
              <a:xfrm rot="4976862" flipH="1">
                <a:off x="1924" y="1089"/>
                <a:ext cx="243" cy="17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>
                      <a:alpha val="50000"/>
                    </a:schemeClr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CN" altLang="en-US" dirty="0" smtClean="0"/>
                  <a:t>价值</a:t>
                </a:r>
                <a:endParaRPr lang="zh-CN" altLang="en-US" dirty="0"/>
              </a:p>
            </p:txBody>
          </p:sp>
          <p:grpSp>
            <p:nvGrpSpPr>
              <p:cNvPr id="809" name="Group 159"/>
              <p:cNvGrpSpPr>
                <a:grpSpLocks/>
              </p:cNvGrpSpPr>
              <p:nvPr/>
            </p:nvGrpSpPr>
            <p:grpSpPr bwMode="auto">
              <a:xfrm rot="1297425" flipV="1">
                <a:off x="1971" y="1258"/>
                <a:ext cx="151" cy="37"/>
                <a:chOff x="2532" y="1051"/>
                <a:chExt cx="893" cy="246"/>
              </a:xfrm>
            </p:grpSpPr>
            <p:grpSp>
              <p:nvGrpSpPr>
                <p:cNvPr id="812" name="Group 160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818" name="AutoShape 161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9" name="AutoShape 162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0" name="AutoShape 163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1" name="AutoShape 164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813" name="Group 165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814" name="AutoShape 166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5" name="AutoShape 167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6" name="AutoShape 168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7" name="AutoShape 169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810" name="Arc 170"/>
              <p:cNvSpPr>
                <a:spLocks/>
              </p:cNvSpPr>
              <p:nvPr/>
            </p:nvSpPr>
            <p:spPr bwMode="gray">
              <a:xfrm rot="25447716">
                <a:off x="1948" y="1107"/>
                <a:ext cx="196" cy="20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603 w 43200"/>
                  <a:gd name="T1" fmla="*/ 33545 h 43155"/>
                  <a:gd name="T2" fmla="*/ 22996 w 43200"/>
                  <a:gd name="T3" fmla="*/ 43155 h 43155"/>
                  <a:gd name="T4" fmla="*/ 21600 w 43200"/>
                  <a:gd name="T5" fmla="*/ 21600 h 43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155" fill="none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</a:path>
                  <a:path w="43200" h="43155" stroke="0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ysDot"/>
                <a:round/>
                <a:headEnd/>
                <a:tailEnd type="triangl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pic>
            <p:nvPicPr>
              <p:cNvPr id="811" name="Picture 171" descr="light_shadow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23740"/>
              <a:stretch>
                <a:fillRect/>
              </a:stretch>
            </p:blipFill>
            <p:spPr bwMode="gray">
              <a:xfrm rot="2569845" flipH="1">
                <a:off x="2015" y="1139"/>
                <a:ext cx="129" cy="84"/>
              </a:xfrm>
              <a:prstGeom prst="rect">
                <a:avLst/>
              </a:prstGeom>
              <a:noFill/>
            </p:spPr>
          </p:pic>
        </p:grpSp>
        <p:sp>
          <p:nvSpPr>
            <p:cNvPr id="822" name="AutoShape 172"/>
            <p:cNvSpPr>
              <a:spLocks/>
            </p:cNvSpPr>
            <p:nvPr/>
          </p:nvSpPr>
          <p:spPr bwMode="auto">
            <a:xfrm>
              <a:off x="7018338" y="1995488"/>
              <a:ext cx="1509712" cy="366712"/>
            </a:xfrm>
            <a:prstGeom prst="accentCallout2">
              <a:avLst>
                <a:gd name="adj1" fmla="val 31167"/>
                <a:gd name="adj2" fmla="val -5046"/>
                <a:gd name="adj3" fmla="val 31167"/>
                <a:gd name="adj4" fmla="val -38907"/>
                <a:gd name="adj5" fmla="val 99565"/>
                <a:gd name="adj6" fmla="val -73185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4.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解决了移动办公、远程办公的难题。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3" name="AutoShape 173"/>
            <p:cNvSpPr>
              <a:spLocks/>
            </p:cNvSpPr>
            <p:nvPr/>
          </p:nvSpPr>
          <p:spPr bwMode="auto">
            <a:xfrm>
              <a:off x="6129592" y="4650383"/>
              <a:ext cx="1509712" cy="392112"/>
            </a:xfrm>
            <a:prstGeom prst="accentCallout2">
              <a:avLst>
                <a:gd name="adj1" fmla="val 29148"/>
                <a:gd name="adj2" fmla="val -5046"/>
                <a:gd name="adj3" fmla="val 29148"/>
                <a:gd name="adj4" fmla="val -5046"/>
                <a:gd name="adj5" fmla="val 112551"/>
                <a:gd name="adj6" fmla="val -59833"/>
              </a:avLst>
            </a:prstGeom>
            <a:noFill/>
            <a:ln w="9525">
              <a:solidFill>
                <a:schemeClr val="bg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5.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规范流程，提高流程监控透明度，提高效率。</a:t>
              </a:r>
              <a:r>
                <a:rPr lang="en-US" altLang="zh-CN" sz="1400" dirty="0" smtClean="0">
                  <a:solidFill>
                    <a:srgbClr val="000000"/>
                  </a:solidFill>
                  <a:ea typeface="宋体" charset="-122"/>
                </a:rPr>
                <a:t>	</a:t>
              </a:r>
              <a:endParaRPr lang="en-US" altLang="zh-CN" sz="1400" dirty="0">
                <a:solidFill>
                  <a:srgbClr val="000000"/>
                </a:solidFill>
                <a:ea typeface="宋体" charset="-122"/>
              </a:endParaRPr>
            </a:p>
          </p:txBody>
        </p:sp>
        <p:sp>
          <p:nvSpPr>
            <p:cNvPr id="824" name="AutoShape 174"/>
            <p:cNvSpPr>
              <a:spLocks/>
            </p:cNvSpPr>
            <p:nvPr/>
          </p:nvSpPr>
          <p:spPr bwMode="auto">
            <a:xfrm>
              <a:off x="538417" y="1597025"/>
              <a:ext cx="1811083" cy="434975"/>
            </a:xfrm>
            <a:prstGeom prst="accentCallout2">
              <a:avLst>
                <a:gd name="adj1" fmla="val 43796"/>
                <a:gd name="adj2" fmla="val 104782"/>
                <a:gd name="adj3" fmla="val 43796"/>
                <a:gd name="adj4" fmla="val 114843"/>
                <a:gd name="adj5" fmla="val 118250"/>
                <a:gd name="adj6" fmla="val 125000"/>
              </a:avLst>
            </a:prstGeom>
            <a:noFill/>
            <a:ln w="9525">
              <a:solidFill>
                <a:schemeClr val="tx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 smtClean="0">
                  <a:solidFill>
                    <a:srgbClr val="C00000"/>
                  </a:solidFill>
                  <a:ea typeface="宋体" charset="-122"/>
                </a:rPr>
                <a:t>1.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提供及时有效的信息共享与发布平台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5" name="AutoShape 175"/>
            <p:cNvSpPr>
              <a:spLocks/>
            </p:cNvSpPr>
            <p:nvPr/>
          </p:nvSpPr>
          <p:spPr bwMode="auto">
            <a:xfrm>
              <a:off x="-68985" y="3664755"/>
              <a:ext cx="1318824" cy="392274"/>
            </a:xfrm>
            <a:prstGeom prst="accentCallout2">
              <a:avLst>
                <a:gd name="adj1" fmla="val 26278"/>
                <a:gd name="adj2" fmla="val 104782"/>
                <a:gd name="adj3" fmla="val 26278"/>
                <a:gd name="adj4" fmla="val 118926"/>
                <a:gd name="adj5" fmla="val -35769"/>
                <a:gd name="adj6" fmla="val 134463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2.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提高协同工作能力，加快相应速度。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6" name="AutoShape 176"/>
            <p:cNvSpPr>
              <a:spLocks/>
            </p:cNvSpPr>
            <p:nvPr/>
          </p:nvSpPr>
          <p:spPr bwMode="auto">
            <a:xfrm>
              <a:off x="304800" y="5410200"/>
              <a:ext cx="1509713" cy="392113"/>
            </a:xfrm>
            <a:prstGeom prst="accentCallout2">
              <a:avLst>
                <a:gd name="adj1" fmla="val 29148"/>
                <a:gd name="adj2" fmla="val 105046"/>
                <a:gd name="adj3" fmla="val 29148"/>
                <a:gd name="adj4" fmla="val 105046"/>
                <a:gd name="adj5" fmla="val 153440"/>
                <a:gd name="adj6" fmla="val 175500"/>
              </a:avLst>
            </a:prstGeom>
            <a:noFill/>
            <a:ln w="9525">
              <a:solidFill>
                <a:schemeClr val="accent1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3.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实现文档电子化管理，提高文档利用率。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</p:grpSp>
      <p:sp>
        <p:nvSpPr>
          <p:cNvPr id="829" name="文本框 828"/>
          <p:cNvSpPr txBox="1"/>
          <p:nvPr/>
        </p:nvSpPr>
        <p:spPr>
          <a:xfrm>
            <a:off x="755576" y="1060857"/>
            <a:ext cx="25340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chemeClr val="accent5"/>
                </a:solidFill>
              </a:rPr>
              <a:t>智能协同办公用于政府内部日常办公使用</a:t>
            </a:r>
            <a:endParaRPr lang="en-US" altLang="zh-CN" dirty="0" smtClean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accent5"/>
                </a:solidFill>
              </a:rPr>
              <a:t>主要功能包括审批流转、表单管理、公文管理、知识管理、项目管理、信息发布、综合行政等。</a:t>
            </a:r>
            <a:endParaRPr lang="zh-CN" altLang="en-US" dirty="0">
              <a:solidFill>
                <a:schemeClr val="accent5"/>
              </a:solidFill>
            </a:endParaRPr>
          </a:p>
        </p:txBody>
      </p:sp>
      <p:sp>
        <p:nvSpPr>
          <p:cNvPr id="830" name="文本框 829"/>
          <p:cNvSpPr txBox="1"/>
          <p:nvPr/>
        </p:nvSpPr>
        <p:spPr>
          <a:xfrm>
            <a:off x="5508104" y="3573016"/>
            <a:ext cx="268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系统功能结构图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19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011804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城</a:t>
            </a:r>
            <a:r>
              <a:rPr lang="zh-CN" altLang="en-US" dirty="0" smtClean="0"/>
              <a:t>市应急指挥中</a:t>
            </a:r>
            <a:r>
              <a:rPr lang="zh-CN" altLang="en-US" dirty="0" smtClean="0"/>
              <a:t>心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85689" y="5410918"/>
            <a:ext cx="78488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</a:rPr>
              <a:t>城市平安发展的基础</a:t>
            </a:r>
            <a:endParaRPr lang="en-US" altLang="zh-CN" sz="2400" dirty="0" smtClean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提供基于浏览器方式的统一的应急联动管理、指挥、调度和辅助决策服务平台</a:t>
            </a:r>
            <a:endParaRPr lang="en-US" altLang="zh-CN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为城市平安发展提供基础，提升城市信息化建设和管理水平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084168" y="1700808"/>
            <a:ext cx="28803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</a:rPr>
              <a:t>政府职能管控的资源中心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以各类职能管控数据交换为基础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以城市空间信息为表现手段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以实时现场视频监控为辅助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以综合利用和联系各类信息资源为核心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23528" y="980728"/>
            <a:ext cx="79208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</a:rPr>
              <a:t>城市应急指挥中心</a:t>
            </a:r>
            <a:r>
              <a:rPr lang="zh-CN" altLang="en-US" sz="2400" dirty="0">
                <a:solidFill>
                  <a:schemeClr val="accent5"/>
                </a:solidFill>
              </a:rPr>
              <a:t>平台</a:t>
            </a:r>
            <a:endParaRPr lang="en-US" altLang="zh-CN" sz="2400" dirty="0">
              <a:solidFill>
                <a:schemeClr val="accent5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以</a:t>
            </a:r>
            <a:r>
              <a:rPr lang="zh-CN" altLang="en-US" dirty="0"/>
              <a:t>环境灾害、都市管理、预测科技为三大</a:t>
            </a:r>
            <a:r>
              <a:rPr lang="zh-CN" altLang="en-US" dirty="0" smtClean="0"/>
              <a:t>主轴</a:t>
            </a:r>
            <a:endParaRPr lang="en-US" altLang="zh-CN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综合</a:t>
            </a:r>
            <a:r>
              <a:rPr lang="zh-CN" altLang="en-US" dirty="0"/>
              <a:t>各个应急联动部门的资源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71" y="2060848"/>
            <a:ext cx="5246049" cy="33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155820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智慧政务高级应用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政务智能系统（</a:t>
            </a:r>
            <a:r>
              <a:rPr lang="en-US" altLang="zh-CN" dirty="0" smtClean="0"/>
              <a:t>GI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107" y="908720"/>
            <a:ext cx="4533333" cy="26024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655200"/>
            <a:ext cx="4135412" cy="258211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5536" y="980729"/>
            <a:ext cx="3528392" cy="532859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7544" y="980728"/>
            <a:ext cx="34563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+mn-ea"/>
              </a:rPr>
              <a:t>    </a:t>
            </a:r>
            <a:r>
              <a:rPr lang="zh-CN" altLang="en-US" dirty="0" smtClean="0">
                <a:latin typeface="+mn-ea"/>
                <a:cs typeface="Arial Unicode MS" panose="020B0604020202020204" pitchFamily="34" charset="-122"/>
              </a:rPr>
              <a:t>政务智能源于商业智能（</a:t>
            </a:r>
            <a:r>
              <a:rPr lang="en-US" altLang="zh-CN" dirty="0" smtClean="0">
                <a:latin typeface="+mn-ea"/>
                <a:cs typeface="Arial Unicode MS" panose="020B0604020202020204" pitchFamily="34" charset="-122"/>
              </a:rPr>
              <a:t>BI</a:t>
            </a:r>
            <a:r>
              <a:rPr lang="zh-CN" altLang="en-US" dirty="0" smtClean="0">
                <a:latin typeface="+mn-ea"/>
                <a:cs typeface="Arial Unicode MS" panose="020B0604020202020204" pitchFamily="34" charset="-122"/>
              </a:rPr>
              <a:t>），政务智能系统是一种针对政府决策分析的电子政务系统，是提供给政府中高层管理者使用的软件支持工具。</a:t>
            </a:r>
            <a:endParaRPr lang="en-US" altLang="zh-CN" dirty="0" smtClean="0">
              <a:latin typeface="+mn-ea"/>
              <a:cs typeface="Arial Unicode MS" panose="020B0604020202020204" pitchFamily="34" charset="-122"/>
            </a:endParaRPr>
          </a:p>
          <a:p>
            <a:r>
              <a:rPr lang="en-US" altLang="zh-CN" dirty="0" smtClean="0">
                <a:latin typeface="+mn-ea"/>
                <a:cs typeface="Arial Unicode MS" panose="020B0604020202020204" pitchFamily="34" charset="-122"/>
              </a:rPr>
              <a:t>    </a:t>
            </a:r>
            <a:r>
              <a:rPr lang="zh-CN" altLang="en-US" dirty="0" smtClean="0">
                <a:latin typeface="+mn-ea"/>
                <a:cs typeface="Arial Unicode MS" panose="020B0604020202020204" pitchFamily="34" charset="-122"/>
              </a:rPr>
              <a:t>政务智能是使用决策分析工具对海量的服务对象（如社会公众、企业、社会资源等）进行分析，根据其关键特征划分不同类别，再有针对性的制定服务管理策略，积极主动地实施政府服务。并引入地理信息技术，构建具有空间分析能力的政务智能系统。大量数据信息以清晰简明的地图形式表现，还原政府决策分析的本来面貌，极大提高其准确性和科学性。</a:t>
            </a:r>
            <a:endParaRPr lang="en-US" altLang="zh-CN" dirty="0" smtClean="0">
              <a:latin typeface="+mn-ea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664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915816" y="2924944"/>
            <a:ext cx="3819431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70000"/>
              </a:lnSpc>
            </a:pPr>
            <a:r>
              <a:rPr lang="es-HN" sz="4400" b="1" dirty="0">
                <a:solidFill>
                  <a:srgbClr val="404040"/>
                </a:solidFill>
                <a:latin typeface="Rockwell" pitchFamily="18" charset="0"/>
              </a:rPr>
              <a:t>THANK </a:t>
            </a:r>
            <a:endParaRPr lang="es-HN" sz="4400" b="1" dirty="0" smtClean="0">
              <a:solidFill>
                <a:srgbClr val="404040"/>
              </a:solidFill>
              <a:latin typeface="Rockwell" pitchFamily="18" charset="0"/>
            </a:endParaRPr>
          </a:p>
          <a:p>
            <a:pPr>
              <a:lnSpc>
                <a:spcPct val="70000"/>
              </a:lnSpc>
            </a:pPr>
            <a:r>
              <a:rPr lang="es-HN" sz="4400" b="1" dirty="0" smtClean="0">
                <a:solidFill>
                  <a:srgbClr val="FF6600"/>
                </a:solidFill>
                <a:latin typeface="Rockwell" pitchFamily="18" charset="0"/>
              </a:rPr>
              <a:t>YOU</a:t>
            </a:r>
            <a:endParaRPr lang="es-HN" sz="4400" b="1" dirty="0">
              <a:solidFill>
                <a:srgbClr val="FF6600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66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6109</TotalTime>
  <Words>4384</Words>
  <Application>Microsoft Office PowerPoint</Application>
  <PresentationFormat>全屏显示(4:3)</PresentationFormat>
  <Paragraphs>580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Arial Unicode MS</vt:lpstr>
      <vt:lpstr>Gulim</vt:lpstr>
      <vt:lpstr>PMingLiU</vt:lpstr>
      <vt:lpstr>黑体</vt:lpstr>
      <vt:lpstr>宋体</vt:lpstr>
      <vt:lpstr>微软雅黑</vt:lpstr>
      <vt:lpstr>Arial</vt:lpstr>
      <vt:lpstr>Calibri</vt:lpstr>
      <vt:lpstr>Cambria</vt:lpstr>
      <vt:lpstr>Rockwell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yawei</dc:creator>
  <cp:lastModifiedBy>Luo Robin</cp:lastModifiedBy>
  <cp:revision>267</cp:revision>
  <dcterms:created xsi:type="dcterms:W3CDTF">2014-12-17T00:09:45Z</dcterms:created>
  <dcterms:modified xsi:type="dcterms:W3CDTF">2015-03-13T07:44:18Z</dcterms:modified>
</cp:coreProperties>
</file>