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1108" r:id="rId2"/>
    <p:sldId id="1004" r:id="rId3"/>
    <p:sldId id="1067" r:id="rId4"/>
    <p:sldId id="1075" r:id="rId5"/>
    <p:sldId id="1076" r:id="rId6"/>
    <p:sldId id="1077" r:id="rId7"/>
    <p:sldId id="1109" r:id="rId8"/>
    <p:sldId id="1080" r:id="rId9"/>
    <p:sldId id="1081" r:id="rId10"/>
    <p:sldId id="1082" r:id="rId11"/>
    <p:sldId id="1083" r:id="rId12"/>
    <p:sldId id="1084" r:id="rId13"/>
    <p:sldId id="1085" r:id="rId14"/>
    <p:sldId id="1086" r:id="rId15"/>
    <p:sldId id="1110" r:id="rId16"/>
    <p:sldId id="1089" r:id="rId17"/>
    <p:sldId id="1090" r:id="rId18"/>
    <p:sldId id="1091" r:id="rId19"/>
    <p:sldId id="1111" r:id="rId20"/>
    <p:sldId id="1094" r:id="rId21"/>
    <p:sldId id="1095" r:id="rId22"/>
    <p:sldId id="1096" r:id="rId23"/>
    <p:sldId id="1097" r:id="rId24"/>
    <p:sldId id="1098" r:id="rId25"/>
    <p:sldId id="1099" r:id="rId26"/>
    <p:sldId id="1100" r:id="rId27"/>
    <p:sldId id="1101" r:id="rId28"/>
    <p:sldId id="1102" r:id="rId29"/>
    <p:sldId id="1103" r:id="rId30"/>
    <p:sldId id="1104" r:id="rId31"/>
    <p:sldId id="1105" r:id="rId32"/>
    <p:sldId id="1112" r:id="rId33"/>
  </p:sldIdLst>
  <p:sldSz cx="12196763" cy="6858000"/>
  <p:notesSz cx="6858000" cy="9144000"/>
  <p:custDataLst>
    <p:tags r:id="rId3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1F1"/>
    <a:srgbClr val="006BBC"/>
    <a:srgbClr val="F8F8F8"/>
    <a:srgbClr val="EAEAEA"/>
    <a:srgbClr val="DDDDDD"/>
    <a:srgbClr val="0DC2D5"/>
    <a:srgbClr val="17DCF1"/>
    <a:srgbClr val="12D0CB"/>
    <a:srgbClr val="FDE673"/>
    <a:srgbClr val="FDE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5380" autoAdjust="0"/>
  </p:normalViewPr>
  <p:slideViewPr>
    <p:cSldViewPr snapToObjects="1">
      <p:cViewPr>
        <p:scale>
          <a:sx n="66" d="100"/>
          <a:sy n="66" d="100"/>
        </p:scale>
        <p:origin x="2472" y="594"/>
      </p:cViewPr>
      <p:guideLst>
        <p:guide orient="horz" pos="2142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83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10686-844B-4A1B-87C8-BB90DB4BAB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555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B9EEDA17-7CE7-49CA-897E-A1888A19DA62}" type="datetimeFigureOut">
              <a:rPr lang="zh-CN" altLang="en-US"/>
              <a:pPr/>
              <a:t>2018/8/31</a:t>
            </a:fld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CE1689F0-D8FB-450F-A36F-553F26501FEE}" type="slidenum">
              <a:rPr lang="zh-CN" alt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61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恒好美佳   </a:t>
            </a:r>
            <a:r>
              <a:rPr lang="en-US" altLang="zh-CN" dirty="0" smtClean="0"/>
              <a:t>https://sppt.taobao.com/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765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14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056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5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750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553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fld id="{CE1689F0-D8FB-450F-A36F-553F26501F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367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1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07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103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28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42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161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4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fld id="{CE1689F0-D8FB-450F-A36F-553F26501F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338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恒好美佳   </a:t>
            </a:r>
            <a:r>
              <a:rPr lang="en-US" altLang="zh-CN" dirty="0" smtClean="0"/>
              <a:t>https://sppt.taobao.com/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892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913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870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fld id="{CE1689F0-D8FB-450F-A36F-553F26501F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38560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5190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894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7197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918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185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746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1212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9557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1118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恒好美佳   </a:t>
            </a:r>
            <a:r>
              <a:rPr lang="en-US" altLang="zh-CN" dirty="0" smtClean="0"/>
              <a:t>https://sppt.taobao.com/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498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897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267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恒好美佳   </a:t>
            </a:r>
            <a:r>
              <a:rPr lang="en-US" altLang="zh-CN" dirty="0" smtClean="0"/>
              <a:t>https://sppt.taobao.com/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fld id="{CE1689F0-D8FB-450F-A36F-553F26501F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3551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8860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5624" y="908050"/>
            <a:ext cx="10601349" cy="63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5624" y="1600200"/>
            <a:ext cx="10601349" cy="452596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11236325" y="5943376"/>
            <a:ext cx="960438" cy="922338"/>
          </a:xfrm>
          <a:custGeom>
            <a:avLst/>
            <a:gdLst>
              <a:gd name="T0" fmla="*/ 0 w 1258"/>
              <a:gd name="T1" fmla="*/ 1204 h 1204"/>
              <a:gd name="T2" fmla="*/ 1258 w 1258"/>
              <a:gd name="T3" fmla="*/ 0 h 1204"/>
              <a:gd name="T4" fmla="*/ 1258 w 1258"/>
              <a:gd name="T5" fmla="*/ 1204 h 1204"/>
              <a:gd name="T6" fmla="*/ 0 w 1258"/>
              <a:gd name="T7" fmla="*/ 1204 h 1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58" h="1204">
                <a:moveTo>
                  <a:pt x="0" y="1204"/>
                </a:moveTo>
                <a:lnTo>
                  <a:pt x="1258" y="0"/>
                </a:lnTo>
                <a:lnTo>
                  <a:pt x="1258" y="1204"/>
                </a:lnTo>
                <a:lnTo>
                  <a:pt x="0" y="1204"/>
                </a:lnTo>
                <a:close/>
              </a:path>
            </a:pathLst>
          </a:custGeom>
          <a:solidFill>
            <a:srgbClr val="3C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11377613" y="5962426"/>
            <a:ext cx="819150" cy="903288"/>
          </a:xfrm>
          <a:custGeom>
            <a:avLst/>
            <a:gdLst>
              <a:gd name="T0" fmla="*/ 0 w 1073"/>
              <a:gd name="T1" fmla="*/ 1179 h 1179"/>
              <a:gd name="T2" fmla="*/ 1073 w 1073"/>
              <a:gd name="T3" fmla="*/ 0 h 1179"/>
              <a:gd name="T4" fmla="*/ 1073 w 1073"/>
              <a:gd name="T5" fmla="*/ 1179 h 1179"/>
              <a:gd name="T6" fmla="*/ 0 w 1073"/>
              <a:gd name="T7" fmla="*/ 1179 h 1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3" h="1179">
                <a:moveTo>
                  <a:pt x="0" y="1179"/>
                </a:moveTo>
                <a:lnTo>
                  <a:pt x="1073" y="0"/>
                </a:lnTo>
                <a:lnTo>
                  <a:pt x="1073" y="1179"/>
                </a:lnTo>
                <a:lnTo>
                  <a:pt x="0" y="1179"/>
                </a:lnTo>
                <a:close/>
              </a:path>
            </a:pathLst>
          </a:custGeom>
          <a:solidFill>
            <a:srgbClr val="E261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11701051" y="6451600"/>
            <a:ext cx="492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D8D532AE-1218-4540-83FB-2A8BCE0E4579}" type="slidenum">
              <a:rPr lang="zh-CN" altLang="en-US" smtClean="0">
                <a:solidFill>
                  <a:schemeClr val="accent2"/>
                </a:solidFill>
                <a:latin typeface="+mj-ea"/>
                <a:ea typeface="+mj-ea"/>
              </a:rPr>
              <a:pPr algn="ctr"/>
              <a:t>‹#›</a:t>
            </a:fld>
            <a:endParaRPr lang="zh-CN" altLang="en-US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46121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6375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6375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885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89888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756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6013" y="1535113"/>
            <a:ext cx="53911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6013" y="2174875"/>
            <a:ext cx="53911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29747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204940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5341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32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0" y="273050"/>
            <a:ext cx="68183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32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04799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775" y="4800600"/>
            <a:ext cx="73183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83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775" y="5367338"/>
            <a:ext cx="73183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89314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978274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089430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ECLOGO-eff-0-1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6913" y="2886609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PPECLOGO-eff-0-2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30462" y="2758265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PECLOGO-eff-0-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0451" y="1447779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PPECLOGO-eff-0-1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7436" y="3771071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PECLOGO-eff-0-1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6340" y="2904246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PECLOGO-eff-0-2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7817" y="2574149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PPECLOGO-eff-5-4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1942" y="3206628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PECLOGO-eff-5-2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2404" y="3446014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PPECLOGO-eff-5-4"/>
          <p:cNvPicPr>
            <a:picLocks noChangeAspect="1" noChangeArrowheads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86102" y="2725338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2800" y="3624920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4880" y="2365000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PPECLOGO-eff2-1-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4437" y="2795894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3626" y="2785815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PPECLOGO-eff2-1-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19340" y="3325061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39008" y="2909285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44990" y="3446013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56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dirty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dirty="0"/>
              <a:t>单击此处编辑母版文本样式</a:t>
            </a:r>
          </a:p>
          <a:p>
            <a:pPr lvl="1"/>
            <a:r>
              <a:rPr lang="zh-CN" dirty="0"/>
              <a:t>第二级</a:t>
            </a:r>
          </a:p>
        </p:txBody>
      </p:sp>
    </p:spTree>
    <p:extLst>
      <p:ext uri="{BB962C8B-B14F-4D97-AF65-F5344CB8AC3E}">
        <p14:creationId xmlns:p14="http://schemas.microsoft.com/office/powerpoint/2010/main" val="256812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1"/>
          </a:solidFill>
          <a:latin typeface="+mn-lt"/>
          <a:ea typeface="仿宋_GB2312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4658221" y="3697200"/>
            <a:ext cx="7108687" cy="938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r"/>
            <a:r>
              <a:rPr lang="zh-CN" altLang="en-US" sz="6000" b="1" dirty="0">
                <a:solidFill>
                  <a:schemeClr val="tx1"/>
                </a:solidFill>
                <a:latin typeface="+mj-ea"/>
              </a:rPr>
              <a:t>某某部门工作报告</a:t>
            </a:r>
          </a:p>
        </p:txBody>
      </p:sp>
      <p:sp>
        <p:nvSpPr>
          <p:cNvPr id="34" name="矩形 33"/>
          <p:cNvSpPr/>
          <p:nvPr/>
        </p:nvSpPr>
        <p:spPr>
          <a:xfrm>
            <a:off x="4658220" y="4582425"/>
            <a:ext cx="7108687" cy="46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zh-CN" altLang="en-US" dirty="0">
                <a:solidFill>
                  <a:schemeClr val="accent1"/>
                </a:solidFill>
                <a:latin typeface="+mn-ea"/>
                <a:ea typeface="+mn-ea"/>
                <a:cs typeface="+mj-cs"/>
              </a:rPr>
              <a:t>完整的工作报告</a:t>
            </a:r>
            <a:r>
              <a:rPr lang="en-US" altLang="zh-CN" dirty="0">
                <a:solidFill>
                  <a:schemeClr val="accent1"/>
                </a:solidFill>
                <a:latin typeface="+mn-ea"/>
                <a:ea typeface="+mn-ea"/>
                <a:cs typeface="+mj-cs"/>
              </a:rPr>
              <a:t>PPT</a:t>
            </a:r>
            <a:r>
              <a:rPr lang="zh-CN" altLang="en-US" dirty="0">
                <a:solidFill>
                  <a:schemeClr val="accent1"/>
                </a:solidFill>
                <a:latin typeface="+mn-ea"/>
                <a:ea typeface="+mn-ea"/>
                <a:cs typeface="+mj-cs"/>
              </a:rPr>
              <a:t>，适用于办公会、职代会、经营分析会等汇报</a:t>
            </a:r>
            <a:endParaRPr lang="zh-CN" altLang="zh-CN" dirty="0">
              <a:solidFill>
                <a:schemeClr val="accent1"/>
              </a:solidFill>
              <a:latin typeface="+mn-ea"/>
              <a:ea typeface="+mn-ea"/>
              <a:cs typeface="+mj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06832" y="2927759"/>
            <a:ext cx="28600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4400" dirty="0" smtClean="0">
                <a:solidFill>
                  <a:schemeClr val="accent1"/>
                </a:solidFill>
                <a:latin typeface="+mj-ea"/>
                <a:ea typeface="+mj-ea"/>
              </a:rPr>
              <a:t>2022</a:t>
            </a:r>
            <a:r>
              <a:rPr lang="zh-CN" altLang="en-US" sz="4400" dirty="0" smtClean="0">
                <a:solidFill>
                  <a:schemeClr val="accent1"/>
                </a:solidFill>
                <a:latin typeface="+mj-ea"/>
                <a:ea typeface="+mj-ea"/>
              </a:rPr>
              <a:t>年</a:t>
            </a:r>
            <a:r>
              <a:rPr lang="en-US" altLang="zh-CN" sz="4400" dirty="0">
                <a:solidFill>
                  <a:schemeClr val="accent1"/>
                </a:solidFill>
                <a:latin typeface="+mj-ea"/>
                <a:ea typeface="+mj-ea"/>
              </a:rPr>
              <a:t>Q2</a:t>
            </a:r>
            <a:endParaRPr lang="zh-CN" altLang="en-US" sz="44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58421" y="6186715"/>
            <a:ext cx="515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sz="2400" dirty="0">
                <a:solidFill>
                  <a:srgbClr val="3C3D42"/>
                </a:solidFill>
                <a:latin typeface="微软雅黑"/>
                <a:ea typeface="微软雅黑"/>
              </a:rPr>
              <a:t>恒好美佳网络科技有限公司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3C3D42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554765" y="5203650"/>
            <a:ext cx="2063442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CN" altLang="en-US" dirty="0" smtClean="0">
                <a:solidFill>
                  <a:srgbClr val="FFFFFF"/>
                </a:solidFill>
                <a:latin typeface="微软雅黑"/>
                <a:ea typeface="微软雅黑"/>
              </a:rPr>
              <a:t>时间：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2022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3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月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322518" y="5197803"/>
            <a:ext cx="208823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汇报</a:t>
            </a:r>
            <a:r>
              <a:rPr lang="zh-CN" altLang="en-US" dirty="0" smtClean="0">
                <a:solidFill>
                  <a:srgbClr val="FFFFFF"/>
                </a:solidFill>
                <a:latin typeface="微软雅黑"/>
                <a:ea typeface="微软雅黑"/>
              </a:rPr>
              <a:t>人：恒</a:t>
            </a:r>
            <a:r>
              <a:rPr lang="zh-CN" altLang="en-US" dirty="0">
                <a:solidFill>
                  <a:srgbClr val="FFFFFF"/>
                </a:solidFill>
                <a:latin typeface="微软雅黑"/>
                <a:ea typeface="微软雅黑"/>
              </a:rPr>
              <a:t>好美佳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21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52">
        <p:blinds dir="vert"/>
      </p:transition>
    </mc:Choice>
    <mc:Fallback xmlns="">
      <p:transition spd="slow" advTm="7852">
        <p:blinds dir="vert"/>
      </p:transition>
    </mc:Fallback>
  </mc:AlternateContent>
  <p:extLst mod="1">
    <p:ext uri="{E180D4A7-C9FB-4DFB-919C-405C955672EB}">
      <p14:showEvtLst xmlns:p14="http://schemas.microsoft.com/office/powerpoint/2010/main">
        <p14:playEvt time="28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180456" y="1637154"/>
            <a:ext cx="679450" cy="673100"/>
            <a:chOff x="4832934" y="1582910"/>
            <a:chExt cx="679450" cy="673100"/>
          </a:xfrm>
          <a:solidFill>
            <a:schemeClr val="tx1"/>
          </a:solidFill>
        </p:grpSpPr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4832934" y="1582910"/>
              <a:ext cx="631825" cy="631825"/>
            </a:xfrm>
            <a:custGeom>
              <a:avLst/>
              <a:gdLst>
                <a:gd name="T0" fmla="*/ 56 w 826"/>
                <a:gd name="T1" fmla="*/ 0 h 826"/>
                <a:gd name="T2" fmla="*/ 771 w 826"/>
                <a:gd name="T3" fmla="*/ 0 h 826"/>
                <a:gd name="T4" fmla="*/ 826 w 826"/>
                <a:gd name="T5" fmla="*/ 55 h 826"/>
                <a:gd name="T6" fmla="*/ 826 w 826"/>
                <a:gd name="T7" fmla="*/ 770 h 826"/>
                <a:gd name="T8" fmla="*/ 771 w 826"/>
                <a:gd name="T9" fmla="*/ 826 h 826"/>
                <a:gd name="T10" fmla="*/ 56 w 826"/>
                <a:gd name="T11" fmla="*/ 826 h 826"/>
                <a:gd name="T12" fmla="*/ 0 w 826"/>
                <a:gd name="T13" fmla="*/ 770 h 826"/>
                <a:gd name="T14" fmla="*/ 0 w 826"/>
                <a:gd name="T15" fmla="*/ 55 h 826"/>
                <a:gd name="T16" fmla="*/ 56 w 826"/>
                <a:gd name="T17" fmla="*/ 0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6" h="826">
                  <a:moveTo>
                    <a:pt x="56" y="0"/>
                  </a:moveTo>
                  <a:lnTo>
                    <a:pt x="771" y="0"/>
                  </a:lnTo>
                  <a:cubicBezTo>
                    <a:pt x="801" y="0"/>
                    <a:pt x="826" y="25"/>
                    <a:pt x="826" y="55"/>
                  </a:cubicBezTo>
                  <a:lnTo>
                    <a:pt x="826" y="770"/>
                  </a:lnTo>
                  <a:cubicBezTo>
                    <a:pt x="826" y="801"/>
                    <a:pt x="801" y="826"/>
                    <a:pt x="771" y="826"/>
                  </a:cubicBezTo>
                  <a:lnTo>
                    <a:pt x="56" y="826"/>
                  </a:lnTo>
                  <a:cubicBezTo>
                    <a:pt x="25" y="826"/>
                    <a:pt x="0" y="801"/>
                    <a:pt x="0" y="770"/>
                  </a:cubicBezTo>
                  <a:lnTo>
                    <a:pt x="0" y="55"/>
                  </a:lnTo>
                  <a:cubicBezTo>
                    <a:pt x="0" y="25"/>
                    <a:pt x="25" y="0"/>
                    <a:pt x="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4882146" y="1627360"/>
              <a:ext cx="630238" cy="628650"/>
            </a:xfrm>
            <a:custGeom>
              <a:avLst/>
              <a:gdLst>
                <a:gd name="T0" fmla="*/ 785 w 823"/>
                <a:gd name="T1" fmla="*/ 0 h 823"/>
                <a:gd name="T2" fmla="*/ 823 w 823"/>
                <a:gd name="T3" fmla="*/ 52 h 823"/>
                <a:gd name="T4" fmla="*/ 823 w 823"/>
                <a:gd name="T5" fmla="*/ 768 h 823"/>
                <a:gd name="T6" fmla="*/ 768 w 823"/>
                <a:gd name="T7" fmla="*/ 823 h 823"/>
                <a:gd name="T8" fmla="*/ 53 w 823"/>
                <a:gd name="T9" fmla="*/ 823 h 823"/>
                <a:gd name="T10" fmla="*/ 0 w 823"/>
                <a:gd name="T11" fmla="*/ 785 h 823"/>
                <a:gd name="T12" fmla="*/ 17 w 823"/>
                <a:gd name="T13" fmla="*/ 788 h 823"/>
                <a:gd name="T14" fmla="*/ 732 w 823"/>
                <a:gd name="T15" fmla="*/ 788 h 823"/>
                <a:gd name="T16" fmla="*/ 788 w 823"/>
                <a:gd name="T17" fmla="*/ 732 h 823"/>
                <a:gd name="T18" fmla="*/ 788 w 823"/>
                <a:gd name="T19" fmla="*/ 17 h 823"/>
                <a:gd name="T20" fmla="*/ 785 w 823"/>
                <a:gd name="T21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3" h="823">
                  <a:moveTo>
                    <a:pt x="785" y="0"/>
                  </a:moveTo>
                  <a:cubicBezTo>
                    <a:pt x="807" y="7"/>
                    <a:pt x="823" y="28"/>
                    <a:pt x="823" y="52"/>
                  </a:cubicBezTo>
                  <a:lnTo>
                    <a:pt x="823" y="768"/>
                  </a:lnTo>
                  <a:cubicBezTo>
                    <a:pt x="823" y="798"/>
                    <a:pt x="798" y="823"/>
                    <a:pt x="768" y="823"/>
                  </a:cubicBezTo>
                  <a:lnTo>
                    <a:pt x="53" y="823"/>
                  </a:lnTo>
                  <a:cubicBezTo>
                    <a:pt x="28" y="823"/>
                    <a:pt x="7" y="807"/>
                    <a:pt x="0" y="785"/>
                  </a:cubicBezTo>
                  <a:cubicBezTo>
                    <a:pt x="5" y="787"/>
                    <a:pt x="11" y="788"/>
                    <a:pt x="17" y="788"/>
                  </a:cubicBezTo>
                  <a:lnTo>
                    <a:pt x="732" y="788"/>
                  </a:lnTo>
                  <a:cubicBezTo>
                    <a:pt x="763" y="788"/>
                    <a:pt x="788" y="763"/>
                    <a:pt x="788" y="732"/>
                  </a:cubicBezTo>
                  <a:lnTo>
                    <a:pt x="788" y="17"/>
                  </a:lnTo>
                  <a:cubicBezTo>
                    <a:pt x="788" y="11"/>
                    <a:pt x="787" y="5"/>
                    <a:pt x="7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80456" y="2624975"/>
            <a:ext cx="679450" cy="673100"/>
            <a:chOff x="4832934" y="2625974"/>
            <a:chExt cx="679450" cy="673100"/>
          </a:xfrm>
          <a:solidFill>
            <a:schemeClr val="tx1"/>
          </a:solidFill>
        </p:grpSpPr>
        <p:sp>
          <p:nvSpPr>
            <p:cNvPr id="32" name="Freeform 22"/>
            <p:cNvSpPr>
              <a:spLocks/>
            </p:cNvSpPr>
            <p:nvPr/>
          </p:nvSpPr>
          <p:spPr bwMode="auto">
            <a:xfrm>
              <a:off x="4832934" y="2625974"/>
              <a:ext cx="631825" cy="630237"/>
            </a:xfrm>
            <a:custGeom>
              <a:avLst/>
              <a:gdLst>
                <a:gd name="T0" fmla="*/ 56 w 826"/>
                <a:gd name="T1" fmla="*/ 0 h 826"/>
                <a:gd name="T2" fmla="*/ 771 w 826"/>
                <a:gd name="T3" fmla="*/ 0 h 826"/>
                <a:gd name="T4" fmla="*/ 826 w 826"/>
                <a:gd name="T5" fmla="*/ 56 h 826"/>
                <a:gd name="T6" fmla="*/ 826 w 826"/>
                <a:gd name="T7" fmla="*/ 771 h 826"/>
                <a:gd name="T8" fmla="*/ 771 w 826"/>
                <a:gd name="T9" fmla="*/ 826 h 826"/>
                <a:gd name="T10" fmla="*/ 56 w 826"/>
                <a:gd name="T11" fmla="*/ 826 h 826"/>
                <a:gd name="T12" fmla="*/ 0 w 826"/>
                <a:gd name="T13" fmla="*/ 771 h 826"/>
                <a:gd name="T14" fmla="*/ 0 w 826"/>
                <a:gd name="T15" fmla="*/ 56 h 826"/>
                <a:gd name="T16" fmla="*/ 56 w 826"/>
                <a:gd name="T17" fmla="*/ 0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6" h="826">
                  <a:moveTo>
                    <a:pt x="56" y="0"/>
                  </a:moveTo>
                  <a:lnTo>
                    <a:pt x="771" y="0"/>
                  </a:lnTo>
                  <a:cubicBezTo>
                    <a:pt x="801" y="0"/>
                    <a:pt x="826" y="25"/>
                    <a:pt x="826" y="56"/>
                  </a:cubicBezTo>
                  <a:lnTo>
                    <a:pt x="826" y="771"/>
                  </a:lnTo>
                  <a:cubicBezTo>
                    <a:pt x="826" y="801"/>
                    <a:pt x="801" y="826"/>
                    <a:pt x="771" y="826"/>
                  </a:cubicBezTo>
                  <a:lnTo>
                    <a:pt x="56" y="826"/>
                  </a:lnTo>
                  <a:cubicBezTo>
                    <a:pt x="25" y="826"/>
                    <a:pt x="0" y="801"/>
                    <a:pt x="0" y="771"/>
                  </a:cubicBezTo>
                  <a:lnTo>
                    <a:pt x="0" y="56"/>
                  </a:lnTo>
                  <a:cubicBezTo>
                    <a:pt x="0" y="25"/>
                    <a:pt x="25" y="0"/>
                    <a:pt x="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4882146" y="2670424"/>
              <a:ext cx="630238" cy="628650"/>
            </a:xfrm>
            <a:custGeom>
              <a:avLst/>
              <a:gdLst>
                <a:gd name="T0" fmla="*/ 785 w 823"/>
                <a:gd name="T1" fmla="*/ 0 h 823"/>
                <a:gd name="T2" fmla="*/ 823 w 823"/>
                <a:gd name="T3" fmla="*/ 53 h 823"/>
                <a:gd name="T4" fmla="*/ 823 w 823"/>
                <a:gd name="T5" fmla="*/ 768 h 823"/>
                <a:gd name="T6" fmla="*/ 768 w 823"/>
                <a:gd name="T7" fmla="*/ 823 h 823"/>
                <a:gd name="T8" fmla="*/ 53 w 823"/>
                <a:gd name="T9" fmla="*/ 823 h 823"/>
                <a:gd name="T10" fmla="*/ 0 w 823"/>
                <a:gd name="T11" fmla="*/ 785 h 823"/>
                <a:gd name="T12" fmla="*/ 17 w 823"/>
                <a:gd name="T13" fmla="*/ 788 h 823"/>
                <a:gd name="T14" fmla="*/ 732 w 823"/>
                <a:gd name="T15" fmla="*/ 788 h 823"/>
                <a:gd name="T16" fmla="*/ 788 w 823"/>
                <a:gd name="T17" fmla="*/ 733 h 823"/>
                <a:gd name="T18" fmla="*/ 788 w 823"/>
                <a:gd name="T19" fmla="*/ 18 h 823"/>
                <a:gd name="T20" fmla="*/ 785 w 823"/>
                <a:gd name="T21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3" h="823">
                  <a:moveTo>
                    <a:pt x="785" y="0"/>
                  </a:moveTo>
                  <a:cubicBezTo>
                    <a:pt x="807" y="8"/>
                    <a:pt x="823" y="29"/>
                    <a:pt x="823" y="53"/>
                  </a:cubicBezTo>
                  <a:lnTo>
                    <a:pt x="823" y="768"/>
                  </a:lnTo>
                  <a:cubicBezTo>
                    <a:pt x="823" y="799"/>
                    <a:pt x="798" y="823"/>
                    <a:pt x="768" y="823"/>
                  </a:cubicBezTo>
                  <a:lnTo>
                    <a:pt x="53" y="823"/>
                  </a:lnTo>
                  <a:cubicBezTo>
                    <a:pt x="28" y="823"/>
                    <a:pt x="7" y="807"/>
                    <a:pt x="0" y="785"/>
                  </a:cubicBezTo>
                  <a:cubicBezTo>
                    <a:pt x="5" y="787"/>
                    <a:pt x="11" y="788"/>
                    <a:pt x="17" y="788"/>
                  </a:cubicBezTo>
                  <a:lnTo>
                    <a:pt x="732" y="788"/>
                  </a:lnTo>
                  <a:cubicBezTo>
                    <a:pt x="763" y="788"/>
                    <a:pt x="788" y="763"/>
                    <a:pt x="788" y="733"/>
                  </a:cubicBezTo>
                  <a:lnTo>
                    <a:pt x="788" y="18"/>
                  </a:lnTo>
                  <a:cubicBezTo>
                    <a:pt x="788" y="12"/>
                    <a:pt x="787" y="6"/>
                    <a:pt x="7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180456" y="3669540"/>
            <a:ext cx="679450" cy="674687"/>
            <a:chOff x="4832934" y="3647334"/>
            <a:chExt cx="679450" cy="674687"/>
          </a:xfrm>
          <a:solidFill>
            <a:schemeClr val="tx1"/>
          </a:solidFill>
        </p:grpSpPr>
        <p:sp>
          <p:nvSpPr>
            <p:cNvPr id="38" name="Freeform 26"/>
            <p:cNvSpPr>
              <a:spLocks/>
            </p:cNvSpPr>
            <p:nvPr/>
          </p:nvSpPr>
          <p:spPr bwMode="auto">
            <a:xfrm>
              <a:off x="4832934" y="3647334"/>
              <a:ext cx="631825" cy="631825"/>
            </a:xfrm>
            <a:custGeom>
              <a:avLst/>
              <a:gdLst>
                <a:gd name="T0" fmla="*/ 56 w 826"/>
                <a:gd name="T1" fmla="*/ 0 h 826"/>
                <a:gd name="T2" fmla="*/ 771 w 826"/>
                <a:gd name="T3" fmla="*/ 0 h 826"/>
                <a:gd name="T4" fmla="*/ 826 w 826"/>
                <a:gd name="T5" fmla="*/ 55 h 826"/>
                <a:gd name="T6" fmla="*/ 826 w 826"/>
                <a:gd name="T7" fmla="*/ 770 h 826"/>
                <a:gd name="T8" fmla="*/ 771 w 826"/>
                <a:gd name="T9" fmla="*/ 826 h 826"/>
                <a:gd name="T10" fmla="*/ 56 w 826"/>
                <a:gd name="T11" fmla="*/ 826 h 826"/>
                <a:gd name="T12" fmla="*/ 0 w 826"/>
                <a:gd name="T13" fmla="*/ 770 h 826"/>
                <a:gd name="T14" fmla="*/ 0 w 826"/>
                <a:gd name="T15" fmla="*/ 55 h 826"/>
                <a:gd name="T16" fmla="*/ 56 w 826"/>
                <a:gd name="T17" fmla="*/ 0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6" h="826">
                  <a:moveTo>
                    <a:pt x="56" y="0"/>
                  </a:moveTo>
                  <a:lnTo>
                    <a:pt x="771" y="0"/>
                  </a:lnTo>
                  <a:cubicBezTo>
                    <a:pt x="801" y="0"/>
                    <a:pt x="826" y="25"/>
                    <a:pt x="826" y="55"/>
                  </a:cubicBezTo>
                  <a:lnTo>
                    <a:pt x="826" y="770"/>
                  </a:lnTo>
                  <a:cubicBezTo>
                    <a:pt x="826" y="801"/>
                    <a:pt x="801" y="826"/>
                    <a:pt x="771" y="826"/>
                  </a:cubicBezTo>
                  <a:lnTo>
                    <a:pt x="56" y="826"/>
                  </a:lnTo>
                  <a:cubicBezTo>
                    <a:pt x="25" y="826"/>
                    <a:pt x="0" y="801"/>
                    <a:pt x="0" y="770"/>
                  </a:cubicBezTo>
                  <a:lnTo>
                    <a:pt x="0" y="55"/>
                  </a:lnTo>
                  <a:cubicBezTo>
                    <a:pt x="0" y="25"/>
                    <a:pt x="25" y="0"/>
                    <a:pt x="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7"/>
            <p:cNvSpPr>
              <a:spLocks/>
            </p:cNvSpPr>
            <p:nvPr/>
          </p:nvSpPr>
          <p:spPr bwMode="auto">
            <a:xfrm>
              <a:off x="4882146" y="3691784"/>
              <a:ext cx="630238" cy="630237"/>
            </a:xfrm>
            <a:custGeom>
              <a:avLst/>
              <a:gdLst>
                <a:gd name="T0" fmla="*/ 785 w 823"/>
                <a:gd name="T1" fmla="*/ 0 h 823"/>
                <a:gd name="T2" fmla="*/ 823 w 823"/>
                <a:gd name="T3" fmla="*/ 52 h 823"/>
                <a:gd name="T4" fmla="*/ 823 w 823"/>
                <a:gd name="T5" fmla="*/ 768 h 823"/>
                <a:gd name="T6" fmla="*/ 768 w 823"/>
                <a:gd name="T7" fmla="*/ 823 h 823"/>
                <a:gd name="T8" fmla="*/ 53 w 823"/>
                <a:gd name="T9" fmla="*/ 823 h 823"/>
                <a:gd name="T10" fmla="*/ 0 w 823"/>
                <a:gd name="T11" fmla="*/ 785 h 823"/>
                <a:gd name="T12" fmla="*/ 17 w 823"/>
                <a:gd name="T13" fmla="*/ 788 h 823"/>
                <a:gd name="T14" fmla="*/ 732 w 823"/>
                <a:gd name="T15" fmla="*/ 788 h 823"/>
                <a:gd name="T16" fmla="*/ 788 w 823"/>
                <a:gd name="T17" fmla="*/ 732 h 823"/>
                <a:gd name="T18" fmla="*/ 788 w 823"/>
                <a:gd name="T19" fmla="*/ 17 h 823"/>
                <a:gd name="T20" fmla="*/ 785 w 823"/>
                <a:gd name="T21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3" h="823">
                  <a:moveTo>
                    <a:pt x="785" y="0"/>
                  </a:moveTo>
                  <a:cubicBezTo>
                    <a:pt x="807" y="7"/>
                    <a:pt x="823" y="28"/>
                    <a:pt x="823" y="52"/>
                  </a:cubicBezTo>
                  <a:lnTo>
                    <a:pt x="823" y="768"/>
                  </a:lnTo>
                  <a:cubicBezTo>
                    <a:pt x="823" y="798"/>
                    <a:pt x="798" y="823"/>
                    <a:pt x="768" y="823"/>
                  </a:cubicBezTo>
                  <a:lnTo>
                    <a:pt x="53" y="823"/>
                  </a:lnTo>
                  <a:cubicBezTo>
                    <a:pt x="28" y="823"/>
                    <a:pt x="7" y="807"/>
                    <a:pt x="0" y="785"/>
                  </a:cubicBezTo>
                  <a:cubicBezTo>
                    <a:pt x="5" y="787"/>
                    <a:pt x="11" y="788"/>
                    <a:pt x="17" y="788"/>
                  </a:cubicBezTo>
                  <a:lnTo>
                    <a:pt x="732" y="788"/>
                  </a:lnTo>
                  <a:cubicBezTo>
                    <a:pt x="763" y="788"/>
                    <a:pt x="788" y="763"/>
                    <a:pt x="788" y="732"/>
                  </a:cubicBezTo>
                  <a:lnTo>
                    <a:pt x="788" y="17"/>
                  </a:lnTo>
                  <a:cubicBezTo>
                    <a:pt x="788" y="11"/>
                    <a:pt x="787" y="5"/>
                    <a:pt x="7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180456" y="4693161"/>
            <a:ext cx="679450" cy="673100"/>
            <a:chOff x="4832934" y="4755394"/>
            <a:chExt cx="679450" cy="673100"/>
          </a:xfrm>
          <a:solidFill>
            <a:schemeClr val="tx1"/>
          </a:solidFill>
        </p:grpSpPr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4832934" y="4755394"/>
              <a:ext cx="631825" cy="631825"/>
            </a:xfrm>
            <a:custGeom>
              <a:avLst/>
              <a:gdLst>
                <a:gd name="T0" fmla="*/ 56 w 826"/>
                <a:gd name="T1" fmla="*/ 0 h 826"/>
                <a:gd name="T2" fmla="*/ 771 w 826"/>
                <a:gd name="T3" fmla="*/ 0 h 826"/>
                <a:gd name="T4" fmla="*/ 826 w 826"/>
                <a:gd name="T5" fmla="*/ 55 h 826"/>
                <a:gd name="T6" fmla="*/ 826 w 826"/>
                <a:gd name="T7" fmla="*/ 770 h 826"/>
                <a:gd name="T8" fmla="*/ 771 w 826"/>
                <a:gd name="T9" fmla="*/ 826 h 826"/>
                <a:gd name="T10" fmla="*/ 56 w 826"/>
                <a:gd name="T11" fmla="*/ 826 h 826"/>
                <a:gd name="T12" fmla="*/ 0 w 826"/>
                <a:gd name="T13" fmla="*/ 770 h 826"/>
                <a:gd name="T14" fmla="*/ 0 w 826"/>
                <a:gd name="T15" fmla="*/ 55 h 826"/>
                <a:gd name="T16" fmla="*/ 56 w 826"/>
                <a:gd name="T17" fmla="*/ 0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6" h="826">
                  <a:moveTo>
                    <a:pt x="56" y="0"/>
                  </a:moveTo>
                  <a:lnTo>
                    <a:pt x="771" y="0"/>
                  </a:lnTo>
                  <a:cubicBezTo>
                    <a:pt x="801" y="0"/>
                    <a:pt x="826" y="25"/>
                    <a:pt x="826" y="55"/>
                  </a:cubicBezTo>
                  <a:lnTo>
                    <a:pt x="826" y="770"/>
                  </a:lnTo>
                  <a:cubicBezTo>
                    <a:pt x="826" y="801"/>
                    <a:pt x="801" y="826"/>
                    <a:pt x="771" y="826"/>
                  </a:cubicBezTo>
                  <a:lnTo>
                    <a:pt x="56" y="826"/>
                  </a:lnTo>
                  <a:cubicBezTo>
                    <a:pt x="25" y="826"/>
                    <a:pt x="0" y="801"/>
                    <a:pt x="0" y="770"/>
                  </a:cubicBezTo>
                  <a:lnTo>
                    <a:pt x="0" y="55"/>
                  </a:lnTo>
                  <a:cubicBezTo>
                    <a:pt x="0" y="25"/>
                    <a:pt x="25" y="0"/>
                    <a:pt x="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4882146" y="4799844"/>
              <a:ext cx="630238" cy="628650"/>
            </a:xfrm>
            <a:custGeom>
              <a:avLst/>
              <a:gdLst>
                <a:gd name="T0" fmla="*/ 785 w 823"/>
                <a:gd name="T1" fmla="*/ 0 h 823"/>
                <a:gd name="T2" fmla="*/ 823 w 823"/>
                <a:gd name="T3" fmla="*/ 53 h 823"/>
                <a:gd name="T4" fmla="*/ 823 w 823"/>
                <a:gd name="T5" fmla="*/ 768 h 823"/>
                <a:gd name="T6" fmla="*/ 768 w 823"/>
                <a:gd name="T7" fmla="*/ 823 h 823"/>
                <a:gd name="T8" fmla="*/ 53 w 823"/>
                <a:gd name="T9" fmla="*/ 823 h 823"/>
                <a:gd name="T10" fmla="*/ 0 w 823"/>
                <a:gd name="T11" fmla="*/ 785 h 823"/>
                <a:gd name="T12" fmla="*/ 17 w 823"/>
                <a:gd name="T13" fmla="*/ 788 h 823"/>
                <a:gd name="T14" fmla="*/ 732 w 823"/>
                <a:gd name="T15" fmla="*/ 788 h 823"/>
                <a:gd name="T16" fmla="*/ 788 w 823"/>
                <a:gd name="T17" fmla="*/ 733 h 823"/>
                <a:gd name="T18" fmla="*/ 788 w 823"/>
                <a:gd name="T19" fmla="*/ 17 h 823"/>
                <a:gd name="T20" fmla="*/ 785 w 823"/>
                <a:gd name="T21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3" h="823">
                  <a:moveTo>
                    <a:pt x="785" y="0"/>
                  </a:moveTo>
                  <a:cubicBezTo>
                    <a:pt x="807" y="7"/>
                    <a:pt x="823" y="28"/>
                    <a:pt x="823" y="53"/>
                  </a:cubicBezTo>
                  <a:lnTo>
                    <a:pt x="823" y="768"/>
                  </a:lnTo>
                  <a:cubicBezTo>
                    <a:pt x="823" y="798"/>
                    <a:pt x="798" y="823"/>
                    <a:pt x="768" y="823"/>
                  </a:cubicBezTo>
                  <a:lnTo>
                    <a:pt x="53" y="823"/>
                  </a:lnTo>
                  <a:cubicBezTo>
                    <a:pt x="28" y="823"/>
                    <a:pt x="7" y="807"/>
                    <a:pt x="0" y="785"/>
                  </a:cubicBezTo>
                  <a:cubicBezTo>
                    <a:pt x="5" y="787"/>
                    <a:pt x="11" y="788"/>
                    <a:pt x="17" y="788"/>
                  </a:cubicBezTo>
                  <a:lnTo>
                    <a:pt x="732" y="788"/>
                  </a:lnTo>
                  <a:cubicBezTo>
                    <a:pt x="763" y="788"/>
                    <a:pt x="788" y="763"/>
                    <a:pt x="788" y="733"/>
                  </a:cubicBezTo>
                  <a:lnTo>
                    <a:pt x="788" y="17"/>
                  </a:lnTo>
                  <a:cubicBezTo>
                    <a:pt x="788" y="11"/>
                    <a:pt x="787" y="6"/>
                    <a:pt x="7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Freeform 24"/>
          <p:cNvSpPr>
            <a:spLocks/>
          </p:cNvSpPr>
          <p:nvPr/>
        </p:nvSpPr>
        <p:spPr bwMode="auto">
          <a:xfrm>
            <a:off x="2065933" y="1645236"/>
            <a:ext cx="5112568" cy="644062"/>
          </a:xfrm>
          <a:custGeom>
            <a:avLst/>
            <a:gdLst>
              <a:gd name="T0" fmla="*/ 91 w 8683"/>
              <a:gd name="T1" fmla="*/ 0 h 865"/>
              <a:gd name="T2" fmla="*/ 8591 w 8683"/>
              <a:gd name="T3" fmla="*/ 0 h 865"/>
              <a:gd name="T4" fmla="*/ 8683 w 8683"/>
              <a:gd name="T5" fmla="*/ 91 h 865"/>
              <a:gd name="T6" fmla="*/ 8683 w 8683"/>
              <a:gd name="T7" fmla="*/ 774 h 865"/>
              <a:gd name="T8" fmla="*/ 8591 w 8683"/>
              <a:gd name="T9" fmla="*/ 865 h 865"/>
              <a:gd name="T10" fmla="*/ 91 w 8683"/>
              <a:gd name="T11" fmla="*/ 865 h 865"/>
              <a:gd name="T12" fmla="*/ 0 w 8683"/>
              <a:gd name="T13" fmla="*/ 774 h 865"/>
              <a:gd name="T14" fmla="*/ 0 w 8683"/>
              <a:gd name="T15" fmla="*/ 91 h 865"/>
              <a:gd name="T16" fmla="*/ 91 w 8683"/>
              <a:gd name="T1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5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4"/>
                </a:lnTo>
                <a:cubicBezTo>
                  <a:pt x="8683" y="824"/>
                  <a:pt x="8642" y="865"/>
                  <a:pt x="8591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26"/>
          <p:cNvSpPr>
            <a:spLocks/>
          </p:cNvSpPr>
          <p:nvPr/>
        </p:nvSpPr>
        <p:spPr bwMode="auto">
          <a:xfrm>
            <a:off x="2065933" y="2654689"/>
            <a:ext cx="5112568" cy="644062"/>
          </a:xfrm>
          <a:custGeom>
            <a:avLst/>
            <a:gdLst>
              <a:gd name="T0" fmla="*/ 91 w 8683"/>
              <a:gd name="T1" fmla="*/ 0 h 865"/>
              <a:gd name="T2" fmla="*/ 8591 w 8683"/>
              <a:gd name="T3" fmla="*/ 0 h 865"/>
              <a:gd name="T4" fmla="*/ 8683 w 8683"/>
              <a:gd name="T5" fmla="*/ 91 h 865"/>
              <a:gd name="T6" fmla="*/ 8683 w 8683"/>
              <a:gd name="T7" fmla="*/ 774 h 865"/>
              <a:gd name="T8" fmla="*/ 8591 w 8683"/>
              <a:gd name="T9" fmla="*/ 865 h 865"/>
              <a:gd name="T10" fmla="*/ 91 w 8683"/>
              <a:gd name="T11" fmla="*/ 865 h 865"/>
              <a:gd name="T12" fmla="*/ 0 w 8683"/>
              <a:gd name="T13" fmla="*/ 774 h 865"/>
              <a:gd name="T14" fmla="*/ 0 w 8683"/>
              <a:gd name="T15" fmla="*/ 91 h 865"/>
              <a:gd name="T16" fmla="*/ 91 w 8683"/>
              <a:gd name="T1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5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4"/>
                </a:lnTo>
                <a:cubicBezTo>
                  <a:pt x="8683" y="824"/>
                  <a:pt x="8642" y="865"/>
                  <a:pt x="8591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28"/>
          <p:cNvSpPr>
            <a:spLocks/>
          </p:cNvSpPr>
          <p:nvPr/>
        </p:nvSpPr>
        <p:spPr bwMode="auto">
          <a:xfrm>
            <a:off x="2065933" y="3680120"/>
            <a:ext cx="5112568" cy="644062"/>
          </a:xfrm>
          <a:custGeom>
            <a:avLst/>
            <a:gdLst>
              <a:gd name="T0" fmla="*/ 91 w 8683"/>
              <a:gd name="T1" fmla="*/ 0 h 866"/>
              <a:gd name="T2" fmla="*/ 8591 w 8683"/>
              <a:gd name="T3" fmla="*/ 0 h 866"/>
              <a:gd name="T4" fmla="*/ 8683 w 8683"/>
              <a:gd name="T5" fmla="*/ 91 h 866"/>
              <a:gd name="T6" fmla="*/ 8683 w 8683"/>
              <a:gd name="T7" fmla="*/ 775 h 866"/>
              <a:gd name="T8" fmla="*/ 8591 w 8683"/>
              <a:gd name="T9" fmla="*/ 866 h 866"/>
              <a:gd name="T10" fmla="*/ 91 w 8683"/>
              <a:gd name="T11" fmla="*/ 866 h 866"/>
              <a:gd name="T12" fmla="*/ 0 w 8683"/>
              <a:gd name="T13" fmla="*/ 775 h 866"/>
              <a:gd name="T14" fmla="*/ 0 w 8683"/>
              <a:gd name="T15" fmla="*/ 91 h 866"/>
              <a:gd name="T16" fmla="*/ 91 w 8683"/>
              <a:gd name="T17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6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5"/>
                </a:lnTo>
                <a:cubicBezTo>
                  <a:pt x="8683" y="825"/>
                  <a:pt x="8642" y="866"/>
                  <a:pt x="8591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30"/>
          <p:cNvSpPr>
            <a:spLocks/>
          </p:cNvSpPr>
          <p:nvPr/>
        </p:nvSpPr>
        <p:spPr bwMode="auto">
          <a:xfrm>
            <a:off x="2065933" y="4712654"/>
            <a:ext cx="5112568" cy="645493"/>
          </a:xfrm>
          <a:custGeom>
            <a:avLst/>
            <a:gdLst>
              <a:gd name="T0" fmla="*/ 91 w 8683"/>
              <a:gd name="T1" fmla="*/ 0 h 866"/>
              <a:gd name="T2" fmla="*/ 8591 w 8683"/>
              <a:gd name="T3" fmla="*/ 0 h 866"/>
              <a:gd name="T4" fmla="*/ 8683 w 8683"/>
              <a:gd name="T5" fmla="*/ 91 h 866"/>
              <a:gd name="T6" fmla="*/ 8683 w 8683"/>
              <a:gd name="T7" fmla="*/ 775 h 866"/>
              <a:gd name="T8" fmla="*/ 8591 w 8683"/>
              <a:gd name="T9" fmla="*/ 866 h 866"/>
              <a:gd name="T10" fmla="*/ 91 w 8683"/>
              <a:gd name="T11" fmla="*/ 866 h 866"/>
              <a:gd name="T12" fmla="*/ 0 w 8683"/>
              <a:gd name="T13" fmla="*/ 775 h 866"/>
              <a:gd name="T14" fmla="*/ 0 w 8683"/>
              <a:gd name="T15" fmla="*/ 91 h 866"/>
              <a:gd name="T16" fmla="*/ 91 w 8683"/>
              <a:gd name="T17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6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5"/>
                </a:lnTo>
                <a:cubicBezTo>
                  <a:pt x="8683" y="825"/>
                  <a:pt x="8642" y="866"/>
                  <a:pt x="8591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TextBox 47"/>
          <p:cNvSpPr txBox="1"/>
          <p:nvPr/>
        </p:nvSpPr>
        <p:spPr>
          <a:xfrm>
            <a:off x="2215421" y="1703657"/>
            <a:ext cx="455196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前阶段</a:t>
            </a:r>
            <a:r>
              <a:rPr lang="zh-CN" altLang="zh-CN"/>
              <a:t>工作</a:t>
            </a:r>
            <a:r>
              <a:rPr lang="zh-CN" altLang="en-US"/>
              <a:t>亮点</a:t>
            </a:r>
            <a:endParaRPr lang="zh-CN" altLang="en-US" dirty="0"/>
          </a:p>
        </p:txBody>
      </p:sp>
      <p:sp>
        <p:nvSpPr>
          <p:cNvPr id="48" name="TextBox 48"/>
          <p:cNvSpPr txBox="1"/>
          <p:nvPr/>
        </p:nvSpPr>
        <p:spPr>
          <a:xfrm>
            <a:off x="2215421" y="2721100"/>
            <a:ext cx="501569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latin typeface="+mj-ea"/>
              </a:rPr>
              <a:t>前阶段</a:t>
            </a:r>
            <a:r>
              <a:rPr lang="zh-CN" altLang="zh-CN" dirty="0">
                <a:latin typeface="+mj-ea"/>
              </a:rPr>
              <a:t>工作</a:t>
            </a:r>
            <a:r>
              <a:rPr lang="zh-CN" altLang="en-US" dirty="0">
                <a:latin typeface="+mj-ea"/>
              </a:rPr>
              <a:t>的</a:t>
            </a:r>
            <a:r>
              <a:rPr lang="zh-CN" altLang="zh-CN" dirty="0">
                <a:latin typeface="+mj-ea"/>
              </a:rPr>
              <a:t>六大特点</a:t>
            </a:r>
            <a:endParaRPr lang="zh-CN" altLang="en-US" dirty="0">
              <a:latin typeface="+mj-ea"/>
            </a:endParaRPr>
          </a:p>
        </p:txBody>
      </p:sp>
      <p:sp>
        <p:nvSpPr>
          <p:cNvPr id="49" name="TextBox 55"/>
          <p:cNvSpPr txBox="1"/>
          <p:nvPr/>
        </p:nvSpPr>
        <p:spPr>
          <a:xfrm>
            <a:off x="2215421" y="3733351"/>
            <a:ext cx="440247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当前</a:t>
            </a:r>
            <a:r>
              <a:rPr lang="zh-CN" altLang="zh-CN" dirty="0"/>
              <a:t>面临</a:t>
            </a:r>
            <a:r>
              <a:rPr lang="zh-CN" altLang="en-US" dirty="0"/>
              <a:t>的</a:t>
            </a:r>
            <a:r>
              <a:rPr lang="zh-CN" altLang="zh-CN" dirty="0"/>
              <a:t>形势分析</a:t>
            </a:r>
            <a:endParaRPr lang="zh-CN" altLang="en-US" dirty="0"/>
          </a:p>
        </p:txBody>
      </p:sp>
      <p:sp>
        <p:nvSpPr>
          <p:cNvPr id="50" name="TextBox 56"/>
          <p:cNvSpPr txBox="1"/>
          <p:nvPr/>
        </p:nvSpPr>
        <p:spPr>
          <a:xfrm>
            <a:off x="2215421" y="4775306"/>
            <a:ext cx="470106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下阶段</a:t>
            </a:r>
            <a:r>
              <a:rPr lang="zh-CN" altLang="zh-CN" dirty="0"/>
              <a:t>工</a:t>
            </a:r>
            <a:r>
              <a:rPr lang="zh-CN" altLang="en-US" dirty="0"/>
              <a:t>作思路及目标</a:t>
            </a:r>
          </a:p>
        </p:txBody>
      </p:sp>
      <p:sp>
        <p:nvSpPr>
          <p:cNvPr id="51" name="TextBox 58"/>
          <p:cNvSpPr txBox="1"/>
          <p:nvPr/>
        </p:nvSpPr>
        <p:spPr>
          <a:xfrm>
            <a:off x="1356160" y="1629609"/>
            <a:ext cx="293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2"/>
                </a:solidFill>
                <a:latin typeface="Lifeline JL" panose="00000400000000000000" pitchFamily="2" charset="0"/>
                <a:ea typeface="+mj-ea"/>
              </a:rPr>
              <a:t>1</a:t>
            </a:r>
            <a:endParaRPr lang="zh-CN" altLang="en-US" sz="3600" dirty="0">
              <a:solidFill>
                <a:schemeClr val="accent2"/>
              </a:solidFill>
              <a:latin typeface="Lifeline JL" panose="00000400000000000000" pitchFamily="2" charset="0"/>
              <a:ea typeface="+mj-ea"/>
            </a:endParaRPr>
          </a:p>
        </p:txBody>
      </p:sp>
      <p:sp>
        <p:nvSpPr>
          <p:cNvPr id="52" name="TextBox 59"/>
          <p:cNvSpPr txBox="1"/>
          <p:nvPr/>
        </p:nvSpPr>
        <p:spPr>
          <a:xfrm>
            <a:off x="1294556" y="2601987"/>
            <a:ext cx="434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2"/>
                </a:solidFill>
                <a:latin typeface="Lifeline JL" panose="00000400000000000000" pitchFamily="2" charset="0"/>
                <a:ea typeface="+mj-ea"/>
              </a:rPr>
              <a:t>2</a:t>
            </a:r>
            <a:endParaRPr lang="zh-CN" altLang="en-US" sz="3600" dirty="0">
              <a:solidFill>
                <a:schemeClr val="accent2"/>
              </a:solidFill>
              <a:latin typeface="Lifeline JL" panose="00000400000000000000" pitchFamily="2" charset="0"/>
              <a:ea typeface="+mj-ea"/>
            </a:endParaRPr>
          </a:p>
        </p:txBody>
      </p:sp>
      <p:sp>
        <p:nvSpPr>
          <p:cNvPr id="53" name="TextBox 60"/>
          <p:cNvSpPr txBox="1"/>
          <p:nvPr/>
        </p:nvSpPr>
        <p:spPr>
          <a:xfrm>
            <a:off x="1268188" y="3625556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2"/>
                </a:solidFill>
                <a:latin typeface="Lifeline JL" panose="00000400000000000000" pitchFamily="2" charset="0"/>
                <a:ea typeface="+mj-ea"/>
              </a:rPr>
              <a:t>3</a:t>
            </a:r>
            <a:endParaRPr lang="zh-CN" altLang="en-US" sz="3600" dirty="0">
              <a:solidFill>
                <a:schemeClr val="accent2"/>
              </a:solidFill>
              <a:latin typeface="Lifeline JL" panose="00000400000000000000" pitchFamily="2" charset="0"/>
              <a:ea typeface="+mj-ea"/>
            </a:endParaRPr>
          </a:p>
        </p:txBody>
      </p:sp>
      <p:sp>
        <p:nvSpPr>
          <p:cNvPr id="54" name="TextBox 61"/>
          <p:cNvSpPr txBox="1"/>
          <p:nvPr/>
        </p:nvSpPr>
        <p:spPr>
          <a:xfrm>
            <a:off x="1260174" y="4690671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2"/>
                </a:solidFill>
                <a:latin typeface="Lifeline JL" panose="00000400000000000000" pitchFamily="2" charset="0"/>
                <a:ea typeface="+mj-ea"/>
              </a:rPr>
              <a:t>4</a:t>
            </a:r>
            <a:endParaRPr lang="zh-CN" altLang="en-US" sz="3600" dirty="0">
              <a:solidFill>
                <a:schemeClr val="accent2"/>
              </a:solidFill>
              <a:latin typeface="Lifeline JL" panose="00000400000000000000" pitchFamily="2" charset="0"/>
              <a:ea typeface="+mj-ea"/>
            </a:endParaRPr>
          </a:p>
        </p:txBody>
      </p:sp>
      <p:cxnSp>
        <p:nvCxnSpPr>
          <p:cNvPr id="61" name="直接连接符 60"/>
          <p:cNvCxnSpPr>
            <a:cxnSpLocks/>
          </p:cNvCxnSpPr>
          <p:nvPr/>
        </p:nvCxnSpPr>
        <p:spPr bwMode="auto">
          <a:xfrm flipH="1">
            <a:off x="409749" y="879562"/>
            <a:ext cx="828092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Freeform 5"/>
          <p:cNvSpPr>
            <a:spLocks noEditPoints="1"/>
          </p:cNvSpPr>
          <p:nvPr/>
        </p:nvSpPr>
        <p:spPr bwMode="auto">
          <a:xfrm>
            <a:off x="442913" y="404686"/>
            <a:ext cx="828675" cy="374650"/>
          </a:xfrm>
          <a:custGeom>
            <a:avLst/>
            <a:gdLst>
              <a:gd name="T0" fmla="*/ 469 w 1054"/>
              <a:gd name="T1" fmla="*/ 475 h 480"/>
              <a:gd name="T2" fmla="*/ 40 w 1054"/>
              <a:gd name="T3" fmla="*/ 7 h 480"/>
              <a:gd name="T4" fmla="*/ 332 w 1054"/>
              <a:gd name="T5" fmla="*/ 475 h 480"/>
              <a:gd name="T6" fmla="*/ 366 w 1054"/>
              <a:gd name="T7" fmla="*/ 475 h 480"/>
              <a:gd name="T8" fmla="*/ 389 w 1054"/>
              <a:gd name="T9" fmla="*/ 203 h 480"/>
              <a:gd name="T10" fmla="*/ 119 w 1054"/>
              <a:gd name="T11" fmla="*/ 278 h 480"/>
              <a:gd name="T12" fmla="*/ 108 w 1054"/>
              <a:gd name="T13" fmla="*/ 412 h 480"/>
              <a:gd name="T14" fmla="*/ 378 w 1054"/>
              <a:gd name="T15" fmla="*/ 341 h 480"/>
              <a:gd name="T16" fmla="*/ 108 w 1054"/>
              <a:gd name="T17" fmla="*/ 412 h 480"/>
              <a:gd name="T18" fmla="*/ 131 w 1054"/>
              <a:gd name="T19" fmla="*/ 140 h 480"/>
              <a:gd name="T20" fmla="*/ 401 w 1054"/>
              <a:gd name="T21" fmla="*/ 69 h 480"/>
              <a:gd name="T22" fmla="*/ 930 w 1054"/>
              <a:gd name="T23" fmla="*/ 473 h 480"/>
              <a:gd name="T24" fmla="*/ 1024 w 1054"/>
              <a:gd name="T25" fmla="*/ 429 h 480"/>
              <a:gd name="T26" fmla="*/ 939 w 1054"/>
              <a:gd name="T27" fmla="*/ 342 h 480"/>
              <a:gd name="T28" fmla="*/ 1035 w 1054"/>
              <a:gd name="T29" fmla="*/ 245 h 480"/>
              <a:gd name="T30" fmla="*/ 904 w 1054"/>
              <a:gd name="T31" fmla="*/ 295 h 480"/>
              <a:gd name="T32" fmla="*/ 841 w 1054"/>
              <a:gd name="T33" fmla="*/ 269 h 480"/>
              <a:gd name="T34" fmla="*/ 1049 w 1054"/>
              <a:gd name="T35" fmla="*/ 225 h 480"/>
              <a:gd name="T36" fmla="*/ 1007 w 1054"/>
              <a:gd name="T37" fmla="*/ 166 h 480"/>
              <a:gd name="T38" fmla="*/ 1022 w 1054"/>
              <a:gd name="T39" fmla="*/ 0 h 480"/>
              <a:gd name="T40" fmla="*/ 586 w 1054"/>
              <a:gd name="T41" fmla="*/ 59 h 480"/>
              <a:gd name="T42" fmla="*/ 916 w 1054"/>
              <a:gd name="T43" fmla="*/ 84 h 480"/>
              <a:gd name="T44" fmla="*/ 591 w 1054"/>
              <a:gd name="T45" fmla="*/ 144 h 480"/>
              <a:gd name="T46" fmla="*/ 909 w 1054"/>
              <a:gd name="T47" fmla="*/ 166 h 480"/>
              <a:gd name="T48" fmla="*/ 538 w 1054"/>
              <a:gd name="T49" fmla="*/ 225 h 480"/>
              <a:gd name="T50" fmla="*/ 725 w 1054"/>
              <a:gd name="T51" fmla="*/ 423 h 480"/>
              <a:gd name="T52" fmla="*/ 695 w 1054"/>
              <a:gd name="T53" fmla="*/ 480 h 480"/>
              <a:gd name="T54" fmla="*/ 835 w 1054"/>
              <a:gd name="T55" fmla="*/ 336 h 480"/>
              <a:gd name="T56" fmla="*/ 612 w 1054"/>
              <a:gd name="T57" fmla="*/ 473 h 480"/>
              <a:gd name="T58" fmla="*/ 525 w 1054"/>
              <a:gd name="T59" fmla="*/ 429 h 480"/>
              <a:gd name="T60" fmla="*/ 595 w 1054"/>
              <a:gd name="T61" fmla="*/ 360 h 480"/>
              <a:gd name="T62" fmla="*/ 612 w 1054"/>
              <a:gd name="T63" fmla="*/ 473 h 480"/>
              <a:gd name="T64" fmla="*/ 681 w 1054"/>
              <a:gd name="T65" fmla="*/ 338 h 480"/>
              <a:gd name="T66" fmla="*/ 687 w 1054"/>
              <a:gd name="T67" fmla="*/ 294 h 480"/>
              <a:gd name="T68" fmla="*/ 563 w 1054"/>
              <a:gd name="T69" fmla="*/ 24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54" h="480">
                <a:moveTo>
                  <a:pt x="366" y="475"/>
                </a:moveTo>
                <a:lnTo>
                  <a:pt x="469" y="475"/>
                </a:lnTo>
                <a:lnTo>
                  <a:pt x="509" y="7"/>
                </a:lnTo>
                <a:lnTo>
                  <a:pt x="40" y="7"/>
                </a:lnTo>
                <a:lnTo>
                  <a:pt x="0" y="475"/>
                </a:lnTo>
                <a:lnTo>
                  <a:pt x="332" y="475"/>
                </a:lnTo>
                <a:lnTo>
                  <a:pt x="372" y="412"/>
                </a:lnTo>
                <a:lnTo>
                  <a:pt x="366" y="475"/>
                </a:lnTo>
                <a:close/>
                <a:moveTo>
                  <a:pt x="125" y="203"/>
                </a:moveTo>
                <a:lnTo>
                  <a:pt x="389" y="203"/>
                </a:lnTo>
                <a:lnTo>
                  <a:pt x="383" y="278"/>
                </a:lnTo>
                <a:lnTo>
                  <a:pt x="119" y="278"/>
                </a:lnTo>
                <a:lnTo>
                  <a:pt x="125" y="203"/>
                </a:lnTo>
                <a:close/>
                <a:moveTo>
                  <a:pt x="108" y="412"/>
                </a:moveTo>
                <a:lnTo>
                  <a:pt x="114" y="341"/>
                </a:lnTo>
                <a:lnTo>
                  <a:pt x="378" y="341"/>
                </a:lnTo>
                <a:lnTo>
                  <a:pt x="372" y="412"/>
                </a:lnTo>
                <a:lnTo>
                  <a:pt x="108" y="412"/>
                </a:lnTo>
                <a:close/>
                <a:moveTo>
                  <a:pt x="395" y="140"/>
                </a:moveTo>
                <a:lnTo>
                  <a:pt x="131" y="140"/>
                </a:lnTo>
                <a:lnTo>
                  <a:pt x="137" y="69"/>
                </a:lnTo>
                <a:lnTo>
                  <a:pt x="401" y="69"/>
                </a:lnTo>
                <a:lnTo>
                  <a:pt x="395" y="140"/>
                </a:lnTo>
                <a:close/>
                <a:moveTo>
                  <a:pt x="930" y="473"/>
                </a:moveTo>
                <a:lnTo>
                  <a:pt x="1006" y="473"/>
                </a:lnTo>
                <a:lnTo>
                  <a:pt x="1024" y="429"/>
                </a:lnTo>
                <a:lnTo>
                  <a:pt x="1003" y="429"/>
                </a:lnTo>
                <a:lnTo>
                  <a:pt x="939" y="342"/>
                </a:lnTo>
                <a:lnTo>
                  <a:pt x="972" y="342"/>
                </a:lnTo>
                <a:lnTo>
                  <a:pt x="1035" y="245"/>
                </a:lnTo>
                <a:lnTo>
                  <a:pt x="939" y="245"/>
                </a:lnTo>
                <a:lnTo>
                  <a:pt x="904" y="295"/>
                </a:lnTo>
                <a:lnTo>
                  <a:pt x="885" y="269"/>
                </a:lnTo>
                <a:lnTo>
                  <a:pt x="841" y="269"/>
                </a:lnTo>
                <a:lnTo>
                  <a:pt x="844" y="225"/>
                </a:lnTo>
                <a:lnTo>
                  <a:pt x="1049" y="225"/>
                </a:lnTo>
                <a:lnTo>
                  <a:pt x="1054" y="166"/>
                </a:lnTo>
                <a:lnTo>
                  <a:pt x="1007" y="166"/>
                </a:lnTo>
                <a:lnTo>
                  <a:pt x="1016" y="59"/>
                </a:lnTo>
                <a:lnTo>
                  <a:pt x="1022" y="0"/>
                </a:lnTo>
                <a:lnTo>
                  <a:pt x="591" y="0"/>
                </a:lnTo>
                <a:lnTo>
                  <a:pt x="586" y="59"/>
                </a:lnTo>
                <a:lnTo>
                  <a:pt x="918" y="59"/>
                </a:lnTo>
                <a:lnTo>
                  <a:pt x="916" y="84"/>
                </a:lnTo>
                <a:lnTo>
                  <a:pt x="596" y="84"/>
                </a:lnTo>
                <a:lnTo>
                  <a:pt x="591" y="144"/>
                </a:lnTo>
                <a:lnTo>
                  <a:pt x="911" y="144"/>
                </a:lnTo>
                <a:lnTo>
                  <a:pt x="909" y="166"/>
                </a:lnTo>
                <a:lnTo>
                  <a:pt x="543" y="166"/>
                </a:lnTo>
                <a:lnTo>
                  <a:pt x="538" y="225"/>
                </a:lnTo>
                <a:lnTo>
                  <a:pt x="742" y="225"/>
                </a:lnTo>
                <a:lnTo>
                  <a:pt x="725" y="423"/>
                </a:lnTo>
                <a:lnTo>
                  <a:pt x="682" y="423"/>
                </a:lnTo>
                <a:lnTo>
                  <a:pt x="695" y="480"/>
                </a:lnTo>
                <a:lnTo>
                  <a:pt x="823" y="480"/>
                </a:lnTo>
                <a:lnTo>
                  <a:pt x="835" y="336"/>
                </a:lnTo>
                <a:lnTo>
                  <a:pt x="930" y="473"/>
                </a:lnTo>
                <a:close/>
                <a:moveTo>
                  <a:pt x="612" y="473"/>
                </a:moveTo>
                <a:lnTo>
                  <a:pt x="536" y="473"/>
                </a:lnTo>
                <a:lnTo>
                  <a:pt x="525" y="429"/>
                </a:lnTo>
                <a:lnTo>
                  <a:pt x="545" y="429"/>
                </a:lnTo>
                <a:lnTo>
                  <a:pt x="595" y="360"/>
                </a:lnTo>
                <a:lnTo>
                  <a:pt x="692" y="360"/>
                </a:lnTo>
                <a:lnTo>
                  <a:pt x="612" y="473"/>
                </a:lnTo>
                <a:close/>
                <a:moveTo>
                  <a:pt x="610" y="338"/>
                </a:moveTo>
                <a:lnTo>
                  <a:pt x="681" y="338"/>
                </a:lnTo>
                <a:lnTo>
                  <a:pt x="699" y="294"/>
                </a:lnTo>
                <a:lnTo>
                  <a:pt x="687" y="294"/>
                </a:lnTo>
                <a:lnTo>
                  <a:pt x="659" y="240"/>
                </a:lnTo>
                <a:lnTo>
                  <a:pt x="563" y="240"/>
                </a:lnTo>
                <a:lnTo>
                  <a:pt x="610" y="338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6"/>
          <p:cNvSpPr>
            <a:spLocks noEditPoints="1"/>
          </p:cNvSpPr>
          <p:nvPr/>
        </p:nvSpPr>
        <p:spPr bwMode="auto">
          <a:xfrm>
            <a:off x="1343026" y="612649"/>
            <a:ext cx="930275" cy="158750"/>
          </a:xfrm>
          <a:custGeom>
            <a:avLst/>
            <a:gdLst>
              <a:gd name="T0" fmla="*/ 23 w 1184"/>
              <a:gd name="T1" fmla="*/ 145 h 202"/>
              <a:gd name="T2" fmla="*/ 77 w 1184"/>
              <a:gd name="T3" fmla="*/ 19 h 202"/>
              <a:gd name="T4" fmla="*/ 140 w 1184"/>
              <a:gd name="T5" fmla="*/ 0 h 202"/>
              <a:gd name="T6" fmla="*/ 14 w 1184"/>
              <a:gd name="T7" fmla="*/ 52 h 202"/>
              <a:gd name="T8" fmla="*/ 58 w 1184"/>
              <a:gd name="T9" fmla="*/ 202 h 202"/>
              <a:gd name="T10" fmla="*/ 122 w 1184"/>
              <a:gd name="T11" fmla="*/ 182 h 202"/>
              <a:gd name="T12" fmla="*/ 240 w 1184"/>
              <a:gd name="T13" fmla="*/ 182 h 202"/>
              <a:gd name="T14" fmla="*/ 172 w 1184"/>
              <a:gd name="T15" fmla="*/ 170 h 202"/>
              <a:gd name="T16" fmla="*/ 200 w 1184"/>
              <a:gd name="T17" fmla="*/ 19 h 202"/>
              <a:gd name="T18" fmla="*/ 267 w 1184"/>
              <a:gd name="T19" fmla="*/ 34 h 202"/>
              <a:gd name="T20" fmla="*/ 240 w 1184"/>
              <a:gd name="T21" fmla="*/ 182 h 202"/>
              <a:gd name="T22" fmla="*/ 152 w 1184"/>
              <a:gd name="T23" fmla="*/ 178 h 202"/>
              <a:gd name="T24" fmla="*/ 250 w 1184"/>
              <a:gd name="T25" fmla="*/ 202 h 202"/>
              <a:gd name="T26" fmla="*/ 289 w 1184"/>
              <a:gd name="T27" fmla="*/ 21 h 202"/>
              <a:gd name="T28" fmla="*/ 191 w 1184"/>
              <a:gd name="T29" fmla="*/ 0 h 202"/>
              <a:gd name="T30" fmla="*/ 419 w 1184"/>
              <a:gd name="T31" fmla="*/ 202 h 202"/>
              <a:gd name="T32" fmla="*/ 418 w 1184"/>
              <a:gd name="T33" fmla="*/ 0 h 202"/>
              <a:gd name="T34" fmla="*/ 323 w 1184"/>
              <a:gd name="T35" fmla="*/ 21 h 202"/>
              <a:gd name="T36" fmla="*/ 397 w 1184"/>
              <a:gd name="T37" fmla="*/ 202 h 202"/>
              <a:gd name="T38" fmla="*/ 321 w 1184"/>
              <a:gd name="T39" fmla="*/ 33 h 202"/>
              <a:gd name="T40" fmla="*/ 325 w 1184"/>
              <a:gd name="T41" fmla="*/ 202 h 202"/>
              <a:gd name="T42" fmla="*/ 321 w 1184"/>
              <a:gd name="T43" fmla="*/ 33 h 202"/>
              <a:gd name="T44" fmla="*/ 545 w 1184"/>
              <a:gd name="T45" fmla="*/ 19 h 202"/>
              <a:gd name="T46" fmla="*/ 596 w 1184"/>
              <a:gd name="T47" fmla="*/ 0 h 202"/>
              <a:gd name="T48" fmla="*/ 473 w 1184"/>
              <a:gd name="T49" fmla="*/ 19 h 202"/>
              <a:gd name="T50" fmla="*/ 505 w 1184"/>
              <a:gd name="T51" fmla="*/ 202 h 202"/>
              <a:gd name="T52" fmla="*/ 713 w 1184"/>
              <a:gd name="T53" fmla="*/ 91 h 202"/>
              <a:gd name="T54" fmla="*/ 641 w 1184"/>
              <a:gd name="T55" fmla="*/ 111 h 202"/>
              <a:gd name="T56" fmla="*/ 713 w 1184"/>
              <a:gd name="T57" fmla="*/ 91 h 202"/>
              <a:gd name="T58" fmla="*/ 638 w 1184"/>
              <a:gd name="T59" fmla="*/ 19 h 202"/>
              <a:gd name="T60" fmla="*/ 742 w 1184"/>
              <a:gd name="T61" fmla="*/ 0 h 202"/>
              <a:gd name="T62" fmla="*/ 619 w 1184"/>
              <a:gd name="T63" fmla="*/ 19 h 202"/>
              <a:gd name="T64" fmla="*/ 618 w 1184"/>
              <a:gd name="T65" fmla="*/ 202 h 202"/>
              <a:gd name="T66" fmla="*/ 722 w 1184"/>
              <a:gd name="T67" fmla="*/ 182 h 202"/>
              <a:gd name="T68" fmla="*/ 861 w 1184"/>
              <a:gd name="T69" fmla="*/ 202 h 202"/>
              <a:gd name="T70" fmla="*/ 860 w 1184"/>
              <a:gd name="T71" fmla="*/ 0 h 202"/>
              <a:gd name="T72" fmla="*/ 764 w 1184"/>
              <a:gd name="T73" fmla="*/ 21 h 202"/>
              <a:gd name="T74" fmla="*/ 839 w 1184"/>
              <a:gd name="T75" fmla="*/ 202 h 202"/>
              <a:gd name="T76" fmla="*/ 763 w 1184"/>
              <a:gd name="T77" fmla="*/ 33 h 202"/>
              <a:gd name="T78" fmla="*/ 767 w 1184"/>
              <a:gd name="T79" fmla="*/ 202 h 202"/>
              <a:gd name="T80" fmla="*/ 763 w 1184"/>
              <a:gd name="T81" fmla="*/ 33 h 202"/>
              <a:gd name="T82" fmla="*/ 987 w 1184"/>
              <a:gd name="T83" fmla="*/ 19 h 202"/>
              <a:gd name="T84" fmla="*/ 1037 w 1184"/>
              <a:gd name="T85" fmla="*/ 0 h 202"/>
              <a:gd name="T86" fmla="*/ 914 w 1184"/>
              <a:gd name="T87" fmla="*/ 19 h 202"/>
              <a:gd name="T88" fmla="*/ 947 w 1184"/>
              <a:gd name="T89" fmla="*/ 202 h 202"/>
              <a:gd name="T90" fmla="*/ 1103 w 1184"/>
              <a:gd name="T91" fmla="*/ 182 h 202"/>
              <a:gd name="T92" fmla="*/ 1041 w 1184"/>
              <a:gd name="T93" fmla="*/ 202 h 202"/>
              <a:gd name="T94" fmla="*/ 1168 w 1184"/>
              <a:gd name="T95" fmla="*/ 149 h 202"/>
              <a:gd name="T96" fmla="*/ 1100 w 1184"/>
              <a:gd name="T97" fmla="*/ 81 h 202"/>
              <a:gd name="T98" fmla="*/ 1121 w 1184"/>
              <a:gd name="T99" fmla="*/ 19 h 202"/>
              <a:gd name="T100" fmla="*/ 1184 w 1184"/>
              <a:gd name="T101" fmla="*/ 0 h 202"/>
              <a:gd name="T102" fmla="*/ 1057 w 1184"/>
              <a:gd name="T103" fmla="*/ 52 h 202"/>
              <a:gd name="T104" fmla="*/ 1125 w 1184"/>
              <a:gd name="T105" fmla="*/ 118 h 202"/>
              <a:gd name="T106" fmla="*/ 1103 w 1184"/>
              <a:gd name="T107" fmla="*/ 18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4" h="202">
                <a:moveTo>
                  <a:pt x="60" y="182"/>
                </a:moveTo>
                <a:cubicBezTo>
                  <a:pt x="33" y="182"/>
                  <a:pt x="21" y="170"/>
                  <a:pt x="23" y="145"/>
                </a:cubicBezTo>
                <a:lnTo>
                  <a:pt x="33" y="53"/>
                </a:lnTo>
                <a:cubicBezTo>
                  <a:pt x="36" y="30"/>
                  <a:pt x="50" y="19"/>
                  <a:pt x="77" y="19"/>
                </a:cubicBezTo>
                <a:lnTo>
                  <a:pt x="138" y="19"/>
                </a:lnTo>
                <a:lnTo>
                  <a:pt x="140" y="0"/>
                </a:lnTo>
                <a:lnTo>
                  <a:pt x="80" y="0"/>
                </a:lnTo>
                <a:cubicBezTo>
                  <a:pt x="40" y="0"/>
                  <a:pt x="18" y="17"/>
                  <a:pt x="14" y="52"/>
                </a:cubicBezTo>
                <a:lnTo>
                  <a:pt x="3" y="150"/>
                </a:lnTo>
                <a:cubicBezTo>
                  <a:pt x="0" y="185"/>
                  <a:pt x="18" y="202"/>
                  <a:pt x="58" y="202"/>
                </a:cubicBezTo>
                <a:lnTo>
                  <a:pt x="120" y="202"/>
                </a:lnTo>
                <a:lnTo>
                  <a:pt x="122" y="182"/>
                </a:lnTo>
                <a:lnTo>
                  <a:pt x="60" y="182"/>
                </a:lnTo>
                <a:close/>
                <a:moveTo>
                  <a:pt x="240" y="182"/>
                </a:moveTo>
                <a:lnTo>
                  <a:pt x="183" y="182"/>
                </a:lnTo>
                <a:cubicBezTo>
                  <a:pt x="175" y="182"/>
                  <a:pt x="171" y="178"/>
                  <a:pt x="172" y="170"/>
                </a:cubicBezTo>
                <a:lnTo>
                  <a:pt x="187" y="33"/>
                </a:lnTo>
                <a:cubicBezTo>
                  <a:pt x="188" y="23"/>
                  <a:pt x="192" y="19"/>
                  <a:pt x="200" y="19"/>
                </a:cubicBezTo>
                <a:lnTo>
                  <a:pt x="257" y="19"/>
                </a:lnTo>
                <a:cubicBezTo>
                  <a:pt x="265" y="19"/>
                  <a:pt x="269" y="24"/>
                  <a:pt x="267" y="34"/>
                </a:cubicBezTo>
                <a:lnTo>
                  <a:pt x="253" y="169"/>
                </a:lnTo>
                <a:cubicBezTo>
                  <a:pt x="252" y="178"/>
                  <a:pt x="248" y="182"/>
                  <a:pt x="240" y="182"/>
                </a:cubicBezTo>
                <a:close/>
                <a:moveTo>
                  <a:pt x="168" y="22"/>
                </a:moveTo>
                <a:lnTo>
                  <a:pt x="152" y="178"/>
                </a:lnTo>
                <a:cubicBezTo>
                  <a:pt x="150" y="194"/>
                  <a:pt x="156" y="202"/>
                  <a:pt x="171" y="202"/>
                </a:cubicBezTo>
                <a:lnTo>
                  <a:pt x="250" y="202"/>
                </a:lnTo>
                <a:cubicBezTo>
                  <a:pt x="263" y="202"/>
                  <a:pt x="271" y="195"/>
                  <a:pt x="272" y="181"/>
                </a:cubicBezTo>
                <a:lnTo>
                  <a:pt x="289" y="21"/>
                </a:lnTo>
                <a:cubicBezTo>
                  <a:pt x="289" y="9"/>
                  <a:pt x="283" y="1"/>
                  <a:pt x="270" y="0"/>
                </a:cubicBezTo>
                <a:lnTo>
                  <a:pt x="191" y="0"/>
                </a:lnTo>
                <a:cubicBezTo>
                  <a:pt x="177" y="0"/>
                  <a:pt x="170" y="7"/>
                  <a:pt x="168" y="22"/>
                </a:cubicBezTo>
                <a:close/>
                <a:moveTo>
                  <a:pt x="419" y="202"/>
                </a:moveTo>
                <a:lnTo>
                  <a:pt x="438" y="21"/>
                </a:lnTo>
                <a:cubicBezTo>
                  <a:pt x="440" y="7"/>
                  <a:pt x="433" y="0"/>
                  <a:pt x="418" y="0"/>
                </a:cubicBezTo>
                <a:lnTo>
                  <a:pt x="325" y="0"/>
                </a:lnTo>
                <a:lnTo>
                  <a:pt x="323" y="21"/>
                </a:lnTo>
                <a:lnTo>
                  <a:pt x="417" y="21"/>
                </a:lnTo>
                <a:lnTo>
                  <a:pt x="397" y="202"/>
                </a:lnTo>
                <a:lnTo>
                  <a:pt x="419" y="202"/>
                </a:lnTo>
                <a:close/>
                <a:moveTo>
                  <a:pt x="321" y="33"/>
                </a:moveTo>
                <a:lnTo>
                  <a:pt x="303" y="202"/>
                </a:lnTo>
                <a:lnTo>
                  <a:pt x="325" y="202"/>
                </a:lnTo>
                <a:lnTo>
                  <a:pt x="344" y="33"/>
                </a:lnTo>
                <a:lnTo>
                  <a:pt x="321" y="33"/>
                </a:lnTo>
                <a:close/>
                <a:moveTo>
                  <a:pt x="525" y="202"/>
                </a:moveTo>
                <a:lnTo>
                  <a:pt x="545" y="19"/>
                </a:lnTo>
                <a:lnTo>
                  <a:pt x="594" y="19"/>
                </a:lnTo>
                <a:lnTo>
                  <a:pt x="596" y="0"/>
                </a:lnTo>
                <a:lnTo>
                  <a:pt x="475" y="0"/>
                </a:lnTo>
                <a:lnTo>
                  <a:pt x="473" y="19"/>
                </a:lnTo>
                <a:lnTo>
                  <a:pt x="525" y="19"/>
                </a:lnTo>
                <a:lnTo>
                  <a:pt x="505" y="202"/>
                </a:lnTo>
                <a:lnTo>
                  <a:pt x="525" y="202"/>
                </a:lnTo>
                <a:close/>
                <a:moveTo>
                  <a:pt x="713" y="91"/>
                </a:moveTo>
                <a:lnTo>
                  <a:pt x="643" y="91"/>
                </a:lnTo>
                <a:lnTo>
                  <a:pt x="641" y="111"/>
                </a:lnTo>
                <a:lnTo>
                  <a:pt x="711" y="111"/>
                </a:lnTo>
                <a:lnTo>
                  <a:pt x="713" y="91"/>
                </a:lnTo>
                <a:close/>
                <a:moveTo>
                  <a:pt x="621" y="182"/>
                </a:moveTo>
                <a:lnTo>
                  <a:pt x="638" y="19"/>
                </a:lnTo>
                <a:lnTo>
                  <a:pt x="740" y="19"/>
                </a:lnTo>
                <a:lnTo>
                  <a:pt x="742" y="0"/>
                </a:lnTo>
                <a:lnTo>
                  <a:pt x="640" y="0"/>
                </a:lnTo>
                <a:cubicBezTo>
                  <a:pt x="627" y="0"/>
                  <a:pt x="620" y="6"/>
                  <a:pt x="619" y="19"/>
                </a:cubicBezTo>
                <a:lnTo>
                  <a:pt x="601" y="183"/>
                </a:lnTo>
                <a:cubicBezTo>
                  <a:pt x="600" y="196"/>
                  <a:pt x="606" y="202"/>
                  <a:pt x="618" y="202"/>
                </a:cubicBezTo>
                <a:lnTo>
                  <a:pt x="720" y="202"/>
                </a:lnTo>
                <a:lnTo>
                  <a:pt x="722" y="182"/>
                </a:lnTo>
                <a:lnTo>
                  <a:pt x="621" y="182"/>
                </a:lnTo>
                <a:close/>
                <a:moveTo>
                  <a:pt x="861" y="202"/>
                </a:moveTo>
                <a:lnTo>
                  <a:pt x="880" y="21"/>
                </a:lnTo>
                <a:cubicBezTo>
                  <a:pt x="882" y="7"/>
                  <a:pt x="875" y="0"/>
                  <a:pt x="860" y="0"/>
                </a:cubicBezTo>
                <a:lnTo>
                  <a:pt x="767" y="0"/>
                </a:lnTo>
                <a:lnTo>
                  <a:pt x="764" y="21"/>
                </a:lnTo>
                <a:lnTo>
                  <a:pt x="859" y="21"/>
                </a:lnTo>
                <a:lnTo>
                  <a:pt x="839" y="202"/>
                </a:lnTo>
                <a:lnTo>
                  <a:pt x="861" y="202"/>
                </a:lnTo>
                <a:close/>
                <a:moveTo>
                  <a:pt x="763" y="33"/>
                </a:moveTo>
                <a:lnTo>
                  <a:pt x="745" y="202"/>
                </a:lnTo>
                <a:lnTo>
                  <a:pt x="767" y="202"/>
                </a:lnTo>
                <a:lnTo>
                  <a:pt x="785" y="33"/>
                </a:lnTo>
                <a:lnTo>
                  <a:pt x="763" y="33"/>
                </a:lnTo>
                <a:close/>
                <a:moveTo>
                  <a:pt x="967" y="202"/>
                </a:moveTo>
                <a:lnTo>
                  <a:pt x="987" y="19"/>
                </a:lnTo>
                <a:lnTo>
                  <a:pt x="1035" y="19"/>
                </a:lnTo>
                <a:lnTo>
                  <a:pt x="1037" y="0"/>
                </a:lnTo>
                <a:lnTo>
                  <a:pt x="917" y="0"/>
                </a:lnTo>
                <a:lnTo>
                  <a:pt x="914" y="19"/>
                </a:lnTo>
                <a:lnTo>
                  <a:pt x="966" y="19"/>
                </a:lnTo>
                <a:lnTo>
                  <a:pt x="947" y="202"/>
                </a:lnTo>
                <a:lnTo>
                  <a:pt x="967" y="202"/>
                </a:lnTo>
                <a:close/>
                <a:moveTo>
                  <a:pt x="1103" y="182"/>
                </a:moveTo>
                <a:lnTo>
                  <a:pt x="1043" y="182"/>
                </a:lnTo>
                <a:lnTo>
                  <a:pt x="1041" y="202"/>
                </a:lnTo>
                <a:lnTo>
                  <a:pt x="1102" y="202"/>
                </a:lnTo>
                <a:cubicBezTo>
                  <a:pt x="1142" y="202"/>
                  <a:pt x="1164" y="185"/>
                  <a:pt x="1168" y="149"/>
                </a:cubicBezTo>
                <a:cubicBezTo>
                  <a:pt x="1170" y="127"/>
                  <a:pt x="1162" y="112"/>
                  <a:pt x="1145" y="104"/>
                </a:cubicBezTo>
                <a:lnTo>
                  <a:pt x="1100" y="81"/>
                </a:lnTo>
                <a:cubicBezTo>
                  <a:pt x="1083" y="73"/>
                  <a:pt x="1075" y="64"/>
                  <a:pt x="1076" y="53"/>
                </a:cubicBezTo>
                <a:cubicBezTo>
                  <a:pt x="1079" y="30"/>
                  <a:pt x="1094" y="19"/>
                  <a:pt x="1121" y="19"/>
                </a:cubicBezTo>
                <a:lnTo>
                  <a:pt x="1182" y="19"/>
                </a:lnTo>
                <a:lnTo>
                  <a:pt x="1184" y="0"/>
                </a:lnTo>
                <a:lnTo>
                  <a:pt x="1123" y="0"/>
                </a:lnTo>
                <a:cubicBezTo>
                  <a:pt x="1083" y="0"/>
                  <a:pt x="1061" y="17"/>
                  <a:pt x="1057" y="52"/>
                </a:cubicBezTo>
                <a:cubicBezTo>
                  <a:pt x="1056" y="69"/>
                  <a:pt x="1063" y="83"/>
                  <a:pt x="1079" y="95"/>
                </a:cubicBezTo>
                <a:cubicBezTo>
                  <a:pt x="1086" y="98"/>
                  <a:pt x="1102" y="106"/>
                  <a:pt x="1125" y="118"/>
                </a:cubicBezTo>
                <a:cubicBezTo>
                  <a:pt x="1141" y="127"/>
                  <a:pt x="1149" y="136"/>
                  <a:pt x="1148" y="146"/>
                </a:cubicBezTo>
                <a:cubicBezTo>
                  <a:pt x="1145" y="170"/>
                  <a:pt x="1130" y="182"/>
                  <a:pt x="1103" y="182"/>
                </a:cubicBez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980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431">
        <p15:prstTrans prst="pageCurlDouble"/>
      </p:transition>
    </mc:Choice>
    <mc:Fallback xmlns="">
      <p:transition spd="slow" advTm="6431">
        <p:fade/>
      </p:transition>
    </mc:Fallback>
  </mc:AlternateContent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985813" y="1157760"/>
            <a:ext cx="1776412" cy="1770063"/>
            <a:chOff x="741" y="702"/>
            <a:chExt cx="1119" cy="1115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741" y="702"/>
              <a:ext cx="1119" cy="1115"/>
            </a:xfrm>
            <a:custGeom>
              <a:avLst/>
              <a:gdLst>
                <a:gd name="T0" fmla="*/ 405 w 2323"/>
                <a:gd name="T1" fmla="*/ 431 h 2315"/>
                <a:gd name="T2" fmla="*/ 1897 w 2323"/>
                <a:gd name="T3" fmla="*/ 405 h 2315"/>
                <a:gd name="T4" fmla="*/ 2019 w 2323"/>
                <a:gd name="T5" fmla="*/ 1783 h 2315"/>
                <a:gd name="T6" fmla="*/ 2066 w 2323"/>
                <a:gd name="T7" fmla="*/ 1926 h 2315"/>
                <a:gd name="T8" fmla="*/ 2119 w 2323"/>
                <a:gd name="T9" fmla="*/ 2086 h 2315"/>
                <a:gd name="T10" fmla="*/ 1957 w 2323"/>
                <a:gd name="T11" fmla="*/ 2039 h 2315"/>
                <a:gd name="T12" fmla="*/ 1813 w 2323"/>
                <a:gd name="T13" fmla="*/ 1997 h 2315"/>
                <a:gd name="T14" fmla="*/ 431 w 2323"/>
                <a:gd name="T15" fmla="*/ 1924 h 2315"/>
                <a:gd name="T16" fmla="*/ 405 w 2323"/>
                <a:gd name="T17" fmla="*/ 431 h 2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3" h="2315">
                  <a:moveTo>
                    <a:pt x="405" y="431"/>
                  </a:moveTo>
                  <a:cubicBezTo>
                    <a:pt x="810" y="12"/>
                    <a:pt x="1478" y="0"/>
                    <a:pt x="1897" y="405"/>
                  </a:cubicBezTo>
                  <a:cubicBezTo>
                    <a:pt x="2280" y="775"/>
                    <a:pt x="2323" y="1364"/>
                    <a:pt x="2019" y="1783"/>
                  </a:cubicBezTo>
                  <a:lnTo>
                    <a:pt x="2066" y="1926"/>
                  </a:lnTo>
                  <a:lnTo>
                    <a:pt x="2119" y="2086"/>
                  </a:lnTo>
                  <a:lnTo>
                    <a:pt x="1957" y="2039"/>
                  </a:lnTo>
                  <a:lnTo>
                    <a:pt x="1813" y="1997"/>
                  </a:lnTo>
                  <a:cubicBezTo>
                    <a:pt x="1405" y="2315"/>
                    <a:pt x="815" y="2293"/>
                    <a:pt x="431" y="1924"/>
                  </a:cubicBezTo>
                  <a:cubicBezTo>
                    <a:pt x="12" y="1519"/>
                    <a:pt x="0" y="851"/>
                    <a:pt x="405" y="431"/>
                  </a:cubicBezTo>
                  <a:close/>
                </a:path>
              </a:pathLst>
            </a:custGeom>
            <a:solidFill>
              <a:srgbClr val="E26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66" y="727"/>
              <a:ext cx="1071" cy="1067"/>
            </a:xfrm>
            <a:custGeom>
              <a:avLst/>
              <a:gdLst>
                <a:gd name="T0" fmla="*/ 1992 w 2222"/>
                <a:gd name="T1" fmla="*/ 1961 h 2214"/>
                <a:gd name="T2" fmla="*/ 1913 w 2222"/>
                <a:gd name="T3" fmla="*/ 1722 h 2214"/>
                <a:gd name="T4" fmla="*/ 1927 w 2222"/>
                <a:gd name="T5" fmla="*/ 1702 h 2214"/>
                <a:gd name="T6" fmla="*/ 1811 w 2222"/>
                <a:gd name="T7" fmla="*/ 387 h 2214"/>
                <a:gd name="T8" fmla="*/ 387 w 2222"/>
                <a:gd name="T9" fmla="*/ 412 h 2214"/>
                <a:gd name="T10" fmla="*/ 412 w 2222"/>
                <a:gd name="T11" fmla="*/ 1836 h 2214"/>
                <a:gd name="T12" fmla="*/ 1731 w 2222"/>
                <a:gd name="T13" fmla="*/ 1906 h 2214"/>
                <a:gd name="T14" fmla="*/ 1750 w 2222"/>
                <a:gd name="T15" fmla="*/ 1891 h 2214"/>
                <a:gd name="T16" fmla="*/ 1992 w 2222"/>
                <a:gd name="T17" fmla="*/ 1961 h 2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2" h="2214">
                  <a:moveTo>
                    <a:pt x="1992" y="1961"/>
                  </a:moveTo>
                  <a:lnTo>
                    <a:pt x="1913" y="1722"/>
                  </a:lnTo>
                  <a:lnTo>
                    <a:pt x="1927" y="1702"/>
                  </a:lnTo>
                  <a:cubicBezTo>
                    <a:pt x="2222" y="1297"/>
                    <a:pt x="2172" y="735"/>
                    <a:pt x="1811" y="387"/>
                  </a:cubicBezTo>
                  <a:cubicBezTo>
                    <a:pt x="1411" y="0"/>
                    <a:pt x="773" y="12"/>
                    <a:pt x="387" y="412"/>
                  </a:cubicBezTo>
                  <a:cubicBezTo>
                    <a:pt x="0" y="812"/>
                    <a:pt x="12" y="1450"/>
                    <a:pt x="412" y="1836"/>
                  </a:cubicBezTo>
                  <a:cubicBezTo>
                    <a:pt x="772" y="2184"/>
                    <a:pt x="1336" y="2214"/>
                    <a:pt x="1731" y="1906"/>
                  </a:cubicBezTo>
                  <a:lnTo>
                    <a:pt x="1750" y="1891"/>
                  </a:lnTo>
                  <a:lnTo>
                    <a:pt x="1992" y="1961"/>
                  </a:lnTo>
                  <a:close/>
                </a:path>
              </a:pathLst>
            </a:custGeom>
            <a:noFill/>
            <a:ln w="15875" cap="flat">
              <a:solidFill>
                <a:srgbClr val="FEFEF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TextBox 58"/>
          <p:cNvSpPr txBox="1"/>
          <p:nvPr/>
        </p:nvSpPr>
        <p:spPr>
          <a:xfrm>
            <a:off x="1466484" y="1379467"/>
            <a:ext cx="8178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accent2"/>
                </a:solidFill>
                <a:latin typeface="+mj-ea"/>
                <a:ea typeface="+mj-ea"/>
              </a:rPr>
              <a:t>1</a:t>
            </a:r>
            <a:endParaRPr lang="zh-CN" altLang="en-US" sz="80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985813" y="3028012"/>
            <a:ext cx="6257156" cy="1107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latin typeface="微软雅黑"/>
                <a:ea typeface="微软雅黑"/>
              </a:defRPr>
            </a:lvl1pPr>
          </a:lstStyle>
          <a:p>
            <a:r>
              <a:rPr lang="zh-CN" altLang="en-US" sz="6599" dirty="0"/>
              <a:t>前阶段</a:t>
            </a:r>
            <a:r>
              <a:rPr lang="zh-CN" altLang="zh-CN" sz="6599" dirty="0"/>
              <a:t>工作</a:t>
            </a:r>
            <a:r>
              <a:rPr lang="zh-CN" altLang="en-US" sz="6599" dirty="0"/>
              <a:t>亮点</a:t>
            </a:r>
          </a:p>
        </p:txBody>
      </p:sp>
      <p:sp>
        <p:nvSpPr>
          <p:cNvPr id="34" name="Freeform 21"/>
          <p:cNvSpPr>
            <a:spLocks noEditPoints="1"/>
          </p:cNvSpPr>
          <p:nvPr/>
        </p:nvSpPr>
        <p:spPr bwMode="auto">
          <a:xfrm>
            <a:off x="1144459" y="4177383"/>
            <a:ext cx="266665" cy="268253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accent1"/>
              </a:solidFill>
            </a:endParaRPr>
          </a:p>
        </p:txBody>
      </p:sp>
      <p:sp>
        <p:nvSpPr>
          <p:cNvPr id="35" name="TextBox 28"/>
          <p:cNvSpPr txBox="1"/>
          <p:nvPr/>
        </p:nvSpPr>
        <p:spPr>
          <a:xfrm>
            <a:off x="1439778" y="4126868"/>
            <a:ext cx="2276365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关键词一：追梦圆梦</a:t>
            </a:r>
          </a:p>
        </p:txBody>
      </p:sp>
      <p:sp>
        <p:nvSpPr>
          <p:cNvPr id="36" name="Freeform 21"/>
          <p:cNvSpPr>
            <a:spLocks noEditPoints="1"/>
          </p:cNvSpPr>
          <p:nvPr/>
        </p:nvSpPr>
        <p:spPr bwMode="auto">
          <a:xfrm>
            <a:off x="3930433" y="4177383"/>
            <a:ext cx="266665" cy="268253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accent1"/>
              </a:solidFill>
            </a:endParaRPr>
          </a:p>
        </p:txBody>
      </p:sp>
      <p:sp>
        <p:nvSpPr>
          <p:cNvPr id="37" name="TextBox 44"/>
          <p:cNvSpPr txBox="1"/>
          <p:nvPr/>
        </p:nvSpPr>
        <p:spPr>
          <a:xfrm>
            <a:off x="4225752" y="4126868"/>
            <a:ext cx="2276365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关键词二：跨越发展</a:t>
            </a:r>
          </a:p>
        </p:txBody>
      </p:sp>
      <p:sp>
        <p:nvSpPr>
          <p:cNvPr id="38" name="Freeform 21"/>
          <p:cNvSpPr>
            <a:spLocks noEditPoints="1"/>
          </p:cNvSpPr>
          <p:nvPr/>
        </p:nvSpPr>
        <p:spPr bwMode="auto">
          <a:xfrm>
            <a:off x="1144459" y="4545825"/>
            <a:ext cx="266665" cy="268253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accent1"/>
              </a:solidFill>
            </a:endParaRPr>
          </a:p>
        </p:txBody>
      </p:sp>
      <p:sp>
        <p:nvSpPr>
          <p:cNvPr id="39" name="TextBox 46"/>
          <p:cNvSpPr txBox="1"/>
          <p:nvPr/>
        </p:nvSpPr>
        <p:spPr>
          <a:xfrm>
            <a:off x="1439778" y="4495309"/>
            <a:ext cx="2276365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关键词三：精细管理</a:t>
            </a:r>
          </a:p>
        </p:txBody>
      </p:sp>
    </p:spTree>
    <p:extLst>
      <p:ext uri="{BB962C8B-B14F-4D97-AF65-F5344CB8AC3E}">
        <p14:creationId xmlns:p14="http://schemas.microsoft.com/office/powerpoint/2010/main" val="2819226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106">
        <p15:prstTrans prst="pageCurlDouble"/>
      </p:transition>
    </mc:Choice>
    <mc:Fallback xmlns="">
      <p:transition spd="slow" advTm="6106">
        <p:fade/>
      </p:transition>
    </mc:Fallback>
  </mc:AlternateContent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651096" y="268281"/>
            <a:ext cx="3648894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zh-CN" altLang="en-US" b="0" dirty="0">
                <a:solidFill>
                  <a:schemeClr val="accent1"/>
                </a:solidFill>
              </a:rPr>
              <a:t>关键词一：</a:t>
            </a:r>
            <a:r>
              <a:rPr lang="zh-CN" altLang="en-US" dirty="0">
                <a:solidFill>
                  <a:schemeClr val="accent1"/>
                </a:solidFill>
              </a:rPr>
              <a:t>追梦圆梦</a:t>
            </a:r>
          </a:p>
        </p:txBody>
      </p:sp>
      <p:sp>
        <p:nvSpPr>
          <p:cNvPr id="30" name="Freeform 6"/>
          <p:cNvSpPr>
            <a:spLocks/>
          </p:cNvSpPr>
          <p:nvPr/>
        </p:nvSpPr>
        <p:spPr bwMode="auto">
          <a:xfrm>
            <a:off x="6994136" y="1722154"/>
            <a:ext cx="2308142" cy="2753806"/>
          </a:xfrm>
          <a:custGeom>
            <a:avLst/>
            <a:gdLst>
              <a:gd name="T0" fmla="*/ 2932 w 5863"/>
              <a:gd name="T1" fmla="*/ 0 h 6999"/>
              <a:gd name="T2" fmla="*/ 5863 w 5863"/>
              <a:gd name="T3" fmla="*/ 2932 h 6999"/>
              <a:gd name="T4" fmla="*/ 5450 w 5863"/>
              <a:gd name="T5" fmla="*/ 4434 h 6999"/>
              <a:gd name="T6" fmla="*/ 2932 w 5863"/>
              <a:gd name="T7" fmla="*/ 6999 h 6999"/>
              <a:gd name="T8" fmla="*/ 414 w 5863"/>
              <a:gd name="T9" fmla="*/ 4434 h 6999"/>
              <a:gd name="T10" fmla="*/ 0 w 5863"/>
              <a:gd name="T11" fmla="*/ 2932 h 6999"/>
              <a:gd name="T12" fmla="*/ 2932 w 5863"/>
              <a:gd name="T13" fmla="*/ 0 h 6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863" h="6999">
                <a:moveTo>
                  <a:pt x="2932" y="0"/>
                </a:moveTo>
                <a:cubicBezTo>
                  <a:pt x="4550" y="0"/>
                  <a:pt x="5863" y="1313"/>
                  <a:pt x="5863" y="2932"/>
                </a:cubicBezTo>
                <a:cubicBezTo>
                  <a:pt x="5863" y="3480"/>
                  <a:pt x="5712" y="3994"/>
                  <a:pt x="5450" y="4434"/>
                </a:cubicBezTo>
                <a:cubicBezTo>
                  <a:pt x="5201" y="4840"/>
                  <a:pt x="3807" y="6359"/>
                  <a:pt x="2932" y="6999"/>
                </a:cubicBezTo>
                <a:cubicBezTo>
                  <a:pt x="2056" y="6359"/>
                  <a:pt x="663" y="4840"/>
                  <a:pt x="414" y="4434"/>
                </a:cubicBezTo>
                <a:cubicBezTo>
                  <a:pt x="151" y="3994"/>
                  <a:pt x="0" y="3480"/>
                  <a:pt x="0" y="2932"/>
                </a:cubicBezTo>
                <a:cubicBezTo>
                  <a:pt x="0" y="1313"/>
                  <a:pt x="1313" y="0"/>
                  <a:pt x="2932" y="0"/>
                </a:cubicBezTo>
                <a:close/>
              </a:path>
            </a:pathLst>
          </a:custGeom>
          <a:solidFill>
            <a:schemeClr val="bg2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6"/>
          <p:cNvSpPr>
            <a:spLocks/>
          </p:cNvSpPr>
          <p:nvPr/>
        </p:nvSpPr>
        <p:spPr bwMode="auto">
          <a:xfrm>
            <a:off x="2477332" y="1998397"/>
            <a:ext cx="2063411" cy="2461824"/>
          </a:xfrm>
          <a:custGeom>
            <a:avLst/>
            <a:gdLst>
              <a:gd name="T0" fmla="*/ 2932 w 5863"/>
              <a:gd name="T1" fmla="*/ 0 h 6999"/>
              <a:gd name="T2" fmla="*/ 5863 w 5863"/>
              <a:gd name="T3" fmla="*/ 2932 h 6999"/>
              <a:gd name="T4" fmla="*/ 5450 w 5863"/>
              <a:gd name="T5" fmla="*/ 4434 h 6999"/>
              <a:gd name="T6" fmla="*/ 2932 w 5863"/>
              <a:gd name="T7" fmla="*/ 6999 h 6999"/>
              <a:gd name="T8" fmla="*/ 414 w 5863"/>
              <a:gd name="T9" fmla="*/ 4434 h 6999"/>
              <a:gd name="T10" fmla="*/ 0 w 5863"/>
              <a:gd name="T11" fmla="*/ 2932 h 6999"/>
              <a:gd name="T12" fmla="*/ 2932 w 5863"/>
              <a:gd name="T13" fmla="*/ 0 h 6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863" h="6999">
                <a:moveTo>
                  <a:pt x="2932" y="0"/>
                </a:moveTo>
                <a:cubicBezTo>
                  <a:pt x="4550" y="0"/>
                  <a:pt x="5863" y="1313"/>
                  <a:pt x="5863" y="2932"/>
                </a:cubicBezTo>
                <a:cubicBezTo>
                  <a:pt x="5863" y="3480"/>
                  <a:pt x="5712" y="3994"/>
                  <a:pt x="5450" y="4434"/>
                </a:cubicBezTo>
                <a:cubicBezTo>
                  <a:pt x="5201" y="4840"/>
                  <a:pt x="3807" y="6359"/>
                  <a:pt x="2932" y="6999"/>
                </a:cubicBezTo>
                <a:cubicBezTo>
                  <a:pt x="2056" y="6359"/>
                  <a:pt x="663" y="4840"/>
                  <a:pt x="414" y="4434"/>
                </a:cubicBezTo>
                <a:cubicBezTo>
                  <a:pt x="151" y="3994"/>
                  <a:pt x="0" y="3480"/>
                  <a:pt x="0" y="2932"/>
                </a:cubicBezTo>
                <a:cubicBezTo>
                  <a:pt x="0" y="1313"/>
                  <a:pt x="1313" y="0"/>
                  <a:pt x="2932" y="0"/>
                </a:cubicBezTo>
                <a:close/>
              </a:path>
            </a:pathLst>
          </a:custGeom>
          <a:solidFill>
            <a:schemeClr val="tx1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TextBox 8"/>
          <p:cNvSpPr txBox="1"/>
          <p:nvPr/>
        </p:nvSpPr>
        <p:spPr>
          <a:xfrm>
            <a:off x="2981707" y="2287652"/>
            <a:ext cx="1045414" cy="40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追梦</a:t>
            </a:r>
          </a:p>
        </p:txBody>
      </p:sp>
      <p:sp>
        <p:nvSpPr>
          <p:cNvPr id="36" name="Freeform 5"/>
          <p:cNvSpPr>
            <a:spLocks/>
          </p:cNvSpPr>
          <p:nvPr/>
        </p:nvSpPr>
        <p:spPr bwMode="auto">
          <a:xfrm rot="21277868">
            <a:off x="4679194" y="2137266"/>
            <a:ext cx="2303536" cy="381768"/>
          </a:xfrm>
          <a:custGeom>
            <a:avLst/>
            <a:gdLst>
              <a:gd name="T0" fmla="*/ 0 w 3011"/>
              <a:gd name="T1" fmla="*/ 1039 h 1039"/>
              <a:gd name="T2" fmla="*/ 3011 w 3011"/>
              <a:gd name="T3" fmla="*/ 0 h 1039"/>
              <a:gd name="connsiteX0" fmla="*/ 0 w 10000"/>
              <a:gd name="connsiteY0" fmla="*/ 10000 h 10000"/>
              <a:gd name="connsiteX1" fmla="*/ 10000 w 10000"/>
              <a:gd name="connsiteY1" fmla="*/ 0 h 10000"/>
              <a:gd name="connsiteX0" fmla="*/ 0 w 10000"/>
              <a:gd name="connsiteY0" fmla="*/ 10000 h 10000"/>
              <a:gd name="connsiteX1" fmla="*/ 10000 w 10000"/>
              <a:gd name="connsiteY1" fmla="*/ 0 h 10000"/>
              <a:gd name="connsiteX0" fmla="*/ 0 w 10000"/>
              <a:gd name="connsiteY0" fmla="*/ 10324 h 10324"/>
              <a:gd name="connsiteX1" fmla="*/ 10000 w 10000"/>
              <a:gd name="connsiteY1" fmla="*/ 324 h 10324"/>
              <a:gd name="connsiteX0" fmla="*/ 0 w 10000"/>
              <a:gd name="connsiteY0" fmla="*/ 10375 h 10375"/>
              <a:gd name="connsiteX1" fmla="*/ 10000 w 10000"/>
              <a:gd name="connsiteY1" fmla="*/ 375 h 10375"/>
              <a:gd name="connsiteX0" fmla="*/ 0 w 10000"/>
              <a:gd name="connsiteY0" fmla="*/ 10830 h 10830"/>
              <a:gd name="connsiteX1" fmla="*/ 10000 w 10000"/>
              <a:gd name="connsiteY1" fmla="*/ 830 h 1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10830">
                <a:moveTo>
                  <a:pt x="0" y="10830"/>
                </a:moveTo>
                <a:cubicBezTo>
                  <a:pt x="2673" y="1386"/>
                  <a:pt x="6376" y="-1659"/>
                  <a:pt x="10000" y="830"/>
                </a:cubicBezTo>
              </a:path>
            </a:pathLst>
          </a:custGeom>
          <a:noFill/>
          <a:ln w="12700" cap="flat">
            <a:solidFill>
              <a:schemeClr val="accent1"/>
            </a:solidFill>
            <a:prstDash val="dash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/>
          </a:p>
        </p:txBody>
      </p:sp>
      <p:sp>
        <p:nvSpPr>
          <p:cNvPr id="37" name="文本框 36"/>
          <p:cNvSpPr txBox="1"/>
          <p:nvPr/>
        </p:nvSpPr>
        <p:spPr>
          <a:xfrm>
            <a:off x="4798691" y="1537699"/>
            <a:ext cx="1792245" cy="5846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Lifeline JL" panose="00000400000000000000" pitchFamily="2" charset="0"/>
                <a:ea typeface="+mj-ea"/>
              </a:rPr>
              <a:t>完成</a:t>
            </a:r>
            <a:r>
              <a:rPr lang="en-US" altLang="zh-CN" sz="3200" dirty="0">
                <a:solidFill>
                  <a:schemeClr val="bg2"/>
                </a:solidFill>
                <a:latin typeface="Lifeline JL" panose="00000400000000000000" pitchFamily="2" charset="0"/>
                <a:ea typeface="+mj-ea"/>
              </a:rPr>
              <a:t>106.8</a:t>
            </a:r>
            <a:r>
              <a:rPr lang="en-US" altLang="zh-CN" sz="3200" dirty="0">
                <a:solidFill>
                  <a:schemeClr val="accent1"/>
                </a:solidFill>
                <a:latin typeface="Lifeline JL" panose="00000400000000000000" pitchFamily="2" charset="0"/>
                <a:ea typeface="+mj-ea"/>
              </a:rPr>
              <a:t>%</a:t>
            </a:r>
            <a:endParaRPr lang="zh-CN" altLang="en-US" dirty="0">
              <a:solidFill>
                <a:schemeClr val="accent1"/>
              </a:solidFill>
              <a:latin typeface="Lifeline JL" panose="00000400000000000000" pitchFamily="2" charset="0"/>
              <a:ea typeface="+mj-ea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7739501" y="2190513"/>
            <a:ext cx="784530" cy="40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/>
              <a:t>圆梦</a:t>
            </a:r>
          </a:p>
        </p:txBody>
      </p:sp>
      <p:sp>
        <p:nvSpPr>
          <p:cNvPr id="22" name="矩形 21"/>
          <p:cNvSpPr/>
          <p:nvPr/>
        </p:nvSpPr>
        <p:spPr>
          <a:xfrm>
            <a:off x="2956935" y="2526256"/>
            <a:ext cx="1112660" cy="11078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599" kern="100" dirty="0">
                <a:solidFill>
                  <a:schemeClr val="accent2"/>
                </a:solidFill>
                <a:latin typeface="Lifeline JL" panose="00000400000000000000" pitchFamily="2" charset="0"/>
                <a:ea typeface="+mj-ea"/>
                <a:cs typeface="仿宋" panose="02010609060101010101" pitchFamily="49" charset="-122"/>
              </a:rPr>
              <a:t>23</a:t>
            </a:r>
          </a:p>
        </p:txBody>
      </p:sp>
      <p:sp>
        <p:nvSpPr>
          <p:cNvPr id="21" name="矩形 20"/>
          <p:cNvSpPr/>
          <p:nvPr/>
        </p:nvSpPr>
        <p:spPr>
          <a:xfrm>
            <a:off x="3286975" y="3548013"/>
            <a:ext cx="492379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dirty="0">
                <a:solidFill>
                  <a:schemeClr val="accent2"/>
                </a:solidFill>
                <a:latin typeface="+mj-ea"/>
                <a:ea typeface="+mj-ea"/>
              </a:rPr>
              <a:t>亿</a:t>
            </a:r>
            <a:endParaRPr lang="zh-CN" altLang="en-US" sz="24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123892" y="2498290"/>
            <a:ext cx="2048692" cy="101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999" kern="100" dirty="0">
                <a:solidFill>
                  <a:schemeClr val="accent2"/>
                </a:solidFill>
                <a:latin typeface="Lifeline JL" panose="00000400000000000000" pitchFamily="2" charset="0"/>
                <a:ea typeface="+mj-ea"/>
                <a:cs typeface="仿宋" panose="02010609060101010101" pitchFamily="49" charset="-122"/>
              </a:rPr>
              <a:t>24.58</a:t>
            </a:r>
          </a:p>
        </p:txBody>
      </p:sp>
      <p:sp>
        <p:nvSpPr>
          <p:cNvPr id="26" name="矩形 25"/>
          <p:cNvSpPr/>
          <p:nvPr/>
        </p:nvSpPr>
        <p:spPr>
          <a:xfrm>
            <a:off x="7943888" y="3439606"/>
            <a:ext cx="492379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dirty="0">
                <a:solidFill>
                  <a:schemeClr val="accent2"/>
                </a:solidFill>
                <a:latin typeface="+mj-ea"/>
                <a:ea typeface="+mj-ea"/>
              </a:rPr>
              <a:t>亿</a:t>
            </a:r>
            <a:endParaRPr lang="zh-CN" altLang="en-US" sz="24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1390943" y="4796974"/>
            <a:ext cx="9695573" cy="1399274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46" name="矩形 45"/>
          <p:cNvSpPr/>
          <p:nvPr/>
        </p:nvSpPr>
        <p:spPr bwMode="auto">
          <a:xfrm>
            <a:off x="1356328" y="4979490"/>
            <a:ext cx="109773" cy="102665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47" name="矩形 46"/>
          <p:cNvSpPr/>
          <p:nvPr/>
        </p:nvSpPr>
        <p:spPr bwMode="auto">
          <a:xfrm>
            <a:off x="11036502" y="4979490"/>
            <a:ext cx="109773" cy="102665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1696105" y="4968182"/>
            <a:ext cx="8995828" cy="10155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382232" algn="just">
              <a:spcAft>
                <a:spcPts val="0"/>
              </a:spcAft>
            </a:pPr>
            <a:r>
              <a:rPr lang="zh-CN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紧紧围绕</a:t>
            </a:r>
            <a:r>
              <a:rPr lang="zh-CN" altLang="en-US" sz="2000" kern="100" dirty="0">
                <a:solidFill>
                  <a:schemeClr val="accent1"/>
                </a:solidFill>
                <a:latin typeface="+mj-ea"/>
                <a:ea typeface="+mj-ea"/>
              </a:rPr>
              <a:t>金融业务余额新增的</a:t>
            </a:r>
            <a:r>
              <a:rPr lang="zh-CN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发展重点，确定全市圆梦</a:t>
            </a:r>
            <a:r>
              <a:rPr lang="en-US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20</a:t>
            </a:r>
            <a:r>
              <a:rPr lang="zh-CN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亿、追梦</a:t>
            </a:r>
            <a:r>
              <a:rPr lang="en-US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23</a:t>
            </a:r>
            <a:r>
              <a:rPr lang="zh-CN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亿发展目标，全年新增余额从</a:t>
            </a:r>
            <a:r>
              <a:rPr lang="en-US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10</a:t>
            </a:r>
            <a:r>
              <a:rPr lang="zh-CN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亿平台上升至</a:t>
            </a:r>
            <a:r>
              <a:rPr lang="en-US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20</a:t>
            </a:r>
            <a:r>
              <a:rPr lang="zh-CN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亿平台，达到</a:t>
            </a:r>
            <a:r>
              <a:rPr lang="en-US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24.58</a:t>
            </a:r>
            <a:r>
              <a:rPr lang="zh-CN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亿元；新增综合资产从</a:t>
            </a:r>
            <a:r>
              <a:rPr lang="en-US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20</a:t>
            </a:r>
            <a:r>
              <a:rPr lang="zh-CN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亿平台上升至</a:t>
            </a:r>
            <a:r>
              <a:rPr lang="en-US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30</a:t>
            </a:r>
            <a:r>
              <a:rPr lang="zh-CN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亿平台，达到</a:t>
            </a:r>
            <a:r>
              <a:rPr lang="en-US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31.11</a:t>
            </a:r>
            <a:r>
              <a:rPr lang="zh-CN" altLang="zh-CN" sz="2000" kern="100" dirty="0">
                <a:solidFill>
                  <a:schemeClr val="accent1"/>
                </a:solidFill>
                <a:latin typeface="+mj-ea"/>
                <a:ea typeface="+mj-ea"/>
              </a:rPr>
              <a:t>亿元。</a:t>
            </a:r>
          </a:p>
        </p:txBody>
      </p:sp>
      <p:sp>
        <p:nvSpPr>
          <p:cNvPr id="19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22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Tm="10724">
        <p15:prstTrans prst="wind"/>
      </p:transition>
    </mc:Choice>
    <mc:Fallback xmlns="">
      <p:transition spd="slow" advTm="10724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727623" y="302756"/>
            <a:ext cx="3648894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zh-CN" altLang="en-US" b="0" dirty="0">
                <a:solidFill>
                  <a:schemeClr val="accent1"/>
                </a:solidFill>
              </a:rPr>
              <a:t>关键词二：</a:t>
            </a:r>
            <a:r>
              <a:rPr lang="zh-CN" altLang="en-US" dirty="0">
                <a:solidFill>
                  <a:schemeClr val="accent1"/>
                </a:solidFill>
              </a:rPr>
              <a:t>跨越发展</a:t>
            </a:r>
          </a:p>
        </p:txBody>
      </p:sp>
      <p:sp>
        <p:nvSpPr>
          <p:cNvPr id="18" name="对话气泡: 圆角矩形 17"/>
          <p:cNvSpPr/>
          <p:nvPr/>
        </p:nvSpPr>
        <p:spPr bwMode="auto">
          <a:xfrm>
            <a:off x="917779" y="2447577"/>
            <a:ext cx="2355513" cy="1160832"/>
          </a:xfrm>
          <a:prstGeom prst="wedgeRoundRectCallout">
            <a:avLst>
              <a:gd name="adj1" fmla="val 57766"/>
              <a:gd name="adj2" fmla="val 21393"/>
              <a:gd name="adj3" fmla="val 16667"/>
            </a:avLst>
          </a:prstGeom>
          <a:solidFill>
            <a:schemeClr val="bg2"/>
          </a:solidFill>
          <a:ln w="38100">
            <a:solidFill>
              <a:schemeClr val="accent2"/>
            </a:solidFill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7"/>
          <p:cNvSpPr/>
          <p:nvPr/>
        </p:nvSpPr>
        <p:spPr bwMode="auto">
          <a:xfrm rot="21146637">
            <a:off x="139226" y="2557954"/>
            <a:ext cx="6615845" cy="3139105"/>
          </a:xfrm>
          <a:custGeom>
            <a:avLst/>
            <a:gdLst>
              <a:gd name="T0" fmla="*/ 0 w 1296"/>
              <a:gd name="T1" fmla="*/ 421 h 439"/>
              <a:gd name="T2" fmla="*/ 61 w 1296"/>
              <a:gd name="T3" fmla="*/ 427 h 439"/>
              <a:gd name="T4" fmla="*/ 221 w 1296"/>
              <a:gd name="T5" fmla="*/ 433 h 439"/>
              <a:gd name="T6" fmla="*/ 447 w 1296"/>
              <a:gd name="T7" fmla="*/ 422 h 439"/>
              <a:gd name="T8" fmla="*/ 573 w 1296"/>
              <a:gd name="T9" fmla="*/ 404 h 439"/>
              <a:gd name="T10" fmla="*/ 702 w 1296"/>
              <a:gd name="T11" fmla="*/ 377 h 439"/>
              <a:gd name="T12" fmla="*/ 828 w 1296"/>
              <a:gd name="T13" fmla="*/ 338 h 439"/>
              <a:gd name="T14" fmla="*/ 944 w 1296"/>
              <a:gd name="T15" fmla="*/ 288 h 439"/>
              <a:gd name="T16" fmla="*/ 1047 w 1296"/>
              <a:gd name="T17" fmla="*/ 229 h 439"/>
              <a:gd name="T18" fmla="*/ 1131 w 1296"/>
              <a:gd name="T19" fmla="*/ 165 h 439"/>
              <a:gd name="T20" fmla="*/ 1195 w 1296"/>
              <a:gd name="T21" fmla="*/ 102 h 439"/>
              <a:gd name="T22" fmla="*/ 1219 w 1296"/>
              <a:gd name="T23" fmla="*/ 74 h 439"/>
              <a:gd name="T24" fmla="*/ 1239 w 1296"/>
              <a:gd name="T25" fmla="*/ 50 h 439"/>
              <a:gd name="T26" fmla="*/ 1253 w 1296"/>
              <a:gd name="T27" fmla="*/ 29 h 439"/>
              <a:gd name="T28" fmla="*/ 1264 w 1296"/>
              <a:gd name="T29" fmla="*/ 13 h 439"/>
              <a:gd name="T30" fmla="*/ 1272 w 1296"/>
              <a:gd name="T31" fmla="*/ 0 h 439"/>
              <a:gd name="T32" fmla="*/ 1296 w 1296"/>
              <a:gd name="T33" fmla="*/ 16 h 439"/>
              <a:gd name="T34" fmla="*/ 1287 w 1296"/>
              <a:gd name="T35" fmla="*/ 29 h 439"/>
              <a:gd name="T36" fmla="*/ 1276 w 1296"/>
              <a:gd name="T37" fmla="*/ 45 h 439"/>
              <a:gd name="T38" fmla="*/ 1260 w 1296"/>
              <a:gd name="T39" fmla="*/ 66 h 439"/>
              <a:gd name="T40" fmla="*/ 1239 w 1296"/>
              <a:gd name="T41" fmla="*/ 91 h 439"/>
              <a:gd name="T42" fmla="*/ 1213 w 1296"/>
              <a:gd name="T43" fmla="*/ 120 h 439"/>
              <a:gd name="T44" fmla="*/ 1146 w 1296"/>
              <a:gd name="T45" fmla="*/ 183 h 439"/>
              <a:gd name="T46" fmla="*/ 1058 w 1296"/>
              <a:gd name="T47" fmla="*/ 247 h 439"/>
              <a:gd name="T48" fmla="*/ 953 w 1296"/>
              <a:gd name="T49" fmla="*/ 305 h 439"/>
              <a:gd name="T50" fmla="*/ 833 w 1296"/>
              <a:gd name="T51" fmla="*/ 354 h 439"/>
              <a:gd name="T52" fmla="*/ 706 w 1296"/>
              <a:gd name="T53" fmla="*/ 390 h 439"/>
              <a:gd name="T54" fmla="*/ 575 w 1296"/>
              <a:gd name="T55" fmla="*/ 415 h 439"/>
              <a:gd name="T56" fmla="*/ 448 w 1296"/>
              <a:gd name="T57" fmla="*/ 430 h 439"/>
              <a:gd name="T58" fmla="*/ 221 w 1296"/>
              <a:gd name="T59" fmla="*/ 437 h 439"/>
              <a:gd name="T60" fmla="*/ 60 w 1296"/>
              <a:gd name="T61" fmla="*/ 428 h 439"/>
              <a:gd name="T62" fmla="*/ 0 w 1296"/>
              <a:gd name="T63" fmla="*/ 421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96" h="439">
                <a:moveTo>
                  <a:pt x="0" y="421"/>
                </a:moveTo>
                <a:cubicBezTo>
                  <a:pt x="0" y="421"/>
                  <a:pt x="22" y="424"/>
                  <a:pt x="61" y="427"/>
                </a:cubicBezTo>
                <a:cubicBezTo>
                  <a:pt x="99" y="430"/>
                  <a:pt x="154" y="433"/>
                  <a:pt x="221" y="433"/>
                </a:cubicBezTo>
                <a:cubicBezTo>
                  <a:pt x="287" y="433"/>
                  <a:pt x="365" y="430"/>
                  <a:pt x="447" y="422"/>
                </a:cubicBezTo>
                <a:cubicBezTo>
                  <a:pt x="488" y="417"/>
                  <a:pt x="531" y="412"/>
                  <a:pt x="573" y="404"/>
                </a:cubicBezTo>
                <a:cubicBezTo>
                  <a:pt x="616" y="397"/>
                  <a:pt x="660" y="388"/>
                  <a:pt x="702" y="377"/>
                </a:cubicBezTo>
                <a:cubicBezTo>
                  <a:pt x="745" y="366"/>
                  <a:pt x="787" y="353"/>
                  <a:pt x="828" y="338"/>
                </a:cubicBezTo>
                <a:cubicBezTo>
                  <a:pt x="868" y="323"/>
                  <a:pt x="907" y="306"/>
                  <a:pt x="944" y="288"/>
                </a:cubicBezTo>
                <a:cubicBezTo>
                  <a:pt x="981" y="269"/>
                  <a:pt x="1015" y="249"/>
                  <a:pt x="1047" y="229"/>
                </a:cubicBezTo>
                <a:cubicBezTo>
                  <a:pt x="1078" y="208"/>
                  <a:pt x="1106" y="186"/>
                  <a:pt x="1131" y="165"/>
                </a:cubicBezTo>
                <a:cubicBezTo>
                  <a:pt x="1156" y="143"/>
                  <a:pt x="1177" y="122"/>
                  <a:pt x="1195" y="102"/>
                </a:cubicBezTo>
                <a:cubicBezTo>
                  <a:pt x="1204" y="93"/>
                  <a:pt x="1212" y="83"/>
                  <a:pt x="1219" y="74"/>
                </a:cubicBezTo>
                <a:cubicBezTo>
                  <a:pt x="1226" y="65"/>
                  <a:pt x="1233" y="57"/>
                  <a:pt x="1239" y="50"/>
                </a:cubicBezTo>
                <a:cubicBezTo>
                  <a:pt x="1244" y="42"/>
                  <a:pt x="1249" y="35"/>
                  <a:pt x="1253" y="29"/>
                </a:cubicBezTo>
                <a:cubicBezTo>
                  <a:pt x="1258" y="23"/>
                  <a:pt x="1261" y="18"/>
                  <a:pt x="1264" y="13"/>
                </a:cubicBezTo>
                <a:cubicBezTo>
                  <a:pt x="1270" y="5"/>
                  <a:pt x="1272" y="0"/>
                  <a:pt x="1272" y="0"/>
                </a:cubicBezTo>
                <a:cubicBezTo>
                  <a:pt x="1296" y="16"/>
                  <a:pt x="1296" y="16"/>
                  <a:pt x="1296" y="16"/>
                </a:cubicBezTo>
                <a:cubicBezTo>
                  <a:pt x="1296" y="16"/>
                  <a:pt x="1293" y="20"/>
                  <a:pt x="1287" y="29"/>
                </a:cubicBezTo>
                <a:cubicBezTo>
                  <a:pt x="1284" y="33"/>
                  <a:pt x="1280" y="39"/>
                  <a:pt x="1276" y="45"/>
                </a:cubicBezTo>
                <a:cubicBezTo>
                  <a:pt x="1271" y="51"/>
                  <a:pt x="1266" y="58"/>
                  <a:pt x="1260" y="66"/>
                </a:cubicBezTo>
                <a:cubicBezTo>
                  <a:pt x="1254" y="73"/>
                  <a:pt x="1247" y="82"/>
                  <a:pt x="1239" y="91"/>
                </a:cubicBezTo>
                <a:cubicBezTo>
                  <a:pt x="1231" y="100"/>
                  <a:pt x="1223" y="110"/>
                  <a:pt x="1213" y="120"/>
                </a:cubicBezTo>
                <a:cubicBezTo>
                  <a:pt x="1195" y="140"/>
                  <a:pt x="1172" y="161"/>
                  <a:pt x="1146" y="183"/>
                </a:cubicBezTo>
                <a:cubicBezTo>
                  <a:pt x="1120" y="204"/>
                  <a:pt x="1091" y="226"/>
                  <a:pt x="1058" y="247"/>
                </a:cubicBezTo>
                <a:cubicBezTo>
                  <a:pt x="1026" y="267"/>
                  <a:pt x="990" y="287"/>
                  <a:pt x="953" y="305"/>
                </a:cubicBezTo>
                <a:cubicBezTo>
                  <a:pt x="915" y="323"/>
                  <a:pt x="875" y="339"/>
                  <a:pt x="833" y="354"/>
                </a:cubicBezTo>
                <a:cubicBezTo>
                  <a:pt x="792" y="368"/>
                  <a:pt x="749" y="380"/>
                  <a:pt x="706" y="390"/>
                </a:cubicBezTo>
                <a:cubicBezTo>
                  <a:pt x="662" y="401"/>
                  <a:pt x="619" y="409"/>
                  <a:pt x="575" y="415"/>
                </a:cubicBezTo>
                <a:cubicBezTo>
                  <a:pt x="532" y="422"/>
                  <a:pt x="489" y="427"/>
                  <a:pt x="448" y="430"/>
                </a:cubicBezTo>
                <a:cubicBezTo>
                  <a:pt x="365" y="437"/>
                  <a:pt x="287" y="439"/>
                  <a:pt x="221" y="437"/>
                </a:cubicBezTo>
                <a:cubicBezTo>
                  <a:pt x="154" y="436"/>
                  <a:pt x="99" y="432"/>
                  <a:pt x="60" y="428"/>
                </a:cubicBezTo>
                <a:cubicBezTo>
                  <a:pt x="22" y="424"/>
                  <a:pt x="0" y="421"/>
                  <a:pt x="0" y="421"/>
                </a:cubicBezTo>
              </a:path>
            </a:pathLst>
          </a:custGeom>
          <a:solidFill>
            <a:schemeClr val="accent2">
              <a:lumMod val="85000"/>
            </a:schemeClr>
          </a:solidFill>
          <a:ln>
            <a:noFill/>
          </a:ln>
        </p:spPr>
        <p:txBody>
          <a:bodyPr vert="horz" wrap="square" lIns="91428" tIns="45714" rIns="91428" bIns="45714" numCol="1" anchor="t" anchorCtr="0" compatLnSpc="1"/>
          <a:lstStyle/>
          <a:p>
            <a:pPr defTabSz="9143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1382">
            <a:off x="6265781" y="697613"/>
            <a:ext cx="721715" cy="2319402"/>
          </a:xfrm>
          <a:prstGeom prst="rect">
            <a:avLst/>
          </a:prstGeom>
        </p:spPr>
      </p:pic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4257753" y="4833653"/>
            <a:ext cx="237528" cy="237528"/>
          </a:xfrm>
          <a:prstGeom prst="ellipse">
            <a:avLst/>
          </a:prstGeom>
          <a:solidFill>
            <a:schemeClr val="tx1"/>
          </a:solidFill>
          <a:ln w="28575" cap="flat">
            <a:solidFill>
              <a:schemeClr val="accent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Oval 10"/>
          <p:cNvSpPr>
            <a:spLocks noChangeArrowheads="1"/>
          </p:cNvSpPr>
          <p:nvPr/>
        </p:nvSpPr>
        <p:spPr bwMode="auto">
          <a:xfrm>
            <a:off x="5207302" y="4004423"/>
            <a:ext cx="249979" cy="252046"/>
          </a:xfrm>
          <a:prstGeom prst="ellipse">
            <a:avLst/>
          </a:prstGeom>
          <a:solidFill>
            <a:schemeClr val="tx1"/>
          </a:solidFill>
          <a:ln w="28575" cap="flat">
            <a:solidFill>
              <a:schemeClr val="accent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Oval 12"/>
          <p:cNvSpPr>
            <a:spLocks noChangeArrowheads="1"/>
          </p:cNvSpPr>
          <p:nvPr/>
        </p:nvSpPr>
        <p:spPr bwMode="auto">
          <a:xfrm>
            <a:off x="5864630" y="3090142"/>
            <a:ext cx="284207" cy="284208"/>
          </a:xfrm>
          <a:prstGeom prst="ellipse">
            <a:avLst/>
          </a:prstGeom>
          <a:solidFill>
            <a:schemeClr val="tx1"/>
          </a:solidFill>
          <a:ln w="28575" cap="flat">
            <a:solidFill>
              <a:schemeClr val="accent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Oval 8"/>
          <p:cNvSpPr>
            <a:spLocks noChangeArrowheads="1"/>
          </p:cNvSpPr>
          <p:nvPr/>
        </p:nvSpPr>
        <p:spPr bwMode="auto">
          <a:xfrm>
            <a:off x="2752796" y="5557311"/>
            <a:ext cx="205634" cy="205634"/>
          </a:xfrm>
          <a:prstGeom prst="ellipse">
            <a:avLst/>
          </a:prstGeom>
          <a:solidFill>
            <a:schemeClr val="tx1"/>
          </a:solidFill>
          <a:ln w="28575" cap="flat">
            <a:solidFill>
              <a:schemeClr val="accent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3168692" y="5619670"/>
            <a:ext cx="7753598" cy="58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pPr algn="just"/>
            <a:r>
              <a:rPr lang="zh-CN" altLang="en-US" dirty="0">
                <a:solidFill>
                  <a:schemeClr val="accent1"/>
                </a:solidFill>
              </a:rPr>
              <a:t>坚决贯彻省公司工作要求，</a:t>
            </a:r>
            <a:r>
              <a:rPr lang="zh-CN" altLang="zh-CN" dirty="0">
                <a:solidFill>
                  <a:schemeClr val="accent1"/>
                </a:solidFill>
              </a:rPr>
              <a:t>以“转型、对标、三互”为抓手，落实“四个常态化”工作要求</a:t>
            </a:r>
            <a:r>
              <a:rPr lang="zh-CN" altLang="en-US" dirty="0">
                <a:solidFill>
                  <a:schemeClr val="accent1"/>
                </a:solidFill>
              </a:rPr>
              <a:t>。</a:t>
            </a:r>
          </a:p>
        </p:txBody>
      </p:sp>
      <p:sp>
        <p:nvSpPr>
          <p:cNvPr id="26" name="矩形: 圆角 25"/>
          <p:cNvSpPr/>
          <p:nvPr/>
        </p:nvSpPr>
        <p:spPr bwMode="auto">
          <a:xfrm>
            <a:off x="1198885" y="5178119"/>
            <a:ext cx="1615656" cy="39335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28575">
            <a:solidFill>
              <a:schemeClr val="accent2"/>
            </a:solidFill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452787" y="5190153"/>
            <a:ext cx="1107852" cy="3692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latin typeface="+mj-ea"/>
                <a:ea typeface="+mj-ea"/>
              </a:rPr>
              <a:t>目标坚定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594915" y="4917484"/>
            <a:ext cx="6567868" cy="58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zh-CN" kern="100" dirty="0">
                <a:solidFill>
                  <a:schemeClr val="accent1"/>
                </a:solidFill>
              </a:rPr>
              <a:t>全年实现业务收入</a:t>
            </a:r>
            <a:r>
              <a:rPr lang="en-US" altLang="zh-CN" kern="100" dirty="0">
                <a:solidFill>
                  <a:schemeClr val="accent1"/>
                </a:solidFill>
              </a:rPr>
              <a:t>26207</a:t>
            </a:r>
            <a:r>
              <a:rPr lang="zh-CN" altLang="zh-CN" kern="100" dirty="0">
                <a:solidFill>
                  <a:schemeClr val="accent1"/>
                </a:solidFill>
              </a:rPr>
              <a:t>万元，完成省分公司预算（</a:t>
            </a:r>
            <a:r>
              <a:rPr lang="en-US" altLang="zh-CN" kern="100" dirty="0">
                <a:solidFill>
                  <a:schemeClr val="accent1"/>
                </a:solidFill>
              </a:rPr>
              <a:t>23845</a:t>
            </a:r>
            <a:r>
              <a:rPr lang="zh-CN" altLang="zh-CN" kern="100" dirty="0">
                <a:solidFill>
                  <a:schemeClr val="accent1"/>
                </a:solidFill>
              </a:rPr>
              <a:t>万元）的</a:t>
            </a:r>
            <a:r>
              <a:rPr lang="en-US" altLang="zh-CN" b="1" kern="100" dirty="0">
                <a:solidFill>
                  <a:schemeClr val="accent1"/>
                </a:solidFill>
              </a:rPr>
              <a:t>109.91</a:t>
            </a:r>
            <a:r>
              <a:rPr lang="en-US" altLang="zh-CN" kern="100" dirty="0">
                <a:solidFill>
                  <a:schemeClr val="accent1"/>
                </a:solidFill>
              </a:rPr>
              <a:t>%</a:t>
            </a:r>
            <a:r>
              <a:rPr lang="zh-CN" altLang="en-US" kern="100" dirty="0">
                <a:solidFill>
                  <a:schemeClr val="accent1"/>
                </a:solidFill>
              </a:rPr>
              <a:t>。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547701" y="4026975"/>
            <a:ext cx="5615082" cy="58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kern="100" dirty="0">
                <a:solidFill>
                  <a:schemeClr val="accent1"/>
                </a:solidFill>
              </a:rPr>
              <a:t>重点考核业务收入</a:t>
            </a:r>
            <a:r>
              <a:rPr lang="en-US" altLang="zh-CN" kern="100" dirty="0">
                <a:solidFill>
                  <a:schemeClr val="accent1"/>
                </a:solidFill>
              </a:rPr>
              <a:t>23000</a:t>
            </a:r>
            <a:r>
              <a:rPr lang="zh-CN" altLang="en-US" kern="100" dirty="0">
                <a:solidFill>
                  <a:schemeClr val="accent1"/>
                </a:solidFill>
              </a:rPr>
              <a:t>万，</a:t>
            </a:r>
            <a:r>
              <a:rPr lang="zh-CN" altLang="zh-CN" kern="100" dirty="0">
                <a:solidFill>
                  <a:schemeClr val="accent1"/>
                </a:solidFill>
              </a:rPr>
              <a:t>增幅</a:t>
            </a:r>
            <a:r>
              <a:rPr lang="en-US" altLang="zh-CN" kern="100" dirty="0">
                <a:solidFill>
                  <a:schemeClr val="accent1"/>
                </a:solidFill>
              </a:rPr>
              <a:t>18.63%</a:t>
            </a:r>
            <a:r>
              <a:rPr lang="zh-CN" altLang="zh-CN" kern="100" dirty="0">
                <a:solidFill>
                  <a:schemeClr val="accent1"/>
                </a:solidFill>
              </a:rPr>
              <a:t>，进度、增幅双双位列全省</a:t>
            </a:r>
            <a:r>
              <a:rPr lang="zh-CN" altLang="zh-CN" b="1" kern="100" dirty="0">
                <a:solidFill>
                  <a:schemeClr val="accent1"/>
                </a:solidFill>
              </a:rPr>
              <a:t>第</a:t>
            </a:r>
            <a:r>
              <a:rPr lang="en-US" altLang="zh-CN" b="1" kern="100" dirty="0">
                <a:solidFill>
                  <a:schemeClr val="accent1"/>
                </a:solidFill>
              </a:rPr>
              <a:t>1</a:t>
            </a:r>
            <a:r>
              <a:rPr lang="zh-CN" altLang="zh-CN" b="1" kern="100" dirty="0">
                <a:solidFill>
                  <a:schemeClr val="accent1"/>
                </a:solidFill>
              </a:rPr>
              <a:t>位</a:t>
            </a:r>
            <a:r>
              <a:rPr lang="zh-CN" altLang="en-US" kern="100" dirty="0">
                <a:solidFill>
                  <a:schemeClr val="accent1"/>
                </a:solidFill>
              </a:rPr>
              <a:t>。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291883" y="3082000"/>
            <a:ext cx="4870900" cy="58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kern="100" dirty="0">
                <a:solidFill>
                  <a:schemeClr val="accent1"/>
                </a:solidFill>
              </a:rPr>
              <a:t>海西</a:t>
            </a:r>
            <a:r>
              <a:rPr lang="zh-CN" altLang="zh-CN" kern="100" dirty="0">
                <a:solidFill>
                  <a:schemeClr val="accent1"/>
                </a:solidFill>
              </a:rPr>
              <a:t>分公司在</a:t>
            </a:r>
            <a:r>
              <a:rPr lang="zh-CN" altLang="en-US" kern="100" dirty="0">
                <a:solidFill>
                  <a:schemeClr val="accent1"/>
                </a:solidFill>
              </a:rPr>
              <a:t>省公司</a:t>
            </a:r>
            <a:r>
              <a:rPr lang="zh-CN" altLang="zh-CN" kern="100" dirty="0">
                <a:solidFill>
                  <a:schemeClr val="accent1"/>
                </a:solidFill>
              </a:rPr>
              <a:t>农村电商标杆示范县建设中荣获“</a:t>
            </a:r>
            <a:r>
              <a:rPr lang="zh-CN" altLang="zh-CN" b="1" kern="100" dirty="0">
                <a:solidFill>
                  <a:schemeClr val="accent1"/>
                </a:solidFill>
              </a:rPr>
              <a:t>黄金标杆</a:t>
            </a:r>
            <a:r>
              <a:rPr lang="zh-CN" altLang="zh-CN" kern="100" dirty="0">
                <a:solidFill>
                  <a:schemeClr val="accent1"/>
                </a:solidFill>
              </a:rPr>
              <a:t>”称号。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1" name="矩形: 圆角 30"/>
          <p:cNvSpPr/>
          <p:nvPr/>
        </p:nvSpPr>
        <p:spPr bwMode="auto">
          <a:xfrm>
            <a:off x="2676617" y="4518986"/>
            <a:ext cx="1615656" cy="39335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2958430" y="4531020"/>
            <a:ext cx="1107852" cy="3692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zh-CN" altLang="en-US" b="0" dirty="0">
                <a:solidFill>
                  <a:schemeClr val="accent2"/>
                </a:solidFill>
                <a:latin typeface="+mj-ea"/>
                <a:ea typeface="+mj-ea"/>
              </a:rPr>
              <a:t>收入超额</a:t>
            </a:r>
          </a:p>
        </p:txBody>
      </p:sp>
      <p:sp>
        <p:nvSpPr>
          <p:cNvPr id="33" name="矩形: 圆角 32"/>
          <p:cNvSpPr/>
          <p:nvPr/>
        </p:nvSpPr>
        <p:spPr bwMode="auto">
          <a:xfrm>
            <a:off x="3548375" y="3732279"/>
            <a:ext cx="1615656" cy="39335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28575">
            <a:solidFill>
              <a:schemeClr val="accent2"/>
            </a:solidFill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3831415" y="3731331"/>
            <a:ext cx="1107852" cy="3692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zh-CN" altLang="en-US" b="0" dirty="0">
                <a:solidFill>
                  <a:schemeClr val="accent2"/>
                </a:solidFill>
                <a:latin typeface="+mj-ea"/>
                <a:ea typeface="+mj-ea"/>
              </a:rPr>
              <a:t>全省第一</a:t>
            </a:r>
          </a:p>
        </p:txBody>
      </p:sp>
      <p:sp>
        <p:nvSpPr>
          <p:cNvPr id="35" name="矩形: 圆角 34"/>
          <p:cNvSpPr/>
          <p:nvPr/>
        </p:nvSpPr>
        <p:spPr bwMode="auto">
          <a:xfrm>
            <a:off x="4207508" y="2828630"/>
            <a:ext cx="1615656" cy="393354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28575">
            <a:solidFill>
              <a:schemeClr val="accent2"/>
            </a:solidFill>
            <a:round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4493970" y="2840664"/>
            <a:ext cx="1107852" cy="3692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zh-CN" altLang="en-US" b="0" dirty="0">
                <a:solidFill>
                  <a:schemeClr val="accent2"/>
                </a:solidFill>
                <a:latin typeface="+mj-ea"/>
                <a:ea typeface="+mj-ea"/>
              </a:rPr>
              <a:t>黄金标杆</a:t>
            </a:r>
          </a:p>
        </p:txBody>
      </p:sp>
      <p:sp>
        <p:nvSpPr>
          <p:cNvPr id="37" name="TextBox 22"/>
          <p:cNvSpPr txBox="1"/>
          <p:nvPr/>
        </p:nvSpPr>
        <p:spPr>
          <a:xfrm>
            <a:off x="986933" y="2609861"/>
            <a:ext cx="2181759" cy="830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bg1"/>
                </a:solidFill>
                <a:latin typeface="+mn-lt"/>
                <a:ea typeface="+mn-ea"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</a:rPr>
              <a:t>跨越发展</a:t>
            </a:r>
            <a:endParaRPr lang="en-US" altLang="zh-CN" dirty="0">
              <a:solidFill>
                <a:schemeClr val="accent2"/>
              </a:solidFill>
            </a:endParaRPr>
          </a:p>
          <a:p>
            <a:r>
              <a:rPr lang="zh-CN" altLang="en-US" dirty="0">
                <a:solidFill>
                  <a:schemeClr val="accent2"/>
                </a:solidFill>
              </a:rPr>
              <a:t>硕果累累</a:t>
            </a:r>
          </a:p>
        </p:txBody>
      </p:sp>
      <p:sp>
        <p:nvSpPr>
          <p:cNvPr id="39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1" name="直接连接符 40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36493629"/>
      </p:ext>
    </p:extLst>
  </p:cSld>
  <p:clrMapOvr>
    <a:masterClrMapping/>
  </p:clrMapOvr>
  <p:transition spd="slow" advTm="10447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737269" y="321094"/>
            <a:ext cx="3648894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zh-CN" altLang="en-US" b="0" dirty="0">
                <a:solidFill>
                  <a:schemeClr val="accent1"/>
                </a:solidFill>
              </a:rPr>
              <a:t>关键词三：</a:t>
            </a:r>
            <a:r>
              <a:rPr lang="zh-CN" altLang="en-US" dirty="0">
                <a:solidFill>
                  <a:schemeClr val="accent1"/>
                </a:solidFill>
              </a:rPr>
              <a:t>精细管理</a:t>
            </a:r>
          </a:p>
        </p:txBody>
      </p:sp>
      <p:sp>
        <p:nvSpPr>
          <p:cNvPr id="3" name="矩形 2"/>
          <p:cNvSpPr/>
          <p:nvPr/>
        </p:nvSpPr>
        <p:spPr>
          <a:xfrm>
            <a:off x="2204244" y="1068562"/>
            <a:ext cx="6623872" cy="523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2800" kern="100" dirty="0">
                <a:solidFill>
                  <a:srgbClr val="000000"/>
                </a:solidFill>
                <a:latin typeface="+mj-ea"/>
                <a:ea typeface="+mj-ea"/>
              </a:rPr>
              <a:t>关注</a:t>
            </a:r>
            <a:r>
              <a:rPr lang="zh-CN" altLang="en-US" sz="2800" kern="100" dirty="0">
                <a:solidFill>
                  <a:srgbClr val="000000"/>
                </a:solidFill>
                <a:latin typeface="+mj-ea"/>
                <a:ea typeface="+mj-ea"/>
              </a:rPr>
              <a:t>五大</a:t>
            </a:r>
            <a:r>
              <a:rPr lang="zh-CN" altLang="zh-CN" sz="2800" kern="100" dirty="0">
                <a:solidFill>
                  <a:srgbClr val="000000"/>
                </a:solidFill>
                <a:latin typeface="+mj-ea"/>
                <a:ea typeface="+mj-ea"/>
              </a:rPr>
              <a:t>指标，强化管理支撑</a:t>
            </a:r>
            <a:endParaRPr lang="zh-CN" altLang="en-US" sz="2800" kern="1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85176" y="1573225"/>
            <a:ext cx="3262007" cy="400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2000" kern="100" dirty="0">
                <a:solidFill>
                  <a:srgbClr val="000000"/>
                </a:solidFill>
                <a:latin typeface="+mj-ea"/>
                <a:ea typeface="+mj-ea"/>
              </a:rPr>
              <a:t>实现企业效益“三升三降”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23" name="Freeform 6"/>
          <p:cNvSpPr>
            <a:spLocks noEditPoints="1"/>
          </p:cNvSpPr>
          <p:nvPr/>
        </p:nvSpPr>
        <p:spPr bwMode="auto">
          <a:xfrm>
            <a:off x="1140088" y="2296780"/>
            <a:ext cx="1597654" cy="1396748"/>
          </a:xfrm>
          <a:custGeom>
            <a:avLst/>
            <a:gdLst>
              <a:gd name="T0" fmla="*/ 0 w 2205"/>
              <a:gd name="T1" fmla="*/ 1922 h 1922"/>
              <a:gd name="T2" fmla="*/ 0 w 2205"/>
              <a:gd name="T3" fmla="*/ 480 h 1922"/>
              <a:gd name="T4" fmla="*/ 1103 w 2205"/>
              <a:gd name="T5" fmla="*/ 0 h 1922"/>
              <a:gd name="T6" fmla="*/ 2205 w 2205"/>
              <a:gd name="T7" fmla="*/ 480 h 1922"/>
              <a:gd name="T8" fmla="*/ 2205 w 2205"/>
              <a:gd name="T9" fmla="*/ 1922 h 1922"/>
              <a:gd name="T10" fmla="*/ 1103 w 2205"/>
              <a:gd name="T11" fmla="*/ 1441 h 1922"/>
              <a:gd name="T12" fmla="*/ 0 w 2205"/>
              <a:gd name="T13" fmla="*/ 1922 h 1922"/>
              <a:gd name="T14" fmla="*/ 552 w 2205"/>
              <a:gd name="T15" fmla="*/ 1682 h 1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05" h="1922">
                <a:moveTo>
                  <a:pt x="0" y="1922"/>
                </a:moveTo>
                <a:lnTo>
                  <a:pt x="0" y="480"/>
                </a:lnTo>
                <a:lnTo>
                  <a:pt x="1103" y="0"/>
                </a:lnTo>
                <a:lnTo>
                  <a:pt x="2205" y="480"/>
                </a:lnTo>
                <a:lnTo>
                  <a:pt x="2205" y="1922"/>
                </a:lnTo>
                <a:lnTo>
                  <a:pt x="1103" y="1441"/>
                </a:lnTo>
                <a:lnTo>
                  <a:pt x="0" y="1922"/>
                </a:lnTo>
                <a:close/>
                <a:moveTo>
                  <a:pt x="552" y="1682"/>
                </a:moveTo>
              </a:path>
            </a:pathLst>
          </a:custGeom>
          <a:solidFill>
            <a:schemeClr val="tx1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7"/>
          <p:cNvSpPr>
            <a:spLocks noEditPoints="1"/>
          </p:cNvSpPr>
          <p:nvPr/>
        </p:nvSpPr>
        <p:spPr bwMode="auto">
          <a:xfrm>
            <a:off x="1140088" y="3658224"/>
            <a:ext cx="1597654" cy="1399942"/>
          </a:xfrm>
          <a:custGeom>
            <a:avLst/>
            <a:gdLst>
              <a:gd name="T0" fmla="*/ 0 w 2205"/>
              <a:gd name="T1" fmla="*/ 1923 h 1923"/>
              <a:gd name="T2" fmla="*/ 0 w 2205"/>
              <a:gd name="T3" fmla="*/ 481 h 1923"/>
              <a:gd name="T4" fmla="*/ 1103 w 2205"/>
              <a:gd name="T5" fmla="*/ 0 h 1923"/>
              <a:gd name="T6" fmla="*/ 2205 w 2205"/>
              <a:gd name="T7" fmla="*/ 481 h 1923"/>
              <a:gd name="T8" fmla="*/ 2205 w 2205"/>
              <a:gd name="T9" fmla="*/ 1923 h 1923"/>
              <a:gd name="T10" fmla="*/ 1103 w 2205"/>
              <a:gd name="T11" fmla="*/ 1442 h 1923"/>
              <a:gd name="T12" fmla="*/ 0 w 2205"/>
              <a:gd name="T13" fmla="*/ 1923 h 1923"/>
              <a:gd name="T14" fmla="*/ 552 w 2205"/>
              <a:gd name="T15" fmla="*/ 1682 h 1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05" h="1923">
                <a:moveTo>
                  <a:pt x="0" y="1923"/>
                </a:moveTo>
                <a:lnTo>
                  <a:pt x="0" y="481"/>
                </a:lnTo>
                <a:lnTo>
                  <a:pt x="1103" y="0"/>
                </a:lnTo>
                <a:lnTo>
                  <a:pt x="2205" y="481"/>
                </a:lnTo>
                <a:lnTo>
                  <a:pt x="2205" y="1923"/>
                </a:lnTo>
                <a:lnTo>
                  <a:pt x="1103" y="1442"/>
                </a:lnTo>
                <a:lnTo>
                  <a:pt x="0" y="1923"/>
                </a:lnTo>
                <a:close/>
                <a:moveTo>
                  <a:pt x="552" y="1682"/>
                </a:moveTo>
              </a:path>
            </a:pathLst>
          </a:custGeom>
          <a:solidFill>
            <a:schemeClr val="tx1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8"/>
          <p:cNvSpPr>
            <a:spLocks noEditPoints="1"/>
          </p:cNvSpPr>
          <p:nvPr/>
        </p:nvSpPr>
        <p:spPr bwMode="auto">
          <a:xfrm>
            <a:off x="1140088" y="5022862"/>
            <a:ext cx="1597654" cy="1396748"/>
          </a:xfrm>
          <a:custGeom>
            <a:avLst/>
            <a:gdLst>
              <a:gd name="T0" fmla="*/ 0 w 2205"/>
              <a:gd name="T1" fmla="*/ 1923 h 1923"/>
              <a:gd name="T2" fmla="*/ 0 w 2205"/>
              <a:gd name="T3" fmla="*/ 481 h 1923"/>
              <a:gd name="T4" fmla="*/ 1103 w 2205"/>
              <a:gd name="T5" fmla="*/ 0 h 1923"/>
              <a:gd name="T6" fmla="*/ 2205 w 2205"/>
              <a:gd name="T7" fmla="*/ 481 h 1923"/>
              <a:gd name="T8" fmla="*/ 2205 w 2205"/>
              <a:gd name="T9" fmla="*/ 1923 h 1923"/>
              <a:gd name="T10" fmla="*/ 1103 w 2205"/>
              <a:gd name="T11" fmla="*/ 1442 h 1923"/>
              <a:gd name="T12" fmla="*/ 0 w 2205"/>
              <a:gd name="T13" fmla="*/ 1923 h 1923"/>
              <a:gd name="T14" fmla="*/ 552 w 2205"/>
              <a:gd name="T15" fmla="*/ 1683 h 1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05" h="1923">
                <a:moveTo>
                  <a:pt x="0" y="1923"/>
                </a:moveTo>
                <a:lnTo>
                  <a:pt x="0" y="481"/>
                </a:lnTo>
                <a:lnTo>
                  <a:pt x="1103" y="0"/>
                </a:lnTo>
                <a:lnTo>
                  <a:pt x="2205" y="481"/>
                </a:lnTo>
                <a:lnTo>
                  <a:pt x="2205" y="1923"/>
                </a:lnTo>
                <a:lnTo>
                  <a:pt x="1103" y="1442"/>
                </a:lnTo>
                <a:lnTo>
                  <a:pt x="0" y="1923"/>
                </a:lnTo>
                <a:close/>
                <a:moveTo>
                  <a:pt x="552" y="1683"/>
                </a:moveTo>
              </a:path>
            </a:pathLst>
          </a:custGeom>
          <a:solidFill>
            <a:schemeClr val="tx1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9"/>
          <p:cNvSpPr>
            <a:spLocks noEditPoints="1"/>
          </p:cNvSpPr>
          <p:nvPr/>
        </p:nvSpPr>
        <p:spPr bwMode="auto">
          <a:xfrm>
            <a:off x="6892091" y="5022861"/>
            <a:ext cx="1597654" cy="1396748"/>
          </a:xfrm>
          <a:custGeom>
            <a:avLst/>
            <a:gdLst>
              <a:gd name="T0" fmla="*/ 0 w 2205"/>
              <a:gd name="T1" fmla="*/ 0 h 1923"/>
              <a:gd name="T2" fmla="*/ 0 w 2205"/>
              <a:gd name="T3" fmla="*/ 1442 h 1923"/>
              <a:gd name="T4" fmla="*/ 1103 w 2205"/>
              <a:gd name="T5" fmla="*/ 1923 h 1923"/>
              <a:gd name="T6" fmla="*/ 2205 w 2205"/>
              <a:gd name="T7" fmla="*/ 1442 h 1923"/>
              <a:gd name="T8" fmla="*/ 2205 w 2205"/>
              <a:gd name="T9" fmla="*/ 0 h 1923"/>
              <a:gd name="T10" fmla="*/ 1103 w 2205"/>
              <a:gd name="T11" fmla="*/ 481 h 1923"/>
              <a:gd name="T12" fmla="*/ 0 w 2205"/>
              <a:gd name="T13" fmla="*/ 0 h 1923"/>
              <a:gd name="T14" fmla="*/ 552 w 2205"/>
              <a:gd name="T15" fmla="*/ 241 h 1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05" h="1923">
                <a:moveTo>
                  <a:pt x="0" y="0"/>
                </a:moveTo>
                <a:lnTo>
                  <a:pt x="0" y="1442"/>
                </a:lnTo>
                <a:lnTo>
                  <a:pt x="1103" y="1923"/>
                </a:lnTo>
                <a:lnTo>
                  <a:pt x="2205" y="1442"/>
                </a:lnTo>
                <a:lnTo>
                  <a:pt x="2205" y="0"/>
                </a:lnTo>
                <a:lnTo>
                  <a:pt x="1103" y="481"/>
                </a:lnTo>
                <a:lnTo>
                  <a:pt x="0" y="0"/>
                </a:lnTo>
                <a:close/>
                <a:moveTo>
                  <a:pt x="552" y="241"/>
                </a:moveTo>
              </a:path>
            </a:pathLst>
          </a:custGeom>
          <a:solidFill>
            <a:schemeClr val="bg2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10"/>
          <p:cNvSpPr>
            <a:spLocks noEditPoints="1"/>
          </p:cNvSpPr>
          <p:nvPr/>
        </p:nvSpPr>
        <p:spPr bwMode="auto">
          <a:xfrm>
            <a:off x="6892091" y="3659820"/>
            <a:ext cx="1597654" cy="1396748"/>
          </a:xfrm>
          <a:custGeom>
            <a:avLst/>
            <a:gdLst>
              <a:gd name="T0" fmla="*/ 0 w 2205"/>
              <a:gd name="T1" fmla="*/ 0 h 1922"/>
              <a:gd name="T2" fmla="*/ 0 w 2205"/>
              <a:gd name="T3" fmla="*/ 1442 h 1922"/>
              <a:gd name="T4" fmla="*/ 1103 w 2205"/>
              <a:gd name="T5" fmla="*/ 1922 h 1922"/>
              <a:gd name="T6" fmla="*/ 2205 w 2205"/>
              <a:gd name="T7" fmla="*/ 1442 h 1922"/>
              <a:gd name="T8" fmla="*/ 2205 w 2205"/>
              <a:gd name="T9" fmla="*/ 0 h 1922"/>
              <a:gd name="T10" fmla="*/ 1103 w 2205"/>
              <a:gd name="T11" fmla="*/ 480 h 1922"/>
              <a:gd name="T12" fmla="*/ 0 w 2205"/>
              <a:gd name="T13" fmla="*/ 0 h 1922"/>
              <a:gd name="T14" fmla="*/ 552 w 2205"/>
              <a:gd name="T15" fmla="*/ 240 h 1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05" h="1922">
                <a:moveTo>
                  <a:pt x="0" y="0"/>
                </a:moveTo>
                <a:lnTo>
                  <a:pt x="0" y="1442"/>
                </a:lnTo>
                <a:lnTo>
                  <a:pt x="1103" y="1922"/>
                </a:lnTo>
                <a:lnTo>
                  <a:pt x="2205" y="1442"/>
                </a:lnTo>
                <a:lnTo>
                  <a:pt x="2205" y="0"/>
                </a:lnTo>
                <a:lnTo>
                  <a:pt x="1103" y="480"/>
                </a:lnTo>
                <a:lnTo>
                  <a:pt x="0" y="0"/>
                </a:lnTo>
                <a:close/>
                <a:moveTo>
                  <a:pt x="552" y="240"/>
                </a:moveTo>
              </a:path>
            </a:pathLst>
          </a:custGeom>
          <a:solidFill>
            <a:schemeClr val="bg2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1"/>
          <p:cNvSpPr>
            <a:spLocks noEditPoints="1"/>
          </p:cNvSpPr>
          <p:nvPr/>
        </p:nvSpPr>
        <p:spPr bwMode="auto">
          <a:xfrm>
            <a:off x="6892091" y="2296779"/>
            <a:ext cx="1597654" cy="1396748"/>
          </a:xfrm>
          <a:custGeom>
            <a:avLst/>
            <a:gdLst>
              <a:gd name="T0" fmla="*/ 0 w 2205"/>
              <a:gd name="T1" fmla="*/ 0 h 1923"/>
              <a:gd name="T2" fmla="*/ 0 w 2205"/>
              <a:gd name="T3" fmla="*/ 1442 h 1923"/>
              <a:gd name="T4" fmla="*/ 1103 w 2205"/>
              <a:gd name="T5" fmla="*/ 1923 h 1923"/>
              <a:gd name="T6" fmla="*/ 2205 w 2205"/>
              <a:gd name="T7" fmla="*/ 1442 h 1923"/>
              <a:gd name="T8" fmla="*/ 2205 w 2205"/>
              <a:gd name="T9" fmla="*/ 0 h 1923"/>
              <a:gd name="T10" fmla="*/ 1103 w 2205"/>
              <a:gd name="T11" fmla="*/ 481 h 1923"/>
              <a:gd name="T12" fmla="*/ 0 w 2205"/>
              <a:gd name="T13" fmla="*/ 0 h 1923"/>
              <a:gd name="T14" fmla="*/ 552 w 2205"/>
              <a:gd name="T15" fmla="*/ 241 h 1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05" h="1923">
                <a:moveTo>
                  <a:pt x="0" y="0"/>
                </a:moveTo>
                <a:lnTo>
                  <a:pt x="0" y="1442"/>
                </a:lnTo>
                <a:lnTo>
                  <a:pt x="1103" y="1923"/>
                </a:lnTo>
                <a:lnTo>
                  <a:pt x="2205" y="1442"/>
                </a:lnTo>
                <a:lnTo>
                  <a:pt x="2205" y="0"/>
                </a:lnTo>
                <a:lnTo>
                  <a:pt x="1103" y="481"/>
                </a:lnTo>
                <a:lnTo>
                  <a:pt x="0" y="0"/>
                </a:lnTo>
                <a:close/>
                <a:moveTo>
                  <a:pt x="552" y="241"/>
                </a:moveTo>
              </a:path>
            </a:pathLst>
          </a:custGeom>
          <a:solidFill>
            <a:schemeClr val="bg2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242296" y="2699578"/>
            <a:ext cx="1319420" cy="6462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kern="100" dirty="0">
                <a:solidFill>
                  <a:schemeClr val="accent2"/>
                </a:solidFill>
                <a:latin typeface="Lifeline JL" panose="00000400000000000000" pitchFamily="2" charset="0"/>
              </a:rPr>
              <a:t>0.04%</a:t>
            </a:r>
            <a:endParaRPr lang="zh-CN" altLang="en-US" sz="3600" dirty="0">
              <a:solidFill>
                <a:schemeClr val="accent2"/>
              </a:solidFill>
              <a:latin typeface="Lifeline JL" panose="00000400000000000000" pitchFamily="2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615792" y="2481736"/>
            <a:ext cx="594958" cy="3385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600" kern="100" dirty="0">
                <a:solidFill>
                  <a:schemeClr val="accent2"/>
                </a:solidFill>
                <a:latin typeface="+mj-ea"/>
                <a:ea typeface="+mj-ea"/>
              </a:rPr>
              <a:t>提升</a:t>
            </a:r>
            <a:endParaRPr lang="zh-CN" altLang="en-US" sz="16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91702" y="4102491"/>
            <a:ext cx="1672036" cy="6462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kern="100" dirty="0">
                <a:solidFill>
                  <a:schemeClr val="accent2"/>
                </a:solidFill>
                <a:latin typeface="Lifeline JL" panose="00000400000000000000" pitchFamily="2" charset="0"/>
              </a:rPr>
              <a:t>37.64</a:t>
            </a:r>
            <a:r>
              <a:rPr lang="zh-CN" altLang="zh-CN" sz="2400" kern="100" dirty="0">
                <a:solidFill>
                  <a:schemeClr val="accent2"/>
                </a:solidFill>
                <a:latin typeface="+mj-ea"/>
                <a:ea typeface="+mj-ea"/>
              </a:rPr>
              <a:t>元</a:t>
            </a:r>
            <a:endParaRPr lang="zh-CN" altLang="en-US" sz="3600" kern="1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615792" y="3862886"/>
            <a:ext cx="594958" cy="3385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600" kern="100" dirty="0">
                <a:solidFill>
                  <a:schemeClr val="accent2"/>
                </a:solidFill>
                <a:latin typeface="+mj-ea"/>
                <a:ea typeface="+mj-ea"/>
              </a:rPr>
              <a:t>提升</a:t>
            </a:r>
            <a:endParaRPr lang="zh-CN" altLang="en-US" sz="16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71841" y="5451336"/>
            <a:ext cx="1564647" cy="6462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kern="100" dirty="0">
                <a:solidFill>
                  <a:schemeClr val="accent2"/>
                </a:solidFill>
                <a:latin typeface="Lifeline JL" panose="00000400000000000000" pitchFamily="2" charset="0"/>
              </a:rPr>
              <a:t>4.98</a:t>
            </a:r>
            <a:r>
              <a:rPr lang="zh-CN" altLang="zh-CN" sz="2000" kern="100" dirty="0">
                <a:solidFill>
                  <a:schemeClr val="accent2"/>
                </a:solidFill>
                <a:latin typeface="+mj-ea"/>
                <a:ea typeface="+mj-ea"/>
              </a:rPr>
              <a:t>万元</a:t>
            </a:r>
            <a:endParaRPr lang="zh-CN" altLang="en-US" sz="2000" kern="1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615792" y="5207003"/>
            <a:ext cx="594958" cy="3385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600" kern="100" dirty="0">
                <a:solidFill>
                  <a:schemeClr val="accent2"/>
                </a:solidFill>
                <a:latin typeface="+mj-ea"/>
                <a:ea typeface="+mj-ea"/>
              </a:rPr>
              <a:t>提升</a:t>
            </a:r>
            <a:endParaRPr lang="zh-CN" altLang="en-US" sz="16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909711" y="2773158"/>
            <a:ext cx="2793626" cy="646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总资产周转率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1.97%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、提升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0.04%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909711" y="4047851"/>
            <a:ext cx="2793626" cy="646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kern="100" dirty="0">
                <a:solidFill>
                  <a:schemeClr val="accent1"/>
                </a:solidFill>
                <a:latin typeface="+mj-ea"/>
                <a:ea typeface="+mj-ea"/>
              </a:rPr>
              <a:t>某某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收益率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344.69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元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/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万元、提升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37.64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元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/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万元</a:t>
            </a:r>
            <a:r>
              <a:rPr lang="zh-CN" altLang="en-US" kern="100" dirty="0">
                <a:solidFill>
                  <a:schemeClr val="accent1"/>
                </a:solidFill>
                <a:latin typeface="+mj-ea"/>
                <a:ea typeface="+mj-ea"/>
              </a:rPr>
              <a:t>。</a:t>
            </a:r>
          </a:p>
        </p:txBody>
      </p:sp>
      <p:sp>
        <p:nvSpPr>
          <p:cNvPr id="39" name="矩形 38"/>
          <p:cNvSpPr/>
          <p:nvPr/>
        </p:nvSpPr>
        <p:spPr>
          <a:xfrm>
            <a:off x="2909711" y="5493333"/>
            <a:ext cx="2793626" cy="646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劳动生产率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22.21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万元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/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人、提升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4.98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万元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/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人</a:t>
            </a:r>
            <a:endParaRPr lang="zh-CN" altLang="en-US" kern="1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604280" y="2612841"/>
            <a:ext cx="2793626" cy="646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企业成本费用率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98.35%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、下降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2.27%</a:t>
            </a:r>
            <a:endParaRPr lang="zh-CN" altLang="en-US" kern="1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604280" y="3887534"/>
            <a:ext cx="2793626" cy="646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资产负债率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44.13%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、下降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0.13%</a:t>
            </a:r>
            <a:endParaRPr lang="zh-CN" altLang="en-US" kern="1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604280" y="5333016"/>
            <a:ext cx="2793626" cy="646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管理成本率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0.96%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、下降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0.61%</a:t>
            </a:r>
            <a:endParaRPr lang="zh-CN" altLang="en-US" kern="1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023029" y="2820911"/>
            <a:ext cx="1308201" cy="6462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kern="100" dirty="0">
                <a:solidFill>
                  <a:schemeClr val="accent2"/>
                </a:solidFill>
                <a:latin typeface="Lifeline JL" panose="00000400000000000000" pitchFamily="2" charset="0"/>
              </a:rPr>
              <a:t>2.27%</a:t>
            </a:r>
            <a:endParaRPr lang="zh-CN" altLang="en-US" sz="3600" dirty="0">
              <a:solidFill>
                <a:schemeClr val="accent2"/>
              </a:solidFill>
              <a:latin typeface="Lifeline JL" panose="00000400000000000000" pitchFamily="2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394121" y="2666450"/>
            <a:ext cx="594958" cy="3385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latin typeface="+mj-ea"/>
                <a:ea typeface="+mj-ea"/>
              </a:rPr>
              <a:t>下降</a:t>
            </a:r>
          </a:p>
        </p:txBody>
      </p:sp>
      <p:sp>
        <p:nvSpPr>
          <p:cNvPr id="46" name="矩形 45"/>
          <p:cNvSpPr/>
          <p:nvPr/>
        </p:nvSpPr>
        <p:spPr>
          <a:xfrm>
            <a:off x="7086337" y="4224454"/>
            <a:ext cx="1165553" cy="6462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kern="100" dirty="0">
                <a:solidFill>
                  <a:schemeClr val="accent2"/>
                </a:solidFill>
                <a:latin typeface="Lifeline JL" panose="00000400000000000000" pitchFamily="2" charset="0"/>
              </a:rPr>
              <a:t>0.13%</a:t>
            </a:r>
            <a:endParaRPr lang="zh-CN" altLang="en-US" sz="3600" kern="1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394121" y="4019376"/>
            <a:ext cx="594958" cy="3385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latin typeface="+mj-ea"/>
                <a:ea typeface="+mj-ea"/>
              </a:rPr>
              <a:t>下降</a:t>
            </a:r>
          </a:p>
        </p:txBody>
      </p:sp>
      <p:sp>
        <p:nvSpPr>
          <p:cNvPr id="49" name="矩形 48"/>
          <p:cNvSpPr/>
          <p:nvPr/>
        </p:nvSpPr>
        <p:spPr>
          <a:xfrm>
            <a:off x="7394121" y="5399578"/>
            <a:ext cx="594958" cy="3385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latin typeface="+mj-ea"/>
                <a:ea typeface="+mj-ea"/>
              </a:rPr>
              <a:t>下降</a:t>
            </a:r>
          </a:p>
        </p:txBody>
      </p:sp>
      <p:sp>
        <p:nvSpPr>
          <p:cNvPr id="50" name="矩形 49"/>
          <p:cNvSpPr/>
          <p:nvPr/>
        </p:nvSpPr>
        <p:spPr>
          <a:xfrm>
            <a:off x="7087139" y="5587494"/>
            <a:ext cx="1160744" cy="6462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kern="100" dirty="0">
                <a:solidFill>
                  <a:schemeClr val="accent2"/>
                </a:solidFill>
                <a:latin typeface="Lifeline JL" panose="00000400000000000000" pitchFamily="2" charset="0"/>
              </a:rPr>
              <a:t>0.61%</a:t>
            </a:r>
            <a:endParaRPr lang="zh-CN" altLang="en-US" sz="3600" kern="1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8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52" name="直接连接符 51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88827975"/>
      </p:ext>
    </p:extLst>
  </p:cSld>
  <p:clrMapOvr>
    <a:masterClrMapping/>
  </p:clrMapOvr>
  <p:transition spd="slow" advTm="11205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985813" y="1157760"/>
            <a:ext cx="1776412" cy="1770063"/>
            <a:chOff x="741" y="702"/>
            <a:chExt cx="1119" cy="1115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741" y="702"/>
              <a:ext cx="1119" cy="1115"/>
            </a:xfrm>
            <a:custGeom>
              <a:avLst/>
              <a:gdLst>
                <a:gd name="T0" fmla="*/ 405 w 2323"/>
                <a:gd name="T1" fmla="*/ 431 h 2315"/>
                <a:gd name="T2" fmla="*/ 1897 w 2323"/>
                <a:gd name="T3" fmla="*/ 405 h 2315"/>
                <a:gd name="T4" fmla="*/ 2019 w 2323"/>
                <a:gd name="T5" fmla="*/ 1783 h 2315"/>
                <a:gd name="T6" fmla="*/ 2066 w 2323"/>
                <a:gd name="T7" fmla="*/ 1926 h 2315"/>
                <a:gd name="T8" fmla="*/ 2119 w 2323"/>
                <a:gd name="T9" fmla="*/ 2086 h 2315"/>
                <a:gd name="T10" fmla="*/ 1957 w 2323"/>
                <a:gd name="T11" fmla="*/ 2039 h 2315"/>
                <a:gd name="T12" fmla="*/ 1813 w 2323"/>
                <a:gd name="T13" fmla="*/ 1997 h 2315"/>
                <a:gd name="T14" fmla="*/ 431 w 2323"/>
                <a:gd name="T15" fmla="*/ 1924 h 2315"/>
                <a:gd name="T16" fmla="*/ 405 w 2323"/>
                <a:gd name="T17" fmla="*/ 431 h 2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3" h="2315">
                  <a:moveTo>
                    <a:pt x="405" y="431"/>
                  </a:moveTo>
                  <a:cubicBezTo>
                    <a:pt x="810" y="12"/>
                    <a:pt x="1478" y="0"/>
                    <a:pt x="1897" y="405"/>
                  </a:cubicBezTo>
                  <a:cubicBezTo>
                    <a:pt x="2280" y="775"/>
                    <a:pt x="2323" y="1364"/>
                    <a:pt x="2019" y="1783"/>
                  </a:cubicBezTo>
                  <a:lnTo>
                    <a:pt x="2066" y="1926"/>
                  </a:lnTo>
                  <a:lnTo>
                    <a:pt x="2119" y="2086"/>
                  </a:lnTo>
                  <a:lnTo>
                    <a:pt x="1957" y="2039"/>
                  </a:lnTo>
                  <a:lnTo>
                    <a:pt x="1813" y="1997"/>
                  </a:lnTo>
                  <a:cubicBezTo>
                    <a:pt x="1405" y="2315"/>
                    <a:pt x="815" y="2293"/>
                    <a:pt x="431" y="1924"/>
                  </a:cubicBezTo>
                  <a:cubicBezTo>
                    <a:pt x="12" y="1519"/>
                    <a:pt x="0" y="851"/>
                    <a:pt x="405" y="431"/>
                  </a:cubicBezTo>
                  <a:close/>
                </a:path>
              </a:pathLst>
            </a:custGeom>
            <a:solidFill>
              <a:srgbClr val="E26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D7F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66" y="727"/>
              <a:ext cx="1071" cy="1067"/>
            </a:xfrm>
            <a:custGeom>
              <a:avLst/>
              <a:gdLst>
                <a:gd name="T0" fmla="*/ 1992 w 2222"/>
                <a:gd name="T1" fmla="*/ 1961 h 2214"/>
                <a:gd name="T2" fmla="*/ 1913 w 2222"/>
                <a:gd name="T3" fmla="*/ 1722 h 2214"/>
                <a:gd name="T4" fmla="*/ 1927 w 2222"/>
                <a:gd name="T5" fmla="*/ 1702 h 2214"/>
                <a:gd name="T6" fmla="*/ 1811 w 2222"/>
                <a:gd name="T7" fmla="*/ 387 h 2214"/>
                <a:gd name="T8" fmla="*/ 387 w 2222"/>
                <a:gd name="T9" fmla="*/ 412 h 2214"/>
                <a:gd name="T10" fmla="*/ 412 w 2222"/>
                <a:gd name="T11" fmla="*/ 1836 h 2214"/>
                <a:gd name="T12" fmla="*/ 1731 w 2222"/>
                <a:gd name="T13" fmla="*/ 1906 h 2214"/>
                <a:gd name="T14" fmla="*/ 1750 w 2222"/>
                <a:gd name="T15" fmla="*/ 1891 h 2214"/>
                <a:gd name="T16" fmla="*/ 1992 w 2222"/>
                <a:gd name="T17" fmla="*/ 1961 h 2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2" h="2214">
                  <a:moveTo>
                    <a:pt x="1992" y="1961"/>
                  </a:moveTo>
                  <a:lnTo>
                    <a:pt x="1913" y="1722"/>
                  </a:lnTo>
                  <a:lnTo>
                    <a:pt x="1927" y="1702"/>
                  </a:lnTo>
                  <a:cubicBezTo>
                    <a:pt x="2222" y="1297"/>
                    <a:pt x="2172" y="735"/>
                    <a:pt x="1811" y="387"/>
                  </a:cubicBezTo>
                  <a:cubicBezTo>
                    <a:pt x="1411" y="0"/>
                    <a:pt x="773" y="12"/>
                    <a:pt x="387" y="412"/>
                  </a:cubicBezTo>
                  <a:cubicBezTo>
                    <a:pt x="0" y="812"/>
                    <a:pt x="12" y="1450"/>
                    <a:pt x="412" y="1836"/>
                  </a:cubicBezTo>
                  <a:cubicBezTo>
                    <a:pt x="772" y="2184"/>
                    <a:pt x="1336" y="2214"/>
                    <a:pt x="1731" y="1906"/>
                  </a:cubicBezTo>
                  <a:lnTo>
                    <a:pt x="1750" y="1891"/>
                  </a:lnTo>
                  <a:lnTo>
                    <a:pt x="1992" y="1961"/>
                  </a:lnTo>
                  <a:close/>
                </a:path>
              </a:pathLst>
            </a:custGeom>
            <a:noFill/>
            <a:ln w="15875" cap="flat">
              <a:solidFill>
                <a:srgbClr val="FEFEF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D7F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sp>
        <p:nvSpPr>
          <p:cNvPr id="26" name="TextBox 58"/>
          <p:cNvSpPr txBox="1"/>
          <p:nvPr/>
        </p:nvSpPr>
        <p:spPr>
          <a:xfrm>
            <a:off x="1466484" y="1379467"/>
            <a:ext cx="8178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2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863834" y="2950170"/>
            <a:ext cx="70947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latin typeface="微软雅黑"/>
                <a:ea typeface="微软雅黑"/>
              </a:defRPr>
            </a:lvl1pPr>
          </a:lstStyle>
          <a:p>
            <a:pPr algn="l"/>
            <a:r>
              <a:rPr lang="zh-CN" altLang="en-US" dirty="0"/>
              <a:t>前阶段</a:t>
            </a:r>
            <a:r>
              <a:rPr lang="zh-CN" altLang="zh-CN" dirty="0"/>
              <a:t>工作</a:t>
            </a:r>
            <a:r>
              <a:rPr lang="zh-CN" altLang="en-US" dirty="0"/>
              <a:t>的</a:t>
            </a:r>
            <a:r>
              <a:rPr lang="zh-CN" altLang="zh-CN" dirty="0"/>
              <a:t>六大特点</a:t>
            </a:r>
            <a:endParaRPr lang="zh-CN" altLang="en-US" dirty="0"/>
          </a:p>
        </p:txBody>
      </p:sp>
      <p:sp>
        <p:nvSpPr>
          <p:cNvPr id="15" name="Freeform 21"/>
          <p:cNvSpPr>
            <a:spLocks noEditPoints="1"/>
          </p:cNvSpPr>
          <p:nvPr/>
        </p:nvSpPr>
        <p:spPr bwMode="auto">
          <a:xfrm>
            <a:off x="1037139" y="4114288"/>
            <a:ext cx="237348" cy="23876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rgbClr val="313530"/>
              </a:solidFill>
            </a:endParaRPr>
          </a:p>
        </p:txBody>
      </p:sp>
      <p:sp>
        <p:nvSpPr>
          <p:cNvPr id="16" name="TextBox 28"/>
          <p:cNvSpPr txBox="1"/>
          <p:nvPr/>
        </p:nvSpPr>
        <p:spPr>
          <a:xfrm>
            <a:off x="1253563" y="4049026"/>
            <a:ext cx="2276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zh-CN" altLang="en-US" sz="1600" dirty="0"/>
              <a:t>党建引领迈上新高度</a:t>
            </a:r>
          </a:p>
        </p:txBody>
      </p:sp>
      <p:sp>
        <p:nvSpPr>
          <p:cNvPr id="17" name="Freeform 21"/>
          <p:cNvSpPr>
            <a:spLocks noEditPoints="1"/>
          </p:cNvSpPr>
          <p:nvPr/>
        </p:nvSpPr>
        <p:spPr bwMode="auto">
          <a:xfrm>
            <a:off x="3478217" y="4114288"/>
            <a:ext cx="237348" cy="23876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rgbClr val="313530"/>
              </a:solidFill>
            </a:endParaRPr>
          </a:p>
        </p:txBody>
      </p:sp>
      <p:sp>
        <p:nvSpPr>
          <p:cNvPr id="18" name="TextBox 44"/>
          <p:cNvSpPr txBox="1"/>
          <p:nvPr/>
        </p:nvSpPr>
        <p:spPr>
          <a:xfrm>
            <a:off x="3695119" y="4049026"/>
            <a:ext cx="2276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zh-CN" altLang="en-US" sz="1600" dirty="0"/>
              <a:t>发展提速创造新业绩</a:t>
            </a:r>
          </a:p>
        </p:txBody>
      </p:sp>
      <p:sp>
        <p:nvSpPr>
          <p:cNvPr id="19" name="Freeform 21"/>
          <p:cNvSpPr>
            <a:spLocks noEditPoints="1"/>
          </p:cNvSpPr>
          <p:nvPr/>
        </p:nvSpPr>
        <p:spPr bwMode="auto">
          <a:xfrm>
            <a:off x="5856015" y="4108500"/>
            <a:ext cx="237348" cy="23876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rgbClr val="313530"/>
              </a:solidFill>
            </a:endParaRPr>
          </a:p>
        </p:txBody>
      </p:sp>
      <p:sp>
        <p:nvSpPr>
          <p:cNvPr id="20" name="TextBox 46"/>
          <p:cNvSpPr txBox="1"/>
          <p:nvPr/>
        </p:nvSpPr>
        <p:spPr>
          <a:xfrm>
            <a:off x="6053884" y="4043238"/>
            <a:ext cx="2276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zh-CN" altLang="en-US" sz="1600" dirty="0"/>
              <a:t>管理支撑释放新动能</a:t>
            </a:r>
          </a:p>
        </p:txBody>
      </p:sp>
      <p:sp>
        <p:nvSpPr>
          <p:cNvPr id="21" name="Freeform 21"/>
          <p:cNvSpPr>
            <a:spLocks noEditPoints="1"/>
          </p:cNvSpPr>
          <p:nvPr/>
        </p:nvSpPr>
        <p:spPr bwMode="auto">
          <a:xfrm>
            <a:off x="1037139" y="4550167"/>
            <a:ext cx="237348" cy="23876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rgbClr val="313530"/>
              </a:solidFill>
            </a:endParaRPr>
          </a:p>
        </p:txBody>
      </p:sp>
      <p:sp>
        <p:nvSpPr>
          <p:cNvPr id="22" name="TextBox 28"/>
          <p:cNvSpPr txBox="1"/>
          <p:nvPr/>
        </p:nvSpPr>
        <p:spPr>
          <a:xfrm>
            <a:off x="1253563" y="4484904"/>
            <a:ext cx="2276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zh-CN" altLang="en-US" sz="1600" dirty="0">
                <a:solidFill>
                  <a:schemeClr val="accent1"/>
                </a:solidFill>
              </a:rPr>
              <a:t>素质提升展现新面貌</a:t>
            </a:r>
          </a:p>
        </p:txBody>
      </p:sp>
      <p:sp>
        <p:nvSpPr>
          <p:cNvPr id="23" name="Freeform 21"/>
          <p:cNvSpPr>
            <a:spLocks noEditPoints="1"/>
          </p:cNvSpPr>
          <p:nvPr/>
        </p:nvSpPr>
        <p:spPr bwMode="auto">
          <a:xfrm>
            <a:off x="3478217" y="4550167"/>
            <a:ext cx="237348" cy="23876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rgbClr val="313530"/>
              </a:solidFill>
            </a:endParaRPr>
          </a:p>
        </p:txBody>
      </p:sp>
      <p:sp>
        <p:nvSpPr>
          <p:cNvPr id="24" name="TextBox 44"/>
          <p:cNvSpPr txBox="1"/>
          <p:nvPr/>
        </p:nvSpPr>
        <p:spPr>
          <a:xfrm>
            <a:off x="3695119" y="4484904"/>
            <a:ext cx="2276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zh-CN" altLang="en-US" sz="1600" dirty="0">
                <a:solidFill>
                  <a:schemeClr val="accent1"/>
                </a:solidFill>
              </a:rPr>
              <a:t>改革创新探索新路径</a:t>
            </a:r>
          </a:p>
        </p:txBody>
      </p:sp>
      <p:sp>
        <p:nvSpPr>
          <p:cNvPr id="25" name="Freeform 21"/>
          <p:cNvSpPr>
            <a:spLocks noEditPoints="1"/>
          </p:cNvSpPr>
          <p:nvPr/>
        </p:nvSpPr>
        <p:spPr bwMode="auto">
          <a:xfrm>
            <a:off x="5856015" y="4544379"/>
            <a:ext cx="237348" cy="23876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rgbClr val="313530"/>
              </a:solidFill>
            </a:endParaRPr>
          </a:p>
        </p:txBody>
      </p:sp>
      <p:sp>
        <p:nvSpPr>
          <p:cNvPr id="27" name="TextBox 46"/>
          <p:cNvSpPr txBox="1"/>
          <p:nvPr/>
        </p:nvSpPr>
        <p:spPr>
          <a:xfrm>
            <a:off x="6053884" y="4479116"/>
            <a:ext cx="2276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zh-CN" altLang="en-US" sz="1600" dirty="0">
                <a:solidFill>
                  <a:schemeClr val="accent1"/>
                </a:solidFill>
              </a:rPr>
              <a:t>幸福举措凝聚新合力</a:t>
            </a:r>
          </a:p>
        </p:txBody>
      </p:sp>
    </p:spTree>
    <p:extLst>
      <p:ext uri="{BB962C8B-B14F-4D97-AF65-F5344CB8AC3E}">
        <p14:creationId xmlns:p14="http://schemas.microsoft.com/office/powerpoint/2010/main" val="680846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106">
        <p15:prstTrans prst="pageCurlDouble"/>
      </p:transition>
    </mc:Choice>
    <mc:Fallback xmlns="">
      <p:transition spd="slow" advTm="6106">
        <p:fade/>
      </p:transition>
    </mc:Fallback>
  </mc:AlternateContent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739675" y="345032"/>
            <a:ext cx="4679911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2.1 </a:t>
            </a:r>
            <a:r>
              <a:rPr lang="zh-CN" altLang="en-US" dirty="0">
                <a:solidFill>
                  <a:schemeClr val="accent1"/>
                </a:solidFill>
              </a:rPr>
              <a:t>党建引领迈上新高度</a:t>
            </a:r>
          </a:p>
        </p:txBody>
      </p:sp>
      <p:sp>
        <p:nvSpPr>
          <p:cNvPr id="2" name="矩形 1"/>
          <p:cNvSpPr/>
          <p:nvPr/>
        </p:nvSpPr>
        <p:spPr>
          <a:xfrm>
            <a:off x="1058478" y="1197043"/>
            <a:ext cx="10079808" cy="646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坚持以全面从严治党统领全局，强化管党治党责任，围绕发展抓党建，抓好党建促发展，党的建设逐步加强。</a:t>
            </a:r>
          </a:p>
        </p:txBody>
      </p:sp>
      <p:sp>
        <p:nvSpPr>
          <p:cNvPr id="5" name="矩形 4"/>
          <p:cNvSpPr/>
          <p:nvPr/>
        </p:nvSpPr>
        <p:spPr>
          <a:xfrm>
            <a:off x="4088165" y="3679306"/>
            <a:ext cx="7050122" cy="923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21" indent="-285721" algn="just">
              <a:buFont typeface="Wingdings" panose="05000000000000000000" pitchFamily="2" charset="2"/>
              <a:buChar char="l"/>
            </a:pP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一是召开</a:t>
            </a:r>
            <a:r>
              <a:rPr lang="zh-CN" altLang="en-US" kern="100" dirty="0">
                <a:solidFill>
                  <a:srgbClr val="000000"/>
                </a:solidFill>
                <a:latin typeface="+mj-ea"/>
                <a:ea typeface="+mj-ea"/>
              </a:rPr>
              <a:t>市公司</a:t>
            </a: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党建工作会议，狠抓“一岗双责”履职。</a:t>
            </a:r>
            <a:endParaRPr lang="en-US" altLang="zh-CN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buFont typeface="Wingdings" panose="05000000000000000000" pitchFamily="2" charset="2"/>
              <a:buChar char="l"/>
            </a:pP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二是制定下发了《</a:t>
            </a:r>
            <a:r>
              <a:rPr lang="en-US" altLang="zh-CN" kern="100" dirty="0">
                <a:solidFill>
                  <a:srgbClr val="000000"/>
                </a:solidFill>
                <a:latin typeface="+mj-ea"/>
                <a:ea typeface="+mj-ea"/>
              </a:rPr>
              <a:t>2016</a:t>
            </a: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年企业党风廉政建设工作目标展开图》。</a:t>
            </a:r>
            <a:endParaRPr lang="en-US" altLang="zh-CN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buFont typeface="Wingdings" panose="05000000000000000000" pitchFamily="2" charset="2"/>
              <a:buChar char="l"/>
            </a:pP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三是积极开展省分公司党组巡视“回头看”自查整改工作。</a:t>
            </a:r>
          </a:p>
        </p:txBody>
      </p:sp>
      <p:sp>
        <p:nvSpPr>
          <p:cNvPr id="7" name="矩形 6"/>
          <p:cNvSpPr/>
          <p:nvPr/>
        </p:nvSpPr>
        <p:spPr>
          <a:xfrm>
            <a:off x="4088164" y="2239443"/>
            <a:ext cx="7050122" cy="923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21" indent="-285721" algn="just">
              <a:buFont typeface="Wingdings" panose="05000000000000000000" pitchFamily="2" charset="2"/>
              <a:buChar char="l"/>
            </a:pP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一是完善机构设置</a:t>
            </a:r>
            <a:r>
              <a:rPr lang="zh-CN" altLang="en-US" kern="100" dirty="0">
                <a:solidFill>
                  <a:srgbClr val="000000"/>
                </a:solidFill>
                <a:latin typeface="+mj-ea"/>
                <a:ea typeface="+mj-ea"/>
              </a:rPr>
              <a:t>，</a:t>
            </a: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完成党组改党委工作</a:t>
            </a:r>
            <a:r>
              <a:rPr lang="zh-CN" altLang="en-US" kern="100" dirty="0">
                <a:solidFill>
                  <a:srgbClr val="000000"/>
                </a:solidFill>
                <a:latin typeface="+mj-ea"/>
                <a:ea typeface="+mj-ea"/>
              </a:rPr>
              <a:t>并完善部门</a:t>
            </a: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。</a:t>
            </a:r>
            <a:endParaRPr lang="en-US" altLang="zh-CN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buFont typeface="Wingdings" panose="05000000000000000000" pitchFamily="2" charset="2"/>
              <a:buChar char="l"/>
            </a:pP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二是强化基层党组织建设</a:t>
            </a:r>
            <a:r>
              <a:rPr lang="zh-CN" altLang="en-US" kern="100" dirty="0">
                <a:solidFill>
                  <a:srgbClr val="000000"/>
                </a:solidFill>
                <a:latin typeface="+mj-ea"/>
                <a:ea typeface="+mj-ea"/>
              </a:rPr>
              <a:t>，</a:t>
            </a: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全市新成立支局党支部</a:t>
            </a:r>
            <a:r>
              <a:rPr lang="en-US" altLang="zh-CN" kern="100" dirty="0">
                <a:solidFill>
                  <a:srgbClr val="000000"/>
                </a:solidFill>
                <a:latin typeface="+mj-ea"/>
                <a:ea typeface="+mj-ea"/>
              </a:rPr>
              <a:t>18</a:t>
            </a: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个。</a:t>
            </a:r>
            <a:endParaRPr lang="en-US" altLang="zh-CN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buFont typeface="Wingdings" panose="05000000000000000000" pitchFamily="2" charset="2"/>
              <a:buChar char="l"/>
            </a:pP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三是加强党建学习</a:t>
            </a:r>
            <a:r>
              <a:rPr lang="zh-CN" altLang="en-US" kern="100" dirty="0">
                <a:solidFill>
                  <a:srgbClr val="000000"/>
                </a:solidFill>
                <a:latin typeface="+mj-ea"/>
                <a:ea typeface="+mj-ea"/>
              </a:rPr>
              <a:t>，</a:t>
            </a: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持续抓好“两学一做”学习教育。</a:t>
            </a:r>
          </a:p>
        </p:txBody>
      </p:sp>
      <p:sp>
        <p:nvSpPr>
          <p:cNvPr id="8" name="矩形 7"/>
          <p:cNvSpPr/>
          <p:nvPr/>
        </p:nvSpPr>
        <p:spPr>
          <a:xfrm>
            <a:off x="4088163" y="5152760"/>
            <a:ext cx="7050123" cy="923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21" indent="-285721" algn="just">
              <a:buFont typeface="Wingdings" panose="05000000000000000000" pitchFamily="2" charset="2"/>
              <a:buChar char="l"/>
            </a:pP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一是严格落实中央八项规定、集团公司二十条实施意见。</a:t>
            </a:r>
            <a:endParaRPr lang="en-US" altLang="zh-CN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buFont typeface="Wingdings" panose="05000000000000000000" pitchFamily="2" charset="2"/>
              <a:buChar char="l"/>
            </a:pP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二是开展“小金库”治理回头看、“三重一大”决策事项。</a:t>
            </a:r>
            <a:endParaRPr lang="en-US" altLang="zh-CN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buFont typeface="Wingdings" panose="05000000000000000000" pitchFamily="2" charset="2"/>
              <a:buChar char="l"/>
            </a:pPr>
            <a:r>
              <a:rPr lang="zh-CN" altLang="zh-CN" kern="100" dirty="0">
                <a:solidFill>
                  <a:srgbClr val="000000"/>
                </a:solidFill>
                <a:latin typeface="+mj-ea"/>
                <a:ea typeface="+mj-ea"/>
              </a:rPr>
              <a:t>三是启动了“夯基础、强基层、出亮点”主题教育活动。</a:t>
            </a:r>
          </a:p>
        </p:txBody>
      </p:sp>
      <p:sp>
        <p:nvSpPr>
          <p:cNvPr id="3" name="箭头: 五边形 2"/>
          <p:cNvSpPr/>
          <p:nvPr/>
        </p:nvSpPr>
        <p:spPr bwMode="auto">
          <a:xfrm>
            <a:off x="1346471" y="2087653"/>
            <a:ext cx="2597695" cy="1166452"/>
          </a:xfrm>
          <a:prstGeom prst="homePlate">
            <a:avLst>
              <a:gd name="adj" fmla="val 28388"/>
            </a:avLst>
          </a:prstGeom>
          <a:solidFill>
            <a:schemeClr val="tx1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箭头: 五边形 14"/>
          <p:cNvSpPr/>
          <p:nvPr/>
        </p:nvSpPr>
        <p:spPr bwMode="auto">
          <a:xfrm>
            <a:off x="1346471" y="3559985"/>
            <a:ext cx="2597695" cy="1166452"/>
          </a:xfrm>
          <a:prstGeom prst="homePlate">
            <a:avLst>
              <a:gd name="adj" fmla="val 28388"/>
            </a:avLst>
          </a:prstGeom>
          <a:solidFill>
            <a:schemeClr val="bg1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箭头: 五边形 15"/>
          <p:cNvSpPr/>
          <p:nvPr/>
        </p:nvSpPr>
        <p:spPr bwMode="auto">
          <a:xfrm>
            <a:off x="1346471" y="5031139"/>
            <a:ext cx="2597695" cy="1166452"/>
          </a:xfrm>
          <a:prstGeom prst="homePlate">
            <a:avLst>
              <a:gd name="adj" fmla="val 28388"/>
            </a:avLst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490469" y="2478019"/>
            <a:ext cx="2177287" cy="523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400" kern="100" dirty="0">
                <a:solidFill>
                  <a:schemeClr val="accent2"/>
                </a:solidFill>
                <a:latin typeface="+mj-ea"/>
                <a:ea typeface="+mj-ea"/>
              </a:rPr>
              <a:t>夯实</a:t>
            </a:r>
            <a:r>
              <a:rPr lang="zh-CN" altLang="zh-CN" sz="2800" b="1" kern="100" dirty="0">
                <a:solidFill>
                  <a:schemeClr val="accent2"/>
                </a:solidFill>
                <a:latin typeface="+mj-ea"/>
                <a:ea typeface="+mj-ea"/>
              </a:rPr>
              <a:t>党建</a:t>
            </a:r>
            <a:r>
              <a:rPr lang="zh-CN" altLang="zh-CN" sz="2400" kern="100" dirty="0">
                <a:solidFill>
                  <a:schemeClr val="accent2"/>
                </a:solidFill>
                <a:latin typeface="+mj-ea"/>
                <a:ea typeface="+mj-ea"/>
              </a:rPr>
              <a:t>工作</a:t>
            </a:r>
            <a:endParaRPr lang="zh-CN" altLang="en-US" sz="2400" kern="1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358056" y="3720839"/>
            <a:ext cx="2309699" cy="892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400" kern="100" dirty="0">
                <a:solidFill>
                  <a:schemeClr val="accent2"/>
                </a:solidFill>
                <a:latin typeface="+mj-ea"/>
                <a:ea typeface="+mj-ea"/>
              </a:rPr>
              <a:t>强化</a:t>
            </a:r>
            <a:endParaRPr lang="en-US" altLang="zh-CN" sz="2400" kern="100" dirty="0">
              <a:solidFill>
                <a:schemeClr val="accent2"/>
              </a:solidFill>
              <a:latin typeface="+mj-ea"/>
              <a:ea typeface="+mj-ea"/>
            </a:endParaRPr>
          </a:p>
          <a:p>
            <a:pPr algn="ctr"/>
            <a:r>
              <a:rPr lang="zh-CN" altLang="zh-CN" sz="2800" b="1" kern="100" dirty="0">
                <a:solidFill>
                  <a:schemeClr val="accent2"/>
                </a:solidFill>
                <a:latin typeface="+mj-ea"/>
                <a:ea typeface="+mj-ea"/>
              </a:rPr>
              <a:t>党风廉政</a:t>
            </a:r>
            <a:r>
              <a:rPr lang="zh-CN" altLang="zh-CN" sz="2400" kern="100" dirty="0">
                <a:solidFill>
                  <a:schemeClr val="accent2"/>
                </a:solidFill>
                <a:latin typeface="+mj-ea"/>
                <a:ea typeface="+mj-ea"/>
              </a:rPr>
              <a:t>建设</a:t>
            </a:r>
            <a:endParaRPr lang="zh-CN" altLang="en-US" sz="2400" kern="1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90469" y="5414336"/>
            <a:ext cx="2177287" cy="523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400" kern="100" dirty="0">
                <a:solidFill>
                  <a:schemeClr val="accent2"/>
                </a:solidFill>
                <a:latin typeface="+mj-ea"/>
                <a:ea typeface="+mj-ea"/>
              </a:rPr>
              <a:t>突出</a:t>
            </a:r>
            <a:r>
              <a:rPr lang="zh-CN" altLang="zh-CN" sz="2800" b="1" kern="100" dirty="0">
                <a:solidFill>
                  <a:schemeClr val="accent2"/>
                </a:solidFill>
                <a:latin typeface="+mj-ea"/>
                <a:ea typeface="+mj-ea"/>
              </a:rPr>
              <a:t>作风</a:t>
            </a:r>
            <a:r>
              <a:rPr lang="zh-CN" altLang="zh-CN" sz="2400" kern="100" dirty="0">
                <a:solidFill>
                  <a:schemeClr val="accent2"/>
                </a:solidFill>
                <a:latin typeface="+mj-ea"/>
                <a:ea typeface="+mj-ea"/>
              </a:rPr>
              <a:t>建设</a:t>
            </a:r>
            <a:endParaRPr lang="zh-CN" altLang="en-US" sz="2400" kern="1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1057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3">
        <p14:prism/>
      </p:transition>
    </mc:Choice>
    <mc:Fallback xmlns="">
      <p:transition spd="slow" advTm="6003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760519" y="309412"/>
            <a:ext cx="5399897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2.2 </a:t>
            </a:r>
            <a:r>
              <a:rPr lang="zh-CN" altLang="en-US" dirty="0">
                <a:solidFill>
                  <a:schemeClr val="accent1"/>
                </a:solidFill>
              </a:rPr>
              <a:t>发展提速创造新业绩</a:t>
            </a:r>
          </a:p>
        </p:txBody>
      </p:sp>
      <p:sp>
        <p:nvSpPr>
          <p:cNvPr id="28" name="Freeform 6"/>
          <p:cNvSpPr>
            <a:spLocks/>
          </p:cNvSpPr>
          <p:nvPr/>
        </p:nvSpPr>
        <p:spPr bwMode="auto">
          <a:xfrm>
            <a:off x="550300" y="4395621"/>
            <a:ext cx="4651505" cy="1605354"/>
          </a:xfrm>
          <a:custGeom>
            <a:avLst/>
            <a:gdLst>
              <a:gd name="T0" fmla="*/ 0 w 4951"/>
              <a:gd name="T1" fmla="*/ 1715 h 1715"/>
              <a:gd name="T2" fmla="*/ 4951 w 4951"/>
              <a:gd name="T3" fmla="*/ 686 h 1715"/>
              <a:gd name="T4" fmla="*/ 4588 w 4951"/>
              <a:gd name="T5" fmla="*/ 0 h 1715"/>
              <a:gd name="T6" fmla="*/ 363 w 4951"/>
              <a:gd name="T7" fmla="*/ 1029 h 1715"/>
              <a:gd name="T8" fmla="*/ 0 w 4951"/>
              <a:gd name="T9" fmla="*/ 1715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51" h="1715">
                <a:moveTo>
                  <a:pt x="0" y="1715"/>
                </a:moveTo>
                <a:lnTo>
                  <a:pt x="4951" y="686"/>
                </a:lnTo>
                <a:lnTo>
                  <a:pt x="4588" y="0"/>
                </a:lnTo>
                <a:lnTo>
                  <a:pt x="363" y="1029"/>
                </a:lnTo>
                <a:lnTo>
                  <a:pt x="0" y="17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7"/>
          <p:cNvSpPr>
            <a:spLocks/>
          </p:cNvSpPr>
          <p:nvPr/>
        </p:nvSpPr>
        <p:spPr bwMode="auto">
          <a:xfrm>
            <a:off x="1062258" y="3432041"/>
            <a:ext cx="3629418" cy="1605354"/>
          </a:xfrm>
          <a:custGeom>
            <a:avLst/>
            <a:gdLst>
              <a:gd name="T0" fmla="*/ 0 w 3862"/>
              <a:gd name="T1" fmla="*/ 1714 h 1714"/>
              <a:gd name="T2" fmla="*/ 3862 w 3862"/>
              <a:gd name="T3" fmla="*/ 685 h 1714"/>
              <a:gd name="T4" fmla="*/ 3499 w 3862"/>
              <a:gd name="T5" fmla="*/ 0 h 1714"/>
              <a:gd name="T6" fmla="*/ 363 w 3862"/>
              <a:gd name="T7" fmla="*/ 1028 h 1714"/>
              <a:gd name="T8" fmla="*/ 0 w 3862"/>
              <a:gd name="T9" fmla="*/ 1714 h 1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62" h="1714">
                <a:moveTo>
                  <a:pt x="0" y="1714"/>
                </a:moveTo>
                <a:lnTo>
                  <a:pt x="3862" y="685"/>
                </a:lnTo>
                <a:lnTo>
                  <a:pt x="3499" y="0"/>
                </a:lnTo>
                <a:lnTo>
                  <a:pt x="363" y="1028"/>
                </a:lnTo>
                <a:lnTo>
                  <a:pt x="0" y="17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8"/>
          <p:cNvSpPr>
            <a:spLocks/>
          </p:cNvSpPr>
          <p:nvPr/>
        </p:nvSpPr>
        <p:spPr bwMode="auto">
          <a:xfrm>
            <a:off x="1574216" y="2468464"/>
            <a:ext cx="2605502" cy="1605354"/>
          </a:xfrm>
          <a:custGeom>
            <a:avLst/>
            <a:gdLst>
              <a:gd name="T0" fmla="*/ 0 w 2773"/>
              <a:gd name="T1" fmla="*/ 1714 h 1714"/>
              <a:gd name="T2" fmla="*/ 2773 w 2773"/>
              <a:gd name="T3" fmla="*/ 686 h 1714"/>
              <a:gd name="T4" fmla="*/ 2410 w 2773"/>
              <a:gd name="T5" fmla="*/ 0 h 1714"/>
              <a:gd name="T6" fmla="*/ 363 w 2773"/>
              <a:gd name="T7" fmla="*/ 1029 h 1714"/>
              <a:gd name="T8" fmla="*/ 0 w 2773"/>
              <a:gd name="T9" fmla="*/ 1714 h 1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73" h="1714">
                <a:moveTo>
                  <a:pt x="0" y="1714"/>
                </a:moveTo>
                <a:lnTo>
                  <a:pt x="2773" y="686"/>
                </a:lnTo>
                <a:lnTo>
                  <a:pt x="2410" y="0"/>
                </a:lnTo>
                <a:lnTo>
                  <a:pt x="363" y="1029"/>
                </a:lnTo>
                <a:lnTo>
                  <a:pt x="0" y="17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9"/>
          <p:cNvSpPr>
            <a:spLocks/>
          </p:cNvSpPr>
          <p:nvPr/>
        </p:nvSpPr>
        <p:spPr bwMode="auto">
          <a:xfrm>
            <a:off x="2086175" y="1521340"/>
            <a:ext cx="1581585" cy="1590727"/>
          </a:xfrm>
          <a:custGeom>
            <a:avLst/>
            <a:gdLst>
              <a:gd name="T0" fmla="*/ 0 w 1684"/>
              <a:gd name="T1" fmla="*/ 1697 h 1697"/>
              <a:gd name="T2" fmla="*/ 1684 w 1684"/>
              <a:gd name="T3" fmla="*/ 668 h 1697"/>
              <a:gd name="T4" fmla="*/ 1330 w 1684"/>
              <a:gd name="T5" fmla="*/ 0 h 1697"/>
              <a:gd name="T6" fmla="*/ 362 w 1684"/>
              <a:gd name="T7" fmla="*/ 1011 h 1697"/>
              <a:gd name="T8" fmla="*/ 0 w 1684"/>
              <a:gd name="T9" fmla="*/ 1697 h 16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4" h="1697">
                <a:moveTo>
                  <a:pt x="0" y="1697"/>
                </a:moveTo>
                <a:lnTo>
                  <a:pt x="1684" y="668"/>
                </a:lnTo>
                <a:lnTo>
                  <a:pt x="1330" y="0"/>
                </a:lnTo>
                <a:lnTo>
                  <a:pt x="362" y="1011"/>
                </a:lnTo>
                <a:lnTo>
                  <a:pt x="0" y="16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11"/>
          <p:cNvSpPr>
            <a:spLocks/>
          </p:cNvSpPr>
          <p:nvPr/>
        </p:nvSpPr>
        <p:spPr bwMode="auto">
          <a:xfrm>
            <a:off x="550301" y="5359198"/>
            <a:ext cx="5163463" cy="641776"/>
          </a:xfrm>
          <a:custGeom>
            <a:avLst/>
            <a:gdLst>
              <a:gd name="T0" fmla="*/ 5133 w 5495"/>
              <a:gd name="T1" fmla="*/ 0 h 686"/>
              <a:gd name="T2" fmla="*/ 5495 w 5495"/>
              <a:gd name="T3" fmla="*/ 686 h 686"/>
              <a:gd name="T4" fmla="*/ 0 w 5495"/>
              <a:gd name="T5" fmla="*/ 686 h 686"/>
              <a:gd name="T6" fmla="*/ 363 w 5495"/>
              <a:gd name="T7" fmla="*/ 0 h 686"/>
              <a:gd name="T8" fmla="*/ 5133 w 5495"/>
              <a:gd name="T9" fmla="*/ 0 h 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95" h="686">
                <a:moveTo>
                  <a:pt x="5133" y="0"/>
                </a:moveTo>
                <a:lnTo>
                  <a:pt x="5495" y="686"/>
                </a:lnTo>
                <a:lnTo>
                  <a:pt x="0" y="686"/>
                </a:lnTo>
                <a:lnTo>
                  <a:pt x="363" y="0"/>
                </a:lnTo>
                <a:lnTo>
                  <a:pt x="513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12"/>
          <p:cNvSpPr>
            <a:spLocks/>
          </p:cNvSpPr>
          <p:nvPr/>
        </p:nvSpPr>
        <p:spPr bwMode="auto">
          <a:xfrm>
            <a:off x="1062259" y="4395620"/>
            <a:ext cx="4139547" cy="641776"/>
          </a:xfrm>
          <a:custGeom>
            <a:avLst/>
            <a:gdLst>
              <a:gd name="T0" fmla="*/ 4043 w 4406"/>
              <a:gd name="T1" fmla="*/ 0 h 686"/>
              <a:gd name="T2" fmla="*/ 4406 w 4406"/>
              <a:gd name="T3" fmla="*/ 686 h 686"/>
              <a:gd name="T4" fmla="*/ 0 w 4406"/>
              <a:gd name="T5" fmla="*/ 686 h 686"/>
              <a:gd name="T6" fmla="*/ 363 w 4406"/>
              <a:gd name="T7" fmla="*/ 0 h 686"/>
              <a:gd name="T8" fmla="*/ 4043 w 4406"/>
              <a:gd name="T9" fmla="*/ 0 h 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06" h="686">
                <a:moveTo>
                  <a:pt x="4043" y="0"/>
                </a:moveTo>
                <a:lnTo>
                  <a:pt x="4406" y="686"/>
                </a:lnTo>
                <a:lnTo>
                  <a:pt x="0" y="686"/>
                </a:lnTo>
                <a:lnTo>
                  <a:pt x="363" y="0"/>
                </a:lnTo>
                <a:lnTo>
                  <a:pt x="404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13"/>
          <p:cNvSpPr>
            <a:spLocks/>
          </p:cNvSpPr>
          <p:nvPr/>
        </p:nvSpPr>
        <p:spPr bwMode="auto">
          <a:xfrm>
            <a:off x="1574216" y="3432041"/>
            <a:ext cx="3117459" cy="641776"/>
          </a:xfrm>
          <a:custGeom>
            <a:avLst/>
            <a:gdLst>
              <a:gd name="T0" fmla="*/ 2955 w 3318"/>
              <a:gd name="T1" fmla="*/ 0 h 685"/>
              <a:gd name="T2" fmla="*/ 3305 w 3318"/>
              <a:gd name="T3" fmla="*/ 661 h 685"/>
              <a:gd name="T4" fmla="*/ 3318 w 3318"/>
              <a:gd name="T5" fmla="*/ 685 h 685"/>
              <a:gd name="T6" fmla="*/ 0 w 3318"/>
              <a:gd name="T7" fmla="*/ 685 h 685"/>
              <a:gd name="T8" fmla="*/ 13 w 3318"/>
              <a:gd name="T9" fmla="*/ 661 h 685"/>
              <a:gd name="T10" fmla="*/ 363 w 3318"/>
              <a:gd name="T11" fmla="*/ 0 h 685"/>
              <a:gd name="T12" fmla="*/ 2955 w 3318"/>
              <a:gd name="T1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18" h="685">
                <a:moveTo>
                  <a:pt x="2955" y="0"/>
                </a:moveTo>
                <a:lnTo>
                  <a:pt x="3305" y="661"/>
                </a:lnTo>
                <a:lnTo>
                  <a:pt x="3318" y="685"/>
                </a:lnTo>
                <a:lnTo>
                  <a:pt x="0" y="685"/>
                </a:lnTo>
                <a:lnTo>
                  <a:pt x="13" y="661"/>
                </a:lnTo>
                <a:lnTo>
                  <a:pt x="363" y="0"/>
                </a:lnTo>
                <a:lnTo>
                  <a:pt x="295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14"/>
          <p:cNvSpPr>
            <a:spLocks/>
          </p:cNvSpPr>
          <p:nvPr/>
        </p:nvSpPr>
        <p:spPr bwMode="auto">
          <a:xfrm>
            <a:off x="2086174" y="2468463"/>
            <a:ext cx="2093544" cy="643604"/>
          </a:xfrm>
          <a:custGeom>
            <a:avLst/>
            <a:gdLst>
              <a:gd name="T0" fmla="*/ 1865 w 2228"/>
              <a:gd name="T1" fmla="*/ 0 h 686"/>
              <a:gd name="T2" fmla="*/ 2228 w 2228"/>
              <a:gd name="T3" fmla="*/ 686 h 686"/>
              <a:gd name="T4" fmla="*/ 0 w 2228"/>
              <a:gd name="T5" fmla="*/ 686 h 686"/>
              <a:gd name="T6" fmla="*/ 362 w 2228"/>
              <a:gd name="T7" fmla="*/ 0 h 686"/>
              <a:gd name="T8" fmla="*/ 1865 w 2228"/>
              <a:gd name="T9" fmla="*/ 0 h 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28" h="686">
                <a:moveTo>
                  <a:pt x="1865" y="0"/>
                </a:moveTo>
                <a:lnTo>
                  <a:pt x="2228" y="686"/>
                </a:lnTo>
                <a:lnTo>
                  <a:pt x="0" y="686"/>
                </a:lnTo>
                <a:lnTo>
                  <a:pt x="362" y="0"/>
                </a:lnTo>
                <a:lnTo>
                  <a:pt x="186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15"/>
          <p:cNvSpPr>
            <a:spLocks/>
          </p:cNvSpPr>
          <p:nvPr/>
        </p:nvSpPr>
        <p:spPr bwMode="auto">
          <a:xfrm>
            <a:off x="2596304" y="1139200"/>
            <a:ext cx="1071456" cy="1009289"/>
          </a:xfrm>
          <a:custGeom>
            <a:avLst/>
            <a:gdLst>
              <a:gd name="T0" fmla="*/ 570 w 1140"/>
              <a:gd name="T1" fmla="*/ 0 h 1077"/>
              <a:gd name="T2" fmla="*/ 1140 w 1140"/>
              <a:gd name="T3" fmla="*/ 1077 h 1077"/>
              <a:gd name="T4" fmla="*/ 0 w 1140"/>
              <a:gd name="T5" fmla="*/ 1077 h 1077"/>
              <a:gd name="T6" fmla="*/ 570 w 1140"/>
              <a:gd name="T7" fmla="*/ 0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40" h="1077">
                <a:moveTo>
                  <a:pt x="570" y="0"/>
                </a:moveTo>
                <a:lnTo>
                  <a:pt x="1140" y="1077"/>
                </a:lnTo>
                <a:lnTo>
                  <a:pt x="0" y="1077"/>
                </a:lnTo>
                <a:lnTo>
                  <a:pt x="57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文本框 20"/>
          <p:cNvSpPr txBox="1">
            <a:spLocks noChangeArrowheads="1"/>
          </p:cNvSpPr>
          <p:nvPr/>
        </p:nvSpPr>
        <p:spPr bwMode="auto">
          <a:xfrm flipH="1">
            <a:off x="2431790" y="2416838"/>
            <a:ext cx="1333376" cy="707794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buFontTx/>
              <a:buNone/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ea typeface="仿宋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/>
            </a:lvl3pPr>
            <a:lvl4pPr marL="1600200" indent="-228600">
              <a:spcBef>
                <a:spcPct val="20000"/>
              </a:spcBef>
              <a:buChar char="–"/>
              <a:defRPr sz="2000"/>
            </a:lvl4pPr>
            <a:lvl5pPr marL="2057400" indent="-22860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zh-CN" altLang="en-US" dirty="0">
                <a:solidFill>
                  <a:schemeClr val="accent2"/>
                </a:solidFill>
              </a:rPr>
              <a:t>传统</a:t>
            </a:r>
            <a:r>
              <a:rPr lang="zh-CN" altLang="zh-CN" dirty="0">
                <a:solidFill>
                  <a:schemeClr val="accent2"/>
                </a:solidFill>
              </a:rPr>
              <a:t>业务稳步发展</a:t>
            </a:r>
          </a:p>
        </p:txBody>
      </p:sp>
      <p:sp>
        <p:nvSpPr>
          <p:cNvPr id="69" name="文本框 20"/>
          <p:cNvSpPr txBox="1">
            <a:spLocks noChangeArrowheads="1"/>
          </p:cNvSpPr>
          <p:nvPr/>
        </p:nvSpPr>
        <p:spPr bwMode="auto">
          <a:xfrm flipH="1">
            <a:off x="1848681" y="3534475"/>
            <a:ext cx="2536102" cy="399998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eaLnBrk="1" hangingPunct="1">
              <a:buFontTx/>
              <a:buNone/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ea typeface="仿宋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/>
            </a:lvl3pPr>
            <a:lvl4pPr marL="1600200" indent="-228600">
              <a:spcBef>
                <a:spcPct val="20000"/>
              </a:spcBef>
              <a:buChar char="–"/>
              <a:defRPr sz="2000"/>
            </a:lvl4pPr>
            <a:lvl5pPr marL="2057400" indent="-22860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zh-CN" altLang="en-US" dirty="0">
                <a:solidFill>
                  <a:schemeClr val="accent2"/>
                </a:solidFill>
              </a:rPr>
              <a:t>新兴</a:t>
            </a:r>
            <a:r>
              <a:rPr lang="zh-CN" altLang="zh-CN" dirty="0">
                <a:solidFill>
                  <a:schemeClr val="accent2"/>
                </a:solidFill>
              </a:rPr>
              <a:t>业务竞进驱动</a:t>
            </a:r>
          </a:p>
        </p:txBody>
      </p:sp>
      <p:sp>
        <p:nvSpPr>
          <p:cNvPr id="70" name="文本框 20"/>
          <p:cNvSpPr txBox="1">
            <a:spLocks noChangeArrowheads="1"/>
          </p:cNvSpPr>
          <p:nvPr/>
        </p:nvSpPr>
        <p:spPr bwMode="auto">
          <a:xfrm flipH="1">
            <a:off x="1837570" y="4478913"/>
            <a:ext cx="2536104" cy="399998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eaLnBrk="1" hangingPunct="1">
              <a:buFontTx/>
              <a:buNone/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ea typeface="仿宋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/>
            </a:lvl3pPr>
            <a:lvl4pPr marL="1600200" indent="-228600">
              <a:spcBef>
                <a:spcPct val="20000"/>
              </a:spcBef>
              <a:buChar char="–"/>
              <a:defRPr sz="2000"/>
            </a:lvl4pPr>
            <a:lvl5pPr marL="2057400" indent="-22860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zh-CN" altLang="en-US" dirty="0">
                <a:solidFill>
                  <a:schemeClr val="accent2"/>
                </a:solidFill>
              </a:rPr>
              <a:t>主营</a:t>
            </a:r>
            <a:r>
              <a:rPr lang="zh-CN" altLang="zh-CN" dirty="0">
                <a:solidFill>
                  <a:schemeClr val="accent2"/>
                </a:solidFill>
              </a:rPr>
              <a:t>业务持续引领</a:t>
            </a:r>
          </a:p>
        </p:txBody>
      </p:sp>
      <p:sp>
        <p:nvSpPr>
          <p:cNvPr id="71" name="文本框 20"/>
          <p:cNvSpPr txBox="1">
            <a:spLocks noChangeArrowheads="1"/>
          </p:cNvSpPr>
          <p:nvPr/>
        </p:nvSpPr>
        <p:spPr bwMode="auto">
          <a:xfrm flipH="1">
            <a:off x="1571502" y="5478824"/>
            <a:ext cx="3039666" cy="400058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eaLnBrk="1" hangingPunct="1">
              <a:buFontTx/>
              <a:buNone/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ea typeface="仿宋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/>
            </a:lvl3pPr>
            <a:lvl4pPr marL="1600200" indent="-228600">
              <a:spcBef>
                <a:spcPct val="20000"/>
              </a:spcBef>
              <a:buChar char="–"/>
              <a:defRPr sz="2000"/>
            </a:lvl4pPr>
            <a:lvl5pPr marL="2057400" indent="-22860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zh-CN" altLang="zh-CN" dirty="0">
                <a:solidFill>
                  <a:schemeClr val="accent2"/>
                </a:solidFill>
              </a:rPr>
              <a:t>对标三互助力争先</a:t>
            </a:r>
            <a:endParaRPr lang="zh-CN" altLang="en-US" dirty="0">
              <a:solidFill>
                <a:schemeClr val="accent2"/>
              </a:solidFill>
              <a:sym typeface="Arial" panose="020B0604020202020204" pitchFamily="34" charset="0"/>
            </a:endParaRPr>
          </a:p>
        </p:txBody>
      </p:sp>
      <p:cxnSp>
        <p:nvCxnSpPr>
          <p:cNvPr id="72" name="直接连接符 71"/>
          <p:cNvCxnSpPr>
            <a:cxnSpLocks/>
          </p:cNvCxnSpPr>
          <p:nvPr/>
        </p:nvCxnSpPr>
        <p:spPr bwMode="auto">
          <a:xfrm>
            <a:off x="5548453" y="5672473"/>
            <a:ext cx="46657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直接连接符 72"/>
          <p:cNvCxnSpPr>
            <a:cxnSpLocks/>
          </p:cNvCxnSpPr>
          <p:nvPr/>
        </p:nvCxnSpPr>
        <p:spPr bwMode="auto">
          <a:xfrm>
            <a:off x="5020441" y="4666671"/>
            <a:ext cx="99459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直接连接符 73"/>
          <p:cNvCxnSpPr>
            <a:cxnSpLocks/>
          </p:cNvCxnSpPr>
          <p:nvPr/>
        </p:nvCxnSpPr>
        <p:spPr bwMode="auto">
          <a:xfrm>
            <a:off x="4452191" y="3673978"/>
            <a:ext cx="156284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直接连接符 74"/>
          <p:cNvCxnSpPr>
            <a:cxnSpLocks/>
          </p:cNvCxnSpPr>
          <p:nvPr/>
        </p:nvCxnSpPr>
        <p:spPr bwMode="auto">
          <a:xfrm>
            <a:off x="3975831" y="2690363"/>
            <a:ext cx="20392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6" name="文本框 75"/>
          <p:cNvSpPr txBox="1"/>
          <p:nvPr/>
        </p:nvSpPr>
        <p:spPr>
          <a:xfrm>
            <a:off x="6649253" y="5460521"/>
            <a:ext cx="4837674" cy="64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深入推进“三互三评”活动，梳理整改责任清单</a:t>
            </a:r>
            <a:r>
              <a:rPr lang="en-US" altLang="zh-CN" dirty="0">
                <a:solidFill>
                  <a:schemeClr val="accent1"/>
                </a:solidFill>
                <a:latin typeface="+mj-ea"/>
                <a:ea typeface="+mj-ea"/>
              </a:rPr>
              <a:t>224</a:t>
            </a: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条，完成整改</a:t>
            </a:r>
            <a:r>
              <a:rPr lang="en-US" altLang="zh-CN" dirty="0">
                <a:solidFill>
                  <a:schemeClr val="accent1"/>
                </a:solidFill>
                <a:latin typeface="+mj-ea"/>
                <a:ea typeface="+mj-ea"/>
              </a:rPr>
              <a:t>211</a:t>
            </a: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项，整改率达</a:t>
            </a:r>
            <a:r>
              <a:rPr lang="en-US" altLang="zh-CN" dirty="0">
                <a:solidFill>
                  <a:schemeClr val="accent1"/>
                </a:solidFill>
                <a:latin typeface="+mj-ea"/>
                <a:ea typeface="+mj-ea"/>
              </a:rPr>
              <a:t>94%</a:t>
            </a: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。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6677841" y="4381698"/>
            <a:ext cx="4837674" cy="64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新增余额创历史新高。</a:t>
            </a: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达</a:t>
            </a:r>
            <a:r>
              <a:rPr lang="en-US" altLang="zh-CN" dirty="0">
                <a:solidFill>
                  <a:schemeClr val="accent1"/>
                </a:solidFill>
                <a:latin typeface="+mj-ea"/>
                <a:ea typeface="+mj-ea"/>
              </a:rPr>
              <a:t>23.58</a:t>
            </a: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亿元。市场占有率</a:t>
            </a:r>
            <a:r>
              <a:rPr lang="en-US" altLang="zh-CN" dirty="0">
                <a:solidFill>
                  <a:schemeClr val="accent1"/>
                </a:solidFill>
                <a:latin typeface="+mj-ea"/>
                <a:ea typeface="+mj-ea"/>
              </a:rPr>
              <a:t>25.74%</a:t>
            </a: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，同比提高</a:t>
            </a:r>
            <a:r>
              <a:rPr lang="en-US" altLang="zh-CN" dirty="0">
                <a:solidFill>
                  <a:schemeClr val="accent1"/>
                </a:solidFill>
                <a:latin typeface="+mj-ea"/>
                <a:ea typeface="+mj-ea"/>
              </a:rPr>
              <a:t>6.33%</a:t>
            </a: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。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6649253" y="3335760"/>
            <a:ext cx="4837674" cy="64624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600">
                <a:latin typeface="+mj-ea"/>
                <a:ea typeface="+mj-ea"/>
              </a:defRPr>
            </a:lvl1pPr>
          </a:lstStyle>
          <a:p>
            <a:pPr algn="just"/>
            <a:r>
              <a:rPr lang="zh-CN" altLang="zh-CN" sz="1800" dirty="0">
                <a:solidFill>
                  <a:schemeClr val="accent1"/>
                </a:solidFill>
              </a:rPr>
              <a:t>建成电商运营中心</a:t>
            </a:r>
            <a:r>
              <a:rPr lang="en-US" altLang="zh-CN" sz="1800" dirty="0">
                <a:solidFill>
                  <a:schemeClr val="accent1"/>
                </a:solidFill>
              </a:rPr>
              <a:t>1</a:t>
            </a:r>
            <a:r>
              <a:rPr lang="zh-CN" altLang="zh-CN" sz="1800" dirty="0">
                <a:solidFill>
                  <a:schemeClr val="accent1"/>
                </a:solidFill>
              </a:rPr>
              <a:t>个，</a:t>
            </a:r>
            <a:r>
              <a:rPr lang="zh-CN" altLang="en-US" sz="1800" dirty="0">
                <a:solidFill>
                  <a:schemeClr val="accent1"/>
                </a:solidFill>
              </a:rPr>
              <a:t>分销</a:t>
            </a:r>
            <a:r>
              <a:rPr lang="zh-CN" altLang="zh-CN" sz="1800" dirty="0">
                <a:solidFill>
                  <a:schemeClr val="accent1"/>
                </a:solidFill>
              </a:rPr>
              <a:t>站点</a:t>
            </a:r>
            <a:r>
              <a:rPr lang="en-US" altLang="zh-CN" sz="1800" dirty="0">
                <a:solidFill>
                  <a:schemeClr val="accent1"/>
                </a:solidFill>
              </a:rPr>
              <a:t>863</a:t>
            </a:r>
            <a:r>
              <a:rPr lang="zh-CN" altLang="zh-CN" sz="1800" dirty="0">
                <a:solidFill>
                  <a:schemeClr val="accent1"/>
                </a:solidFill>
              </a:rPr>
              <a:t>个。全市</a:t>
            </a:r>
            <a:r>
              <a:rPr lang="zh-CN" altLang="en-US" sz="1800" dirty="0">
                <a:solidFill>
                  <a:schemeClr val="accent1"/>
                </a:solidFill>
              </a:rPr>
              <a:t>运营</a:t>
            </a:r>
            <a:r>
              <a:rPr lang="zh-CN" altLang="zh-CN" sz="1800" dirty="0">
                <a:solidFill>
                  <a:schemeClr val="accent1"/>
                </a:solidFill>
              </a:rPr>
              <a:t>“农产品进城”项目</a:t>
            </a:r>
            <a:r>
              <a:rPr lang="en-US" altLang="zh-CN" sz="1800" dirty="0">
                <a:solidFill>
                  <a:schemeClr val="accent1"/>
                </a:solidFill>
              </a:rPr>
              <a:t>9</a:t>
            </a:r>
            <a:r>
              <a:rPr lang="zh-CN" altLang="zh-CN" sz="1800" dirty="0">
                <a:solidFill>
                  <a:schemeClr val="accent1"/>
                </a:solidFill>
              </a:rPr>
              <a:t>个。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6649253" y="2401174"/>
            <a:ext cx="4765676" cy="64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成功举办商演活动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8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场，形成收入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131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万元；后实现收入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739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万元，完成计划的</a:t>
            </a:r>
            <a:r>
              <a:rPr lang="en-US" altLang="zh-CN" kern="100" dirty="0">
                <a:solidFill>
                  <a:schemeClr val="accent1"/>
                </a:solidFill>
                <a:latin typeface="+mj-ea"/>
                <a:ea typeface="+mj-ea"/>
              </a:rPr>
              <a:t>119.12%</a:t>
            </a:r>
            <a:r>
              <a:rPr lang="zh-CN" altLang="zh-CN" kern="100" dirty="0">
                <a:solidFill>
                  <a:schemeClr val="accent1"/>
                </a:solidFill>
                <a:latin typeface="+mj-ea"/>
                <a:ea typeface="+mj-ea"/>
              </a:rPr>
              <a:t>。</a:t>
            </a:r>
          </a:p>
        </p:txBody>
      </p:sp>
      <p:sp>
        <p:nvSpPr>
          <p:cNvPr id="80" name="Oval 10"/>
          <p:cNvSpPr>
            <a:spLocks noChangeArrowheads="1"/>
          </p:cNvSpPr>
          <p:nvPr/>
        </p:nvSpPr>
        <p:spPr bwMode="auto">
          <a:xfrm>
            <a:off x="6195379" y="2506278"/>
            <a:ext cx="463398" cy="46339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rgbClr val="F8F8F8"/>
                </a:solidFill>
                <a:latin typeface="Lifeline JL" panose="00000400000000000000" pitchFamily="2" charset="0"/>
                <a:ea typeface="微软雅黑"/>
              </a:rPr>
              <a:t>4</a:t>
            </a:r>
            <a:endParaRPr lang="zh-CN" altLang="en-US" dirty="0">
              <a:solidFill>
                <a:srgbClr val="F8F8F8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81" name="Oval 13"/>
          <p:cNvSpPr>
            <a:spLocks noChangeArrowheads="1"/>
          </p:cNvSpPr>
          <p:nvPr/>
        </p:nvSpPr>
        <p:spPr bwMode="auto">
          <a:xfrm>
            <a:off x="6195472" y="3457848"/>
            <a:ext cx="464656" cy="46339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rgbClr val="F8F8F8"/>
                </a:solidFill>
                <a:latin typeface="Lifeline JL" panose="00000400000000000000" pitchFamily="2" charset="0"/>
                <a:ea typeface="微软雅黑"/>
              </a:rPr>
              <a:t>3</a:t>
            </a:r>
            <a:endParaRPr lang="zh-CN" altLang="en-US" dirty="0">
              <a:solidFill>
                <a:srgbClr val="F8F8F8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82" name="Oval 13"/>
          <p:cNvSpPr>
            <a:spLocks noChangeArrowheads="1"/>
          </p:cNvSpPr>
          <p:nvPr/>
        </p:nvSpPr>
        <p:spPr bwMode="auto">
          <a:xfrm>
            <a:off x="6195472" y="4481412"/>
            <a:ext cx="464656" cy="46339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rgbClr val="F8F8F8"/>
                </a:solidFill>
                <a:latin typeface="Lifeline JL" panose="00000400000000000000" pitchFamily="2" charset="0"/>
                <a:ea typeface="微软雅黑"/>
              </a:rPr>
              <a:t>2</a:t>
            </a:r>
            <a:endParaRPr lang="zh-CN" altLang="en-US" dirty="0">
              <a:solidFill>
                <a:srgbClr val="F8F8F8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83" name="Oval 13"/>
          <p:cNvSpPr>
            <a:spLocks noChangeArrowheads="1"/>
          </p:cNvSpPr>
          <p:nvPr/>
        </p:nvSpPr>
        <p:spPr bwMode="auto">
          <a:xfrm>
            <a:off x="6195472" y="5504553"/>
            <a:ext cx="464656" cy="46339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rgbClr val="F8F8F8"/>
                </a:solidFill>
                <a:latin typeface="Lifeline JL" panose="00000400000000000000" pitchFamily="2" charset="0"/>
                <a:ea typeface="微软雅黑"/>
              </a:rPr>
              <a:t>1</a:t>
            </a:r>
            <a:endParaRPr lang="zh-CN" altLang="en-US" dirty="0">
              <a:solidFill>
                <a:srgbClr val="F8F8F8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30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32" name="直接连接符 31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5137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2587">
        <p14:prism dir="u"/>
      </p:transition>
    </mc:Choice>
    <mc:Fallback xmlns="">
      <p:transition spd="slow" advTm="12587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 bwMode="auto">
          <a:xfrm>
            <a:off x="996571" y="2782925"/>
            <a:ext cx="2379738" cy="3368339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734478" y="312935"/>
            <a:ext cx="5327899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2.3 </a:t>
            </a:r>
            <a:r>
              <a:rPr lang="zh-CN" altLang="en-US" dirty="0">
                <a:solidFill>
                  <a:schemeClr val="accent1"/>
                </a:solidFill>
              </a:rPr>
              <a:t>管理支撑释放新动能</a:t>
            </a:r>
          </a:p>
        </p:txBody>
      </p:sp>
      <p:sp>
        <p:nvSpPr>
          <p:cNvPr id="4" name="矩形 3"/>
          <p:cNvSpPr/>
          <p:nvPr/>
        </p:nvSpPr>
        <p:spPr>
          <a:xfrm>
            <a:off x="1130260" y="3796935"/>
            <a:ext cx="2165401" cy="1815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21" indent="-285721" algn="just">
              <a:buFont typeface="Wingdings" panose="05000000000000000000" pitchFamily="2" charset="2"/>
              <a:buChar char="n"/>
            </a:pPr>
            <a:r>
              <a:rPr lang="zh-CN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规范用工总量；</a:t>
            </a:r>
            <a:endParaRPr lang="en-US" altLang="zh-CN" sz="1600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buFont typeface="Wingdings" panose="05000000000000000000" pitchFamily="2" charset="2"/>
              <a:buChar char="n"/>
            </a:pPr>
            <a:r>
              <a:rPr lang="zh-CN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调整</a:t>
            </a:r>
            <a:r>
              <a:rPr lang="zh-CN" altLang="en-US" sz="1600" kern="100" dirty="0">
                <a:solidFill>
                  <a:srgbClr val="000000"/>
                </a:solidFill>
                <a:latin typeface="+mj-ea"/>
                <a:ea typeface="+mj-ea"/>
              </a:rPr>
              <a:t>中层干部</a:t>
            </a:r>
            <a:r>
              <a:rPr lang="en-US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14</a:t>
            </a:r>
            <a:r>
              <a:rPr lang="zh-CN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人；</a:t>
            </a:r>
            <a:endParaRPr lang="en-US" altLang="zh-CN" sz="1600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buFont typeface="Wingdings" panose="05000000000000000000" pitchFamily="2" charset="2"/>
              <a:buChar char="n"/>
            </a:pPr>
            <a:endParaRPr lang="en-US" altLang="zh-CN" sz="1600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buFont typeface="Wingdings" panose="05000000000000000000" pitchFamily="2" charset="2"/>
              <a:buChar char="n"/>
            </a:pPr>
            <a:r>
              <a:rPr lang="zh-CN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实施了薪酬制度优化</a:t>
            </a:r>
            <a:r>
              <a:rPr lang="zh-CN" altLang="en-US" sz="1600" kern="100" dirty="0">
                <a:solidFill>
                  <a:srgbClr val="000000"/>
                </a:solidFill>
                <a:latin typeface="+mj-ea"/>
                <a:ea typeface="+mj-ea"/>
              </a:rPr>
              <a:t>；</a:t>
            </a:r>
            <a:endParaRPr lang="en-US" altLang="zh-CN" sz="1600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buFont typeface="Wingdings" panose="05000000000000000000" pitchFamily="2" charset="2"/>
              <a:buChar char="n"/>
            </a:pPr>
            <a:endParaRPr lang="en-US" altLang="zh-CN" sz="1600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buFont typeface="Wingdings" panose="05000000000000000000" pitchFamily="2" charset="2"/>
              <a:buChar char="n"/>
            </a:pPr>
            <a:r>
              <a:rPr lang="zh-CN" altLang="en-US" sz="1600" kern="100" dirty="0">
                <a:solidFill>
                  <a:srgbClr val="000000"/>
                </a:solidFill>
                <a:latin typeface="+mj-ea"/>
                <a:ea typeface="+mj-ea"/>
              </a:rPr>
              <a:t>制度</a:t>
            </a:r>
            <a:r>
              <a:rPr lang="zh-CN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干事创业热情。</a:t>
            </a:r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 rot="5400000">
            <a:off x="5540958" y="1513644"/>
            <a:ext cx="719684" cy="719684"/>
          </a:xfrm>
          <a:custGeom>
            <a:avLst/>
            <a:gdLst>
              <a:gd name="T0" fmla="*/ 922 w 1572"/>
              <a:gd name="T1" fmla="*/ 186 h 1571"/>
              <a:gd name="T2" fmla="*/ 637 w 1572"/>
              <a:gd name="T3" fmla="*/ 1382 h 1571"/>
              <a:gd name="T4" fmla="*/ 541 w 1572"/>
              <a:gd name="T5" fmla="*/ 1535 h 1571"/>
              <a:gd name="T6" fmla="*/ 724 w 1572"/>
              <a:gd name="T7" fmla="*/ 1451 h 1571"/>
              <a:gd name="T8" fmla="*/ 852 w 1572"/>
              <a:gd name="T9" fmla="*/ 1571 h 1571"/>
              <a:gd name="T10" fmla="*/ 988 w 1572"/>
              <a:gd name="T11" fmla="*/ 1420 h 1571"/>
              <a:gd name="T12" fmla="*/ 1143 w 1572"/>
              <a:gd name="T13" fmla="*/ 1489 h 1571"/>
              <a:gd name="T14" fmla="*/ 1211 w 1572"/>
              <a:gd name="T15" fmla="*/ 1295 h 1571"/>
              <a:gd name="T16" fmla="*/ 1394 w 1572"/>
              <a:gd name="T17" fmla="*/ 1288 h 1571"/>
              <a:gd name="T18" fmla="*/ 1378 w 1572"/>
              <a:gd name="T19" fmla="*/ 1082 h 1571"/>
              <a:gd name="T20" fmla="*/ 1536 w 1572"/>
              <a:gd name="T21" fmla="*/ 1031 h 1571"/>
              <a:gd name="T22" fmla="*/ 1445 w 1572"/>
              <a:gd name="T23" fmla="*/ 845 h 1571"/>
              <a:gd name="T24" fmla="*/ 1572 w 1572"/>
              <a:gd name="T25" fmla="*/ 727 h 1571"/>
              <a:gd name="T26" fmla="*/ 1419 w 1572"/>
              <a:gd name="T27" fmla="*/ 590 h 1571"/>
              <a:gd name="T28" fmla="*/ 1489 w 1572"/>
              <a:gd name="T29" fmla="*/ 429 h 1571"/>
              <a:gd name="T30" fmla="*/ 1297 w 1572"/>
              <a:gd name="T31" fmla="*/ 361 h 1571"/>
              <a:gd name="T32" fmla="*/ 1304 w 1572"/>
              <a:gd name="T33" fmla="*/ 191 h 1571"/>
              <a:gd name="T34" fmla="*/ 1103 w 1572"/>
              <a:gd name="T35" fmla="*/ 199 h 1571"/>
              <a:gd name="T36" fmla="*/ 1031 w 1572"/>
              <a:gd name="T37" fmla="*/ 36 h 1571"/>
              <a:gd name="T38" fmla="*/ 849 w 1572"/>
              <a:gd name="T39" fmla="*/ 119 h 1571"/>
              <a:gd name="T40" fmla="*/ 720 w 1572"/>
              <a:gd name="T41" fmla="*/ 0 h 1571"/>
              <a:gd name="T42" fmla="*/ 585 w 1572"/>
              <a:gd name="T43" fmla="*/ 144 h 1571"/>
              <a:gd name="T44" fmla="*/ 429 w 1572"/>
              <a:gd name="T45" fmla="*/ 83 h 1571"/>
              <a:gd name="T46" fmla="*/ 358 w 1572"/>
              <a:gd name="T47" fmla="*/ 265 h 1571"/>
              <a:gd name="T48" fmla="*/ 178 w 1572"/>
              <a:gd name="T49" fmla="*/ 284 h 1571"/>
              <a:gd name="T50" fmla="*/ 185 w 1572"/>
              <a:gd name="T51" fmla="*/ 478 h 1571"/>
              <a:gd name="T52" fmla="*/ 37 w 1572"/>
              <a:gd name="T53" fmla="*/ 541 h 1571"/>
              <a:gd name="T54" fmla="*/ 114 w 1572"/>
              <a:gd name="T55" fmla="*/ 720 h 1571"/>
              <a:gd name="T56" fmla="*/ 0 w 1572"/>
              <a:gd name="T57" fmla="*/ 844 h 1571"/>
              <a:gd name="T58" fmla="*/ 140 w 1572"/>
              <a:gd name="T59" fmla="*/ 980 h 1571"/>
              <a:gd name="T60" fmla="*/ 83 w 1572"/>
              <a:gd name="T61" fmla="*/ 1143 h 1571"/>
              <a:gd name="T62" fmla="*/ 267 w 1572"/>
              <a:gd name="T63" fmla="*/ 1213 h 1571"/>
              <a:gd name="T64" fmla="*/ 268 w 1572"/>
              <a:gd name="T65" fmla="*/ 1380 h 1571"/>
              <a:gd name="T66" fmla="*/ 466 w 1572"/>
              <a:gd name="T67" fmla="*/ 1375 h 1571"/>
              <a:gd name="T68" fmla="*/ 541 w 1572"/>
              <a:gd name="T69" fmla="*/ 1535 h 1571"/>
              <a:gd name="T70" fmla="*/ 786 w 1572"/>
              <a:gd name="T71" fmla="*/ 952 h 1571"/>
              <a:gd name="T72" fmla="*/ 1215 w 1572"/>
              <a:gd name="T73" fmla="*/ 932 h 1571"/>
              <a:gd name="T74" fmla="*/ 768 w 1572"/>
              <a:gd name="T75" fmla="*/ 1296 h 1571"/>
              <a:gd name="T76" fmla="*/ 560 w 1572"/>
              <a:gd name="T77" fmla="*/ 1247 h 1571"/>
              <a:gd name="T78" fmla="*/ 339 w 1572"/>
              <a:gd name="T79" fmla="*/ 723 h 1571"/>
              <a:gd name="T80" fmla="*/ 698 w 1572"/>
              <a:gd name="T81" fmla="*/ 931 h 1571"/>
              <a:gd name="T82" fmla="*/ 560 w 1572"/>
              <a:gd name="T83" fmla="*/ 1247 h 1571"/>
              <a:gd name="T84" fmla="*/ 881 w 1572"/>
              <a:gd name="T85" fmla="*/ 808 h 1571"/>
              <a:gd name="T86" fmla="*/ 678 w 1572"/>
              <a:gd name="T87" fmla="*/ 760 h 1571"/>
              <a:gd name="T88" fmla="*/ 354 w 1572"/>
              <a:gd name="T89" fmla="*/ 633 h 1571"/>
              <a:gd name="T90" fmla="*/ 798 w 1572"/>
              <a:gd name="T91" fmla="*/ 272 h 1571"/>
              <a:gd name="T92" fmla="*/ 773 w 1572"/>
              <a:gd name="T93" fmla="*/ 616 h 1571"/>
              <a:gd name="T94" fmla="*/ 354 w 1572"/>
              <a:gd name="T95" fmla="*/ 633 h 1571"/>
              <a:gd name="T96" fmla="*/ 1292 w 1572"/>
              <a:gd name="T97" fmla="*/ 804 h 1571"/>
              <a:gd name="T98" fmla="*/ 947 w 1572"/>
              <a:gd name="T99" fmla="*/ 775 h 1571"/>
              <a:gd name="T100" fmla="*/ 929 w 1572"/>
              <a:gd name="T101" fmla="*/ 353 h 1571"/>
              <a:gd name="T102" fmla="*/ 1344 w 1572"/>
              <a:gd name="T103" fmla="*/ 919 h 1571"/>
              <a:gd name="T104" fmla="*/ 215 w 1572"/>
              <a:gd name="T105" fmla="*/ 649 h 1571"/>
              <a:gd name="T106" fmla="*/ 1344 w 1572"/>
              <a:gd name="T107" fmla="*/ 919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572" h="1571">
                <a:moveTo>
                  <a:pt x="181" y="641"/>
                </a:moveTo>
                <a:cubicBezTo>
                  <a:pt x="260" y="311"/>
                  <a:pt x="592" y="107"/>
                  <a:pt x="922" y="186"/>
                </a:cubicBezTo>
                <a:cubicBezTo>
                  <a:pt x="1253" y="265"/>
                  <a:pt x="1457" y="597"/>
                  <a:pt x="1378" y="927"/>
                </a:cubicBezTo>
                <a:cubicBezTo>
                  <a:pt x="1299" y="1257"/>
                  <a:pt x="967" y="1461"/>
                  <a:pt x="637" y="1382"/>
                </a:cubicBezTo>
                <a:cubicBezTo>
                  <a:pt x="306" y="1303"/>
                  <a:pt x="102" y="971"/>
                  <a:pt x="181" y="641"/>
                </a:cubicBezTo>
                <a:close/>
                <a:moveTo>
                  <a:pt x="541" y="1535"/>
                </a:moveTo>
                <a:lnTo>
                  <a:pt x="663" y="1564"/>
                </a:lnTo>
                <a:lnTo>
                  <a:pt x="724" y="1451"/>
                </a:lnTo>
                <a:cubicBezTo>
                  <a:pt x="750" y="1453"/>
                  <a:pt x="776" y="1453"/>
                  <a:pt x="802" y="1452"/>
                </a:cubicBezTo>
                <a:lnTo>
                  <a:pt x="852" y="1571"/>
                </a:lnTo>
                <a:lnTo>
                  <a:pt x="976" y="1551"/>
                </a:lnTo>
                <a:lnTo>
                  <a:pt x="988" y="1420"/>
                </a:lnTo>
                <a:cubicBezTo>
                  <a:pt x="1009" y="1413"/>
                  <a:pt x="1029" y="1405"/>
                  <a:pt x="1049" y="1396"/>
                </a:cubicBezTo>
                <a:lnTo>
                  <a:pt x="1143" y="1489"/>
                </a:lnTo>
                <a:lnTo>
                  <a:pt x="1249" y="1423"/>
                </a:lnTo>
                <a:lnTo>
                  <a:pt x="1211" y="1295"/>
                </a:lnTo>
                <a:cubicBezTo>
                  <a:pt x="1231" y="1278"/>
                  <a:pt x="1251" y="1259"/>
                  <a:pt x="1269" y="1239"/>
                </a:cubicBezTo>
                <a:lnTo>
                  <a:pt x="1394" y="1288"/>
                </a:lnTo>
                <a:lnTo>
                  <a:pt x="1465" y="1185"/>
                </a:lnTo>
                <a:lnTo>
                  <a:pt x="1378" y="1082"/>
                </a:lnTo>
                <a:cubicBezTo>
                  <a:pt x="1386" y="1066"/>
                  <a:pt x="1394" y="1048"/>
                  <a:pt x="1401" y="1031"/>
                </a:cubicBezTo>
                <a:lnTo>
                  <a:pt x="1536" y="1031"/>
                </a:lnTo>
                <a:lnTo>
                  <a:pt x="1565" y="909"/>
                </a:lnTo>
                <a:lnTo>
                  <a:pt x="1445" y="845"/>
                </a:lnTo>
                <a:cubicBezTo>
                  <a:pt x="1447" y="823"/>
                  <a:pt x="1448" y="801"/>
                  <a:pt x="1448" y="779"/>
                </a:cubicBezTo>
                <a:lnTo>
                  <a:pt x="1572" y="727"/>
                </a:lnTo>
                <a:lnTo>
                  <a:pt x="1553" y="604"/>
                </a:lnTo>
                <a:lnTo>
                  <a:pt x="1419" y="590"/>
                </a:lnTo>
                <a:cubicBezTo>
                  <a:pt x="1412" y="567"/>
                  <a:pt x="1405" y="545"/>
                  <a:pt x="1395" y="523"/>
                </a:cubicBezTo>
                <a:lnTo>
                  <a:pt x="1489" y="429"/>
                </a:lnTo>
                <a:lnTo>
                  <a:pt x="1424" y="322"/>
                </a:lnTo>
                <a:lnTo>
                  <a:pt x="1297" y="361"/>
                </a:lnTo>
                <a:cubicBezTo>
                  <a:pt x="1283" y="344"/>
                  <a:pt x="1269" y="328"/>
                  <a:pt x="1253" y="312"/>
                </a:cubicBezTo>
                <a:lnTo>
                  <a:pt x="1304" y="191"/>
                </a:lnTo>
                <a:lnTo>
                  <a:pt x="1204" y="117"/>
                </a:lnTo>
                <a:lnTo>
                  <a:pt x="1103" y="199"/>
                </a:lnTo>
                <a:cubicBezTo>
                  <a:pt x="1080" y="186"/>
                  <a:pt x="1056" y="174"/>
                  <a:pt x="1031" y="165"/>
                </a:cubicBezTo>
                <a:lnTo>
                  <a:pt x="1031" y="36"/>
                </a:lnTo>
                <a:lnTo>
                  <a:pt x="909" y="7"/>
                </a:lnTo>
                <a:lnTo>
                  <a:pt x="849" y="119"/>
                </a:lnTo>
                <a:cubicBezTo>
                  <a:pt x="822" y="116"/>
                  <a:pt x="795" y="115"/>
                  <a:pt x="769" y="115"/>
                </a:cubicBezTo>
                <a:lnTo>
                  <a:pt x="720" y="0"/>
                </a:lnTo>
                <a:lnTo>
                  <a:pt x="596" y="21"/>
                </a:lnTo>
                <a:lnTo>
                  <a:pt x="585" y="144"/>
                </a:lnTo>
                <a:cubicBezTo>
                  <a:pt x="562" y="152"/>
                  <a:pt x="539" y="160"/>
                  <a:pt x="516" y="169"/>
                </a:cubicBezTo>
                <a:lnTo>
                  <a:pt x="429" y="83"/>
                </a:lnTo>
                <a:lnTo>
                  <a:pt x="323" y="148"/>
                </a:lnTo>
                <a:lnTo>
                  <a:pt x="358" y="265"/>
                </a:lnTo>
                <a:cubicBezTo>
                  <a:pt x="334" y="284"/>
                  <a:pt x="312" y="305"/>
                  <a:pt x="291" y="328"/>
                </a:cubicBezTo>
                <a:lnTo>
                  <a:pt x="178" y="284"/>
                </a:lnTo>
                <a:lnTo>
                  <a:pt x="107" y="386"/>
                </a:lnTo>
                <a:lnTo>
                  <a:pt x="185" y="478"/>
                </a:lnTo>
                <a:cubicBezTo>
                  <a:pt x="175" y="498"/>
                  <a:pt x="165" y="519"/>
                  <a:pt x="157" y="540"/>
                </a:cubicBezTo>
                <a:lnTo>
                  <a:pt x="37" y="541"/>
                </a:lnTo>
                <a:lnTo>
                  <a:pt x="8" y="662"/>
                </a:lnTo>
                <a:lnTo>
                  <a:pt x="114" y="720"/>
                </a:lnTo>
                <a:cubicBezTo>
                  <a:pt x="111" y="746"/>
                  <a:pt x="110" y="772"/>
                  <a:pt x="111" y="798"/>
                </a:cubicBezTo>
                <a:lnTo>
                  <a:pt x="0" y="844"/>
                </a:lnTo>
                <a:lnTo>
                  <a:pt x="19" y="967"/>
                </a:lnTo>
                <a:lnTo>
                  <a:pt x="140" y="980"/>
                </a:lnTo>
                <a:cubicBezTo>
                  <a:pt x="148" y="1006"/>
                  <a:pt x="158" y="1031"/>
                  <a:pt x="169" y="1056"/>
                </a:cubicBezTo>
                <a:lnTo>
                  <a:pt x="83" y="1143"/>
                </a:lnTo>
                <a:lnTo>
                  <a:pt x="148" y="1249"/>
                </a:lnTo>
                <a:lnTo>
                  <a:pt x="267" y="1213"/>
                </a:lnTo>
                <a:cubicBezTo>
                  <a:pt x="282" y="1232"/>
                  <a:pt x="298" y="1249"/>
                  <a:pt x="316" y="1266"/>
                </a:cubicBezTo>
                <a:lnTo>
                  <a:pt x="268" y="1380"/>
                </a:lnTo>
                <a:lnTo>
                  <a:pt x="368" y="1454"/>
                </a:lnTo>
                <a:lnTo>
                  <a:pt x="466" y="1375"/>
                </a:lnTo>
                <a:cubicBezTo>
                  <a:pt x="490" y="1388"/>
                  <a:pt x="515" y="1399"/>
                  <a:pt x="541" y="1409"/>
                </a:cubicBezTo>
                <a:lnTo>
                  <a:pt x="541" y="1535"/>
                </a:lnTo>
                <a:close/>
                <a:moveTo>
                  <a:pt x="720" y="1228"/>
                </a:moveTo>
                <a:cubicBezTo>
                  <a:pt x="729" y="1190"/>
                  <a:pt x="786" y="952"/>
                  <a:pt x="786" y="952"/>
                </a:cubicBezTo>
                <a:cubicBezTo>
                  <a:pt x="845" y="950"/>
                  <a:pt x="899" y="916"/>
                  <a:pt x="927" y="863"/>
                </a:cubicBezTo>
                <a:cubicBezTo>
                  <a:pt x="927" y="863"/>
                  <a:pt x="1174" y="922"/>
                  <a:pt x="1215" y="932"/>
                </a:cubicBezTo>
                <a:cubicBezTo>
                  <a:pt x="1256" y="942"/>
                  <a:pt x="1258" y="966"/>
                  <a:pt x="1247" y="995"/>
                </a:cubicBezTo>
                <a:cubicBezTo>
                  <a:pt x="1162" y="1182"/>
                  <a:pt x="973" y="1301"/>
                  <a:pt x="768" y="1296"/>
                </a:cubicBezTo>
                <a:cubicBezTo>
                  <a:pt x="727" y="1296"/>
                  <a:pt x="711" y="1266"/>
                  <a:pt x="720" y="1228"/>
                </a:cubicBezTo>
                <a:close/>
                <a:moveTo>
                  <a:pt x="560" y="1247"/>
                </a:moveTo>
                <a:cubicBezTo>
                  <a:pt x="379" y="1162"/>
                  <a:pt x="265" y="978"/>
                  <a:pt x="267" y="779"/>
                </a:cubicBezTo>
                <a:cubicBezTo>
                  <a:pt x="267" y="734"/>
                  <a:pt x="295" y="712"/>
                  <a:pt x="339" y="723"/>
                </a:cubicBezTo>
                <a:cubicBezTo>
                  <a:pt x="382" y="733"/>
                  <a:pt x="612" y="788"/>
                  <a:pt x="612" y="788"/>
                </a:cubicBezTo>
                <a:cubicBezTo>
                  <a:pt x="613" y="847"/>
                  <a:pt x="646" y="902"/>
                  <a:pt x="698" y="931"/>
                </a:cubicBezTo>
                <a:cubicBezTo>
                  <a:pt x="698" y="931"/>
                  <a:pt x="650" y="1133"/>
                  <a:pt x="635" y="1196"/>
                </a:cubicBezTo>
                <a:cubicBezTo>
                  <a:pt x="620" y="1259"/>
                  <a:pt x="593" y="1259"/>
                  <a:pt x="560" y="1247"/>
                </a:cubicBezTo>
                <a:close/>
                <a:moveTo>
                  <a:pt x="804" y="682"/>
                </a:moveTo>
                <a:cubicBezTo>
                  <a:pt x="860" y="696"/>
                  <a:pt x="895" y="752"/>
                  <a:pt x="881" y="808"/>
                </a:cubicBezTo>
                <a:cubicBezTo>
                  <a:pt x="868" y="865"/>
                  <a:pt x="811" y="899"/>
                  <a:pt x="755" y="886"/>
                </a:cubicBezTo>
                <a:cubicBezTo>
                  <a:pt x="699" y="872"/>
                  <a:pt x="664" y="816"/>
                  <a:pt x="678" y="760"/>
                </a:cubicBezTo>
                <a:cubicBezTo>
                  <a:pt x="691" y="704"/>
                  <a:pt x="748" y="669"/>
                  <a:pt x="804" y="682"/>
                </a:cubicBezTo>
                <a:close/>
                <a:moveTo>
                  <a:pt x="354" y="633"/>
                </a:moveTo>
                <a:cubicBezTo>
                  <a:pt x="312" y="623"/>
                  <a:pt x="306" y="584"/>
                  <a:pt x="320" y="557"/>
                </a:cubicBezTo>
                <a:cubicBezTo>
                  <a:pt x="409" y="377"/>
                  <a:pt x="597" y="264"/>
                  <a:pt x="798" y="272"/>
                </a:cubicBezTo>
                <a:cubicBezTo>
                  <a:pt x="832" y="272"/>
                  <a:pt x="849" y="298"/>
                  <a:pt x="840" y="336"/>
                </a:cubicBezTo>
                <a:cubicBezTo>
                  <a:pt x="831" y="373"/>
                  <a:pt x="773" y="616"/>
                  <a:pt x="773" y="616"/>
                </a:cubicBezTo>
                <a:cubicBezTo>
                  <a:pt x="716" y="619"/>
                  <a:pt x="663" y="650"/>
                  <a:pt x="634" y="700"/>
                </a:cubicBezTo>
                <a:cubicBezTo>
                  <a:pt x="634" y="700"/>
                  <a:pt x="396" y="643"/>
                  <a:pt x="354" y="633"/>
                </a:cubicBezTo>
                <a:close/>
                <a:moveTo>
                  <a:pt x="1004" y="323"/>
                </a:moveTo>
                <a:cubicBezTo>
                  <a:pt x="1186" y="412"/>
                  <a:pt x="1300" y="601"/>
                  <a:pt x="1292" y="804"/>
                </a:cubicBezTo>
                <a:cubicBezTo>
                  <a:pt x="1289" y="830"/>
                  <a:pt x="1271" y="852"/>
                  <a:pt x="1236" y="844"/>
                </a:cubicBezTo>
                <a:cubicBezTo>
                  <a:pt x="1202" y="836"/>
                  <a:pt x="947" y="775"/>
                  <a:pt x="947" y="775"/>
                </a:cubicBezTo>
                <a:cubicBezTo>
                  <a:pt x="944" y="718"/>
                  <a:pt x="911" y="665"/>
                  <a:pt x="861" y="637"/>
                </a:cubicBezTo>
                <a:cubicBezTo>
                  <a:pt x="861" y="637"/>
                  <a:pt x="918" y="399"/>
                  <a:pt x="929" y="353"/>
                </a:cubicBezTo>
                <a:cubicBezTo>
                  <a:pt x="940" y="308"/>
                  <a:pt x="967" y="308"/>
                  <a:pt x="1004" y="323"/>
                </a:cubicBezTo>
                <a:close/>
                <a:moveTo>
                  <a:pt x="1344" y="919"/>
                </a:moveTo>
                <a:cubicBezTo>
                  <a:pt x="1419" y="607"/>
                  <a:pt x="1226" y="294"/>
                  <a:pt x="914" y="219"/>
                </a:cubicBezTo>
                <a:cubicBezTo>
                  <a:pt x="602" y="145"/>
                  <a:pt x="289" y="337"/>
                  <a:pt x="215" y="649"/>
                </a:cubicBezTo>
                <a:cubicBezTo>
                  <a:pt x="140" y="961"/>
                  <a:pt x="332" y="1274"/>
                  <a:pt x="645" y="1349"/>
                </a:cubicBezTo>
                <a:cubicBezTo>
                  <a:pt x="956" y="1424"/>
                  <a:pt x="1270" y="1231"/>
                  <a:pt x="1344" y="9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2400">
              <a:latin typeface="Lifeline JL" panose="00000400000000000000" pitchFamily="2" charset="0"/>
            </a:endParaRP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 rot="5400000">
            <a:off x="8434712" y="1463665"/>
            <a:ext cx="785068" cy="787293"/>
          </a:xfrm>
          <a:custGeom>
            <a:avLst/>
            <a:gdLst>
              <a:gd name="T0" fmla="*/ 419 w 832"/>
              <a:gd name="T1" fmla="*/ 497 h 832"/>
              <a:gd name="T2" fmla="*/ 419 w 832"/>
              <a:gd name="T3" fmla="*/ 335 h 832"/>
              <a:gd name="T4" fmla="*/ 450 w 832"/>
              <a:gd name="T5" fmla="*/ 0 h 832"/>
              <a:gd name="T6" fmla="*/ 366 w 832"/>
              <a:gd name="T7" fmla="*/ 66 h 832"/>
              <a:gd name="T8" fmla="*/ 285 w 832"/>
              <a:gd name="T9" fmla="*/ 20 h 832"/>
              <a:gd name="T10" fmla="*/ 234 w 832"/>
              <a:gd name="T11" fmla="*/ 114 h 832"/>
              <a:gd name="T12" fmla="*/ 146 w 832"/>
              <a:gd name="T13" fmla="*/ 98 h 832"/>
              <a:gd name="T14" fmla="*/ 135 w 832"/>
              <a:gd name="T15" fmla="*/ 206 h 832"/>
              <a:gd name="T16" fmla="*/ 41 w 832"/>
              <a:gd name="T17" fmla="*/ 232 h 832"/>
              <a:gd name="T18" fmla="*/ 75 w 832"/>
              <a:gd name="T19" fmla="*/ 336 h 832"/>
              <a:gd name="T20" fmla="*/ 0 w 832"/>
              <a:gd name="T21" fmla="*/ 382 h 832"/>
              <a:gd name="T22" fmla="*/ 69 w 832"/>
              <a:gd name="T23" fmla="*/ 466 h 832"/>
              <a:gd name="T24" fmla="*/ 18 w 832"/>
              <a:gd name="T25" fmla="*/ 543 h 832"/>
              <a:gd name="T26" fmla="*/ 114 w 832"/>
              <a:gd name="T27" fmla="*/ 594 h 832"/>
              <a:gd name="T28" fmla="*/ 98 w 832"/>
              <a:gd name="T29" fmla="*/ 686 h 832"/>
              <a:gd name="T30" fmla="*/ 205 w 832"/>
              <a:gd name="T31" fmla="*/ 697 h 832"/>
              <a:gd name="T32" fmla="*/ 222 w 832"/>
              <a:gd name="T33" fmla="*/ 785 h 832"/>
              <a:gd name="T34" fmla="*/ 325 w 832"/>
              <a:gd name="T35" fmla="*/ 757 h 832"/>
              <a:gd name="T36" fmla="*/ 382 w 832"/>
              <a:gd name="T37" fmla="*/ 832 h 832"/>
              <a:gd name="T38" fmla="*/ 465 w 832"/>
              <a:gd name="T39" fmla="*/ 767 h 832"/>
              <a:gd name="T40" fmla="*/ 547 w 832"/>
              <a:gd name="T41" fmla="*/ 812 h 832"/>
              <a:gd name="T42" fmla="*/ 598 w 832"/>
              <a:gd name="T43" fmla="*/ 721 h 832"/>
              <a:gd name="T44" fmla="*/ 686 w 832"/>
              <a:gd name="T45" fmla="*/ 734 h 832"/>
              <a:gd name="T46" fmla="*/ 700 w 832"/>
              <a:gd name="T47" fmla="*/ 631 h 832"/>
              <a:gd name="T48" fmla="*/ 790 w 832"/>
              <a:gd name="T49" fmla="*/ 600 h 832"/>
              <a:gd name="T50" fmla="*/ 763 w 832"/>
              <a:gd name="T51" fmla="*/ 500 h 832"/>
              <a:gd name="T52" fmla="*/ 832 w 832"/>
              <a:gd name="T53" fmla="*/ 450 h 832"/>
              <a:gd name="T54" fmla="*/ 770 w 832"/>
              <a:gd name="T55" fmla="*/ 367 h 832"/>
              <a:gd name="T56" fmla="*/ 813 w 832"/>
              <a:gd name="T57" fmla="*/ 289 h 832"/>
              <a:gd name="T58" fmla="*/ 724 w 832"/>
              <a:gd name="T59" fmla="*/ 237 h 832"/>
              <a:gd name="T60" fmla="*/ 734 w 832"/>
              <a:gd name="T61" fmla="*/ 146 h 832"/>
              <a:gd name="T62" fmla="*/ 630 w 832"/>
              <a:gd name="T63" fmla="*/ 132 h 832"/>
              <a:gd name="T64" fmla="*/ 609 w 832"/>
              <a:gd name="T65" fmla="*/ 46 h 832"/>
              <a:gd name="T66" fmla="*/ 508 w 832"/>
              <a:gd name="T67" fmla="*/ 73 h 832"/>
              <a:gd name="T68" fmla="*/ 450 w 832"/>
              <a:gd name="T69" fmla="*/ 0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32" h="832">
                <a:moveTo>
                  <a:pt x="501" y="416"/>
                </a:moveTo>
                <a:cubicBezTo>
                  <a:pt x="501" y="461"/>
                  <a:pt x="464" y="497"/>
                  <a:pt x="419" y="497"/>
                </a:cubicBezTo>
                <a:cubicBezTo>
                  <a:pt x="374" y="497"/>
                  <a:pt x="338" y="461"/>
                  <a:pt x="338" y="416"/>
                </a:cubicBezTo>
                <a:cubicBezTo>
                  <a:pt x="338" y="371"/>
                  <a:pt x="374" y="335"/>
                  <a:pt x="419" y="335"/>
                </a:cubicBezTo>
                <a:cubicBezTo>
                  <a:pt x="464" y="335"/>
                  <a:pt x="501" y="371"/>
                  <a:pt x="501" y="416"/>
                </a:cubicBezTo>
                <a:close/>
                <a:moveTo>
                  <a:pt x="450" y="0"/>
                </a:moveTo>
                <a:lnTo>
                  <a:pt x="383" y="0"/>
                </a:lnTo>
                <a:lnTo>
                  <a:pt x="366" y="66"/>
                </a:lnTo>
                <a:cubicBezTo>
                  <a:pt x="352" y="68"/>
                  <a:pt x="339" y="71"/>
                  <a:pt x="326" y="75"/>
                </a:cubicBezTo>
                <a:lnTo>
                  <a:pt x="285" y="20"/>
                </a:lnTo>
                <a:lnTo>
                  <a:pt x="224" y="46"/>
                </a:lnTo>
                <a:lnTo>
                  <a:pt x="234" y="114"/>
                </a:lnTo>
                <a:cubicBezTo>
                  <a:pt x="224" y="121"/>
                  <a:pt x="214" y="127"/>
                  <a:pt x="205" y="134"/>
                </a:cubicBezTo>
                <a:lnTo>
                  <a:pt x="146" y="98"/>
                </a:lnTo>
                <a:lnTo>
                  <a:pt x="99" y="145"/>
                </a:lnTo>
                <a:lnTo>
                  <a:pt x="135" y="206"/>
                </a:lnTo>
                <a:cubicBezTo>
                  <a:pt x="126" y="217"/>
                  <a:pt x="118" y="229"/>
                  <a:pt x="111" y="242"/>
                </a:cubicBezTo>
                <a:lnTo>
                  <a:pt x="41" y="232"/>
                </a:lnTo>
                <a:lnTo>
                  <a:pt x="17" y="294"/>
                </a:lnTo>
                <a:lnTo>
                  <a:pt x="75" y="336"/>
                </a:lnTo>
                <a:cubicBezTo>
                  <a:pt x="72" y="346"/>
                  <a:pt x="71" y="355"/>
                  <a:pt x="69" y="365"/>
                </a:cubicBezTo>
                <a:lnTo>
                  <a:pt x="0" y="382"/>
                </a:lnTo>
                <a:lnTo>
                  <a:pt x="0" y="448"/>
                </a:lnTo>
                <a:lnTo>
                  <a:pt x="69" y="466"/>
                </a:lnTo>
                <a:cubicBezTo>
                  <a:pt x="71" y="478"/>
                  <a:pt x="73" y="490"/>
                  <a:pt x="76" y="501"/>
                </a:cubicBezTo>
                <a:lnTo>
                  <a:pt x="18" y="543"/>
                </a:lnTo>
                <a:lnTo>
                  <a:pt x="43" y="604"/>
                </a:lnTo>
                <a:lnTo>
                  <a:pt x="114" y="594"/>
                </a:lnTo>
                <a:cubicBezTo>
                  <a:pt x="120" y="605"/>
                  <a:pt x="127" y="616"/>
                  <a:pt x="135" y="626"/>
                </a:cubicBezTo>
                <a:lnTo>
                  <a:pt x="98" y="686"/>
                </a:lnTo>
                <a:lnTo>
                  <a:pt x="145" y="733"/>
                </a:lnTo>
                <a:lnTo>
                  <a:pt x="205" y="697"/>
                </a:lnTo>
                <a:cubicBezTo>
                  <a:pt x="214" y="704"/>
                  <a:pt x="224" y="711"/>
                  <a:pt x="233" y="717"/>
                </a:cubicBezTo>
                <a:lnTo>
                  <a:pt x="222" y="785"/>
                </a:lnTo>
                <a:lnTo>
                  <a:pt x="283" y="811"/>
                </a:lnTo>
                <a:lnTo>
                  <a:pt x="325" y="757"/>
                </a:lnTo>
                <a:cubicBezTo>
                  <a:pt x="338" y="761"/>
                  <a:pt x="352" y="764"/>
                  <a:pt x="366" y="766"/>
                </a:cubicBezTo>
                <a:lnTo>
                  <a:pt x="382" y="832"/>
                </a:lnTo>
                <a:lnTo>
                  <a:pt x="448" y="832"/>
                </a:lnTo>
                <a:lnTo>
                  <a:pt x="465" y="767"/>
                </a:lnTo>
                <a:cubicBezTo>
                  <a:pt x="479" y="765"/>
                  <a:pt x="493" y="762"/>
                  <a:pt x="507" y="759"/>
                </a:cubicBezTo>
                <a:lnTo>
                  <a:pt x="547" y="812"/>
                </a:lnTo>
                <a:lnTo>
                  <a:pt x="607" y="786"/>
                </a:lnTo>
                <a:lnTo>
                  <a:pt x="598" y="721"/>
                </a:lnTo>
                <a:cubicBezTo>
                  <a:pt x="609" y="715"/>
                  <a:pt x="620" y="708"/>
                  <a:pt x="630" y="700"/>
                </a:cubicBezTo>
                <a:lnTo>
                  <a:pt x="686" y="734"/>
                </a:lnTo>
                <a:lnTo>
                  <a:pt x="733" y="687"/>
                </a:lnTo>
                <a:lnTo>
                  <a:pt x="700" y="631"/>
                </a:lnTo>
                <a:cubicBezTo>
                  <a:pt x="710" y="618"/>
                  <a:pt x="719" y="605"/>
                  <a:pt x="727" y="591"/>
                </a:cubicBezTo>
                <a:lnTo>
                  <a:pt x="790" y="600"/>
                </a:lnTo>
                <a:lnTo>
                  <a:pt x="815" y="538"/>
                </a:lnTo>
                <a:lnTo>
                  <a:pt x="763" y="500"/>
                </a:lnTo>
                <a:cubicBezTo>
                  <a:pt x="766" y="489"/>
                  <a:pt x="768" y="477"/>
                  <a:pt x="770" y="465"/>
                </a:cubicBezTo>
                <a:lnTo>
                  <a:pt x="832" y="450"/>
                </a:lnTo>
                <a:lnTo>
                  <a:pt x="832" y="384"/>
                </a:lnTo>
                <a:lnTo>
                  <a:pt x="770" y="367"/>
                </a:lnTo>
                <a:cubicBezTo>
                  <a:pt x="768" y="353"/>
                  <a:pt x="765" y="340"/>
                  <a:pt x="762" y="327"/>
                </a:cubicBezTo>
                <a:lnTo>
                  <a:pt x="813" y="289"/>
                </a:lnTo>
                <a:lnTo>
                  <a:pt x="788" y="228"/>
                </a:lnTo>
                <a:lnTo>
                  <a:pt x="724" y="237"/>
                </a:lnTo>
                <a:cubicBezTo>
                  <a:pt x="717" y="224"/>
                  <a:pt x="709" y="212"/>
                  <a:pt x="700" y="201"/>
                </a:cubicBezTo>
                <a:lnTo>
                  <a:pt x="734" y="146"/>
                </a:lnTo>
                <a:lnTo>
                  <a:pt x="687" y="99"/>
                </a:lnTo>
                <a:lnTo>
                  <a:pt x="630" y="132"/>
                </a:lnTo>
                <a:cubicBezTo>
                  <a:pt x="620" y="124"/>
                  <a:pt x="610" y="117"/>
                  <a:pt x="599" y="111"/>
                </a:cubicBezTo>
                <a:lnTo>
                  <a:pt x="609" y="46"/>
                </a:lnTo>
                <a:lnTo>
                  <a:pt x="549" y="21"/>
                </a:lnTo>
                <a:lnTo>
                  <a:pt x="508" y="73"/>
                </a:lnTo>
                <a:cubicBezTo>
                  <a:pt x="494" y="70"/>
                  <a:pt x="480" y="67"/>
                  <a:pt x="465" y="65"/>
                </a:cubicBezTo>
                <a:lnTo>
                  <a:pt x="4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2400">
              <a:latin typeface="Lifeline JL" panose="00000400000000000000" pitchFamily="2" charset="0"/>
            </a:endParaRPr>
          </a:p>
        </p:txBody>
      </p:sp>
      <p:sp>
        <p:nvSpPr>
          <p:cNvPr id="11" name="Freeform 10"/>
          <p:cNvSpPr>
            <a:spLocks noEditPoints="1"/>
          </p:cNvSpPr>
          <p:nvPr/>
        </p:nvSpPr>
        <p:spPr bwMode="auto">
          <a:xfrm rot="5400000">
            <a:off x="3288526" y="1538976"/>
            <a:ext cx="668193" cy="669021"/>
          </a:xfrm>
          <a:custGeom>
            <a:avLst/>
            <a:gdLst>
              <a:gd name="T0" fmla="*/ 586 w 1904"/>
              <a:gd name="T1" fmla="*/ 324 h 1906"/>
              <a:gd name="T2" fmla="*/ 1811 w 1904"/>
              <a:gd name="T3" fmla="*/ 543 h 1906"/>
              <a:gd name="T4" fmla="*/ 1521 w 1904"/>
              <a:gd name="T5" fmla="*/ 383 h 1906"/>
              <a:gd name="T6" fmla="*/ 1337 w 1904"/>
              <a:gd name="T7" fmla="*/ 247 h 1906"/>
              <a:gd name="T8" fmla="*/ 1121 w 1904"/>
              <a:gd name="T9" fmla="*/ 14 h 1906"/>
              <a:gd name="T10" fmla="*/ 882 w 1904"/>
              <a:gd name="T11" fmla="*/ 0 h 1906"/>
              <a:gd name="T12" fmla="*/ 652 w 1904"/>
              <a:gd name="T13" fmla="*/ 208 h 1906"/>
              <a:gd name="T14" fmla="*/ 453 w 1904"/>
              <a:gd name="T15" fmla="*/ 324 h 1906"/>
              <a:gd name="T16" fmla="*/ 152 w 1904"/>
              <a:gd name="T17" fmla="*/ 431 h 1906"/>
              <a:gd name="T18" fmla="*/ 53 w 1904"/>
              <a:gd name="T19" fmla="*/ 633 h 1906"/>
              <a:gd name="T20" fmla="*/ 148 w 1904"/>
              <a:gd name="T21" fmla="*/ 937 h 1906"/>
              <a:gd name="T22" fmla="*/ 175 w 1904"/>
              <a:gd name="T23" fmla="*/ 1165 h 1906"/>
              <a:gd name="T24" fmla="*/ 170 w 1904"/>
              <a:gd name="T25" fmla="*/ 1494 h 1906"/>
              <a:gd name="T26" fmla="*/ 322 w 1904"/>
              <a:gd name="T27" fmla="*/ 1667 h 1906"/>
              <a:gd name="T28" fmla="*/ 640 w 1904"/>
              <a:gd name="T29" fmla="*/ 1704 h 1906"/>
              <a:gd name="T30" fmla="*/ 856 w 1904"/>
              <a:gd name="T31" fmla="*/ 1764 h 1906"/>
              <a:gd name="T32" fmla="*/ 1172 w 1904"/>
              <a:gd name="T33" fmla="*/ 1884 h 1906"/>
              <a:gd name="T34" fmla="*/ 1366 w 1904"/>
              <a:gd name="T35" fmla="*/ 1816 h 1906"/>
              <a:gd name="T36" fmla="*/ 1528 w 1904"/>
              <a:gd name="T37" fmla="*/ 1536 h 1906"/>
              <a:gd name="T38" fmla="*/ 1662 w 1904"/>
              <a:gd name="T39" fmla="*/ 1359 h 1906"/>
              <a:gd name="T40" fmla="*/ 1890 w 1904"/>
              <a:gd name="T41" fmla="*/ 1127 h 1906"/>
              <a:gd name="T42" fmla="*/ 1904 w 1904"/>
              <a:gd name="T43" fmla="*/ 913 h 1906"/>
              <a:gd name="T44" fmla="*/ 1701 w 1904"/>
              <a:gd name="T45" fmla="*/ 649 h 1906"/>
              <a:gd name="T46" fmla="*/ 1295 w 1904"/>
              <a:gd name="T47" fmla="*/ 845 h 1906"/>
              <a:gd name="T48" fmla="*/ 1217 w 1904"/>
              <a:gd name="T49" fmla="*/ 646 h 1906"/>
              <a:gd name="T50" fmla="*/ 1416 w 1904"/>
              <a:gd name="T51" fmla="*/ 785 h 1906"/>
              <a:gd name="T52" fmla="*/ 1442 w 1904"/>
              <a:gd name="T53" fmla="*/ 1085 h 1906"/>
              <a:gd name="T54" fmla="*/ 1278 w 1904"/>
              <a:gd name="T55" fmla="*/ 1124 h 1906"/>
              <a:gd name="T56" fmla="*/ 1365 w 1904"/>
              <a:gd name="T57" fmla="*/ 928 h 1906"/>
              <a:gd name="T58" fmla="*/ 1203 w 1904"/>
              <a:gd name="T59" fmla="*/ 1383 h 1906"/>
              <a:gd name="T60" fmla="*/ 1060 w 1904"/>
              <a:gd name="T61" fmla="*/ 1296 h 1906"/>
              <a:gd name="T62" fmla="*/ 1259 w 1904"/>
              <a:gd name="T63" fmla="*/ 1218 h 1906"/>
              <a:gd name="T64" fmla="*/ 906 w 1904"/>
              <a:gd name="T65" fmla="*/ 1436 h 1906"/>
              <a:gd name="T66" fmla="*/ 715 w 1904"/>
              <a:gd name="T67" fmla="*/ 1286 h 1906"/>
              <a:gd name="T68" fmla="*/ 922 w 1904"/>
              <a:gd name="T69" fmla="*/ 1305 h 1906"/>
              <a:gd name="T70" fmla="*/ 522 w 1904"/>
              <a:gd name="T71" fmla="*/ 1204 h 1906"/>
              <a:gd name="T72" fmla="*/ 610 w 1904"/>
              <a:gd name="T73" fmla="*/ 1060 h 1906"/>
              <a:gd name="T74" fmla="*/ 687 w 1904"/>
              <a:gd name="T75" fmla="*/ 1260 h 1906"/>
              <a:gd name="T76" fmla="*/ 456 w 1904"/>
              <a:gd name="T77" fmla="*/ 825 h 1906"/>
              <a:gd name="T78" fmla="*/ 619 w 1904"/>
              <a:gd name="T79" fmla="*/ 786 h 1906"/>
              <a:gd name="T80" fmla="*/ 533 w 1904"/>
              <a:gd name="T81" fmla="*/ 982 h 1906"/>
              <a:gd name="T82" fmla="*/ 702 w 1904"/>
              <a:gd name="T83" fmla="*/ 522 h 1906"/>
              <a:gd name="T84" fmla="*/ 845 w 1904"/>
              <a:gd name="T85" fmla="*/ 610 h 1906"/>
              <a:gd name="T86" fmla="*/ 645 w 1904"/>
              <a:gd name="T87" fmla="*/ 688 h 1906"/>
              <a:gd name="T88" fmla="*/ 1094 w 1904"/>
              <a:gd name="T89" fmla="*/ 1195 h 1906"/>
              <a:gd name="T90" fmla="*/ 1190 w 1904"/>
              <a:gd name="T91" fmla="*/ 824 h 1906"/>
              <a:gd name="T92" fmla="*/ 1074 w 1904"/>
              <a:gd name="T93" fmla="*/ 461 h 1906"/>
              <a:gd name="T94" fmla="*/ 1113 w 1904"/>
              <a:gd name="T95" fmla="*/ 625 h 1906"/>
              <a:gd name="T96" fmla="*/ 917 w 1904"/>
              <a:gd name="T97" fmla="*/ 539 h 1906"/>
              <a:gd name="T98" fmla="*/ 1286 w 1904"/>
              <a:gd name="T99" fmla="*/ 1526 h 1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04" h="1906">
                <a:moveTo>
                  <a:pt x="1319" y="1582"/>
                </a:moveTo>
                <a:cubicBezTo>
                  <a:pt x="971" y="1784"/>
                  <a:pt x="526" y="1667"/>
                  <a:pt x="323" y="1319"/>
                </a:cubicBezTo>
                <a:cubicBezTo>
                  <a:pt x="121" y="972"/>
                  <a:pt x="239" y="526"/>
                  <a:pt x="586" y="324"/>
                </a:cubicBezTo>
                <a:cubicBezTo>
                  <a:pt x="934" y="122"/>
                  <a:pt x="1379" y="239"/>
                  <a:pt x="1581" y="587"/>
                </a:cubicBezTo>
                <a:cubicBezTo>
                  <a:pt x="1784" y="934"/>
                  <a:pt x="1666" y="1380"/>
                  <a:pt x="1319" y="1582"/>
                </a:cubicBezTo>
                <a:close/>
                <a:moveTo>
                  <a:pt x="1811" y="543"/>
                </a:moveTo>
                <a:lnTo>
                  <a:pt x="1735" y="412"/>
                </a:lnTo>
                <a:lnTo>
                  <a:pt x="1585" y="453"/>
                </a:lnTo>
                <a:cubicBezTo>
                  <a:pt x="1565" y="428"/>
                  <a:pt x="1544" y="405"/>
                  <a:pt x="1521" y="383"/>
                </a:cubicBezTo>
                <a:lnTo>
                  <a:pt x="1583" y="239"/>
                </a:lnTo>
                <a:lnTo>
                  <a:pt x="1461" y="148"/>
                </a:lnTo>
                <a:lnTo>
                  <a:pt x="1337" y="247"/>
                </a:lnTo>
                <a:cubicBezTo>
                  <a:pt x="1313" y="234"/>
                  <a:pt x="1289" y="223"/>
                  <a:pt x="1265" y="212"/>
                </a:cubicBezTo>
                <a:lnTo>
                  <a:pt x="1268" y="53"/>
                </a:lnTo>
                <a:lnTo>
                  <a:pt x="1121" y="14"/>
                </a:lnTo>
                <a:lnTo>
                  <a:pt x="1042" y="154"/>
                </a:lnTo>
                <a:cubicBezTo>
                  <a:pt x="1010" y="151"/>
                  <a:pt x="977" y="149"/>
                  <a:pt x="944" y="150"/>
                </a:cubicBezTo>
                <a:lnTo>
                  <a:pt x="882" y="0"/>
                </a:lnTo>
                <a:lnTo>
                  <a:pt x="733" y="22"/>
                </a:lnTo>
                <a:lnTo>
                  <a:pt x="716" y="185"/>
                </a:lnTo>
                <a:cubicBezTo>
                  <a:pt x="695" y="192"/>
                  <a:pt x="673" y="199"/>
                  <a:pt x="652" y="208"/>
                </a:cubicBezTo>
                <a:lnTo>
                  <a:pt x="539" y="90"/>
                </a:lnTo>
                <a:lnTo>
                  <a:pt x="409" y="166"/>
                </a:lnTo>
                <a:lnTo>
                  <a:pt x="453" y="324"/>
                </a:lnTo>
                <a:cubicBezTo>
                  <a:pt x="432" y="341"/>
                  <a:pt x="412" y="358"/>
                  <a:pt x="393" y="377"/>
                </a:cubicBezTo>
                <a:lnTo>
                  <a:pt x="244" y="310"/>
                </a:lnTo>
                <a:lnTo>
                  <a:pt x="152" y="431"/>
                </a:lnTo>
                <a:lnTo>
                  <a:pt x="252" y="559"/>
                </a:lnTo>
                <a:cubicBezTo>
                  <a:pt x="238" y="584"/>
                  <a:pt x="225" y="610"/>
                  <a:pt x="214" y="636"/>
                </a:cubicBezTo>
                <a:lnTo>
                  <a:pt x="53" y="633"/>
                </a:lnTo>
                <a:lnTo>
                  <a:pt x="15" y="779"/>
                </a:lnTo>
                <a:lnTo>
                  <a:pt x="154" y="859"/>
                </a:lnTo>
                <a:cubicBezTo>
                  <a:pt x="151" y="884"/>
                  <a:pt x="149" y="911"/>
                  <a:pt x="148" y="937"/>
                </a:cubicBezTo>
                <a:lnTo>
                  <a:pt x="0" y="993"/>
                </a:lnTo>
                <a:lnTo>
                  <a:pt x="20" y="1144"/>
                </a:lnTo>
                <a:lnTo>
                  <a:pt x="175" y="1165"/>
                </a:lnTo>
                <a:cubicBezTo>
                  <a:pt x="184" y="1195"/>
                  <a:pt x="193" y="1226"/>
                  <a:pt x="205" y="1256"/>
                </a:cubicBezTo>
                <a:lnTo>
                  <a:pt x="94" y="1363"/>
                </a:lnTo>
                <a:lnTo>
                  <a:pt x="170" y="1494"/>
                </a:lnTo>
                <a:lnTo>
                  <a:pt x="318" y="1454"/>
                </a:lnTo>
                <a:cubicBezTo>
                  <a:pt x="338" y="1480"/>
                  <a:pt x="359" y="1504"/>
                  <a:pt x="382" y="1527"/>
                </a:cubicBezTo>
                <a:lnTo>
                  <a:pt x="322" y="1667"/>
                </a:lnTo>
                <a:lnTo>
                  <a:pt x="443" y="1758"/>
                </a:lnTo>
                <a:lnTo>
                  <a:pt x="561" y="1665"/>
                </a:lnTo>
                <a:cubicBezTo>
                  <a:pt x="587" y="1679"/>
                  <a:pt x="613" y="1693"/>
                  <a:pt x="640" y="1704"/>
                </a:cubicBezTo>
                <a:lnTo>
                  <a:pt x="637" y="1853"/>
                </a:lnTo>
                <a:lnTo>
                  <a:pt x="784" y="1892"/>
                </a:lnTo>
                <a:lnTo>
                  <a:pt x="856" y="1764"/>
                </a:lnTo>
                <a:cubicBezTo>
                  <a:pt x="893" y="1768"/>
                  <a:pt x="930" y="1771"/>
                  <a:pt x="967" y="1770"/>
                </a:cubicBezTo>
                <a:lnTo>
                  <a:pt x="1023" y="1906"/>
                </a:lnTo>
                <a:lnTo>
                  <a:pt x="1172" y="1884"/>
                </a:lnTo>
                <a:lnTo>
                  <a:pt x="1187" y="1738"/>
                </a:lnTo>
                <a:cubicBezTo>
                  <a:pt x="1213" y="1730"/>
                  <a:pt x="1239" y="1721"/>
                  <a:pt x="1265" y="1711"/>
                </a:cubicBezTo>
                <a:lnTo>
                  <a:pt x="1366" y="1816"/>
                </a:lnTo>
                <a:lnTo>
                  <a:pt x="1496" y="1740"/>
                </a:lnTo>
                <a:lnTo>
                  <a:pt x="1457" y="1599"/>
                </a:lnTo>
                <a:cubicBezTo>
                  <a:pt x="1482" y="1579"/>
                  <a:pt x="1506" y="1558"/>
                  <a:pt x="1528" y="1536"/>
                </a:cubicBezTo>
                <a:lnTo>
                  <a:pt x="1661" y="1595"/>
                </a:lnTo>
                <a:lnTo>
                  <a:pt x="1753" y="1475"/>
                </a:lnTo>
                <a:lnTo>
                  <a:pt x="1662" y="1359"/>
                </a:lnTo>
                <a:cubicBezTo>
                  <a:pt x="1678" y="1330"/>
                  <a:pt x="1692" y="1300"/>
                  <a:pt x="1705" y="1270"/>
                </a:cubicBezTo>
                <a:lnTo>
                  <a:pt x="1852" y="1273"/>
                </a:lnTo>
                <a:lnTo>
                  <a:pt x="1890" y="1127"/>
                </a:lnTo>
                <a:lnTo>
                  <a:pt x="1760" y="1053"/>
                </a:lnTo>
                <a:cubicBezTo>
                  <a:pt x="1763" y="1024"/>
                  <a:pt x="1765" y="995"/>
                  <a:pt x="1765" y="966"/>
                </a:cubicBezTo>
                <a:lnTo>
                  <a:pt x="1904" y="913"/>
                </a:lnTo>
                <a:lnTo>
                  <a:pt x="1885" y="762"/>
                </a:lnTo>
                <a:lnTo>
                  <a:pt x="1734" y="742"/>
                </a:lnTo>
                <a:cubicBezTo>
                  <a:pt x="1725" y="710"/>
                  <a:pt x="1714" y="679"/>
                  <a:pt x="1701" y="649"/>
                </a:cubicBezTo>
                <a:lnTo>
                  <a:pt x="1811" y="543"/>
                </a:lnTo>
                <a:close/>
                <a:moveTo>
                  <a:pt x="1350" y="876"/>
                </a:moveTo>
                <a:cubicBezTo>
                  <a:pt x="1291" y="906"/>
                  <a:pt x="1295" y="845"/>
                  <a:pt x="1295" y="845"/>
                </a:cubicBezTo>
                <a:cubicBezTo>
                  <a:pt x="1295" y="845"/>
                  <a:pt x="1299" y="825"/>
                  <a:pt x="1269" y="775"/>
                </a:cubicBezTo>
                <a:cubicBezTo>
                  <a:pt x="1242" y="727"/>
                  <a:pt x="1217" y="715"/>
                  <a:pt x="1217" y="715"/>
                </a:cubicBezTo>
                <a:cubicBezTo>
                  <a:pt x="1217" y="715"/>
                  <a:pt x="1169" y="685"/>
                  <a:pt x="1217" y="646"/>
                </a:cubicBezTo>
                <a:cubicBezTo>
                  <a:pt x="1279" y="597"/>
                  <a:pt x="1321" y="634"/>
                  <a:pt x="1321" y="634"/>
                </a:cubicBezTo>
                <a:cubicBezTo>
                  <a:pt x="1321" y="634"/>
                  <a:pt x="1360" y="662"/>
                  <a:pt x="1383" y="702"/>
                </a:cubicBezTo>
                <a:cubicBezTo>
                  <a:pt x="1412" y="752"/>
                  <a:pt x="1416" y="785"/>
                  <a:pt x="1416" y="785"/>
                </a:cubicBezTo>
                <a:cubicBezTo>
                  <a:pt x="1416" y="785"/>
                  <a:pt x="1430" y="836"/>
                  <a:pt x="1350" y="876"/>
                </a:cubicBezTo>
                <a:close/>
                <a:moveTo>
                  <a:pt x="1446" y="993"/>
                </a:moveTo>
                <a:cubicBezTo>
                  <a:pt x="1446" y="993"/>
                  <a:pt x="1454" y="1040"/>
                  <a:pt x="1442" y="1085"/>
                </a:cubicBezTo>
                <a:cubicBezTo>
                  <a:pt x="1427" y="1141"/>
                  <a:pt x="1407" y="1167"/>
                  <a:pt x="1407" y="1167"/>
                </a:cubicBezTo>
                <a:cubicBezTo>
                  <a:pt x="1407" y="1167"/>
                  <a:pt x="1380" y="1213"/>
                  <a:pt x="1296" y="1184"/>
                </a:cubicBezTo>
                <a:cubicBezTo>
                  <a:pt x="1233" y="1164"/>
                  <a:pt x="1278" y="1124"/>
                  <a:pt x="1278" y="1124"/>
                </a:cubicBezTo>
                <a:cubicBezTo>
                  <a:pt x="1278" y="1124"/>
                  <a:pt x="1295" y="1112"/>
                  <a:pt x="1310" y="1056"/>
                </a:cubicBezTo>
                <a:cubicBezTo>
                  <a:pt x="1324" y="1002"/>
                  <a:pt x="1316" y="977"/>
                  <a:pt x="1316" y="977"/>
                </a:cubicBezTo>
                <a:cubicBezTo>
                  <a:pt x="1316" y="977"/>
                  <a:pt x="1303" y="921"/>
                  <a:pt x="1365" y="928"/>
                </a:cubicBezTo>
                <a:cubicBezTo>
                  <a:pt x="1443" y="937"/>
                  <a:pt x="1446" y="993"/>
                  <a:pt x="1446" y="993"/>
                </a:cubicBezTo>
                <a:close/>
                <a:moveTo>
                  <a:pt x="1272" y="1321"/>
                </a:moveTo>
                <a:cubicBezTo>
                  <a:pt x="1272" y="1321"/>
                  <a:pt x="1244" y="1360"/>
                  <a:pt x="1203" y="1383"/>
                </a:cubicBezTo>
                <a:cubicBezTo>
                  <a:pt x="1153" y="1413"/>
                  <a:pt x="1120" y="1417"/>
                  <a:pt x="1120" y="1417"/>
                </a:cubicBezTo>
                <a:cubicBezTo>
                  <a:pt x="1120" y="1417"/>
                  <a:pt x="1069" y="1430"/>
                  <a:pt x="1030" y="1350"/>
                </a:cubicBezTo>
                <a:cubicBezTo>
                  <a:pt x="999" y="1292"/>
                  <a:pt x="1060" y="1296"/>
                  <a:pt x="1060" y="1296"/>
                </a:cubicBezTo>
                <a:cubicBezTo>
                  <a:pt x="1060" y="1296"/>
                  <a:pt x="1080" y="1299"/>
                  <a:pt x="1130" y="1270"/>
                </a:cubicBezTo>
                <a:cubicBezTo>
                  <a:pt x="1179" y="1242"/>
                  <a:pt x="1190" y="1218"/>
                  <a:pt x="1190" y="1218"/>
                </a:cubicBezTo>
                <a:cubicBezTo>
                  <a:pt x="1190" y="1218"/>
                  <a:pt x="1221" y="1169"/>
                  <a:pt x="1259" y="1218"/>
                </a:cubicBezTo>
                <a:cubicBezTo>
                  <a:pt x="1309" y="1279"/>
                  <a:pt x="1272" y="1321"/>
                  <a:pt x="1272" y="1321"/>
                </a:cubicBezTo>
                <a:close/>
                <a:moveTo>
                  <a:pt x="971" y="1355"/>
                </a:moveTo>
                <a:cubicBezTo>
                  <a:pt x="962" y="1433"/>
                  <a:pt x="906" y="1436"/>
                  <a:pt x="906" y="1436"/>
                </a:cubicBezTo>
                <a:cubicBezTo>
                  <a:pt x="906" y="1436"/>
                  <a:pt x="859" y="1444"/>
                  <a:pt x="814" y="1432"/>
                </a:cubicBezTo>
                <a:cubicBezTo>
                  <a:pt x="758" y="1417"/>
                  <a:pt x="732" y="1397"/>
                  <a:pt x="732" y="1397"/>
                </a:cubicBezTo>
                <a:cubicBezTo>
                  <a:pt x="732" y="1397"/>
                  <a:pt x="686" y="1370"/>
                  <a:pt x="715" y="1286"/>
                </a:cubicBezTo>
                <a:cubicBezTo>
                  <a:pt x="735" y="1223"/>
                  <a:pt x="775" y="1268"/>
                  <a:pt x="775" y="1268"/>
                </a:cubicBezTo>
                <a:cubicBezTo>
                  <a:pt x="775" y="1268"/>
                  <a:pt x="787" y="1285"/>
                  <a:pt x="843" y="1300"/>
                </a:cubicBezTo>
                <a:cubicBezTo>
                  <a:pt x="897" y="1314"/>
                  <a:pt x="922" y="1305"/>
                  <a:pt x="922" y="1305"/>
                </a:cubicBezTo>
                <a:cubicBezTo>
                  <a:pt x="922" y="1305"/>
                  <a:pt x="978" y="1293"/>
                  <a:pt x="971" y="1355"/>
                </a:cubicBezTo>
                <a:close/>
                <a:moveTo>
                  <a:pt x="584" y="1272"/>
                </a:moveTo>
                <a:cubicBezTo>
                  <a:pt x="584" y="1272"/>
                  <a:pt x="545" y="1244"/>
                  <a:pt x="522" y="1204"/>
                </a:cubicBezTo>
                <a:cubicBezTo>
                  <a:pt x="493" y="1154"/>
                  <a:pt x="489" y="1121"/>
                  <a:pt x="489" y="1121"/>
                </a:cubicBezTo>
                <a:cubicBezTo>
                  <a:pt x="489" y="1121"/>
                  <a:pt x="475" y="1070"/>
                  <a:pt x="555" y="1030"/>
                </a:cubicBezTo>
                <a:cubicBezTo>
                  <a:pt x="614" y="1000"/>
                  <a:pt x="610" y="1060"/>
                  <a:pt x="610" y="1060"/>
                </a:cubicBezTo>
                <a:cubicBezTo>
                  <a:pt x="610" y="1060"/>
                  <a:pt x="606" y="1080"/>
                  <a:pt x="636" y="1131"/>
                </a:cubicBezTo>
                <a:cubicBezTo>
                  <a:pt x="663" y="1179"/>
                  <a:pt x="687" y="1191"/>
                  <a:pt x="687" y="1191"/>
                </a:cubicBezTo>
                <a:cubicBezTo>
                  <a:pt x="687" y="1191"/>
                  <a:pt x="736" y="1221"/>
                  <a:pt x="687" y="1260"/>
                </a:cubicBezTo>
                <a:cubicBezTo>
                  <a:pt x="626" y="1309"/>
                  <a:pt x="584" y="1272"/>
                  <a:pt x="584" y="1272"/>
                </a:cubicBezTo>
                <a:close/>
                <a:moveTo>
                  <a:pt x="451" y="917"/>
                </a:moveTo>
                <a:cubicBezTo>
                  <a:pt x="451" y="917"/>
                  <a:pt x="444" y="870"/>
                  <a:pt x="456" y="825"/>
                </a:cubicBezTo>
                <a:cubicBezTo>
                  <a:pt x="470" y="769"/>
                  <a:pt x="491" y="743"/>
                  <a:pt x="491" y="743"/>
                </a:cubicBezTo>
                <a:cubicBezTo>
                  <a:pt x="491" y="743"/>
                  <a:pt x="518" y="697"/>
                  <a:pt x="602" y="726"/>
                </a:cubicBezTo>
                <a:cubicBezTo>
                  <a:pt x="665" y="746"/>
                  <a:pt x="619" y="786"/>
                  <a:pt x="619" y="786"/>
                </a:cubicBezTo>
                <a:cubicBezTo>
                  <a:pt x="619" y="786"/>
                  <a:pt x="603" y="798"/>
                  <a:pt x="588" y="854"/>
                </a:cubicBezTo>
                <a:cubicBezTo>
                  <a:pt x="573" y="908"/>
                  <a:pt x="582" y="933"/>
                  <a:pt x="582" y="933"/>
                </a:cubicBezTo>
                <a:cubicBezTo>
                  <a:pt x="582" y="933"/>
                  <a:pt x="595" y="989"/>
                  <a:pt x="533" y="982"/>
                </a:cubicBezTo>
                <a:cubicBezTo>
                  <a:pt x="455" y="973"/>
                  <a:pt x="451" y="917"/>
                  <a:pt x="451" y="917"/>
                </a:cubicBezTo>
                <a:close/>
                <a:moveTo>
                  <a:pt x="633" y="585"/>
                </a:moveTo>
                <a:cubicBezTo>
                  <a:pt x="633" y="585"/>
                  <a:pt x="661" y="546"/>
                  <a:pt x="702" y="522"/>
                </a:cubicBezTo>
                <a:cubicBezTo>
                  <a:pt x="751" y="493"/>
                  <a:pt x="784" y="489"/>
                  <a:pt x="784" y="489"/>
                </a:cubicBezTo>
                <a:cubicBezTo>
                  <a:pt x="784" y="489"/>
                  <a:pt x="836" y="476"/>
                  <a:pt x="875" y="556"/>
                </a:cubicBezTo>
                <a:cubicBezTo>
                  <a:pt x="906" y="614"/>
                  <a:pt x="845" y="610"/>
                  <a:pt x="845" y="610"/>
                </a:cubicBezTo>
                <a:cubicBezTo>
                  <a:pt x="845" y="610"/>
                  <a:pt x="825" y="607"/>
                  <a:pt x="774" y="636"/>
                </a:cubicBezTo>
                <a:cubicBezTo>
                  <a:pt x="726" y="664"/>
                  <a:pt x="715" y="688"/>
                  <a:pt x="715" y="688"/>
                </a:cubicBezTo>
                <a:cubicBezTo>
                  <a:pt x="715" y="688"/>
                  <a:pt x="684" y="737"/>
                  <a:pt x="645" y="688"/>
                </a:cubicBezTo>
                <a:cubicBezTo>
                  <a:pt x="596" y="626"/>
                  <a:pt x="633" y="585"/>
                  <a:pt x="633" y="585"/>
                </a:cubicBezTo>
                <a:close/>
                <a:moveTo>
                  <a:pt x="1190" y="824"/>
                </a:moveTo>
                <a:cubicBezTo>
                  <a:pt x="1266" y="954"/>
                  <a:pt x="1223" y="1120"/>
                  <a:pt x="1094" y="1195"/>
                </a:cubicBezTo>
                <a:cubicBezTo>
                  <a:pt x="964" y="1271"/>
                  <a:pt x="798" y="1226"/>
                  <a:pt x="723" y="1096"/>
                </a:cubicBezTo>
                <a:cubicBezTo>
                  <a:pt x="647" y="966"/>
                  <a:pt x="690" y="800"/>
                  <a:pt x="820" y="725"/>
                </a:cubicBezTo>
                <a:cubicBezTo>
                  <a:pt x="949" y="649"/>
                  <a:pt x="1115" y="694"/>
                  <a:pt x="1190" y="824"/>
                </a:cubicBezTo>
                <a:close/>
                <a:moveTo>
                  <a:pt x="917" y="539"/>
                </a:moveTo>
                <a:cubicBezTo>
                  <a:pt x="926" y="460"/>
                  <a:pt x="982" y="457"/>
                  <a:pt x="982" y="457"/>
                </a:cubicBezTo>
                <a:cubicBezTo>
                  <a:pt x="982" y="457"/>
                  <a:pt x="1029" y="449"/>
                  <a:pt x="1074" y="461"/>
                </a:cubicBezTo>
                <a:cubicBezTo>
                  <a:pt x="1130" y="476"/>
                  <a:pt x="1156" y="497"/>
                  <a:pt x="1156" y="497"/>
                </a:cubicBezTo>
                <a:cubicBezTo>
                  <a:pt x="1156" y="497"/>
                  <a:pt x="1202" y="523"/>
                  <a:pt x="1173" y="608"/>
                </a:cubicBezTo>
                <a:cubicBezTo>
                  <a:pt x="1153" y="671"/>
                  <a:pt x="1113" y="625"/>
                  <a:pt x="1113" y="625"/>
                </a:cubicBezTo>
                <a:cubicBezTo>
                  <a:pt x="1113" y="625"/>
                  <a:pt x="1102" y="609"/>
                  <a:pt x="1045" y="593"/>
                </a:cubicBezTo>
                <a:cubicBezTo>
                  <a:pt x="991" y="579"/>
                  <a:pt x="966" y="588"/>
                  <a:pt x="966" y="588"/>
                </a:cubicBezTo>
                <a:cubicBezTo>
                  <a:pt x="966" y="588"/>
                  <a:pt x="910" y="601"/>
                  <a:pt x="917" y="539"/>
                </a:cubicBezTo>
                <a:close/>
                <a:moveTo>
                  <a:pt x="619" y="380"/>
                </a:moveTo>
                <a:cubicBezTo>
                  <a:pt x="303" y="564"/>
                  <a:pt x="196" y="970"/>
                  <a:pt x="380" y="1286"/>
                </a:cubicBezTo>
                <a:cubicBezTo>
                  <a:pt x="564" y="1603"/>
                  <a:pt x="970" y="1710"/>
                  <a:pt x="1286" y="1526"/>
                </a:cubicBezTo>
                <a:cubicBezTo>
                  <a:pt x="1602" y="1342"/>
                  <a:pt x="1709" y="936"/>
                  <a:pt x="1525" y="620"/>
                </a:cubicBezTo>
                <a:cubicBezTo>
                  <a:pt x="1341" y="303"/>
                  <a:pt x="935" y="196"/>
                  <a:pt x="619" y="3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2400">
              <a:latin typeface="Lifeline JL" panose="00000400000000000000" pitchFamily="2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32285" y="1407210"/>
            <a:ext cx="2129901" cy="2141115"/>
            <a:chOff x="1076847" y="1406946"/>
            <a:chExt cx="2130178" cy="2141394"/>
          </a:xfrm>
          <a:solidFill>
            <a:schemeClr val="bg1"/>
          </a:solidFill>
        </p:grpSpPr>
        <p:sp>
          <p:nvSpPr>
            <p:cNvPr id="2" name="椭圆 1"/>
            <p:cNvSpPr/>
            <p:nvPr/>
          </p:nvSpPr>
          <p:spPr bwMode="auto">
            <a:xfrm>
              <a:off x="1282561" y="1618268"/>
              <a:ext cx="1718750" cy="1718750"/>
            </a:xfrm>
            <a:prstGeom prst="ellipse">
              <a:avLst/>
            </a:prstGeom>
            <a:solidFill>
              <a:schemeClr val="accent2">
                <a:lumMod val="95000"/>
              </a:schemeClr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28" tIns="45714" rIns="91428" bIns="45714" numCol="1" rtlCol="0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/>
            </a:p>
          </p:txBody>
        </p:sp>
        <p:sp>
          <p:nvSpPr>
            <p:cNvPr id="18" name="Freeform 5"/>
            <p:cNvSpPr>
              <a:spLocks noEditPoints="1"/>
            </p:cNvSpPr>
            <p:nvPr/>
          </p:nvSpPr>
          <p:spPr bwMode="auto">
            <a:xfrm rot="5400000">
              <a:off x="1071239" y="1412554"/>
              <a:ext cx="2141394" cy="2130178"/>
            </a:xfrm>
            <a:custGeom>
              <a:avLst/>
              <a:gdLst>
                <a:gd name="T0" fmla="*/ 2474 w 4948"/>
                <a:gd name="T1" fmla="*/ 4348 h 4921"/>
                <a:gd name="T2" fmla="*/ 2474 w 4948"/>
                <a:gd name="T3" fmla="*/ 573 h 4921"/>
                <a:gd name="T4" fmla="*/ 2675 w 4948"/>
                <a:gd name="T5" fmla="*/ 0 h 4921"/>
                <a:gd name="T6" fmla="*/ 2178 w 4948"/>
                <a:gd name="T7" fmla="*/ 391 h 4921"/>
                <a:gd name="T8" fmla="*/ 1696 w 4948"/>
                <a:gd name="T9" fmla="*/ 116 h 4921"/>
                <a:gd name="T10" fmla="*/ 1393 w 4948"/>
                <a:gd name="T11" fmla="*/ 677 h 4921"/>
                <a:gd name="T12" fmla="*/ 867 w 4948"/>
                <a:gd name="T13" fmla="*/ 579 h 4921"/>
                <a:gd name="T14" fmla="*/ 801 w 4948"/>
                <a:gd name="T15" fmla="*/ 1218 h 4921"/>
                <a:gd name="T16" fmla="*/ 245 w 4948"/>
                <a:gd name="T17" fmla="*/ 1374 h 4921"/>
                <a:gd name="T18" fmla="*/ 444 w 4948"/>
                <a:gd name="T19" fmla="*/ 1988 h 4921"/>
                <a:gd name="T20" fmla="*/ 0 w 4948"/>
                <a:gd name="T21" fmla="*/ 2260 h 4921"/>
                <a:gd name="T22" fmla="*/ 412 w 4948"/>
                <a:gd name="T23" fmla="*/ 2760 h 4921"/>
                <a:gd name="T24" fmla="*/ 109 w 4948"/>
                <a:gd name="T25" fmla="*/ 3210 h 4921"/>
                <a:gd name="T26" fmla="*/ 678 w 4948"/>
                <a:gd name="T27" fmla="*/ 3517 h 4921"/>
                <a:gd name="T28" fmla="*/ 582 w 4948"/>
                <a:gd name="T29" fmla="*/ 4059 h 4921"/>
                <a:gd name="T30" fmla="*/ 1221 w 4948"/>
                <a:gd name="T31" fmla="*/ 4127 h 4921"/>
                <a:gd name="T32" fmla="*/ 1322 w 4948"/>
                <a:gd name="T33" fmla="*/ 4647 h 4921"/>
                <a:gd name="T34" fmla="*/ 1934 w 4948"/>
                <a:gd name="T35" fmla="*/ 4479 h 4921"/>
                <a:gd name="T36" fmla="*/ 2273 w 4948"/>
                <a:gd name="T37" fmla="*/ 4921 h 4921"/>
                <a:gd name="T38" fmla="*/ 2768 w 4948"/>
                <a:gd name="T39" fmla="*/ 4536 h 4921"/>
                <a:gd name="T40" fmla="*/ 3252 w 4948"/>
                <a:gd name="T41" fmla="*/ 4805 h 4921"/>
                <a:gd name="T42" fmla="*/ 3558 w 4948"/>
                <a:gd name="T43" fmla="*/ 4267 h 4921"/>
                <a:gd name="T44" fmla="*/ 4081 w 4948"/>
                <a:gd name="T45" fmla="*/ 4342 h 4921"/>
                <a:gd name="T46" fmla="*/ 4165 w 4948"/>
                <a:gd name="T47" fmla="*/ 3735 h 4921"/>
                <a:gd name="T48" fmla="*/ 4703 w 4948"/>
                <a:gd name="T49" fmla="*/ 3547 h 4921"/>
                <a:gd name="T50" fmla="*/ 4540 w 4948"/>
                <a:gd name="T51" fmla="*/ 2959 h 4921"/>
                <a:gd name="T52" fmla="*/ 4948 w 4948"/>
                <a:gd name="T53" fmla="*/ 2661 h 4921"/>
                <a:gd name="T54" fmla="*/ 4580 w 4948"/>
                <a:gd name="T55" fmla="*/ 2173 h 4921"/>
                <a:gd name="T56" fmla="*/ 4839 w 4948"/>
                <a:gd name="T57" fmla="*/ 1711 h 4921"/>
                <a:gd name="T58" fmla="*/ 4310 w 4948"/>
                <a:gd name="T59" fmla="*/ 1399 h 4921"/>
                <a:gd name="T60" fmla="*/ 4366 w 4948"/>
                <a:gd name="T61" fmla="*/ 862 h 4921"/>
                <a:gd name="T62" fmla="*/ 3752 w 4948"/>
                <a:gd name="T63" fmla="*/ 781 h 4921"/>
                <a:gd name="T64" fmla="*/ 3626 w 4948"/>
                <a:gd name="T65" fmla="*/ 274 h 4921"/>
                <a:gd name="T66" fmla="*/ 3022 w 4948"/>
                <a:gd name="T67" fmla="*/ 433 h 4921"/>
                <a:gd name="T68" fmla="*/ 2675 w 4948"/>
                <a:gd name="T69" fmla="*/ 0 h 4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48" h="4921">
                  <a:moveTo>
                    <a:pt x="4362" y="2461"/>
                  </a:moveTo>
                  <a:cubicBezTo>
                    <a:pt x="4362" y="3503"/>
                    <a:pt x="3517" y="4348"/>
                    <a:pt x="2474" y="4348"/>
                  </a:cubicBezTo>
                  <a:cubicBezTo>
                    <a:pt x="1431" y="4348"/>
                    <a:pt x="586" y="3503"/>
                    <a:pt x="586" y="2461"/>
                  </a:cubicBezTo>
                  <a:cubicBezTo>
                    <a:pt x="586" y="1418"/>
                    <a:pt x="1431" y="573"/>
                    <a:pt x="2474" y="573"/>
                  </a:cubicBezTo>
                  <a:cubicBezTo>
                    <a:pt x="3517" y="573"/>
                    <a:pt x="4362" y="1418"/>
                    <a:pt x="4362" y="2461"/>
                  </a:cubicBezTo>
                  <a:close/>
                  <a:moveTo>
                    <a:pt x="2675" y="0"/>
                  </a:moveTo>
                  <a:lnTo>
                    <a:pt x="2282" y="0"/>
                  </a:lnTo>
                  <a:lnTo>
                    <a:pt x="2178" y="391"/>
                  </a:lnTo>
                  <a:cubicBezTo>
                    <a:pt x="2097" y="403"/>
                    <a:pt x="2017" y="420"/>
                    <a:pt x="1939" y="441"/>
                  </a:cubicBezTo>
                  <a:lnTo>
                    <a:pt x="1696" y="116"/>
                  </a:lnTo>
                  <a:lnTo>
                    <a:pt x="1334" y="269"/>
                  </a:lnTo>
                  <a:lnTo>
                    <a:pt x="1393" y="677"/>
                  </a:lnTo>
                  <a:cubicBezTo>
                    <a:pt x="1334" y="713"/>
                    <a:pt x="1276" y="752"/>
                    <a:pt x="1221" y="794"/>
                  </a:cubicBezTo>
                  <a:lnTo>
                    <a:pt x="867" y="579"/>
                  </a:lnTo>
                  <a:lnTo>
                    <a:pt x="588" y="856"/>
                  </a:lnTo>
                  <a:lnTo>
                    <a:pt x="801" y="1218"/>
                  </a:lnTo>
                  <a:cubicBezTo>
                    <a:pt x="751" y="1286"/>
                    <a:pt x="704" y="1357"/>
                    <a:pt x="662" y="1431"/>
                  </a:cubicBezTo>
                  <a:lnTo>
                    <a:pt x="245" y="1374"/>
                  </a:lnTo>
                  <a:lnTo>
                    <a:pt x="101" y="1738"/>
                  </a:lnTo>
                  <a:lnTo>
                    <a:pt x="444" y="1988"/>
                  </a:lnTo>
                  <a:cubicBezTo>
                    <a:pt x="431" y="2045"/>
                    <a:pt x="420" y="2103"/>
                    <a:pt x="412" y="2161"/>
                  </a:cubicBezTo>
                  <a:lnTo>
                    <a:pt x="0" y="2260"/>
                  </a:lnTo>
                  <a:lnTo>
                    <a:pt x="0" y="2652"/>
                  </a:lnTo>
                  <a:lnTo>
                    <a:pt x="412" y="2760"/>
                  </a:lnTo>
                  <a:cubicBezTo>
                    <a:pt x="421" y="2829"/>
                    <a:pt x="435" y="2897"/>
                    <a:pt x="451" y="2963"/>
                  </a:cubicBezTo>
                  <a:lnTo>
                    <a:pt x="109" y="3210"/>
                  </a:lnTo>
                  <a:lnTo>
                    <a:pt x="259" y="3572"/>
                  </a:lnTo>
                  <a:lnTo>
                    <a:pt x="678" y="3517"/>
                  </a:lnTo>
                  <a:cubicBezTo>
                    <a:pt x="715" y="3581"/>
                    <a:pt x="756" y="3643"/>
                    <a:pt x="801" y="3703"/>
                  </a:cubicBezTo>
                  <a:lnTo>
                    <a:pt x="582" y="4059"/>
                  </a:lnTo>
                  <a:lnTo>
                    <a:pt x="861" y="4336"/>
                  </a:lnTo>
                  <a:lnTo>
                    <a:pt x="1221" y="4127"/>
                  </a:lnTo>
                  <a:cubicBezTo>
                    <a:pt x="1275" y="4168"/>
                    <a:pt x="1331" y="4206"/>
                    <a:pt x="1389" y="4242"/>
                  </a:cubicBezTo>
                  <a:lnTo>
                    <a:pt x="1322" y="4647"/>
                  </a:lnTo>
                  <a:lnTo>
                    <a:pt x="1684" y="4800"/>
                  </a:lnTo>
                  <a:lnTo>
                    <a:pt x="1934" y="4479"/>
                  </a:lnTo>
                  <a:cubicBezTo>
                    <a:pt x="2014" y="4500"/>
                    <a:pt x="2095" y="4518"/>
                    <a:pt x="2178" y="4531"/>
                  </a:cubicBezTo>
                  <a:lnTo>
                    <a:pt x="2273" y="4921"/>
                  </a:lnTo>
                  <a:lnTo>
                    <a:pt x="2667" y="4921"/>
                  </a:lnTo>
                  <a:lnTo>
                    <a:pt x="2768" y="4536"/>
                  </a:lnTo>
                  <a:cubicBezTo>
                    <a:pt x="2853" y="4525"/>
                    <a:pt x="2936" y="4510"/>
                    <a:pt x="3017" y="4489"/>
                  </a:cubicBezTo>
                  <a:lnTo>
                    <a:pt x="3252" y="4805"/>
                  </a:lnTo>
                  <a:lnTo>
                    <a:pt x="3614" y="4653"/>
                  </a:lnTo>
                  <a:lnTo>
                    <a:pt x="3558" y="4267"/>
                  </a:lnTo>
                  <a:cubicBezTo>
                    <a:pt x="3625" y="4229"/>
                    <a:pt x="3689" y="4187"/>
                    <a:pt x="3750" y="4141"/>
                  </a:cubicBezTo>
                  <a:lnTo>
                    <a:pt x="4081" y="4342"/>
                  </a:lnTo>
                  <a:lnTo>
                    <a:pt x="4360" y="4065"/>
                  </a:lnTo>
                  <a:lnTo>
                    <a:pt x="4165" y="3735"/>
                  </a:lnTo>
                  <a:cubicBezTo>
                    <a:pt x="4224" y="3659"/>
                    <a:pt x="4277" y="3579"/>
                    <a:pt x="4325" y="3495"/>
                  </a:cubicBezTo>
                  <a:lnTo>
                    <a:pt x="4703" y="3547"/>
                  </a:lnTo>
                  <a:lnTo>
                    <a:pt x="4847" y="3183"/>
                  </a:lnTo>
                  <a:lnTo>
                    <a:pt x="4540" y="2959"/>
                  </a:lnTo>
                  <a:cubicBezTo>
                    <a:pt x="4557" y="2891"/>
                    <a:pt x="4570" y="2821"/>
                    <a:pt x="4580" y="2749"/>
                  </a:cubicBezTo>
                  <a:lnTo>
                    <a:pt x="4948" y="2661"/>
                  </a:lnTo>
                  <a:lnTo>
                    <a:pt x="4948" y="2269"/>
                  </a:lnTo>
                  <a:lnTo>
                    <a:pt x="4580" y="2173"/>
                  </a:lnTo>
                  <a:cubicBezTo>
                    <a:pt x="4569" y="2091"/>
                    <a:pt x="4553" y="2011"/>
                    <a:pt x="4533" y="1932"/>
                  </a:cubicBezTo>
                  <a:lnTo>
                    <a:pt x="4839" y="1711"/>
                  </a:lnTo>
                  <a:lnTo>
                    <a:pt x="4690" y="1349"/>
                  </a:lnTo>
                  <a:lnTo>
                    <a:pt x="4310" y="1399"/>
                  </a:lnTo>
                  <a:cubicBezTo>
                    <a:pt x="4266" y="1326"/>
                    <a:pt x="4218" y="1255"/>
                    <a:pt x="4166" y="1188"/>
                  </a:cubicBezTo>
                  <a:lnTo>
                    <a:pt x="4366" y="862"/>
                  </a:lnTo>
                  <a:lnTo>
                    <a:pt x="4087" y="585"/>
                  </a:lnTo>
                  <a:lnTo>
                    <a:pt x="3752" y="781"/>
                  </a:lnTo>
                  <a:cubicBezTo>
                    <a:pt x="3691" y="736"/>
                    <a:pt x="3628" y="695"/>
                    <a:pt x="3563" y="656"/>
                  </a:cubicBezTo>
                  <a:lnTo>
                    <a:pt x="3626" y="274"/>
                  </a:lnTo>
                  <a:lnTo>
                    <a:pt x="3264" y="121"/>
                  </a:lnTo>
                  <a:lnTo>
                    <a:pt x="3022" y="433"/>
                  </a:lnTo>
                  <a:cubicBezTo>
                    <a:pt x="2939" y="412"/>
                    <a:pt x="2855" y="396"/>
                    <a:pt x="2769" y="385"/>
                  </a:cubicBezTo>
                  <a:lnTo>
                    <a:pt x="2675" y="0"/>
                  </a:lnTo>
                  <a:close/>
                </a:path>
              </a:pathLst>
            </a:custGeom>
            <a:grpFill/>
            <a:ln w="28575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475317" y="2289289"/>
            <a:ext cx="1355632" cy="707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000" b="1" kern="100" dirty="0">
                <a:solidFill>
                  <a:schemeClr val="accent1"/>
                </a:solidFill>
                <a:latin typeface="+mj-ea"/>
                <a:ea typeface="+mj-ea"/>
                <a:cs typeface="仿宋" panose="02010609060101010101" pitchFamily="49" charset="-122"/>
              </a:rPr>
              <a:t>人力资源有力支撑</a:t>
            </a:r>
            <a:endParaRPr lang="zh-CN" altLang="en-US" sz="20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3558323" y="3280167"/>
            <a:ext cx="2379738" cy="2871098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3633410" y="4246628"/>
            <a:ext cx="2229563" cy="156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对人工成本、工程预算、集中采购、发票报账等方面进行有效管控，规范了财务制度。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3694037" y="1904451"/>
            <a:ext cx="2129901" cy="2141115"/>
            <a:chOff x="1076847" y="1406946"/>
            <a:chExt cx="2130178" cy="2141394"/>
          </a:xfrm>
          <a:solidFill>
            <a:schemeClr val="bg1"/>
          </a:solidFill>
        </p:grpSpPr>
        <p:sp>
          <p:nvSpPr>
            <p:cNvPr id="40" name="椭圆 39"/>
            <p:cNvSpPr/>
            <p:nvPr/>
          </p:nvSpPr>
          <p:spPr bwMode="auto">
            <a:xfrm>
              <a:off x="1282561" y="1618268"/>
              <a:ext cx="1718750" cy="1718750"/>
            </a:xfrm>
            <a:prstGeom prst="ellipse">
              <a:avLst/>
            </a:prstGeom>
            <a:solidFill>
              <a:schemeClr val="accent2">
                <a:lumMod val="95000"/>
              </a:schemeClr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28" tIns="45714" rIns="91428" bIns="45714" numCol="1" rtlCol="0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/>
            </a:p>
          </p:txBody>
        </p:sp>
        <p:sp>
          <p:nvSpPr>
            <p:cNvPr id="41" name="Freeform 5"/>
            <p:cNvSpPr>
              <a:spLocks noEditPoints="1"/>
            </p:cNvSpPr>
            <p:nvPr/>
          </p:nvSpPr>
          <p:spPr bwMode="auto">
            <a:xfrm rot="5400000">
              <a:off x="1071239" y="1412554"/>
              <a:ext cx="2141394" cy="2130178"/>
            </a:xfrm>
            <a:custGeom>
              <a:avLst/>
              <a:gdLst>
                <a:gd name="T0" fmla="*/ 2474 w 4948"/>
                <a:gd name="T1" fmla="*/ 4348 h 4921"/>
                <a:gd name="T2" fmla="*/ 2474 w 4948"/>
                <a:gd name="T3" fmla="*/ 573 h 4921"/>
                <a:gd name="T4" fmla="*/ 2675 w 4948"/>
                <a:gd name="T5" fmla="*/ 0 h 4921"/>
                <a:gd name="T6" fmla="*/ 2178 w 4948"/>
                <a:gd name="T7" fmla="*/ 391 h 4921"/>
                <a:gd name="T8" fmla="*/ 1696 w 4948"/>
                <a:gd name="T9" fmla="*/ 116 h 4921"/>
                <a:gd name="T10" fmla="*/ 1393 w 4948"/>
                <a:gd name="T11" fmla="*/ 677 h 4921"/>
                <a:gd name="T12" fmla="*/ 867 w 4948"/>
                <a:gd name="T13" fmla="*/ 579 h 4921"/>
                <a:gd name="T14" fmla="*/ 801 w 4948"/>
                <a:gd name="T15" fmla="*/ 1218 h 4921"/>
                <a:gd name="T16" fmla="*/ 245 w 4948"/>
                <a:gd name="T17" fmla="*/ 1374 h 4921"/>
                <a:gd name="T18" fmla="*/ 444 w 4948"/>
                <a:gd name="T19" fmla="*/ 1988 h 4921"/>
                <a:gd name="T20" fmla="*/ 0 w 4948"/>
                <a:gd name="T21" fmla="*/ 2260 h 4921"/>
                <a:gd name="T22" fmla="*/ 412 w 4948"/>
                <a:gd name="T23" fmla="*/ 2760 h 4921"/>
                <a:gd name="T24" fmla="*/ 109 w 4948"/>
                <a:gd name="T25" fmla="*/ 3210 h 4921"/>
                <a:gd name="T26" fmla="*/ 678 w 4948"/>
                <a:gd name="T27" fmla="*/ 3517 h 4921"/>
                <a:gd name="T28" fmla="*/ 582 w 4948"/>
                <a:gd name="T29" fmla="*/ 4059 h 4921"/>
                <a:gd name="T30" fmla="*/ 1221 w 4948"/>
                <a:gd name="T31" fmla="*/ 4127 h 4921"/>
                <a:gd name="T32" fmla="*/ 1322 w 4948"/>
                <a:gd name="T33" fmla="*/ 4647 h 4921"/>
                <a:gd name="T34" fmla="*/ 1934 w 4948"/>
                <a:gd name="T35" fmla="*/ 4479 h 4921"/>
                <a:gd name="T36" fmla="*/ 2273 w 4948"/>
                <a:gd name="T37" fmla="*/ 4921 h 4921"/>
                <a:gd name="T38" fmla="*/ 2768 w 4948"/>
                <a:gd name="T39" fmla="*/ 4536 h 4921"/>
                <a:gd name="T40" fmla="*/ 3252 w 4948"/>
                <a:gd name="T41" fmla="*/ 4805 h 4921"/>
                <a:gd name="T42" fmla="*/ 3558 w 4948"/>
                <a:gd name="T43" fmla="*/ 4267 h 4921"/>
                <a:gd name="T44" fmla="*/ 4081 w 4948"/>
                <a:gd name="T45" fmla="*/ 4342 h 4921"/>
                <a:gd name="T46" fmla="*/ 4165 w 4948"/>
                <a:gd name="T47" fmla="*/ 3735 h 4921"/>
                <a:gd name="T48" fmla="*/ 4703 w 4948"/>
                <a:gd name="T49" fmla="*/ 3547 h 4921"/>
                <a:gd name="T50" fmla="*/ 4540 w 4948"/>
                <a:gd name="T51" fmla="*/ 2959 h 4921"/>
                <a:gd name="T52" fmla="*/ 4948 w 4948"/>
                <a:gd name="T53" fmla="*/ 2661 h 4921"/>
                <a:gd name="T54" fmla="*/ 4580 w 4948"/>
                <a:gd name="T55" fmla="*/ 2173 h 4921"/>
                <a:gd name="T56" fmla="*/ 4839 w 4948"/>
                <a:gd name="T57" fmla="*/ 1711 h 4921"/>
                <a:gd name="T58" fmla="*/ 4310 w 4948"/>
                <a:gd name="T59" fmla="*/ 1399 h 4921"/>
                <a:gd name="T60" fmla="*/ 4366 w 4948"/>
                <a:gd name="T61" fmla="*/ 862 h 4921"/>
                <a:gd name="T62" fmla="*/ 3752 w 4948"/>
                <a:gd name="T63" fmla="*/ 781 h 4921"/>
                <a:gd name="T64" fmla="*/ 3626 w 4948"/>
                <a:gd name="T65" fmla="*/ 274 h 4921"/>
                <a:gd name="T66" fmla="*/ 3022 w 4948"/>
                <a:gd name="T67" fmla="*/ 433 h 4921"/>
                <a:gd name="T68" fmla="*/ 2675 w 4948"/>
                <a:gd name="T69" fmla="*/ 0 h 4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48" h="4921">
                  <a:moveTo>
                    <a:pt x="4362" y="2461"/>
                  </a:moveTo>
                  <a:cubicBezTo>
                    <a:pt x="4362" y="3503"/>
                    <a:pt x="3517" y="4348"/>
                    <a:pt x="2474" y="4348"/>
                  </a:cubicBezTo>
                  <a:cubicBezTo>
                    <a:pt x="1431" y="4348"/>
                    <a:pt x="586" y="3503"/>
                    <a:pt x="586" y="2461"/>
                  </a:cubicBezTo>
                  <a:cubicBezTo>
                    <a:pt x="586" y="1418"/>
                    <a:pt x="1431" y="573"/>
                    <a:pt x="2474" y="573"/>
                  </a:cubicBezTo>
                  <a:cubicBezTo>
                    <a:pt x="3517" y="573"/>
                    <a:pt x="4362" y="1418"/>
                    <a:pt x="4362" y="2461"/>
                  </a:cubicBezTo>
                  <a:close/>
                  <a:moveTo>
                    <a:pt x="2675" y="0"/>
                  </a:moveTo>
                  <a:lnTo>
                    <a:pt x="2282" y="0"/>
                  </a:lnTo>
                  <a:lnTo>
                    <a:pt x="2178" y="391"/>
                  </a:lnTo>
                  <a:cubicBezTo>
                    <a:pt x="2097" y="403"/>
                    <a:pt x="2017" y="420"/>
                    <a:pt x="1939" y="441"/>
                  </a:cubicBezTo>
                  <a:lnTo>
                    <a:pt x="1696" y="116"/>
                  </a:lnTo>
                  <a:lnTo>
                    <a:pt x="1334" y="269"/>
                  </a:lnTo>
                  <a:lnTo>
                    <a:pt x="1393" y="677"/>
                  </a:lnTo>
                  <a:cubicBezTo>
                    <a:pt x="1334" y="713"/>
                    <a:pt x="1276" y="752"/>
                    <a:pt x="1221" y="794"/>
                  </a:cubicBezTo>
                  <a:lnTo>
                    <a:pt x="867" y="579"/>
                  </a:lnTo>
                  <a:lnTo>
                    <a:pt x="588" y="856"/>
                  </a:lnTo>
                  <a:lnTo>
                    <a:pt x="801" y="1218"/>
                  </a:lnTo>
                  <a:cubicBezTo>
                    <a:pt x="751" y="1286"/>
                    <a:pt x="704" y="1357"/>
                    <a:pt x="662" y="1431"/>
                  </a:cubicBezTo>
                  <a:lnTo>
                    <a:pt x="245" y="1374"/>
                  </a:lnTo>
                  <a:lnTo>
                    <a:pt x="101" y="1738"/>
                  </a:lnTo>
                  <a:lnTo>
                    <a:pt x="444" y="1988"/>
                  </a:lnTo>
                  <a:cubicBezTo>
                    <a:pt x="431" y="2045"/>
                    <a:pt x="420" y="2103"/>
                    <a:pt x="412" y="2161"/>
                  </a:cubicBezTo>
                  <a:lnTo>
                    <a:pt x="0" y="2260"/>
                  </a:lnTo>
                  <a:lnTo>
                    <a:pt x="0" y="2652"/>
                  </a:lnTo>
                  <a:lnTo>
                    <a:pt x="412" y="2760"/>
                  </a:lnTo>
                  <a:cubicBezTo>
                    <a:pt x="421" y="2829"/>
                    <a:pt x="435" y="2897"/>
                    <a:pt x="451" y="2963"/>
                  </a:cubicBezTo>
                  <a:lnTo>
                    <a:pt x="109" y="3210"/>
                  </a:lnTo>
                  <a:lnTo>
                    <a:pt x="259" y="3572"/>
                  </a:lnTo>
                  <a:lnTo>
                    <a:pt x="678" y="3517"/>
                  </a:lnTo>
                  <a:cubicBezTo>
                    <a:pt x="715" y="3581"/>
                    <a:pt x="756" y="3643"/>
                    <a:pt x="801" y="3703"/>
                  </a:cubicBezTo>
                  <a:lnTo>
                    <a:pt x="582" y="4059"/>
                  </a:lnTo>
                  <a:lnTo>
                    <a:pt x="861" y="4336"/>
                  </a:lnTo>
                  <a:lnTo>
                    <a:pt x="1221" y="4127"/>
                  </a:lnTo>
                  <a:cubicBezTo>
                    <a:pt x="1275" y="4168"/>
                    <a:pt x="1331" y="4206"/>
                    <a:pt x="1389" y="4242"/>
                  </a:cubicBezTo>
                  <a:lnTo>
                    <a:pt x="1322" y="4647"/>
                  </a:lnTo>
                  <a:lnTo>
                    <a:pt x="1684" y="4800"/>
                  </a:lnTo>
                  <a:lnTo>
                    <a:pt x="1934" y="4479"/>
                  </a:lnTo>
                  <a:cubicBezTo>
                    <a:pt x="2014" y="4500"/>
                    <a:pt x="2095" y="4518"/>
                    <a:pt x="2178" y="4531"/>
                  </a:cubicBezTo>
                  <a:lnTo>
                    <a:pt x="2273" y="4921"/>
                  </a:lnTo>
                  <a:lnTo>
                    <a:pt x="2667" y="4921"/>
                  </a:lnTo>
                  <a:lnTo>
                    <a:pt x="2768" y="4536"/>
                  </a:lnTo>
                  <a:cubicBezTo>
                    <a:pt x="2853" y="4525"/>
                    <a:pt x="2936" y="4510"/>
                    <a:pt x="3017" y="4489"/>
                  </a:cubicBezTo>
                  <a:lnTo>
                    <a:pt x="3252" y="4805"/>
                  </a:lnTo>
                  <a:lnTo>
                    <a:pt x="3614" y="4653"/>
                  </a:lnTo>
                  <a:lnTo>
                    <a:pt x="3558" y="4267"/>
                  </a:lnTo>
                  <a:cubicBezTo>
                    <a:pt x="3625" y="4229"/>
                    <a:pt x="3689" y="4187"/>
                    <a:pt x="3750" y="4141"/>
                  </a:cubicBezTo>
                  <a:lnTo>
                    <a:pt x="4081" y="4342"/>
                  </a:lnTo>
                  <a:lnTo>
                    <a:pt x="4360" y="4065"/>
                  </a:lnTo>
                  <a:lnTo>
                    <a:pt x="4165" y="3735"/>
                  </a:lnTo>
                  <a:cubicBezTo>
                    <a:pt x="4224" y="3659"/>
                    <a:pt x="4277" y="3579"/>
                    <a:pt x="4325" y="3495"/>
                  </a:cubicBezTo>
                  <a:lnTo>
                    <a:pt x="4703" y="3547"/>
                  </a:lnTo>
                  <a:lnTo>
                    <a:pt x="4847" y="3183"/>
                  </a:lnTo>
                  <a:lnTo>
                    <a:pt x="4540" y="2959"/>
                  </a:lnTo>
                  <a:cubicBezTo>
                    <a:pt x="4557" y="2891"/>
                    <a:pt x="4570" y="2821"/>
                    <a:pt x="4580" y="2749"/>
                  </a:cubicBezTo>
                  <a:lnTo>
                    <a:pt x="4948" y="2661"/>
                  </a:lnTo>
                  <a:lnTo>
                    <a:pt x="4948" y="2269"/>
                  </a:lnTo>
                  <a:lnTo>
                    <a:pt x="4580" y="2173"/>
                  </a:lnTo>
                  <a:cubicBezTo>
                    <a:pt x="4569" y="2091"/>
                    <a:pt x="4553" y="2011"/>
                    <a:pt x="4533" y="1932"/>
                  </a:cubicBezTo>
                  <a:lnTo>
                    <a:pt x="4839" y="1711"/>
                  </a:lnTo>
                  <a:lnTo>
                    <a:pt x="4690" y="1349"/>
                  </a:lnTo>
                  <a:lnTo>
                    <a:pt x="4310" y="1399"/>
                  </a:lnTo>
                  <a:cubicBezTo>
                    <a:pt x="4266" y="1326"/>
                    <a:pt x="4218" y="1255"/>
                    <a:pt x="4166" y="1188"/>
                  </a:cubicBezTo>
                  <a:lnTo>
                    <a:pt x="4366" y="862"/>
                  </a:lnTo>
                  <a:lnTo>
                    <a:pt x="4087" y="585"/>
                  </a:lnTo>
                  <a:lnTo>
                    <a:pt x="3752" y="781"/>
                  </a:lnTo>
                  <a:cubicBezTo>
                    <a:pt x="3691" y="736"/>
                    <a:pt x="3628" y="695"/>
                    <a:pt x="3563" y="656"/>
                  </a:cubicBezTo>
                  <a:lnTo>
                    <a:pt x="3626" y="274"/>
                  </a:lnTo>
                  <a:lnTo>
                    <a:pt x="3264" y="121"/>
                  </a:lnTo>
                  <a:lnTo>
                    <a:pt x="3022" y="433"/>
                  </a:lnTo>
                  <a:cubicBezTo>
                    <a:pt x="2939" y="412"/>
                    <a:pt x="2855" y="396"/>
                    <a:pt x="2769" y="385"/>
                  </a:cubicBezTo>
                  <a:lnTo>
                    <a:pt x="2675" y="0"/>
                  </a:lnTo>
                  <a:close/>
                </a:path>
              </a:pathLst>
            </a:custGeom>
            <a:solidFill>
              <a:schemeClr val="accent4"/>
            </a:solidFill>
            <a:ln w="28575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2" name="矩形 41"/>
          <p:cNvSpPr/>
          <p:nvPr/>
        </p:nvSpPr>
        <p:spPr>
          <a:xfrm>
            <a:off x="4072992" y="2777264"/>
            <a:ext cx="1355632" cy="707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000" b="1" kern="100" dirty="0">
                <a:solidFill>
                  <a:schemeClr val="accent1"/>
                </a:solidFill>
                <a:latin typeface="+mj-ea"/>
                <a:ea typeface="+mj-ea"/>
              </a:rPr>
              <a:t>财务管理科学规范</a:t>
            </a:r>
            <a:endParaRPr lang="zh-CN" altLang="en-US" sz="2000" b="1" kern="1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6124928" y="2782925"/>
            <a:ext cx="2379738" cy="3368339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6209282" y="3796935"/>
            <a:ext cx="2095003" cy="206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21" indent="-285721" algn="just">
              <a:buFont typeface="Wingdings" panose="05000000000000000000" pitchFamily="2" charset="2"/>
              <a:buChar char="n"/>
            </a:pPr>
            <a:r>
              <a:rPr lang="zh-CN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一是提升网点能力。购置城区网点</a:t>
            </a:r>
            <a:r>
              <a:rPr lang="en-US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1</a:t>
            </a:r>
            <a:r>
              <a:rPr lang="zh-CN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处、改造网点</a:t>
            </a:r>
            <a:r>
              <a:rPr lang="en-US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3</a:t>
            </a:r>
            <a:r>
              <a:rPr lang="zh-CN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个。</a:t>
            </a:r>
            <a:endParaRPr lang="en-US" altLang="zh-CN" sz="1600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buFont typeface="Wingdings" panose="05000000000000000000" pitchFamily="2" charset="2"/>
              <a:buChar char="n"/>
            </a:pPr>
            <a:endParaRPr lang="en-US" altLang="zh-CN" sz="1600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buFont typeface="Wingdings" panose="05000000000000000000" pitchFamily="2" charset="2"/>
              <a:buChar char="n"/>
            </a:pPr>
            <a:r>
              <a:rPr lang="zh-CN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二是提升运投能力。完成中心局场地改造，引进邮件流水化作业设备；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6260642" y="1407210"/>
            <a:ext cx="2129901" cy="2141115"/>
            <a:chOff x="1076847" y="1406946"/>
            <a:chExt cx="2130178" cy="2141394"/>
          </a:xfrm>
          <a:solidFill>
            <a:schemeClr val="bg1"/>
          </a:solidFill>
        </p:grpSpPr>
        <p:sp>
          <p:nvSpPr>
            <p:cNvPr id="47" name="椭圆 46"/>
            <p:cNvSpPr/>
            <p:nvPr/>
          </p:nvSpPr>
          <p:spPr bwMode="auto">
            <a:xfrm>
              <a:off x="1282561" y="1618268"/>
              <a:ext cx="1718750" cy="1718750"/>
            </a:xfrm>
            <a:prstGeom prst="ellipse">
              <a:avLst/>
            </a:prstGeom>
            <a:solidFill>
              <a:schemeClr val="accent2">
                <a:lumMod val="95000"/>
              </a:schemeClr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28" tIns="45714" rIns="91428" bIns="45714" numCol="1" rtlCol="0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/>
            </a:p>
          </p:txBody>
        </p:sp>
        <p:sp>
          <p:nvSpPr>
            <p:cNvPr id="48" name="Freeform 5"/>
            <p:cNvSpPr>
              <a:spLocks noEditPoints="1"/>
            </p:cNvSpPr>
            <p:nvPr/>
          </p:nvSpPr>
          <p:spPr bwMode="auto">
            <a:xfrm rot="5400000">
              <a:off x="1071239" y="1412554"/>
              <a:ext cx="2141394" cy="2130178"/>
            </a:xfrm>
            <a:custGeom>
              <a:avLst/>
              <a:gdLst>
                <a:gd name="T0" fmla="*/ 2474 w 4948"/>
                <a:gd name="T1" fmla="*/ 4348 h 4921"/>
                <a:gd name="T2" fmla="*/ 2474 w 4948"/>
                <a:gd name="T3" fmla="*/ 573 h 4921"/>
                <a:gd name="T4" fmla="*/ 2675 w 4948"/>
                <a:gd name="T5" fmla="*/ 0 h 4921"/>
                <a:gd name="T6" fmla="*/ 2178 w 4948"/>
                <a:gd name="T7" fmla="*/ 391 h 4921"/>
                <a:gd name="T8" fmla="*/ 1696 w 4948"/>
                <a:gd name="T9" fmla="*/ 116 h 4921"/>
                <a:gd name="T10" fmla="*/ 1393 w 4948"/>
                <a:gd name="T11" fmla="*/ 677 h 4921"/>
                <a:gd name="T12" fmla="*/ 867 w 4948"/>
                <a:gd name="T13" fmla="*/ 579 h 4921"/>
                <a:gd name="T14" fmla="*/ 801 w 4948"/>
                <a:gd name="T15" fmla="*/ 1218 h 4921"/>
                <a:gd name="T16" fmla="*/ 245 w 4948"/>
                <a:gd name="T17" fmla="*/ 1374 h 4921"/>
                <a:gd name="T18" fmla="*/ 444 w 4948"/>
                <a:gd name="T19" fmla="*/ 1988 h 4921"/>
                <a:gd name="T20" fmla="*/ 0 w 4948"/>
                <a:gd name="T21" fmla="*/ 2260 h 4921"/>
                <a:gd name="T22" fmla="*/ 412 w 4948"/>
                <a:gd name="T23" fmla="*/ 2760 h 4921"/>
                <a:gd name="T24" fmla="*/ 109 w 4948"/>
                <a:gd name="T25" fmla="*/ 3210 h 4921"/>
                <a:gd name="T26" fmla="*/ 678 w 4948"/>
                <a:gd name="T27" fmla="*/ 3517 h 4921"/>
                <a:gd name="T28" fmla="*/ 582 w 4948"/>
                <a:gd name="T29" fmla="*/ 4059 h 4921"/>
                <a:gd name="T30" fmla="*/ 1221 w 4948"/>
                <a:gd name="T31" fmla="*/ 4127 h 4921"/>
                <a:gd name="T32" fmla="*/ 1322 w 4948"/>
                <a:gd name="T33" fmla="*/ 4647 h 4921"/>
                <a:gd name="T34" fmla="*/ 1934 w 4948"/>
                <a:gd name="T35" fmla="*/ 4479 h 4921"/>
                <a:gd name="T36" fmla="*/ 2273 w 4948"/>
                <a:gd name="T37" fmla="*/ 4921 h 4921"/>
                <a:gd name="T38" fmla="*/ 2768 w 4948"/>
                <a:gd name="T39" fmla="*/ 4536 h 4921"/>
                <a:gd name="T40" fmla="*/ 3252 w 4948"/>
                <a:gd name="T41" fmla="*/ 4805 h 4921"/>
                <a:gd name="T42" fmla="*/ 3558 w 4948"/>
                <a:gd name="T43" fmla="*/ 4267 h 4921"/>
                <a:gd name="T44" fmla="*/ 4081 w 4948"/>
                <a:gd name="T45" fmla="*/ 4342 h 4921"/>
                <a:gd name="T46" fmla="*/ 4165 w 4948"/>
                <a:gd name="T47" fmla="*/ 3735 h 4921"/>
                <a:gd name="T48" fmla="*/ 4703 w 4948"/>
                <a:gd name="T49" fmla="*/ 3547 h 4921"/>
                <a:gd name="T50" fmla="*/ 4540 w 4948"/>
                <a:gd name="T51" fmla="*/ 2959 h 4921"/>
                <a:gd name="T52" fmla="*/ 4948 w 4948"/>
                <a:gd name="T53" fmla="*/ 2661 h 4921"/>
                <a:gd name="T54" fmla="*/ 4580 w 4948"/>
                <a:gd name="T55" fmla="*/ 2173 h 4921"/>
                <a:gd name="T56" fmla="*/ 4839 w 4948"/>
                <a:gd name="T57" fmla="*/ 1711 h 4921"/>
                <a:gd name="T58" fmla="*/ 4310 w 4948"/>
                <a:gd name="T59" fmla="*/ 1399 h 4921"/>
                <a:gd name="T60" fmla="*/ 4366 w 4948"/>
                <a:gd name="T61" fmla="*/ 862 h 4921"/>
                <a:gd name="T62" fmla="*/ 3752 w 4948"/>
                <a:gd name="T63" fmla="*/ 781 h 4921"/>
                <a:gd name="T64" fmla="*/ 3626 w 4948"/>
                <a:gd name="T65" fmla="*/ 274 h 4921"/>
                <a:gd name="T66" fmla="*/ 3022 w 4948"/>
                <a:gd name="T67" fmla="*/ 433 h 4921"/>
                <a:gd name="T68" fmla="*/ 2675 w 4948"/>
                <a:gd name="T69" fmla="*/ 0 h 4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48" h="4921">
                  <a:moveTo>
                    <a:pt x="4362" y="2461"/>
                  </a:moveTo>
                  <a:cubicBezTo>
                    <a:pt x="4362" y="3503"/>
                    <a:pt x="3517" y="4348"/>
                    <a:pt x="2474" y="4348"/>
                  </a:cubicBezTo>
                  <a:cubicBezTo>
                    <a:pt x="1431" y="4348"/>
                    <a:pt x="586" y="3503"/>
                    <a:pt x="586" y="2461"/>
                  </a:cubicBezTo>
                  <a:cubicBezTo>
                    <a:pt x="586" y="1418"/>
                    <a:pt x="1431" y="573"/>
                    <a:pt x="2474" y="573"/>
                  </a:cubicBezTo>
                  <a:cubicBezTo>
                    <a:pt x="3517" y="573"/>
                    <a:pt x="4362" y="1418"/>
                    <a:pt x="4362" y="2461"/>
                  </a:cubicBezTo>
                  <a:close/>
                  <a:moveTo>
                    <a:pt x="2675" y="0"/>
                  </a:moveTo>
                  <a:lnTo>
                    <a:pt x="2282" y="0"/>
                  </a:lnTo>
                  <a:lnTo>
                    <a:pt x="2178" y="391"/>
                  </a:lnTo>
                  <a:cubicBezTo>
                    <a:pt x="2097" y="403"/>
                    <a:pt x="2017" y="420"/>
                    <a:pt x="1939" y="441"/>
                  </a:cubicBezTo>
                  <a:lnTo>
                    <a:pt x="1696" y="116"/>
                  </a:lnTo>
                  <a:lnTo>
                    <a:pt x="1334" y="269"/>
                  </a:lnTo>
                  <a:lnTo>
                    <a:pt x="1393" y="677"/>
                  </a:lnTo>
                  <a:cubicBezTo>
                    <a:pt x="1334" y="713"/>
                    <a:pt x="1276" y="752"/>
                    <a:pt x="1221" y="794"/>
                  </a:cubicBezTo>
                  <a:lnTo>
                    <a:pt x="867" y="579"/>
                  </a:lnTo>
                  <a:lnTo>
                    <a:pt x="588" y="856"/>
                  </a:lnTo>
                  <a:lnTo>
                    <a:pt x="801" y="1218"/>
                  </a:lnTo>
                  <a:cubicBezTo>
                    <a:pt x="751" y="1286"/>
                    <a:pt x="704" y="1357"/>
                    <a:pt x="662" y="1431"/>
                  </a:cubicBezTo>
                  <a:lnTo>
                    <a:pt x="245" y="1374"/>
                  </a:lnTo>
                  <a:lnTo>
                    <a:pt x="101" y="1738"/>
                  </a:lnTo>
                  <a:lnTo>
                    <a:pt x="444" y="1988"/>
                  </a:lnTo>
                  <a:cubicBezTo>
                    <a:pt x="431" y="2045"/>
                    <a:pt x="420" y="2103"/>
                    <a:pt x="412" y="2161"/>
                  </a:cubicBezTo>
                  <a:lnTo>
                    <a:pt x="0" y="2260"/>
                  </a:lnTo>
                  <a:lnTo>
                    <a:pt x="0" y="2652"/>
                  </a:lnTo>
                  <a:lnTo>
                    <a:pt x="412" y="2760"/>
                  </a:lnTo>
                  <a:cubicBezTo>
                    <a:pt x="421" y="2829"/>
                    <a:pt x="435" y="2897"/>
                    <a:pt x="451" y="2963"/>
                  </a:cubicBezTo>
                  <a:lnTo>
                    <a:pt x="109" y="3210"/>
                  </a:lnTo>
                  <a:lnTo>
                    <a:pt x="259" y="3572"/>
                  </a:lnTo>
                  <a:lnTo>
                    <a:pt x="678" y="3517"/>
                  </a:lnTo>
                  <a:cubicBezTo>
                    <a:pt x="715" y="3581"/>
                    <a:pt x="756" y="3643"/>
                    <a:pt x="801" y="3703"/>
                  </a:cubicBezTo>
                  <a:lnTo>
                    <a:pt x="582" y="4059"/>
                  </a:lnTo>
                  <a:lnTo>
                    <a:pt x="861" y="4336"/>
                  </a:lnTo>
                  <a:lnTo>
                    <a:pt x="1221" y="4127"/>
                  </a:lnTo>
                  <a:cubicBezTo>
                    <a:pt x="1275" y="4168"/>
                    <a:pt x="1331" y="4206"/>
                    <a:pt x="1389" y="4242"/>
                  </a:cubicBezTo>
                  <a:lnTo>
                    <a:pt x="1322" y="4647"/>
                  </a:lnTo>
                  <a:lnTo>
                    <a:pt x="1684" y="4800"/>
                  </a:lnTo>
                  <a:lnTo>
                    <a:pt x="1934" y="4479"/>
                  </a:lnTo>
                  <a:cubicBezTo>
                    <a:pt x="2014" y="4500"/>
                    <a:pt x="2095" y="4518"/>
                    <a:pt x="2178" y="4531"/>
                  </a:cubicBezTo>
                  <a:lnTo>
                    <a:pt x="2273" y="4921"/>
                  </a:lnTo>
                  <a:lnTo>
                    <a:pt x="2667" y="4921"/>
                  </a:lnTo>
                  <a:lnTo>
                    <a:pt x="2768" y="4536"/>
                  </a:lnTo>
                  <a:cubicBezTo>
                    <a:pt x="2853" y="4525"/>
                    <a:pt x="2936" y="4510"/>
                    <a:pt x="3017" y="4489"/>
                  </a:cubicBezTo>
                  <a:lnTo>
                    <a:pt x="3252" y="4805"/>
                  </a:lnTo>
                  <a:lnTo>
                    <a:pt x="3614" y="4653"/>
                  </a:lnTo>
                  <a:lnTo>
                    <a:pt x="3558" y="4267"/>
                  </a:lnTo>
                  <a:cubicBezTo>
                    <a:pt x="3625" y="4229"/>
                    <a:pt x="3689" y="4187"/>
                    <a:pt x="3750" y="4141"/>
                  </a:cubicBezTo>
                  <a:lnTo>
                    <a:pt x="4081" y="4342"/>
                  </a:lnTo>
                  <a:lnTo>
                    <a:pt x="4360" y="4065"/>
                  </a:lnTo>
                  <a:lnTo>
                    <a:pt x="4165" y="3735"/>
                  </a:lnTo>
                  <a:cubicBezTo>
                    <a:pt x="4224" y="3659"/>
                    <a:pt x="4277" y="3579"/>
                    <a:pt x="4325" y="3495"/>
                  </a:cubicBezTo>
                  <a:lnTo>
                    <a:pt x="4703" y="3547"/>
                  </a:lnTo>
                  <a:lnTo>
                    <a:pt x="4847" y="3183"/>
                  </a:lnTo>
                  <a:lnTo>
                    <a:pt x="4540" y="2959"/>
                  </a:lnTo>
                  <a:cubicBezTo>
                    <a:pt x="4557" y="2891"/>
                    <a:pt x="4570" y="2821"/>
                    <a:pt x="4580" y="2749"/>
                  </a:cubicBezTo>
                  <a:lnTo>
                    <a:pt x="4948" y="2661"/>
                  </a:lnTo>
                  <a:lnTo>
                    <a:pt x="4948" y="2269"/>
                  </a:lnTo>
                  <a:lnTo>
                    <a:pt x="4580" y="2173"/>
                  </a:lnTo>
                  <a:cubicBezTo>
                    <a:pt x="4569" y="2091"/>
                    <a:pt x="4553" y="2011"/>
                    <a:pt x="4533" y="1932"/>
                  </a:cubicBezTo>
                  <a:lnTo>
                    <a:pt x="4839" y="1711"/>
                  </a:lnTo>
                  <a:lnTo>
                    <a:pt x="4690" y="1349"/>
                  </a:lnTo>
                  <a:lnTo>
                    <a:pt x="4310" y="1399"/>
                  </a:lnTo>
                  <a:cubicBezTo>
                    <a:pt x="4266" y="1326"/>
                    <a:pt x="4218" y="1255"/>
                    <a:pt x="4166" y="1188"/>
                  </a:cubicBezTo>
                  <a:lnTo>
                    <a:pt x="4366" y="862"/>
                  </a:lnTo>
                  <a:lnTo>
                    <a:pt x="4087" y="585"/>
                  </a:lnTo>
                  <a:lnTo>
                    <a:pt x="3752" y="781"/>
                  </a:lnTo>
                  <a:cubicBezTo>
                    <a:pt x="3691" y="736"/>
                    <a:pt x="3628" y="695"/>
                    <a:pt x="3563" y="656"/>
                  </a:cubicBezTo>
                  <a:lnTo>
                    <a:pt x="3626" y="274"/>
                  </a:lnTo>
                  <a:lnTo>
                    <a:pt x="3264" y="121"/>
                  </a:lnTo>
                  <a:lnTo>
                    <a:pt x="3022" y="433"/>
                  </a:lnTo>
                  <a:cubicBezTo>
                    <a:pt x="2939" y="412"/>
                    <a:pt x="2855" y="396"/>
                    <a:pt x="2769" y="385"/>
                  </a:cubicBezTo>
                  <a:lnTo>
                    <a:pt x="2675" y="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9" name="矩形 48"/>
          <p:cNvSpPr/>
          <p:nvPr/>
        </p:nvSpPr>
        <p:spPr>
          <a:xfrm>
            <a:off x="6647776" y="2350447"/>
            <a:ext cx="1355632" cy="707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000" b="1" kern="100" dirty="0">
                <a:solidFill>
                  <a:schemeClr val="accent1"/>
                </a:solidFill>
                <a:latin typeface="+mj-ea"/>
                <a:ea typeface="+mj-ea"/>
              </a:rPr>
              <a:t>平台能力持续提升</a:t>
            </a:r>
            <a:endParaRPr lang="zh-CN" altLang="en-US" sz="2000" b="1" kern="1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0" name="矩形 49"/>
          <p:cNvSpPr/>
          <p:nvPr/>
        </p:nvSpPr>
        <p:spPr bwMode="auto">
          <a:xfrm>
            <a:off x="8705709" y="3280167"/>
            <a:ext cx="2379738" cy="2871098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8746556" y="4294175"/>
            <a:ext cx="2181442" cy="156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21" indent="-285721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一是夯实服务管理</a:t>
            </a:r>
            <a:r>
              <a:rPr lang="zh-CN" altLang="en-US" sz="1600" kern="100" dirty="0">
                <a:solidFill>
                  <a:srgbClr val="000000"/>
                </a:solidFill>
                <a:latin typeface="+mj-ea"/>
                <a:ea typeface="+mj-ea"/>
              </a:rPr>
              <a:t>；</a:t>
            </a:r>
            <a:endParaRPr lang="en-US" altLang="zh-CN" sz="1600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二是夯实普服管理</a:t>
            </a:r>
            <a:r>
              <a:rPr lang="zh-CN" altLang="en-US" sz="1600" kern="100" dirty="0">
                <a:solidFill>
                  <a:srgbClr val="000000"/>
                </a:solidFill>
                <a:latin typeface="+mj-ea"/>
                <a:ea typeface="+mj-ea"/>
              </a:rPr>
              <a:t>；</a:t>
            </a:r>
            <a:endParaRPr lang="en-US" altLang="zh-CN" sz="1600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三是夯实审计管理</a:t>
            </a:r>
            <a:r>
              <a:rPr lang="zh-CN" altLang="en-US" sz="1600" kern="100" dirty="0">
                <a:solidFill>
                  <a:srgbClr val="000000"/>
                </a:solidFill>
                <a:latin typeface="+mj-ea"/>
                <a:ea typeface="+mj-ea"/>
              </a:rPr>
              <a:t>；</a:t>
            </a:r>
            <a:endParaRPr lang="en-US" altLang="zh-CN" sz="1600" kern="1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21" indent="-285721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zh-CN" sz="1600" kern="100" dirty="0">
                <a:solidFill>
                  <a:srgbClr val="000000"/>
                </a:solidFill>
                <a:latin typeface="+mj-ea"/>
                <a:ea typeface="+mj-ea"/>
              </a:rPr>
              <a:t>四是夯实安全管理</a:t>
            </a:r>
            <a:r>
              <a:rPr lang="zh-CN" altLang="en-US" sz="1600" kern="100" dirty="0">
                <a:solidFill>
                  <a:srgbClr val="000000"/>
                </a:solidFill>
                <a:latin typeface="+mj-ea"/>
                <a:ea typeface="+mj-ea"/>
              </a:rPr>
              <a:t>；</a:t>
            </a:r>
            <a:endParaRPr lang="zh-CN" altLang="zh-CN" sz="1600" kern="1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8841423" y="1904451"/>
            <a:ext cx="2129901" cy="2141115"/>
            <a:chOff x="1076847" y="1406946"/>
            <a:chExt cx="2130178" cy="2141394"/>
          </a:xfrm>
          <a:solidFill>
            <a:schemeClr val="bg1"/>
          </a:solidFill>
        </p:grpSpPr>
        <p:sp>
          <p:nvSpPr>
            <p:cNvPr id="53" name="椭圆 52"/>
            <p:cNvSpPr/>
            <p:nvPr/>
          </p:nvSpPr>
          <p:spPr bwMode="auto">
            <a:xfrm>
              <a:off x="1282561" y="1618268"/>
              <a:ext cx="1718750" cy="1718750"/>
            </a:xfrm>
            <a:prstGeom prst="ellipse">
              <a:avLst/>
            </a:prstGeom>
            <a:solidFill>
              <a:schemeClr val="accent2">
                <a:lumMod val="95000"/>
              </a:schemeClr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28" tIns="45714" rIns="91428" bIns="45714" numCol="1" rtlCol="0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/>
            </a:p>
          </p:txBody>
        </p:sp>
        <p:sp>
          <p:nvSpPr>
            <p:cNvPr id="54" name="Freeform 5"/>
            <p:cNvSpPr>
              <a:spLocks noEditPoints="1"/>
            </p:cNvSpPr>
            <p:nvPr/>
          </p:nvSpPr>
          <p:spPr bwMode="auto">
            <a:xfrm rot="5400000">
              <a:off x="1071239" y="1412554"/>
              <a:ext cx="2141394" cy="2130178"/>
            </a:xfrm>
            <a:custGeom>
              <a:avLst/>
              <a:gdLst>
                <a:gd name="T0" fmla="*/ 2474 w 4948"/>
                <a:gd name="T1" fmla="*/ 4348 h 4921"/>
                <a:gd name="T2" fmla="*/ 2474 w 4948"/>
                <a:gd name="T3" fmla="*/ 573 h 4921"/>
                <a:gd name="T4" fmla="*/ 2675 w 4948"/>
                <a:gd name="T5" fmla="*/ 0 h 4921"/>
                <a:gd name="T6" fmla="*/ 2178 w 4948"/>
                <a:gd name="T7" fmla="*/ 391 h 4921"/>
                <a:gd name="T8" fmla="*/ 1696 w 4948"/>
                <a:gd name="T9" fmla="*/ 116 h 4921"/>
                <a:gd name="T10" fmla="*/ 1393 w 4948"/>
                <a:gd name="T11" fmla="*/ 677 h 4921"/>
                <a:gd name="T12" fmla="*/ 867 w 4948"/>
                <a:gd name="T13" fmla="*/ 579 h 4921"/>
                <a:gd name="T14" fmla="*/ 801 w 4948"/>
                <a:gd name="T15" fmla="*/ 1218 h 4921"/>
                <a:gd name="T16" fmla="*/ 245 w 4948"/>
                <a:gd name="T17" fmla="*/ 1374 h 4921"/>
                <a:gd name="T18" fmla="*/ 444 w 4948"/>
                <a:gd name="T19" fmla="*/ 1988 h 4921"/>
                <a:gd name="T20" fmla="*/ 0 w 4948"/>
                <a:gd name="T21" fmla="*/ 2260 h 4921"/>
                <a:gd name="T22" fmla="*/ 412 w 4948"/>
                <a:gd name="T23" fmla="*/ 2760 h 4921"/>
                <a:gd name="T24" fmla="*/ 109 w 4948"/>
                <a:gd name="T25" fmla="*/ 3210 h 4921"/>
                <a:gd name="T26" fmla="*/ 678 w 4948"/>
                <a:gd name="T27" fmla="*/ 3517 h 4921"/>
                <a:gd name="T28" fmla="*/ 582 w 4948"/>
                <a:gd name="T29" fmla="*/ 4059 h 4921"/>
                <a:gd name="T30" fmla="*/ 1221 w 4948"/>
                <a:gd name="T31" fmla="*/ 4127 h 4921"/>
                <a:gd name="T32" fmla="*/ 1322 w 4948"/>
                <a:gd name="T33" fmla="*/ 4647 h 4921"/>
                <a:gd name="T34" fmla="*/ 1934 w 4948"/>
                <a:gd name="T35" fmla="*/ 4479 h 4921"/>
                <a:gd name="T36" fmla="*/ 2273 w 4948"/>
                <a:gd name="T37" fmla="*/ 4921 h 4921"/>
                <a:gd name="T38" fmla="*/ 2768 w 4948"/>
                <a:gd name="T39" fmla="*/ 4536 h 4921"/>
                <a:gd name="T40" fmla="*/ 3252 w 4948"/>
                <a:gd name="T41" fmla="*/ 4805 h 4921"/>
                <a:gd name="T42" fmla="*/ 3558 w 4948"/>
                <a:gd name="T43" fmla="*/ 4267 h 4921"/>
                <a:gd name="T44" fmla="*/ 4081 w 4948"/>
                <a:gd name="T45" fmla="*/ 4342 h 4921"/>
                <a:gd name="T46" fmla="*/ 4165 w 4948"/>
                <a:gd name="T47" fmla="*/ 3735 h 4921"/>
                <a:gd name="T48" fmla="*/ 4703 w 4948"/>
                <a:gd name="T49" fmla="*/ 3547 h 4921"/>
                <a:gd name="T50" fmla="*/ 4540 w 4948"/>
                <a:gd name="T51" fmla="*/ 2959 h 4921"/>
                <a:gd name="T52" fmla="*/ 4948 w 4948"/>
                <a:gd name="T53" fmla="*/ 2661 h 4921"/>
                <a:gd name="T54" fmla="*/ 4580 w 4948"/>
                <a:gd name="T55" fmla="*/ 2173 h 4921"/>
                <a:gd name="T56" fmla="*/ 4839 w 4948"/>
                <a:gd name="T57" fmla="*/ 1711 h 4921"/>
                <a:gd name="T58" fmla="*/ 4310 w 4948"/>
                <a:gd name="T59" fmla="*/ 1399 h 4921"/>
                <a:gd name="T60" fmla="*/ 4366 w 4948"/>
                <a:gd name="T61" fmla="*/ 862 h 4921"/>
                <a:gd name="T62" fmla="*/ 3752 w 4948"/>
                <a:gd name="T63" fmla="*/ 781 h 4921"/>
                <a:gd name="T64" fmla="*/ 3626 w 4948"/>
                <a:gd name="T65" fmla="*/ 274 h 4921"/>
                <a:gd name="T66" fmla="*/ 3022 w 4948"/>
                <a:gd name="T67" fmla="*/ 433 h 4921"/>
                <a:gd name="T68" fmla="*/ 2675 w 4948"/>
                <a:gd name="T69" fmla="*/ 0 h 4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48" h="4921">
                  <a:moveTo>
                    <a:pt x="4362" y="2461"/>
                  </a:moveTo>
                  <a:cubicBezTo>
                    <a:pt x="4362" y="3503"/>
                    <a:pt x="3517" y="4348"/>
                    <a:pt x="2474" y="4348"/>
                  </a:cubicBezTo>
                  <a:cubicBezTo>
                    <a:pt x="1431" y="4348"/>
                    <a:pt x="586" y="3503"/>
                    <a:pt x="586" y="2461"/>
                  </a:cubicBezTo>
                  <a:cubicBezTo>
                    <a:pt x="586" y="1418"/>
                    <a:pt x="1431" y="573"/>
                    <a:pt x="2474" y="573"/>
                  </a:cubicBezTo>
                  <a:cubicBezTo>
                    <a:pt x="3517" y="573"/>
                    <a:pt x="4362" y="1418"/>
                    <a:pt x="4362" y="2461"/>
                  </a:cubicBezTo>
                  <a:close/>
                  <a:moveTo>
                    <a:pt x="2675" y="0"/>
                  </a:moveTo>
                  <a:lnTo>
                    <a:pt x="2282" y="0"/>
                  </a:lnTo>
                  <a:lnTo>
                    <a:pt x="2178" y="391"/>
                  </a:lnTo>
                  <a:cubicBezTo>
                    <a:pt x="2097" y="403"/>
                    <a:pt x="2017" y="420"/>
                    <a:pt x="1939" y="441"/>
                  </a:cubicBezTo>
                  <a:lnTo>
                    <a:pt x="1696" y="116"/>
                  </a:lnTo>
                  <a:lnTo>
                    <a:pt x="1334" y="269"/>
                  </a:lnTo>
                  <a:lnTo>
                    <a:pt x="1393" y="677"/>
                  </a:lnTo>
                  <a:cubicBezTo>
                    <a:pt x="1334" y="713"/>
                    <a:pt x="1276" y="752"/>
                    <a:pt x="1221" y="794"/>
                  </a:cubicBezTo>
                  <a:lnTo>
                    <a:pt x="867" y="579"/>
                  </a:lnTo>
                  <a:lnTo>
                    <a:pt x="588" y="856"/>
                  </a:lnTo>
                  <a:lnTo>
                    <a:pt x="801" y="1218"/>
                  </a:lnTo>
                  <a:cubicBezTo>
                    <a:pt x="751" y="1286"/>
                    <a:pt x="704" y="1357"/>
                    <a:pt x="662" y="1431"/>
                  </a:cubicBezTo>
                  <a:lnTo>
                    <a:pt x="245" y="1374"/>
                  </a:lnTo>
                  <a:lnTo>
                    <a:pt x="101" y="1738"/>
                  </a:lnTo>
                  <a:lnTo>
                    <a:pt x="444" y="1988"/>
                  </a:lnTo>
                  <a:cubicBezTo>
                    <a:pt x="431" y="2045"/>
                    <a:pt x="420" y="2103"/>
                    <a:pt x="412" y="2161"/>
                  </a:cubicBezTo>
                  <a:lnTo>
                    <a:pt x="0" y="2260"/>
                  </a:lnTo>
                  <a:lnTo>
                    <a:pt x="0" y="2652"/>
                  </a:lnTo>
                  <a:lnTo>
                    <a:pt x="412" y="2760"/>
                  </a:lnTo>
                  <a:cubicBezTo>
                    <a:pt x="421" y="2829"/>
                    <a:pt x="435" y="2897"/>
                    <a:pt x="451" y="2963"/>
                  </a:cubicBezTo>
                  <a:lnTo>
                    <a:pt x="109" y="3210"/>
                  </a:lnTo>
                  <a:lnTo>
                    <a:pt x="259" y="3572"/>
                  </a:lnTo>
                  <a:lnTo>
                    <a:pt x="678" y="3517"/>
                  </a:lnTo>
                  <a:cubicBezTo>
                    <a:pt x="715" y="3581"/>
                    <a:pt x="756" y="3643"/>
                    <a:pt x="801" y="3703"/>
                  </a:cubicBezTo>
                  <a:lnTo>
                    <a:pt x="582" y="4059"/>
                  </a:lnTo>
                  <a:lnTo>
                    <a:pt x="861" y="4336"/>
                  </a:lnTo>
                  <a:lnTo>
                    <a:pt x="1221" y="4127"/>
                  </a:lnTo>
                  <a:cubicBezTo>
                    <a:pt x="1275" y="4168"/>
                    <a:pt x="1331" y="4206"/>
                    <a:pt x="1389" y="4242"/>
                  </a:cubicBezTo>
                  <a:lnTo>
                    <a:pt x="1322" y="4647"/>
                  </a:lnTo>
                  <a:lnTo>
                    <a:pt x="1684" y="4800"/>
                  </a:lnTo>
                  <a:lnTo>
                    <a:pt x="1934" y="4479"/>
                  </a:lnTo>
                  <a:cubicBezTo>
                    <a:pt x="2014" y="4500"/>
                    <a:pt x="2095" y="4518"/>
                    <a:pt x="2178" y="4531"/>
                  </a:cubicBezTo>
                  <a:lnTo>
                    <a:pt x="2273" y="4921"/>
                  </a:lnTo>
                  <a:lnTo>
                    <a:pt x="2667" y="4921"/>
                  </a:lnTo>
                  <a:lnTo>
                    <a:pt x="2768" y="4536"/>
                  </a:lnTo>
                  <a:cubicBezTo>
                    <a:pt x="2853" y="4525"/>
                    <a:pt x="2936" y="4510"/>
                    <a:pt x="3017" y="4489"/>
                  </a:cubicBezTo>
                  <a:lnTo>
                    <a:pt x="3252" y="4805"/>
                  </a:lnTo>
                  <a:lnTo>
                    <a:pt x="3614" y="4653"/>
                  </a:lnTo>
                  <a:lnTo>
                    <a:pt x="3558" y="4267"/>
                  </a:lnTo>
                  <a:cubicBezTo>
                    <a:pt x="3625" y="4229"/>
                    <a:pt x="3689" y="4187"/>
                    <a:pt x="3750" y="4141"/>
                  </a:cubicBezTo>
                  <a:lnTo>
                    <a:pt x="4081" y="4342"/>
                  </a:lnTo>
                  <a:lnTo>
                    <a:pt x="4360" y="4065"/>
                  </a:lnTo>
                  <a:lnTo>
                    <a:pt x="4165" y="3735"/>
                  </a:lnTo>
                  <a:cubicBezTo>
                    <a:pt x="4224" y="3659"/>
                    <a:pt x="4277" y="3579"/>
                    <a:pt x="4325" y="3495"/>
                  </a:cubicBezTo>
                  <a:lnTo>
                    <a:pt x="4703" y="3547"/>
                  </a:lnTo>
                  <a:lnTo>
                    <a:pt x="4847" y="3183"/>
                  </a:lnTo>
                  <a:lnTo>
                    <a:pt x="4540" y="2959"/>
                  </a:lnTo>
                  <a:cubicBezTo>
                    <a:pt x="4557" y="2891"/>
                    <a:pt x="4570" y="2821"/>
                    <a:pt x="4580" y="2749"/>
                  </a:cubicBezTo>
                  <a:lnTo>
                    <a:pt x="4948" y="2661"/>
                  </a:lnTo>
                  <a:lnTo>
                    <a:pt x="4948" y="2269"/>
                  </a:lnTo>
                  <a:lnTo>
                    <a:pt x="4580" y="2173"/>
                  </a:lnTo>
                  <a:cubicBezTo>
                    <a:pt x="4569" y="2091"/>
                    <a:pt x="4553" y="2011"/>
                    <a:pt x="4533" y="1932"/>
                  </a:cubicBezTo>
                  <a:lnTo>
                    <a:pt x="4839" y="1711"/>
                  </a:lnTo>
                  <a:lnTo>
                    <a:pt x="4690" y="1349"/>
                  </a:lnTo>
                  <a:lnTo>
                    <a:pt x="4310" y="1399"/>
                  </a:lnTo>
                  <a:cubicBezTo>
                    <a:pt x="4266" y="1326"/>
                    <a:pt x="4218" y="1255"/>
                    <a:pt x="4166" y="1188"/>
                  </a:cubicBezTo>
                  <a:lnTo>
                    <a:pt x="4366" y="862"/>
                  </a:lnTo>
                  <a:lnTo>
                    <a:pt x="4087" y="585"/>
                  </a:lnTo>
                  <a:lnTo>
                    <a:pt x="3752" y="781"/>
                  </a:lnTo>
                  <a:cubicBezTo>
                    <a:pt x="3691" y="736"/>
                    <a:pt x="3628" y="695"/>
                    <a:pt x="3563" y="656"/>
                  </a:cubicBezTo>
                  <a:lnTo>
                    <a:pt x="3626" y="274"/>
                  </a:lnTo>
                  <a:lnTo>
                    <a:pt x="3264" y="121"/>
                  </a:lnTo>
                  <a:lnTo>
                    <a:pt x="3022" y="433"/>
                  </a:lnTo>
                  <a:cubicBezTo>
                    <a:pt x="2939" y="412"/>
                    <a:pt x="2855" y="396"/>
                    <a:pt x="2769" y="385"/>
                  </a:cubicBezTo>
                  <a:lnTo>
                    <a:pt x="2675" y="0"/>
                  </a:lnTo>
                  <a:close/>
                </a:path>
              </a:pathLst>
            </a:custGeom>
            <a:solidFill>
              <a:schemeClr val="bg2"/>
            </a:solidFill>
            <a:ln w="28575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矩形 54"/>
          <p:cNvSpPr/>
          <p:nvPr/>
        </p:nvSpPr>
        <p:spPr>
          <a:xfrm>
            <a:off x="9269077" y="2840532"/>
            <a:ext cx="1355632" cy="707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000" b="1" kern="100" dirty="0">
                <a:solidFill>
                  <a:schemeClr val="accent1"/>
                </a:solidFill>
                <a:latin typeface="+mj-ea"/>
                <a:ea typeface="+mj-ea"/>
              </a:rPr>
              <a:t>基础管理逐步夯实</a:t>
            </a:r>
            <a:endParaRPr lang="zh-CN" altLang="en-US" sz="2000" b="1" kern="1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6" name="Oval 10"/>
          <p:cNvSpPr>
            <a:spLocks noChangeArrowheads="1"/>
          </p:cNvSpPr>
          <p:nvPr/>
        </p:nvSpPr>
        <p:spPr bwMode="auto">
          <a:xfrm>
            <a:off x="1966227" y="1800158"/>
            <a:ext cx="463398" cy="463398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rgbClr val="F8F8F8"/>
                </a:solidFill>
                <a:latin typeface="Lifeline JL" panose="00000400000000000000" pitchFamily="2" charset="0"/>
                <a:ea typeface="微软雅黑"/>
              </a:rPr>
              <a:t>1</a:t>
            </a:r>
            <a:endParaRPr lang="zh-CN" altLang="en-US" dirty="0">
              <a:solidFill>
                <a:srgbClr val="F8F8F8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57" name="Oval 10"/>
          <p:cNvSpPr>
            <a:spLocks noChangeArrowheads="1"/>
          </p:cNvSpPr>
          <p:nvPr/>
        </p:nvSpPr>
        <p:spPr bwMode="auto">
          <a:xfrm>
            <a:off x="4526148" y="2294128"/>
            <a:ext cx="463398" cy="463398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rgbClr val="F8F8F8"/>
                </a:solidFill>
                <a:latin typeface="Lifeline JL" panose="00000400000000000000" pitchFamily="2" charset="0"/>
                <a:ea typeface="微软雅黑"/>
              </a:rPr>
              <a:t>2</a:t>
            </a:r>
            <a:endParaRPr lang="zh-CN" altLang="en-US" dirty="0">
              <a:solidFill>
                <a:srgbClr val="F8F8F8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58" name="Oval 10"/>
          <p:cNvSpPr>
            <a:spLocks noChangeArrowheads="1"/>
          </p:cNvSpPr>
          <p:nvPr/>
        </p:nvSpPr>
        <p:spPr bwMode="auto">
          <a:xfrm>
            <a:off x="7101785" y="1839959"/>
            <a:ext cx="463398" cy="463398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rgbClr val="F8F8F8"/>
                </a:solidFill>
                <a:latin typeface="Lifeline JL" panose="00000400000000000000" pitchFamily="2" charset="0"/>
                <a:ea typeface="微软雅黑"/>
              </a:rPr>
              <a:t>3</a:t>
            </a:r>
            <a:endParaRPr lang="zh-CN" altLang="en-US" dirty="0">
              <a:solidFill>
                <a:srgbClr val="F8F8F8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59" name="Oval 10"/>
          <p:cNvSpPr>
            <a:spLocks noChangeArrowheads="1"/>
          </p:cNvSpPr>
          <p:nvPr/>
        </p:nvSpPr>
        <p:spPr bwMode="auto">
          <a:xfrm>
            <a:off x="9715194" y="2326152"/>
            <a:ext cx="463398" cy="463398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rgbClr val="F8F8F8"/>
                </a:solidFill>
                <a:latin typeface="Lifeline JL" panose="00000400000000000000" pitchFamily="2" charset="0"/>
                <a:ea typeface="微软雅黑"/>
              </a:rPr>
              <a:t>4</a:t>
            </a:r>
            <a:endParaRPr lang="zh-CN" altLang="en-US" dirty="0">
              <a:solidFill>
                <a:srgbClr val="F8F8F8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36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61" name="直接连接符 60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6014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2083">
        <p14:prism/>
      </p:transition>
    </mc:Choice>
    <mc:Fallback xmlns="">
      <p:transition spd="slow" advTm="12083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697781" y="305886"/>
            <a:ext cx="5183901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2.4 </a:t>
            </a:r>
            <a:r>
              <a:rPr lang="zh-CN" altLang="en-US" dirty="0">
                <a:solidFill>
                  <a:schemeClr val="accent1"/>
                </a:solidFill>
              </a:rPr>
              <a:t>素质提升展现新面貌</a:t>
            </a:r>
          </a:p>
        </p:txBody>
      </p:sp>
      <p:sp>
        <p:nvSpPr>
          <p:cNvPr id="28" name="Freeform 10"/>
          <p:cNvSpPr>
            <a:spLocks noEditPoints="1"/>
          </p:cNvSpPr>
          <p:nvPr/>
        </p:nvSpPr>
        <p:spPr bwMode="auto">
          <a:xfrm>
            <a:off x="4831154" y="1174342"/>
            <a:ext cx="1665053" cy="2944028"/>
          </a:xfrm>
          <a:custGeom>
            <a:avLst/>
            <a:gdLst>
              <a:gd name="T0" fmla="*/ 988 w 2410"/>
              <a:gd name="T1" fmla="*/ 0 h 4251"/>
              <a:gd name="T2" fmla="*/ 1323 w 2410"/>
              <a:gd name="T3" fmla="*/ 335 h 4251"/>
              <a:gd name="T4" fmla="*/ 988 w 2410"/>
              <a:gd name="T5" fmla="*/ 670 h 4251"/>
              <a:gd name="T6" fmla="*/ 653 w 2410"/>
              <a:gd name="T7" fmla="*/ 335 h 4251"/>
              <a:gd name="T8" fmla="*/ 988 w 2410"/>
              <a:gd name="T9" fmla="*/ 0 h 4251"/>
              <a:gd name="T10" fmla="*/ 670 w 2410"/>
              <a:gd name="T11" fmla="*/ 917 h 4251"/>
              <a:gd name="T12" fmla="*/ 1244 w 2410"/>
              <a:gd name="T13" fmla="*/ 882 h 4251"/>
              <a:gd name="T14" fmla="*/ 2002 w 2410"/>
              <a:gd name="T15" fmla="*/ 1085 h 4251"/>
              <a:gd name="T16" fmla="*/ 2152 w 2410"/>
              <a:gd name="T17" fmla="*/ 1438 h 4251"/>
              <a:gd name="T18" fmla="*/ 1332 w 2410"/>
              <a:gd name="T19" fmla="*/ 1367 h 4251"/>
              <a:gd name="T20" fmla="*/ 1341 w 2410"/>
              <a:gd name="T21" fmla="*/ 1949 h 4251"/>
              <a:gd name="T22" fmla="*/ 2020 w 2410"/>
              <a:gd name="T23" fmla="*/ 2126 h 4251"/>
              <a:gd name="T24" fmla="*/ 2196 w 2410"/>
              <a:gd name="T25" fmla="*/ 2372 h 4251"/>
              <a:gd name="T26" fmla="*/ 2364 w 2410"/>
              <a:gd name="T27" fmla="*/ 2990 h 4251"/>
              <a:gd name="T28" fmla="*/ 1976 w 2410"/>
              <a:gd name="T29" fmla="*/ 3087 h 4251"/>
              <a:gd name="T30" fmla="*/ 1791 w 2410"/>
              <a:gd name="T31" fmla="*/ 2443 h 4251"/>
              <a:gd name="T32" fmla="*/ 1067 w 2410"/>
              <a:gd name="T33" fmla="*/ 2302 h 4251"/>
              <a:gd name="T34" fmla="*/ 1023 w 2410"/>
              <a:gd name="T35" fmla="*/ 2364 h 4251"/>
              <a:gd name="T36" fmla="*/ 979 w 2410"/>
              <a:gd name="T37" fmla="*/ 4031 h 4251"/>
              <a:gd name="T38" fmla="*/ 600 w 2410"/>
              <a:gd name="T39" fmla="*/ 4013 h 4251"/>
              <a:gd name="T40" fmla="*/ 618 w 2410"/>
              <a:gd name="T41" fmla="*/ 1385 h 4251"/>
              <a:gd name="T42" fmla="*/ 388 w 2410"/>
              <a:gd name="T43" fmla="*/ 1552 h 4251"/>
              <a:gd name="T44" fmla="*/ 415 w 2410"/>
              <a:gd name="T45" fmla="*/ 2037 h 4251"/>
              <a:gd name="T46" fmla="*/ 44 w 2410"/>
              <a:gd name="T47" fmla="*/ 2055 h 4251"/>
              <a:gd name="T48" fmla="*/ 0 w 2410"/>
              <a:gd name="T49" fmla="*/ 1499 h 4251"/>
              <a:gd name="T50" fmla="*/ 150 w 2410"/>
              <a:gd name="T51" fmla="*/ 1270 h 4251"/>
              <a:gd name="T52" fmla="*/ 670 w 2410"/>
              <a:gd name="T53" fmla="*/ 917 h 4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10" h="4251">
                <a:moveTo>
                  <a:pt x="988" y="0"/>
                </a:moveTo>
                <a:cubicBezTo>
                  <a:pt x="1173" y="0"/>
                  <a:pt x="1323" y="150"/>
                  <a:pt x="1323" y="335"/>
                </a:cubicBezTo>
                <a:cubicBezTo>
                  <a:pt x="1323" y="520"/>
                  <a:pt x="1173" y="670"/>
                  <a:pt x="988" y="670"/>
                </a:cubicBezTo>
                <a:cubicBezTo>
                  <a:pt x="803" y="670"/>
                  <a:pt x="653" y="520"/>
                  <a:pt x="653" y="335"/>
                </a:cubicBezTo>
                <a:cubicBezTo>
                  <a:pt x="653" y="150"/>
                  <a:pt x="803" y="0"/>
                  <a:pt x="988" y="0"/>
                </a:cubicBezTo>
                <a:close/>
                <a:moveTo>
                  <a:pt x="670" y="917"/>
                </a:moveTo>
                <a:cubicBezTo>
                  <a:pt x="859" y="740"/>
                  <a:pt x="1050" y="736"/>
                  <a:pt x="1244" y="882"/>
                </a:cubicBezTo>
                <a:cubicBezTo>
                  <a:pt x="1499" y="1067"/>
                  <a:pt x="1752" y="1135"/>
                  <a:pt x="2002" y="1085"/>
                </a:cubicBezTo>
                <a:cubicBezTo>
                  <a:pt x="2276" y="1023"/>
                  <a:pt x="2363" y="1358"/>
                  <a:pt x="2152" y="1438"/>
                </a:cubicBezTo>
                <a:cubicBezTo>
                  <a:pt x="1879" y="1496"/>
                  <a:pt x="1605" y="1473"/>
                  <a:pt x="1332" y="1367"/>
                </a:cubicBezTo>
                <a:cubicBezTo>
                  <a:pt x="1335" y="1561"/>
                  <a:pt x="1338" y="1755"/>
                  <a:pt x="1341" y="1949"/>
                </a:cubicBezTo>
                <a:cubicBezTo>
                  <a:pt x="1567" y="2008"/>
                  <a:pt x="1793" y="2067"/>
                  <a:pt x="2020" y="2126"/>
                </a:cubicBezTo>
                <a:cubicBezTo>
                  <a:pt x="2122" y="2153"/>
                  <a:pt x="2159" y="2262"/>
                  <a:pt x="2196" y="2372"/>
                </a:cubicBezTo>
                <a:cubicBezTo>
                  <a:pt x="2252" y="2578"/>
                  <a:pt x="2308" y="2784"/>
                  <a:pt x="2364" y="2990"/>
                </a:cubicBezTo>
                <a:cubicBezTo>
                  <a:pt x="2410" y="3266"/>
                  <a:pt x="2061" y="3341"/>
                  <a:pt x="1976" y="3087"/>
                </a:cubicBezTo>
                <a:cubicBezTo>
                  <a:pt x="1914" y="2872"/>
                  <a:pt x="1852" y="2658"/>
                  <a:pt x="1791" y="2443"/>
                </a:cubicBezTo>
                <a:cubicBezTo>
                  <a:pt x="1549" y="2396"/>
                  <a:pt x="1308" y="2349"/>
                  <a:pt x="1067" y="2302"/>
                </a:cubicBezTo>
                <a:cubicBezTo>
                  <a:pt x="1032" y="2296"/>
                  <a:pt x="1023" y="2317"/>
                  <a:pt x="1023" y="2364"/>
                </a:cubicBezTo>
                <a:cubicBezTo>
                  <a:pt x="1009" y="2919"/>
                  <a:pt x="994" y="3475"/>
                  <a:pt x="979" y="4031"/>
                </a:cubicBezTo>
                <a:cubicBezTo>
                  <a:pt x="972" y="4251"/>
                  <a:pt x="597" y="4212"/>
                  <a:pt x="600" y="4013"/>
                </a:cubicBezTo>
                <a:cubicBezTo>
                  <a:pt x="666" y="3134"/>
                  <a:pt x="687" y="2257"/>
                  <a:pt x="618" y="1385"/>
                </a:cubicBezTo>
                <a:cubicBezTo>
                  <a:pt x="541" y="1441"/>
                  <a:pt x="465" y="1496"/>
                  <a:pt x="388" y="1552"/>
                </a:cubicBezTo>
                <a:cubicBezTo>
                  <a:pt x="397" y="1714"/>
                  <a:pt x="406" y="1876"/>
                  <a:pt x="415" y="2037"/>
                </a:cubicBezTo>
                <a:cubicBezTo>
                  <a:pt x="385" y="2216"/>
                  <a:pt x="96" y="2239"/>
                  <a:pt x="44" y="2055"/>
                </a:cubicBezTo>
                <a:cubicBezTo>
                  <a:pt x="30" y="1870"/>
                  <a:pt x="15" y="1685"/>
                  <a:pt x="0" y="1499"/>
                </a:cubicBezTo>
                <a:cubicBezTo>
                  <a:pt x="17" y="1419"/>
                  <a:pt x="44" y="1339"/>
                  <a:pt x="150" y="1270"/>
                </a:cubicBezTo>
                <a:cubicBezTo>
                  <a:pt x="324" y="1152"/>
                  <a:pt x="497" y="1035"/>
                  <a:pt x="670" y="9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9" name="Freeform 11"/>
          <p:cNvSpPr>
            <a:spLocks/>
          </p:cNvSpPr>
          <p:nvPr/>
        </p:nvSpPr>
        <p:spPr bwMode="auto">
          <a:xfrm>
            <a:off x="2326429" y="3804754"/>
            <a:ext cx="1522215" cy="895233"/>
          </a:xfrm>
          <a:custGeom>
            <a:avLst/>
            <a:gdLst>
              <a:gd name="T0" fmla="*/ 0 w 2070"/>
              <a:gd name="T1" fmla="*/ 1214 h 1214"/>
              <a:gd name="T2" fmla="*/ 2070 w 2070"/>
              <a:gd name="T3" fmla="*/ 177 h 12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70" h="1214">
                <a:moveTo>
                  <a:pt x="0" y="1214"/>
                </a:moveTo>
                <a:cubicBezTo>
                  <a:pt x="269" y="321"/>
                  <a:pt x="979" y="0"/>
                  <a:pt x="2070" y="177"/>
                </a:cubicBezTo>
              </a:path>
            </a:pathLst>
          </a:custGeom>
          <a:noFill/>
          <a:ln w="9525" cap="flat">
            <a:solidFill>
              <a:schemeClr val="accent3"/>
            </a:solidFill>
            <a:prstDash val="dash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30" name="Freeform 12"/>
          <p:cNvSpPr>
            <a:spLocks/>
          </p:cNvSpPr>
          <p:nvPr/>
        </p:nvSpPr>
        <p:spPr bwMode="auto">
          <a:xfrm>
            <a:off x="8258340" y="2349625"/>
            <a:ext cx="1522215" cy="895233"/>
          </a:xfrm>
          <a:custGeom>
            <a:avLst/>
            <a:gdLst>
              <a:gd name="T0" fmla="*/ 0 w 2071"/>
              <a:gd name="T1" fmla="*/ 1214 h 1214"/>
              <a:gd name="T2" fmla="*/ 2071 w 2071"/>
              <a:gd name="T3" fmla="*/ 178 h 12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71" h="1214">
                <a:moveTo>
                  <a:pt x="0" y="1214"/>
                </a:moveTo>
                <a:cubicBezTo>
                  <a:pt x="270" y="321"/>
                  <a:pt x="979" y="0"/>
                  <a:pt x="2071" y="178"/>
                </a:cubicBezTo>
              </a:path>
            </a:pathLst>
          </a:custGeom>
          <a:noFill/>
          <a:ln w="9525" cap="flat">
            <a:solidFill>
              <a:schemeClr val="accent3"/>
            </a:solidFill>
            <a:prstDash val="dash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31233" y="4912662"/>
            <a:ext cx="2374216" cy="379386"/>
            <a:chOff x="831341" y="4912855"/>
            <a:chExt cx="2374525" cy="379435"/>
          </a:xfrm>
        </p:grpSpPr>
        <p:sp>
          <p:nvSpPr>
            <p:cNvPr id="24" name="Rectangle 5"/>
            <p:cNvSpPr>
              <a:spLocks noChangeArrowheads="1"/>
            </p:cNvSpPr>
            <p:nvPr/>
          </p:nvSpPr>
          <p:spPr bwMode="auto">
            <a:xfrm>
              <a:off x="831341" y="4912855"/>
              <a:ext cx="2374525" cy="379435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31" name="TextBox 14"/>
            <p:cNvSpPr txBox="1"/>
            <p:nvPr/>
          </p:nvSpPr>
          <p:spPr>
            <a:xfrm>
              <a:off x="883878" y="4922958"/>
              <a:ext cx="2133234" cy="369332"/>
            </a:xfrm>
            <a:prstGeom prst="rect">
              <a:avLst/>
            </a:prstGeom>
            <a:noFill/>
            <a:ln w="381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ctr">
                <a:defRPr b="1">
                  <a:solidFill>
                    <a:schemeClr val="bg1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zh-CN" dirty="0">
                  <a:solidFill>
                    <a:schemeClr val="accent2"/>
                  </a:solidFill>
                </a:rPr>
                <a:t>执行能力有提升</a:t>
              </a:r>
              <a:endParaRPr lang="zh-CN" altLang="en-US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2" name="TextBox 15"/>
          <p:cNvSpPr txBox="1"/>
          <p:nvPr/>
        </p:nvSpPr>
        <p:spPr>
          <a:xfrm>
            <a:off x="842101" y="5316140"/>
            <a:ext cx="2333822" cy="830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600">
                <a:solidFill>
                  <a:schemeClr val="bg2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强化</a:t>
            </a:r>
            <a:r>
              <a:rPr lang="zh-CN" altLang="zh-CN" dirty="0">
                <a:solidFill>
                  <a:schemeClr val="accent1"/>
                </a:solidFill>
              </a:rPr>
              <a:t>执行理念，明目标、定方法、强激励、重考核，执行效果明显增强。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95088" y="4249173"/>
            <a:ext cx="2376383" cy="381334"/>
            <a:chOff x="3695569" y="4249280"/>
            <a:chExt cx="2376692" cy="381384"/>
          </a:xfrm>
        </p:grpSpPr>
        <p:sp>
          <p:nvSpPr>
            <p:cNvPr id="25" name="Rectangle 6"/>
            <p:cNvSpPr>
              <a:spLocks noChangeArrowheads="1"/>
            </p:cNvSpPr>
            <p:nvPr/>
          </p:nvSpPr>
          <p:spPr bwMode="auto">
            <a:xfrm>
              <a:off x="3695569" y="4249280"/>
              <a:ext cx="2376692" cy="37943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33" name="TextBox 14"/>
            <p:cNvSpPr txBox="1"/>
            <p:nvPr/>
          </p:nvSpPr>
          <p:spPr>
            <a:xfrm>
              <a:off x="3805514" y="4261332"/>
              <a:ext cx="2032891" cy="369332"/>
            </a:xfrm>
            <a:prstGeom prst="rect">
              <a:avLst/>
            </a:prstGeom>
            <a:noFill/>
            <a:ln w="381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ctr">
                <a:defRPr b="1">
                  <a:solidFill>
                    <a:schemeClr val="bg1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zh-CN" dirty="0">
                  <a:solidFill>
                    <a:schemeClr val="accent2"/>
                  </a:solidFill>
                </a:rPr>
                <a:t>担当能力有提升</a:t>
              </a:r>
              <a:endParaRPr lang="zh-CN" altLang="en-US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4" name="TextBox 15"/>
          <p:cNvSpPr txBox="1"/>
          <p:nvPr/>
        </p:nvSpPr>
        <p:spPr>
          <a:xfrm>
            <a:off x="3695088" y="4678659"/>
            <a:ext cx="2376382" cy="1077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600">
                <a:solidFill>
                  <a:schemeClr val="bg2"/>
                </a:solidFill>
                <a:latin typeface="+mn-ea"/>
                <a:ea typeface="+mn-ea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党建与发展齐头并进，带头抓精准管理、抓工作落实</a:t>
            </a:r>
            <a:r>
              <a:rPr lang="zh-CN" altLang="en-US" dirty="0">
                <a:solidFill>
                  <a:schemeClr val="accent1"/>
                </a:solidFill>
              </a:rPr>
              <a:t>，</a:t>
            </a:r>
            <a:r>
              <a:rPr lang="zh-CN" altLang="zh-CN" dirty="0">
                <a:solidFill>
                  <a:schemeClr val="accent1"/>
                </a:solidFill>
              </a:rPr>
              <a:t>自律意识、标杆意识明显增强。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543835" y="3631716"/>
            <a:ext cx="2376383" cy="385372"/>
            <a:chOff x="6544687" y="3631742"/>
            <a:chExt cx="2376692" cy="385422"/>
          </a:xfrm>
        </p:grpSpPr>
        <p:sp>
          <p:nvSpPr>
            <p:cNvPr id="26" name="Rectangle 7"/>
            <p:cNvSpPr>
              <a:spLocks noChangeArrowheads="1"/>
            </p:cNvSpPr>
            <p:nvPr/>
          </p:nvSpPr>
          <p:spPr bwMode="auto">
            <a:xfrm>
              <a:off x="6544687" y="3631742"/>
              <a:ext cx="2376692" cy="379435"/>
            </a:xfrm>
            <a:prstGeom prst="rect">
              <a:avLst/>
            </a:prstGeom>
            <a:solidFill>
              <a:schemeClr val="tx2"/>
            </a:solidFill>
            <a:ln w="38100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35" name="TextBox 14"/>
            <p:cNvSpPr txBox="1"/>
            <p:nvPr/>
          </p:nvSpPr>
          <p:spPr>
            <a:xfrm>
              <a:off x="6675037" y="3647832"/>
              <a:ext cx="2032891" cy="369332"/>
            </a:xfrm>
            <a:prstGeom prst="rect">
              <a:avLst/>
            </a:prstGeom>
            <a:noFill/>
            <a:ln w="381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ctr">
                <a:defRPr b="1">
                  <a:solidFill>
                    <a:schemeClr val="bg1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zh-CN" dirty="0">
                  <a:solidFill>
                    <a:schemeClr val="accent2"/>
                  </a:solidFill>
                </a:rPr>
                <a:t>履职能力有提升</a:t>
              </a:r>
              <a:endParaRPr lang="zh-CN" altLang="en-US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6" name="TextBox 15"/>
          <p:cNvSpPr txBox="1"/>
          <p:nvPr/>
        </p:nvSpPr>
        <p:spPr>
          <a:xfrm>
            <a:off x="6645164" y="4041180"/>
            <a:ext cx="2111795" cy="132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600">
                <a:solidFill>
                  <a:schemeClr val="bg2"/>
                </a:solidFill>
                <a:latin typeface="+mn-ea"/>
                <a:ea typeface="+mn-ea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“机关为基层服务”理念深入人心，经营生产、规范管理、沟通协调、风险管控等能力逐步提升。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9277726" y="3039656"/>
            <a:ext cx="2374216" cy="379386"/>
            <a:chOff x="9278933" y="3039605"/>
            <a:chExt cx="2374525" cy="379435"/>
          </a:xfrm>
        </p:grpSpPr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9278933" y="3039605"/>
              <a:ext cx="2374525" cy="379435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37" name="TextBox 14"/>
            <p:cNvSpPr txBox="1"/>
            <p:nvPr/>
          </p:nvSpPr>
          <p:spPr>
            <a:xfrm>
              <a:off x="9413842" y="3044656"/>
              <a:ext cx="2032891" cy="369332"/>
            </a:xfrm>
            <a:prstGeom prst="rect">
              <a:avLst/>
            </a:prstGeom>
            <a:noFill/>
            <a:ln w="381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ctr">
                <a:defRPr b="1">
                  <a:solidFill>
                    <a:schemeClr val="bg1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zh-CN" dirty="0">
                  <a:solidFill>
                    <a:schemeClr val="accent2"/>
                  </a:solidFill>
                </a:rPr>
                <a:t>全员素质有提升</a:t>
              </a:r>
              <a:endParaRPr lang="zh-CN" altLang="en-US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8" name="TextBox 15"/>
          <p:cNvSpPr txBox="1"/>
          <p:nvPr/>
        </p:nvSpPr>
        <p:spPr>
          <a:xfrm>
            <a:off x="9330653" y="3462414"/>
            <a:ext cx="2321289" cy="156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600">
                <a:solidFill>
                  <a:schemeClr val="bg2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多</a:t>
            </a:r>
            <a:r>
              <a:rPr lang="zh-CN" altLang="zh-CN" dirty="0">
                <a:solidFill>
                  <a:schemeClr val="accent1"/>
                </a:solidFill>
              </a:rPr>
              <a:t>次组织领导干部、优秀支局长交流学习。组织</a:t>
            </a:r>
            <a:r>
              <a:rPr lang="zh-CN" altLang="en-US" dirty="0">
                <a:solidFill>
                  <a:schemeClr val="accent1"/>
                </a:solidFill>
              </a:rPr>
              <a:t>市公司</a:t>
            </a:r>
            <a:r>
              <a:rPr lang="zh-CN" altLang="zh-CN" dirty="0">
                <a:solidFill>
                  <a:schemeClr val="accent1"/>
                </a:solidFill>
              </a:rPr>
              <a:t>干部职工参加党建、金融、转型等各类培训，参训人数达</a:t>
            </a:r>
            <a:r>
              <a:rPr lang="en-US" altLang="zh-CN" dirty="0">
                <a:solidFill>
                  <a:schemeClr val="accent1"/>
                </a:solidFill>
              </a:rPr>
              <a:t>1400</a:t>
            </a:r>
            <a:r>
              <a:rPr lang="zh-CN" altLang="zh-CN" dirty="0">
                <a:solidFill>
                  <a:schemeClr val="accent1"/>
                </a:solidFill>
              </a:rPr>
              <a:t>余人次。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9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1" name="直接连接符 40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9364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709">
        <p14:prism dir="u"/>
      </p:transition>
    </mc:Choice>
    <mc:Fallback xmlns="">
      <p:transition spd="slow" advTm="6709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697781" y="351959"/>
            <a:ext cx="5543894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2.5 </a:t>
            </a:r>
            <a:r>
              <a:rPr lang="zh-CN" altLang="en-US" dirty="0">
                <a:solidFill>
                  <a:schemeClr val="accent1"/>
                </a:solidFill>
              </a:rPr>
              <a:t>改革创新探索新路径</a:t>
            </a:r>
          </a:p>
        </p:txBody>
      </p:sp>
      <p:sp>
        <p:nvSpPr>
          <p:cNvPr id="40" name="Freeform 9"/>
          <p:cNvSpPr>
            <a:spLocks/>
          </p:cNvSpPr>
          <p:nvPr/>
        </p:nvSpPr>
        <p:spPr bwMode="auto">
          <a:xfrm rot="328456">
            <a:off x="1328529" y="1733259"/>
            <a:ext cx="9619689" cy="3453950"/>
          </a:xfrm>
          <a:custGeom>
            <a:avLst/>
            <a:gdLst>
              <a:gd name="T0" fmla="*/ 0 w 14841"/>
              <a:gd name="T1" fmla="*/ 3221 h 4981"/>
              <a:gd name="T2" fmla="*/ 3680 w 14841"/>
              <a:gd name="T3" fmla="*/ 1962 h 4981"/>
              <a:gd name="T4" fmla="*/ 7176 w 14841"/>
              <a:gd name="T5" fmla="*/ 4974 h 4981"/>
              <a:gd name="T6" fmla="*/ 10030 w 14841"/>
              <a:gd name="T7" fmla="*/ 2232 h 4981"/>
              <a:gd name="T8" fmla="*/ 13118 w 14841"/>
              <a:gd name="T9" fmla="*/ 1519 h 4981"/>
              <a:gd name="T10" fmla="*/ 14841 w 14841"/>
              <a:gd name="T11" fmla="*/ 0 h 4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41" h="4981">
                <a:moveTo>
                  <a:pt x="0" y="3221"/>
                </a:moveTo>
                <a:cubicBezTo>
                  <a:pt x="796" y="2581"/>
                  <a:pt x="1937" y="1500"/>
                  <a:pt x="3680" y="1962"/>
                </a:cubicBezTo>
                <a:cubicBezTo>
                  <a:pt x="5217" y="2379"/>
                  <a:pt x="5705" y="4981"/>
                  <a:pt x="7176" y="4974"/>
                </a:cubicBezTo>
                <a:cubicBezTo>
                  <a:pt x="9384" y="4909"/>
                  <a:pt x="8892" y="3296"/>
                  <a:pt x="10030" y="2232"/>
                </a:cubicBezTo>
                <a:cubicBezTo>
                  <a:pt x="11137" y="1047"/>
                  <a:pt x="12194" y="1166"/>
                  <a:pt x="13118" y="1519"/>
                </a:cubicBezTo>
                <a:cubicBezTo>
                  <a:pt x="14090" y="1865"/>
                  <a:pt x="14419" y="653"/>
                  <a:pt x="14841" y="0"/>
                </a:cubicBezTo>
              </a:path>
            </a:pathLst>
          </a:custGeom>
          <a:noFill/>
          <a:ln w="12700" cap="flat">
            <a:solidFill>
              <a:schemeClr val="tx1"/>
            </a:solidFill>
            <a:prstDash val="dash"/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1" name="TextBox 27"/>
          <p:cNvSpPr txBox="1"/>
          <p:nvPr/>
        </p:nvSpPr>
        <p:spPr>
          <a:xfrm>
            <a:off x="2258518" y="1516717"/>
            <a:ext cx="1760051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r>
              <a:rPr lang="zh-CN" altLang="zh-CN" dirty="0"/>
              <a:t>下沉经营职能</a:t>
            </a:r>
            <a:endParaRPr lang="en-US" altLang="zh-CN" dirty="0"/>
          </a:p>
        </p:txBody>
      </p:sp>
      <p:sp>
        <p:nvSpPr>
          <p:cNvPr id="42" name="TextBox 28"/>
          <p:cNvSpPr txBox="1"/>
          <p:nvPr/>
        </p:nvSpPr>
        <p:spPr>
          <a:xfrm>
            <a:off x="2258518" y="1833548"/>
            <a:ext cx="3083820" cy="830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algn="l"/>
            <a:r>
              <a:rPr lang="zh-CN" altLang="zh-CN" dirty="0"/>
              <a:t>将</a:t>
            </a:r>
            <a:r>
              <a:rPr lang="zh-CN" altLang="en-US" dirty="0"/>
              <a:t>部分</a:t>
            </a:r>
            <a:r>
              <a:rPr lang="zh-CN" altLang="zh-CN" dirty="0"/>
              <a:t>经营职能划归</a:t>
            </a:r>
            <a:r>
              <a:rPr lang="zh-CN" altLang="en-US" dirty="0"/>
              <a:t>下级</a:t>
            </a:r>
            <a:r>
              <a:rPr lang="zh-CN" altLang="zh-CN" dirty="0"/>
              <a:t>分公司，整合生产与经营资源，</a:t>
            </a:r>
            <a:r>
              <a:rPr lang="zh-CN" altLang="en-US" dirty="0"/>
              <a:t>更利于业务发展。</a:t>
            </a:r>
            <a:endParaRPr lang="zh-CN" altLang="zh-CN" dirty="0"/>
          </a:p>
        </p:txBody>
      </p:sp>
      <p:sp>
        <p:nvSpPr>
          <p:cNvPr id="46" name="TextBox 33"/>
          <p:cNvSpPr txBox="1"/>
          <p:nvPr/>
        </p:nvSpPr>
        <p:spPr>
          <a:xfrm>
            <a:off x="3568736" y="5173829"/>
            <a:ext cx="1760051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r>
              <a:rPr lang="zh-CN" altLang="zh-CN" dirty="0"/>
              <a:t>推行融合发展</a:t>
            </a:r>
            <a:endParaRPr lang="en-US" altLang="zh-CN" dirty="0"/>
          </a:p>
        </p:txBody>
      </p:sp>
      <p:sp>
        <p:nvSpPr>
          <p:cNvPr id="47" name="TextBox 34"/>
          <p:cNvSpPr txBox="1"/>
          <p:nvPr/>
        </p:nvSpPr>
        <p:spPr>
          <a:xfrm>
            <a:off x="3046221" y="5504040"/>
            <a:ext cx="2834304" cy="58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6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大力推行</a:t>
            </a:r>
            <a:r>
              <a:rPr lang="zh-CN" altLang="zh-CN" dirty="0"/>
              <a:t>线上</a:t>
            </a:r>
            <a:r>
              <a:rPr lang="en-US" altLang="zh-CN" dirty="0"/>
              <a:t>+</a:t>
            </a:r>
            <a:r>
              <a:rPr lang="zh-CN" altLang="zh-CN" dirty="0"/>
              <a:t>线下宣传融合</a:t>
            </a:r>
            <a:r>
              <a:rPr lang="zh-CN" altLang="en-US" dirty="0"/>
              <a:t>，</a:t>
            </a:r>
            <a:r>
              <a:rPr lang="zh-CN" altLang="zh-CN" dirty="0"/>
              <a:t> 转型</a:t>
            </a:r>
            <a:r>
              <a:rPr lang="en-US" altLang="zh-CN" dirty="0"/>
              <a:t>+</a:t>
            </a:r>
            <a:r>
              <a:rPr lang="zh-CN" altLang="zh-CN" dirty="0"/>
              <a:t>联动</a:t>
            </a:r>
            <a:r>
              <a:rPr lang="zh-CN" altLang="en-US" dirty="0"/>
              <a:t>的</a:t>
            </a:r>
            <a:r>
              <a:rPr lang="zh-CN" altLang="zh-CN" dirty="0"/>
              <a:t>专业融合</a:t>
            </a:r>
            <a:r>
              <a:rPr lang="zh-CN" altLang="en-US" dirty="0"/>
              <a:t>。</a:t>
            </a:r>
          </a:p>
        </p:txBody>
      </p:sp>
      <p:sp>
        <p:nvSpPr>
          <p:cNvPr id="50" name="TextBox 37"/>
          <p:cNvSpPr txBox="1"/>
          <p:nvPr/>
        </p:nvSpPr>
        <p:spPr>
          <a:xfrm>
            <a:off x="7917670" y="1441293"/>
            <a:ext cx="1760051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1"/>
                </a:solidFill>
                <a:latin typeface="+mn-ea"/>
                <a:ea typeface="+mn-ea"/>
              </a:rPr>
              <a:t>创新宣传模式</a:t>
            </a:r>
            <a:endParaRPr lang="en-US" altLang="zh-CN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51" name="TextBox 38"/>
          <p:cNvSpPr txBox="1"/>
          <p:nvPr/>
        </p:nvSpPr>
        <p:spPr>
          <a:xfrm>
            <a:off x="7459640" y="1764592"/>
            <a:ext cx="2676114" cy="830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bg2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结合互联网营销新特点，组建网络营销专班，探索网络营销与传统方式结合。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080565" y="2517515"/>
            <a:ext cx="554800" cy="554798"/>
            <a:chOff x="3764151" y="2616938"/>
            <a:chExt cx="554872" cy="554870"/>
          </a:xfrm>
        </p:grpSpPr>
        <p:sp>
          <p:nvSpPr>
            <p:cNvPr id="53" name="椭圆 52"/>
            <p:cNvSpPr/>
            <p:nvPr/>
          </p:nvSpPr>
          <p:spPr>
            <a:xfrm flipH="1">
              <a:off x="3764151" y="2616938"/>
              <a:ext cx="554872" cy="55487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54" name="Freeform 11"/>
            <p:cNvSpPr>
              <a:spLocks noEditPoints="1"/>
            </p:cNvSpPr>
            <p:nvPr/>
          </p:nvSpPr>
          <p:spPr bwMode="auto">
            <a:xfrm rot="2747157">
              <a:off x="3894743" y="2746735"/>
              <a:ext cx="293688" cy="295275"/>
            </a:xfrm>
            <a:custGeom>
              <a:avLst/>
              <a:gdLst>
                <a:gd name="T0" fmla="*/ 426 w 426"/>
                <a:gd name="T1" fmla="*/ 289 h 426"/>
                <a:gd name="T2" fmla="*/ 256 w 426"/>
                <a:gd name="T3" fmla="*/ 120 h 426"/>
                <a:gd name="T4" fmla="*/ 348 w 426"/>
                <a:gd name="T5" fmla="*/ 28 h 426"/>
                <a:gd name="T6" fmla="*/ 0 w 426"/>
                <a:gd name="T7" fmla="*/ 0 h 426"/>
                <a:gd name="T8" fmla="*/ 27 w 426"/>
                <a:gd name="T9" fmla="*/ 349 h 426"/>
                <a:gd name="T10" fmla="*/ 119 w 426"/>
                <a:gd name="T11" fmla="*/ 257 h 426"/>
                <a:gd name="T12" fmla="*/ 288 w 426"/>
                <a:gd name="T13" fmla="*/ 426 h 426"/>
                <a:gd name="T14" fmla="*/ 426 w 426"/>
                <a:gd name="T15" fmla="*/ 289 h 426"/>
                <a:gd name="T16" fmla="*/ 357 w 426"/>
                <a:gd name="T17" fmla="*/ 358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6" h="426">
                  <a:moveTo>
                    <a:pt x="426" y="289"/>
                  </a:moveTo>
                  <a:lnTo>
                    <a:pt x="256" y="120"/>
                  </a:lnTo>
                  <a:lnTo>
                    <a:pt x="348" y="28"/>
                  </a:lnTo>
                  <a:lnTo>
                    <a:pt x="0" y="0"/>
                  </a:lnTo>
                  <a:lnTo>
                    <a:pt x="27" y="349"/>
                  </a:lnTo>
                  <a:lnTo>
                    <a:pt x="119" y="257"/>
                  </a:lnTo>
                  <a:lnTo>
                    <a:pt x="288" y="426"/>
                  </a:lnTo>
                  <a:lnTo>
                    <a:pt x="426" y="289"/>
                  </a:lnTo>
                  <a:close/>
                  <a:moveTo>
                    <a:pt x="357" y="358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 rot="1936791">
            <a:off x="5265222" y="4759471"/>
            <a:ext cx="554800" cy="554798"/>
            <a:chOff x="5291896" y="4380692"/>
            <a:chExt cx="554872" cy="554870"/>
          </a:xfrm>
        </p:grpSpPr>
        <p:sp>
          <p:nvSpPr>
            <p:cNvPr id="59" name="椭圆 58"/>
            <p:cNvSpPr/>
            <p:nvPr/>
          </p:nvSpPr>
          <p:spPr>
            <a:xfrm flipH="1">
              <a:off x="5291896" y="4380692"/>
              <a:ext cx="554872" cy="55487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5"/>
            <p:cNvSpPr>
              <a:spLocks noEditPoints="1"/>
            </p:cNvSpPr>
            <p:nvPr/>
          </p:nvSpPr>
          <p:spPr bwMode="auto">
            <a:xfrm>
              <a:off x="5420714" y="4501915"/>
              <a:ext cx="312738" cy="350838"/>
            </a:xfrm>
            <a:custGeom>
              <a:avLst/>
              <a:gdLst>
                <a:gd name="T0" fmla="*/ 134 w 453"/>
                <a:gd name="T1" fmla="*/ 0 h 507"/>
                <a:gd name="T2" fmla="*/ 129 w 453"/>
                <a:gd name="T3" fmla="*/ 240 h 507"/>
                <a:gd name="T4" fmla="*/ 0 w 453"/>
                <a:gd name="T5" fmla="*/ 237 h 507"/>
                <a:gd name="T6" fmla="*/ 222 w 453"/>
                <a:gd name="T7" fmla="*/ 507 h 507"/>
                <a:gd name="T8" fmla="*/ 453 w 453"/>
                <a:gd name="T9" fmla="*/ 246 h 507"/>
                <a:gd name="T10" fmla="*/ 324 w 453"/>
                <a:gd name="T11" fmla="*/ 243 h 507"/>
                <a:gd name="T12" fmla="*/ 328 w 453"/>
                <a:gd name="T13" fmla="*/ 4 h 507"/>
                <a:gd name="T14" fmla="*/ 134 w 453"/>
                <a:gd name="T15" fmla="*/ 0 h 507"/>
                <a:gd name="T16" fmla="*/ 231 w 453"/>
                <a:gd name="T17" fmla="*/ 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507">
                  <a:moveTo>
                    <a:pt x="134" y="0"/>
                  </a:moveTo>
                  <a:lnTo>
                    <a:pt x="129" y="240"/>
                  </a:lnTo>
                  <a:lnTo>
                    <a:pt x="0" y="237"/>
                  </a:lnTo>
                  <a:lnTo>
                    <a:pt x="222" y="507"/>
                  </a:lnTo>
                  <a:lnTo>
                    <a:pt x="453" y="246"/>
                  </a:lnTo>
                  <a:lnTo>
                    <a:pt x="324" y="243"/>
                  </a:lnTo>
                  <a:lnTo>
                    <a:pt x="328" y="4"/>
                  </a:lnTo>
                  <a:lnTo>
                    <a:pt x="134" y="0"/>
                  </a:lnTo>
                  <a:close/>
                  <a:moveTo>
                    <a:pt x="231" y="2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 rot="9000000">
            <a:off x="9021385" y="2619050"/>
            <a:ext cx="554800" cy="554798"/>
            <a:chOff x="9491725" y="2106182"/>
            <a:chExt cx="554872" cy="554870"/>
          </a:xfrm>
        </p:grpSpPr>
        <p:sp>
          <p:nvSpPr>
            <p:cNvPr id="65" name="椭圆 64"/>
            <p:cNvSpPr/>
            <p:nvPr/>
          </p:nvSpPr>
          <p:spPr>
            <a:xfrm flipH="1">
              <a:off x="9491725" y="2106182"/>
              <a:ext cx="554872" cy="55487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9"/>
            <p:cNvSpPr>
              <a:spLocks noEditPoints="1"/>
            </p:cNvSpPr>
            <p:nvPr/>
          </p:nvSpPr>
          <p:spPr bwMode="auto">
            <a:xfrm>
              <a:off x="9612792" y="2239522"/>
              <a:ext cx="312738" cy="350838"/>
            </a:xfrm>
            <a:custGeom>
              <a:avLst/>
              <a:gdLst>
                <a:gd name="T0" fmla="*/ 130 w 454"/>
                <a:gd name="T1" fmla="*/ 0 h 506"/>
                <a:gd name="T2" fmla="*/ 130 w 454"/>
                <a:gd name="T3" fmla="*/ 240 h 506"/>
                <a:gd name="T4" fmla="*/ 0 w 454"/>
                <a:gd name="T5" fmla="*/ 239 h 506"/>
                <a:gd name="T6" fmla="*/ 227 w 454"/>
                <a:gd name="T7" fmla="*/ 506 h 506"/>
                <a:gd name="T8" fmla="*/ 454 w 454"/>
                <a:gd name="T9" fmla="*/ 240 h 506"/>
                <a:gd name="T10" fmla="*/ 324 w 454"/>
                <a:gd name="T11" fmla="*/ 240 h 506"/>
                <a:gd name="T12" fmla="*/ 325 w 454"/>
                <a:gd name="T13" fmla="*/ 0 h 506"/>
                <a:gd name="T14" fmla="*/ 130 w 454"/>
                <a:gd name="T15" fmla="*/ 0 h 506"/>
                <a:gd name="T16" fmla="*/ 227 w 454"/>
                <a:gd name="T17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4" h="506">
                  <a:moveTo>
                    <a:pt x="130" y="0"/>
                  </a:moveTo>
                  <a:lnTo>
                    <a:pt x="130" y="240"/>
                  </a:lnTo>
                  <a:lnTo>
                    <a:pt x="0" y="239"/>
                  </a:lnTo>
                  <a:lnTo>
                    <a:pt x="227" y="506"/>
                  </a:lnTo>
                  <a:lnTo>
                    <a:pt x="454" y="240"/>
                  </a:lnTo>
                  <a:lnTo>
                    <a:pt x="324" y="240"/>
                  </a:lnTo>
                  <a:lnTo>
                    <a:pt x="325" y="0"/>
                  </a:lnTo>
                  <a:lnTo>
                    <a:pt x="130" y="0"/>
                  </a:lnTo>
                  <a:close/>
                  <a:moveTo>
                    <a:pt x="227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43440" y="2886714"/>
            <a:ext cx="1303168" cy="1306343"/>
            <a:chOff x="788543" y="1451961"/>
            <a:chExt cx="1303338" cy="1306513"/>
          </a:xfrm>
          <a:solidFill>
            <a:schemeClr val="tx1"/>
          </a:solidFill>
        </p:grpSpPr>
        <p:sp>
          <p:nvSpPr>
            <p:cNvPr id="68" name="Oval 11"/>
            <p:cNvSpPr>
              <a:spLocks noChangeArrowheads="1"/>
            </p:cNvSpPr>
            <p:nvPr/>
          </p:nvSpPr>
          <p:spPr bwMode="auto">
            <a:xfrm>
              <a:off x="788543" y="1451961"/>
              <a:ext cx="1303338" cy="1306513"/>
            </a:xfrm>
            <a:prstGeom prst="ellipse">
              <a:avLst/>
            </a:prstGeom>
            <a:solidFill>
              <a:schemeClr val="bg2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69" name="Freeform 12"/>
            <p:cNvSpPr>
              <a:spLocks noEditPoints="1"/>
            </p:cNvSpPr>
            <p:nvPr/>
          </p:nvSpPr>
          <p:spPr bwMode="auto">
            <a:xfrm>
              <a:off x="1087990" y="1690775"/>
              <a:ext cx="717146" cy="786022"/>
            </a:xfrm>
            <a:custGeom>
              <a:avLst/>
              <a:gdLst>
                <a:gd name="T0" fmla="*/ 567 w 1094"/>
                <a:gd name="T1" fmla="*/ 278 h 1197"/>
                <a:gd name="T2" fmla="*/ 646 w 1094"/>
                <a:gd name="T3" fmla="*/ 433 h 1197"/>
                <a:gd name="T4" fmla="*/ 623 w 1094"/>
                <a:gd name="T5" fmla="*/ 456 h 1197"/>
                <a:gd name="T6" fmla="*/ 600 w 1094"/>
                <a:gd name="T7" fmla="*/ 433 h 1197"/>
                <a:gd name="T8" fmla="*/ 542 w 1094"/>
                <a:gd name="T9" fmla="*/ 315 h 1197"/>
                <a:gd name="T10" fmla="*/ 536 w 1094"/>
                <a:gd name="T11" fmla="*/ 284 h 1197"/>
                <a:gd name="T12" fmla="*/ 567 w 1094"/>
                <a:gd name="T13" fmla="*/ 278 h 1197"/>
                <a:gd name="T14" fmla="*/ 31 w 1094"/>
                <a:gd name="T15" fmla="*/ 379 h 1197"/>
                <a:gd name="T16" fmla="*/ 493 w 1094"/>
                <a:gd name="T17" fmla="*/ 19 h 1197"/>
                <a:gd name="T18" fmla="*/ 886 w 1094"/>
                <a:gd name="T19" fmla="*/ 150 h 1197"/>
                <a:gd name="T20" fmla="*/ 1007 w 1094"/>
                <a:gd name="T21" fmla="*/ 483 h 1197"/>
                <a:gd name="T22" fmla="*/ 979 w 1094"/>
                <a:gd name="T23" fmla="*/ 549 h 1197"/>
                <a:gd name="T24" fmla="*/ 1049 w 1094"/>
                <a:gd name="T25" fmla="*/ 670 h 1197"/>
                <a:gd name="T26" fmla="*/ 1091 w 1094"/>
                <a:gd name="T27" fmla="*/ 737 h 1197"/>
                <a:gd name="T28" fmla="*/ 989 w 1094"/>
                <a:gd name="T29" fmla="*/ 798 h 1197"/>
                <a:gd name="T30" fmla="*/ 1013 w 1094"/>
                <a:gd name="T31" fmla="*/ 855 h 1197"/>
                <a:gd name="T32" fmla="*/ 981 w 1094"/>
                <a:gd name="T33" fmla="*/ 888 h 1197"/>
                <a:gd name="T34" fmla="*/ 989 w 1094"/>
                <a:gd name="T35" fmla="*/ 932 h 1197"/>
                <a:gd name="T36" fmla="*/ 976 w 1094"/>
                <a:gd name="T37" fmla="*/ 984 h 1197"/>
                <a:gd name="T38" fmla="*/ 1006 w 1094"/>
                <a:gd name="T39" fmla="*/ 1053 h 1197"/>
                <a:gd name="T40" fmla="*/ 800 w 1094"/>
                <a:gd name="T41" fmla="*/ 1098 h 1197"/>
                <a:gd name="T42" fmla="*/ 659 w 1094"/>
                <a:gd name="T43" fmla="*/ 1197 h 1197"/>
                <a:gd name="T44" fmla="*/ 140 w 1094"/>
                <a:gd name="T45" fmla="*/ 1197 h 1197"/>
                <a:gd name="T46" fmla="*/ 164 w 1094"/>
                <a:gd name="T47" fmla="*/ 1045 h 1197"/>
                <a:gd name="T48" fmla="*/ 55 w 1094"/>
                <a:gd name="T49" fmla="*/ 698 h 1197"/>
                <a:gd name="T50" fmla="*/ 31 w 1094"/>
                <a:gd name="T51" fmla="*/ 379 h 1197"/>
                <a:gd name="T52" fmla="*/ 506 w 1094"/>
                <a:gd name="T53" fmla="*/ 918 h 1197"/>
                <a:gd name="T54" fmla="*/ 506 w 1094"/>
                <a:gd name="T55" fmla="*/ 918 h 1197"/>
                <a:gd name="T56" fmla="*/ 620 w 1094"/>
                <a:gd name="T57" fmla="*/ 848 h 1197"/>
                <a:gd name="T58" fmla="*/ 393 w 1094"/>
                <a:gd name="T59" fmla="*/ 848 h 1197"/>
                <a:gd name="T60" fmla="*/ 506 w 1094"/>
                <a:gd name="T61" fmla="*/ 918 h 1197"/>
                <a:gd name="T62" fmla="*/ 416 w 1094"/>
                <a:gd name="T63" fmla="*/ 801 h 1197"/>
                <a:gd name="T64" fmla="*/ 416 w 1094"/>
                <a:gd name="T65" fmla="*/ 801 h 1197"/>
                <a:gd name="T66" fmla="*/ 597 w 1094"/>
                <a:gd name="T67" fmla="*/ 801 h 1197"/>
                <a:gd name="T68" fmla="*/ 620 w 1094"/>
                <a:gd name="T69" fmla="*/ 777 h 1197"/>
                <a:gd name="T70" fmla="*/ 597 w 1094"/>
                <a:gd name="T71" fmla="*/ 754 h 1197"/>
                <a:gd name="T72" fmla="*/ 416 w 1094"/>
                <a:gd name="T73" fmla="*/ 754 h 1197"/>
                <a:gd name="T74" fmla="*/ 393 w 1094"/>
                <a:gd name="T75" fmla="*/ 777 h 1197"/>
                <a:gd name="T76" fmla="*/ 416 w 1094"/>
                <a:gd name="T77" fmla="*/ 801 h 1197"/>
                <a:gd name="T78" fmla="*/ 416 w 1094"/>
                <a:gd name="T79" fmla="*/ 701 h 1197"/>
                <a:gd name="T80" fmla="*/ 416 w 1094"/>
                <a:gd name="T81" fmla="*/ 701 h 1197"/>
                <a:gd name="T82" fmla="*/ 597 w 1094"/>
                <a:gd name="T83" fmla="*/ 701 h 1197"/>
                <a:gd name="T84" fmla="*/ 734 w 1094"/>
                <a:gd name="T85" fmla="*/ 425 h 1197"/>
                <a:gd name="T86" fmla="*/ 506 w 1094"/>
                <a:gd name="T87" fmla="*/ 191 h 1197"/>
                <a:gd name="T88" fmla="*/ 280 w 1094"/>
                <a:gd name="T89" fmla="*/ 425 h 1197"/>
                <a:gd name="T90" fmla="*/ 416 w 1094"/>
                <a:gd name="T91" fmla="*/ 701 h 1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94" h="1197">
                  <a:moveTo>
                    <a:pt x="567" y="278"/>
                  </a:moveTo>
                  <a:cubicBezTo>
                    <a:pt x="570" y="280"/>
                    <a:pt x="646" y="331"/>
                    <a:pt x="646" y="433"/>
                  </a:cubicBezTo>
                  <a:cubicBezTo>
                    <a:pt x="646" y="445"/>
                    <a:pt x="635" y="456"/>
                    <a:pt x="623" y="456"/>
                  </a:cubicBezTo>
                  <a:cubicBezTo>
                    <a:pt x="610" y="456"/>
                    <a:pt x="600" y="445"/>
                    <a:pt x="600" y="433"/>
                  </a:cubicBezTo>
                  <a:cubicBezTo>
                    <a:pt x="600" y="356"/>
                    <a:pt x="545" y="317"/>
                    <a:pt x="542" y="315"/>
                  </a:cubicBezTo>
                  <a:cubicBezTo>
                    <a:pt x="532" y="308"/>
                    <a:pt x="529" y="294"/>
                    <a:pt x="536" y="284"/>
                  </a:cubicBezTo>
                  <a:cubicBezTo>
                    <a:pt x="543" y="274"/>
                    <a:pt x="557" y="271"/>
                    <a:pt x="567" y="278"/>
                  </a:cubicBezTo>
                  <a:close/>
                  <a:moveTo>
                    <a:pt x="31" y="379"/>
                  </a:moveTo>
                  <a:cubicBezTo>
                    <a:pt x="112" y="0"/>
                    <a:pt x="493" y="19"/>
                    <a:pt x="493" y="19"/>
                  </a:cubicBezTo>
                  <a:cubicBezTo>
                    <a:pt x="757" y="8"/>
                    <a:pt x="886" y="150"/>
                    <a:pt x="886" y="150"/>
                  </a:cubicBezTo>
                  <a:cubicBezTo>
                    <a:pt x="957" y="206"/>
                    <a:pt x="1053" y="445"/>
                    <a:pt x="1007" y="483"/>
                  </a:cubicBezTo>
                  <a:cubicBezTo>
                    <a:pt x="961" y="521"/>
                    <a:pt x="979" y="549"/>
                    <a:pt x="979" y="549"/>
                  </a:cubicBezTo>
                  <a:cubicBezTo>
                    <a:pt x="979" y="549"/>
                    <a:pt x="1003" y="621"/>
                    <a:pt x="1049" y="670"/>
                  </a:cubicBezTo>
                  <a:cubicBezTo>
                    <a:pt x="1094" y="718"/>
                    <a:pt x="1091" y="737"/>
                    <a:pt x="1091" y="737"/>
                  </a:cubicBezTo>
                  <a:cubicBezTo>
                    <a:pt x="1088" y="808"/>
                    <a:pt x="992" y="785"/>
                    <a:pt x="989" y="798"/>
                  </a:cubicBezTo>
                  <a:cubicBezTo>
                    <a:pt x="986" y="810"/>
                    <a:pt x="1011" y="840"/>
                    <a:pt x="1013" y="855"/>
                  </a:cubicBezTo>
                  <a:cubicBezTo>
                    <a:pt x="1016" y="870"/>
                    <a:pt x="981" y="888"/>
                    <a:pt x="981" y="888"/>
                  </a:cubicBezTo>
                  <a:lnTo>
                    <a:pt x="989" y="932"/>
                  </a:lnTo>
                  <a:cubicBezTo>
                    <a:pt x="989" y="932"/>
                    <a:pt x="940" y="961"/>
                    <a:pt x="976" y="984"/>
                  </a:cubicBezTo>
                  <a:cubicBezTo>
                    <a:pt x="1013" y="1006"/>
                    <a:pt x="1006" y="1053"/>
                    <a:pt x="1006" y="1053"/>
                  </a:cubicBezTo>
                  <a:cubicBezTo>
                    <a:pt x="998" y="1137"/>
                    <a:pt x="800" y="1098"/>
                    <a:pt x="800" y="1098"/>
                  </a:cubicBezTo>
                  <a:cubicBezTo>
                    <a:pt x="690" y="1095"/>
                    <a:pt x="659" y="1197"/>
                    <a:pt x="659" y="1197"/>
                  </a:cubicBezTo>
                  <a:lnTo>
                    <a:pt x="140" y="1197"/>
                  </a:lnTo>
                  <a:cubicBezTo>
                    <a:pt x="148" y="1131"/>
                    <a:pt x="158" y="1100"/>
                    <a:pt x="164" y="1045"/>
                  </a:cubicBezTo>
                  <a:cubicBezTo>
                    <a:pt x="186" y="863"/>
                    <a:pt x="112" y="804"/>
                    <a:pt x="55" y="698"/>
                  </a:cubicBezTo>
                  <a:cubicBezTo>
                    <a:pt x="0" y="596"/>
                    <a:pt x="31" y="379"/>
                    <a:pt x="31" y="379"/>
                  </a:cubicBezTo>
                  <a:close/>
                  <a:moveTo>
                    <a:pt x="506" y="918"/>
                  </a:moveTo>
                  <a:lnTo>
                    <a:pt x="506" y="918"/>
                  </a:lnTo>
                  <a:cubicBezTo>
                    <a:pt x="569" y="918"/>
                    <a:pt x="620" y="886"/>
                    <a:pt x="620" y="848"/>
                  </a:cubicBezTo>
                  <a:lnTo>
                    <a:pt x="393" y="848"/>
                  </a:lnTo>
                  <a:cubicBezTo>
                    <a:pt x="393" y="886"/>
                    <a:pt x="444" y="918"/>
                    <a:pt x="506" y="918"/>
                  </a:cubicBezTo>
                  <a:close/>
                  <a:moveTo>
                    <a:pt x="416" y="801"/>
                  </a:moveTo>
                  <a:lnTo>
                    <a:pt x="416" y="801"/>
                  </a:lnTo>
                  <a:lnTo>
                    <a:pt x="597" y="801"/>
                  </a:lnTo>
                  <a:cubicBezTo>
                    <a:pt x="610" y="801"/>
                    <a:pt x="620" y="790"/>
                    <a:pt x="620" y="777"/>
                  </a:cubicBezTo>
                  <a:cubicBezTo>
                    <a:pt x="620" y="764"/>
                    <a:pt x="610" y="754"/>
                    <a:pt x="597" y="754"/>
                  </a:cubicBezTo>
                  <a:lnTo>
                    <a:pt x="416" y="754"/>
                  </a:lnTo>
                  <a:cubicBezTo>
                    <a:pt x="403" y="754"/>
                    <a:pt x="393" y="764"/>
                    <a:pt x="393" y="777"/>
                  </a:cubicBezTo>
                  <a:cubicBezTo>
                    <a:pt x="393" y="790"/>
                    <a:pt x="403" y="801"/>
                    <a:pt x="416" y="801"/>
                  </a:cubicBezTo>
                  <a:close/>
                  <a:moveTo>
                    <a:pt x="416" y="701"/>
                  </a:moveTo>
                  <a:lnTo>
                    <a:pt x="416" y="701"/>
                  </a:lnTo>
                  <a:lnTo>
                    <a:pt x="597" y="701"/>
                  </a:lnTo>
                  <a:cubicBezTo>
                    <a:pt x="618" y="636"/>
                    <a:pt x="734" y="519"/>
                    <a:pt x="734" y="425"/>
                  </a:cubicBezTo>
                  <a:cubicBezTo>
                    <a:pt x="734" y="296"/>
                    <a:pt x="632" y="191"/>
                    <a:pt x="506" y="191"/>
                  </a:cubicBezTo>
                  <a:cubicBezTo>
                    <a:pt x="381" y="191"/>
                    <a:pt x="280" y="296"/>
                    <a:pt x="280" y="425"/>
                  </a:cubicBezTo>
                  <a:cubicBezTo>
                    <a:pt x="280" y="519"/>
                    <a:pt x="395" y="636"/>
                    <a:pt x="416" y="701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noFill/>
              <a:prstDash val="solid"/>
              <a:miter lim="800000"/>
              <a:headEnd/>
              <a:tailEnd/>
            </a:ln>
            <a:effectLst/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1" name="TextBox 33"/>
          <p:cNvSpPr txBox="1"/>
          <p:nvPr/>
        </p:nvSpPr>
        <p:spPr>
          <a:xfrm>
            <a:off x="7541815" y="4255583"/>
            <a:ext cx="1760051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bg2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内部项目孵化</a:t>
            </a:r>
            <a:endParaRPr lang="en-US" altLang="zh-CN" dirty="0">
              <a:solidFill>
                <a:schemeClr val="accent1"/>
              </a:solidFill>
            </a:endParaRPr>
          </a:p>
        </p:txBody>
      </p:sp>
      <p:sp>
        <p:nvSpPr>
          <p:cNvPr id="72" name="TextBox 34"/>
          <p:cNvSpPr txBox="1"/>
          <p:nvPr/>
        </p:nvSpPr>
        <p:spPr>
          <a:xfrm>
            <a:off x="7546882" y="4572796"/>
            <a:ext cx="2834304" cy="830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accent1"/>
                </a:solidFill>
                <a:latin typeface="+mn-ea"/>
                <a:ea typeface="+mn-ea"/>
              </a:rPr>
              <a:t>市公司专门设立创新基金，设立机制，鼓励员工创业创新，扶持培养一批项目。</a:t>
            </a:r>
          </a:p>
        </p:txBody>
      </p:sp>
      <p:grpSp>
        <p:nvGrpSpPr>
          <p:cNvPr id="73" name="组合 72"/>
          <p:cNvGrpSpPr/>
          <p:nvPr/>
        </p:nvGrpSpPr>
        <p:grpSpPr>
          <a:xfrm rot="18900000">
            <a:off x="7105298" y="3828098"/>
            <a:ext cx="554800" cy="554798"/>
            <a:chOff x="5291896" y="4380692"/>
            <a:chExt cx="554872" cy="554870"/>
          </a:xfrm>
        </p:grpSpPr>
        <p:sp>
          <p:nvSpPr>
            <p:cNvPr id="74" name="椭圆 73"/>
            <p:cNvSpPr/>
            <p:nvPr/>
          </p:nvSpPr>
          <p:spPr>
            <a:xfrm flipH="1">
              <a:off x="5291896" y="4380692"/>
              <a:ext cx="554872" cy="554870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5"/>
            <p:cNvSpPr>
              <a:spLocks noEditPoints="1"/>
            </p:cNvSpPr>
            <p:nvPr/>
          </p:nvSpPr>
          <p:spPr bwMode="auto">
            <a:xfrm>
              <a:off x="5420714" y="4501915"/>
              <a:ext cx="312738" cy="350838"/>
            </a:xfrm>
            <a:custGeom>
              <a:avLst/>
              <a:gdLst>
                <a:gd name="T0" fmla="*/ 134 w 453"/>
                <a:gd name="T1" fmla="*/ 0 h 507"/>
                <a:gd name="T2" fmla="*/ 129 w 453"/>
                <a:gd name="T3" fmla="*/ 240 h 507"/>
                <a:gd name="T4" fmla="*/ 0 w 453"/>
                <a:gd name="T5" fmla="*/ 237 h 507"/>
                <a:gd name="T6" fmla="*/ 222 w 453"/>
                <a:gd name="T7" fmla="*/ 507 h 507"/>
                <a:gd name="T8" fmla="*/ 453 w 453"/>
                <a:gd name="T9" fmla="*/ 246 h 507"/>
                <a:gd name="T10" fmla="*/ 324 w 453"/>
                <a:gd name="T11" fmla="*/ 243 h 507"/>
                <a:gd name="T12" fmla="*/ 328 w 453"/>
                <a:gd name="T13" fmla="*/ 4 h 507"/>
                <a:gd name="T14" fmla="*/ 134 w 453"/>
                <a:gd name="T15" fmla="*/ 0 h 507"/>
                <a:gd name="T16" fmla="*/ 231 w 453"/>
                <a:gd name="T17" fmla="*/ 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507">
                  <a:moveTo>
                    <a:pt x="134" y="0"/>
                  </a:moveTo>
                  <a:lnTo>
                    <a:pt x="129" y="240"/>
                  </a:lnTo>
                  <a:lnTo>
                    <a:pt x="0" y="237"/>
                  </a:lnTo>
                  <a:lnTo>
                    <a:pt x="222" y="507"/>
                  </a:lnTo>
                  <a:lnTo>
                    <a:pt x="453" y="246"/>
                  </a:lnTo>
                  <a:lnTo>
                    <a:pt x="324" y="243"/>
                  </a:lnTo>
                  <a:lnTo>
                    <a:pt x="328" y="4"/>
                  </a:lnTo>
                  <a:lnTo>
                    <a:pt x="134" y="0"/>
                  </a:lnTo>
                  <a:close/>
                  <a:moveTo>
                    <a:pt x="231" y="2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sp>
        <p:nvSpPr>
          <p:cNvPr id="29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31" name="直接连接符 30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58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9105">
        <p14:prism/>
      </p:transition>
    </mc:Choice>
    <mc:Fallback xmlns="">
      <p:transition spd="slow" advTm="9105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697781" y="310792"/>
            <a:ext cx="5039904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2.6 </a:t>
            </a:r>
            <a:r>
              <a:rPr lang="zh-CN" altLang="en-US" dirty="0">
                <a:solidFill>
                  <a:schemeClr val="accent1"/>
                </a:solidFill>
              </a:rPr>
              <a:t>幸福举措凝聚新合力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4922573" y="4746563"/>
            <a:ext cx="2206051" cy="1149853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>
            <a:off x="4922573" y="1540376"/>
            <a:ext cx="2206051" cy="1147742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4922573" y="2688119"/>
            <a:ext cx="2206051" cy="1149853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4922573" y="3837973"/>
            <a:ext cx="2206051" cy="1149853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657998" y="1033515"/>
            <a:ext cx="2904298" cy="400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b="1" dirty="0">
                <a:latin typeface="微软雅黑"/>
                <a:ea typeface="微软雅黑"/>
              </a:rPr>
              <a:t>劳动竞赛蓬勃开展</a:t>
            </a:r>
            <a:endParaRPr lang="zh-CN" altLang="en-US" sz="2000" b="1" dirty="0">
              <a:latin typeface="微软雅黑"/>
              <a:ea typeface="微软雅黑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657998" y="1437446"/>
            <a:ext cx="3689571" cy="830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组织开展“转型当主力 发展做先锋” 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等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11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项专业劳动竞赛活动。荣获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2016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年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省公司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劳动竞赛先进单位。</a:t>
            </a:r>
          </a:p>
        </p:txBody>
      </p:sp>
      <p:sp>
        <p:nvSpPr>
          <p:cNvPr id="12" name="矩形 11"/>
          <p:cNvSpPr/>
          <p:nvPr/>
        </p:nvSpPr>
        <p:spPr>
          <a:xfrm>
            <a:off x="1976902" y="2241626"/>
            <a:ext cx="2351275" cy="400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zh-CN" sz="2000" b="1" dirty="0">
                <a:latin typeface="微软雅黑"/>
                <a:ea typeface="微软雅黑"/>
              </a:rPr>
              <a:t>榜样树培成果丰硕</a:t>
            </a:r>
            <a:endParaRPr lang="zh-CN" altLang="en-US" sz="2000" b="1" dirty="0">
              <a:latin typeface="微软雅黑"/>
              <a:ea typeface="微软雅黑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27733" y="2645558"/>
            <a:ext cx="3366128" cy="830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员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工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舒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某某、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阮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某某分别获省公司、市公司劳模称号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。开展劳模巡讲会七场，用榜样带动身边人。</a:t>
            </a:r>
          </a:p>
        </p:txBody>
      </p:sp>
      <p:sp>
        <p:nvSpPr>
          <p:cNvPr id="14" name="矩形 13"/>
          <p:cNvSpPr/>
          <p:nvPr/>
        </p:nvSpPr>
        <p:spPr>
          <a:xfrm>
            <a:off x="7657998" y="3319519"/>
            <a:ext cx="2760301" cy="400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b="1" dirty="0">
                <a:latin typeface="微软雅黑"/>
                <a:ea typeface="微软雅黑"/>
              </a:rPr>
              <a:t>民主管理更加深化</a:t>
            </a:r>
            <a:endParaRPr lang="zh-CN" altLang="en-US" sz="2000" b="1" dirty="0">
              <a:latin typeface="微软雅黑"/>
              <a:ea typeface="微软雅黑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657998" y="3723451"/>
            <a:ext cx="3689571" cy="584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规范职代会制度，深化局务公开，使职工知局情、参局政、促局兴。</a:t>
            </a:r>
          </a:p>
        </p:txBody>
      </p:sp>
      <p:sp>
        <p:nvSpPr>
          <p:cNvPr id="16" name="矩形 15"/>
          <p:cNvSpPr/>
          <p:nvPr/>
        </p:nvSpPr>
        <p:spPr>
          <a:xfrm>
            <a:off x="1954681" y="4492920"/>
            <a:ext cx="2373494" cy="400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zh-CN" sz="2000" b="1" dirty="0">
                <a:latin typeface="微软雅黑"/>
                <a:ea typeface="微软雅黑"/>
              </a:rPr>
              <a:t>关爱员工惠及基层</a:t>
            </a:r>
            <a:endParaRPr lang="zh-CN" altLang="en-US" sz="2000" b="1" dirty="0">
              <a:latin typeface="微软雅黑"/>
              <a:ea typeface="微软雅黑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27733" y="4896853"/>
            <a:ext cx="3366128" cy="830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深化职工小家建设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；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扶贫济困温暖基层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；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购买第五轮职工重病住院互助保险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；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文娱活动丰富多彩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。</a:t>
            </a:r>
          </a:p>
        </p:txBody>
      </p:sp>
      <p:sp>
        <p:nvSpPr>
          <p:cNvPr id="18" name="矩形 17"/>
          <p:cNvSpPr/>
          <p:nvPr/>
        </p:nvSpPr>
        <p:spPr>
          <a:xfrm>
            <a:off x="7657998" y="5198997"/>
            <a:ext cx="2544305" cy="400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微软雅黑"/>
                <a:ea typeface="微软雅黑"/>
              </a:rPr>
              <a:t>其他工作</a:t>
            </a:r>
          </a:p>
        </p:txBody>
      </p:sp>
      <p:sp>
        <p:nvSpPr>
          <p:cNvPr id="19" name="矩形 18"/>
          <p:cNvSpPr/>
          <p:nvPr/>
        </p:nvSpPr>
        <p:spPr>
          <a:xfrm>
            <a:off x="7657998" y="5602929"/>
            <a:ext cx="3689571" cy="830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新闻宣传、离退休管理、保密工作、法律事务、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精准扶贫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等工作也取得较好成绩，为企业发展作出了积极贡献。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559744" y="1070228"/>
            <a:ext cx="1024054" cy="1026872"/>
            <a:chOff x="6560598" y="1069921"/>
            <a:chExt cx="1024187" cy="1027006"/>
          </a:xfrm>
        </p:grpSpPr>
        <p:sp>
          <p:nvSpPr>
            <p:cNvPr id="21" name="Oval 18"/>
            <p:cNvSpPr>
              <a:spLocks noChangeArrowheads="1"/>
            </p:cNvSpPr>
            <p:nvPr/>
          </p:nvSpPr>
          <p:spPr bwMode="auto">
            <a:xfrm>
              <a:off x="6560598" y="1069921"/>
              <a:ext cx="1024187" cy="102700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22" name="文本框 30"/>
            <p:cNvSpPr>
              <a:spLocks noChangeArrowheads="1"/>
            </p:cNvSpPr>
            <p:nvPr/>
          </p:nvSpPr>
          <p:spPr bwMode="auto">
            <a:xfrm>
              <a:off x="6850516" y="1153807"/>
              <a:ext cx="426015" cy="778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dirty="0">
                  <a:solidFill>
                    <a:schemeClr val="accent2"/>
                  </a:solidFill>
                  <a:latin typeface="Lifeline JL" panose="00000400000000000000" pitchFamily="2" charset="0"/>
                  <a:sym typeface="Segoe UI Light" pitchFamily="2" charset="0"/>
                </a:rPr>
                <a:t>1</a:t>
              </a:r>
              <a:endParaRPr lang="zh-CN" altLang="en-US" sz="4800" dirty="0">
                <a:solidFill>
                  <a:schemeClr val="accent2"/>
                </a:solidFill>
                <a:latin typeface="Lifeline JL" panose="00000400000000000000" pitchFamily="2" charset="0"/>
                <a:sym typeface="Segoe UI Light" pitchFamily="2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430432" y="2176185"/>
            <a:ext cx="1024054" cy="1026872"/>
            <a:chOff x="6560598" y="1069921"/>
            <a:chExt cx="1024187" cy="1027006"/>
          </a:xfrm>
        </p:grpSpPr>
        <p:sp>
          <p:nvSpPr>
            <p:cNvPr id="38" name="Oval 18"/>
            <p:cNvSpPr>
              <a:spLocks noChangeArrowheads="1"/>
            </p:cNvSpPr>
            <p:nvPr/>
          </p:nvSpPr>
          <p:spPr bwMode="auto">
            <a:xfrm>
              <a:off x="6560598" y="1069921"/>
              <a:ext cx="1024187" cy="102700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39" name="文本框 30"/>
            <p:cNvSpPr>
              <a:spLocks noChangeArrowheads="1"/>
            </p:cNvSpPr>
            <p:nvPr/>
          </p:nvSpPr>
          <p:spPr bwMode="auto">
            <a:xfrm>
              <a:off x="6850516" y="1135370"/>
              <a:ext cx="426015" cy="778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dirty="0">
                  <a:solidFill>
                    <a:schemeClr val="accent2"/>
                  </a:solidFill>
                  <a:latin typeface="Lifeline JL" panose="00000400000000000000" pitchFamily="2" charset="0"/>
                  <a:sym typeface="Segoe UI Light" pitchFamily="2" charset="0"/>
                </a:rPr>
                <a:t>2</a:t>
              </a:r>
              <a:endParaRPr lang="zh-CN" altLang="en-US" sz="4800" dirty="0">
                <a:solidFill>
                  <a:schemeClr val="accent2"/>
                </a:solidFill>
                <a:latin typeface="Lifeline JL" panose="00000400000000000000" pitchFamily="2" charset="0"/>
                <a:sym typeface="Segoe UI Light" pitchFamily="2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559745" y="3282947"/>
            <a:ext cx="1024054" cy="1026872"/>
            <a:chOff x="6560598" y="1069921"/>
            <a:chExt cx="1024187" cy="1027006"/>
          </a:xfrm>
          <a:solidFill>
            <a:schemeClr val="tx2"/>
          </a:solidFill>
        </p:grpSpPr>
        <p:sp>
          <p:nvSpPr>
            <p:cNvPr id="41" name="Oval 18"/>
            <p:cNvSpPr>
              <a:spLocks noChangeArrowheads="1"/>
            </p:cNvSpPr>
            <p:nvPr/>
          </p:nvSpPr>
          <p:spPr bwMode="auto">
            <a:xfrm>
              <a:off x="6560598" y="1069921"/>
              <a:ext cx="1024187" cy="1027006"/>
            </a:xfrm>
            <a:prstGeom prst="ellipse">
              <a:avLst/>
            </a:prstGeom>
            <a:grpFill/>
            <a:ln w="38100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42" name="文本框 30"/>
            <p:cNvSpPr>
              <a:spLocks noChangeArrowheads="1"/>
            </p:cNvSpPr>
            <p:nvPr/>
          </p:nvSpPr>
          <p:spPr bwMode="auto">
            <a:xfrm>
              <a:off x="6850516" y="1146607"/>
              <a:ext cx="426015" cy="77835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dirty="0">
                  <a:solidFill>
                    <a:schemeClr val="accent2"/>
                  </a:solidFill>
                  <a:latin typeface="Lifeline JL" panose="00000400000000000000" pitchFamily="2" charset="0"/>
                  <a:sym typeface="Segoe UI Light" pitchFamily="2" charset="0"/>
                </a:rPr>
                <a:t>3</a:t>
              </a:r>
              <a:endParaRPr lang="zh-CN" altLang="en-US" sz="4800" dirty="0">
                <a:solidFill>
                  <a:schemeClr val="accent2"/>
                </a:solidFill>
                <a:latin typeface="Lifeline JL" panose="00000400000000000000" pitchFamily="2" charset="0"/>
                <a:sym typeface="Segoe UI Light" pitchFamily="2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430432" y="4307445"/>
            <a:ext cx="1024054" cy="1026872"/>
            <a:chOff x="6560598" y="1069921"/>
            <a:chExt cx="1024187" cy="1027006"/>
          </a:xfrm>
        </p:grpSpPr>
        <p:sp>
          <p:nvSpPr>
            <p:cNvPr id="45" name="Oval 18"/>
            <p:cNvSpPr>
              <a:spLocks noChangeArrowheads="1"/>
            </p:cNvSpPr>
            <p:nvPr/>
          </p:nvSpPr>
          <p:spPr bwMode="auto">
            <a:xfrm>
              <a:off x="6560598" y="1069921"/>
              <a:ext cx="1024187" cy="1027006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solidFill>
                  <a:schemeClr val="accent2"/>
                </a:solidFill>
              </a:endParaRPr>
            </a:p>
          </p:txBody>
        </p:sp>
        <p:sp>
          <p:nvSpPr>
            <p:cNvPr id="46" name="文本框 30"/>
            <p:cNvSpPr>
              <a:spLocks noChangeArrowheads="1"/>
            </p:cNvSpPr>
            <p:nvPr/>
          </p:nvSpPr>
          <p:spPr bwMode="auto">
            <a:xfrm>
              <a:off x="6850516" y="1119918"/>
              <a:ext cx="426015" cy="778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dirty="0">
                  <a:solidFill>
                    <a:schemeClr val="accent2"/>
                  </a:solidFill>
                  <a:latin typeface="Lifeline JL" panose="00000400000000000000" pitchFamily="2" charset="0"/>
                  <a:sym typeface="Segoe UI Light" pitchFamily="2" charset="0"/>
                </a:rPr>
                <a:t>4</a:t>
              </a:r>
              <a:endParaRPr lang="zh-CN" altLang="en-US" sz="4800" dirty="0">
                <a:solidFill>
                  <a:schemeClr val="accent2"/>
                </a:solidFill>
                <a:latin typeface="Lifeline JL" panose="00000400000000000000" pitchFamily="2" charset="0"/>
                <a:sym typeface="Segoe UI Light" pitchFamily="2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59745" y="5364140"/>
            <a:ext cx="1024054" cy="1026872"/>
            <a:chOff x="6560598" y="1069921"/>
            <a:chExt cx="1024187" cy="1027006"/>
          </a:xfrm>
        </p:grpSpPr>
        <p:sp>
          <p:nvSpPr>
            <p:cNvPr id="51" name="Oval 18"/>
            <p:cNvSpPr>
              <a:spLocks noChangeArrowheads="1"/>
            </p:cNvSpPr>
            <p:nvPr/>
          </p:nvSpPr>
          <p:spPr bwMode="auto">
            <a:xfrm>
              <a:off x="6560598" y="1069921"/>
              <a:ext cx="1024187" cy="1027006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accent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52" name="文本框 30"/>
            <p:cNvSpPr>
              <a:spLocks noChangeArrowheads="1"/>
            </p:cNvSpPr>
            <p:nvPr/>
          </p:nvSpPr>
          <p:spPr bwMode="auto">
            <a:xfrm>
              <a:off x="6850516" y="1119057"/>
              <a:ext cx="426015" cy="778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dirty="0">
                  <a:solidFill>
                    <a:schemeClr val="accent2"/>
                  </a:solidFill>
                  <a:latin typeface="Lifeline JL" panose="00000400000000000000" pitchFamily="2" charset="0"/>
                  <a:sym typeface="Segoe UI Light" pitchFamily="2" charset="0"/>
                </a:rPr>
                <a:t>5</a:t>
              </a:r>
              <a:endParaRPr lang="zh-CN" altLang="en-US" sz="4800" dirty="0">
                <a:solidFill>
                  <a:schemeClr val="accent2"/>
                </a:solidFill>
                <a:latin typeface="Lifeline JL" panose="00000400000000000000" pitchFamily="2" charset="0"/>
                <a:sym typeface="Segoe UI Light" pitchFamily="2" charset="0"/>
              </a:endParaRPr>
            </a:p>
          </p:txBody>
        </p:sp>
      </p:grpSp>
      <p:sp>
        <p:nvSpPr>
          <p:cNvPr id="34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36" name="直接连接符 35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6530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1564">
        <p14:prism dir="u"/>
      </p:transition>
    </mc:Choice>
    <mc:Fallback xmlns="">
      <p:transition spd="slow" advTm="11564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7" y="0"/>
            <a:ext cx="12197662" cy="685755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70482" y="1411612"/>
            <a:ext cx="5831889" cy="4246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154" algn="just">
              <a:lnSpc>
                <a:spcPct val="150000"/>
              </a:lnSpc>
              <a:buClr>
                <a:srgbClr val="F2F2F2"/>
              </a:buClr>
            </a:pP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一年来，面对繁重的任务，</a:t>
            </a: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市公司</a:t>
            </a: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人顽强拼搏、攻坚克难，取得了令人鼓舞的好成绩。在此，我代表市分公司党委，向</a:t>
            </a: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市公司</a:t>
            </a: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干部职工致以崇高的敬意和衷心的感谢！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  <a:p>
            <a:pPr indent="457154" algn="just">
              <a:lnSpc>
                <a:spcPct val="150000"/>
              </a:lnSpc>
              <a:buClr>
                <a:srgbClr val="F2F2F2"/>
              </a:buClr>
            </a:pP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在看到成绩的同时，我们必须清醒地认识到：</a:t>
            </a: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市公司</a:t>
            </a: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总量规模不大，发展质效还有待提升；人员素质基础、网点硬件基础还有待提升；执行落地存在“上热中温下冷”的现象，少数干部职工主动担当有为还有待提升。对于这些问题，我们必须增强忧患意识，坚持问题导向，采取有效措施，认真加以解决。</a:t>
            </a:r>
          </a:p>
        </p:txBody>
      </p:sp>
    </p:spTree>
    <p:extLst>
      <p:ext uri="{BB962C8B-B14F-4D97-AF65-F5344CB8AC3E}">
        <p14:creationId xmlns:p14="http://schemas.microsoft.com/office/powerpoint/2010/main" val="3921692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364">
        <p15:prstTrans prst="pageCurlDouble"/>
      </p:transition>
    </mc:Choice>
    <mc:Fallback xmlns="">
      <p:transition spd="slow" advTm="4364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985813" y="1157760"/>
            <a:ext cx="1776412" cy="1770063"/>
            <a:chOff x="741" y="702"/>
            <a:chExt cx="1119" cy="1115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741" y="702"/>
              <a:ext cx="1119" cy="1115"/>
            </a:xfrm>
            <a:custGeom>
              <a:avLst/>
              <a:gdLst>
                <a:gd name="T0" fmla="*/ 405 w 2323"/>
                <a:gd name="T1" fmla="*/ 431 h 2315"/>
                <a:gd name="T2" fmla="*/ 1897 w 2323"/>
                <a:gd name="T3" fmla="*/ 405 h 2315"/>
                <a:gd name="T4" fmla="*/ 2019 w 2323"/>
                <a:gd name="T5" fmla="*/ 1783 h 2315"/>
                <a:gd name="T6" fmla="*/ 2066 w 2323"/>
                <a:gd name="T7" fmla="*/ 1926 h 2315"/>
                <a:gd name="T8" fmla="*/ 2119 w 2323"/>
                <a:gd name="T9" fmla="*/ 2086 h 2315"/>
                <a:gd name="T10" fmla="*/ 1957 w 2323"/>
                <a:gd name="T11" fmla="*/ 2039 h 2315"/>
                <a:gd name="T12" fmla="*/ 1813 w 2323"/>
                <a:gd name="T13" fmla="*/ 1997 h 2315"/>
                <a:gd name="T14" fmla="*/ 431 w 2323"/>
                <a:gd name="T15" fmla="*/ 1924 h 2315"/>
                <a:gd name="T16" fmla="*/ 405 w 2323"/>
                <a:gd name="T17" fmla="*/ 431 h 2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3" h="2315">
                  <a:moveTo>
                    <a:pt x="405" y="431"/>
                  </a:moveTo>
                  <a:cubicBezTo>
                    <a:pt x="810" y="12"/>
                    <a:pt x="1478" y="0"/>
                    <a:pt x="1897" y="405"/>
                  </a:cubicBezTo>
                  <a:cubicBezTo>
                    <a:pt x="2280" y="775"/>
                    <a:pt x="2323" y="1364"/>
                    <a:pt x="2019" y="1783"/>
                  </a:cubicBezTo>
                  <a:lnTo>
                    <a:pt x="2066" y="1926"/>
                  </a:lnTo>
                  <a:lnTo>
                    <a:pt x="2119" y="2086"/>
                  </a:lnTo>
                  <a:lnTo>
                    <a:pt x="1957" y="2039"/>
                  </a:lnTo>
                  <a:lnTo>
                    <a:pt x="1813" y="1997"/>
                  </a:lnTo>
                  <a:cubicBezTo>
                    <a:pt x="1405" y="2315"/>
                    <a:pt x="815" y="2293"/>
                    <a:pt x="431" y="1924"/>
                  </a:cubicBezTo>
                  <a:cubicBezTo>
                    <a:pt x="12" y="1519"/>
                    <a:pt x="0" y="851"/>
                    <a:pt x="405" y="431"/>
                  </a:cubicBezTo>
                  <a:close/>
                </a:path>
              </a:pathLst>
            </a:custGeom>
            <a:solidFill>
              <a:srgbClr val="E26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D7F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66" y="727"/>
              <a:ext cx="1071" cy="1067"/>
            </a:xfrm>
            <a:custGeom>
              <a:avLst/>
              <a:gdLst>
                <a:gd name="T0" fmla="*/ 1992 w 2222"/>
                <a:gd name="T1" fmla="*/ 1961 h 2214"/>
                <a:gd name="T2" fmla="*/ 1913 w 2222"/>
                <a:gd name="T3" fmla="*/ 1722 h 2214"/>
                <a:gd name="T4" fmla="*/ 1927 w 2222"/>
                <a:gd name="T5" fmla="*/ 1702 h 2214"/>
                <a:gd name="T6" fmla="*/ 1811 w 2222"/>
                <a:gd name="T7" fmla="*/ 387 h 2214"/>
                <a:gd name="T8" fmla="*/ 387 w 2222"/>
                <a:gd name="T9" fmla="*/ 412 h 2214"/>
                <a:gd name="T10" fmla="*/ 412 w 2222"/>
                <a:gd name="T11" fmla="*/ 1836 h 2214"/>
                <a:gd name="T12" fmla="*/ 1731 w 2222"/>
                <a:gd name="T13" fmla="*/ 1906 h 2214"/>
                <a:gd name="T14" fmla="*/ 1750 w 2222"/>
                <a:gd name="T15" fmla="*/ 1891 h 2214"/>
                <a:gd name="T16" fmla="*/ 1992 w 2222"/>
                <a:gd name="T17" fmla="*/ 1961 h 2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2" h="2214">
                  <a:moveTo>
                    <a:pt x="1992" y="1961"/>
                  </a:moveTo>
                  <a:lnTo>
                    <a:pt x="1913" y="1722"/>
                  </a:lnTo>
                  <a:lnTo>
                    <a:pt x="1927" y="1702"/>
                  </a:lnTo>
                  <a:cubicBezTo>
                    <a:pt x="2222" y="1297"/>
                    <a:pt x="2172" y="735"/>
                    <a:pt x="1811" y="387"/>
                  </a:cubicBezTo>
                  <a:cubicBezTo>
                    <a:pt x="1411" y="0"/>
                    <a:pt x="773" y="12"/>
                    <a:pt x="387" y="412"/>
                  </a:cubicBezTo>
                  <a:cubicBezTo>
                    <a:pt x="0" y="812"/>
                    <a:pt x="12" y="1450"/>
                    <a:pt x="412" y="1836"/>
                  </a:cubicBezTo>
                  <a:cubicBezTo>
                    <a:pt x="772" y="2184"/>
                    <a:pt x="1336" y="2214"/>
                    <a:pt x="1731" y="1906"/>
                  </a:cubicBezTo>
                  <a:lnTo>
                    <a:pt x="1750" y="1891"/>
                  </a:lnTo>
                  <a:lnTo>
                    <a:pt x="1992" y="1961"/>
                  </a:lnTo>
                  <a:close/>
                </a:path>
              </a:pathLst>
            </a:custGeom>
            <a:noFill/>
            <a:ln w="15875" cap="flat">
              <a:solidFill>
                <a:srgbClr val="FEFEF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D7F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sp>
        <p:nvSpPr>
          <p:cNvPr id="26" name="TextBox 58"/>
          <p:cNvSpPr txBox="1"/>
          <p:nvPr/>
        </p:nvSpPr>
        <p:spPr>
          <a:xfrm>
            <a:off x="1466484" y="1379467"/>
            <a:ext cx="8178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3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8" name="TextBox 12"/>
          <p:cNvSpPr txBox="1"/>
          <p:nvPr/>
        </p:nvSpPr>
        <p:spPr>
          <a:xfrm>
            <a:off x="917748" y="2927823"/>
            <a:ext cx="6806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latin typeface="微软雅黑"/>
                <a:ea typeface="微软雅黑"/>
              </a:defRPr>
            </a:lvl1pPr>
          </a:lstStyle>
          <a:p>
            <a:pPr algn="l"/>
            <a:r>
              <a:rPr lang="zh-CN" altLang="en-US" dirty="0"/>
              <a:t>当前</a:t>
            </a:r>
            <a:r>
              <a:rPr lang="zh-CN" altLang="zh-CN" dirty="0"/>
              <a:t>面临</a:t>
            </a:r>
            <a:r>
              <a:rPr lang="zh-CN" altLang="en-US" dirty="0"/>
              <a:t>的</a:t>
            </a:r>
            <a:r>
              <a:rPr lang="zh-CN" altLang="zh-CN" dirty="0"/>
              <a:t>形势分析</a:t>
            </a:r>
            <a:endParaRPr lang="zh-CN" altLang="en-US" dirty="0"/>
          </a:p>
        </p:txBody>
      </p:sp>
      <p:sp>
        <p:nvSpPr>
          <p:cNvPr id="29" name="Freeform 21"/>
          <p:cNvSpPr>
            <a:spLocks noEditPoints="1"/>
          </p:cNvSpPr>
          <p:nvPr/>
        </p:nvSpPr>
        <p:spPr bwMode="auto">
          <a:xfrm>
            <a:off x="1092943" y="4093842"/>
            <a:ext cx="233568" cy="23495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rgbClr val="313530"/>
              </a:solidFill>
            </a:endParaRPr>
          </a:p>
        </p:txBody>
      </p:sp>
      <p:sp>
        <p:nvSpPr>
          <p:cNvPr id="30" name="TextBox 28"/>
          <p:cNvSpPr txBox="1"/>
          <p:nvPr/>
        </p:nvSpPr>
        <p:spPr>
          <a:xfrm>
            <a:off x="1343059" y="4026679"/>
            <a:ext cx="1191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 defTabSz="914309">
              <a:defRPr/>
            </a:pPr>
            <a:r>
              <a:rPr lang="zh-CN" altLang="en-US" sz="1600" dirty="0"/>
              <a:t>当前任务</a:t>
            </a:r>
          </a:p>
        </p:txBody>
      </p:sp>
      <p:sp>
        <p:nvSpPr>
          <p:cNvPr id="31" name="Freeform 21"/>
          <p:cNvSpPr>
            <a:spLocks noEditPoints="1"/>
          </p:cNvSpPr>
          <p:nvPr/>
        </p:nvSpPr>
        <p:spPr bwMode="auto">
          <a:xfrm>
            <a:off x="2569080" y="4093842"/>
            <a:ext cx="233568" cy="23495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rgbClr val="313530"/>
              </a:solidFill>
            </a:endParaRPr>
          </a:p>
        </p:txBody>
      </p:sp>
      <p:sp>
        <p:nvSpPr>
          <p:cNvPr id="32" name="TextBox 44"/>
          <p:cNvSpPr txBox="1"/>
          <p:nvPr/>
        </p:nvSpPr>
        <p:spPr>
          <a:xfrm>
            <a:off x="2847849" y="4026679"/>
            <a:ext cx="1907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 defTabSz="914309">
              <a:defRPr/>
            </a:pPr>
            <a:r>
              <a:rPr lang="zh-CN" altLang="en-US" sz="1600" dirty="0"/>
              <a:t>正确认识三个并存</a:t>
            </a:r>
          </a:p>
        </p:txBody>
      </p:sp>
      <p:sp>
        <p:nvSpPr>
          <p:cNvPr id="33" name="Freeform 21"/>
          <p:cNvSpPr>
            <a:spLocks noEditPoints="1"/>
          </p:cNvSpPr>
          <p:nvPr/>
        </p:nvSpPr>
        <p:spPr bwMode="auto">
          <a:xfrm>
            <a:off x="4926196" y="4088054"/>
            <a:ext cx="233568" cy="23495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rgbClr val="313530"/>
              </a:solidFill>
            </a:endParaRPr>
          </a:p>
        </p:txBody>
      </p:sp>
      <p:sp>
        <p:nvSpPr>
          <p:cNvPr id="34" name="TextBox 46"/>
          <p:cNvSpPr txBox="1"/>
          <p:nvPr/>
        </p:nvSpPr>
        <p:spPr>
          <a:xfrm>
            <a:off x="5204966" y="4020891"/>
            <a:ext cx="18477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 defTabSz="914309">
              <a:defRPr/>
            </a:pPr>
            <a:r>
              <a:rPr lang="zh-CN" altLang="en-US" sz="1600" dirty="0"/>
              <a:t>努力做到三个必须</a:t>
            </a:r>
          </a:p>
        </p:txBody>
      </p:sp>
    </p:spTree>
    <p:extLst>
      <p:ext uri="{BB962C8B-B14F-4D97-AF65-F5344CB8AC3E}">
        <p14:creationId xmlns:p14="http://schemas.microsoft.com/office/powerpoint/2010/main" val="1848476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106">
        <p15:prstTrans prst="pageCurlDouble"/>
      </p:transition>
    </mc:Choice>
    <mc:Fallback xmlns="">
      <p:transition spd="slow" advTm="6106">
        <p:fade/>
      </p:transition>
    </mc:Fallback>
  </mc:AlternateContent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700559" y="333799"/>
            <a:ext cx="3648894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3.1 </a:t>
            </a:r>
            <a:r>
              <a:rPr lang="zh-CN" altLang="en-US" dirty="0">
                <a:solidFill>
                  <a:schemeClr val="accent1"/>
                </a:solidFill>
              </a:rPr>
              <a:t>当前任务</a:t>
            </a:r>
          </a:p>
        </p:txBody>
      </p:sp>
      <p:sp>
        <p:nvSpPr>
          <p:cNvPr id="2" name="矩形 1"/>
          <p:cNvSpPr/>
          <p:nvPr/>
        </p:nvSpPr>
        <p:spPr>
          <a:xfrm>
            <a:off x="1714627" y="5862072"/>
            <a:ext cx="8847670" cy="400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F2F2F2"/>
              </a:buClr>
            </a:pPr>
            <a:r>
              <a:rPr lang="zh-CN" altLang="zh-CN" sz="2000" dirty="0">
                <a:solidFill>
                  <a:schemeClr val="accent1"/>
                </a:solidFill>
                <a:latin typeface="+mj-ea"/>
                <a:ea typeface="+mj-ea"/>
              </a:rPr>
              <a:t>总的来看，当前</a:t>
            </a:r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公司</a:t>
            </a:r>
            <a:r>
              <a:rPr lang="zh-CN" altLang="zh-CN" sz="2000" dirty="0">
                <a:solidFill>
                  <a:schemeClr val="accent1"/>
                </a:solidFill>
                <a:latin typeface="+mj-ea"/>
                <a:ea typeface="+mj-ea"/>
              </a:rPr>
              <a:t>面临的形势可以概括为“</a:t>
            </a:r>
            <a:r>
              <a:rPr lang="zh-CN" altLang="zh-CN" sz="2000" b="1" dirty="0">
                <a:solidFill>
                  <a:schemeClr val="accent1"/>
                </a:solidFill>
                <a:latin typeface="+mj-ea"/>
                <a:ea typeface="+mj-ea"/>
              </a:rPr>
              <a:t>三个并存、三个必须</a:t>
            </a:r>
            <a:r>
              <a:rPr lang="zh-CN" altLang="zh-CN" sz="2000" dirty="0">
                <a:solidFill>
                  <a:schemeClr val="accent1"/>
                </a:solidFill>
                <a:latin typeface="+mj-ea"/>
                <a:ea typeface="+mj-ea"/>
              </a:rPr>
              <a:t>”</a:t>
            </a:r>
          </a:p>
        </p:txBody>
      </p:sp>
      <p:sp>
        <p:nvSpPr>
          <p:cNvPr id="3" name="矩形 2"/>
          <p:cNvSpPr/>
          <p:nvPr/>
        </p:nvSpPr>
        <p:spPr>
          <a:xfrm>
            <a:off x="1737505" y="1186692"/>
            <a:ext cx="7919849" cy="46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F2F2F2"/>
              </a:buClr>
            </a:pPr>
            <a:r>
              <a:rPr lang="zh-CN" altLang="zh-CN" sz="2400" dirty="0">
                <a:latin typeface="+mj-ea"/>
                <a:ea typeface="+mj-ea"/>
              </a:rPr>
              <a:t>集团公司工作会议提出</a:t>
            </a:r>
            <a:r>
              <a:rPr lang="zh-CN" altLang="en-US" sz="2400" dirty="0">
                <a:latin typeface="+mj-ea"/>
                <a:ea typeface="+mj-ea"/>
              </a:rPr>
              <a:t>：</a:t>
            </a:r>
            <a:r>
              <a:rPr lang="zh-CN" altLang="zh-CN" sz="2400" dirty="0">
                <a:latin typeface="+mj-ea"/>
                <a:ea typeface="+mj-ea"/>
              </a:rPr>
              <a:t>要</a:t>
            </a:r>
            <a:r>
              <a:rPr lang="zh-CN" altLang="zh-CN" sz="2400" b="1" dirty="0">
                <a:latin typeface="+mj-ea"/>
                <a:ea typeface="+mj-ea"/>
              </a:rPr>
              <a:t>做强做优做大</a:t>
            </a:r>
            <a:r>
              <a:rPr lang="zh-CN" altLang="en-US" sz="2400" dirty="0">
                <a:latin typeface="+mj-ea"/>
                <a:ea typeface="+mj-ea"/>
              </a:rPr>
              <a:t>主营业务</a:t>
            </a:r>
          </a:p>
        </p:txBody>
      </p:sp>
      <p:sp>
        <p:nvSpPr>
          <p:cNvPr id="9" name="矩形 8"/>
          <p:cNvSpPr/>
          <p:nvPr/>
        </p:nvSpPr>
        <p:spPr>
          <a:xfrm>
            <a:off x="2138887" y="4231218"/>
            <a:ext cx="1802567" cy="1200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自主创新能力强</a:t>
            </a:r>
            <a:endParaRPr lang="en-US" altLang="zh-CN" sz="16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市场开拓能力强</a:t>
            </a:r>
            <a:endParaRPr lang="en-US" altLang="zh-CN" sz="16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风险管控能力强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49569" y="4231218"/>
            <a:ext cx="1618585" cy="1200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经营业绩优</a:t>
            </a:r>
            <a:endParaRPr lang="en-US" altLang="zh-CN" sz="16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公司治理优</a:t>
            </a:r>
            <a:endParaRPr lang="en-US" altLang="zh-CN" sz="16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品牌形象优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922312" y="4231218"/>
            <a:ext cx="1919998" cy="1200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核心竞争力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强</a:t>
            </a:r>
            <a:endParaRPr lang="en-US" altLang="zh-CN" sz="16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引领行业发展</a:t>
            </a:r>
            <a:endParaRPr lang="en-US" altLang="zh-CN" sz="16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居于领先地位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904232" y="2070127"/>
            <a:ext cx="2421957" cy="2162463"/>
            <a:chOff x="1235090" y="1108075"/>
            <a:chExt cx="2000250" cy="1785938"/>
          </a:xfrm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1235090" y="1108075"/>
              <a:ext cx="2000250" cy="1785938"/>
            </a:xfrm>
            <a:custGeom>
              <a:avLst/>
              <a:gdLst>
                <a:gd name="T0" fmla="*/ 2156 w 2759"/>
                <a:gd name="T1" fmla="*/ 133 h 2444"/>
                <a:gd name="T2" fmla="*/ 2434 w 2759"/>
                <a:gd name="T3" fmla="*/ 614 h 2444"/>
                <a:gd name="T4" fmla="*/ 2709 w 2759"/>
                <a:gd name="T5" fmla="*/ 1090 h 2444"/>
                <a:gd name="T6" fmla="*/ 2712 w 2759"/>
                <a:gd name="T7" fmla="*/ 1350 h 2444"/>
                <a:gd name="T8" fmla="*/ 2434 w 2759"/>
                <a:gd name="T9" fmla="*/ 1831 h 2444"/>
                <a:gd name="T10" fmla="*/ 2159 w 2759"/>
                <a:gd name="T11" fmla="*/ 2307 h 2444"/>
                <a:gd name="T12" fmla="*/ 1935 w 2759"/>
                <a:gd name="T13" fmla="*/ 2439 h 2444"/>
                <a:gd name="T14" fmla="*/ 1380 w 2759"/>
                <a:gd name="T15" fmla="*/ 2439 h 2444"/>
                <a:gd name="T16" fmla="*/ 829 w 2759"/>
                <a:gd name="T17" fmla="*/ 2439 h 2444"/>
                <a:gd name="T18" fmla="*/ 603 w 2759"/>
                <a:gd name="T19" fmla="*/ 2312 h 2444"/>
                <a:gd name="T20" fmla="*/ 326 w 2759"/>
                <a:gd name="T21" fmla="*/ 1831 h 2444"/>
                <a:gd name="T22" fmla="*/ 51 w 2759"/>
                <a:gd name="T23" fmla="*/ 1354 h 2444"/>
                <a:gd name="T24" fmla="*/ 48 w 2759"/>
                <a:gd name="T25" fmla="*/ 1095 h 2444"/>
                <a:gd name="T26" fmla="*/ 326 w 2759"/>
                <a:gd name="T27" fmla="*/ 614 h 2444"/>
                <a:gd name="T28" fmla="*/ 601 w 2759"/>
                <a:gd name="T29" fmla="*/ 137 h 2444"/>
                <a:gd name="T30" fmla="*/ 824 w 2759"/>
                <a:gd name="T31" fmla="*/ 5 h 2444"/>
                <a:gd name="T32" fmla="*/ 1380 w 2759"/>
                <a:gd name="T33" fmla="*/ 5 h 2444"/>
                <a:gd name="T34" fmla="*/ 1930 w 2759"/>
                <a:gd name="T35" fmla="*/ 5 h 2444"/>
                <a:gd name="T36" fmla="*/ 2156 w 2759"/>
                <a:gd name="T37" fmla="*/ 133 h 2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59" h="2444">
                  <a:moveTo>
                    <a:pt x="2156" y="133"/>
                  </a:moveTo>
                  <a:lnTo>
                    <a:pt x="2434" y="614"/>
                  </a:lnTo>
                  <a:cubicBezTo>
                    <a:pt x="2525" y="773"/>
                    <a:pt x="2617" y="932"/>
                    <a:pt x="2709" y="1090"/>
                  </a:cubicBezTo>
                  <a:cubicBezTo>
                    <a:pt x="2759" y="1168"/>
                    <a:pt x="2755" y="1271"/>
                    <a:pt x="2712" y="1350"/>
                  </a:cubicBezTo>
                  <a:lnTo>
                    <a:pt x="2434" y="1831"/>
                  </a:lnTo>
                  <a:cubicBezTo>
                    <a:pt x="2342" y="1990"/>
                    <a:pt x="2250" y="2149"/>
                    <a:pt x="2159" y="2307"/>
                  </a:cubicBezTo>
                  <a:cubicBezTo>
                    <a:pt x="2117" y="2390"/>
                    <a:pt x="2025" y="2438"/>
                    <a:pt x="1935" y="2439"/>
                  </a:cubicBezTo>
                  <a:lnTo>
                    <a:pt x="1380" y="2439"/>
                  </a:lnTo>
                  <a:cubicBezTo>
                    <a:pt x="1196" y="2439"/>
                    <a:pt x="1013" y="2439"/>
                    <a:pt x="829" y="2439"/>
                  </a:cubicBezTo>
                  <a:cubicBezTo>
                    <a:pt x="737" y="2444"/>
                    <a:pt x="650" y="2389"/>
                    <a:pt x="603" y="2312"/>
                  </a:cubicBezTo>
                  <a:lnTo>
                    <a:pt x="326" y="1831"/>
                  </a:lnTo>
                  <a:cubicBezTo>
                    <a:pt x="234" y="1672"/>
                    <a:pt x="142" y="1513"/>
                    <a:pt x="51" y="1354"/>
                  </a:cubicBezTo>
                  <a:cubicBezTo>
                    <a:pt x="0" y="1277"/>
                    <a:pt x="4" y="1173"/>
                    <a:pt x="48" y="1095"/>
                  </a:cubicBezTo>
                  <a:lnTo>
                    <a:pt x="326" y="614"/>
                  </a:lnTo>
                  <a:cubicBezTo>
                    <a:pt x="417" y="455"/>
                    <a:pt x="509" y="296"/>
                    <a:pt x="601" y="137"/>
                  </a:cubicBezTo>
                  <a:cubicBezTo>
                    <a:pt x="643" y="55"/>
                    <a:pt x="735" y="7"/>
                    <a:pt x="824" y="5"/>
                  </a:cubicBezTo>
                  <a:lnTo>
                    <a:pt x="1380" y="5"/>
                  </a:lnTo>
                  <a:cubicBezTo>
                    <a:pt x="1563" y="5"/>
                    <a:pt x="1747" y="5"/>
                    <a:pt x="1930" y="5"/>
                  </a:cubicBezTo>
                  <a:cubicBezTo>
                    <a:pt x="2022" y="0"/>
                    <a:pt x="2110" y="56"/>
                    <a:pt x="2156" y="133"/>
                  </a:cubicBez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accent2"/>
              </a:solidFill>
              <a:round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283509" y="1154113"/>
              <a:ext cx="1903413" cy="1693863"/>
            </a:xfrm>
            <a:custGeom>
              <a:avLst/>
              <a:gdLst>
                <a:gd name="T0" fmla="*/ 2060 w 2654"/>
                <a:gd name="T1" fmla="*/ 107 h 2342"/>
                <a:gd name="T2" fmla="*/ 1880 w 2654"/>
                <a:gd name="T3" fmla="*/ 4 h 2342"/>
                <a:gd name="T4" fmla="*/ 1878 w 2654"/>
                <a:gd name="T5" fmla="*/ 4 h 2342"/>
                <a:gd name="T6" fmla="*/ 1877 w 2654"/>
                <a:gd name="T7" fmla="*/ 4 h 2342"/>
                <a:gd name="T8" fmla="*/ 1327 w 2654"/>
                <a:gd name="T9" fmla="*/ 4 h 2342"/>
                <a:gd name="T10" fmla="*/ 772 w 2654"/>
                <a:gd name="T11" fmla="*/ 4 h 2342"/>
                <a:gd name="T12" fmla="*/ 592 w 2654"/>
                <a:gd name="T13" fmla="*/ 109 h 2342"/>
                <a:gd name="T14" fmla="*/ 592 w 2654"/>
                <a:gd name="T15" fmla="*/ 110 h 2342"/>
                <a:gd name="T16" fmla="*/ 591 w 2654"/>
                <a:gd name="T17" fmla="*/ 111 h 2342"/>
                <a:gd name="T18" fmla="*/ 316 w 2654"/>
                <a:gd name="T19" fmla="*/ 588 h 2342"/>
                <a:gd name="T20" fmla="*/ 39 w 2654"/>
                <a:gd name="T21" fmla="*/ 1068 h 2342"/>
                <a:gd name="T22" fmla="*/ 39 w 2654"/>
                <a:gd name="T23" fmla="*/ 1276 h 2342"/>
                <a:gd name="T24" fmla="*/ 40 w 2654"/>
                <a:gd name="T25" fmla="*/ 1277 h 2342"/>
                <a:gd name="T26" fmla="*/ 41 w 2654"/>
                <a:gd name="T27" fmla="*/ 1278 h 2342"/>
                <a:gd name="T28" fmla="*/ 316 w 2654"/>
                <a:gd name="T29" fmla="*/ 1755 h 2342"/>
                <a:gd name="T30" fmla="*/ 593 w 2654"/>
                <a:gd name="T31" fmla="*/ 2235 h 2342"/>
                <a:gd name="T32" fmla="*/ 774 w 2654"/>
                <a:gd name="T33" fmla="*/ 2339 h 2342"/>
                <a:gd name="T34" fmla="*/ 775 w 2654"/>
                <a:gd name="T35" fmla="*/ 2338 h 2342"/>
                <a:gd name="T36" fmla="*/ 776 w 2654"/>
                <a:gd name="T37" fmla="*/ 2338 h 2342"/>
                <a:gd name="T38" fmla="*/ 1327 w 2654"/>
                <a:gd name="T39" fmla="*/ 2338 h 2342"/>
                <a:gd name="T40" fmla="*/ 1881 w 2654"/>
                <a:gd name="T41" fmla="*/ 2338 h 2342"/>
                <a:gd name="T42" fmla="*/ 2061 w 2654"/>
                <a:gd name="T43" fmla="*/ 2234 h 2342"/>
                <a:gd name="T44" fmla="*/ 2062 w 2654"/>
                <a:gd name="T45" fmla="*/ 2233 h 2342"/>
                <a:gd name="T46" fmla="*/ 2062 w 2654"/>
                <a:gd name="T47" fmla="*/ 2231 h 2342"/>
                <a:gd name="T48" fmla="*/ 2337 w 2654"/>
                <a:gd name="T49" fmla="*/ 1755 h 2342"/>
                <a:gd name="T50" fmla="*/ 2615 w 2654"/>
                <a:gd name="T51" fmla="*/ 1274 h 2342"/>
                <a:gd name="T52" fmla="*/ 2614 w 2654"/>
                <a:gd name="T53" fmla="*/ 1067 h 2342"/>
                <a:gd name="T54" fmla="*/ 2613 w 2654"/>
                <a:gd name="T55" fmla="*/ 1066 h 2342"/>
                <a:gd name="T56" fmla="*/ 2613 w 2654"/>
                <a:gd name="T57" fmla="*/ 1064 h 2342"/>
                <a:gd name="T58" fmla="*/ 2337 w 2654"/>
                <a:gd name="T59" fmla="*/ 588 h 2342"/>
                <a:gd name="T60" fmla="*/ 2060 w 2654"/>
                <a:gd name="T61" fmla="*/ 107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54" h="2342">
                  <a:moveTo>
                    <a:pt x="2060" y="107"/>
                  </a:moveTo>
                  <a:cubicBezTo>
                    <a:pt x="2023" y="46"/>
                    <a:pt x="1953" y="0"/>
                    <a:pt x="1880" y="4"/>
                  </a:cubicBezTo>
                  <a:lnTo>
                    <a:pt x="1878" y="4"/>
                  </a:lnTo>
                  <a:lnTo>
                    <a:pt x="1877" y="4"/>
                  </a:lnTo>
                  <a:cubicBezTo>
                    <a:pt x="1694" y="4"/>
                    <a:pt x="1510" y="4"/>
                    <a:pt x="1327" y="4"/>
                  </a:cubicBezTo>
                  <a:lnTo>
                    <a:pt x="772" y="4"/>
                  </a:lnTo>
                  <a:cubicBezTo>
                    <a:pt x="700" y="5"/>
                    <a:pt x="626" y="44"/>
                    <a:pt x="592" y="109"/>
                  </a:cubicBezTo>
                  <a:lnTo>
                    <a:pt x="592" y="110"/>
                  </a:lnTo>
                  <a:lnTo>
                    <a:pt x="591" y="111"/>
                  </a:lnTo>
                  <a:cubicBezTo>
                    <a:pt x="499" y="270"/>
                    <a:pt x="408" y="429"/>
                    <a:pt x="316" y="588"/>
                  </a:cubicBezTo>
                  <a:lnTo>
                    <a:pt x="39" y="1068"/>
                  </a:lnTo>
                  <a:cubicBezTo>
                    <a:pt x="4" y="1131"/>
                    <a:pt x="0" y="1215"/>
                    <a:pt x="39" y="1276"/>
                  </a:cubicBezTo>
                  <a:lnTo>
                    <a:pt x="40" y="1277"/>
                  </a:lnTo>
                  <a:lnTo>
                    <a:pt x="41" y="1278"/>
                  </a:lnTo>
                  <a:cubicBezTo>
                    <a:pt x="133" y="1437"/>
                    <a:pt x="224" y="1596"/>
                    <a:pt x="316" y="1755"/>
                  </a:cubicBezTo>
                  <a:lnTo>
                    <a:pt x="593" y="2235"/>
                  </a:lnTo>
                  <a:cubicBezTo>
                    <a:pt x="630" y="2297"/>
                    <a:pt x="701" y="2342"/>
                    <a:pt x="774" y="2339"/>
                  </a:cubicBezTo>
                  <a:lnTo>
                    <a:pt x="775" y="2338"/>
                  </a:lnTo>
                  <a:lnTo>
                    <a:pt x="776" y="2338"/>
                  </a:lnTo>
                  <a:cubicBezTo>
                    <a:pt x="960" y="2338"/>
                    <a:pt x="1143" y="2338"/>
                    <a:pt x="1327" y="2338"/>
                  </a:cubicBezTo>
                  <a:lnTo>
                    <a:pt x="1881" y="2338"/>
                  </a:lnTo>
                  <a:cubicBezTo>
                    <a:pt x="1953" y="2337"/>
                    <a:pt x="2028" y="2299"/>
                    <a:pt x="2061" y="2234"/>
                  </a:cubicBezTo>
                  <a:lnTo>
                    <a:pt x="2062" y="2233"/>
                  </a:lnTo>
                  <a:lnTo>
                    <a:pt x="2062" y="2231"/>
                  </a:lnTo>
                  <a:cubicBezTo>
                    <a:pt x="2154" y="2073"/>
                    <a:pt x="2246" y="1914"/>
                    <a:pt x="2337" y="1755"/>
                  </a:cubicBezTo>
                  <a:lnTo>
                    <a:pt x="2615" y="1274"/>
                  </a:lnTo>
                  <a:cubicBezTo>
                    <a:pt x="2650" y="1212"/>
                    <a:pt x="2654" y="1128"/>
                    <a:pt x="2614" y="1067"/>
                  </a:cubicBezTo>
                  <a:lnTo>
                    <a:pt x="2613" y="1066"/>
                  </a:lnTo>
                  <a:lnTo>
                    <a:pt x="2613" y="1064"/>
                  </a:lnTo>
                  <a:cubicBezTo>
                    <a:pt x="2521" y="906"/>
                    <a:pt x="2429" y="747"/>
                    <a:pt x="2337" y="588"/>
                  </a:cubicBezTo>
                  <a:lnTo>
                    <a:pt x="2060" y="107"/>
                  </a:lnTo>
                  <a:close/>
                </a:path>
              </a:pathLst>
            </a:custGeom>
            <a:noFill/>
            <a:ln w="127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777063" y="2070127"/>
            <a:ext cx="2421957" cy="2162463"/>
            <a:chOff x="1235090" y="1108075"/>
            <a:chExt cx="2000250" cy="1785938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1235090" y="1108075"/>
              <a:ext cx="2000250" cy="1785938"/>
            </a:xfrm>
            <a:custGeom>
              <a:avLst/>
              <a:gdLst>
                <a:gd name="T0" fmla="*/ 2156 w 2759"/>
                <a:gd name="T1" fmla="*/ 133 h 2444"/>
                <a:gd name="T2" fmla="*/ 2434 w 2759"/>
                <a:gd name="T3" fmla="*/ 614 h 2444"/>
                <a:gd name="T4" fmla="*/ 2709 w 2759"/>
                <a:gd name="T5" fmla="*/ 1090 h 2444"/>
                <a:gd name="T6" fmla="*/ 2712 w 2759"/>
                <a:gd name="T7" fmla="*/ 1350 h 2444"/>
                <a:gd name="T8" fmla="*/ 2434 w 2759"/>
                <a:gd name="T9" fmla="*/ 1831 h 2444"/>
                <a:gd name="T10" fmla="*/ 2159 w 2759"/>
                <a:gd name="T11" fmla="*/ 2307 h 2444"/>
                <a:gd name="T12" fmla="*/ 1935 w 2759"/>
                <a:gd name="T13" fmla="*/ 2439 h 2444"/>
                <a:gd name="T14" fmla="*/ 1380 w 2759"/>
                <a:gd name="T15" fmla="*/ 2439 h 2444"/>
                <a:gd name="T16" fmla="*/ 829 w 2759"/>
                <a:gd name="T17" fmla="*/ 2439 h 2444"/>
                <a:gd name="T18" fmla="*/ 603 w 2759"/>
                <a:gd name="T19" fmla="*/ 2312 h 2444"/>
                <a:gd name="T20" fmla="*/ 326 w 2759"/>
                <a:gd name="T21" fmla="*/ 1831 h 2444"/>
                <a:gd name="T22" fmla="*/ 51 w 2759"/>
                <a:gd name="T23" fmla="*/ 1354 h 2444"/>
                <a:gd name="T24" fmla="*/ 48 w 2759"/>
                <a:gd name="T25" fmla="*/ 1095 h 2444"/>
                <a:gd name="T26" fmla="*/ 326 w 2759"/>
                <a:gd name="T27" fmla="*/ 614 h 2444"/>
                <a:gd name="T28" fmla="*/ 601 w 2759"/>
                <a:gd name="T29" fmla="*/ 137 h 2444"/>
                <a:gd name="T30" fmla="*/ 824 w 2759"/>
                <a:gd name="T31" fmla="*/ 5 h 2444"/>
                <a:gd name="T32" fmla="*/ 1380 w 2759"/>
                <a:gd name="T33" fmla="*/ 5 h 2444"/>
                <a:gd name="T34" fmla="*/ 1930 w 2759"/>
                <a:gd name="T35" fmla="*/ 5 h 2444"/>
                <a:gd name="T36" fmla="*/ 2156 w 2759"/>
                <a:gd name="T37" fmla="*/ 133 h 2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59" h="2444">
                  <a:moveTo>
                    <a:pt x="2156" y="133"/>
                  </a:moveTo>
                  <a:lnTo>
                    <a:pt x="2434" y="614"/>
                  </a:lnTo>
                  <a:cubicBezTo>
                    <a:pt x="2525" y="773"/>
                    <a:pt x="2617" y="932"/>
                    <a:pt x="2709" y="1090"/>
                  </a:cubicBezTo>
                  <a:cubicBezTo>
                    <a:pt x="2759" y="1168"/>
                    <a:pt x="2755" y="1271"/>
                    <a:pt x="2712" y="1350"/>
                  </a:cubicBezTo>
                  <a:lnTo>
                    <a:pt x="2434" y="1831"/>
                  </a:lnTo>
                  <a:cubicBezTo>
                    <a:pt x="2342" y="1990"/>
                    <a:pt x="2250" y="2149"/>
                    <a:pt x="2159" y="2307"/>
                  </a:cubicBezTo>
                  <a:cubicBezTo>
                    <a:pt x="2117" y="2390"/>
                    <a:pt x="2025" y="2438"/>
                    <a:pt x="1935" y="2439"/>
                  </a:cubicBezTo>
                  <a:lnTo>
                    <a:pt x="1380" y="2439"/>
                  </a:lnTo>
                  <a:cubicBezTo>
                    <a:pt x="1196" y="2439"/>
                    <a:pt x="1013" y="2439"/>
                    <a:pt x="829" y="2439"/>
                  </a:cubicBezTo>
                  <a:cubicBezTo>
                    <a:pt x="737" y="2444"/>
                    <a:pt x="650" y="2389"/>
                    <a:pt x="603" y="2312"/>
                  </a:cubicBezTo>
                  <a:lnTo>
                    <a:pt x="326" y="1831"/>
                  </a:lnTo>
                  <a:cubicBezTo>
                    <a:pt x="234" y="1672"/>
                    <a:pt x="142" y="1513"/>
                    <a:pt x="51" y="1354"/>
                  </a:cubicBezTo>
                  <a:cubicBezTo>
                    <a:pt x="0" y="1277"/>
                    <a:pt x="4" y="1173"/>
                    <a:pt x="48" y="1095"/>
                  </a:cubicBezTo>
                  <a:lnTo>
                    <a:pt x="326" y="614"/>
                  </a:lnTo>
                  <a:cubicBezTo>
                    <a:pt x="417" y="455"/>
                    <a:pt x="509" y="296"/>
                    <a:pt x="601" y="137"/>
                  </a:cubicBezTo>
                  <a:cubicBezTo>
                    <a:pt x="643" y="55"/>
                    <a:pt x="735" y="7"/>
                    <a:pt x="824" y="5"/>
                  </a:cubicBezTo>
                  <a:lnTo>
                    <a:pt x="1380" y="5"/>
                  </a:lnTo>
                  <a:cubicBezTo>
                    <a:pt x="1563" y="5"/>
                    <a:pt x="1747" y="5"/>
                    <a:pt x="1930" y="5"/>
                  </a:cubicBezTo>
                  <a:cubicBezTo>
                    <a:pt x="2022" y="0"/>
                    <a:pt x="2110" y="56"/>
                    <a:pt x="2156" y="133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283509" y="1154113"/>
              <a:ext cx="1903413" cy="1693863"/>
            </a:xfrm>
            <a:custGeom>
              <a:avLst/>
              <a:gdLst>
                <a:gd name="T0" fmla="*/ 2060 w 2654"/>
                <a:gd name="T1" fmla="*/ 107 h 2342"/>
                <a:gd name="T2" fmla="*/ 1880 w 2654"/>
                <a:gd name="T3" fmla="*/ 4 h 2342"/>
                <a:gd name="T4" fmla="*/ 1878 w 2654"/>
                <a:gd name="T5" fmla="*/ 4 h 2342"/>
                <a:gd name="T6" fmla="*/ 1877 w 2654"/>
                <a:gd name="T7" fmla="*/ 4 h 2342"/>
                <a:gd name="T8" fmla="*/ 1327 w 2654"/>
                <a:gd name="T9" fmla="*/ 4 h 2342"/>
                <a:gd name="T10" fmla="*/ 772 w 2654"/>
                <a:gd name="T11" fmla="*/ 4 h 2342"/>
                <a:gd name="T12" fmla="*/ 592 w 2654"/>
                <a:gd name="T13" fmla="*/ 109 h 2342"/>
                <a:gd name="T14" fmla="*/ 592 w 2654"/>
                <a:gd name="T15" fmla="*/ 110 h 2342"/>
                <a:gd name="T16" fmla="*/ 591 w 2654"/>
                <a:gd name="T17" fmla="*/ 111 h 2342"/>
                <a:gd name="T18" fmla="*/ 316 w 2654"/>
                <a:gd name="T19" fmla="*/ 588 h 2342"/>
                <a:gd name="T20" fmla="*/ 39 w 2654"/>
                <a:gd name="T21" fmla="*/ 1068 h 2342"/>
                <a:gd name="T22" fmla="*/ 39 w 2654"/>
                <a:gd name="T23" fmla="*/ 1276 h 2342"/>
                <a:gd name="T24" fmla="*/ 40 w 2654"/>
                <a:gd name="T25" fmla="*/ 1277 h 2342"/>
                <a:gd name="T26" fmla="*/ 41 w 2654"/>
                <a:gd name="T27" fmla="*/ 1278 h 2342"/>
                <a:gd name="T28" fmla="*/ 316 w 2654"/>
                <a:gd name="T29" fmla="*/ 1755 h 2342"/>
                <a:gd name="T30" fmla="*/ 593 w 2654"/>
                <a:gd name="T31" fmla="*/ 2235 h 2342"/>
                <a:gd name="T32" fmla="*/ 774 w 2654"/>
                <a:gd name="T33" fmla="*/ 2339 h 2342"/>
                <a:gd name="T34" fmla="*/ 775 w 2654"/>
                <a:gd name="T35" fmla="*/ 2338 h 2342"/>
                <a:gd name="T36" fmla="*/ 776 w 2654"/>
                <a:gd name="T37" fmla="*/ 2338 h 2342"/>
                <a:gd name="T38" fmla="*/ 1327 w 2654"/>
                <a:gd name="T39" fmla="*/ 2338 h 2342"/>
                <a:gd name="T40" fmla="*/ 1881 w 2654"/>
                <a:gd name="T41" fmla="*/ 2338 h 2342"/>
                <a:gd name="T42" fmla="*/ 2061 w 2654"/>
                <a:gd name="T43" fmla="*/ 2234 h 2342"/>
                <a:gd name="T44" fmla="*/ 2062 w 2654"/>
                <a:gd name="T45" fmla="*/ 2233 h 2342"/>
                <a:gd name="T46" fmla="*/ 2062 w 2654"/>
                <a:gd name="T47" fmla="*/ 2231 h 2342"/>
                <a:gd name="T48" fmla="*/ 2337 w 2654"/>
                <a:gd name="T49" fmla="*/ 1755 h 2342"/>
                <a:gd name="T50" fmla="*/ 2615 w 2654"/>
                <a:gd name="T51" fmla="*/ 1274 h 2342"/>
                <a:gd name="T52" fmla="*/ 2614 w 2654"/>
                <a:gd name="T53" fmla="*/ 1067 h 2342"/>
                <a:gd name="T54" fmla="*/ 2613 w 2654"/>
                <a:gd name="T55" fmla="*/ 1066 h 2342"/>
                <a:gd name="T56" fmla="*/ 2613 w 2654"/>
                <a:gd name="T57" fmla="*/ 1064 h 2342"/>
                <a:gd name="T58" fmla="*/ 2337 w 2654"/>
                <a:gd name="T59" fmla="*/ 588 h 2342"/>
                <a:gd name="T60" fmla="*/ 2060 w 2654"/>
                <a:gd name="T61" fmla="*/ 107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54" h="2342">
                  <a:moveTo>
                    <a:pt x="2060" y="107"/>
                  </a:moveTo>
                  <a:cubicBezTo>
                    <a:pt x="2023" y="46"/>
                    <a:pt x="1953" y="0"/>
                    <a:pt x="1880" y="4"/>
                  </a:cubicBezTo>
                  <a:lnTo>
                    <a:pt x="1878" y="4"/>
                  </a:lnTo>
                  <a:lnTo>
                    <a:pt x="1877" y="4"/>
                  </a:lnTo>
                  <a:cubicBezTo>
                    <a:pt x="1694" y="4"/>
                    <a:pt x="1510" y="4"/>
                    <a:pt x="1327" y="4"/>
                  </a:cubicBezTo>
                  <a:lnTo>
                    <a:pt x="772" y="4"/>
                  </a:lnTo>
                  <a:cubicBezTo>
                    <a:pt x="700" y="5"/>
                    <a:pt x="626" y="44"/>
                    <a:pt x="592" y="109"/>
                  </a:cubicBezTo>
                  <a:lnTo>
                    <a:pt x="592" y="110"/>
                  </a:lnTo>
                  <a:lnTo>
                    <a:pt x="591" y="111"/>
                  </a:lnTo>
                  <a:cubicBezTo>
                    <a:pt x="499" y="270"/>
                    <a:pt x="408" y="429"/>
                    <a:pt x="316" y="588"/>
                  </a:cubicBezTo>
                  <a:lnTo>
                    <a:pt x="39" y="1068"/>
                  </a:lnTo>
                  <a:cubicBezTo>
                    <a:pt x="4" y="1131"/>
                    <a:pt x="0" y="1215"/>
                    <a:pt x="39" y="1276"/>
                  </a:cubicBezTo>
                  <a:lnTo>
                    <a:pt x="40" y="1277"/>
                  </a:lnTo>
                  <a:lnTo>
                    <a:pt x="41" y="1278"/>
                  </a:lnTo>
                  <a:cubicBezTo>
                    <a:pt x="133" y="1437"/>
                    <a:pt x="224" y="1596"/>
                    <a:pt x="316" y="1755"/>
                  </a:cubicBezTo>
                  <a:lnTo>
                    <a:pt x="593" y="2235"/>
                  </a:lnTo>
                  <a:cubicBezTo>
                    <a:pt x="630" y="2297"/>
                    <a:pt x="701" y="2342"/>
                    <a:pt x="774" y="2339"/>
                  </a:cubicBezTo>
                  <a:lnTo>
                    <a:pt x="775" y="2338"/>
                  </a:lnTo>
                  <a:lnTo>
                    <a:pt x="776" y="2338"/>
                  </a:lnTo>
                  <a:cubicBezTo>
                    <a:pt x="960" y="2338"/>
                    <a:pt x="1143" y="2338"/>
                    <a:pt x="1327" y="2338"/>
                  </a:cubicBezTo>
                  <a:lnTo>
                    <a:pt x="1881" y="2338"/>
                  </a:lnTo>
                  <a:cubicBezTo>
                    <a:pt x="1953" y="2337"/>
                    <a:pt x="2028" y="2299"/>
                    <a:pt x="2061" y="2234"/>
                  </a:cubicBezTo>
                  <a:lnTo>
                    <a:pt x="2062" y="2233"/>
                  </a:lnTo>
                  <a:lnTo>
                    <a:pt x="2062" y="2231"/>
                  </a:lnTo>
                  <a:cubicBezTo>
                    <a:pt x="2154" y="2073"/>
                    <a:pt x="2246" y="1914"/>
                    <a:pt x="2337" y="1755"/>
                  </a:cubicBezTo>
                  <a:lnTo>
                    <a:pt x="2615" y="1274"/>
                  </a:lnTo>
                  <a:cubicBezTo>
                    <a:pt x="2650" y="1212"/>
                    <a:pt x="2654" y="1128"/>
                    <a:pt x="2614" y="1067"/>
                  </a:cubicBezTo>
                  <a:lnTo>
                    <a:pt x="2613" y="1066"/>
                  </a:lnTo>
                  <a:lnTo>
                    <a:pt x="2613" y="1064"/>
                  </a:lnTo>
                  <a:cubicBezTo>
                    <a:pt x="2521" y="906"/>
                    <a:pt x="2429" y="747"/>
                    <a:pt x="2337" y="588"/>
                  </a:cubicBezTo>
                  <a:lnTo>
                    <a:pt x="2060" y="107"/>
                  </a:lnTo>
                  <a:close/>
                </a:path>
              </a:pathLst>
            </a:custGeom>
            <a:noFill/>
            <a:ln w="127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657610" y="2070127"/>
            <a:ext cx="2421957" cy="2162463"/>
            <a:chOff x="1235090" y="1108075"/>
            <a:chExt cx="2000250" cy="1785938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1235090" y="1108075"/>
              <a:ext cx="2000250" cy="1785938"/>
            </a:xfrm>
            <a:custGeom>
              <a:avLst/>
              <a:gdLst>
                <a:gd name="T0" fmla="*/ 2156 w 2759"/>
                <a:gd name="T1" fmla="*/ 133 h 2444"/>
                <a:gd name="T2" fmla="*/ 2434 w 2759"/>
                <a:gd name="T3" fmla="*/ 614 h 2444"/>
                <a:gd name="T4" fmla="*/ 2709 w 2759"/>
                <a:gd name="T5" fmla="*/ 1090 h 2444"/>
                <a:gd name="T6" fmla="*/ 2712 w 2759"/>
                <a:gd name="T7" fmla="*/ 1350 h 2444"/>
                <a:gd name="T8" fmla="*/ 2434 w 2759"/>
                <a:gd name="T9" fmla="*/ 1831 h 2444"/>
                <a:gd name="T10" fmla="*/ 2159 w 2759"/>
                <a:gd name="T11" fmla="*/ 2307 h 2444"/>
                <a:gd name="T12" fmla="*/ 1935 w 2759"/>
                <a:gd name="T13" fmla="*/ 2439 h 2444"/>
                <a:gd name="T14" fmla="*/ 1380 w 2759"/>
                <a:gd name="T15" fmla="*/ 2439 h 2444"/>
                <a:gd name="T16" fmla="*/ 829 w 2759"/>
                <a:gd name="T17" fmla="*/ 2439 h 2444"/>
                <a:gd name="T18" fmla="*/ 603 w 2759"/>
                <a:gd name="T19" fmla="*/ 2312 h 2444"/>
                <a:gd name="T20" fmla="*/ 326 w 2759"/>
                <a:gd name="T21" fmla="*/ 1831 h 2444"/>
                <a:gd name="T22" fmla="*/ 51 w 2759"/>
                <a:gd name="T23" fmla="*/ 1354 h 2444"/>
                <a:gd name="T24" fmla="*/ 48 w 2759"/>
                <a:gd name="T25" fmla="*/ 1095 h 2444"/>
                <a:gd name="T26" fmla="*/ 326 w 2759"/>
                <a:gd name="T27" fmla="*/ 614 h 2444"/>
                <a:gd name="T28" fmla="*/ 601 w 2759"/>
                <a:gd name="T29" fmla="*/ 137 h 2444"/>
                <a:gd name="T30" fmla="*/ 824 w 2759"/>
                <a:gd name="T31" fmla="*/ 5 h 2444"/>
                <a:gd name="T32" fmla="*/ 1380 w 2759"/>
                <a:gd name="T33" fmla="*/ 5 h 2444"/>
                <a:gd name="T34" fmla="*/ 1930 w 2759"/>
                <a:gd name="T35" fmla="*/ 5 h 2444"/>
                <a:gd name="T36" fmla="*/ 2156 w 2759"/>
                <a:gd name="T37" fmla="*/ 133 h 2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59" h="2444">
                  <a:moveTo>
                    <a:pt x="2156" y="133"/>
                  </a:moveTo>
                  <a:lnTo>
                    <a:pt x="2434" y="614"/>
                  </a:lnTo>
                  <a:cubicBezTo>
                    <a:pt x="2525" y="773"/>
                    <a:pt x="2617" y="932"/>
                    <a:pt x="2709" y="1090"/>
                  </a:cubicBezTo>
                  <a:cubicBezTo>
                    <a:pt x="2759" y="1168"/>
                    <a:pt x="2755" y="1271"/>
                    <a:pt x="2712" y="1350"/>
                  </a:cubicBezTo>
                  <a:lnTo>
                    <a:pt x="2434" y="1831"/>
                  </a:lnTo>
                  <a:cubicBezTo>
                    <a:pt x="2342" y="1990"/>
                    <a:pt x="2250" y="2149"/>
                    <a:pt x="2159" y="2307"/>
                  </a:cubicBezTo>
                  <a:cubicBezTo>
                    <a:pt x="2117" y="2390"/>
                    <a:pt x="2025" y="2438"/>
                    <a:pt x="1935" y="2439"/>
                  </a:cubicBezTo>
                  <a:lnTo>
                    <a:pt x="1380" y="2439"/>
                  </a:lnTo>
                  <a:cubicBezTo>
                    <a:pt x="1196" y="2439"/>
                    <a:pt x="1013" y="2439"/>
                    <a:pt x="829" y="2439"/>
                  </a:cubicBezTo>
                  <a:cubicBezTo>
                    <a:pt x="737" y="2444"/>
                    <a:pt x="650" y="2389"/>
                    <a:pt x="603" y="2312"/>
                  </a:cubicBezTo>
                  <a:lnTo>
                    <a:pt x="326" y="1831"/>
                  </a:lnTo>
                  <a:cubicBezTo>
                    <a:pt x="234" y="1672"/>
                    <a:pt x="142" y="1513"/>
                    <a:pt x="51" y="1354"/>
                  </a:cubicBezTo>
                  <a:cubicBezTo>
                    <a:pt x="0" y="1277"/>
                    <a:pt x="4" y="1173"/>
                    <a:pt x="48" y="1095"/>
                  </a:cubicBezTo>
                  <a:lnTo>
                    <a:pt x="326" y="614"/>
                  </a:lnTo>
                  <a:cubicBezTo>
                    <a:pt x="417" y="455"/>
                    <a:pt x="509" y="296"/>
                    <a:pt x="601" y="137"/>
                  </a:cubicBezTo>
                  <a:cubicBezTo>
                    <a:pt x="643" y="55"/>
                    <a:pt x="735" y="7"/>
                    <a:pt x="824" y="5"/>
                  </a:cubicBezTo>
                  <a:lnTo>
                    <a:pt x="1380" y="5"/>
                  </a:lnTo>
                  <a:cubicBezTo>
                    <a:pt x="1563" y="5"/>
                    <a:pt x="1747" y="5"/>
                    <a:pt x="1930" y="5"/>
                  </a:cubicBezTo>
                  <a:cubicBezTo>
                    <a:pt x="2022" y="0"/>
                    <a:pt x="2110" y="56"/>
                    <a:pt x="2156" y="133"/>
                  </a:cubicBezTo>
                  <a:close/>
                </a:path>
              </a:pathLst>
            </a:custGeom>
            <a:solidFill>
              <a:schemeClr val="bg2"/>
            </a:solidFill>
            <a:ln w="38100">
              <a:solidFill>
                <a:schemeClr val="accent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24" name="Freeform 6"/>
            <p:cNvSpPr>
              <a:spLocks/>
            </p:cNvSpPr>
            <p:nvPr/>
          </p:nvSpPr>
          <p:spPr bwMode="auto">
            <a:xfrm>
              <a:off x="1283509" y="1154113"/>
              <a:ext cx="1903413" cy="1693863"/>
            </a:xfrm>
            <a:custGeom>
              <a:avLst/>
              <a:gdLst>
                <a:gd name="T0" fmla="*/ 2060 w 2654"/>
                <a:gd name="T1" fmla="*/ 107 h 2342"/>
                <a:gd name="T2" fmla="*/ 1880 w 2654"/>
                <a:gd name="T3" fmla="*/ 4 h 2342"/>
                <a:gd name="T4" fmla="*/ 1878 w 2654"/>
                <a:gd name="T5" fmla="*/ 4 h 2342"/>
                <a:gd name="T6" fmla="*/ 1877 w 2654"/>
                <a:gd name="T7" fmla="*/ 4 h 2342"/>
                <a:gd name="T8" fmla="*/ 1327 w 2654"/>
                <a:gd name="T9" fmla="*/ 4 h 2342"/>
                <a:gd name="T10" fmla="*/ 772 w 2654"/>
                <a:gd name="T11" fmla="*/ 4 h 2342"/>
                <a:gd name="T12" fmla="*/ 592 w 2654"/>
                <a:gd name="T13" fmla="*/ 109 h 2342"/>
                <a:gd name="T14" fmla="*/ 592 w 2654"/>
                <a:gd name="T15" fmla="*/ 110 h 2342"/>
                <a:gd name="T16" fmla="*/ 591 w 2654"/>
                <a:gd name="T17" fmla="*/ 111 h 2342"/>
                <a:gd name="T18" fmla="*/ 316 w 2654"/>
                <a:gd name="T19" fmla="*/ 588 h 2342"/>
                <a:gd name="T20" fmla="*/ 39 w 2654"/>
                <a:gd name="T21" fmla="*/ 1068 h 2342"/>
                <a:gd name="T22" fmla="*/ 39 w 2654"/>
                <a:gd name="T23" fmla="*/ 1276 h 2342"/>
                <a:gd name="T24" fmla="*/ 40 w 2654"/>
                <a:gd name="T25" fmla="*/ 1277 h 2342"/>
                <a:gd name="T26" fmla="*/ 41 w 2654"/>
                <a:gd name="T27" fmla="*/ 1278 h 2342"/>
                <a:gd name="T28" fmla="*/ 316 w 2654"/>
                <a:gd name="T29" fmla="*/ 1755 h 2342"/>
                <a:gd name="T30" fmla="*/ 593 w 2654"/>
                <a:gd name="T31" fmla="*/ 2235 h 2342"/>
                <a:gd name="T32" fmla="*/ 774 w 2654"/>
                <a:gd name="T33" fmla="*/ 2339 h 2342"/>
                <a:gd name="T34" fmla="*/ 775 w 2654"/>
                <a:gd name="T35" fmla="*/ 2338 h 2342"/>
                <a:gd name="T36" fmla="*/ 776 w 2654"/>
                <a:gd name="T37" fmla="*/ 2338 h 2342"/>
                <a:gd name="T38" fmla="*/ 1327 w 2654"/>
                <a:gd name="T39" fmla="*/ 2338 h 2342"/>
                <a:gd name="T40" fmla="*/ 1881 w 2654"/>
                <a:gd name="T41" fmla="*/ 2338 h 2342"/>
                <a:gd name="T42" fmla="*/ 2061 w 2654"/>
                <a:gd name="T43" fmla="*/ 2234 h 2342"/>
                <a:gd name="T44" fmla="*/ 2062 w 2654"/>
                <a:gd name="T45" fmla="*/ 2233 h 2342"/>
                <a:gd name="T46" fmla="*/ 2062 w 2654"/>
                <a:gd name="T47" fmla="*/ 2231 h 2342"/>
                <a:gd name="T48" fmla="*/ 2337 w 2654"/>
                <a:gd name="T49" fmla="*/ 1755 h 2342"/>
                <a:gd name="T50" fmla="*/ 2615 w 2654"/>
                <a:gd name="T51" fmla="*/ 1274 h 2342"/>
                <a:gd name="T52" fmla="*/ 2614 w 2654"/>
                <a:gd name="T53" fmla="*/ 1067 h 2342"/>
                <a:gd name="T54" fmla="*/ 2613 w 2654"/>
                <a:gd name="T55" fmla="*/ 1066 h 2342"/>
                <a:gd name="T56" fmla="*/ 2613 w 2654"/>
                <a:gd name="T57" fmla="*/ 1064 h 2342"/>
                <a:gd name="T58" fmla="*/ 2337 w 2654"/>
                <a:gd name="T59" fmla="*/ 588 h 2342"/>
                <a:gd name="T60" fmla="*/ 2060 w 2654"/>
                <a:gd name="T61" fmla="*/ 107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54" h="2342">
                  <a:moveTo>
                    <a:pt x="2060" y="107"/>
                  </a:moveTo>
                  <a:cubicBezTo>
                    <a:pt x="2023" y="46"/>
                    <a:pt x="1953" y="0"/>
                    <a:pt x="1880" y="4"/>
                  </a:cubicBezTo>
                  <a:lnTo>
                    <a:pt x="1878" y="4"/>
                  </a:lnTo>
                  <a:lnTo>
                    <a:pt x="1877" y="4"/>
                  </a:lnTo>
                  <a:cubicBezTo>
                    <a:pt x="1694" y="4"/>
                    <a:pt x="1510" y="4"/>
                    <a:pt x="1327" y="4"/>
                  </a:cubicBezTo>
                  <a:lnTo>
                    <a:pt x="772" y="4"/>
                  </a:lnTo>
                  <a:cubicBezTo>
                    <a:pt x="700" y="5"/>
                    <a:pt x="626" y="44"/>
                    <a:pt x="592" y="109"/>
                  </a:cubicBezTo>
                  <a:lnTo>
                    <a:pt x="592" y="110"/>
                  </a:lnTo>
                  <a:lnTo>
                    <a:pt x="591" y="111"/>
                  </a:lnTo>
                  <a:cubicBezTo>
                    <a:pt x="499" y="270"/>
                    <a:pt x="408" y="429"/>
                    <a:pt x="316" y="588"/>
                  </a:cubicBezTo>
                  <a:lnTo>
                    <a:pt x="39" y="1068"/>
                  </a:lnTo>
                  <a:cubicBezTo>
                    <a:pt x="4" y="1131"/>
                    <a:pt x="0" y="1215"/>
                    <a:pt x="39" y="1276"/>
                  </a:cubicBezTo>
                  <a:lnTo>
                    <a:pt x="40" y="1277"/>
                  </a:lnTo>
                  <a:lnTo>
                    <a:pt x="41" y="1278"/>
                  </a:lnTo>
                  <a:cubicBezTo>
                    <a:pt x="133" y="1437"/>
                    <a:pt x="224" y="1596"/>
                    <a:pt x="316" y="1755"/>
                  </a:cubicBezTo>
                  <a:lnTo>
                    <a:pt x="593" y="2235"/>
                  </a:lnTo>
                  <a:cubicBezTo>
                    <a:pt x="630" y="2297"/>
                    <a:pt x="701" y="2342"/>
                    <a:pt x="774" y="2339"/>
                  </a:cubicBezTo>
                  <a:lnTo>
                    <a:pt x="775" y="2338"/>
                  </a:lnTo>
                  <a:lnTo>
                    <a:pt x="776" y="2338"/>
                  </a:lnTo>
                  <a:cubicBezTo>
                    <a:pt x="960" y="2338"/>
                    <a:pt x="1143" y="2338"/>
                    <a:pt x="1327" y="2338"/>
                  </a:cubicBezTo>
                  <a:lnTo>
                    <a:pt x="1881" y="2338"/>
                  </a:lnTo>
                  <a:cubicBezTo>
                    <a:pt x="1953" y="2337"/>
                    <a:pt x="2028" y="2299"/>
                    <a:pt x="2061" y="2234"/>
                  </a:cubicBezTo>
                  <a:lnTo>
                    <a:pt x="2062" y="2233"/>
                  </a:lnTo>
                  <a:lnTo>
                    <a:pt x="2062" y="2231"/>
                  </a:lnTo>
                  <a:cubicBezTo>
                    <a:pt x="2154" y="2073"/>
                    <a:pt x="2246" y="1914"/>
                    <a:pt x="2337" y="1755"/>
                  </a:cubicBezTo>
                  <a:lnTo>
                    <a:pt x="2615" y="1274"/>
                  </a:lnTo>
                  <a:cubicBezTo>
                    <a:pt x="2650" y="1212"/>
                    <a:pt x="2654" y="1128"/>
                    <a:pt x="2614" y="1067"/>
                  </a:cubicBezTo>
                  <a:lnTo>
                    <a:pt x="2613" y="1066"/>
                  </a:lnTo>
                  <a:lnTo>
                    <a:pt x="2613" y="1064"/>
                  </a:lnTo>
                  <a:cubicBezTo>
                    <a:pt x="2521" y="906"/>
                    <a:pt x="2429" y="747"/>
                    <a:pt x="2337" y="588"/>
                  </a:cubicBezTo>
                  <a:lnTo>
                    <a:pt x="2060" y="107"/>
                  </a:lnTo>
                  <a:close/>
                </a:path>
              </a:pathLst>
            </a:custGeom>
            <a:noFill/>
            <a:ln w="127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5" name="组合 24"/>
          <p:cNvGrpSpPr>
            <a:grpSpLocks noChangeAspect="1"/>
          </p:cNvGrpSpPr>
          <p:nvPr/>
        </p:nvGrpSpPr>
        <p:grpSpPr>
          <a:xfrm rot="16200000" flipH="1">
            <a:off x="4481304" y="2639934"/>
            <a:ext cx="146897" cy="1002566"/>
            <a:chOff x="5677623" y="2119313"/>
            <a:chExt cx="63500" cy="433388"/>
          </a:xfrm>
        </p:grpSpPr>
        <p:sp>
          <p:nvSpPr>
            <p:cNvPr id="26" name="Oval 19"/>
            <p:cNvSpPr>
              <a:spLocks noChangeArrowheads="1"/>
            </p:cNvSpPr>
            <p:nvPr/>
          </p:nvSpPr>
          <p:spPr bwMode="auto">
            <a:xfrm>
              <a:off x="5677623" y="2119313"/>
              <a:ext cx="63500" cy="61913"/>
            </a:xfrm>
            <a:prstGeom prst="ellipse">
              <a:avLst/>
            </a:prstGeom>
            <a:solidFill>
              <a:srgbClr val="231915"/>
            </a:solidFill>
            <a:ln w="14288" cap="flat">
              <a:solidFill>
                <a:srgbClr val="2319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27" name="Oval 20"/>
            <p:cNvSpPr>
              <a:spLocks noChangeArrowheads="1"/>
            </p:cNvSpPr>
            <p:nvPr/>
          </p:nvSpPr>
          <p:spPr bwMode="auto">
            <a:xfrm>
              <a:off x="5677623" y="2490788"/>
              <a:ext cx="63500" cy="61913"/>
            </a:xfrm>
            <a:prstGeom prst="ellipse">
              <a:avLst/>
            </a:prstGeom>
            <a:solidFill>
              <a:srgbClr val="231915"/>
            </a:solidFill>
            <a:ln w="14288" cap="flat">
              <a:solidFill>
                <a:srgbClr val="2319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auto">
            <a:xfrm>
              <a:off x="5693498" y="2139950"/>
              <a:ext cx="28575" cy="393700"/>
            </a:xfrm>
            <a:custGeom>
              <a:avLst/>
              <a:gdLst>
                <a:gd name="T0" fmla="*/ 37 w 37"/>
                <a:gd name="T1" fmla="*/ 27 h 551"/>
                <a:gd name="T2" fmla="*/ 37 w 37"/>
                <a:gd name="T3" fmla="*/ 525 h 551"/>
                <a:gd name="T4" fmla="*/ 0 w 37"/>
                <a:gd name="T5" fmla="*/ 525 h 551"/>
                <a:gd name="T6" fmla="*/ 0 w 37"/>
                <a:gd name="T7" fmla="*/ 27 h 551"/>
                <a:gd name="T8" fmla="*/ 37 w 37"/>
                <a:gd name="T9" fmla="*/ 27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51">
                  <a:moveTo>
                    <a:pt x="37" y="27"/>
                  </a:moveTo>
                  <a:cubicBezTo>
                    <a:pt x="37" y="193"/>
                    <a:pt x="37" y="359"/>
                    <a:pt x="37" y="525"/>
                  </a:cubicBezTo>
                  <a:cubicBezTo>
                    <a:pt x="36" y="550"/>
                    <a:pt x="1" y="551"/>
                    <a:pt x="0" y="525"/>
                  </a:cubicBezTo>
                  <a:cubicBezTo>
                    <a:pt x="0" y="359"/>
                    <a:pt x="0" y="193"/>
                    <a:pt x="0" y="27"/>
                  </a:cubicBezTo>
                  <a:cubicBezTo>
                    <a:pt x="1" y="0"/>
                    <a:pt x="36" y="1"/>
                    <a:pt x="37" y="27"/>
                  </a:cubicBezTo>
                  <a:close/>
                </a:path>
              </a:pathLst>
            </a:custGeom>
            <a:solidFill>
              <a:srgbClr val="C8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9" name="组合 28"/>
          <p:cNvGrpSpPr>
            <a:grpSpLocks noChangeAspect="1"/>
          </p:cNvGrpSpPr>
          <p:nvPr/>
        </p:nvGrpSpPr>
        <p:grpSpPr>
          <a:xfrm rot="16200000" flipH="1">
            <a:off x="7364955" y="2639934"/>
            <a:ext cx="146897" cy="1002566"/>
            <a:chOff x="5677623" y="2119313"/>
            <a:chExt cx="63500" cy="433388"/>
          </a:xfrm>
        </p:grpSpPr>
        <p:sp>
          <p:nvSpPr>
            <p:cNvPr id="30" name="Oval 19"/>
            <p:cNvSpPr>
              <a:spLocks noChangeArrowheads="1"/>
            </p:cNvSpPr>
            <p:nvPr/>
          </p:nvSpPr>
          <p:spPr bwMode="auto">
            <a:xfrm>
              <a:off x="5677623" y="2119313"/>
              <a:ext cx="63500" cy="61913"/>
            </a:xfrm>
            <a:prstGeom prst="ellipse">
              <a:avLst/>
            </a:prstGeom>
            <a:solidFill>
              <a:srgbClr val="231915"/>
            </a:solidFill>
            <a:ln w="14288" cap="flat">
              <a:solidFill>
                <a:srgbClr val="2319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31" name="Oval 20"/>
            <p:cNvSpPr>
              <a:spLocks noChangeArrowheads="1"/>
            </p:cNvSpPr>
            <p:nvPr/>
          </p:nvSpPr>
          <p:spPr bwMode="auto">
            <a:xfrm>
              <a:off x="5677623" y="2490788"/>
              <a:ext cx="63500" cy="61913"/>
            </a:xfrm>
            <a:prstGeom prst="ellipse">
              <a:avLst/>
            </a:prstGeom>
            <a:solidFill>
              <a:srgbClr val="231915"/>
            </a:solidFill>
            <a:ln w="14288" cap="flat">
              <a:solidFill>
                <a:srgbClr val="2319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5693498" y="2139950"/>
              <a:ext cx="28575" cy="393700"/>
            </a:xfrm>
            <a:custGeom>
              <a:avLst/>
              <a:gdLst>
                <a:gd name="T0" fmla="*/ 37 w 37"/>
                <a:gd name="T1" fmla="*/ 27 h 551"/>
                <a:gd name="T2" fmla="*/ 37 w 37"/>
                <a:gd name="T3" fmla="*/ 525 h 551"/>
                <a:gd name="T4" fmla="*/ 0 w 37"/>
                <a:gd name="T5" fmla="*/ 525 h 551"/>
                <a:gd name="T6" fmla="*/ 0 w 37"/>
                <a:gd name="T7" fmla="*/ 27 h 551"/>
                <a:gd name="T8" fmla="*/ 37 w 37"/>
                <a:gd name="T9" fmla="*/ 27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51">
                  <a:moveTo>
                    <a:pt x="37" y="27"/>
                  </a:moveTo>
                  <a:cubicBezTo>
                    <a:pt x="37" y="193"/>
                    <a:pt x="37" y="359"/>
                    <a:pt x="37" y="525"/>
                  </a:cubicBezTo>
                  <a:cubicBezTo>
                    <a:pt x="36" y="550"/>
                    <a:pt x="1" y="551"/>
                    <a:pt x="0" y="525"/>
                  </a:cubicBezTo>
                  <a:cubicBezTo>
                    <a:pt x="0" y="359"/>
                    <a:pt x="0" y="193"/>
                    <a:pt x="0" y="27"/>
                  </a:cubicBezTo>
                  <a:cubicBezTo>
                    <a:pt x="1" y="0"/>
                    <a:pt x="36" y="1"/>
                    <a:pt x="37" y="27"/>
                  </a:cubicBezTo>
                  <a:close/>
                </a:path>
              </a:pathLst>
            </a:custGeom>
            <a:solidFill>
              <a:srgbClr val="C8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421925" y="2546329"/>
            <a:ext cx="1415588" cy="8308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accent2"/>
                </a:solidFill>
                <a:latin typeface="+mj-ea"/>
                <a:ea typeface="+mj-ea"/>
              </a:rPr>
              <a:t>做</a:t>
            </a:r>
            <a:r>
              <a:rPr lang="zh-CN" altLang="en-US" sz="4800" b="1" dirty="0">
                <a:solidFill>
                  <a:schemeClr val="accent2"/>
                </a:solidFill>
                <a:latin typeface="+mj-ea"/>
                <a:ea typeface="+mj-ea"/>
              </a:rPr>
              <a:t>强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5301534" y="2546329"/>
            <a:ext cx="1415588" cy="8308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accent2"/>
                </a:solidFill>
                <a:latin typeface="+mj-ea"/>
                <a:ea typeface="+mj-ea"/>
              </a:rPr>
              <a:t>做</a:t>
            </a:r>
            <a:r>
              <a:rPr lang="zh-CN" altLang="en-US" sz="4800" b="1" dirty="0">
                <a:solidFill>
                  <a:schemeClr val="accent2"/>
                </a:solidFill>
                <a:latin typeface="+mj-ea"/>
                <a:ea typeface="+mj-ea"/>
              </a:rPr>
              <a:t>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156558" y="2546329"/>
            <a:ext cx="1415588" cy="8308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accent2"/>
                </a:solidFill>
                <a:latin typeface="+mj-ea"/>
                <a:ea typeface="+mj-ea"/>
              </a:rPr>
              <a:t>做</a:t>
            </a:r>
            <a:r>
              <a:rPr lang="zh-CN" altLang="en-US" sz="4800" b="1" dirty="0">
                <a:solidFill>
                  <a:schemeClr val="accent2"/>
                </a:solidFill>
                <a:latin typeface="+mj-ea"/>
                <a:ea typeface="+mj-ea"/>
              </a:rPr>
              <a:t>大</a:t>
            </a:r>
          </a:p>
        </p:txBody>
      </p:sp>
      <p:sp>
        <p:nvSpPr>
          <p:cNvPr id="39" name="矩形 38"/>
          <p:cNvSpPr/>
          <p:nvPr/>
        </p:nvSpPr>
        <p:spPr>
          <a:xfrm>
            <a:off x="2367204" y="3290405"/>
            <a:ext cx="1490925" cy="646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solidFill>
                  <a:schemeClr val="accent2"/>
                </a:solidFill>
                <a:latin typeface="+mj-ea"/>
                <a:ea typeface="+mj-ea"/>
              </a:rPr>
              <a:t>成为市场竞争的强者</a:t>
            </a:r>
            <a:endParaRPr lang="zh-CN" altLang="en-US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254407" y="3290405"/>
            <a:ext cx="1490925" cy="646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solidFill>
                  <a:schemeClr val="accent2"/>
                </a:solidFill>
                <a:latin typeface="+mj-ea"/>
                <a:ea typeface="+mj-ea"/>
              </a:rPr>
              <a:t>成为经营管理的佼佼者</a:t>
            </a:r>
            <a:endParaRPr lang="zh-CN" altLang="en-US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109531" y="3290405"/>
            <a:ext cx="1490925" cy="646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solidFill>
                  <a:schemeClr val="accent2"/>
                </a:solidFill>
                <a:latin typeface="+mj-ea"/>
                <a:ea typeface="+mj-ea"/>
              </a:rPr>
              <a:t>成为行业发展的领跑者</a:t>
            </a:r>
            <a:endParaRPr lang="zh-CN" altLang="en-US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6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0" name="直接连接符 39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726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818">
        <p14:prism isInverted="1"/>
      </p:transition>
    </mc:Choice>
    <mc:Fallback xmlns="">
      <p:transition spd="slow" advTm="10818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/>
          <p:cNvSpPr/>
          <p:nvPr/>
        </p:nvSpPr>
        <p:spPr bwMode="auto">
          <a:xfrm>
            <a:off x="1063411" y="5118066"/>
            <a:ext cx="10078955" cy="1111913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矩形 67"/>
          <p:cNvSpPr/>
          <p:nvPr/>
        </p:nvSpPr>
        <p:spPr bwMode="auto">
          <a:xfrm>
            <a:off x="1063411" y="3302983"/>
            <a:ext cx="10078955" cy="1111913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矩形 38"/>
          <p:cNvSpPr/>
          <p:nvPr/>
        </p:nvSpPr>
        <p:spPr bwMode="auto">
          <a:xfrm>
            <a:off x="1063411" y="1525102"/>
            <a:ext cx="10078955" cy="1111913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680559" y="337456"/>
            <a:ext cx="4592877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3.2 </a:t>
            </a:r>
            <a:r>
              <a:rPr lang="zh-CN" altLang="en-US" dirty="0">
                <a:solidFill>
                  <a:schemeClr val="accent1"/>
                </a:solidFill>
              </a:rPr>
              <a:t>正确认识“三个并存”</a:t>
            </a:r>
          </a:p>
        </p:txBody>
      </p:sp>
      <p:sp>
        <p:nvSpPr>
          <p:cNvPr id="9" name="矩形 8"/>
          <p:cNvSpPr/>
          <p:nvPr/>
        </p:nvSpPr>
        <p:spPr>
          <a:xfrm>
            <a:off x="2036404" y="1745960"/>
            <a:ext cx="3398955" cy="584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金融政策变化、快递业竞争激烈，为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公司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发展带来较大挑战。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545924" y="1745960"/>
            <a:ext cx="3516774" cy="584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宏观经济向好，地方经济稳健发展，为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公司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发展提供有利机遇。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574768" y="1664557"/>
            <a:ext cx="823413" cy="823413"/>
            <a:chOff x="5575494" y="1664327"/>
            <a:chExt cx="823520" cy="823520"/>
          </a:xfrm>
        </p:grpSpPr>
        <p:sp>
          <p:nvSpPr>
            <p:cNvPr id="3" name="椭圆 2"/>
            <p:cNvSpPr/>
            <p:nvPr/>
          </p:nvSpPr>
          <p:spPr bwMode="auto">
            <a:xfrm>
              <a:off x="5575494" y="1664327"/>
              <a:ext cx="823520" cy="82352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2"/>
              </a:solidFill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657612" y="1862859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2"/>
                  </a:solidFill>
                  <a:latin typeface="+mj-ea"/>
                  <a:ea typeface="+mj-ea"/>
                </a:rPr>
                <a:t>并存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240809" y="1729329"/>
            <a:ext cx="827273" cy="564322"/>
            <a:chOff x="-1421341" y="2996952"/>
            <a:chExt cx="827381" cy="564395"/>
          </a:xfrm>
        </p:grpSpPr>
        <p:sp>
          <p:nvSpPr>
            <p:cNvPr id="11" name="矩形: 圆角 10"/>
            <p:cNvSpPr/>
            <p:nvPr/>
          </p:nvSpPr>
          <p:spPr bwMode="auto">
            <a:xfrm>
              <a:off x="-1389657" y="2996952"/>
              <a:ext cx="764015" cy="564395"/>
            </a:xfrm>
            <a:prstGeom prst="roundRect">
              <a:avLst>
                <a:gd name="adj" fmla="val 6008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28" tIns="45714" rIns="91428" bIns="45714" numCol="1" rtlCol="0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-1421341" y="3048316"/>
              <a:ext cx="82738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buClr>
                  <a:srgbClr val="F2F2F2"/>
                </a:buClr>
                <a:defRPr sz="2400">
                  <a:latin typeface="+mj-ea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chemeClr val="accent2"/>
                  </a:solidFill>
                </a:rPr>
                <a:t>挑战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067867" y="1729329"/>
            <a:ext cx="827273" cy="564322"/>
            <a:chOff x="-1421341" y="2996952"/>
            <a:chExt cx="827381" cy="564395"/>
          </a:xfrm>
          <a:solidFill>
            <a:schemeClr val="accent4"/>
          </a:solidFill>
        </p:grpSpPr>
        <p:sp>
          <p:nvSpPr>
            <p:cNvPr id="25" name="矩形: 圆角 24"/>
            <p:cNvSpPr/>
            <p:nvPr/>
          </p:nvSpPr>
          <p:spPr bwMode="auto">
            <a:xfrm>
              <a:off x="-1389657" y="2996952"/>
              <a:ext cx="764015" cy="564395"/>
            </a:xfrm>
            <a:prstGeom prst="roundRect">
              <a:avLst>
                <a:gd name="adj" fmla="val 6008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28" tIns="45714" rIns="91428" bIns="45714" numCol="1" rtlCol="0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-1421341" y="3048316"/>
              <a:ext cx="82738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buClr>
                  <a:srgbClr val="F2F2F2"/>
                </a:buClr>
                <a:defRPr sz="2400">
                  <a:latin typeface="+mj-ea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chemeClr val="accent2"/>
                  </a:solidFill>
                </a:rPr>
                <a:t>机遇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1063410" y="1125044"/>
            <a:ext cx="10082764" cy="40005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kern="100" dirty="0">
                <a:solidFill>
                  <a:schemeClr val="accent2"/>
                </a:solidFill>
                <a:latin typeface="+mj-ea"/>
                <a:ea typeface="+mj-ea"/>
                <a:cs typeface="仿宋" panose="02010609060101010101" pitchFamily="49" charset="-122"/>
              </a:rPr>
              <a:t>一、</a:t>
            </a:r>
            <a:r>
              <a:rPr lang="zh-CN" altLang="zh-CN" sz="2000" kern="100" dirty="0">
                <a:solidFill>
                  <a:schemeClr val="accent2"/>
                </a:solidFill>
                <a:latin typeface="+mj-ea"/>
                <a:ea typeface="+mj-ea"/>
                <a:cs typeface="仿宋" panose="02010609060101010101" pitchFamily="49" charset="-122"/>
              </a:rPr>
              <a:t>市场环境复杂与宏观经济向好的挑战与机遇并存</a:t>
            </a:r>
            <a:endParaRPr lang="zh-CN" altLang="en-US" sz="20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036404" y="5271748"/>
            <a:ext cx="3398955" cy="830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国家对企业的合规管理模式等提出了更严的标准，依法从严治企要求进一步增强。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545924" y="5271748"/>
            <a:ext cx="3405709" cy="830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集团公司将稳步推进公司制改革，将更有利于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市公司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整合资源、融合联动、协同发展。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574768" y="5255117"/>
            <a:ext cx="823413" cy="823413"/>
            <a:chOff x="5575494" y="5255355"/>
            <a:chExt cx="823520" cy="823520"/>
          </a:xfrm>
        </p:grpSpPr>
        <p:sp>
          <p:nvSpPr>
            <p:cNvPr id="45" name="椭圆 44"/>
            <p:cNvSpPr/>
            <p:nvPr/>
          </p:nvSpPr>
          <p:spPr bwMode="auto">
            <a:xfrm>
              <a:off x="5575494" y="5255355"/>
              <a:ext cx="823520" cy="82352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2"/>
              </a:solidFill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657612" y="5453887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2"/>
                  </a:solidFill>
                  <a:latin typeface="+mj-ea"/>
                  <a:ea typeface="+mj-ea"/>
                </a:rPr>
                <a:t>并存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240809" y="5343927"/>
            <a:ext cx="827273" cy="564322"/>
            <a:chOff x="-1421341" y="2996952"/>
            <a:chExt cx="827381" cy="564395"/>
          </a:xfrm>
        </p:grpSpPr>
        <p:sp>
          <p:nvSpPr>
            <p:cNvPr id="50" name="矩形: 圆角 49"/>
            <p:cNvSpPr/>
            <p:nvPr/>
          </p:nvSpPr>
          <p:spPr bwMode="auto">
            <a:xfrm>
              <a:off x="-1389657" y="2996952"/>
              <a:ext cx="764015" cy="564395"/>
            </a:xfrm>
            <a:prstGeom prst="roundRect">
              <a:avLst>
                <a:gd name="adj" fmla="val 6008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28" tIns="45714" rIns="91428" bIns="45714" numCol="1" rtlCol="0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-1421341" y="3048316"/>
              <a:ext cx="82738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buClr>
                  <a:srgbClr val="F2F2F2"/>
                </a:buClr>
                <a:defRPr sz="2400">
                  <a:latin typeface="+mj-ea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chemeClr val="accent2"/>
                  </a:solidFill>
                </a:rPr>
                <a:t>挑战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067867" y="5351859"/>
            <a:ext cx="827273" cy="564322"/>
            <a:chOff x="-1421341" y="2996952"/>
            <a:chExt cx="827381" cy="564395"/>
          </a:xfrm>
          <a:solidFill>
            <a:schemeClr val="accent4"/>
          </a:solidFill>
        </p:grpSpPr>
        <p:sp>
          <p:nvSpPr>
            <p:cNvPr id="53" name="矩形: 圆角 52"/>
            <p:cNvSpPr/>
            <p:nvPr/>
          </p:nvSpPr>
          <p:spPr bwMode="auto">
            <a:xfrm>
              <a:off x="-1389657" y="2996952"/>
              <a:ext cx="764015" cy="564395"/>
            </a:xfrm>
            <a:prstGeom prst="roundRect">
              <a:avLst>
                <a:gd name="adj" fmla="val 6008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28" tIns="45714" rIns="91428" bIns="45714" numCol="1" rtlCol="0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-1421341" y="3048316"/>
              <a:ext cx="82738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buClr>
                  <a:srgbClr val="F2F2F2"/>
                </a:buClr>
                <a:defRPr sz="2400">
                  <a:latin typeface="+mj-ea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chemeClr val="accent2"/>
                  </a:solidFill>
                </a:rPr>
                <a:t>机遇</a:t>
              </a:r>
            </a:p>
          </p:txBody>
        </p:sp>
      </p:grpSp>
      <p:sp>
        <p:nvSpPr>
          <p:cNvPr id="55" name="矩形 54"/>
          <p:cNvSpPr/>
          <p:nvPr/>
        </p:nvSpPr>
        <p:spPr>
          <a:xfrm>
            <a:off x="1063410" y="4741108"/>
            <a:ext cx="10082764" cy="40005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kern="100" dirty="0">
                <a:solidFill>
                  <a:schemeClr val="accent2"/>
                </a:solidFill>
                <a:latin typeface="+mj-ea"/>
                <a:ea typeface="+mj-ea"/>
              </a:rPr>
              <a:t>三、</a:t>
            </a:r>
            <a:r>
              <a:rPr lang="zh-CN" altLang="zh-CN" sz="2000" kern="100" dirty="0">
                <a:solidFill>
                  <a:schemeClr val="accent2"/>
                </a:solidFill>
                <a:latin typeface="+mj-ea"/>
                <a:ea typeface="+mj-ea"/>
              </a:rPr>
              <a:t>依法治企严格规范与企业发展后劲增强的挑战与机遇并存</a:t>
            </a:r>
            <a:endParaRPr lang="zh-CN" altLang="en-US" sz="2000" kern="1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068082" y="3545147"/>
            <a:ext cx="3367277" cy="584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F2F2F2"/>
              </a:buClr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随着移动互联网、新业态涌现，客户对服务体验提出了更多期望。</a:t>
            </a:r>
          </a:p>
        </p:txBody>
      </p:sp>
      <p:sp>
        <p:nvSpPr>
          <p:cNvPr id="57" name="矩形 56"/>
          <p:cNvSpPr/>
          <p:nvPr/>
        </p:nvSpPr>
        <p:spPr>
          <a:xfrm>
            <a:off x="6545924" y="3545147"/>
            <a:ext cx="3516774" cy="584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F2F2F2"/>
              </a:buClr>
            </a:pP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某某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业务市场潜力巨大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，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连续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6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年保持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50%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左右的增速，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且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将持续增长。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574768" y="3425789"/>
            <a:ext cx="823413" cy="823413"/>
            <a:chOff x="5575494" y="3425789"/>
            <a:chExt cx="823520" cy="823520"/>
          </a:xfrm>
        </p:grpSpPr>
        <p:sp>
          <p:nvSpPr>
            <p:cNvPr id="58" name="椭圆 57"/>
            <p:cNvSpPr/>
            <p:nvPr/>
          </p:nvSpPr>
          <p:spPr bwMode="auto">
            <a:xfrm>
              <a:off x="5575494" y="3425789"/>
              <a:ext cx="823520" cy="82352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2"/>
              </a:solidFill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57612" y="3637494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2"/>
                  </a:solidFill>
                  <a:latin typeface="+mj-ea"/>
                  <a:ea typeface="+mj-ea"/>
                </a:rPr>
                <a:t>并存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240809" y="3555336"/>
            <a:ext cx="827273" cy="564322"/>
            <a:chOff x="-1421341" y="2996952"/>
            <a:chExt cx="827381" cy="564395"/>
          </a:xfrm>
        </p:grpSpPr>
        <p:sp>
          <p:nvSpPr>
            <p:cNvPr id="61" name="矩形: 圆角 60"/>
            <p:cNvSpPr/>
            <p:nvPr/>
          </p:nvSpPr>
          <p:spPr bwMode="auto">
            <a:xfrm>
              <a:off x="-1389657" y="2996952"/>
              <a:ext cx="764015" cy="564395"/>
            </a:xfrm>
            <a:prstGeom prst="roundRect">
              <a:avLst>
                <a:gd name="adj" fmla="val 6008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28" tIns="45714" rIns="91428" bIns="45714" numCol="1" rtlCol="0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-1421341" y="3048316"/>
              <a:ext cx="82738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buClr>
                  <a:srgbClr val="F2F2F2"/>
                </a:buClr>
                <a:defRPr sz="2400">
                  <a:latin typeface="+mj-ea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chemeClr val="accent2"/>
                  </a:solidFill>
                </a:rPr>
                <a:t>挑战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0067867" y="3555336"/>
            <a:ext cx="827273" cy="564322"/>
            <a:chOff x="-1421341" y="2996952"/>
            <a:chExt cx="827381" cy="564395"/>
          </a:xfrm>
          <a:solidFill>
            <a:schemeClr val="accent4"/>
          </a:solidFill>
        </p:grpSpPr>
        <p:sp>
          <p:nvSpPr>
            <p:cNvPr id="64" name="矩形: 圆角 63"/>
            <p:cNvSpPr/>
            <p:nvPr/>
          </p:nvSpPr>
          <p:spPr bwMode="auto">
            <a:xfrm>
              <a:off x="-1389657" y="2996952"/>
              <a:ext cx="764015" cy="564395"/>
            </a:xfrm>
            <a:prstGeom prst="roundRect">
              <a:avLst>
                <a:gd name="adj" fmla="val 6008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28" tIns="45714" rIns="91428" bIns="45714" numCol="1" rtlCol="0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-1421341" y="3048316"/>
              <a:ext cx="82738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buClr>
                  <a:srgbClr val="F2F2F2"/>
                </a:buClr>
                <a:defRPr sz="2400">
                  <a:latin typeface="+mj-ea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chemeClr val="accent2"/>
                  </a:solidFill>
                </a:rPr>
                <a:t>机遇</a:t>
              </a:r>
            </a:p>
          </p:txBody>
        </p:sp>
      </p:grpSp>
      <p:sp>
        <p:nvSpPr>
          <p:cNvPr id="66" name="矩形 65"/>
          <p:cNvSpPr/>
          <p:nvPr/>
        </p:nvSpPr>
        <p:spPr>
          <a:xfrm>
            <a:off x="1063410" y="2921892"/>
            <a:ext cx="10082764" cy="400058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kern="100" dirty="0">
                <a:solidFill>
                  <a:schemeClr val="accent2"/>
                </a:solidFill>
                <a:latin typeface="+mj-ea"/>
                <a:ea typeface="+mj-ea"/>
              </a:rPr>
              <a:t>二、</a:t>
            </a:r>
            <a:r>
              <a:rPr lang="zh-CN" altLang="zh-CN" sz="2000" kern="100" dirty="0">
                <a:solidFill>
                  <a:schemeClr val="accent2"/>
                </a:solidFill>
                <a:latin typeface="+mj-ea"/>
                <a:ea typeface="+mj-ea"/>
              </a:rPr>
              <a:t>客户体验要求提高与市场潜力巨大的挑战与机遇并存</a:t>
            </a:r>
            <a:endParaRPr lang="zh-CN" altLang="en-US" sz="2000" kern="1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67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71" name="直接连接符 70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3162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329">
        <p14:prism isInverted="1"/>
      </p:transition>
    </mc:Choice>
    <mc:Fallback xmlns="">
      <p:transition spd="slow" advTm="10329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6373620" y="1641412"/>
            <a:ext cx="3204968" cy="707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2F2F2"/>
              </a:buClr>
            </a:pPr>
            <a:r>
              <a:rPr lang="zh-CN" altLang="en-US" sz="2000" b="1" dirty="0">
                <a:solidFill>
                  <a:schemeClr val="bg2"/>
                </a:solidFill>
                <a:latin typeface="+mj-ea"/>
                <a:ea typeface="+mj-ea"/>
              </a:rPr>
              <a:t>做到“</a:t>
            </a:r>
            <a:r>
              <a:rPr lang="zh-CN" altLang="zh-CN" sz="2000" b="1" dirty="0">
                <a:solidFill>
                  <a:schemeClr val="bg2"/>
                </a:solidFill>
                <a:latin typeface="+mj-ea"/>
                <a:ea typeface="+mj-ea"/>
              </a:rPr>
              <a:t>三个</a:t>
            </a:r>
            <a:r>
              <a:rPr lang="zh-CN" altLang="en-US" sz="2000" b="1" dirty="0">
                <a:solidFill>
                  <a:schemeClr val="bg2"/>
                </a:solidFill>
                <a:latin typeface="+mj-ea"/>
                <a:ea typeface="+mj-ea"/>
              </a:rPr>
              <a:t>必须”</a:t>
            </a:r>
            <a:endParaRPr lang="en-US" altLang="zh-CN" sz="2000" b="1" dirty="0">
              <a:solidFill>
                <a:schemeClr val="bg2"/>
              </a:solidFill>
              <a:latin typeface="+mj-ea"/>
              <a:ea typeface="+mj-ea"/>
            </a:endParaRPr>
          </a:p>
          <a:p>
            <a:pPr>
              <a:buClr>
                <a:srgbClr val="F2F2F2"/>
              </a:buClr>
            </a:pPr>
            <a:r>
              <a:rPr lang="zh-CN" altLang="en-US" sz="2000" b="1" dirty="0">
                <a:solidFill>
                  <a:schemeClr val="bg2"/>
                </a:solidFill>
                <a:latin typeface="+mj-ea"/>
                <a:ea typeface="+mj-ea"/>
              </a:rPr>
              <a:t>破解发展瓶颈</a:t>
            </a:r>
            <a:endParaRPr lang="en-US" altLang="zh-CN" sz="2000" b="1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9874088" y="3402568"/>
            <a:ext cx="1940531" cy="2178601"/>
            <a:chOff x="9875373" y="3113103"/>
            <a:chExt cx="1940784" cy="2178885"/>
          </a:xfrm>
        </p:grpSpPr>
        <p:sp>
          <p:nvSpPr>
            <p:cNvPr id="58" name="Freeform 13"/>
            <p:cNvSpPr>
              <a:spLocks noEditPoints="1"/>
            </p:cNvSpPr>
            <p:nvPr/>
          </p:nvSpPr>
          <p:spPr bwMode="auto">
            <a:xfrm>
              <a:off x="9875373" y="3113103"/>
              <a:ext cx="1940784" cy="2178885"/>
            </a:xfrm>
            <a:custGeom>
              <a:avLst/>
              <a:gdLst>
                <a:gd name="T0" fmla="*/ 750 w 3037"/>
                <a:gd name="T1" fmla="*/ 46 h 3387"/>
                <a:gd name="T2" fmla="*/ 65 w 3037"/>
                <a:gd name="T3" fmla="*/ 601 h 3387"/>
                <a:gd name="T4" fmla="*/ 46 w 3037"/>
                <a:gd name="T5" fmla="*/ 787 h 3387"/>
                <a:gd name="T6" fmla="*/ 2101 w 3037"/>
                <a:gd name="T7" fmla="*/ 3322 h 3387"/>
                <a:gd name="T8" fmla="*/ 2287 w 3037"/>
                <a:gd name="T9" fmla="*/ 3341 h 3387"/>
                <a:gd name="T10" fmla="*/ 2972 w 3037"/>
                <a:gd name="T11" fmla="*/ 2786 h 3387"/>
                <a:gd name="T12" fmla="*/ 2992 w 3037"/>
                <a:gd name="T13" fmla="*/ 2600 h 3387"/>
                <a:gd name="T14" fmla="*/ 936 w 3037"/>
                <a:gd name="T15" fmla="*/ 65 h 3387"/>
                <a:gd name="T16" fmla="*/ 750 w 3037"/>
                <a:gd name="T17" fmla="*/ 46 h 3387"/>
                <a:gd name="T18" fmla="*/ 534 w 3037"/>
                <a:gd name="T19" fmla="*/ 437 h 3387"/>
                <a:gd name="T20" fmla="*/ 508 w 3037"/>
                <a:gd name="T21" fmla="*/ 685 h 3387"/>
                <a:gd name="T22" fmla="*/ 756 w 3037"/>
                <a:gd name="T23" fmla="*/ 711 h 3387"/>
                <a:gd name="T24" fmla="*/ 782 w 3037"/>
                <a:gd name="T25" fmla="*/ 463 h 3387"/>
                <a:gd name="T26" fmla="*/ 534 w 3037"/>
                <a:gd name="T27" fmla="*/ 437 h 3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37" h="3387">
                  <a:moveTo>
                    <a:pt x="750" y="46"/>
                  </a:moveTo>
                  <a:lnTo>
                    <a:pt x="65" y="601"/>
                  </a:lnTo>
                  <a:cubicBezTo>
                    <a:pt x="9" y="647"/>
                    <a:pt x="0" y="731"/>
                    <a:pt x="46" y="787"/>
                  </a:cubicBezTo>
                  <a:lnTo>
                    <a:pt x="2101" y="3322"/>
                  </a:lnTo>
                  <a:cubicBezTo>
                    <a:pt x="2147" y="3378"/>
                    <a:pt x="2231" y="3387"/>
                    <a:pt x="2287" y="3341"/>
                  </a:cubicBezTo>
                  <a:lnTo>
                    <a:pt x="2972" y="2786"/>
                  </a:lnTo>
                  <a:cubicBezTo>
                    <a:pt x="3029" y="2740"/>
                    <a:pt x="3037" y="2656"/>
                    <a:pt x="2992" y="2600"/>
                  </a:cubicBezTo>
                  <a:lnTo>
                    <a:pt x="936" y="65"/>
                  </a:lnTo>
                  <a:cubicBezTo>
                    <a:pt x="890" y="9"/>
                    <a:pt x="807" y="0"/>
                    <a:pt x="750" y="46"/>
                  </a:cubicBezTo>
                  <a:close/>
                  <a:moveTo>
                    <a:pt x="534" y="437"/>
                  </a:moveTo>
                  <a:cubicBezTo>
                    <a:pt x="458" y="498"/>
                    <a:pt x="446" y="610"/>
                    <a:pt x="508" y="685"/>
                  </a:cubicBezTo>
                  <a:cubicBezTo>
                    <a:pt x="569" y="761"/>
                    <a:pt x="680" y="772"/>
                    <a:pt x="756" y="711"/>
                  </a:cubicBezTo>
                  <a:cubicBezTo>
                    <a:pt x="832" y="650"/>
                    <a:pt x="843" y="539"/>
                    <a:pt x="782" y="463"/>
                  </a:cubicBezTo>
                  <a:cubicBezTo>
                    <a:pt x="720" y="387"/>
                    <a:pt x="609" y="376"/>
                    <a:pt x="534" y="43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chemeClr val="accent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 rot="3085283">
              <a:off x="10066208" y="4067379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2"/>
                  </a:solidFill>
                  <a:latin typeface="+mj-ea"/>
                  <a:ea typeface="+mj-ea"/>
                </a:rPr>
                <a:t>必须加快发展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471595" y="3757105"/>
            <a:ext cx="1233170" cy="2360152"/>
            <a:chOff x="9472827" y="3467686"/>
            <a:chExt cx="1233331" cy="2360459"/>
          </a:xfrm>
        </p:grpSpPr>
        <p:sp>
          <p:nvSpPr>
            <p:cNvPr id="61" name="Freeform 10"/>
            <p:cNvSpPr>
              <a:spLocks noEditPoints="1"/>
            </p:cNvSpPr>
            <p:nvPr/>
          </p:nvSpPr>
          <p:spPr bwMode="auto">
            <a:xfrm>
              <a:off x="9472827" y="3467686"/>
              <a:ext cx="1233331" cy="2360459"/>
            </a:xfrm>
            <a:custGeom>
              <a:avLst/>
              <a:gdLst>
                <a:gd name="T0" fmla="*/ 970 w 1929"/>
                <a:gd name="T1" fmla="*/ 18 h 3671"/>
                <a:gd name="T2" fmla="*/ 114 w 1929"/>
                <a:gd name="T3" fmla="*/ 229 h 3671"/>
                <a:gd name="T4" fmla="*/ 17 w 1929"/>
                <a:gd name="T5" fmla="*/ 389 h 3671"/>
                <a:gd name="T6" fmla="*/ 798 w 1929"/>
                <a:gd name="T7" fmla="*/ 3557 h 3671"/>
                <a:gd name="T8" fmla="*/ 959 w 1929"/>
                <a:gd name="T9" fmla="*/ 3654 h 3671"/>
                <a:gd name="T10" fmla="*/ 1815 w 1929"/>
                <a:gd name="T11" fmla="*/ 3443 h 3671"/>
                <a:gd name="T12" fmla="*/ 1912 w 1929"/>
                <a:gd name="T13" fmla="*/ 3283 h 3671"/>
                <a:gd name="T14" fmla="*/ 1130 w 1929"/>
                <a:gd name="T15" fmla="*/ 114 h 3671"/>
                <a:gd name="T16" fmla="*/ 970 w 1929"/>
                <a:gd name="T17" fmla="*/ 18 h 3671"/>
                <a:gd name="T18" fmla="*/ 608 w 1929"/>
                <a:gd name="T19" fmla="*/ 280 h 3671"/>
                <a:gd name="T20" fmla="*/ 479 w 1929"/>
                <a:gd name="T21" fmla="*/ 493 h 3671"/>
                <a:gd name="T22" fmla="*/ 692 w 1929"/>
                <a:gd name="T23" fmla="*/ 622 h 3671"/>
                <a:gd name="T24" fmla="*/ 821 w 1929"/>
                <a:gd name="T25" fmla="*/ 409 h 3671"/>
                <a:gd name="T26" fmla="*/ 608 w 1929"/>
                <a:gd name="T27" fmla="*/ 28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29" h="3671">
                  <a:moveTo>
                    <a:pt x="970" y="18"/>
                  </a:moveTo>
                  <a:lnTo>
                    <a:pt x="114" y="229"/>
                  </a:lnTo>
                  <a:cubicBezTo>
                    <a:pt x="43" y="246"/>
                    <a:pt x="0" y="318"/>
                    <a:pt x="17" y="389"/>
                  </a:cubicBezTo>
                  <a:lnTo>
                    <a:pt x="798" y="3557"/>
                  </a:lnTo>
                  <a:cubicBezTo>
                    <a:pt x="816" y="3628"/>
                    <a:pt x="888" y="3671"/>
                    <a:pt x="959" y="3654"/>
                  </a:cubicBezTo>
                  <a:lnTo>
                    <a:pt x="1815" y="3443"/>
                  </a:lnTo>
                  <a:cubicBezTo>
                    <a:pt x="1886" y="3425"/>
                    <a:pt x="1929" y="3353"/>
                    <a:pt x="1912" y="3283"/>
                  </a:cubicBezTo>
                  <a:lnTo>
                    <a:pt x="1130" y="114"/>
                  </a:lnTo>
                  <a:cubicBezTo>
                    <a:pt x="1113" y="44"/>
                    <a:pt x="1041" y="0"/>
                    <a:pt x="970" y="18"/>
                  </a:cubicBezTo>
                  <a:close/>
                  <a:moveTo>
                    <a:pt x="608" y="280"/>
                  </a:moveTo>
                  <a:cubicBezTo>
                    <a:pt x="513" y="303"/>
                    <a:pt x="455" y="399"/>
                    <a:pt x="479" y="493"/>
                  </a:cubicBezTo>
                  <a:cubicBezTo>
                    <a:pt x="502" y="588"/>
                    <a:pt x="598" y="645"/>
                    <a:pt x="692" y="622"/>
                  </a:cubicBezTo>
                  <a:cubicBezTo>
                    <a:pt x="787" y="599"/>
                    <a:pt x="845" y="503"/>
                    <a:pt x="821" y="409"/>
                  </a:cubicBezTo>
                  <a:cubicBezTo>
                    <a:pt x="798" y="314"/>
                    <a:pt x="702" y="256"/>
                    <a:pt x="608" y="28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chemeClr val="accent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 rot="4504753">
              <a:off x="9255348" y="455084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2"/>
                  </a:solidFill>
                  <a:latin typeface="+mj-ea"/>
                  <a:ea typeface="+mj-ea"/>
                </a:rPr>
                <a:t>必须提质增效</a:t>
              </a:r>
            </a:p>
          </p:txBody>
        </p:sp>
      </p:grpSp>
      <p:sp>
        <p:nvSpPr>
          <p:cNvPr id="63" name="TextBox 20"/>
          <p:cNvSpPr txBox="1"/>
          <p:nvPr/>
        </p:nvSpPr>
        <p:spPr>
          <a:xfrm>
            <a:off x="1617999" y="1329160"/>
            <a:ext cx="3634753" cy="40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必须“加快发展”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4" name="TextBox 21"/>
          <p:cNvSpPr txBox="1"/>
          <p:nvPr/>
        </p:nvSpPr>
        <p:spPr>
          <a:xfrm>
            <a:off x="1617998" y="1687465"/>
            <a:ext cx="4220568" cy="92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2F2F2"/>
              </a:buClr>
            </a:pP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在当前高速发展的大潮中，</a:t>
            </a: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公司</a:t>
            </a: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仍有边发展边落后的</a:t>
            </a: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迹象</a:t>
            </a: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。只有加快发展才能壮大规模</a:t>
            </a: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和迎头赶上</a:t>
            </a: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。</a:t>
            </a:r>
          </a:p>
        </p:txBody>
      </p:sp>
      <p:sp>
        <p:nvSpPr>
          <p:cNvPr id="65" name="TextBox 22"/>
          <p:cNvSpPr txBox="1"/>
          <p:nvPr/>
        </p:nvSpPr>
        <p:spPr>
          <a:xfrm>
            <a:off x="1617998" y="3224342"/>
            <a:ext cx="4171241" cy="40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必须“</a:t>
            </a:r>
            <a:r>
              <a:rPr lang="zh-CN" altLang="en-US" dirty="0">
                <a:solidFill>
                  <a:schemeClr val="accent1"/>
                </a:solidFill>
              </a:rPr>
              <a:t>提质增效</a:t>
            </a:r>
            <a:r>
              <a:rPr lang="zh-CN" altLang="zh-CN" dirty="0">
                <a:solidFill>
                  <a:schemeClr val="accent1"/>
                </a:solidFill>
              </a:rPr>
              <a:t>”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6" name="TextBox 23"/>
          <p:cNvSpPr txBox="1"/>
          <p:nvPr/>
        </p:nvSpPr>
        <p:spPr>
          <a:xfrm>
            <a:off x="1617998" y="3531582"/>
            <a:ext cx="4220569" cy="92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2F2F2"/>
              </a:buClr>
            </a:pP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投入讲产出、运营重效率、发展看利润，追求质量更优的增长速度、效益更好的争先进位。</a:t>
            </a:r>
          </a:p>
        </p:txBody>
      </p:sp>
      <p:sp>
        <p:nvSpPr>
          <p:cNvPr id="67" name="TextBox 10"/>
          <p:cNvSpPr txBox="1"/>
          <p:nvPr/>
        </p:nvSpPr>
        <p:spPr>
          <a:xfrm>
            <a:off x="1617998" y="4864655"/>
            <a:ext cx="4787799" cy="40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必须“务实重行”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8" name="TextBox 11"/>
          <p:cNvSpPr txBox="1"/>
          <p:nvPr/>
        </p:nvSpPr>
        <p:spPr>
          <a:xfrm>
            <a:off x="1618000" y="5171895"/>
            <a:ext cx="4227387" cy="92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2F2F2"/>
              </a:buClr>
            </a:pP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任何一项工作，不能浅尝辄止、虎头蛇尾，而要快速执行、真抓实干，善始善终、善作善成。</a:t>
            </a:r>
          </a:p>
        </p:txBody>
      </p:sp>
      <p:sp>
        <p:nvSpPr>
          <p:cNvPr id="69" name="Freeform 5"/>
          <p:cNvSpPr>
            <a:spLocks noEditPoints="1"/>
          </p:cNvSpPr>
          <p:nvPr/>
        </p:nvSpPr>
        <p:spPr bwMode="auto">
          <a:xfrm>
            <a:off x="6405796" y="2059782"/>
            <a:ext cx="3598461" cy="1895999"/>
          </a:xfrm>
          <a:custGeom>
            <a:avLst/>
            <a:gdLst>
              <a:gd name="T0" fmla="*/ 31 w 5634"/>
              <a:gd name="T1" fmla="*/ 1664 h 2948"/>
              <a:gd name="T2" fmla="*/ 291 w 5634"/>
              <a:gd name="T3" fmla="*/ 1977 h 2948"/>
              <a:gd name="T4" fmla="*/ 2611 w 5634"/>
              <a:gd name="T5" fmla="*/ 1963 h 2948"/>
              <a:gd name="T6" fmla="*/ 3069 w 5634"/>
              <a:gd name="T7" fmla="*/ 2033 h 2948"/>
              <a:gd name="T8" fmla="*/ 3193 w 5634"/>
              <a:gd name="T9" fmla="*/ 2041 h 2948"/>
              <a:gd name="T10" fmla="*/ 3612 w 5634"/>
              <a:gd name="T11" fmla="*/ 2691 h 2948"/>
              <a:gd name="T12" fmla="*/ 4772 w 5634"/>
              <a:gd name="T13" fmla="*/ 2241 h 2948"/>
              <a:gd name="T14" fmla="*/ 4736 w 5634"/>
              <a:gd name="T15" fmla="*/ 782 h 2948"/>
              <a:gd name="T16" fmla="*/ 3233 w 5634"/>
              <a:gd name="T17" fmla="*/ 729 h 2948"/>
              <a:gd name="T18" fmla="*/ 3175 w 5634"/>
              <a:gd name="T19" fmla="*/ 981 h 2948"/>
              <a:gd name="T20" fmla="*/ 3068 w 5634"/>
              <a:gd name="T21" fmla="*/ 986 h 2948"/>
              <a:gd name="T22" fmla="*/ 2664 w 5634"/>
              <a:gd name="T23" fmla="*/ 971 h 2948"/>
              <a:gd name="T24" fmla="*/ 2655 w 5634"/>
              <a:gd name="T25" fmla="*/ 1042 h 2948"/>
              <a:gd name="T26" fmla="*/ 2359 w 5634"/>
              <a:gd name="T27" fmla="*/ 1143 h 2948"/>
              <a:gd name="T28" fmla="*/ 2068 w 5634"/>
              <a:gd name="T29" fmla="*/ 1218 h 2948"/>
              <a:gd name="T30" fmla="*/ 1775 w 5634"/>
              <a:gd name="T31" fmla="*/ 1186 h 2948"/>
              <a:gd name="T32" fmla="*/ 1557 w 5634"/>
              <a:gd name="T33" fmla="*/ 1196 h 2948"/>
              <a:gd name="T34" fmla="*/ 1385 w 5634"/>
              <a:gd name="T35" fmla="*/ 1315 h 2948"/>
              <a:gd name="T36" fmla="*/ 1173 w 5634"/>
              <a:gd name="T37" fmla="*/ 1289 h 2948"/>
              <a:gd name="T38" fmla="*/ 878 w 5634"/>
              <a:gd name="T39" fmla="*/ 1196 h 2948"/>
              <a:gd name="T40" fmla="*/ 842 w 5634"/>
              <a:gd name="T41" fmla="*/ 1187 h 2948"/>
              <a:gd name="T42" fmla="*/ 578 w 5634"/>
              <a:gd name="T43" fmla="*/ 1231 h 2948"/>
              <a:gd name="T44" fmla="*/ 462 w 5634"/>
              <a:gd name="T45" fmla="*/ 1273 h 2948"/>
              <a:gd name="T46" fmla="*/ 260 w 5634"/>
              <a:gd name="T47" fmla="*/ 1271 h 2948"/>
              <a:gd name="T48" fmla="*/ 31 w 5634"/>
              <a:gd name="T49" fmla="*/ 1664 h 2948"/>
              <a:gd name="T50" fmla="*/ 265 w 5634"/>
              <a:gd name="T51" fmla="*/ 1804 h 2948"/>
              <a:gd name="T52" fmla="*/ 2709 w 5634"/>
              <a:gd name="T53" fmla="*/ 1789 h 2948"/>
              <a:gd name="T54" fmla="*/ 3045 w 5634"/>
              <a:gd name="T55" fmla="*/ 1774 h 2948"/>
              <a:gd name="T56" fmla="*/ 2675 w 5634"/>
              <a:gd name="T57" fmla="*/ 1698 h 2948"/>
              <a:gd name="T58" fmla="*/ 205 w 5634"/>
              <a:gd name="T59" fmla="*/ 1707 h 2948"/>
              <a:gd name="T60" fmla="*/ 265 w 5634"/>
              <a:gd name="T61" fmla="*/ 1804 h 2948"/>
              <a:gd name="T62" fmla="*/ 292 w 5634"/>
              <a:gd name="T63" fmla="*/ 1429 h 2948"/>
              <a:gd name="T64" fmla="*/ 2783 w 5634"/>
              <a:gd name="T65" fmla="*/ 1438 h 2948"/>
              <a:gd name="T66" fmla="*/ 3044 w 5634"/>
              <a:gd name="T67" fmla="*/ 1504 h 2948"/>
              <a:gd name="T68" fmla="*/ 2761 w 5634"/>
              <a:gd name="T69" fmla="*/ 1535 h 2948"/>
              <a:gd name="T70" fmla="*/ 253 w 5634"/>
              <a:gd name="T71" fmla="*/ 1526 h 2948"/>
              <a:gd name="T72" fmla="*/ 222 w 5634"/>
              <a:gd name="T73" fmla="*/ 1479 h 2948"/>
              <a:gd name="T74" fmla="*/ 292 w 5634"/>
              <a:gd name="T75" fmla="*/ 1429 h 2948"/>
              <a:gd name="T76" fmla="*/ 4802 w 5634"/>
              <a:gd name="T77" fmla="*/ 1240 h 2948"/>
              <a:gd name="T78" fmla="*/ 5029 w 5634"/>
              <a:gd name="T79" fmla="*/ 1467 h 2948"/>
              <a:gd name="T80" fmla="*/ 4802 w 5634"/>
              <a:gd name="T81" fmla="*/ 1695 h 2948"/>
              <a:gd name="T82" fmla="*/ 4575 w 5634"/>
              <a:gd name="T83" fmla="*/ 1467 h 2948"/>
              <a:gd name="T84" fmla="*/ 4802 w 5634"/>
              <a:gd name="T85" fmla="*/ 1240 h 2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34" h="2948">
                <a:moveTo>
                  <a:pt x="31" y="1664"/>
                </a:moveTo>
                <a:cubicBezTo>
                  <a:pt x="96" y="1790"/>
                  <a:pt x="185" y="1892"/>
                  <a:pt x="291" y="1977"/>
                </a:cubicBezTo>
                <a:cubicBezTo>
                  <a:pt x="1064" y="1972"/>
                  <a:pt x="1838" y="1968"/>
                  <a:pt x="2611" y="1963"/>
                </a:cubicBezTo>
                <a:cubicBezTo>
                  <a:pt x="2759" y="2215"/>
                  <a:pt x="2906" y="2245"/>
                  <a:pt x="3069" y="2033"/>
                </a:cubicBezTo>
                <a:cubicBezTo>
                  <a:pt x="3100" y="1996"/>
                  <a:pt x="3162" y="2000"/>
                  <a:pt x="3193" y="2041"/>
                </a:cubicBezTo>
                <a:cubicBezTo>
                  <a:pt x="3281" y="2144"/>
                  <a:pt x="3349" y="2551"/>
                  <a:pt x="3612" y="2691"/>
                </a:cubicBezTo>
                <a:cubicBezTo>
                  <a:pt x="4035" y="2948"/>
                  <a:pt x="4531" y="2792"/>
                  <a:pt x="4772" y="2241"/>
                </a:cubicBezTo>
                <a:cubicBezTo>
                  <a:pt x="5634" y="2072"/>
                  <a:pt x="5588" y="920"/>
                  <a:pt x="4736" y="782"/>
                </a:cubicBezTo>
                <a:cubicBezTo>
                  <a:pt x="4387" y="0"/>
                  <a:pt x="3533" y="43"/>
                  <a:pt x="3233" y="729"/>
                </a:cubicBezTo>
                <a:cubicBezTo>
                  <a:pt x="3213" y="818"/>
                  <a:pt x="3194" y="891"/>
                  <a:pt x="3175" y="981"/>
                </a:cubicBezTo>
                <a:cubicBezTo>
                  <a:pt x="3143" y="1003"/>
                  <a:pt x="3099" y="1014"/>
                  <a:pt x="3068" y="986"/>
                </a:cubicBezTo>
                <a:cubicBezTo>
                  <a:pt x="2933" y="771"/>
                  <a:pt x="2726" y="758"/>
                  <a:pt x="2664" y="971"/>
                </a:cubicBezTo>
                <a:cubicBezTo>
                  <a:pt x="2661" y="995"/>
                  <a:pt x="2658" y="1018"/>
                  <a:pt x="2655" y="1042"/>
                </a:cubicBezTo>
                <a:cubicBezTo>
                  <a:pt x="2533" y="1039"/>
                  <a:pt x="2440" y="1081"/>
                  <a:pt x="2359" y="1143"/>
                </a:cubicBezTo>
                <a:cubicBezTo>
                  <a:pt x="2269" y="1219"/>
                  <a:pt x="2173" y="1251"/>
                  <a:pt x="2068" y="1218"/>
                </a:cubicBezTo>
                <a:cubicBezTo>
                  <a:pt x="1979" y="1179"/>
                  <a:pt x="1870" y="1153"/>
                  <a:pt x="1775" y="1186"/>
                </a:cubicBezTo>
                <a:cubicBezTo>
                  <a:pt x="1699" y="1161"/>
                  <a:pt x="1630" y="1165"/>
                  <a:pt x="1557" y="1196"/>
                </a:cubicBezTo>
                <a:cubicBezTo>
                  <a:pt x="1508" y="1224"/>
                  <a:pt x="1441" y="1271"/>
                  <a:pt x="1385" y="1315"/>
                </a:cubicBezTo>
                <a:cubicBezTo>
                  <a:pt x="1313" y="1375"/>
                  <a:pt x="1242" y="1352"/>
                  <a:pt x="1173" y="1289"/>
                </a:cubicBezTo>
                <a:cubicBezTo>
                  <a:pt x="1075" y="1171"/>
                  <a:pt x="976" y="1126"/>
                  <a:pt x="878" y="1196"/>
                </a:cubicBezTo>
                <a:cubicBezTo>
                  <a:pt x="865" y="1205"/>
                  <a:pt x="851" y="1192"/>
                  <a:pt x="842" y="1187"/>
                </a:cubicBezTo>
                <a:cubicBezTo>
                  <a:pt x="730" y="1108"/>
                  <a:pt x="657" y="1137"/>
                  <a:pt x="578" y="1231"/>
                </a:cubicBezTo>
                <a:cubicBezTo>
                  <a:pt x="549" y="1266"/>
                  <a:pt x="495" y="1297"/>
                  <a:pt x="462" y="1273"/>
                </a:cubicBezTo>
                <a:cubicBezTo>
                  <a:pt x="402" y="1192"/>
                  <a:pt x="357" y="1199"/>
                  <a:pt x="260" y="1271"/>
                </a:cubicBezTo>
                <a:cubicBezTo>
                  <a:pt x="85" y="1374"/>
                  <a:pt x="0" y="1502"/>
                  <a:pt x="31" y="1664"/>
                </a:cubicBezTo>
                <a:close/>
                <a:moveTo>
                  <a:pt x="265" y="1804"/>
                </a:moveTo>
                <a:lnTo>
                  <a:pt x="2709" y="1789"/>
                </a:lnTo>
                <a:lnTo>
                  <a:pt x="3045" y="1774"/>
                </a:lnTo>
                <a:lnTo>
                  <a:pt x="2675" y="1698"/>
                </a:lnTo>
                <a:lnTo>
                  <a:pt x="205" y="1707"/>
                </a:lnTo>
                <a:lnTo>
                  <a:pt x="265" y="1804"/>
                </a:lnTo>
                <a:close/>
                <a:moveTo>
                  <a:pt x="292" y="1429"/>
                </a:moveTo>
                <a:lnTo>
                  <a:pt x="2783" y="1438"/>
                </a:lnTo>
                <a:lnTo>
                  <a:pt x="3044" y="1504"/>
                </a:lnTo>
                <a:lnTo>
                  <a:pt x="2761" y="1535"/>
                </a:lnTo>
                <a:lnTo>
                  <a:pt x="253" y="1526"/>
                </a:lnTo>
                <a:lnTo>
                  <a:pt x="222" y="1479"/>
                </a:lnTo>
                <a:lnTo>
                  <a:pt x="292" y="1429"/>
                </a:lnTo>
                <a:close/>
                <a:moveTo>
                  <a:pt x="4802" y="1240"/>
                </a:moveTo>
                <a:cubicBezTo>
                  <a:pt x="4927" y="1240"/>
                  <a:pt x="5029" y="1342"/>
                  <a:pt x="5029" y="1467"/>
                </a:cubicBezTo>
                <a:cubicBezTo>
                  <a:pt x="5029" y="1593"/>
                  <a:pt x="4927" y="1695"/>
                  <a:pt x="4802" y="1695"/>
                </a:cubicBezTo>
                <a:cubicBezTo>
                  <a:pt x="4676" y="1695"/>
                  <a:pt x="4575" y="1593"/>
                  <a:pt x="4575" y="1467"/>
                </a:cubicBezTo>
                <a:cubicBezTo>
                  <a:pt x="4575" y="1342"/>
                  <a:pt x="4676" y="1240"/>
                  <a:pt x="4802" y="1240"/>
                </a:cubicBezTo>
                <a:close/>
              </a:path>
            </a:pathLst>
          </a:custGeom>
          <a:solidFill>
            <a:schemeClr val="bg2"/>
          </a:solidFill>
          <a:ln w="38100" cap="flat">
            <a:solidFill>
              <a:schemeClr val="accent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9339714" y="3000075"/>
            <a:ext cx="210666" cy="1063610"/>
            <a:chOff x="7702551" y="2809876"/>
            <a:chExt cx="195262" cy="985838"/>
          </a:xfrm>
        </p:grpSpPr>
        <p:sp>
          <p:nvSpPr>
            <p:cNvPr id="71" name="Freeform 6"/>
            <p:cNvSpPr>
              <a:spLocks/>
            </p:cNvSpPr>
            <p:nvPr/>
          </p:nvSpPr>
          <p:spPr bwMode="auto">
            <a:xfrm>
              <a:off x="7881938" y="3254376"/>
              <a:ext cx="15875" cy="400050"/>
            </a:xfrm>
            <a:custGeom>
              <a:avLst/>
              <a:gdLst>
                <a:gd name="T0" fmla="*/ 22 w 26"/>
                <a:gd name="T1" fmla="*/ 672 h 672"/>
                <a:gd name="T2" fmla="*/ 0 w 26"/>
                <a:gd name="T3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672">
                  <a:moveTo>
                    <a:pt x="22" y="672"/>
                  </a:moveTo>
                  <a:cubicBezTo>
                    <a:pt x="26" y="252"/>
                    <a:pt x="20" y="150"/>
                    <a:pt x="0" y="0"/>
                  </a:cubicBezTo>
                </a:path>
              </a:pathLst>
            </a:custGeom>
            <a:noFill/>
            <a:ln w="1111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  <p:sp>
          <p:nvSpPr>
            <p:cNvPr id="72" name="Freeform 8"/>
            <p:cNvSpPr>
              <a:spLocks/>
            </p:cNvSpPr>
            <p:nvPr/>
          </p:nvSpPr>
          <p:spPr bwMode="auto">
            <a:xfrm>
              <a:off x="7702551" y="2809876"/>
              <a:ext cx="153988" cy="985838"/>
            </a:xfrm>
            <a:custGeom>
              <a:avLst/>
              <a:gdLst>
                <a:gd name="T0" fmla="*/ 258 w 258"/>
                <a:gd name="T1" fmla="*/ 222 h 1655"/>
                <a:gd name="T2" fmla="*/ 67 w 258"/>
                <a:gd name="T3" fmla="*/ 135 h 1655"/>
                <a:gd name="T4" fmla="*/ 97 w 258"/>
                <a:gd name="T5" fmla="*/ 1498 h 1655"/>
                <a:gd name="T6" fmla="*/ 223 w 258"/>
                <a:gd name="T7" fmla="*/ 1572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55">
                  <a:moveTo>
                    <a:pt x="258" y="222"/>
                  </a:moveTo>
                  <a:cubicBezTo>
                    <a:pt x="258" y="222"/>
                    <a:pt x="134" y="0"/>
                    <a:pt x="67" y="135"/>
                  </a:cubicBezTo>
                  <a:cubicBezTo>
                    <a:pt x="0" y="270"/>
                    <a:pt x="97" y="1498"/>
                    <a:pt x="97" y="1498"/>
                  </a:cubicBezTo>
                  <a:cubicBezTo>
                    <a:pt x="97" y="1498"/>
                    <a:pt x="132" y="1655"/>
                    <a:pt x="223" y="1572"/>
                  </a:cubicBezTo>
                </a:path>
              </a:pathLst>
            </a:custGeom>
            <a:noFill/>
            <a:ln w="1111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9397948" y="3068585"/>
            <a:ext cx="506970" cy="936867"/>
            <a:chOff x="7756526" y="2873376"/>
            <a:chExt cx="469900" cy="868363"/>
          </a:xfrm>
        </p:grpSpPr>
        <p:sp>
          <p:nvSpPr>
            <p:cNvPr id="74" name="Freeform 9"/>
            <p:cNvSpPr>
              <a:spLocks/>
            </p:cNvSpPr>
            <p:nvPr/>
          </p:nvSpPr>
          <p:spPr bwMode="auto">
            <a:xfrm>
              <a:off x="8027988" y="3173413"/>
              <a:ext cx="198438" cy="390525"/>
            </a:xfrm>
            <a:custGeom>
              <a:avLst/>
              <a:gdLst>
                <a:gd name="T0" fmla="*/ 335 w 335"/>
                <a:gd name="T1" fmla="*/ 655 h 655"/>
                <a:gd name="T2" fmla="*/ 0 w 335"/>
                <a:gd name="T3" fmla="*/ 0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5" h="655">
                  <a:moveTo>
                    <a:pt x="335" y="655"/>
                  </a:moveTo>
                  <a:cubicBezTo>
                    <a:pt x="139" y="268"/>
                    <a:pt x="75" y="142"/>
                    <a:pt x="0" y="0"/>
                  </a:cubicBezTo>
                </a:path>
              </a:pathLst>
            </a:custGeom>
            <a:noFill/>
            <a:ln w="1111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  <p:sp>
          <p:nvSpPr>
            <p:cNvPr id="75" name="Freeform 11"/>
            <p:cNvSpPr>
              <a:spLocks/>
            </p:cNvSpPr>
            <p:nvPr/>
          </p:nvSpPr>
          <p:spPr bwMode="auto">
            <a:xfrm>
              <a:off x="7756526" y="2873376"/>
              <a:ext cx="455613" cy="868363"/>
            </a:xfrm>
            <a:custGeom>
              <a:avLst/>
              <a:gdLst>
                <a:gd name="T0" fmla="*/ 144 w 769"/>
                <a:gd name="T1" fmla="*/ 122 h 1456"/>
                <a:gd name="T2" fmla="*/ 22 w 769"/>
                <a:gd name="T3" fmla="*/ 105 h 1456"/>
                <a:gd name="T4" fmla="*/ 623 w 769"/>
                <a:gd name="T5" fmla="*/ 1328 h 1456"/>
                <a:gd name="T6" fmla="*/ 769 w 769"/>
                <a:gd name="T7" fmla="*/ 1342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9" h="1456">
                  <a:moveTo>
                    <a:pt x="144" y="122"/>
                  </a:moveTo>
                  <a:cubicBezTo>
                    <a:pt x="150" y="138"/>
                    <a:pt x="44" y="0"/>
                    <a:pt x="22" y="105"/>
                  </a:cubicBezTo>
                  <a:cubicBezTo>
                    <a:pt x="0" y="209"/>
                    <a:pt x="623" y="1328"/>
                    <a:pt x="623" y="1328"/>
                  </a:cubicBezTo>
                  <a:cubicBezTo>
                    <a:pt x="623" y="1328"/>
                    <a:pt x="721" y="1456"/>
                    <a:pt x="769" y="1342"/>
                  </a:cubicBezTo>
                </a:path>
              </a:pathLst>
            </a:custGeom>
            <a:noFill/>
            <a:ln w="1111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9480159" y="3058308"/>
            <a:ext cx="762169" cy="688520"/>
            <a:chOff x="7832726" y="2863851"/>
            <a:chExt cx="706438" cy="638175"/>
          </a:xfrm>
        </p:grpSpPr>
        <p:sp>
          <p:nvSpPr>
            <p:cNvPr id="77" name="Freeform 12"/>
            <p:cNvSpPr>
              <a:spLocks/>
            </p:cNvSpPr>
            <p:nvPr/>
          </p:nvSpPr>
          <p:spPr bwMode="auto">
            <a:xfrm>
              <a:off x="8153401" y="2997201"/>
              <a:ext cx="350838" cy="325438"/>
            </a:xfrm>
            <a:custGeom>
              <a:avLst/>
              <a:gdLst>
                <a:gd name="T0" fmla="*/ 592 w 592"/>
                <a:gd name="T1" fmla="*/ 546 h 546"/>
                <a:gd name="T2" fmla="*/ 0 w 592"/>
                <a:gd name="T3" fmla="*/ 0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92" h="546">
                  <a:moveTo>
                    <a:pt x="592" y="546"/>
                  </a:moveTo>
                  <a:cubicBezTo>
                    <a:pt x="294" y="231"/>
                    <a:pt x="111" y="98"/>
                    <a:pt x="0" y="0"/>
                  </a:cubicBezTo>
                </a:path>
              </a:pathLst>
            </a:custGeom>
            <a:noFill/>
            <a:ln w="1111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  <p:sp>
          <p:nvSpPr>
            <p:cNvPr id="78" name="Freeform 14"/>
            <p:cNvSpPr>
              <a:spLocks/>
            </p:cNvSpPr>
            <p:nvPr/>
          </p:nvSpPr>
          <p:spPr bwMode="auto">
            <a:xfrm>
              <a:off x="7832726" y="2863851"/>
              <a:ext cx="706438" cy="638175"/>
            </a:xfrm>
            <a:custGeom>
              <a:avLst/>
              <a:gdLst>
                <a:gd name="T0" fmla="*/ 161 w 1194"/>
                <a:gd name="T1" fmla="*/ 59 h 1069"/>
                <a:gd name="T2" fmla="*/ 61 w 1194"/>
                <a:gd name="T3" fmla="*/ 138 h 1069"/>
                <a:gd name="T4" fmla="*/ 1051 w 1194"/>
                <a:gd name="T5" fmla="*/ 995 h 1069"/>
                <a:gd name="T6" fmla="*/ 1189 w 1194"/>
                <a:gd name="T7" fmla="*/ 945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069">
                  <a:moveTo>
                    <a:pt x="161" y="59"/>
                  </a:moveTo>
                  <a:cubicBezTo>
                    <a:pt x="161" y="59"/>
                    <a:pt x="0" y="0"/>
                    <a:pt x="61" y="138"/>
                  </a:cubicBezTo>
                  <a:cubicBezTo>
                    <a:pt x="122" y="276"/>
                    <a:pt x="1051" y="995"/>
                    <a:pt x="1051" y="995"/>
                  </a:cubicBezTo>
                  <a:cubicBezTo>
                    <a:pt x="1051" y="995"/>
                    <a:pt x="1194" y="1069"/>
                    <a:pt x="1189" y="945"/>
                  </a:cubicBezTo>
                </a:path>
              </a:pathLst>
            </a:custGeom>
            <a:noFill/>
            <a:ln w="1111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673459" y="3830752"/>
            <a:ext cx="1137257" cy="2353301"/>
            <a:chOff x="8674588" y="3541343"/>
            <a:chExt cx="1137405" cy="2353607"/>
          </a:xfrm>
        </p:grpSpPr>
        <p:sp>
          <p:nvSpPr>
            <p:cNvPr id="80" name="Freeform 7"/>
            <p:cNvSpPr>
              <a:spLocks noEditPoints="1"/>
            </p:cNvSpPr>
            <p:nvPr/>
          </p:nvSpPr>
          <p:spPr bwMode="auto">
            <a:xfrm>
              <a:off x="8674588" y="3541343"/>
              <a:ext cx="1137405" cy="2353607"/>
            </a:xfrm>
            <a:custGeom>
              <a:avLst/>
              <a:gdLst>
                <a:gd name="T0" fmla="*/ 1662 w 1781"/>
                <a:gd name="T1" fmla="*/ 184 h 3659"/>
                <a:gd name="T2" fmla="*/ 797 w 1781"/>
                <a:gd name="T3" fmla="*/ 14 h 3659"/>
                <a:gd name="T4" fmla="*/ 641 w 1781"/>
                <a:gd name="T5" fmla="*/ 118 h 3659"/>
                <a:gd name="T6" fmla="*/ 14 w 1781"/>
                <a:gd name="T7" fmla="*/ 3321 h 3659"/>
                <a:gd name="T8" fmla="*/ 118 w 1781"/>
                <a:gd name="T9" fmla="*/ 3476 h 3659"/>
                <a:gd name="T10" fmla="*/ 984 w 1781"/>
                <a:gd name="T11" fmla="*/ 3645 h 3659"/>
                <a:gd name="T12" fmla="*/ 1139 w 1781"/>
                <a:gd name="T13" fmla="*/ 3541 h 3659"/>
                <a:gd name="T14" fmla="*/ 1767 w 1781"/>
                <a:gd name="T15" fmla="*/ 339 h 3659"/>
                <a:gd name="T16" fmla="*/ 1662 w 1781"/>
                <a:gd name="T17" fmla="*/ 184 h 3659"/>
                <a:gd name="T18" fmla="*/ 1223 w 1781"/>
                <a:gd name="T19" fmla="*/ 268 h 3659"/>
                <a:gd name="T20" fmla="*/ 1016 w 1781"/>
                <a:gd name="T21" fmla="*/ 407 h 3659"/>
                <a:gd name="T22" fmla="*/ 1155 w 1781"/>
                <a:gd name="T23" fmla="*/ 614 h 3659"/>
                <a:gd name="T24" fmla="*/ 1362 w 1781"/>
                <a:gd name="T25" fmla="*/ 475 h 3659"/>
                <a:gd name="T26" fmla="*/ 1223 w 1781"/>
                <a:gd name="T27" fmla="*/ 268 h 3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81" h="3659">
                  <a:moveTo>
                    <a:pt x="1662" y="184"/>
                  </a:moveTo>
                  <a:lnTo>
                    <a:pt x="797" y="14"/>
                  </a:lnTo>
                  <a:cubicBezTo>
                    <a:pt x="725" y="0"/>
                    <a:pt x="655" y="47"/>
                    <a:pt x="641" y="118"/>
                  </a:cubicBezTo>
                  <a:lnTo>
                    <a:pt x="14" y="3321"/>
                  </a:lnTo>
                  <a:cubicBezTo>
                    <a:pt x="0" y="3392"/>
                    <a:pt x="47" y="3462"/>
                    <a:pt x="118" y="3476"/>
                  </a:cubicBezTo>
                  <a:lnTo>
                    <a:pt x="984" y="3645"/>
                  </a:lnTo>
                  <a:cubicBezTo>
                    <a:pt x="1055" y="3659"/>
                    <a:pt x="1125" y="3612"/>
                    <a:pt x="1139" y="3541"/>
                  </a:cubicBezTo>
                  <a:lnTo>
                    <a:pt x="1767" y="339"/>
                  </a:lnTo>
                  <a:cubicBezTo>
                    <a:pt x="1781" y="267"/>
                    <a:pt x="1734" y="198"/>
                    <a:pt x="1662" y="184"/>
                  </a:cubicBezTo>
                  <a:close/>
                  <a:moveTo>
                    <a:pt x="1223" y="268"/>
                  </a:moveTo>
                  <a:cubicBezTo>
                    <a:pt x="1128" y="250"/>
                    <a:pt x="1035" y="312"/>
                    <a:pt x="1016" y="407"/>
                  </a:cubicBezTo>
                  <a:cubicBezTo>
                    <a:pt x="997" y="503"/>
                    <a:pt x="1060" y="596"/>
                    <a:pt x="1155" y="614"/>
                  </a:cubicBezTo>
                  <a:cubicBezTo>
                    <a:pt x="1251" y="633"/>
                    <a:pt x="1344" y="571"/>
                    <a:pt x="1362" y="475"/>
                  </a:cubicBezTo>
                  <a:cubicBezTo>
                    <a:pt x="1381" y="380"/>
                    <a:pt x="1319" y="287"/>
                    <a:pt x="1223" y="2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chemeClr val="accent2"/>
                </a:solidFill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 rot="6039229">
              <a:off x="8318129" y="4685895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2"/>
                  </a:solidFill>
                  <a:latin typeface="+mj-ea"/>
                  <a:ea typeface="+mj-ea"/>
                </a:rPr>
                <a:t>必须务实重行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954123" y="1491933"/>
            <a:ext cx="671933" cy="673782"/>
            <a:chOff x="6560658" y="1120761"/>
            <a:chExt cx="1024320" cy="1027140"/>
          </a:xfrm>
        </p:grpSpPr>
        <p:sp>
          <p:nvSpPr>
            <p:cNvPr id="83" name="Oval 18"/>
            <p:cNvSpPr>
              <a:spLocks noChangeArrowheads="1"/>
            </p:cNvSpPr>
            <p:nvPr/>
          </p:nvSpPr>
          <p:spPr bwMode="auto">
            <a:xfrm>
              <a:off x="6560658" y="1120761"/>
              <a:ext cx="1024320" cy="102714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accent2"/>
              </a:solidFill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2400">
                <a:solidFill>
                  <a:schemeClr val="accent2"/>
                </a:solidFill>
                <a:latin typeface="Lifeline JL" panose="00000400000000000000" pitchFamily="2" charset="0"/>
              </a:endParaRPr>
            </a:p>
          </p:txBody>
        </p:sp>
        <p:sp>
          <p:nvSpPr>
            <p:cNvPr id="84" name="文本框 30"/>
            <p:cNvSpPr>
              <a:spLocks noChangeArrowheads="1"/>
            </p:cNvSpPr>
            <p:nvPr/>
          </p:nvSpPr>
          <p:spPr bwMode="auto">
            <a:xfrm>
              <a:off x="6732773" y="1266428"/>
              <a:ext cx="661752" cy="778457"/>
            </a:xfrm>
            <a:prstGeom prst="rect">
              <a:avLst/>
            </a:prstGeom>
            <a:noFill/>
            <a:ln w="19050">
              <a:noFill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  <a:latin typeface="Lifeline JL" panose="00000400000000000000" pitchFamily="2" charset="0"/>
                  <a:sym typeface="Segoe UI Light" pitchFamily="2" charset="0"/>
                </a:rPr>
                <a:t>01</a:t>
              </a:r>
              <a:endParaRPr lang="zh-CN" altLang="en-US" sz="2400" dirty="0">
                <a:solidFill>
                  <a:schemeClr val="accent2"/>
                </a:solidFill>
                <a:latin typeface="Lifeline JL" panose="00000400000000000000" pitchFamily="2" charset="0"/>
                <a:sym typeface="Segoe UI Light" pitchFamily="2" charset="0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946065" y="3327859"/>
            <a:ext cx="671933" cy="673782"/>
            <a:chOff x="4431607" y="2226230"/>
            <a:chExt cx="1024320" cy="1027140"/>
          </a:xfrm>
        </p:grpSpPr>
        <p:sp>
          <p:nvSpPr>
            <p:cNvPr id="86" name="Oval 18"/>
            <p:cNvSpPr>
              <a:spLocks noChangeArrowheads="1"/>
            </p:cNvSpPr>
            <p:nvPr/>
          </p:nvSpPr>
          <p:spPr bwMode="auto">
            <a:xfrm>
              <a:off x="4431607" y="2226230"/>
              <a:ext cx="1024320" cy="102714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2400">
                <a:solidFill>
                  <a:schemeClr val="accent2"/>
                </a:solidFill>
                <a:latin typeface="Lifeline JL" panose="00000400000000000000" pitchFamily="2" charset="0"/>
              </a:endParaRPr>
            </a:p>
          </p:txBody>
        </p:sp>
        <p:sp>
          <p:nvSpPr>
            <p:cNvPr id="87" name="文本框 30"/>
            <p:cNvSpPr>
              <a:spLocks noChangeArrowheads="1"/>
            </p:cNvSpPr>
            <p:nvPr/>
          </p:nvSpPr>
          <p:spPr bwMode="auto">
            <a:xfrm>
              <a:off x="4543908" y="2364910"/>
              <a:ext cx="799718" cy="769441"/>
            </a:xfrm>
            <a:prstGeom prst="rect">
              <a:avLst/>
            </a:prstGeom>
            <a:noFill/>
            <a:ln w="19050">
              <a:noFill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  <a:latin typeface="Lifeline JL" panose="00000400000000000000" pitchFamily="2" charset="0"/>
                  <a:sym typeface="Segoe UI Light" pitchFamily="2" charset="0"/>
                </a:rPr>
                <a:t>02</a:t>
              </a:r>
              <a:endParaRPr lang="zh-CN" altLang="en-US" sz="2400" dirty="0">
                <a:solidFill>
                  <a:schemeClr val="accent2"/>
                </a:solidFill>
                <a:latin typeface="Lifeline JL" panose="00000400000000000000" pitchFamily="2" charset="0"/>
                <a:sym typeface="Segoe UI Light" pitchFamily="2" charset="0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957451" y="4947485"/>
            <a:ext cx="671933" cy="673782"/>
            <a:chOff x="6563986" y="3318051"/>
            <a:chExt cx="1024320" cy="1027140"/>
          </a:xfrm>
        </p:grpSpPr>
        <p:sp>
          <p:nvSpPr>
            <p:cNvPr id="89" name="Oval 18"/>
            <p:cNvSpPr>
              <a:spLocks noChangeArrowheads="1"/>
            </p:cNvSpPr>
            <p:nvPr/>
          </p:nvSpPr>
          <p:spPr bwMode="auto">
            <a:xfrm>
              <a:off x="6563986" y="3318051"/>
              <a:ext cx="1024320" cy="102714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2"/>
              </a:solidFill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2400">
                <a:solidFill>
                  <a:schemeClr val="accent2"/>
                </a:solidFill>
                <a:latin typeface="Lifeline JL" panose="00000400000000000000" pitchFamily="2" charset="0"/>
              </a:endParaRPr>
            </a:p>
          </p:txBody>
        </p:sp>
        <p:sp>
          <p:nvSpPr>
            <p:cNvPr id="90" name="文本框 30"/>
            <p:cNvSpPr>
              <a:spLocks noChangeArrowheads="1"/>
            </p:cNvSpPr>
            <p:nvPr/>
          </p:nvSpPr>
          <p:spPr bwMode="auto">
            <a:xfrm>
              <a:off x="6618459" y="3439731"/>
              <a:ext cx="890380" cy="769441"/>
            </a:xfrm>
            <a:prstGeom prst="rect">
              <a:avLst/>
            </a:prstGeom>
            <a:noFill/>
            <a:ln w="19050">
              <a:noFill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  <a:latin typeface="Lifeline JL" panose="00000400000000000000" pitchFamily="2" charset="0"/>
                  <a:sym typeface="Segoe UI Light" pitchFamily="2" charset="0"/>
                </a:rPr>
                <a:t>03</a:t>
              </a:r>
              <a:endParaRPr lang="zh-CN" altLang="en-US" sz="2400" dirty="0">
                <a:solidFill>
                  <a:schemeClr val="accent2"/>
                </a:solidFill>
                <a:latin typeface="Lifeline JL" panose="00000400000000000000" pitchFamily="2" charset="0"/>
                <a:sym typeface="Segoe UI Light" pitchFamily="2" charset="0"/>
              </a:endParaRPr>
            </a:p>
          </p:txBody>
        </p:sp>
      </p:grpSp>
      <p:sp>
        <p:nvSpPr>
          <p:cNvPr id="91" name="TextBox 42"/>
          <p:cNvSpPr txBox="1"/>
          <p:nvPr/>
        </p:nvSpPr>
        <p:spPr>
          <a:xfrm>
            <a:off x="721862" y="290866"/>
            <a:ext cx="6012839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3.3 </a:t>
            </a:r>
            <a:r>
              <a:rPr lang="zh-CN" altLang="en-US" dirty="0">
                <a:solidFill>
                  <a:schemeClr val="accent1"/>
                </a:solidFill>
              </a:rPr>
              <a:t>努力做到“三个必须”</a:t>
            </a:r>
          </a:p>
        </p:txBody>
      </p:sp>
      <p:sp>
        <p:nvSpPr>
          <p:cNvPr id="40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2" name="直接连接符 41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2665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1267">
        <p14:prism isInverted="1"/>
      </p:transition>
    </mc:Choice>
    <mc:Fallback xmlns="">
      <p:transition spd="slow" advTm="11267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985813" y="1157760"/>
            <a:ext cx="1776412" cy="1770063"/>
            <a:chOff x="741" y="702"/>
            <a:chExt cx="1119" cy="1115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741" y="702"/>
              <a:ext cx="1119" cy="1115"/>
            </a:xfrm>
            <a:custGeom>
              <a:avLst/>
              <a:gdLst>
                <a:gd name="T0" fmla="*/ 405 w 2323"/>
                <a:gd name="T1" fmla="*/ 431 h 2315"/>
                <a:gd name="T2" fmla="*/ 1897 w 2323"/>
                <a:gd name="T3" fmla="*/ 405 h 2315"/>
                <a:gd name="T4" fmla="*/ 2019 w 2323"/>
                <a:gd name="T5" fmla="*/ 1783 h 2315"/>
                <a:gd name="T6" fmla="*/ 2066 w 2323"/>
                <a:gd name="T7" fmla="*/ 1926 h 2315"/>
                <a:gd name="T8" fmla="*/ 2119 w 2323"/>
                <a:gd name="T9" fmla="*/ 2086 h 2315"/>
                <a:gd name="T10" fmla="*/ 1957 w 2323"/>
                <a:gd name="T11" fmla="*/ 2039 h 2315"/>
                <a:gd name="T12" fmla="*/ 1813 w 2323"/>
                <a:gd name="T13" fmla="*/ 1997 h 2315"/>
                <a:gd name="T14" fmla="*/ 431 w 2323"/>
                <a:gd name="T15" fmla="*/ 1924 h 2315"/>
                <a:gd name="T16" fmla="*/ 405 w 2323"/>
                <a:gd name="T17" fmla="*/ 431 h 2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3" h="2315">
                  <a:moveTo>
                    <a:pt x="405" y="431"/>
                  </a:moveTo>
                  <a:cubicBezTo>
                    <a:pt x="810" y="12"/>
                    <a:pt x="1478" y="0"/>
                    <a:pt x="1897" y="405"/>
                  </a:cubicBezTo>
                  <a:cubicBezTo>
                    <a:pt x="2280" y="775"/>
                    <a:pt x="2323" y="1364"/>
                    <a:pt x="2019" y="1783"/>
                  </a:cubicBezTo>
                  <a:lnTo>
                    <a:pt x="2066" y="1926"/>
                  </a:lnTo>
                  <a:lnTo>
                    <a:pt x="2119" y="2086"/>
                  </a:lnTo>
                  <a:lnTo>
                    <a:pt x="1957" y="2039"/>
                  </a:lnTo>
                  <a:lnTo>
                    <a:pt x="1813" y="1997"/>
                  </a:lnTo>
                  <a:cubicBezTo>
                    <a:pt x="1405" y="2315"/>
                    <a:pt x="815" y="2293"/>
                    <a:pt x="431" y="1924"/>
                  </a:cubicBezTo>
                  <a:cubicBezTo>
                    <a:pt x="12" y="1519"/>
                    <a:pt x="0" y="851"/>
                    <a:pt x="405" y="431"/>
                  </a:cubicBezTo>
                  <a:close/>
                </a:path>
              </a:pathLst>
            </a:custGeom>
            <a:solidFill>
              <a:srgbClr val="E26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D7F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66" y="727"/>
              <a:ext cx="1071" cy="1067"/>
            </a:xfrm>
            <a:custGeom>
              <a:avLst/>
              <a:gdLst>
                <a:gd name="T0" fmla="*/ 1992 w 2222"/>
                <a:gd name="T1" fmla="*/ 1961 h 2214"/>
                <a:gd name="T2" fmla="*/ 1913 w 2222"/>
                <a:gd name="T3" fmla="*/ 1722 h 2214"/>
                <a:gd name="T4" fmla="*/ 1927 w 2222"/>
                <a:gd name="T5" fmla="*/ 1702 h 2214"/>
                <a:gd name="T6" fmla="*/ 1811 w 2222"/>
                <a:gd name="T7" fmla="*/ 387 h 2214"/>
                <a:gd name="T8" fmla="*/ 387 w 2222"/>
                <a:gd name="T9" fmla="*/ 412 h 2214"/>
                <a:gd name="T10" fmla="*/ 412 w 2222"/>
                <a:gd name="T11" fmla="*/ 1836 h 2214"/>
                <a:gd name="T12" fmla="*/ 1731 w 2222"/>
                <a:gd name="T13" fmla="*/ 1906 h 2214"/>
                <a:gd name="T14" fmla="*/ 1750 w 2222"/>
                <a:gd name="T15" fmla="*/ 1891 h 2214"/>
                <a:gd name="T16" fmla="*/ 1992 w 2222"/>
                <a:gd name="T17" fmla="*/ 1961 h 2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2" h="2214">
                  <a:moveTo>
                    <a:pt x="1992" y="1961"/>
                  </a:moveTo>
                  <a:lnTo>
                    <a:pt x="1913" y="1722"/>
                  </a:lnTo>
                  <a:lnTo>
                    <a:pt x="1927" y="1702"/>
                  </a:lnTo>
                  <a:cubicBezTo>
                    <a:pt x="2222" y="1297"/>
                    <a:pt x="2172" y="735"/>
                    <a:pt x="1811" y="387"/>
                  </a:cubicBezTo>
                  <a:cubicBezTo>
                    <a:pt x="1411" y="0"/>
                    <a:pt x="773" y="12"/>
                    <a:pt x="387" y="412"/>
                  </a:cubicBezTo>
                  <a:cubicBezTo>
                    <a:pt x="0" y="812"/>
                    <a:pt x="12" y="1450"/>
                    <a:pt x="412" y="1836"/>
                  </a:cubicBezTo>
                  <a:cubicBezTo>
                    <a:pt x="772" y="2184"/>
                    <a:pt x="1336" y="2214"/>
                    <a:pt x="1731" y="1906"/>
                  </a:cubicBezTo>
                  <a:lnTo>
                    <a:pt x="1750" y="1891"/>
                  </a:lnTo>
                  <a:lnTo>
                    <a:pt x="1992" y="1961"/>
                  </a:lnTo>
                  <a:close/>
                </a:path>
              </a:pathLst>
            </a:custGeom>
            <a:noFill/>
            <a:ln w="15875" cap="flat">
              <a:solidFill>
                <a:srgbClr val="FEFEF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D7F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sp>
        <p:nvSpPr>
          <p:cNvPr id="26" name="TextBox 58"/>
          <p:cNvSpPr txBox="1"/>
          <p:nvPr/>
        </p:nvSpPr>
        <p:spPr>
          <a:xfrm>
            <a:off x="1466484" y="1379467"/>
            <a:ext cx="8178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4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904657" y="2967511"/>
            <a:ext cx="7176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latin typeface="微软雅黑"/>
                <a:ea typeface="微软雅黑"/>
              </a:defRPr>
            </a:lvl1pPr>
          </a:lstStyle>
          <a:p>
            <a:pPr algn="l"/>
            <a:r>
              <a:rPr lang="zh-CN" altLang="en-US" dirty="0"/>
              <a:t>下阶段</a:t>
            </a:r>
            <a:r>
              <a:rPr lang="zh-CN" altLang="zh-CN" dirty="0"/>
              <a:t>工</a:t>
            </a:r>
            <a:r>
              <a:rPr lang="zh-CN" altLang="en-US" dirty="0"/>
              <a:t>作思路及目标</a:t>
            </a:r>
          </a:p>
        </p:txBody>
      </p:sp>
      <p:sp>
        <p:nvSpPr>
          <p:cNvPr id="15" name="Freeform 21"/>
          <p:cNvSpPr>
            <a:spLocks noEditPoints="1"/>
          </p:cNvSpPr>
          <p:nvPr/>
        </p:nvSpPr>
        <p:spPr bwMode="auto">
          <a:xfrm>
            <a:off x="1087748" y="3971736"/>
            <a:ext cx="217774" cy="21907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chemeClr val="accent1"/>
              </a:solidFill>
            </a:endParaRPr>
          </a:p>
        </p:txBody>
      </p:sp>
      <p:sp>
        <p:nvSpPr>
          <p:cNvPr id="16" name="TextBox 28"/>
          <p:cNvSpPr txBox="1"/>
          <p:nvPr/>
        </p:nvSpPr>
        <p:spPr>
          <a:xfrm>
            <a:off x="1358621" y="3896629"/>
            <a:ext cx="2276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 defTabSz="914309">
              <a:defRPr/>
            </a:pPr>
            <a:r>
              <a:rPr lang="zh-CN" altLang="en-US" sz="1600" dirty="0">
                <a:solidFill>
                  <a:schemeClr val="accent1"/>
                </a:solidFill>
              </a:rPr>
              <a:t>总体思路</a:t>
            </a:r>
          </a:p>
        </p:txBody>
      </p:sp>
      <p:sp>
        <p:nvSpPr>
          <p:cNvPr id="17" name="Freeform 21"/>
          <p:cNvSpPr>
            <a:spLocks noEditPoints="1"/>
          </p:cNvSpPr>
          <p:nvPr/>
        </p:nvSpPr>
        <p:spPr bwMode="auto">
          <a:xfrm>
            <a:off x="3268450" y="3971736"/>
            <a:ext cx="217774" cy="21907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chemeClr val="accent1"/>
              </a:solidFill>
            </a:endParaRPr>
          </a:p>
        </p:txBody>
      </p:sp>
      <p:sp>
        <p:nvSpPr>
          <p:cNvPr id="18" name="TextBox 44"/>
          <p:cNvSpPr txBox="1"/>
          <p:nvPr/>
        </p:nvSpPr>
        <p:spPr>
          <a:xfrm>
            <a:off x="3539323" y="3896629"/>
            <a:ext cx="2276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en-US" altLang="zh-CN" sz="1600" dirty="0">
                <a:solidFill>
                  <a:schemeClr val="accent1"/>
                </a:solidFill>
              </a:rPr>
              <a:t>2017</a:t>
            </a:r>
            <a:r>
              <a:rPr lang="zh-CN" altLang="en-US" sz="1600" dirty="0">
                <a:solidFill>
                  <a:schemeClr val="accent1"/>
                </a:solidFill>
              </a:rPr>
              <a:t>年总体目标</a:t>
            </a:r>
          </a:p>
        </p:txBody>
      </p:sp>
      <p:sp>
        <p:nvSpPr>
          <p:cNvPr id="19" name="Freeform 21"/>
          <p:cNvSpPr>
            <a:spLocks noEditPoints="1"/>
          </p:cNvSpPr>
          <p:nvPr/>
        </p:nvSpPr>
        <p:spPr bwMode="auto">
          <a:xfrm>
            <a:off x="5702928" y="3965948"/>
            <a:ext cx="217774" cy="21907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chemeClr val="accent1"/>
              </a:solidFill>
            </a:endParaRPr>
          </a:p>
        </p:txBody>
      </p:sp>
      <p:sp>
        <p:nvSpPr>
          <p:cNvPr id="20" name="TextBox 46"/>
          <p:cNvSpPr txBox="1"/>
          <p:nvPr/>
        </p:nvSpPr>
        <p:spPr>
          <a:xfrm>
            <a:off x="5973802" y="3890841"/>
            <a:ext cx="1989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en-US" sz="1600" dirty="0">
                <a:solidFill>
                  <a:schemeClr val="accent1"/>
                </a:solidFill>
              </a:rPr>
              <a:t>重点抓好五项工作</a:t>
            </a:r>
          </a:p>
        </p:txBody>
      </p:sp>
      <p:sp>
        <p:nvSpPr>
          <p:cNvPr id="21" name="Freeform 21"/>
          <p:cNvSpPr>
            <a:spLocks noEditPoints="1"/>
          </p:cNvSpPr>
          <p:nvPr/>
        </p:nvSpPr>
        <p:spPr bwMode="auto">
          <a:xfrm>
            <a:off x="1087748" y="4263135"/>
            <a:ext cx="217774" cy="21907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chemeClr val="accent1"/>
              </a:solidFill>
            </a:endParaRPr>
          </a:p>
        </p:txBody>
      </p:sp>
      <p:sp>
        <p:nvSpPr>
          <p:cNvPr id="22" name="TextBox 28"/>
          <p:cNvSpPr txBox="1"/>
          <p:nvPr/>
        </p:nvSpPr>
        <p:spPr>
          <a:xfrm>
            <a:off x="1358621" y="4188027"/>
            <a:ext cx="2276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en-US" sz="1600" dirty="0">
                <a:solidFill>
                  <a:schemeClr val="accent1"/>
                </a:solidFill>
              </a:rPr>
              <a:t>从严治党</a:t>
            </a:r>
          </a:p>
        </p:txBody>
      </p:sp>
      <p:sp>
        <p:nvSpPr>
          <p:cNvPr id="23" name="Freeform 21"/>
          <p:cNvSpPr>
            <a:spLocks noEditPoints="1"/>
          </p:cNvSpPr>
          <p:nvPr/>
        </p:nvSpPr>
        <p:spPr bwMode="auto">
          <a:xfrm>
            <a:off x="3268450" y="4263135"/>
            <a:ext cx="217774" cy="21907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chemeClr val="accent1"/>
              </a:solidFill>
            </a:endParaRPr>
          </a:p>
        </p:txBody>
      </p:sp>
      <p:sp>
        <p:nvSpPr>
          <p:cNvPr id="24" name="TextBox 44"/>
          <p:cNvSpPr txBox="1"/>
          <p:nvPr/>
        </p:nvSpPr>
        <p:spPr>
          <a:xfrm>
            <a:off x="3539323" y="4188027"/>
            <a:ext cx="2276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 defTabSz="914309">
              <a:defRPr/>
            </a:pPr>
            <a:r>
              <a:rPr lang="zh-CN" altLang="en-US" sz="1600" dirty="0">
                <a:solidFill>
                  <a:schemeClr val="accent1"/>
                </a:solidFill>
              </a:rPr>
              <a:t>加快发展</a:t>
            </a:r>
          </a:p>
        </p:txBody>
      </p:sp>
      <p:sp>
        <p:nvSpPr>
          <p:cNvPr id="25" name="Freeform 21"/>
          <p:cNvSpPr>
            <a:spLocks noEditPoints="1"/>
          </p:cNvSpPr>
          <p:nvPr/>
        </p:nvSpPr>
        <p:spPr bwMode="auto">
          <a:xfrm>
            <a:off x="5702928" y="4257347"/>
            <a:ext cx="217774" cy="21907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chemeClr val="accent1"/>
              </a:solidFill>
            </a:endParaRPr>
          </a:p>
        </p:txBody>
      </p:sp>
      <p:sp>
        <p:nvSpPr>
          <p:cNvPr id="27" name="TextBox 46"/>
          <p:cNvSpPr txBox="1"/>
          <p:nvPr/>
        </p:nvSpPr>
        <p:spPr>
          <a:xfrm>
            <a:off x="5973801" y="4182239"/>
            <a:ext cx="2276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 defTabSz="914309">
              <a:defRPr/>
            </a:pPr>
            <a:r>
              <a:rPr lang="zh-CN" altLang="en-US" sz="1600" dirty="0">
                <a:solidFill>
                  <a:schemeClr val="accent1"/>
                </a:solidFill>
              </a:rPr>
              <a:t>管理升级</a:t>
            </a:r>
          </a:p>
        </p:txBody>
      </p:sp>
      <p:sp>
        <p:nvSpPr>
          <p:cNvPr id="35" name="Freeform 21"/>
          <p:cNvSpPr>
            <a:spLocks noEditPoints="1"/>
          </p:cNvSpPr>
          <p:nvPr/>
        </p:nvSpPr>
        <p:spPr bwMode="auto">
          <a:xfrm>
            <a:off x="1087748" y="4528140"/>
            <a:ext cx="217774" cy="21907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chemeClr val="accent1"/>
              </a:solidFill>
            </a:endParaRPr>
          </a:p>
        </p:txBody>
      </p:sp>
      <p:sp>
        <p:nvSpPr>
          <p:cNvPr id="36" name="TextBox 28"/>
          <p:cNvSpPr txBox="1"/>
          <p:nvPr/>
        </p:nvSpPr>
        <p:spPr>
          <a:xfrm>
            <a:off x="1358621" y="4453032"/>
            <a:ext cx="2276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en-US" sz="1600" dirty="0">
                <a:solidFill>
                  <a:schemeClr val="accent1"/>
                </a:solidFill>
              </a:rPr>
              <a:t>提升平台</a:t>
            </a:r>
          </a:p>
        </p:txBody>
      </p:sp>
      <p:sp>
        <p:nvSpPr>
          <p:cNvPr id="37" name="Freeform 21"/>
          <p:cNvSpPr>
            <a:spLocks noEditPoints="1"/>
          </p:cNvSpPr>
          <p:nvPr/>
        </p:nvSpPr>
        <p:spPr bwMode="auto">
          <a:xfrm>
            <a:off x="3268450" y="4528140"/>
            <a:ext cx="217774" cy="21907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defTabSz="914309">
              <a:defRPr/>
            </a:pPr>
            <a:endParaRPr lang="zh-CN" altLang="en-US" sz="1400">
              <a:solidFill>
                <a:schemeClr val="accent1"/>
              </a:solidFill>
            </a:endParaRPr>
          </a:p>
        </p:txBody>
      </p:sp>
      <p:sp>
        <p:nvSpPr>
          <p:cNvPr id="38" name="TextBox 44"/>
          <p:cNvSpPr txBox="1"/>
          <p:nvPr/>
        </p:nvSpPr>
        <p:spPr>
          <a:xfrm>
            <a:off x="3539323" y="4453032"/>
            <a:ext cx="2276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 defTabSz="914309">
              <a:defRPr/>
            </a:pPr>
            <a:r>
              <a:rPr lang="zh-CN" altLang="en-US" sz="1600" dirty="0">
                <a:solidFill>
                  <a:schemeClr val="accent1"/>
                </a:solidFill>
              </a:rPr>
              <a:t>共建和谐</a:t>
            </a:r>
          </a:p>
        </p:txBody>
      </p:sp>
    </p:spTree>
    <p:extLst>
      <p:ext uri="{BB962C8B-B14F-4D97-AF65-F5344CB8AC3E}">
        <p14:creationId xmlns:p14="http://schemas.microsoft.com/office/powerpoint/2010/main" val="3972978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106">
        <p15:prstTrans prst="pageCurlDouble"/>
      </p:transition>
    </mc:Choice>
    <mc:Fallback xmlns="">
      <p:transition spd="slow" advTm="6106">
        <p:fade/>
      </p:transition>
    </mc:Fallback>
  </mc:AlternateContent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5"/>
          <p:cNvSpPr>
            <a:spLocks/>
          </p:cNvSpPr>
          <p:nvPr/>
        </p:nvSpPr>
        <p:spPr bwMode="auto">
          <a:xfrm>
            <a:off x="1877736" y="2919562"/>
            <a:ext cx="2368211" cy="1575823"/>
          </a:xfrm>
          <a:custGeom>
            <a:avLst/>
            <a:gdLst>
              <a:gd name="T0" fmla="*/ 3382 w 3382"/>
              <a:gd name="T1" fmla="*/ 2943 h 2943"/>
              <a:gd name="T2" fmla="*/ 1799 w 3382"/>
              <a:gd name="T3" fmla="*/ 0 h 2943"/>
              <a:gd name="T4" fmla="*/ 0 w 3382"/>
              <a:gd name="T5" fmla="*/ 0 h 2943"/>
              <a:gd name="T6" fmla="*/ 1582 w 3382"/>
              <a:gd name="T7" fmla="*/ 2943 h 2943"/>
              <a:gd name="T8" fmla="*/ 3382 w 3382"/>
              <a:gd name="T9" fmla="*/ 2943 h 2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82" h="2943">
                <a:moveTo>
                  <a:pt x="3382" y="2943"/>
                </a:moveTo>
                <a:lnTo>
                  <a:pt x="1799" y="0"/>
                </a:lnTo>
                <a:lnTo>
                  <a:pt x="0" y="0"/>
                </a:lnTo>
                <a:lnTo>
                  <a:pt x="1582" y="2943"/>
                </a:lnTo>
                <a:lnTo>
                  <a:pt x="3382" y="294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6"/>
          <p:cNvSpPr>
            <a:spLocks/>
          </p:cNvSpPr>
          <p:nvPr/>
        </p:nvSpPr>
        <p:spPr bwMode="auto">
          <a:xfrm>
            <a:off x="3597289" y="2919562"/>
            <a:ext cx="2371270" cy="1575823"/>
          </a:xfrm>
          <a:custGeom>
            <a:avLst/>
            <a:gdLst>
              <a:gd name="T0" fmla="*/ 3386 w 3386"/>
              <a:gd name="T1" fmla="*/ 2943 h 2943"/>
              <a:gd name="T2" fmla="*/ 1799 w 3386"/>
              <a:gd name="T3" fmla="*/ 0 h 2943"/>
              <a:gd name="T4" fmla="*/ 0 w 3386"/>
              <a:gd name="T5" fmla="*/ 0 h 2943"/>
              <a:gd name="T6" fmla="*/ 1587 w 3386"/>
              <a:gd name="T7" fmla="*/ 2943 h 2943"/>
              <a:gd name="T8" fmla="*/ 3386 w 3386"/>
              <a:gd name="T9" fmla="*/ 2943 h 2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86" h="2943">
                <a:moveTo>
                  <a:pt x="3386" y="2943"/>
                </a:moveTo>
                <a:lnTo>
                  <a:pt x="1799" y="0"/>
                </a:lnTo>
                <a:lnTo>
                  <a:pt x="0" y="0"/>
                </a:lnTo>
                <a:lnTo>
                  <a:pt x="1587" y="2943"/>
                </a:lnTo>
                <a:lnTo>
                  <a:pt x="3386" y="294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7"/>
          <p:cNvSpPr>
            <a:spLocks/>
          </p:cNvSpPr>
          <p:nvPr/>
        </p:nvSpPr>
        <p:spPr bwMode="auto">
          <a:xfrm>
            <a:off x="5322962" y="2919562"/>
            <a:ext cx="2362092" cy="1575823"/>
          </a:xfrm>
          <a:custGeom>
            <a:avLst/>
            <a:gdLst>
              <a:gd name="T0" fmla="*/ 3372 w 3372"/>
              <a:gd name="T1" fmla="*/ 2943 h 2943"/>
              <a:gd name="T2" fmla="*/ 1799 w 3372"/>
              <a:gd name="T3" fmla="*/ 0 h 2943"/>
              <a:gd name="T4" fmla="*/ 0 w 3372"/>
              <a:gd name="T5" fmla="*/ 0 h 2943"/>
              <a:gd name="T6" fmla="*/ 1573 w 3372"/>
              <a:gd name="T7" fmla="*/ 2943 h 2943"/>
              <a:gd name="T8" fmla="*/ 3372 w 3372"/>
              <a:gd name="T9" fmla="*/ 2943 h 2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72" h="2943">
                <a:moveTo>
                  <a:pt x="3372" y="2943"/>
                </a:moveTo>
                <a:lnTo>
                  <a:pt x="1799" y="0"/>
                </a:lnTo>
                <a:lnTo>
                  <a:pt x="0" y="0"/>
                </a:lnTo>
                <a:lnTo>
                  <a:pt x="1573" y="2943"/>
                </a:lnTo>
                <a:lnTo>
                  <a:pt x="3372" y="294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8"/>
          <p:cNvSpPr>
            <a:spLocks/>
          </p:cNvSpPr>
          <p:nvPr/>
        </p:nvSpPr>
        <p:spPr bwMode="auto">
          <a:xfrm>
            <a:off x="7045575" y="2919562"/>
            <a:ext cx="2371270" cy="1575823"/>
          </a:xfrm>
          <a:custGeom>
            <a:avLst/>
            <a:gdLst>
              <a:gd name="T0" fmla="*/ 3387 w 3387"/>
              <a:gd name="T1" fmla="*/ 2943 h 2943"/>
              <a:gd name="T2" fmla="*/ 1800 w 3387"/>
              <a:gd name="T3" fmla="*/ 0 h 2943"/>
              <a:gd name="T4" fmla="*/ 0 w 3387"/>
              <a:gd name="T5" fmla="*/ 0 h 2943"/>
              <a:gd name="T6" fmla="*/ 1588 w 3387"/>
              <a:gd name="T7" fmla="*/ 2943 h 2943"/>
              <a:gd name="T8" fmla="*/ 3387 w 3387"/>
              <a:gd name="T9" fmla="*/ 2943 h 2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87" h="2943">
                <a:moveTo>
                  <a:pt x="3387" y="2943"/>
                </a:moveTo>
                <a:lnTo>
                  <a:pt x="1800" y="0"/>
                </a:lnTo>
                <a:lnTo>
                  <a:pt x="0" y="0"/>
                </a:lnTo>
                <a:lnTo>
                  <a:pt x="1588" y="2943"/>
                </a:lnTo>
                <a:lnTo>
                  <a:pt x="3387" y="294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9"/>
          <p:cNvSpPr>
            <a:spLocks/>
          </p:cNvSpPr>
          <p:nvPr/>
        </p:nvSpPr>
        <p:spPr bwMode="auto">
          <a:xfrm>
            <a:off x="9098637" y="2919562"/>
            <a:ext cx="1646121" cy="935754"/>
          </a:xfrm>
          <a:custGeom>
            <a:avLst/>
            <a:gdLst>
              <a:gd name="T0" fmla="*/ 2351 w 2351"/>
              <a:gd name="T1" fmla="*/ 1748 h 1748"/>
              <a:gd name="T2" fmla="*/ 1331 w 2351"/>
              <a:gd name="T3" fmla="*/ 0 h 1748"/>
              <a:gd name="T4" fmla="*/ 0 w 2351"/>
              <a:gd name="T5" fmla="*/ 0 h 1748"/>
              <a:gd name="T6" fmla="*/ 1020 w 2351"/>
              <a:gd name="T7" fmla="*/ 1748 h 1748"/>
              <a:gd name="T8" fmla="*/ 2351 w 2351"/>
              <a:gd name="T9" fmla="*/ 1748 h 1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51" h="1748">
                <a:moveTo>
                  <a:pt x="2351" y="1748"/>
                </a:moveTo>
                <a:lnTo>
                  <a:pt x="1331" y="0"/>
                </a:lnTo>
                <a:lnTo>
                  <a:pt x="0" y="0"/>
                </a:lnTo>
                <a:lnTo>
                  <a:pt x="1020" y="1748"/>
                </a:lnTo>
                <a:lnTo>
                  <a:pt x="2351" y="17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10"/>
          <p:cNvSpPr>
            <a:spLocks/>
          </p:cNvSpPr>
          <p:nvPr/>
        </p:nvSpPr>
        <p:spPr bwMode="auto">
          <a:xfrm>
            <a:off x="-27293" y="2780416"/>
            <a:ext cx="12001612" cy="1944559"/>
          </a:xfrm>
          <a:custGeom>
            <a:avLst/>
            <a:gdLst>
              <a:gd name="T0" fmla="*/ 15500 w 15612"/>
              <a:gd name="T1" fmla="*/ 1982 h 3630"/>
              <a:gd name="T2" fmla="*/ 13915 w 15612"/>
              <a:gd name="T3" fmla="*/ 3536 h 3630"/>
              <a:gd name="T4" fmla="*/ 13685 w 15612"/>
              <a:gd name="T5" fmla="*/ 3447 h 3630"/>
              <a:gd name="T6" fmla="*/ 13685 w 15612"/>
              <a:gd name="T7" fmla="*/ 2769 h 3630"/>
              <a:gd name="T8" fmla="*/ 0 w 15612"/>
              <a:gd name="T9" fmla="*/ 2769 h 3630"/>
              <a:gd name="T10" fmla="*/ 0 w 15612"/>
              <a:gd name="T11" fmla="*/ 848 h 3630"/>
              <a:gd name="T12" fmla="*/ 13685 w 15612"/>
              <a:gd name="T13" fmla="*/ 848 h 3630"/>
              <a:gd name="T14" fmla="*/ 13685 w 15612"/>
              <a:gd name="T15" fmla="*/ 178 h 3630"/>
              <a:gd name="T16" fmla="*/ 13939 w 15612"/>
              <a:gd name="T17" fmla="*/ 113 h 3630"/>
              <a:gd name="T18" fmla="*/ 15500 w 15612"/>
              <a:gd name="T19" fmla="*/ 1648 h 3630"/>
              <a:gd name="T20" fmla="*/ 15500 w 15612"/>
              <a:gd name="T21" fmla="*/ 1982 h 3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612" h="3630">
                <a:moveTo>
                  <a:pt x="15500" y="1982"/>
                </a:moveTo>
                <a:cubicBezTo>
                  <a:pt x="14971" y="2499"/>
                  <a:pt x="14444" y="3019"/>
                  <a:pt x="13915" y="3536"/>
                </a:cubicBezTo>
                <a:cubicBezTo>
                  <a:pt x="13830" y="3601"/>
                  <a:pt x="13702" y="3630"/>
                  <a:pt x="13685" y="3447"/>
                </a:cubicBezTo>
                <a:lnTo>
                  <a:pt x="13685" y="2769"/>
                </a:lnTo>
                <a:lnTo>
                  <a:pt x="0" y="2769"/>
                </a:lnTo>
                <a:lnTo>
                  <a:pt x="0" y="848"/>
                </a:lnTo>
                <a:lnTo>
                  <a:pt x="13685" y="848"/>
                </a:lnTo>
                <a:lnTo>
                  <a:pt x="13685" y="178"/>
                </a:lnTo>
                <a:cubicBezTo>
                  <a:pt x="13704" y="0"/>
                  <a:pt x="13849" y="27"/>
                  <a:pt x="13939" y="113"/>
                </a:cubicBezTo>
                <a:cubicBezTo>
                  <a:pt x="14460" y="624"/>
                  <a:pt x="14978" y="1138"/>
                  <a:pt x="15500" y="1648"/>
                </a:cubicBezTo>
                <a:cubicBezTo>
                  <a:pt x="15600" y="1755"/>
                  <a:pt x="15612" y="1882"/>
                  <a:pt x="15500" y="1982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Freeform 11"/>
          <p:cNvSpPr>
            <a:spLocks/>
          </p:cNvSpPr>
          <p:nvPr/>
        </p:nvSpPr>
        <p:spPr bwMode="auto">
          <a:xfrm>
            <a:off x="2986879" y="2919562"/>
            <a:ext cx="1874069" cy="1575823"/>
          </a:xfrm>
          <a:custGeom>
            <a:avLst/>
            <a:gdLst>
              <a:gd name="T0" fmla="*/ 2677 w 2677"/>
              <a:gd name="T1" fmla="*/ 0 h 2943"/>
              <a:gd name="T2" fmla="*/ 1799 w 2677"/>
              <a:gd name="T3" fmla="*/ 2943 h 2943"/>
              <a:gd name="T4" fmla="*/ 0 w 2677"/>
              <a:gd name="T5" fmla="*/ 2943 h 2943"/>
              <a:gd name="T6" fmla="*/ 878 w 2677"/>
              <a:gd name="T7" fmla="*/ 0 h 2943"/>
              <a:gd name="T8" fmla="*/ 2677 w 2677"/>
              <a:gd name="T9" fmla="*/ 0 h 2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77" h="2943">
                <a:moveTo>
                  <a:pt x="2677" y="0"/>
                </a:moveTo>
                <a:lnTo>
                  <a:pt x="1799" y="2943"/>
                </a:lnTo>
                <a:lnTo>
                  <a:pt x="0" y="2943"/>
                </a:lnTo>
                <a:lnTo>
                  <a:pt x="878" y="0"/>
                </a:lnTo>
                <a:lnTo>
                  <a:pt x="267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12"/>
          <p:cNvSpPr>
            <a:spLocks/>
          </p:cNvSpPr>
          <p:nvPr/>
        </p:nvSpPr>
        <p:spPr bwMode="auto">
          <a:xfrm>
            <a:off x="4709492" y="2919562"/>
            <a:ext cx="1874069" cy="1575823"/>
          </a:xfrm>
          <a:custGeom>
            <a:avLst/>
            <a:gdLst>
              <a:gd name="T0" fmla="*/ 2677 w 2677"/>
              <a:gd name="T1" fmla="*/ 0 h 2943"/>
              <a:gd name="T2" fmla="*/ 1799 w 2677"/>
              <a:gd name="T3" fmla="*/ 2943 h 2943"/>
              <a:gd name="T4" fmla="*/ 0 w 2677"/>
              <a:gd name="T5" fmla="*/ 2943 h 2943"/>
              <a:gd name="T6" fmla="*/ 878 w 2677"/>
              <a:gd name="T7" fmla="*/ 0 h 2943"/>
              <a:gd name="T8" fmla="*/ 2677 w 2677"/>
              <a:gd name="T9" fmla="*/ 0 h 2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77" h="2943">
                <a:moveTo>
                  <a:pt x="2677" y="0"/>
                </a:moveTo>
                <a:lnTo>
                  <a:pt x="1799" y="2943"/>
                </a:lnTo>
                <a:lnTo>
                  <a:pt x="0" y="2943"/>
                </a:lnTo>
                <a:lnTo>
                  <a:pt x="878" y="0"/>
                </a:lnTo>
                <a:lnTo>
                  <a:pt x="267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13"/>
          <p:cNvSpPr>
            <a:spLocks/>
          </p:cNvSpPr>
          <p:nvPr/>
        </p:nvSpPr>
        <p:spPr bwMode="auto">
          <a:xfrm>
            <a:off x="6432105" y="2919562"/>
            <a:ext cx="1875599" cy="1575823"/>
          </a:xfrm>
          <a:custGeom>
            <a:avLst/>
            <a:gdLst>
              <a:gd name="T0" fmla="*/ 2677 w 2677"/>
              <a:gd name="T1" fmla="*/ 0 h 2943"/>
              <a:gd name="T2" fmla="*/ 1799 w 2677"/>
              <a:gd name="T3" fmla="*/ 2943 h 2943"/>
              <a:gd name="T4" fmla="*/ 0 w 2677"/>
              <a:gd name="T5" fmla="*/ 2943 h 2943"/>
              <a:gd name="T6" fmla="*/ 878 w 2677"/>
              <a:gd name="T7" fmla="*/ 0 h 2943"/>
              <a:gd name="T8" fmla="*/ 2677 w 2677"/>
              <a:gd name="T9" fmla="*/ 0 h 2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77" h="2943">
                <a:moveTo>
                  <a:pt x="2677" y="0"/>
                </a:moveTo>
                <a:lnTo>
                  <a:pt x="1799" y="2943"/>
                </a:lnTo>
                <a:lnTo>
                  <a:pt x="0" y="2943"/>
                </a:lnTo>
                <a:lnTo>
                  <a:pt x="878" y="0"/>
                </a:lnTo>
                <a:lnTo>
                  <a:pt x="267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14"/>
          <p:cNvSpPr>
            <a:spLocks/>
          </p:cNvSpPr>
          <p:nvPr/>
        </p:nvSpPr>
        <p:spPr bwMode="auto">
          <a:xfrm>
            <a:off x="8156248" y="2919562"/>
            <a:ext cx="1874069" cy="1575823"/>
          </a:xfrm>
          <a:custGeom>
            <a:avLst/>
            <a:gdLst>
              <a:gd name="T0" fmla="*/ 2678 w 2678"/>
              <a:gd name="T1" fmla="*/ 0 h 2943"/>
              <a:gd name="T2" fmla="*/ 1800 w 2678"/>
              <a:gd name="T3" fmla="*/ 2943 h 2943"/>
              <a:gd name="T4" fmla="*/ 0 w 2678"/>
              <a:gd name="T5" fmla="*/ 2943 h 2943"/>
              <a:gd name="T6" fmla="*/ 878 w 2678"/>
              <a:gd name="T7" fmla="*/ 0 h 2943"/>
              <a:gd name="T8" fmla="*/ 2678 w 2678"/>
              <a:gd name="T9" fmla="*/ 0 h 2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78" h="2943">
                <a:moveTo>
                  <a:pt x="2678" y="0"/>
                </a:moveTo>
                <a:lnTo>
                  <a:pt x="1800" y="2943"/>
                </a:lnTo>
                <a:lnTo>
                  <a:pt x="0" y="2943"/>
                </a:lnTo>
                <a:lnTo>
                  <a:pt x="878" y="0"/>
                </a:lnTo>
                <a:lnTo>
                  <a:pt x="267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15"/>
          <p:cNvSpPr>
            <a:spLocks/>
          </p:cNvSpPr>
          <p:nvPr/>
        </p:nvSpPr>
        <p:spPr bwMode="auto">
          <a:xfrm>
            <a:off x="1262735" y="2919562"/>
            <a:ext cx="1875599" cy="1575823"/>
          </a:xfrm>
          <a:custGeom>
            <a:avLst/>
            <a:gdLst>
              <a:gd name="T0" fmla="*/ 2678 w 2678"/>
              <a:gd name="T1" fmla="*/ 0 h 2943"/>
              <a:gd name="T2" fmla="*/ 1800 w 2678"/>
              <a:gd name="T3" fmla="*/ 2943 h 2943"/>
              <a:gd name="T4" fmla="*/ 0 w 2678"/>
              <a:gd name="T5" fmla="*/ 2943 h 2943"/>
              <a:gd name="T6" fmla="*/ 878 w 2678"/>
              <a:gd name="T7" fmla="*/ 0 h 2943"/>
              <a:gd name="T8" fmla="*/ 2678 w 2678"/>
              <a:gd name="T9" fmla="*/ 0 h 2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78" h="2943">
                <a:moveTo>
                  <a:pt x="2678" y="0"/>
                </a:moveTo>
                <a:lnTo>
                  <a:pt x="1800" y="2943"/>
                </a:lnTo>
                <a:lnTo>
                  <a:pt x="0" y="2943"/>
                </a:lnTo>
                <a:lnTo>
                  <a:pt x="878" y="0"/>
                </a:lnTo>
                <a:lnTo>
                  <a:pt x="267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等腰三角形 3"/>
          <p:cNvSpPr/>
          <p:nvPr/>
        </p:nvSpPr>
        <p:spPr bwMode="auto">
          <a:xfrm>
            <a:off x="2287839" y="2768395"/>
            <a:ext cx="353777" cy="107234"/>
          </a:xfrm>
          <a:prstGeom prst="triangl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66" name="等腰三角形 65"/>
          <p:cNvSpPr/>
          <p:nvPr/>
        </p:nvSpPr>
        <p:spPr bwMode="auto">
          <a:xfrm>
            <a:off x="5796128" y="2768395"/>
            <a:ext cx="353777" cy="107234"/>
          </a:xfrm>
          <a:prstGeom prst="triangl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67" name="等腰三角形 66"/>
          <p:cNvSpPr/>
          <p:nvPr/>
        </p:nvSpPr>
        <p:spPr bwMode="auto">
          <a:xfrm>
            <a:off x="9155579" y="2768395"/>
            <a:ext cx="353777" cy="107234"/>
          </a:xfrm>
          <a:prstGeom prst="triangl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68" name="等腰三角形 67"/>
          <p:cNvSpPr/>
          <p:nvPr/>
        </p:nvSpPr>
        <p:spPr bwMode="auto">
          <a:xfrm flipV="1">
            <a:off x="3493876" y="4540891"/>
            <a:ext cx="353777" cy="107234"/>
          </a:xfrm>
          <a:prstGeom prst="triangl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69" name="等腰三角形 68"/>
          <p:cNvSpPr/>
          <p:nvPr/>
        </p:nvSpPr>
        <p:spPr bwMode="auto">
          <a:xfrm flipV="1">
            <a:off x="6922205" y="4540891"/>
            <a:ext cx="353777" cy="107234"/>
          </a:xfrm>
          <a:prstGeom prst="triangl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703932" y="288367"/>
            <a:ext cx="3648894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总体思路</a:t>
            </a:r>
          </a:p>
        </p:txBody>
      </p:sp>
      <p:sp>
        <p:nvSpPr>
          <p:cNvPr id="13" name="TextBox 32"/>
          <p:cNvSpPr txBox="1"/>
          <p:nvPr/>
        </p:nvSpPr>
        <p:spPr>
          <a:xfrm>
            <a:off x="1825962" y="5205688"/>
            <a:ext cx="3689604" cy="1077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600"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即：</a:t>
            </a:r>
            <a:r>
              <a:rPr lang="zh-CN" altLang="zh-CN" dirty="0">
                <a:solidFill>
                  <a:schemeClr val="accent1"/>
                </a:solidFill>
              </a:rPr>
              <a:t>“一统领”，以全面从严治党统领全局；“一中心”，突出做强做优做大中心任务；“两重点”，以创客引领激发活力、以提质增效塑造品质；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52" name="TextBox 19"/>
          <p:cNvSpPr txBox="1"/>
          <p:nvPr/>
        </p:nvSpPr>
        <p:spPr>
          <a:xfrm>
            <a:off x="1529823" y="1468977"/>
            <a:ext cx="1869807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1800" dirty="0">
                <a:solidFill>
                  <a:schemeClr val="accent1"/>
                </a:solidFill>
              </a:rPr>
              <a:t>贯彻上级精神</a:t>
            </a:r>
          </a:p>
        </p:txBody>
      </p:sp>
      <p:sp>
        <p:nvSpPr>
          <p:cNvPr id="53" name="TextBox 20"/>
          <p:cNvSpPr txBox="1"/>
          <p:nvPr/>
        </p:nvSpPr>
        <p:spPr>
          <a:xfrm>
            <a:off x="1224790" y="1788835"/>
            <a:ext cx="2482465" cy="830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600">
                <a:latin typeface="+mj-ea"/>
                <a:ea typeface="+mj-ea"/>
              </a:defRPr>
            </a:lvl1pPr>
          </a:lstStyle>
          <a:p>
            <a:r>
              <a:rPr lang="zh-CN" altLang="zh-CN" dirty="0"/>
              <a:t>深入贯彻落实党的十八届六中全会、</a:t>
            </a:r>
            <a:r>
              <a:rPr lang="zh-CN" altLang="en-US" dirty="0"/>
              <a:t>省公司</a:t>
            </a:r>
            <a:r>
              <a:rPr lang="zh-CN" altLang="zh-CN" dirty="0"/>
              <a:t>工作会议精神</a:t>
            </a:r>
            <a:r>
              <a:rPr lang="zh-CN" altLang="en-US" dirty="0"/>
              <a:t>。</a:t>
            </a:r>
          </a:p>
        </p:txBody>
      </p:sp>
      <p:sp>
        <p:nvSpPr>
          <p:cNvPr id="54" name="TextBox 19"/>
          <p:cNvSpPr txBox="1"/>
          <p:nvPr/>
        </p:nvSpPr>
        <p:spPr>
          <a:xfrm>
            <a:off x="2192567" y="4850345"/>
            <a:ext cx="2897833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1800" dirty="0"/>
              <a:t>贯彻“</a:t>
            </a:r>
            <a:r>
              <a:rPr lang="en-US" altLang="zh-CN" sz="1800" dirty="0"/>
              <a:t>112</a:t>
            </a:r>
            <a:r>
              <a:rPr lang="zh-CN" altLang="en-US" sz="1800" dirty="0"/>
              <a:t>”工作要求</a:t>
            </a:r>
          </a:p>
        </p:txBody>
      </p:sp>
      <p:sp>
        <p:nvSpPr>
          <p:cNvPr id="55" name="TextBox 19"/>
          <p:cNvSpPr txBox="1"/>
          <p:nvPr/>
        </p:nvSpPr>
        <p:spPr>
          <a:xfrm rot="21566616">
            <a:off x="4493091" y="1486899"/>
            <a:ext cx="3225402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</a:rPr>
              <a:t>遵循公司十三五规划总体布局</a:t>
            </a:r>
          </a:p>
        </p:txBody>
      </p:sp>
      <p:sp>
        <p:nvSpPr>
          <p:cNvPr id="56" name="TextBox 20"/>
          <p:cNvSpPr txBox="1"/>
          <p:nvPr/>
        </p:nvSpPr>
        <p:spPr>
          <a:xfrm>
            <a:off x="4512129" y="1788835"/>
            <a:ext cx="3323046" cy="830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600"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沿着市公司</a:t>
            </a:r>
            <a:r>
              <a:rPr lang="zh-CN" altLang="zh-CN" dirty="0">
                <a:solidFill>
                  <a:schemeClr val="accent1"/>
                </a:solidFill>
              </a:rPr>
              <a:t>“十三五”规划总体布局，加快发展，提质增效，做强做优做大</a:t>
            </a:r>
            <a:r>
              <a:rPr lang="zh-CN" altLang="en-US" dirty="0">
                <a:solidFill>
                  <a:schemeClr val="accent1"/>
                </a:solidFill>
              </a:rPr>
              <a:t>公司业务</a:t>
            </a:r>
            <a:r>
              <a:rPr lang="zh-CN" altLang="zh-CN" dirty="0">
                <a:solidFill>
                  <a:schemeClr val="accent1"/>
                </a:solidFill>
              </a:rPr>
              <a:t>努力奋斗。</a:t>
            </a:r>
          </a:p>
        </p:txBody>
      </p:sp>
      <p:sp>
        <p:nvSpPr>
          <p:cNvPr id="57" name="TextBox 19"/>
          <p:cNvSpPr txBox="1"/>
          <p:nvPr/>
        </p:nvSpPr>
        <p:spPr>
          <a:xfrm rot="21562911">
            <a:off x="6085720" y="4839582"/>
            <a:ext cx="1997086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800"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精准管理</a:t>
            </a:r>
          </a:p>
        </p:txBody>
      </p:sp>
      <p:sp>
        <p:nvSpPr>
          <p:cNvPr id="58" name="TextBox 20"/>
          <p:cNvSpPr txBox="1"/>
          <p:nvPr/>
        </p:nvSpPr>
        <p:spPr>
          <a:xfrm>
            <a:off x="5845453" y="5169731"/>
            <a:ext cx="2615258" cy="830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600"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继续关注三大指标，实施准细化管理，促进提质增效，降低成本。</a:t>
            </a:r>
          </a:p>
        </p:txBody>
      </p:sp>
      <p:sp>
        <p:nvSpPr>
          <p:cNvPr id="59" name="TextBox 19"/>
          <p:cNvSpPr txBox="1"/>
          <p:nvPr/>
        </p:nvSpPr>
        <p:spPr>
          <a:xfrm rot="21538996">
            <a:off x="8569813" y="1470529"/>
            <a:ext cx="1548708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1800" dirty="0">
                <a:solidFill>
                  <a:schemeClr val="accent1"/>
                </a:solidFill>
              </a:rPr>
              <a:t>开拓创新</a:t>
            </a:r>
          </a:p>
        </p:txBody>
      </p:sp>
      <p:sp>
        <p:nvSpPr>
          <p:cNvPr id="60" name="TextBox 20"/>
          <p:cNvSpPr txBox="1"/>
          <p:nvPr/>
        </p:nvSpPr>
        <p:spPr>
          <a:xfrm>
            <a:off x="8237911" y="1776605"/>
            <a:ext cx="2488705" cy="830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600"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坚持创新引领，在管理层面、技术层面推动创新精神的氛围。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882722" y="3350922"/>
            <a:ext cx="620149" cy="622221"/>
            <a:chOff x="3176143" y="1856773"/>
            <a:chExt cx="474663" cy="476250"/>
          </a:xfrm>
        </p:grpSpPr>
        <p:sp>
          <p:nvSpPr>
            <p:cNvPr id="24" name="Oval 13"/>
            <p:cNvSpPr>
              <a:spLocks noChangeArrowheads="1"/>
            </p:cNvSpPr>
            <p:nvPr/>
          </p:nvSpPr>
          <p:spPr bwMode="auto">
            <a:xfrm>
              <a:off x="3176143" y="1856773"/>
              <a:ext cx="474663" cy="476250"/>
            </a:xfrm>
            <a:prstGeom prst="ellipse">
              <a:avLst/>
            </a:prstGeom>
            <a:solidFill>
              <a:schemeClr val="bg2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solidFill>
                  <a:schemeClr val="accent2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228631" y="1900597"/>
              <a:ext cx="358466" cy="4004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chemeClr val="accent2"/>
                  </a:solidFill>
                  <a:latin typeface="Lifeline JL" panose="00000400000000000000" pitchFamily="2" charset="0"/>
                  <a:ea typeface="+mj-ea"/>
                </a:defRPr>
              </a:lvl1pPr>
            </a:lstStyle>
            <a:p>
              <a:pPr algn="ctr"/>
              <a:r>
                <a:rPr lang="en-US" altLang="zh-CN" sz="2800" dirty="0"/>
                <a:t>01</a:t>
              </a:r>
              <a:endParaRPr lang="zh-CN" altLang="en-US" sz="2800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597289" y="3350922"/>
            <a:ext cx="620149" cy="622221"/>
            <a:chOff x="3176143" y="3871311"/>
            <a:chExt cx="474663" cy="476250"/>
          </a:xfrm>
        </p:grpSpPr>
        <p:sp>
          <p:nvSpPr>
            <p:cNvPr id="27" name="Oval 16"/>
            <p:cNvSpPr>
              <a:spLocks noChangeArrowheads="1"/>
            </p:cNvSpPr>
            <p:nvPr/>
          </p:nvSpPr>
          <p:spPr bwMode="auto">
            <a:xfrm>
              <a:off x="3176143" y="3871311"/>
              <a:ext cx="474663" cy="476250"/>
            </a:xfrm>
            <a:prstGeom prst="ellipse">
              <a:avLst/>
            </a:prstGeom>
            <a:solidFill>
              <a:schemeClr val="bg2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184026" y="3914072"/>
              <a:ext cx="443113" cy="4004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chemeClr val="accent2"/>
                  </a:solidFill>
                  <a:latin typeface="Lifeline JL" panose="00000400000000000000" pitchFamily="2" charset="0"/>
                  <a:ea typeface="+mj-ea"/>
                </a:defRPr>
              </a:lvl1pPr>
            </a:lstStyle>
            <a:p>
              <a:r>
                <a:rPr lang="en-US" altLang="zh-CN" sz="2800" dirty="0"/>
                <a:t>02</a:t>
              </a:r>
              <a:endParaRPr lang="zh-CN" altLang="en-US" sz="2800" dirty="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375502" y="3350922"/>
            <a:ext cx="620148" cy="622221"/>
            <a:chOff x="6571806" y="5871561"/>
            <a:chExt cx="474663" cy="476250"/>
          </a:xfrm>
        </p:grpSpPr>
        <p:sp>
          <p:nvSpPr>
            <p:cNvPr id="30" name="Oval 19"/>
            <p:cNvSpPr>
              <a:spLocks noChangeArrowheads="1"/>
            </p:cNvSpPr>
            <p:nvPr/>
          </p:nvSpPr>
          <p:spPr bwMode="auto">
            <a:xfrm>
              <a:off x="6571806" y="5871561"/>
              <a:ext cx="474663" cy="476250"/>
            </a:xfrm>
            <a:prstGeom prst="ellipse">
              <a:avLst/>
            </a:prstGeom>
            <a:solidFill>
              <a:schemeClr val="bg2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582319" y="5892997"/>
              <a:ext cx="445568" cy="4004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chemeClr val="accent2"/>
                  </a:solidFill>
                  <a:latin typeface="Lifeline JL" panose="00000400000000000000" pitchFamily="2" charset="0"/>
                  <a:ea typeface="+mj-ea"/>
                </a:defRPr>
              </a:lvl1pPr>
            </a:lstStyle>
            <a:p>
              <a:r>
                <a:rPr lang="en-US" altLang="zh-CN" sz="2800" dirty="0"/>
                <a:t>03</a:t>
              </a:r>
              <a:endParaRPr lang="zh-CN" altLang="en-US" sz="2800" dirty="0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078640" y="3350922"/>
            <a:ext cx="620149" cy="622221"/>
            <a:chOff x="7997381" y="1231298"/>
            <a:chExt cx="474663" cy="476250"/>
          </a:xfrm>
        </p:grpSpPr>
        <p:sp>
          <p:nvSpPr>
            <p:cNvPr id="33" name="Oval 22"/>
            <p:cNvSpPr>
              <a:spLocks noChangeArrowheads="1"/>
            </p:cNvSpPr>
            <p:nvPr/>
          </p:nvSpPr>
          <p:spPr bwMode="auto">
            <a:xfrm>
              <a:off x="7997381" y="1231298"/>
              <a:ext cx="474663" cy="476250"/>
            </a:xfrm>
            <a:prstGeom prst="ellipse">
              <a:avLst/>
            </a:prstGeom>
            <a:solidFill>
              <a:schemeClr val="bg2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001686" y="1239111"/>
              <a:ext cx="449247" cy="4004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chemeClr val="accent2"/>
                  </a:solidFill>
                  <a:latin typeface="Lifeline JL" panose="00000400000000000000" pitchFamily="2" charset="0"/>
                  <a:ea typeface="+mj-ea"/>
                </a:defRPr>
              </a:lvl1pPr>
            </a:lstStyle>
            <a:p>
              <a:r>
                <a:rPr lang="en-US" altLang="zh-CN" sz="2800" dirty="0"/>
                <a:t>04</a:t>
              </a:r>
              <a:endParaRPr lang="zh-CN" altLang="en-US" sz="2800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765162" y="3350922"/>
            <a:ext cx="620149" cy="622221"/>
            <a:chOff x="7997381" y="3463323"/>
            <a:chExt cx="474663" cy="476250"/>
          </a:xfrm>
        </p:grpSpPr>
        <p:sp>
          <p:nvSpPr>
            <p:cNvPr id="36" name="Oval 25"/>
            <p:cNvSpPr>
              <a:spLocks noChangeArrowheads="1"/>
            </p:cNvSpPr>
            <p:nvPr/>
          </p:nvSpPr>
          <p:spPr bwMode="auto">
            <a:xfrm>
              <a:off x="7997381" y="3463323"/>
              <a:ext cx="474663" cy="476250"/>
            </a:xfrm>
            <a:prstGeom prst="ellipse">
              <a:avLst/>
            </a:prstGeom>
            <a:solidFill>
              <a:schemeClr val="bg2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001686" y="3504639"/>
              <a:ext cx="443113" cy="4004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chemeClr val="accent2"/>
                  </a:solidFill>
                  <a:latin typeface="Lifeline JL" panose="00000400000000000000" pitchFamily="2" charset="0"/>
                  <a:ea typeface="+mj-ea"/>
                </a:defRPr>
              </a:lvl1pPr>
            </a:lstStyle>
            <a:p>
              <a:r>
                <a:rPr lang="en-US" altLang="zh-CN" sz="2800" dirty="0"/>
                <a:t>05</a:t>
              </a:r>
              <a:endParaRPr lang="zh-CN" altLang="en-US" sz="2800" dirty="0"/>
            </a:p>
          </p:txBody>
        </p:sp>
      </p:grpSp>
      <p:sp>
        <p:nvSpPr>
          <p:cNvPr id="62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64" name="直接连接符 63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964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4705">
        <p14:doors dir="vert"/>
      </p:transition>
    </mc:Choice>
    <mc:Fallback xmlns="">
      <p:transition spd="slow" advTm="14705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 6"/>
          <p:cNvSpPr>
            <a:spLocks/>
          </p:cNvSpPr>
          <p:nvPr/>
        </p:nvSpPr>
        <p:spPr bwMode="auto">
          <a:xfrm>
            <a:off x="484331" y="2401859"/>
            <a:ext cx="1959767" cy="868791"/>
          </a:xfrm>
          <a:custGeom>
            <a:avLst/>
            <a:gdLst>
              <a:gd name="T0" fmla="*/ 541 w 3043"/>
              <a:gd name="T1" fmla="*/ 166 h 935"/>
              <a:gd name="T2" fmla="*/ 2502 w 3043"/>
              <a:gd name="T3" fmla="*/ 166 h 935"/>
              <a:gd name="T4" fmla="*/ 2502 w 3043"/>
              <a:gd name="T5" fmla="*/ 769 h 935"/>
              <a:gd name="T6" fmla="*/ 541 w 3043"/>
              <a:gd name="T7" fmla="*/ 769 h 935"/>
              <a:gd name="T8" fmla="*/ 541 w 3043"/>
              <a:gd name="T9" fmla="*/ 166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3" h="935">
                <a:moveTo>
                  <a:pt x="541" y="166"/>
                </a:moveTo>
                <a:cubicBezTo>
                  <a:pt x="1082" y="0"/>
                  <a:pt x="1960" y="0"/>
                  <a:pt x="2502" y="166"/>
                </a:cubicBezTo>
                <a:cubicBezTo>
                  <a:pt x="3043" y="333"/>
                  <a:pt x="3043" y="603"/>
                  <a:pt x="2502" y="769"/>
                </a:cubicBezTo>
                <a:cubicBezTo>
                  <a:pt x="1960" y="935"/>
                  <a:pt x="1082" y="935"/>
                  <a:pt x="541" y="769"/>
                </a:cubicBezTo>
                <a:cubicBezTo>
                  <a:pt x="0" y="603"/>
                  <a:pt x="0" y="333"/>
                  <a:pt x="541" y="16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17463" cap="flat">
            <a:noFill/>
            <a:prstDash val="solid"/>
            <a:miter lim="800000"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39"/>
          <p:cNvSpPr>
            <a:spLocks/>
          </p:cNvSpPr>
          <p:nvPr/>
        </p:nvSpPr>
        <p:spPr bwMode="auto">
          <a:xfrm>
            <a:off x="1623197" y="2965512"/>
            <a:ext cx="4050773" cy="2390464"/>
          </a:xfrm>
          <a:custGeom>
            <a:avLst/>
            <a:gdLst>
              <a:gd name="T0" fmla="*/ 5133 w 5133"/>
              <a:gd name="T1" fmla="*/ 0 h 3021"/>
              <a:gd name="T2" fmla="*/ 0 w 5133"/>
              <a:gd name="T3" fmla="*/ 3021 h 302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133" h="3021">
                <a:moveTo>
                  <a:pt x="5133" y="0"/>
                </a:moveTo>
                <a:cubicBezTo>
                  <a:pt x="5017" y="1641"/>
                  <a:pt x="2781" y="2958"/>
                  <a:pt x="0" y="3021"/>
                </a:cubicBezTo>
              </a:path>
            </a:pathLst>
          </a:custGeom>
          <a:noFill/>
          <a:ln w="9525" cap="flat">
            <a:solidFill>
              <a:schemeClr val="accent1">
                <a:lumMod val="40000"/>
                <a:lumOff val="6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0"/>
          <p:cNvSpPr>
            <a:spLocks/>
          </p:cNvSpPr>
          <p:nvPr/>
        </p:nvSpPr>
        <p:spPr bwMode="auto">
          <a:xfrm>
            <a:off x="7969197" y="1786152"/>
            <a:ext cx="303174" cy="2060307"/>
          </a:xfrm>
          <a:custGeom>
            <a:avLst/>
            <a:gdLst>
              <a:gd name="T0" fmla="*/ 0 w 385"/>
              <a:gd name="T1" fmla="*/ 0 h 2602"/>
              <a:gd name="T2" fmla="*/ 385 w 385"/>
              <a:gd name="T3" fmla="*/ 1328 h 2602"/>
              <a:gd name="T4" fmla="*/ 33 w 385"/>
              <a:gd name="T5" fmla="*/ 2602 h 2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5" h="2602">
                <a:moveTo>
                  <a:pt x="0" y="0"/>
                </a:moveTo>
                <a:cubicBezTo>
                  <a:pt x="246" y="396"/>
                  <a:pt x="385" y="848"/>
                  <a:pt x="385" y="1328"/>
                </a:cubicBezTo>
                <a:cubicBezTo>
                  <a:pt x="385" y="1787"/>
                  <a:pt x="258" y="2219"/>
                  <a:pt x="33" y="2602"/>
                </a:cubicBezTo>
              </a:path>
            </a:pathLst>
          </a:custGeom>
          <a:noFill/>
          <a:ln w="9525" cap="flat">
            <a:solidFill>
              <a:schemeClr val="accent1">
                <a:lumMod val="40000"/>
                <a:lumOff val="6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708269" y="333873"/>
            <a:ext cx="3648894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4.1 2017</a:t>
            </a:r>
            <a:r>
              <a:rPr lang="zh-CN" altLang="en-US" dirty="0">
                <a:solidFill>
                  <a:schemeClr val="accent1"/>
                </a:solidFill>
              </a:rPr>
              <a:t>年总体目标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7731102" y="1268694"/>
            <a:ext cx="444442" cy="492062"/>
            <a:chOff x="7392987" y="1268413"/>
            <a:chExt cx="444500" cy="492126"/>
          </a:xfrm>
          <a:solidFill>
            <a:schemeClr val="accent3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589837" y="1268413"/>
              <a:ext cx="247650" cy="192088"/>
            </a:xfrm>
            <a:custGeom>
              <a:avLst/>
              <a:gdLst>
                <a:gd name="T0" fmla="*/ 312 w 312"/>
                <a:gd name="T1" fmla="*/ 30 h 243"/>
                <a:gd name="T2" fmla="*/ 118 w 312"/>
                <a:gd name="T3" fmla="*/ 0 h 243"/>
                <a:gd name="T4" fmla="*/ 0 w 312"/>
                <a:gd name="T5" fmla="*/ 30 h 243"/>
                <a:gd name="T6" fmla="*/ 0 w 312"/>
                <a:gd name="T7" fmla="*/ 243 h 243"/>
                <a:gd name="T8" fmla="*/ 120 w 312"/>
                <a:gd name="T9" fmla="*/ 213 h 243"/>
                <a:gd name="T10" fmla="*/ 312 w 312"/>
                <a:gd name="T11" fmla="*/ 243 h 243"/>
                <a:gd name="T12" fmla="*/ 216 w 312"/>
                <a:gd name="T13" fmla="*/ 120 h 243"/>
                <a:gd name="T14" fmla="*/ 312 w 312"/>
                <a:gd name="T15" fmla="*/ 3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2" h="243">
                  <a:moveTo>
                    <a:pt x="312" y="30"/>
                  </a:moveTo>
                  <a:cubicBezTo>
                    <a:pt x="243" y="8"/>
                    <a:pt x="183" y="0"/>
                    <a:pt x="118" y="0"/>
                  </a:cubicBezTo>
                  <a:cubicBezTo>
                    <a:pt x="79" y="0"/>
                    <a:pt x="40" y="13"/>
                    <a:pt x="0" y="30"/>
                  </a:cubicBezTo>
                  <a:cubicBezTo>
                    <a:pt x="0" y="101"/>
                    <a:pt x="0" y="172"/>
                    <a:pt x="0" y="243"/>
                  </a:cubicBezTo>
                  <a:cubicBezTo>
                    <a:pt x="43" y="226"/>
                    <a:pt x="80" y="213"/>
                    <a:pt x="120" y="213"/>
                  </a:cubicBezTo>
                  <a:cubicBezTo>
                    <a:pt x="184" y="213"/>
                    <a:pt x="248" y="223"/>
                    <a:pt x="312" y="243"/>
                  </a:cubicBezTo>
                  <a:cubicBezTo>
                    <a:pt x="281" y="203"/>
                    <a:pt x="248" y="155"/>
                    <a:pt x="216" y="120"/>
                  </a:cubicBezTo>
                  <a:cubicBezTo>
                    <a:pt x="249" y="85"/>
                    <a:pt x="273" y="62"/>
                    <a:pt x="312" y="3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7569200" y="1292226"/>
              <a:ext cx="15875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7392987" y="1593851"/>
              <a:ext cx="371475" cy="166688"/>
            </a:xfrm>
            <a:custGeom>
              <a:avLst/>
              <a:gdLst>
                <a:gd name="T0" fmla="*/ 279 w 469"/>
                <a:gd name="T1" fmla="*/ 105 h 209"/>
                <a:gd name="T2" fmla="*/ 234 w 469"/>
                <a:gd name="T3" fmla="*/ 125 h 209"/>
                <a:gd name="T4" fmla="*/ 189 w 469"/>
                <a:gd name="T5" fmla="*/ 105 h 209"/>
                <a:gd name="T6" fmla="*/ 217 w 469"/>
                <a:gd name="T7" fmla="*/ 86 h 209"/>
                <a:gd name="T8" fmla="*/ 217 w 469"/>
                <a:gd name="T9" fmla="*/ 103 h 209"/>
                <a:gd name="T10" fmla="*/ 224 w 469"/>
                <a:gd name="T11" fmla="*/ 111 h 209"/>
                <a:gd name="T12" fmla="*/ 243 w 469"/>
                <a:gd name="T13" fmla="*/ 111 h 209"/>
                <a:gd name="T14" fmla="*/ 250 w 469"/>
                <a:gd name="T15" fmla="*/ 103 h 209"/>
                <a:gd name="T16" fmla="*/ 250 w 469"/>
                <a:gd name="T17" fmla="*/ 86 h 209"/>
                <a:gd name="T18" fmla="*/ 279 w 469"/>
                <a:gd name="T19" fmla="*/ 105 h 209"/>
                <a:gd name="T20" fmla="*/ 234 w 469"/>
                <a:gd name="T21" fmla="*/ 163 h 209"/>
                <a:gd name="T22" fmla="*/ 105 w 469"/>
                <a:gd name="T23" fmla="*/ 105 h 209"/>
                <a:gd name="T24" fmla="*/ 217 w 469"/>
                <a:gd name="T25" fmla="*/ 48 h 209"/>
                <a:gd name="T26" fmla="*/ 217 w 469"/>
                <a:gd name="T27" fmla="*/ 63 h 209"/>
                <a:gd name="T28" fmla="*/ 138 w 469"/>
                <a:gd name="T29" fmla="*/ 105 h 209"/>
                <a:gd name="T30" fmla="*/ 234 w 469"/>
                <a:gd name="T31" fmla="*/ 147 h 209"/>
                <a:gd name="T32" fmla="*/ 330 w 469"/>
                <a:gd name="T33" fmla="*/ 105 h 209"/>
                <a:gd name="T34" fmla="*/ 250 w 469"/>
                <a:gd name="T35" fmla="*/ 63 h 209"/>
                <a:gd name="T36" fmla="*/ 250 w 469"/>
                <a:gd name="T37" fmla="*/ 47 h 209"/>
                <a:gd name="T38" fmla="*/ 364 w 469"/>
                <a:gd name="T39" fmla="*/ 105 h 209"/>
                <a:gd name="T40" fmla="*/ 234 w 469"/>
                <a:gd name="T41" fmla="*/ 163 h 209"/>
                <a:gd name="T42" fmla="*/ 234 w 469"/>
                <a:gd name="T43" fmla="*/ 209 h 209"/>
                <a:gd name="T44" fmla="*/ 0 w 469"/>
                <a:gd name="T45" fmla="*/ 105 h 209"/>
                <a:gd name="T46" fmla="*/ 217 w 469"/>
                <a:gd name="T47" fmla="*/ 0 h 209"/>
                <a:gd name="T48" fmla="*/ 217 w 469"/>
                <a:gd name="T49" fmla="*/ 16 h 209"/>
                <a:gd name="T50" fmla="*/ 33 w 469"/>
                <a:gd name="T51" fmla="*/ 105 h 209"/>
                <a:gd name="T52" fmla="*/ 234 w 469"/>
                <a:gd name="T53" fmla="*/ 194 h 209"/>
                <a:gd name="T54" fmla="*/ 435 w 469"/>
                <a:gd name="T55" fmla="*/ 105 h 209"/>
                <a:gd name="T56" fmla="*/ 250 w 469"/>
                <a:gd name="T57" fmla="*/ 15 h 209"/>
                <a:gd name="T58" fmla="*/ 250 w 469"/>
                <a:gd name="T59" fmla="*/ 0 h 209"/>
                <a:gd name="T60" fmla="*/ 469 w 469"/>
                <a:gd name="T61" fmla="*/ 105 h 209"/>
                <a:gd name="T62" fmla="*/ 234 w 469"/>
                <a:gd name="T6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9" h="209">
                  <a:moveTo>
                    <a:pt x="279" y="105"/>
                  </a:moveTo>
                  <a:cubicBezTo>
                    <a:pt x="279" y="116"/>
                    <a:pt x="259" y="125"/>
                    <a:pt x="234" y="125"/>
                  </a:cubicBezTo>
                  <a:cubicBezTo>
                    <a:pt x="209" y="125"/>
                    <a:pt x="189" y="116"/>
                    <a:pt x="189" y="105"/>
                  </a:cubicBezTo>
                  <a:cubicBezTo>
                    <a:pt x="189" y="96"/>
                    <a:pt x="200" y="89"/>
                    <a:pt x="217" y="86"/>
                  </a:cubicBezTo>
                  <a:lnTo>
                    <a:pt x="217" y="103"/>
                  </a:lnTo>
                  <a:cubicBezTo>
                    <a:pt x="217" y="108"/>
                    <a:pt x="220" y="111"/>
                    <a:pt x="224" y="111"/>
                  </a:cubicBezTo>
                  <a:lnTo>
                    <a:pt x="243" y="111"/>
                  </a:lnTo>
                  <a:cubicBezTo>
                    <a:pt x="247" y="111"/>
                    <a:pt x="250" y="108"/>
                    <a:pt x="250" y="103"/>
                  </a:cubicBezTo>
                  <a:lnTo>
                    <a:pt x="250" y="86"/>
                  </a:lnTo>
                  <a:cubicBezTo>
                    <a:pt x="267" y="89"/>
                    <a:pt x="279" y="96"/>
                    <a:pt x="279" y="105"/>
                  </a:cubicBezTo>
                  <a:close/>
                  <a:moveTo>
                    <a:pt x="234" y="163"/>
                  </a:moveTo>
                  <a:cubicBezTo>
                    <a:pt x="163" y="163"/>
                    <a:pt x="105" y="137"/>
                    <a:pt x="105" y="105"/>
                  </a:cubicBezTo>
                  <a:cubicBezTo>
                    <a:pt x="105" y="76"/>
                    <a:pt x="153" y="51"/>
                    <a:pt x="217" y="48"/>
                  </a:cubicBezTo>
                  <a:lnTo>
                    <a:pt x="217" y="63"/>
                  </a:lnTo>
                  <a:cubicBezTo>
                    <a:pt x="172" y="66"/>
                    <a:pt x="138" y="84"/>
                    <a:pt x="138" y="105"/>
                  </a:cubicBezTo>
                  <a:cubicBezTo>
                    <a:pt x="138" y="128"/>
                    <a:pt x="181" y="147"/>
                    <a:pt x="234" y="147"/>
                  </a:cubicBezTo>
                  <a:cubicBezTo>
                    <a:pt x="287" y="147"/>
                    <a:pt x="330" y="128"/>
                    <a:pt x="330" y="105"/>
                  </a:cubicBezTo>
                  <a:cubicBezTo>
                    <a:pt x="330" y="84"/>
                    <a:pt x="295" y="66"/>
                    <a:pt x="250" y="63"/>
                  </a:cubicBezTo>
                  <a:lnTo>
                    <a:pt x="250" y="47"/>
                  </a:lnTo>
                  <a:cubicBezTo>
                    <a:pt x="314" y="51"/>
                    <a:pt x="364" y="75"/>
                    <a:pt x="364" y="105"/>
                  </a:cubicBezTo>
                  <a:cubicBezTo>
                    <a:pt x="364" y="137"/>
                    <a:pt x="306" y="163"/>
                    <a:pt x="234" y="163"/>
                  </a:cubicBezTo>
                  <a:close/>
                  <a:moveTo>
                    <a:pt x="234" y="209"/>
                  </a:moveTo>
                  <a:cubicBezTo>
                    <a:pt x="105" y="209"/>
                    <a:pt x="0" y="162"/>
                    <a:pt x="0" y="105"/>
                  </a:cubicBezTo>
                  <a:cubicBezTo>
                    <a:pt x="0" y="50"/>
                    <a:pt x="95" y="4"/>
                    <a:pt x="217" y="0"/>
                  </a:cubicBezTo>
                  <a:lnTo>
                    <a:pt x="217" y="16"/>
                  </a:lnTo>
                  <a:cubicBezTo>
                    <a:pt x="114" y="20"/>
                    <a:pt x="33" y="58"/>
                    <a:pt x="33" y="105"/>
                  </a:cubicBezTo>
                  <a:cubicBezTo>
                    <a:pt x="33" y="154"/>
                    <a:pt x="123" y="194"/>
                    <a:pt x="234" y="194"/>
                  </a:cubicBezTo>
                  <a:cubicBezTo>
                    <a:pt x="345" y="194"/>
                    <a:pt x="435" y="154"/>
                    <a:pt x="435" y="105"/>
                  </a:cubicBezTo>
                  <a:cubicBezTo>
                    <a:pt x="435" y="58"/>
                    <a:pt x="354" y="19"/>
                    <a:pt x="250" y="15"/>
                  </a:cubicBezTo>
                  <a:lnTo>
                    <a:pt x="250" y="0"/>
                  </a:lnTo>
                  <a:cubicBezTo>
                    <a:pt x="372" y="4"/>
                    <a:pt x="469" y="49"/>
                    <a:pt x="469" y="105"/>
                  </a:cubicBezTo>
                  <a:cubicBezTo>
                    <a:pt x="469" y="162"/>
                    <a:pt x="364" y="209"/>
                    <a:pt x="234" y="2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920021" y="2832179"/>
            <a:ext cx="3480934" cy="0"/>
          </a:xfrm>
          <a:prstGeom prst="line">
            <a:avLst/>
          </a:prstGeom>
          <a:noFill/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1837482" y="2968686"/>
            <a:ext cx="3033317" cy="1041264"/>
          </a:xfrm>
          <a:prstGeom prst="line">
            <a:avLst/>
          </a:prstGeom>
          <a:noFill/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1634308" y="3032178"/>
            <a:ext cx="1796816" cy="1849197"/>
          </a:xfrm>
          <a:prstGeom prst="line">
            <a:avLst/>
          </a:prstGeom>
          <a:noFill/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1440658" y="3049638"/>
            <a:ext cx="0" cy="1406342"/>
          </a:xfrm>
          <a:prstGeom prst="line">
            <a:avLst/>
          </a:prstGeom>
          <a:noFill/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7645" y="1379805"/>
            <a:ext cx="1250787" cy="1639675"/>
            <a:chOff x="1067784" y="1379538"/>
            <a:chExt cx="1250950" cy="1639888"/>
          </a:xfrm>
        </p:grpSpPr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1431321" y="1419226"/>
              <a:ext cx="47625" cy="14176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3"/>
            <p:cNvSpPr>
              <a:spLocks noEditPoints="1"/>
            </p:cNvSpPr>
            <p:nvPr/>
          </p:nvSpPr>
          <p:spPr bwMode="auto">
            <a:xfrm>
              <a:off x="1067784" y="2665413"/>
              <a:ext cx="777875" cy="354013"/>
            </a:xfrm>
            <a:custGeom>
              <a:avLst/>
              <a:gdLst>
                <a:gd name="T0" fmla="*/ 635 w 982"/>
                <a:gd name="T1" fmla="*/ 221 h 445"/>
                <a:gd name="T2" fmla="*/ 491 w 982"/>
                <a:gd name="T3" fmla="*/ 280 h 445"/>
                <a:gd name="T4" fmla="*/ 347 w 982"/>
                <a:gd name="T5" fmla="*/ 221 h 445"/>
                <a:gd name="T6" fmla="*/ 434 w 982"/>
                <a:gd name="T7" fmla="*/ 167 h 445"/>
                <a:gd name="T8" fmla="*/ 434 w 982"/>
                <a:gd name="T9" fmla="*/ 216 h 445"/>
                <a:gd name="T10" fmla="*/ 458 w 982"/>
                <a:gd name="T11" fmla="*/ 240 h 445"/>
                <a:gd name="T12" fmla="*/ 519 w 982"/>
                <a:gd name="T13" fmla="*/ 240 h 445"/>
                <a:gd name="T14" fmla="*/ 543 w 982"/>
                <a:gd name="T15" fmla="*/ 216 h 445"/>
                <a:gd name="T16" fmla="*/ 543 w 982"/>
                <a:gd name="T17" fmla="*/ 166 h 445"/>
                <a:gd name="T18" fmla="*/ 635 w 982"/>
                <a:gd name="T19" fmla="*/ 221 h 445"/>
                <a:gd name="T20" fmla="*/ 491 w 982"/>
                <a:gd name="T21" fmla="*/ 371 h 445"/>
                <a:gd name="T22" fmla="*/ 124 w 982"/>
                <a:gd name="T23" fmla="*/ 221 h 445"/>
                <a:gd name="T24" fmla="*/ 433 w 982"/>
                <a:gd name="T25" fmla="*/ 73 h 445"/>
                <a:gd name="T26" fmla="*/ 433 w 982"/>
                <a:gd name="T27" fmla="*/ 113 h 445"/>
                <a:gd name="T28" fmla="*/ 220 w 982"/>
                <a:gd name="T29" fmla="*/ 221 h 445"/>
                <a:gd name="T30" fmla="*/ 491 w 982"/>
                <a:gd name="T31" fmla="*/ 332 h 445"/>
                <a:gd name="T32" fmla="*/ 762 w 982"/>
                <a:gd name="T33" fmla="*/ 221 h 445"/>
                <a:gd name="T34" fmla="*/ 543 w 982"/>
                <a:gd name="T35" fmla="*/ 113 h 445"/>
                <a:gd name="T36" fmla="*/ 543 w 982"/>
                <a:gd name="T37" fmla="*/ 73 h 445"/>
                <a:gd name="T38" fmla="*/ 858 w 982"/>
                <a:gd name="T39" fmla="*/ 221 h 445"/>
                <a:gd name="T40" fmla="*/ 491 w 982"/>
                <a:gd name="T41" fmla="*/ 371 h 445"/>
                <a:gd name="T42" fmla="*/ 491 w 982"/>
                <a:gd name="T43" fmla="*/ 445 h 445"/>
                <a:gd name="T44" fmla="*/ 0 w 982"/>
                <a:gd name="T45" fmla="*/ 222 h 445"/>
                <a:gd name="T46" fmla="*/ 433 w 982"/>
                <a:gd name="T47" fmla="*/ 0 h 445"/>
                <a:gd name="T48" fmla="*/ 433 w 982"/>
                <a:gd name="T49" fmla="*/ 32 h 445"/>
                <a:gd name="T50" fmla="*/ 70 w 982"/>
                <a:gd name="T51" fmla="*/ 222 h 445"/>
                <a:gd name="T52" fmla="*/ 491 w 982"/>
                <a:gd name="T53" fmla="*/ 413 h 445"/>
                <a:gd name="T54" fmla="*/ 911 w 982"/>
                <a:gd name="T55" fmla="*/ 222 h 445"/>
                <a:gd name="T56" fmla="*/ 543 w 982"/>
                <a:gd name="T57" fmla="*/ 32 h 445"/>
                <a:gd name="T58" fmla="*/ 543 w 982"/>
                <a:gd name="T59" fmla="*/ 0 h 445"/>
                <a:gd name="T60" fmla="*/ 982 w 982"/>
                <a:gd name="T61" fmla="*/ 222 h 445"/>
                <a:gd name="T62" fmla="*/ 491 w 982"/>
                <a:gd name="T63" fmla="*/ 44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82" h="445">
                  <a:moveTo>
                    <a:pt x="635" y="221"/>
                  </a:moveTo>
                  <a:cubicBezTo>
                    <a:pt x="635" y="253"/>
                    <a:pt x="571" y="280"/>
                    <a:pt x="491" y="280"/>
                  </a:cubicBezTo>
                  <a:cubicBezTo>
                    <a:pt x="411" y="280"/>
                    <a:pt x="347" y="253"/>
                    <a:pt x="347" y="221"/>
                  </a:cubicBezTo>
                  <a:cubicBezTo>
                    <a:pt x="347" y="197"/>
                    <a:pt x="383" y="176"/>
                    <a:pt x="434" y="167"/>
                  </a:cubicBezTo>
                  <a:lnTo>
                    <a:pt x="434" y="216"/>
                  </a:lnTo>
                  <a:cubicBezTo>
                    <a:pt x="434" y="230"/>
                    <a:pt x="445" y="240"/>
                    <a:pt x="458" y="240"/>
                  </a:cubicBezTo>
                  <a:lnTo>
                    <a:pt x="519" y="240"/>
                  </a:lnTo>
                  <a:cubicBezTo>
                    <a:pt x="532" y="240"/>
                    <a:pt x="543" y="230"/>
                    <a:pt x="543" y="216"/>
                  </a:cubicBezTo>
                  <a:lnTo>
                    <a:pt x="543" y="166"/>
                  </a:lnTo>
                  <a:cubicBezTo>
                    <a:pt x="597" y="175"/>
                    <a:pt x="635" y="196"/>
                    <a:pt x="635" y="221"/>
                  </a:cubicBezTo>
                  <a:close/>
                  <a:moveTo>
                    <a:pt x="491" y="371"/>
                  </a:moveTo>
                  <a:cubicBezTo>
                    <a:pt x="289" y="371"/>
                    <a:pt x="124" y="304"/>
                    <a:pt x="124" y="221"/>
                  </a:cubicBezTo>
                  <a:cubicBezTo>
                    <a:pt x="124" y="147"/>
                    <a:pt x="258" y="85"/>
                    <a:pt x="433" y="73"/>
                  </a:cubicBezTo>
                  <a:lnTo>
                    <a:pt x="433" y="113"/>
                  </a:lnTo>
                  <a:cubicBezTo>
                    <a:pt x="311" y="124"/>
                    <a:pt x="220" y="168"/>
                    <a:pt x="220" y="221"/>
                  </a:cubicBezTo>
                  <a:cubicBezTo>
                    <a:pt x="220" y="282"/>
                    <a:pt x="341" y="332"/>
                    <a:pt x="491" y="332"/>
                  </a:cubicBezTo>
                  <a:cubicBezTo>
                    <a:pt x="640" y="332"/>
                    <a:pt x="762" y="282"/>
                    <a:pt x="762" y="221"/>
                  </a:cubicBezTo>
                  <a:cubicBezTo>
                    <a:pt x="762" y="167"/>
                    <a:pt x="668" y="123"/>
                    <a:pt x="543" y="113"/>
                  </a:cubicBezTo>
                  <a:lnTo>
                    <a:pt x="543" y="73"/>
                  </a:lnTo>
                  <a:cubicBezTo>
                    <a:pt x="721" y="83"/>
                    <a:pt x="858" y="146"/>
                    <a:pt x="858" y="221"/>
                  </a:cubicBezTo>
                  <a:cubicBezTo>
                    <a:pt x="858" y="304"/>
                    <a:pt x="693" y="371"/>
                    <a:pt x="491" y="371"/>
                  </a:cubicBezTo>
                  <a:close/>
                  <a:moveTo>
                    <a:pt x="491" y="445"/>
                  </a:moveTo>
                  <a:cubicBezTo>
                    <a:pt x="220" y="445"/>
                    <a:pt x="0" y="345"/>
                    <a:pt x="0" y="222"/>
                  </a:cubicBezTo>
                  <a:cubicBezTo>
                    <a:pt x="0" y="108"/>
                    <a:pt x="189" y="13"/>
                    <a:pt x="433" y="0"/>
                  </a:cubicBezTo>
                  <a:lnTo>
                    <a:pt x="433" y="32"/>
                  </a:lnTo>
                  <a:cubicBezTo>
                    <a:pt x="228" y="45"/>
                    <a:pt x="70" y="125"/>
                    <a:pt x="70" y="222"/>
                  </a:cubicBezTo>
                  <a:cubicBezTo>
                    <a:pt x="70" y="327"/>
                    <a:pt x="259" y="413"/>
                    <a:pt x="491" y="413"/>
                  </a:cubicBezTo>
                  <a:cubicBezTo>
                    <a:pt x="723" y="413"/>
                    <a:pt x="911" y="327"/>
                    <a:pt x="911" y="222"/>
                  </a:cubicBezTo>
                  <a:cubicBezTo>
                    <a:pt x="911" y="124"/>
                    <a:pt x="750" y="44"/>
                    <a:pt x="543" y="32"/>
                  </a:cubicBezTo>
                  <a:lnTo>
                    <a:pt x="543" y="0"/>
                  </a:lnTo>
                  <a:cubicBezTo>
                    <a:pt x="789" y="12"/>
                    <a:pt x="982" y="107"/>
                    <a:pt x="982" y="222"/>
                  </a:cubicBezTo>
                  <a:cubicBezTo>
                    <a:pt x="982" y="345"/>
                    <a:pt x="762" y="445"/>
                    <a:pt x="491" y="4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1502759" y="1379538"/>
              <a:ext cx="815975" cy="747713"/>
            </a:xfrm>
            <a:custGeom>
              <a:avLst/>
              <a:gdLst>
                <a:gd name="T0" fmla="*/ 0 w 1029"/>
                <a:gd name="T1" fmla="*/ 73 h 943"/>
                <a:gd name="T2" fmla="*/ 0 w 1029"/>
                <a:gd name="T3" fmla="*/ 826 h 943"/>
                <a:gd name="T4" fmla="*/ 406 w 1029"/>
                <a:gd name="T5" fmla="*/ 826 h 943"/>
                <a:gd name="T6" fmla="*/ 1029 w 1029"/>
                <a:gd name="T7" fmla="*/ 826 h 943"/>
                <a:gd name="T8" fmla="*/ 1029 w 1029"/>
                <a:gd name="T9" fmla="*/ 119 h 943"/>
                <a:gd name="T10" fmla="*/ 439 w 1029"/>
                <a:gd name="T11" fmla="*/ 93 h 943"/>
                <a:gd name="T12" fmla="*/ 0 w 1029"/>
                <a:gd name="T13" fmla="*/ 73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9" h="943">
                  <a:moveTo>
                    <a:pt x="0" y="73"/>
                  </a:moveTo>
                  <a:cubicBezTo>
                    <a:pt x="0" y="324"/>
                    <a:pt x="0" y="575"/>
                    <a:pt x="0" y="826"/>
                  </a:cubicBezTo>
                  <a:cubicBezTo>
                    <a:pt x="56" y="722"/>
                    <a:pt x="191" y="722"/>
                    <a:pt x="406" y="826"/>
                  </a:cubicBezTo>
                  <a:cubicBezTo>
                    <a:pt x="620" y="930"/>
                    <a:pt x="829" y="943"/>
                    <a:pt x="1029" y="826"/>
                  </a:cubicBezTo>
                  <a:cubicBezTo>
                    <a:pt x="1029" y="590"/>
                    <a:pt x="1029" y="355"/>
                    <a:pt x="1029" y="119"/>
                  </a:cubicBezTo>
                  <a:cubicBezTo>
                    <a:pt x="836" y="193"/>
                    <a:pt x="639" y="171"/>
                    <a:pt x="439" y="93"/>
                  </a:cubicBezTo>
                  <a:cubicBezTo>
                    <a:pt x="293" y="19"/>
                    <a:pt x="147" y="0"/>
                    <a:pt x="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140660" y="4482964"/>
            <a:ext cx="733329" cy="960312"/>
            <a:chOff x="801688" y="4483101"/>
            <a:chExt cx="733424" cy="960437"/>
          </a:xfrm>
          <a:solidFill>
            <a:schemeClr val="bg2"/>
          </a:solidFill>
        </p:grpSpPr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1014413" y="4506913"/>
              <a:ext cx="28575" cy="831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"/>
            <p:cNvSpPr>
              <a:spLocks noEditPoints="1"/>
            </p:cNvSpPr>
            <p:nvPr/>
          </p:nvSpPr>
          <p:spPr bwMode="auto">
            <a:xfrm>
              <a:off x="801688" y="5237163"/>
              <a:ext cx="455612" cy="206375"/>
            </a:xfrm>
            <a:custGeom>
              <a:avLst/>
              <a:gdLst>
                <a:gd name="T0" fmla="*/ 373 w 576"/>
                <a:gd name="T1" fmla="*/ 130 h 260"/>
                <a:gd name="T2" fmla="*/ 289 w 576"/>
                <a:gd name="T3" fmla="*/ 164 h 260"/>
                <a:gd name="T4" fmla="*/ 203 w 576"/>
                <a:gd name="T5" fmla="*/ 130 h 260"/>
                <a:gd name="T6" fmla="*/ 255 w 576"/>
                <a:gd name="T7" fmla="*/ 97 h 260"/>
                <a:gd name="T8" fmla="*/ 255 w 576"/>
                <a:gd name="T9" fmla="*/ 127 h 260"/>
                <a:gd name="T10" fmla="*/ 269 w 576"/>
                <a:gd name="T11" fmla="*/ 141 h 260"/>
                <a:gd name="T12" fmla="*/ 305 w 576"/>
                <a:gd name="T13" fmla="*/ 141 h 260"/>
                <a:gd name="T14" fmla="*/ 319 w 576"/>
                <a:gd name="T15" fmla="*/ 127 h 260"/>
                <a:gd name="T16" fmla="*/ 319 w 576"/>
                <a:gd name="T17" fmla="*/ 97 h 260"/>
                <a:gd name="T18" fmla="*/ 373 w 576"/>
                <a:gd name="T19" fmla="*/ 130 h 260"/>
                <a:gd name="T20" fmla="*/ 289 w 576"/>
                <a:gd name="T21" fmla="*/ 217 h 260"/>
                <a:gd name="T22" fmla="*/ 73 w 576"/>
                <a:gd name="T23" fmla="*/ 130 h 260"/>
                <a:gd name="T24" fmla="*/ 254 w 576"/>
                <a:gd name="T25" fmla="*/ 43 h 260"/>
                <a:gd name="T26" fmla="*/ 254 w 576"/>
                <a:gd name="T27" fmla="*/ 66 h 260"/>
                <a:gd name="T28" fmla="*/ 129 w 576"/>
                <a:gd name="T29" fmla="*/ 130 h 260"/>
                <a:gd name="T30" fmla="*/ 289 w 576"/>
                <a:gd name="T31" fmla="*/ 195 h 260"/>
                <a:gd name="T32" fmla="*/ 447 w 576"/>
                <a:gd name="T33" fmla="*/ 130 h 260"/>
                <a:gd name="T34" fmla="*/ 319 w 576"/>
                <a:gd name="T35" fmla="*/ 66 h 260"/>
                <a:gd name="T36" fmla="*/ 319 w 576"/>
                <a:gd name="T37" fmla="*/ 43 h 260"/>
                <a:gd name="T38" fmla="*/ 503 w 576"/>
                <a:gd name="T39" fmla="*/ 130 h 260"/>
                <a:gd name="T40" fmla="*/ 289 w 576"/>
                <a:gd name="T41" fmla="*/ 217 h 260"/>
                <a:gd name="T42" fmla="*/ 289 w 576"/>
                <a:gd name="T43" fmla="*/ 260 h 260"/>
                <a:gd name="T44" fmla="*/ 0 w 576"/>
                <a:gd name="T45" fmla="*/ 130 h 260"/>
                <a:gd name="T46" fmla="*/ 254 w 576"/>
                <a:gd name="T47" fmla="*/ 0 h 260"/>
                <a:gd name="T48" fmla="*/ 254 w 576"/>
                <a:gd name="T49" fmla="*/ 19 h 260"/>
                <a:gd name="T50" fmla="*/ 41 w 576"/>
                <a:gd name="T51" fmla="*/ 130 h 260"/>
                <a:gd name="T52" fmla="*/ 289 w 576"/>
                <a:gd name="T53" fmla="*/ 242 h 260"/>
                <a:gd name="T54" fmla="*/ 535 w 576"/>
                <a:gd name="T55" fmla="*/ 130 h 260"/>
                <a:gd name="T56" fmla="*/ 319 w 576"/>
                <a:gd name="T57" fmla="*/ 18 h 260"/>
                <a:gd name="T58" fmla="*/ 319 w 576"/>
                <a:gd name="T59" fmla="*/ 0 h 260"/>
                <a:gd name="T60" fmla="*/ 576 w 576"/>
                <a:gd name="T61" fmla="*/ 130 h 260"/>
                <a:gd name="T62" fmla="*/ 289 w 576"/>
                <a:gd name="T63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6" h="260">
                  <a:moveTo>
                    <a:pt x="373" y="130"/>
                  </a:moveTo>
                  <a:cubicBezTo>
                    <a:pt x="373" y="148"/>
                    <a:pt x="335" y="164"/>
                    <a:pt x="289" y="164"/>
                  </a:cubicBezTo>
                  <a:cubicBezTo>
                    <a:pt x="241" y="164"/>
                    <a:pt x="203" y="148"/>
                    <a:pt x="203" y="130"/>
                  </a:cubicBezTo>
                  <a:cubicBezTo>
                    <a:pt x="203" y="115"/>
                    <a:pt x="225" y="103"/>
                    <a:pt x="255" y="97"/>
                  </a:cubicBezTo>
                  <a:lnTo>
                    <a:pt x="255" y="127"/>
                  </a:lnTo>
                  <a:cubicBezTo>
                    <a:pt x="255" y="135"/>
                    <a:pt x="261" y="141"/>
                    <a:pt x="269" y="141"/>
                  </a:cubicBezTo>
                  <a:lnTo>
                    <a:pt x="305" y="141"/>
                  </a:lnTo>
                  <a:cubicBezTo>
                    <a:pt x="312" y="141"/>
                    <a:pt x="319" y="135"/>
                    <a:pt x="319" y="127"/>
                  </a:cubicBezTo>
                  <a:lnTo>
                    <a:pt x="319" y="97"/>
                  </a:lnTo>
                  <a:cubicBezTo>
                    <a:pt x="350" y="102"/>
                    <a:pt x="373" y="114"/>
                    <a:pt x="373" y="130"/>
                  </a:cubicBezTo>
                  <a:close/>
                  <a:moveTo>
                    <a:pt x="289" y="217"/>
                  </a:moveTo>
                  <a:cubicBezTo>
                    <a:pt x="170" y="217"/>
                    <a:pt x="73" y="177"/>
                    <a:pt x="73" y="130"/>
                  </a:cubicBezTo>
                  <a:cubicBezTo>
                    <a:pt x="73" y="86"/>
                    <a:pt x="152" y="50"/>
                    <a:pt x="254" y="43"/>
                  </a:cubicBezTo>
                  <a:lnTo>
                    <a:pt x="254" y="66"/>
                  </a:lnTo>
                  <a:cubicBezTo>
                    <a:pt x="183" y="73"/>
                    <a:pt x="129" y="98"/>
                    <a:pt x="129" y="130"/>
                  </a:cubicBezTo>
                  <a:cubicBezTo>
                    <a:pt x="129" y="165"/>
                    <a:pt x="200" y="195"/>
                    <a:pt x="289" y="195"/>
                  </a:cubicBezTo>
                  <a:cubicBezTo>
                    <a:pt x="376" y="195"/>
                    <a:pt x="447" y="165"/>
                    <a:pt x="447" y="130"/>
                  </a:cubicBezTo>
                  <a:cubicBezTo>
                    <a:pt x="447" y="98"/>
                    <a:pt x="392" y="72"/>
                    <a:pt x="319" y="66"/>
                  </a:cubicBezTo>
                  <a:lnTo>
                    <a:pt x="319" y="43"/>
                  </a:lnTo>
                  <a:cubicBezTo>
                    <a:pt x="422" y="49"/>
                    <a:pt x="503" y="85"/>
                    <a:pt x="503" y="130"/>
                  </a:cubicBezTo>
                  <a:cubicBezTo>
                    <a:pt x="503" y="177"/>
                    <a:pt x="406" y="217"/>
                    <a:pt x="289" y="217"/>
                  </a:cubicBezTo>
                  <a:close/>
                  <a:moveTo>
                    <a:pt x="289" y="260"/>
                  </a:moveTo>
                  <a:cubicBezTo>
                    <a:pt x="129" y="260"/>
                    <a:pt x="0" y="202"/>
                    <a:pt x="0" y="130"/>
                  </a:cubicBezTo>
                  <a:cubicBezTo>
                    <a:pt x="0" y="63"/>
                    <a:pt x="111" y="7"/>
                    <a:pt x="254" y="0"/>
                  </a:cubicBezTo>
                  <a:lnTo>
                    <a:pt x="254" y="19"/>
                  </a:lnTo>
                  <a:cubicBezTo>
                    <a:pt x="135" y="26"/>
                    <a:pt x="41" y="73"/>
                    <a:pt x="41" y="130"/>
                  </a:cubicBezTo>
                  <a:cubicBezTo>
                    <a:pt x="41" y="191"/>
                    <a:pt x="152" y="242"/>
                    <a:pt x="289" y="242"/>
                  </a:cubicBezTo>
                  <a:cubicBezTo>
                    <a:pt x="424" y="242"/>
                    <a:pt x="535" y="191"/>
                    <a:pt x="535" y="130"/>
                  </a:cubicBezTo>
                  <a:cubicBezTo>
                    <a:pt x="535" y="73"/>
                    <a:pt x="441" y="25"/>
                    <a:pt x="319" y="18"/>
                  </a:cubicBezTo>
                  <a:lnTo>
                    <a:pt x="319" y="0"/>
                  </a:lnTo>
                  <a:cubicBezTo>
                    <a:pt x="463" y="6"/>
                    <a:pt x="576" y="62"/>
                    <a:pt x="576" y="130"/>
                  </a:cubicBezTo>
                  <a:cubicBezTo>
                    <a:pt x="576" y="202"/>
                    <a:pt x="447" y="260"/>
                    <a:pt x="289" y="2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1057275" y="4483101"/>
              <a:ext cx="477837" cy="438150"/>
            </a:xfrm>
            <a:custGeom>
              <a:avLst/>
              <a:gdLst>
                <a:gd name="T0" fmla="*/ 0 w 603"/>
                <a:gd name="T1" fmla="*/ 42 h 553"/>
                <a:gd name="T2" fmla="*/ 0 w 603"/>
                <a:gd name="T3" fmla="*/ 484 h 553"/>
                <a:gd name="T4" fmla="*/ 237 w 603"/>
                <a:gd name="T5" fmla="*/ 484 h 553"/>
                <a:gd name="T6" fmla="*/ 603 w 603"/>
                <a:gd name="T7" fmla="*/ 484 h 553"/>
                <a:gd name="T8" fmla="*/ 603 w 603"/>
                <a:gd name="T9" fmla="*/ 70 h 553"/>
                <a:gd name="T10" fmla="*/ 257 w 603"/>
                <a:gd name="T11" fmla="*/ 53 h 553"/>
                <a:gd name="T12" fmla="*/ 0 w 603"/>
                <a:gd name="T13" fmla="*/ 42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3" h="553">
                  <a:moveTo>
                    <a:pt x="0" y="42"/>
                  </a:moveTo>
                  <a:cubicBezTo>
                    <a:pt x="0" y="189"/>
                    <a:pt x="0" y="336"/>
                    <a:pt x="0" y="484"/>
                  </a:cubicBezTo>
                  <a:cubicBezTo>
                    <a:pt x="32" y="423"/>
                    <a:pt x="111" y="423"/>
                    <a:pt x="237" y="484"/>
                  </a:cubicBezTo>
                  <a:cubicBezTo>
                    <a:pt x="363" y="545"/>
                    <a:pt x="485" y="553"/>
                    <a:pt x="603" y="484"/>
                  </a:cubicBezTo>
                  <a:cubicBezTo>
                    <a:pt x="603" y="345"/>
                    <a:pt x="603" y="207"/>
                    <a:pt x="603" y="70"/>
                  </a:cubicBezTo>
                  <a:cubicBezTo>
                    <a:pt x="489" y="113"/>
                    <a:pt x="374" y="100"/>
                    <a:pt x="257" y="53"/>
                  </a:cubicBezTo>
                  <a:cubicBezTo>
                    <a:pt x="171" y="11"/>
                    <a:pt x="86" y="0"/>
                    <a:pt x="0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329537" y="4155982"/>
            <a:ext cx="731743" cy="960312"/>
            <a:chOff x="2990850" y="4156076"/>
            <a:chExt cx="731838" cy="960437"/>
          </a:xfrm>
          <a:solidFill>
            <a:schemeClr val="bg2"/>
          </a:solidFill>
        </p:grpSpPr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3203575" y="4181476"/>
              <a:ext cx="28575" cy="828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2990850" y="4910138"/>
              <a:ext cx="455612" cy="206375"/>
            </a:xfrm>
            <a:custGeom>
              <a:avLst/>
              <a:gdLst>
                <a:gd name="T0" fmla="*/ 372 w 576"/>
                <a:gd name="T1" fmla="*/ 129 h 260"/>
                <a:gd name="T2" fmla="*/ 288 w 576"/>
                <a:gd name="T3" fmla="*/ 164 h 260"/>
                <a:gd name="T4" fmla="*/ 203 w 576"/>
                <a:gd name="T5" fmla="*/ 129 h 260"/>
                <a:gd name="T6" fmla="*/ 255 w 576"/>
                <a:gd name="T7" fmla="*/ 97 h 260"/>
                <a:gd name="T8" fmla="*/ 255 w 576"/>
                <a:gd name="T9" fmla="*/ 126 h 260"/>
                <a:gd name="T10" fmla="*/ 269 w 576"/>
                <a:gd name="T11" fmla="*/ 141 h 260"/>
                <a:gd name="T12" fmla="*/ 304 w 576"/>
                <a:gd name="T13" fmla="*/ 141 h 260"/>
                <a:gd name="T14" fmla="*/ 319 w 576"/>
                <a:gd name="T15" fmla="*/ 126 h 260"/>
                <a:gd name="T16" fmla="*/ 319 w 576"/>
                <a:gd name="T17" fmla="*/ 97 h 260"/>
                <a:gd name="T18" fmla="*/ 372 w 576"/>
                <a:gd name="T19" fmla="*/ 129 h 260"/>
                <a:gd name="T20" fmla="*/ 288 w 576"/>
                <a:gd name="T21" fmla="*/ 217 h 260"/>
                <a:gd name="T22" fmla="*/ 72 w 576"/>
                <a:gd name="T23" fmla="*/ 129 h 260"/>
                <a:gd name="T24" fmla="*/ 254 w 576"/>
                <a:gd name="T25" fmla="*/ 42 h 260"/>
                <a:gd name="T26" fmla="*/ 254 w 576"/>
                <a:gd name="T27" fmla="*/ 66 h 260"/>
                <a:gd name="T28" fmla="*/ 129 w 576"/>
                <a:gd name="T29" fmla="*/ 129 h 260"/>
                <a:gd name="T30" fmla="*/ 288 w 576"/>
                <a:gd name="T31" fmla="*/ 194 h 260"/>
                <a:gd name="T32" fmla="*/ 446 w 576"/>
                <a:gd name="T33" fmla="*/ 129 h 260"/>
                <a:gd name="T34" fmla="*/ 319 w 576"/>
                <a:gd name="T35" fmla="*/ 66 h 260"/>
                <a:gd name="T36" fmla="*/ 319 w 576"/>
                <a:gd name="T37" fmla="*/ 42 h 260"/>
                <a:gd name="T38" fmla="*/ 503 w 576"/>
                <a:gd name="T39" fmla="*/ 129 h 260"/>
                <a:gd name="T40" fmla="*/ 288 w 576"/>
                <a:gd name="T41" fmla="*/ 217 h 260"/>
                <a:gd name="T42" fmla="*/ 288 w 576"/>
                <a:gd name="T43" fmla="*/ 260 h 260"/>
                <a:gd name="T44" fmla="*/ 0 w 576"/>
                <a:gd name="T45" fmla="*/ 129 h 260"/>
                <a:gd name="T46" fmla="*/ 254 w 576"/>
                <a:gd name="T47" fmla="*/ 0 h 260"/>
                <a:gd name="T48" fmla="*/ 254 w 576"/>
                <a:gd name="T49" fmla="*/ 19 h 260"/>
                <a:gd name="T50" fmla="*/ 41 w 576"/>
                <a:gd name="T51" fmla="*/ 129 h 260"/>
                <a:gd name="T52" fmla="*/ 288 w 576"/>
                <a:gd name="T53" fmla="*/ 242 h 260"/>
                <a:gd name="T54" fmla="*/ 534 w 576"/>
                <a:gd name="T55" fmla="*/ 129 h 260"/>
                <a:gd name="T56" fmla="*/ 319 w 576"/>
                <a:gd name="T57" fmla="*/ 18 h 260"/>
                <a:gd name="T58" fmla="*/ 319 w 576"/>
                <a:gd name="T59" fmla="*/ 0 h 260"/>
                <a:gd name="T60" fmla="*/ 576 w 576"/>
                <a:gd name="T61" fmla="*/ 129 h 260"/>
                <a:gd name="T62" fmla="*/ 288 w 576"/>
                <a:gd name="T63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6" h="260">
                  <a:moveTo>
                    <a:pt x="372" y="129"/>
                  </a:moveTo>
                  <a:cubicBezTo>
                    <a:pt x="372" y="148"/>
                    <a:pt x="335" y="164"/>
                    <a:pt x="288" y="164"/>
                  </a:cubicBezTo>
                  <a:cubicBezTo>
                    <a:pt x="241" y="164"/>
                    <a:pt x="203" y="148"/>
                    <a:pt x="203" y="129"/>
                  </a:cubicBezTo>
                  <a:cubicBezTo>
                    <a:pt x="203" y="115"/>
                    <a:pt x="224" y="103"/>
                    <a:pt x="255" y="97"/>
                  </a:cubicBezTo>
                  <a:lnTo>
                    <a:pt x="255" y="126"/>
                  </a:lnTo>
                  <a:cubicBezTo>
                    <a:pt x="255" y="134"/>
                    <a:pt x="261" y="141"/>
                    <a:pt x="269" y="141"/>
                  </a:cubicBezTo>
                  <a:lnTo>
                    <a:pt x="304" y="141"/>
                  </a:lnTo>
                  <a:cubicBezTo>
                    <a:pt x="312" y="141"/>
                    <a:pt x="319" y="134"/>
                    <a:pt x="319" y="126"/>
                  </a:cubicBezTo>
                  <a:lnTo>
                    <a:pt x="319" y="97"/>
                  </a:lnTo>
                  <a:cubicBezTo>
                    <a:pt x="350" y="102"/>
                    <a:pt x="372" y="114"/>
                    <a:pt x="372" y="129"/>
                  </a:cubicBezTo>
                  <a:close/>
                  <a:moveTo>
                    <a:pt x="288" y="217"/>
                  </a:moveTo>
                  <a:cubicBezTo>
                    <a:pt x="170" y="217"/>
                    <a:pt x="72" y="177"/>
                    <a:pt x="72" y="129"/>
                  </a:cubicBezTo>
                  <a:cubicBezTo>
                    <a:pt x="72" y="86"/>
                    <a:pt x="151" y="49"/>
                    <a:pt x="254" y="42"/>
                  </a:cubicBezTo>
                  <a:lnTo>
                    <a:pt x="254" y="66"/>
                  </a:lnTo>
                  <a:cubicBezTo>
                    <a:pt x="183" y="73"/>
                    <a:pt x="129" y="98"/>
                    <a:pt x="129" y="129"/>
                  </a:cubicBezTo>
                  <a:cubicBezTo>
                    <a:pt x="129" y="165"/>
                    <a:pt x="200" y="194"/>
                    <a:pt x="288" y="194"/>
                  </a:cubicBezTo>
                  <a:cubicBezTo>
                    <a:pt x="375" y="194"/>
                    <a:pt x="446" y="165"/>
                    <a:pt x="446" y="129"/>
                  </a:cubicBezTo>
                  <a:cubicBezTo>
                    <a:pt x="446" y="98"/>
                    <a:pt x="392" y="72"/>
                    <a:pt x="319" y="66"/>
                  </a:cubicBezTo>
                  <a:lnTo>
                    <a:pt x="319" y="42"/>
                  </a:lnTo>
                  <a:cubicBezTo>
                    <a:pt x="422" y="48"/>
                    <a:pt x="503" y="85"/>
                    <a:pt x="503" y="129"/>
                  </a:cubicBezTo>
                  <a:cubicBezTo>
                    <a:pt x="503" y="177"/>
                    <a:pt x="406" y="217"/>
                    <a:pt x="288" y="217"/>
                  </a:cubicBezTo>
                  <a:close/>
                  <a:moveTo>
                    <a:pt x="288" y="260"/>
                  </a:moveTo>
                  <a:cubicBezTo>
                    <a:pt x="129" y="260"/>
                    <a:pt x="0" y="201"/>
                    <a:pt x="0" y="129"/>
                  </a:cubicBezTo>
                  <a:cubicBezTo>
                    <a:pt x="0" y="63"/>
                    <a:pt x="111" y="7"/>
                    <a:pt x="254" y="0"/>
                  </a:cubicBezTo>
                  <a:lnTo>
                    <a:pt x="254" y="19"/>
                  </a:lnTo>
                  <a:cubicBezTo>
                    <a:pt x="134" y="26"/>
                    <a:pt x="41" y="73"/>
                    <a:pt x="41" y="129"/>
                  </a:cubicBezTo>
                  <a:cubicBezTo>
                    <a:pt x="41" y="191"/>
                    <a:pt x="151" y="242"/>
                    <a:pt x="288" y="242"/>
                  </a:cubicBezTo>
                  <a:cubicBezTo>
                    <a:pt x="424" y="242"/>
                    <a:pt x="534" y="191"/>
                    <a:pt x="534" y="129"/>
                  </a:cubicBezTo>
                  <a:cubicBezTo>
                    <a:pt x="534" y="73"/>
                    <a:pt x="440" y="25"/>
                    <a:pt x="319" y="18"/>
                  </a:cubicBezTo>
                  <a:lnTo>
                    <a:pt x="319" y="0"/>
                  </a:lnTo>
                  <a:cubicBezTo>
                    <a:pt x="462" y="6"/>
                    <a:pt x="576" y="61"/>
                    <a:pt x="576" y="129"/>
                  </a:cubicBezTo>
                  <a:cubicBezTo>
                    <a:pt x="576" y="201"/>
                    <a:pt x="446" y="260"/>
                    <a:pt x="288" y="2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3246438" y="4156076"/>
              <a:ext cx="476250" cy="439738"/>
            </a:xfrm>
            <a:custGeom>
              <a:avLst/>
              <a:gdLst>
                <a:gd name="T0" fmla="*/ 0 w 602"/>
                <a:gd name="T1" fmla="*/ 43 h 554"/>
                <a:gd name="T2" fmla="*/ 0 w 602"/>
                <a:gd name="T3" fmla="*/ 485 h 554"/>
                <a:gd name="T4" fmla="*/ 237 w 602"/>
                <a:gd name="T5" fmla="*/ 485 h 554"/>
                <a:gd name="T6" fmla="*/ 602 w 602"/>
                <a:gd name="T7" fmla="*/ 485 h 554"/>
                <a:gd name="T8" fmla="*/ 602 w 602"/>
                <a:gd name="T9" fmla="*/ 70 h 554"/>
                <a:gd name="T10" fmla="*/ 257 w 602"/>
                <a:gd name="T11" fmla="*/ 54 h 554"/>
                <a:gd name="T12" fmla="*/ 0 w 602"/>
                <a:gd name="T13" fmla="*/ 4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2" h="554">
                  <a:moveTo>
                    <a:pt x="0" y="43"/>
                  </a:moveTo>
                  <a:cubicBezTo>
                    <a:pt x="0" y="190"/>
                    <a:pt x="0" y="337"/>
                    <a:pt x="0" y="485"/>
                  </a:cubicBezTo>
                  <a:cubicBezTo>
                    <a:pt x="32" y="424"/>
                    <a:pt x="111" y="424"/>
                    <a:pt x="237" y="485"/>
                  </a:cubicBezTo>
                  <a:cubicBezTo>
                    <a:pt x="362" y="545"/>
                    <a:pt x="485" y="554"/>
                    <a:pt x="602" y="485"/>
                  </a:cubicBezTo>
                  <a:cubicBezTo>
                    <a:pt x="602" y="346"/>
                    <a:pt x="602" y="208"/>
                    <a:pt x="602" y="70"/>
                  </a:cubicBezTo>
                  <a:cubicBezTo>
                    <a:pt x="489" y="114"/>
                    <a:pt x="373" y="101"/>
                    <a:pt x="257" y="54"/>
                  </a:cubicBezTo>
                  <a:cubicBezTo>
                    <a:pt x="171" y="12"/>
                    <a:pt x="86" y="0"/>
                    <a:pt x="0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883497" y="3243288"/>
            <a:ext cx="733330" cy="961900"/>
            <a:chOff x="4545012" y="3243263"/>
            <a:chExt cx="733425" cy="962025"/>
          </a:xfrm>
          <a:solidFill>
            <a:schemeClr val="bg2"/>
          </a:solidFill>
        </p:grpSpPr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4757737" y="3268663"/>
              <a:ext cx="28575" cy="8302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2"/>
            <p:cNvSpPr>
              <a:spLocks noEditPoints="1"/>
            </p:cNvSpPr>
            <p:nvPr/>
          </p:nvSpPr>
          <p:spPr bwMode="auto">
            <a:xfrm>
              <a:off x="4545012" y="3998913"/>
              <a:ext cx="455612" cy="206375"/>
            </a:xfrm>
            <a:custGeom>
              <a:avLst/>
              <a:gdLst>
                <a:gd name="T0" fmla="*/ 373 w 576"/>
                <a:gd name="T1" fmla="*/ 129 h 260"/>
                <a:gd name="T2" fmla="*/ 289 w 576"/>
                <a:gd name="T3" fmla="*/ 164 h 260"/>
                <a:gd name="T4" fmla="*/ 203 w 576"/>
                <a:gd name="T5" fmla="*/ 129 h 260"/>
                <a:gd name="T6" fmla="*/ 255 w 576"/>
                <a:gd name="T7" fmla="*/ 97 h 260"/>
                <a:gd name="T8" fmla="*/ 255 w 576"/>
                <a:gd name="T9" fmla="*/ 126 h 260"/>
                <a:gd name="T10" fmla="*/ 269 w 576"/>
                <a:gd name="T11" fmla="*/ 141 h 260"/>
                <a:gd name="T12" fmla="*/ 305 w 576"/>
                <a:gd name="T13" fmla="*/ 141 h 260"/>
                <a:gd name="T14" fmla="*/ 319 w 576"/>
                <a:gd name="T15" fmla="*/ 126 h 260"/>
                <a:gd name="T16" fmla="*/ 319 w 576"/>
                <a:gd name="T17" fmla="*/ 97 h 260"/>
                <a:gd name="T18" fmla="*/ 373 w 576"/>
                <a:gd name="T19" fmla="*/ 129 h 260"/>
                <a:gd name="T20" fmla="*/ 289 w 576"/>
                <a:gd name="T21" fmla="*/ 217 h 260"/>
                <a:gd name="T22" fmla="*/ 73 w 576"/>
                <a:gd name="T23" fmla="*/ 129 h 260"/>
                <a:gd name="T24" fmla="*/ 254 w 576"/>
                <a:gd name="T25" fmla="*/ 42 h 260"/>
                <a:gd name="T26" fmla="*/ 254 w 576"/>
                <a:gd name="T27" fmla="*/ 66 h 260"/>
                <a:gd name="T28" fmla="*/ 130 w 576"/>
                <a:gd name="T29" fmla="*/ 129 h 260"/>
                <a:gd name="T30" fmla="*/ 289 w 576"/>
                <a:gd name="T31" fmla="*/ 194 h 260"/>
                <a:gd name="T32" fmla="*/ 447 w 576"/>
                <a:gd name="T33" fmla="*/ 129 h 260"/>
                <a:gd name="T34" fmla="*/ 319 w 576"/>
                <a:gd name="T35" fmla="*/ 66 h 260"/>
                <a:gd name="T36" fmla="*/ 319 w 576"/>
                <a:gd name="T37" fmla="*/ 42 h 260"/>
                <a:gd name="T38" fmla="*/ 503 w 576"/>
                <a:gd name="T39" fmla="*/ 129 h 260"/>
                <a:gd name="T40" fmla="*/ 289 w 576"/>
                <a:gd name="T41" fmla="*/ 217 h 260"/>
                <a:gd name="T42" fmla="*/ 289 w 576"/>
                <a:gd name="T43" fmla="*/ 260 h 260"/>
                <a:gd name="T44" fmla="*/ 0 w 576"/>
                <a:gd name="T45" fmla="*/ 129 h 260"/>
                <a:gd name="T46" fmla="*/ 254 w 576"/>
                <a:gd name="T47" fmla="*/ 0 h 260"/>
                <a:gd name="T48" fmla="*/ 254 w 576"/>
                <a:gd name="T49" fmla="*/ 19 h 260"/>
                <a:gd name="T50" fmla="*/ 41 w 576"/>
                <a:gd name="T51" fmla="*/ 129 h 260"/>
                <a:gd name="T52" fmla="*/ 289 w 576"/>
                <a:gd name="T53" fmla="*/ 242 h 260"/>
                <a:gd name="T54" fmla="*/ 535 w 576"/>
                <a:gd name="T55" fmla="*/ 129 h 260"/>
                <a:gd name="T56" fmla="*/ 319 w 576"/>
                <a:gd name="T57" fmla="*/ 18 h 260"/>
                <a:gd name="T58" fmla="*/ 319 w 576"/>
                <a:gd name="T59" fmla="*/ 0 h 260"/>
                <a:gd name="T60" fmla="*/ 576 w 576"/>
                <a:gd name="T61" fmla="*/ 129 h 260"/>
                <a:gd name="T62" fmla="*/ 289 w 576"/>
                <a:gd name="T63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6" h="260">
                  <a:moveTo>
                    <a:pt x="373" y="129"/>
                  </a:moveTo>
                  <a:cubicBezTo>
                    <a:pt x="373" y="148"/>
                    <a:pt x="335" y="164"/>
                    <a:pt x="289" y="164"/>
                  </a:cubicBezTo>
                  <a:cubicBezTo>
                    <a:pt x="241" y="164"/>
                    <a:pt x="203" y="148"/>
                    <a:pt x="203" y="129"/>
                  </a:cubicBezTo>
                  <a:cubicBezTo>
                    <a:pt x="203" y="115"/>
                    <a:pt x="225" y="103"/>
                    <a:pt x="255" y="97"/>
                  </a:cubicBezTo>
                  <a:lnTo>
                    <a:pt x="255" y="126"/>
                  </a:lnTo>
                  <a:cubicBezTo>
                    <a:pt x="255" y="134"/>
                    <a:pt x="261" y="141"/>
                    <a:pt x="269" y="141"/>
                  </a:cubicBezTo>
                  <a:lnTo>
                    <a:pt x="305" y="141"/>
                  </a:lnTo>
                  <a:cubicBezTo>
                    <a:pt x="312" y="141"/>
                    <a:pt x="319" y="134"/>
                    <a:pt x="319" y="126"/>
                  </a:cubicBezTo>
                  <a:lnTo>
                    <a:pt x="319" y="97"/>
                  </a:lnTo>
                  <a:cubicBezTo>
                    <a:pt x="350" y="102"/>
                    <a:pt x="373" y="114"/>
                    <a:pt x="373" y="129"/>
                  </a:cubicBezTo>
                  <a:close/>
                  <a:moveTo>
                    <a:pt x="289" y="217"/>
                  </a:moveTo>
                  <a:cubicBezTo>
                    <a:pt x="170" y="217"/>
                    <a:pt x="73" y="177"/>
                    <a:pt x="73" y="129"/>
                  </a:cubicBezTo>
                  <a:cubicBezTo>
                    <a:pt x="73" y="86"/>
                    <a:pt x="152" y="49"/>
                    <a:pt x="254" y="42"/>
                  </a:cubicBezTo>
                  <a:lnTo>
                    <a:pt x="254" y="66"/>
                  </a:lnTo>
                  <a:cubicBezTo>
                    <a:pt x="183" y="73"/>
                    <a:pt x="130" y="98"/>
                    <a:pt x="130" y="129"/>
                  </a:cubicBezTo>
                  <a:cubicBezTo>
                    <a:pt x="130" y="165"/>
                    <a:pt x="200" y="194"/>
                    <a:pt x="289" y="194"/>
                  </a:cubicBezTo>
                  <a:cubicBezTo>
                    <a:pt x="376" y="194"/>
                    <a:pt x="447" y="165"/>
                    <a:pt x="447" y="129"/>
                  </a:cubicBezTo>
                  <a:cubicBezTo>
                    <a:pt x="447" y="98"/>
                    <a:pt x="392" y="72"/>
                    <a:pt x="319" y="66"/>
                  </a:cubicBezTo>
                  <a:lnTo>
                    <a:pt x="319" y="42"/>
                  </a:lnTo>
                  <a:cubicBezTo>
                    <a:pt x="422" y="48"/>
                    <a:pt x="503" y="85"/>
                    <a:pt x="503" y="129"/>
                  </a:cubicBezTo>
                  <a:cubicBezTo>
                    <a:pt x="503" y="177"/>
                    <a:pt x="406" y="217"/>
                    <a:pt x="289" y="217"/>
                  </a:cubicBezTo>
                  <a:close/>
                  <a:moveTo>
                    <a:pt x="289" y="260"/>
                  </a:moveTo>
                  <a:cubicBezTo>
                    <a:pt x="130" y="260"/>
                    <a:pt x="0" y="201"/>
                    <a:pt x="0" y="129"/>
                  </a:cubicBezTo>
                  <a:cubicBezTo>
                    <a:pt x="0" y="63"/>
                    <a:pt x="111" y="7"/>
                    <a:pt x="254" y="0"/>
                  </a:cubicBezTo>
                  <a:lnTo>
                    <a:pt x="254" y="19"/>
                  </a:lnTo>
                  <a:cubicBezTo>
                    <a:pt x="135" y="26"/>
                    <a:pt x="41" y="73"/>
                    <a:pt x="41" y="129"/>
                  </a:cubicBezTo>
                  <a:cubicBezTo>
                    <a:pt x="41" y="191"/>
                    <a:pt x="152" y="242"/>
                    <a:pt x="289" y="242"/>
                  </a:cubicBezTo>
                  <a:cubicBezTo>
                    <a:pt x="424" y="242"/>
                    <a:pt x="535" y="191"/>
                    <a:pt x="535" y="129"/>
                  </a:cubicBezTo>
                  <a:cubicBezTo>
                    <a:pt x="535" y="73"/>
                    <a:pt x="441" y="25"/>
                    <a:pt x="319" y="18"/>
                  </a:cubicBezTo>
                  <a:lnTo>
                    <a:pt x="319" y="0"/>
                  </a:lnTo>
                  <a:cubicBezTo>
                    <a:pt x="463" y="6"/>
                    <a:pt x="576" y="62"/>
                    <a:pt x="576" y="129"/>
                  </a:cubicBezTo>
                  <a:cubicBezTo>
                    <a:pt x="576" y="201"/>
                    <a:pt x="447" y="260"/>
                    <a:pt x="289" y="2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4800600" y="3243263"/>
              <a:ext cx="477837" cy="439738"/>
            </a:xfrm>
            <a:custGeom>
              <a:avLst/>
              <a:gdLst>
                <a:gd name="T0" fmla="*/ 0 w 603"/>
                <a:gd name="T1" fmla="*/ 43 h 554"/>
                <a:gd name="T2" fmla="*/ 0 w 603"/>
                <a:gd name="T3" fmla="*/ 485 h 554"/>
                <a:gd name="T4" fmla="*/ 237 w 603"/>
                <a:gd name="T5" fmla="*/ 485 h 554"/>
                <a:gd name="T6" fmla="*/ 603 w 603"/>
                <a:gd name="T7" fmla="*/ 485 h 554"/>
                <a:gd name="T8" fmla="*/ 603 w 603"/>
                <a:gd name="T9" fmla="*/ 70 h 554"/>
                <a:gd name="T10" fmla="*/ 257 w 603"/>
                <a:gd name="T11" fmla="*/ 54 h 554"/>
                <a:gd name="T12" fmla="*/ 0 w 603"/>
                <a:gd name="T13" fmla="*/ 4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3" h="554">
                  <a:moveTo>
                    <a:pt x="0" y="43"/>
                  </a:moveTo>
                  <a:cubicBezTo>
                    <a:pt x="0" y="190"/>
                    <a:pt x="0" y="337"/>
                    <a:pt x="0" y="485"/>
                  </a:cubicBezTo>
                  <a:cubicBezTo>
                    <a:pt x="32" y="424"/>
                    <a:pt x="111" y="424"/>
                    <a:pt x="237" y="485"/>
                  </a:cubicBezTo>
                  <a:cubicBezTo>
                    <a:pt x="363" y="546"/>
                    <a:pt x="485" y="554"/>
                    <a:pt x="603" y="485"/>
                  </a:cubicBezTo>
                  <a:cubicBezTo>
                    <a:pt x="603" y="346"/>
                    <a:pt x="603" y="208"/>
                    <a:pt x="603" y="70"/>
                  </a:cubicBezTo>
                  <a:cubicBezTo>
                    <a:pt x="489" y="114"/>
                    <a:pt x="374" y="101"/>
                    <a:pt x="257" y="54"/>
                  </a:cubicBezTo>
                  <a:cubicBezTo>
                    <a:pt x="171" y="12"/>
                    <a:pt x="86" y="0"/>
                    <a:pt x="0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448574" y="1965517"/>
            <a:ext cx="733330" cy="960312"/>
            <a:chOff x="5110162" y="1965326"/>
            <a:chExt cx="733425" cy="960437"/>
          </a:xfrm>
          <a:solidFill>
            <a:schemeClr val="bg2"/>
          </a:solidFill>
        </p:grpSpPr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5324475" y="1989138"/>
              <a:ext cx="26987" cy="8302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5"/>
            <p:cNvSpPr>
              <a:spLocks noEditPoints="1"/>
            </p:cNvSpPr>
            <p:nvPr/>
          </p:nvSpPr>
          <p:spPr bwMode="auto">
            <a:xfrm>
              <a:off x="5110162" y="2719388"/>
              <a:ext cx="457200" cy="206375"/>
            </a:xfrm>
            <a:custGeom>
              <a:avLst/>
              <a:gdLst>
                <a:gd name="T0" fmla="*/ 373 w 577"/>
                <a:gd name="T1" fmla="*/ 129 h 260"/>
                <a:gd name="T2" fmla="*/ 289 w 577"/>
                <a:gd name="T3" fmla="*/ 164 h 260"/>
                <a:gd name="T4" fmla="*/ 204 w 577"/>
                <a:gd name="T5" fmla="*/ 129 h 260"/>
                <a:gd name="T6" fmla="*/ 255 w 577"/>
                <a:gd name="T7" fmla="*/ 97 h 260"/>
                <a:gd name="T8" fmla="*/ 255 w 577"/>
                <a:gd name="T9" fmla="*/ 126 h 260"/>
                <a:gd name="T10" fmla="*/ 270 w 577"/>
                <a:gd name="T11" fmla="*/ 141 h 260"/>
                <a:gd name="T12" fmla="*/ 305 w 577"/>
                <a:gd name="T13" fmla="*/ 141 h 260"/>
                <a:gd name="T14" fmla="*/ 319 w 577"/>
                <a:gd name="T15" fmla="*/ 126 h 260"/>
                <a:gd name="T16" fmla="*/ 319 w 577"/>
                <a:gd name="T17" fmla="*/ 97 h 260"/>
                <a:gd name="T18" fmla="*/ 373 w 577"/>
                <a:gd name="T19" fmla="*/ 129 h 260"/>
                <a:gd name="T20" fmla="*/ 289 w 577"/>
                <a:gd name="T21" fmla="*/ 217 h 260"/>
                <a:gd name="T22" fmla="*/ 73 w 577"/>
                <a:gd name="T23" fmla="*/ 129 h 260"/>
                <a:gd name="T24" fmla="*/ 254 w 577"/>
                <a:gd name="T25" fmla="*/ 42 h 260"/>
                <a:gd name="T26" fmla="*/ 254 w 577"/>
                <a:gd name="T27" fmla="*/ 66 h 260"/>
                <a:gd name="T28" fmla="*/ 130 w 577"/>
                <a:gd name="T29" fmla="*/ 129 h 260"/>
                <a:gd name="T30" fmla="*/ 289 w 577"/>
                <a:gd name="T31" fmla="*/ 194 h 260"/>
                <a:gd name="T32" fmla="*/ 447 w 577"/>
                <a:gd name="T33" fmla="*/ 129 h 260"/>
                <a:gd name="T34" fmla="*/ 319 w 577"/>
                <a:gd name="T35" fmla="*/ 66 h 260"/>
                <a:gd name="T36" fmla="*/ 319 w 577"/>
                <a:gd name="T37" fmla="*/ 42 h 260"/>
                <a:gd name="T38" fmla="*/ 504 w 577"/>
                <a:gd name="T39" fmla="*/ 129 h 260"/>
                <a:gd name="T40" fmla="*/ 289 w 577"/>
                <a:gd name="T41" fmla="*/ 217 h 260"/>
                <a:gd name="T42" fmla="*/ 289 w 577"/>
                <a:gd name="T43" fmla="*/ 260 h 260"/>
                <a:gd name="T44" fmla="*/ 0 w 577"/>
                <a:gd name="T45" fmla="*/ 129 h 260"/>
                <a:gd name="T46" fmla="*/ 254 w 577"/>
                <a:gd name="T47" fmla="*/ 0 h 260"/>
                <a:gd name="T48" fmla="*/ 254 w 577"/>
                <a:gd name="T49" fmla="*/ 19 h 260"/>
                <a:gd name="T50" fmla="*/ 42 w 577"/>
                <a:gd name="T51" fmla="*/ 129 h 260"/>
                <a:gd name="T52" fmla="*/ 289 w 577"/>
                <a:gd name="T53" fmla="*/ 242 h 260"/>
                <a:gd name="T54" fmla="*/ 535 w 577"/>
                <a:gd name="T55" fmla="*/ 129 h 260"/>
                <a:gd name="T56" fmla="*/ 319 w 577"/>
                <a:gd name="T57" fmla="*/ 18 h 260"/>
                <a:gd name="T58" fmla="*/ 319 w 577"/>
                <a:gd name="T59" fmla="*/ 0 h 260"/>
                <a:gd name="T60" fmla="*/ 577 w 577"/>
                <a:gd name="T61" fmla="*/ 129 h 260"/>
                <a:gd name="T62" fmla="*/ 289 w 577"/>
                <a:gd name="T63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7" h="260">
                  <a:moveTo>
                    <a:pt x="373" y="129"/>
                  </a:moveTo>
                  <a:cubicBezTo>
                    <a:pt x="373" y="148"/>
                    <a:pt x="336" y="164"/>
                    <a:pt x="289" y="164"/>
                  </a:cubicBezTo>
                  <a:cubicBezTo>
                    <a:pt x="241" y="164"/>
                    <a:pt x="204" y="148"/>
                    <a:pt x="204" y="129"/>
                  </a:cubicBezTo>
                  <a:cubicBezTo>
                    <a:pt x="204" y="115"/>
                    <a:pt x="225" y="103"/>
                    <a:pt x="255" y="97"/>
                  </a:cubicBezTo>
                  <a:lnTo>
                    <a:pt x="255" y="126"/>
                  </a:lnTo>
                  <a:cubicBezTo>
                    <a:pt x="255" y="135"/>
                    <a:pt x="262" y="141"/>
                    <a:pt x="270" y="141"/>
                  </a:cubicBezTo>
                  <a:lnTo>
                    <a:pt x="305" y="141"/>
                  </a:lnTo>
                  <a:cubicBezTo>
                    <a:pt x="312" y="141"/>
                    <a:pt x="319" y="135"/>
                    <a:pt x="319" y="126"/>
                  </a:cubicBezTo>
                  <a:lnTo>
                    <a:pt x="319" y="97"/>
                  </a:lnTo>
                  <a:cubicBezTo>
                    <a:pt x="351" y="102"/>
                    <a:pt x="373" y="114"/>
                    <a:pt x="373" y="129"/>
                  </a:cubicBezTo>
                  <a:close/>
                  <a:moveTo>
                    <a:pt x="289" y="217"/>
                  </a:moveTo>
                  <a:cubicBezTo>
                    <a:pt x="170" y="217"/>
                    <a:pt x="73" y="177"/>
                    <a:pt x="73" y="129"/>
                  </a:cubicBezTo>
                  <a:cubicBezTo>
                    <a:pt x="73" y="86"/>
                    <a:pt x="152" y="49"/>
                    <a:pt x="254" y="42"/>
                  </a:cubicBezTo>
                  <a:lnTo>
                    <a:pt x="254" y="66"/>
                  </a:lnTo>
                  <a:cubicBezTo>
                    <a:pt x="184" y="73"/>
                    <a:pt x="130" y="98"/>
                    <a:pt x="130" y="129"/>
                  </a:cubicBezTo>
                  <a:cubicBezTo>
                    <a:pt x="130" y="165"/>
                    <a:pt x="201" y="194"/>
                    <a:pt x="289" y="194"/>
                  </a:cubicBezTo>
                  <a:cubicBezTo>
                    <a:pt x="376" y="194"/>
                    <a:pt x="447" y="165"/>
                    <a:pt x="447" y="129"/>
                  </a:cubicBezTo>
                  <a:cubicBezTo>
                    <a:pt x="447" y="98"/>
                    <a:pt x="392" y="72"/>
                    <a:pt x="319" y="66"/>
                  </a:cubicBezTo>
                  <a:lnTo>
                    <a:pt x="319" y="42"/>
                  </a:lnTo>
                  <a:cubicBezTo>
                    <a:pt x="423" y="48"/>
                    <a:pt x="504" y="85"/>
                    <a:pt x="504" y="129"/>
                  </a:cubicBezTo>
                  <a:cubicBezTo>
                    <a:pt x="504" y="177"/>
                    <a:pt x="406" y="217"/>
                    <a:pt x="289" y="217"/>
                  </a:cubicBezTo>
                  <a:close/>
                  <a:moveTo>
                    <a:pt x="289" y="260"/>
                  </a:moveTo>
                  <a:cubicBezTo>
                    <a:pt x="130" y="260"/>
                    <a:pt x="0" y="201"/>
                    <a:pt x="0" y="129"/>
                  </a:cubicBezTo>
                  <a:cubicBezTo>
                    <a:pt x="0" y="63"/>
                    <a:pt x="112" y="7"/>
                    <a:pt x="254" y="0"/>
                  </a:cubicBezTo>
                  <a:lnTo>
                    <a:pt x="254" y="19"/>
                  </a:lnTo>
                  <a:cubicBezTo>
                    <a:pt x="135" y="26"/>
                    <a:pt x="42" y="73"/>
                    <a:pt x="42" y="129"/>
                  </a:cubicBezTo>
                  <a:cubicBezTo>
                    <a:pt x="42" y="191"/>
                    <a:pt x="152" y="242"/>
                    <a:pt x="289" y="242"/>
                  </a:cubicBezTo>
                  <a:cubicBezTo>
                    <a:pt x="425" y="242"/>
                    <a:pt x="535" y="191"/>
                    <a:pt x="535" y="129"/>
                  </a:cubicBezTo>
                  <a:cubicBezTo>
                    <a:pt x="535" y="73"/>
                    <a:pt x="441" y="25"/>
                    <a:pt x="319" y="18"/>
                  </a:cubicBezTo>
                  <a:lnTo>
                    <a:pt x="319" y="0"/>
                  </a:lnTo>
                  <a:cubicBezTo>
                    <a:pt x="463" y="6"/>
                    <a:pt x="577" y="62"/>
                    <a:pt x="577" y="129"/>
                  </a:cubicBezTo>
                  <a:cubicBezTo>
                    <a:pt x="577" y="201"/>
                    <a:pt x="447" y="260"/>
                    <a:pt x="289" y="2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5365750" y="1965326"/>
              <a:ext cx="477837" cy="438150"/>
            </a:xfrm>
            <a:custGeom>
              <a:avLst/>
              <a:gdLst>
                <a:gd name="T0" fmla="*/ 0 w 603"/>
                <a:gd name="T1" fmla="*/ 42 h 553"/>
                <a:gd name="T2" fmla="*/ 0 w 603"/>
                <a:gd name="T3" fmla="*/ 484 h 553"/>
                <a:gd name="T4" fmla="*/ 237 w 603"/>
                <a:gd name="T5" fmla="*/ 484 h 553"/>
                <a:gd name="T6" fmla="*/ 603 w 603"/>
                <a:gd name="T7" fmla="*/ 484 h 553"/>
                <a:gd name="T8" fmla="*/ 603 w 603"/>
                <a:gd name="T9" fmla="*/ 69 h 553"/>
                <a:gd name="T10" fmla="*/ 258 w 603"/>
                <a:gd name="T11" fmla="*/ 53 h 553"/>
                <a:gd name="T12" fmla="*/ 0 w 603"/>
                <a:gd name="T13" fmla="*/ 42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3" h="553">
                  <a:moveTo>
                    <a:pt x="0" y="42"/>
                  </a:moveTo>
                  <a:cubicBezTo>
                    <a:pt x="0" y="189"/>
                    <a:pt x="0" y="336"/>
                    <a:pt x="0" y="484"/>
                  </a:cubicBezTo>
                  <a:cubicBezTo>
                    <a:pt x="33" y="423"/>
                    <a:pt x="112" y="423"/>
                    <a:pt x="237" y="484"/>
                  </a:cubicBezTo>
                  <a:cubicBezTo>
                    <a:pt x="363" y="545"/>
                    <a:pt x="486" y="553"/>
                    <a:pt x="603" y="484"/>
                  </a:cubicBezTo>
                  <a:cubicBezTo>
                    <a:pt x="603" y="345"/>
                    <a:pt x="603" y="207"/>
                    <a:pt x="603" y="69"/>
                  </a:cubicBezTo>
                  <a:cubicBezTo>
                    <a:pt x="490" y="113"/>
                    <a:pt x="374" y="100"/>
                    <a:pt x="258" y="53"/>
                  </a:cubicBezTo>
                  <a:cubicBezTo>
                    <a:pt x="172" y="11"/>
                    <a:pt x="86" y="0"/>
                    <a:pt x="0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107291" y="2422657"/>
            <a:ext cx="446029" cy="492061"/>
            <a:chOff x="7769225" y="2422526"/>
            <a:chExt cx="446087" cy="492125"/>
          </a:xfrm>
          <a:solidFill>
            <a:schemeClr val="accent3"/>
          </a:solidFill>
        </p:grpSpPr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7967662" y="2422526"/>
              <a:ext cx="247650" cy="192088"/>
            </a:xfrm>
            <a:custGeom>
              <a:avLst/>
              <a:gdLst>
                <a:gd name="T0" fmla="*/ 311 w 311"/>
                <a:gd name="T1" fmla="*/ 30 h 243"/>
                <a:gd name="T2" fmla="*/ 117 w 311"/>
                <a:gd name="T3" fmla="*/ 0 h 243"/>
                <a:gd name="T4" fmla="*/ 0 w 311"/>
                <a:gd name="T5" fmla="*/ 30 h 243"/>
                <a:gd name="T6" fmla="*/ 0 w 311"/>
                <a:gd name="T7" fmla="*/ 243 h 243"/>
                <a:gd name="T8" fmla="*/ 119 w 311"/>
                <a:gd name="T9" fmla="*/ 213 h 243"/>
                <a:gd name="T10" fmla="*/ 311 w 311"/>
                <a:gd name="T11" fmla="*/ 243 h 243"/>
                <a:gd name="T12" fmla="*/ 216 w 311"/>
                <a:gd name="T13" fmla="*/ 121 h 243"/>
                <a:gd name="T14" fmla="*/ 311 w 311"/>
                <a:gd name="T15" fmla="*/ 3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243">
                  <a:moveTo>
                    <a:pt x="311" y="30"/>
                  </a:moveTo>
                  <a:cubicBezTo>
                    <a:pt x="242" y="8"/>
                    <a:pt x="182" y="0"/>
                    <a:pt x="117" y="0"/>
                  </a:cubicBezTo>
                  <a:cubicBezTo>
                    <a:pt x="78" y="0"/>
                    <a:pt x="39" y="13"/>
                    <a:pt x="0" y="30"/>
                  </a:cubicBezTo>
                  <a:cubicBezTo>
                    <a:pt x="0" y="101"/>
                    <a:pt x="0" y="172"/>
                    <a:pt x="0" y="243"/>
                  </a:cubicBezTo>
                  <a:cubicBezTo>
                    <a:pt x="42" y="226"/>
                    <a:pt x="79" y="213"/>
                    <a:pt x="119" y="213"/>
                  </a:cubicBezTo>
                  <a:cubicBezTo>
                    <a:pt x="183" y="213"/>
                    <a:pt x="247" y="223"/>
                    <a:pt x="311" y="243"/>
                  </a:cubicBezTo>
                  <a:cubicBezTo>
                    <a:pt x="280" y="203"/>
                    <a:pt x="247" y="156"/>
                    <a:pt x="216" y="121"/>
                  </a:cubicBezTo>
                  <a:cubicBezTo>
                    <a:pt x="249" y="85"/>
                    <a:pt x="273" y="62"/>
                    <a:pt x="311" y="3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31" name="Rectangle 28"/>
            <p:cNvSpPr>
              <a:spLocks noChangeArrowheads="1"/>
            </p:cNvSpPr>
            <p:nvPr/>
          </p:nvSpPr>
          <p:spPr bwMode="auto">
            <a:xfrm>
              <a:off x="7947025" y="2446338"/>
              <a:ext cx="14287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9"/>
            <p:cNvSpPr>
              <a:spLocks noEditPoints="1"/>
            </p:cNvSpPr>
            <p:nvPr/>
          </p:nvSpPr>
          <p:spPr bwMode="auto">
            <a:xfrm>
              <a:off x="7769225" y="2747963"/>
              <a:ext cx="371475" cy="166688"/>
            </a:xfrm>
            <a:custGeom>
              <a:avLst/>
              <a:gdLst>
                <a:gd name="T0" fmla="*/ 279 w 469"/>
                <a:gd name="T1" fmla="*/ 104 h 209"/>
                <a:gd name="T2" fmla="*/ 234 w 469"/>
                <a:gd name="T3" fmla="*/ 124 h 209"/>
                <a:gd name="T4" fmla="*/ 189 w 469"/>
                <a:gd name="T5" fmla="*/ 104 h 209"/>
                <a:gd name="T6" fmla="*/ 217 w 469"/>
                <a:gd name="T7" fmla="*/ 85 h 209"/>
                <a:gd name="T8" fmla="*/ 217 w 469"/>
                <a:gd name="T9" fmla="*/ 102 h 209"/>
                <a:gd name="T10" fmla="*/ 224 w 469"/>
                <a:gd name="T11" fmla="*/ 111 h 209"/>
                <a:gd name="T12" fmla="*/ 243 w 469"/>
                <a:gd name="T13" fmla="*/ 111 h 209"/>
                <a:gd name="T14" fmla="*/ 251 w 469"/>
                <a:gd name="T15" fmla="*/ 102 h 209"/>
                <a:gd name="T16" fmla="*/ 251 w 469"/>
                <a:gd name="T17" fmla="*/ 85 h 209"/>
                <a:gd name="T18" fmla="*/ 279 w 469"/>
                <a:gd name="T19" fmla="*/ 104 h 209"/>
                <a:gd name="T20" fmla="*/ 234 w 469"/>
                <a:gd name="T21" fmla="*/ 162 h 209"/>
                <a:gd name="T22" fmla="*/ 105 w 469"/>
                <a:gd name="T23" fmla="*/ 104 h 209"/>
                <a:gd name="T24" fmla="*/ 217 w 469"/>
                <a:gd name="T25" fmla="*/ 47 h 209"/>
                <a:gd name="T26" fmla="*/ 217 w 469"/>
                <a:gd name="T27" fmla="*/ 62 h 209"/>
                <a:gd name="T28" fmla="*/ 139 w 469"/>
                <a:gd name="T29" fmla="*/ 104 h 209"/>
                <a:gd name="T30" fmla="*/ 234 w 469"/>
                <a:gd name="T31" fmla="*/ 147 h 209"/>
                <a:gd name="T32" fmla="*/ 330 w 469"/>
                <a:gd name="T33" fmla="*/ 104 h 209"/>
                <a:gd name="T34" fmla="*/ 251 w 469"/>
                <a:gd name="T35" fmla="*/ 62 h 209"/>
                <a:gd name="T36" fmla="*/ 251 w 469"/>
                <a:gd name="T37" fmla="*/ 47 h 209"/>
                <a:gd name="T38" fmla="*/ 364 w 469"/>
                <a:gd name="T39" fmla="*/ 104 h 209"/>
                <a:gd name="T40" fmla="*/ 234 w 469"/>
                <a:gd name="T41" fmla="*/ 162 h 209"/>
                <a:gd name="T42" fmla="*/ 234 w 469"/>
                <a:gd name="T43" fmla="*/ 209 h 209"/>
                <a:gd name="T44" fmla="*/ 0 w 469"/>
                <a:gd name="T45" fmla="*/ 104 h 209"/>
                <a:gd name="T46" fmla="*/ 217 w 469"/>
                <a:gd name="T47" fmla="*/ 0 h 209"/>
                <a:gd name="T48" fmla="*/ 217 w 469"/>
                <a:gd name="T49" fmla="*/ 15 h 209"/>
                <a:gd name="T50" fmla="*/ 34 w 469"/>
                <a:gd name="T51" fmla="*/ 104 h 209"/>
                <a:gd name="T52" fmla="*/ 234 w 469"/>
                <a:gd name="T53" fmla="*/ 194 h 209"/>
                <a:gd name="T54" fmla="*/ 435 w 469"/>
                <a:gd name="T55" fmla="*/ 104 h 209"/>
                <a:gd name="T56" fmla="*/ 251 w 469"/>
                <a:gd name="T57" fmla="*/ 15 h 209"/>
                <a:gd name="T58" fmla="*/ 251 w 469"/>
                <a:gd name="T59" fmla="*/ 0 h 209"/>
                <a:gd name="T60" fmla="*/ 469 w 469"/>
                <a:gd name="T61" fmla="*/ 104 h 209"/>
                <a:gd name="T62" fmla="*/ 234 w 469"/>
                <a:gd name="T6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9" h="209">
                  <a:moveTo>
                    <a:pt x="279" y="104"/>
                  </a:moveTo>
                  <a:cubicBezTo>
                    <a:pt x="279" y="115"/>
                    <a:pt x="259" y="124"/>
                    <a:pt x="234" y="124"/>
                  </a:cubicBezTo>
                  <a:cubicBezTo>
                    <a:pt x="210" y="124"/>
                    <a:pt x="189" y="115"/>
                    <a:pt x="189" y="104"/>
                  </a:cubicBezTo>
                  <a:cubicBezTo>
                    <a:pt x="189" y="96"/>
                    <a:pt x="201" y="89"/>
                    <a:pt x="217" y="85"/>
                  </a:cubicBezTo>
                  <a:lnTo>
                    <a:pt x="217" y="102"/>
                  </a:lnTo>
                  <a:cubicBezTo>
                    <a:pt x="217" y="107"/>
                    <a:pt x="220" y="111"/>
                    <a:pt x="224" y="111"/>
                  </a:cubicBezTo>
                  <a:lnTo>
                    <a:pt x="243" y="111"/>
                  </a:lnTo>
                  <a:cubicBezTo>
                    <a:pt x="247" y="111"/>
                    <a:pt x="251" y="107"/>
                    <a:pt x="251" y="102"/>
                  </a:cubicBezTo>
                  <a:lnTo>
                    <a:pt x="251" y="85"/>
                  </a:lnTo>
                  <a:cubicBezTo>
                    <a:pt x="268" y="88"/>
                    <a:pt x="279" y="95"/>
                    <a:pt x="279" y="104"/>
                  </a:cubicBezTo>
                  <a:close/>
                  <a:moveTo>
                    <a:pt x="234" y="162"/>
                  </a:moveTo>
                  <a:cubicBezTo>
                    <a:pt x="163" y="162"/>
                    <a:pt x="105" y="136"/>
                    <a:pt x="105" y="104"/>
                  </a:cubicBezTo>
                  <a:cubicBezTo>
                    <a:pt x="105" y="75"/>
                    <a:pt x="154" y="51"/>
                    <a:pt x="217" y="47"/>
                  </a:cubicBezTo>
                  <a:lnTo>
                    <a:pt x="217" y="62"/>
                  </a:lnTo>
                  <a:cubicBezTo>
                    <a:pt x="172" y="66"/>
                    <a:pt x="139" y="83"/>
                    <a:pt x="139" y="104"/>
                  </a:cubicBezTo>
                  <a:cubicBezTo>
                    <a:pt x="139" y="128"/>
                    <a:pt x="182" y="147"/>
                    <a:pt x="234" y="147"/>
                  </a:cubicBezTo>
                  <a:cubicBezTo>
                    <a:pt x="287" y="147"/>
                    <a:pt x="330" y="128"/>
                    <a:pt x="330" y="104"/>
                  </a:cubicBezTo>
                  <a:cubicBezTo>
                    <a:pt x="330" y="83"/>
                    <a:pt x="296" y="65"/>
                    <a:pt x="251" y="62"/>
                  </a:cubicBezTo>
                  <a:lnTo>
                    <a:pt x="251" y="47"/>
                  </a:lnTo>
                  <a:cubicBezTo>
                    <a:pt x="314" y="50"/>
                    <a:pt x="364" y="75"/>
                    <a:pt x="364" y="104"/>
                  </a:cubicBezTo>
                  <a:cubicBezTo>
                    <a:pt x="364" y="136"/>
                    <a:pt x="306" y="162"/>
                    <a:pt x="234" y="162"/>
                  </a:cubicBezTo>
                  <a:close/>
                  <a:moveTo>
                    <a:pt x="234" y="209"/>
                  </a:moveTo>
                  <a:cubicBezTo>
                    <a:pt x="105" y="209"/>
                    <a:pt x="0" y="162"/>
                    <a:pt x="0" y="104"/>
                  </a:cubicBezTo>
                  <a:cubicBezTo>
                    <a:pt x="0" y="49"/>
                    <a:pt x="96" y="4"/>
                    <a:pt x="217" y="0"/>
                  </a:cubicBezTo>
                  <a:lnTo>
                    <a:pt x="217" y="15"/>
                  </a:lnTo>
                  <a:cubicBezTo>
                    <a:pt x="114" y="19"/>
                    <a:pt x="34" y="57"/>
                    <a:pt x="34" y="104"/>
                  </a:cubicBezTo>
                  <a:cubicBezTo>
                    <a:pt x="34" y="153"/>
                    <a:pt x="124" y="194"/>
                    <a:pt x="234" y="194"/>
                  </a:cubicBezTo>
                  <a:cubicBezTo>
                    <a:pt x="345" y="194"/>
                    <a:pt x="435" y="153"/>
                    <a:pt x="435" y="104"/>
                  </a:cubicBezTo>
                  <a:cubicBezTo>
                    <a:pt x="435" y="57"/>
                    <a:pt x="354" y="18"/>
                    <a:pt x="251" y="15"/>
                  </a:cubicBezTo>
                  <a:lnTo>
                    <a:pt x="251" y="0"/>
                  </a:lnTo>
                  <a:cubicBezTo>
                    <a:pt x="372" y="3"/>
                    <a:pt x="469" y="49"/>
                    <a:pt x="469" y="104"/>
                  </a:cubicBezTo>
                  <a:cubicBezTo>
                    <a:pt x="469" y="162"/>
                    <a:pt x="364" y="209"/>
                    <a:pt x="234" y="2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731102" y="3502017"/>
            <a:ext cx="444442" cy="492061"/>
            <a:chOff x="7392987" y="3502026"/>
            <a:chExt cx="444500" cy="492125"/>
          </a:xfrm>
          <a:solidFill>
            <a:schemeClr val="accent3"/>
          </a:solidFill>
        </p:grpSpPr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7589837" y="3502026"/>
              <a:ext cx="247650" cy="192088"/>
            </a:xfrm>
            <a:custGeom>
              <a:avLst/>
              <a:gdLst>
                <a:gd name="T0" fmla="*/ 312 w 312"/>
                <a:gd name="T1" fmla="*/ 30 h 243"/>
                <a:gd name="T2" fmla="*/ 118 w 312"/>
                <a:gd name="T3" fmla="*/ 0 h 243"/>
                <a:gd name="T4" fmla="*/ 0 w 312"/>
                <a:gd name="T5" fmla="*/ 30 h 243"/>
                <a:gd name="T6" fmla="*/ 0 w 312"/>
                <a:gd name="T7" fmla="*/ 243 h 243"/>
                <a:gd name="T8" fmla="*/ 120 w 312"/>
                <a:gd name="T9" fmla="*/ 213 h 243"/>
                <a:gd name="T10" fmla="*/ 312 w 312"/>
                <a:gd name="T11" fmla="*/ 243 h 243"/>
                <a:gd name="T12" fmla="*/ 216 w 312"/>
                <a:gd name="T13" fmla="*/ 120 h 243"/>
                <a:gd name="T14" fmla="*/ 312 w 312"/>
                <a:gd name="T15" fmla="*/ 3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2" h="243">
                  <a:moveTo>
                    <a:pt x="312" y="30"/>
                  </a:moveTo>
                  <a:cubicBezTo>
                    <a:pt x="243" y="8"/>
                    <a:pt x="183" y="0"/>
                    <a:pt x="118" y="0"/>
                  </a:cubicBezTo>
                  <a:cubicBezTo>
                    <a:pt x="79" y="0"/>
                    <a:pt x="40" y="13"/>
                    <a:pt x="0" y="30"/>
                  </a:cubicBezTo>
                  <a:cubicBezTo>
                    <a:pt x="0" y="101"/>
                    <a:pt x="0" y="172"/>
                    <a:pt x="0" y="243"/>
                  </a:cubicBezTo>
                  <a:cubicBezTo>
                    <a:pt x="43" y="226"/>
                    <a:pt x="80" y="213"/>
                    <a:pt x="120" y="213"/>
                  </a:cubicBezTo>
                  <a:cubicBezTo>
                    <a:pt x="184" y="213"/>
                    <a:pt x="248" y="223"/>
                    <a:pt x="312" y="243"/>
                  </a:cubicBezTo>
                  <a:cubicBezTo>
                    <a:pt x="281" y="203"/>
                    <a:pt x="248" y="155"/>
                    <a:pt x="216" y="120"/>
                  </a:cubicBezTo>
                  <a:cubicBezTo>
                    <a:pt x="249" y="85"/>
                    <a:pt x="273" y="62"/>
                    <a:pt x="312" y="3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31"/>
            <p:cNvSpPr>
              <a:spLocks noChangeArrowheads="1"/>
            </p:cNvSpPr>
            <p:nvPr/>
          </p:nvSpPr>
          <p:spPr bwMode="auto">
            <a:xfrm>
              <a:off x="7569200" y="3525838"/>
              <a:ext cx="15875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2"/>
            <p:cNvSpPr>
              <a:spLocks noEditPoints="1"/>
            </p:cNvSpPr>
            <p:nvPr/>
          </p:nvSpPr>
          <p:spPr bwMode="auto">
            <a:xfrm>
              <a:off x="7392987" y="3827463"/>
              <a:ext cx="371475" cy="166688"/>
            </a:xfrm>
            <a:custGeom>
              <a:avLst/>
              <a:gdLst>
                <a:gd name="T0" fmla="*/ 279 w 469"/>
                <a:gd name="T1" fmla="*/ 105 h 209"/>
                <a:gd name="T2" fmla="*/ 234 w 469"/>
                <a:gd name="T3" fmla="*/ 125 h 209"/>
                <a:gd name="T4" fmla="*/ 189 w 469"/>
                <a:gd name="T5" fmla="*/ 105 h 209"/>
                <a:gd name="T6" fmla="*/ 217 w 469"/>
                <a:gd name="T7" fmla="*/ 86 h 209"/>
                <a:gd name="T8" fmla="*/ 217 w 469"/>
                <a:gd name="T9" fmla="*/ 103 h 209"/>
                <a:gd name="T10" fmla="*/ 224 w 469"/>
                <a:gd name="T11" fmla="*/ 111 h 209"/>
                <a:gd name="T12" fmla="*/ 243 w 469"/>
                <a:gd name="T13" fmla="*/ 111 h 209"/>
                <a:gd name="T14" fmla="*/ 250 w 469"/>
                <a:gd name="T15" fmla="*/ 103 h 209"/>
                <a:gd name="T16" fmla="*/ 250 w 469"/>
                <a:gd name="T17" fmla="*/ 86 h 209"/>
                <a:gd name="T18" fmla="*/ 279 w 469"/>
                <a:gd name="T19" fmla="*/ 105 h 209"/>
                <a:gd name="T20" fmla="*/ 234 w 469"/>
                <a:gd name="T21" fmla="*/ 162 h 209"/>
                <a:gd name="T22" fmla="*/ 105 w 469"/>
                <a:gd name="T23" fmla="*/ 105 h 209"/>
                <a:gd name="T24" fmla="*/ 217 w 469"/>
                <a:gd name="T25" fmla="*/ 47 h 209"/>
                <a:gd name="T26" fmla="*/ 217 w 469"/>
                <a:gd name="T27" fmla="*/ 63 h 209"/>
                <a:gd name="T28" fmla="*/ 139 w 469"/>
                <a:gd name="T29" fmla="*/ 105 h 209"/>
                <a:gd name="T30" fmla="*/ 234 w 469"/>
                <a:gd name="T31" fmla="*/ 147 h 209"/>
                <a:gd name="T32" fmla="*/ 330 w 469"/>
                <a:gd name="T33" fmla="*/ 105 h 209"/>
                <a:gd name="T34" fmla="*/ 250 w 469"/>
                <a:gd name="T35" fmla="*/ 62 h 209"/>
                <a:gd name="T36" fmla="*/ 250 w 469"/>
                <a:gd name="T37" fmla="*/ 47 h 209"/>
                <a:gd name="T38" fmla="*/ 364 w 469"/>
                <a:gd name="T39" fmla="*/ 105 h 209"/>
                <a:gd name="T40" fmla="*/ 234 w 469"/>
                <a:gd name="T41" fmla="*/ 162 h 209"/>
                <a:gd name="T42" fmla="*/ 234 w 469"/>
                <a:gd name="T43" fmla="*/ 209 h 209"/>
                <a:gd name="T44" fmla="*/ 0 w 469"/>
                <a:gd name="T45" fmla="*/ 105 h 209"/>
                <a:gd name="T46" fmla="*/ 217 w 469"/>
                <a:gd name="T47" fmla="*/ 0 h 209"/>
                <a:gd name="T48" fmla="*/ 217 w 469"/>
                <a:gd name="T49" fmla="*/ 15 h 209"/>
                <a:gd name="T50" fmla="*/ 33 w 469"/>
                <a:gd name="T51" fmla="*/ 105 h 209"/>
                <a:gd name="T52" fmla="*/ 234 w 469"/>
                <a:gd name="T53" fmla="*/ 194 h 209"/>
                <a:gd name="T54" fmla="*/ 435 w 469"/>
                <a:gd name="T55" fmla="*/ 105 h 209"/>
                <a:gd name="T56" fmla="*/ 250 w 469"/>
                <a:gd name="T57" fmla="*/ 15 h 209"/>
                <a:gd name="T58" fmla="*/ 250 w 469"/>
                <a:gd name="T59" fmla="*/ 0 h 209"/>
                <a:gd name="T60" fmla="*/ 469 w 469"/>
                <a:gd name="T61" fmla="*/ 105 h 209"/>
                <a:gd name="T62" fmla="*/ 234 w 469"/>
                <a:gd name="T6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9" h="209">
                  <a:moveTo>
                    <a:pt x="279" y="105"/>
                  </a:moveTo>
                  <a:cubicBezTo>
                    <a:pt x="279" y="116"/>
                    <a:pt x="259" y="125"/>
                    <a:pt x="234" y="125"/>
                  </a:cubicBezTo>
                  <a:cubicBezTo>
                    <a:pt x="209" y="125"/>
                    <a:pt x="189" y="116"/>
                    <a:pt x="189" y="105"/>
                  </a:cubicBezTo>
                  <a:cubicBezTo>
                    <a:pt x="189" y="96"/>
                    <a:pt x="200" y="89"/>
                    <a:pt x="217" y="86"/>
                  </a:cubicBezTo>
                  <a:lnTo>
                    <a:pt x="217" y="103"/>
                  </a:lnTo>
                  <a:cubicBezTo>
                    <a:pt x="217" y="107"/>
                    <a:pt x="220" y="111"/>
                    <a:pt x="224" y="111"/>
                  </a:cubicBezTo>
                  <a:lnTo>
                    <a:pt x="243" y="111"/>
                  </a:lnTo>
                  <a:cubicBezTo>
                    <a:pt x="247" y="111"/>
                    <a:pt x="250" y="107"/>
                    <a:pt x="250" y="103"/>
                  </a:cubicBezTo>
                  <a:lnTo>
                    <a:pt x="250" y="86"/>
                  </a:lnTo>
                  <a:cubicBezTo>
                    <a:pt x="267" y="89"/>
                    <a:pt x="279" y="96"/>
                    <a:pt x="279" y="105"/>
                  </a:cubicBezTo>
                  <a:close/>
                  <a:moveTo>
                    <a:pt x="234" y="162"/>
                  </a:moveTo>
                  <a:cubicBezTo>
                    <a:pt x="163" y="162"/>
                    <a:pt x="105" y="136"/>
                    <a:pt x="105" y="105"/>
                  </a:cubicBezTo>
                  <a:cubicBezTo>
                    <a:pt x="105" y="75"/>
                    <a:pt x="153" y="51"/>
                    <a:pt x="217" y="47"/>
                  </a:cubicBezTo>
                  <a:lnTo>
                    <a:pt x="217" y="63"/>
                  </a:lnTo>
                  <a:cubicBezTo>
                    <a:pt x="172" y="66"/>
                    <a:pt x="139" y="84"/>
                    <a:pt x="139" y="105"/>
                  </a:cubicBezTo>
                  <a:cubicBezTo>
                    <a:pt x="139" y="128"/>
                    <a:pt x="181" y="147"/>
                    <a:pt x="234" y="147"/>
                  </a:cubicBezTo>
                  <a:cubicBezTo>
                    <a:pt x="287" y="147"/>
                    <a:pt x="330" y="128"/>
                    <a:pt x="330" y="105"/>
                  </a:cubicBezTo>
                  <a:cubicBezTo>
                    <a:pt x="330" y="83"/>
                    <a:pt x="295" y="66"/>
                    <a:pt x="250" y="62"/>
                  </a:cubicBezTo>
                  <a:lnTo>
                    <a:pt x="250" y="47"/>
                  </a:lnTo>
                  <a:cubicBezTo>
                    <a:pt x="314" y="51"/>
                    <a:pt x="364" y="75"/>
                    <a:pt x="364" y="105"/>
                  </a:cubicBezTo>
                  <a:cubicBezTo>
                    <a:pt x="364" y="136"/>
                    <a:pt x="306" y="162"/>
                    <a:pt x="234" y="162"/>
                  </a:cubicBezTo>
                  <a:close/>
                  <a:moveTo>
                    <a:pt x="234" y="209"/>
                  </a:moveTo>
                  <a:cubicBezTo>
                    <a:pt x="105" y="209"/>
                    <a:pt x="0" y="162"/>
                    <a:pt x="0" y="105"/>
                  </a:cubicBezTo>
                  <a:cubicBezTo>
                    <a:pt x="0" y="50"/>
                    <a:pt x="95" y="4"/>
                    <a:pt x="217" y="0"/>
                  </a:cubicBezTo>
                  <a:lnTo>
                    <a:pt x="217" y="15"/>
                  </a:lnTo>
                  <a:cubicBezTo>
                    <a:pt x="114" y="19"/>
                    <a:pt x="33" y="58"/>
                    <a:pt x="33" y="105"/>
                  </a:cubicBezTo>
                  <a:cubicBezTo>
                    <a:pt x="33" y="154"/>
                    <a:pt x="124" y="194"/>
                    <a:pt x="234" y="194"/>
                  </a:cubicBezTo>
                  <a:cubicBezTo>
                    <a:pt x="345" y="194"/>
                    <a:pt x="435" y="154"/>
                    <a:pt x="435" y="105"/>
                  </a:cubicBezTo>
                  <a:cubicBezTo>
                    <a:pt x="435" y="58"/>
                    <a:pt x="354" y="19"/>
                    <a:pt x="250" y="15"/>
                  </a:cubicBezTo>
                  <a:lnTo>
                    <a:pt x="250" y="0"/>
                  </a:lnTo>
                  <a:cubicBezTo>
                    <a:pt x="372" y="4"/>
                    <a:pt x="469" y="49"/>
                    <a:pt x="469" y="105"/>
                  </a:cubicBezTo>
                  <a:cubicBezTo>
                    <a:pt x="469" y="162"/>
                    <a:pt x="364" y="209"/>
                    <a:pt x="234" y="2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Line 33"/>
          <p:cNvSpPr>
            <a:spLocks noChangeShapeType="1"/>
          </p:cNvSpPr>
          <p:nvPr/>
        </p:nvSpPr>
        <p:spPr bwMode="auto">
          <a:xfrm flipH="1">
            <a:off x="6971688" y="2832179"/>
            <a:ext cx="1078459" cy="0"/>
          </a:xfrm>
          <a:prstGeom prst="line">
            <a:avLst/>
          </a:prstGeom>
          <a:noFill/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Line 34"/>
          <p:cNvSpPr>
            <a:spLocks noChangeShapeType="1"/>
          </p:cNvSpPr>
          <p:nvPr/>
        </p:nvSpPr>
        <p:spPr bwMode="auto">
          <a:xfrm flipH="1">
            <a:off x="5946984" y="1767104"/>
            <a:ext cx="1807927" cy="953964"/>
          </a:xfrm>
          <a:prstGeom prst="line">
            <a:avLst/>
          </a:prstGeom>
          <a:noFill/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Line 35"/>
          <p:cNvSpPr>
            <a:spLocks noChangeShapeType="1"/>
          </p:cNvSpPr>
          <p:nvPr/>
        </p:nvSpPr>
        <p:spPr bwMode="auto">
          <a:xfrm flipH="1" flipV="1">
            <a:off x="5910477" y="2929003"/>
            <a:ext cx="1809514" cy="923805"/>
          </a:xfrm>
          <a:prstGeom prst="line">
            <a:avLst/>
          </a:prstGeom>
          <a:noFill/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2461481" y="1611620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ea"/>
                <a:ea typeface="+mj-ea"/>
              </a:rPr>
              <a:t>总体目标</a:t>
            </a:r>
          </a:p>
        </p:txBody>
      </p:sp>
      <p:sp>
        <p:nvSpPr>
          <p:cNvPr id="48" name="矩形 47"/>
          <p:cNvSpPr/>
          <p:nvPr/>
        </p:nvSpPr>
        <p:spPr>
          <a:xfrm>
            <a:off x="884185" y="5514855"/>
            <a:ext cx="1107852" cy="3692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安全目标</a:t>
            </a:r>
          </a:p>
        </p:txBody>
      </p:sp>
      <p:sp>
        <p:nvSpPr>
          <p:cNvPr id="49" name="矩形 48"/>
          <p:cNvSpPr/>
          <p:nvPr/>
        </p:nvSpPr>
        <p:spPr>
          <a:xfrm>
            <a:off x="3305426" y="5146295"/>
            <a:ext cx="1107852" cy="3692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服务目标</a:t>
            </a:r>
          </a:p>
        </p:txBody>
      </p:sp>
      <p:sp>
        <p:nvSpPr>
          <p:cNvPr id="50" name="矩形 49"/>
          <p:cNvSpPr/>
          <p:nvPr/>
        </p:nvSpPr>
        <p:spPr>
          <a:xfrm>
            <a:off x="4894648" y="4204701"/>
            <a:ext cx="1107852" cy="3692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效益目标</a:t>
            </a:r>
          </a:p>
        </p:txBody>
      </p:sp>
      <p:sp>
        <p:nvSpPr>
          <p:cNvPr id="51" name="矩形 50"/>
          <p:cNvSpPr/>
          <p:nvPr/>
        </p:nvSpPr>
        <p:spPr>
          <a:xfrm>
            <a:off x="5863836" y="2650213"/>
            <a:ext cx="1107852" cy="3692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发展目标</a:t>
            </a:r>
          </a:p>
        </p:txBody>
      </p:sp>
      <p:sp>
        <p:nvSpPr>
          <p:cNvPr id="57" name="矩形 56"/>
          <p:cNvSpPr/>
          <p:nvPr/>
        </p:nvSpPr>
        <p:spPr>
          <a:xfrm>
            <a:off x="816138" y="5864832"/>
            <a:ext cx="1877392" cy="707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资金</a:t>
            </a:r>
            <a:r>
              <a:rPr lang="en-US" altLang="zh-CN" sz="2000" dirty="0">
                <a:solidFill>
                  <a:schemeClr val="bg2"/>
                </a:solidFill>
                <a:latin typeface="+mj-ea"/>
                <a:ea typeface="+mj-ea"/>
              </a:rPr>
              <a:t>0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案件、安全生产</a:t>
            </a:r>
            <a:r>
              <a:rPr lang="en-US" altLang="zh-CN" sz="2000" dirty="0">
                <a:solidFill>
                  <a:schemeClr val="bg2"/>
                </a:solidFill>
                <a:latin typeface="+mj-ea"/>
              </a:rPr>
              <a:t>0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重大事故。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284396" y="5473980"/>
            <a:ext cx="3092111" cy="40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客户服务满意度</a:t>
            </a:r>
            <a:r>
              <a:rPr lang="en-US" altLang="zh-CN" sz="2000" b="1" dirty="0">
                <a:solidFill>
                  <a:schemeClr val="bg2"/>
                </a:solidFill>
                <a:latin typeface="+mj-ea"/>
                <a:ea typeface="+mj-ea"/>
              </a:rPr>
              <a:t>85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分以上</a:t>
            </a:r>
          </a:p>
        </p:txBody>
      </p:sp>
      <p:sp>
        <p:nvSpPr>
          <p:cNvPr id="59" name="矩形 58"/>
          <p:cNvSpPr/>
          <p:nvPr/>
        </p:nvSpPr>
        <p:spPr>
          <a:xfrm>
            <a:off x="4874849" y="4479936"/>
            <a:ext cx="2315176" cy="58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主要经营指标全面完成省分公司预算；</a:t>
            </a:r>
            <a:endParaRPr lang="en-US" altLang="zh-CN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265051" y="1627007"/>
            <a:ext cx="2744305" cy="33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实现收入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3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亿元，增长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14.5%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292822" y="1375137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latin typeface="+mj-ea"/>
                <a:ea typeface="+mj-ea"/>
              </a:rPr>
              <a:t>收入目标</a:t>
            </a:r>
          </a:p>
        </p:txBody>
      </p:sp>
      <p:sp>
        <p:nvSpPr>
          <p:cNvPr id="62" name="矩形 61"/>
          <p:cNvSpPr/>
          <p:nvPr/>
        </p:nvSpPr>
        <p:spPr>
          <a:xfrm>
            <a:off x="8524324" y="2814207"/>
            <a:ext cx="2744305" cy="58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收入规模保持全省第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11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位，缩小与第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10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位差距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552096" y="2562338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latin typeface="+mj-ea"/>
                <a:ea typeface="+mj-ea"/>
              </a:rPr>
              <a:t>进位目标</a:t>
            </a:r>
          </a:p>
        </p:txBody>
      </p:sp>
      <p:sp>
        <p:nvSpPr>
          <p:cNvPr id="66" name="矩形 65"/>
          <p:cNvSpPr/>
          <p:nvPr/>
        </p:nvSpPr>
        <p:spPr>
          <a:xfrm>
            <a:off x="8265051" y="3960470"/>
            <a:ext cx="2744305" cy="58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新增余额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25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亿元，新增保费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10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亿元。</a:t>
            </a:r>
          </a:p>
        </p:txBody>
      </p:sp>
      <p:sp>
        <p:nvSpPr>
          <p:cNvPr id="67" name="矩形 66"/>
          <p:cNvSpPr/>
          <p:nvPr/>
        </p:nvSpPr>
        <p:spPr>
          <a:xfrm>
            <a:off x="8292822" y="3708601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latin typeface="+mj-ea"/>
                <a:ea typeface="+mj-ea"/>
              </a:rPr>
              <a:t>重点业务目标</a:t>
            </a:r>
          </a:p>
        </p:txBody>
      </p:sp>
      <p:sp>
        <p:nvSpPr>
          <p:cNvPr id="65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70" name="直接连接符 69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8218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2604">
        <p14:doors dir="vert"/>
      </p:transition>
    </mc:Choice>
    <mc:Fallback xmlns="">
      <p:transition spd="slow" advTm="12604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793694" y="325128"/>
            <a:ext cx="3648894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4.2 </a:t>
            </a:r>
            <a:r>
              <a:rPr lang="zh-CN" altLang="en-US" dirty="0">
                <a:solidFill>
                  <a:schemeClr val="accent1"/>
                </a:solidFill>
              </a:rPr>
              <a:t>重点抓好五项工作</a:t>
            </a:r>
          </a:p>
        </p:txBody>
      </p:sp>
      <p:sp>
        <p:nvSpPr>
          <p:cNvPr id="64" name="Freeform 5"/>
          <p:cNvSpPr>
            <a:spLocks/>
          </p:cNvSpPr>
          <p:nvPr/>
        </p:nvSpPr>
        <p:spPr bwMode="auto">
          <a:xfrm rot="21167695">
            <a:off x="5601365" y="2229201"/>
            <a:ext cx="1111123" cy="1766614"/>
          </a:xfrm>
          <a:custGeom>
            <a:avLst/>
            <a:gdLst>
              <a:gd name="T0" fmla="*/ 1155 w 1831"/>
              <a:gd name="T1" fmla="*/ 0 h 2906"/>
              <a:gd name="T2" fmla="*/ 475 w 1831"/>
              <a:gd name="T3" fmla="*/ 2872 h 2906"/>
              <a:gd name="T4" fmla="*/ 931 w 1831"/>
              <a:gd name="T5" fmla="*/ 1456 h 2906"/>
              <a:gd name="T6" fmla="*/ 751 w 1831"/>
              <a:gd name="T7" fmla="*/ 2906 h 2906"/>
              <a:gd name="T8" fmla="*/ 1614 w 1831"/>
              <a:gd name="T9" fmla="*/ 944 h 2906"/>
              <a:gd name="T10" fmla="*/ 1155 w 1831"/>
              <a:gd name="T11" fmla="*/ 0 h 2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31" h="2906">
                <a:moveTo>
                  <a:pt x="1155" y="0"/>
                </a:moveTo>
                <a:cubicBezTo>
                  <a:pt x="0" y="1102"/>
                  <a:pt x="64" y="2081"/>
                  <a:pt x="475" y="2872"/>
                </a:cubicBezTo>
                <a:cubicBezTo>
                  <a:pt x="537" y="2368"/>
                  <a:pt x="678" y="1885"/>
                  <a:pt x="931" y="1456"/>
                </a:cubicBezTo>
                <a:cubicBezTo>
                  <a:pt x="832" y="1921"/>
                  <a:pt x="751" y="2408"/>
                  <a:pt x="751" y="2906"/>
                </a:cubicBezTo>
                <a:cubicBezTo>
                  <a:pt x="1305" y="2471"/>
                  <a:pt x="1831" y="1969"/>
                  <a:pt x="1614" y="944"/>
                </a:cubicBezTo>
                <a:cubicBezTo>
                  <a:pt x="1540" y="590"/>
                  <a:pt x="1362" y="288"/>
                  <a:pt x="1155" y="0"/>
                </a:cubicBezTo>
                <a:close/>
              </a:path>
            </a:pathLst>
          </a:custGeom>
          <a:solidFill>
            <a:schemeClr val="tx2"/>
          </a:solidFill>
          <a:ln w="38100">
            <a:solidFill>
              <a:schemeClr val="accent2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2400">
              <a:solidFill>
                <a:schemeClr val="bg1"/>
              </a:solidFill>
              <a:latin typeface="Lifeline JL" panose="00000400000000000000" pitchFamily="2" charset="0"/>
            </a:endParaRPr>
          </a:p>
        </p:txBody>
      </p:sp>
      <p:sp>
        <p:nvSpPr>
          <p:cNvPr id="65" name="Freeform 6"/>
          <p:cNvSpPr>
            <a:spLocks/>
          </p:cNvSpPr>
          <p:nvPr/>
        </p:nvSpPr>
        <p:spPr bwMode="auto">
          <a:xfrm rot="21054191">
            <a:off x="4644999" y="2741818"/>
            <a:ext cx="1076257" cy="1482469"/>
          </a:xfrm>
          <a:custGeom>
            <a:avLst/>
            <a:gdLst>
              <a:gd name="T0" fmla="*/ 156 w 1776"/>
              <a:gd name="T1" fmla="*/ 0 h 2442"/>
              <a:gd name="T2" fmla="*/ 1233 w 1776"/>
              <a:gd name="T3" fmla="*/ 2442 h 2442"/>
              <a:gd name="T4" fmla="*/ 835 w 1776"/>
              <a:gd name="T5" fmla="*/ 1187 h 2442"/>
              <a:gd name="T6" fmla="*/ 1454 w 1776"/>
              <a:gd name="T7" fmla="*/ 2338 h 2442"/>
              <a:gd name="T8" fmla="*/ 1001 w 1776"/>
              <a:gd name="T9" fmla="*/ 418 h 2442"/>
              <a:gd name="T10" fmla="*/ 156 w 1776"/>
              <a:gd name="T11" fmla="*/ 0 h 2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76" h="2442">
                <a:moveTo>
                  <a:pt x="156" y="0"/>
                </a:moveTo>
                <a:cubicBezTo>
                  <a:pt x="0" y="1492"/>
                  <a:pt x="478" y="2118"/>
                  <a:pt x="1233" y="2442"/>
                </a:cubicBezTo>
                <a:cubicBezTo>
                  <a:pt x="975" y="2041"/>
                  <a:pt x="910" y="1650"/>
                  <a:pt x="835" y="1187"/>
                </a:cubicBezTo>
                <a:cubicBezTo>
                  <a:pt x="1043" y="1584"/>
                  <a:pt x="1154" y="1978"/>
                  <a:pt x="1454" y="2338"/>
                </a:cubicBezTo>
                <a:cubicBezTo>
                  <a:pt x="1604" y="1733"/>
                  <a:pt x="1776" y="1029"/>
                  <a:pt x="1001" y="418"/>
                </a:cubicBezTo>
                <a:cubicBezTo>
                  <a:pt x="734" y="207"/>
                  <a:pt x="479" y="83"/>
                  <a:pt x="156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2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2400">
              <a:solidFill>
                <a:schemeClr val="bg1"/>
              </a:solidFill>
              <a:latin typeface="Lifeline JL" panose="00000400000000000000" pitchFamily="2" charset="0"/>
            </a:endParaRPr>
          </a:p>
        </p:txBody>
      </p:sp>
      <p:sp>
        <p:nvSpPr>
          <p:cNvPr id="69" name="Freeform 7"/>
          <p:cNvSpPr>
            <a:spLocks/>
          </p:cNvSpPr>
          <p:nvPr/>
        </p:nvSpPr>
        <p:spPr bwMode="auto">
          <a:xfrm>
            <a:off x="3643911" y="3843931"/>
            <a:ext cx="1632423" cy="1057757"/>
          </a:xfrm>
          <a:custGeom>
            <a:avLst/>
            <a:gdLst>
              <a:gd name="T0" fmla="*/ 0 w 2382"/>
              <a:gd name="T1" fmla="*/ 660 h 1541"/>
              <a:gd name="T2" fmla="*/ 2345 w 2382"/>
              <a:gd name="T3" fmla="*/ 1125 h 1541"/>
              <a:gd name="T4" fmla="*/ 1220 w 2382"/>
              <a:gd name="T5" fmla="*/ 772 h 1541"/>
              <a:gd name="T6" fmla="*/ 2382 w 2382"/>
              <a:gd name="T7" fmla="*/ 909 h 1541"/>
              <a:gd name="T8" fmla="*/ 741 w 2382"/>
              <a:gd name="T9" fmla="*/ 255 h 1541"/>
              <a:gd name="T10" fmla="*/ 0 w 2382"/>
              <a:gd name="T11" fmla="*/ 660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82" h="1541">
                <a:moveTo>
                  <a:pt x="0" y="660"/>
                </a:moveTo>
                <a:cubicBezTo>
                  <a:pt x="1014" y="1541"/>
                  <a:pt x="1719" y="1512"/>
                  <a:pt x="2345" y="1125"/>
                </a:cubicBezTo>
                <a:cubicBezTo>
                  <a:pt x="1918" y="1108"/>
                  <a:pt x="1597" y="954"/>
                  <a:pt x="1220" y="772"/>
                </a:cubicBezTo>
                <a:cubicBezTo>
                  <a:pt x="1617" y="823"/>
                  <a:pt x="1963" y="944"/>
                  <a:pt x="2382" y="909"/>
                </a:cubicBezTo>
                <a:cubicBezTo>
                  <a:pt x="2015" y="488"/>
                  <a:pt x="1587" y="0"/>
                  <a:pt x="741" y="255"/>
                </a:cubicBezTo>
                <a:cubicBezTo>
                  <a:pt x="449" y="342"/>
                  <a:pt x="227" y="466"/>
                  <a:pt x="0" y="660"/>
                </a:cubicBezTo>
                <a:close/>
              </a:path>
            </a:pathLst>
          </a:custGeom>
          <a:solidFill>
            <a:schemeClr val="tx1"/>
          </a:solidFill>
          <a:ln w="38100">
            <a:solidFill>
              <a:schemeClr val="accent2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2400">
              <a:solidFill>
                <a:schemeClr val="bg1"/>
              </a:solidFill>
              <a:latin typeface="Lifeline JL" panose="00000400000000000000" pitchFamily="2" charset="0"/>
            </a:endParaRPr>
          </a:p>
        </p:txBody>
      </p:sp>
      <p:sp>
        <p:nvSpPr>
          <p:cNvPr id="70" name="Freeform 8"/>
          <p:cNvSpPr>
            <a:spLocks/>
          </p:cNvSpPr>
          <p:nvPr/>
        </p:nvSpPr>
        <p:spPr bwMode="auto">
          <a:xfrm rot="20474388">
            <a:off x="6385884" y="3189357"/>
            <a:ext cx="1460234" cy="1048448"/>
          </a:xfrm>
          <a:custGeom>
            <a:avLst/>
            <a:gdLst>
              <a:gd name="T0" fmla="*/ 2304 w 2304"/>
              <a:gd name="T1" fmla="*/ 261 h 1650"/>
              <a:gd name="T2" fmla="*/ 0 w 2304"/>
              <a:gd name="T3" fmla="*/ 1044 h 1650"/>
              <a:gd name="T4" fmla="*/ 1172 w 2304"/>
              <a:gd name="T5" fmla="*/ 782 h 1650"/>
              <a:gd name="T6" fmla="*/ 77 w 2304"/>
              <a:gd name="T7" fmla="*/ 1253 h 1650"/>
              <a:gd name="T8" fmla="*/ 1857 w 2304"/>
              <a:gd name="T9" fmla="*/ 995 h 1650"/>
              <a:gd name="T10" fmla="*/ 2304 w 2304"/>
              <a:gd name="T11" fmla="*/ 261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04" h="1650">
                <a:moveTo>
                  <a:pt x="2304" y="261"/>
                </a:moveTo>
                <a:cubicBezTo>
                  <a:pt x="962" y="0"/>
                  <a:pt x="355" y="384"/>
                  <a:pt x="0" y="1044"/>
                </a:cubicBezTo>
                <a:cubicBezTo>
                  <a:pt x="385" y="842"/>
                  <a:pt x="746" y="814"/>
                  <a:pt x="1172" y="782"/>
                </a:cubicBezTo>
                <a:cubicBezTo>
                  <a:pt x="795" y="939"/>
                  <a:pt x="428" y="1009"/>
                  <a:pt x="77" y="1253"/>
                </a:cubicBezTo>
                <a:cubicBezTo>
                  <a:pt x="615" y="1438"/>
                  <a:pt x="1240" y="1650"/>
                  <a:pt x="1857" y="995"/>
                </a:cubicBezTo>
                <a:cubicBezTo>
                  <a:pt x="2070" y="769"/>
                  <a:pt x="2203" y="547"/>
                  <a:pt x="2304" y="261"/>
                </a:cubicBezTo>
                <a:close/>
              </a:path>
            </a:pathLst>
          </a:custGeom>
          <a:solidFill>
            <a:schemeClr val="bg2"/>
          </a:solidFill>
          <a:ln w="38100">
            <a:solidFill>
              <a:schemeClr val="accent2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2400">
              <a:solidFill>
                <a:schemeClr val="bg1"/>
              </a:solidFill>
              <a:latin typeface="Lifeline JL" panose="00000400000000000000" pitchFamily="2" charset="0"/>
            </a:endParaRPr>
          </a:p>
        </p:txBody>
      </p:sp>
      <p:sp>
        <p:nvSpPr>
          <p:cNvPr id="85" name="任意多边形: 形状 84"/>
          <p:cNvSpPr>
            <a:spLocks/>
          </p:cNvSpPr>
          <p:nvPr/>
        </p:nvSpPr>
        <p:spPr bwMode="auto">
          <a:xfrm>
            <a:off x="5483509" y="4312855"/>
            <a:ext cx="1236587" cy="2544700"/>
          </a:xfrm>
          <a:custGeom>
            <a:avLst/>
            <a:gdLst>
              <a:gd name="connsiteX0" fmla="*/ 507203 w 1115397"/>
              <a:gd name="connsiteY0" fmla="*/ 369 h 2295311"/>
              <a:gd name="connsiteX1" fmla="*/ 558249 w 1115397"/>
              <a:gd name="connsiteY1" fmla="*/ 38327 h 2295311"/>
              <a:gd name="connsiteX2" fmla="*/ 673447 w 1115397"/>
              <a:gd name="connsiteY2" fmla="*/ 411007 h 2295311"/>
              <a:gd name="connsiteX3" fmla="*/ 832104 w 1115397"/>
              <a:gd name="connsiteY3" fmla="*/ 488303 h 2295311"/>
              <a:gd name="connsiteX4" fmla="*/ 1008006 w 1115397"/>
              <a:gd name="connsiteY4" fmla="*/ 291611 h 2295311"/>
              <a:gd name="connsiteX5" fmla="*/ 1093543 w 1115397"/>
              <a:gd name="connsiteY5" fmla="*/ 368908 h 2295311"/>
              <a:gd name="connsiteX6" fmla="*/ 840382 w 1115397"/>
              <a:gd name="connsiteY6" fmla="*/ 955533 h 2295311"/>
              <a:gd name="connsiteX7" fmla="*/ 839136 w 1115397"/>
              <a:gd name="connsiteY7" fmla="*/ 2211724 h 2295311"/>
              <a:gd name="connsiteX8" fmla="*/ 842029 w 1115397"/>
              <a:gd name="connsiteY8" fmla="*/ 2295311 h 2295311"/>
              <a:gd name="connsiteX9" fmla="*/ 465100 w 1115397"/>
              <a:gd name="connsiteY9" fmla="*/ 2295311 h 2295311"/>
              <a:gd name="connsiteX10" fmla="*/ 465974 w 1115397"/>
              <a:gd name="connsiteY10" fmla="*/ 2250214 h 2295311"/>
              <a:gd name="connsiteX11" fmla="*/ 489268 w 1115397"/>
              <a:gd name="connsiteY11" fmla="*/ 1088041 h 2295311"/>
              <a:gd name="connsiteX12" fmla="*/ 266458 w 1115397"/>
              <a:gd name="connsiteY12" fmla="*/ 749869 h 2295311"/>
              <a:gd name="connsiteX13" fmla="*/ 44339 w 1115397"/>
              <a:gd name="connsiteY13" fmla="*/ 604248 h 2295311"/>
              <a:gd name="connsiteX14" fmla="*/ 78140 w 1115397"/>
              <a:gd name="connsiteY14" fmla="*/ 520740 h 2295311"/>
              <a:gd name="connsiteX15" fmla="*/ 223000 w 1115397"/>
              <a:gd name="connsiteY15" fmla="*/ 612530 h 2295311"/>
              <a:gd name="connsiteX16" fmla="*/ 244384 w 1115397"/>
              <a:gd name="connsiteY16" fmla="*/ 578712 h 2295311"/>
              <a:gd name="connsiteX17" fmla="*/ 33302 w 1115397"/>
              <a:gd name="connsiteY17" fmla="*/ 338541 h 2295311"/>
              <a:gd name="connsiteX18" fmla="*/ 81589 w 1115397"/>
              <a:gd name="connsiteY18" fmla="*/ 249512 h 2295311"/>
              <a:gd name="connsiteX19" fmla="*/ 283704 w 1115397"/>
              <a:gd name="connsiteY19" fmla="*/ 462768 h 2295311"/>
              <a:gd name="connsiteX20" fmla="*/ 322333 w 1115397"/>
              <a:gd name="connsiteY20" fmla="*/ 426190 h 2295311"/>
              <a:gd name="connsiteX21" fmla="*/ 175403 w 1115397"/>
              <a:gd name="connsiteY21" fmla="*/ 137018 h 2295311"/>
              <a:gd name="connsiteX22" fmla="*/ 238176 w 1115397"/>
              <a:gd name="connsiteY22" fmla="*/ 95609 h 2295311"/>
              <a:gd name="connsiteX23" fmla="*/ 391314 w 1115397"/>
              <a:gd name="connsiteY23" fmla="*/ 359936 h 2295311"/>
              <a:gd name="connsiteX24" fmla="*/ 446499 w 1115397"/>
              <a:gd name="connsiteY24" fmla="*/ 415838 h 2295311"/>
              <a:gd name="connsiteX25" fmla="*/ 498235 w 1115397"/>
              <a:gd name="connsiteY25" fmla="*/ 389612 h 2295311"/>
              <a:gd name="connsiteX26" fmla="*/ 480990 w 1115397"/>
              <a:gd name="connsiteY26" fmla="*/ 55581 h 2295311"/>
              <a:gd name="connsiteX27" fmla="*/ 507203 w 1115397"/>
              <a:gd name="connsiteY27" fmla="*/ 369 h 2295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15397" h="2295311">
                <a:moveTo>
                  <a:pt x="507203" y="369"/>
                </a:moveTo>
                <a:cubicBezTo>
                  <a:pt x="520999" y="-2391"/>
                  <a:pt x="538934" y="10376"/>
                  <a:pt x="558249" y="38327"/>
                </a:cubicBezTo>
                <a:cubicBezTo>
                  <a:pt x="596878" y="162554"/>
                  <a:pt x="634818" y="286780"/>
                  <a:pt x="673447" y="411007"/>
                </a:cubicBezTo>
                <a:cubicBezTo>
                  <a:pt x="718975" y="520050"/>
                  <a:pt x="772780" y="531782"/>
                  <a:pt x="832104" y="488303"/>
                </a:cubicBezTo>
                <a:cubicBezTo>
                  <a:pt x="890738" y="422739"/>
                  <a:pt x="949372" y="357175"/>
                  <a:pt x="1008006" y="291611"/>
                </a:cubicBezTo>
                <a:cubicBezTo>
                  <a:pt x="1093543" y="218456"/>
                  <a:pt x="1148038" y="299203"/>
                  <a:pt x="1093543" y="368908"/>
                </a:cubicBezTo>
                <a:cubicBezTo>
                  <a:pt x="940405" y="557318"/>
                  <a:pt x="882461" y="755390"/>
                  <a:pt x="840382" y="955533"/>
                </a:cubicBezTo>
                <a:cubicBezTo>
                  <a:pt x="819990" y="1207954"/>
                  <a:pt x="825029" y="1769616"/>
                  <a:pt x="839136" y="2211724"/>
                </a:cubicBezTo>
                <a:lnTo>
                  <a:pt x="842029" y="2295311"/>
                </a:lnTo>
                <a:lnTo>
                  <a:pt x="465100" y="2295311"/>
                </a:lnTo>
                <a:lnTo>
                  <a:pt x="465974" y="2250214"/>
                </a:lnTo>
                <a:cubicBezTo>
                  <a:pt x="473766" y="1836795"/>
                  <a:pt x="481680" y="1305351"/>
                  <a:pt x="489268" y="1088041"/>
                </a:cubicBezTo>
                <a:cubicBezTo>
                  <a:pt x="434773" y="963815"/>
                  <a:pt x="378898" y="839588"/>
                  <a:pt x="266458" y="749869"/>
                </a:cubicBezTo>
                <a:cubicBezTo>
                  <a:pt x="192648" y="701559"/>
                  <a:pt x="118149" y="652558"/>
                  <a:pt x="44339" y="604248"/>
                </a:cubicBezTo>
                <a:cubicBezTo>
                  <a:pt x="-26712" y="558008"/>
                  <a:pt x="-10156" y="477951"/>
                  <a:pt x="78140" y="520740"/>
                </a:cubicBezTo>
                <a:cubicBezTo>
                  <a:pt x="131945" y="554557"/>
                  <a:pt x="174024" y="578712"/>
                  <a:pt x="223000" y="612530"/>
                </a:cubicBezTo>
                <a:cubicBezTo>
                  <a:pt x="248523" y="621502"/>
                  <a:pt x="276116" y="627023"/>
                  <a:pt x="244384" y="578712"/>
                </a:cubicBezTo>
                <a:cubicBezTo>
                  <a:pt x="174024" y="497275"/>
                  <a:pt x="102973" y="419979"/>
                  <a:pt x="33302" y="338541"/>
                </a:cubicBezTo>
                <a:cubicBezTo>
                  <a:pt x="-23263" y="251583"/>
                  <a:pt x="27783" y="207413"/>
                  <a:pt x="81589" y="249512"/>
                </a:cubicBezTo>
                <a:cubicBezTo>
                  <a:pt x="149880" y="324048"/>
                  <a:pt x="215412" y="388232"/>
                  <a:pt x="283704" y="462768"/>
                </a:cubicBezTo>
                <a:cubicBezTo>
                  <a:pt x="320264" y="497275"/>
                  <a:pt x="360273" y="517980"/>
                  <a:pt x="322333" y="426190"/>
                </a:cubicBezTo>
                <a:cubicBezTo>
                  <a:pt x="275426" y="324738"/>
                  <a:pt x="223000" y="238470"/>
                  <a:pt x="175403" y="137018"/>
                </a:cubicBezTo>
                <a:cubicBezTo>
                  <a:pt x="154019" y="58341"/>
                  <a:pt x="190579" y="56271"/>
                  <a:pt x="238176" y="95609"/>
                </a:cubicBezTo>
                <a:cubicBezTo>
                  <a:pt x="298190" y="176357"/>
                  <a:pt x="326472" y="262625"/>
                  <a:pt x="391314" y="359936"/>
                </a:cubicBezTo>
                <a:cubicBezTo>
                  <a:pt x="409249" y="384091"/>
                  <a:pt x="427874" y="402725"/>
                  <a:pt x="446499" y="415838"/>
                </a:cubicBezTo>
                <a:cubicBezTo>
                  <a:pt x="474782" y="444134"/>
                  <a:pt x="489957" y="427570"/>
                  <a:pt x="498235" y="389612"/>
                </a:cubicBezTo>
                <a:cubicBezTo>
                  <a:pt x="501684" y="286090"/>
                  <a:pt x="492027" y="168075"/>
                  <a:pt x="480990" y="55581"/>
                </a:cubicBezTo>
                <a:cubicBezTo>
                  <a:pt x="483749" y="21419"/>
                  <a:pt x="493406" y="3130"/>
                  <a:pt x="507203" y="369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2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2400">
              <a:solidFill>
                <a:schemeClr val="bg1"/>
              </a:solidFill>
              <a:latin typeface="Lifeline JL" panose="00000400000000000000" pitchFamily="2" charset="0"/>
            </a:endParaRPr>
          </a:p>
        </p:txBody>
      </p:sp>
      <p:sp>
        <p:nvSpPr>
          <p:cNvPr id="72" name="Freeform 10"/>
          <p:cNvSpPr>
            <a:spLocks/>
          </p:cNvSpPr>
          <p:nvPr/>
        </p:nvSpPr>
        <p:spPr bwMode="auto">
          <a:xfrm rot="20078364">
            <a:off x="6843830" y="4064625"/>
            <a:ext cx="1248067" cy="829553"/>
          </a:xfrm>
          <a:custGeom>
            <a:avLst/>
            <a:gdLst>
              <a:gd name="T0" fmla="*/ 1155 w 1155"/>
              <a:gd name="T1" fmla="*/ 605 h 764"/>
              <a:gd name="T2" fmla="*/ 41 w 1155"/>
              <a:gd name="T3" fmla="*/ 126 h 764"/>
              <a:gd name="T4" fmla="*/ 562 w 1155"/>
              <a:gd name="T5" fmla="*/ 420 h 764"/>
              <a:gd name="T6" fmla="*/ 0 w 1155"/>
              <a:gd name="T7" fmla="*/ 229 h 764"/>
              <a:gd name="T8" fmla="*/ 745 w 1155"/>
              <a:gd name="T9" fmla="*/ 727 h 764"/>
              <a:gd name="T10" fmla="*/ 1155 w 1155"/>
              <a:gd name="T11" fmla="*/ 605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55" h="764">
                <a:moveTo>
                  <a:pt x="1155" y="605"/>
                </a:moveTo>
                <a:cubicBezTo>
                  <a:pt x="746" y="60"/>
                  <a:pt x="393" y="0"/>
                  <a:pt x="41" y="126"/>
                </a:cubicBezTo>
                <a:cubicBezTo>
                  <a:pt x="252" y="179"/>
                  <a:pt x="394" y="289"/>
                  <a:pt x="562" y="420"/>
                </a:cubicBezTo>
                <a:cubicBezTo>
                  <a:pt x="371" y="352"/>
                  <a:pt x="212" y="256"/>
                  <a:pt x="0" y="229"/>
                </a:cubicBezTo>
                <a:cubicBezTo>
                  <a:pt x="137" y="477"/>
                  <a:pt x="298" y="764"/>
                  <a:pt x="745" y="727"/>
                </a:cubicBezTo>
                <a:cubicBezTo>
                  <a:pt x="899" y="715"/>
                  <a:pt x="1022" y="677"/>
                  <a:pt x="1155" y="605"/>
                </a:cubicBezTo>
                <a:close/>
              </a:path>
            </a:pathLst>
          </a:custGeom>
          <a:solidFill>
            <a:schemeClr val="accent1"/>
          </a:solidFill>
          <a:ln w="38100">
            <a:solidFill>
              <a:schemeClr val="accent2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2400">
              <a:solidFill>
                <a:schemeClr val="bg1"/>
              </a:solidFill>
              <a:latin typeface="Lifeline JL" panose="00000400000000000000" pitchFamily="2" charset="0"/>
            </a:endParaRPr>
          </a:p>
        </p:txBody>
      </p:sp>
      <p:sp>
        <p:nvSpPr>
          <p:cNvPr id="73" name="TextBox 12"/>
          <p:cNvSpPr txBox="1"/>
          <p:nvPr/>
        </p:nvSpPr>
        <p:spPr>
          <a:xfrm>
            <a:off x="1044972" y="4437300"/>
            <a:ext cx="1997086" cy="461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latin typeface="+mj-ea"/>
                <a:ea typeface="+mj-ea"/>
              </a:defRPr>
            </a:lvl1pPr>
          </a:lstStyle>
          <a:p>
            <a:pPr algn="ctr"/>
            <a:r>
              <a:rPr lang="zh-CN" altLang="zh-CN" sz="2400" dirty="0"/>
              <a:t>从严治党</a:t>
            </a:r>
            <a:endParaRPr lang="zh-CN" altLang="en-US" sz="2400" dirty="0"/>
          </a:p>
        </p:txBody>
      </p:sp>
      <p:sp>
        <p:nvSpPr>
          <p:cNvPr id="74" name="TextBox 13"/>
          <p:cNvSpPr txBox="1"/>
          <p:nvPr/>
        </p:nvSpPr>
        <p:spPr>
          <a:xfrm>
            <a:off x="643795" y="4834709"/>
            <a:ext cx="2776393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+mn-ea"/>
                <a:ea typeface="+mn-ea"/>
              </a:defRPr>
            </a:lvl1pPr>
          </a:lstStyle>
          <a:p>
            <a:pPr algn="ctr"/>
            <a:r>
              <a:rPr lang="zh-CN" altLang="zh-CN" sz="1800" dirty="0"/>
              <a:t>促进信念更坚定</a:t>
            </a:r>
            <a:endParaRPr lang="zh-CN" altLang="en-US" sz="1800" dirty="0"/>
          </a:p>
        </p:txBody>
      </p:sp>
      <p:sp>
        <p:nvSpPr>
          <p:cNvPr id="75" name="TextBox 14"/>
          <p:cNvSpPr txBox="1"/>
          <p:nvPr/>
        </p:nvSpPr>
        <p:spPr>
          <a:xfrm>
            <a:off x="1918961" y="2773125"/>
            <a:ext cx="1997086" cy="461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+mj-ea"/>
                <a:ea typeface="+mj-ea"/>
              </a:rPr>
              <a:t>加快发展</a:t>
            </a:r>
          </a:p>
        </p:txBody>
      </p:sp>
      <p:sp>
        <p:nvSpPr>
          <p:cNvPr id="76" name="TextBox 15"/>
          <p:cNvSpPr txBox="1"/>
          <p:nvPr/>
        </p:nvSpPr>
        <p:spPr>
          <a:xfrm>
            <a:off x="1529308" y="3170534"/>
            <a:ext cx="2776393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+mn-ea"/>
                <a:ea typeface="+mn-ea"/>
              </a:defRPr>
            </a:lvl1pPr>
          </a:lstStyle>
          <a:p>
            <a:pPr algn="ctr"/>
            <a:r>
              <a:rPr lang="zh-CN" altLang="zh-CN" sz="1800" dirty="0"/>
              <a:t>促进质效再提升</a:t>
            </a:r>
            <a:endParaRPr lang="zh-CN" altLang="en-US" sz="1800" dirty="0"/>
          </a:p>
        </p:txBody>
      </p:sp>
      <p:sp>
        <p:nvSpPr>
          <p:cNvPr id="77" name="TextBox 17"/>
          <p:cNvSpPr txBox="1"/>
          <p:nvPr/>
        </p:nvSpPr>
        <p:spPr>
          <a:xfrm>
            <a:off x="5074700" y="1344409"/>
            <a:ext cx="1997086" cy="461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+mj-ea"/>
                <a:ea typeface="+mj-ea"/>
              </a:rPr>
              <a:t>管理升级</a:t>
            </a:r>
          </a:p>
        </p:txBody>
      </p:sp>
      <p:sp>
        <p:nvSpPr>
          <p:cNvPr id="78" name="TextBox 18"/>
          <p:cNvSpPr txBox="1"/>
          <p:nvPr/>
        </p:nvSpPr>
        <p:spPr>
          <a:xfrm>
            <a:off x="4707866" y="1741818"/>
            <a:ext cx="2776393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+mn-ea"/>
                <a:ea typeface="+mn-ea"/>
              </a:defRPr>
            </a:lvl1pPr>
          </a:lstStyle>
          <a:p>
            <a:pPr algn="ctr"/>
            <a:r>
              <a:rPr lang="zh-CN" altLang="zh-CN" sz="1800" dirty="0"/>
              <a:t>促进支撑更有力</a:t>
            </a:r>
            <a:endParaRPr lang="zh-CN" altLang="en-US" sz="1800" dirty="0"/>
          </a:p>
        </p:txBody>
      </p:sp>
      <p:sp>
        <p:nvSpPr>
          <p:cNvPr id="79" name="TextBox 19"/>
          <p:cNvSpPr txBox="1"/>
          <p:nvPr/>
        </p:nvSpPr>
        <p:spPr>
          <a:xfrm>
            <a:off x="8191958" y="2751594"/>
            <a:ext cx="1997086" cy="461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+mj-ea"/>
                <a:ea typeface="+mj-ea"/>
              </a:rPr>
              <a:t>做强平台</a:t>
            </a:r>
          </a:p>
        </p:txBody>
      </p:sp>
      <p:sp>
        <p:nvSpPr>
          <p:cNvPr id="80" name="TextBox 20"/>
          <p:cNvSpPr txBox="1"/>
          <p:nvPr/>
        </p:nvSpPr>
        <p:spPr>
          <a:xfrm>
            <a:off x="7789057" y="3149002"/>
            <a:ext cx="2776393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+mn-ea"/>
                <a:ea typeface="+mn-ea"/>
              </a:defRPr>
            </a:lvl1pPr>
          </a:lstStyle>
          <a:p>
            <a:pPr algn="ctr"/>
            <a:r>
              <a:rPr lang="zh-CN" altLang="zh-CN" sz="1800" dirty="0"/>
              <a:t>促进能力上台阶</a:t>
            </a:r>
            <a:endParaRPr lang="zh-CN" altLang="en-US" sz="1800" dirty="0"/>
          </a:p>
        </p:txBody>
      </p:sp>
      <p:sp>
        <p:nvSpPr>
          <p:cNvPr id="81" name="TextBox 21"/>
          <p:cNvSpPr txBox="1"/>
          <p:nvPr/>
        </p:nvSpPr>
        <p:spPr>
          <a:xfrm>
            <a:off x="8687285" y="4437300"/>
            <a:ext cx="1997086" cy="461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+mj-ea"/>
                <a:ea typeface="+mj-ea"/>
              </a:rPr>
              <a:t>共建和谐</a:t>
            </a:r>
          </a:p>
        </p:txBody>
      </p:sp>
      <p:sp>
        <p:nvSpPr>
          <p:cNvPr id="82" name="TextBox 22"/>
          <p:cNvSpPr txBox="1"/>
          <p:nvPr/>
        </p:nvSpPr>
        <p:spPr>
          <a:xfrm>
            <a:off x="8359220" y="4834709"/>
            <a:ext cx="2776393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+mn-ea"/>
                <a:ea typeface="+mn-ea"/>
              </a:defRPr>
            </a:lvl1pPr>
          </a:lstStyle>
          <a:p>
            <a:pPr algn="ctr"/>
            <a:r>
              <a:rPr lang="zh-CN" altLang="zh-CN" sz="1800" dirty="0"/>
              <a:t>促进家园更幸福</a:t>
            </a:r>
            <a:endParaRPr lang="zh-CN" altLang="en-US" sz="1800" dirty="0"/>
          </a:p>
        </p:txBody>
      </p:sp>
      <p:sp>
        <p:nvSpPr>
          <p:cNvPr id="21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1210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7610">
        <p14:doors dir="vert"/>
      </p:transition>
    </mc:Choice>
    <mc:Fallback xmlns="">
      <p:transition spd="slow" advTm="761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697781" y="322474"/>
            <a:ext cx="5831889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4.3 </a:t>
            </a:r>
            <a:r>
              <a:rPr lang="zh-CN" altLang="en-US" dirty="0">
                <a:solidFill>
                  <a:schemeClr val="accent1"/>
                </a:solidFill>
              </a:rPr>
              <a:t>重点抓好五项工作</a:t>
            </a:r>
            <a:r>
              <a:rPr lang="en-US" altLang="zh-CN" dirty="0">
                <a:solidFill>
                  <a:schemeClr val="accent1"/>
                </a:solidFill>
              </a:rPr>
              <a:t>——</a:t>
            </a:r>
            <a:r>
              <a:rPr lang="zh-CN" altLang="en-US" dirty="0">
                <a:solidFill>
                  <a:schemeClr val="accent1"/>
                </a:solidFill>
              </a:rPr>
              <a:t>从严治党</a:t>
            </a:r>
          </a:p>
        </p:txBody>
      </p:sp>
      <p:sp>
        <p:nvSpPr>
          <p:cNvPr id="7" name="箭头: 五边形 6"/>
          <p:cNvSpPr/>
          <p:nvPr/>
        </p:nvSpPr>
        <p:spPr bwMode="auto">
          <a:xfrm>
            <a:off x="3310166" y="2958136"/>
            <a:ext cx="7853685" cy="1539487"/>
          </a:xfrm>
          <a:prstGeom prst="homePlate">
            <a:avLst/>
          </a:prstGeom>
          <a:solidFill>
            <a:schemeClr val="accent2"/>
          </a:solidFill>
          <a:ln w="9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箭头: 五边形 7"/>
          <p:cNvSpPr/>
          <p:nvPr/>
        </p:nvSpPr>
        <p:spPr bwMode="auto">
          <a:xfrm>
            <a:off x="3310166" y="4655817"/>
            <a:ext cx="7853685" cy="1539487"/>
          </a:xfrm>
          <a:prstGeom prst="homePlate">
            <a:avLst/>
          </a:prstGeom>
          <a:solidFill>
            <a:schemeClr val="accent2"/>
          </a:solidFill>
          <a:ln w="9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箭头: 五边形 8"/>
          <p:cNvSpPr/>
          <p:nvPr/>
        </p:nvSpPr>
        <p:spPr bwMode="auto">
          <a:xfrm>
            <a:off x="3317512" y="1257134"/>
            <a:ext cx="7853685" cy="1539487"/>
          </a:xfrm>
          <a:prstGeom prst="homePlate">
            <a:avLst/>
          </a:prstGeom>
          <a:solidFill>
            <a:schemeClr val="accent2"/>
          </a:solidFill>
          <a:ln w="9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650222" y="1845643"/>
            <a:ext cx="5984073" cy="830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1600" b="1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一要</a:t>
            </a:r>
            <a:r>
              <a:rPr lang="zh-CN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切实履行管党治党责任，确保“把方向、管大局、保落实”；</a:t>
            </a:r>
            <a:endParaRPr lang="en-US" altLang="zh-CN" sz="1600" dirty="0">
              <a:solidFill>
                <a:schemeClr val="accent1"/>
              </a:solidFill>
              <a:latin typeface="+mn-lt"/>
              <a:ea typeface="+mn-ea"/>
              <a:cs typeface="+mn-ea"/>
            </a:endParaRPr>
          </a:p>
          <a:p>
            <a:pPr algn="just"/>
            <a:r>
              <a:rPr lang="zh-CN" altLang="zh-CN" sz="1600" b="1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二要</a:t>
            </a:r>
            <a:r>
              <a:rPr lang="zh-CN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牢固树立“四个意识”</a:t>
            </a:r>
            <a:r>
              <a:rPr lang="zh-CN" altLang="en-US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 </a:t>
            </a:r>
            <a:r>
              <a:rPr lang="zh-CN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，坚定“四个自信”</a:t>
            </a:r>
            <a:r>
              <a:rPr lang="zh-CN" altLang="en-US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 </a:t>
            </a:r>
            <a:r>
              <a:rPr lang="zh-CN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。</a:t>
            </a:r>
            <a:endParaRPr lang="en-US" altLang="zh-CN" sz="1600" dirty="0">
              <a:solidFill>
                <a:schemeClr val="accent1"/>
              </a:solidFill>
              <a:latin typeface="+mn-lt"/>
              <a:ea typeface="+mn-ea"/>
              <a:cs typeface="+mn-ea"/>
            </a:endParaRPr>
          </a:p>
          <a:p>
            <a:pPr algn="just"/>
            <a:r>
              <a:rPr lang="zh-CN" altLang="zh-CN" sz="1600" b="1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三要</a:t>
            </a:r>
            <a:r>
              <a:rPr lang="zh-CN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持续深入开展党风廉政建设，抓好教育预防监督。</a:t>
            </a:r>
            <a:endParaRPr lang="en-US" altLang="zh-CN" sz="1600" dirty="0">
              <a:solidFill>
                <a:schemeClr val="accent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598428" y="1452200"/>
            <a:ext cx="4971181" cy="40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落实主体责任，强化党组织领导核心作用</a:t>
            </a:r>
          </a:p>
        </p:txBody>
      </p:sp>
      <p:sp>
        <p:nvSpPr>
          <p:cNvPr id="16" name="矩形 15"/>
          <p:cNvSpPr/>
          <p:nvPr/>
        </p:nvSpPr>
        <p:spPr>
          <a:xfrm>
            <a:off x="4685928" y="3514680"/>
            <a:ext cx="5669855" cy="830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1600" b="1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一要</a:t>
            </a:r>
            <a:r>
              <a:rPr lang="zh-CN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严格选人用人，做好干部队伍建设。</a:t>
            </a:r>
            <a:endParaRPr lang="en-US" altLang="zh-CN" sz="1600" dirty="0">
              <a:solidFill>
                <a:schemeClr val="accent1"/>
              </a:solidFill>
              <a:latin typeface="+mn-lt"/>
              <a:ea typeface="+mn-ea"/>
              <a:cs typeface="+mn-ea"/>
            </a:endParaRPr>
          </a:p>
          <a:p>
            <a:pPr algn="just"/>
            <a:r>
              <a:rPr lang="zh-CN" altLang="zh-CN" sz="1600" b="1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二要</a:t>
            </a:r>
            <a:r>
              <a:rPr lang="zh-CN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创新党员对标工作法</a:t>
            </a:r>
            <a:r>
              <a:rPr lang="zh-CN" altLang="en-US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，</a:t>
            </a:r>
            <a:r>
              <a:rPr lang="zh-CN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营造</a:t>
            </a:r>
            <a:r>
              <a:rPr lang="zh-CN" altLang="en-US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 </a:t>
            </a:r>
            <a:r>
              <a:rPr lang="zh-CN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“比学赶超”的发展氛围。</a:t>
            </a:r>
            <a:r>
              <a:rPr lang="zh-CN" altLang="zh-CN" sz="1600" b="1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三要</a:t>
            </a:r>
            <a:r>
              <a:rPr lang="zh-CN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深入挖掘先进典型。</a:t>
            </a:r>
            <a:endParaRPr lang="zh-CN" altLang="en-US" sz="1600" dirty="0">
              <a:solidFill>
                <a:schemeClr val="accent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685929" y="3114622"/>
            <a:ext cx="5116849" cy="40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加强队伍建设，强化党员先锋模范带头作用</a:t>
            </a:r>
            <a:endParaRPr lang="zh-CN" altLang="en-US" sz="2000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581842" y="5341256"/>
            <a:ext cx="5773941" cy="58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1600" b="1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一要</a:t>
            </a:r>
            <a:r>
              <a:rPr lang="zh-CN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健全基层党组织。</a:t>
            </a:r>
            <a:r>
              <a:rPr lang="en-US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      </a:t>
            </a:r>
            <a:r>
              <a:rPr lang="zh-CN" altLang="zh-CN" sz="1600" b="1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二要</a:t>
            </a:r>
            <a:r>
              <a:rPr lang="zh-CN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创新党建工作方式。</a:t>
            </a:r>
            <a:endParaRPr lang="en-US" altLang="zh-CN" sz="1600" dirty="0">
              <a:solidFill>
                <a:schemeClr val="accent1"/>
              </a:solidFill>
              <a:latin typeface="+mn-lt"/>
              <a:ea typeface="+mn-ea"/>
              <a:cs typeface="+mn-ea"/>
            </a:endParaRPr>
          </a:p>
          <a:p>
            <a:pPr algn="just"/>
            <a:r>
              <a:rPr lang="zh-CN" altLang="zh-CN" sz="1600" b="1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三要</a:t>
            </a:r>
            <a:r>
              <a:rPr lang="zh-CN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严肃党内组织生活。</a:t>
            </a:r>
            <a:r>
              <a:rPr lang="en-US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   </a:t>
            </a:r>
            <a:r>
              <a:rPr lang="zh-CN" altLang="zh-CN" sz="1600" b="1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四要</a:t>
            </a:r>
            <a:r>
              <a:rPr lang="zh-CN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发挥群团组织作用。</a:t>
            </a:r>
          </a:p>
        </p:txBody>
      </p:sp>
      <p:sp>
        <p:nvSpPr>
          <p:cNvPr id="19" name="矩形 18"/>
          <p:cNvSpPr/>
          <p:nvPr/>
        </p:nvSpPr>
        <p:spPr>
          <a:xfrm>
            <a:off x="4598428" y="4935713"/>
            <a:ext cx="5445855" cy="40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夯实基层组织，强化基层党组织战斗堡垒作用</a:t>
            </a:r>
          </a:p>
        </p:txBody>
      </p:sp>
      <p:sp>
        <p:nvSpPr>
          <p:cNvPr id="3" name="箭头: 五边形 2"/>
          <p:cNvSpPr/>
          <p:nvPr/>
        </p:nvSpPr>
        <p:spPr bwMode="auto">
          <a:xfrm>
            <a:off x="1137807" y="1258252"/>
            <a:ext cx="3484609" cy="4937051"/>
          </a:xfrm>
          <a:prstGeom prst="homePlate">
            <a:avLst>
              <a:gd name="adj" fmla="val 23008"/>
            </a:avLst>
          </a:prstGeom>
          <a:solidFill>
            <a:schemeClr val="bg2"/>
          </a:solidFill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417738" y="3953864"/>
            <a:ext cx="2646534" cy="8308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accent2"/>
                </a:solidFill>
                <a:latin typeface="+mj-ea"/>
                <a:ea typeface="+mj-ea"/>
              </a:rPr>
              <a:t>从严治党</a:t>
            </a:r>
          </a:p>
        </p:txBody>
      </p:sp>
      <p:sp>
        <p:nvSpPr>
          <p:cNvPr id="13" name="矩形 12"/>
          <p:cNvSpPr/>
          <p:nvPr/>
        </p:nvSpPr>
        <p:spPr>
          <a:xfrm>
            <a:off x="1482359" y="4741292"/>
            <a:ext cx="2517292" cy="461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+mj-ea"/>
                <a:ea typeface="微软雅黑" pitchFamily="34" charset="-122"/>
                <a:sym typeface="+mn-lt"/>
              </a:rPr>
              <a:t>促进信念更坚定</a:t>
            </a:r>
          </a:p>
        </p:txBody>
      </p:sp>
      <p:sp>
        <p:nvSpPr>
          <p:cNvPr id="14" name="Freeform 7"/>
          <p:cNvSpPr>
            <a:spLocks noEditPoints="1"/>
          </p:cNvSpPr>
          <p:nvPr/>
        </p:nvSpPr>
        <p:spPr bwMode="auto">
          <a:xfrm>
            <a:off x="2086290" y="2119986"/>
            <a:ext cx="1309429" cy="1668099"/>
          </a:xfrm>
          <a:custGeom>
            <a:avLst/>
            <a:gdLst>
              <a:gd name="T0" fmla="*/ 115 w 595"/>
              <a:gd name="T1" fmla="*/ 517 h 756"/>
              <a:gd name="T2" fmla="*/ 140 w 595"/>
              <a:gd name="T3" fmla="*/ 491 h 756"/>
              <a:gd name="T4" fmla="*/ 338 w 595"/>
              <a:gd name="T5" fmla="*/ 529 h 756"/>
              <a:gd name="T6" fmla="*/ 220 w 595"/>
              <a:gd name="T7" fmla="*/ 410 h 756"/>
              <a:gd name="T8" fmla="*/ 188 w 595"/>
              <a:gd name="T9" fmla="*/ 443 h 756"/>
              <a:gd name="T10" fmla="*/ 138 w 595"/>
              <a:gd name="T11" fmla="*/ 393 h 756"/>
              <a:gd name="T12" fmla="*/ 226 w 595"/>
              <a:gd name="T13" fmla="*/ 304 h 756"/>
              <a:gd name="T14" fmla="*/ 283 w 595"/>
              <a:gd name="T15" fmla="*/ 293 h 756"/>
              <a:gd name="T16" fmla="*/ 309 w 595"/>
              <a:gd name="T17" fmla="*/ 319 h 756"/>
              <a:gd name="T18" fmla="*/ 265 w 595"/>
              <a:gd name="T19" fmla="*/ 365 h 756"/>
              <a:gd name="T20" fmla="*/ 384 w 595"/>
              <a:gd name="T21" fmla="*/ 485 h 756"/>
              <a:gd name="T22" fmla="*/ 289 w 595"/>
              <a:gd name="T23" fmla="*/ 247 h 756"/>
              <a:gd name="T24" fmla="*/ 429 w 595"/>
              <a:gd name="T25" fmla="*/ 529 h 756"/>
              <a:gd name="T26" fmla="*/ 461 w 595"/>
              <a:gd name="T27" fmla="*/ 563 h 756"/>
              <a:gd name="T28" fmla="*/ 418 w 595"/>
              <a:gd name="T29" fmla="*/ 604 h 756"/>
              <a:gd name="T30" fmla="*/ 385 w 595"/>
              <a:gd name="T31" fmla="*/ 573 h 756"/>
              <a:gd name="T32" fmla="*/ 160 w 595"/>
              <a:gd name="T33" fmla="*/ 565 h 756"/>
              <a:gd name="T34" fmla="*/ 145 w 595"/>
              <a:gd name="T35" fmla="*/ 597 h 756"/>
              <a:gd name="T36" fmla="*/ 109 w 595"/>
              <a:gd name="T37" fmla="*/ 591 h 756"/>
              <a:gd name="T38" fmla="*/ 141 w 595"/>
              <a:gd name="T39" fmla="*/ 548 h 756"/>
              <a:gd name="T40" fmla="*/ 115 w 595"/>
              <a:gd name="T41" fmla="*/ 517 h 756"/>
              <a:gd name="T42" fmla="*/ 595 w 595"/>
              <a:gd name="T43" fmla="*/ 682 h 756"/>
              <a:gd name="T44" fmla="*/ 519 w 595"/>
              <a:gd name="T45" fmla="*/ 756 h 756"/>
              <a:gd name="T46" fmla="*/ 74 w 595"/>
              <a:gd name="T47" fmla="*/ 756 h 756"/>
              <a:gd name="T48" fmla="*/ 0 w 595"/>
              <a:gd name="T49" fmla="*/ 682 h 756"/>
              <a:gd name="T50" fmla="*/ 0 w 595"/>
              <a:gd name="T51" fmla="*/ 72 h 756"/>
              <a:gd name="T52" fmla="*/ 87 w 595"/>
              <a:gd name="T53" fmla="*/ 0 h 756"/>
              <a:gd name="T54" fmla="*/ 563 w 595"/>
              <a:gd name="T55" fmla="*/ 0 h 756"/>
              <a:gd name="T56" fmla="*/ 585 w 595"/>
              <a:gd name="T57" fmla="*/ 20 h 756"/>
              <a:gd name="T58" fmla="*/ 563 w 595"/>
              <a:gd name="T59" fmla="*/ 39 h 756"/>
              <a:gd name="T60" fmla="*/ 83 w 595"/>
              <a:gd name="T61" fmla="*/ 39 h 756"/>
              <a:gd name="T62" fmla="*/ 38 w 595"/>
              <a:gd name="T63" fmla="*/ 80 h 756"/>
              <a:gd name="T64" fmla="*/ 79 w 595"/>
              <a:gd name="T65" fmla="*/ 125 h 756"/>
              <a:gd name="T66" fmla="*/ 561 w 595"/>
              <a:gd name="T67" fmla="*/ 125 h 756"/>
              <a:gd name="T68" fmla="*/ 595 w 595"/>
              <a:gd name="T69" fmla="*/ 158 h 756"/>
              <a:gd name="T70" fmla="*/ 595 w 595"/>
              <a:gd name="T71" fmla="*/ 682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95" h="756">
                <a:moveTo>
                  <a:pt x="115" y="517"/>
                </a:moveTo>
                <a:lnTo>
                  <a:pt x="140" y="491"/>
                </a:lnTo>
                <a:cubicBezTo>
                  <a:pt x="195" y="538"/>
                  <a:pt x="257" y="568"/>
                  <a:pt x="338" y="529"/>
                </a:cubicBezTo>
                <a:lnTo>
                  <a:pt x="220" y="410"/>
                </a:lnTo>
                <a:lnTo>
                  <a:pt x="188" y="443"/>
                </a:lnTo>
                <a:lnTo>
                  <a:pt x="138" y="393"/>
                </a:lnTo>
                <a:lnTo>
                  <a:pt x="226" y="304"/>
                </a:lnTo>
                <a:cubicBezTo>
                  <a:pt x="239" y="310"/>
                  <a:pt x="259" y="310"/>
                  <a:pt x="283" y="293"/>
                </a:cubicBezTo>
                <a:lnTo>
                  <a:pt x="309" y="319"/>
                </a:lnTo>
                <a:lnTo>
                  <a:pt x="265" y="365"/>
                </a:lnTo>
                <a:lnTo>
                  <a:pt x="384" y="485"/>
                </a:lnTo>
                <a:cubicBezTo>
                  <a:pt x="428" y="410"/>
                  <a:pt x="392" y="298"/>
                  <a:pt x="289" y="247"/>
                </a:cubicBezTo>
                <a:cubicBezTo>
                  <a:pt x="390" y="252"/>
                  <a:pt x="521" y="368"/>
                  <a:pt x="429" y="529"/>
                </a:cubicBezTo>
                <a:lnTo>
                  <a:pt x="461" y="563"/>
                </a:lnTo>
                <a:lnTo>
                  <a:pt x="418" y="604"/>
                </a:lnTo>
                <a:lnTo>
                  <a:pt x="385" y="573"/>
                </a:lnTo>
                <a:cubicBezTo>
                  <a:pt x="299" y="619"/>
                  <a:pt x="221" y="614"/>
                  <a:pt x="160" y="565"/>
                </a:cubicBezTo>
                <a:cubicBezTo>
                  <a:pt x="163" y="577"/>
                  <a:pt x="156" y="590"/>
                  <a:pt x="145" y="597"/>
                </a:cubicBezTo>
                <a:cubicBezTo>
                  <a:pt x="132" y="606"/>
                  <a:pt x="117" y="603"/>
                  <a:pt x="109" y="591"/>
                </a:cubicBezTo>
                <a:cubicBezTo>
                  <a:pt x="95" y="569"/>
                  <a:pt x="118" y="543"/>
                  <a:pt x="141" y="548"/>
                </a:cubicBezTo>
                <a:cubicBezTo>
                  <a:pt x="132" y="539"/>
                  <a:pt x="123" y="529"/>
                  <a:pt x="115" y="517"/>
                </a:cubicBezTo>
                <a:close/>
                <a:moveTo>
                  <a:pt x="595" y="682"/>
                </a:moveTo>
                <a:cubicBezTo>
                  <a:pt x="595" y="723"/>
                  <a:pt x="559" y="756"/>
                  <a:pt x="519" y="756"/>
                </a:cubicBezTo>
                <a:lnTo>
                  <a:pt x="74" y="756"/>
                </a:lnTo>
                <a:cubicBezTo>
                  <a:pt x="33" y="756"/>
                  <a:pt x="0" y="723"/>
                  <a:pt x="0" y="682"/>
                </a:cubicBezTo>
                <a:lnTo>
                  <a:pt x="0" y="72"/>
                </a:lnTo>
                <a:cubicBezTo>
                  <a:pt x="0" y="31"/>
                  <a:pt x="33" y="0"/>
                  <a:pt x="87" y="0"/>
                </a:cubicBezTo>
                <a:lnTo>
                  <a:pt x="563" y="0"/>
                </a:lnTo>
                <a:cubicBezTo>
                  <a:pt x="574" y="0"/>
                  <a:pt x="585" y="9"/>
                  <a:pt x="585" y="20"/>
                </a:cubicBezTo>
                <a:cubicBezTo>
                  <a:pt x="585" y="31"/>
                  <a:pt x="574" y="39"/>
                  <a:pt x="563" y="39"/>
                </a:cubicBezTo>
                <a:cubicBezTo>
                  <a:pt x="563" y="39"/>
                  <a:pt x="83" y="39"/>
                  <a:pt x="83" y="39"/>
                </a:cubicBezTo>
                <a:cubicBezTo>
                  <a:pt x="54" y="39"/>
                  <a:pt x="38" y="59"/>
                  <a:pt x="38" y="80"/>
                </a:cubicBezTo>
                <a:cubicBezTo>
                  <a:pt x="38" y="100"/>
                  <a:pt x="54" y="125"/>
                  <a:pt x="79" y="125"/>
                </a:cubicBezTo>
                <a:cubicBezTo>
                  <a:pt x="79" y="125"/>
                  <a:pt x="561" y="124"/>
                  <a:pt x="561" y="125"/>
                </a:cubicBezTo>
                <a:cubicBezTo>
                  <a:pt x="579" y="125"/>
                  <a:pt x="595" y="140"/>
                  <a:pt x="595" y="158"/>
                </a:cubicBezTo>
                <a:cubicBezTo>
                  <a:pt x="595" y="159"/>
                  <a:pt x="595" y="682"/>
                  <a:pt x="595" y="6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0739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8977">
        <p14:doors dir="vert"/>
      </p:transition>
    </mc:Choice>
    <mc:Fallback xmlns="">
      <p:transition spd="slow" advTm="8977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697781" y="288475"/>
            <a:ext cx="5687892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4.4 </a:t>
            </a:r>
            <a:r>
              <a:rPr lang="zh-CN" altLang="en-US" dirty="0">
                <a:solidFill>
                  <a:schemeClr val="accent1"/>
                </a:solidFill>
              </a:rPr>
              <a:t>重点抓好五项工作</a:t>
            </a:r>
            <a:r>
              <a:rPr lang="en-US" altLang="zh-CN" dirty="0">
                <a:solidFill>
                  <a:schemeClr val="accent1"/>
                </a:solidFill>
              </a:rPr>
              <a:t>——</a:t>
            </a:r>
            <a:r>
              <a:rPr lang="zh-CN" altLang="en-US" dirty="0">
                <a:solidFill>
                  <a:schemeClr val="accent1"/>
                </a:solidFill>
              </a:rPr>
              <a:t>加快发展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2082546" y="2171413"/>
            <a:ext cx="0" cy="4686141"/>
          </a:xfrm>
          <a:prstGeom prst="line">
            <a:avLst/>
          </a:prstGeom>
          <a:noFill/>
          <a:ln w="12700" cap="flat">
            <a:solidFill>
              <a:srgbClr val="716F6E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934929" y="2463353"/>
            <a:ext cx="288887" cy="288887"/>
            <a:chOff x="957263" y="3209925"/>
            <a:chExt cx="288925" cy="288925"/>
          </a:xfrm>
        </p:grpSpPr>
        <p:sp>
          <p:nvSpPr>
            <p:cNvPr id="8" name="Oval 15"/>
            <p:cNvSpPr>
              <a:spLocks noChangeArrowheads="1"/>
            </p:cNvSpPr>
            <p:nvPr/>
          </p:nvSpPr>
          <p:spPr bwMode="auto">
            <a:xfrm>
              <a:off x="957263" y="3209925"/>
              <a:ext cx="288925" cy="288925"/>
            </a:xfrm>
            <a:prstGeom prst="ellipse">
              <a:avLst/>
            </a:prstGeom>
            <a:solidFill>
              <a:schemeClr val="bg2"/>
            </a:solidFill>
            <a:ln w="28575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1057275" y="3282950"/>
              <a:ext cx="130175" cy="150813"/>
            </a:xfrm>
            <a:custGeom>
              <a:avLst/>
              <a:gdLst>
                <a:gd name="T0" fmla="*/ 166 w 188"/>
                <a:gd name="T1" fmla="*/ 89 h 217"/>
                <a:gd name="T2" fmla="*/ 99 w 188"/>
                <a:gd name="T3" fmla="*/ 51 h 217"/>
                <a:gd name="T4" fmla="*/ 32 w 188"/>
                <a:gd name="T5" fmla="*/ 12 h 217"/>
                <a:gd name="T6" fmla="*/ 0 w 188"/>
                <a:gd name="T7" fmla="*/ 30 h 217"/>
                <a:gd name="T8" fmla="*/ 0 w 188"/>
                <a:gd name="T9" fmla="*/ 108 h 217"/>
                <a:gd name="T10" fmla="*/ 0 w 188"/>
                <a:gd name="T11" fmla="*/ 185 h 217"/>
                <a:gd name="T12" fmla="*/ 32 w 188"/>
                <a:gd name="T13" fmla="*/ 204 h 217"/>
                <a:gd name="T14" fmla="*/ 99 w 188"/>
                <a:gd name="T15" fmla="*/ 165 h 217"/>
                <a:gd name="T16" fmla="*/ 166 w 188"/>
                <a:gd name="T17" fmla="*/ 126 h 217"/>
                <a:gd name="T18" fmla="*/ 166 w 188"/>
                <a:gd name="T19" fmla="*/ 89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" h="217">
                  <a:moveTo>
                    <a:pt x="166" y="89"/>
                  </a:moveTo>
                  <a:lnTo>
                    <a:pt x="99" y="51"/>
                  </a:lnTo>
                  <a:cubicBezTo>
                    <a:pt x="77" y="38"/>
                    <a:pt x="55" y="25"/>
                    <a:pt x="32" y="12"/>
                  </a:cubicBezTo>
                  <a:cubicBezTo>
                    <a:pt x="11" y="0"/>
                    <a:pt x="0" y="5"/>
                    <a:pt x="0" y="30"/>
                  </a:cubicBezTo>
                  <a:lnTo>
                    <a:pt x="0" y="108"/>
                  </a:lnTo>
                  <a:cubicBezTo>
                    <a:pt x="0" y="134"/>
                    <a:pt x="0" y="159"/>
                    <a:pt x="0" y="185"/>
                  </a:cubicBezTo>
                  <a:cubicBezTo>
                    <a:pt x="0" y="209"/>
                    <a:pt x="10" y="217"/>
                    <a:pt x="32" y="204"/>
                  </a:cubicBezTo>
                  <a:lnTo>
                    <a:pt x="99" y="165"/>
                  </a:lnTo>
                  <a:cubicBezTo>
                    <a:pt x="121" y="152"/>
                    <a:pt x="144" y="139"/>
                    <a:pt x="166" y="126"/>
                  </a:cubicBezTo>
                  <a:cubicBezTo>
                    <a:pt x="187" y="114"/>
                    <a:pt x="188" y="102"/>
                    <a:pt x="166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2310051" y="2407767"/>
            <a:ext cx="4208909" cy="40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主营业务</a:t>
            </a:r>
            <a:r>
              <a:rPr lang="zh-CN" altLang="zh-CN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竞进提质</a:t>
            </a: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1970678" y="1950062"/>
            <a:ext cx="219046" cy="192063"/>
          </a:xfrm>
          <a:custGeom>
            <a:avLst/>
            <a:gdLst>
              <a:gd name="T0" fmla="*/ 208 w 416"/>
              <a:gd name="T1" fmla="*/ 361 h 361"/>
              <a:gd name="T2" fmla="*/ 312 w 416"/>
              <a:gd name="T3" fmla="*/ 181 h 361"/>
              <a:gd name="T4" fmla="*/ 416 w 416"/>
              <a:gd name="T5" fmla="*/ 0 h 361"/>
              <a:gd name="T6" fmla="*/ 208 w 416"/>
              <a:gd name="T7" fmla="*/ 0 h 361"/>
              <a:gd name="T8" fmla="*/ 0 w 416"/>
              <a:gd name="T9" fmla="*/ 0 h 361"/>
              <a:gd name="T10" fmla="*/ 104 w 416"/>
              <a:gd name="T11" fmla="*/ 181 h 361"/>
              <a:gd name="T12" fmla="*/ 208 w 416"/>
              <a:gd name="T13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6" h="361">
                <a:moveTo>
                  <a:pt x="208" y="361"/>
                </a:moveTo>
                <a:lnTo>
                  <a:pt x="312" y="181"/>
                </a:lnTo>
                <a:lnTo>
                  <a:pt x="416" y="0"/>
                </a:lnTo>
                <a:lnTo>
                  <a:pt x="208" y="0"/>
                </a:lnTo>
                <a:lnTo>
                  <a:pt x="0" y="0"/>
                </a:lnTo>
                <a:lnTo>
                  <a:pt x="104" y="181"/>
                </a:lnTo>
                <a:lnTo>
                  <a:pt x="208" y="36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对角圆角矩形 42"/>
          <p:cNvSpPr/>
          <p:nvPr/>
        </p:nvSpPr>
        <p:spPr bwMode="auto">
          <a:xfrm>
            <a:off x="661528" y="1197043"/>
            <a:ext cx="5186076" cy="684452"/>
          </a:xfrm>
          <a:prstGeom prst="round2DiagRect">
            <a:avLst/>
          </a:prstGeom>
          <a:solidFill>
            <a:schemeClr val="bg1"/>
          </a:solidFill>
          <a:ln w="38100" cap="flat">
            <a:solidFill>
              <a:schemeClr val="accent2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TextBox 43"/>
          <p:cNvSpPr txBox="1"/>
          <p:nvPr/>
        </p:nvSpPr>
        <p:spPr>
          <a:xfrm>
            <a:off x="882293" y="1298828"/>
            <a:ext cx="4790328" cy="523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黑体" panose="02010609060101010101" pitchFamily="49" charset="-122"/>
              </a:rPr>
              <a:t>加快发展，促进质效再提升</a:t>
            </a:r>
            <a:endParaRPr lang="zh-CN" altLang="zh-CN" sz="2800" b="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934929" y="5519031"/>
            <a:ext cx="288887" cy="288887"/>
            <a:chOff x="957263" y="3209925"/>
            <a:chExt cx="288925" cy="288925"/>
          </a:xfrm>
        </p:grpSpPr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957263" y="3209925"/>
              <a:ext cx="288925" cy="288925"/>
            </a:xfrm>
            <a:prstGeom prst="ellipse">
              <a:avLst/>
            </a:prstGeom>
            <a:solidFill>
              <a:schemeClr val="bg2"/>
            </a:solidFill>
            <a:ln w="28575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1057275" y="3282950"/>
              <a:ext cx="130175" cy="150813"/>
            </a:xfrm>
            <a:custGeom>
              <a:avLst/>
              <a:gdLst>
                <a:gd name="T0" fmla="*/ 166 w 188"/>
                <a:gd name="T1" fmla="*/ 89 h 217"/>
                <a:gd name="T2" fmla="*/ 99 w 188"/>
                <a:gd name="T3" fmla="*/ 51 h 217"/>
                <a:gd name="T4" fmla="*/ 32 w 188"/>
                <a:gd name="T5" fmla="*/ 12 h 217"/>
                <a:gd name="T6" fmla="*/ 0 w 188"/>
                <a:gd name="T7" fmla="*/ 30 h 217"/>
                <a:gd name="T8" fmla="*/ 0 w 188"/>
                <a:gd name="T9" fmla="*/ 108 h 217"/>
                <a:gd name="T10" fmla="*/ 0 w 188"/>
                <a:gd name="T11" fmla="*/ 185 h 217"/>
                <a:gd name="T12" fmla="*/ 32 w 188"/>
                <a:gd name="T13" fmla="*/ 204 h 217"/>
                <a:gd name="T14" fmla="*/ 99 w 188"/>
                <a:gd name="T15" fmla="*/ 165 h 217"/>
                <a:gd name="T16" fmla="*/ 166 w 188"/>
                <a:gd name="T17" fmla="*/ 126 h 217"/>
                <a:gd name="T18" fmla="*/ 166 w 188"/>
                <a:gd name="T19" fmla="*/ 89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" h="217">
                  <a:moveTo>
                    <a:pt x="166" y="89"/>
                  </a:moveTo>
                  <a:lnTo>
                    <a:pt x="99" y="51"/>
                  </a:lnTo>
                  <a:cubicBezTo>
                    <a:pt x="77" y="38"/>
                    <a:pt x="55" y="25"/>
                    <a:pt x="32" y="12"/>
                  </a:cubicBezTo>
                  <a:cubicBezTo>
                    <a:pt x="11" y="0"/>
                    <a:pt x="0" y="5"/>
                    <a:pt x="0" y="30"/>
                  </a:cubicBezTo>
                  <a:lnTo>
                    <a:pt x="0" y="108"/>
                  </a:lnTo>
                  <a:cubicBezTo>
                    <a:pt x="0" y="134"/>
                    <a:pt x="0" y="159"/>
                    <a:pt x="0" y="185"/>
                  </a:cubicBezTo>
                  <a:cubicBezTo>
                    <a:pt x="0" y="209"/>
                    <a:pt x="10" y="217"/>
                    <a:pt x="32" y="204"/>
                  </a:cubicBezTo>
                  <a:lnTo>
                    <a:pt x="99" y="165"/>
                  </a:lnTo>
                  <a:cubicBezTo>
                    <a:pt x="121" y="152"/>
                    <a:pt x="144" y="139"/>
                    <a:pt x="166" y="126"/>
                  </a:cubicBezTo>
                  <a:cubicBezTo>
                    <a:pt x="187" y="114"/>
                    <a:pt x="188" y="102"/>
                    <a:pt x="166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2310051" y="5463445"/>
            <a:ext cx="4208909" cy="40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新兴业务</a:t>
            </a:r>
            <a:r>
              <a:rPr lang="zh-CN" altLang="zh-CN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提质提量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272564" y="2407767"/>
            <a:ext cx="587167" cy="36928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  <a:latin typeface="+mj-ea"/>
                <a:ea typeface="+mj-ea"/>
              </a:rPr>
              <a:t>一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272564" y="5484964"/>
            <a:ext cx="587167" cy="36928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chemeClr val="accent2"/>
                </a:solidFill>
              </a:rPr>
              <a:t>二</a:t>
            </a:r>
          </a:p>
        </p:txBody>
      </p:sp>
      <p:sp>
        <p:nvSpPr>
          <p:cNvPr id="20" name="椭圆 19"/>
          <p:cNvSpPr/>
          <p:nvPr/>
        </p:nvSpPr>
        <p:spPr bwMode="auto">
          <a:xfrm>
            <a:off x="1992415" y="3607046"/>
            <a:ext cx="176241" cy="176241"/>
          </a:xfrm>
          <a:prstGeom prst="ellipse">
            <a:avLst/>
          </a:prstGeom>
          <a:solidFill>
            <a:schemeClr val="bg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243032" y="3555484"/>
            <a:ext cx="5319995" cy="3385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壮大规模再跨越</a:t>
            </a: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一是壮大业务规模。二是壮大客户规模</a:t>
            </a:r>
            <a:endParaRPr lang="zh-CN" altLang="en-US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椭圆 22"/>
          <p:cNvSpPr/>
          <p:nvPr/>
        </p:nvSpPr>
        <p:spPr bwMode="auto">
          <a:xfrm>
            <a:off x="1992415" y="4036351"/>
            <a:ext cx="176241" cy="176241"/>
          </a:xfrm>
          <a:prstGeom prst="ellipse">
            <a:avLst/>
          </a:prstGeom>
          <a:solidFill>
            <a:schemeClr val="bg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243032" y="3984789"/>
            <a:ext cx="5525153" cy="3385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优化结构提效益</a:t>
            </a: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一是优化业务结构。二是优化客户结构。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椭圆 31"/>
          <p:cNvSpPr/>
          <p:nvPr/>
        </p:nvSpPr>
        <p:spPr bwMode="auto">
          <a:xfrm>
            <a:off x="1992415" y="6044516"/>
            <a:ext cx="176241" cy="176241"/>
          </a:xfrm>
          <a:prstGeom prst="ellipse">
            <a:avLst/>
          </a:prstGeom>
          <a:solidFill>
            <a:schemeClr val="bg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243033" y="5992954"/>
            <a:ext cx="9169137" cy="58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要快上量、抢市场</a:t>
            </a: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实现收入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1280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万元，增长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60.7%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一是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抢占电商快包市场。</a:t>
            </a:r>
            <a:r>
              <a:rPr lang="zh-CN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二是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促进专业联动发展。</a:t>
            </a:r>
            <a:r>
              <a:rPr lang="zh-CN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三是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加力发展标快业务。</a:t>
            </a:r>
            <a:r>
              <a:rPr lang="zh-CN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四是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发挥窗投渠道优势。</a:t>
            </a:r>
            <a:r>
              <a:rPr lang="zh-CN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五是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提升客户用</a:t>
            </a: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户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体验。</a:t>
            </a:r>
            <a:endParaRPr lang="zh-CN" altLang="en-US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30164" y="2866309"/>
            <a:ext cx="8620666" cy="58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主营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业务要以“壮规模、调结构、提点均、提升市场占有率”为发展目标。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年实现代理金融收入计划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21880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万元保持全省第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11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位，缩小与第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位的差距。</a:t>
            </a:r>
          </a:p>
        </p:txBody>
      </p:sp>
      <p:sp>
        <p:nvSpPr>
          <p:cNvPr id="35" name="椭圆 34"/>
          <p:cNvSpPr/>
          <p:nvPr/>
        </p:nvSpPr>
        <p:spPr bwMode="auto">
          <a:xfrm>
            <a:off x="1992415" y="4457401"/>
            <a:ext cx="176241" cy="176241"/>
          </a:xfrm>
          <a:prstGeom prst="ellipse">
            <a:avLst/>
          </a:prstGeom>
          <a:solidFill>
            <a:schemeClr val="bg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2236499" y="4359815"/>
            <a:ext cx="8685791" cy="338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抓好客群夯基础</a:t>
            </a: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一是建好商户、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VIP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户等客群信息库。二是深入推进分岗管户提档升级。</a:t>
            </a:r>
          </a:p>
        </p:txBody>
      </p:sp>
      <p:sp>
        <p:nvSpPr>
          <p:cNvPr id="37" name="椭圆 36"/>
          <p:cNvSpPr/>
          <p:nvPr/>
        </p:nvSpPr>
        <p:spPr bwMode="auto">
          <a:xfrm>
            <a:off x="1992415" y="4830332"/>
            <a:ext cx="176241" cy="176241"/>
          </a:xfrm>
          <a:prstGeom prst="ellipse">
            <a:avLst/>
          </a:prstGeom>
          <a:solidFill>
            <a:schemeClr val="bg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236499" y="4732746"/>
            <a:ext cx="8685791" cy="58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转型创新促发展。一是坚持制定实施局策点策。二是优化网点员工绩效机制，鼓励员工多干事、干成事。三是深化推进整合资源，探索联动发展机制；</a:t>
            </a:r>
          </a:p>
        </p:txBody>
      </p:sp>
      <p:sp>
        <p:nvSpPr>
          <p:cNvPr id="30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1255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066">
        <p14:switch dir="r"/>
      </p:transition>
    </mc:Choice>
    <mc:Fallback xmlns="">
      <p:transition spd="slow" advTm="11066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2082546" y="448"/>
            <a:ext cx="0" cy="5588512"/>
          </a:xfrm>
          <a:prstGeom prst="line">
            <a:avLst/>
          </a:prstGeom>
          <a:noFill/>
          <a:ln w="12700" cap="flat">
            <a:solidFill>
              <a:srgbClr val="716F6E"/>
            </a:solidFill>
            <a:prstDash val="dash"/>
            <a:miter lim="800000"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934929" y="2179032"/>
            <a:ext cx="288887" cy="288887"/>
            <a:chOff x="957263" y="3209925"/>
            <a:chExt cx="288925" cy="288925"/>
          </a:xfrm>
        </p:grpSpPr>
        <p:sp>
          <p:nvSpPr>
            <p:cNvPr id="8" name="Oval 15"/>
            <p:cNvSpPr>
              <a:spLocks noChangeArrowheads="1"/>
            </p:cNvSpPr>
            <p:nvPr/>
          </p:nvSpPr>
          <p:spPr bwMode="auto">
            <a:xfrm>
              <a:off x="957263" y="3209925"/>
              <a:ext cx="288925" cy="288925"/>
            </a:xfrm>
            <a:prstGeom prst="ellipse">
              <a:avLst/>
            </a:prstGeom>
            <a:solidFill>
              <a:schemeClr val="bg2"/>
            </a:solidFill>
            <a:ln w="28575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1057275" y="3282950"/>
              <a:ext cx="130175" cy="150813"/>
            </a:xfrm>
            <a:custGeom>
              <a:avLst/>
              <a:gdLst>
                <a:gd name="T0" fmla="*/ 166 w 188"/>
                <a:gd name="T1" fmla="*/ 89 h 217"/>
                <a:gd name="T2" fmla="*/ 99 w 188"/>
                <a:gd name="T3" fmla="*/ 51 h 217"/>
                <a:gd name="T4" fmla="*/ 32 w 188"/>
                <a:gd name="T5" fmla="*/ 12 h 217"/>
                <a:gd name="T6" fmla="*/ 0 w 188"/>
                <a:gd name="T7" fmla="*/ 30 h 217"/>
                <a:gd name="T8" fmla="*/ 0 w 188"/>
                <a:gd name="T9" fmla="*/ 108 h 217"/>
                <a:gd name="T10" fmla="*/ 0 w 188"/>
                <a:gd name="T11" fmla="*/ 185 h 217"/>
                <a:gd name="T12" fmla="*/ 32 w 188"/>
                <a:gd name="T13" fmla="*/ 204 h 217"/>
                <a:gd name="T14" fmla="*/ 99 w 188"/>
                <a:gd name="T15" fmla="*/ 165 h 217"/>
                <a:gd name="T16" fmla="*/ 166 w 188"/>
                <a:gd name="T17" fmla="*/ 126 h 217"/>
                <a:gd name="T18" fmla="*/ 166 w 188"/>
                <a:gd name="T19" fmla="*/ 89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" h="217">
                  <a:moveTo>
                    <a:pt x="166" y="89"/>
                  </a:moveTo>
                  <a:lnTo>
                    <a:pt x="99" y="51"/>
                  </a:lnTo>
                  <a:cubicBezTo>
                    <a:pt x="77" y="38"/>
                    <a:pt x="55" y="25"/>
                    <a:pt x="32" y="12"/>
                  </a:cubicBezTo>
                  <a:cubicBezTo>
                    <a:pt x="11" y="0"/>
                    <a:pt x="0" y="5"/>
                    <a:pt x="0" y="30"/>
                  </a:cubicBezTo>
                  <a:lnTo>
                    <a:pt x="0" y="108"/>
                  </a:lnTo>
                  <a:cubicBezTo>
                    <a:pt x="0" y="134"/>
                    <a:pt x="0" y="159"/>
                    <a:pt x="0" y="185"/>
                  </a:cubicBezTo>
                  <a:cubicBezTo>
                    <a:pt x="0" y="209"/>
                    <a:pt x="10" y="217"/>
                    <a:pt x="32" y="204"/>
                  </a:cubicBezTo>
                  <a:lnTo>
                    <a:pt x="99" y="165"/>
                  </a:lnTo>
                  <a:cubicBezTo>
                    <a:pt x="121" y="152"/>
                    <a:pt x="144" y="139"/>
                    <a:pt x="166" y="126"/>
                  </a:cubicBezTo>
                  <a:cubicBezTo>
                    <a:pt x="187" y="114"/>
                    <a:pt x="188" y="102"/>
                    <a:pt x="166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2310051" y="2123446"/>
            <a:ext cx="4208909" cy="40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传统</a:t>
            </a:r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业</a:t>
            </a:r>
            <a:r>
              <a:rPr lang="zh-CN" altLang="zh-CN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务转型创新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272564" y="2123446"/>
            <a:ext cx="587167" cy="36928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  <a:latin typeface="+mj-ea"/>
                <a:ea typeface="+mj-ea"/>
              </a:rPr>
              <a:t>三</a:t>
            </a:r>
          </a:p>
        </p:txBody>
      </p:sp>
      <p:sp>
        <p:nvSpPr>
          <p:cNvPr id="20" name="椭圆 19"/>
          <p:cNvSpPr/>
          <p:nvPr/>
        </p:nvSpPr>
        <p:spPr bwMode="auto">
          <a:xfrm>
            <a:off x="1992415" y="2848167"/>
            <a:ext cx="176241" cy="176241"/>
          </a:xfrm>
          <a:prstGeom prst="ellipse">
            <a:avLst/>
          </a:prstGeom>
          <a:solidFill>
            <a:schemeClr val="bg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243032" y="2648823"/>
            <a:ext cx="9169138" cy="58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C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业务。实现收入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775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万元，增长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3.7%</a:t>
            </a: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一是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打响传媒广告品牌，积极发展网络新媒体广告。</a:t>
            </a:r>
            <a:r>
              <a:rPr lang="zh-CN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二是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稳步发展</a:t>
            </a: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某某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项目。</a:t>
            </a:r>
            <a:endParaRPr lang="zh-CN" altLang="en-US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椭圆 31"/>
          <p:cNvSpPr/>
          <p:nvPr/>
        </p:nvSpPr>
        <p:spPr bwMode="auto">
          <a:xfrm>
            <a:off x="1992415" y="1156866"/>
            <a:ext cx="176241" cy="176241"/>
          </a:xfrm>
          <a:prstGeom prst="ellipse">
            <a:avLst/>
          </a:prstGeom>
          <a:solidFill>
            <a:schemeClr val="bg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243033" y="1105304"/>
            <a:ext cx="9169137" cy="58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要促流通、助金融。实现收入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2850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万元，增长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6.2%</a:t>
            </a: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一是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完善县、镇、村三级农村电商运营体系。</a:t>
            </a:r>
            <a:r>
              <a:rPr lang="zh-CN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二是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推进农产品进城常态化。</a:t>
            </a:r>
            <a:r>
              <a:rPr lang="zh-CN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三是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借电商做金融。</a:t>
            </a:r>
            <a:r>
              <a:rPr lang="zh-CN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四是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大力发展批销业务。</a:t>
            </a:r>
          </a:p>
        </p:txBody>
      </p:sp>
      <p:sp>
        <p:nvSpPr>
          <p:cNvPr id="30" name="椭圆 29"/>
          <p:cNvSpPr/>
          <p:nvPr/>
        </p:nvSpPr>
        <p:spPr bwMode="auto">
          <a:xfrm>
            <a:off x="1992415" y="3650167"/>
            <a:ext cx="176241" cy="176241"/>
          </a:xfrm>
          <a:prstGeom prst="ellipse">
            <a:avLst/>
          </a:prstGeom>
          <a:solidFill>
            <a:schemeClr val="bg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243032" y="3450824"/>
            <a:ext cx="9169138" cy="58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D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业务。实现收入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1680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万元，增长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12.8%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一是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以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营销转型为主线，筑牢发展基础。</a:t>
            </a:r>
            <a:r>
              <a:rPr lang="zh-CN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二是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着力开发两大市场，即单位客户及个人客户市场。</a:t>
            </a:r>
            <a:r>
              <a:rPr lang="zh-CN" altLang="en-US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三</a:t>
            </a:r>
            <a:r>
              <a:rPr lang="zh-CN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培育四支组织者队伍。</a:t>
            </a:r>
            <a:endParaRPr lang="zh-CN" altLang="en-US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974715"/>
      </p:ext>
    </p:extLst>
  </p:cSld>
  <p:clrMapOvr>
    <a:masterClrMapping/>
  </p:clrMapOvr>
  <p:transition spd="slow" advTm="5965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708639" y="333872"/>
            <a:ext cx="7775852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4.5 </a:t>
            </a:r>
            <a:r>
              <a:rPr lang="zh-CN" altLang="en-US" dirty="0">
                <a:solidFill>
                  <a:schemeClr val="accent1"/>
                </a:solidFill>
              </a:rPr>
              <a:t>重点抓好五项工作</a:t>
            </a:r>
            <a:r>
              <a:rPr lang="en-US" altLang="zh-CN" dirty="0">
                <a:solidFill>
                  <a:schemeClr val="accent1"/>
                </a:solidFill>
              </a:rPr>
              <a:t>——</a:t>
            </a:r>
            <a:r>
              <a:rPr lang="zh-CN" altLang="en-US" dirty="0">
                <a:solidFill>
                  <a:schemeClr val="accent1"/>
                </a:solidFill>
              </a:rPr>
              <a:t>管理升级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5624337"/>
            <a:ext cx="12190413" cy="685491"/>
            <a:chOff x="0" y="5624623"/>
            <a:chExt cx="12192000" cy="685580"/>
          </a:xfrm>
        </p:grpSpPr>
        <p:sp>
          <p:nvSpPr>
            <p:cNvPr id="5" name="矩形 4"/>
            <p:cNvSpPr/>
            <p:nvPr/>
          </p:nvSpPr>
          <p:spPr>
            <a:xfrm>
              <a:off x="0" y="5624623"/>
              <a:ext cx="12192000" cy="6855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>
              <a:cxnSpLocks/>
              <a:stCxn id="5" idx="1"/>
            </p:cNvCxnSpPr>
            <p:nvPr/>
          </p:nvCxnSpPr>
          <p:spPr>
            <a:xfrm flipV="1">
              <a:off x="0" y="5962651"/>
              <a:ext cx="12192000" cy="4762"/>
            </a:xfrm>
            <a:prstGeom prst="line">
              <a:avLst/>
            </a:prstGeom>
            <a:ln w="1905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806835" y="5756422"/>
            <a:ext cx="411798" cy="41179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Lifeline JL" panose="00000400000000000000" pitchFamily="2" charset="0"/>
              </a:rPr>
              <a:t>1</a:t>
            </a:r>
            <a:endParaRPr lang="zh-CN" altLang="en-US" dirty="0">
              <a:solidFill>
                <a:schemeClr val="accent2"/>
              </a:solidFill>
              <a:latin typeface="Lifeline JL" panose="00000400000000000000" pitchFamily="2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792184" y="5756422"/>
            <a:ext cx="411798" cy="41179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Lifeline JL" panose="00000400000000000000" pitchFamily="2" charset="0"/>
              </a:rPr>
              <a:t>2</a:t>
            </a:r>
            <a:endParaRPr lang="zh-CN" altLang="en-US" dirty="0">
              <a:solidFill>
                <a:schemeClr val="accent2"/>
              </a:solidFill>
              <a:latin typeface="Lifeline JL" panose="00000400000000000000" pitchFamily="2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328305" y="5756422"/>
            <a:ext cx="411798" cy="41179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Lifeline JL" panose="00000400000000000000" pitchFamily="2" charset="0"/>
              </a:rPr>
              <a:t>3</a:t>
            </a:r>
            <a:endParaRPr lang="zh-CN" altLang="en-US" dirty="0">
              <a:solidFill>
                <a:schemeClr val="accent2"/>
              </a:solidFill>
              <a:latin typeface="Lifeline JL" panose="00000400000000000000" pitchFamily="2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994867" y="5756422"/>
            <a:ext cx="411798" cy="41179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Lifeline JL" panose="00000400000000000000" pitchFamily="2" charset="0"/>
              </a:rPr>
              <a:t>4</a:t>
            </a:r>
            <a:endParaRPr lang="zh-CN" altLang="en-US" dirty="0">
              <a:solidFill>
                <a:schemeClr val="accent2"/>
              </a:solidFill>
              <a:latin typeface="Lifeline JL" panose="00000400000000000000" pitchFamily="2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68269" y="1436984"/>
            <a:ext cx="88929" cy="4319438"/>
            <a:chOff x="968395" y="2322962"/>
            <a:chExt cx="88941" cy="3433763"/>
          </a:xfrm>
          <a:solidFill>
            <a:schemeClr val="bg2"/>
          </a:solidFill>
        </p:grpSpPr>
        <p:cxnSp>
          <p:nvCxnSpPr>
            <p:cNvPr id="13" name="直接连接符 12"/>
            <p:cNvCxnSpPr/>
            <p:nvPr/>
          </p:nvCxnSpPr>
          <p:spPr>
            <a:xfrm flipV="1">
              <a:off x="1012866" y="2476500"/>
              <a:ext cx="0" cy="3280225"/>
            </a:xfrm>
            <a:prstGeom prst="lin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968395" y="2322962"/>
              <a:ext cx="88941" cy="7048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953617" y="3580688"/>
            <a:ext cx="88929" cy="2159720"/>
            <a:chOff x="3854687" y="3238499"/>
            <a:chExt cx="88941" cy="2518227"/>
          </a:xfrm>
          <a:solidFill>
            <a:schemeClr val="bg2"/>
          </a:solidFill>
        </p:grpSpPr>
        <p:cxnSp>
          <p:nvCxnSpPr>
            <p:cNvPr id="16" name="直接连接符 15"/>
            <p:cNvCxnSpPr/>
            <p:nvPr/>
          </p:nvCxnSpPr>
          <p:spPr>
            <a:xfrm flipV="1">
              <a:off x="3899159" y="3419475"/>
              <a:ext cx="0" cy="2337251"/>
            </a:xfrm>
            <a:prstGeom prst="lin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3854687" y="3238499"/>
              <a:ext cx="88941" cy="8394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89740" y="1436985"/>
            <a:ext cx="88929" cy="4319438"/>
            <a:chOff x="6740981" y="2322962"/>
            <a:chExt cx="88941" cy="3433764"/>
          </a:xfrm>
          <a:solidFill>
            <a:schemeClr val="bg2"/>
          </a:solidFill>
        </p:grpSpPr>
        <p:cxnSp>
          <p:nvCxnSpPr>
            <p:cNvPr id="19" name="直接连接符 18"/>
            <p:cNvCxnSpPr/>
            <p:nvPr/>
          </p:nvCxnSpPr>
          <p:spPr>
            <a:xfrm flipV="1">
              <a:off x="6785452" y="2322962"/>
              <a:ext cx="0" cy="3433764"/>
            </a:xfrm>
            <a:prstGeom prst="lin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6740981" y="2322962"/>
              <a:ext cx="88941" cy="7048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156301" y="3580688"/>
            <a:ext cx="88929" cy="2159720"/>
            <a:chOff x="9627272" y="3238499"/>
            <a:chExt cx="88941" cy="2518227"/>
          </a:xfrm>
          <a:solidFill>
            <a:schemeClr val="bg2"/>
          </a:solidFill>
        </p:grpSpPr>
        <p:cxnSp>
          <p:nvCxnSpPr>
            <p:cNvPr id="22" name="直接连接符 21"/>
            <p:cNvCxnSpPr/>
            <p:nvPr/>
          </p:nvCxnSpPr>
          <p:spPr>
            <a:xfrm flipV="1">
              <a:off x="9671744" y="3238500"/>
              <a:ext cx="0" cy="2518226"/>
            </a:xfrm>
            <a:prstGeom prst="lin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9627272" y="3238499"/>
              <a:ext cx="88941" cy="8394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1101663" y="2095870"/>
            <a:ext cx="2980757" cy="58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一是提升能力。二是勇于担当。三是一线工作法。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38352" y="1361805"/>
            <a:ext cx="3724058" cy="70779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企业管理</a:t>
            </a:r>
            <a:endParaRPr lang="en-US" altLang="zh-CN" dirty="0">
              <a:solidFill>
                <a:schemeClr val="accent1"/>
              </a:solidFill>
            </a:endParaRPr>
          </a:p>
          <a:p>
            <a:r>
              <a:rPr lang="zh-CN" altLang="en-US" dirty="0">
                <a:solidFill>
                  <a:schemeClr val="accent1"/>
                </a:solidFill>
              </a:rPr>
              <a:t>要</a:t>
            </a:r>
            <a:r>
              <a:rPr lang="zh-CN" altLang="zh-CN" dirty="0">
                <a:solidFill>
                  <a:schemeClr val="accent1"/>
                </a:solidFill>
              </a:rPr>
              <a:t>转作风，提能力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041025" y="4210711"/>
            <a:ext cx="3111080" cy="1077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一要完善财务管控机制。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二要优化企业资源配置。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三要强化网点损益核算。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四要优化财务管控手段。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041025" y="3533439"/>
            <a:ext cx="3752902" cy="70779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财务管理</a:t>
            </a:r>
            <a:endParaRPr lang="en-US" altLang="zh-CN" dirty="0">
              <a:solidFill>
                <a:schemeClr val="accent1"/>
              </a:solidFill>
            </a:endParaRPr>
          </a:p>
          <a:p>
            <a:r>
              <a:rPr lang="zh-CN" altLang="zh-CN" dirty="0">
                <a:solidFill>
                  <a:schemeClr val="accent1"/>
                </a:solidFill>
              </a:rPr>
              <a:t>要重管控，提效益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641745" y="2176607"/>
            <a:ext cx="3848552" cy="830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一要积极推行“一线培养机制”</a:t>
            </a: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二要优化人力资源配置</a:t>
            </a: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向高效业务倾斜。三要突出激励导向，打造标杆。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578433" y="1442541"/>
            <a:ext cx="4274169" cy="70779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人力资源管理</a:t>
            </a:r>
            <a:endParaRPr lang="en-US" altLang="zh-CN" dirty="0">
              <a:solidFill>
                <a:schemeClr val="accent1"/>
              </a:solidFill>
            </a:endParaRPr>
          </a:p>
          <a:p>
            <a:r>
              <a:rPr lang="zh-CN" altLang="zh-CN" dirty="0">
                <a:solidFill>
                  <a:schemeClr val="accent1"/>
                </a:solidFill>
              </a:rPr>
              <a:t>要优激励，提效能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342285" y="4186282"/>
            <a:ext cx="3299990" cy="830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一是落实服务工作目标管理责任制。二是加强投诉处理。确保用户投诉率达到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96%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以上。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278974" y="3533439"/>
            <a:ext cx="4227285" cy="70779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服务质量管理</a:t>
            </a:r>
            <a:endParaRPr lang="en-US" altLang="zh-CN" dirty="0">
              <a:solidFill>
                <a:schemeClr val="accent1"/>
              </a:solidFill>
            </a:endParaRPr>
          </a:p>
          <a:p>
            <a:r>
              <a:rPr lang="zh-CN" altLang="zh-CN" dirty="0">
                <a:solidFill>
                  <a:schemeClr val="accent1"/>
                </a:solidFill>
              </a:rPr>
              <a:t>要重过程，强体验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2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3748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790">
        <p14:switch dir="r"/>
      </p:transition>
    </mc:Choice>
    <mc:Fallback xmlns="">
      <p:transition spd="slow" advTm="1079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697781" y="353292"/>
            <a:ext cx="7775852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4.5 </a:t>
            </a:r>
            <a:r>
              <a:rPr lang="zh-CN" altLang="en-US" dirty="0">
                <a:solidFill>
                  <a:schemeClr val="accent1"/>
                </a:solidFill>
              </a:rPr>
              <a:t>重点抓好五项工作</a:t>
            </a:r>
            <a:r>
              <a:rPr lang="en-US" altLang="zh-CN" dirty="0">
                <a:solidFill>
                  <a:schemeClr val="accent1"/>
                </a:solidFill>
              </a:rPr>
              <a:t>——</a:t>
            </a:r>
            <a:r>
              <a:rPr lang="zh-CN" altLang="en-US" dirty="0">
                <a:solidFill>
                  <a:schemeClr val="accent1"/>
                </a:solidFill>
              </a:rPr>
              <a:t>管理升级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5624337"/>
            <a:ext cx="12190413" cy="685491"/>
            <a:chOff x="0" y="5624623"/>
            <a:chExt cx="12192000" cy="685580"/>
          </a:xfrm>
        </p:grpSpPr>
        <p:sp>
          <p:nvSpPr>
            <p:cNvPr id="5" name="矩形 4"/>
            <p:cNvSpPr/>
            <p:nvPr/>
          </p:nvSpPr>
          <p:spPr>
            <a:xfrm>
              <a:off x="0" y="5624623"/>
              <a:ext cx="12192000" cy="6855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>
              <a:cxnSpLocks/>
              <a:stCxn id="5" idx="1"/>
            </p:cNvCxnSpPr>
            <p:nvPr/>
          </p:nvCxnSpPr>
          <p:spPr>
            <a:xfrm flipV="1">
              <a:off x="0" y="5962651"/>
              <a:ext cx="12192000" cy="4762"/>
            </a:xfrm>
            <a:prstGeom prst="line">
              <a:avLst/>
            </a:prstGeom>
            <a:ln w="1905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1213817" y="5756422"/>
            <a:ext cx="411798" cy="411798"/>
          </a:xfrm>
          <a:prstGeom prst="ellipse">
            <a:avLst/>
          </a:prstGeom>
          <a:solidFill>
            <a:schemeClr val="bg2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Lifeline JL" panose="00000400000000000000" pitchFamily="2" charset="0"/>
              </a:rPr>
              <a:t>5</a:t>
            </a:r>
            <a:endParaRPr lang="zh-CN" altLang="en-US" dirty="0">
              <a:solidFill>
                <a:schemeClr val="accent2"/>
              </a:solidFill>
              <a:latin typeface="Lifeline JL" panose="00000400000000000000" pitchFamily="2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959786" y="5756422"/>
            <a:ext cx="411798" cy="411798"/>
          </a:xfrm>
          <a:prstGeom prst="ellipse">
            <a:avLst/>
          </a:prstGeom>
          <a:solidFill>
            <a:schemeClr val="bg2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Lifeline JL" panose="00000400000000000000" pitchFamily="2" charset="0"/>
              </a:rPr>
              <a:t>6</a:t>
            </a:r>
            <a:endParaRPr lang="zh-CN" altLang="en-US" dirty="0">
              <a:solidFill>
                <a:schemeClr val="accent2"/>
              </a:solidFill>
              <a:latin typeface="Lifeline JL" panose="00000400000000000000" pitchFamily="2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831315" y="5756422"/>
            <a:ext cx="411798" cy="411798"/>
          </a:xfrm>
          <a:prstGeom prst="ellipse">
            <a:avLst/>
          </a:prstGeom>
          <a:solidFill>
            <a:schemeClr val="bg2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Lifeline JL" panose="00000400000000000000" pitchFamily="2" charset="0"/>
              </a:rPr>
              <a:t>7</a:t>
            </a:r>
            <a:endParaRPr lang="zh-CN" altLang="en-US" dirty="0">
              <a:solidFill>
                <a:schemeClr val="accent2"/>
              </a:solidFill>
              <a:latin typeface="Lifeline JL" panose="00000400000000000000" pitchFamily="2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375251" y="1436984"/>
            <a:ext cx="88929" cy="4319438"/>
            <a:chOff x="968395" y="2322962"/>
            <a:chExt cx="88941" cy="3433763"/>
          </a:xfrm>
          <a:solidFill>
            <a:schemeClr val="bg2"/>
          </a:solidFill>
        </p:grpSpPr>
        <p:cxnSp>
          <p:nvCxnSpPr>
            <p:cNvPr id="13" name="直接连接符 12"/>
            <p:cNvCxnSpPr/>
            <p:nvPr/>
          </p:nvCxnSpPr>
          <p:spPr>
            <a:xfrm flipV="1">
              <a:off x="1012866" y="2476500"/>
              <a:ext cx="0" cy="3280225"/>
            </a:xfrm>
            <a:prstGeom prst="lin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968395" y="2322962"/>
              <a:ext cx="88941" cy="7048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121219" y="3230601"/>
            <a:ext cx="88929" cy="2519672"/>
            <a:chOff x="3854687" y="3238499"/>
            <a:chExt cx="88941" cy="2518227"/>
          </a:xfrm>
          <a:solidFill>
            <a:schemeClr val="bg2"/>
          </a:solidFill>
        </p:grpSpPr>
        <p:cxnSp>
          <p:nvCxnSpPr>
            <p:cNvPr id="16" name="直接连接符 15"/>
            <p:cNvCxnSpPr/>
            <p:nvPr/>
          </p:nvCxnSpPr>
          <p:spPr>
            <a:xfrm flipV="1">
              <a:off x="3899159" y="3419475"/>
              <a:ext cx="0" cy="2337251"/>
            </a:xfrm>
            <a:prstGeom prst="lin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3854687" y="3238499"/>
              <a:ext cx="88941" cy="8394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992749" y="1436985"/>
            <a:ext cx="88929" cy="4319438"/>
            <a:chOff x="6740981" y="2322962"/>
            <a:chExt cx="88941" cy="3433764"/>
          </a:xfrm>
          <a:solidFill>
            <a:schemeClr val="bg2"/>
          </a:solidFill>
        </p:grpSpPr>
        <p:cxnSp>
          <p:nvCxnSpPr>
            <p:cNvPr id="19" name="直接连接符 18"/>
            <p:cNvCxnSpPr/>
            <p:nvPr/>
          </p:nvCxnSpPr>
          <p:spPr>
            <a:xfrm flipV="1">
              <a:off x="6785452" y="2322962"/>
              <a:ext cx="0" cy="3433764"/>
            </a:xfrm>
            <a:prstGeom prst="lin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6740981" y="2322962"/>
              <a:ext cx="88941" cy="7048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1508645" y="2095870"/>
            <a:ext cx="2980757" cy="58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一是抓好消防安全。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二是严守安全底线。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45334" y="1361805"/>
            <a:ext cx="3724058" cy="70779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安全生产管理</a:t>
            </a:r>
            <a:endParaRPr lang="en-US" altLang="zh-CN" dirty="0">
              <a:solidFill>
                <a:schemeClr val="accent1"/>
              </a:solidFill>
            </a:endParaRPr>
          </a:p>
          <a:p>
            <a:r>
              <a:rPr lang="zh-CN" altLang="zh-CN" dirty="0">
                <a:solidFill>
                  <a:schemeClr val="accent1"/>
                </a:solidFill>
              </a:rPr>
              <a:t>要强意识，明责任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210148" y="3916512"/>
            <a:ext cx="3503350" cy="1077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开展财务收支、工程项目及专项审计活动，为企业把好关，发挥审计在健全企业内部控制，提高风险防范能力中的咨询服务作用。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208627" y="3227579"/>
            <a:ext cx="3752902" cy="70779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审计管理</a:t>
            </a:r>
            <a:endParaRPr lang="en-US" altLang="zh-CN" dirty="0">
              <a:solidFill>
                <a:schemeClr val="accent1"/>
              </a:solidFill>
            </a:endParaRPr>
          </a:p>
          <a:p>
            <a:r>
              <a:rPr lang="zh-CN" altLang="zh-CN" dirty="0">
                <a:solidFill>
                  <a:schemeClr val="accent1"/>
                </a:solidFill>
              </a:rPr>
              <a:t>要转观念，提服务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144754" y="2176607"/>
            <a:ext cx="3848552" cy="1077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一要完善对标工作体系。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二要开展“三互三问”活动。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三要推动“创客引领”工作。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四要学会运用</a:t>
            </a:r>
            <a:r>
              <a: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PDCA</a:t>
            </a:r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及项目管理的方法。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8081442" y="1442541"/>
            <a:ext cx="4274169" cy="70779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管理手段</a:t>
            </a:r>
            <a:endParaRPr lang="en-US" altLang="zh-CN" dirty="0">
              <a:solidFill>
                <a:schemeClr val="accent1"/>
              </a:solidFill>
            </a:endParaRPr>
          </a:p>
          <a:p>
            <a:r>
              <a:rPr lang="zh-CN" altLang="zh-CN" dirty="0">
                <a:solidFill>
                  <a:schemeClr val="accent1"/>
                </a:solidFill>
              </a:rPr>
              <a:t>要创新，求实效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28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67238634"/>
      </p:ext>
    </p:extLst>
  </p:cSld>
  <p:clrMapOvr>
    <a:masterClrMapping/>
  </p:clrMapOvr>
  <p:transition spd="slow" advTm="8165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697781" y="323380"/>
            <a:ext cx="6983867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4.6 </a:t>
            </a:r>
            <a:r>
              <a:rPr lang="zh-CN" altLang="en-US" dirty="0">
                <a:solidFill>
                  <a:schemeClr val="accent1"/>
                </a:solidFill>
              </a:rPr>
              <a:t>重点抓好五项工作</a:t>
            </a:r>
            <a:r>
              <a:rPr lang="en-US" altLang="zh-CN" dirty="0">
                <a:solidFill>
                  <a:schemeClr val="accent1"/>
                </a:solidFill>
              </a:rPr>
              <a:t>——</a:t>
            </a:r>
            <a:r>
              <a:rPr lang="zh-CN" altLang="en-US" dirty="0">
                <a:solidFill>
                  <a:schemeClr val="accent1"/>
                </a:solidFill>
              </a:rPr>
              <a:t>做强平台</a:t>
            </a:r>
          </a:p>
        </p:txBody>
      </p:sp>
      <p:cxnSp>
        <p:nvCxnSpPr>
          <p:cNvPr id="13" name="直接连接符 12"/>
          <p:cNvCxnSpPr>
            <a:cxnSpLocks/>
          </p:cNvCxnSpPr>
          <p:nvPr/>
        </p:nvCxnSpPr>
        <p:spPr bwMode="auto">
          <a:xfrm>
            <a:off x="6326564" y="5739896"/>
            <a:ext cx="46657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直接连接符 13"/>
          <p:cNvCxnSpPr>
            <a:cxnSpLocks/>
          </p:cNvCxnSpPr>
          <p:nvPr/>
        </p:nvCxnSpPr>
        <p:spPr bwMode="auto">
          <a:xfrm>
            <a:off x="5798553" y="4734094"/>
            <a:ext cx="99459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直接连接符 14"/>
          <p:cNvCxnSpPr>
            <a:cxnSpLocks/>
          </p:cNvCxnSpPr>
          <p:nvPr/>
        </p:nvCxnSpPr>
        <p:spPr bwMode="auto">
          <a:xfrm>
            <a:off x="5230302" y="3588883"/>
            <a:ext cx="156284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文本框 16"/>
          <p:cNvSpPr txBox="1"/>
          <p:nvPr/>
        </p:nvSpPr>
        <p:spPr>
          <a:xfrm>
            <a:off x="7427366" y="5527944"/>
            <a:ext cx="4124312" cy="64624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latin typeface="+mj-ea"/>
                <a:ea typeface="+mj-ea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推进租赁网点自有化及网点改造、电商运营中心、仓储中心建设等工作。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455952" y="4458667"/>
            <a:ext cx="4095725" cy="64624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latin typeface="+mj-ea"/>
                <a:ea typeface="+mj-ea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一是夯实信息网基础。二是推进先进设备运用。三是推进大数据运用。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427366" y="3112427"/>
            <a:ext cx="4124312" cy="9232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latin typeface="+mj-ea"/>
                <a:ea typeface="+mj-ea"/>
              </a:defRPr>
            </a:lvl1pPr>
          </a:lstStyle>
          <a:p>
            <a:r>
              <a:rPr lang="zh-CN" altLang="zh-CN" dirty="0">
                <a:solidFill>
                  <a:schemeClr val="accent1"/>
                </a:solidFill>
              </a:rPr>
              <a:t>开展针对性的岗位营销能力培训，提升队伍专业营销能力。开展管理人员岗位培训，提升企业“中间层”的管理水平。</a:t>
            </a:r>
          </a:p>
        </p:txBody>
      </p:sp>
      <p:sp>
        <p:nvSpPr>
          <p:cNvPr id="22" name="Oval 13"/>
          <p:cNvSpPr>
            <a:spLocks noChangeArrowheads="1"/>
          </p:cNvSpPr>
          <p:nvPr/>
        </p:nvSpPr>
        <p:spPr bwMode="auto">
          <a:xfrm>
            <a:off x="6973584" y="3372753"/>
            <a:ext cx="464656" cy="46339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rgbClr val="F8F8F8"/>
                </a:solidFill>
                <a:latin typeface="Lifeline JL" panose="00000400000000000000" pitchFamily="2" charset="0"/>
                <a:ea typeface="微软雅黑"/>
              </a:rPr>
              <a:t>3</a:t>
            </a:r>
            <a:endParaRPr lang="zh-CN" altLang="en-US" dirty="0">
              <a:solidFill>
                <a:srgbClr val="F8F8F8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23" name="Oval 13"/>
          <p:cNvSpPr>
            <a:spLocks noChangeArrowheads="1"/>
          </p:cNvSpPr>
          <p:nvPr/>
        </p:nvSpPr>
        <p:spPr bwMode="auto">
          <a:xfrm>
            <a:off x="6973584" y="4548835"/>
            <a:ext cx="464656" cy="46339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rgbClr val="F8F8F8"/>
                </a:solidFill>
                <a:latin typeface="Lifeline JL" panose="00000400000000000000" pitchFamily="2" charset="0"/>
                <a:ea typeface="微软雅黑"/>
              </a:rPr>
              <a:t>2</a:t>
            </a:r>
            <a:endParaRPr lang="zh-CN" altLang="en-US" dirty="0">
              <a:solidFill>
                <a:srgbClr val="F8F8F8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24" name="Oval 13"/>
          <p:cNvSpPr>
            <a:spLocks noChangeArrowheads="1"/>
          </p:cNvSpPr>
          <p:nvPr/>
        </p:nvSpPr>
        <p:spPr bwMode="auto">
          <a:xfrm>
            <a:off x="6973584" y="5571976"/>
            <a:ext cx="464656" cy="46339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rgbClr val="F8F8F8"/>
                </a:solidFill>
                <a:latin typeface="Lifeline JL" panose="00000400000000000000" pitchFamily="2" charset="0"/>
                <a:ea typeface="微软雅黑"/>
              </a:rPr>
              <a:t>1</a:t>
            </a:r>
            <a:endParaRPr lang="zh-CN" altLang="en-US" dirty="0">
              <a:solidFill>
                <a:srgbClr val="F8F8F8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8191" y="5326878"/>
            <a:ext cx="5847164" cy="753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itchFamily="34" charset="0"/>
              <a:buNone/>
              <a:defRPr/>
            </a:pPr>
            <a:endParaRPr lang="zh-CN" altLang="en-US" noProof="1">
              <a:solidFill>
                <a:schemeClr val="accent2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88747" y="4368560"/>
            <a:ext cx="4402061" cy="704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itchFamily="34" charset="0"/>
              <a:buNone/>
              <a:defRPr/>
            </a:pPr>
            <a:endParaRPr lang="zh-CN" altLang="en-US" noProof="1">
              <a:solidFill>
                <a:schemeClr val="accent2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66487" y="3419360"/>
            <a:ext cx="3013284" cy="7523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itchFamily="34" charset="0"/>
              <a:buNone/>
              <a:defRPr/>
            </a:pPr>
            <a:endParaRPr lang="zh-CN" altLang="en-US" noProof="1">
              <a:solidFill>
                <a:schemeClr val="accent2"/>
              </a:solidFill>
            </a:endParaRPr>
          </a:p>
        </p:txBody>
      </p:sp>
      <p:sp>
        <p:nvSpPr>
          <p:cNvPr id="9" name="任意多边形 5"/>
          <p:cNvSpPr/>
          <p:nvPr/>
        </p:nvSpPr>
        <p:spPr>
          <a:xfrm>
            <a:off x="549548" y="5072911"/>
            <a:ext cx="5847164" cy="257142"/>
          </a:xfrm>
          <a:custGeom>
            <a:avLst/>
            <a:gdLst>
              <a:gd name="connsiteX0" fmla="*/ 1138 w 8800"/>
              <a:gd name="connsiteY0" fmla="*/ 0 h 405"/>
              <a:gd name="connsiteX1" fmla="*/ 7738 w 8800"/>
              <a:gd name="connsiteY1" fmla="*/ 0 h 405"/>
              <a:gd name="connsiteX2" fmla="*/ 8800 w 8800"/>
              <a:gd name="connsiteY2" fmla="*/ 405 h 405"/>
              <a:gd name="connsiteX3" fmla="*/ 0 w 8800"/>
              <a:gd name="connsiteY3" fmla="*/ 405 h 405"/>
              <a:gd name="connsiteX4" fmla="*/ 1138 w 8800"/>
              <a:gd name="connsiteY4" fmla="*/ 0 h 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0" h="405">
                <a:moveTo>
                  <a:pt x="1138" y="0"/>
                </a:moveTo>
                <a:lnTo>
                  <a:pt x="7738" y="0"/>
                </a:lnTo>
                <a:lnTo>
                  <a:pt x="8800" y="405"/>
                </a:lnTo>
                <a:lnTo>
                  <a:pt x="0" y="405"/>
                </a:lnTo>
                <a:lnTo>
                  <a:pt x="1138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itchFamily="34" charset="0"/>
              <a:buNone/>
              <a:defRPr/>
            </a:pPr>
            <a:endParaRPr lang="zh-CN" altLang="en-US" noProof="1">
              <a:solidFill>
                <a:schemeClr val="accent2"/>
              </a:solidFill>
            </a:endParaRPr>
          </a:p>
        </p:txBody>
      </p:sp>
      <p:sp>
        <p:nvSpPr>
          <p:cNvPr id="10" name="任意多边形 6"/>
          <p:cNvSpPr/>
          <p:nvPr/>
        </p:nvSpPr>
        <p:spPr>
          <a:xfrm>
            <a:off x="1272483" y="4114593"/>
            <a:ext cx="4406968" cy="253967"/>
          </a:xfrm>
          <a:custGeom>
            <a:avLst/>
            <a:gdLst>
              <a:gd name="connsiteX0" fmla="*/ 1075 w 6633"/>
              <a:gd name="connsiteY0" fmla="*/ 25 h 400"/>
              <a:gd name="connsiteX1" fmla="*/ 5575 w 6633"/>
              <a:gd name="connsiteY1" fmla="*/ 0 h 400"/>
              <a:gd name="connsiteX2" fmla="*/ 6633 w 6633"/>
              <a:gd name="connsiteY2" fmla="*/ 400 h 400"/>
              <a:gd name="connsiteX3" fmla="*/ 0 w 6633"/>
              <a:gd name="connsiteY3" fmla="*/ 400 h 400"/>
              <a:gd name="connsiteX4" fmla="*/ 1075 w 6633"/>
              <a:gd name="connsiteY4" fmla="*/ 25 h 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3" h="400">
                <a:moveTo>
                  <a:pt x="1075" y="25"/>
                </a:moveTo>
                <a:lnTo>
                  <a:pt x="5575" y="0"/>
                </a:lnTo>
                <a:lnTo>
                  <a:pt x="6633" y="400"/>
                </a:lnTo>
                <a:lnTo>
                  <a:pt x="0" y="400"/>
                </a:lnTo>
                <a:lnTo>
                  <a:pt x="1075" y="2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itchFamily="34" charset="0"/>
              <a:buNone/>
              <a:defRPr/>
            </a:pPr>
            <a:endParaRPr lang="zh-CN" altLang="en-US" noProof="1">
              <a:solidFill>
                <a:schemeClr val="accent2"/>
              </a:solidFill>
            </a:endParaRPr>
          </a:p>
        </p:txBody>
      </p:sp>
      <p:sp>
        <p:nvSpPr>
          <p:cNvPr id="11" name="右箭头 8"/>
          <p:cNvSpPr/>
          <p:nvPr/>
        </p:nvSpPr>
        <p:spPr>
          <a:xfrm rot="16200000">
            <a:off x="2447272" y="696546"/>
            <a:ext cx="2030899" cy="2938538"/>
          </a:xfrm>
          <a:prstGeom prst="rightArrow">
            <a:avLst>
              <a:gd name="adj1" fmla="val 71174"/>
              <a:gd name="adj2" fmla="val 663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itchFamily="34" charset="0"/>
              <a:buNone/>
              <a:defRPr/>
            </a:pPr>
            <a:endParaRPr lang="zh-CN" altLang="en-US" noProof="1">
              <a:solidFill>
                <a:schemeClr val="tx1"/>
              </a:solidFill>
            </a:endParaRPr>
          </a:p>
        </p:txBody>
      </p:sp>
      <p:sp>
        <p:nvSpPr>
          <p:cNvPr id="12" name="任意多边形 9"/>
          <p:cNvSpPr/>
          <p:nvPr/>
        </p:nvSpPr>
        <p:spPr>
          <a:xfrm>
            <a:off x="1963825" y="3168360"/>
            <a:ext cx="3018570" cy="261269"/>
          </a:xfrm>
          <a:custGeom>
            <a:avLst/>
            <a:gdLst>
              <a:gd name="connsiteX0" fmla="*/ 1075 w 6633"/>
              <a:gd name="connsiteY0" fmla="*/ 25 h 400"/>
              <a:gd name="connsiteX1" fmla="*/ 5575 w 6633"/>
              <a:gd name="connsiteY1" fmla="*/ 0 h 400"/>
              <a:gd name="connsiteX2" fmla="*/ 6633 w 6633"/>
              <a:gd name="connsiteY2" fmla="*/ 400 h 400"/>
              <a:gd name="connsiteX3" fmla="*/ 0 w 6633"/>
              <a:gd name="connsiteY3" fmla="*/ 400 h 400"/>
              <a:gd name="connsiteX4" fmla="*/ 1075 w 6633"/>
              <a:gd name="connsiteY4" fmla="*/ 25 h 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3" h="400">
                <a:moveTo>
                  <a:pt x="1075" y="25"/>
                </a:moveTo>
                <a:lnTo>
                  <a:pt x="5575" y="0"/>
                </a:lnTo>
                <a:lnTo>
                  <a:pt x="6633" y="400"/>
                </a:lnTo>
                <a:lnTo>
                  <a:pt x="0" y="400"/>
                </a:lnTo>
                <a:lnTo>
                  <a:pt x="1075" y="2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itchFamily="34" charset="0"/>
              <a:buNone/>
              <a:defRPr/>
            </a:pPr>
            <a:endParaRPr lang="zh-CN" altLang="en-US" noProof="1">
              <a:solidFill>
                <a:schemeClr val="accent2"/>
              </a:solidFill>
            </a:endParaRPr>
          </a:p>
        </p:txBody>
      </p:sp>
      <p:sp>
        <p:nvSpPr>
          <p:cNvPr id="26" name="文本框 20"/>
          <p:cNvSpPr txBox="1">
            <a:spLocks noChangeArrowheads="1"/>
          </p:cNvSpPr>
          <p:nvPr/>
        </p:nvSpPr>
        <p:spPr bwMode="auto">
          <a:xfrm flipH="1">
            <a:off x="2015058" y="3603688"/>
            <a:ext cx="3024023" cy="399998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eaLnBrk="1" hangingPunct="1">
              <a:buFontTx/>
              <a:buNone/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ea typeface="仿宋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/>
            </a:lvl3pPr>
            <a:lvl4pPr marL="1600200" indent="-228600">
              <a:spcBef>
                <a:spcPct val="20000"/>
              </a:spcBef>
              <a:buChar char="–"/>
              <a:defRPr sz="2000"/>
            </a:lvl4pPr>
            <a:lvl5pPr marL="2057400" indent="-22860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zh-CN" altLang="zh-CN" dirty="0">
                <a:solidFill>
                  <a:schemeClr val="accent2"/>
                </a:solidFill>
              </a:rPr>
              <a:t>加强素质提升平台建设</a:t>
            </a:r>
          </a:p>
        </p:txBody>
      </p:sp>
      <p:sp>
        <p:nvSpPr>
          <p:cNvPr id="27" name="文本框 20"/>
          <p:cNvSpPr txBox="1">
            <a:spLocks noChangeArrowheads="1"/>
          </p:cNvSpPr>
          <p:nvPr/>
        </p:nvSpPr>
        <p:spPr bwMode="auto">
          <a:xfrm flipH="1">
            <a:off x="2001809" y="4547476"/>
            <a:ext cx="3024025" cy="399998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eaLnBrk="1" hangingPunct="1">
              <a:buFontTx/>
              <a:buNone/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ea typeface="仿宋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/>
            </a:lvl3pPr>
            <a:lvl4pPr marL="1600200" indent="-228600">
              <a:spcBef>
                <a:spcPct val="20000"/>
              </a:spcBef>
              <a:buChar char="–"/>
              <a:defRPr sz="2000"/>
            </a:lvl4pPr>
            <a:lvl5pPr marL="2057400" indent="-22860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zh-CN" altLang="zh-CN" dirty="0">
                <a:solidFill>
                  <a:schemeClr val="accent2"/>
                </a:solidFill>
              </a:rPr>
              <a:t>加强信息技术平台建设</a:t>
            </a:r>
          </a:p>
        </p:txBody>
      </p:sp>
      <p:sp>
        <p:nvSpPr>
          <p:cNvPr id="28" name="文本框 20"/>
          <p:cNvSpPr txBox="1">
            <a:spLocks noChangeArrowheads="1"/>
          </p:cNvSpPr>
          <p:nvPr/>
        </p:nvSpPr>
        <p:spPr bwMode="auto">
          <a:xfrm flipH="1">
            <a:off x="1684553" y="5505084"/>
            <a:ext cx="3624468" cy="400058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eaLnBrk="1" hangingPunct="1">
              <a:buFontTx/>
              <a:buNone/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ea typeface="仿宋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/>
            </a:lvl3pPr>
            <a:lvl4pPr marL="1600200" indent="-228600">
              <a:spcBef>
                <a:spcPct val="20000"/>
              </a:spcBef>
              <a:buChar char="–"/>
              <a:defRPr sz="2000"/>
            </a:lvl4pPr>
            <a:lvl5pPr marL="2057400" indent="-22860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zh-CN" altLang="zh-CN" dirty="0">
                <a:solidFill>
                  <a:schemeClr val="accent2"/>
                </a:solidFill>
              </a:rPr>
              <a:t>加强网点渠道平台建设</a:t>
            </a:r>
            <a:endParaRPr lang="zh-CN" altLang="en-US" dirty="0">
              <a:solidFill>
                <a:schemeClr val="accent2"/>
              </a:solidFill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387865" y="2129503"/>
            <a:ext cx="2170487" cy="707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000" b="1" kern="100" dirty="0">
                <a:solidFill>
                  <a:schemeClr val="accent2"/>
                </a:solidFill>
                <a:latin typeface="+mj-ea"/>
                <a:ea typeface="+mj-ea"/>
                <a:cs typeface="黑体" panose="02010609060101010101" pitchFamily="49" charset="-122"/>
              </a:rPr>
              <a:t>做强平台</a:t>
            </a:r>
            <a:endParaRPr lang="en-US" altLang="zh-CN" sz="2000" b="1" kern="100" dirty="0">
              <a:solidFill>
                <a:schemeClr val="accent2"/>
              </a:solidFill>
              <a:latin typeface="+mj-ea"/>
              <a:ea typeface="+mj-ea"/>
              <a:cs typeface="黑体" panose="02010609060101010101" pitchFamily="49" charset="-122"/>
            </a:endParaRPr>
          </a:p>
          <a:p>
            <a:pPr algn="ctr"/>
            <a:r>
              <a:rPr lang="zh-CN" altLang="zh-CN" sz="2000" b="1" kern="100" dirty="0">
                <a:solidFill>
                  <a:schemeClr val="accent2"/>
                </a:solidFill>
                <a:latin typeface="+mj-ea"/>
                <a:ea typeface="+mj-ea"/>
                <a:cs typeface="黑体" panose="02010609060101010101" pitchFamily="49" charset="-122"/>
              </a:rPr>
              <a:t>促进能力上台阶</a:t>
            </a:r>
            <a:endParaRPr lang="zh-CN" altLang="en-US" sz="20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9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31" name="直接连接符 30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19777879"/>
      </p:ext>
    </p:extLst>
  </p:cSld>
  <p:clrMapOvr>
    <a:masterClrMapping/>
  </p:clrMapOvr>
  <p:transition spd="slow" advTm="10206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679076" y="352489"/>
            <a:ext cx="7127864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4.6 </a:t>
            </a:r>
            <a:r>
              <a:rPr lang="zh-CN" altLang="en-US" dirty="0">
                <a:solidFill>
                  <a:schemeClr val="accent1"/>
                </a:solidFill>
              </a:rPr>
              <a:t>重点抓好五项工作</a:t>
            </a:r>
            <a:r>
              <a:rPr lang="en-US" altLang="zh-CN" dirty="0">
                <a:solidFill>
                  <a:schemeClr val="accent1"/>
                </a:solidFill>
              </a:rPr>
              <a:t>——</a:t>
            </a:r>
            <a:r>
              <a:rPr lang="zh-CN" altLang="en-US" dirty="0">
                <a:solidFill>
                  <a:schemeClr val="accent1"/>
                </a:solidFill>
              </a:rPr>
              <a:t>共建和谐</a:t>
            </a: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6179762" y="1836979"/>
            <a:ext cx="1937357" cy="2315413"/>
          </a:xfrm>
          <a:custGeom>
            <a:avLst/>
            <a:gdLst>
              <a:gd name="T0" fmla="*/ 0 w 2928"/>
              <a:gd name="T1" fmla="*/ 0 h 3494"/>
              <a:gd name="T2" fmla="*/ 2928 w 2928"/>
              <a:gd name="T3" fmla="*/ 0 h 3494"/>
              <a:gd name="T4" fmla="*/ 2928 w 2928"/>
              <a:gd name="T5" fmla="*/ 2928 h 3494"/>
              <a:gd name="T6" fmla="*/ 2030 w 2928"/>
              <a:gd name="T7" fmla="*/ 2928 h 3494"/>
              <a:gd name="T8" fmla="*/ 1464 w 2928"/>
              <a:gd name="T9" fmla="*/ 3494 h 3494"/>
              <a:gd name="T10" fmla="*/ 898 w 2928"/>
              <a:gd name="T11" fmla="*/ 2928 h 3494"/>
              <a:gd name="T12" fmla="*/ 0 w 2928"/>
              <a:gd name="T13" fmla="*/ 2928 h 3494"/>
              <a:gd name="T14" fmla="*/ 0 w 2928"/>
              <a:gd name="T15" fmla="*/ 2180 h 3494"/>
              <a:gd name="T16" fmla="*/ 445 w 2928"/>
              <a:gd name="T17" fmla="*/ 1464 h 3494"/>
              <a:gd name="T18" fmla="*/ 0 w 2928"/>
              <a:gd name="T19" fmla="*/ 748 h 3494"/>
              <a:gd name="T20" fmla="*/ 0 w 2928"/>
              <a:gd name="T21" fmla="*/ 0 h 3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28" h="3494">
                <a:moveTo>
                  <a:pt x="0" y="0"/>
                </a:moveTo>
                <a:lnTo>
                  <a:pt x="2928" y="0"/>
                </a:lnTo>
                <a:lnTo>
                  <a:pt x="2928" y="2928"/>
                </a:lnTo>
                <a:lnTo>
                  <a:pt x="2030" y="2928"/>
                </a:lnTo>
                <a:cubicBezTo>
                  <a:pt x="2030" y="3241"/>
                  <a:pt x="1777" y="3494"/>
                  <a:pt x="1464" y="3494"/>
                </a:cubicBezTo>
                <a:cubicBezTo>
                  <a:pt x="1151" y="3494"/>
                  <a:pt x="898" y="3241"/>
                  <a:pt x="898" y="2928"/>
                </a:cubicBezTo>
                <a:lnTo>
                  <a:pt x="0" y="2928"/>
                </a:lnTo>
                <a:lnTo>
                  <a:pt x="0" y="2180"/>
                </a:lnTo>
                <a:cubicBezTo>
                  <a:pt x="264" y="2050"/>
                  <a:pt x="445" y="1778"/>
                  <a:pt x="445" y="1464"/>
                </a:cubicBezTo>
                <a:cubicBezTo>
                  <a:pt x="445" y="1150"/>
                  <a:pt x="264" y="878"/>
                  <a:pt x="0" y="74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2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rot="0" spcFirstLastPara="0" vertOverflow="overflow" horzOverflow="overflow" vert="horz" wrap="square" lIns="91428" tIns="45714" rIns="91428" bIns="4571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804647" y="4011173"/>
            <a:ext cx="2312471" cy="1938827"/>
          </a:xfrm>
          <a:custGeom>
            <a:avLst/>
            <a:gdLst>
              <a:gd name="T0" fmla="*/ 566 w 3494"/>
              <a:gd name="T1" fmla="*/ 0 h 2928"/>
              <a:gd name="T2" fmla="*/ 1314 w 3494"/>
              <a:gd name="T3" fmla="*/ 0 h 2928"/>
              <a:gd name="T4" fmla="*/ 2030 w 3494"/>
              <a:gd name="T5" fmla="*/ 445 h 2928"/>
              <a:gd name="T6" fmla="*/ 2746 w 3494"/>
              <a:gd name="T7" fmla="*/ 0 h 2928"/>
              <a:gd name="T8" fmla="*/ 3494 w 3494"/>
              <a:gd name="T9" fmla="*/ 0 h 2928"/>
              <a:gd name="T10" fmla="*/ 3494 w 3494"/>
              <a:gd name="T11" fmla="*/ 2928 h 2928"/>
              <a:gd name="T12" fmla="*/ 566 w 3494"/>
              <a:gd name="T13" fmla="*/ 2928 h 2928"/>
              <a:gd name="T14" fmla="*/ 566 w 3494"/>
              <a:gd name="T15" fmla="*/ 2030 h 2928"/>
              <a:gd name="T16" fmla="*/ 0 w 3494"/>
              <a:gd name="T17" fmla="*/ 1464 h 2928"/>
              <a:gd name="T18" fmla="*/ 566 w 3494"/>
              <a:gd name="T19" fmla="*/ 898 h 2928"/>
              <a:gd name="T20" fmla="*/ 566 w 3494"/>
              <a:gd name="T21" fmla="*/ 0 h 2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94" h="2928">
                <a:moveTo>
                  <a:pt x="566" y="0"/>
                </a:moveTo>
                <a:lnTo>
                  <a:pt x="1314" y="0"/>
                </a:lnTo>
                <a:cubicBezTo>
                  <a:pt x="1444" y="264"/>
                  <a:pt x="1716" y="445"/>
                  <a:pt x="2030" y="445"/>
                </a:cubicBezTo>
                <a:cubicBezTo>
                  <a:pt x="2344" y="445"/>
                  <a:pt x="2616" y="264"/>
                  <a:pt x="2746" y="0"/>
                </a:cubicBezTo>
                <a:lnTo>
                  <a:pt x="3494" y="0"/>
                </a:lnTo>
                <a:lnTo>
                  <a:pt x="3494" y="2928"/>
                </a:lnTo>
                <a:lnTo>
                  <a:pt x="566" y="2928"/>
                </a:lnTo>
                <a:lnTo>
                  <a:pt x="566" y="2030"/>
                </a:lnTo>
                <a:cubicBezTo>
                  <a:pt x="253" y="2030"/>
                  <a:pt x="0" y="1777"/>
                  <a:pt x="0" y="1464"/>
                </a:cubicBezTo>
                <a:cubicBezTo>
                  <a:pt x="0" y="1151"/>
                  <a:pt x="253" y="898"/>
                  <a:pt x="566" y="898"/>
                </a:cubicBezTo>
                <a:lnTo>
                  <a:pt x="566" y="0"/>
                </a:lnTo>
                <a:close/>
              </a:path>
            </a:pathLst>
          </a:custGeom>
          <a:solidFill>
            <a:schemeClr val="bg2"/>
          </a:solidFill>
          <a:ln w="38100">
            <a:solidFill>
              <a:schemeClr val="accent2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rot="0" spcFirstLastPara="0" vertOverflow="overflow" horzOverflow="overflow" vert="horz" wrap="square" lIns="91428" tIns="45714" rIns="91428" bIns="4571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007040" y="3636058"/>
            <a:ext cx="1938827" cy="2313942"/>
          </a:xfrm>
          <a:custGeom>
            <a:avLst/>
            <a:gdLst>
              <a:gd name="T0" fmla="*/ 0 w 2928"/>
              <a:gd name="T1" fmla="*/ 566 h 3494"/>
              <a:gd name="T2" fmla="*/ 898 w 2928"/>
              <a:gd name="T3" fmla="*/ 566 h 3494"/>
              <a:gd name="T4" fmla="*/ 1464 w 2928"/>
              <a:gd name="T5" fmla="*/ 0 h 3494"/>
              <a:gd name="T6" fmla="*/ 2030 w 2928"/>
              <a:gd name="T7" fmla="*/ 566 h 3494"/>
              <a:gd name="T8" fmla="*/ 2928 w 2928"/>
              <a:gd name="T9" fmla="*/ 566 h 3494"/>
              <a:gd name="T10" fmla="*/ 2928 w 2928"/>
              <a:gd name="T11" fmla="*/ 1314 h 3494"/>
              <a:gd name="T12" fmla="*/ 2483 w 2928"/>
              <a:gd name="T13" fmla="*/ 2030 h 3494"/>
              <a:gd name="T14" fmla="*/ 2928 w 2928"/>
              <a:gd name="T15" fmla="*/ 2746 h 3494"/>
              <a:gd name="T16" fmla="*/ 2928 w 2928"/>
              <a:gd name="T17" fmla="*/ 3494 h 3494"/>
              <a:gd name="T18" fmla="*/ 0 w 2928"/>
              <a:gd name="T19" fmla="*/ 3494 h 3494"/>
              <a:gd name="T20" fmla="*/ 0 w 2928"/>
              <a:gd name="T21" fmla="*/ 566 h 3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28" h="3494">
                <a:moveTo>
                  <a:pt x="0" y="566"/>
                </a:moveTo>
                <a:lnTo>
                  <a:pt x="898" y="566"/>
                </a:lnTo>
                <a:cubicBezTo>
                  <a:pt x="898" y="253"/>
                  <a:pt x="1151" y="0"/>
                  <a:pt x="1464" y="0"/>
                </a:cubicBezTo>
                <a:cubicBezTo>
                  <a:pt x="1777" y="0"/>
                  <a:pt x="2030" y="253"/>
                  <a:pt x="2030" y="566"/>
                </a:cubicBezTo>
                <a:lnTo>
                  <a:pt x="2928" y="566"/>
                </a:lnTo>
                <a:lnTo>
                  <a:pt x="2928" y="1314"/>
                </a:lnTo>
                <a:cubicBezTo>
                  <a:pt x="2664" y="1444"/>
                  <a:pt x="2483" y="1716"/>
                  <a:pt x="2483" y="2030"/>
                </a:cubicBezTo>
                <a:cubicBezTo>
                  <a:pt x="2483" y="2344"/>
                  <a:pt x="2664" y="2616"/>
                  <a:pt x="2928" y="2746"/>
                </a:cubicBezTo>
                <a:lnTo>
                  <a:pt x="2928" y="3494"/>
                </a:lnTo>
                <a:lnTo>
                  <a:pt x="0" y="3494"/>
                </a:lnTo>
                <a:lnTo>
                  <a:pt x="0" y="566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accent2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rot="0" spcFirstLastPara="0" vertOverflow="overflow" horzOverflow="overflow" vert="horz" wrap="square" lIns="91428" tIns="45714" rIns="91428" bIns="4571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007040" y="1836980"/>
            <a:ext cx="2313942" cy="1940298"/>
          </a:xfrm>
          <a:custGeom>
            <a:avLst/>
            <a:gdLst>
              <a:gd name="T0" fmla="*/ 0 w 3494"/>
              <a:gd name="T1" fmla="*/ 0 h 2928"/>
              <a:gd name="T2" fmla="*/ 2928 w 3494"/>
              <a:gd name="T3" fmla="*/ 0 h 2928"/>
              <a:gd name="T4" fmla="*/ 2928 w 3494"/>
              <a:gd name="T5" fmla="*/ 898 h 2928"/>
              <a:gd name="T6" fmla="*/ 3494 w 3494"/>
              <a:gd name="T7" fmla="*/ 1464 h 2928"/>
              <a:gd name="T8" fmla="*/ 2928 w 3494"/>
              <a:gd name="T9" fmla="*/ 2030 h 2928"/>
              <a:gd name="T10" fmla="*/ 2928 w 3494"/>
              <a:gd name="T11" fmla="*/ 2928 h 2928"/>
              <a:gd name="T12" fmla="*/ 2180 w 3494"/>
              <a:gd name="T13" fmla="*/ 2928 h 2928"/>
              <a:gd name="T14" fmla="*/ 1464 w 3494"/>
              <a:gd name="T15" fmla="*/ 2483 h 2928"/>
              <a:gd name="T16" fmla="*/ 748 w 3494"/>
              <a:gd name="T17" fmla="*/ 2928 h 2928"/>
              <a:gd name="T18" fmla="*/ 0 w 3494"/>
              <a:gd name="T19" fmla="*/ 2928 h 2928"/>
              <a:gd name="T20" fmla="*/ 0 w 3494"/>
              <a:gd name="T21" fmla="*/ 0 h 2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94" h="2928">
                <a:moveTo>
                  <a:pt x="0" y="0"/>
                </a:moveTo>
                <a:lnTo>
                  <a:pt x="2928" y="0"/>
                </a:lnTo>
                <a:lnTo>
                  <a:pt x="2928" y="898"/>
                </a:lnTo>
                <a:cubicBezTo>
                  <a:pt x="3241" y="898"/>
                  <a:pt x="3494" y="1151"/>
                  <a:pt x="3494" y="1464"/>
                </a:cubicBezTo>
                <a:cubicBezTo>
                  <a:pt x="3494" y="1777"/>
                  <a:pt x="3241" y="2030"/>
                  <a:pt x="2928" y="2030"/>
                </a:cubicBezTo>
                <a:lnTo>
                  <a:pt x="2928" y="2928"/>
                </a:lnTo>
                <a:lnTo>
                  <a:pt x="2180" y="2928"/>
                </a:lnTo>
                <a:cubicBezTo>
                  <a:pt x="2050" y="2664"/>
                  <a:pt x="1778" y="2483"/>
                  <a:pt x="1464" y="2483"/>
                </a:cubicBezTo>
                <a:cubicBezTo>
                  <a:pt x="1150" y="2483"/>
                  <a:pt x="878" y="2664"/>
                  <a:pt x="748" y="2928"/>
                </a:cubicBezTo>
                <a:lnTo>
                  <a:pt x="0" y="2928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accent2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rot="0" spcFirstLastPara="0" vertOverflow="overflow" horzOverflow="overflow" vert="horz" wrap="square" lIns="91428" tIns="45714" rIns="91428" bIns="4571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48876" y="2603456"/>
            <a:ext cx="1244541" cy="707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000" b="1" kern="100" dirty="0">
                <a:solidFill>
                  <a:schemeClr val="accent2"/>
                </a:solidFill>
                <a:latin typeface="+mj-ea"/>
                <a:ea typeface="+mj-ea"/>
                <a:cs typeface="仿宋" panose="02010609060101010101" pitchFamily="49" charset="-122"/>
              </a:rPr>
              <a:t>凝聚企业文化共识</a:t>
            </a:r>
            <a:endParaRPr lang="zh-CN" altLang="en-US" sz="20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62399" y="2603456"/>
            <a:ext cx="1244541" cy="707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000" b="1" kern="100" dirty="0">
                <a:solidFill>
                  <a:schemeClr val="accent2"/>
                </a:solidFill>
                <a:latin typeface="+mj-ea"/>
                <a:ea typeface="+mj-ea"/>
              </a:rPr>
              <a:t>搭建建功立业平台</a:t>
            </a:r>
            <a:endParaRPr lang="zh-CN" altLang="en-US" sz="2000" b="1" kern="1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48876" y="4852314"/>
            <a:ext cx="1244541" cy="707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000" b="1" kern="100" dirty="0">
                <a:solidFill>
                  <a:schemeClr val="accent2"/>
                </a:solidFill>
                <a:latin typeface="+mj-ea"/>
                <a:ea typeface="+mj-ea"/>
              </a:rPr>
              <a:t>树建企业良好形象</a:t>
            </a:r>
            <a:endParaRPr lang="zh-CN" altLang="en-US" sz="2000" b="1" kern="1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562399" y="4852314"/>
            <a:ext cx="1244541" cy="707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000" b="1" kern="100" dirty="0">
                <a:solidFill>
                  <a:schemeClr val="accent2"/>
                </a:solidFill>
                <a:latin typeface="+mj-ea"/>
                <a:ea typeface="+mj-ea"/>
              </a:rPr>
              <a:t>深化源头参与机制</a:t>
            </a:r>
            <a:endParaRPr lang="zh-CN" altLang="en-US" sz="2000" b="1" kern="1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4738818" y="2146771"/>
            <a:ext cx="464656" cy="46339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Lifeline JL" panose="00000400000000000000" pitchFamily="2" charset="0"/>
                <a:ea typeface="微软雅黑"/>
              </a:rPr>
              <a:t>1</a:t>
            </a:r>
            <a:endParaRPr lang="zh-CN" altLang="en-US" dirty="0">
              <a:solidFill>
                <a:schemeClr val="accent2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940310" y="2146771"/>
            <a:ext cx="464656" cy="46339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Lifeline JL" panose="00000400000000000000" pitchFamily="2" charset="0"/>
                <a:ea typeface="微软雅黑"/>
              </a:rPr>
              <a:t>2</a:t>
            </a:r>
            <a:endParaRPr lang="zh-CN" altLang="en-US" dirty="0">
              <a:solidFill>
                <a:schemeClr val="accent2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4738818" y="4436221"/>
            <a:ext cx="464656" cy="46339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Lifeline JL" panose="00000400000000000000" pitchFamily="2" charset="0"/>
                <a:ea typeface="微软雅黑"/>
              </a:rPr>
              <a:t>3</a:t>
            </a:r>
            <a:endParaRPr lang="zh-CN" altLang="en-US" dirty="0">
              <a:solidFill>
                <a:schemeClr val="accent2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17" name="Oval 13"/>
          <p:cNvSpPr>
            <a:spLocks noChangeArrowheads="1"/>
          </p:cNvSpPr>
          <p:nvPr/>
        </p:nvSpPr>
        <p:spPr bwMode="auto">
          <a:xfrm>
            <a:off x="6940310" y="4436221"/>
            <a:ext cx="464656" cy="46339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Lifeline JL" panose="00000400000000000000" pitchFamily="2" charset="0"/>
                <a:ea typeface="微软雅黑"/>
              </a:rPr>
              <a:t>4</a:t>
            </a:r>
            <a:endParaRPr lang="zh-CN" altLang="en-US" dirty="0">
              <a:solidFill>
                <a:schemeClr val="accent2"/>
              </a:solidFill>
              <a:latin typeface="Lifeline JL" panose="00000400000000000000" pitchFamily="2" charset="0"/>
              <a:ea typeface="微软雅黑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23449" y="2085832"/>
            <a:ext cx="2869717" cy="1200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加强企业文化建设，增强员工文化自信，实现企业文化引领，提高企业核心竞争力。</a:t>
            </a:r>
          </a:p>
        </p:txBody>
      </p:sp>
      <p:sp>
        <p:nvSpPr>
          <p:cNvPr id="19" name="矩形 18"/>
          <p:cNvSpPr/>
          <p:nvPr/>
        </p:nvSpPr>
        <p:spPr>
          <a:xfrm>
            <a:off x="8316436" y="1953939"/>
            <a:ext cx="3091608" cy="1200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深入开展“夯基础、强基层、出亮点”主题教育活动，以优秀的业绩为</a:t>
            </a: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公司</a:t>
            </a: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发展建功立业。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023449" y="4527925"/>
            <a:ext cx="2869717" cy="1200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强化企业</a:t>
            </a:r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共同愿景，外树企业形象，内聚企业合力。扩大社会影响力。加大服务民生项目开发。</a:t>
            </a:r>
          </a:p>
        </p:txBody>
      </p:sp>
      <p:sp>
        <p:nvSpPr>
          <p:cNvPr id="21" name="矩形 20"/>
          <p:cNvSpPr/>
          <p:nvPr/>
        </p:nvSpPr>
        <p:spPr>
          <a:xfrm>
            <a:off x="8316436" y="4436221"/>
            <a:ext cx="3091608" cy="1200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dirty="0">
                <a:solidFill>
                  <a:schemeClr val="accent1"/>
                </a:solidFill>
                <a:latin typeface="+mj-ea"/>
                <a:ea typeface="+mj-ea"/>
              </a:rPr>
              <a:t>加强民主管理，开展合理化建议征集活动，引导职工自觉参与到企业经营和管理中来，提升企业民主管理水平。</a:t>
            </a:r>
          </a:p>
        </p:txBody>
      </p:sp>
      <p:sp>
        <p:nvSpPr>
          <p:cNvPr id="23" name="Freeform 7"/>
          <p:cNvSpPr>
            <a:spLocks/>
          </p:cNvSpPr>
          <p:nvPr/>
        </p:nvSpPr>
        <p:spPr bwMode="auto">
          <a:xfrm>
            <a:off x="-7938" y="406400"/>
            <a:ext cx="404813" cy="700088"/>
          </a:xfrm>
          <a:custGeom>
            <a:avLst/>
            <a:gdLst>
              <a:gd name="T0" fmla="*/ 0 w 529"/>
              <a:gd name="T1" fmla="*/ 0 h 915"/>
              <a:gd name="T2" fmla="*/ 490 w 529"/>
              <a:gd name="T3" fmla="*/ 399 h 915"/>
              <a:gd name="T4" fmla="*/ 490 w 529"/>
              <a:gd name="T5" fmla="*/ 516 h 915"/>
              <a:gd name="T6" fmla="*/ 0 w 529"/>
              <a:gd name="T7" fmla="*/ 915 h 915"/>
              <a:gd name="T8" fmla="*/ 0 w 529"/>
              <a:gd name="T9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9" h="915">
                <a:moveTo>
                  <a:pt x="0" y="0"/>
                </a:moveTo>
                <a:lnTo>
                  <a:pt x="490" y="399"/>
                </a:lnTo>
                <a:cubicBezTo>
                  <a:pt x="529" y="431"/>
                  <a:pt x="529" y="484"/>
                  <a:pt x="490" y="516"/>
                </a:cubicBezTo>
                <a:lnTo>
                  <a:pt x="0" y="915"/>
                </a:lnTo>
                <a:lnTo>
                  <a:pt x="0" y="0"/>
                </a:lnTo>
                <a:close/>
              </a:path>
            </a:pathLst>
          </a:custGeom>
          <a:solidFill>
            <a:srgbClr val="005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8"/>
          <p:cNvSpPr>
            <a:spLocks/>
          </p:cNvSpPr>
          <p:nvPr/>
        </p:nvSpPr>
        <p:spPr bwMode="auto">
          <a:xfrm>
            <a:off x="-7938" y="168275"/>
            <a:ext cx="428625" cy="744538"/>
          </a:xfrm>
          <a:custGeom>
            <a:avLst/>
            <a:gdLst>
              <a:gd name="T0" fmla="*/ 0 w 560"/>
              <a:gd name="T1" fmla="*/ 0 h 973"/>
              <a:gd name="T2" fmla="*/ 516 w 560"/>
              <a:gd name="T3" fmla="*/ 420 h 973"/>
              <a:gd name="T4" fmla="*/ 516 w 560"/>
              <a:gd name="T5" fmla="*/ 552 h 973"/>
              <a:gd name="T6" fmla="*/ 0 w 560"/>
              <a:gd name="T7" fmla="*/ 973 h 973"/>
              <a:gd name="T8" fmla="*/ 0 w 560"/>
              <a:gd name="T9" fmla="*/ 0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0" h="973">
                <a:moveTo>
                  <a:pt x="0" y="0"/>
                </a:moveTo>
                <a:lnTo>
                  <a:pt x="516" y="420"/>
                </a:lnTo>
                <a:cubicBezTo>
                  <a:pt x="560" y="457"/>
                  <a:pt x="560" y="516"/>
                  <a:pt x="516" y="552"/>
                </a:cubicBezTo>
                <a:lnTo>
                  <a:pt x="0" y="973"/>
                </a:lnTo>
                <a:lnTo>
                  <a:pt x="0" y="0"/>
                </a:lnTo>
                <a:close/>
              </a:path>
            </a:pathLst>
          </a:custGeom>
          <a:solidFill>
            <a:srgbClr val="FD7B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 bwMode="auto">
          <a:xfrm>
            <a:off x="697781" y="764704"/>
            <a:ext cx="107291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9143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261">
        <p14:gallery dir="l"/>
      </p:transition>
    </mc:Choice>
    <mc:Fallback xmlns="">
      <p:transition spd="slow" advTm="8261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11" y="2298317"/>
            <a:ext cx="3882891" cy="402951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3085">
            <a:off x="6058704" y="3911513"/>
            <a:ext cx="2974054" cy="30863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9261">
            <a:off x="9724361" y="3219034"/>
            <a:ext cx="3175146" cy="3295047"/>
          </a:xfrm>
          <a:prstGeom prst="rect">
            <a:avLst/>
          </a:prstGeom>
        </p:spPr>
      </p:pic>
      <p:sp>
        <p:nvSpPr>
          <p:cNvPr id="10" name="矩形: 圆角 9"/>
          <p:cNvSpPr/>
          <p:nvPr/>
        </p:nvSpPr>
        <p:spPr bwMode="auto">
          <a:xfrm>
            <a:off x="624355" y="898403"/>
            <a:ext cx="5925927" cy="4234850"/>
          </a:xfrm>
          <a:prstGeom prst="roundRect">
            <a:avLst>
              <a:gd name="adj" fmla="val 1591"/>
            </a:avLst>
          </a:prstGeom>
          <a:solidFill>
            <a:schemeClr val="accent2"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19308" y="1135766"/>
            <a:ext cx="5237179" cy="37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154" algn="just">
              <a:lnSpc>
                <a:spcPct val="150000"/>
              </a:lnSpc>
            </a:pPr>
            <a:r>
              <a:rPr lang="zh-CN" altLang="zh-CN" sz="2000" dirty="0">
                <a:solidFill>
                  <a:schemeClr val="accent1"/>
                </a:solidFill>
                <a:latin typeface="+mj-ea"/>
                <a:ea typeface="+mj-ea"/>
              </a:rPr>
              <a:t>实干铸就成功，创新引领未来。各位代表、同志们，</a:t>
            </a:r>
            <a:r>
              <a:rPr lang="en-US" altLang="zh-CN" sz="2000" dirty="0">
                <a:solidFill>
                  <a:schemeClr val="accent1"/>
                </a:solidFill>
                <a:latin typeface="+mj-ea"/>
                <a:ea typeface="+mj-ea"/>
              </a:rPr>
              <a:t>2017</a:t>
            </a:r>
            <a:r>
              <a:rPr lang="zh-CN" altLang="zh-CN" sz="2000" dirty="0">
                <a:solidFill>
                  <a:schemeClr val="accent1"/>
                </a:solidFill>
                <a:latin typeface="+mj-ea"/>
                <a:ea typeface="+mj-ea"/>
              </a:rPr>
              <a:t>年发展蓝图已经绘就，路就在前方！让我们在省分公司党组的正确领导下，坚持创客引领、转型升级、提质增效，加快发展、夯实基础、务实重行，</a:t>
            </a:r>
            <a:r>
              <a:rPr lang="zh-CN" altLang="zh-CN" sz="2000" b="1" dirty="0">
                <a:solidFill>
                  <a:schemeClr val="accent1"/>
                </a:solidFill>
                <a:latin typeface="+mj-ea"/>
                <a:ea typeface="+mj-ea"/>
              </a:rPr>
              <a:t>上下同欲对标干，突出重点精准干，撸起袖子加油干，遵循规律科学干，扑下身子务实干</a:t>
            </a:r>
            <a:r>
              <a:rPr lang="zh-CN" altLang="zh-CN" sz="2000" dirty="0">
                <a:solidFill>
                  <a:schemeClr val="accent1"/>
                </a:solidFill>
                <a:latin typeface="+mj-ea"/>
                <a:ea typeface="+mj-ea"/>
              </a:rPr>
              <a:t>，为做强做优做大</a:t>
            </a:r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市公司</a:t>
            </a:r>
            <a:r>
              <a:rPr lang="zh-CN" altLang="zh-CN" sz="2000" dirty="0">
                <a:solidFill>
                  <a:schemeClr val="accent1"/>
                </a:solidFill>
                <a:latin typeface="+mj-ea"/>
                <a:ea typeface="+mj-ea"/>
              </a:rPr>
              <a:t>努力奋斗！</a:t>
            </a:r>
          </a:p>
        </p:txBody>
      </p:sp>
      <p:sp>
        <p:nvSpPr>
          <p:cNvPr id="13" name="矩形 12"/>
          <p:cNvSpPr/>
          <p:nvPr/>
        </p:nvSpPr>
        <p:spPr bwMode="auto">
          <a:xfrm>
            <a:off x="682140" y="909048"/>
            <a:ext cx="5810357" cy="9151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  <p:sp>
        <p:nvSpPr>
          <p:cNvPr id="14" name="矩形 13"/>
          <p:cNvSpPr/>
          <p:nvPr/>
        </p:nvSpPr>
        <p:spPr bwMode="auto">
          <a:xfrm>
            <a:off x="682140" y="5027099"/>
            <a:ext cx="5810357" cy="9151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914309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12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376">
        <p15:prstTrans prst="pageCurlDouble"/>
      </p:transition>
    </mc:Choice>
    <mc:Fallback xmlns="">
      <p:transition spd="slow" advTm="4376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42"/>
          <p:cNvSpPr txBox="1"/>
          <p:nvPr/>
        </p:nvSpPr>
        <p:spPr>
          <a:xfrm>
            <a:off x="454733" y="151841"/>
            <a:ext cx="3648894" cy="4308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</a:rPr>
              <a:t>备用图标</a:t>
            </a:r>
          </a:p>
        </p:txBody>
      </p:sp>
      <p:sp>
        <p:nvSpPr>
          <p:cNvPr id="66" name="Freeform 8"/>
          <p:cNvSpPr>
            <a:spLocks noEditPoints="1"/>
          </p:cNvSpPr>
          <p:nvPr/>
        </p:nvSpPr>
        <p:spPr bwMode="auto">
          <a:xfrm>
            <a:off x="3444400" y="2048906"/>
            <a:ext cx="622649" cy="580153"/>
          </a:xfrm>
          <a:custGeom>
            <a:avLst/>
            <a:gdLst>
              <a:gd name="T0" fmla="*/ 580 w 872"/>
              <a:gd name="T1" fmla="*/ 513 h 811"/>
              <a:gd name="T2" fmla="*/ 503 w 872"/>
              <a:gd name="T3" fmla="*/ 571 h 811"/>
              <a:gd name="T4" fmla="*/ 548 w 872"/>
              <a:gd name="T5" fmla="*/ 657 h 811"/>
              <a:gd name="T6" fmla="*/ 612 w 872"/>
              <a:gd name="T7" fmla="*/ 699 h 811"/>
              <a:gd name="T8" fmla="*/ 443 w 872"/>
              <a:gd name="T9" fmla="*/ 763 h 811"/>
              <a:gd name="T10" fmla="*/ 430 w 872"/>
              <a:gd name="T11" fmla="*/ 762 h 811"/>
              <a:gd name="T12" fmla="*/ 275 w 872"/>
              <a:gd name="T13" fmla="*/ 720 h 811"/>
              <a:gd name="T14" fmla="*/ 260 w 872"/>
              <a:gd name="T15" fmla="*/ 672 h 811"/>
              <a:gd name="T16" fmla="*/ 326 w 872"/>
              <a:gd name="T17" fmla="*/ 655 h 811"/>
              <a:gd name="T18" fmla="*/ 295 w 872"/>
              <a:gd name="T19" fmla="*/ 513 h 811"/>
              <a:gd name="T20" fmla="*/ 260 w 872"/>
              <a:gd name="T21" fmla="*/ 521 h 811"/>
              <a:gd name="T22" fmla="*/ 268 w 872"/>
              <a:gd name="T23" fmla="*/ 432 h 811"/>
              <a:gd name="T24" fmla="*/ 438 w 872"/>
              <a:gd name="T25" fmla="*/ 469 h 811"/>
              <a:gd name="T26" fmla="*/ 603 w 872"/>
              <a:gd name="T27" fmla="*/ 433 h 811"/>
              <a:gd name="T28" fmla="*/ 612 w 872"/>
              <a:gd name="T29" fmla="*/ 521 h 811"/>
              <a:gd name="T30" fmla="*/ 850 w 872"/>
              <a:gd name="T31" fmla="*/ 591 h 811"/>
              <a:gd name="T32" fmla="*/ 662 w 872"/>
              <a:gd name="T33" fmla="*/ 389 h 811"/>
              <a:gd name="T34" fmla="*/ 626 w 872"/>
              <a:gd name="T35" fmla="*/ 373 h 811"/>
              <a:gd name="T36" fmla="*/ 245 w 872"/>
              <a:gd name="T37" fmla="*/ 374 h 811"/>
              <a:gd name="T38" fmla="*/ 206 w 872"/>
              <a:gd name="T39" fmla="*/ 392 h 811"/>
              <a:gd name="T40" fmla="*/ 19 w 872"/>
              <a:gd name="T41" fmla="*/ 594 h 811"/>
              <a:gd name="T42" fmla="*/ 72 w 872"/>
              <a:gd name="T43" fmla="*/ 716 h 811"/>
              <a:gd name="T44" fmla="*/ 84 w 872"/>
              <a:gd name="T45" fmla="*/ 714 h 811"/>
              <a:gd name="T46" fmla="*/ 227 w 872"/>
              <a:gd name="T47" fmla="*/ 791 h 811"/>
              <a:gd name="T48" fmla="*/ 626 w 872"/>
              <a:gd name="T49" fmla="*/ 811 h 811"/>
              <a:gd name="T50" fmla="*/ 646 w 872"/>
              <a:gd name="T51" fmla="*/ 680 h 811"/>
              <a:gd name="T52" fmla="*/ 791 w 872"/>
              <a:gd name="T53" fmla="*/ 715 h 811"/>
              <a:gd name="T54" fmla="*/ 853 w 872"/>
              <a:gd name="T55" fmla="*/ 683 h 811"/>
              <a:gd name="T56" fmla="*/ 436 w 872"/>
              <a:gd name="T57" fmla="*/ 362 h 811"/>
              <a:gd name="T58" fmla="*/ 436 w 872"/>
              <a:gd name="T59" fmla="*/ 0 h 811"/>
              <a:gd name="T60" fmla="*/ 436 w 872"/>
              <a:gd name="T61" fmla="*/ 362 h 811"/>
              <a:gd name="T62" fmla="*/ 385 w 872"/>
              <a:gd name="T63" fmla="*/ 580 h 811"/>
              <a:gd name="T64" fmla="*/ 410 w 872"/>
              <a:gd name="T65" fmla="*/ 555 h 811"/>
              <a:gd name="T66" fmla="*/ 384 w 872"/>
              <a:gd name="T67" fmla="*/ 549 h 811"/>
              <a:gd name="T68" fmla="*/ 429 w 872"/>
              <a:gd name="T69" fmla="*/ 519 h 811"/>
              <a:gd name="T70" fmla="*/ 423 w 872"/>
              <a:gd name="T71" fmla="*/ 541 h 811"/>
              <a:gd name="T72" fmla="*/ 431 w 872"/>
              <a:gd name="T73" fmla="*/ 505 h 811"/>
              <a:gd name="T74" fmla="*/ 484 w 872"/>
              <a:gd name="T75" fmla="*/ 602 h 811"/>
              <a:gd name="T76" fmla="*/ 460 w 872"/>
              <a:gd name="T77" fmla="*/ 605 h 811"/>
              <a:gd name="T78" fmla="*/ 387 w 872"/>
              <a:gd name="T79" fmla="*/ 612 h 811"/>
              <a:gd name="T80" fmla="*/ 385 w 872"/>
              <a:gd name="T81" fmla="*/ 597 h 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72" h="811">
                <a:moveTo>
                  <a:pt x="612" y="521"/>
                </a:moveTo>
                <a:lnTo>
                  <a:pt x="580" y="513"/>
                </a:lnTo>
                <a:cubicBezTo>
                  <a:pt x="578" y="513"/>
                  <a:pt x="577" y="513"/>
                  <a:pt x="575" y="513"/>
                </a:cubicBezTo>
                <a:cubicBezTo>
                  <a:pt x="542" y="508"/>
                  <a:pt x="511" y="534"/>
                  <a:pt x="503" y="571"/>
                </a:cubicBezTo>
                <a:cubicBezTo>
                  <a:pt x="495" y="608"/>
                  <a:pt x="513" y="644"/>
                  <a:pt x="544" y="655"/>
                </a:cubicBezTo>
                <a:cubicBezTo>
                  <a:pt x="546" y="656"/>
                  <a:pt x="547" y="656"/>
                  <a:pt x="548" y="657"/>
                </a:cubicBezTo>
                <a:lnTo>
                  <a:pt x="612" y="672"/>
                </a:lnTo>
                <a:lnTo>
                  <a:pt x="612" y="699"/>
                </a:lnTo>
                <a:cubicBezTo>
                  <a:pt x="612" y="709"/>
                  <a:pt x="605" y="718"/>
                  <a:pt x="596" y="721"/>
                </a:cubicBezTo>
                <a:lnTo>
                  <a:pt x="443" y="763"/>
                </a:lnTo>
                <a:cubicBezTo>
                  <a:pt x="442" y="763"/>
                  <a:pt x="440" y="763"/>
                  <a:pt x="438" y="763"/>
                </a:cubicBezTo>
                <a:cubicBezTo>
                  <a:pt x="435" y="763"/>
                  <a:pt x="433" y="763"/>
                  <a:pt x="430" y="762"/>
                </a:cubicBezTo>
                <a:cubicBezTo>
                  <a:pt x="429" y="762"/>
                  <a:pt x="429" y="762"/>
                  <a:pt x="428" y="761"/>
                </a:cubicBezTo>
                <a:lnTo>
                  <a:pt x="275" y="720"/>
                </a:lnTo>
                <a:cubicBezTo>
                  <a:pt x="266" y="717"/>
                  <a:pt x="260" y="708"/>
                  <a:pt x="260" y="698"/>
                </a:cubicBezTo>
                <a:lnTo>
                  <a:pt x="260" y="672"/>
                </a:lnTo>
                <a:lnTo>
                  <a:pt x="322" y="657"/>
                </a:lnTo>
                <a:cubicBezTo>
                  <a:pt x="323" y="656"/>
                  <a:pt x="325" y="656"/>
                  <a:pt x="326" y="655"/>
                </a:cubicBezTo>
                <a:cubicBezTo>
                  <a:pt x="357" y="644"/>
                  <a:pt x="375" y="608"/>
                  <a:pt x="368" y="571"/>
                </a:cubicBezTo>
                <a:cubicBezTo>
                  <a:pt x="360" y="534"/>
                  <a:pt x="328" y="508"/>
                  <a:pt x="295" y="513"/>
                </a:cubicBezTo>
                <a:cubicBezTo>
                  <a:pt x="294" y="513"/>
                  <a:pt x="292" y="513"/>
                  <a:pt x="291" y="513"/>
                </a:cubicBezTo>
                <a:lnTo>
                  <a:pt x="260" y="521"/>
                </a:lnTo>
                <a:lnTo>
                  <a:pt x="260" y="450"/>
                </a:lnTo>
                <a:cubicBezTo>
                  <a:pt x="260" y="443"/>
                  <a:pt x="263" y="436"/>
                  <a:pt x="268" y="432"/>
                </a:cubicBezTo>
                <a:cubicBezTo>
                  <a:pt x="273" y="427"/>
                  <a:pt x="280" y="426"/>
                  <a:pt x="286" y="428"/>
                </a:cubicBezTo>
                <a:lnTo>
                  <a:pt x="438" y="469"/>
                </a:lnTo>
                <a:lnTo>
                  <a:pt x="585" y="429"/>
                </a:lnTo>
                <a:cubicBezTo>
                  <a:pt x="591" y="427"/>
                  <a:pt x="598" y="429"/>
                  <a:pt x="603" y="433"/>
                </a:cubicBezTo>
                <a:cubicBezTo>
                  <a:pt x="609" y="437"/>
                  <a:pt x="612" y="444"/>
                  <a:pt x="612" y="451"/>
                </a:cubicBezTo>
                <a:lnTo>
                  <a:pt x="612" y="521"/>
                </a:lnTo>
                <a:close/>
                <a:moveTo>
                  <a:pt x="852" y="594"/>
                </a:moveTo>
                <a:cubicBezTo>
                  <a:pt x="852" y="593"/>
                  <a:pt x="851" y="592"/>
                  <a:pt x="850" y="591"/>
                </a:cubicBezTo>
                <a:lnTo>
                  <a:pt x="665" y="392"/>
                </a:lnTo>
                <a:cubicBezTo>
                  <a:pt x="664" y="391"/>
                  <a:pt x="663" y="390"/>
                  <a:pt x="662" y="389"/>
                </a:cubicBezTo>
                <a:cubicBezTo>
                  <a:pt x="654" y="382"/>
                  <a:pt x="644" y="378"/>
                  <a:pt x="635" y="375"/>
                </a:cubicBezTo>
                <a:cubicBezTo>
                  <a:pt x="632" y="374"/>
                  <a:pt x="629" y="373"/>
                  <a:pt x="626" y="373"/>
                </a:cubicBezTo>
                <a:lnTo>
                  <a:pt x="247" y="373"/>
                </a:lnTo>
                <a:cubicBezTo>
                  <a:pt x="246" y="373"/>
                  <a:pt x="246" y="374"/>
                  <a:pt x="245" y="374"/>
                </a:cubicBezTo>
                <a:cubicBezTo>
                  <a:pt x="232" y="375"/>
                  <a:pt x="219" y="380"/>
                  <a:pt x="209" y="389"/>
                </a:cubicBezTo>
                <a:cubicBezTo>
                  <a:pt x="208" y="390"/>
                  <a:pt x="207" y="391"/>
                  <a:pt x="206" y="392"/>
                </a:cubicBezTo>
                <a:lnTo>
                  <a:pt x="21" y="591"/>
                </a:lnTo>
                <a:cubicBezTo>
                  <a:pt x="20" y="592"/>
                  <a:pt x="20" y="593"/>
                  <a:pt x="19" y="594"/>
                </a:cubicBezTo>
                <a:cubicBezTo>
                  <a:pt x="1" y="617"/>
                  <a:pt x="0" y="648"/>
                  <a:pt x="12" y="673"/>
                </a:cubicBezTo>
                <a:cubicBezTo>
                  <a:pt x="24" y="699"/>
                  <a:pt x="47" y="716"/>
                  <a:pt x="72" y="716"/>
                </a:cubicBezTo>
                <a:cubicBezTo>
                  <a:pt x="74" y="716"/>
                  <a:pt x="77" y="715"/>
                  <a:pt x="79" y="715"/>
                </a:cubicBezTo>
                <a:cubicBezTo>
                  <a:pt x="81" y="715"/>
                  <a:pt x="82" y="715"/>
                  <a:pt x="84" y="714"/>
                </a:cubicBezTo>
                <a:lnTo>
                  <a:pt x="227" y="680"/>
                </a:lnTo>
                <a:lnTo>
                  <a:pt x="227" y="791"/>
                </a:lnTo>
                <a:cubicBezTo>
                  <a:pt x="227" y="802"/>
                  <a:pt x="236" y="811"/>
                  <a:pt x="247" y="811"/>
                </a:cubicBezTo>
                <a:lnTo>
                  <a:pt x="626" y="811"/>
                </a:lnTo>
                <a:cubicBezTo>
                  <a:pt x="637" y="811"/>
                  <a:pt x="646" y="802"/>
                  <a:pt x="646" y="791"/>
                </a:cubicBezTo>
                <a:lnTo>
                  <a:pt x="646" y="680"/>
                </a:lnTo>
                <a:lnTo>
                  <a:pt x="787" y="714"/>
                </a:lnTo>
                <a:cubicBezTo>
                  <a:pt x="788" y="715"/>
                  <a:pt x="790" y="715"/>
                  <a:pt x="791" y="715"/>
                </a:cubicBezTo>
                <a:cubicBezTo>
                  <a:pt x="794" y="715"/>
                  <a:pt x="796" y="716"/>
                  <a:pt x="799" y="716"/>
                </a:cubicBezTo>
                <a:cubicBezTo>
                  <a:pt x="820" y="716"/>
                  <a:pt x="840" y="703"/>
                  <a:pt x="853" y="683"/>
                </a:cubicBezTo>
                <a:cubicBezTo>
                  <a:pt x="872" y="657"/>
                  <a:pt x="872" y="620"/>
                  <a:pt x="852" y="594"/>
                </a:cubicBezTo>
                <a:close/>
                <a:moveTo>
                  <a:pt x="436" y="362"/>
                </a:moveTo>
                <a:cubicBezTo>
                  <a:pt x="529" y="362"/>
                  <a:pt x="605" y="281"/>
                  <a:pt x="605" y="181"/>
                </a:cubicBezTo>
                <a:cubicBezTo>
                  <a:pt x="605" y="81"/>
                  <a:pt x="529" y="0"/>
                  <a:pt x="436" y="0"/>
                </a:cubicBezTo>
                <a:cubicBezTo>
                  <a:pt x="342" y="0"/>
                  <a:pt x="266" y="81"/>
                  <a:pt x="266" y="181"/>
                </a:cubicBezTo>
                <a:cubicBezTo>
                  <a:pt x="266" y="281"/>
                  <a:pt x="342" y="362"/>
                  <a:pt x="436" y="362"/>
                </a:cubicBezTo>
                <a:close/>
                <a:moveTo>
                  <a:pt x="377" y="588"/>
                </a:moveTo>
                <a:lnTo>
                  <a:pt x="385" y="580"/>
                </a:lnTo>
                <a:cubicBezTo>
                  <a:pt x="402" y="594"/>
                  <a:pt x="421" y="603"/>
                  <a:pt x="446" y="591"/>
                </a:cubicBezTo>
                <a:lnTo>
                  <a:pt x="410" y="555"/>
                </a:lnTo>
                <a:lnTo>
                  <a:pt x="400" y="565"/>
                </a:lnTo>
                <a:lnTo>
                  <a:pt x="384" y="549"/>
                </a:lnTo>
                <a:lnTo>
                  <a:pt x="411" y="522"/>
                </a:lnTo>
                <a:cubicBezTo>
                  <a:pt x="415" y="524"/>
                  <a:pt x="422" y="524"/>
                  <a:pt x="429" y="519"/>
                </a:cubicBezTo>
                <a:lnTo>
                  <a:pt x="437" y="527"/>
                </a:lnTo>
                <a:lnTo>
                  <a:pt x="423" y="541"/>
                </a:lnTo>
                <a:lnTo>
                  <a:pt x="460" y="578"/>
                </a:lnTo>
                <a:cubicBezTo>
                  <a:pt x="474" y="555"/>
                  <a:pt x="462" y="520"/>
                  <a:pt x="431" y="505"/>
                </a:cubicBezTo>
                <a:cubicBezTo>
                  <a:pt x="462" y="506"/>
                  <a:pt x="502" y="542"/>
                  <a:pt x="474" y="591"/>
                </a:cubicBezTo>
                <a:lnTo>
                  <a:pt x="484" y="602"/>
                </a:lnTo>
                <a:lnTo>
                  <a:pt x="471" y="614"/>
                </a:lnTo>
                <a:lnTo>
                  <a:pt x="460" y="605"/>
                </a:lnTo>
                <a:cubicBezTo>
                  <a:pt x="434" y="619"/>
                  <a:pt x="410" y="617"/>
                  <a:pt x="391" y="602"/>
                </a:cubicBezTo>
                <a:cubicBezTo>
                  <a:pt x="392" y="606"/>
                  <a:pt x="390" y="610"/>
                  <a:pt x="387" y="612"/>
                </a:cubicBezTo>
                <a:cubicBezTo>
                  <a:pt x="383" y="615"/>
                  <a:pt x="378" y="614"/>
                  <a:pt x="375" y="610"/>
                </a:cubicBezTo>
                <a:cubicBezTo>
                  <a:pt x="371" y="604"/>
                  <a:pt x="378" y="596"/>
                  <a:pt x="385" y="597"/>
                </a:cubicBezTo>
                <a:cubicBezTo>
                  <a:pt x="382" y="594"/>
                  <a:pt x="380" y="591"/>
                  <a:pt x="377" y="5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67" name="Freeform 9"/>
          <p:cNvSpPr>
            <a:spLocks noEditPoints="1"/>
          </p:cNvSpPr>
          <p:nvPr/>
        </p:nvSpPr>
        <p:spPr bwMode="auto">
          <a:xfrm>
            <a:off x="1218017" y="2061840"/>
            <a:ext cx="609715" cy="517334"/>
          </a:xfrm>
          <a:custGeom>
            <a:avLst/>
            <a:gdLst>
              <a:gd name="T0" fmla="*/ 601 w 857"/>
              <a:gd name="T1" fmla="*/ 449 h 724"/>
              <a:gd name="T2" fmla="*/ 475 w 857"/>
              <a:gd name="T3" fmla="*/ 449 h 724"/>
              <a:gd name="T4" fmla="*/ 475 w 857"/>
              <a:gd name="T5" fmla="*/ 576 h 724"/>
              <a:gd name="T6" fmla="*/ 382 w 857"/>
              <a:gd name="T7" fmla="*/ 576 h 724"/>
              <a:gd name="T8" fmla="*/ 382 w 857"/>
              <a:gd name="T9" fmla="*/ 449 h 724"/>
              <a:gd name="T10" fmla="*/ 256 w 857"/>
              <a:gd name="T11" fmla="*/ 449 h 724"/>
              <a:gd name="T12" fmla="*/ 256 w 857"/>
              <a:gd name="T13" fmla="*/ 356 h 724"/>
              <a:gd name="T14" fmla="*/ 382 w 857"/>
              <a:gd name="T15" fmla="*/ 356 h 724"/>
              <a:gd name="T16" fmla="*/ 382 w 857"/>
              <a:gd name="T17" fmla="*/ 230 h 724"/>
              <a:gd name="T18" fmla="*/ 475 w 857"/>
              <a:gd name="T19" fmla="*/ 230 h 724"/>
              <a:gd name="T20" fmla="*/ 475 w 857"/>
              <a:gd name="T21" fmla="*/ 356 h 724"/>
              <a:gd name="T22" fmla="*/ 601 w 857"/>
              <a:gd name="T23" fmla="*/ 356 h 724"/>
              <a:gd name="T24" fmla="*/ 601 w 857"/>
              <a:gd name="T25" fmla="*/ 449 h 724"/>
              <a:gd name="T26" fmla="*/ 787 w 857"/>
              <a:gd name="T27" fmla="*/ 232 h 724"/>
              <a:gd name="T28" fmla="*/ 428 w 857"/>
              <a:gd name="T29" fmla="*/ 172 h 724"/>
              <a:gd name="T30" fmla="*/ 70 w 857"/>
              <a:gd name="T31" fmla="*/ 233 h 724"/>
              <a:gd name="T32" fmla="*/ 429 w 857"/>
              <a:gd name="T33" fmla="*/ 724 h 724"/>
              <a:gd name="T34" fmla="*/ 787 w 857"/>
              <a:gd name="T35" fmla="*/ 232 h 7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57" h="724">
                <a:moveTo>
                  <a:pt x="601" y="449"/>
                </a:moveTo>
                <a:lnTo>
                  <a:pt x="475" y="449"/>
                </a:lnTo>
                <a:lnTo>
                  <a:pt x="475" y="576"/>
                </a:lnTo>
                <a:lnTo>
                  <a:pt x="382" y="576"/>
                </a:lnTo>
                <a:lnTo>
                  <a:pt x="382" y="449"/>
                </a:lnTo>
                <a:lnTo>
                  <a:pt x="256" y="449"/>
                </a:lnTo>
                <a:lnTo>
                  <a:pt x="256" y="356"/>
                </a:lnTo>
                <a:lnTo>
                  <a:pt x="382" y="356"/>
                </a:lnTo>
                <a:lnTo>
                  <a:pt x="382" y="230"/>
                </a:lnTo>
                <a:lnTo>
                  <a:pt x="475" y="230"/>
                </a:lnTo>
                <a:lnTo>
                  <a:pt x="475" y="356"/>
                </a:lnTo>
                <a:lnTo>
                  <a:pt x="601" y="356"/>
                </a:lnTo>
                <a:lnTo>
                  <a:pt x="601" y="449"/>
                </a:lnTo>
                <a:close/>
                <a:moveTo>
                  <a:pt x="787" y="232"/>
                </a:moveTo>
                <a:cubicBezTo>
                  <a:pt x="725" y="0"/>
                  <a:pt x="470" y="147"/>
                  <a:pt x="428" y="172"/>
                </a:cubicBezTo>
                <a:cubicBezTo>
                  <a:pt x="385" y="145"/>
                  <a:pt x="131" y="1"/>
                  <a:pt x="70" y="233"/>
                </a:cubicBezTo>
                <a:cubicBezTo>
                  <a:pt x="0" y="500"/>
                  <a:pt x="427" y="721"/>
                  <a:pt x="429" y="724"/>
                </a:cubicBezTo>
                <a:cubicBezTo>
                  <a:pt x="429" y="724"/>
                  <a:pt x="857" y="497"/>
                  <a:pt x="787" y="23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68" name="Freeform 10"/>
          <p:cNvSpPr>
            <a:spLocks noEditPoints="1"/>
          </p:cNvSpPr>
          <p:nvPr/>
        </p:nvSpPr>
        <p:spPr bwMode="auto">
          <a:xfrm>
            <a:off x="3549715" y="1245397"/>
            <a:ext cx="557981" cy="557981"/>
          </a:xfrm>
          <a:custGeom>
            <a:avLst/>
            <a:gdLst>
              <a:gd name="T0" fmla="*/ 391 w 782"/>
              <a:gd name="T1" fmla="*/ 281 h 782"/>
              <a:gd name="T2" fmla="*/ 281 w 782"/>
              <a:gd name="T3" fmla="*/ 391 h 782"/>
              <a:gd name="T4" fmla="*/ 391 w 782"/>
              <a:gd name="T5" fmla="*/ 501 h 782"/>
              <a:gd name="T6" fmla="*/ 501 w 782"/>
              <a:gd name="T7" fmla="*/ 391 h 782"/>
              <a:gd name="T8" fmla="*/ 391 w 782"/>
              <a:gd name="T9" fmla="*/ 281 h 782"/>
              <a:gd name="T10" fmla="*/ 682 w 782"/>
              <a:gd name="T11" fmla="*/ 100 h 782"/>
              <a:gd name="T12" fmla="*/ 679 w 782"/>
              <a:gd name="T13" fmla="*/ 0 h 782"/>
              <a:gd name="T14" fmla="*/ 575 w 782"/>
              <a:gd name="T15" fmla="*/ 104 h 782"/>
              <a:gd name="T16" fmla="*/ 575 w 782"/>
              <a:gd name="T17" fmla="*/ 173 h 782"/>
              <a:gd name="T18" fmla="*/ 368 w 782"/>
              <a:gd name="T19" fmla="*/ 380 h 782"/>
              <a:gd name="T20" fmla="*/ 402 w 782"/>
              <a:gd name="T21" fmla="*/ 415 h 782"/>
              <a:gd name="T22" fmla="*/ 610 w 782"/>
              <a:gd name="T23" fmla="*/ 208 h 782"/>
              <a:gd name="T24" fmla="*/ 679 w 782"/>
              <a:gd name="T25" fmla="*/ 208 h 782"/>
              <a:gd name="T26" fmla="*/ 782 w 782"/>
              <a:gd name="T27" fmla="*/ 104 h 782"/>
              <a:gd name="T28" fmla="*/ 682 w 782"/>
              <a:gd name="T29" fmla="*/ 100 h 782"/>
              <a:gd name="T30" fmla="*/ 679 w 782"/>
              <a:gd name="T31" fmla="*/ 256 h 782"/>
              <a:gd name="T32" fmla="*/ 709 w 782"/>
              <a:gd name="T33" fmla="*/ 391 h 782"/>
              <a:gd name="T34" fmla="*/ 391 w 782"/>
              <a:gd name="T35" fmla="*/ 709 h 782"/>
              <a:gd name="T36" fmla="*/ 74 w 782"/>
              <a:gd name="T37" fmla="*/ 391 h 782"/>
              <a:gd name="T38" fmla="*/ 391 w 782"/>
              <a:gd name="T39" fmla="*/ 74 h 782"/>
              <a:gd name="T40" fmla="*/ 526 w 782"/>
              <a:gd name="T41" fmla="*/ 104 h 782"/>
              <a:gd name="T42" fmla="*/ 540 w 782"/>
              <a:gd name="T43" fmla="*/ 69 h 782"/>
              <a:gd name="T44" fmla="*/ 567 w 782"/>
              <a:gd name="T45" fmla="*/ 42 h 782"/>
              <a:gd name="T46" fmla="*/ 391 w 782"/>
              <a:gd name="T47" fmla="*/ 0 h 782"/>
              <a:gd name="T48" fmla="*/ 0 w 782"/>
              <a:gd name="T49" fmla="*/ 391 h 782"/>
              <a:gd name="T50" fmla="*/ 391 w 782"/>
              <a:gd name="T51" fmla="*/ 782 h 782"/>
              <a:gd name="T52" fmla="*/ 782 w 782"/>
              <a:gd name="T53" fmla="*/ 391 h 782"/>
              <a:gd name="T54" fmla="*/ 740 w 782"/>
              <a:gd name="T55" fmla="*/ 215 h 782"/>
              <a:gd name="T56" fmla="*/ 713 w 782"/>
              <a:gd name="T57" fmla="*/ 242 h 782"/>
              <a:gd name="T58" fmla="*/ 679 w 782"/>
              <a:gd name="T59" fmla="*/ 256 h 782"/>
              <a:gd name="T60" fmla="*/ 569 w 782"/>
              <a:gd name="T61" fmla="*/ 391 h 782"/>
              <a:gd name="T62" fmla="*/ 391 w 782"/>
              <a:gd name="T63" fmla="*/ 568 h 782"/>
              <a:gd name="T64" fmla="*/ 214 w 782"/>
              <a:gd name="T65" fmla="*/ 391 h 782"/>
              <a:gd name="T66" fmla="*/ 391 w 782"/>
              <a:gd name="T67" fmla="*/ 214 h 782"/>
              <a:gd name="T68" fmla="*/ 454 w 782"/>
              <a:gd name="T69" fmla="*/ 225 h 782"/>
              <a:gd name="T70" fmla="*/ 504 w 782"/>
              <a:gd name="T71" fmla="*/ 175 h 782"/>
              <a:gd name="T72" fmla="*/ 391 w 782"/>
              <a:gd name="T73" fmla="*/ 147 h 782"/>
              <a:gd name="T74" fmla="*/ 147 w 782"/>
              <a:gd name="T75" fmla="*/ 391 h 782"/>
              <a:gd name="T76" fmla="*/ 391 w 782"/>
              <a:gd name="T77" fmla="*/ 636 h 782"/>
              <a:gd name="T78" fmla="*/ 636 w 782"/>
              <a:gd name="T79" fmla="*/ 391 h 782"/>
              <a:gd name="T80" fmla="*/ 608 w 782"/>
              <a:gd name="T81" fmla="*/ 278 h 782"/>
              <a:gd name="T82" fmla="*/ 557 w 782"/>
              <a:gd name="T83" fmla="*/ 329 h 782"/>
              <a:gd name="T84" fmla="*/ 569 w 782"/>
              <a:gd name="T85" fmla="*/ 391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82" h="782">
                <a:moveTo>
                  <a:pt x="391" y="281"/>
                </a:moveTo>
                <a:cubicBezTo>
                  <a:pt x="331" y="281"/>
                  <a:pt x="281" y="330"/>
                  <a:pt x="281" y="391"/>
                </a:cubicBezTo>
                <a:cubicBezTo>
                  <a:pt x="281" y="452"/>
                  <a:pt x="331" y="501"/>
                  <a:pt x="391" y="501"/>
                </a:cubicBezTo>
                <a:cubicBezTo>
                  <a:pt x="452" y="501"/>
                  <a:pt x="501" y="452"/>
                  <a:pt x="501" y="391"/>
                </a:cubicBezTo>
                <a:cubicBezTo>
                  <a:pt x="501" y="330"/>
                  <a:pt x="452" y="281"/>
                  <a:pt x="391" y="281"/>
                </a:cubicBezTo>
                <a:close/>
                <a:moveTo>
                  <a:pt x="682" y="100"/>
                </a:moveTo>
                <a:lnTo>
                  <a:pt x="679" y="0"/>
                </a:lnTo>
                <a:lnTo>
                  <a:pt x="575" y="104"/>
                </a:lnTo>
                <a:lnTo>
                  <a:pt x="575" y="173"/>
                </a:lnTo>
                <a:lnTo>
                  <a:pt x="368" y="380"/>
                </a:lnTo>
                <a:lnTo>
                  <a:pt x="402" y="415"/>
                </a:lnTo>
                <a:lnTo>
                  <a:pt x="610" y="208"/>
                </a:lnTo>
                <a:lnTo>
                  <a:pt x="679" y="208"/>
                </a:lnTo>
                <a:lnTo>
                  <a:pt x="782" y="104"/>
                </a:lnTo>
                <a:lnTo>
                  <a:pt x="682" y="100"/>
                </a:lnTo>
                <a:close/>
                <a:moveTo>
                  <a:pt x="679" y="256"/>
                </a:moveTo>
                <a:cubicBezTo>
                  <a:pt x="698" y="297"/>
                  <a:pt x="709" y="343"/>
                  <a:pt x="709" y="391"/>
                </a:cubicBezTo>
                <a:cubicBezTo>
                  <a:pt x="709" y="566"/>
                  <a:pt x="567" y="709"/>
                  <a:pt x="391" y="709"/>
                </a:cubicBezTo>
                <a:cubicBezTo>
                  <a:pt x="216" y="709"/>
                  <a:pt x="74" y="566"/>
                  <a:pt x="74" y="391"/>
                </a:cubicBezTo>
                <a:cubicBezTo>
                  <a:pt x="74" y="216"/>
                  <a:pt x="216" y="74"/>
                  <a:pt x="391" y="74"/>
                </a:cubicBezTo>
                <a:cubicBezTo>
                  <a:pt x="440" y="74"/>
                  <a:pt x="485" y="84"/>
                  <a:pt x="526" y="104"/>
                </a:cubicBezTo>
                <a:cubicBezTo>
                  <a:pt x="526" y="91"/>
                  <a:pt x="531" y="78"/>
                  <a:pt x="540" y="69"/>
                </a:cubicBezTo>
                <a:lnTo>
                  <a:pt x="567" y="42"/>
                </a:lnTo>
                <a:cubicBezTo>
                  <a:pt x="515" y="15"/>
                  <a:pt x="455" y="0"/>
                  <a:pt x="391" y="0"/>
                </a:cubicBezTo>
                <a:cubicBezTo>
                  <a:pt x="175" y="0"/>
                  <a:pt x="0" y="175"/>
                  <a:pt x="0" y="391"/>
                </a:cubicBezTo>
                <a:cubicBezTo>
                  <a:pt x="0" y="607"/>
                  <a:pt x="175" y="782"/>
                  <a:pt x="391" y="782"/>
                </a:cubicBezTo>
                <a:cubicBezTo>
                  <a:pt x="607" y="782"/>
                  <a:pt x="782" y="607"/>
                  <a:pt x="782" y="391"/>
                </a:cubicBezTo>
                <a:cubicBezTo>
                  <a:pt x="782" y="328"/>
                  <a:pt x="767" y="268"/>
                  <a:pt x="740" y="215"/>
                </a:cubicBezTo>
                <a:lnTo>
                  <a:pt x="713" y="242"/>
                </a:lnTo>
                <a:cubicBezTo>
                  <a:pt x="704" y="251"/>
                  <a:pt x="692" y="256"/>
                  <a:pt x="679" y="256"/>
                </a:cubicBezTo>
                <a:close/>
                <a:moveTo>
                  <a:pt x="569" y="391"/>
                </a:moveTo>
                <a:cubicBezTo>
                  <a:pt x="569" y="489"/>
                  <a:pt x="489" y="568"/>
                  <a:pt x="391" y="568"/>
                </a:cubicBezTo>
                <a:cubicBezTo>
                  <a:pt x="294" y="568"/>
                  <a:pt x="214" y="489"/>
                  <a:pt x="214" y="391"/>
                </a:cubicBezTo>
                <a:cubicBezTo>
                  <a:pt x="214" y="294"/>
                  <a:pt x="294" y="214"/>
                  <a:pt x="391" y="214"/>
                </a:cubicBezTo>
                <a:cubicBezTo>
                  <a:pt x="413" y="214"/>
                  <a:pt x="434" y="218"/>
                  <a:pt x="454" y="225"/>
                </a:cubicBezTo>
                <a:lnTo>
                  <a:pt x="504" y="175"/>
                </a:lnTo>
                <a:cubicBezTo>
                  <a:pt x="471" y="157"/>
                  <a:pt x="432" y="147"/>
                  <a:pt x="391" y="147"/>
                </a:cubicBezTo>
                <a:cubicBezTo>
                  <a:pt x="256" y="147"/>
                  <a:pt x="147" y="256"/>
                  <a:pt x="147" y="391"/>
                </a:cubicBezTo>
                <a:cubicBezTo>
                  <a:pt x="147" y="526"/>
                  <a:pt x="256" y="636"/>
                  <a:pt x="391" y="636"/>
                </a:cubicBezTo>
                <a:cubicBezTo>
                  <a:pt x="526" y="636"/>
                  <a:pt x="636" y="526"/>
                  <a:pt x="636" y="391"/>
                </a:cubicBezTo>
                <a:cubicBezTo>
                  <a:pt x="636" y="350"/>
                  <a:pt x="626" y="312"/>
                  <a:pt x="608" y="278"/>
                </a:cubicBezTo>
                <a:lnTo>
                  <a:pt x="557" y="329"/>
                </a:lnTo>
                <a:cubicBezTo>
                  <a:pt x="565" y="348"/>
                  <a:pt x="569" y="369"/>
                  <a:pt x="569" y="3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69" name="Freeform 11"/>
          <p:cNvSpPr>
            <a:spLocks noEditPoints="1"/>
          </p:cNvSpPr>
          <p:nvPr/>
        </p:nvSpPr>
        <p:spPr bwMode="auto">
          <a:xfrm>
            <a:off x="4654593" y="1326693"/>
            <a:ext cx="750134" cy="471144"/>
          </a:xfrm>
          <a:custGeom>
            <a:avLst/>
            <a:gdLst>
              <a:gd name="T0" fmla="*/ 79 w 1051"/>
              <a:gd name="T1" fmla="*/ 281 h 660"/>
              <a:gd name="T2" fmla="*/ 111 w 1051"/>
              <a:gd name="T3" fmla="*/ 248 h 660"/>
              <a:gd name="T4" fmla="*/ 81 w 1051"/>
              <a:gd name="T5" fmla="*/ 202 h 660"/>
              <a:gd name="T6" fmla="*/ 77 w 1051"/>
              <a:gd name="T7" fmla="*/ 174 h 660"/>
              <a:gd name="T8" fmla="*/ 81 w 1051"/>
              <a:gd name="T9" fmla="*/ 171 h 660"/>
              <a:gd name="T10" fmla="*/ 211 w 1051"/>
              <a:gd name="T11" fmla="*/ 92 h 660"/>
              <a:gd name="T12" fmla="*/ 235 w 1051"/>
              <a:gd name="T13" fmla="*/ 172 h 660"/>
              <a:gd name="T14" fmla="*/ 238 w 1051"/>
              <a:gd name="T15" fmla="*/ 177 h 660"/>
              <a:gd name="T16" fmla="*/ 224 w 1051"/>
              <a:gd name="T17" fmla="*/ 214 h 660"/>
              <a:gd name="T18" fmla="*/ 219 w 1051"/>
              <a:gd name="T19" fmla="*/ 277 h 660"/>
              <a:gd name="T20" fmla="*/ 272 w 1051"/>
              <a:gd name="T21" fmla="*/ 280 h 660"/>
              <a:gd name="T22" fmla="*/ 298 w 1051"/>
              <a:gd name="T23" fmla="*/ 249 h 660"/>
              <a:gd name="T24" fmla="*/ 370 w 1051"/>
              <a:gd name="T25" fmla="*/ 211 h 660"/>
              <a:gd name="T26" fmla="*/ 318 w 1051"/>
              <a:gd name="T27" fmla="*/ 177 h 660"/>
              <a:gd name="T28" fmla="*/ 462 w 1051"/>
              <a:gd name="T29" fmla="*/ 47 h 660"/>
              <a:gd name="T30" fmla="*/ 461 w 1051"/>
              <a:gd name="T31" fmla="*/ 178 h 660"/>
              <a:gd name="T32" fmla="*/ 442 w 1051"/>
              <a:gd name="T33" fmla="*/ 237 h 660"/>
              <a:gd name="T34" fmla="*/ 512 w 1051"/>
              <a:gd name="T35" fmla="*/ 256 h 660"/>
              <a:gd name="T36" fmla="*/ 568 w 1051"/>
              <a:gd name="T37" fmla="*/ 189 h 660"/>
              <a:gd name="T38" fmla="*/ 598 w 1051"/>
              <a:gd name="T39" fmla="*/ 159 h 660"/>
              <a:gd name="T40" fmla="*/ 570 w 1051"/>
              <a:gd name="T41" fmla="*/ 118 h 660"/>
              <a:gd name="T42" fmla="*/ 567 w 1051"/>
              <a:gd name="T43" fmla="*/ 93 h 660"/>
              <a:gd name="T44" fmla="*/ 571 w 1051"/>
              <a:gd name="T45" fmla="*/ 90 h 660"/>
              <a:gd name="T46" fmla="*/ 687 w 1051"/>
              <a:gd name="T47" fmla="*/ 19 h 660"/>
              <a:gd name="T48" fmla="*/ 709 w 1051"/>
              <a:gd name="T49" fmla="*/ 91 h 660"/>
              <a:gd name="T50" fmla="*/ 712 w 1051"/>
              <a:gd name="T51" fmla="*/ 95 h 660"/>
              <a:gd name="T52" fmla="*/ 699 w 1051"/>
              <a:gd name="T53" fmla="*/ 129 h 660"/>
              <a:gd name="T54" fmla="*/ 694 w 1051"/>
              <a:gd name="T55" fmla="*/ 185 h 660"/>
              <a:gd name="T56" fmla="*/ 742 w 1051"/>
              <a:gd name="T57" fmla="*/ 188 h 660"/>
              <a:gd name="T58" fmla="*/ 512 w 1051"/>
              <a:gd name="T59" fmla="*/ 432 h 660"/>
              <a:gd name="T60" fmla="*/ 0 w 1051"/>
              <a:gd name="T61" fmla="*/ 473 h 660"/>
              <a:gd name="T62" fmla="*/ 16 w 1051"/>
              <a:gd name="T63" fmla="*/ 520 h 660"/>
              <a:gd name="T64" fmla="*/ 82 w 1051"/>
              <a:gd name="T65" fmla="*/ 640 h 660"/>
              <a:gd name="T66" fmla="*/ 492 w 1051"/>
              <a:gd name="T67" fmla="*/ 635 h 660"/>
              <a:gd name="T68" fmla="*/ 574 w 1051"/>
              <a:gd name="T69" fmla="*/ 625 h 660"/>
              <a:gd name="T70" fmla="*/ 971 w 1051"/>
              <a:gd name="T71" fmla="*/ 369 h 660"/>
              <a:gd name="T72" fmla="*/ 769 w 1051"/>
              <a:gd name="T73" fmla="*/ 171 h 660"/>
              <a:gd name="T74" fmla="*/ 516 w 1051"/>
              <a:gd name="T75" fmla="*/ 491 h 660"/>
              <a:gd name="T76" fmla="*/ 300 w 1051"/>
              <a:gd name="T77" fmla="*/ 366 h 660"/>
              <a:gd name="T78" fmla="*/ 16 w 1051"/>
              <a:gd name="T79" fmla="*/ 52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51" h="660">
                <a:moveTo>
                  <a:pt x="44" y="282"/>
                </a:moveTo>
                <a:cubicBezTo>
                  <a:pt x="57" y="282"/>
                  <a:pt x="68" y="282"/>
                  <a:pt x="79" y="281"/>
                </a:cubicBezTo>
                <a:cubicBezTo>
                  <a:pt x="89" y="282"/>
                  <a:pt x="96" y="280"/>
                  <a:pt x="102" y="274"/>
                </a:cubicBezTo>
                <a:cubicBezTo>
                  <a:pt x="106" y="267"/>
                  <a:pt x="109" y="259"/>
                  <a:pt x="111" y="248"/>
                </a:cubicBezTo>
                <a:cubicBezTo>
                  <a:pt x="103" y="239"/>
                  <a:pt x="96" y="228"/>
                  <a:pt x="92" y="215"/>
                </a:cubicBezTo>
                <a:cubicBezTo>
                  <a:pt x="87" y="212"/>
                  <a:pt x="83" y="208"/>
                  <a:pt x="81" y="202"/>
                </a:cubicBezTo>
                <a:cubicBezTo>
                  <a:pt x="78" y="196"/>
                  <a:pt x="77" y="187"/>
                  <a:pt x="77" y="177"/>
                </a:cubicBezTo>
                <a:lnTo>
                  <a:pt x="77" y="174"/>
                </a:lnTo>
                <a:lnTo>
                  <a:pt x="80" y="172"/>
                </a:lnTo>
                <a:cubicBezTo>
                  <a:pt x="80" y="172"/>
                  <a:pt x="81" y="172"/>
                  <a:pt x="81" y="171"/>
                </a:cubicBezTo>
                <a:cubicBezTo>
                  <a:pt x="75" y="129"/>
                  <a:pt x="80" y="110"/>
                  <a:pt x="99" y="95"/>
                </a:cubicBezTo>
                <a:cubicBezTo>
                  <a:pt x="127" y="71"/>
                  <a:pt x="182" y="71"/>
                  <a:pt x="211" y="92"/>
                </a:cubicBezTo>
                <a:cubicBezTo>
                  <a:pt x="230" y="107"/>
                  <a:pt x="238" y="132"/>
                  <a:pt x="232" y="170"/>
                </a:cubicBezTo>
                <a:cubicBezTo>
                  <a:pt x="233" y="171"/>
                  <a:pt x="234" y="172"/>
                  <a:pt x="235" y="172"/>
                </a:cubicBezTo>
                <a:lnTo>
                  <a:pt x="238" y="174"/>
                </a:lnTo>
                <a:lnTo>
                  <a:pt x="238" y="177"/>
                </a:lnTo>
                <a:cubicBezTo>
                  <a:pt x="238" y="187"/>
                  <a:pt x="237" y="195"/>
                  <a:pt x="234" y="202"/>
                </a:cubicBezTo>
                <a:cubicBezTo>
                  <a:pt x="232" y="207"/>
                  <a:pt x="229" y="212"/>
                  <a:pt x="224" y="214"/>
                </a:cubicBezTo>
                <a:cubicBezTo>
                  <a:pt x="220" y="227"/>
                  <a:pt x="214" y="237"/>
                  <a:pt x="206" y="246"/>
                </a:cubicBezTo>
                <a:cubicBezTo>
                  <a:pt x="208" y="260"/>
                  <a:pt x="212" y="270"/>
                  <a:pt x="219" y="277"/>
                </a:cubicBezTo>
                <a:cubicBezTo>
                  <a:pt x="224" y="280"/>
                  <a:pt x="231" y="280"/>
                  <a:pt x="240" y="280"/>
                </a:cubicBezTo>
                <a:cubicBezTo>
                  <a:pt x="250" y="280"/>
                  <a:pt x="260" y="280"/>
                  <a:pt x="272" y="280"/>
                </a:cubicBezTo>
                <a:cubicBezTo>
                  <a:pt x="276" y="284"/>
                  <a:pt x="281" y="291"/>
                  <a:pt x="285" y="300"/>
                </a:cubicBezTo>
                <a:cubicBezTo>
                  <a:pt x="288" y="276"/>
                  <a:pt x="292" y="256"/>
                  <a:pt x="298" y="249"/>
                </a:cubicBezTo>
                <a:cubicBezTo>
                  <a:pt x="302" y="240"/>
                  <a:pt x="356" y="237"/>
                  <a:pt x="364" y="237"/>
                </a:cubicBezTo>
                <a:cubicBezTo>
                  <a:pt x="366" y="228"/>
                  <a:pt x="369" y="220"/>
                  <a:pt x="370" y="211"/>
                </a:cubicBezTo>
                <a:cubicBezTo>
                  <a:pt x="358" y="203"/>
                  <a:pt x="349" y="191"/>
                  <a:pt x="344" y="178"/>
                </a:cubicBezTo>
                <a:cubicBezTo>
                  <a:pt x="338" y="177"/>
                  <a:pt x="323" y="178"/>
                  <a:pt x="318" y="177"/>
                </a:cubicBezTo>
                <a:cubicBezTo>
                  <a:pt x="310" y="132"/>
                  <a:pt x="321" y="65"/>
                  <a:pt x="339" y="50"/>
                </a:cubicBezTo>
                <a:cubicBezTo>
                  <a:pt x="367" y="28"/>
                  <a:pt x="434" y="27"/>
                  <a:pt x="462" y="47"/>
                </a:cubicBezTo>
                <a:cubicBezTo>
                  <a:pt x="482" y="62"/>
                  <a:pt x="495" y="134"/>
                  <a:pt x="488" y="175"/>
                </a:cubicBezTo>
                <a:cubicBezTo>
                  <a:pt x="485" y="177"/>
                  <a:pt x="465" y="176"/>
                  <a:pt x="461" y="178"/>
                </a:cubicBezTo>
                <a:cubicBezTo>
                  <a:pt x="455" y="191"/>
                  <a:pt x="446" y="202"/>
                  <a:pt x="433" y="211"/>
                </a:cubicBezTo>
                <a:cubicBezTo>
                  <a:pt x="436" y="224"/>
                  <a:pt x="438" y="229"/>
                  <a:pt x="442" y="237"/>
                </a:cubicBezTo>
                <a:cubicBezTo>
                  <a:pt x="450" y="237"/>
                  <a:pt x="504" y="240"/>
                  <a:pt x="508" y="249"/>
                </a:cubicBezTo>
                <a:cubicBezTo>
                  <a:pt x="509" y="251"/>
                  <a:pt x="510" y="253"/>
                  <a:pt x="512" y="256"/>
                </a:cubicBezTo>
                <a:cubicBezTo>
                  <a:pt x="518" y="225"/>
                  <a:pt x="526" y="199"/>
                  <a:pt x="537" y="189"/>
                </a:cubicBezTo>
                <a:cubicBezTo>
                  <a:pt x="548" y="189"/>
                  <a:pt x="559" y="189"/>
                  <a:pt x="568" y="189"/>
                </a:cubicBezTo>
                <a:cubicBezTo>
                  <a:pt x="577" y="190"/>
                  <a:pt x="584" y="188"/>
                  <a:pt x="589" y="182"/>
                </a:cubicBezTo>
                <a:cubicBezTo>
                  <a:pt x="593" y="176"/>
                  <a:pt x="596" y="169"/>
                  <a:pt x="598" y="159"/>
                </a:cubicBezTo>
                <a:cubicBezTo>
                  <a:pt x="590" y="151"/>
                  <a:pt x="584" y="141"/>
                  <a:pt x="580" y="129"/>
                </a:cubicBezTo>
                <a:cubicBezTo>
                  <a:pt x="576" y="127"/>
                  <a:pt x="572" y="123"/>
                  <a:pt x="570" y="118"/>
                </a:cubicBezTo>
                <a:cubicBezTo>
                  <a:pt x="568" y="112"/>
                  <a:pt x="567" y="104"/>
                  <a:pt x="567" y="95"/>
                </a:cubicBezTo>
                <a:lnTo>
                  <a:pt x="567" y="93"/>
                </a:lnTo>
                <a:lnTo>
                  <a:pt x="569" y="91"/>
                </a:lnTo>
                <a:cubicBezTo>
                  <a:pt x="570" y="91"/>
                  <a:pt x="570" y="90"/>
                  <a:pt x="571" y="90"/>
                </a:cubicBezTo>
                <a:cubicBezTo>
                  <a:pt x="565" y="52"/>
                  <a:pt x="570" y="35"/>
                  <a:pt x="586" y="21"/>
                </a:cubicBezTo>
                <a:cubicBezTo>
                  <a:pt x="612" y="0"/>
                  <a:pt x="661" y="0"/>
                  <a:pt x="687" y="19"/>
                </a:cubicBezTo>
                <a:cubicBezTo>
                  <a:pt x="705" y="32"/>
                  <a:pt x="711" y="55"/>
                  <a:pt x="706" y="89"/>
                </a:cubicBezTo>
                <a:cubicBezTo>
                  <a:pt x="707" y="90"/>
                  <a:pt x="708" y="90"/>
                  <a:pt x="709" y="91"/>
                </a:cubicBezTo>
                <a:lnTo>
                  <a:pt x="712" y="93"/>
                </a:lnTo>
                <a:lnTo>
                  <a:pt x="712" y="95"/>
                </a:lnTo>
                <a:cubicBezTo>
                  <a:pt x="712" y="104"/>
                  <a:pt x="711" y="112"/>
                  <a:pt x="708" y="117"/>
                </a:cubicBezTo>
                <a:cubicBezTo>
                  <a:pt x="706" y="123"/>
                  <a:pt x="703" y="126"/>
                  <a:pt x="699" y="129"/>
                </a:cubicBezTo>
                <a:cubicBezTo>
                  <a:pt x="695" y="140"/>
                  <a:pt x="690" y="150"/>
                  <a:pt x="683" y="157"/>
                </a:cubicBezTo>
                <a:cubicBezTo>
                  <a:pt x="685" y="169"/>
                  <a:pt x="688" y="179"/>
                  <a:pt x="694" y="185"/>
                </a:cubicBezTo>
                <a:cubicBezTo>
                  <a:pt x="699" y="188"/>
                  <a:pt x="706" y="188"/>
                  <a:pt x="713" y="188"/>
                </a:cubicBezTo>
                <a:cubicBezTo>
                  <a:pt x="722" y="188"/>
                  <a:pt x="732" y="188"/>
                  <a:pt x="742" y="188"/>
                </a:cubicBezTo>
                <a:cubicBezTo>
                  <a:pt x="747" y="192"/>
                  <a:pt x="752" y="202"/>
                  <a:pt x="756" y="215"/>
                </a:cubicBezTo>
                <a:lnTo>
                  <a:pt x="512" y="432"/>
                </a:lnTo>
                <a:lnTo>
                  <a:pt x="301" y="310"/>
                </a:lnTo>
                <a:lnTo>
                  <a:pt x="0" y="473"/>
                </a:lnTo>
                <a:cubicBezTo>
                  <a:pt x="1" y="427"/>
                  <a:pt x="10" y="312"/>
                  <a:pt x="44" y="282"/>
                </a:cubicBezTo>
                <a:close/>
                <a:moveTo>
                  <a:pt x="16" y="520"/>
                </a:moveTo>
                <a:lnTo>
                  <a:pt x="16" y="520"/>
                </a:lnTo>
                <a:lnTo>
                  <a:pt x="82" y="640"/>
                </a:lnTo>
                <a:lnTo>
                  <a:pt x="298" y="523"/>
                </a:lnTo>
                <a:lnTo>
                  <a:pt x="492" y="635"/>
                </a:lnTo>
                <a:lnTo>
                  <a:pt x="536" y="660"/>
                </a:lnTo>
                <a:lnTo>
                  <a:pt x="574" y="625"/>
                </a:lnTo>
                <a:lnTo>
                  <a:pt x="918" y="317"/>
                </a:lnTo>
                <a:lnTo>
                  <a:pt x="971" y="369"/>
                </a:lnTo>
                <a:lnTo>
                  <a:pt x="1051" y="96"/>
                </a:lnTo>
                <a:lnTo>
                  <a:pt x="769" y="171"/>
                </a:lnTo>
                <a:lnTo>
                  <a:pt x="820" y="221"/>
                </a:lnTo>
                <a:lnTo>
                  <a:pt x="516" y="491"/>
                </a:lnTo>
                <a:lnTo>
                  <a:pt x="333" y="386"/>
                </a:lnTo>
                <a:lnTo>
                  <a:pt x="300" y="366"/>
                </a:lnTo>
                <a:lnTo>
                  <a:pt x="266" y="385"/>
                </a:lnTo>
                <a:lnTo>
                  <a:pt x="16" y="52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70" name="Freeform 13"/>
          <p:cNvSpPr>
            <a:spLocks noEditPoints="1"/>
          </p:cNvSpPr>
          <p:nvPr/>
        </p:nvSpPr>
        <p:spPr bwMode="auto">
          <a:xfrm>
            <a:off x="5848157" y="2207801"/>
            <a:ext cx="565372" cy="484077"/>
          </a:xfrm>
          <a:custGeom>
            <a:avLst/>
            <a:gdLst>
              <a:gd name="T0" fmla="*/ 507 w 792"/>
              <a:gd name="T1" fmla="*/ 294 h 677"/>
              <a:gd name="T2" fmla="*/ 441 w 792"/>
              <a:gd name="T3" fmla="*/ 294 h 677"/>
              <a:gd name="T4" fmla="*/ 424 w 792"/>
              <a:gd name="T5" fmla="*/ 346 h 677"/>
              <a:gd name="T6" fmla="*/ 441 w 792"/>
              <a:gd name="T7" fmla="*/ 558 h 677"/>
              <a:gd name="T8" fmla="*/ 396 w 792"/>
              <a:gd name="T9" fmla="*/ 634 h 677"/>
              <a:gd name="T10" fmla="*/ 354 w 792"/>
              <a:gd name="T11" fmla="*/ 558 h 677"/>
              <a:gd name="T12" fmla="*/ 378 w 792"/>
              <a:gd name="T13" fmla="*/ 346 h 677"/>
              <a:gd name="T14" fmla="*/ 361 w 792"/>
              <a:gd name="T15" fmla="*/ 294 h 677"/>
              <a:gd name="T16" fmla="*/ 288 w 792"/>
              <a:gd name="T17" fmla="*/ 294 h 677"/>
              <a:gd name="T18" fmla="*/ 288 w 792"/>
              <a:gd name="T19" fmla="*/ 294 h 677"/>
              <a:gd name="T20" fmla="*/ 166 w 792"/>
              <a:gd name="T21" fmla="*/ 421 h 677"/>
              <a:gd name="T22" fmla="*/ 184 w 792"/>
              <a:gd name="T23" fmla="*/ 552 h 677"/>
              <a:gd name="T24" fmla="*/ 305 w 792"/>
              <a:gd name="T25" fmla="*/ 677 h 677"/>
              <a:gd name="T26" fmla="*/ 490 w 792"/>
              <a:gd name="T27" fmla="*/ 677 h 677"/>
              <a:gd name="T28" fmla="*/ 611 w 792"/>
              <a:gd name="T29" fmla="*/ 550 h 677"/>
              <a:gd name="T30" fmla="*/ 629 w 792"/>
              <a:gd name="T31" fmla="*/ 419 h 677"/>
              <a:gd name="T32" fmla="*/ 507 w 792"/>
              <a:gd name="T33" fmla="*/ 294 h 677"/>
              <a:gd name="T34" fmla="*/ 150 w 792"/>
              <a:gd name="T35" fmla="*/ 212 h 677"/>
              <a:gd name="T36" fmla="*/ 228 w 792"/>
              <a:gd name="T37" fmla="*/ 135 h 677"/>
              <a:gd name="T38" fmla="*/ 150 w 792"/>
              <a:gd name="T39" fmla="*/ 58 h 677"/>
              <a:gd name="T40" fmla="*/ 73 w 792"/>
              <a:gd name="T41" fmla="*/ 135 h 677"/>
              <a:gd name="T42" fmla="*/ 150 w 792"/>
              <a:gd name="T43" fmla="*/ 212 h 677"/>
              <a:gd name="T44" fmla="*/ 219 w 792"/>
              <a:gd name="T45" fmla="*/ 237 h 677"/>
              <a:gd name="T46" fmla="*/ 81 w 792"/>
              <a:gd name="T47" fmla="*/ 237 h 677"/>
              <a:gd name="T48" fmla="*/ 81 w 792"/>
              <a:gd name="T49" fmla="*/ 237 h 677"/>
              <a:gd name="T50" fmla="*/ 5 w 792"/>
              <a:gd name="T51" fmla="*/ 316 h 677"/>
              <a:gd name="T52" fmla="*/ 16 w 792"/>
              <a:gd name="T53" fmla="*/ 397 h 677"/>
              <a:gd name="T54" fmla="*/ 92 w 792"/>
              <a:gd name="T55" fmla="*/ 475 h 677"/>
              <a:gd name="T56" fmla="*/ 132 w 792"/>
              <a:gd name="T57" fmla="*/ 475 h 677"/>
              <a:gd name="T58" fmla="*/ 124 w 792"/>
              <a:gd name="T59" fmla="*/ 418 h 677"/>
              <a:gd name="T60" fmla="*/ 124 w 792"/>
              <a:gd name="T61" fmla="*/ 417 h 677"/>
              <a:gd name="T62" fmla="*/ 124 w 792"/>
              <a:gd name="T63" fmla="*/ 417 h 677"/>
              <a:gd name="T64" fmla="*/ 159 w 792"/>
              <a:gd name="T65" fmla="*/ 309 h 677"/>
              <a:gd name="T66" fmla="*/ 212 w 792"/>
              <a:gd name="T67" fmla="*/ 271 h 677"/>
              <a:gd name="T68" fmla="*/ 267 w 792"/>
              <a:gd name="T69" fmla="*/ 253 h 677"/>
              <a:gd name="T70" fmla="*/ 219 w 792"/>
              <a:gd name="T71" fmla="*/ 237 h 677"/>
              <a:gd name="T72" fmla="*/ 641 w 792"/>
              <a:gd name="T73" fmla="*/ 212 h 677"/>
              <a:gd name="T74" fmla="*/ 719 w 792"/>
              <a:gd name="T75" fmla="*/ 135 h 677"/>
              <a:gd name="T76" fmla="*/ 641 w 792"/>
              <a:gd name="T77" fmla="*/ 58 h 677"/>
              <a:gd name="T78" fmla="*/ 564 w 792"/>
              <a:gd name="T79" fmla="*/ 135 h 677"/>
              <a:gd name="T80" fmla="*/ 641 w 792"/>
              <a:gd name="T81" fmla="*/ 212 h 677"/>
              <a:gd name="T82" fmla="*/ 710 w 792"/>
              <a:gd name="T83" fmla="*/ 237 h 677"/>
              <a:gd name="T84" fmla="*/ 572 w 792"/>
              <a:gd name="T85" fmla="*/ 237 h 677"/>
              <a:gd name="T86" fmla="*/ 572 w 792"/>
              <a:gd name="T87" fmla="*/ 237 h 677"/>
              <a:gd name="T88" fmla="*/ 526 w 792"/>
              <a:gd name="T89" fmla="*/ 252 h 677"/>
              <a:gd name="T90" fmla="*/ 583 w 792"/>
              <a:gd name="T91" fmla="*/ 271 h 677"/>
              <a:gd name="T92" fmla="*/ 637 w 792"/>
              <a:gd name="T93" fmla="*/ 310 h 677"/>
              <a:gd name="T94" fmla="*/ 671 w 792"/>
              <a:gd name="T95" fmla="*/ 415 h 677"/>
              <a:gd name="T96" fmla="*/ 671 w 792"/>
              <a:gd name="T97" fmla="*/ 416 h 677"/>
              <a:gd name="T98" fmla="*/ 671 w 792"/>
              <a:gd name="T99" fmla="*/ 416 h 677"/>
              <a:gd name="T100" fmla="*/ 663 w 792"/>
              <a:gd name="T101" fmla="*/ 475 h 677"/>
              <a:gd name="T102" fmla="*/ 699 w 792"/>
              <a:gd name="T103" fmla="*/ 475 h 677"/>
              <a:gd name="T104" fmla="*/ 775 w 792"/>
              <a:gd name="T105" fmla="*/ 396 h 677"/>
              <a:gd name="T106" fmla="*/ 786 w 792"/>
              <a:gd name="T107" fmla="*/ 314 h 677"/>
              <a:gd name="T108" fmla="*/ 710 w 792"/>
              <a:gd name="T109" fmla="*/ 237 h 677"/>
              <a:gd name="T110" fmla="*/ 521 w 792"/>
              <a:gd name="T111" fmla="*/ 127 h 677"/>
              <a:gd name="T112" fmla="*/ 397 w 792"/>
              <a:gd name="T113" fmla="*/ 254 h 677"/>
              <a:gd name="T114" fmla="*/ 274 w 792"/>
              <a:gd name="T115" fmla="*/ 127 h 677"/>
              <a:gd name="T116" fmla="*/ 397 w 792"/>
              <a:gd name="T117" fmla="*/ 0 h 677"/>
              <a:gd name="T118" fmla="*/ 521 w 792"/>
              <a:gd name="T119" fmla="*/ 127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92" h="677">
                <a:moveTo>
                  <a:pt x="507" y="294"/>
                </a:moveTo>
                <a:lnTo>
                  <a:pt x="441" y="294"/>
                </a:lnTo>
                <a:cubicBezTo>
                  <a:pt x="441" y="301"/>
                  <a:pt x="442" y="333"/>
                  <a:pt x="424" y="346"/>
                </a:cubicBezTo>
                <a:cubicBezTo>
                  <a:pt x="424" y="346"/>
                  <a:pt x="453" y="506"/>
                  <a:pt x="441" y="558"/>
                </a:cubicBezTo>
                <a:cubicBezTo>
                  <a:pt x="436" y="580"/>
                  <a:pt x="418" y="634"/>
                  <a:pt x="396" y="634"/>
                </a:cubicBezTo>
                <a:cubicBezTo>
                  <a:pt x="375" y="634"/>
                  <a:pt x="358" y="579"/>
                  <a:pt x="354" y="558"/>
                </a:cubicBezTo>
                <a:cubicBezTo>
                  <a:pt x="344" y="506"/>
                  <a:pt x="378" y="346"/>
                  <a:pt x="378" y="346"/>
                </a:cubicBezTo>
                <a:cubicBezTo>
                  <a:pt x="373" y="344"/>
                  <a:pt x="363" y="335"/>
                  <a:pt x="361" y="294"/>
                </a:cubicBezTo>
                <a:lnTo>
                  <a:pt x="288" y="294"/>
                </a:lnTo>
                <a:lnTo>
                  <a:pt x="288" y="294"/>
                </a:lnTo>
                <a:cubicBezTo>
                  <a:pt x="221" y="294"/>
                  <a:pt x="158" y="352"/>
                  <a:pt x="166" y="421"/>
                </a:cubicBezTo>
                <a:lnTo>
                  <a:pt x="184" y="552"/>
                </a:lnTo>
                <a:cubicBezTo>
                  <a:pt x="197" y="621"/>
                  <a:pt x="238" y="677"/>
                  <a:pt x="305" y="677"/>
                </a:cubicBezTo>
                <a:lnTo>
                  <a:pt x="490" y="677"/>
                </a:lnTo>
                <a:cubicBezTo>
                  <a:pt x="557" y="677"/>
                  <a:pt x="598" y="619"/>
                  <a:pt x="611" y="550"/>
                </a:cubicBezTo>
                <a:lnTo>
                  <a:pt x="629" y="419"/>
                </a:lnTo>
                <a:cubicBezTo>
                  <a:pt x="637" y="351"/>
                  <a:pt x="574" y="294"/>
                  <a:pt x="507" y="294"/>
                </a:cubicBezTo>
                <a:close/>
                <a:moveTo>
                  <a:pt x="150" y="212"/>
                </a:moveTo>
                <a:cubicBezTo>
                  <a:pt x="193" y="212"/>
                  <a:pt x="228" y="178"/>
                  <a:pt x="228" y="135"/>
                </a:cubicBezTo>
                <a:cubicBezTo>
                  <a:pt x="228" y="92"/>
                  <a:pt x="193" y="58"/>
                  <a:pt x="150" y="58"/>
                </a:cubicBezTo>
                <a:cubicBezTo>
                  <a:pt x="108" y="58"/>
                  <a:pt x="73" y="92"/>
                  <a:pt x="73" y="135"/>
                </a:cubicBezTo>
                <a:cubicBezTo>
                  <a:pt x="73" y="178"/>
                  <a:pt x="108" y="212"/>
                  <a:pt x="150" y="212"/>
                </a:cubicBezTo>
                <a:close/>
                <a:moveTo>
                  <a:pt x="219" y="237"/>
                </a:moveTo>
                <a:lnTo>
                  <a:pt x="81" y="237"/>
                </a:lnTo>
                <a:lnTo>
                  <a:pt x="81" y="237"/>
                </a:lnTo>
                <a:cubicBezTo>
                  <a:pt x="39" y="237"/>
                  <a:pt x="0" y="272"/>
                  <a:pt x="5" y="316"/>
                </a:cubicBezTo>
                <a:lnTo>
                  <a:pt x="16" y="397"/>
                </a:lnTo>
                <a:cubicBezTo>
                  <a:pt x="25" y="440"/>
                  <a:pt x="50" y="475"/>
                  <a:pt x="92" y="475"/>
                </a:cubicBezTo>
                <a:lnTo>
                  <a:pt x="132" y="475"/>
                </a:lnTo>
                <a:lnTo>
                  <a:pt x="124" y="418"/>
                </a:lnTo>
                <a:lnTo>
                  <a:pt x="124" y="417"/>
                </a:lnTo>
                <a:lnTo>
                  <a:pt x="124" y="417"/>
                </a:lnTo>
                <a:cubicBezTo>
                  <a:pt x="120" y="378"/>
                  <a:pt x="132" y="340"/>
                  <a:pt x="159" y="309"/>
                </a:cubicBezTo>
                <a:cubicBezTo>
                  <a:pt x="174" y="293"/>
                  <a:pt x="192" y="280"/>
                  <a:pt x="212" y="271"/>
                </a:cubicBezTo>
                <a:cubicBezTo>
                  <a:pt x="229" y="261"/>
                  <a:pt x="248" y="255"/>
                  <a:pt x="267" y="253"/>
                </a:cubicBezTo>
                <a:cubicBezTo>
                  <a:pt x="253" y="243"/>
                  <a:pt x="236" y="237"/>
                  <a:pt x="219" y="237"/>
                </a:cubicBezTo>
                <a:close/>
                <a:moveTo>
                  <a:pt x="641" y="212"/>
                </a:moveTo>
                <a:cubicBezTo>
                  <a:pt x="684" y="212"/>
                  <a:pt x="719" y="178"/>
                  <a:pt x="719" y="135"/>
                </a:cubicBezTo>
                <a:cubicBezTo>
                  <a:pt x="719" y="92"/>
                  <a:pt x="684" y="58"/>
                  <a:pt x="641" y="58"/>
                </a:cubicBezTo>
                <a:cubicBezTo>
                  <a:pt x="599" y="58"/>
                  <a:pt x="564" y="92"/>
                  <a:pt x="564" y="135"/>
                </a:cubicBezTo>
                <a:cubicBezTo>
                  <a:pt x="564" y="178"/>
                  <a:pt x="599" y="212"/>
                  <a:pt x="641" y="212"/>
                </a:cubicBezTo>
                <a:close/>
                <a:moveTo>
                  <a:pt x="710" y="237"/>
                </a:moveTo>
                <a:lnTo>
                  <a:pt x="572" y="237"/>
                </a:lnTo>
                <a:lnTo>
                  <a:pt x="572" y="237"/>
                </a:lnTo>
                <a:cubicBezTo>
                  <a:pt x="555" y="237"/>
                  <a:pt x="539" y="242"/>
                  <a:pt x="526" y="252"/>
                </a:cubicBezTo>
                <a:cubicBezTo>
                  <a:pt x="546" y="255"/>
                  <a:pt x="566" y="261"/>
                  <a:pt x="583" y="271"/>
                </a:cubicBezTo>
                <a:cubicBezTo>
                  <a:pt x="604" y="280"/>
                  <a:pt x="622" y="293"/>
                  <a:pt x="637" y="310"/>
                </a:cubicBezTo>
                <a:cubicBezTo>
                  <a:pt x="663" y="340"/>
                  <a:pt x="675" y="377"/>
                  <a:pt x="671" y="415"/>
                </a:cubicBezTo>
                <a:lnTo>
                  <a:pt x="671" y="416"/>
                </a:lnTo>
                <a:lnTo>
                  <a:pt x="671" y="416"/>
                </a:lnTo>
                <a:lnTo>
                  <a:pt x="663" y="475"/>
                </a:lnTo>
                <a:lnTo>
                  <a:pt x="699" y="475"/>
                </a:lnTo>
                <a:cubicBezTo>
                  <a:pt x="741" y="475"/>
                  <a:pt x="767" y="439"/>
                  <a:pt x="775" y="396"/>
                </a:cubicBezTo>
                <a:lnTo>
                  <a:pt x="786" y="314"/>
                </a:lnTo>
                <a:cubicBezTo>
                  <a:pt x="792" y="272"/>
                  <a:pt x="752" y="237"/>
                  <a:pt x="710" y="237"/>
                </a:cubicBezTo>
                <a:close/>
                <a:moveTo>
                  <a:pt x="521" y="127"/>
                </a:moveTo>
                <a:cubicBezTo>
                  <a:pt x="521" y="197"/>
                  <a:pt x="466" y="254"/>
                  <a:pt x="397" y="254"/>
                </a:cubicBezTo>
                <a:cubicBezTo>
                  <a:pt x="329" y="254"/>
                  <a:pt x="274" y="197"/>
                  <a:pt x="274" y="127"/>
                </a:cubicBezTo>
                <a:cubicBezTo>
                  <a:pt x="274" y="57"/>
                  <a:pt x="329" y="0"/>
                  <a:pt x="397" y="0"/>
                </a:cubicBezTo>
                <a:cubicBezTo>
                  <a:pt x="466" y="0"/>
                  <a:pt x="521" y="57"/>
                  <a:pt x="521" y="1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71" name="Freeform 14"/>
          <p:cNvSpPr>
            <a:spLocks noEditPoints="1"/>
          </p:cNvSpPr>
          <p:nvPr/>
        </p:nvSpPr>
        <p:spPr bwMode="auto">
          <a:xfrm>
            <a:off x="6945644" y="2152372"/>
            <a:ext cx="406477" cy="594935"/>
          </a:xfrm>
          <a:custGeom>
            <a:avLst/>
            <a:gdLst>
              <a:gd name="T0" fmla="*/ 270 w 569"/>
              <a:gd name="T1" fmla="*/ 535 h 832"/>
              <a:gd name="T2" fmla="*/ 364 w 569"/>
              <a:gd name="T3" fmla="*/ 482 h 832"/>
              <a:gd name="T4" fmla="*/ 422 w 569"/>
              <a:gd name="T5" fmla="*/ 498 h 832"/>
              <a:gd name="T6" fmla="*/ 477 w 569"/>
              <a:gd name="T7" fmla="*/ 391 h 832"/>
              <a:gd name="T8" fmla="*/ 517 w 569"/>
              <a:gd name="T9" fmla="*/ 361 h 832"/>
              <a:gd name="T10" fmla="*/ 519 w 569"/>
              <a:gd name="T11" fmla="*/ 232 h 832"/>
              <a:gd name="T12" fmla="*/ 480 w 569"/>
              <a:gd name="T13" fmla="*/ 200 h 832"/>
              <a:gd name="T14" fmla="*/ 435 w 569"/>
              <a:gd name="T15" fmla="*/ 94 h 832"/>
              <a:gd name="T16" fmla="*/ 388 w 569"/>
              <a:gd name="T17" fmla="*/ 103 h 832"/>
              <a:gd name="T18" fmla="*/ 299 w 569"/>
              <a:gd name="T19" fmla="*/ 51 h 832"/>
              <a:gd name="T20" fmla="*/ 277 w 569"/>
              <a:gd name="T21" fmla="*/ 51 h 832"/>
              <a:gd name="T22" fmla="*/ 211 w 569"/>
              <a:gd name="T23" fmla="*/ 103 h 832"/>
              <a:gd name="T24" fmla="*/ 190 w 569"/>
              <a:gd name="T25" fmla="*/ 97 h 832"/>
              <a:gd name="T26" fmla="*/ 136 w 569"/>
              <a:gd name="T27" fmla="*/ 101 h 832"/>
              <a:gd name="T28" fmla="*/ 59 w 569"/>
              <a:gd name="T29" fmla="*/ 205 h 832"/>
              <a:gd name="T30" fmla="*/ 72 w 569"/>
              <a:gd name="T31" fmla="*/ 253 h 832"/>
              <a:gd name="T32" fmla="*/ 46 w 569"/>
              <a:gd name="T33" fmla="*/ 366 h 832"/>
              <a:gd name="T34" fmla="*/ 132 w 569"/>
              <a:gd name="T35" fmla="*/ 445 h 832"/>
              <a:gd name="T36" fmla="*/ 142 w 569"/>
              <a:gd name="T37" fmla="*/ 494 h 832"/>
              <a:gd name="T38" fmla="*/ 198 w 569"/>
              <a:gd name="T39" fmla="*/ 480 h 832"/>
              <a:gd name="T40" fmla="*/ 215 w 569"/>
              <a:gd name="T41" fmla="*/ 530 h 832"/>
              <a:gd name="T42" fmla="*/ 161 w 569"/>
              <a:gd name="T43" fmla="*/ 534 h 832"/>
              <a:gd name="T44" fmla="*/ 89 w 569"/>
              <a:gd name="T45" fmla="*/ 444 h 832"/>
              <a:gd name="T46" fmla="*/ 5 w 569"/>
              <a:gd name="T47" fmla="*/ 379 h 832"/>
              <a:gd name="T48" fmla="*/ 37 w 569"/>
              <a:gd name="T49" fmla="*/ 279 h 832"/>
              <a:gd name="T50" fmla="*/ 46 w 569"/>
              <a:gd name="T51" fmla="*/ 163 h 832"/>
              <a:gd name="T52" fmla="*/ 93 w 569"/>
              <a:gd name="T53" fmla="*/ 101 h 832"/>
              <a:gd name="T54" fmla="*/ 202 w 569"/>
              <a:gd name="T55" fmla="*/ 55 h 832"/>
              <a:gd name="T56" fmla="*/ 218 w 569"/>
              <a:gd name="T57" fmla="*/ 59 h 832"/>
              <a:gd name="T58" fmla="*/ 288 w 569"/>
              <a:gd name="T59" fmla="*/ 0 h 832"/>
              <a:gd name="T60" fmla="*/ 371 w 569"/>
              <a:gd name="T61" fmla="*/ 63 h 832"/>
              <a:gd name="T62" fmla="*/ 466 w 569"/>
              <a:gd name="T63" fmla="*/ 64 h 832"/>
              <a:gd name="T64" fmla="*/ 493 w 569"/>
              <a:gd name="T65" fmla="*/ 159 h 832"/>
              <a:gd name="T66" fmla="*/ 553 w 569"/>
              <a:gd name="T67" fmla="*/ 258 h 832"/>
              <a:gd name="T68" fmla="*/ 552 w 569"/>
              <a:gd name="T69" fmla="*/ 336 h 832"/>
              <a:gd name="T70" fmla="*/ 489 w 569"/>
              <a:gd name="T71" fmla="*/ 433 h 832"/>
              <a:gd name="T72" fmla="*/ 422 w 569"/>
              <a:gd name="T73" fmla="*/ 542 h 832"/>
              <a:gd name="T74" fmla="*/ 364 w 569"/>
              <a:gd name="T75" fmla="*/ 525 h 832"/>
              <a:gd name="T76" fmla="*/ 281 w 569"/>
              <a:gd name="T77" fmla="*/ 585 h 832"/>
              <a:gd name="T78" fmla="*/ 283 w 569"/>
              <a:gd name="T79" fmla="*/ 450 h 832"/>
              <a:gd name="T80" fmla="*/ 283 w 569"/>
              <a:gd name="T81" fmla="*/ 475 h 832"/>
              <a:gd name="T82" fmla="*/ 457 w 569"/>
              <a:gd name="T83" fmla="*/ 302 h 832"/>
              <a:gd name="T84" fmla="*/ 283 w 569"/>
              <a:gd name="T85" fmla="*/ 426 h 832"/>
              <a:gd name="T86" fmla="*/ 408 w 569"/>
              <a:gd name="T87" fmla="*/ 302 h 832"/>
              <a:gd name="T88" fmla="*/ 389 w 569"/>
              <a:gd name="T89" fmla="*/ 570 h 832"/>
              <a:gd name="T90" fmla="*/ 316 w 569"/>
              <a:gd name="T91" fmla="*/ 613 h 832"/>
              <a:gd name="T92" fmla="*/ 376 w 569"/>
              <a:gd name="T93" fmla="*/ 733 h 832"/>
              <a:gd name="T94" fmla="*/ 489 w 569"/>
              <a:gd name="T95" fmla="*/ 797 h 832"/>
              <a:gd name="T96" fmla="*/ 206 w 569"/>
              <a:gd name="T97" fmla="*/ 579 h 832"/>
              <a:gd name="T98" fmla="*/ 142 w 569"/>
              <a:gd name="T99" fmla="*/ 572 h 832"/>
              <a:gd name="T100" fmla="*/ 99 w 569"/>
              <a:gd name="T101" fmla="*/ 817 h 832"/>
              <a:gd name="T102" fmla="*/ 263 w 569"/>
              <a:gd name="T103" fmla="*/ 806 h 832"/>
              <a:gd name="T104" fmla="*/ 281 w 569"/>
              <a:gd name="T105" fmla="*/ 620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69" h="832">
                <a:moveTo>
                  <a:pt x="198" y="480"/>
                </a:moveTo>
                <a:cubicBezTo>
                  <a:pt x="219" y="480"/>
                  <a:pt x="240" y="490"/>
                  <a:pt x="251" y="506"/>
                </a:cubicBezTo>
                <a:lnTo>
                  <a:pt x="270" y="535"/>
                </a:lnTo>
                <a:cubicBezTo>
                  <a:pt x="277" y="544"/>
                  <a:pt x="285" y="544"/>
                  <a:pt x="292" y="535"/>
                </a:cubicBezTo>
                <a:lnTo>
                  <a:pt x="312" y="507"/>
                </a:lnTo>
                <a:cubicBezTo>
                  <a:pt x="323" y="492"/>
                  <a:pt x="343" y="482"/>
                  <a:pt x="364" y="482"/>
                </a:cubicBezTo>
                <a:cubicBezTo>
                  <a:pt x="370" y="482"/>
                  <a:pt x="376" y="483"/>
                  <a:pt x="382" y="485"/>
                </a:cubicBezTo>
                <a:lnTo>
                  <a:pt x="415" y="497"/>
                </a:lnTo>
                <a:cubicBezTo>
                  <a:pt x="418" y="498"/>
                  <a:pt x="420" y="498"/>
                  <a:pt x="422" y="498"/>
                </a:cubicBezTo>
                <a:cubicBezTo>
                  <a:pt x="432" y="498"/>
                  <a:pt x="433" y="490"/>
                  <a:pt x="433" y="485"/>
                </a:cubicBezTo>
                <a:lnTo>
                  <a:pt x="433" y="450"/>
                </a:lnTo>
                <a:cubicBezTo>
                  <a:pt x="433" y="424"/>
                  <a:pt x="452" y="398"/>
                  <a:pt x="477" y="391"/>
                </a:cubicBezTo>
                <a:lnTo>
                  <a:pt x="511" y="381"/>
                </a:lnTo>
                <a:cubicBezTo>
                  <a:pt x="516" y="380"/>
                  <a:pt x="519" y="377"/>
                  <a:pt x="521" y="373"/>
                </a:cubicBezTo>
                <a:cubicBezTo>
                  <a:pt x="522" y="370"/>
                  <a:pt x="521" y="365"/>
                  <a:pt x="517" y="361"/>
                </a:cubicBezTo>
                <a:lnTo>
                  <a:pt x="497" y="332"/>
                </a:lnTo>
                <a:cubicBezTo>
                  <a:pt x="482" y="312"/>
                  <a:pt x="482" y="280"/>
                  <a:pt x="498" y="259"/>
                </a:cubicBezTo>
                <a:lnTo>
                  <a:pt x="519" y="232"/>
                </a:lnTo>
                <a:cubicBezTo>
                  <a:pt x="523" y="227"/>
                  <a:pt x="524" y="223"/>
                  <a:pt x="523" y="219"/>
                </a:cubicBezTo>
                <a:cubicBezTo>
                  <a:pt x="522" y="216"/>
                  <a:pt x="518" y="213"/>
                  <a:pt x="513" y="211"/>
                </a:cubicBezTo>
                <a:lnTo>
                  <a:pt x="480" y="200"/>
                </a:lnTo>
                <a:cubicBezTo>
                  <a:pt x="455" y="192"/>
                  <a:pt x="437" y="166"/>
                  <a:pt x="437" y="140"/>
                </a:cubicBezTo>
                <a:lnTo>
                  <a:pt x="438" y="105"/>
                </a:lnTo>
                <a:cubicBezTo>
                  <a:pt x="439" y="101"/>
                  <a:pt x="437" y="97"/>
                  <a:pt x="435" y="94"/>
                </a:cubicBezTo>
                <a:cubicBezTo>
                  <a:pt x="433" y="92"/>
                  <a:pt x="430" y="91"/>
                  <a:pt x="427" y="91"/>
                </a:cubicBezTo>
                <a:cubicBezTo>
                  <a:pt x="425" y="91"/>
                  <a:pt x="423" y="92"/>
                  <a:pt x="421" y="92"/>
                </a:cubicBezTo>
                <a:lnTo>
                  <a:pt x="388" y="103"/>
                </a:lnTo>
                <a:cubicBezTo>
                  <a:pt x="382" y="105"/>
                  <a:pt x="377" y="106"/>
                  <a:pt x="371" y="106"/>
                </a:cubicBezTo>
                <a:cubicBezTo>
                  <a:pt x="350" y="106"/>
                  <a:pt x="329" y="96"/>
                  <a:pt x="319" y="80"/>
                </a:cubicBezTo>
                <a:lnTo>
                  <a:pt x="299" y="51"/>
                </a:lnTo>
                <a:cubicBezTo>
                  <a:pt x="296" y="46"/>
                  <a:pt x="292" y="43"/>
                  <a:pt x="288" y="43"/>
                </a:cubicBezTo>
                <a:cubicBezTo>
                  <a:pt x="283" y="43"/>
                  <a:pt x="282" y="43"/>
                  <a:pt x="278" y="49"/>
                </a:cubicBezTo>
                <a:lnTo>
                  <a:pt x="277" y="51"/>
                </a:lnTo>
                <a:cubicBezTo>
                  <a:pt x="268" y="64"/>
                  <a:pt x="257" y="81"/>
                  <a:pt x="248" y="90"/>
                </a:cubicBezTo>
                <a:cubicBezTo>
                  <a:pt x="242" y="96"/>
                  <a:pt x="232" y="104"/>
                  <a:pt x="220" y="104"/>
                </a:cubicBezTo>
                <a:cubicBezTo>
                  <a:pt x="216" y="104"/>
                  <a:pt x="213" y="103"/>
                  <a:pt x="211" y="103"/>
                </a:cubicBezTo>
                <a:lnTo>
                  <a:pt x="208" y="103"/>
                </a:lnTo>
                <a:lnTo>
                  <a:pt x="205" y="101"/>
                </a:lnTo>
                <a:cubicBezTo>
                  <a:pt x="202" y="100"/>
                  <a:pt x="196" y="98"/>
                  <a:pt x="190" y="97"/>
                </a:cubicBezTo>
                <a:cubicBezTo>
                  <a:pt x="181" y="94"/>
                  <a:pt x="166" y="90"/>
                  <a:pt x="163" y="89"/>
                </a:cubicBezTo>
                <a:cubicBezTo>
                  <a:pt x="157" y="88"/>
                  <a:pt x="149" y="87"/>
                  <a:pt x="147" y="87"/>
                </a:cubicBezTo>
                <a:cubicBezTo>
                  <a:pt x="139" y="87"/>
                  <a:pt x="136" y="94"/>
                  <a:pt x="136" y="101"/>
                </a:cubicBezTo>
                <a:lnTo>
                  <a:pt x="136" y="136"/>
                </a:lnTo>
                <a:cubicBezTo>
                  <a:pt x="136" y="162"/>
                  <a:pt x="117" y="187"/>
                  <a:pt x="92" y="195"/>
                </a:cubicBezTo>
                <a:lnTo>
                  <a:pt x="59" y="205"/>
                </a:lnTo>
                <a:cubicBezTo>
                  <a:pt x="53" y="206"/>
                  <a:pt x="50" y="209"/>
                  <a:pt x="48" y="213"/>
                </a:cubicBezTo>
                <a:cubicBezTo>
                  <a:pt x="47" y="216"/>
                  <a:pt x="48" y="221"/>
                  <a:pt x="52" y="225"/>
                </a:cubicBezTo>
                <a:lnTo>
                  <a:pt x="72" y="253"/>
                </a:lnTo>
                <a:cubicBezTo>
                  <a:pt x="87" y="274"/>
                  <a:pt x="87" y="306"/>
                  <a:pt x="71" y="326"/>
                </a:cubicBezTo>
                <a:lnTo>
                  <a:pt x="50" y="354"/>
                </a:lnTo>
                <a:cubicBezTo>
                  <a:pt x="46" y="359"/>
                  <a:pt x="45" y="363"/>
                  <a:pt x="46" y="366"/>
                </a:cubicBezTo>
                <a:cubicBezTo>
                  <a:pt x="47" y="370"/>
                  <a:pt x="51" y="373"/>
                  <a:pt x="56" y="375"/>
                </a:cubicBezTo>
                <a:lnTo>
                  <a:pt x="89" y="386"/>
                </a:lnTo>
                <a:cubicBezTo>
                  <a:pt x="114" y="394"/>
                  <a:pt x="132" y="420"/>
                  <a:pt x="132" y="445"/>
                </a:cubicBezTo>
                <a:lnTo>
                  <a:pt x="131" y="481"/>
                </a:lnTo>
                <a:cubicBezTo>
                  <a:pt x="131" y="485"/>
                  <a:pt x="132" y="489"/>
                  <a:pt x="134" y="492"/>
                </a:cubicBezTo>
                <a:cubicBezTo>
                  <a:pt x="136" y="494"/>
                  <a:pt x="140" y="494"/>
                  <a:pt x="142" y="494"/>
                </a:cubicBezTo>
                <a:cubicBezTo>
                  <a:pt x="144" y="494"/>
                  <a:pt x="146" y="494"/>
                  <a:pt x="148" y="493"/>
                </a:cubicBezTo>
                <a:lnTo>
                  <a:pt x="181" y="483"/>
                </a:lnTo>
                <a:cubicBezTo>
                  <a:pt x="187" y="481"/>
                  <a:pt x="193" y="480"/>
                  <a:pt x="198" y="480"/>
                </a:cubicBezTo>
                <a:close/>
                <a:moveTo>
                  <a:pt x="281" y="585"/>
                </a:moveTo>
                <a:cubicBezTo>
                  <a:pt x="263" y="585"/>
                  <a:pt x="246" y="576"/>
                  <a:pt x="235" y="559"/>
                </a:cubicBezTo>
                <a:lnTo>
                  <a:pt x="215" y="530"/>
                </a:lnTo>
                <a:cubicBezTo>
                  <a:pt x="212" y="527"/>
                  <a:pt x="206" y="523"/>
                  <a:pt x="198" y="523"/>
                </a:cubicBezTo>
                <a:cubicBezTo>
                  <a:pt x="197" y="523"/>
                  <a:pt x="196" y="523"/>
                  <a:pt x="194" y="524"/>
                </a:cubicBezTo>
                <a:lnTo>
                  <a:pt x="161" y="534"/>
                </a:lnTo>
                <a:cubicBezTo>
                  <a:pt x="140" y="541"/>
                  <a:pt x="117" y="536"/>
                  <a:pt x="103" y="522"/>
                </a:cubicBezTo>
                <a:cubicBezTo>
                  <a:pt x="93" y="511"/>
                  <a:pt x="87" y="496"/>
                  <a:pt x="88" y="479"/>
                </a:cubicBezTo>
                <a:lnTo>
                  <a:pt x="89" y="444"/>
                </a:lnTo>
                <a:cubicBezTo>
                  <a:pt x="89" y="438"/>
                  <a:pt x="82" y="429"/>
                  <a:pt x="76" y="427"/>
                </a:cubicBezTo>
                <a:lnTo>
                  <a:pt x="43" y="416"/>
                </a:lnTo>
                <a:cubicBezTo>
                  <a:pt x="24" y="410"/>
                  <a:pt x="10" y="396"/>
                  <a:pt x="5" y="379"/>
                </a:cubicBezTo>
                <a:cubicBezTo>
                  <a:pt x="0" y="362"/>
                  <a:pt x="4" y="344"/>
                  <a:pt x="16" y="328"/>
                </a:cubicBezTo>
                <a:lnTo>
                  <a:pt x="37" y="300"/>
                </a:lnTo>
                <a:cubicBezTo>
                  <a:pt x="41" y="295"/>
                  <a:pt x="41" y="284"/>
                  <a:pt x="37" y="279"/>
                </a:cubicBezTo>
                <a:lnTo>
                  <a:pt x="17" y="250"/>
                </a:lnTo>
                <a:cubicBezTo>
                  <a:pt x="5" y="234"/>
                  <a:pt x="2" y="216"/>
                  <a:pt x="8" y="199"/>
                </a:cubicBezTo>
                <a:cubicBezTo>
                  <a:pt x="14" y="181"/>
                  <a:pt x="28" y="169"/>
                  <a:pt x="46" y="163"/>
                </a:cubicBezTo>
                <a:lnTo>
                  <a:pt x="80" y="153"/>
                </a:lnTo>
                <a:cubicBezTo>
                  <a:pt x="86" y="151"/>
                  <a:pt x="93" y="142"/>
                  <a:pt x="93" y="136"/>
                </a:cubicBezTo>
                <a:lnTo>
                  <a:pt x="93" y="101"/>
                </a:lnTo>
                <a:cubicBezTo>
                  <a:pt x="93" y="68"/>
                  <a:pt x="116" y="44"/>
                  <a:pt x="147" y="44"/>
                </a:cubicBezTo>
                <a:cubicBezTo>
                  <a:pt x="155" y="44"/>
                  <a:pt x="167" y="46"/>
                  <a:pt x="172" y="47"/>
                </a:cubicBezTo>
                <a:cubicBezTo>
                  <a:pt x="175" y="48"/>
                  <a:pt x="184" y="50"/>
                  <a:pt x="202" y="55"/>
                </a:cubicBezTo>
                <a:cubicBezTo>
                  <a:pt x="208" y="57"/>
                  <a:pt x="213" y="58"/>
                  <a:pt x="217" y="59"/>
                </a:cubicBezTo>
                <a:lnTo>
                  <a:pt x="218" y="59"/>
                </a:lnTo>
                <a:cubicBezTo>
                  <a:pt x="218" y="59"/>
                  <a:pt x="218" y="59"/>
                  <a:pt x="218" y="59"/>
                </a:cubicBezTo>
                <a:cubicBezTo>
                  <a:pt x="222" y="55"/>
                  <a:pt x="230" y="44"/>
                  <a:pt x="241" y="27"/>
                </a:cubicBezTo>
                <a:lnTo>
                  <a:pt x="242" y="26"/>
                </a:lnTo>
                <a:cubicBezTo>
                  <a:pt x="253" y="9"/>
                  <a:pt x="268" y="0"/>
                  <a:pt x="288" y="0"/>
                </a:cubicBezTo>
                <a:cubicBezTo>
                  <a:pt x="306" y="0"/>
                  <a:pt x="323" y="10"/>
                  <a:pt x="334" y="26"/>
                </a:cubicBezTo>
                <a:lnTo>
                  <a:pt x="354" y="55"/>
                </a:lnTo>
                <a:cubicBezTo>
                  <a:pt x="357" y="59"/>
                  <a:pt x="364" y="63"/>
                  <a:pt x="371" y="63"/>
                </a:cubicBezTo>
                <a:cubicBezTo>
                  <a:pt x="373" y="63"/>
                  <a:pt x="374" y="62"/>
                  <a:pt x="375" y="62"/>
                </a:cubicBezTo>
                <a:lnTo>
                  <a:pt x="408" y="51"/>
                </a:lnTo>
                <a:cubicBezTo>
                  <a:pt x="429" y="44"/>
                  <a:pt x="452" y="49"/>
                  <a:pt x="466" y="64"/>
                </a:cubicBezTo>
                <a:cubicBezTo>
                  <a:pt x="476" y="75"/>
                  <a:pt x="482" y="90"/>
                  <a:pt x="482" y="106"/>
                </a:cubicBezTo>
                <a:lnTo>
                  <a:pt x="480" y="142"/>
                </a:lnTo>
                <a:cubicBezTo>
                  <a:pt x="480" y="148"/>
                  <a:pt x="487" y="157"/>
                  <a:pt x="493" y="159"/>
                </a:cubicBezTo>
                <a:lnTo>
                  <a:pt x="526" y="170"/>
                </a:lnTo>
                <a:cubicBezTo>
                  <a:pt x="545" y="176"/>
                  <a:pt x="559" y="189"/>
                  <a:pt x="564" y="206"/>
                </a:cubicBezTo>
                <a:cubicBezTo>
                  <a:pt x="569" y="224"/>
                  <a:pt x="565" y="242"/>
                  <a:pt x="553" y="258"/>
                </a:cubicBezTo>
                <a:lnTo>
                  <a:pt x="532" y="286"/>
                </a:lnTo>
                <a:cubicBezTo>
                  <a:pt x="528" y="291"/>
                  <a:pt x="528" y="302"/>
                  <a:pt x="532" y="307"/>
                </a:cubicBezTo>
                <a:lnTo>
                  <a:pt x="552" y="336"/>
                </a:lnTo>
                <a:cubicBezTo>
                  <a:pt x="564" y="352"/>
                  <a:pt x="567" y="370"/>
                  <a:pt x="561" y="387"/>
                </a:cubicBezTo>
                <a:cubicBezTo>
                  <a:pt x="556" y="404"/>
                  <a:pt x="542" y="417"/>
                  <a:pt x="523" y="423"/>
                </a:cubicBezTo>
                <a:lnTo>
                  <a:pt x="489" y="433"/>
                </a:lnTo>
                <a:cubicBezTo>
                  <a:pt x="483" y="434"/>
                  <a:pt x="476" y="443"/>
                  <a:pt x="476" y="450"/>
                </a:cubicBezTo>
                <a:lnTo>
                  <a:pt x="476" y="485"/>
                </a:lnTo>
                <a:cubicBezTo>
                  <a:pt x="476" y="518"/>
                  <a:pt x="453" y="542"/>
                  <a:pt x="422" y="542"/>
                </a:cubicBezTo>
                <a:cubicBezTo>
                  <a:pt x="415" y="542"/>
                  <a:pt x="408" y="540"/>
                  <a:pt x="401" y="538"/>
                </a:cubicBezTo>
                <a:lnTo>
                  <a:pt x="368" y="526"/>
                </a:lnTo>
                <a:cubicBezTo>
                  <a:pt x="367" y="526"/>
                  <a:pt x="365" y="525"/>
                  <a:pt x="364" y="525"/>
                </a:cubicBezTo>
                <a:cubicBezTo>
                  <a:pt x="357" y="525"/>
                  <a:pt x="350" y="529"/>
                  <a:pt x="347" y="532"/>
                </a:cubicBezTo>
                <a:lnTo>
                  <a:pt x="327" y="561"/>
                </a:lnTo>
                <a:cubicBezTo>
                  <a:pt x="315" y="577"/>
                  <a:pt x="299" y="585"/>
                  <a:pt x="281" y="585"/>
                </a:cubicBezTo>
                <a:close/>
                <a:moveTo>
                  <a:pt x="283" y="154"/>
                </a:moveTo>
                <a:cubicBezTo>
                  <a:pt x="202" y="154"/>
                  <a:pt x="136" y="220"/>
                  <a:pt x="136" y="302"/>
                </a:cubicBezTo>
                <a:cubicBezTo>
                  <a:pt x="136" y="383"/>
                  <a:pt x="202" y="450"/>
                  <a:pt x="283" y="450"/>
                </a:cubicBezTo>
                <a:cubicBezTo>
                  <a:pt x="365" y="450"/>
                  <a:pt x="431" y="383"/>
                  <a:pt x="431" y="302"/>
                </a:cubicBezTo>
                <a:cubicBezTo>
                  <a:pt x="431" y="220"/>
                  <a:pt x="365" y="154"/>
                  <a:pt x="283" y="154"/>
                </a:cubicBezTo>
                <a:close/>
                <a:moveTo>
                  <a:pt x="283" y="475"/>
                </a:moveTo>
                <a:cubicBezTo>
                  <a:pt x="188" y="475"/>
                  <a:pt x="110" y="397"/>
                  <a:pt x="110" y="302"/>
                </a:cubicBezTo>
                <a:cubicBezTo>
                  <a:pt x="110" y="206"/>
                  <a:pt x="188" y="128"/>
                  <a:pt x="283" y="128"/>
                </a:cubicBezTo>
                <a:cubicBezTo>
                  <a:pt x="379" y="128"/>
                  <a:pt x="457" y="206"/>
                  <a:pt x="457" y="302"/>
                </a:cubicBezTo>
                <a:cubicBezTo>
                  <a:pt x="457" y="397"/>
                  <a:pt x="379" y="475"/>
                  <a:pt x="283" y="475"/>
                </a:cubicBezTo>
                <a:close/>
                <a:moveTo>
                  <a:pt x="408" y="302"/>
                </a:moveTo>
                <a:cubicBezTo>
                  <a:pt x="408" y="370"/>
                  <a:pt x="352" y="426"/>
                  <a:pt x="283" y="426"/>
                </a:cubicBezTo>
                <a:cubicBezTo>
                  <a:pt x="215" y="426"/>
                  <a:pt x="159" y="370"/>
                  <a:pt x="159" y="302"/>
                </a:cubicBezTo>
                <a:cubicBezTo>
                  <a:pt x="159" y="233"/>
                  <a:pt x="215" y="177"/>
                  <a:pt x="283" y="177"/>
                </a:cubicBezTo>
                <a:cubicBezTo>
                  <a:pt x="352" y="177"/>
                  <a:pt x="408" y="233"/>
                  <a:pt x="408" y="302"/>
                </a:cubicBezTo>
                <a:close/>
                <a:moveTo>
                  <a:pt x="424" y="576"/>
                </a:moveTo>
                <a:cubicBezTo>
                  <a:pt x="424" y="576"/>
                  <a:pt x="423" y="576"/>
                  <a:pt x="422" y="576"/>
                </a:cubicBezTo>
                <a:cubicBezTo>
                  <a:pt x="411" y="576"/>
                  <a:pt x="400" y="574"/>
                  <a:pt x="389" y="570"/>
                </a:cubicBezTo>
                <a:lnTo>
                  <a:pt x="368" y="563"/>
                </a:lnTo>
                <a:lnTo>
                  <a:pt x="355" y="581"/>
                </a:lnTo>
                <a:cubicBezTo>
                  <a:pt x="344" y="595"/>
                  <a:pt x="331" y="606"/>
                  <a:pt x="316" y="613"/>
                </a:cubicBezTo>
                <a:lnTo>
                  <a:pt x="326" y="785"/>
                </a:lnTo>
                <a:cubicBezTo>
                  <a:pt x="327" y="799"/>
                  <a:pt x="334" y="801"/>
                  <a:pt x="341" y="789"/>
                </a:cubicBezTo>
                <a:lnTo>
                  <a:pt x="376" y="733"/>
                </a:lnTo>
                <a:cubicBezTo>
                  <a:pt x="383" y="721"/>
                  <a:pt x="397" y="719"/>
                  <a:pt x="406" y="729"/>
                </a:cubicBezTo>
                <a:lnTo>
                  <a:pt x="478" y="803"/>
                </a:lnTo>
                <a:cubicBezTo>
                  <a:pt x="487" y="813"/>
                  <a:pt x="492" y="810"/>
                  <a:pt x="489" y="797"/>
                </a:cubicBezTo>
                <a:cubicBezTo>
                  <a:pt x="489" y="797"/>
                  <a:pt x="444" y="643"/>
                  <a:pt x="424" y="576"/>
                </a:cubicBezTo>
                <a:close/>
                <a:moveTo>
                  <a:pt x="281" y="620"/>
                </a:moveTo>
                <a:cubicBezTo>
                  <a:pt x="251" y="620"/>
                  <a:pt x="224" y="605"/>
                  <a:pt x="206" y="579"/>
                </a:cubicBezTo>
                <a:lnTo>
                  <a:pt x="193" y="560"/>
                </a:lnTo>
                <a:lnTo>
                  <a:pt x="172" y="567"/>
                </a:lnTo>
                <a:cubicBezTo>
                  <a:pt x="162" y="570"/>
                  <a:pt x="152" y="572"/>
                  <a:pt x="142" y="572"/>
                </a:cubicBezTo>
                <a:cubicBezTo>
                  <a:pt x="138" y="572"/>
                  <a:pt x="133" y="572"/>
                  <a:pt x="129" y="571"/>
                </a:cubicBezTo>
                <a:cubicBezTo>
                  <a:pt x="111" y="638"/>
                  <a:pt x="70" y="791"/>
                  <a:pt x="69" y="795"/>
                </a:cubicBezTo>
                <a:cubicBezTo>
                  <a:pt x="66" y="809"/>
                  <a:pt x="75" y="832"/>
                  <a:pt x="99" y="817"/>
                </a:cubicBezTo>
                <a:cubicBezTo>
                  <a:pt x="103" y="815"/>
                  <a:pt x="175" y="755"/>
                  <a:pt x="175" y="755"/>
                </a:cubicBezTo>
                <a:cubicBezTo>
                  <a:pt x="186" y="746"/>
                  <a:pt x="195" y="745"/>
                  <a:pt x="207" y="756"/>
                </a:cubicBezTo>
                <a:lnTo>
                  <a:pt x="263" y="806"/>
                </a:lnTo>
                <a:cubicBezTo>
                  <a:pt x="273" y="815"/>
                  <a:pt x="289" y="810"/>
                  <a:pt x="288" y="796"/>
                </a:cubicBezTo>
                <a:lnTo>
                  <a:pt x="283" y="620"/>
                </a:lnTo>
                <a:cubicBezTo>
                  <a:pt x="282" y="620"/>
                  <a:pt x="282" y="620"/>
                  <a:pt x="281" y="62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72" name="Freeform 15"/>
          <p:cNvSpPr>
            <a:spLocks noEditPoints="1"/>
          </p:cNvSpPr>
          <p:nvPr/>
        </p:nvSpPr>
        <p:spPr bwMode="auto">
          <a:xfrm>
            <a:off x="1278988" y="3020668"/>
            <a:ext cx="478535" cy="480381"/>
          </a:xfrm>
          <a:custGeom>
            <a:avLst/>
            <a:gdLst>
              <a:gd name="T0" fmla="*/ 246 w 672"/>
              <a:gd name="T1" fmla="*/ 46 h 672"/>
              <a:gd name="T2" fmla="*/ 104 w 672"/>
              <a:gd name="T3" fmla="*/ 104 h 672"/>
              <a:gd name="T4" fmla="*/ 46 w 672"/>
              <a:gd name="T5" fmla="*/ 246 h 672"/>
              <a:gd name="T6" fmla="*/ 104 w 672"/>
              <a:gd name="T7" fmla="*/ 387 h 672"/>
              <a:gd name="T8" fmla="*/ 246 w 672"/>
              <a:gd name="T9" fmla="*/ 445 h 672"/>
              <a:gd name="T10" fmla="*/ 387 w 672"/>
              <a:gd name="T11" fmla="*/ 387 h 672"/>
              <a:gd name="T12" fmla="*/ 387 w 672"/>
              <a:gd name="T13" fmla="*/ 104 h 672"/>
              <a:gd name="T14" fmla="*/ 246 w 672"/>
              <a:gd name="T15" fmla="*/ 46 h 672"/>
              <a:gd name="T16" fmla="*/ 246 w 672"/>
              <a:gd name="T17" fmla="*/ 491 h 672"/>
              <a:gd name="T18" fmla="*/ 72 w 672"/>
              <a:gd name="T19" fmla="*/ 419 h 672"/>
              <a:gd name="T20" fmla="*/ 0 w 672"/>
              <a:gd name="T21" fmla="*/ 246 h 672"/>
              <a:gd name="T22" fmla="*/ 72 w 672"/>
              <a:gd name="T23" fmla="*/ 72 h 672"/>
              <a:gd name="T24" fmla="*/ 246 w 672"/>
              <a:gd name="T25" fmla="*/ 0 h 672"/>
              <a:gd name="T26" fmla="*/ 419 w 672"/>
              <a:gd name="T27" fmla="*/ 72 h 672"/>
              <a:gd name="T28" fmla="*/ 419 w 672"/>
              <a:gd name="T29" fmla="*/ 419 h 672"/>
              <a:gd name="T30" fmla="*/ 246 w 672"/>
              <a:gd name="T31" fmla="*/ 491 h 672"/>
              <a:gd name="T32" fmla="*/ 459 w 672"/>
              <a:gd name="T33" fmla="*/ 388 h 672"/>
              <a:gd name="T34" fmla="*/ 459 w 672"/>
              <a:gd name="T35" fmla="*/ 419 h 672"/>
              <a:gd name="T36" fmla="*/ 419 w 672"/>
              <a:gd name="T37" fmla="*/ 458 h 672"/>
              <a:gd name="T38" fmla="*/ 388 w 672"/>
              <a:gd name="T39" fmla="*/ 458 h 672"/>
              <a:gd name="T40" fmla="*/ 387 w 672"/>
              <a:gd name="T41" fmla="*/ 457 h 672"/>
              <a:gd name="T42" fmla="*/ 387 w 672"/>
              <a:gd name="T43" fmla="*/ 426 h 672"/>
              <a:gd name="T44" fmla="*/ 426 w 672"/>
              <a:gd name="T45" fmla="*/ 387 h 672"/>
              <a:gd name="T46" fmla="*/ 457 w 672"/>
              <a:gd name="T47" fmla="*/ 387 h 672"/>
              <a:gd name="T48" fmla="*/ 459 w 672"/>
              <a:gd name="T49" fmla="*/ 388 h 672"/>
              <a:gd name="T50" fmla="*/ 509 w 672"/>
              <a:gd name="T51" fmla="*/ 454 h 672"/>
              <a:gd name="T52" fmla="*/ 509 w 672"/>
              <a:gd name="T53" fmla="*/ 509 h 672"/>
              <a:gd name="T54" fmla="*/ 454 w 672"/>
              <a:gd name="T55" fmla="*/ 509 h 672"/>
              <a:gd name="T56" fmla="*/ 454 w 672"/>
              <a:gd name="T57" fmla="*/ 454 h 672"/>
              <a:gd name="T58" fmla="*/ 509 w 672"/>
              <a:gd name="T59" fmla="*/ 454 h 672"/>
              <a:gd name="T60" fmla="*/ 664 w 672"/>
              <a:gd name="T61" fmla="*/ 601 h 672"/>
              <a:gd name="T62" fmla="*/ 663 w 672"/>
              <a:gd name="T63" fmla="*/ 631 h 672"/>
              <a:gd name="T64" fmla="*/ 631 w 672"/>
              <a:gd name="T65" fmla="*/ 663 h 672"/>
              <a:gd name="T66" fmla="*/ 601 w 672"/>
              <a:gd name="T67" fmla="*/ 664 h 672"/>
              <a:gd name="T68" fmla="*/ 508 w 672"/>
              <a:gd name="T69" fmla="*/ 570 h 672"/>
              <a:gd name="T70" fmla="*/ 509 w 672"/>
              <a:gd name="T71" fmla="*/ 540 h 672"/>
              <a:gd name="T72" fmla="*/ 541 w 672"/>
              <a:gd name="T73" fmla="*/ 509 h 672"/>
              <a:gd name="T74" fmla="*/ 570 w 672"/>
              <a:gd name="T75" fmla="*/ 508 h 672"/>
              <a:gd name="T76" fmla="*/ 664 w 672"/>
              <a:gd name="T77" fmla="*/ 601 h 672"/>
              <a:gd name="T78" fmla="*/ 246 w 672"/>
              <a:gd name="T79" fmla="*/ 98 h 672"/>
              <a:gd name="T80" fmla="*/ 142 w 672"/>
              <a:gd name="T81" fmla="*/ 141 h 672"/>
              <a:gd name="T82" fmla="*/ 98 w 672"/>
              <a:gd name="T83" fmla="*/ 245 h 672"/>
              <a:gd name="T84" fmla="*/ 142 w 672"/>
              <a:gd name="T85" fmla="*/ 350 h 672"/>
              <a:gd name="T86" fmla="*/ 246 w 672"/>
              <a:gd name="T87" fmla="*/ 393 h 672"/>
              <a:gd name="T88" fmla="*/ 350 w 672"/>
              <a:gd name="T89" fmla="*/ 350 h 672"/>
              <a:gd name="T90" fmla="*/ 350 w 672"/>
              <a:gd name="T91" fmla="*/ 141 h 672"/>
              <a:gd name="T92" fmla="*/ 246 w 672"/>
              <a:gd name="T93" fmla="*/ 98 h 672"/>
              <a:gd name="T94" fmla="*/ 246 w 672"/>
              <a:gd name="T95" fmla="*/ 423 h 672"/>
              <a:gd name="T96" fmla="*/ 120 w 672"/>
              <a:gd name="T97" fmla="*/ 371 h 672"/>
              <a:gd name="T98" fmla="*/ 68 w 672"/>
              <a:gd name="T99" fmla="*/ 245 h 672"/>
              <a:gd name="T100" fmla="*/ 120 w 672"/>
              <a:gd name="T101" fmla="*/ 120 h 672"/>
              <a:gd name="T102" fmla="*/ 246 w 672"/>
              <a:gd name="T103" fmla="*/ 68 h 672"/>
              <a:gd name="T104" fmla="*/ 371 w 672"/>
              <a:gd name="T105" fmla="*/ 120 h 672"/>
              <a:gd name="T106" fmla="*/ 371 w 672"/>
              <a:gd name="T107" fmla="*/ 371 h 672"/>
              <a:gd name="T108" fmla="*/ 246 w 672"/>
              <a:gd name="T109" fmla="*/ 423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72" h="672">
                <a:moveTo>
                  <a:pt x="246" y="46"/>
                </a:moveTo>
                <a:cubicBezTo>
                  <a:pt x="192" y="46"/>
                  <a:pt x="142" y="67"/>
                  <a:pt x="104" y="104"/>
                </a:cubicBezTo>
                <a:cubicBezTo>
                  <a:pt x="67" y="142"/>
                  <a:pt x="46" y="192"/>
                  <a:pt x="46" y="246"/>
                </a:cubicBezTo>
                <a:cubicBezTo>
                  <a:pt x="46" y="299"/>
                  <a:pt x="67" y="349"/>
                  <a:pt x="104" y="387"/>
                </a:cubicBezTo>
                <a:cubicBezTo>
                  <a:pt x="142" y="424"/>
                  <a:pt x="192" y="445"/>
                  <a:pt x="246" y="445"/>
                </a:cubicBezTo>
                <a:cubicBezTo>
                  <a:pt x="299" y="445"/>
                  <a:pt x="349" y="424"/>
                  <a:pt x="387" y="387"/>
                </a:cubicBezTo>
                <a:cubicBezTo>
                  <a:pt x="465" y="309"/>
                  <a:pt x="465" y="182"/>
                  <a:pt x="387" y="104"/>
                </a:cubicBezTo>
                <a:cubicBezTo>
                  <a:pt x="349" y="67"/>
                  <a:pt x="299" y="46"/>
                  <a:pt x="246" y="46"/>
                </a:cubicBezTo>
                <a:close/>
                <a:moveTo>
                  <a:pt x="246" y="491"/>
                </a:moveTo>
                <a:cubicBezTo>
                  <a:pt x="180" y="491"/>
                  <a:pt x="119" y="465"/>
                  <a:pt x="72" y="419"/>
                </a:cubicBezTo>
                <a:cubicBezTo>
                  <a:pt x="26" y="373"/>
                  <a:pt x="0" y="311"/>
                  <a:pt x="0" y="246"/>
                </a:cubicBezTo>
                <a:cubicBezTo>
                  <a:pt x="0" y="180"/>
                  <a:pt x="26" y="118"/>
                  <a:pt x="72" y="72"/>
                </a:cubicBezTo>
                <a:cubicBezTo>
                  <a:pt x="119" y="26"/>
                  <a:pt x="180" y="0"/>
                  <a:pt x="246" y="0"/>
                </a:cubicBezTo>
                <a:cubicBezTo>
                  <a:pt x="311" y="0"/>
                  <a:pt x="373" y="26"/>
                  <a:pt x="419" y="72"/>
                </a:cubicBezTo>
                <a:cubicBezTo>
                  <a:pt x="515" y="168"/>
                  <a:pt x="515" y="323"/>
                  <a:pt x="419" y="419"/>
                </a:cubicBezTo>
                <a:cubicBezTo>
                  <a:pt x="373" y="465"/>
                  <a:pt x="311" y="491"/>
                  <a:pt x="246" y="491"/>
                </a:cubicBezTo>
                <a:close/>
                <a:moveTo>
                  <a:pt x="459" y="388"/>
                </a:moveTo>
                <a:cubicBezTo>
                  <a:pt x="467" y="397"/>
                  <a:pt x="467" y="411"/>
                  <a:pt x="459" y="419"/>
                </a:cubicBezTo>
                <a:lnTo>
                  <a:pt x="419" y="458"/>
                </a:lnTo>
                <a:cubicBezTo>
                  <a:pt x="411" y="467"/>
                  <a:pt x="397" y="467"/>
                  <a:pt x="388" y="458"/>
                </a:cubicBezTo>
                <a:lnTo>
                  <a:pt x="387" y="457"/>
                </a:lnTo>
                <a:cubicBezTo>
                  <a:pt x="378" y="448"/>
                  <a:pt x="378" y="434"/>
                  <a:pt x="387" y="426"/>
                </a:cubicBezTo>
                <a:lnTo>
                  <a:pt x="426" y="387"/>
                </a:lnTo>
                <a:cubicBezTo>
                  <a:pt x="434" y="378"/>
                  <a:pt x="448" y="378"/>
                  <a:pt x="457" y="387"/>
                </a:cubicBezTo>
                <a:lnTo>
                  <a:pt x="459" y="388"/>
                </a:lnTo>
                <a:close/>
                <a:moveTo>
                  <a:pt x="509" y="454"/>
                </a:moveTo>
                <a:cubicBezTo>
                  <a:pt x="524" y="469"/>
                  <a:pt x="524" y="494"/>
                  <a:pt x="509" y="509"/>
                </a:cubicBezTo>
                <a:cubicBezTo>
                  <a:pt x="494" y="524"/>
                  <a:pt x="470" y="524"/>
                  <a:pt x="454" y="509"/>
                </a:cubicBezTo>
                <a:cubicBezTo>
                  <a:pt x="439" y="494"/>
                  <a:pt x="439" y="469"/>
                  <a:pt x="454" y="454"/>
                </a:cubicBezTo>
                <a:cubicBezTo>
                  <a:pt x="470" y="439"/>
                  <a:pt x="494" y="439"/>
                  <a:pt x="509" y="454"/>
                </a:cubicBezTo>
                <a:close/>
                <a:moveTo>
                  <a:pt x="664" y="601"/>
                </a:moveTo>
                <a:cubicBezTo>
                  <a:pt x="672" y="609"/>
                  <a:pt x="671" y="623"/>
                  <a:pt x="663" y="631"/>
                </a:cubicBezTo>
                <a:lnTo>
                  <a:pt x="631" y="663"/>
                </a:lnTo>
                <a:cubicBezTo>
                  <a:pt x="623" y="671"/>
                  <a:pt x="609" y="672"/>
                  <a:pt x="601" y="664"/>
                </a:cubicBezTo>
                <a:lnTo>
                  <a:pt x="508" y="570"/>
                </a:lnTo>
                <a:cubicBezTo>
                  <a:pt x="500" y="562"/>
                  <a:pt x="500" y="549"/>
                  <a:pt x="509" y="540"/>
                </a:cubicBezTo>
                <a:lnTo>
                  <a:pt x="541" y="509"/>
                </a:lnTo>
                <a:cubicBezTo>
                  <a:pt x="549" y="500"/>
                  <a:pt x="562" y="500"/>
                  <a:pt x="570" y="508"/>
                </a:cubicBezTo>
                <a:lnTo>
                  <a:pt x="664" y="601"/>
                </a:lnTo>
                <a:close/>
                <a:moveTo>
                  <a:pt x="246" y="98"/>
                </a:moveTo>
                <a:cubicBezTo>
                  <a:pt x="206" y="98"/>
                  <a:pt x="169" y="114"/>
                  <a:pt x="142" y="141"/>
                </a:cubicBezTo>
                <a:cubicBezTo>
                  <a:pt x="114" y="169"/>
                  <a:pt x="98" y="206"/>
                  <a:pt x="98" y="245"/>
                </a:cubicBezTo>
                <a:cubicBezTo>
                  <a:pt x="98" y="285"/>
                  <a:pt x="114" y="322"/>
                  <a:pt x="142" y="350"/>
                </a:cubicBezTo>
                <a:cubicBezTo>
                  <a:pt x="169" y="377"/>
                  <a:pt x="206" y="393"/>
                  <a:pt x="246" y="393"/>
                </a:cubicBezTo>
                <a:cubicBezTo>
                  <a:pt x="285" y="393"/>
                  <a:pt x="322" y="377"/>
                  <a:pt x="350" y="350"/>
                </a:cubicBezTo>
                <a:cubicBezTo>
                  <a:pt x="407" y="292"/>
                  <a:pt x="407" y="199"/>
                  <a:pt x="350" y="141"/>
                </a:cubicBezTo>
                <a:cubicBezTo>
                  <a:pt x="322" y="114"/>
                  <a:pt x="285" y="98"/>
                  <a:pt x="246" y="98"/>
                </a:cubicBezTo>
                <a:close/>
                <a:moveTo>
                  <a:pt x="246" y="423"/>
                </a:moveTo>
                <a:cubicBezTo>
                  <a:pt x="198" y="423"/>
                  <a:pt x="154" y="405"/>
                  <a:pt x="120" y="371"/>
                </a:cubicBezTo>
                <a:cubicBezTo>
                  <a:pt x="86" y="338"/>
                  <a:pt x="68" y="293"/>
                  <a:pt x="68" y="245"/>
                </a:cubicBezTo>
                <a:cubicBezTo>
                  <a:pt x="68" y="198"/>
                  <a:pt x="86" y="153"/>
                  <a:pt x="120" y="120"/>
                </a:cubicBezTo>
                <a:cubicBezTo>
                  <a:pt x="154" y="86"/>
                  <a:pt x="198" y="68"/>
                  <a:pt x="246" y="68"/>
                </a:cubicBezTo>
                <a:cubicBezTo>
                  <a:pt x="293" y="68"/>
                  <a:pt x="338" y="86"/>
                  <a:pt x="371" y="120"/>
                </a:cubicBezTo>
                <a:cubicBezTo>
                  <a:pt x="440" y="189"/>
                  <a:pt x="440" y="302"/>
                  <a:pt x="371" y="371"/>
                </a:cubicBezTo>
                <a:cubicBezTo>
                  <a:pt x="338" y="405"/>
                  <a:pt x="293" y="423"/>
                  <a:pt x="246" y="42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73" name="Freeform 16"/>
          <p:cNvSpPr>
            <a:spLocks noEditPoints="1"/>
          </p:cNvSpPr>
          <p:nvPr/>
        </p:nvSpPr>
        <p:spPr bwMode="auto">
          <a:xfrm>
            <a:off x="2391255" y="2930136"/>
            <a:ext cx="454515" cy="618953"/>
          </a:xfrm>
          <a:custGeom>
            <a:avLst/>
            <a:gdLst>
              <a:gd name="T0" fmla="*/ 129 w 637"/>
              <a:gd name="T1" fmla="*/ 322 h 867"/>
              <a:gd name="T2" fmla="*/ 196 w 637"/>
              <a:gd name="T3" fmla="*/ 480 h 867"/>
              <a:gd name="T4" fmla="*/ 250 w 637"/>
              <a:gd name="T5" fmla="*/ 607 h 867"/>
              <a:gd name="T6" fmla="*/ 373 w 637"/>
              <a:gd name="T7" fmla="*/ 610 h 867"/>
              <a:gd name="T8" fmla="*/ 400 w 637"/>
              <a:gd name="T9" fmla="*/ 560 h 867"/>
              <a:gd name="T10" fmla="*/ 469 w 637"/>
              <a:gd name="T11" fmla="*/ 433 h 867"/>
              <a:gd name="T12" fmla="*/ 319 w 637"/>
              <a:gd name="T13" fmla="*/ 132 h 867"/>
              <a:gd name="T14" fmla="*/ 264 w 637"/>
              <a:gd name="T15" fmla="*/ 650 h 867"/>
              <a:gd name="T16" fmla="*/ 201 w 637"/>
              <a:gd name="T17" fmla="*/ 578 h 867"/>
              <a:gd name="T18" fmla="*/ 135 w 637"/>
              <a:gd name="T19" fmla="*/ 455 h 867"/>
              <a:gd name="T20" fmla="*/ 319 w 637"/>
              <a:gd name="T21" fmla="*/ 92 h 867"/>
              <a:gd name="T22" fmla="*/ 502 w 637"/>
              <a:gd name="T23" fmla="*/ 455 h 867"/>
              <a:gd name="T24" fmla="*/ 436 w 637"/>
              <a:gd name="T25" fmla="*/ 578 h 867"/>
              <a:gd name="T26" fmla="*/ 373 w 637"/>
              <a:gd name="T27" fmla="*/ 650 h 867"/>
              <a:gd name="T28" fmla="*/ 228 w 637"/>
              <a:gd name="T29" fmla="*/ 777 h 867"/>
              <a:gd name="T30" fmla="*/ 382 w 637"/>
              <a:gd name="T31" fmla="*/ 807 h 867"/>
              <a:gd name="T32" fmla="*/ 382 w 637"/>
              <a:gd name="T33" fmla="*/ 748 h 867"/>
              <a:gd name="T34" fmla="*/ 246 w 637"/>
              <a:gd name="T35" fmla="*/ 796 h 867"/>
              <a:gd name="T36" fmla="*/ 394 w 637"/>
              <a:gd name="T37" fmla="*/ 796 h 867"/>
              <a:gd name="T38" fmla="*/ 413 w 637"/>
              <a:gd name="T39" fmla="*/ 777 h 867"/>
              <a:gd name="T40" fmla="*/ 228 w 637"/>
              <a:gd name="T41" fmla="*/ 685 h 867"/>
              <a:gd name="T42" fmla="*/ 413 w 637"/>
              <a:gd name="T43" fmla="*/ 777 h 867"/>
              <a:gd name="T44" fmla="*/ 411 w 637"/>
              <a:gd name="T45" fmla="*/ 362 h 867"/>
              <a:gd name="T46" fmla="*/ 349 w 637"/>
              <a:gd name="T47" fmla="*/ 424 h 867"/>
              <a:gd name="T48" fmla="*/ 288 w 637"/>
              <a:gd name="T49" fmla="*/ 424 h 867"/>
              <a:gd name="T50" fmla="*/ 226 w 637"/>
              <a:gd name="T51" fmla="*/ 362 h 867"/>
              <a:gd name="T52" fmla="*/ 226 w 637"/>
              <a:gd name="T53" fmla="*/ 302 h 867"/>
              <a:gd name="T54" fmla="*/ 288 w 637"/>
              <a:gd name="T55" fmla="*/ 239 h 867"/>
              <a:gd name="T56" fmla="*/ 349 w 637"/>
              <a:gd name="T57" fmla="*/ 239 h 867"/>
              <a:gd name="T58" fmla="*/ 411 w 637"/>
              <a:gd name="T59" fmla="*/ 302 h 867"/>
              <a:gd name="T60" fmla="*/ 612 w 637"/>
              <a:gd name="T61" fmla="*/ 293 h 867"/>
              <a:gd name="T62" fmla="*/ 579 w 637"/>
              <a:gd name="T63" fmla="*/ 322 h 867"/>
              <a:gd name="T64" fmla="*/ 612 w 637"/>
              <a:gd name="T65" fmla="*/ 341 h 867"/>
              <a:gd name="T66" fmla="*/ 612 w 637"/>
              <a:gd name="T67" fmla="*/ 293 h 867"/>
              <a:gd name="T68" fmla="*/ 542 w 637"/>
              <a:gd name="T69" fmla="*/ 128 h 867"/>
              <a:gd name="T70" fmla="*/ 508 w 637"/>
              <a:gd name="T71" fmla="*/ 94 h 867"/>
              <a:gd name="T72" fmla="*/ 518 w 637"/>
              <a:gd name="T73" fmla="*/ 152 h 867"/>
              <a:gd name="T74" fmla="*/ 342 w 637"/>
              <a:gd name="T75" fmla="*/ 61 h 867"/>
              <a:gd name="T76" fmla="*/ 318 w 637"/>
              <a:gd name="T77" fmla="*/ 0 h 867"/>
              <a:gd name="T78" fmla="*/ 294 w 637"/>
              <a:gd name="T79" fmla="*/ 61 h 867"/>
              <a:gd name="T80" fmla="*/ 117 w 637"/>
              <a:gd name="T81" fmla="*/ 155 h 867"/>
              <a:gd name="T82" fmla="*/ 127 w 637"/>
              <a:gd name="T83" fmla="*/ 98 h 867"/>
              <a:gd name="T84" fmla="*/ 94 w 637"/>
              <a:gd name="T85" fmla="*/ 132 h 867"/>
              <a:gd name="T86" fmla="*/ 57 w 637"/>
              <a:gd name="T87" fmla="*/ 322 h 867"/>
              <a:gd name="T88" fmla="*/ 25 w 637"/>
              <a:gd name="T89" fmla="*/ 293 h 867"/>
              <a:gd name="T90" fmla="*/ 25 w 637"/>
              <a:gd name="T91" fmla="*/ 341 h 867"/>
              <a:gd name="T92" fmla="*/ 57 w 637"/>
              <a:gd name="T93" fmla="*/ 322 h 8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37" h="867">
                <a:moveTo>
                  <a:pt x="319" y="132"/>
                </a:moveTo>
                <a:cubicBezTo>
                  <a:pt x="214" y="132"/>
                  <a:pt x="129" y="217"/>
                  <a:pt x="129" y="322"/>
                </a:cubicBezTo>
                <a:cubicBezTo>
                  <a:pt x="129" y="372"/>
                  <a:pt x="168" y="432"/>
                  <a:pt x="168" y="433"/>
                </a:cubicBezTo>
                <a:cubicBezTo>
                  <a:pt x="177" y="446"/>
                  <a:pt x="189" y="466"/>
                  <a:pt x="196" y="480"/>
                </a:cubicBezTo>
                <a:lnTo>
                  <a:pt x="237" y="560"/>
                </a:lnTo>
                <a:cubicBezTo>
                  <a:pt x="244" y="575"/>
                  <a:pt x="250" y="595"/>
                  <a:pt x="250" y="607"/>
                </a:cubicBezTo>
                <a:cubicBezTo>
                  <a:pt x="251" y="607"/>
                  <a:pt x="255" y="610"/>
                  <a:pt x="264" y="610"/>
                </a:cubicBezTo>
                <a:lnTo>
                  <a:pt x="373" y="610"/>
                </a:lnTo>
                <a:cubicBezTo>
                  <a:pt x="382" y="610"/>
                  <a:pt x="386" y="607"/>
                  <a:pt x="387" y="606"/>
                </a:cubicBezTo>
                <a:cubicBezTo>
                  <a:pt x="387" y="595"/>
                  <a:pt x="393" y="575"/>
                  <a:pt x="400" y="560"/>
                </a:cubicBezTo>
                <a:lnTo>
                  <a:pt x="441" y="480"/>
                </a:lnTo>
                <a:cubicBezTo>
                  <a:pt x="448" y="467"/>
                  <a:pt x="461" y="445"/>
                  <a:pt x="469" y="433"/>
                </a:cubicBezTo>
                <a:cubicBezTo>
                  <a:pt x="483" y="412"/>
                  <a:pt x="508" y="362"/>
                  <a:pt x="508" y="322"/>
                </a:cubicBezTo>
                <a:cubicBezTo>
                  <a:pt x="508" y="217"/>
                  <a:pt x="423" y="132"/>
                  <a:pt x="319" y="132"/>
                </a:cubicBezTo>
                <a:close/>
                <a:moveTo>
                  <a:pt x="373" y="650"/>
                </a:moveTo>
                <a:lnTo>
                  <a:pt x="264" y="650"/>
                </a:lnTo>
                <a:cubicBezTo>
                  <a:pt x="234" y="650"/>
                  <a:pt x="211" y="631"/>
                  <a:pt x="211" y="607"/>
                </a:cubicBezTo>
                <a:cubicBezTo>
                  <a:pt x="211" y="603"/>
                  <a:pt x="207" y="590"/>
                  <a:pt x="201" y="578"/>
                </a:cubicBezTo>
                <a:lnTo>
                  <a:pt x="160" y="498"/>
                </a:lnTo>
                <a:cubicBezTo>
                  <a:pt x="154" y="486"/>
                  <a:pt x="143" y="466"/>
                  <a:pt x="135" y="455"/>
                </a:cubicBezTo>
                <a:cubicBezTo>
                  <a:pt x="130" y="448"/>
                  <a:pt x="89" y="383"/>
                  <a:pt x="89" y="322"/>
                </a:cubicBezTo>
                <a:cubicBezTo>
                  <a:pt x="89" y="195"/>
                  <a:pt x="192" y="92"/>
                  <a:pt x="319" y="92"/>
                </a:cubicBezTo>
                <a:cubicBezTo>
                  <a:pt x="445" y="92"/>
                  <a:pt x="548" y="195"/>
                  <a:pt x="548" y="322"/>
                </a:cubicBezTo>
                <a:cubicBezTo>
                  <a:pt x="548" y="382"/>
                  <a:pt x="507" y="447"/>
                  <a:pt x="502" y="455"/>
                </a:cubicBezTo>
                <a:cubicBezTo>
                  <a:pt x="495" y="466"/>
                  <a:pt x="483" y="486"/>
                  <a:pt x="477" y="498"/>
                </a:cubicBezTo>
                <a:lnTo>
                  <a:pt x="436" y="578"/>
                </a:lnTo>
                <a:cubicBezTo>
                  <a:pt x="430" y="590"/>
                  <a:pt x="427" y="603"/>
                  <a:pt x="426" y="607"/>
                </a:cubicBezTo>
                <a:cubicBezTo>
                  <a:pt x="426" y="631"/>
                  <a:pt x="403" y="650"/>
                  <a:pt x="373" y="650"/>
                </a:cubicBezTo>
                <a:close/>
                <a:moveTo>
                  <a:pt x="258" y="748"/>
                </a:moveTo>
                <a:cubicBezTo>
                  <a:pt x="241" y="748"/>
                  <a:pt x="228" y="761"/>
                  <a:pt x="228" y="777"/>
                </a:cubicBezTo>
                <a:cubicBezTo>
                  <a:pt x="228" y="794"/>
                  <a:pt x="241" y="807"/>
                  <a:pt x="258" y="807"/>
                </a:cubicBezTo>
                <a:lnTo>
                  <a:pt x="382" y="807"/>
                </a:lnTo>
                <a:cubicBezTo>
                  <a:pt x="399" y="807"/>
                  <a:pt x="413" y="794"/>
                  <a:pt x="413" y="777"/>
                </a:cubicBezTo>
                <a:cubicBezTo>
                  <a:pt x="413" y="761"/>
                  <a:pt x="399" y="748"/>
                  <a:pt x="382" y="748"/>
                </a:cubicBezTo>
                <a:lnTo>
                  <a:pt x="258" y="748"/>
                </a:lnTo>
                <a:close/>
                <a:moveTo>
                  <a:pt x="246" y="796"/>
                </a:moveTo>
                <a:cubicBezTo>
                  <a:pt x="248" y="835"/>
                  <a:pt x="280" y="867"/>
                  <a:pt x="320" y="867"/>
                </a:cubicBezTo>
                <a:cubicBezTo>
                  <a:pt x="360" y="867"/>
                  <a:pt x="393" y="835"/>
                  <a:pt x="394" y="796"/>
                </a:cubicBezTo>
                <a:lnTo>
                  <a:pt x="246" y="796"/>
                </a:lnTo>
                <a:close/>
                <a:moveTo>
                  <a:pt x="413" y="777"/>
                </a:moveTo>
                <a:lnTo>
                  <a:pt x="228" y="777"/>
                </a:lnTo>
                <a:lnTo>
                  <a:pt x="228" y="685"/>
                </a:lnTo>
                <a:lnTo>
                  <a:pt x="413" y="685"/>
                </a:lnTo>
                <a:lnTo>
                  <a:pt x="413" y="777"/>
                </a:lnTo>
                <a:close/>
                <a:moveTo>
                  <a:pt x="441" y="332"/>
                </a:moveTo>
                <a:cubicBezTo>
                  <a:pt x="441" y="348"/>
                  <a:pt x="428" y="362"/>
                  <a:pt x="411" y="362"/>
                </a:cubicBezTo>
                <a:lnTo>
                  <a:pt x="349" y="362"/>
                </a:lnTo>
                <a:lnTo>
                  <a:pt x="349" y="424"/>
                </a:lnTo>
                <a:cubicBezTo>
                  <a:pt x="349" y="441"/>
                  <a:pt x="335" y="455"/>
                  <a:pt x="319" y="455"/>
                </a:cubicBezTo>
                <a:cubicBezTo>
                  <a:pt x="302" y="455"/>
                  <a:pt x="288" y="441"/>
                  <a:pt x="288" y="424"/>
                </a:cubicBezTo>
                <a:lnTo>
                  <a:pt x="288" y="362"/>
                </a:lnTo>
                <a:lnTo>
                  <a:pt x="226" y="362"/>
                </a:lnTo>
                <a:cubicBezTo>
                  <a:pt x="209" y="362"/>
                  <a:pt x="196" y="348"/>
                  <a:pt x="196" y="332"/>
                </a:cubicBezTo>
                <a:cubicBezTo>
                  <a:pt x="196" y="315"/>
                  <a:pt x="209" y="302"/>
                  <a:pt x="226" y="302"/>
                </a:cubicBezTo>
                <a:lnTo>
                  <a:pt x="288" y="302"/>
                </a:lnTo>
                <a:lnTo>
                  <a:pt x="288" y="239"/>
                </a:lnTo>
                <a:cubicBezTo>
                  <a:pt x="288" y="223"/>
                  <a:pt x="302" y="209"/>
                  <a:pt x="319" y="209"/>
                </a:cubicBezTo>
                <a:cubicBezTo>
                  <a:pt x="335" y="209"/>
                  <a:pt x="349" y="223"/>
                  <a:pt x="349" y="239"/>
                </a:cubicBezTo>
                <a:lnTo>
                  <a:pt x="349" y="302"/>
                </a:lnTo>
                <a:lnTo>
                  <a:pt x="411" y="302"/>
                </a:lnTo>
                <a:cubicBezTo>
                  <a:pt x="428" y="302"/>
                  <a:pt x="441" y="315"/>
                  <a:pt x="441" y="332"/>
                </a:cubicBezTo>
                <a:close/>
                <a:moveTo>
                  <a:pt x="612" y="293"/>
                </a:moveTo>
                <a:lnTo>
                  <a:pt x="578" y="293"/>
                </a:lnTo>
                <a:cubicBezTo>
                  <a:pt x="579" y="302"/>
                  <a:pt x="579" y="312"/>
                  <a:pt x="579" y="322"/>
                </a:cubicBezTo>
                <a:cubicBezTo>
                  <a:pt x="579" y="328"/>
                  <a:pt x="579" y="334"/>
                  <a:pt x="578" y="341"/>
                </a:cubicBezTo>
                <a:lnTo>
                  <a:pt x="612" y="341"/>
                </a:lnTo>
                <a:cubicBezTo>
                  <a:pt x="626" y="341"/>
                  <a:pt x="637" y="330"/>
                  <a:pt x="637" y="317"/>
                </a:cubicBezTo>
                <a:cubicBezTo>
                  <a:pt x="637" y="304"/>
                  <a:pt x="626" y="293"/>
                  <a:pt x="612" y="293"/>
                </a:cubicBezTo>
                <a:close/>
                <a:moveTo>
                  <a:pt x="518" y="152"/>
                </a:moveTo>
                <a:lnTo>
                  <a:pt x="542" y="128"/>
                </a:lnTo>
                <a:cubicBezTo>
                  <a:pt x="552" y="118"/>
                  <a:pt x="552" y="103"/>
                  <a:pt x="543" y="93"/>
                </a:cubicBezTo>
                <a:cubicBezTo>
                  <a:pt x="534" y="84"/>
                  <a:pt x="518" y="84"/>
                  <a:pt x="508" y="94"/>
                </a:cubicBezTo>
                <a:lnTo>
                  <a:pt x="484" y="119"/>
                </a:lnTo>
                <a:cubicBezTo>
                  <a:pt x="496" y="129"/>
                  <a:pt x="507" y="140"/>
                  <a:pt x="518" y="152"/>
                </a:cubicBezTo>
                <a:close/>
                <a:moveTo>
                  <a:pt x="318" y="60"/>
                </a:moveTo>
                <a:cubicBezTo>
                  <a:pt x="326" y="60"/>
                  <a:pt x="334" y="61"/>
                  <a:pt x="342" y="61"/>
                </a:cubicBezTo>
                <a:lnTo>
                  <a:pt x="342" y="25"/>
                </a:lnTo>
                <a:cubicBezTo>
                  <a:pt x="342" y="11"/>
                  <a:pt x="331" y="0"/>
                  <a:pt x="318" y="0"/>
                </a:cubicBezTo>
                <a:cubicBezTo>
                  <a:pt x="305" y="0"/>
                  <a:pt x="294" y="11"/>
                  <a:pt x="294" y="25"/>
                </a:cubicBezTo>
                <a:lnTo>
                  <a:pt x="294" y="61"/>
                </a:lnTo>
                <a:cubicBezTo>
                  <a:pt x="302" y="61"/>
                  <a:pt x="310" y="60"/>
                  <a:pt x="318" y="60"/>
                </a:cubicBezTo>
                <a:close/>
                <a:moveTo>
                  <a:pt x="117" y="155"/>
                </a:moveTo>
                <a:cubicBezTo>
                  <a:pt x="127" y="143"/>
                  <a:pt x="138" y="132"/>
                  <a:pt x="151" y="122"/>
                </a:cubicBezTo>
                <a:lnTo>
                  <a:pt x="127" y="98"/>
                </a:lnTo>
                <a:cubicBezTo>
                  <a:pt x="118" y="89"/>
                  <a:pt x="102" y="88"/>
                  <a:pt x="93" y="98"/>
                </a:cubicBezTo>
                <a:cubicBezTo>
                  <a:pt x="84" y="107"/>
                  <a:pt x="84" y="122"/>
                  <a:pt x="94" y="132"/>
                </a:cubicBezTo>
                <a:lnTo>
                  <a:pt x="117" y="155"/>
                </a:lnTo>
                <a:close/>
                <a:moveTo>
                  <a:pt x="57" y="322"/>
                </a:moveTo>
                <a:cubicBezTo>
                  <a:pt x="57" y="312"/>
                  <a:pt x="58" y="302"/>
                  <a:pt x="59" y="293"/>
                </a:cubicBezTo>
                <a:lnTo>
                  <a:pt x="25" y="293"/>
                </a:lnTo>
                <a:cubicBezTo>
                  <a:pt x="11" y="293"/>
                  <a:pt x="0" y="304"/>
                  <a:pt x="0" y="317"/>
                </a:cubicBezTo>
                <a:cubicBezTo>
                  <a:pt x="0" y="330"/>
                  <a:pt x="11" y="341"/>
                  <a:pt x="25" y="341"/>
                </a:cubicBezTo>
                <a:lnTo>
                  <a:pt x="58" y="341"/>
                </a:lnTo>
                <a:cubicBezTo>
                  <a:pt x="57" y="334"/>
                  <a:pt x="57" y="328"/>
                  <a:pt x="57" y="32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74" name="Freeform 17"/>
          <p:cNvSpPr>
            <a:spLocks noEditPoints="1"/>
          </p:cNvSpPr>
          <p:nvPr/>
        </p:nvSpPr>
        <p:spPr bwMode="auto">
          <a:xfrm>
            <a:off x="3732629" y="3257164"/>
            <a:ext cx="206934" cy="203239"/>
          </a:xfrm>
          <a:custGeom>
            <a:avLst/>
            <a:gdLst>
              <a:gd name="T0" fmla="*/ 198 w 289"/>
              <a:gd name="T1" fmla="*/ 156 h 283"/>
              <a:gd name="T2" fmla="*/ 233 w 289"/>
              <a:gd name="T3" fmla="*/ 191 h 283"/>
              <a:gd name="T4" fmla="*/ 198 w 289"/>
              <a:gd name="T5" fmla="*/ 226 h 283"/>
              <a:gd name="T6" fmla="*/ 163 w 289"/>
              <a:gd name="T7" fmla="*/ 191 h 283"/>
              <a:gd name="T8" fmla="*/ 198 w 289"/>
              <a:gd name="T9" fmla="*/ 156 h 283"/>
              <a:gd name="T10" fmla="*/ 64 w 289"/>
              <a:gd name="T11" fmla="*/ 3 h 283"/>
              <a:gd name="T12" fmla="*/ 73 w 289"/>
              <a:gd name="T13" fmla="*/ 21 h 283"/>
              <a:gd name="T14" fmla="*/ 54 w 289"/>
              <a:gd name="T15" fmla="*/ 40 h 283"/>
              <a:gd name="T16" fmla="*/ 36 w 289"/>
              <a:gd name="T17" fmla="*/ 57 h 283"/>
              <a:gd name="T18" fmla="*/ 0 w 289"/>
              <a:gd name="T19" fmla="*/ 80 h 283"/>
              <a:gd name="T20" fmla="*/ 119 w 289"/>
              <a:gd name="T21" fmla="*/ 199 h 283"/>
              <a:gd name="T22" fmla="*/ 176 w 289"/>
              <a:gd name="T23" fmla="*/ 275 h 283"/>
              <a:gd name="T24" fmla="*/ 206 w 289"/>
              <a:gd name="T25" fmla="*/ 283 h 283"/>
              <a:gd name="T26" fmla="*/ 289 w 289"/>
              <a:gd name="T27" fmla="*/ 199 h 283"/>
              <a:gd name="T28" fmla="*/ 281 w 289"/>
              <a:gd name="T29" fmla="*/ 169 h 283"/>
              <a:gd name="T30" fmla="*/ 206 w 289"/>
              <a:gd name="T31" fmla="*/ 113 h 283"/>
              <a:gd name="T32" fmla="*/ 93 w 289"/>
              <a:gd name="T33" fmla="*/ 0 h 283"/>
              <a:gd name="T34" fmla="*/ 82 w 289"/>
              <a:gd name="T35" fmla="*/ 12 h 283"/>
              <a:gd name="T36" fmla="*/ 64 w 289"/>
              <a:gd name="T37" fmla="*/ 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9" h="283">
                <a:moveTo>
                  <a:pt x="198" y="156"/>
                </a:moveTo>
                <a:cubicBezTo>
                  <a:pt x="217" y="156"/>
                  <a:pt x="233" y="171"/>
                  <a:pt x="233" y="191"/>
                </a:cubicBezTo>
                <a:cubicBezTo>
                  <a:pt x="233" y="210"/>
                  <a:pt x="217" y="226"/>
                  <a:pt x="198" y="226"/>
                </a:cubicBezTo>
                <a:cubicBezTo>
                  <a:pt x="178" y="226"/>
                  <a:pt x="163" y="210"/>
                  <a:pt x="163" y="191"/>
                </a:cubicBezTo>
                <a:cubicBezTo>
                  <a:pt x="163" y="171"/>
                  <a:pt x="178" y="156"/>
                  <a:pt x="198" y="156"/>
                </a:cubicBezTo>
                <a:close/>
                <a:moveTo>
                  <a:pt x="64" y="3"/>
                </a:moveTo>
                <a:lnTo>
                  <a:pt x="73" y="21"/>
                </a:lnTo>
                <a:lnTo>
                  <a:pt x="54" y="40"/>
                </a:lnTo>
                <a:lnTo>
                  <a:pt x="36" y="57"/>
                </a:lnTo>
                <a:cubicBezTo>
                  <a:pt x="26" y="68"/>
                  <a:pt x="14" y="75"/>
                  <a:pt x="0" y="80"/>
                </a:cubicBezTo>
                <a:lnTo>
                  <a:pt x="119" y="199"/>
                </a:lnTo>
                <a:lnTo>
                  <a:pt x="176" y="275"/>
                </a:lnTo>
                <a:lnTo>
                  <a:pt x="206" y="283"/>
                </a:lnTo>
                <a:lnTo>
                  <a:pt x="289" y="199"/>
                </a:lnTo>
                <a:lnTo>
                  <a:pt x="281" y="169"/>
                </a:lnTo>
                <a:lnTo>
                  <a:pt x="206" y="113"/>
                </a:lnTo>
                <a:lnTo>
                  <a:pt x="93" y="0"/>
                </a:lnTo>
                <a:lnTo>
                  <a:pt x="82" y="12"/>
                </a:lnTo>
                <a:lnTo>
                  <a:pt x="64" y="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75" name="Freeform 18"/>
          <p:cNvSpPr>
            <a:spLocks/>
          </p:cNvSpPr>
          <p:nvPr/>
        </p:nvSpPr>
        <p:spPr bwMode="auto">
          <a:xfrm>
            <a:off x="3462876" y="2980020"/>
            <a:ext cx="214324" cy="216172"/>
          </a:xfrm>
          <a:custGeom>
            <a:avLst/>
            <a:gdLst>
              <a:gd name="T0" fmla="*/ 244 w 300"/>
              <a:gd name="T1" fmla="*/ 238 h 301"/>
              <a:gd name="T2" fmla="*/ 263 w 300"/>
              <a:gd name="T3" fmla="*/ 219 h 301"/>
              <a:gd name="T4" fmla="*/ 281 w 300"/>
              <a:gd name="T5" fmla="*/ 228 h 301"/>
              <a:gd name="T6" fmla="*/ 272 w 300"/>
              <a:gd name="T7" fmla="*/ 210 h 301"/>
              <a:gd name="T8" fmla="*/ 291 w 300"/>
              <a:gd name="T9" fmla="*/ 191 h 301"/>
              <a:gd name="T10" fmla="*/ 293 w 300"/>
              <a:gd name="T11" fmla="*/ 189 h 301"/>
              <a:gd name="T12" fmla="*/ 300 w 300"/>
              <a:gd name="T13" fmla="*/ 156 h 301"/>
              <a:gd name="T14" fmla="*/ 144 w 300"/>
              <a:gd name="T15" fmla="*/ 0 h 301"/>
              <a:gd name="T16" fmla="*/ 130 w 300"/>
              <a:gd name="T17" fmla="*/ 15 h 301"/>
              <a:gd name="T18" fmla="*/ 188 w 300"/>
              <a:gd name="T19" fmla="*/ 107 h 301"/>
              <a:gd name="T20" fmla="*/ 106 w 300"/>
              <a:gd name="T21" fmla="*/ 189 h 301"/>
              <a:gd name="T22" fmla="*/ 14 w 300"/>
              <a:gd name="T23" fmla="*/ 131 h 301"/>
              <a:gd name="T24" fmla="*/ 0 w 300"/>
              <a:gd name="T25" fmla="*/ 145 h 301"/>
              <a:gd name="T26" fmla="*/ 156 w 300"/>
              <a:gd name="T27" fmla="*/ 301 h 301"/>
              <a:gd name="T28" fmla="*/ 201 w 300"/>
              <a:gd name="T29" fmla="*/ 289 h 301"/>
              <a:gd name="T30" fmla="*/ 204 w 300"/>
              <a:gd name="T31" fmla="*/ 291 h 301"/>
              <a:gd name="T32" fmla="*/ 227 w 300"/>
              <a:gd name="T33" fmla="*/ 255 h 301"/>
              <a:gd name="T34" fmla="*/ 244 w 300"/>
              <a:gd name="T35" fmla="*/ 238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00" h="301">
                <a:moveTo>
                  <a:pt x="244" y="238"/>
                </a:moveTo>
                <a:lnTo>
                  <a:pt x="263" y="219"/>
                </a:lnTo>
                <a:lnTo>
                  <a:pt x="281" y="228"/>
                </a:lnTo>
                <a:lnTo>
                  <a:pt x="272" y="210"/>
                </a:lnTo>
                <a:lnTo>
                  <a:pt x="291" y="191"/>
                </a:lnTo>
                <a:lnTo>
                  <a:pt x="293" y="189"/>
                </a:lnTo>
                <a:cubicBezTo>
                  <a:pt x="297" y="178"/>
                  <a:pt x="300" y="167"/>
                  <a:pt x="300" y="156"/>
                </a:cubicBezTo>
                <a:cubicBezTo>
                  <a:pt x="300" y="77"/>
                  <a:pt x="224" y="0"/>
                  <a:pt x="144" y="0"/>
                </a:cubicBezTo>
                <a:cubicBezTo>
                  <a:pt x="144" y="0"/>
                  <a:pt x="135" y="10"/>
                  <a:pt x="130" y="15"/>
                </a:cubicBezTo>
                <a:cubicBezTo>
                  <a:pt x="194" y="78"/>
                  <a:pt x="188" y="68"/>
                  <a:pt x="188" y="107"/>
                </a:cubicBezTo>
                <a:cubicBezTo>
                  <a:pt x="188" y="139"/>
                  <a:pt x="137" y="189"/>
                  <a:pt x="106" y="189"/>
                </a:cubicBezTo>
                <a:cubicBezTo>
                  <a:pt x="66" y="189"/>
                  <a:pt x="79" y="196"/>
                  <a:pt x="14" y="131"/>
                </a:cubicBezTo>
                <a:cubicBezTo>
                  <a:pt x="9" y="136"/>
                  <a:pt x="0" y="145"/>
                  <a:pt x="0" y="145"/>
                </a:cubicBezTo>
                <a:cubicBezTo>
                  <a:pt x="0" y="225"/>
                  <a:pt x="76" y="301"/>
                  <a:pt x="156" y="301"/>
                </a:cubicBezTo>
                <a:cubicBezTo>
                  <a:pt x="170" y="301"/>
                  <a:pt x="185" y="296"/>
                  <a:pt x="201" y="289"/>
                </a:cubicBezTo>
                <a:lnTo>
                  <a:pt x="204" y="291"/>
                </a:lnTo>
                <a:cubicBezTo>
                  <a:pt x="208" y="278"/>
                  <a:pt x="216" y="266"/>
                  <a:pt x="227" y="255"/>
                </a:cubicBezTo>
                <a:lnTo>
                  <a:pt x="244" y="2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76" name="Freeform 19"/>
          <p:cNvSpPr>
            <a:spLocks/>
          </p:cNvSpPr>
          <p:nvPr/>
        </p:nvSpPr>
        <p:spPr bwMode="auto">
          <a:xfrm>
            <a:off x="3462877" y="2980021"/>
            <a:ext cx="482230" cy="480381"/>
          </a:xfrm>
          <a:custGeom>
            <a:avLst/>
            <a:gdLst>
              <a:gd name="T0" fmla="*/ 654 w 678"/>
              <a:gd name="T1" fmla="*/ 65 h 670"/>
              <a:gd name="T2" fmla="*/ 607 w 678"/>
              <a:gd name="T3" fmla="*/ 18 h 670"/>
              <a:gd name="T4" fmla="*/ 562 w 678"/>
              <a:gd name="T5" fmla="*/ 0 h 670"/>
              <a:gd name="T6" fmla="*/ 518 w 678"/>
              <a:gd name="T7" fmla="*/ 18 h 670"/>
              <a:gd name="T8" fmla="*/ 319 w 678"/>
              <a:gd name="T9" fmla="*/ 217 h 670"/>
              <a:gd name="T10" fmla="*/ 311 w 678"/>
              <a:gd name="T11" fmla="*/ 256 h 670"/>
              <a:gd name="T12" fmla="*/ 284 w 678"/>
              <a:gd name="T13" fmla="*/ 267 h 670"/>
              <a:gd name="T14" fmla="*/ 271 w 678"/>
              <a:gd name="T15" fmla="*/ 264 h 670"/>
              <a:gd name="T16" fmla="*/ 254 w 678"/>
              <a:gd name="T17" fmla="*/ 282 h 670"/>
              <a:gd name="T18" fmla="*/ 254 w 678"/>
              <a:gd name="T19" fmla="*/ 371 h 670"/>
              <a:gd name="T20" fmla="*/ 257 w 678"/>
              <a:gd name="T21" fmla="*/ 374 h 670"/>
              <a:gd name="T22" fmla="*/ 102 w 678"/>
              <a:gd name="T23" fmla="*/ 530 h 670"/>
              <a:gd name="T24" fmla="*/ 61 w 678"/>
              <a:gd name="T25" fmla="*/ 545 h 670"/>
              <a:gd name="T26" fmla="*/ 0 w 678"/>
              <a:gd name="T27" fmla="*/ 632 h 670"/>
              <a:gd name="T28" fmla="*/ 39 w 678"/>
              <a:gd name="T29" fmla="*/ 670 h 670"/>
              <a:gd name="T30" fmla="*/ 125 w 678"/>
              <a:gd name="T31" fmla="*/ 610 h 670"/>
              <a:gd name="T32" fmla="*/ 141 w 678"/>
              <a:gd name="T33" fmla="*/ 568 h 670"/>
              <a:gd name="T34" fmla="*/ 296 w 678"/>
              <a:gd name="T35" fmla="*/ 413 h 670"/>
              <a:gd name="T36" fmla="*/ 301 w 678"/>
              <a:gd name="T37" fmla="*/ 418 h 670"/>
              <a:gd name="T38" fmla="*/ 345 w 678"/>
              <a:gd name="T39" fmla="*/ 436 h 670"/>
              <a:gd name="T40" fmla="*/ 390 w 678"/>
              <a:gd name="T41" fmla="*/ 418 h 670"/>
              <a:gd name="T42" fmla="*/ 408 w 678"/>
              <a:gd name="T43" fmla="*/ 400 h 670"/>
              <a:gd name="T44" fmla="*/ 416 w 678"/>
              <a:gd name="T45" fmla="*/ 361 h 670"/>
              <a:gd name="T46" fmla="*/ 442 w 678"/>
              <a:gd name="T47" fmla="*/ 351 h 670"/>
              <a:gd name="T48" fmla="*/ 455 w 678"/>
              <a:gd name="T49" fmla="*/ 353 h 670"/>
              <a:gd name="T50" fmla="*/ 654 w 678"/>
              <a:gd name="T51" fmla="*/ 154 h 670"/>
              <a:gd name="T52" fmla="*/ 654 w 678"/>
              <a:gd name="T53" fmla="*/ 65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78" h="670">
                <a:moveTo>
                  <a:pt x="654" y="65"/>
                </a:moveTo>
                <a:lnTo>
                  <a:pt x="607" y="18"/>
                </a:lnTo>
                <a:cubicBezTo>
                  <a:pt x="595" y="6"/>
                  <a:pt x="579" y="0"/>
                  <a:pt x="562" y="0"/>
                </a:cubicBezTo>
                <a:cubicBezTo>
                  <a:pt x="546" y="0"/>
                  <a:pt x="530" y="6"/>
                  <a:pt x="518" y="18"/>
                </a:cubicBezTo>
                <a:lnTo>
                  <a:pt x="319" y="217"/>
                </a:lnTo>
                <a:cubicBezTo>
                  <a:pt x="325" y="229"/>
                  <a:pt x="320" y="247"/>
                  <a:pt x="311" y="256"/>
                </a:cubicBezTo>
                <a:cubicBezTo>
                  <a:pt x="304" y="263"/>
                  <a:pt x="294" y="267"/>
                  <a:pt x="284" y="267"/>
                </a:cubicBezTo>
                <a:cubicBezTo>
                  <a:pt x="279" y="267"/>
                  <a:pt x="275" y="266"/>
                  <a:pt x="271" y="264"/>
                </a:cubicBezTo>
                <a:lnTo>
                  <a:pt x="254" y="282"/>
                </a:lnTo>
                <a:cubicBezTo>
                  <a:pt x="229" y="306"/>
                  <a:pt x="229" y="347"/>
                  <a:pt x="254" y="371"/>
                </a:cubicBezTo>
                <a:lnTo>
                  <a:pt x="257" y="374"/>
                </a:lnTo>
                <a:lnTo>
                  <a:pt x="102" y="530"/>
                </a:lnTo>
                <a:lnTo>
                  <a:pt x="61" y="545"/>
                </a:lnTo>
                <a:lnTo>
                  <a:pt x="0" y="632"/>
                </a:lnTo>
                <a:lnTo>
                  <a:pt x="39" y="670"/>
                </a:lnTo>
                <a:lnTo>
                  <a:pt x="125" y="610"/>
                </a:lnTo>
                <a:lnTo>
                  <a:pt x="141" y="568"/>
                </a:lnTo>
                <a:lnTo>
                  <a:pt x="296" y="413"/>
                </a:lnTo>
                <a:lnTo>
                  <a:pt x="301" y="418"/>
                </a:lnTo>
                <a:cubicBezTo>
                  <a:pt x="313" y="430"/>
                  <a:pt x="329" y="436"/>
                  <a:pt x="345" y="436"/>
                </a:cubicBezTo>
                <a:cubicBezTo>
                  <a:pt x="362" y="436"/>
                  <a:pt x="378" y="430"/>
                  <a:pt x="390" y="418"/>
                </a:cubicBezTo>
                <a:lnTo>
                  <a:pt x="408" y="400"/>
                </a:lnTo>
                <a:cubicBezTo>
                  <a:pt x="402" y="388"/>
                  <a:pt x="406" y="371"/>
                  <a:pt x="416" y="361"/>
                </a:cubicBezTo>
                <a:cubicBezTo>
                  <a:pt x="422" y="355"/>
                  <a:pt x="433" y="351"/>
                  <a:pt x="442" y="351"/>
                </a:cubicBezTo>
                <a:cubicBezTo>
                  <a:pt x="447" y="351"/>
                  <a:pt x="451" y="352"/>
                  <a:pt x="455" y="353"/>
                </a:cubicBezTo>
                <a:lnTo>
                  <a:pt x="654" y="154"/>
                </a:lnTo>
                <a:cubicBezTo>
                  <a:pt x="678" y="130"/>
                  <a:pt x="678" y="89"/>
                  <a:pt x="654" y="6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77" name="Freeform 20"/>
          <p:cNvSpPr>
            <a:spLocks noEditPoints="1"/>
          </p:cNvSpPr>
          <p:nvPr/>
        </p:nvSpPr>
        <p:spPr bwMode="auto">
          <a:xfrm>
            <a:off x="4641659" y="2968935"/>
            <a:ext cx="556135" cy="557981"/>
          </a:xfrm>
          <a:custGeom>
            <a:avLst/>
            <a:gdLst>
              <a:gd name="T0" fmla="*/ 554 w 781"/>
              <a:gd name="T1" fmla="*/ 391 h 782"/>
              <a:gd name="T2" fmla="*/ 416 w 781"/>
              <a:gd name="T3" fmla="*/ 303 h 782"/>
              <a:gd name="T4" fmla="*/ 233 w 781"/>
              <a:gd name="T5" fmla="*/ 347 h 782"/>
              <a:gd name="T6" fmla="*/ 460 w 781"/>
              <a:gd name="T7" fmla="*/ 538 h 782"/>
              <a:gd name="T8" fmla="*/ 695 w 781"/>
              <a:gd name="T9" fmla="*/ 616 h 782"/>
              <a:gd name="T10" fmla="*/ 679 w 781"/>
              <a:gd name="T11" fmla="*/ 318 h 782"/>
              <a:gd name="T12" fmla="*/ 636 w 781"/>
              <a:gd name="T13" fmla="*/ 270 h 782"/>
              <a:gd name="T14" fmla="*/ 655 w 781"/>
              <a:gd name="T15" fmla="*/ 231 h 782"/>
              <a:gd name="T16" fmla="*/ 684 w 781"/>
              <a:gd name="T17" fmla="*/ 131 h 782"/>
              <a:gd name="T18" fmla="*/ 570 w 781"/>
              <a:gd name="T19" fmla="*/ 109 h 782"/>
              <a:gd name="T20" fmla="*/ 493 w 781"/>
              <a:gd name="T21" fmla="*/ 142 h 782"/>
              <a:gd name="T22" fmla="*/ 465 w 781"/>
              <a:gd name="T23" fmla="*/ 91 h 782"/>
              <a:gd name="T24" fmla="*/ 414 w 781"/>
              <a:gd name="T25" fmla="*/ 0 h 782"/>
              <a:gd name="T26" fmla="*/ 318 w 781"/>
              <a:gd name="T27" fmla="*/ 65 h 782"/>
              <a:gd name="T28" fmla="*/ 318 w 781"/>
              <a:gd name="T29" fmla="*/ 102 h 782"/>
              <a:gd name="T30" fmla="*/ 317 w 781"/>
              <a:gd name="T31" fmla="*/ 107 h 782"/>
              <a:gd name="T32" fmla="*/ 315 w 781"/>
              <a:gd name="T33" fmla="*/ 115 h 782"/>
              <a:gd name="T34" fmla="*/ 313 w 781"/>
              <a:gd name="T35" fmla="*/ 119 h 782"/>
              <a:gd name="T36" fmla="*/ 239 w 781"/>
              <a:gd name="T37" fmla="*/ 135 h 782"/>
              <a:gd name="T38" fmla="*/ 202 w 781"/>
              <a:gd name="T39" fmla="*/ 97 h 782"/>
              <a:gd name="T40" fmla="*/ 98 w 781"/>
              <a:gd name="T41" fmla="*/ 200 h 782"/>
              <a:gd name="T42" fmla="*/ 136 w 781"/>
              <a:gd name="T43" fmla="*/ 240 h 782"/>
              <a:gd name="T44" fmla="*/ 140 w 781"/>
              <a:gd name="T45" fmla="*/ 245 h 782"/>
              <a:gd name="T46" fmla="*/ 143 w 781"/>
              <a:gd name="T47" fmla="*/ 252 h 782"/>
              <a:gd name="T48" fmla="*/ 144 w 781"/>
              <a:gd name="T49" fmla="*/ 258 h 782"/>
              <a:gd name="T50" fmla="*/ 131 w 781"/>
              <a:gd name="T51" fmla="*/ 303 h 782"/>
              <a:gd name="T52" fmla="*/ 65 w 781"/>
              <a:gd name="T53" fmla="*/ 317 h 782"/>
              <a:gd name="T54" fmla="*/ 0 w 781"/>
              <a:gd name="T55" fmla="*/ 413 h 782"/>
              <a:gd name="T56" fmla="*/ 102 w 781"/>
              <a:gd name="T57" fmla="*/ 463 h 782"/>
              <a:gd name="T58" fmla="*/ 110 w 781"/>
              <a:gd name="T59" fmla="*/ 465 h 782"/>
              <a:gd name="T60" fmla="*/ 134 w 781"/>
              <a:gd name="T61" fmla="*/ 542 h 782"/>
              <a:gd name="T62" fmla="*/ 108 w 781"/>
              <a:gd name="T63" fmla="*/ 569 h 782"/>
              <a:gd name="T64" fmla="*/ 130 w 781"/>
              <a:gd name="T65" fmla="*/ 683 h 782"/>
              <a:gd name="T66" fmla="*/ 237 w 781"/>
              <a:gd name="T67" fmla="*/ 646 h 782"/>
              <a:gd name="T68" fmla="*/ 241 w 781"/>
              <a:gd name="T69" fmla="*/ 644 h 782"/>
              <a:gd name="T70" fmla="*/ 248 w 781"/>
              <a:gd name="T71" fmla="*/ 640 h 782"/>
              <a:gd name="T72" fmla="*/ 253 w 781"/>
              <a:gd name="T73" fmla="*/ 638 h 782"/>
              <a:gd name="T74" fmla="*/ 258 w 781"/>
              <a:gd name="T75" fmla="*/ 637 h 782"/>
              <a:gd name="T76" fmla="*/ 265 w 781"/>
              <a:gd name="T77" fmla="*/ 636 h 782"/>
              <a:gd name="T78" fmla="*/ 316 w 781"/>
              <a:gd name="T79" fmla="*/ 691 h 782"/>
              <a:gd name="T80" fmla="*/ 367 w 781"/>
              <a:gd name="T81" fmla="*/ 782 h 782"/>
              <a:gd name="T82" fmla="*/ 463 w 781"/>
              <a:gd name="T83" fmla="*/ 717 h 782"/>
              <a:gd name="T84" fmla="*/ 463 w 781"/>
              <a:gd name="T85" fmla="*/ 680 h 782"/>
              <a:gd name="T86" fmla="*/ 476 w 781"/>
              <a:gd name="T87" fmla="*/ 652 h 782"/>
              <a:gd name="T88" fmla="*/ 489 w 781"/>
              <a:gd name="T89" fmla="*/ 642 h 782"/>
              <a:gd name="T90" fmla="*/ 493 w 781"/>
              <a:gd name="T91" fmla="*/ 640 h 782"/>
              <a:gd name="T92" fmla="*/ 176 w 781"/>
              <a:gd name="T93" fmla="*/ 390 h 782"/>
              <a:gd name="T94" fmla="*/ 596 w 781"/>
              <a:gd name="T95" fmla="*/ 450 h 782"/>
              <a:gd name="T96" fmla="*/ 666 w 781"/>
              <a:gd name="T97" fmla="*/ 468 h 782"/>
              <a:gd name="T98" fmla="*/ 716 w 781"/>
              <a:gd name="T99" fmla="*/ 465 h 782"/>
              <a:gd name="T100" fmla="*/ 781 w 781"/>
              <a:gd name="T101" fmla="*/ 369 h 782"/>
              <a:gd name="T102" fmla="*/ 653 w 781"/>
              <a:gd name="T103" fmla="*/ 679 h 782"/>
              <a:gd name="T104" fmla="*/ 680 w 781"/>
              <a:gd name="T105" fmla="*/ 652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81" h="782">
                <a:moveTo>
                  <a:pt x="695" y="616"/>
                </a:moveTo>
                <a:lnTo>
                  <a:pt x="538" y="461"/>
                </a:lnTo>
                <a:cubicBezTo>
                  <a:pt x="548" y="440"/>
                  <a:pt x="554" y="416"/>
                  <a:pt x="554" y="391"/>
                </a:cubicBezTo>
                <a:cubicBezTo>
                  <a:pt x="554" y="301"/>
                  <a:pt x="481" y="228"/>
                  <a:pt x="391" y="228"/>
                </a:cubicBezTo>
                <a:cubicBezTo>
                  <a:pt x="376" y="228"/>
                  <a:pt x="361" y="230"/>
                  <a:pt x="347" y="234"/>
                </a:cubicBezTo>
                <a:lnTo>
                  <a:pt x="416" y="303"/>
                </a:lnTo>
                <a:cubicBezTo>
                  <a:pt x="445" y="332"/>
                  <a:pt x="443" y="381"/>
                  <a:pt x="412" y="412"/>
                </a:cubicBezTo>
                <a:cubicBezTo>
                  <a:pt x="381" y="444"/>
                  <a:pt x="332" y="446"/>
                  <a:pt x="303" y="417"/>
                </a:cubicBezTo>
                <a:lnTo>
                  <a:pt x="233" y="347"/>
                </a:lnTo>
                <a:cubicBezTo>
                  <a:pt x="230" y="361"/>
                  <a:pt x="228" y="376"/>
                  <a:pt x="228" y="391"/>
                </a:cubicBezTo>
                <a:cubicBezTo>
                  <a:pt x="228" y="481"/>
                  <a:pt x="301" y="554"/>
                  <a:pt x="391" y="554"/>
                </a:cubicBezTo>
                <a:cubicBezTo>
                  <a:pt x="416" y="554"/>
                  <a:pt x="439" y="548"/>
                  <a:pt x="460" y="538"/>
                </a:cubicBezTo>
                <a:lnTo>
                  <a:pt x="617" y="694"/>
                </a:lnTo>
                <a:cubicBezTo>
                  <a:pt x="637" y="714"/>
                  <a:pt x="670" y="712"/>
                  <a:pt x="692" y="691"/>
                </a:cubicBezTo>
                <a:cubicBezTo>
                  <a:pt x="713" y="669"/>
                  <a:pt x="715" y="636"/>
                  <a:pt x="695" y="616"/>
                </a:cubicBezTo>
                <a:close/>
                <a:moveTo>
                  <a:pt x="732" y="319"/>
                </a:moveTo>
                <a:lnTo>
                  <a:pt x="716" y="319"/>
                </a:lnTo>
                <a:lnTo>
                  <a:pt x="679" y="318"/>
                </a:lnTo>
                <a:cubicBezTo>
                  <a:pt x="672" y="318"/>
                  <a:pt x="665" y="315"/>
                  <a:pt x="659" y="311"/>
                </a:cubicBezTo>
                <a:cubicBezTo>
                  <a:pt x="658" y="311"/>
                  <a:pt x="658" y="311"/>
                  <a:pt x="658" y="310"/>
                </a:cubicBezTo>
                <a:cubicBezTo>
                  <a:pt x="645" y="302"/>
                  <a:pt x="636" y="287"/>
                  <a:pt x="636" y="270"/>
                </a:cubicBezTo>
                <a:cubicBezTo>
                  <a:pt x="636" y="264"/>
                  <a:pt x="637" y="259"/>
                  <a:pt x="639" y="254"/>
                </a:cubicBezTo>
                <a:cubicBezTo>
                  <a:pt x="640" y="249"/>
                  <a:pt x="643" y="244"/>
                  <a:pt x="647" y="240"/>
                </a:cubicBezTo>
                <a:lnTo>
                  <a:pt x="655" y="231"/>
                </a:lnTo>
                <a:lnTo>
                  <a:pt x="673" y="213"/>
                </a:lnTo>
                <a:lnTo>
                  <a:pt x="684" y="202"/>
                </a:lnTo>
                <a:cubicBezTo>
                  <a:pt x="700" y="181"/>
                  <a:pt x="700" y="152"/>
                  <a:pt x="684" y="131"/>
                </a:cubicBezTo>
                <a:lnTo>
                  <a:pt x="651" y="99"/>
                </a:lnTo>
                <a:cubicBezTo>
                  <a:pt x="631" y="83"/>
                  <a:pt x="602" y="82"/>
                  <a:pt x="581" y="98"/>
                </a:cubicBezTo>
                <a:lnTo>
                  <a:pt x="570" y="109"/>
                </a:lnTo>
                <a:lnTo>
                  <a:pt x="544" y="135"/>
                </a:lnTo>
                <a:lnTo>
                  <a:pt x="544" y="135"/>
                </a:lnTo>
                <a:cubicBezTo>
                  <a:pt x="529" y="147"/>
                  <a:pt x="510" y="149"/>
                  <a:pt x="493" y="142"/>
                </a:cubicBezTo>
                <a:cubicBezTo>
                  <a:pt x="488" y="139"/>
                  <a:pt x="483" y="136"/>
                  <a:pt x="479" y="132"/>
                </a:cubicBezTo>
                <a:cubicBezTo>
                  <a:pt x="470" y="123"/>
                  <a:pt x="466" y="113"/>
                  <a:pt x="465" y="103"/>
                </a:cubicBezTo>
                <a:lnTo>
                  <a:pt x="465" y="91"/>
                </a:lnTo>
                <a:lnTo>
                  <a:pt x="465" y="65"/>
                </a:lnTo>
                <a:lnTo>
                  <a:pt x="465" y="49"/>
                </a:lnTo>
                <a:cubicBezTo>
                  <a:pt x="461" y="23"/>
                  <a:pt x="440" y="3"/>
                  <a:pt x="414" y="0"/>
                </a:cubicBezTo>
                <a:lnTo>
                  <a:pt x="369" y="0"/>
                </a:lnTo>
                <a:cubicBezTo>
                  <a:pt x="343" y="3"/>
                  <a:pt x="322" y="23"/>
                  <a:pt x="318" y="49"/>
                </a:cubicBezTo>
                <a:lnTo>
                  <a:pt x="318" y="65"/>
                </a:lnTo>
                <a:lnTo>
                  <a:pt x="318" y="91"/>
                </a:lnTo>
                <a:lnTo>
                  <a:pt x="318" y="102"/>
                </a:lnTo>
                <a:lnTo>
                  <a:pt x="318" y="102"/>
                </a:lnTo>
                <a:lnTo>
                  <a:pt x="318" y="102"/>
                </a:lnTo>
                <a:cubicBezTo>
                  <a:pt x="318" y="103"/>
                  <a:pt x="318" y="105"/>
                  <a:pt x="317" y="106"/>
                </a:cubicBezTo>
                <a:cubicBezTo>
                  <a:pt x="317" y="106"/>
                  <a:pt x="317" y="106"/>
                  <a:pt x="317" y="107"/>
                </a:cubicBezTo>
                <a:cubicBezTo>
                  <a:pt x="317" y="108"/>
                  <a:pt x="317" y="109"/>
                  <a:pt x="316" y="111"/>
                </a:cubicBezTo>
                <a:cubicBezTo>
                  <a:pt x="316" y="111"/>
                  <a:pt x="316" y="111"/>
                  <a:pt x="316" y="111"/>
                </a:cubicBezTo>
                <a:cubicBezTo>
                  <a:pt x="316" y="112"/>
                  <a:pt x="315" y="114"/>
                  <a:pt x="315" y="115"/>
                </a:cubicBezTo>
                <a:cubicBezTo>
                  <a:pt x="315" y="115"/>
                  <a:pt x="315" y="115"/>
                  <a:pt x="315" y="115"/>
                </a:cubicBezTo>
                <a:cubicBezTo>
                  <a:pt x="314" y="116"/>
                  <a:pt x="313" y="118"/>
                  <a:pt x="313" y="119"/>
                </a:cubicBezTo>
                <a:cubicBezTo>
                  <a:pt x="313" y="119"/>
                  <a:pt x="313" y="119"/>
                  <a:pt x="313" y="119"/>
                </a:cubicBezTo>
                <a:cubicBezTo>
                  <a:pt x="310" y="125"/>
                  <a:pt x="306" y="130"/>
                  <a:pt x="301" y="134"/>
                </a:cubicBezTo>
                <a:cubicBezTo>
                  <a:pt x="292" y="141"/>
                  <a:pt x="281" y="145"/>
                  <a:pt x="269" y="145"/>
                </a:cubicBezTo>
                <a:cubicBezTo>
                  <a:pt x="258" y="145"/>
                  <a:pt x="247" y="141"/>
                  <a:pt x="239" y="135"/>
                </a:cubicBezTo>
                <a:lnTo>
                  <a:pt x="231" y="127"/>
                </a:lnTo>
                <a:lnTo>
                  <a:pt x="213" y="108"/>
                </a:lnTo>
                <a:lnTo>
                  <a:pt x="202" y="97"/>
                </a:lnTo>
                <a:cubicBezTo>
                  <a:pt x="181" y="81"/>
                  <a:pt x="152" y="81"/>
                  <a:pt x="131" y="98"/>
                </a:cubicBezTo>
                <a:lnTo>
                  <a:pt x="99" y="130"/>
                </a:lnTo>
                <a:cubicBezTo>
                  <a:pt x="82" y="150"/>
                  <a:pt x="82" y="179"/>
                  <a:pt x="98" y="200"/>
                </a:cubicBezTo>
                <a:lnTo>
                  <a:pt x="109" y="212"/>
                </a:lnTo>
                <a:lnTo>
                  <a:pt x="135" y="238"/>
                </a:lnTo>
                <a:cubicBezTo>
                  <a:pt x="136" y="239"/>
                  <a:pt x="136" y="239"/>
                  <a:pt x="136" y="240"/>
                </a:cubicBezTo>
                <a:cubicBezTo>
                  <a:pt x="137" y="240"/>
                  <a:pt x="137" y="241"/>
                  <a:pt x="138" y="242"/>
                </a:cubicBezTo>
                <a:cubicBezTo>
                  <a:pt x="138" y="242"/>
                  <a:pt x="138" y="243"/>
                  <a:pt x="139" y="244"/>
                </a:cubicBezTo>
                <a:cubicBezTo>
                  <a:pt x="139" y="244"/>
                  <a:pt x="140" y="245"/>
                  <a:pt x="140" y="245"/>
                </a:cubicBezTo>
                <a:cubicBezTo>
                  <a:pt x="140" y="246"/>
                  <a:pt x="141" y="247"/>
                  <a:pt x="141" y="248"/>
                </a:cubicBezTo>
                <a:cubicBezTo>
                  <a:pt x="141" y="249"/>
                  <a:pt x="142" y="249"/>
                  <a:pt x="142" y="250"/>
                </a:cubicBezTo>
                <a:cubicBezTo>
                  <a:pt x="142" y="251"/>
                  <a:pt x="142" y="252"/>
                  <a:pt x="143" y="252"/>
                </a:cubicBezTo>
                <a:cubicBezTo>
                  <a:pt x="143" y="253"/>
                  <a:pt x="143" y="253"/>
                  <a:pt x="143" y="254"/>
                </a:cubicBezTo>
                <a:cubicBezTo>
                  <a:pt x="144" y="255"/>
                  <a:pt x="144" y="256"/>
                  <a:pt x="144" y="258"/>
                </a:cubicBezTo>
                <a:cubicBezTo>
                  <a:pt x="144" y="258"/>
                  <a:pt x="144" y="258"/>
                  <a:pt x="144" y="258"/>
                </a:cubicBezTo>
                <a:cubicBezTo>
                  <a:pt x="145" y="259"/>
                  <a:pt x="145" y="261"/>
                  <a:pt x="145" y="262"/>
                </a:cubicBezTo>
                <a:cubicBezTo>
                  <a:pt x="145" y="262"/>
                  <a:pt x="145" y="262"/>
                  <a:pt x="145" y="262"/>
                </a:cubicBezTo>
                <a:cubicBezTo>
                  <a:pt x="147" y="277"/>
                  <a:pt x="142" y="292"/>
                  <a:pt x="131" y="303"/>
                </a:cubicBezTo>
                <a:cubicBezTo>
                  <a:pt x="123" y="311"/>
                  <a:pt x="113" y="316"/>
                  <a:pt x="102" y="317"/>
                </a:cubicBezTo>
                <a:lnTo>
                  <a:pt x="91" y="317"/>
                </a:lnTo>
                <a:lnTo>
                  <a:pt x="65" y="317"/>
                </a:lnTo>
                <a:lnTo>
                  <a:pt x="49" y="317"/>
                </a:lnTo>
                <a:cubicBezTo>
                  <a:pt x="23" y="320"/>
                  <a:pt x="3" y="341"/>
                  <a:pt x="0" y="367"/>
                </a:cubicBezTo>
                <a:lnTo>
                  <a:pt x="0" y="413"/>
                </a:lnTo>
                <a:cubicBezTo>
                  <a:pt x="2" y="439"/>
                  <a:pt x="23" y="460"/>
                  <a:pt x="49" y="463"/>
                </a:cubicBezTo>
                <a:lnTo>
                  <a:pt x="64" y="463"/>
                </a:lnTo>
                <a:lnTo>
                  <a:pt x="102" y="463"/>
                </a:lnTo>
                <a:cubicBezTo>
                  <a:pt x="103" y="464"/>
                  <a:pt x="105" y="464"/>
                  <a:pt x="106" y="464"/>
                </a:cubicBezTo>
                <a:cubicBezTo>
                  <a:pt x="107" y="464"/>
                  <a:pt x="107" y="464"/>
                  <a:pt x="107" y="464"/>
                </a:cubicBezTo>
                <a:cubicBezTo>
                  <a:pt x="108" y="465"/>
                  <a:pt x="109" y="465"/>
                  <a:pt x="110" y="465"/>
                </a:cubicBezTo>
                <a:cubicBezTo>
                  <a:pt x="131" y="471"/>
                  <a:pt x="145" y="490"/>
                  <a:pt x="145" y="512"/>
                </a:cubicBezTo>
                <a:lnTo>
                  <a:pt x="145" y="512"/>
                </a:lnTo>
                <a:cubicBezTo>
                  <a:pt x="145" y="523"/>
                  <a:pt x="141" y="534"/>
                  <a:pt x="134" y="542"/>
                </a:cubicBezTo>
                <a:lnTo>
                  <a:pt x="126" y="550"/>
                </a:lnTo>
                <a:lnTo>
                  <a:pt x="126" y="550"/>
                </a:lnTo>
                <a:lnTo>
                  <a:pt x="108" y="569"/>
                </a:lnTo>
                <a:lnTo>
                  <a:pt x="97" y="580"/>
                </a:lnTo>
                <a:cubicBezTo>
                  <a:pt x="81" y="601"/>
                  <a:pt x="81" y="630"/>
                  <a:pt x="97" y="650"/>
                </a:cubicBezTo>
                <a:lnTo>
                  <a:pt x="130" y="683"/>
                </a:lnTo>
                <a:cubicBezTo>
                  <a:pt x="150" y="699"/>
                  <a:pt x="179" y="700"/>
                  <a:pt x="200" y="684"/>
                </a:cubicBezTo>
                <a:lnTo>
                  <a:pt x="211" y="673"/>
                </a:lnTo>
                <a:lnTo>
                  <a:pt x="237" y="646"/>
                </a:lnTo>
                <a:lnTo>
                  <a:pt x="238" y="646"/>
                </a:lnTo>
                <a:cubicBezTo>
                  <a:pt x="238" y="646"/>
                  <a:pt x="238" y="646"/>
                  <a:pt x="238" y="646"/>
                </a:cubicBezTo>
                <a:cubicBezTo>
                  <a:pt x="239" y="645"/>
                  <a:pt x="240" y="644"/>
                  <a:pt x="241" y="644"/>
                </a:cubicBezTo>
                <a:cubicBezTo>
                  <a:pt x="242" y="643"/>
                  <a:pt x="242" y="643"/>
                  <a:pt x="243" y="643"/>
                </a:cubicBezTo>
                <a:cubicBezTo>
                  <a:pt x="243" y="642"/>
                  <a:pt x="244" y="642"/>
                  <a:pt x="245" y="642"/>
                </a:cubicBezTo>
                <a:cubicBezTo>
                  <a:pt x="246" y="641"/>
                  <a:pt x="247" y="641"/>
                  <a:pt x="248" y="640"/>
                </a:cubicBezTo>
                <a:cubicBezTo>
                  <a:pt x="248" y="640"/>
                  <a:pt x="249" y="640"/>
                  <a:pt x="249" y="640"/>
                </a:cubicBezTo>
                <a:cubicBezTo>
                  <a:pt x="250" y="639"/>
                  <a:pt x="252" y="639"/>
                  <a:pt x="253" y="638"/>
                </a:cubicBezTo>
                <a:cubicBezTo>
                  <a:pt x="253" y="638"/>
                  <a:pt x="253" y="638"/>
                  <a:pt x="253" y="638"/>
                </a:cubicBezTo>
                <a:cubicBezTo>
                  <a:pt x="253" y="638"/>
                  <a:pt x="253" y="638"/>
                  <a:pt x="253" y="638"/>
                </a:cubicBezTo>
                <a:cubicBezTo>
                  <a:pt x="255" y="638"/>
                  <a:pt x="256" y="637"/>
                  <a:pt x="257" y="637"/>
                </a:cubicBezTo>
                <a:cubicBezTo>
                  <a:pt x="257" y="637"/>
                  <a:pt x="257" y="637"/>
                  <a:pt x="258" y="637"/>
                </a:cubicBezTo>
                <a:cubicBezTo>
                  <a:pt x="259" y="637"/>
                  <a:pt x="260" y="637"/>
                  <a:pt x="261" y="636"/>
                </a:cubicBezTo>
                <a:cubicBezTo>
                  <a:pt x="261" y="636"/>
                  <a:pt x="262" y="636"/>
                  <a:pt x="262" y="636"/>
                </a:cubicBezTo>
                <a:cubicBezTo>
                  <a:pt x="263" y="636"/>
                  <a:pt x="264" y="636"/>
                  <a:pt x="265" y="636"/>
                </a:cubicBezTo>
                <a:cubicBezTo>
                  <a:pt x="279" y="635"/>
                  <a:pt x="292" y="640"/>
                  <a:pt x="303" y="650"/>
                </a:cubicBezTo>
                <a:cubicBezTo>
                  <a:pt x="311" y="658"/>
                  <a:pt x="315" y="668"/>
                  <a:pt x="316" y="679"/>
                </a:cubicBezTo>
                <a:lnTo>
                  <a:pt x="316" y="691"/>
                </a:lnTo>
                <a:lnTo>
                  <a:pt x="316" y="717"/>
                </a:lnTo>
                <a:lnTo>
                  <a:pt x="316" y="732"/>
                </a:lnTo>
                <a:cubicBezTo>
                  <a:pt x="320" y="758"/>
                  <a:pt x="340" y="779"/>
                  <a:pt x="367" y="782"/>
                </a:cubicBezTo>
                <a:lnTo>
                  <a:pt x="412" y="782"/>
                </a:lnTo>
                <a:cubicBezTo>
                  <a:pt x="438" y="779"/>
                  <a:pt x="459" y="759"/>
                  <a:pt x="463" y="733"/>
                </a:cubicBezTo>
                <a:lnTo>
                  <a:pt x="463" y="717"/>
                </a:lnTo>
                <a:lnTo>
                  <a:pt x="463" y="691"/>
                </a:lnTo>
                <a:lnTo>
                  <a:pt x="463" y="680"/>
                </a:lnTo>
                <a:lnTo>
                  <a:pt x="463" y="680"/>
                </a:lnTo>
                <a:cubicBezTo>
                  <a:pt x="464" y="671"/>
                  <a:pt x="468" y="662"/>
                  <a:pt x="473" y="655"/>
                </a:cubicBezTo>
                <a:cubicBezTo>
                  <a:pt x="473" y="655"/>
                  <a:pt x="474" y="654"/>
                  <a:pt x="474" y="654"/>
                </a:cubicBezTo>
                <a:cubicBezTo>
                  <a:pt x="475" y="653"/>
                  <a:pt x="475" y="653"/>
                  <a:pt x="476" y="652"/>
                </a:cubicBezTo>
                <a:cubicBezTo>
                  <a:pt x="479" y="649"/>
                  <a:pt x="482" y="646"/>
                  <a:pt x="486" y="644"/>
                </a:cubicBezTo>
                <a:lnTo>
                  <a:pt x="486" y="644"/>
                </a:lnTo>
                <a:cubicBezTo>
                  <a:pt x="487" y="643"/>
                  <a:pt x="488" y="643"/>
                  <a:pt x="489" y="642"/>
                </a:cubicBezTo>
                <a:cubicBezTo>
                  <a:pt x="489" y="642"/>
                  <a:pt x="489" y="642"/>
                  <a:pt x="490" y="642"/>
                </a:cubicBezTo>
                <a:cubicBezTo>
                  <a:pt x="490" y="641"/>
                  <a:pt x="490" y="641"/>
                  <a:pt x="491" y="641"/>
                </a:cubicBezTo>
                <a:cubicBezTo>
                  <a:pt x="492" y="641"/>
                  <a:pt x="493" y="641"/>
                  <a:pt x="493" y="640"/>
                </a:cubicBezTo>
                <a:lnTo>
                  <a:pt x="450" y="597"/>
                </a:lnTo>
                <a:cubicBezTo>
                  <a:pt x="431" y="602"/>
                  <a:pt x="411" y="605"/>
                  <a:pt x="390" y="605"/>
                </a:cubicBezTo>
                <a:cubicBezTo>
                  <a:pt x="272" y="605"/>
                  <a:pt x="176" y="509"/>
                  <a:pt x="176" y="390"/>
                </a:cubicBezTo>
                <a:cubicBezTo>
                  <a:pt x="177" y="272"/>
                  <a:pt x="273" y="176"/>
                  <a:pt x="391" y="177"/>
                </a:cubicBezTo>
                <a:cubicBezTo>
                  <a:pt x="509" y="177"/>
                  <a:pt x="605" y="273"/>
                  <a:pt x="605" y="391"/>
                </a:cubicBezTo>
                <a:cubicBezTo>
                  <a:pt x="605" y="412"/>
                  <a:pt x="602" y="431"/>
                  <a:pt x="596" y="450"/>
                </a:cubicBezTo>
                <a:lnTo>
                  <a:pt x="640" y="493"/>
                </a:lnTo>
                <a:cubicBezTo>
                  <a:pt x="642" y="488"/>
                  <a:pt x="646" y="483"/>
                  <a:pt x="650" y="479"/>
                </a:cubicBezTo>
                <a:cubicBezTo>
                  <a:pt x="655" y="474"/>
                  <a:pt x="660" y="471"/>
                  <a:pt x="666" y="468"/>
                </a:cubicBezTo>
                <a:cubicBezTo>
                  <a:pt x="670" y="467"/>
                  <a:pt x="674" y="465"/>
                  <a:pt x="679" y="465"/>
                </a:cubicBezTo>
                <a:lnTo>
                  <a:pt x="690" y="465"/>
                </a:lnTo>
                <a:lnTo>
                  <a:pt x="716" y="465"/>
                </a:lnTo>
                <a:lnTo>
                  <a:pt x="732" y="465"/>
                </a:lnTo>
                <a:cubicBezTo>
                  <a:pt x="758" y="462"/>
                  <a:pt x="778" y="441"/>
                  <a:pt x="781" y="415"/>
                </a:cubicBezTo>
                <a:lnTo>
                  <a:pt x="781" y="369"/>
                </a:lnTo>
                <a:cubicBezTo>
                  <a:pt x="779" y="343"/>
                  <a:pt x="758" y="322"/>
                  <a:pt x="732" y="319"/>
                </a:cubicBezTo>
                <a:close/>
                <a:moveTo>
                  <a:pt x="653" y="679"/>
                </a:moveTo>
                <a:lnTo>
                  <a:pt x="653" y="679"/>
                </a:lnTo>
                <a:cubicBezTo>
                  <a:pt x="638" y="679"/>
                  <a:pt x="625" y="667"/>
                  <a:pt x="625" y="652"/>
                </a:cubicBezTo>
                <a:cubicBezTo>
                  <a:pt x="625" y="637"/>
                  <a:pt x="638" y="624"/>
                  <a:pt x="653" y="624"/>
                </a:cubicBezTo>
                <a:cubicBezTo>
                  <a:pt x="668" y="624"/>
                  <a:pt x="680" y="637"/>
                  <a:pt x="680" y="652"/>
                </a:cubicBezTo>
                <a:cubicBezTo>
                  <a:pt x="680" y="667"/>
                  <a:pt x="668" y="679"/>
                  <a:pt x="653" y="67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78" name="Freeform 21"/>
          <p:cNvSpPr>
            <a:spLocks noEditPoints="1"/>
          </p:cNvSpPr>
          <p:nvPr/>
        </p:nvSpPr>
        <p:spPr bwMode="auto">
          <a:xfrm>
            <a:off x="5846308" y="2946764"/>
            <a:ext cx="548745" cy="585697"/>
          </a:xfrm>
          <a:custGeom>
            <a:avLst/>
            <a:gdLst>
              <a:gd name="T0" fmla="*/ 231 w 769"/>
              <a:gd name="T1" fmla="*/ 125 h 819"/>
              <a:gd name="T2" fmla="*/ 503 w 769"/>
              <a:gd name="T3" fmla="*/ 91 h 819"/>
              <a:gd name="T4" fmla="*/ 406 w 769"/>
              <a:gd name="T5" fmla="*/ 56 h 819"/>
              <a:gd name="T6" fmla="*/ 294 w 769"/>
              <a:gd name="T7" fmla="*/ 56 h 819"/>
              <a:gd name="T8" fmla="*/ 197 w 769"/>
              <a:gd name="T9" fmla="*/ 91 h 819"/>
              <a:gd name="T10" fmla="*/ 633 w 769"/>
              <a:gd name="T11" fmla="*/ 710 h 819"/>
              <a:gd name="T12" fmla="*/ 643 w 769"/>
              <a:gd name="T13" fmla="*/ 685 h 819"/>
              <a:gd name="T14" fmla="*/ 599 w 769"/>
              <a:gd name="T15" fmla="*/ 532 h 819"/>
              <a:gd name="T16" fmla="*/ 570 w 769"/>
              <a:gd name="T17" fmla="*/ 532 h 819"/>
              <a:gd name="T18" fmla="*/ 570 w 769"/>
              <a:gd name="T19" fmla="*/ 650 h 819"/>
              <a:gd name="T20" fmla="*/ 571 w 769"/>
              <a:gd name="T21" fmla="*/ 653 h 819"/>
              <a:gd name="T22" fmla="*/ 573 w 769"/>
              <a:gd name="T23" fmla="*/ 655 h 819"/>
              <a:gd name="T24" fmla="*/ 574 w 769"/>
              <a:gd name="T25" fmla="*/ 657 h 819"/>
              <a:gd name="T26" fmla="*/ 732 w 769"/>
              <a:gd name="T27" fmla="*/ 541 h 819"/>
              <a:gd name="T28" fmla="*/ 584 w 769"/>
              <a:gd name="T29" fmla="*/ 463 h 819"/>
              <a:gd name="T30" fmla="*/ 551 w 769"/>
              <a:gd name="T31" fmla="*/ 816 h 819"/>
              <a:gd name="T32" fmla="*/ 760 w 769"/>
              <a:gd name="T33" fmla="*/ 675 h 819"/>
              <a:gd name="T34" fmla="*/ 732 w 769"/>
              <a:gd name="T35" fmla="*/ 669 h 819"/>
              <a:gd name="T36" fmla="*/ 585 w 769"/>
              <a:gd name="T37" fmla="*/ 792 h 819"/>
              <a:gd name="T38" fmla="*/ 436 w 769"/>
              <a:gd name="T39" fmla="*/ 613 h 819"/>
              <a:gd name="T40" fmla="*/ 613 w 769"/>
              <a:gd name="T41" fmla="*/ 493 h 819"/>
              <a:gd name="T42" fmla="*/ 732 w 769"/>
              <a:gd name="T43" fmla="*/ 669 h 819"/>
              <a:gd name="T44" fmla="*/ 257 w 769"/>
              <a:gd name="T45" fmla="*/ 668 h 819"/>
              <a:gd name="T46" fmla="*/ 439 w 769"/>
              <a:gd name="T47" fmla="*/ 487 h 819"/>
              <a:gd name="T48" fmla="*/ 477 w 769"/>
              <a:gd name="T49" fmla="*/ 458 h 819"/>
              <a:gd name="T50" fmla="*/ 664 w 769"/>
              <a:gd name="T51" fmla="*/ 278 h 819"/>
              <a:gd name="T52" fmla="*/ 671 w 769"/>
              <a:gd name="T53" fmla="*/ 449 h 819"/>
              <a:gd name="T54" fmla="*/ 700 w 769"/>
              <a:gd name="T55" fmla="*/ 458 h 819"/>
              <a:gd name="T56" fmla="*/ 700 w 769"/>
              <a:gd name="T57" fmla="*/ 189 h 819"/>
              <a:gd name="T58" fmla="*/ 36 w 769"/>
              <a:gd name="T59" fmla="*/ 152 h 819"/>
              <a:gd name="T60" fmla="*/ 0 w 769"/>
              <a:gd name="T61" fmla="*/ 285 h 819"/>
              <a:gd name="T62" fmla="*/ 0 w 769"/>
              <a:gd name="T63" fmla="*/ 487 h 819"/>
              <a:gd name="T64" fmla="*/ 0 w 769"/>
              <a:gd name="T65" fmla="*/ 682 h 819"/>
              <a:gd name="T66" fmla="*/ 387 w 769"/>
              <a:gd name="T67" fmla="*/ 718 h 819"/>
              <a:gd name="T68" fmla="*/ 29 w 769"/>
              <a:gd name="T69" fmla="*/ 285 h 819"/>
              <a:gd name="T70" fmla="*/ 36 w 769"/>
              <a:gd name="T71" fmla="*/ 278 h 819"/>
              <a:gd name="T72" fmla="*/ 229 w 769"/>
              <a:gd name="T73" fmla="*/ 458 h 819"/>
              <a:gd name="T74" fmla="*/ 29 w 769"/>
              <a:gd name="T75" fmla="*/ 285 h 819"/>
              <a:gd name="T76" fmla="*/ 229 w 769"/>
              <a:gd name="T77" fmla="*/ 487 h 819"/>
              <a:gd name="T78" fmla="*/ 36 w 769"/>
              <a:gd name="T79" fmla="*/ 668 h 819"/>
              <a:gd name="T80" fmla="*/ 29 w 769"/>
              <a:gd name="T81" fmla="*/ 487 h 819"/>
              <a:gd name="T82" fmla="*/ 257 w 769"/>
              <a:gd name="T83" fmla="*/ 458 h 819"/>
              <a:gd name="T84" fmla="*/ 257 w 769"/>
              <a:gd name="T85" fmla="*/ 278 h 819"/>
              <a:gd name="T86" fmla="*/ 449 w 769"/>
              <a:gd name="T87" fmla="*/ 458 h 819"/>
              <a:gd name="T88" fmla="*/ 463 w 769"/>
              <a:gd name="T89" fmla="*/ 189 h 819"/>
              <a:gd name="T90" fmla="*/ 488 w 769"/>
              <a:gd name="T91" fmla="*/ 213 h 819"/>
              <a:gd name="T92" fmla="*/ 438 w 769"/>
              <a:gd name="T93" fmla="*/ 213 h 819"/>
              <a:gd name="T94" fmla="*/ 243 w 769"/>
              <a:gd name="T95" fmla="*/ 189 h 819"/>
              <a:gd name="T96" fmla="*/ 268 w 769"/>
              <a:gd name="T97" fmla="*/ 213 h 819"/>
              <a:gd name="T98" fmla="*/ 218 w 769"/>
              <a:gd name="T99" fmla="*/ 213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69" h="819">
                <a:moveTo>
                  <a:pt x="197" y="91"/>
                </a:moveTo>
                <a:cubicBezTo>
                  <a:pt x="197" y="110"/>
                  <a:pt x="212" y="125"/>
                  <a:pt x="231" y="125"/>
                </a:cubicBezTo>
                <a:lnTo>
                  <a:pt x="469" y="125"/>
                </a:lnTo>
                <a:cubicBezTo>
                  <a:pt x="488" y="125"/>
                  <a:pt x="503" y="110"/>
                  <a:pt x="503" y="91"/>
                </a:cubicBezTo>
                <a:cubicBezTo>
                  <a:pt x="503" y="72"/>
                  <a:pt x="488" y="56"/>
                  <a:pt x="469" y="56"/>
                </a:cubicBezTo>
                <a:lnTo>
                  <a:pt x="406" y="56"/>
                </a:lnTo>
                <a:cubicBezTo>
                  <a:pt x="406" y="25"/>
                  <a:pt x="381" y="0"/>
                  <a:pt x="350" y="0"/>
                </a:cubicBezTo>
                <a:cubicBezTo>
                  <a:pt x="319" y="0"/>
                  <a:pt x="294" y="25"/>
                  <a:pt x="294" y="56"/>
                </a:cubicBezTo>
                <a:lnTo>
                  <a:pt x="231" y="56"/>
                </a:lnTo>
                <a:cubicBezTo>
                  <a:pt x="212" y="56"/>
                  <a:pt x="197" y="72"/>
                  <a:pt x="197" y="91"/>
                </a:cubicBezTo>
                <a:close/>
                <a:moveTo>
                  <a:pt x="622" y="706"/>
                </a:moveTo>
                <a:cubicBezTo>
                  <a:pt x="625" y="708"/>
                  <a:pt x="629" y="710"/>
                  <a:pt x="633" y="710"/>
                </a:cubicBezTo>
                <a:cubicBezTo>
                  <a:pt x="636" y="710"/>
                  <a:pt x="640" y="708"/>
                  <a:pt x="643" y="706"/>
                </a:cubicBezTo>
                <a:cubicBezTo>
                  <a:pt x="648" y="700"/>
                  <a:pt x="648" y="691"/>
                  <a:pt x="643" y="685"/>
                </a:cubicBezTo>
                <a:lnTo>
                  <a:pt x="599" y="641"/>
                </a:lnTo>
                <a:lnTo>
                  <a:pt x="599" y="532"/>
                </a:lnTo>
                <a:cubicBezTo>
                  <a:pt x="599" y="524"/>
                  <a:pt x="592" y="518"/>
                  <a:pt x="584" y="518"/>
                </a:cubicBezTo>
                <a:cubicBezTo>
                  <a:pt x="577" y="518"/>
                  <a:pt x="570" y="524"/>
                  <a:pt x="570" y="532"/>
                </a:cubicBezTo>
                <a:lnTo>
                  <a:pt x="570" y="647"/>
                </a:lnTo>
                <a:cubicBezTo>
                  <a:pt x="570" y="648"/>
                  <a:pt x="570" y="649"/>
                  <a:pt x="570" y="650"/>
                </a:cubicBezTo>
                <a:cubicBezTo>
                  <a:pt x="570" y="650"/>
                  <a:pt x="571" y="651"/>
                  <a:pt x="571" y="651"/>
                </a:cubicBezTo>
                <a:cubicBezTo>
                  <a:pt x="571" y="652"/>
                  <a:pt x="571" y="652"/>
                  <a:pt x="571" y="653"/>
                </a:cubicBezTo>
                <a:cubicBezTo>
                  <a:pt x="571" y="653"/>
                  <a:pt x="572" y="654"/>
                  <a:pt x="572" y="654"/>
                </a:cubicBezTo>
                <a:cubicBezTo>
                  <a:pt x="572" y="654"/>
                  <a:pt x="572" y="655"/>
                  <a:pt x="573" y="655"/>
                </a:cubicBezTo>
                <a:cubicBezTo>
                  <a:pt x="573" y="656"/>
                  <a:pt x="574" y="657"/>
                  <a:pt x="574" y="657"/>
                </a:cubicBezTo>
                <a:cubicBezTo>
                  <a:pt x="574" y="657"/>
                  <a:pt x="574" y="657"/>
                  <a:pt x="574" y="657"/>
                </a:cubicBezTo>
                <a:lnTo>
                  <a:pt x="622" y="706"/>
                </a:lnTo>
                <a:close/>
                <a:moveTo>
                  <a:pt x="732" y="541"/>
                </a:moveTo>
                <a:cubicBezTo>
                  <a:pt x="705" y="502"/>
                  <a:pt x="665" y="475"/>
                  <a:pt x="618" y="466"/>
                </a:cubicBezTo>
                <a:cubicBezTo>
                  <a:pt x="607" y="464"/>
                  <a:pt x="596" y="463"/>
                  <a:pt x="584" y="463"/>
                </a:cubicBezTo>
                <a:cubicBezTo>
                  <a:pt x="499" y="463"/>
                  <a:pt x="425" y="524"/>
                  <a:pt x="409" y="608"/>
                </a:cubicBezTo>
                <a:cubicBezTo>
                  <a:pt x="391" y="704"/>
                  <a:pt x="454" y="798"/>
                  <a:pt x="551" y="816"/>
                </a:cubicBezTo>
                <a:cubicBezTo>
                  <a:pt x="562" y="818"/>
                  <a:pt x="573" y="819"/>
                  <a:pt x="585" y="819"/>
                </a:cubicBezTo>
                <a:cubicBezTo>
                  <a:pt x="670" y="819"/>
                  <a:pt x="744" y="759"/>
                  <a:pt x="760" y="675"/>
                </a:cubicBezTo>
                <a:cubicBezTo>
                  <a:pt x="769" y="628"/>
                  <a:pt x="759" y="580"/>
                  <a:pt x="732" y="541"/>
                </a:cubicBezTo>
                <a:close/>
                <a:moveTo>
                  <a:pt x="732" y="669"/>
                </a:moveTo>
                <a:lnTo>
                  <a:pt x="732" y="669"/>
                </a:lnTo>
                <a:cubicBezTo>
                  <a:pt x="719" y="740"/>
                  <a:pt x="657" y="792"/>
                  <a:pt x="585" y="792"/>
                </a:cubicBezTo>
                <a:cubicBezTo>
                  <a:pt x="575" y="792"/>
                  <a:pt x="566" y="791"/>
                  <a:pt x="556" y="789"/>
                </a:cubicBezTo>
                <a:cubicBezTo>
                  <a:pt x="475" y="774"/>
                  <a:pt x="421" y="694"/>
                  <a:pt x="436" y="613"/>
                </a:cubicBezTo>
                <a:cubicBezTo>
                  <a:pt x="450" y="542"/>
                  <a:pt x="512" y="490"/>
                  <a:pt x="584" y="490"/>
                </a:cubicBezTo>
                <a:cubicBezTo>
                  <a:pt x="594" y="490"/>
                  <a:pt x="603" y="491"/>
                  <a:pt x="613" y="493"/>
                </a:cubicBezTo>
                <a:cubicBezTo>
                  <a:pt x="652" y="501"/>
                  <a:pt x="686" y="523"/>
                  <a:pt x="709" y="557"/>
                </a:cubicBezTo>
                <a:cubicBezTo>
                  <a:pt x="732" y="590"/>
                  <a:pt x="740" y="630"/>
                  <a:pt x="732" y="669"/>
                </a:cubicBezTo>
                <a:close/>
                <a:moveTo>
                  <a:pt x="374" y="668"/>
                </a:moveTo>
                <a:lnTo>
                  <a:pt x="257" y="668"/>
                </a:lnTo>
                <a:lnTo>
                  <a:pt x="257" y="487"/>
                </a:lnTo>
                <a:lnTo>
                  <a:pt x="439" y="487"/>
                </a:lnTo>
                <a:cubicBezTo>
                  <a:pt x="451" y="476"/>
                  <a:pt x="464" y="467"/>
                  <a:pt x="478" y="458"/>
                </a:cubicBezTo>
                <a:lnTo>
                  <a:pt x="477" y="458"/>
                </a:lnTo>
                <a:lnTo>
                  <a:pt x="477" y="278"/>
                </a:lnTo>
                <a:lnTo>
                  <a:pt x="664" y="278"/>
                </a:lnTo>
                <a:cubicBezTo>
                  <a:pt x="668" y="278"/>
                  <a:pt x="671" y="281"/>
                  <a:pt x="671" y="285"/>
                </a:cubicBezTo>
                <a:lnTo>
                  <a:pt x="671" y="449"/>
                </a:lnTo>
                <a:cubicBezTo>
                  <a:pt x="681" y="453"/>
                  <a:pt x="691" y="458"/>
                  <a:pt x="700" y="464"/>
                </a:cubicBezTo>
                <a:lnTo>
                  <a:pt x="700" y="458"/>
                </a:lnTo>
                <a:lnTo>
                  <a:pt x="700" y="285"/>
                </a:lnTo>
                <a:lnTo>
                  <a:pt x="700" y="189"/>
                </a:lnTo>
                <a:cubicBezTo>
                  <a:pt x="700" y="169"/>
                  <a:pt x="684" y="152"/>
                  <a:pt x="664" y="152"/>
                </a:cubicBezTo>
                <a:lnTo>
                  <a:pt x="36" y="152"/>
                </a:lnTo>
                <a:cubicBezTo>
                  <a:pt x="16" y="152"/>
                  <a:pt x="0" y="169"/>
                  <a:pt x="0" y="189"/>
                </a:cubicBezTo>
                <a:lnTo>
                  <a:pt x="0" y="285"/>
                </a:lnTo>
                <a:lnTo>
                  <a:pt x="0" y="458"/>
                </a:lnTo>
                <a:lnTo>
                  <a:pt x="0" y="487"/>
                </a:lnTo>
                <a:lnTo>
                  <a:pt x="0" y="660"/>
                </a:lnTo>
                <a:lnTo>
                  <a:pt x="0" y="682"/>
                </a:lnTo>
                <a:cubicBezTo>
                  <a:pt x="0" y="702"/>
                  <a:pt x="16" y="718"/>
                  <a:pt x="36" y="718"/>
                </a:cubicBezTo>
                <a:lnTo>
                  <a:pt x="387" y="718"/>
                </a:lnTo>
                <a:cubicBezTo>
                  <a:pt x="381" y="702"/>
                  <a:pt x="377" y="685"/>
                  <a:pt x="374" y="668"/>
                </a:cubicBezTo>
                <a:close/>
                <a:moveTo>
                  <a:pt x="29" y="285"/>
                </a:moveTo>
                <a:lnTo>
                  <a:pt x="29" y="285"/>
                </a:lnTo>
                <a:cubicBezTo>
                  <a:pt x="29" y="281"/>
                  <a:pt x="32" y="278"/>
                  <a:pt x="36" y="278"/>
                </a:cubicBezTo>
                <a:lnTo>
                  <a:pt x="229" y="278"/>
                </a:lnTo>
                <a:lnTo>
                  <a:pt x="229" y="458"/>
                </a:lnTo>
                <a:lnTo>
                  <a:pt x="29" y="458"/>
                </a:lnTo>
                <a:lnTo>
                  <a:pt x="29" y="285"/>
                </a:lnTo>
                <a:close/>
                <a:moveTo>
                  <a:pt x="229" y="487"/>
                </a:moveTo>
                <a:lnTo>
                  <a:pt x="229" y="487"/>
                </a:lnTo>
                <a:lnTo>
                  <a:pt x="229" y="668"/>
                </a:lnTo>
                <a:lnTo>
                  <a:pt x="36" y="668"/>
                </a:lnTo>
                <a:cubicBezTo>
                  <a:pt x="32" y="668"/>
                  <a:pt x="29" y="664"/>
                  <a:pt x="29" y="660"/>
                </a:cubicBezTo>
                <a:lnTo>
                  <a:pt x="29" y="487"/>
                </a:lnTo>
                <a:lnTo>
                  <a:pt x="229" y="487"/>
                </a:lnTo>
                <a:close/>
                <a:moveTo>
                  <a:pt x="257" y="458"/>
                </a:moveTo>
                <a:lnTo>
                  <a:pt x="257" y="458"/>
                </a:lnTo>
                <a:lnTo>
                  <a:pt x="257" y="278"/>
                </a:lnTo>
                <a:lnTo>
                  <a:pt x="449" y="278"/>
                </a:lnTo>
                <a:lnTo>
                  <a:pt x="449" y="458"/>
                </a:lnTo>
                <a:lnTo>
                  <a:pt x="257" y="458"/>
                </a:lnTo>
                <a:close/>
                <a:moveTo>
                  <a:pt x="463" y="189"/>
                </a:moveTo>
                <a:lnTo>
                  <a:pt x="463" y="189"/>
                </a:lnTo>
                <a:cubicBezTo>
                  <a:pt x="477" y="189"/>
                  <a:pt x="488" y="200"/>
                  <a:pt x="488" y="213"/>
                </a:cubicBezTo>
                <a:cubicBezTo>
                  <a:pt x="488" y="227"/>
                  <a:pt x="477" y="238"/>
                  <a:pt x="463" y="238"/>
                </a:cubicBezTo>
                <a:cubicBezTo>
                  <a:pt x="449" y="238"/>
                  <a:pt x="438" y="227"/>
                  <a:pt x="438" y="213"/>
                </a:cubicBezTo>
                <a:cubicBezTo>
                  <a:pt x="438" y="200"/>
                  <a:pt x="449" y="189"/>
                  <a:pt x="463" y="189"/>
                </a:cubicBezTo>
                <a:close/>
                <a:moveTo>
                  <a:pt x="243" y="189"/>
                </a:moveTo>
                <a:lnTo>
                  <a:pt x="243" y="189"/>
                </a:lnTo>
                <a:cubicBezTo>
                  <a:pt x="257" y="189"/>
                  <a:pt x="268" y="200"/>
                  <a:pt x="268" y="213"/>
                </a:cubicBezTo>
                <a:cubicBezTo>
                  <a:pt x="268" y="227"/>
                  <a:pt x="257" y="238"/>
                  <a:pt x="243" y="238"/>
                </a:cubicBezTo>
                <a:cubicBezTo>
                  <a:pt x="230" y="238"/>
                  <a:pt x="218" y="227"/>
                  <a:pt x="218" y="213"/>
                </a:cubicBezTo>
                <a:cubicBezTo>
                  <a:pt x="218" y="200"/>
                  <a:pt x="230" y="189"/>
                  <a:pt x="243" y="18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79" name="Freeform 22"/>
          <p:cNvSpPr>
            <a:spLocks noEditPoints="1"/>
          </p:cNvSpPr>
          <p:nvPr/>
        </p:nvSpPr>
        <p:spPr bwMode="auto">
          <a:xfrm>
            <a:off x="6890215" y="2917202"/>
            <a:ext cx="428648" cy="561677"/>
          </a:xfrm>
          <a:custGeom>
            <a:avLst/>
            <a:gdLst>
              <a:gd name="T0" fmla="*/ 404 w 603"/>
              <a:gd name="T1" fmla="*/ 194 h 785"/>
              <a:gd name="T2" fmla="*/ 476 w 603"/>
              <a:gd name="T3" fmla="*/ 205 h 785"/>
              <a:gd name="T4" fmla="*/ 465 w 603"/>
              <a:gd name="T5" fmla="*/ 243 h 785"/>
              <a:gd name="T6" fmla="*/ 465 w 603"/>
              <a:gd name="T7" fmla="*/ 267 h 785"/>
              <a:gd name="T8" fmla="*/ 476 w 603"/>
              <a:gd name="T9" fmla="*/ 304 h 785"/>
              <a:gd name="T10" fmla="*/ 404 w 603"/>
              <a:gd name="T11" fmla="*/ 315 h 785"/>
              <a:gd name="T12" fmla="*/ 485 w 603"/>
              <a:gd name="T13" fmla="*/ 337 h 785"/>
              <a:gd name="T14" fmla="*/ 497 w 603"/>
              <a:gd name="T15" fmla="*/ 254 h 785"/>
              <a:gd name="T16" fmla="*/ 499 w 603"/>
              <a:gd name="T17" fmla="*/ 188 h 785"/>
              <a:gd name="T18" fmla="*/ 206 w 603"/>
              <a:gd name="T19" fmla="*/ 170 h 785"/>
              <a:gd name="T20" fmla="*/ 195 w 603"/>
              <a:gd name="T21" fmla="*/ 194 h 785"/>
              <a:gd name="T22" fmla="*/ 230 w 603"/>
              <a:gd name="T23" fmla="*/ 339 h 785"/>
              <a:gd name="T24" fmla="*/ 206 w 603"/>
              <a:gd name="T25" fmla="*/ 170 h 785"/>
              <a:gd name="T26" fmla="*/ 281 w 603"/>
              <a:gd name="T27" fmla="*/ 170 h 785"/>
              <a:gd name="T28" fmla="*/ 334 w 603"/>
              <a:gd name="T29" fmla="*/ 195 h 785"/>
              <a:gd name="T30" fmla="*/ 341 w 603"/>
              <a:gd name="T31" fmla="*/ 236 h 785"/>
              <a:gd name="T32" fmla="*/ 287 w 603"/>
              <a:gd name="T33" fmla="*/ 243 h 785"/>
              <a:gd name="T34" fmla="*/ 365 w 603"/>
              <a:gd name="T35" fmla="*/ 339 h 785"/>
              <a:gd name="T36" fmla="*/ 293 w 603"/>
              <a:gd name="T37" fmla="*/ 277 h 785"/>
              <a:gd name="T38" fmla="*/ 343 w 603"/>
              <a:gd name="T39" fmla="*/ 267 h 785"/>
              <a:gd name="T40" fmla="*/ 365 w 603"/>
              <a:gd name="T41" fmla="*/ 193 h 785"/>
              <a:gd name="T42" fmla="*/ 537 w 603"/>
              <a:gd name="T43" fmla="*/ 0 h 785"/>
              <a:gd name="T44" fmla="*/ 0 w 603"/>
              <a:gd name="T45" fmla="*/ 67 h 785"/>
              <a:gd name="T46" fmla="*/ 537 w 603"/>
              <a:gd name="T47" fmla="*/ 785 h 785"/>
              <a:gd name="T48" fmla="*/ 537 w 603"/>
              <a:gd name="T49" fmla="*/ 0 h 785"/>
              <a:gd name="T50" fmla="*/ 62 w 603"/>
              <a:gd name="T51" fmla="*/ 695 h 785"/>
              <a:gd name="T52" fmla="*/ 112 w 603"/>
              <a:gd name="T53" fmla="*/ 745 h 785"/>
              <a:gd name="T54" fmla="*/ 62 w 603"/>
              <a:gd name="T55" fmla="*/ 579 h 785"/>
              <a:gd name="T56" fmla="*/ 112 w 603"/>
              <a:gd name="T57" fmla="*/ 629 h 785"/>
              <a:gd name="T58" fmla="*/ 62 w 603"/>
              <a:gd name="T59" fmla="*/ 463 h 785"/>
              <a:gd name="T60" fmla="*/ 112 w 603"/>
              <a:gd name="T61" fmla="*/ 513 h 785"/>
              <a:gd name="T62" fmla="*/ 185 w 603"/>
              <a:gd name="T63" fmla="*/ 695 h 785"/>
              <a:gd name="T64" fmla="*/ 236 w 603"/>
              <a:gd name="T65" fmla="*/ 745 h 785"/>
              <a:gd name="T66" fmla="*/ 185 w 603"/>
              <a:gd name="T67" fmla="*/ 579 h 785"/>
              <a:gd name="T68" fmla="*/ 236 w 603"/>
              <a:gd name="T69" fmla="*/ 629 h 785"/>
              <a:gd name="T70" fmla="*/ 185 w 603"/>
              <a:gd name="T71" fmla="*/ 463 h 785"/>
              <a:gd name="T72" fmla="*/ 236 w 603"/>
              <a:gd name="T73" fmla="*/ 513 h 785"/>
              <a:gd name="T74" fmla="*/ 309 w 603"/>
              <a:gd name="T75" fmla="*/ 695 h 785"/>
              <a:gd name="T76" fmla="*/ 359 w 603"/>
              <a:gd name="T77" fmla="*/ 745 h 785"/>
              <a:gd name="T78" fmla="*/ 309 w 603"/>
              <a:gd name="T79" fmla="*/ 579 h 785"/>
              <a:gd name="T80" fmla="*/ 359 w 603"/>
              <a:gd name="T81" fmla="*/ 629 h 785"/>
              <a:gd name="T82" fmla="*/ 309 w 603"/>
              <a:gd name="T83" fmla="*/ 463 h 785"/>
              <a:gd name="T84" fmla="*/ 359 w 603"/>
              <a:gd name="T85" fmla="*/ 513 h 785"/>
              <a:gd name="T86" fmla="*/ 483 w 603"/>
              <a:gd name="T87" fmla="*/ 745 h 785"/>
              <a:gd name="T88" fmla="*/ 483 w 603"/>
              <a:gd name="T89" fmla="*/ 530 h 785"/>
              <a:gd name="T90" fmla="*/ 483 w 603"/>
              <a:gd name="T91" fmla="*/ 513 h 785"/>
              <a:gd name="T92" fmla="*/ 483 w 603"/>
              <a:gd name="T93" fmla="*/ 413 h 785"/>
              <a:gd name="T94" fmla="*/ 542 w 603"/>
              <a:gd name="T95" fmla="*/ 324 h 785"/>
              <a:gd name="T96" fmla="*/ 112 w 603"/>
              <a:gd name="T97" fmla="*/ 371 h 785"/>
              <a:gd name="T98" fmla="*/ 112 w 603"/>
              <a:gd name="T99" fmla="*/ 76 h 785"/>
              <a:gd name="T100" fmla="*/ 542 w 603"/>
              <a:gd name="T101" fmla="*/ 324 h 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03" h="785">
                <a:moveTo>
                  <a:pt x="476" y="170"/>
                </a:moveTo>
                <a:lnTo>
                  <a:pt x="404" y="170"/>
                </a:lnTo>
                <a:lnTo>
                  <a:pt x="404" y="194"/>
                </a:lnTo>
                <a:lnTo>
                  <a:pt x="465" y="194"/>
                </a:lnTo>
                <a:cubicBezTo>
                  <a:pt x="466" y="194"/>
                  <a:pt x="468" y="194"/>
                  <a:pt x="469" y="195"/>
                </a:cubicBezTo>
                <a:cubicBezTo>
                  <a:pt x="474" y="196"/>
                  <a:pt x="476" y="200"/>
                  <a:pt x="476" y="205"/>
                </a:cubicBezTo>
                <a:lnTo>
                  <a:pt x="476" y="232"/>
                </a:lnTo>
                <a:cubicBezTo>
                  <a:pt x="476" y="233"/>
                  <a:pt x="476" y="234"/>
                  <a:pt x="476" y="236"/>
                </a:cubicBezTo>
                <a:cubicBezTo>
                  <a:pt x="474" y="240"/>
                  <a:pt x="470" y="243"/>
                  <a:pt x="465" y="243"/>
                </a:cubicBezTo>
                <a:lnTo>
                  <a:pt x="404" y="243"/>
                </a:lnTo>
                <a:lnTo>
                  <a:pt x="404" y="267"/>
                </a:lnTo>
                <a:lnTo>
                  <a:pt x="465" y="267"/>
                </a:lnTo>
                <a:cubicBezTo>
                  <a:pt x="466" y="267"/>
                  <a:pt x="468" y="267"/>
                  <a:pt x="469" y="267"/>
                </a:cubicBezTo>
                <a:cubicBezTo>
                  <a:pt x="474" y="269"/>
                  <a:pt x="476" y="272"/>
                  <a:pt x="476" y="277"/>
                </a:cubicBezTo>
                <a:lnTo>
                  <a:pt x="476" y="304"/>
                </a:lnTo>
                <a:cubicBezTo>
                  <a:pt x="476" y="305"/>
                  <a:pt x="476" y="307"/>
                  <a:pt x="476" y="308"/>
                </a:cubicBezTo>
                <a:cubicBezTo>
                  <a:pt x="474" y="313"/>
                  <a:pt x="470" y="315"/>
                  <a:pt x="465" y="315"/>
                </a:cubicBezTo>
                <a:lnTo>
                  <a:pt x="404" y="315"/>
                </a:lnTo>
                <a:lnTo>
                  <a:pt x="404" y="339"/>
                </a:lnTo>
                <a:lnTo>
                  <a:pt x="476" y="339"/>
                </a:lnTo>
                <a:cubicBezTo>
                  <a:pt x="479" y="339"/>
                  <a:pt x="482" y="338"/>
                  <a:pt x="485" y="337"/>
                </a:cubicBezTo>
                <a:cubicBezTo>
                  <a:pt x="495" y="333"/>
                  <a:pt x="500" y="325"/>
                  <a:pt x="500" y="316"/>
                </a:cubicBezTo>
                <a:lnTo>
                  <a:pt x="500" y="266"/>
                </a:lnTo>
                <a:cubicBezTo>
                  <a:pt x="500" y="262"/>
                  <a:pt x="499" y="258"/>
                  <a:pt x="497" y="254"/>
                </a:cubicBezTo>
                <a:cubicBezTo>
                  <a:pt x="499" y="251"/>
                  <a:pt x="500" y="247"/>
                  <a:pt x="500" y="243"/>
                </a:cubicBezTo>
                <a:lnTo>
                  <a:pt x="500" y="193"/>
                </a:lnTo>
                <a:cubicBezTo>
                  <a:pt x="500" y="191"/>
                  <a:pt x="500" y="189"/>
                  <a:pt x="499" y="188"/>
                </a:cubicBezTo>
                <a:cubicBezTo>
                  <a:pt x="495" y="176"/>
                  <a:pt x="487" y="170"/>
                  <a:pt x="476" y="170"/>
                </a:cubicBezTo>
                <a:close/>
                <a:moveTo>
                  <a:pt x="206" y="170"/>
                </a:moveTo>
                <a:lnTo>
                  <a:pt x="206" y="170"/>
                </a:lnTo>
                <a:lnTo>
                  <a:pt x="181" y="170"/>
                </a:lnTo>
                <a:lnTo>
                  <a:pt x="181" y="194"/>
                </a:lnTo>
                <a:lnTo>
                  <a:pt x="195" y="194"/>
                </a:lnTo>
                <a:cubicBezTo>
                  <a:pt x="201" y="195"/>
                  <a:pt x="205" y="198"/>
                  <a:pt x="205" y="203"/>
                </a:cubicBezTo>
                <a:lnTo>
                  <a:pt x="205" y="339"/>
                </a:lnTo>
                <a:lnTo>
                  <a:pt x="230" y="339"/>
                </a:lnTo>
                <a:lnTo>
                  <a:pt x="230" y="193"/>
                </a:lnTo>
                <a:cubicBezTo>
                  <a:pt x="230" y="191"/>
                  <a:pt x="230" y="189"/>
                  <a:pt x="229" y="188"/>
                </a:cubicBezTo>
                <a:cubicBezTo>
                  <a:pt x="225" y="176"/>
                  <a:pt x="217" y="170"/>
                  <a:pt x="206" y="170"/>
                </a:cubicBezTo>
                <a:close/>
                <a:moveTo>
                  <a:pt x="343" y="170"/>
                </a:moveTo>
                <a:lnTo>
                  <a:pt x="343" y="170"/>
                </a:lnTo>
                <a:lnTo>
                  <a:pt x="281" y="170"/>
                </a:lnTo>
                <a:lnTo>
                  <a:pt x="281" y="194"/>
                </a:lnTo>
                <a:lnTo>
                  <a:pt x="331" y="194"/>
                </a:lnTo>
                <a:cubicBezTo>
                  <a:pt x="332" y="194"/>
                  <a:pt x="333" y="194"/>
                  <a:pt x="334" y="195"/>
                </a:cubicBezTo>
                <a:cubicBezTo>
                  <a:pt x="339" y="197"/>
                  <a:pt x="341" y="200"/>
                  <a:pt x="341" y="205"/>
                </a:cubicBezTo>
                <a:lnTo>
                  <a:pt x="341" y="232"/>
                </a:lnTo>
                <a:cubicBezTo>
                  <a:pt x="341" y="233"/>
                  <a:pt x="341" y="234"/>
                  <a:pt x="341" y="236"/>
                </a:cubicBezTo>
                <a:cubicBezTo>
                  <a:pt x="339" y="240"/>
                  <a:pt x="336" y="243"/>
                  <a:pt x="331" y="243"/>
                </a:cubicBezTo>
                <a:lnTo>
                  <a:pt x="291" y="243"/>
                </a:lnTo>
                <a:cubicBezTo>
                  <a:pt x="290" y="243"/>
                  <a:pt x="289" y="243"/>
                  <a:pt x="287" y="243"/>
                </a:cubicBezTo>
                <a:cubicBezTo>
                  <a:pt x="275" y="247"/>
                  <a:pt x="269" y="254"/>
                  <a:pt x="269" y="265"/>
                </a:cubicBezTo>
                <a:lnTo>
                  <a:pt x="269" y="339"/>
                </a:lnTo>
                <a:lnTo>
                  <a:pt x="365" y="339"/>
                </a:lnTo>
                <a:lnTo>
                  <a:pt x="365" y="315"/>
                </a:lnTo>
                <a:lnTo>
                  <a:pt x="293" y="315"/>
                </a:lnTo>
                <a:lnTo>
                  <a:pt x="293" y="277"/>
                </a:lnTo>
                <a:cubicBezTo>
                  <a:pt x="293" y="276"/>
                  <a:pt x="293" y="275"/>
                  <a:pt x="293" y="274"/>
                </a:cubicBezTo>
                <a:cubicBezTo>
                  <a:pt x="295" y="269"/>
                  <a:pt x="299" y="267"/>
                  <a:pt x="304" y="267"/>
                </a:cubicBezTo>
                <a:lnTo>
                  <a:pt x="343" y="267"/>
                </a:lnTo>
                <a:cubicBezTo>
                  <a:pt x="344" y="267"/>
                  <a:pt x="346" y="266"/>
                  <a:pt x="347" y="266"/>
                </a:cubicBezTo>
                <a:cubicBezTo>
                  <a:pt x="359" y="262"/>
                  <a:pt x="365" y="255"/>
                  <a:pt x="365" y="244"/>
                </a:cubicBezTo>
                <a:lnTo>
                  <a:pt x="365" y="193"/>
                </a:lnTo>
                <a:lnTo>
                  <a:pt x="365" y="188"/>
                </a:lnTo>
                <a:cubicBezTo>
                  <a:pt x="361" y="176"/>
                  <a:pt x="353" y="170"/>
                  <a:pt x="343" y="170"/>
                </a:cubicBezTo>
                <a:close/>
                <a:moveTo>
                  <a:pt x="537" y="0"/>
                </a:moveTo>
                <a:lnTo>
                  <a:pt x="537" y="0"/>
                </a:lnTo>
                <a:lnTo>
                  <a:pt x="67" y="0"/>
                </a:lnTo>
                <a:cubicBezTo>
                  <a:pt x="30" y="0"/>
                  <a:pt x="0" y="30"/>
                  <a:pt x="0" y="67"/>
                </a:cubicBezTo>
                <a:lnTo>
                  <a:pt x="0" y="718"/>
                </a:lnTo>
                <a:cubicBezTo>
                  <a:pt x="0" y="755"/>
                  <a:pt x="30" y="785"/>
                  <a:pt x="67" y="785"/>
                </a:cubicBezTo>
                <a:lnTo>
                  <a:pt x="537" y="785"/>
                </a:lnTo>
                <a:cubicBezTo>
                  <a:pt x="573" y="785"/>
                  <a:pt x="603" y="755"/>
                  <a:pt x="603" y="718"/>
                </a:cubicBezTo>
                <a:lnTo>
                  <a:pt x="603" y="67"/>
                </a:lnTo>
                <a:cubicBezTo>
                  <a:pt x="603" y="30"/>
                  <a:pt x="573" y="0"/>
                  <a:pt x="537" y="0"/>
                </a:cubicBezTo>
                <a:close/>
                <a:moveTo>
                  <a:pt x="112" y="745"/>
                </a:moveTo>
                <a:lnTo>
                  <a:pt x="112" y="745"/>
                </a:lnTo>
                <a:cubicBezTo>
                  <a:pt x="85" y="745"/>
                  <a:pt x="62" y="722"/>
                  <a:pt x="62" y="695"/>
                </a:cubicBezTo>
                <a:cubicBezTo>
                  <a:pt x="62" y="667"/>
                  <a:pt x="85" y="644"/>
                  <a:pt x="112" y="644"/>
                </a:cubicBezTo>
                <a:cubicBezTo>
                  <a:pt x="140" y="644"/>
                  <a:pt x="163" y="667"/>
                  <a:pt x="163" y="695"/>
                </a:cubicBezTo>
                <a:cubicBezTo>
                  <a:pt x="163" y="722"/>
                  <a:pt x="140" y="745"/>
                  <a:pt x="112" y="745"/>
                </a:cubicBezTo>
                <a:close/>
                <a:moveTo>
                  <a:pt x="112" y="629"/>
                </a:moveTo>
                <a:lnTo>
                  <a:pt x="112" y="629"/>
                </a:lnTo>
                <a:cubicBezTo>
                  <a:pt x="85" y="629"/>
                  <a:pt x="62" y="607"/>
                  <a:pt x="62" y="579"/>
                </a:cubicBezTo>
                <a:cubicBezTo>
                  <a:pt x="62" y="551"/>
                  <a:pt x="85" y="528"/>
                  <a:pt x="112" y="528"/>
                </a:cubicBezTo>
                <a:cubicBezTo>
                  <a:pt x="140" y="528"/>
                  <a:pt x="163" y="551"/>
                  <a:pt x="163" y="579"/>
                </a:cubicBezTo>
                <a:cubicBezTo>
                  <a:pt x="163" y="607"/>
                  <a:pt x="140" y="629"/>
                  <a:pt x="112" y="629"/>
                </a:cubicBezTo>
                <a:close/>
                <a:moveTo>
                  <a:pt x="112" y="513"/>
                </a:moveTo>
                <a:lnTo>
                  <a:pt x="112" y="513"/>
                </a:lnTo>
                <a:cubicBezTo>
                  <a:pt x="85" y="513"/>
                  <a:pt x="62" y="491"/>
                  <a:pt x="62" y="463"/>
                </a:cubicBezTo>
                <a:cubicBezTo>
                  <a:pt x="62" y="435"/>
                  <a:pt x="85" y="413"/>
                  <a:pt x="112" y="413"/>
                </a:cubicBezTo>
                <a:cubicBezTo>
                  <a:pt x="140" y="413"/>
                  <a:pt x="163" y="435"/>
                  <a:pt x="163" y="463"/>
                </a:cubicBezTo>
                <a:cubicBezTo>
                  <a:pt x="163" y="491"/>
                  <a:pt x="140" y="513"/>
                  <a:pt x="112" y="513"/>
                </a:cubicBezTo>
                <a:close/>
                <a:moveTo>
                  <a:pt x="236" y="745"/>
                </a:moveTo>
                <a:lnTo>
                  <a:pt x="236" y="745"/>
                </a:lnTo>
                <a:cubicBezTo>
                  <a:pt x="208" y="745"/>
                  <a:pt x="185" y="722"/>
                  <a:pt x="185" y="695"/>
                </a:cubicBezTo>
                <a:cubicBezTo>
                  <a:pt x="185" y="667"/>
                  <a:pt x="208" y="644"/>
                  <a:pt x="236" y="644"/>
                </a:cubicBezTo>
                <a:cubicBezTo>
                  <a:pt x="264" y="644"/>
                  <a:pt x="286" y="667"/>
                  <a:pt x="286" y="695"/>
                </a:cubicBezTo>
                <a:cubicBezTo>
                  <a:pt x="286" y="722"/>
                  <a:pt x="264" y="745"/>
                  <a:pt x="236" y="745"/>
                </a:cubicBezTo>
                <a:close/>
                <a:moveTo>
                  <a:pt x="236" y="629"/>
                </a:moveTo>
                <a:lnTo>
                  <a:pt x="236" y="629"/>
                </a:lnTo>
                <a:cubicBezTo>
                  <a:pt x="208" y="629"/>
                  <a:pt x="185" y="607"/>
                  <a:pt x="185" y="579"/>
                </a:cubicBezTo>
                <a:cubicBezTo>
                  <a:pt x="185" y="551"/>
                  <a:pt x="208" y="528"/>
                  <a:pt x="236" y="528"/>
                </a:cubicBezTo>
                <a:cubicBezTo>
                  <a:pt x="264" y="528"/>
                  <a:pt x="286" y="551"/>
                  <a:pt x="286" y="579"/>
                </a:cubicBezTo>
                <a:cubicBezTo>
                  <a:pt x="286" y="607"/>
                  <a:pt x="264" y="629"/>
                  <a:pt x="236" y="629"/>
                </a:cubicBezTo>
                <a:close/>
                <a:moveTo>
                  <a:pt x="236" y="513"/>
                </a:moveTo>
                <a:lnTo>
                  <a:pt x="236" y="513"/>
                </a:lnTo>
                <a:cubicBezTo>
                  <a:pt x="208" y="513"/>
                  <a:pt x="185" y="491"/>
                  <a:pt x="185" y="463"/>
                </a:cubicBezTo>
                <a:cubicBezTo>
                  <a:pt x="185" y="435"/>
                  <a:pt x="208" y="413"/>
                  <a:pt x="236" y="413"/>
                </a:cubicBezTo>
                <a:cubicBezTo>
                  <a:pt x="264" y="413"/>
                  <a:pt x="286" y="435"/>
                  <a:pt x="286" y="463"/>
                </a:cubicBezTo>
                <a:cubicBezTo>
                  <a:pt x="286" y="491"/>
                  <a:pt x="264" y="513"/>
                  <a:pt x="236" y="513"/>
                </a:cubicBezTo>
                <a:close/>
                <a:moveTo>
                  <a:pt x="359" y="745"/>
                </a:moveTo>
                <a:lnTo>
                  <a:pt x="359" y="745"/>
                </a:lnTo>
                <a:cubicBezTo>
                  <a:pt x="331" y="745"/>
                  <a:pt x="309" y="722"/>
                  <a:pt x="309" y="695"/>
                </a:cubicBezTo>
                <a:cubicBezTo>
                  <a:pt x="309" y="667"/>
                  <a:pt x="331" y="644"/>
                  <a:pt x="359" y="644"/>
                </a:cubicBezTo>
                <a:cubicBezTo>
                  <a:pt x="387" y="644"/>
                  <a:pt x="410" y="667"/>
                  <a:pt x="410" y="695"/>
                </a:cubicBezTo>
                <a:cubicBezTo>
                  <a:pt x="410" y="722"/>
                  <a:pt x="387" y="745"/>
                  <a:pt x="359" y="745"/>
                </a:cubicBezTo>
                <a:close/>
                <a:moveTo>
                  <a:pt x="359" y="629"/>
                </a:moveTo>
                <a:lnTo>
                  <a:pt x="359" y="629"/>
                </a:lnTo>
                <a:cubicBezTo>
                  <a:pt x="331" y="629"/>
                  <a:pt x="309" y="607"/>
                  <a:pt x="309" y="579"/>
                </a:cubicBezTo>
                <a:cubicBezTo>
                  <a:pt x="309" y="551"/>
                  <a:pt x="331" y="528"/>
                  <a:pt x="359" y="528"/>
                </a:cubicBezTo>
                <a:cubicBezTo>
                  <a:pt x="387" y="528"/>
                  <a:pt x="410" y="551"/>
                  <a:pt x="410" y="579"/>
                </a:cubicBezTo>
                <a:cubicBezTo>
                  <a:pt x="410" y="607"/>
                  <a:pt x="387" y="629"/>
                  <a:pt x="359" y="629"/>
                </a:cubicBezTo>
                <a:close/>
                <a:moveTo>
                  <a:pt x="359" y="513"/>
                </a:moveTo>
                <a:lnTo>
                  <a:pt x="359" y="513"/>
                </a:lnTo>
                <a:cubicBezTo>
                  <a:pt x="331" y="513"/>
                  <a:pt x="309" y="491"/>
                  <a:pt x="309" y="463"/>
                </a:cubicBezTo>
                <a:cubicBezTo>
                  <a:pt x="309" y="435"/>
                  <a:pt x="331" y="413"/>
                  <a:pt x="359" y="413"/>
                </a:cubicBezTo>
                <a:cubicBezTo>
                  <a:pt x="387" y="413"/>
                  <a:pt x="410" y="435"/>
                  <a:pt x="410" y="463"/>
                </a:cubicBezTo>
                <a:cubicBezTo>
                  <a:pt x="410" y="491"/>
                  <a:pt x="387" y="513"/>
                  <a:pt x="359" y="513"/>
                </a:cubicBezTo>
                <a:close/>
                <a:moveTo>
                  <a:pt x="528" y="698"/>
                </a:moveTo>
                <a:lnTo>
                  <a:pt x="528" y="698"/>
                </a:lnTo>
                <a:cubicBezTo>
                  <a:pt x="528" y="724"/>
                  <a:pt x="508" y="745"/>
                  <a:pt x="483" y="745"/>
                </a:cubicBezTo>
                <a:cubicBezTo>
                  <a:pt x="459" y="745"/>
                  <a:pt x="439" y="724"/>
                  <a:pt x="439" y="698"/>
                </a:cubicBezTo>
                <a:lnTo>
                  <a:pt x="439" y="576"/>
                </a:lnTo>
                <a:cubicBezTo>
                  <a:pt x="439" y="551"/>
                  <a:pt x="459" y="530"/>
                  <a:pt x="483" y="530"/>
                </a:cubicBezTo>
                <a:cubicBezTo>
                  <a:pt x="508" y="530"/>
                  <a:pt x="528" y="551"/>
                  <a:pt x="528" y="576"/>
                </a:cubicBezTo>
                <a:lnTo>
                  <a:pt x="528" y="698"/>
                </a:lnTo>
                <a:close/>
                <a:moveTo>
                  <a:pt x="483" y="513"/>
                </a:moveTo>
                <a:lnTo>
                  <a:pt x="483" y="513"/>
                </a:lnTo>
                <a:cubicBezTo>
                  <a:pt x="455" y="513"/>
                  <a:pt x="432" y="491"/>
                  <a:pt x="432" y="463"/>
                </a:cubicBezTo>
                <a:cubicBezTo>
                  <a:pt x="432" y="435"/>
                  <a:pt x="455" y="413"/>
                  <a:pt x="483" y="413"/>
                </a:cubicBezTo>
                <a:cubicBezTo>
                  <a:pt x="510" y="413"/>
                  <a:pt x="533" y="435"/>
                  <a:pt x="533" y="463"/>
                </a:cubicBezTo>
                <a:cubicBezTo>
                  <a:pt x="533" y="491"/>
                  <a:pt x="510" y="513"/>
                  <a:pt x="483" y="513"/>
                </a:cubicBezTo>
                <a:close/>
                <a:moveTo>
                  <a:pt x="542" y="324"/>
                </a:moveTo>
                <a:lnTo>
                  <a:pt x="542" y="324"/>
                </a:lnTo>
                <a:cubicBezTo>
                  <a:pt x="542" y="350"/>
                  <a:pt x="521" y="371"/>
                  <a:pt x="495" y="371"/>
                </a:cubicBezTo>
                <a:lnTo>
                  <a:pt x="112" y="371"/>
                </a:lnTo>
                <a:cubicBezTo>
                  <a:pt x="86" y="371"/>
                  <a:pt x="65" y="350"/>
                  <a:pt x="65" y="324"/>
                </a:cubicBezTo>
                <a:lnTo>
                  <a:pt x="65" y="122"/>
                </a:lnTo>
                <a:cubicBezTo>
                  <a:pt x="65" y="97"/>
                  <a:pt x="86" y="76"/>
                  <a:pt x="112" y="76"/>
                </a:cubicBezTo>
                <a:lnTo>
                  <a:pt x="495" y="76"/>
                </a:lnTo>
                <a:cubicBezTo>
                  <a:pt x="521" y="76"/>
                  <a:pt x="542" y="97"/>
                  <a:pt x="542" y="122"/>
                </a:cubicBezTo>
                <a:lnTo>
                  <a:pt x="542" y="32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80" name="Freeform 23"/>
          <p:cNvSpPr>
            <a:spLocks noEditPoints="1"/>
          </p:cNvSpPr>
          <p:nvPr/>
        </p:nvSpPr>
        <p:spPr bwMode="auto">
          <a:xfrm>
            <a:off x="1242036" y="3734658"/>
            <a:ext cx="491467" cy="557981"/>
          </a:xfrm>
          <a:custGeom>
            <a:avLst/>
            <a:gdLst>
              <a:gd name="T0" fmla="*/ 441 w 691"/>
              <a:gd name="T1" fmla="*/ 98 h 782"/>
              <a:gd name="T2" fmla="*/ 343 w 691"/>
              <a:gd name="T3" fmla="*/ 196 h 782"/>
              <a:gd name="T4" fmla="*/ 245 w 691"/>
              <a:gd name="T5" fmla="*/ 196 h 782"/>
              <a:gd name="T6" fmla="*/ 147 w 691"/>
              <a:gd name="T7" fmla="*/ 98 h 782"/>
              <a:gd name="T8" fmla="*/ 245 w 691"/>
              <a:gd name="T9" fmla="*/ 0 h 782"/>
              <a:gd name="T10" fmla="*/ 343 w 691"/>
              <a:gd name="T11" fmla="*/ 0 h 782"/>
              <a:gd name="T12" fmla="*/ 441 w 691"/>
              <a:gd name="T13" fmla="*/ 98 h 782"/>
              <a:gd name="T14" fmla="*/ 384 w 691"/>
              <a:gd name="T15" fmla="*/ 540 h 782"/>
              <a:gd name="T16" fmla="*/ 379 w 691"/>
              <a:gd name="T17" fmla="*/ 580 h 782"/>
              <a:gd name="T18" fmla="*/ 535 w 691"/>
              <a:gd name="T19" fmla="*/ 736 h 782"/>
              <a:gd name="T20" fmla="*/ 688 w 691"/>
              <a:gd name="T21" fmla="*/ 613 h 782"/>
              <a:gd name="T22" fmla="*/ 691 w 691"/>
              <a:gd name="T23" fmla="*/ 580 h 782"/>
              <a:gd name="T24" fmla="*/ 535 w 691"/>
              <a:gd name="T25" fmla="*/ 423 h 782"/>
              <a:gd name="T26" fmla="*/ 384 w 691"/>
              <a:gd name="T27" fmla="*/ 540 h 782"/>
              <a:gd name="T28" fmla="*/ 607 w 691"/>
              <a:gd name="T29" fmla="*/ 507 h 782"/>
              <a:gd name="T30" fmla="*/ 607 w 691"/>
              <a:gd name="T31" fmla="*/ 507 h 782"/>
              <a:gd name="T32" fmla="*/ 607 w 691"/>
              <a:gd name="T33" fmla="*/ 555 h 782"/>
              <a:gd name="T34" fmla="*/ 583 w 691"/>
              <a:gd name="T35" fmla="*/ 580 h 782"/>
              <a:gd name="T36" fmla="*/ 607 w 691"/>
              <a:gd name="T37" fmla="*/ 604 h 782"/>
              <a:gd name="T38" fmla="*/ 607 w 691"/>
              <a:gd name="T39" fmla="*/ 652 h 782"/>
              <a:gd name="T40" fmla="*/ 560 w 691"/>
              <a:gd name="T41" fmla="*/ 652 h 782"/>
              <a:gd name="T42" fmla="*/ 535 w 691"/>
              <a:gd name="T43" fmla="*/ 627 h 782"/>
              <a:gd name="T44" fmla="*/ 511 w 691"/>
              <a:gd name="T45" fmla="*/ 652 h 782"/>
              <a:gd name="T46" fmla="*/ 463 w 691"/>
              <a:gd name="T47" fmla="*/ 652 h 782"/>
              <a:gd name="T48" fmla="*/ 463 w 691"/>
              <a:gd name="T49" fmla="*/ 604 h 782"/>
              <a:gd name="T50" fmla="*/ 487 w 691"/>
              <a:gd name="T51" fmla="*/ 580 h 782"/>
              <a:gd name="T52" fmla="*/ 463 w 691"/>
              <a:gd name="T53" fmla="*/ 555 h 782"/>
              <a:gd name="T54" fmla="*/ 463 w 691"/>
              <a:gd name="T55" fmla="*/ 507 h 782"/>
              <a:gd name="T56" fmla="*/ 511 w 691"/>
              <a:gd name="T57" fmla="*/ 507 h 782"/>
              <a:gd name="T58" fmla="*/ 535 w 691"/>
              <a:gd name="T59" fmla="*/ 532 h 782"/>
              <a:gd name="T60" fmla="*/ 560 w 691"/>
              <a:gd name="T61" fmla="*/ 507 h 782"/>
              <a:gd name="T62" fmla="*/ 607 w 691"/>
              <a:gd name="T63" fmla="*/ 507 h 782"/>
              <a:gd name="T64" fmla="*/ 488 w 691"/>
              <a:gd name="T65" fmla="*/ 98 h 782"/>
              <a:gd name="T66" fmla="*/ 490 w 691"/>
              <a:gd name="T67" fmla="*/ 120 h 782"/>
              <a:gd name="T68" fmla="*/ 367 w 691"/>
              <a:gd name="T69" fmla="*/ 243 h 782"/>
              <a:gd name="T70" fmla="*/ 220 w 691"/>
              <a:gd name="T71" fmla="*/ 243 h 782"/>
              <a:gd name="T72" fmla="*/ 98 w 691"/>
              <a:gd name="T73" fmla="*/ 120 h 782"/>
              <a:gd name="T74" fmla="*/ 100 w 691"/>
              <a:gd name="T75" fmla="*/ 98 h 782"/>
              <a:gd name="T76" fmla="*/ 0 w 691"/>
              <a:gd name="T77" fmla="*/ 218 h 782"/>
              <a:gd name="T78" fmla="*/ 0 w 691"/>
              <a:gd name="T79" fmla="*/ 659 h 782"/>
              <a:gd name="T80" fmla="*/ 122 w 691"/>
              <a:gd name="T81" fmla="*/ 782 h 782"/>
              <a:gd name="T82" fmla="*/ 448 w 691"/>
              <a:gd name="T83" fmla="*/ 782 h 782"/>
              <a:gd name="T84" fmla="*/ 315 w 691"/>
              <a:gd name="T85" fmla="*/ 580 h 782"/>
              <a:gd name="T86" fmla="*/ 534 w 691"/>
              <a:gd name="T87" fmla="*/ 361 h 782"/>
              <a:gd name="T88" fmla="*/ 588 w 691"/>
              <a:gd name="T89" fmla="*/ 368 h 782"/>
              <a:gd name="T90" fmla="*/ 588 w 691"/>
              <a:gd name="T91" fmla="*/ 218 h 782"/>
              <a:gd name="T92" fmla="*/ 488 w 691"/>
              <a:gd name="T93" fmla="*/ 98 h 782"/>
              <a:gd name="T94" fmla="*/ 275 w 691"/>
              <a:gd name="T95" fmla="*/ 490 h 782"/>
              <a:gd name="T96" fmla="*/ 275 w 691"/>
              <a:gd name="T97" fmla="*/ 490 h 782"/>
              <a:gd name="T98" fmla="*/ 122 w 691"/>
              <a:gd name="T99" fmla="*/ 490 h 782"/>
              <a:gd name="T100" fmla="*/ 98 w 691"/>
              <a:gd name="T101" fmla="*/ 466 h 782"/>
              <a:gd name="T102" fmla="*/ 122 w 691"/>
              <a:gd name="T103" fmla="*/ 441 h 782"/>
              <a:gd name="T104" fmla="*/ 275 w 691"/>
              <a:gd name="T105" fmla="*/ 441 h 782"/>
              <a:gd name="T106" fmla="*/ 300 w 691"/>
              <a:gd name="T107" fmla="*/ 466 h 782"/>
              <a:gd name="T108" fmla="*/ 275 w 691"/>
              <a:gd name="T109" fmla="*/ 490 h 782"/>
              <a:gd name="T110" fmla="*/ 324 w 691"/>
              <a:gd name="T111" fmla="*/ 392 h 782"/>
              <a:gd name="T112" fmla="*/ 324 w 691"/>
              <a:gd name="T113" fmla="*/ 392 h 782"/>
              <a:gd name="T114" fmla="*/ 122 w 691"/>
              <a:gd name="T115" fmla="*/ 392 h 782"/>
              <a:gd name="T116" fmla="*/ 98 w 691"/>
              <a:gd name="T117" fmla="*/ 367 h 782"/>
              <a:gd name="T118" fmla="*/ 122 w 691"/>
              <a:gd name="T119" fmla="*/ 343 h 782"/>
              <a:gd name="T120" fmla="*/ 324 w 691"/>
              <a:gd name="T121" fmla="*/ 343 h 782"/>
              <a:gd name="T122" fmla="*/ 349 w 691"/>
              <a:gd name="T123" fmla="*/ 367 h 782"/>
              <a:gd name="T124" fmla="*/ 324 w 691"/>
              <a:gd name="T125" fmla="*/ 392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91" h="782">
                <a:moveTo>
                  <a:pt x="441" y="98"/>
                </a:moveTo>
                <a:cubicBezTo>
                  <a:pt x="441" y="152"/>
                  <a:pt x="397" y="196"/>
                  <a:pt x="343" y="196"/>
                </a:cubicBezTo>
                <a:lnTo>
                  <a:pt x="245" y="196"/>
                </a:lnTo>
                <a:cubicBezTo>
                  <a:pt x="191" y="196"/>
                  <a:pt x="147" y="152"/>
                  <a:pt x="147" y="98"/>
                </a:cubicBezTo>
                <a:cubicBezTo>
                  <a:pt x="147" y="44"/>
                  <a:pt x="191" y="0"/>
                  <a:pt x="245" y="0"/>
                </a:cubicBezTo>
                <a:lnTo>
                  <a:pt x="343" y="0"/>
                </a:lnTo>
                <a:cubicBezTo>
                  <a:pt x="397" y="0"/>
                  <a:pt x="441" y="44"/>
                  <a:pt x="441" y="98"/>
                </a:cubicBezTo>
                <a:close/>
                <a:moveTo>
                  <a:pt x="384" y="540"/>
                </a:moveTo>
                <a:cubicBezTo>
                  <a:pt x="380" y="553"/>
                  <a:pt x="379" y="566"/>
                  <a:pt x="379" y="580"/>
                </a:cubicBezTo>
                <a:cubicBezTo>
                  <a:pt x="379" y="666"/>
                  <a:pt x="449" y="736"/>
                  <a:pt x="535" y="736"/>
                </a:cubicBezTo>
                <a:cubicBezTo>
                  <a:pt x="610" y="736"/>
                  <a:pt x="673" y="683"/>
                  <a:pt x="688" y="613"/>
                </a:cubicBezTo>
                <a:cubicBezTo>
                  <a:pt x="690" y="602"/>
                  <a:pt x="691" y="591"/>
                  <a:pt x="691" y="580"/>
                </a:cubicBezTo>
                <a:cubicBezTo>
                  <a:pt x="691" y="493"/>
                  <a:pt x="621" y="423"/>
                  <a:pt x="535" y="423"/>
                </a:cubicBezTo>
                <a:cubicBezTo>
                  <a:pt x="462" y="423"/>
                  <a:pt x="401" y="473"/>
                  <a:pt x="384" y="540"/>
                </a:cubicBezTo>
                <a:close/>
                <a:moveTo>
                  <a:pt x="607" y="507"/>
                </a:moveTo>
                <a:lnTo>
                  <a:pt x="607" y="507"/>
                </a:lnTo>
                <a:cubicBezTo>
                  <a:pt x="620" y="520"/>
                  <a:pt x="620" y="542"/>
                  <a:pt x="607" y="555"/>
                </a:cubicBezTo>
                <a:lnTo>
                  <a:pt x="583" y="580"/>
                </a:lnTo>
                <a:lnTo>
                  <a:pt x="607" y="604"/>
                </a:lnTo>
                <a:cubicBezTo>
                  <a:pt x="620" y="617"/>
                  <a:pt x="620" y="639"/>
                  <a:pt x="607" y="652"/>
                </a:cubicBezTo>
                <a:cubicBezTo>
                  <a:pt x="594" y="665"/>
                  <a:pt x="573" y="665"/>
                  <a:pt x="560" y="652"/>
                </a:cubicBezTo>
                <a:lnTo>
                  <a:pt x="535" y="627"/>
                </a:lnTo>
                <a:lnTo>
                  <a:pt x="511" y="652"/>
                </a:lnTo>
                <a:cubicBezTo>
                  <a:pt x="497" y="665"/>
                  <a:pt x="476" y="665"/>
                  <a:pt x="463" y="652"/>
                </a:cubicBezTo>
                <a:cubicBezTo>
                  <a:pt x="450" y="639"/>
                  <a:pt x="450" y="617"/>
                  <a:pt x="463" y="604"/>
                </a:cubicBezTo>
                <a:lnTo>
                  <a:pt x="487" y="580"/>
                </a:lnTo>
                <a:lnTo>
                  <a:pt x="463" y="555"/>
                </a:lnTo>
                <a:cubicBezTo>
                  <a:pt x="450" y="542"/>
                  <a:pt x="450" y="520"/>
                  <a:pt x="463" y="507"/>
                </a:cubicBezTo>
                <a:cubicBezTo>
                  <a:pt x="476" y="494"/>
                  <a:pt x="497" y="494"/>
                  <a:pt x="511" y="507"/>
                </a:cubicBezTo>
                <a:lnTo>
                  <a:pt x="535" y="532"/>
                </a:lnTo>
                <a:lnTo>
                  <a:pt x="560" y="507"/>
                </a:lnTo>
                <a:cubicBezTo>
                  <a:pt x="573" y="494"/>
                  <a:pt x="594" y="494"/>
                  <a:pt x="607" y="507"/>
                </a:cubicBezTo>
                <a:close/>
                <a:moveTo>
                  <a:pt x="488" y="98"/>
                </a:moveTo>
                <a:cubicBezTo>
                  <a:pt x="489" y="105"/>
                  <a:pt x="490" y="113"/>
                  <a:pt x="490" y="120"/>
                </a:cubicBezTo>
                <a:cubicBezTo>
                  <a:pt x="490" y="188"/>
                  <a:pt x="435" y="243"/>
                  <a:pt x="367" y="243"/>
                </a:cubicBezTo>
                <a:lnTo>
                  <a:pt x="220" y="243"/>
                </a:lnTo>
                <a:cubicBezTo>
                  <a:pt x="152" y="243"/>
                  <a:pt x="98" y="188"/>
                  <a:pt x="98" y="120"/>
                </a:cubicBezTo>
                <a:cubicBezTo>
                  <a:pt x="98" y="113"/>
                  <a:pt x="98" y="105"/>
                  <a:pt x="100" y="98"/>
                </a:cubicBezTo>
                <a:cubicBezTo>
                  <a:pt x="43" y="108"/>
                  <a:pt x="0" y="158"/>
                  <a:pt x="0" y="218"/>
                </a:cubicBezTo>
                <a:lnTo>
                  <a:pt x="0" y="659"/>
                </a:lnTo>
                <a:cubicBezTo>
                  <a:pt x="0" y="727"/>
                  <a:pt x="54" y="782"/>
                  <a:pt x="122" y="782"/>
                </a:cubicBezTo>
                <a:lnTo>
                  <a:pt x="448" y="782"/>
                </a:lnTo>
                <a:cubicBezTo>
                  <a:pt x="370" y="749"/>
                  <a:pt x="315" y="671"/>
                  <a:pt x="315" y="580"/>
                </a:cubicBezTo>
                <a:cubicBezTo>
                  <a:pt x="315" y="459"/>
                  <a:pt x="413" y="361"/>
                  <a:pt x="534" y="361"/>
                </a:cubicBezTo>
                <a:cubicBezTo>
                  <a:pt x="553" y="361"/>
                  <a:pt x="571" y="364"/>
                  <a:pt x="588" y="368"/>
                </a:cubicBezTo>
                <a:lnTo>
                  <a:pt x="588" y="218"/>
                </a:lnTo>
                <a:cubicBezTo>
                  <a:pt x="588" y="158"/>
                  <a:pt x="545" y="108"/>
                  <a:pt x="488" y="98"/>
                </a:cubicBezTo>
                <a:close/>
                <a:moveTo>
                  <a:pt x="275" y="490"/>
                </a:moveTo>
                <a:lnTo>
                  <a:pt x="275" y="490"/>
                </a:lnTo>
                <a:lnTo>
                  <a:pt x="122" y="490"/>
                </a:lnTo>
                <a:cubicBezTo>
                  <a:pt x="109" y="490"/>
                  <a:pt x="98" y="479"/>
                  <a:pt x="98" y="466"/>
                </a:cubicBezTo>
                <a:cubicBezTo>
                  <a:pt x="98" y="452"/>
                  <a:pt x="109" y="441"/>
                  <a:pt x="122" y="441"/>
                </a:cubicBezTo>
                <a:lnTo>
                  <a:pt x="275" y="441"/>
                </a:lnTo>
                <a:cubicBezTo>
                  <a:pt x="289" y="441"/>
                  <a:pt x="300" y="452"/>
                  <a:pt x="300" y="466"/>
                </a:cubicBezTo>
                <a:cubicBezTo>
                  <a:pt x="300" y="479"/>
                  <a:pt x="289" y="490"/>
                  <a:pt x="275" y="490"/>
                </a:cubicBezTo>
                <a:close/>
                <a:moveTo>
                  <a:pt x="324" y="392"/>
                </a:moveTo>
                <a:lnTo>
                  <a:pt x="324" y="392"/>
                </a:lnTo>
                <a:lnTo>
                  <a:pt x="122" y="392"/>
                </a:lnTo>
                <a:cubicBezTo>
                  <a:pt x="109" y="392"/>
                  <a:pt x="98" y="381"/>
                  <a:pt x="98" y="367"/>
                </a:cubicBezTo>
                <a:cubicBezTo>
                  <a:pt x="98" y="354"/>
                  <a:pt x="109" y="343"/>
                  <a:pt x="122" y="343"/>
                </a:cubicBezTo>
                <a:lnTo>
                  <a:pt x="324" y="343"/>
                </a:lnTo>
                <a:cubicBezTo>
                  <a:pt x="338" y="343"/>
                  <a:pt x="349" y="354"/>
                  <a:pt x="349" y="367"/>
                </a:cubicBezTo>
                <a:cubicBezTo>
                  <a:pt x="349" y="381"/>
                  <a:pt x="338" y="392"/>
                  <a:pt x="324" y="39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81" name="Freeform 24"/>
          <p:cNvSpPr>
            <a:spLocks noEditPoints="1"/>
          </p:cNvSpPr>
          <p:nvPr/>
        </p:nvSpPr>
        <p:spPr bwMode="auto">
          <a:xfrm>
            <a:off x="2376474" y="3743896"/>
            <a:ext cx="493316" cy="559830"/>
          </a:xfrm>
          <a:custGeom>
            <a:avLst/>
            <a:gdLst>
              <a:gd name="T0" fmla="*/ 441 w 692"/>
              <a:gd name="T1" fmla="*/ 98 h 782"/>
              <a:gd name="T2" fmla="*/ 343 w 692"/>
              <a:gd name="T3" fmla="*/ 196 h 782"/>
              <a:gd name="T4" fmla="*/ 245 w 692"/>
              <a:gd name="T5" fmla="*/ 196 h 782"/>
              <a:gd name="T6" fmla="*/ 147 w 692"/>
              <a:gd name="T7" fmla="*/ 98 h 782"/>
              <a:gd name="T8" fmla="*/ 245 w 692"/>
              <a:gd name="T9" fmla="*/ 0 h 782"/>
              <a:gd name="T10" fmla="*/ 343 w 692"/>
              <a:gd name="T11" fmla="*/ 0 h 782"/>
              <a:gd name="T12" fmla="*/ 441 w 692"/>
              <a:gd name="T13" fmla="*/ 98 h 782"/>
              <a:gd name="T14" fmla="*/ 488 w 692"/>
              <a:gd name="T15" fmla="*/ 98 h 782"/>
              <a:gd name="T16" fmla="*/ 490 w 692"/>
              <a:gd name="T17" fmla="*/ 120 h 782"/>
              <a:gd name="T18" fmla="*/ 367 w 692"/>
              <a:gd name="T19" fmla="*/ 243 h 782"/>
              <a:gd name="T20" fmla="*/ 220 w 692"/>
              <a:gd name="T21" fmla="*/ 243 h 782"/>
              <a:gd name="T22" fmla="*/ 98 w 692"/>
              <a:gd name="T23" fmla="*/ 120 h 782"/>
              <a:gd name="T24" fmla="*/ 100 w 692"/>
              <a:gd name="T25" fmla="*/ 98 h 782"/>
              <a:gd name="T26" fmla="*/ 0 w 692"/>
              <a:gd name="T27" fmla="*/ 218 h 782"/>
              <a:gd name="T28" fmla="*/ 0 w 692"/>
              <a:gd name="T29" fmla="*/ 660 h 782"/>
              <a:gd name="T30" fmla="*/ 122 w 692"/>
              <a:gd name="T31" fmla="*/ 782 h 782"/>
              <a:gd name="T32" fmla="*/ 448 w 692"/>
              <a:gd name="T33" fmla="*/ 782 h 782"/>
              <a:gd name="T34" fmla="*/ 315 w 692"/>
              <a:gd name="T35" fmla="*/ 580 h 782"/>
              <a:gd name="T36" fmla="*/ 534 w 692"/>
              <a:gd name="T37" fmla="*/ 361 h 782"/>
              <a:gd name="T38" fmla="*/ 588 w 692"/>
              <a:gd name="T39" fmla="*/ 368 h 782"/>
              <a:gd name="T40" fmla="*/ 588 w 692"/>
              <a:gd name="T41" fmla="*/ 218 h 782"/>
              <a:gd name="T42" fmla="*/ 488 w 692"/>
              <a:gd name="T43" fmla="*/ 98 h 782"/>
              <a:gd name="T44" fmla="*/ 275 w 692"/>
              <a:gd name="T45" fmla="*/ 490 h 782"/>
              <a:gd name="T46" fmla="*/ 275 w 692"/>
              <a:gd name="T47" fmla="*/ 490 h 782"/>
              <a:gd name="T48" fmla="*/ 122 w 692"/>
              <a:gd name="T49" fmla="*/ 490 h 782"/>
              <a:gd name="T50" fmla="*/ 98 w 692"/>
              <a:gd name="T51" fmla="*/ 466 h 782"/>
              <a:gd name="T52" fmla="*/ 122 w 692"/>
              <a:gd name="T53" fmla="*/ 441 h 782"/>
              <a:gd name="T54" fmla="*/ 275 w 692"/>
              <a:gd name="T55" fmla="*/ 441 h 782"/>
              <a:gd name="T56" fmla="*/ 300 w 692"/>
              <a:gd name="T57" fmla="*/ 466 h 782"/>
              <a:gd name="T58" fmla="*/ 275 w 692"/>
              <a:gd name="T59" fmla="*/ 490 h 782"/>
              <a:gd name="T60" fmla="*/ 324 w 692"/>
              <a:gd name="T61" fmla="*/ 392 h 782"/>
              <a:gd name="T62" fmla="*/ 324 w 692"/>
              <a:gd name="T63" fmla="*/ 392 h 782"/>
              <a:gd name="T64" fmla="*/ 122 w 692"/>
              <a:gd name="T65" fmla="*/ 392 h 782"/>
              <a:gd name="T66" fmla="*/ 98 w 692"/>
              <a:gd name="T67" fmla="*/ 368 h 782"/>
              <a:gd name="T68" fmla="*/ 122 w 692"/>
              <a:gd name="T69" fmla="*/ 343 h 782"/>
              <a:gd name="T70" fmla="*/ 324 w 692"/>
              <a:gd name="T71" fmla="*/ 343 h 782"/>
              <a:gd name="T72" fmla="*/ 349 w 692"/>
              <a:gd name="T73" fmla="*/ 368 h 782"/>
              <a:gd name="T74" fmla="*/ 324 w 692"/>
              <a:gd name="T75" fmla="*/ 392 h 782"/>
              <a:gd name="T76" fmla="*/ 575 w 692"/>
              <a:gd name="T77" fmla="*/ 429 h 782"/>
              <a:gd name="T78" fmla="*/ 536 w 692"/>
              <a:gd name="T79" fmla="*/ 424 h 782"/>
              <a:gd name="T80" fmla="*/ 379 w 692"/>
              <a:gd name="T81" fmla="*/ 580 h 782"/>
              <a:gd name="T82" fmla="*/ 503 w 692"/>
              <a:gd name="T83" fmla="*/ 733 h 782"/>
              <a:gd name="T84" fmla="*/ 536 w 692"/>
              <a:gd name="T85" fmla="*/ 736 h 782"/>
              <a:gd name="T86" fmla="*/ 692 w 692"/>
              <a:gd name="T87" fmla="*/ 580 h 782"/>
              <a:gd name="T88" fmla="*/ 575 w 692"/>
              <a:gd name="T89" fmla="*/ 429 h 782"/>
              <a:gd name="T90" fmla="*/ 624 w 692"/>
              <a:gd name="T91" fmla="*/ 558 h 782"/>
              <a:gd name="T92" fmla="*/ 624 w 692"/>
              <a:gd name="T93" fmla="*/ 558 h 782"/>
              <a:gd name="T94" fmla="*/ 575 w 692"/>
              <a:gd name="T95" fmla="*/ 607 h 782"/>
              <a:gd name="T96" fmla="*/ 536 w 692"/>
              <a:gd name="T97" fmla="*/ 646 h 782"/>
              <a:gd name="T98" fmla="*/ 492 w 692"/>
              <a:gd name="T99" fmla="*/ 646 h 782"/>
              <a:gd name="T100" fmla="*/ 447 w 692"/>
              <a:gd name="T101" fmla="*/ 602 h 782"/>
              <a:gd name="T102" fmla="*/ 447 w 692"/>
              <a:gd name="T103" fmla="*/ 558 h 782"/>
              <a:gd name="T104" fmla="*/ 492 w 692"/>
              <a:gd name="T105" fmla="*/ 558 h 782"/>
              <a:gd name="T106" fmla="*/ 514 w 692"/>
              <a:gd name="T107" fmla="*/ 580 h 782"/>
              <a:gd name="T108" fmla="*/ 575 w 692"/>
              <a:gd name="T109" fmla="*/ 519 h 782"/>
              <a:gd name="T110" fmla="*/ 580 w 692"/>
              <a:gd name="T111" fmla="*/ 514 h 782"/>
              <a:gd name="T112" fmla="*/ 624 w 692"/>
              <a:gd name="T113" fmla="*/ 514 h 782"/>
              <a:gd name="T114" fmla="*/ 624 w 692"/>
              <a:gd name="T115" fmla="*/ 558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92" h="782">
                <a:moveTo>
                  <a:pt x="441" y="98"/>
                </a:moveTo>
                <a:cubicBezTo>
                  <a:pt x="441" y="152"/>
                  <a:pt x="397" y="196"/>
                  <a:pt x="343" y="196"/>
                </a:cubicBezTo>
                <a:lnTo>
                  <a:pt x="245" y="196"/>
                </a:lnTo>
                <a:cubicBezTo>
                  <a:pt x="191" y="196"/>
                  <a:pt x="147" y="152"/>
                  <a:pt x="147" y="98"/>
                </a:cubicBezTo>
                <a:cubicBezTo>
                  <a:pt x="147" y="44"/>
                  <a:pt x="191" y="0"/>
                  <a:pt x="245" y="0"/>
                </a:cubicBezTo>
                <a:lnTo>
                  <a:pt x="343" y="0"/>
                </a:lnTo>
                <a:cubicBezTo>
                  <a:pt x="397" y="0"/>
                  <a:pt x="441" y="44"/>
                  <a:pt x="441" y="98"/>
                </a:cubicBezTo>
                <a:close/>
                <a:moveTo>
                  <a:pt x="488" y="98"/>
                </a:moveTo>
                <a:cubicBezTo>
                  <a:pt x="489" y="105"/>
                  <a:pt x="490" y="113"/>
                  <a:pt x="490" y="120"/>
                </a:cubicBezTo>
                <a:cubicBezTo>
                  <a:pt x="490" y="188"/>
                  <a:pt x="435" y="243"/>
                  <a:pt x="367" y="243"/>
                </a:cubicBezTo>
                <a:lnTo>
                  <a:pt x="220" y="243"/>
                </a:lnTo>
                <a:cubicBezTo>
                  <a:pt x="153" y="243"/>
                  <a:pt x="98" y="188"/>
                  <a:pt x="98" y="120"/>
                </a:cubicBezTo>
                <a:cubicBezTo>
                  <a:pt x="98" y="113"/>
                  <a:pt x="98" y="105"/>
                  <a:pt x="100" y="98"/>
                </a:cubicBezTo>
                <a:cubicBezTo>
                  <a:pt x="43" y="109"/>
                  <a:pt x="0" y="158"/>
                  <a:pt x="0" y="218"/>
                </a:cubicBezTo>
                <a:lnTo>
                  <a:pt x="0" y="660"/>
                </a:lnTo>
                <a:cubicBezTo>
                  <a:pt x="0" y="727"/>
                  <a:pt x="55" y="782"/>
                  <a:pt x="122" y="782"/>
                </a:cubicBezTo>
                <a:lnTo>
                  <a:pt x="448" y="782"/>
                </a:lnTo>
                <a:cubicBezTo>
                  <a:pt x="370" y="749"/>
                  <a:pt x="315" y="671"/>
                  <a:pt x="315" y="580"/>
                </a:cubicBezTo>
                <a:cubicBezTo>
                  <a:pt x="315" y="459"/>
                  <a:pt x="413" y="361"/>
                  <a:pt x="534" y="361"/>
                </a:cubicBezTo>
                <a:cubicBezTo>
                  <a:pt x="553" y="361"/>
                  <a:pt x="571" y="364"/>
                  <a:pt x="588" y="368"/>
                </a:cubicBezTo>
                <a:lnTo>
                  <a:pt x="588" y="218"/>
                </a:lnTo>
                <a:cubicBezTo>
                  <a:pt x="588" y="158"/>
                  <a:pt x="545" y="109"/>
                  <a:pt x="488" y="98"/>
                </a:cubicBezTo>
                <a:close/>
                <a:moveTo>
                  <a:pt x="275" y="490"/>
                </a:moveTo>
                <a:lnTo>
                  <a:pt x="275" y="490"/>
                </a:lnTo>
                <a:lnTo>
                  <a:pt x="122" y="490"/>
                </a:lnTo>
                <a:cubicBezTo>
                  <a:pt x="109" y="490"/>
                  <a:pt x="98" y="479"/>
                  <a:pt x="98" y="466"/>
                </a:cubicBezTo>
                <a:cubicBezTo>
                  <a:pt x="98" y="452"/>
                  <a:pt x="109" y="441"/>
                  <a:pt x="122" y="441"/>
                </a:cubicBezTo>
                <a:lnTo>
                  <a:pt x="275" y="441"/>
                </a:lnTo>
                <a:cubicBezTo>
                  <a:pt x="289" y="441"/>
                  <a:pt x="300" y="452"/>
                  <a:pt x="300" y="466"/>
                </a:cubicBezTo>
                <a:cubicBezTo>
                  <a:pt x="300" y="479"/>
                  <a:pt x="289" y="490"/>
                  <a:pt x="275" y="490"/>
                </a:cubicBezTo>
                <a:close/>
                <a:moveTo>
                  <a:pt x="324" y="392"/>
                </a:moveTo>
                <a:lnTo>
                  <a:pt x="324" y="392"/>
                </a:lnTo>
                <a:lnTo>
                  <a:pt x="122" y="392"/>
                </a:lnTo>
                <a:cubicBezTo>
                  <a:pt x="109" y="392"/>
                  <a:pt x="98" y="381"/>
                  <a:pt x="98" y="368"/>
                </a:cubicBezTo>
                <a:cubicBezTo>
                  <a:pt x="98" y="354"/>
                  <a:pt x="109" y="343"/>
                  <a:pt x="122" y="343"/>
                </a:cubicBezTo>
                <a:lnTo>
                  <a:pt x="324" y="343"/>
                </a:lnTo>
                <a:cubicBezTo>
                  <a:pt x="338" y="343"/>
                  <a:pt x="349" y="354"/>
                  <a:pt x="349" y="368"/>
                </a:cubicBezTo>
                <a:cubicBezTo>
                  <a:pt x="349" y="381"/>
                  <a:pt x="338" y="392"/>
                  <a:pt x="324" y="392"/>
                </a:cubicBezTo>
                <a:close/>
                <a:moveTo>
                  <a:pt x="575" y="429"/>
                </a:moveTo>
                <a:cubicBezTo>
                  <a:pt x="562" y="425"/>
                  <a:pt x="549" y="424"/>
                  <a:pt x="536" y="424"/>
                </a:cubicBezTo>
                <a:cubicBezTo>
                  <a:pt x="449" y="424"/>
                  <a:pt x="379" y="494"/>
                  <a:pt x="379" y="580"/>
                </a:cubicBezTo>
                <a:cubicBezTo>
                  <a:pt x="379" y="655"/>
                  <a:pt x="432" y="717"/>
                  <a:pt x="503" y="733"/>
                </a:cubicBezTo>
                <a:cubicBezTo>
                  <a:pt x="513" y="735"/>
                  <a:pt x="524" y="736"/>
                  <a:pt x="536" y="736"/>
                </a:cubicBezTo>
                <a:cubicBezTo>
                  <a:pt x="622" y="736"/>
                  <a:pt x="692" y="666"/>
                  <a:pt x="692" y="580"/>
                </a:cubicBezTo>
                <a:cubicBezTo>
                  <a:pt x="692" y="507"/>
                  <a:pt x="642" y="446"/>
                  <a:pt x="575" y="429"/>
                </a:cubicBezTo>
                <a:close/>
                <a:moveTo>
                  <a:pt x="624" y="558"/>
                </a:moveTo>
                <a:lnTo>
                  <a:pt x="624" y="558"/>
                </a:lnTo>
                <a:lnTo>
                  <a:pt x="575" y="607"/>
                </a:lnTo>
                <a:lnTo>
                  <a:pt x="536" y="646"/>
                </a:lnTo>
                <a:cubicBezTo>
                  <a:pt x="523" y="658"/>
                  <a:pt x="504" y="658"/>
                  <a:pt x="492" y="646"/>
                </a:cubicBezTo>
                <a:lnTo>
                  <a:pt x="447" y="602"/>
                </a:lnTo>
                <a:cubicBezTo>
                  <a:pt x="435" y="590"/>
                  <a:pt x="435" y="570"/>
                  <a:pt x="447" y="558"/>
                </a:cubicBezTo>
                <a:cubicBezTo>
                  <a:pt x="460" y="546"/>
                  <a:pt x="479" y="546"/>
                  <a:pt x="492" y="558"/>
                </a:cubicBezTo>
                <a:lnTo>
                  <a:pt x="514" y="580"/>
                </a:lnTo>
                <a:lnTo>
                  <a:pt x="575" y="519"/>
                </a:lnTo>
                <a:lnTo>
                  <a:pt x="580" y="514"/>
                </a:lnTo>
                <a:cubicBezTo>
                  <a:pt x="592" y="501"/>
                  <a:pt x="612" y="501"/>
                  <a:pt x="624" y="514"/>
                </a:cubicBezTo>
                <a:cubicBezTo>
                  <a:pt x="636" y="526"/>
                  <a:pt x="636" y="546"/>
                  <a:pt x="624" y="55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82" name="Freeform 25"/>
          <p:cNvSpPr>
            <a:spLocks noEditPoints="1"/>
          </p:cNvSpPr>
          <p:nvPr/>
        </p:nvSpPr>
        <p:spPr bwMode="auto">
          <a:xfrm>
            <a:off x="3464725" y="3790087"/>
            <a:ext cx="650362" cy="594935"/>
          </a:xfrm>
          <a:custGeom>
            <a:avLst/>
            <a:gdLst>
              <a:gd name="T0" fmla="*/ 139 w 913"/>
              <a:gd name="T1" fmla="*/ 5 h 832"/>
              <a:gd name="T2" fmla="*/ 208 w 913"/>
              <a:gd name="T3" fmla="*/ 117 h 832"/>
              <a:gd name="T4" fmla="*/ 277 w 913"/>
              <a:gd name="T5" fmla="*/ 229 h 832"/>
              <a:gd name="T6" fmla="*/ 139 w 913"/>
              <a:gd name="T7" fmla="*/ 229 h 832"/>
              <a:gd name="T8" fmla="*/ 0 w 913"/>
              <a:gd name="T9" fmla="*/ 229 h 832"/>
              <a:gd name="T10" fmla="*/ 70 w 913"/>
              <a:gd name="T11" fmla="*/ 117 h 832"/>
              <a:gd name="T12" fmla="*/ 139 w 913"/>
              <a:gd name="T13" fmla="*/ 5 h 832"/>
              <a:gd name="T14" fmla="*/ 298 w 913"/>
              <a:gd name="T15" fmla="*/ 224 h 832"/>
              <a:gd name="T16" fmla="*/ 228 w 913"/>
              <a:gd name="T17" fmla="*/ 112 h 832"/>
              <a:gd name="T18" fmla="*/ 159 w 913"/>
              <a:gd name="T19" fmla="*/ 0 h 832"/>
              <a:gd name="T20" fmla="*/ 298 w 913"/>
              <a:gd name="T21" fmla="*/ 0 h 832"/>
              <a:gd name="T22" fmla="*/ 436 w 913"/>
              <a:gd name="T23" fmla="*/ 0 h 832"/>
              <a:gd name="T24" fmla="*/ 367 w 913"/>
              <a:gd name="T25" fmla="*/ 112 h 832"/>
              <a:gd name="T26" fmla="*/ 298 w 913"/>
              <a:gd name="T27" fmla="*/ 224 h 832"/>
              <a:gd name="T28" fmla="*/ 456 w 913"/>
              <a:gd name="T29" fmla="*/ 5 h 832"/>
              <a:gd name="T30" fmla="*/ 526 w 913"/>
              <a:gd name="T31" fmla="*/ 117 h 832"/>
              <a:gd name="T32" fmla="*/ 595 w 913"/>
              <a:gd name="T33" fmla="*/ 229 h 832"/>
              <a:gd name="T34" fmla="*/ 456 w 913"/>
              <a:gd name="T35" fmla="*/ 229 h 832"/>
              <a:gd name="T36" fmla="*/ 318 w 913"/>
              <a:gd name="T37" fmla="*/ 229 h 832"/>
              <a:gd name="T38" fmla="*/ 387 w 913"/>
              <a:gd name="T39" fmla="*/ 117 h 832"/>
              <a:gd name="T40" fmla="*/ 456 w 913"/>
              <a:gd name="T41" fmla="*/ 5 h 832"/>
              <a:gd name="T42" fmla="*/ 615 w 913"/>
              <a:gd name="T43" fmla="*/ 224 h 832"/>
              <a:gd name="T44" fmla="*/ 546 w 913"/>
              <a:gd name="T45" fmla="*/ 112 h 832"/>
              <a:gd name="T46" fmla="*/ 477 w 913"/>
              <a:gd name="T47" fmla="*/ 0 h 832"/>
              <a:gd name="T48" fmla="*/ 615 w 913"/>
              <a:gd name="T49" fmla="*/ 0 h 832"/>
              <a:gd name="T50" fmla="*/ 754 w 913"/>
              <a:gd name="T51" fmla="*/ 0 h 832"/>
              <a:gd name="T52" fmla="*/ 685 w 913"/>
              <a:gd name="T53" fmla="*/ 112 h 832"/>
              <a:gd name="T54" fmla="*/ 615 w 913"/>
              <a:gd name="T55" fmla="*/ 224 h 832"/>
              <a:gd name="T56" fmla="*/ 774 w 913"/>
              <a:gd name="T57" fmla="*/ 5 h 832"/>
              <a:gd name="T58" fmla="*/ 843 w 913"/>
              <a:gd name="T59" fmla="*/ 117 h 832"/>
              <a:gd name="T60" fmla="*/ 913 w 913"/>
              <a:gd name="T61" fmla="*/ 229 h 832"/>
              <a:gd name="T62" fmla="*/ 774 w 913"/>
              <a:gd name="T63" fmla="*/ 229 h 832"/>
              <a:gd name="T64" fmla="*/ 635 w 913"/>
              <a:gd name="T65" fmla="*/ 229 h 832"/>
              <a:gd name="T66" fmla="*/ 705 w 913"/>
              <a:gd name="T67" fmla="*/ 117 h 832"/>
              <a:gd name="T68" fmla="*/ 774 w 913"/>
              <a:gd name="T69" fmla="*/ 5 h 832"/>
              <a:gd name="T70" fmla="*/ 429 w 913"/>
              <a:gd name="T71" fmla="*/ 793 h 832"/>
              <a:gd name="T72" fmla="*/ 283 w 913"/>
              <a:gd name="T73" fmla="*/ 246 h 832"/>
              <a:gd name="T74" fmla="*/ 145 w 913"/>
              <a:gd name="T75" fmla="*/ 246 h 832"/>
              <a:gd name="T76" fmla="*/ 6 w 913"/>
              <a:gd name="T77" fmla="*/ 246 h 832"/>
              <a:gd name="T78" fmla="*/ 429 w 913"/>
              <a:gd name="T79" fmla="*/ 793 h 832"/>
              <a:gd name="T80" fmla="*/ 456 w 913"/>
              <a:gd name="T81" fmla="*/ 832 h 832"/>
              <a:gd name="T82" fmla="*/ 531 w 913"/>
              <a:gd name="T83" fmla="*/ 539 h 832"/>
              <a:gd name="T84" fmla="*/ 606 w 913"/>
              <a:gd name="T85" fmla="*/ 246 h 832"/>
              <a:gd name="T86" fmla="*/ 456 w 913"/>
              <a:gd name="T87" fmla="*/ 246 h 832"/>
              <a:gd name="T88" fmla="*/ 307 w 913"/>
              <a:gd name="T89" fmla="*/ 246 h 832"/>
              <a:gd name="T90" fmla="*/ 382 w 913"/>
              <a:gd name="T91" fmla="*/ 539 h 832"/>
              <a:gd name="T92" fmla="*/ 456 w 913"/>
              <a:gd name="T93" fmla="*/ 832 h 832"/>
              <a:gd name="T94" fmla="*/ 479 w 913"/>
              <a:gd name="T95" fmla="*/ 794 h 832"/>
              <a:gd name="T96" fmla="*/ 907 w 913"/>
              <a:gd name="T97" fmla="*/ 246 h 832"/>
              <a:gd name="T98" fmla="*/ 768 w 913"/>
              <a:gd name="T99" fmla="*/ 246 h 832"/>
              <a:gd name="T100" fmla="*/ 630 w 913"/>
              <a:gd name="T101" fmla="*/ 246 h 832"/>
              <a:gd name="T102" fmla="*/ 479 w 913"/>
              <a:gd name="T103" fmla="*/ 794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13" h="832">
                <a:moveTo>
                  <a:pt x="139" y="5"/>
                </a:moveTo>
                <a:lnTo>
                  <a:pt x="208" y="117"/>
                </a:lnTo>
                <a:lnTo>
                  <a:pt x="277" y="229"/>
                </a:lnTo>
                <a:lnTo>
                  <a:pt x="139" y="229"/>
                </a:lnTo>
                <a:lnTo>
                  <a:pt x="0" y="229"/>
                </a:lnTo>
                <a:lnTo>
                  <a:pt x="70" y="117"/>
                </a:lnTo>
                <a:lnTo>
                  <a:pt x="139" y="5"/>
                </a:lnTo>
                <a:close/>
                <a:moveTo>
                  <a:pt x="298" y="224"/>
                </a:moveTo>
                <a:lnTo>
                  <a:pt x="228" y="112"/>
                </a:lnTo>
                <a:lnTo>
                  <a:pt x="159" y="0"/>
                </a:lnTo>
                <a:lnTo>
                  <a:pt x="298" y="0"/>
                </a:lnTo>
                <a:lnTo>
                  <a:pt x="436" y="0"/>
                </a:lnTo>
                <a:lnTo>
                  <a:pt x="367" y="112"/>
                </a:lnTo>
                <a:lnTo>
                  <a:pt x="298" y="224"/>
                </a:lnTo>
                <a:close/>
                <a:moveTo>
                  <a:pt x="456" y="5"/>
                </a:moveTo>
                <a:lnTo>
                  <a:pt x="526" y="117"/>
                </a:lnTo>
                <a:lnTo>
                  <a:pt x="595" y="229"/>
                </a:lnTo>
                <a:lnTo>
                  <a:pt x="456" y="229"/>
                </a:lnTo>
                <a:lnTo>
                  <a:pt x="318" y="229"/>
                </a:lnTo>
                <a:lnTo>
                  <a:pt x="387" y="117"/>
                </a:lnTo>
                <a:lnTo>
                  <a:pt x="456" y="5"/>
                </a:lnTo>
                <a:close/>
                <a:moveTo>
                  <a:pt x="615" y="224"/>
                </a:moveTo>
                <a:lnTo>
                  <a:pt x="546" y="112"/>
                </a:lnTo>
                <a:lnTo>
                  <a:pt x="477" y="0"/>
                </a:lnTo>
                <a:lnTo>
                  <a:pt x="615" y="0"/>
                </a:lnTo>
                <a:lnTo>
                  <a:pt x="754" y="0"/>
                </a:lnTo>
                <a:lnTo>
                  <a:pt x="685" y="112"/>
                </a:lnTo>
                <a:lnTo>
                  <a:pt x="615" y="224"/>
                </a:lnTo>
                <a:close/>
                <a:moveTo>
                  <a:pt x="774" y="5"/>
                </a:moveTo>
                <a:lnTo>
                  <a:pt x="843" y="117"/>
                </a:lnTo>
                <a:lnTo>
                  <a:pt x="913" y="229"/>
                </a:lnTo>
                <a:lnTo>
                  <a:pt x="774" y="229"/>
                </a:lnTo>
                <a:lnTo>
                  <a:pt x="635" y="229"/>
                </a:lnTo>
                <a:lnTo>
                  <a:pt x="705" y="117"/>
                </a:lnTo>
                <a:lnTo>
                  <a:pt x="774" y="5"/>
                </a:lnTo>
                <a:close/>
                <a:moveTo>
                  <a:pt x="429" y="793"/>
                </a:moveTo>
                <a:lnTo>
                  <a:pt x="283" y="246"/>
                </a:lnTo>
                <a:lnTo>
                  <a:pt x="145" y="246"/>
                </a:lnTo>
                <a:lnTo>
                  <a:pt x="6" y="246"/>
                </a:lnTo>
                <a:lnTo>
                  <a:pt x="429" y="793"/>
                </a:lnTo>
                <a:close/>
                <a:moveTo>
                  <a:pt x="456" y="832"/>
                </a:moveTo>
                <a:lnTo>
                  <a:pt x="531" y="539"/>
                </a:lnTo>
                <a:lnTo>
                  <a:pt x="606" y="246"/>
                </a:lnTo>
                <a:lnTo>
                  <a:pt x="456" y="246"/>
                </a:lnTo>
                <a:lnTo>
                  <a:pt x="307" y="246"/>
                </a:lnTo>
                <a:lnTo>
                  <a:pt x="382" y="539"/>
                </a:lnTo>
                <a:lnTo>
                  <a:pt x="456" y="832"/>
                </a:lnTo>
                <a:close/>
                <a:moveTo>
                  <a:pt x="479" y="794"/>
                </a:moveTo>
                <a:lnTo>
                  <a:pt x="907" y="246"/>
                </a:lnTo>
                <a:lnTo>
                  <a:pt x="768" y="246"/>
                </a:lnTo>
                <a:lnTo>
                  <a:pt x="630" y="246"/>
                </a:lnTo>
                <a:lnTo>
                  <a:pt x="479" y="79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83" name="Freeform 26"/>
          <p:cNvSpPr>
            <a:spLocks noEditPoints="1"/>
          </p:cNvSpPr>
          <p:nvPr/>
        </p:nvSpPr>
        <p:spPr bwMode="auto">
          <a:xfrm>
            <a:off x="4669374" y="3782697"/>
            <a:ext cx="532115" cy="452668"/>
          </a:xfrm>
          <a:custGeom>
            <a:avLst/>
            <a:gdLst>
              <a:gd name="T0" fmla="*/ 353 w 746"/>
              <a:gd name="T1" fmla="*/ 124 h 633"/>
              <a:gd name="T2" fmla="*/ 65 w 746"/>
              <a:gd name="T3" fmla="*/ 0 h 633"/>
              <a:gd name="T4" fmla="*/ 65 w 746"/>
              <a:gd name="T5" fmla="*/ 64 h 633"/>
              <a:gd name="T6" fmla="*/ 353 w 746"/>
              <a:gd name="T7" fmla="*/ 124 h 633"/>
              <a:gd name="T8" fmla="*/ 677 w 746"/>
              <a:gd name="T9" fmla="*/ 0 h 633"/>
              <a:gd name="T10" fmla="*/ 388 w 746"/>
              <a:gd name="T11" fmla="*/ 124 h 633"/>
              <a:gd name="T12" fmla="*/ 388 w 746"/>
              <a:gd name="T13" fmla="*/ 124 h 633"/>
              <a:gd name="T14" fmla="*/ 677 w 746"/>
              <a:gd name="T15" fmla="*/ 64 h 633"/>
              <a:gd name="T16" fmla="*/ 677 w 746"/>
              <a:gd name="T17" fmla="*/ 0 h 633"/>
              <a:gd name="T18" fmla="*/ 0 w 746"/>
              <a:gd name="T19" fmla="*/ 559 h 633"/>
              <a:gd name="T20" fmla="*/ 358 w 746"/>
              <a:gd name="T21" fmla="*/ 633 h 633"/>
              <a:gd name="T22" fmla="*/ 358 w 746"/>
              <a:gd name="T23" fmla="*/ 143 h 633"/>
              <a:gd name="T24" fmla="*/ 0 w 746"/>
              <a:gd name="T25" fmla="*/ 68 h 633"/>
              <a:gd name="T26" fmla="*/ 0 w 746"/>
              <a:gd name="T27" fmla="*/ 559 h 633"/>
              <a:gd name="T28" fmla="*/ 388 w 746"/>
              <a:gd name="T29" fmla="*/ 143 h 633"/>
              <a:gd name="T30" fmla="*/ 388 w 746"/>
              <a:gd name="T31" fmla="*/ 633 h 633"/>
              <a:gd name="T32" fmla="*/ 746 w 746"/>
              <a:gd name="T33" fmla="*/ 559 h 633"/>
              <a:gd name="T34" fmla="*/ 746 w 746"/>
              <a:gd name="T35" fmla="*/ 68 h 633"/>
              <a:gd name="T36" fmla="*/ 388 w 746"/>
              <a:gd name="T37" fmla="*/ 143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46" h="633">
                <a:moveTo>
                  <a:pt x="353" y="124"/>
                </a:moveTo>
                <a:lnTo>
                  <a:pt x="65" y="0"/>
                </a:lnTo>
                <a:lnTo>
                  <a:pt x="65" y="64"/>
                </a:lnTo>
                <a:lnTo>
                  <a:pt x="353" y="124"/>
                </a:lnTo>
                <a:close/>
                <a:moveTo>
                  <a:pt x="677" y="0"/>
                </a:moveTo>
                <a:lnTo>
                  <a:pt x="388" y="124"/>
                </a:lnTo>
                <a:lnTo>
                  <a:pt x="388" y="124"/>
                </a:lnTo>
                <a:lnTo>
                  <a:pt x="677" y="64"/>
                </a:lnTo>
                <a:lnTo>
                  <a:pt x="677" y="0"/>
                </a:lnTo>
                <a:close/>
                <a:moveTo>
                  <a:pt x="0" y="559"/>
                </a:moveTo>
                <a:lnTo>
                  <a:pt x="358" y="633"/>
                </a:lnTo>
                <a:lnTo>
                  <a:pt x="358" y="143"/>
                </a:lnTo>
                <a:lnTo>
                  <a:pt x="0" y="68"/>
                </a:lnTo>
                <a:lnTo>
                  <a:pt x="0" y="559"/>
                </a:lnTo>
                <a:close/>
                <a:moveTo>
                  <a:pt x="388" y="143"/>
                </a:moveTo>
                <a:lnTo>
                  <a:pt x="388" y="633"/>
                </a:lnTo>
                <a:lnTo>
                  <a:pt x="746" y="559"/>
                </a:lnTo>
                <a:lnTo>
                  <a:pt x="746" y="68"/>
                </a:lnTo>
                <a:lnTo>
                  <a:pt x="388" y="14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84" name="Freeform 27"/>
          <p:cNvSpPr>
            <a:spLocks noEditPoints="1"/>
          </p:cNvSpPr>
          <p:nvPr/>
        </p:nvSpPr>
        <p:spPr bwMode="auto">
          <a:xfrm>
            <a:off x="5822289" y="3740201"/>
            <a:ext cx="631887" cy="565372"/>
          </a:xfrm>
          <a:custGeom>
            <a:avLst/>
            <a:gdLst>
              <a:gd name="T0" fmla="*/ 92 w 884"/>
              <a:gd name="T1" fmla="*/ 157 h 790"/>
              <a:gd name="T2" fmla="*/ 0 w 884"/>
              <a:gd name="T3" fmla="*/ 253 h 790"/>
              <a:gd name="T4" fmla="*/ 0 w 884"/>
              <a:gd name="T5" fmla="*/ 556 h 790"/>
              <a:gd name="T6" fmla="*/ 96 w 884"/>
              <a:gd name="T7" fmla="*/ 652 h 790"/>
              <a:gd name="T8" fmla="*/ 128 w 884"/>
              <a:gd name="T9" fmla="*/ 652 h 790"/>
              <a:gd name="T10" fmla="*/ 128 w 884"/>
              <a:gd name="T11" fmla="*/ 790 h 790"/>
              <a:gd name="T12" fmla="*/ 231 w 884"/>
              <a:gd name="T13" fmla="*/ 652 h 790"/>
              <a:gd name="T14" fmla="*/ 605 w 884"/>
              <a:gd name="T15" fmla="*/ 652 h 790"/>
              <a:gd name="T16" fmla="*/ 640 w 884"/>
              <a:gd name="T17" fmla="*/ 645 h 790"/>
              <a:gd name="T18" fmla="*/ 596 w 884"/>
              <a:gd name="T19" fmla="*/ 585 h 790"/>
              <a:gd name="T20" fmla="*/ 254 w 884"/>
              <a:gd name="T21" fmla="*/ 585 h 790"/>
              <a:gd name="T22" fmla="*/ 140 w 884"/>
              <a:gd name="T23" fmla="*/ 537 h 790"/>
              <a:gd name="T24" fmla="*/ 92 w 884"/>
              <a:gd name="T25" fmla="*/ 423 h 790"/>
              <a:gd name="T26" fmla="*/ 92 w 884"/>
              <a:gd name="T27" fmla="*/ 157 h 790"/>
              <a:gd name="T28" fmla="*/ 254 w 884"/>
              <a:gd name="T29" fmla="*/ 0 h 790"/>
              <a:gd name="T30" fmla="*/ 254 w 884"/>
              <a:gd name="T31" fmla="*/ 0 h 790"/>
              <a:gd name="T32" fmla="*/ 763 w 884"/>
              <a:gd name="T33" fmla="*/ 0 h 790"/>
              <a:gd name="T34" fmla="*/ 848 w 884"/>
              <a:gd name="T35" fmla="*/ 35 h 790"/>
              <a:gd name="T36" fmla="*/ 884 w 884"/>
              <a:gd name="T37" fmla="*/ 120 h 790"/>
              <a:gd name="T38" fmla="*/ 884 w 884"/>
              <a:gd name="T39" fmla="*/ 423 h 790"/>
              <a:gd name="T40" fmla="*/ 848 w 884"/>
              <a:gd name="T41" fmla="*/ 508 h 790"/>
              <a:gd name="T42" fmla="*/ 763 w 884"/>
              <a:gd name="T43" fmla="*/ 543 h 790"/>
              <a:gd name="T44" fmla="*/ 755 w 884"/>
              <a:gd name="T45" fmla="*/ 543 h 790"/>
              <a:gd name="T46" fmla="*/ 755 w 884"/>
              <a:gd name="T47" fmla="*/ 657 h 790"/>
              <a:gd name="T48" fmla="*/ 731 w 884"/>
              <a:gd name="T49" fmla="*/ 681 h 790"/>
              <a:gd name="T50" fmla="*/ 711 w 884"/>
              <a:gd name="T51" fmla="*/ 670 h 790"/>
              <a:gd name="T52" fmla="*/ 617 w 884"/>
              <a:gd name="T53" fmla="*/ 543 h 790"/>
              <a:gd name="T54" fmla="*/ 254 w 884"/>
              <a:gd name="T55" fmla="*/ 543 h 790"/>
              <a:gd name="T56" fmla="*/ 169 w 884"/>
              <a:gd name="T57" fmla="*/ 508 h 790"/>
              <a:gd name="T58" fmla="*/ 134 w 884"/>
              <a:gd name="T59" fmla="*/ 423 h 790"/>
              <a:gd name="T60" fmla="*/ 134 w 884"/>
              <a:gd name="T61" fmla="*/ 120 h 790"/>
              <a:gd name="T62" fmla="*/ 169 w 884"/>
              <a:gd name="T63" fmla="*/ 35 h 790"/>
              <a:gd name="T64" fmla="*/ 254 w 884"/>
              <a:gd name="T65" fmla="*/ 0 h 790"/>
              <a:gd name="T66" fmla="*/ 763 w 884"/>
              <a:gd name="T67" fmla="*/ 48 h 790"/>
              <a:gd name="T68" fmla="*/ 763 w 884"/>
              <a:gd name="T69" fmla="*/ 48 h 790"/>
              <a:gd name="T70" fmla="*/ 814 w 884"/>
              <a:gd name="T71" fmla="*/ 70 h 790"/>
              <a:gd name="T72" fmla="*/ 835 w 884"/>
              <a:gd name="T73" fmla="*/ 120 h 790"/>
              <a:gd name="T74" fmla="*/ 835 w 884"/>
              <a:gd name="T75" fmla="*/ 423 h 790"/>
              <a:gd name="T76" fmla="*/ 814 w 884"/>
              <a:gd name="T77" fmla="*/ 474 h 790"/>
              <a:gd name="T78" fmla="*/ 763 w 884"/>
              <a:gd name="T79" fmla="*/ 495 h 790"/>
              <a:gd name="T80" fmla="*/ 731 w 884"/>
              <a:gd name="T81" fmla="*/ 495 h 790"/>
              <a:gd name="T82" fmla="*/ 707 w 884"/>
              <a:gd name="T83" fmla="*/ 519 h 790"/>
              <a:gd name="T84" fmla="*/ 707 w 884"/>
              <a:gd name="T85" fmla="*/ 584 h 790"/>
              <a:gd name="T86" fmla="*/ 648 w 884"/>
              <a:gd name="T87" fmla="*/ 505 h 790"/>
              <a:gd name="T88" fmla="*/ 629 w 884"/>
              <a:gd name="T89" fmla="*/ 495 h 790"/>
              <a:gd name="T90" fmla="*/ 629 w 884"/>
              <a:gd name="T91" fmla="*/ 495 h 790"/>
              <a:gd name="T92" fmla="*/ 254 w 884"/>
              <a:gd name="T93" fmla="*/ 495 h 790"/>
              <a:gd name="T94" fmla="*/ 203 w 884"/>
              <a:gd name="T95" fmla="*/ 474 h 790"/>
              <a:gd name="T96" fmla="*/ 182 w 884"/>
              <a:gd name="T97" fmla="*/ 423 h 790"/>
              <a:gd name="T98" fmla="*/ 182 w 884"/>
              <a:gd name="T99" fmla="*/ 120 h 790"/>
              <a:gd name="T100" fmla="*/ 203 w 884"/>
              <a:gd name="T101" fmla="*/ 70 h 790"/>
              <a:gd name="T102" fmla="*/ 254 w 884"/>
              <a:gd name="T103" fmla="*/ 48 h 790"/>
              <a:gd name="T104" fmla="*/ 763 w 884"/>
              <a:gd name="T105" fmla="*/ 48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84" h="790">
                <a:moveTo>
                  <a:pt x="92" y="157"/>
                </a:moveTo>
                <a:cubicBezTo>
                  <a:pt x="41" y="159"/>
                  <a:pt x="0" y="202"/>
                  <a:pt x="0" y="253"/>
                </a:cubicBezTo>
                <a:lnTo>
                  <a:pt x="0" y="556"/>
                </a:lnTo>
                <a:cubicBezTo>
                  <a:pt x="0" y="609"/>
                  <a:pt x="43" y="652"/>
                  <a:pt x="96" y="652"/>
                </a:cubicBezTo>
                <a:lnTo>
                  <a:pt x="128" y="652"/>
                </a:lnTo>
                <a:lnTo>
                  <a:pt x="128" y="790"/>
                </a:lnTo>
                <a:lnTo>
                  <a:pt x="231" y="652"/>
                </a:lnTo>
                <a:lnTo>
                  <a:pt x="605" y="652"/>
                </a:lnTo>
                <a:cubicBezTo>
                  <a:pt x="618" y="652"/>
                  <a:pt x="630" y="649"/>
                  <a:pt x="640" y="645"/>
                </a:cubicBezTo>
                <a:lnTo>
                  <a:pt x="596" y="585"/>
                </a:lnTo>
                <a:lnTo>
                  <a:pt x="254" y="585"/>
                </a:lnTo>
                <a:cubicBezTo>
                  <a:pt x="211" y="585"/>
                  <a:pt x="170" y="568"/>
                  <a:pt x="140" y="537"/>
                </a:cubicBezTo>
                <a:cubicBezTo>
                  <a:pt x="109" y="507"/>
                  <a:pt x="92" y="466"/>
                  <a:pt x="92" y="423"/>
                </a:cubicBezTo>
                <a:lnTo>
                  <a:pt x="92" y="157"/>
                </a:lnTo>
                <a:close/>
                <a:moveTo>
                  <a:pt x="254" y="0"/>
                </a:moveTo>
                <a:lnTo>
                  <a:pt x="254" y="0"/>
                </a:lnTo>
                <a:lnTo>
                  <a:pt x="763" y="0"/>
                </a:lnTo>
                <a:cubicBezTo>
                  <a:pt x="796" y="0"/>
                  <a:pt x="827" y="14"/>
                  <a:pt x="848" y="35"/>
                </a:cubicBezTo>
                <a:cubicBezTo>
                  <a:pt x="870" y="57"/>
                  <a:pt x="884" y="87"/>
                  <a:pt x="884" y="120"/>
                </a:cubicBezTo>
                <a:lnTo>
                  <a:pt x="884" y="423"/>
                </a:lnTo>
                <a:cubicBezTo>
                  <a:pt x="884" y="456"/>
                  <a:pt x="870" y="486"/>
                  <a:pt x="848" y="508"/>
                </a:cubicBezTo>
                <a:cubicBezTo>
                  <a:pt x="827" y="530"/>
                  <a:pt x="796" y="543"/>
                  <a:pt x="763" y="543"/>
                </a:cubicBezTo>
                <a:lnTo>
                  <a:pt x="755" y="543"/>
                </a:lnTo>
                <a:lnTo>
                  <a:pt x="755" y="657"/>
                </a:lnTo>
                <a:cubicBezTo>
                  <a:pt x="755" y="670"/>
                  <a:pt x="745" y="681"/>
                  <a:pt x="731" y="681"/>
                </a:cubicBezTo>
                <a:cubicBezTo>
                  <a:pt x="723" y="681"/>
                  <a:pt x="715" y="676"/>
                  <a:pt x="711" y="670"/>
                </a:cubicBezTo>
                <a:lnTo>
                  <a:pt x="617" y="543"/>
                </a:lnTo>
                <a:lnTo>
                  <a:pt x="254" y="543"/>
                </a:lnTo>
                <a:cubicBezTo>
                  <a:pt x="221" y="543"/>
                  <a:pt x="191" y="530"/>
                  <a:pt x="169" y="508"/>
                </a:cubicBezTo>
                <a:cubicBezTo>
                  <a:pt x="147" y="486"/>
                  <a:pt x="134" y="456"/>
                  <a:pt x="134" y="423"/>
                </a:cubicBezTo>
                <a:lnTo>
                  <a:pt x="134" y="120"/>
                </a:lnTo>
                <a:cubicBezTo>
                  <a:pt x="134" y="87"/>
                  <a:pt x="147" y="57"/>
                  <a:pt x="169" y="35"/>
                </a:cubicBezTo>
                <a:cubicBezTo>
                  <a:pt x="191" y="14"/>
                  <a:pt x="221" y="0"/>
                  <a:pt x="254" y="0"/>
                </a:cubicBezTo>
                <a:close/>
                <a:moveTo>
                  <a:pt x="763" y="48"/>
                </a:moveTo>
                <a:lnTo>
                  <a:pt x="763" y="48"/>
                </a:lnTo>
                <a:cubicBezTo>
                  <a:pt x="783" y="48"/>
                  <a:pt x="801" y="56"/>
                  <a:pt x="814" y="70"/>
                </a:cubicBezTo>
                <a:cubicBezTo>
                  <a:pt x="827" y="83"/>
                  <a:pt x="835" y="100"/>
                  <a:pt x="835" y="120"/>
                </a:cubicBezTo>
                <a:lnTo>
                  <a:pt x="835" y="423"/>
                </a:lnTo>
                <a:cubicBezTo>
                  <a:pt x="835" y="443"/>
                  <a:pt x="827" y="461"/>
                  <a:pt x="814" y="474"/>
                </a:cubicBezTo>
                <a:cubicBezTo>
                  <a:pt x="801" y="487"/>
                  <a:pt x="783" y="495"/>
                  <a:pt x="763" y="495"/>
                </a:cubicBezTo>
                <a:lnTo>
                  <a:pt x="731" y="495"/>
                </a:lnTo>
                <a:cubicBezTo>
                  <a:pt x="718" y="495"/>
                  <a:pt x="707" y="506"/>
                  <a:pt x="707" y="519"/>
                </a:cubicBezTo>
                <a:lnTo>
                  <a:pt x="707" y="584"/>
                </a:lnTo>
                <a:lnTo>
                  <a:pt x="648" y="505"/>
                </a:lnTo>
                <a:cubicBezTo>
                  <a:pt x="643" y="498"/>
                  <a:pt x="636" y="495"/>
                  <a:pt x="629" y="495"/>
                </a:cubicBezTo>
                <a:lnTo>
                  <a:pt x="629" y="495"/>
                </a:lnTo>
                <a:lnTo>
                  <a:pt x="254" y="495"/>
                </a:lnTo>
                <a:cubicBezTo>
                  <a:pt x="234" y="495"/>
                  <a:pt x="216" y="487"/>
                  <a:pt x="203" y="474"/>
                </a:cubicBezTo>
                <a:cubicBezTo>
                  <a:pt x="190" y="461"/>
                  <a:pt x="182" y="443"/>
                  <a:pt x="182" y="423"/>
                </a:cubicBezTo>
                <a:lnTo>
                  <a:pt x="182" y="120"/>
                </a:lnTo>
                <a:cubicBezTo>
                  <a:pt x="182" y="100"/>
                  <a:pt x="190" y="83"/>
                  <a:pt x="203" y="70"/>
                </a:cubicBezTo>
                <a:cubicBezTo>
                  <a:pt x="216" y="56"/>
                  <a:pt x="234" y="48"/>
                  <a:pt x="254" y="48"/>
                </a:cubicBezTo>
                <a:lnTo>
                  <a:pt x="763" y="4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85" name="Freeform 28"/>
          <p:cNvSpPr>
            <a:spLocks noEditPoints="1"/>
          </p:cNvSpPr>
          <p:nvPr/>
        </p:nvSpPr>
        <p:spPr bwMode="auto">
          <a:xfrm>
            <a:off x="6862499" y="3838125"/>
            <a:ext cx="515487" cy="400935"/>
          </a:xfrm>
          <a:custGeom>
            <a:avLst/>
            <a:gdLst>
              <a:gd name="T0" fmla="*/ 175 w 724"/>
              <a:gd name="T1" fmla="*/ 80 h 563"/>
              <a:gd name="T2" fmla="*/ 34 w 724"/>
              <a:gd name="T3" fmla="*/ 80 h 563"/>
              <a:gd name="T4" fmla="*/ 34 w 724"/>
              <a:gd name="T5" fmla="*/ 44 h 563"/>
              <a:gd name="T6" fmla="*/ 175 w 724"/>
              <a:gd name="T7" fmla="*/ 44 h 563"/>
              <a:gd name="T8" fmla="*/ 175 w 724"/>
              <a:gd name="T9" fmla="*/ 80 h 563"/>
              <a:gd name="T10" fmla="*/ 175 w 724"/>
              <a:gd name="T11" fmla="*/ 165 h 563"/>
              <a:gd name="T12" fmla="*/ 34 w 724"/>
              <a:gd name="T13" fmla="*/ 165 h 563"/>
              <a:gd name="T14" fmla="*/ 34 w 724"/>
              <a:gd name="T15" fmla="*/ 129 h 563"/>
              <a:gd name="T16" fmla="*/ 175 w 724"/>
              <a:gd name="T17" fmla="*/ 129 h 563"/>
              <a:gd name="T18" fmla="*/ 175 w 724"/>
              <a:gd name="T19" fmla="*/ 165 h 563"/>
              <a:gd name="T20" fmla="*/ 175 w 724"/>
              <a:gd name="T21" fmla="*/ 250 h 563"/>
              <a:gd name="T22" fmla="*/ 34 w 724"/>
              <a:gd name="T23" fmla="*/ 250 h 563"/>
              <a:gd name="T24" fmla="*/ 34 w 724"/>
              <a:gd name="T25" fmla="*/ 214 h 563"/>
              <a:gd name="T26" fmla="*/ 175 w 724"/>
              <a:gd name="T27" fmla="*/ 214 h 563"/>
              <a:gd name="T28" fmla="*/ 175 w 724"/>
              <a:gd name="T29" fmla="*/ 250 h 563"/>
              <a:gd name="T30" fmla="*/ 0 w 724"/>
              <a:gd name="T31" fmla="*/ 563 h 563"/>
              <a:gd name="T32" fmla="*/ 209 w 724"/>
              <a:gd name="T33" fmla="*/ 563 h 563"/>
              <a:gd name="T34" fmla="*/ 209 w 724"/>
              <a:gd name="T35" fmla="*/ 0 h 563"/>
              <a:gd name="T36" fmla="*/ 0 w 724"/>
              <a:gd name="T37" fmla="*/ 0 h 563"/>
              <a:gd name="T38" fmla="*/ 0 w 724"/>
              <a:gd name="T39" fmla="*/ 563 h 563"/>
              <a:gd name="T40" fmla="*/ 432 w 724"/>
              <a:gd name="T41" fmla="*/ 80 h 563"/>
              <a:gd name="T42" fmla="*/ 292 w 724"/>
              <a:gd name="T43" fmla="*/ 80 h 563"/>
              <a:gd name="T44" fmla="*/ 292 w 724"/>
              <a:gd name="T45" fmla="*/ 44 h 563"/>
              <a:gd name="T46" fmla="*/ 432 w 724"/>
              <a:gd name="T47" fmla="*/ 44 h 563"/>
              <a:gd name="T48" fmla="*/ 432 w 724"/>
              <a:gd name="T49" fmla="*/ 80 h 563"/>
              <a:gd name="T50" fmla="*/ 432 w 724"/>
              <a:gd name="T51" fmla="*/ 165 h 563"/>
              <a:gd name="T52" fmla="*/ 292 w 724"/>
              <a:gd name="T53" fmla="*/ 165 h 563"/>
              <a:gd name="T54" fmla="*/ 292 w 724"/>
              <a:gd name="T55" fmla="*/ 129 h 563"/>
              <a:gd name="T56" fmla="*/ 432 w 724"/>
              <a:gd name="T57" fmla="*/ 129 h 563"/>
              <a:gd name="T58" fmla="*/ 432 w 724"/>
              <a:gd name="T59" fmla="*/ 165 h 563"/>
              <a:gd name="T60" fmla="*/ 432 w 724"/>
              <a:gd name="T61" fmla="*/ 250 h 563"/>
              <a:gd name="T62" fmla="*/ 292 w 724"/>
              <a:gd name="T63" fmla="*/ 250 h 563"/>
              <a:gd name="T64" fmla="*/ 292 w 724"/>
              <a:gd name="T65" fmla="*/ 214 h 563"/>
              <a:gd name="T66" fmla="*/ 432 w 724"/>
              <a:gd name="T67" fmla="*/ 214 h 563"/>
              <a:gd name="T68" fmla="*/ 432 w 724"/>
              <a:gd name="T69" fmla="*/ 250 h 563"/>
              <a:gd name="T70" fmla="*/ 257 w 724"/>
              <a:gd name="T71" fmla="*/ 563 h 563"/>
              <a:gd name="T72" fmla="*/ 467 w 724"/>
              <a:gd name="T73" fmla="*/ 563 h 563"/>
              <a:gd name="T74" fmla="*/ 467 w 724"/>
              <a:gd name="T75" fmla="*/ 0 h 563"/>
              <a:gd name="T76" fmla="*/ 257 w 724"/>
              <a:gd name="T77" fmla="*/ 0 h 563"/>
              <a:gd name="T78" fmla="*/ 257 w 724"/>
              <a:gd name="T79" fmla="*/ 563 h 563"/>
              <a:gd name="T80" fmla="*/ 690 w 724"/>
              <a:gd name="T81" fmla="*/ 80 h 563"/>
              <a:gd name="T82" fmla="*/ 549 w 724"/>
              <a:gd name="T83" fmla="*/ 80 h 563"/>
              <a:gd name="T84" fmla="*/ 549 w 724"/>
              <a:gd name="T85" fmla="*/ 44 h 563"/>
              <a:gd name="T86" fmla="*/ 690 w 724"/>
              <a:gd name="T87" fmla="*/ 44 h 563"/>
              <a:gd name="T88" fmla="*/ 690 w 724"/>
              <a:gd name="T89" fmla="*/ 80 h 563"/>
              <a:gd name="T90" fmla="*/ 690 w 724"/>
              <a:gd name="T91" fmla="*/ 165 h 563"/>
              <a:gd name="T92" fmla="*/ 549 w 724"/>
              <a:gd name="T93" fmla="*/ 165 h 563"/>
              <a:gd name="T94" fmla="*/ 549 w 724"/>
              <a:gd name="T95" fmla="*/ 129 h 563"/>
              <a:gd name="T96" fmla="*/ 690 w 724"/>
              <a:gd name="T97" fmla="*/ 129 h 563"/>
              <a:gd name="T98" fmla="*/ 690 w 724"/>
              <a:gd name="T99" fmla="*/ 165 h 563"/>
              <a:gd name="T100" fmla="*/ 690 w 724"/>
              <a:gd name="T101" fmla="*/ 250 h 563"/>
              <a:gd name="T102" fmla="*/ 549 w 724"/>
              <a:gd name="T103" fmla="*/ 250 h 563"/>
              <a:gd name="T104" fmla="*/ 549 w 724"/>
              <a:gd name="T105" fmla="*/ 214 h 563"/>
              <a:gd name="T106" fmla="*/ 690 w 724"/>
              <a:gd name="T107" fmla="*/ 214 h 563"/>
              <a:gd name="T108" fmla="*/ 690 w 724"/>
              <a:gd name="T109" fmla="*/ 250 h 563"/>
              <a:gd name="T110" fmla="*/ 515 w 724"/>
              <a:gd name="T111" fmla="*/ 563 h 563"/>
              <a:gd name="T112" fmla="*/ 724 w 724"/>
              <a:gd name="T113" fmla="*/ 563 h 563"/>
              <a:gd name="T114" fmla="*/ 724 w 724"/>
              <a:gd name="T115" fmla="*/ 0 h 563"/>
              <a:gd name="T116" fmla="*/ 515 w 724"/>
              <a:gd name="T117" fmla="*/ 0 h 563"/>
              <a:gd name="T118" fmla="*/ 515 w 724"/>
              <a:gd name="T119" fmla="*/ 563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24" h="563">
                <a:moveTo>
                  <a:pt x="175" y="80"/>
                </a:moveTo>
                <a:lnTo>
                  <a:pt x="34" y="80"/>
                </a:lnTo>
                <a:lnTo>
                  <a:pt x="34" y="44"/>
                </a:lnTo>
                <a:lnTo>
                  <a:pt x="175" y="44"/>
                </a:lnTo>
                <a:lnTo>
                  <a:pt x="175" y="80"/>
                </a:lnTo>
                <a:close/>
                <a:moveTo>
                  <a:pt x="175" y="165"/>
                </a:moveTo>
                <a:lnTo>
                  <a:pt x="34" y="165"/>
                </a:lnTo>
                <a:lnTo>
                  <a:pt x="34" y="129"/>
                </a:lnTo>
                <a:lnTo>
                  <a:pt x="175" y="129"/>
                </a:lnTo>
                <a:lnTo>
                  <a:pt x="175" y="165"/>
                </a:lnTo>
                <a:close/>
                <a:moveTo>
                  <a:pt x="175" y="250"/>
                </a:moveTo>
                <a:lnTo>
                  <a:pt x="34" y="250"/>
                </a:lnTo>
                <a:lnTo>
                  <a:pt x="34" y="214"/>
                </a:lnTo>
                <a:lnTo>
                  <a:pt x="175" y="214"/>
                </a:lnTo>
                <a:lnTo>
                  <a:pt x="175" y="250"/>
                </a:lnTo>
                <a:close/>
                <a:moveTo>
                  <a:pt x="0" y="563"/>
                </a:moveTo>
                <a:lnTo>
                  <a:pt x="209" y="563"/>
                </a:lnTo>
                <a:lnTo>
                  <a:pt x="209" y="0"/>
                </a:lnTo>
                <a:lnTo>
                  <a:pt x="0" y="0"/>
                </a:lnTo>
                <a:lnTo>
                  <a:pt x="0" y="563"/>
                </a:lnTo>
                <a:close/>
                <a:moveTo>
                  <a:pt x="432" y="80"/>
                </a:moveTo>
                <a:lnTo>
                  <a:pt x="292" y="80"/>
                </a:lnTo>
                <a:lnTo>
                  <a:pt x="292" y="44"/>
                </a:lnTo>
                <a:lnTo>
                  <a:pt x="432" y="44"/>
                </a:lnTo>
                <a:lnTo>
                  <a:pt x="432" y="80"/>
                </a:lnTo>
                <a:close/>
                <a:moveTo>
                  <a:pt x="432" y="165"/>
                </a:moveTo>
                <a:lnTo>
                  <a:pt x="292" y="165"/>
                </a:lnTo>
                <a:lnTo>
                  <a:pt x="292" y="129"/>
                </a:lnTo>
                <a:lnTo>
                  <a:pt x="432" y="129"/>
                </a:lnTo>
                <a:lnTo>
                  <a:pt x="432" y="165"/>
                </a:lnTo>
                <a:close/>
                <a:moveTo>
                  <a:pt x="432" y="250"/>
                </a:moveTo>
                <a:lnTo>
                  <a:pt x="292" y="250"/>
                </a:lnTo>
                <a:lnTo>
                  <a:pt x="292" y="214"/>
                </a:lnTo>
                <a:lnTo>
                  <a:pt x="432" y="214"/>
                </a:lnTo>
                <a:lnTo>
                  <a:pt x="432" y="250"/>
                </a:lnTo>
                <a:close/>
                <a:moveTo>
                  <a:pt x="257" y="563"/>
                </a:moveTo>
                <a:lnTo>
                  <a:pt x="467" y="563"/>
                </a:lnTo>
                <a:lnTo>
                  <a:pt x="467" y="0"/>
                </a:lnTo>
                <a:lnTo>
                  <a:pt x="257" y="0"/>
                </a:lnTo>
                <a:lnTo>
                  <a:pt x="257" y="563"/>
                </a:lnTo>
                <a:close/>
                <a:moveTo>
                  <a:pt x="690" y="80"/>
                </a:moveTo>
                <a:lnTo>
                  <a:pt x="549" y="80"/>
                </a:lnTo>
                <a:lnTo>
                  <a:pt x="549" y="44"/>
                </a:lnTo>
                <a:lnTo>
                  <a:pt x="690" y="44"/>
                </a:lnTo>
                <a:lnTo>
                  <a:pt x="690" y="80"/>
                </a:lnTo>
                <a:close/>
                <a:moveTo>
                  <a:pt x="690" y="165"/>
                </a:moveTo>
                <a:lnTo>
                  <a:pt x="549" y="165"/>
                </a:lnTo>
                <a:lnTo>
                  <a:pt x="549" y="129"/>
                </a:lnTo>
                <a:lnTo>
                  <a:pt x="690" y="129"/>
                </a:lnTo>
                <a:lnTo>
                  <a:pt x="690" y="165"/>
                </a:lnTo>
                <a:close/>
                <a:moveTo>
                  <a:pt x="690" y="250"/>
                </a:moveTo>
                <a:lnTo>
                  <a:pt x="549" y="250"/>
                </a:lnTo>
                <a:lnTo>
                  <a:pt x="549" y="214"/>
                </a:lnTo>
                <a:lnTo>
                  <a:pt x="690" y="214"/>
                </a:lnTo>
                <a:lnTo>
                  <a:pt x="690" y="250"/>
                </a:lnTo>
                <a:close/>
                <a:moveTo>
                  <a:pt x="515" y="563"/>
                </a:moveTo>
                <a:lnTo>
                  <a:pt x="724" y="563"/>
                </a:lnTo>
                <a:lnTo>
                  <a:pt x="724" y="0"/>
                </a:lnTo>
                <a:lnTo>
                  <a:pt x="515" y="0"/>
                </a:lnTo>
                <a:lnTo>
                  <a:pt x="515" y="56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86" name="Freeform 29"/>
          <p:cNvSpPr>
            <a:spLocks noEditPoints="1"/>
          </p:cNvSpPr>
          <p:nvPr/>
        </p:nvSpPr>
        <p:spPr bwMode="auto">
          <a:xfrm>
            <a:off x="1168131" y="4668483"/>
            <a:ext cx="613410" cy="532115"/>
          </a:xfrm>
          <a:custGeom>
            <a:avLst/>
            <a:gdLst>
              <a:gd name="T0" fmla="*/ 609 w 860"/>
              <a:gd name="T1" fmla="*/ 591 h 744"/>
              <a:gd name="T2" fmla="*/ 831 w 860"/>
              <a:gd name="T3" fmla="*/ 220 h 744"/>
              <a:gd name="T4" fmla="*/ 607 w 860"/>
              <a:gd name="T5" fmla="*/ 132 h 744"/>
              <a:gd name="T6" fmla="*/ 395 w 860"/>
              <a:gd name="T7" fmla="*/ 0 h 744"/>
              <a:gd name="T8" fmla="*/ 166 w 860"/>
              <a:gd name="T9" fmla="*/ 191 h 744"/>
              <a:gd name="T10" fmla="*/ 0 w 860"/>
              <a:gd name="T11" fmla="*/ 290 h 744"/>
              <a:gd name="T12" fmla="*/ 99 w 860"/>
              <a:gd name="T13" fmla="*/ 744 h 744"/>
              <a:gd name="T14" fmla="*/ 860 w 860"/>
              <a:gd name="T15" fmla="*/ 645 h 744"/>
              <a:gd name="T16" fmla="*/ 241 w 860"/>
              <a:gd name="T17" fmla="*/ 155 h 744"/>
              <a:gd name="T18" fmla="*/ 657 w 860"/>
              <a:gd name="T19" fmla="*/ 181 h 744"/>
              <a:gd name="T20" fmla="*/ 206 w 860"/>
              <a:gd name="T21" fmla="*/ 231 h 744"/>
              <a:gd name="T22" fmla="*/ 241 w 860"/>
              <a:gd name="T23" fmla="*/ 155 h 744"/>
              <a:gd name="T24" fmla="*/ 794 w 860"/>
              <a:gd name="T25" fmla="*/ 678 h 744"/>
              <a:gd name="T26" fmla="*/ 66 w 860"/>
              <a:gd name="T27" fmla="*/ 678 h 744"/>
              <a:gd name="T28" fmla="*/ 66 w 860"/>
              <a:gd name="T29" fmla="*/ 257 h 744"/>
              <a:gd name="T30" fmla="*/ 240 w 860"/>
              <a:gd name="T31" fmla="*/ 288 h 744"/>
              <a:gd name="T32" fmla="*/ 761 w 860"/>
              <a:gd name="T33" fmla="*/ 244 h 744"/>
              <a:gd name="T34" fmla="*/ 807 w 860"/>
              <a:gd name="T35" fmla="*/ 645 h 744"/>
              <a:gd name="T36" fmla="*/ 609 w 860"/>
              <a:gd name="T37" fmla="*/ 515 h 744"/>
              <a:gd name="T38" fmla="*/ 434 w 860"/>
              <a:gd name="T39" fmla="*/ 515 h 744"/>
              <a:gd name="T40" fmla="*/ 730 w 860"/>
              <a:gd name="T41" fmla="*/ 452 h 744"/>
              <a:gd name="T42" fmla="*/ 434 w 860"/>
              <a:gd name="T43" fmla="*/ 452 h 744"/>
              <a:gd name="T44" fmla="*/ 730 w 860"/>
              <a:gd name="T45" fmla="*/ 392 h 744"/>
              <a:gd name="T46" fmla="*/ 434 w 860"/>
              <a:gd name="T47" fmla="*/ 392 h 744"/>
              <a:gd name="T48" fmla="*/ 730 w 860"/>
              <a:gd name="T49" fmla="*/ 332 h 744"/>
              <a:gd name="T50" fmla="*/ 434 w 860"/>
              <a:gd name="T51" fmla="*/ 332 h 744"/>
              <a:gd name="T52" fmla="*/ 234 w 860"/>
              <a:gd name="T53" fmla="*/ 325 h 744"/>
              <a:gd name="T54" fmla="*/ 227 w 860"/>
              <a:gd name="T55" fmla="*/ 328 h 744"/>
              <a:gd name="T56" fmla="*/ 223 w 860"/>
              <a:gd name="T57" fmla="*/ 330 h 744"/>
              <a:gd name="T58" fmla="*/ 220 w 860"/>
              <a:gd name="T59" fmla="*/ 332 h 744"/>
              <a:gd name="T60" fmla="*/ 218 w 860"/>
              <a:gd name="T61" fmla="*/ 334 h 744"/>
              <a:gd name="T62" fmla="*/ 215 w 860"/>
              <a:gd name="T63" fmla="*/ 336 h 744"/>
              <a:gd name="T64" fmla="*/ 213 w 860"/>
              <a:gd name="T65" fmla="*/ 337 h 744"/>
              <a:gd name="T66" fmla="*/ 210 w 860"/>
              <a:gd name="T67" fmla="*/ 339 h 744"/>
              <a:gd name="T68" fmla="*/ 208 w 860"/>
              <a:gd name="T69" fmla="*/ 341 h 744"/>
              <a:gd name="T70" fmla="*/ 206 w 860"/>
              <a:gd name="T71" fmla="*/ 343 h 744"/>
              <a:gd name="T72" fmla="*/ 203 w 860"/>
              <a:gd name="T73" fmla="*/ 345 h 744"/>
              <a:gd name="T74" fmla="*/ 174 w 860"/>
              <a:gd name="T75" fmla="*/ 401 h 744"/>
              <a:gd name="T76" fmla="*/ 272 w 860"/>
              <a:gd name="T77" fmla="*/ 317 h 744"/>
              <a:gd name="T78" fmla="*/ 197 w 860"/>
              <a:gd name="T79" fmla="*/ 407 h 744"/>
              <a:gd name="T80" fmla="*/ 282 w 860"/>
              <a:gd name="T81" fmla="*/ 409 h 744"/>
              <a:gd name="T82" fmla="*/ 300 w 860"/>
              <a:gd name="T83" fmla="*/ 409 h 744"/>
              <a:gd name="T84" fmla="*/ 272 w 860"/>
              <a:gd name="T85" fmla="*/ 496 h 744"/>
              <a:gd name="T86" fmla="*/ 197 w 860"/>
              <a:gd name="T87" fmla="*/ 407 h 744"/>
              <a:gd name="T88" fmla="*/ 312 w 860"/>
              <a:gd name="T89" fmla="*/ 435 h 744"/>
              <a:gd name="T90" fmla="*/ 302 w 860"/>
              <a:gd name="T91" fmla="*/ 424 h 744"/>
              <a:gd name="T92" fmla="*/ 250 w 860"/>
              <a:gd name="T93" fmla="*/ 435 h 744"/>
              <a:gd name="T94" fmla="*/ 240 w 860"/>
              <a:gd name="T95" fmla="*/ 424 h 744"/>
              <a:gd name="T96" fmla="*/ 147 w 860"/>
              <a:gd name="T97" fmla="*/ 633 h 744"/>
              <a:gd name="T98" fmla="*/ 308 w 860"/>
              <a:gd name="T99" fmla="*/ 51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60" h="744">
                <a:moveTo>
                  <a:pt x="434" y="569"/>
                </a:moveTo>
                <a:lnTo>
                  <a:pt x="609" y="569"/>
                </a:lnTo>
                <a:lnTo>
                  <a:pt x="609" y="591"/>
                </a:lnTo>
                <a:lnTo>
                  <a:pt x="434" y="591"/>
                </a:lnTo>
                <a:lnTo>
                  <a:pt x="434" y="569"/>
                </a:lnTo>
                <a:close/>
                <a:moveTo>
                  <a:pt x="831" y="220"/>
                </a:moveTo>
                <a:cubicBezTo>
                  <a:pt x="813" y="202"/>
                  <a:pt x="788" y="191"/>
                  <a:pt x="761" y="191"/>
                </a:cubicBezTo>
                <a:lnTo>
                  <a:pt x="681" y="191"/>
                </a:lnTo>
                <a:cubicBezTo>
                  <a:pt x="673" y="157"/>
                  <a:pt x="642" y="132"/>
                  <a:pt x="607" y="132"/>
                </a:cubicBezTo>
                <a:lnTo>
                  <a:pt x="538" y="133"/>
                </a:lnTo>
                <a:cubicBezTo>
                  <a:pt x="486" y="91"/>
                  <a:pt x="464" y="46"/>
                  <a:pt x="453" y="0"/>
                </a:cubicBezTo>
                <a:cubicBezTo>
                  <a:pt x="433" y="0"/>
                  <a:pt x="414" y="0"/>
                  <a:pt x="395" y="0"/>
                </a:cubicBezTo>
                <a:cubicBezTo>
                  <a:pt x="386" y="60"/>
                  <a:pt x="357" y="103"/>
                  <a:pt x="315" y="134"/>
                </a:cubicBezTo>
                <a:lnTo>
                  <a:pt x="240" y="135"/>
                </a:lnTo>
                <a:cubicBezTo>
                  <a:pt x="205" y="135"/>
                  <a:pt x="175" y="159"/>
                  <a:pt x="166" y="191"/>
                </a:cubicBezTo>
                <a:lnTo>
                  <a:pt x="99" y="191"/>
                </a:lnTo>
                <a:cubicBezTo>
                  <a:pt x="72" y="191"/>
                  <a:pt x="47" y="202"/>
                  <a:pt x="29" y="220"/>
                </a:cubicBezTo>
                <a:cubicBezTo>
                  <a:pt x="11" y="238"/>
                  <a:pt x="0" y="263"/>
                  <a:pt x="0" y="290"/>
                </a:cubicBezTo>
                <a:lnTo>
                  <a:pt x="0" y="645"/>
                </a:lnTo>
                <a:cubicBezTo>
                  <a:pt x="0" y="672"/>
                  <a:pt x="11" y="697"/>
                  <a:pt x="29" y="715"/>
                </a:cubicBezTo>
                <a:cubicBezTo>
                  <a:pt x="47" y="733"/>
                  <a:pt x="72" y="744"/>
                  <a:pt x="99" y="744"/>
                </a:cubicBezTo>
                <a:lnTo>
                  <a:pt x="761" y="744"/>
                </a:lnTo>
                <a:cubicBezTo>
                  <a:pt x="788" y="744"/>
                  <a:pt x="813" y="733"/>
                  <a:pt x="831" y="715"/>
                </a:cubicBezTo>
                <a:cubicBezTo>
                  <a:pt x="849" y="697"/>
                  <a:pt x="860" y="672"/>
                  <a:pt x="860" y="645"/>
                </a:cubicBezTo>
                <a:lnTo>
                  <a:pt x="860" y="290"/>
                </a:lnTo>
                <a:cubicBezTo>
                  <a:pt x="860" y="263"/>
                  <a:pt x="849" y="238"/>
                  <a:pt x="831" y="220"/>
                </a:cubicBezTo>
                <a:close/>
                <a:moveTo>
                  <a:pt x="241" y="155"/>
                </a:moveTo>
                <a:lnTo>
                  <a:pt x="241" y="155"/>
                </a:lnTo>
                <a:lnTo>
                  <a:pt x="608" y="152"/>
                </a:lnTo>
                <a:cubicBezTo>
                  <a:pt x="629" y="152"/>
                  <a:pt x="647" y="164"/>
                  <a:pt x="657" y="181"/>
                </a:cubicBezTo>
                <a:cubicBezTo>
                  <a:pt x="648" y="176"/>
                  <a:pt x="639" y="173"/>
                  <a:pt x="628" y="173"/>
                </a:cubicBezTo>
                <a:lnTo>
                  <a:pt x="262" y="176"/>
                </a:lnTo>
                <a:cubicBezTo>
                  <a:pt x="231" y="176"/>
                  <a:pt x="206" y="200"/>
                  <a:pt x="206" y="231"/>
                </a:cubicBezTo>
                <a:cubicBezTo>
                  <a:pt x="206" y="240"/>
                  <a:pt x="209" y="249"/>
                  <a:pt x="213" y="257"/>
                </a:cubicBezTo>
                <a:cubicBezTo>
                  <a:pt x="197" y="247"/>
                  <a:pt x="186" y="230"/>
                  <a:pt x="186" y="210"/>
                </a:cubicBezTo>
                <a:cubicBezTo>
                  <a:pt x="186" y="179"/>
                  <a:pt x="211" y="155"/>
                  <a:pt x="241" y="155"/>
                </a:cubicBezTo>
                <a:close/>
                <a:moveTo>
                  <a:pt x="807" y="645"/>
                </a:moveTo>
                <a:lnTo>
                  <a:pt x="807" y="645"/>
                </a:lnTo>
                <a:cubicBezTo>
                  <a:pt x="807" y="658"/>
                  <a:pt x="802" y="669"/>
                  <a:pt x="794" y="678"/>
                </a:cubicBezTo>
                <a:cubicBezTo>
                  <a:pt x="785" y="686"/>
                  <a:pt x="774" y="691"/>
                  <a:pt x="761" y="691"/>
                </a:cubicBezTo>
                <a:lnTo>
                  <a:pt x="99" y="691"/>
                </a:lnTo>
                <a:cubicBezTo>
                  <a:pt x="86" y="691"/>
                  <a:pt x="75" y="686"/>
                  <a:pt x="66" y="678"/>
                </a:cubicBezTo>
                <a:cubicBezTo>
                  <a:pt x="58" y="669"/>
                  <a:pt x="53" y="658"/>
                  <a:pt x="53" y="645"/>
                </a:cubicBezTo>
                <a:lnTo>
                  <a:pt x="53" y="290"/>
                </a:lnTo>
                <a:cubicBezTo>
                  <a:pt x="53" y="277"/>
                  <a:pt x="58" y="266"/>
                  <a:pt x="66" y="257"/>
                </a:cubicBezTo>
                <a:cubicBezTo>
                  <a:pt x="75" y="249"/>
                  <a:pt x="86" y="244"/>
                  <a:pt x="99" y="244"/>
                </a:cubicBezTo>
                <a:lnTo>
                  <a:pt x="171" y="244"/>
                </a:lnTo>
                <a:cubicBezTo>
                  <a:pt x="183" y="270"/>
                  <a:pt x="209" y="288"/>
                  <a:pt x="240" y="288"/>
                </a:cubicBezTo>
                <a:lnTo>
                  <a:pt x="607" y="285"/>
                </a:lnTo>
                <a:cubicBezTo>
                  <a:pt x="636" y="285"/>
                  <a:pt x="661" y="268"/>
                  <a:pt x="674" y="244"/>
                </a:cubicBezTo>
                <a:lnTo>
                  <a:pt x="761" y="244"/>
                </a:lnTo>
                <a:cubicBezTo>
                  <a:pt x="774" y="244"/>
                  <a:pt x="785" y="249"/>
                  <a:pt x="794" y="257"/>
                </a:cubicBezTo>
                <a:cubicBezTo>
                  <a:pt x="802" y="266"/>
                  <a:pt x="807" y="277"/>
                  <a:pt x="807" y="290"/>
                </a:cubicBezTo>
                <a:lnTo>
                  <a:pt x="807" y="645"/>
                </a:lnTo>
                <a:close/>
                <a:moveTo>
                  <a:pt x="434" y="515"/>
                </a:moveTo>
                <a:lnTo>
                  <a:pt x="434" y="515"/>
                </a:lnTo>
                <a:lnTo>
                  <a:pt x="609" y="515"/>
                </a:lnTo>
                <a:lnTo>
                  <a:pt x="609" y="537"/>
                </a:lnTo>
                <a:lnTo>
                  <a:pt x="434" y="537"/>
                </a:lnTo>
                <a:lnTo>
                  <a:pt x="434" y="515"/>
                </a:lnTo>
                <a:close/>
                <a:moveTo>
                  <a:pt x="434" y="452"/>
                </a:moveTo>
                <a:lnTo>
                  <a:pt x="434" y="452"/>
                </a:lnTo>
                <a:lnTo>
                  <a:pt x="730" y="452"/>
                </a:lnTo>
                <a:lnTo>
                  <a:pt x="730" y="474"/>
                </a:lnTo>
                <a:lnTo>
                  <a:pt x="434" y="474"/>
                </a:lnTo>
                <a:lnTo>
                  <a:pt x="434" y="452"/>
                </a:lnTo>
                <a:close/>
                <a:moveTo>
                  <a:pt x="434" y="392"/>
                </a:moveTo>
                <a:lnTo>
                  <a:pt x="434" y="392"/>
                </a:lnTo>
                <a:lnTo>
                  <a:pt x="730" y="392"/>
                </a:lnTo>
                <a:lnTo>
                  <a:pt x="730" y="415"/>
                </a:lnTo>
                <a:lnTo>
                  <a:pt x="434" y="415"/>
                </a:lnTo>
                <a:lnTo>
                  <a:pt x="434" y="392"/>
                </a:lnTo>
                <a:close/>
                <a:moveTo>
                  <a:pt x="434" y="332"/>
                </a:moveTo>
                <a:lnTo>
                  <a:pt x="434" y="332"/>
                </a:lnTo>
                <a:lnTo>
                  <a:pt x="730" y="332"/>
                </a:lnTo>
                <a:lnTo>
                  <a:pt x="730" y="355"/>
                </a:lnTo>
                <a:lnTo>
                  <a:pt x="434" y="355"/>
                </a:lnTo>
                <a:lnTo>
                  <a:pt x="434" y="332"/>
                </a:lnTo>
                <a:close/>
                <a:moveTo>
                  <a:pt x="234" y="325"/>
                </a:moveTo>
                <a:lnTo>
                  <a:pt x="234" y="325"/>
                </a:lnTo>
                <a:lnTo>
                  <a:pt x="234" y="325"/>
                </a:lnTo>
                <a:cubicBezTo>
                  <a:pt x="232" y="326"/>
                  <a:pt x="230" y="327"/>
                  <a:pt x="229" y="327"/>
                </a:cubicBezTo>
                <a:lnTo>
                  <a:pt x="228" y="328"/>
                </a:lnTo>
                <a:cubicBezTo>
                  <a:pt x="228" y="328"/>
                  <a:pt x="227" y="328"/>
                  <a:pt x="227" y="328"/>
                </a:cubicBezTo>
                <a:lnTo>
                  <a:pt x="226" y="329"/>
                </a:lnTo>
                <a:cubicBezTo>
                  <a:pt x="225" y="329"/>
                  <a:pt x="224" y="330"/>
                  <a:pt x="223" y="330"/>
                </a:cubicBezTo>
                <a:lnTo>
                  <a:pt x="223" y="330"/>
                </a:lnTo>
                <a:cubicBezTo>
                  <a:pt x="222" y="331"/>
                  <a:pt x="222" y="331"/>
                  <a:pt x="221" y="331"/>
                </a:cubicBezTo>
                <a:lnTo>
                  <a:pt x="221" y="331"/>
                </a:lnTo>
                <a:cubicBezTo>
                  <a:pt x="221" y="332"/>
                  <a:pt x="220" y="332"/>
                  <a:pt x="220" y="332"/>
                </a:cubicBezTo>
                <a:lnTo>
                  <a:pt x="219" y="333"/>
                </a:lnTo>
                <a:cubicBezTo>
                  <a:pt x="219" y="333"/>
                  <a:pt x="219" y="333"/>
                  <a:pt x="218" y="333"/>
                </a:cubicBezTo>
                <a:lnTo>
                  <a:pt x="218" y="334"/>
                </a:lnTo>
                <a:cubicBezTo>
                  <a:pt x="217" y="334"/>
                  <a:pt x="217" y="334"/>
                  <a:pt x="216" y="334"/>
                </a:cubicBezTo>
                <a:lnTo>
                  <a:pt x="216" y="335"/>
                </a:lnTo>
                <a:cubicBezTo>
                  <a:pt x="216" y="335"/>
                  <a:pt x="215" y="335"/>
                  <a:pt x="215" y="336"/>
                </a:cubicBezTo>
                <a:lnTo>
                  <a:pt x="214" y="336"/>
                </a:lnTo>
                <a:cubicBezTo>
                  <a:pt x="214" y="336"/>
                  <a:pt x="214" y="336"/>
                  <a:pt x="213" y="337"/>
                </a:cubicBezTo>
                <a:lnTo>
                  <a:pt x="213" y="337"/>
                </a:lnTo>
                <a:cubicBezTo>
                  <a:pt x="212" y="337"/>
                  <a:pt x="212" y="338"/>
                  <a:pt x="212" y="338"/>
                </a:cubicBezTo>
                <a:lnTo>
                  <a:pt x="211" y="338"/>
                </a:lnTo>
                <a:cubicBezTo>
                  <a:pt x="211" y="339"/>
                  <a:pt x="210" y="339"/>
                  <a:pt x="210" y="339"/>
                </a:cubicBezTo>
                <a:lnTo>
                  <a:pt x="210" y="340"/>
                </a:lnTo>
                <a:cubicBezTo>
                  <a:pt x="209" y="340"/>
                  <a:pt x="209" y="340"/>
                  <a:pt x="209" y="340"/>
                </a:cubicBezTo>
                <a:lnTo>
                  <a:pt x="208" y="341"/>
                </a:lnTo>
                <a:lnTo>
                  <a:pt x="207" y="342"/>
                </a:lnTo>
                <a:lnTo>
                  <a:pt x="207" y="342"/>
                </a:lnTo>
                <a:cubicBezTo>
                  <a:pt x="206" y="342"/>
                  <a:pt x="206" y="343"/>
                  <a:pt x="206" y="343"/>
                </a:cubicBezTo>
                <a:lnTo>
                  <a:pt x="205" y="344"/>
                </a:lnTo>
                <a:cubicBezTo>
                  <a:pt x="205" y="344"/>
                  <a:pt x="204" y="344"/>
                  <a:pt x="204" y="344"/>
                </a:cubicBezTo>
                <a:lnTo>
                  <a:pt x="203" y="345"/>
                </a:lnTo>
                <a:lnTo>
                  <a:pt x="203" y="345"/>
                </a:lnTo>
                <a:cubicBezTo>
                  <a:pt x="188" y="360"/>
                  <a:pt x="177" y="380"/>
                  <a:pt x="174" y="401"/>
                </a:cubicBezTo>
                <a:lnTo>
                  <a:pt x="174" y="401"/>
                </a:lnTo>
                <a:cubicBezTo>
                  <a:pt x="168" y="435"/>
                  <a:pt x="202" y="486"/>
                  <a:pt x="155" y="505"/>
                </a:cubicBezTo>
                <a:lnTo>
                  <a:pt x="384" y="505"/>
                </a:lnTo>
                <a:cubicBezTo>
                  <a:pt x="404" y="438"/>
                  <a:pt x="379" y="313"/>
                  <a:pt x="272" y="317"/>
                </a:cubicBezTo>
                <a:cubicBezTo>
                  <a:pt x="259" y="318"/>
                  <a:pt x="246" y="320"/>
                  <a:pt x="234" y="325"/>
                </a:cubicBezTo>
                <a:close/>
                <a:moveTo>
                  <a:pt x="197" y="407"/>
                </a:moveTo>
                <a:lnTo>
                  <a:pt x="197" y="407"/>
                </a:lnTo>
                <a:lnTo>
                  <a:pt x="271" y="409"/>
                </a:lnTo>
                <a:lnTo>
                  <a:pt x="280" y="363"/>
                </a:lnTo>
                <a:lnTo>
                  <a:pt x="282" y="409"/>
                </a:lnTo>
                <a:lnTo>
                  <a:pt x="289" y="409"/>
                </a:lnTo>
                <a:lnTo>
                  <a:pt x="292" y="386"/>
                </a:lnTo>
                <a:lnTo>
                  <a:pt x="300" y="409"/>
                </a:lnTo>
                <a:lnTo>
                  <a:pt x="348" y="407"/>
                </a:lnTo>
                <a:cubicBezTo>
                  <a:pt x="349" y="411"/>
                  <a:pt x="349" y="415"/>
                  <a:pt x="349" y="419"/>
                </a:cubicBezTo>
                <a:cubicBezTo>
                  <a:pt x="349" y="461"/>
                  <a:pt x="314" y="496"/>
                  <a:pt x="272" y="496"/>
                </a:cubicBezTo>
                <a:cubicBezTo>
                  <a:pt x="229" y="496"/>
                  <a:pt x="195" y="461"/>
                  <a:pt x="195" y="419"/>
                </a:cubicBezTo>
                <a:cubicBezTo>
                  <a:pt x="195" y="412"/>
                  <a:pt x="196" y="406"/>
                  <a:pt x="197" y="400"/>
                </a:cubicBezTo>
                <a:cubicBezTo>
                  <a:pt x="197" y="404"/>
                  <a:pt x="197" y="407"/>
                  <a:pt x="197" y="407"/>
                </a:cubicBezTo>
                <a:close/>
                <a:moveTo>
                  <a:pt x="302" y="424"/>
                </a:moveTo>
                <a:lnTo>
                  <a:pt x="302" y="424"/>
                </a:lnTo>
                <a:cubicBezTo>
                  <a:pt x="307" y="424"/>
                  <a:pt x="312" y="429"/>
                  <a:pt x="312" y="435"/>
                </a:cubicBezTo>
                <a:cubicBezTo>
                  <a:pt x="312" y="440"/>
                  <a:pt x="307" y="445"/>
                  <a:pt x="302" y="445"/>
                </a:cubicBezTo>
                <a:cubicBezTo>
                  <a:pt x="296" y="445"/>
                  <a:pt x="291" y="440"/>
                  <a:pt x="291" y="435"/>
                </a:cubicBezTo>
                <a:cubicBezTo>
                  <a:pt x="291" y="429"/>
                  <a:pt x="296" y="424"/>
                  <a:pt x="302" y="424"/>
                </a:cubicBezTo>
                <a:close/>
                <a:moveTo>
                  <a:pt x="240" y="424"/>
                </a:moveTo>
                <a:lnTo>
                  <a:pt x="240" y="424"/>
                </a:lnTo>
                <a:cubicBezTo>
                  <a:pt x="245" y="424"/>
                  <a:pt x="250" y="429"/>
                  <a:pt x="250" y="435"/>
                </a:cubicBezTo>
                <a:cubicBezTo>
                  <a:pt x="250" y="440"/>
                  <a:pt x="245" y="445"/>
                  <a:pt x="240" y="445"/>
                </a:cubicBezTo>
                <a:cubicBezTo>
                  <a:pt x="234" y="445"/>
                  <a:pt x="229" y="440"/>
                  <a:pt x="229" y="435"/>
                </a:cubicBezTo>
                <a:cubicBezTo>
                  <a:pt x="229" y="429"/>
                  <a:pt x="234" y="424"/>
                  <a:pt x="240" y="424"/>
                </a:cubicBezTo>
                <a:close/>
                <a:moveTo>
                  <a:pt x="394" y="633"/>
                </a:moveTo>
                <a:lnTo>
                  <a:pt x="394" y="633"/>
                </a:lnTo>
                <a:lnTo>
                  <a:pt x="147" y="633"/>
                </a:lnTo>
                <a:cubicBezTo>
                  <a:pt x="149" y="575"/>
                  <a:pt x="185" y="526"/>
                  <a:pt x="234" y="510"/>
                </a:cubicBezTo>
                <a:lnTo>
                  <a:pt x="234" y="613"/>
                </a:lnTo>
                <a:lnTo>
                  <a:pt x="308" y="510"/>
                </a:lnTo>
                <a:cubicBezTo>
                  <a:pt x="356" y="527"/>
                  <a:pt x="392" y="575"/>
                  <a:pt x="394" y="6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87" name="Freeform 30"/>
          <p:cNvSpPr>
            <a:spLocks noEditPoints="1"/>
          </p:cNvSpPr>
          <p:nvPr/>
        </p:nvSpPr>
        <p:spPr bwMode="auto">
          <a:xfrm>
            <a:off x="2326591" y="4668483"/>
            <a:ext cx="635582" cy="585697"/>
          </a:xfrm>
          <a:custGeom>
            <a:avLst/>
            <a:gdLst>
              <a:gd name="T0" fmla="*/ 443 w 891"/>
              <a:gd name="T1" fmla="*/ 207 h 820"/>
              <a:gd name="T2" fmla="*/ 535 w 891"/>
              <a:gd name="T3" fmla="*/ 299 h 820"/>
              <a:gd name="T4" fmla="*/ 443 w 891"/>
              <a:gd name="T5" fmla="*/ 391 h 820"/>
              <a:gd name="T6" fmla="*/ 352 w 891"/>
              <a:gd name="T7" fmla="*/ 299 h 820"/>
              <a:gd name="T8" fmla="*/ 443 w 891"/>
              <a:gd name="T9" fmla="*/ 207 h 820"/>
              <a:gd name="T10" fmla="*/ 314 w 891"/>
              <a:gd name="T11" fmla="*/ 820 h 820"/>
              <a:gd name="T12" fmla="*/ 314 w 891"/>
              <a:gd name="T13" fmla="*/ 820 h 820"/>
              <a:gd name="T14" fmla="*/ 295 w 891"/>
              <a:gd name="T15" fmla="*/ 779 h 820"/>
              <a:gd name="T16" fmla="*/ 412 w 891"/>
              <a:gd name="T17" fmla="*/ 458 h 820"/>
              <a:gd name="T18" fmla="*/ 454 w 891"/>
              <a:gd name="T19" fmla="*/ 439 h 820"/>
              <a:gd name="T20" fmla="*/ 473 w 891"/>
              <a:gd name="T21" fmla="*/ 459 h 820"/>
              <a:gd name="T22" fmla="*/ 600 w 891"/>
              <a:gd name="T23" fmla="*/ 778 h 820"/>
              <a:gd name="T24" fmla="*/ 582 w 891"/>
              <a:gd name="T25" fmla="*/ 819 h 820"/>
              <a:gd name="T26" fmla="*/ 314 w 891"/>
              <a:gd name="T27" fmla="*/ 820 h 820"/>
              <a:gd name="T28" fmla="*/ 792 w 891"/>
              <a:gd name="T29" fmla="*/ 18 h 820"/>
              <a:gd name="T30" fmla="*/ 792 w 891"/>
              <a:gd name="T31" fmla="*/ 18 h 820"/>
              <a:gd name="T32" fmla="*/ 735 w 891"/>
              <a:gd name="T33" fmla="*/ 15 h 820"/>
              <a:gd name="T34" fmla="*/ 732 w 891"/>
              <a:gd name="T35" fmla="*/ 71 h 820"/>
              <a:gd name="T36" fmla="*/ 811 w 891"/>
              <a:gd name="T37" fmla="*/ 298 h 820"/>
              <a:gd name="T38" fmla="*/ 729 w 891"/>
              <a:gd name="T39" fmla="*/ 528 h 820"/>
              <a:gd name="T40" fmla="*/ 730 w 891"/>
              <a:gd name="T41" fmla="*/ 584 h 820"/>
              <a:gd name="T42" fmla="*/ 787 w 891"/>
              <a:gd name="T43" fmla="*/ 583 h 820"/>
              <a:gd name="T44" fmla="*/ 891 w 891"/>
              <a:gd name="T45" fmla="*/ 299 h 820"/>
              <a:gd name="T46" fmla="*/ 792 w 891"/>
              <a:gd name="T47" fmla="*/ 18 h 820"/>
              <a:gd name="T48" fmla="*/ 693 w 891"/>
              <a:gd name="T49" fmla="*/ 174 h 820"/>
              <a:gd name="T50" fmla="*/ 693 w 891"/>
              <a:gd name="T51" fmla="*/ 174 h 820"/>
              <a:gd name="T52" fmla="*/ 639 w 891"/>
              <a:gd name="T53" fmla="*/ 157 h 820"/>
              <a:gd name="T54" fmla="*/ 622 w 891"/>
              <a:gd name="T55" fmla="*/ 210 h 820"/>
              <a:gd name="T56" fmla="*/ 646 w 891"/>
              <a:gd name="T57" fmla="*/ 308 h 820"/>
              <a:gd name="T58" fmla="*/ 615 w 891"/>
              <a:gd name="T59" fmla="*/ 401 h 820"/>
              <a:gd name="T60" fmla="*/ 628 w 891"/>
              <a:gd name="T61" fmla="*/ 456 h 820"/>
              <a:gd name="T62" fmla="*/ 683 w 891"/>
              <a:gd name="T63" fmla="*/ 443 h 820"/>
              <a:gd name="T64" fmla="*/ 725 w 891"/>
              <a:gd name="T65" fmla="*/ 310 h 820"/>
              <a:gd name="T66" fmla="*/ 693 w 891"/>
              <a:gd name="T67" fmla="*/ 174 h 820"/>
              <a:gd name="T68" fmla="*/ 100 w 891"/>
              <a:gd name="T69" fmla="*/ 18 h 820"/>
              <a:gd name="T70" fmla="*/ 100 w 891"/>
              <a:gd name="T71" fmla="*/ 18 h 820"/>
              <a:gd name="T72" fmla="*/ 156 w 891"/>
              <a:gd name="T73" fmla="*/ 15 h 820"/>
              <a:gd name="T74" fmla="*/ 159 w 891"/>
              <a:gd name="T75" fmla="*/ 71 h 820"/>
              <a:gd name="T76" fmla="*/ 81 w 891"/>
              <a:gd name="T77" fmla="*/ 298 h 820"/>
              <a:gd name="T78" fmla="*/ 162 w 891"/>
              <a:gd name="T79" fmla="*/ 528 h 820"/>
              <a:gd name="T80" fmla="*/ 161 w 891"/>
              <a:gd name="T81" fmla="*/ 584 h 820"/>
              <a:gd name="T82" fmla="*/ 105 w 891"/>
              <a:gd name="T83" fmla="*/ 583 h 820"/>
              <a:gd name="T84" fmla="*/ 1 w 891"/>
              <a:gd name="T85" fmla="*/ 299 h 820"/>
              <a:gd name="T86" fmla="*/ 100 w 891"/>
              <a:gd name="T87" fmla="*/ 18 h 820"/>
              <a:gd name="T88" fmla="*/ 198 w 891"/>
              <a:gd name="T89" fmla="*/ 174 h 820"/>
              <a:gd name="T90" fmla="*/ 198 w 891"/>
              <a:gd name="T91" fmla="*/ 174 h 820"/>
              <a:gd name="T92" fmla="*/ 166 w 891"/>
              <a:gd name="T93" fmla="*/ 310 h 820"/>
              <a:gd name="T94" fmla="*/ 208 w 891"/>
              <a:gd name="T95" fmla="*/ 443 h 820"/>
              <a:gd name="T96" fmla="*/ 263 w 891"/>
              <a:gd name="T97" fmla="*/ 456 h 820"/>
              <a:gd name="T98" fmla="*/ 276 w 891"/>
              <a:gd name="T99" fmla="*/ 401 h 820"/>
              <a:gd name="T100" fmla="*/ 246 w 891"/>
              <a:gd name="T101" fmla="*/ 308 h 820"/>
              <a:gd name="T102" fmla="*/ 270 w 891"/>
              <a:gd name="T103" fmla="*/ 210 h 820"/>
              <a:gd name="T104" fmla="*/ 252 w 891"/>
              <a:gd name="T105" fmla="*/ 157 h 820"/>
              <a:gd name="T106" fmla="*/ 198 w 891"/>
              <a:gd name="T107" fmla="*/ 174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91" h="820">
                <a:moveTo>
                  <a:pt x="443" y="207"/>
                </a:moveTo>
                <a:cubicBezTo>
                  <a:pt x="494" y="207"/>
                  <a:pt x="535" y="249"/>
                  <a:pt x="535" y="299"/>
                </a:cubicBezTo>
                <a:cubicBezTo>
                  <a:pt x="535" y="350"/>
                  <a:pt x="494" y="391"/>
                  <a:pt x="443" y="391"/>
                </a:cubicBezTo>
                <a:cubicBezTo>
                  <a:pt x="393" y="391"/>
                  <a:pt x="352" y="350"/>
                  <a:pt x="352" y="299"/>
                </a:cubicBezTo>
                <a:cubicBezTo>
                  <a:pt x="352" y="249"/>
                  <a:pt x="393" y="207"/>
                  <a:pt x="443" y="207"/>
                </a:cubicBezTo>
                <a:close/>
                <a:moveTo>
                  <a:pt x="314" y="820"/>
                </a:moveTo>
                <a:lnTo>
                  <a:pt x="314" y="820"/>
                </a:lnTo>
                <a:cubicBezTo>
                  <a:pt x="296" y="818"/>
                  <a:pt x="289" y="796"/>
                  <a:pt x="295" y="779"/>
                </a:cubicBezTo>
                <a:lnTo>
                  <a:pt x="412" y="458"/>
                </a:lnTo>
                <a:cubicBezTo>
                  <a:pt x="418" y="441"/>
                  <a:pt x="437" y="432"/>
                  <a:pt x="454" y="439"/>
                </a:cubicBezTo>
                <a:cubicBezTo>
                  <a:pt x="463" y="442"/>
                  <a:pt x="470" y="450"/>
                  <a:pt x="473" y="459"/>
                </a:cubicBezTo>
                <a:lnTo>
                  <a:pt x="600" y="778"/>
                </a:lnTo>
                <a:cubicBezTo>
                  <a:pt x="606" y="794"/>
                  <a:pt x="601" y="817"/>
                  <a:pt x="582" y="819"/>
                </a:cubicBezTo>
                <a:lnTo>
                  <a:pt x="314" y="820"/>
                </a:lnTo>
                <a:close/>
                <a:moveTo>
                  <a:pt x="792" y="18"/>
                </a:moveTo>
                <a:lnTo>
                  <a:pt x="792" y="18"/>
                </a:lnTo>
                <a:cubicBezTo>
                  <a:pt x="777" y="1"/>
                  <a:pt x="751" y="0"/>
                  <a:pt x="735" y="15"/>
                </a:cubicBezTo>
                <a:cubicBezTo>
                  <a:pt x="719" y="30"/>
                  <a:pt x="718" y="55"/>
                  <a:pt x="732" y="71"/>
                </a:cubicBezTo>
                <a:cubicBezTo>
                  <a:pt x="787" y="131"/>
                  <a:pt x="811" y="215"/>
                  <a:pt x="811" y="298"/>
                </a:cubicBezTo>
                <a:cubicBezTo>
                  <a:pt x="810" y="388"/>
                  <a:pt x="781" y="475"/>
                  <a:pt x="729" y="528"/>
                </a:cubicBezTo>
                <a:cubicBezTo>
                  <a:pt x="714" y="544"/>
                  <a:pt x="714" y="569"/>
                  <a:pt x="730" y="584"/>
                </a:cubicBezTo>
                <a:cubicBezTo>
                  <a:pt x="746" y="600"/>
                  <a:pt x="771" y="599"/>
                  <a:pt x="787" y="583"/>
                </a:cubicBezTo>
                <a:cubicBezTo>
                  <a:pt x="852" y="515"/>
                  <a:pt x="890" y="408"/>
                  <a:pt x="891" y="299"/>
                </a:cubicBezTo>
                <a:cubicBezTo>
                  <a:pt x="891" y="197"/>
                  <a:pt x="861" y="93"/>
                  <a:pt x="792" y="18"/>
                </a:cubicBezTo>
                <a:close/>
                <a:moveTo>
                  <a:pt x="693" y="174"/>
                </a:moveTo>
                <a:lnTo>
                  <a:pt x="693" y="174"/>
                </a:lnTo>
                <a:cubicBezTo>
                  <a:pt x="683" y="154"/>
                  <a:pt x="659" y="147"/>
                  <a:pt x="639" y="157"/>
                </a:cubicBezTo>
                <a:cubicBezTo>
                  <a:pt x="620" y="167"/>
                  <a:pt x="612" y="191"/>
                  <a:pt x="622" y="210"/>
                </a:cubicBezTo>
                <a:cubicBezTo>
                  <a:pt x="639" y="244"/>
                  <a:pt x="647" y="277"/>
                  <a:pt x="646" y="308"/>
                </a:cubicBezTo>
                <a:cubicBezTo>
                  <a:pt x="644" y="340"/>
                  <a:pt x="634" y="371"/>
                  <a:pt x="615" y="401"/>
                </a:cubicBezTo>
                <a:cubicBezTo>
                  <a:pt x="604" y="419"/>
                  <a:pt x="610" y="444"/>
                  <a:pt x="628" y="456"/>
                </a:cubicBezTo>
                <a:cubicBezTo>
                  <a:pt x="647" y="467"/>
                  <a:pt x="672" y="462"/>
                  <a:pt x="683" y="443"/>
                </a:cubicBezTo>
                <a:cubicBezTo>
                  <a:pt x="709" y="401"/>
                  <a:pt x="724" y="357"/>
                  <a:pt x="725" y="310"/>
                </a:cubicBezTo>
                <a:cubicBezTo>
                  <a:pt x="727" y="266"/>
                  <a:pt x="717" y="220"/>
                  <a:pt x="693" y="174"/>
                </a:cubicBezTo>
                <a:close/>
                <a:moveTo>
                  <a:pt x="100" y="18"/>
                </a:moveTo>
                <a:lnTo>
                  <a:pt x="100" y="18"/>
                </a:lnTo>
                <a:cubicBezTo>
                  <a:pt x="115" y="1"/>
                  <a:pt x="140" y="0"/>
                  <a:pt x="156" y="15"/>
                </a:cubicBezTo>
                <a:cubicBezTo>
                  <a:pt x="173" y="30"/>
                  <a:pt x="174" y="55"/>
                  <a:pt x="159" y="71"/>
                </a:cubicBezTo>
                <a:cubicBezTo>
                  <a:pt x="104" y="131"/>
                  <a:pt x="80" y="215"/>
                  <a:pt x="81" y="298"/>
                </a:cubicBezTo>
                <a:cubicBezTo>
                  <a:pt x="81" y="388"/>
                  <a:pt x="111" y="475"/>
                  <a:pt x="162" y="528"/>
                </a:cubicBezTo>
                <a:cubicBezTo>
                  <a:pt x="178" y="544"/>
                  <a:pt x="177" y="569"/>
                  <a:pt x="161" y="584"/>
                </a:cubicBezTo>
                <a:cubicBezTo>
                  <a:pt x="145" y="600"/>
                  <a:pt x="120" y="599"/>
                  <a:pt x="105" y="583"/>
                </a:cubicBezTo>
                <a:cubicBezTo>
                  <a:pt x="39" y="515"/>
                  <a:pt x="2" y="408"/>
                  <a:pt x="1" y="299"/>
                </a:cubicBezTo>
                <a:cubicBezTo>
                  <a:pt x="0" y="197"/>
                  <a:pt x="31" y="93"/>
                  <a:pt x="100" y="18"/>
                </a:cubicBezTo>
                <a:close/>
                <a:moveTo>
                  <a:pt x="198" y="174"/>
                </a:moveTo>
                <a:lnTo>
                  <a:pt x="198" y="174"/>
                </a:lnTo>
                <a:cubicBezTo>
                  <a:pt x="175" y="220"/>
                  <a:pt x="164" y="266"/>
                  <a:pt x="166" y="310"/>
                </a:cubicBezTo>
                <a:cubicBezTo>
                  <a:pt x="168" y="357"/>
                  <a:pt x="182" y="401"/>
                  <a:pt x="208" y="443"/>
                </a:cubicBezTo>
                <a:cubicBezTo>
                  <a:pt x="220" y="462"/>
                  <a:pt x="244" y="467"/>
                  <a:pt x="263" y="456"/>
                </a:cubicBezTo>
                <a:cubicBezTo>
                  <a:pt x="282" y="444"/>
                  <a:pt x="288" y="419"/>
                  <a:pt x="276" y="401"/>
                </a:cubicBezTo>
                <a:cubicBezTo>
                  <a:pt x="257" y="371"/>
                  <a:pt x="247" y="340"/>
                  <a:pt x="246" y="308"/>
                </a:cubicBezTo>
                <a:cubicBezTo>
                  <a:pt x="245" y="277"/>
                  <a:pt x="252" y="244"/>
                  <a:pt x="270" y="210"/>
                </a:cubicBezTo>
                <a:cubicBezTo>
                  <a:pt x="280" y="191"/>
                  <a:pt x="272" y="167"/>
                  <a:pt x="252" y="157"/>
                </a:cubicBezTo>
                <a:cubicBezTo>
                  <a:pt x="233" y="147"/>
                  <a:pt x="208" y="154"/>
                  <a:pt x="198" y="17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88" name="Freeform 31"/>
          <p:cNvSpPr>
            <a:spLocks noEditPoints="1"/>
          </p:cNvSpPr>
          <p:nvPr/>
        </p:nvSpPr>
        <p:spPr bwMode="auto">
          <a:xfrm>
            <a:off x="3505372" y="4686958"/>
            <a:ext cx="541354" cy="509944"/>
          </a:xfrm>
          <a:custGeom>
            <a:avLst/>
            <a:gdLst>
              <a:gd name="T0" fmla="*/ 614 w 758"/>
              <a:gd name="T1" fmla="*/ 23 h 713"/>
              <a:gd name="T2" fmla="*/ 629 w 758"/>
              <a:gd name="T3" fmla="*/ 647 h 713"/>
              <a:gd name="T4" fmla="*/ 712 w 758"/>
              <a:gd name="T5" fmla="*/ 576 h 713"/>
              <a:gd name="T6" fmla="*/ 735 w 758"/>
              <a:gd name="T7" fmla="*/ 35 h 713"/>
              <a:gd name="T8" fmla="*/ 758 w 758"/>
              <a:gd name="T9" fmla="*/ 576 h 713"/>
              <a:gd name="T10" fmla="*/ 677 w 758"/>
              <a:gd name="T11" fmla="*/ 713 h 713"/>
              <a:gd name="T12" fmla="*/ 106 w 758"/>
              <a:gd name="T13" fmla="*/ 713 h 713"/>
              <a:gd name="T14" fmla="*/ 0 w 758"/>
              <a:gd name="T15" fmla="*/ 599 h 713"/>
              <a:gd name="T16" fmla="*/ 106 w 758"/>
              <a:gd name="T17" fmla="*/ 559 h 713"/>
              <a:gd name="T18" fmla="*/ 226 w 758"/>
              <a:gd name="T19" fmla="*/ 589 h 713"/>
              <a:gd name="T20" fmla="*/ 106 w 758"/>
              <a:gd name="T21" fmla="*/ 490 h 713"/>
              <a:gd name="T22" fmla="*/ 502 w 758"/>
              <a:gd name="T23" fmla="*/ 520 h 713"/>
              <a:gd name="T24" fmla="*/ 106 w 758"/>
              <a:gd name="T25" fmla="*/ 414 h 713"/>
              <a:gd name="T26" fmla="*/ 502 w 758"/>
              <a:gd name="T27" fmla="*/ 444 h 713"/>
              <a:gd name="T28" fmla="*/ 106 w 758"/>
              <a:gd name="T29" fmla="*/ 341 h 713"/>
              <a:gd name="T30" fmla="*/ 502 w 758"/>
              <a:gd name="T31" fmla="*/ 371 h 713"/>
              <a:gd name="T32" fmla="*/ 199 w 758"/>
              <a:gd name="T33" fmla="*/ 283 h 713"/>
              <a:gd name="T34" fmla="*/ 169 w 758"/>
              <a:gd name="T35" fmla="*/ 119 h 713"/>
              <a:gd name="T36" fmla="*/ 107 w 758"/>
              <a:gd name="T37" fmla="*/ 119 h 713"/>
              <a:gd name="T38" fmla="*/ 137 w 758"/>
              <a:gd name="T39" fmla="*/ 196 h 713"/>
              <a:gd name="T40" fmla="*/ 277 w 758"/>
              <a:gd name="T41" fmla="*/ 283 h 713"/>
              <a:gd name="T42" fmla="*/ 243 w 758"/>
              <a:gd name="T43" fmla="*/ 262 h 713"/>
              <a:gd name="T44" fmla="*/ 273 w 758"/>
              <a:gd name="T45" fmla="*/ 185 h 713"/>
              <a:gd name="T46" fmla="*/ 277 w 758"/>
              <a:gd name="T47" fmla="*/ 140 h 713"/>
              <a:gd name="T48" fmla="*/ 207 w 758"/>
              <a:gd name="T49" fmla="*/ 283 h 713"/>
              <a:gd name="T50" fmla="*/ 425 w 758"/>
              <a:gd name="T51" fmla="*/ 119 h 713"/>
              <a:gd name="T52" fmla="*/ 374 w 758"/>
              <a:gd name="T53" fmla="*/ 119 h 713"/>
              <a:gd name="T54" fmla="*/ 312 w 758"/>
              <a:gd name="T55" fmla="*/ 119 h 713"/>
              <a:gd name="T56" fmla="*/ 337 w 758"/>
              <a:gd name="T57" fmla="*/ 283 h 713"/>
              <a:gd name="T58" fmla="*/ 404 w 758"/>
              <a:gd name="T59" fmla="*/ 283 h 713"/>
              <a:gd name="T60" fmla="*/ 430 w 758"/>
              <a:gd name="T61" fmla="*/ 217 h 713"/>
              <a:gd name="T62" fmla="*/ 511 w 758"/>
              <a:gd name="T63" fmla="*/ 252 h 713"/>
              <a:gd name="T64" fmla="*/ 477 w 758"/>
              <a:gd name="T65" fmla="*/ 181 h 713"/>
              <a:gd name="T66" fmla="*/ 470 w 758"/>
              <a:gd name="T67" fmla="*/ 140 h 713"/>
              <a:gd name="T68" fmla="*/ 508 w 758"/>
              <a:gd name="T69" fmla="*/ 175 h 713"/>
              <a:gd name="T70" fmla="*/ 430 w 758"/>
              <a:gd name="T71" fmla="*/ 150 h 713"/>
              <a:gd name="T72" fmla="*/ 464 w 758"/>
              <a:gd name="T73" fmla="*/ 215 h 713"/>
              <a:gd name="T74" fmla="*/ 469 w 758"/>
              <a:gd name="T75" fmla="*/ 261 h 713"/>
              <a:gd name="T76" fmla="*/ 430 w 758"/>
              <a:gd name="T77" fmla="*/ 217 h 713"/>
              <a:gd name="T78" fmla="*/ 643 w 758"/>
              <a:gd name="T79" fmla="*/ 601 h 713"/>
              <a:gd name="T80" fmla="*/ 689 w 758"/>
              <a:gd name="T81" fmla="*/ 36 h 713"/>
              <a:gd name="T82" fmla="*/ 567 w 758"/>
              <a:gd name="T83" fmla="*/ 46 h 713"/>
              <a:gd name="T84" fmla="*/ 46 w 758"/>
              <a:gd name="T85" fmla="*/ 599 h 713"/>
              <a:gd name="T86" fmla="*/ 108 w 758"/>
              <a:gd name="T87" fmla="*/ 667 h 713"/>
              <a:gd name="T88" fmla="*/ 568 w 758"/>
              <a:gd name="T89" fmla="*/ 595 h 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58" h="713">
                <a:moveTo>
                  <a:pt x="23" y="0"/>
                </a:moveTo>
                <a:lnTo>
                  <a:pt x="591" y="0"/>
                </a:lnTo>
                <a:cubicBezTo>
                  <a:pt x="603" y="0"/>
                  <a:pt x="614" y="10"/>
                  <a:pt x="614" y="23"/>
                </a:cubicBezTo>
                <a:lnTo>
                  <a:pt x="614" y="593"/>
                </a:lnTo>
                <a:cubicBezTo>
                  <a:pt x="614" y="594"/>
                  <a:pt x="614" y="595"/>
                  <a:pt x="614" y="595"/>
                </a:cubicBezTo>
                <a:cubicBezTo>
                  <a:pt x="614" y="619"/>
                  <a:pt x="619" y="636"/>
                  <a:pt x="629" y="647"/>
                </a:cubicBezTo>
                <a:cubicBezTo>
                  <a:pt x="639" y="658"/>
                  <a:pt x="655" y="664"/>
                  <a:pt x="676" y="667"/>
                </a:cubicBezTo>
                <a:cubicBezTo>
                  <a:pt x="685" y="665"/>
                  <a:pt x="693" y="660"/>
                  <a:pt x="699" y="650"/>
                </a:cubicBezTo>
                <a:cubicBezTo>
                  <a:pt x="707" y="636"/>
                  <a:pt x="712" y="613"/>
                  <a:pt x="712" y="576"/>
                </a:cubicBezTo>
                <a:cubicBezTo>
                  <a:pt x="712" y="575"/>
                  <a:pt x="712" y="575"/>
                  <a:pt x="712" y="574"/>
                </a:cubicBezTo>
                <a:lnTo>
                  <a:pt x="712" y="59"/>
                </a:lnTo>
                <a:cubicBezTo>
                  <a:pt x="712" y="46"/>
                  <a:pt x="722" y="35"/>
                  <a:pt x="735" y="35"/>
                </a:cubicBezTo>
                <a:cubicBezTo>
                  <a:pt x="748" y="35"/>
                  <a:pt x="758" y="46"/>
                  <a:pt x="758" y="59"/>
                </a:cubicBezTo>
                <a:lnTo>
                  <a:pt x="758" y="574"/>
                </a:lnTo>
                <a:cubicBezTo>
                  <a:pt x="758" y="575"/>
                  <a:pt x="758" y="575"/>
                  <a:pt x="758" y="576"/>
                </a:cubicBezTo>
                <a:cubicBezTo>
                  <a:pt x="758" y="621"/>
                  <a:pt x="751" y="652"/>
                  <a:pt x="739" y="673"/>
                </a:cubicBezTo>
                <a:cubicBezTo>
                  <a:pt x="724" y="698"/>
                  <a:pt x="703" y="710"/>
                  <a:pt x="680" y="713"/>
                </a:cubicBezTo>
                <a:cubicBezTo>
                  <a:pt x="679" y="713"/>
                  <a:pt x="678" y="713"/>
                  <a:pt x="677" y="713"/>
                </a:cubicBezTo>
                <a:lnTo>
                  <a:pt x="677" y="713"/>
                </a:lnTo>
                <a:lnTo>
                  <a:pt x="109" y="713"/>
                </a:lnTo>
                <a:cubicBezTo>
                  <a:pt x="108" y="713"/>
                  <a:pt x="107" y="713"/>
                  <a:pt x="106" y="713"/>
                </a:cubicBezTo>
                <a:cubicBezTo>
                  <a:pt x="76" y="712"/>
                  <a:pt x="50" y="703"/>
                  <a:pt x="31" y="685"/>
                </a:cubicBezTo>
                <a:cubicBezTo>
                  <a:pt x="11" y="666"/>
                  <a:pt x="0" y="639"/>
                  <a:pt x="0" y="599"/>
                </a:cubicBezTo>
                <a:lnTo>
                  <a:pt x="0" y="599"/>
                </a:lnTo>
                <a:lnTo>
                  <a:pt x="0" y="23"/>
                </a:lnTo>
                <a:cubicBezTo>
                  <a:pt x="0" y="10"/>
                  <a:pt x="10" y="0"/>
                  <a:pt x="23" y="0"/>
                </a:cubicBezTo>
                <a:close/>
                <a:moveTo>
                  <a:pt x="106" y="559"/>
                </a:moveTo>
                <a:lnTo>
                  <a:pt x="106" y="559"/>
                </a:lnTo>
                <a:lnTo>
                  <a:pt x="106" y="589"/>
                </a:lnTo>
                <a:lnTo>
                  <a:pt x="226" y="589"/>
                </a:lnTo>
                <a:lnTo>
                  <a:pt x="226" y="559"/>
                </a:lnTo>
                <a:lnTo>
                  <a:pt x="106" y="559"/>
                </a:lnTo>
                <a:close/>
                <a:moveTo>
                  <a:pt x="106" y="490"/>
                </a:moveTo>
                <a:lnTo>
                  <a:pt x="106" y="490"/>
                </a:lnTo>
                <a:lnTo>
                  <a:pt x="106" y="520"/>
                </a:lnTo>
                <a:lnTo>
                  <a:pt x="502" y="520"/>
                </a:lnTo>
                <a:lnTo>
                  <a:pt x="502" y="490"/>
                </a:lnTo>
                <a:lnTo>
                  <a:pt x="106" y="490"/>
                </a:lnTo>
                <a:close/>
                <a:moveTo>
                  <a:pt x="106" y="414"/>
                </a:moveTo>
                <a:lnTo>
                  <a:pt x="106" y="414"/>
                </a:lnTo>
                <a:lnTo>
                  <a:pt x="106" y="444"/>
                </a:lnTo>
                <a:lnTo>
                  <a:pt x="502" y="444"/>
                </a:lnTo>
                <a:lnTo>
                  <a:pt x="502" y="414"/>
                </a:lnTo>
                <a:lnTo>
                  <a:pt x="106" y="414"/>
                </a:lnTo>
                <a:close/>
                <a:moveTo>
                  <a:pt x="106" y="341"/>
                </a:moveTo>
                <a:lnTo>
                  <a:pt x="106" y="341"/>
                </a:lnTo>
                <a:lnTo>
                  <a:pt x="106" y="371"/>
                </a:lnTo>
                <a:lnTo>
                  <a:pt x="502" y="371"/>
                </a:lnTo>
                <a:lnTo>
                  <a:pt x="502" y="341"/>
                </a:lnTo>
                <a:lnTo>
                  <a:pt x="106" y="341"/>
                </a:lnTo>
                <a:close/>
                <a:moveTo>
                  <a:pt x="199" y="283"/>
                </a:moveTo>
                <a:lnTo>
                  <a:pt x="199" y="283"/>
                </a:lnTo>
                <a:lnTo>
                  <a:pt x="199" y="119"/>
                </a:lnTo>
                <a:lnTo>
                  <a:pt x="169" y="119"/>
                </a:lnTo>
                <a:lnTo>
                  <a:pt x="169" y="194"/>
                </a:lnTo>
                <a:lnTo>
                  <a:pt x="148" y="119"/>
                </a:lnTo>
                <a:lnTo>
                  <a:pt x="107" y="119"/>
                </a:lnTo>
                <a:lnTo>
                  <a:pt x="107" y="283"/>
                </a:lnTo>
                <a:lnTo>
                  <a:pt x="137" y="283"/>
                </a:lnTo>
                <a:lnTo>
                  <a:pt x="137" y="196"/>
                </a:lnTo>
                <a:lnTo>
                  <a:pt x="162" y="283"/>
                </a:lnTo>
                <a:lnTo>
                  <a:pt x="199" y="283"/>
                </a:lnTo>
                <a:close/>
                <a:moveTo>
                  <a:pt x="277" y="283"/>
                </a:moveTo>
                <a:lnTo>
                  <a:pt x="277" y="283"/>
                </a:lnTo>
                <a:lnTo>
                  <a:pt x="277" y="262"/>
                </a:lnTo>
                <a:lnTo>
                  <a:pt x="243" y="262"/>
                </a:lnTo>
                <a:lnTo>
                  <a:pt x="243" y="204"/>
                </a:lnTo>
                <a:lnTo>
                  <a:pt x="273" y="204"/>
                </a:lnTo>
                <a:lnTo>
                  <a:pt x="273" y="185"/>
                </a:lnTo>
                <a:lnTo>
                  <a:pt x="243" y="185"/>
                </a:lnTo>
                <a:lnTo>
                  <a:pt x="243" y="140"/>
                </a:lnTo>
                <a:lnTo>
                  <a:pt x="277" y="140"/>
                </a:lnTo>
                <a:lnTo>
                  <a:pt x="277" y="119"/>
                </a:lnTo>
                <a:lnTo>
                  <a:pt x="207" y="119"/>
                </a:lnTo>
                <a:lnTo>
                  <a:pt x="207" y="283"/>
                </a:lnTo>
                <a:lnTo>
                  <a:pt x="277" y="283"/>
                </a:lnTo>
                <a:close/>
                <a:moveTo>
                  <a:pt x="425" y="119"/>
                </a:moveTo>
                <a:lnTo>
                  <a:pt x="425" y="119"/>
                </a:lnTo>
                <a:lnTo>
                  <a:pt x="396" y="119"/>
                </a:lnTo>
                <a:lnTo>
                  <a:pt x="384" y="195"/>
                </a:lnTo>
                <a:lnTo>
                  <a:pt x="374" y="119"/>
                </a:lnTo>
                <a:lnTo>
                  <a:pt x="334" y="119"/>
                </a:lnTo>
                <a:lnTo>
                  <a:pt x="321" y="195"/>
                </a:lnTo>
                <a:lnTo>
                  <a:pt x="312" y="119"/>
                </a:lnTo>
                <a:lnTo>
                  <a:pt x="280" y="119"/>
                </a:lnTo>
                <a:lnTo>
                  <a:pt x="300" y="283"/>
                </a:lnTo>
                <a:lnTo>
                  <a:pt x="337" y="283"/>
                </a:lnTo>
                <a:lnTo>
                  <a:pt x="349" y="193"/>
                </a:lnTo>
                <a:lnTo>
                  <a:pt x="362" y="283"/>
                </a:lnTo>
                <a:lnTo>
                  <a:pt x="404" y="283"/>
                </a:lnTo>
                <a:lnTo>
                  <a:pt x="425" y="119"/>
                </a:lnTo>
                <a:close/>
                <a:moveTo>
                  <a:pt x="430" y="217"/>
                </a:moveTo>
                <a:lnTo>
                  <a:pt x="430" y="217"/>
                </a:lnTo>
                <a:lnTo>
                  <a:pt x="430" y="255"/>
                </a:lnTo>
                <a:cubicBezTo>
                  <a:pt x="430" y="274"/>
                  <a:pt x="443" y="284"/>
                  <a:pt x="470" y="284"/>
                </a:cubicBezTo>
                <a:cubicBezTo>
                  <a:pt x="498" y="284"/>
                  <a:pt x="511" y="274"/>
                  <a:pt x="511" y="252"/>
                </a:cubicBezTo>
                <a:lnTo>
                  <a:pt x="511" y="231"/>
                </a:lnTo>
                <a:cubicBezTo>
                  <a:pt x="511" y="224"/>
                  <a:pt x="509" y="217"/>
                  <a:pt x="505" y="211"/>
                </a:cubicBezTo>
                <a:cubicBezTo>
                  <a:pt x="501" y="206"/>
                  <a:pt x="492" y="196"/>
                  <a:pt x="477" y="181"/>
                </a:cubicBezTo>
                <a:cubicBezTo>
                  <a:pt x="469" y="173"/>
                  <a:pt x="465" y="166"/>
                  <a:pt x="465" y="160"/>
                </a:cubicBezTo>
                <a:lnTo>
                  <a:pt x="464" y="150"/>
                </a:lnTo>
                <a:cubicBezTo>
                  <a:pt x="464" y="143"/>
                  <a:pt x="466" y="140"/>
                  <a:pt x="470" y="140"/>
                </a:cubicBezTo>
                <a:cubicBezTo>
                  <a:pt x="474" y="140"/>
                  <a:pt x="476" y="142"/>
                  <a:pt x="476" y="145"/>
                </a:cubicBezTo>
                <a:lnTo>
                  <a:pt x="476" y="175"/>
                </a:lnTo>
                <a:lnTo>
                  <a:pt x="508" y="175"/>
                </a:lnTo>
                <a:lnTo>
                  <a:pt x="508" y="147"/>
                </a:lnTo>
                <a:cubicBezTo>
                  <a:pt x="508" y="128"/>
                  <a:pt x="496" y="118"/>
                  <a:pt x="471" y="118"/>
                </a:cubicBezTo>
                <a:cubicBezTo>
                  <a:pt x="444" y="118"/>
                  <a:pt x="430" y="128"/>
                  <a:pt x="430" y="150"/>
                </a:cubicBezTo>
                <a:lnTo>
                  <a:pt x="430" y="168"/>
                </a:lnTo>
                <a:cubicBezTo>
                  <a:pt x="430" y="174"/>
                  <a:pt x="432" y="180"/>
                  <a:pt x="435" y="185"/>
                </a:cubicBezTo>
                <a:cubicBezTo>
                  <a:pt x="439" y="190"/>
                  <a:pt x="449" y="200"/>
                  <a:pt x="464" y="215"/>
                </a:cubicBezTo>
                <a:cubicBezTo>
                  <a:pt x="472" y="223"/>
                  <a:pt x="476" y="230"/>
                  <a:pt x="476" y="236"/>
                </a:cubicBezTo>
                <a:lnTo>
                  <a:pt x="476" y="255"/>
                </a:lnTo>
                <a:cubicBezTo>
                  <a:pt x="476" y="259"/>
                  <a:pt x="474" y="261"/>
                  <a:pt x="469" y="261"/>
                </a:cubicBezTo>
                <a:cubicBezTo>
                  <a:pt x="465" y="261"/>
                  <a:pt x="462" y="259"/>
                  <a:pt x="462" y="255"/>
                </a:cubicBezTo>
                <a:lnTo>
                  <a:pt x="462" y="217"/>
                </a:lnTo>
                <a:lnTo>
                  <a:pt x="430" y="217"/>
                </a:lnTo>
                <a:close/>
                <a:moveTo>
                  <a:pt x="643" y="36"/>
                </a:moveTo>
                <a:lnTo>
                  <a:pt x="643" y="36"/>
                </a:lnTo>
                <a:lnTo>
                  <a:pt x="643" y="601"/>
                </a:lnTo>
                <a:cubicBezTo>
                  <a:pt x="643" y="614"/>
                  <a:pt x="653" y="625"/>
                  <a:pt x="666" y="625"/>
                </a:cubicBezTo>
                <a:cubicBezTo>
                  <a:pt x="679" y="625"/>
                  <a:pt x="689" y="614"/>
                  <a:pt x="689" y="601"/>
                </a:cubicBezTo>
                <a:lnTo>
                  <a:pt x="689" y="36"/>
                </a:lnTo>
                <a:cubicBezTo>
                  <a:pt x="689" y="24"/>
                  <a:pt x="679" y="13"/>
                  <a:pt x="666" y="13"/>
                </a:cubicBezTo>
                <a:cubicBezTo>
                  <a:pt x="653" y="13"/>
                  <a:pt x="643" y="24"/>
                  <a:pt x="643" y="36"/>
                </a:cubicBezTo>
                <a:close/>
                <a:moveTo>
                  <a:pt x="567" y="46"/>
                </a:moveTo>
                <a:lnTo>
                  <a:pt x="567" y="46"/>
                </a:lnTo>
                <a:lnTo>
                  <a:pt x="46" y="46"/>
                </a:lnTo>
                <a:lnTo>
                  <a:pt x="46" y="599"/>
                </a:lnTo>
                <a:lnTo>
                  <a:pt x="46" y="599"/>
                </a:lnTo>
                <a:cubicBezTo>
                  <a:pt x="46" y="625"/>
                  <a:pt x="52" y="642"/>
                  <a:pt x="63" y="652"/>
                </a:cubicBezTo>
                <a:cubicBezTo>
                  <a:pt x="73" y="661"/>
                  <a:pt x="89" y="666"/>
                  <a:pt x="108" y="667"/>
                </a:cubicBezTo>
                <a:lnTo>
                  <a:pt x="109" y="667"/>
                </a:lnTo>
                <a:lnTo>
                  <a:pt x="586" y="667"/>
                </a:lnTo>
                <a:cubicBezTo>
                  <a:pt x="574" y="648"/>
                  <a:pt x="567" y="624"/>
                  <a:pt x="568" y="595"/>
                </a:cubicBezTo>
                <a:cubicBezTo>
                  <a:pt x="567" y="594"/>
                  <a:pt x="567" y="594"/>
                  <a:pt x="567" y="593"/>
                </a:cubicBezTo>
                <a:lnTo>
                  <a:pt x="567" y="4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89" name="Freeform 32"/>
          <p:cNvSpPr>
            <a:spLocks noEditPoints="1"/>
          </p:cNvSpPr>
          <p:nvPr/>
        </p:nvSpPr>
        <p:spPr bwMode="auto">
          <a:xfrm>
            <a:off x="4578840" y="4522521"/>
            <a:ext cx="626344" cy="679925"/>
          </a:xfrm>
          <a:custGeom>
            <a:avLst/>
            <a:gdLst>
              <a:gd name="T0" fmla="*/ 851 w 880"/>
              <a:gd name="T1" fmla="*/ 320 h 952"/>
              <a:gd name="T2" fmla="*/ 851 w 880"/>
              <a:gd name="T3" fmla="*/ 823 h 952"/>
              <a:gd name="T4" fmla="*/ 29 w 880"/>
              <a:gd name="T5" fmla="*/ 823 h 952"/>
              <a:gd name="T6" fmla="*/ 29 w 880"/>
              <a:gd name="T7" fmla="*/ 320 h 952"/>
              <a:gd name="T8" fmla="*/ 776 w 880"/>
              <a:gd name="T9" fmla="*/ 341 h 952"/>
              <a:gd name="T10" fmla="*/ 55 w 880"/>
              <a:gd name="T11" fmla="*/ 398 h 952"/>
              <a:gd name="T12" fmla="*/ 104 w 880"/>
              <a:gd name="T13" fmla="*/ 802 h 952"/>
              <a:gd name="T14" fmla="*/ 825 w 880"/>
              <a:gd name="T15" fmla="*/ 745 h 952"/>
              <a:gd name="T16" fmla="*/ 776 w 880"/>
              <a:gd name="T17" fmla="*/ 341 h 952"/>
              <a:gd name="T18" fmla="*/ 244 w 880"/>
              <a:gd name="T19" fmla="*/ 219 h 952"/>
              <a:gd name="T20" fmla="*/ 258 w 880"/>
              <a:gd name="T21" fmla="*/ 229 h 952"/>
              <a:gd name="T22" fmla="*/ 401 w 880"/>
              <a:gd name="T23" fmla="*/ 0 h 952"/>
              <a:gd name="T24" fmla="*/ 318 w 880"/>
              <a:gd name="T25" fmla="*/ 243 h 952"/>
              <a:gd name="T26" fmla="*/ 226 w 880"/>
              <a:gd name="T27" fmla="*/ 278 h 952"/>
              <a:gd name="T28" fmla="*/ 177 w 880"/>
              <a:gd name="T29" fmla="*/ 118 h 952"/>
              <a:gd name="T30" fmla="*/ 667 w 880"/>
              <a:gd name="T31" fmla="*/ 931 h 952"/>
              <a:gd name="T32" fmla="*/ 242 w 880"/>
              <a:gd name="T33" fmla="*/ 931 h 952"/>
              <a:gd name="T34" fmla="*/ 343 w 880"/>
              <a:gd name="T35" fmla="*/ 436 h 952"/>
              <a:gd name="T36" fmla="*/ 278 w 880"/>
              <a:gd name="T37" fmla="*/ 591 h 952"/>
              <a:gd name="T38" fmla="*/ 214 w 880"/>
              <a:gd name="T39" fmla="*/ 436 h 952"/>
              <a:gd name="T40" fmla="*/ 275 w 880"/>
              <a:gd name="T41" fmla="*/ 633 h 952"/>
              <a:gd name="T42" fmla="*/ 299 w 880"/>
              <a:gd name="T43" fmla="*/ 727 h 952"/>
              <a:gd name="T44" fmla="*/ 277 w 880"/>
              <a:gd name="T45" fmla="*/ 620 h 952"/>
              <a:gd name="T46" fmla="*/ 316 w 880"/>
              <a:gd name="T47" fmla="*/ 598 h 952"/>
              <a:gd name="T48" fmla="*/ 314 w 880"/>
              <a:gd name="T49" fmla="*/ 729 h 952"/>
              <a:gd name="T50" fmla="*/ 240 w 880"/>
              <a:gd name="T51" fmla="*/ 729 h 952"/>
              <a:gd name="T52" fmla="*/ 238 w 880"/>
              <a:gd name="T53" fmla="*/ 598 h 952"/>
              <a:gd name="T54" fmla="*/ 290 w 880"/>
              <a:gd name="T55" fmla="*/ 466 h 952"/>
              <a:gd name="T56" fmla="*/ 200 w 880"/>
              <a:gd name="T57" fmla="*/ 486 h 952"/>
              <a:gd name="T58" fmla="*/ 278 w 880"/>
              <a:gd name="T59" fmla="*/ 579 h 952"/>
              <a:gd name="T60" fmla="*/ 356 w 880"/>
              <a:gd name="T61" fmla="*/ 484 h 952"/>
              <a:gd name="T62" fmla="*/ 514 w 880"/>
              <a:gd name="T63" fmla="*/ 602 h 952"/>
              <a:gd name="T64" fmla="*/ 463 w 880"/>
              <a:gd name="T65" fmla="*/ 602 h 952"/>
              <a:gd name="T66" fmla="*/ 472 w 880"/>
              <a:gd name="T67" fmla="*/ 467 h 952"/>
              <a:gd name="T68" fmla="*/ 514 w 880"/>
              <a:gd name="T69" fmla="*/ 467 h 952"/>
              <a:gd name="T70" fmla="*/ 578 w 880"/>
              <a:gd name="T71" fmla="*/ 602 h 952"/>
              <a:gd name="T72" fmla="*/ 577 w 880"/>
              <a:gd name="T73" fmla="*/ 467 h 952"/>
              <a:gd name="T74" fmla="*/ 550 w 880"/>
              <a:gd name="T75" fmla="*/ 521 h 952"/>
              <a:gd name="T76" fmla="*/ 550 w 880"/>
              <a:gd name="T77" fmla="*/ 537 h 952"/>
              <a:gd name="T78" fmla="*/ 578 w 880"/>
              <a:gd name="T79" fmla="*/ 602 h 952"/>
              <a:gd name="T80" fmla="*/ 682 w 880"/>
              <a:gd name="T81" fmla="*/ 602 h 952"/>
              <a:gd name="T82" fmla="*/ 627 w 880"/>
              <a:gd name="T83" fmla="*/ 602 h 952"/>
              <a:gd name="T84" fmla="*/ 607 w 880"/>
              <a:gd name="T85" fmla="*/ 467 h 952"/>
              <a:gd name="T86" fmla="*/ 657 w 880"/>
              <a:gd name="T87" fmla="*/ 467 h 952"/>
              <a:gd name="T88" fmla="*/ 699 w 880"/>
              <a:gd name="T89" fmla="*/ 467 h 952"/>
              <a:gd name="T90" fmla="*/ 730 w 880"/>
              <a:gd name="T91" fmla="*/ 548 h 952"/>
              <a:gd name="T92" fmla="*/ 741 w 880"/>
              <a:gd name="T93" fmla="*/ 579 h 952"/>
              <a:gd name="T94" fmla="*/ 708 w 880"/>
              <a:gd name="T95" fmla="*/ 521 h 952"/>
              <a:gd name="T96" fmla="*/ 737 w 880"/>
              <a:gd name="T97" fmla="*/ 466 h 952"/>
              <a:gd name="T98" fmla="*/ 741 w 880"/>
              <a:gd name="T99" fmla="*/ 513 h 952"/>
              <a:gd name="T100" fmla="*/ 731 w 880"/>
              <a:gd name="T101" fmla="*/ 492 h 952"/>
              <a:gd name="T102" fmla="*/ 765 w 880"/>
              <a:gd name="T103" fmla="*/ 543 h 952"/>
              <a:gd name="T104" fmla="*/ 736 w 880"/>
              <a:gd name="T105" fmla="*/ 603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80" h="952">
                <a:moveTo>
                  <a:pt x="104" y="286"/>
                </a:moveTo>
                <a:lnTo>
                  <a:pt x="776" y="286"/>
                </a:lnTo>
                <a:cubicBezTo>
                  <a:pt x="805" y="286"/>
                  <a:pt x="832" y="299"/>
                  <a:pt x="851" y="320"/>
                </a:cubicBezTo>
                <a:cubicBezTo>
                  <a:pt x="869" y="340"/>
                  <a:pt x="880" y="368"/>
                  <a:pt x="880" y="398"/>
                </a:cubicBezTo>
                <a:lnTo>
                  <a:pt x="880" y="745"/>
                </a:lnTo>
                <a:cubicBezTo>
                  <a:pt x="880" y="775"/>
                  <a:pt x="869" y="803"/>
                  <a:pt x="851" y="823"/>
                </a:cubicBezTo>
                <a:cubicBezTo>
                  <a:pt x="832" y="844"/>
                  <a:pt x="805" y="857"/>
                  <a:pt x="776" y="857"/>
                </a:cubicBezTo>
                <a:lnTo>
                  <a:pt x="104" y="857"/>
                </a:lnTo>
                <a:cubicBezTo>
                  <a:pt x="74" y="857"/>
                  <a:pt x="48" y="844"/>
                  <a:pt x="29" y="823"/>
                </a:cubicBezTo>
                <a:cubicBezTo>
                  <a:pt x="11" y="803"/>
                  <a:pt x="0" y="775"/>
                  <a:pt x="0" y="745"/>
                </a:cubicBezTo>
                <a:lnTo>
                  <a:pt x="0" y="398"/>
                </a:lnTo>
                <a:cubicBezTo>
                  <a:pt x="0" y="368"/>
                  <a:pt x="11" y="340"/>
                  <a:pt x="29" y="320"/>
                </a:cubicBezTo>
                <a:cubicBezTo>
                  <a:pt x="48" y="299"/>
                  <a:pt x="74" y="286"/>
                  <a:pt x="104" y="286"/>
                </a:cubicBezTo>
                <a:close/>
                <a:moveTo>
                  <a:pt x="776" y="341"/>
                </a:moveTo>
                <a:lnTo>
                  <a:pt x="776" y="341"/>
                </a:lnTo>
                <a:lnTo>
                  <a:pt x="104" y="341"/>
                </a:lnTo>
                <a:cubicBezTo>
                  <a:pt x="91" y="341"/>
                  <a:pt x="79" y="347"/>
                  <a:pt x="70" y="357"/>
                </a:cubicBezTo>
                <a:cubicBezTo>
                  <a:pt x="61" y="367"/>
                  <a:pt x="55" y="382"/>
                  <a:pt x="55" y="398"/>
                </a:cubicBezTo>
                <a:lnTo>
                  <a:pt x="55" y="745"/>
                </a:lnTo>
                <a:cubicBezTo>
                  <a:pt x="55" y="761"/>
                  <a:pt x="61" y="776"/>
                  <a:pt x="70" y="786"/>
                </a:cubicBezTo>
                <a:cubicBezTo>
                  <a:pt x="79" y="796"/>
                  <a:pt x="91" y="802"/>
                  <a:pt x="104" y="802"/>
                </a:cubicBezTo>
                <a:lnTo>
                  <a:pt x="776" y="802"/>
                </a:lnTo>
                <a:cubicBezTo>
                  <a:pt x="789" y="802"/>
                  <a:pt x="801" y="796"/>
                  <a:pt x="809" y="786"/>
                </a:cubicBezTo>
                <a:cubicBezTo>
                  <a:pt x="819" y="776"/>
                  <a:pt x="825" y="761"/>
                  <a:pt x="825" y="745"/>
                </a:cubicBezTo>
                <a:lnTo>
                  <a:pt x="825" y="398"/>
                </a:lnTo>
                <a:cubicBezTo>
                  <a:pt x="825" y="382"/>
                  <a:pt x="819" y="367"/>
                  <a:pt x="809" y="357"/>
                </a:cubicBezTo>
                <a:cubicBezTo>
                  <a:pt x="801" y="347"/>
                  <a:pt x="789" y="341"/>
                  <a:pt x="776" y="341"/>
                </a:cubicBezTo>
                <a:close/>
                <a:moveTo>
                  <a:pt x="177" y="118"/>
                </a:moveTo>
                <a:lnTo>
                  <a:pt x="244" y="219"/>
                </a:lnTo>
                <a:lnTo>
                  <a:pt x="244" y="219"/>
                </a:lnTo>
                <a:cubicBezTo>
                  <a:pt x="247" y="224"/>
                  <a:pt x="251" y="228"/>
                  <a:pt x="254" y="230"/>
                </a:cubicBezTo>
                <a:cubicBezTo>
                  <a:pt x="255" y="230"/>
                  <a:pt x="255" y="231"/>
                  <a:pt x="255" y="230"/>
                </a:cubicBezTo>
                <a:cubicBezTo>
                  <a:pt x="256" y="230"/>
                  <a:pt x="257" y="230"/>
                  <a:pt x="258" y="229"/>
                </a:cubicBezTo>
                <a:cubicBezTo>
                  <a:pt x="262" y="227"/>
                  <a:pt x="266" y="222"/>
                  <a:pt x="270" y="215"/>
                </a:cubicBezTo>
                <a:lnTo>
                  <a:pt x="271" y="215"/>
                </a:lnTo>
                <a:lnTo>
                  <a:pt x="401" y="0"/>
                </a:lnTo>
                <a:lnTo>
                  <a:pt x="448" y="29"/>
                </a:lnTo>
                <a:lnTo>
                  <a:pt x="318" y="243"/>
                </a:lnTo>
                <a:lnTo>
                  <a:pt x="318" y="243"/>
                </a:lnTo>
                <a:cubicBezTo>
                  <a:pt x="310" y="257"/>
                  <a:pt x="299" y="269"/>
                  <a:pt x="288" y="276"/>
                </a:cubicBezTo>
                <a:cubicBezTo>
                  <a:pt x="279" y="282"/>
                  <a:pt x="268" y="285"/>
                  <a:pt x="258" y="286"/>
                </a:cubicBezTo>
                <a:cubicBezTo>
                  <a:pt x="247" y="286"/>
                  <a:pt x="236" y="284"/>
                  <a:pt x="226" y="278"/>
                </a:cubicBezTo>
                <a:cubicBezTo>
                  <a:pt x="216" y="272"/>
                  <a:pt x="206" y="262"/>
                  <a:pt x="197" y="249"/>
                </a:cubicBezTo>
                <a:lnTo>
                  <a:pt x="131" y="148"/>
                </a:lnTo>
                <a:lnTo>
                  <a:pt x="177" y="118"/>
                </a:lnTo>
                <a:close/>
                <a:moveTo>
                  <a:pt x="296" y="877"/>
                </a:moveTo>
                <a:lnTo>
                  <a:pt x="613" y="877"/>
                </a:lnTo>
                <a:cubicBezTo>
                  <a:pt x="643" y="877"/>
                  <a:pt x="667" y="901"/>
                  <a:pt x="667" y="931"/>
                </a:cubicBezTo>
                <a:lnTo>
                  <a:pt x="667" y="952"/>
                </a:lnTo>
                <a:lnTo>
                  <a:pt x="242" y="952"/>
                </a:lnTo>
                <a:lnTo>
                  <a:pt x="242" y="931"/>
                </a:lnTo>
                <a:cubicBezTo>
                  <a:pt x="242" y="901"/>
                  <a:pt x="266" y="877"/>
                  <a:pt x="296" y="877"/>
                </a:cubicBezTo>
                <a:close/>
                <a:moveTo>
                  <a:pt x="278" y="409"/>
                </a:moveTo>
                <a:cubicBezTo>
                  <a:pt x="304" y="409"/>
                  <a:pt x="326" y="419"/>
                  <a:pt x="343" y="436"/>
                </a:cubicBezTo>
                <a:cubicBezTo>
                  <a:pt x="359" y="452"/>
                  <a:pt x="370" y="475"/>
                  <a:pt x="370" y="500"/>
                </a:cubicBezTo>
                <a:cubicBezTo>
                  <a:pt x="370" y="525"/>
                  <a:pt x="359" y="548"/>
                  <a:pt x="343" y="565"/>
                </a:cubicBezTo>
                <a:cubicBezTo>
                  <a:pt x="326" y="581"/>
                  <a:pt x="304" y="591"/>
                  <a:pt x="278" y="591"/>
                </a:cubicBezTo>
                <a:cubicBezTo>
                  <a:pt x="253" y="591"/>
                  <a:pt x="230" y="581"/>
                  <a:pt x="214" y="565"/>
                </a:cubicBezTo>
                <a:cubicBezTo>
                  <a:pt x="197" y="548"/>
                  <a:pt x="187" y="525"/>
                  <a:pt x="187" y="500"/>
                </a:cubicBezTo>
                <a:cubicBezTo>
                  <a:pt x="187" y="475"/>
                  <a:pt x="197" y="452"/>
                  <a:pt x="214" y="436"/>
                </a:cubicBezTo>
                <a:cubicBezTo>
                  <a:pt x="230" y="419"/>
                  <a:pt x="253" y="409"/>
                  <a:pt x="278" y="409"/>
                </a:cubicBezTo>
                <a:close/>
                <a:moveTo>
                  <a:pt x="275" y="633"/>
                </a:moveTo>
                <a:lnTo>
                  <a:pt x="275" y="633"/>
                </a:lnTo>
                <a:lnTo>
                  <a:pt x="255" y="727"/>
                </a:lnTo>
                <a:lnTo>
                  <a:pt x="277" y="746"/>
                </a:lnTo>
                <a:lnTo>
                  <a:pt x="299" y="727"/>
                </a:lnTo>
                <a:lnTo>
                  <a:pt x="280" y="633"/>
                </a:lnTo>
                <a:lnTo>
                  <a:pt x="288" y="627"/>
                </a:lnTo>
                <a:lnTo>
                  <a:pt x="277" y="620"/>
                </a:lnTo>
                <a:lnTo>
                  <a:pt x="266" y="627"/>
                </a:lnTo>
                <a:lnTo>
                  <a:pt x="275" y="633"/>
                </a:lnTo>
                <a:close/>
                <a:moveTo>
                  <a:pt x="316" y="598"/>
                </a:moveTo>
                <a:lnTo>
                  <a:pt x="316" y="598"/>
                </a:lnTo>
                <a:cubicBezTo>
                  <a:pt x="368" y="616"/>
                  <a:pt x="406" y="667"/>
                  <a:pt x="408" y="729"/>
                </a:cubicBezTo>
                <a:lnTo>
                  <a:pt x="314" y="729"/>
                </a:lnTo>
                <a:lnTo>
                  <a:pt x="293" y="624"/>
                </a:lnTo>
                <a:lnTo>
                  <a:pt x="316" y="598"/>
                </a:lnTo>
                <a:close/>
                <a:moveTo>
                  <a:pt x="240" y="729"/>
                </a:moveTo>
                <a:lnTo>
                  <a:pt x="240" y="729"/>
                </a:lnTo>
                <a:lnTo>
                  <a:pt x="147" y="729"/>
                </a:lnTo>
                <a:cubicBezTo>
                  <a:pt x="149" y="667"/>
                  <a:pt x="187" y="616"/>
                  <a:pt x="238" y="598"/>
                </a:cubicBezTo>
                <a:lnTo>
                  <a:pt x="261" y="624"/>
                </a:lnTo>
                <a:lnTo>
                  <a:pt x="240" y="729"/>
                </a:lnTo>
                <a:close/>
                <a:moveTo>
                  <a:pt x="290" y="466"/>
                </a:moveTo>
                <a:lnTo>
                  <a:pt x="290" y="466"/>
                </a:lnTo>
                <a:cubicBezTo>
                  <a:pt x="288" y="467"/>
                  <a:pt x="286" y="468"/>
                  <a:pt x="285" y="469"/>
                </a:cubicBezTo>
                <a:cubicBezTo>
                  <a:pt x="255" y="483"/>
                  <a:pt x="217" y="486"/>
                  <a:pt x="200" y="486"/>
                </a:cubicBezTo>
                <a:cubicBezTo>
                  <a:pt x="199" y="490"/>
                  <a:pt x="199" y="495"/>
                  <a:pt x="199" y="500"/>
                </a:cubicBezTo>
                <a:cubicBezTo>
                  <a:pt x="199" y="522"/>
                  <a:pt x="208" y="541"/>
                  <a:pt x="222" y="556"/>
                </a:cubicBezTo>
                <a:cubicBezTo>
                  <a:pt x="237" y="570"/>
                  <a:pt x="257" y="579"/>
                  <a:pt x="278" y="579"/>
                </a:cubicBezTo>
                <a:cubicBezTo>
                  <a:pt x="300" y="579"/>
                  <a:pt x="320" y="570"/>
                  <a:pt x="335" y="556"/>
                </a:cubicBezTo>
                <a:cubicBezTo>
                  <a:pt x="349" y="541"/>
                  <a:pt x="358" y="522"/>
                  <a:pt x="358" y="500"/>
                </a:cubicBezTo>
                <a:cubicBezTo>
                  <a:pt x="358" y="494"/>
                  <a:pt x="357" y="489"/>
                  <a:pt x="356" y="484"/>
                </a:cubicBezTo>
                <a:cubicBezTo>
                  <a:pt x="349" y="484"/>
                  <a:pt x="342" y="483"/>
                  <a:pt x="335" y="482"/>
                </a:cubicBezTo>
                <a:cubicBezTo>
                  <a:pt x="319" y="479"/>
                  <a:pt x="303" y="473"/>
                  <a:pt x="290" y="466"/>
                </a:cubicBezTo>
                <a:close/>
                <a:moveTo>
                  <a:pt x="514" y="602"/>
                </a:moveTo>
                <a:lnTo>
                  <a:pt x="483" y="602"/>
                </a:lnTo>
                <a:lnTo>
                  <a:pt x="463" y="530"/>
                </a:lnTo>
                <a:lnTo>
                  <a:pt x="463" y="602"/>
                </a:lnTo>
                <a:lnTo>
                  <a:pt x="439" y="602"/>
                </a:lnTo>
                <a:lnTo>
                  <a:pt x="439" y="467"/>
                </a:lnTo>
                <a:lnTo>
                  <a:pt x="472" y="467"/>
                </a:lnTo>
                <a:lnTo>
                  <a:pt x="489" y="529"/>
                </a:lnTo>
                <a:lnTo>
                  <a:pt x="489" y="467"/>
                </a:lnTo>
                <a:lnTo>
                  <a:pt x="514" y="467"/>
                </a:lnTo>
                <a:lnTo>
                  <a:pt x="514" y="602"/>
                </a:lnTo>
                <a:close/>
                <a:moveTo>
                  <a:pt x="578" y="602"/>
                </a:moveTo>
                <a:lnTo>
                  <a:pt x="578" y="602"/>
                </a:lnTo>
                <a:lnTo>
                  <a:pt x="520" y="602"/>
                </a:lnTo>
                <a:lnTo>
                  <a:pt x="520" y="467"/>
                </a:lnTo>
                <a:lnTo>
                  <a:pt x="577" y="467"/>
                </a:lnTo>
                <a:lnTo>
                  <a:pt x="577" y="485"/>
                </a:lnTo>
                <a:lnTo>
                  <a:pt x="550" y="485"/>
                </a:lnTo>
                <a:lnTo>
                  <a:pt x="550" y="521"/>
                </a:lnTo>
                <a:lnTo>
                  <a:pt x="575" y="521"/>
                </a:lnTo>
                <a:lnTo>
                  <a:pt x="575" y="537"/>
                </a:lnTo>
                <a:lnTo>
                  <a:pt x="550" y="537"/>
                </a:lnTo>
                <a:lnTo>
                  <a:pt x="550" y="584"/>
                </a:lnTo>
                <a:lnTo>
                  <a:pt x="578" y="584"/>
                </a:lnTo>
                <a:lnTo>
                  <a:pt x="578" y="602"/>
                </a:lnTo>
                <a:close/>
                <a:moveTo>
                  <a:pt x="699" y="467"/>
                </a:moveTo>
                <a:lnTo>
                  <a:pt x="699" y="467"/>
                </a:lnTo>
                <a:lnTo>
                  <a:pt x="682" y="602"/>
                </a:lnTo>
                <a:lnTo>
                  <a:pt x="647" y="602"/>
                </a:lnTo>
                <a:lnTo>
                  <a:pt x="637" y="528"/>
                </a:lnTo>
                <a:lnTo>
                  <a:pt x="627" y="602"/>
                </a:lnTo>
                <a:lnTo>
                  <a:pt x="597" y="602"/>
                </a:lnTo>
                <a:lnTo>
                  <a:pt x="580" y="467"/>
                </a:lnTo>
                <a:lnTo>
                  <a:pt x="607" y="467"/>
                </a:lnTo>
                <a:lnTo>
                  <a:pt x="614" y="529"/>
                </a:lnTo>
                <a:lnTo>
                  <a:pt x="624" y="467"/>
                </a:lnTo>
                <a:lnTo>
                  <a:pt x="657" y="467"/>
                </a:lnTo>
                <a:lnTo>
                  <a:pt x="665" y="529"/>
                </a:lnTo>
                <a:lnTo>
                  <a:pt x="675" y="467"/>
                </a:lnTo>
                <a:lnTo>
                  <a:pt x="699" y="467"/>
                </a:lnTo>
                <a:close/>
                <a:moveTo>
                  <a:pt x="703" y="548"/>
                </a:moveTo>
                <a:lnTo>
                  <a:pt x="703" y="548"/>
                </a:lnTo>
                <a:lnTo>
                  <a:pt x="730" y="548"/>
                </a:lnTo>
                <a:lnTo>
                  <a:pt x="730" y="579"/>
                </a:lnTo>
                <a:cubicBezTo>
                  <a:pt x="730" y="582"/>
                  <a:pt x="732" y="583"/>
                  <a:pt x="735" y="583"/>
                </a:cubicBezTo>
                <a:cubicBezTo>
                  <a:pt x="739" y="583"/>
                  <a:pt x="741" y="582"/>
                  <a:pt x="741" y="579"/>
                </a:cubicBezTo>
                <a:lnTo>
                  <a:pt x="741" y="563"/>
                </a:lnTo>
                <a:cubicBezTo>
                  <a:pt x="741" y="558"/>
                  <a:pt x="737" y="552"/>
                  <a:pt x="731" y="546"/>
                </a:cubicBezTo>
                <a:cubicBezTo>
                  <a:pt x="718" y="533"/>
                  <a:pt x="711" y="525"/>
                  <a:pt x="708" y="521"/>
                </a:cubicBezTo>
                <a:cubicBezTo>
                  <a:pt x="704" y="517"/>
                  <a:pt x="703" y="512"/>
                  <a:pt x="703" y="507"/>
                </a:cubicBezTo>
                <a:lnTo>
                  <a:pt x="703" y="492"/>
                </a:lnTo>
                <a:cubicBezTo>
                  <a:pt x="703" y="475"/>
                  <a:pt x="714" y="466"/>
                  <a:pt x="737" y="466"/>
                </a:cubicBezTo>
                <a:cubicBezTo>
                  <a:pt x="757" y="466"/>
                  <a:pt x="767" y="474"/>
                  <a:pt x="767" y="490"/>
                </a:cubicBezTo>
                <a:lnTo>
                  <a:pt x="767" y="513"/>
                </a:lnTo>
                <a:lnTo>
                  <a:pt x="741" y="513"/>
                </a:lnTo>
                <a:lnTo>
                  <a:pt x="741" y="488"/>
                </a:lnTo>
                <a:cubicBezTo>
                  <a:pt x="741" y="486"/>
                  <a:pt x="739" y="484"/>
                  <a:pt x="736" y="484"/>
                </a:cubicBezTo>
                <a:cubicBezTo>
                  <a:pt x="733" y="484"/>
                  <a:pt x="731" y="487"/>
                  <a:pt x="731" y="492"/>
                </a:cubicBezTo>
                <a:lnTo>
                  <a:pt x="732" y="501"/>
                </a:lnTo>
                <a:cubicBezTo>
                  <a:pt x="732" y="506"/>
                  <a:pt x="735" y="512"/>
                  <a:pt x="742" y="518"/>
                </a:cubicBezTo>
                <a:cubicBezTo>
                  <a:pt x="754" y="530"/>
                  <a:pt x="762" y="538"/>
                  <a:pt x="765" y="543"/>
                </a:cubicBezTo>
                <a:cubicBezTo>
                  <a:pt x="768" y="548"/>
                  <a:pt x="770" y="553"/>
                  <a:pt x="770" y="559"/>
                </a:cubicBezTo>
                <a:lnTo>
                  <a:pt x="770" y="576"/>
                </a:lnTo>
                <a:cubicBezTo>
                  <a:pt x="770" y="594"/>
                  <a:pt x="759" y="603"/>
                  <a:pt x="736" y="603"/>
                </a:cubicBezTo>
                <a:cubicBezTo>
                  <a:pt x="714" y="603"/>
                  <a:pt x="703" y="595"/>
                  <a:pt x="703" y="578"/>
                </a:cubicBezTo>
                <a:lnTo>
                  <a:pt x="703" y="54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0" name="Freeform 33"/>
          <p:cNvSpPr>
            <a:spLocks noEditPoints="1"/>
          </p:cNvSpPr>
          <p:nvPr/>
        </p:nvSpPr>
        <p:spPr bwMode="auto">
          <a:xfrm>
            <a:off x="5827831" y="4633378"/>
            <a:ext cx="557981" cy="557981"/>
          </a:xfrm>
          <a:custGeom>
            <a:avLst/>
            <a:gdLst>
              <a:gd name="T0" fmla="*/ 391 w 782"/>
              <a:gd name="T1" fmla="*/ 281 h 782"/>
              <a:gd name="T2" fmla="*/ 282 w 782"/>
              <a:gd name="T3" fmla="*/ 391 h 782"/>
              <a:gd name="T4" fmla="*/ 391 w 782"/>
              <a:gd name="T5" fmla="*/ 501 h 782"/>
              <a:gd name="T6" fmla="*/ 501 w 782"/>
              <a:gd name="T7" fmla="*/ 391 h 782"/>
              <a:gd name="T8" fmla="*/ 485 w 782"/>
              <a:gd name="T9" fmla="*/ 333 h 782"/>
              <a:gd name="T10" fmla="*/ 610 w 782"/>
              <a:gd name="T11" fmla="*/ 208 h 782"/>
              <a:gd name="T12" fmla="*/ 679 w 782"/>
              <a:gd name="T13" fmla="*/ 208 h 782"/>
              <a:gd name="T14" fmla="*/ 782 w 782"/>
              <a:gd name="T15" fmla="*/ 104 h 782"/>
              <a:gd name="T16" fmla="*/ 682 w 782"/>
              <a:gd name="T17" fmla="*/ 100 h 782"/>
              <a:gd name="T18" fmla="*/ 679 w 782"/>
              <a:gd name="T19" fmla="*/ 0 h 782"/>
              <a:gd name="T20" fmla="*/ 575 w 782"/>
              <a:gd name="T21" fmla="*/ 104 h 782"/>
              <a:gd name="T22" fmla="*/ 575 w 782"/>
              <a:gd name="T23" fmla="*/ 173 h 782"/>
              <a:gd name="T24" fmla="*/ 450 w 782"/>
              <a:gd name="T25" fmla="*/ 298 h 782"/>
              <a:gd name="T26" fmla="*/ 391 w 782"/>
              <a:gd name="T27" fmla="*/ 281 h 782"/>
              <a:gd name="T28" fmla="*/ 569 w 782"/>
              <a:gd name="T29" fmla="*/ 391 h 782"/>
              <a:gd name="T30" fmla="*/ 391 w 782"/>
              <a:gd name="T31" fmla="*/ 569 h 782"/>
              <a:gd name="T32" fmla="*/ 214 w 782"/>
              <a:gd name="T33" fmla="*/ 391 h 782"/>
              <a:gd name="T34" fmla="*/ 391 w 782"/>
              <a:gd name="T35" fmla="*/ 214 h 782"/>
              <a:gd name="T36" fmla="*/ 454 w 782"/>
              <a:gd name="T37" fmla="*/ 226 h 782"/>
              <a:gd name="T38" fmla="*/ 504 w 782"/>
              <a:gd name="T39" fmla="*/ 175 h 782"/>
              <a:gd name="T40" fmla="*/ 391 w 782"/>
              <a:gd name="T41" fmla="*/ 147 h 782"/>
              <a:gd name="T42" fmla="*/ 147 w 782"/>
              <a:gd name="T43" fmla="*/ 391 h 782"/>
              <a:gd name="T44" fmla="*/ 391 w 782"/>
              <a:gd name="T45" fmla="*/ 636 h 782"/>
              <a:gd name="T46" fmla="*/ 636 w 782"/>
              <a:gd name="T47" fmla="*/ 391 h 782"/>
              <a:gd name="T48" fmla="*/ 608 w 782"/>
              <a:gd name="T49" fmla="*/ 278 h 782"/>
              <a:gd name="T50" fmla="*/ 557 w 782"/>
              <a:gd name="T51" fmla="*/ 329 h 782"/>
              <a:gd name="T52" fmla="*/ 569 w 782"/>
              <a:gd name="T53" fmla="*/ 391 h 782"/>
              <a:gd name="T54" fmla="*/ 679 w 782"/>
              <a:gd name="T55" fmla="*/ 257 h 782"/>
              <a:gd name="T56" fmla="*/ 709 w 782"/>
              <a:gd name="T57" fmla="*/ 391 h 782"/>
              <a:gd name="T58" fmla="*/ 391 w 782"/>
              <a:gd name="T59" fmla="*/ 709 h 782"/>
              <a:gd name="T60" fmla="*/ 74 w 782"/>
              <a:gd name="T61" fmla="*/ 391 h 782"/>
              <a:gd name="T62" fmla="*/ 391 w 782"/>
              <a:gd name="T63" fmla="*/ 74 h 782"/>
              <a:gd name="T64" fmla="*/ 526 w 782"/>
              <a:gd name="T65" fmla="*/ 104 h 782"/>
              <a:gd name="T66" fmla="*/ 540 w 782"/>
              <a:gd name="T67" fmla="*/ 70 h 782"/>
              <a:gd name="T68" fmla="*/ 567 w 782"/>
              <a:gd name="T69" fmla="*/ 42 h 782"/>
              <a:gd name="T70" fmla="*/ 391 w 782"/>
              <a:gd name="T71" fmla="*/ 0 h 782"/>
              <a:gd name="T72" fmla="*/ 0 w 782"/>
              <a:gd name="T73" fmla="*/ 391 h 782"/>
              <a:gd name="T74" fmla="*/ 391 w 782"/>
              <a:gd name="T75" fmla="*/ 782 h 782"/>
              <a:gd name="T76" fmla="*/ 782 w 782"/>
              <a:gd name="T77" fmla="*/ 391 h 782"/>
              <a:gd name="T78" fmla="*/ 740 w 782"/>
              <a:gd name="T79" fmla="*/ 215 h 782"/>
              <a:gd name="T80" fmla="*/ 713 w 782"/>
              <a:gd name="T81" fmla="*/ 242 h 782"/>
              <a:gd name="T82" fmla="*/ 679 w 782"/>
              <a:gd name="T83" fmla="*/ 257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82" h="782">
                <a:moveTo>
                  <a:pt x="391" y="281"/>
                </a:moveTo>
                <a:cubicBezTo>
                  <a:pt x="331" y="281"/>
                  <a:pt x="282" y="331"/>
                  <a:pt x="282" y="391"/>
                </a:cubicBezTo>
                <a:cubicBezTo>
                  <a:pt x="282" y="452"/>
                  <a:pt x="331" y="501"/>
                  <a:pt x="391" y="501"/>
                </a:cubicBezTo>
                <a:cubicBezTo>
                  <a:pt x="452" y="501"/>
                  <a:pt x="501" y="452"/>
                  <a:pt x="501" y="391"/>
                </a:cubicBezTo>
                <a:cubicBezTo>
                  <a:pt x="501" y="370"/>
                  <a:pt x="495" y="350"/>
                  <a:pt x="485" y="333"/>
                </a:cubicBezTo>
                <a:lnTo>
                  <a:pt x="610" y="208"/>
                </a:lnTo>
                <a:lnTo>
                  <a:pt x="679" y="208"/>
                </a:lnTo>
                <a:lnTo>
                  <a:pt x="782" y="104"/>
                </a:lnTo>
                <a:lnTo>
                  <a:pt x="682" y="100"/>
                </a:lnTo>
                <a:lnTo>
                  <a:pt x="679" y="0"/>
                </a:lnTo>
                <a:lnTo>
                  <a:pt x="575" y="104"/>
                </a:lnTo>
                <a:lnTo>
                  <a:pt x="575" y="173"/>
                </a:lnTo>
                <a:lnTo>
                  <a:pt x="450" y="298"/>
                </a:lnTo>
                <a:cubicBezTo>
                  <a:pt x="433" y="288"/>
                  <a:pt x="413" y="281"/>
                  <a:pt x="391" y="281"/>
                </a:cubicBezTo>
                <a:close/>
                <a:moveTo>
                  <a:pt x="569" y="391"/>
                </a:moveTo>
                <a:cubicBezTo>
                  <a:pt x="569" y="489"/>
                  <a:pt x="489" y="569"/>
                  <a:pt x="391" y="569"/>
                </a:cubicBezTo>
                <a:cubicBezTo>
                  <a:pt x="294" y="569"/>
                  <a:pt x="214" y="489"/>
                  <a:pt x="214" y="391"/>
                </a:cubicBezTo>
                <a:cubicBezTo>
                  <a:pt x="214" y="294"/>
                  <a:pt x="294" y="214"/>
                  <a:pt x="391" y="214"/>
                </a:cubicBezTo>
                <a:cubicBezTo>
                  <a:pt x="413" y="214"/>
                  <a:pt x="434" y="218"/>
                  <a:pt x="454" y="226"/>
                </a:cubicBezTo>
                <a:lnTo>
                  <a:pt x="504" y="175"/>
                </a:lnTo>
                <a:cubicBezTo>
                  <a:pt x="471" y="157"/>
                  <a:pt x="432" y="147"/>
                  <a:pt x="391" y="147"/>
                </a:cubicBezTo>
                <a:cubicBezTo>
                  <a:pt x="256" y="147"/>
                  <a:pt x="147" y="256"/>
                  <a:pt x="147" y="391"/>
                </a:cubicBezTo>
                <a:cubicBezTo>
                  <a:pt x="147" y="526"/>
                  <a:pt x="256" y="636"/>
                  <a:pt x="391" y="636"/>
                </a:cubicBezTo>
                <a:cubicBezTo>
                  <a:pt x="526" y="636"/>
                  <a:pt x="636" y="526"/>
                  <a:pt x="636" y="391"/>
                </a:cubicBezTo>
                <a:cubicBezTo>
                  <a:pt x="636" y="351"/>
                  <a:pt x="626" y="312"/>
                  <a:pt x="608" y="278"/>
                </a:cubicBezTo>
                <a:lnTo>
                  <a:pt x="557" y="329"/>
                </a:lnTo>
                <a:cubicBezTo>
                  <a:pt x="565" y="349"/>
                  <a:pt x="569" y="370"/>
                  <a:pt x="569" y="391"/>
                </a:cubicBezTo>
                <a:close/>
                <a:moveTo>
                  <a:pt x="679" y="257"/>
                </a:moveTo>
                <a:cubicBezTo>
                  <a:pt x="698" y="298"/>
                  <a:pt x="709" y="343"/>
                  <a:pt x="709" y="391"/>
                </a:cubicBezTo>
                <a:cubicBezTo>
                  <a:pt x="709" y="567"/>
                  <a:pt x="567" y="709"/>
                  <a:pt x="391" y="709"/>
                </a:cubicBezTo>
                <a:cubicBezTo>
                  <a:pt x="216" y="709"/>
                  <a:pt x="74" y="567"/>
                  <a:pt x="74" y="391"/>
                </a:cubicBezTo>
                <a:cubicBezTo>
                  <a:pt x="74" y="216"/>
                  <a:pt x="216" y="74"/>
                  <a:pt x="391" y="74"/>
                </a:cubicBezTo>
                <a:cubicBezTo>
                  <a:pt x="440" y="74"/>
                  <a:pt x="485" y="85"/>
                  <a:pt x="526" y="104"/>
                </a:cubicBezTo>
                <a:cubicBezTo>
                  <a:pt x="526" y="91"/>
                  <a:pt x="531" y="79"/>
                  <a:pt x="540" y="70"/>
                </a:cubicBezTo>
                <a:lnTo>
                  <a:pt x="567" y="42"/>
                </a:lnTo>
                <a:cubicBezTo>
                  <a:pt x="515" y="16"/>
                  <a:pt x="455" y="0"/>
                  <a:pt x="391" y="0"/>
                </a:cubicBezTo>
                <a:cubicBezTo>
                  <a:pt x="175" y="0"/>
                  <a:pt x="0" y="175"/>
                  <a:pt x="0" y="391"/>
                </a:cubicBezTo>
                <a:cubicBezTo>
                  <a:pt x="0" y="607"/>
                  <a:pt x="175" y="782"/>
                  <a:pt x="391" y="782"/>
                </a:cubicBezTo>
                <a:cubicBezTo>
                  <a:pt x="607" y="782"/>
                  <a:pt x="782" y="607"/>
                  <a:pt x="782" y="391"/>
                </a:cubicBezTo>
                <a:cubicBezTo>
                  <a:pt x="782" y="328"/>
                  <a:pt x="767" y="268"/>
                  <a:pt x="740" y="215"/>
                </a:cubicBezTo>
                <a:lnTo>
                  <a:pt x="713" y="242"/>
                </a:lnTo>
                <a:cubicBezTo>
                  <a:pt x="704" y="251"/>
                  <a:pt x="692" y="257"/>
                  <a:pt x="679" y="25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1" name="Freeform 34"/>
          <p:cNvSpPr>
            <a:spLocks noEditPoints="1"/>
          </p:cNvSpPr>
          <p:nvPr/>
        </p:nvSpPr>
        <p:spPr bwMode="auto">
          <a:xfrm>
            <a:off x="6779357" y="4526216"/>
            <a:ext cx="639277" cy="681773"/>
          </a:xfrm>
          <a:custGeom>
            <a:avLst/>
            <a:gdLst>
              <a:gd name="T0" fmla="*/ 339 w 895"/>
              <a:gd name="T1" fmla="*/ 594 h 955"/>
              <a:gd name="T2" fmla="*/ 322 w 895"/>
              <a:gd name="T3" fmla="*/ 540 h 955"/>
              <a:gd name="T4" fmla="*/ 391 w 895"/>
              <a:gd name="T5" fmla="*/ 260 h 955"/>
              <a:gd name="T6" fmla="*/ 464 w 895"/>
              <a:gd name="T7" fmla="*/ 487 h 955"/>
              <a:gd name="T8" fmla="*/ 555 w 895"/>
              <a:gd name="T9" fmla="*/ 224 h 955"/>
              <a:gd name="T10" fmla="*/ 354 w 895"/>
              <a:gd name="T11" fmla="*/ 446 h 955"/>
              <a:gd name="T12" fmla="*/ 337 w 895"/>
              <a:gd name="T13" fmla="*/ 475 h 955"/>
              <a:gd name="T14" fmla="*/ 460 w 895"/>
              <a:gd name="T15" fmla="*/ 547 h 955"/>
              <a:gd name="T16" fmla="*/ 590 w 895"/>
              <a:gd name="T17" fmla="*/ 190 h 955"/>
              <a:gd name="T18" fmla="*/ 596 w 895"/>
              <a:gd name="T19" fmla="*/ 121 h 955"/>
              <a:gd name="T20" fmla="*/ 590 w 895"/>
              <a:gd name="T21" fmla="*/ 190 h 955"/>
              <a:gd name="T22" fmla="*/ 699 w 895"/>
              <a:gd name="T23" fmla="*/ 225 h 955"/>
              <a:gd name="T24" fmla="*/ 630 w 895"/>
              <a:gd name="T25" fmla="*/ 231 h 955"/>
              <a:gd name="T26" fmla="*/ 511 w 895"/>
              <a:gd name="T27" fmla="*/ 160 h 955"/>
              <a:gd name="T28" fmla="*/ 481 w 895"/>
              <a:gd name="T29" fmla="*/ 97 h 955"/>
              <a:gd name="T30" fmla="*/ 511 w 895"/>
              <a:gd name="T31" fmla="*/ 160 h 955"/>
              <a:gd name="T32" fmla="*/ 395 w 895"/>
              <a:gd name="T33" fmla="*/ 119 h 955"/>
              <a:gd name="T34" fmla="*/ 401 w 895"/>
              <a:gd name="T35" fmla="*/ 188 h 955"/>
              <a:gd name="T36" fmla="*/ 658 w 895"/>
              <a:gd name="T37" fmla="*/ 341 h 955"/>
              <a:gd name="T38" fmla="*/ 721 w 895"/>
              <a:gd name="T39" fmla="*/ 311 h 955"/>
              <a:gd name="T40" fmla="*/ 658 w 895"/>
              <a:gd name="T41" fmla="*/ 341 h 955"/>
              <a:gd name="T42" fmla="*/ 329 w 895"/>
              <a:gd name="T43" fmla="*/ 489 h 955"/>
              <a:gd name="T44" fmla="*/ 312 w 895"/>
              <a:gd name="T45" fmla="*/ 519 h 955"/>
              <a:gd name="T46" fmla="*/ 435 w 895"/>
              <a:gd name="T47" fmla="*/ 590 h 955"/>
              <a:gd name="T48" fmla="*/ 326 w 895"/>
              <a:gd name="T49" fmla="*/ 955 h 955"/>
              <a:gd name="T50" fmla="*/ 349 w 895"/>
              <a:gd name="T51" fmla="*/ 55 h 955"/>
              <a:gd name="T52" fmla="*/ 852 w 895"/>
              <a:gd name="T53" fmla="*/ 271 h 955"/>
              <a:gd name="T54" fmla="*/ 860 w 895"/>
              <a:gd name="T55" fmla="*/ 415 h 955"/>
              <a:gd name="T56" fmla="*/ 885 w 895"/>
              <a:gd name="T57" fmla="*/ 597 h 955"/>
              <a:gd name="T58" fmla="*/ 854 w 895"/>
              <a:gd name="T59" fmla="*/ 751 h 955"/>
              <a:gd name="T60" fmla="*/ 668 w 895"/>
              <a:gd name="T61" fmla="*/ 793 h 955"/>
              <a:gd name="T62" fmla="*/ 326 w 895"/>
              <a:gd name="T63" fmla="*/ 955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95" h="955">
                <a:moveTo>
                  <a:pt x="322" y="540"/>
                </a:moveTo>
                <a:cubicBezTo>
                  <a:pt x="313" y="559"/>
                  <a:pt x="320" y="583"/>
                  <a:pt x="339" y="594"/>
                </a:cubicBezTo>
                <a:cubicBezTo>
                  <a:pt x="355" y="603"/>
                  <a:pt x="375" y="601"/>
                  <a:pt x="388" y="589"/>
                </a:cubicBezTo>
                <a:lnTo>
                  <a:pt x="322" y="540"/>
                </a:lnTo>
                <a:close/>
                <a:moveTo>
                  <a:pt x="555" y="224"/>
                </a:moveTo>
                <a:cubicBezTo>
                  <a:pt x="495" y="190"/>
                  <a:pt x="422" y="206"/>
                  <a:pt x="391" y="260"/>
                </a:cubicBezTo>
                <a:cubicBezTo>
                  <a:pt x="359" y="316"/>
                  <a:pt x="400" y="376"/>
                  <a:pt x="371" y="434"/>
                </a:cubicBezTo>
                <a:lnTo>
                  <a:pt x="464" y="487"/>
                </a:lnTo>
                <a:cubicBezTo>
                  <a:pt x="499" y="434"/>
                  <a:pt x="573" y="439"/>
                  <a:pt x="605" y="384"/>
                </a:cubicBezTo>
                <a:cubicBezTo>
                  <a:pt x="637" y="330"/>
                  <a:pt x="614" y="258"/>
                  <a:pt x="555" y="224"/>
                </a:cubicBezTo>
                <a:close/>
                <a:moveTo>
                  <a:pt x="455" y="522"/>
                </a:moveTo>
                <a:lnTo>
                  <a:pt x="354" y="446"/>
                </a:lnTo>
                <a:cubicBezTo>
                  <a:pt x="346" y="440"/>
                  <a:pt x="336" y="442"/>
                  <a:pt x="331" y="450"/>
                </a:cubicBezTo>
                <a:cubicBezTo>
                  <a:pt x="327" y="458"/>
                  <a:pt x="329" y="470"/>
                  <a:pt x="337" y="475"/>
                </a:cubicBezTo>
                <a:lnTo>
                  <a:pt x="437" y="552"/>
                </a:lnTo>
                <a:cubicBezTo>
                  <a:pt x="445" y="557"/>
                  <a:pt x="455" y="555"/>
                  <a:pt x="460" y="547"/>
                </a:cubicBezTo>
                <a:cubicBezTo>
                  <a:pt x="464" y="539"/>
                  <a:pt x="462" y="527"/>
                  <a:pt x="455" y="522"/>
                </a:cubicBezTo>
                <a:close/>
                <a:moveTo>
                  <a:pt x="590" y="190"/>
                </a:moveTo>
                <a:lnTo>
                  <a:pt x="622" y="136"/>
                </a:lnTo>
                <a:lnTo>
                  <a:pt x="596" y="121"/>
                </a:lnTo>
                <a:lnTo>
                  <a:pt x="565" y="176"/>
                </a:lnTo>
                <a:lnTo>
                  <a:pt x="590" y="190"/>
                </a:lnTo>
                <a:close/>
                <a:moveTo>
                  <a:pt x="644" y="256"/>
                </a:moveTo>
                <a:lnTo>
                  <a:pt x="699" y="225"/>
                </a:lnTo>
                <a:lnTo>
                  <a:pt x="684" y="200"/>
                </a:lnTo>
                <a:lnTo>
                  <a:pt x="630" y="231"/>
                </a:lnTo>
                <a:lnTo>
                  <a:pt x="644" y="256"/>
                </a:lnTo>
                <a:close/>
                <a:moveTo>
                  <a:pt x="511" y="160"/>
                </a:moveTo>
                <a:lnTo>
                  <a:pt x="511" y="97"/>
                </a:lnTo>
                <a:lnTo>
                  <a:pt x="481" y="97"/>
                </a:lnTo>
                <a:lnTo>
                  <a:pt x="481" y="160"/>
                </a:lnTo>
                <a:lnTo>
                  <a:pt x="511" y="160"/>
                </a:lnTo>
                <a:close/>
                <a:moveTo>
                  <a:pt x="426" y="174"/>
                </a:moveTo>
                <a:lnTo>
                  <a:pt x="395" y="119"/>
                </a:lnTo>
                <a:lnTo>
                  <a:pt x="370" y="134"/>
                </a:lnTo>
                <a:lnTo>
                  <a:pt x="401" y="188"/>
                </a:lnTo>
                <a:lnTo>
                  <a:pt x="426" y="174"/>
                </a:lnTo>
                <a:close/>
                <a:moveTo>
                  <a:pt x="658" y="341"/>
                </a:moveTo>
                <a:lnTo>
                  <a:pt x="721" y="341"/>
                </a:lnTo>
                <a:lnTo>
                  <a:pt x="721" y="311"/>
                </a:lnTo>
                <a:lnTo>
                  <a:pt x="658" y="311"/>
                </a:lnTo>
                <a:lnTo>
                  <a:pt x="658" y="341"/>
                </a:lnTo>
                <a:close/>
                <a:moveTo>
                  <a:pt x="430" y="565"/>
                </a:moveTo>
                <a:lnTo>
                  <a:pt x="329" y="489"/>
                </a:lnTo>
                <a:cubicBezTo>
                  <a:pt x="321" y="483"/>
                  <a:pt x="311" y="485"/>
                  <a:pt x="307" y="493"/>
                </a:cubicBezTo>
                <a:cubicBezTo>
                  <a:pt x="302" y="501"/>
                  <a:pt x="304" y="513"/>
                  <a:pt x="312" y="519"/>
                </a:cubicBezTo>
                <a:lnTo>
                  <a:pt x="412" y="595"/>
                </a:lnTo>
                <a:cubicBezTo>
                  <a:pt x="420" y="601"/>
                  <a:pt x="430" y="599"/>
                  <a:pt x="435" y="590"/>
                </a:cubicBezTo>
                <a:cubicBezTo>
                  <a:pt x="440" y="582"/>
                  <a:pt x="437" y="571"/>
                  <a:pt x="430" y="565"/>
                </a:cubicBezTo>
                <a:close/>
                <a:moveTo>
                  <a:pt x="326" y="955"/>
                </a:moveTo>
                <a:cubicBezTo>
                  <a:pt x="337" y="880"/>
                  <a:pt x="337" y="800"/>
                  <a:pt x="317" y="729"/>
                </a:cubicBezTo>
                <a:cubicBezTo>
                  <a:pt x="0" y="551"/>
                  <a:pt x="83" y="139"/>
                  <a:pt x="349" y="55"/>
                </a:cubicBezTo>
                <a:cubicBezTo>
                  <a:pt x="489" y="0"/>
                  <a:pt x="680" y="33"/>
                  <a:pt x="805" y="158"/>
                </a:cubicBezTo>
                <a:cubicBezTo>
                  <a:pt x="895" y="248"/>
                  <a:pt x="852" y="271"/>
                  <a:pt x="852" y="271"/>
                </a:cubicBezTo>
                <a:lnTo>
                  <a:pt x="832" y="282"/>
                </a:lnTo>
                <a:cubicBezTo>
                  <a:pt x="843" y="325"/>
                  <a:pt x="862" y="405"/>
                  <a:pt x="860" y="415"/>
                </a:cubicBezTo>
                <a:cubicBezTo>
                  <a:pt x="856" y="430"/>
                  <a:pt x="840" y="445"/>
                  <a:pt x="840" y="445"/>
                </a:cubicBezTo>
                <a:lnTo>
                  <a:pt x="885" y="597"/>
                </a:lnTo>
                <a:lnTo>
                  <a:pt x="845" y="614"/>
                </a:lnTo>
                <a:cubicBezTo>
                  <a:pt x="854" y="662"/>
                  <a:pt x="859" y="703"/>
                  <a:pt x="854" y="751"/>
                </a:cubicBezTo>
                <a:cubicBezTo>
                  <a:pt x="853" y="759"/>
                  <a:pt x="826" y="783"/>
                  <a:pt x="804" y="784"/>
                </a:cubicBezTo>
                <a:lnTo>
                  <a:pt x="668" y="793"/>
                </a:lnTo>
                <a:lnTo>
                  <a:pt x="677" y="955"/>
                </a:lnTo>
                <a:lnTo>
                  <a:pt x="326" y="95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2" name="Freeform 35"/>
          <p:cNvSpPr>
            <a:spLocks noEditPoints="1"/>
          </p:cNvSpPr>
          <p:nvPr/>
        </p:nvSpPr>
        <p:spPr bwMode="auto">
          <a:xfrm>
            <a:off x="1171826" y="5614368"/>
            <a:ext cx="637430" cy="489620"/>
          </a:xfrm>
          <a:custGeom>
            <a:avLst/>
            <a:gdLst>
              <a:gd name="T0" fmla="*/ 577 w 892"/>
              <a:gd name="T1" fmla="*/ 131 h 686"/>
              <a:gd name="T2" fmla="*/ 139 w 892"/>
              <a:gd name="T3" fmla="*/ 157 h 686"/>
              <a:gd name="T4" fmla="*/ 139 w 892"/>
              <a:gd name="T5" fmla="*/ 232 h 686"/>
              <a:gd name="T6" fmla="*/ 577 w 892"/>
              <a:gd name="T7" fmla="*/ 258 h 686"/>
              <a:gd name="T8" fmla="*/ 139 w 892"/>
              <a:gd name="T9" fmla="*/ 232 h 686"/>
              <a:gd name="T10" fmla="*/ 510 w 892"/>
              <a:gd name="T11" fmla="*/ 330 h 686"/>
              <a:gd name="T12" fmla="*/ 139 w 892"/>
              <a:gd name="T13" fmla="*/ 356 h 686"/>
              <a:gd name="T14" fmla="*/ 706 w 892"/>
              <a:gd name="T15" fmla="*/ 453 h 686"/>
              <a:gd name="T16" fmla="*/ 706 w 892"/>
              <a:gd name="T17" fmla="*/ 534 h 686"/>
              <a:gd name="T18" fmla="*/ 626 w 892"/>
              <a:gd name="T19" fmla="*/ 534 h 686"/>
              <a:gd name="T20" fmla="*/ 626 w 892"/>
              <a:gd name="T21" fmla="*/ 453 h 686"/>
              <a:gd name="T22" fmla="*/ 706 w 892"/>
              <a:gd name="T23" fmla="*/ 453 h 686"/>
              <a:gd name="T24" fmla="*/ 722 w 892"/>
              <a:gd name="T25" fmla="*/ 159 h 686"/>
              <a:gd name="T26" fmla="*/ 807 w 892"/>
              <a:gd name="T27" fmla="*/ 156 h 686"/>
              <a:gd name="T28" fmla="*/ 730 w 892"/>
              <a:gd name="T29" fmla="*/ 0 h 686"/>
              <a:gd name="T30" fmla="*/ 754 w 892"/>
              <a:gd name="T31" fmla="*/ 9 h 686"/>
              <a:gd name="T32" fmla="*/ 892 w 892"/>
              <a:gd name="T33" fmla="*/ 143 h 686"/>
              <a:gd name="T34" fmla="*/ 892 w 892"/>
              <a:gd name="T35" fmla="*/ 565 h 686"/>
              <a:gd name="T36" fmla="*/ 858 w 892"/>
              <a:gd name="T37" fmla="*/ 600 h 686"/>
              <a:gd name="T38" fmla="*/ 767 w 892"/>
              <a:gd name="T39" fmla="*/ 662 h 686"/>
              <a:gd name="T40" fmla="*/ 704 w 892"/>
              <a:gd name="T41" fmla="*/ 686 h 686"/>
              <a:gd name="T42" fmla="*/ 666 w 892"/>
              <a:gd name="T43" fmla="*/ 602 h 686"/>
              <a:gd name="T44" fmla="*/ 628 w 892"/>
              <a:gd name="T45" fmla="*/ 686 h 686"/>
              <a:gd name="T46" fmla="*/ 565 w 892"/>
              <a:gd name="T47" fmla="*/ 662 h 686"/>
              <a:gd name="T48" fmla="*/ 354 w 892"/>
              <a:gd name="T49" fmla="*/ 600 h 686"/>
              <a:gd name="T50" fmla="*/ 0 w 892"/>
              <a:gd name="T51" fmla="*/ 0 h 686"/>
              <a:gd name="T52" fmla="*/ 354 w 892"/>
              <a:gd name="T53" fmla="*/ 531 h 686"/>
              <a:gd name="T54" fmla="*/ 557 w 892"/>
              <a:gd name="T55" fmla="*/ 494 h 686"/>
              <a:gd name="T56" fmla="*/ 666 w 892"/>
              <a:gd name="T57" fmla="*/ 385 h 686"/>
              <a:gd name="T58" fmla="*/ 775 w 892"/>
              <a:gd name="T59" fmla="*/ 494 h 686"/>
              <a:gd name="T60" fmla="*/ 823 w 892"/>
              <a:gd name="T61" fmla="*/ 531 h 686"/>
              <a:gd name="T62" fmla="*/ 703 w 892"/>
              <a:gd name="T63" fmla="*/ 195 h 686"/>
              <a:gd name="T64" fmla="*/ 686 w 892"/>
              <a:gd name="T65" fmla="*/ 176 h 686"/>
              <a:gd name="T66" fmla="*/ 69 w 892"/>
              <a:gd name="T67" fmla="*/ 69 h 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92" h="686">
                <a:moveTo>
                  <a:pt x="139" y="131"/>
                </a:moveTo>
                <a:lnTo>
                  <a:pt x="577" y="131"/>
                </a:lnTo>
                <a:lnTo>
                  <a:pt x="577" y="157"/>
                </a:lnTo>
                <a:lnTo>
                  <a:pt x="139" y="157"/>
                </a:lnTo>
                <a:lnTo>
                  <a:pt x="139" y="131"/>
                </a:lnTo>
                <a:close/>
                <a:moveTo>
                  <a:pt x="139" y="232"/>
                </a:moveTo>
                <a:lnTo>
                  <a:pt x="577" y="232"/>
                </a:lnTo>
                <a:lnTo>
                  <a:pt x="577" y="258"/>
                </a:lnTo>
                <a:lnTo>
                  <a:pt x="139" y="258"/>
                </a:lnTo>
                <a:lnTo>
                  <a:pt x="139" y="232"/>
                </a:lnTo>
                <a:close/>
                <a:moveTo>
                  <a:pt x="139" y="330"/>
                </a:moveTo>
                <a:lnTo>
                  <a:pt x="510" y="330"/>
                </a:lnTo>
                <a:lnTo>
                  <a:pt x="510" y="356"/>
                </a:lnTo>
                <a:lnTo>
                  <a:pt x="139" y="356"/>
                </a:lnTo>
                <a:lnTo>
                  <a:pt x="139" y="330"/>
                </a:lnTo>
                <a:close/>
                <a:moveTo>
                  <a:pt x="706" y="453"/>
                </a:moveTo>
                <a:cubicBezTo>
                  <a:pt x="717" y="464"/>
                  <a:pt x="723" y="478"/>
                  <a:pt x="723" y="494"/>
                </a:cubicBezTo>
                <a:cubicBezTo>
                  <a:pt x="723" y="509"/>
                  <a:pt x="717" y="524"/>
                  <a:pt x="706" y="534"/>
                </a:cubicBezTo>
                <a:cubicBezTo>
                  <a:pt x="696" y="544"/>
                  <a:pt x="682" y="551"/>
                  <a:pt x="666" y="551"/>
                </a:cubicBezTo>
                <a:cubicBezTo>
                  <a:pt x="650" y="551"/>
                  <a:pt x="636" y="544"/>
                  <a:pt x="626" y="534"/>
                </a:cubicBezTo>
                <a:cubicBezTo>
                  <a:pt x="615" y="524"/>
                  <a:pt x="609" y="509"/>
                  <a:pt x="609" y="494"/>
                </a:cubicBezTo>
                <a:cubicBezTo>
                  <a:pt x="609" y="478"/>
                  <a:pt x="615" y="464"/>
                  <a:pt x="626" y="453"/>
                </a:cubicBezTo>
                <a:cubicBezTo>
                  <a:pt x="636" y="443"/>
                  <a:pt x="650" y="437"/>
                  <a:pt x="666" y="437"/>
                </a:cubicBezTo>
                <a:cubicBezTo>
                  <a:pt x="682" y="437"/>
                  <a:pt x="696" y="443"/>
                  <a:pt x="706" y="453"/>
                </a:cubicBezTo>
                <a:close/>
                <a:moveTo>
                  <a:pt x="807" y="156"/>
                </a:moveTo>
                <a:lnTo>
                  <a:pt x="722" y="159"/>
                </a:lnTo>
                <a:lnTo>
                  <a:pt x="729" y="81"/>
                </a:lnTo>
                <a:lnTo>
                  <a:pt x="807" y="156"/>
                </a:lnTo>
                <a:close/>
                <a:moveTo>
                  <a:pt x="0" y="0"/>
                </a:moveTo>
                <a:lnTo>
                  <a:pt x="730" y="0"/>
                </a:lnTo>
                <a:lnTo>
                  <a:pt x="744" y="0"/>
                </a:lnTo>
                <a:lnTo>
                  <a:pt x="754" y="9"/>
                </a:lnTo>
                <a:lnTo>
                  <a:pt x="882" y="133"/>
                </a:lnTo>
                <a:lnTo>
                  <a:pt x="892" y="143"/>
                </a:lnTo>
                <a:lnTo>
                  <a:pt x="892" y="158"/>
                </a:lnTo>
                <a:lnTo>
                  <a:pt x="892" y="565"/>
                </a:lnTo>
                <a:lnTo>
                  <a:pt x="892" y="600"/>
                </a:lnTo>
                <a:lnTo>
                  <a:pt x="858" y="600"/>
                </a:lnTo>
                <a:lnTo>
                  <a:pt x="745" y="600"/>
                </a:lnTo>
                <a:lnTo>
                  <a:pt x="767" y="662"/>
                </a:lnTo>
                <a:lnTo>
                  <a:pt x="726" y="662"/>
                </a:lnTo>
                <a:lnTo>
                  <a:pt x="704" y="686"/>
                </a:lnTo>
                <a:lnTo>
                  <a:pt x="666" y="602"/>
                </a:lnTo>
                <a:lnTo>
                  <a:pt x="666" y="602"/>
                </a:lnTo>
                <a:lnTo>
                  <a:pt x="666" y="602"/>
                </a:lnTo>
                <a:lnTo>
                  <a:pt x="628" y="686"/>
                </a:lnTo>
                <a:lnTo>
                  <a:pt x="606" y="662"/>
                </a:lnTo>
                <a:lnTo>
                  <a:pt x="565" y="662"/>
                </a:lnTo>
                <a:lnTo>
                  <a:pt x="587" y="600"/>
                </a:lnTo>
                <a:lnTo>
                  <a:pt x="354" y="600"/>
                </a:lnTo>
                <a:lnTo>
                  <a:pt x="0" y="600"/>
                </a:lnTo>
                <a:lnTo>
                  <a:pt x="0" y="0"/>
                </a:lnTo>
                <a:close/>
                <a:moveTo>
                  <a:pt x="69" y="531"/>
                </a:moveTo>
                <a:lnTo>
                  <a:pt x="354" y="531"/>
                </a:lnTo>
                <a:lnTo>
                  <a:pt x="564" y="531"/>
                </a:lnTo>
                <a:cubicBezTo>
                  <a:pt x="559" y="519"/>
                  <a:pt x="557" y="507"/>
                  <a:pt x="557" y="494"/>
                </a:cubicBezTo>
                <a:cubicBezTo>
                  <a:pt x="557" y="464"/>
                  <a:pt x="569" y="436"/>
                  <a:pt x="589" y="417"/>
                </a:cubicBezTo>
                <a:cubicBezTo>
                  <a:pt x="609" y="397"/>
                  <a:pt x="636" y="385"/>
                  <a:pt x="666" y="385"/>
                </a:cubicBezTo>
                <a:cubicBezTo>
                  <a:pt x="696" y="385"/>
                  <a:pt x="723" y="397"/>
                  <a:pt x="743" y="417"/>
                </a:cubicBezTo>
                <a:cubicBezTo>
                  <a:pt x="763" y="436"/>
                  <a:pt x="775" y="464"/>
                  <a:pt x="775" y="494"/>
                </a:cubicBezTo>
                <a:cubicBezTo>
                  <a:pt x="775" y="507"/>
                  <a:pt x="772" y="519"/>
                  <a:pt x="768" y="531"/>
                </a:cubicBezTo>
                <a:lnTo>
                  <a:pt x="823" y="531"/>
                </a:lnTo>
                <a:lnTo>
                  <a:pt x="823" y="190"/>
                </a:lnTo>
                <a:lnTo>
                  <a:pt x="703" y="195"/>
                </a:lnTo>
                <a:lnTo>
                  <a:pt x="684" y="195"/>
                </a:lnTo>
                <a:lnTo>
                  <a:pt x="686" y="176"/>
                </a:lnTo>
                <a:lnTo>
                  <a:pt x="695" y="69"/>
                </a:lnTo>
                <a:lnTo>
                  <a:pt x="69" y="69"/>
                </a:lnTo>
                <a:lnTo>
                  <a:pt x="69" y="53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3" name="Freeform 36"/>
          <p:cNvSpPr>
            <a:spLocks noEditPoints="1"/>
          </p:cNvSpPr>
          <p:nvPr/>
        </p:nvSpPr>
        <p:spPr bwMode="auto">
          <a:xfrm>
            <a:off x="2354304" y="5473950"/>
            <a:ext cx="726115" cy="580153"/>
          </a:xfrm>
          <a:custGeom>
            <a:avLst/>
            <a:gdLst>
              <a:gd name="T0" fmla="*/ 787 w 1019"/>
              <a:gd name="T1" fmla="*/ 779 h 812"/>
              <a:gd name="T2" fmla="*/ 0 w 1019"/>
              <a:gd name="T3" fmla="*/ 779 h 812"/>
              <a:gd name="T4" fmla="*/ 408 w 1019"/>
              <a:gd name="T5" fmla="*/ 300 h 812"/>
              <a:gd name="T6" fmla="*/ 393 w 1019"/>
              <a:gd name="T7" fmla="*/ 286 h 812"/>
              <a:gd name="T8" fmla="*/ 743 w 1019"/>
              <a:gd name="T9" fmla="*/ 335 h 812"/>
              <a:gd name="T10" fmla="*/ 44 w 1019"/>
              <a:gd name="T11" fmla="*/ 274 h 812"/>
              <a:gd name="T12" fmla="*/ 280 w 1019"/>
              <a:gd name="T13" fmla="*/ 588 h 812"/>
              <a:gd name="T14" fmla="*/ 134 w 1019"/>
              <a:gd name="T15" fmla="*/ 495 h 812"/>
              <a:gd name="T16" fmla="*/ 134 w 1019"/>
              <a:gd name="T17" fmla="*/ 526 h 812"/>
              <a:gd name="T18" fmla="*/ 426 w 1019"/>
              <a:gd name="T19" fmla="*/ 434 h 812"/>
              <a:gd name="T20" fmla="*/ 134 w 1019"/>
              <a:gd name="T21" fmla="*/ 434 h 812"/>
              <a:gd name="T22" fmla="*/ 426 w 1019"/>
              <a:gd name="T23" fmla="*/ 404 h 812"/>
              <a:gd name="T24" fmla="*/ 755 w 1019"/>
              <a:gd name="T25" fmla="*/ 340 h 812"/>
              <a:gd name="T26" fmla="*/ 755 w 1019"/>
              <a:gd name="T27" fmla="*/ 340 h 812"/>
              <a:gd name="T28" fmla="*/ 755 w 1019"/>
              <a:gd name="T29" fmla="*/ 50 h 812"/>
              <a:gd name="T30" fmla="*/ 463 w 1019"/>
              <a:gd name="T31" fmla="*/ 183 h 812"/>
              <a:gd name="T32" fmla="*/ 797 w 1019"/>
              <a:gd name="T33" fmla="*/ 201 h 812"/>
              <a:gd name="T34" fmla="*/ 511 w 1019"/>
              <a:gd name="T35" fmla="*/ 140 h 812"/>
              <a:gd name="T36" fmla="*/ 808 w 1019"/>
              <a:gd name="T37" fmla="*/ 353 h 812"/>
              <a:gd name="T38" fmla="*/ 924 w 1019"/>
              <a:gd name="T39" fmla="*/ 211 h 812"/>
              <a:gd name="T40" fmla="*/ 954 w 1019"/>
              <a:gd name="T41" fmla="*/ 244 h 812"/>
              <a:gd name="T42" fmla="*/ 937 w 1019"/>
              <a:gd name="T43" fmla="*/ 208 h 812"/>
              <a:gd name="T44" fmla="*/ 931 w 1019"/>
              <a:gd name="T45" fmla="*/ 397 h 812"/>
              <a:gd name="T46" fmla="*/ 930 w 1019"/>
              <a:gd name="T47" fmla="*/ 435 h 812"/>
              <a:gd name="T48" fmla="*/ 962 w 1019"/>
              <a:gd name="T49" fmla="*/ 436 h 812"/>
              <a:gd name="T50" fmla="*/ 960 w 1019"/>
              <a:gd name="T51" fmla="*/ 397 h 812"/>
              <a:gd name="T52" fmla="*/ 954 w 1019"/>
              <a:gd name="T53" fmla="*/ 312 h 812"/>
              <a:gd name="T54" fmla="*/ 470 w 1019"/>
              <a:gd name="T55" fmla="*/ 437 h 812"/>
              <a:gd name="T56" fmla="*/ 515 w 1019"/>
              <a:gd name="T57" fmla="*/ 610 h 812"/>
              <a:gd name="T58" fmla="*/ 532 w 1019"/>
              <a:gd name="T59" fmla="*/ 597 h 812"/>
              <a:gd name="T60" fmla="*/ 538 w 1019"/>
              <a:gd name="T61" fmla="*/ 575 h 812"/>
              <a:gd name="T62" fmla="*/ 560 w 1019"/>
              <a:gd name="T63" fmla="*/ 588 h 812"/>
              <a:gd name="T64" fmla="*/ 575 w 1019"/>
              <a:gd name="T65" fmla="*/ 621 h 812"/>
              <a:gd name="T66" fmla="*/ 593 w 1019"/>
              <a:gd name="T67" fmla="*/ 636 h 812"/>
              <a:gd name="T68" fmla="*/ 623 w 1019"/>
              <a:gd name="T69" fmla="*/ 632 h 812"/>
              <a:gd name="T70" fmla="*/ 617 w 1019"/>
              <a:gd name="T71" fmla="*/ 615 h 812"/>
              <a:gd name="T72" fmla="*/ 602 w 1019"/>
              <a:gd name="T73" fmla="*/ 582 h 812"/>
              <a:gd name="T74" fmla="*/ 582 w 1019"/>
              <a:gd name="T75" fmla="*/ 567 h 812"/>
              <a:gd name="T76" fmla="*/ 634 w 1019"/>
              <a:gd name="T77" fmla="*/ 539 h 812"/>
              <a:gd name="T78" fmla="*/ 612 w 1019"/>
              <a:gd name="T79" fmla="*/ 533 h 812"/>
              <a:gd name="T80" fmla="*/ 599 w 1019"/>
              <a:gd name="T81" fmla="*/ 515 h 812"/>
              <a:gd name="T82" fmla="*/ 577 w 1019"/>
              <a:gd name="T83" fmla="*/ 509 h 812"/>
              <a:gd name="T84" fmla="*/ 563 w 1019"/>
              <a:gd name="T85" fmla="*/ 491 h 812"/>
              <a:gd name="T86" fmla="*/ 541 w 1019"/>
              <a:gd name="T87" fmla="*/ 485 h 812"/>
              <a:gd name="T88" fmla="*/ 527 w 1019"/>
              <a:gd name="T89" fmla="*/ 467 h 812"/>
              <a:gd name="T90" fmla="*/ 505 w 1019"/>
              <a:gd name="T91" fmla="*/ 461 h 812"/>
              <a:gd name="T92" fmla="*/ 491 w 1019"/>
              <a:gd name="T93" fmla="*/ 443 h 812"/>
              <a:gd name="T94" fmla="*/ 95 w 1019"/>
              <a:gd name="T95" fmla="*/ 327 h 812"/>
              <a:gd name="T96" fmla="*/ 95 w 1019"/>
              <a:gd name="T97" fmla="*/ 679 h 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19" h="812">
                <a:moveTo>
                  <a:pt x="0" y="751"/>
                </a:moveTo>
                <a:lnTo>
                  <a:pt x="787" y="751"/>
                </a:lnTo>
                <a:lnTo>
                  <a:pt x="787" y="779"/>
                </a:lnTo>
                <a:cubicBezTo>
                  <a:pt x="787" y="797"/>
                  <a:pt x="772" y="812"/>
                  <a:pt x="754" y="812"/>
                </a:cubicBezTo>
                <a:lnTo>
                  <a:pt x="33" y="812"/>
                </a:lnTo>
                <a:cubicBezTo>
                  <a:pt x="15" y="812"/>
                  <a:pt x="0" y="797"/>
                  <a:pt x="0" y="779"/>
                </a:cubicBezTo>
                <a:lnTo>
                  <a:pt x="0" y="751"/>
                </a:lnTo>
                <a:close/>
                <a:moveTo>
                  <a:pt x="393" y="286"/>
                </a:moveTo>
                <a:cubicBezTo>
                  <a:pt x="401" y="286"/>
                  <a:pt x="408" y="292"/>
                  <a:pt x="408" y="300"/>
                </a:cubicBezTo>
                <a:cubicBezTo>
                  <a:pt x="408" y="308"/>
                  <a:pt x="401" y="315"/>
                  <a:pt x="393" y="315"/>
                </a:cubicBezTo>
                <a:cubicBezTo>
                  <a:pt x="385" y="315"/>
                  <a:pt x="379" y="308"/>
                  <a:pt x="379" y="300"/>
                </a:cubicBezTo>
                <a:cubicBezTo>
                  <a:pt x="379" y="292"/>
                  <a:pt x="385" y="286"/>
                  <a:pt x="393" y="286"/>
                </a:cubicBezTo>
                <a:close/>
                <a:moveTo>
                  <a:pt x="44" y="274"/>
                </a:moveTo>
                <a:lnTo>
                  <a:pt x="485" y="274"/>
                </a:lnTo>
                <a:cubicBezTo>
                  <a:pt x="575" y="280"/>
                  <a:pt x="661" y="297"/>
                  <a:pt x="743" y="335"/>
                </a:cubicBezTo>
                <a:lnTo>
                  <a:pt x="743" y="732"/>
                </a:lnTo>
                <a:lnTo>
                  <a:pt x="44" y="732"/>
                </a:lnTo>
                <a:lnTo>
                  <a:pt x="44" y="274"/>
                </a:lnTo>
                <a:close/>
                <a:moveTo>
                  <a:pt x="134" y="556"/>
                </a:moveTo>
                <a:lnTo>
                  <a:pt x="280" y="556"/>
                </a:lnTo>
                <a:lnTo>
                  <a:pt x="280" y="588"/>
                </a:lnTo>
                <a:lnTo>
                  <a:pt x="134" y="588"/>
                </a:lnTo>
                <a:lnTo>
                  <a:pt x="134" y="556"/>
                </a:lnTo>
                <a:close/>
                <a:moveTo>
                  <a:pt x="134" y="495"/>
                </a:moveTo>
                <a:lnTo>
                  <a:pt x="426" y="495"/>
                </a:lnTo>
                <a:lnTo>
                  <a:pt x="426" y="526"/>
                </a:lnTo>
                <a:lnTo>
                  <a:pt x="134" y="526"/>
                </a:lnTo>
                <a:lnTo>
                  <a:pt x="134" y="495"/>
                </a:lnTo>
                <a:close/>
                <a:moveTo>
                  <a:pt x="134" y="434"/>
                </a:moveTo>
                <a:lnTo>
                  <a:pt x="426" y="434"/>
                </a:lnTo>
                <a:lnTo>
                  <a:pt x="426" y="465"/>
                </a:lnTo>
                <a:lnTo>
                  <a:pt x="134" y="465"/>
                </a:lnTo>
                <a:lnTo>
                  <a:pt x="134" y="434"/>
                </a:lnTo>
                <a:close/>
                <a:moveTo>
                  <a:pt x="134" y="372"/>
                </a:moveTo>
                <a:lnTo>
                  <a:pt x="426" y="372"/>
                </a:lnTo>
                <a:lnTo>
                  <a:pt x="426" y="404"/>
                </a:lnTo>
                <a:lnTo>
                  <a:pt x="134" y="404"/>
                </a:lnTo>
                <a:lnTo>
                  <a:pt x="134" y="372"/>
                </a:lnTo>
                <a:close/>
                <a:moveTo>
                  <a:pt x="755" y="340"/>
                </a:moveTo>
                <a:cubicBezTo>
                  <a:pt x="766" y="345"/>
                  <a:pt x="792" y="358"/>
                  <a:pt x="799" y="362"/>
                </a:cubicBezTo>
                <a:cubicBezTo>
                  <a:pt x="818" y="374"/>
                  <a:pt x="770" y="381"/>
                  <a:pt x="755" y="383"/>
                </a:cubicBezTo>
                <a:lnTo>
                  <a:pt x="755" y="340"/>
                </a:lnTo>
                <a:close/>
                <a:moveTo>
                  <a:pt x="924" y="211"/>
                </a:moveTo>
                <a:cubicBezTo>
                  <a:pt x="881" y="163"/>
                  <a:pt x="838" y="116"/>
                  <a:pt x="795" y="68"/>
                </a:cubicBezTo>
                <a:cubicBezTo>
                  <a:pt x="781" y="52"/>
                  <a:pt x="774" y="53"/>
                  <a:pt x="755" y="50"/>
                </a:cubicBezTo>
                <a:lnTo>
                  <a:pt x="311" y="1"/>
                </a:lnTo>
                <a:cubicBezTo>
                  <a:pt x="302" y="0"/>
                  <a:pt x="298" y="5"/>
                  <a:pt x="304" y="12"/>
                </a:cubicBezTo>
                <a:lnTo>
                  <a:pt x="463" y="183"/>
                </a:lnTo>
                <a:cubicBezTo>
                  <a:pt x="488" y="133"/>
                  <a:pt x="506" y="106"/>
                  <a:pt x="586" y="115"/>
                </a:cubicBezTo>
                <a:cubicBezTo>
                  <a:pt x="641" y="122"/>
                  <a:pt x="682" y="133"/>
                  <a:pt x="733" y="153"/>
                </a:cubicBezTo>
                <a:cubicBezTo>
                  <a:pt x="765" y="166"/>
                  <a:pt x="783" y="176"/>
                  <a:pt x="797" y="201"/>
                </a:cubicBezTo>
                <a:cubicBezTo>
                  <a:pt x="784" y="185"/>
                  <a:pt x="763" y="174"/>
                  <a:pt x="740" y="165"/>
                </a:cubicBezTo>
                <a:cubicBezTo>
                  <a:pt x="693" y="146"/>
                  <a:pt x="642" y="133"/>
                  <a:pt x="591" y="127"/>
                </a:cubicBezTo>
                <a:cubicBezTo>
                  <a:pt x="560" y="124"/>
                  <a:pt x="531" y="124"/>
                  <a:pt x="511" y="140"/>
                </a:cubicBezTo>
                <a:cubicBezTo>
                  <a:pt x="492" y="154"/>
                  <a:pt x="465" y="216"/>
                  <a:pt x="453" y="239"/>
                </a:cubicBezTo>
                <a:cubicBezTo>
                  <a:pt x="446" y="255"/>
                  <a:pt x="455" y="261"/>
                  <a:pt x="468" y="261"/>
                </a:cubicBezTo>
                <a:cubicBezTo>
                  <a:pt x="587" y="266"/>
                  <a:pt x="702" y="297"/>
                  <a:pt x="808" y="353"/>
                </a:cubicBezTo>
                <a:lnTo>
                  <a:pt x="809" y="292"/>
                </a:lnTo>
                <a:cubicBezTo>
                  <a:pt x="847" y="297"/>
                  <a:pt x="886" y="303"/>
                  <a:pt x="924" y="308"/>
                </a:cubicBezTo>
                <a:lnTo>
                  <a:pt x="924" y="211"/>
                </a:lnTo>
                <a:close/>
                <a:moveTo>
                  <a:pt x="1009" y="320"/>
                </a:moveTo>
                <a:cubicBezTo>
                  <a:pt x="1016" y="321"/>
                  <a:pt x="1019" y="314"/>
                  <a:pt x="1014" y="309"/>
                </a:cubicBezTo>
                <a:cubicBezTo>
                  <a:pt x="994" y="287"/>
                  <a:pt x="974" y="266"/>
                  <a:pt x="954" y="244"/>
                </a:cubicBezTo>
                <a:lnTo>
                  <a:pt x="954" y="216"/>
                </a:lnTo>
                <a:cubicBezTo>
                  <a:pt x="954" y="211"/>
                  <a:pt x="950" y="208"/>
                  <a:pt x="945" y="208"/>
                </a:cubicBezTo>
                <a:lnTo>
                  <a:pt x="937" y="208"/>
                </a:lnTo>
                <a:lnTo>
                  <a:pt x="937" y="379"/>
                </a:lnTo>
                <a:cubicBezTo>
                  <a:pt x="934" y="379"/>
                  <a:pt x="933" y="381"/>
                  <a:pt x="932" y="385"/>
                </a:cubicBezTo>
                <a:lnTo>
                  <a:pt x="931" y="397"/>
                </a:lnTo>
                <a:cubicBezTo>
                  <a:pt x="931" y="403"/>
                  <a:pt x="934" y="405"/>
                  <a:pt x="934" y="410"/>
                </a:cubicBezTo>
                <a:lnTo>
                  <a:pt x="933" y="424"/>
                </a:lnTo>
                <a:cubicBezTo>
                  <a:pt x="933" y="428"/>
                  <a:pt x="930" y="430"/>
                  <a:pt x="930" y="435"/>
                </a:cubicBezTo>
                <a:lnTo>
                  <a:pt x="918" y="536"/>
                </a:lnTo>
                <a:cubicBezTo>
                  <a:pt x="924" y="548"/>
                  <a:pt x="967" y="549"/>
                  <a:pt x="974" y="537"/>
                </a:cubicBezTo>
                <a:lnTo>
                  <a:pt x="962" y="436"/>
                </a:lnTo>
                <a:cubicBezTo>
                  <a:pt x="961" y="430"/>
                  <a:pt x="958" y="429"/>
                  <a:pt x="958" y="424"/>
                </a:cubicBezTo>
                <a:lnTo>
                  <a:pt x="957" y="410"/>
                </a:lnTo>
                <a:cubicBezTo>
                  <a:pt x="957" y="404"/>
                  <a:pt x="960" y="404"/>
                  <a:pt x="960" y="397"/>
                </a:cubicBezTo>
                <a:lnTo>
                  <a:pt x="959" y="385"/>
                </a:lnTo>
                <a:cubicBezTo>
                  <a:pt x="959" y="381"/>
                  <a:pt x="957" y="379"/>
                  <a:pt x="954" y="379"/>
                </a:cubicBezTo>
                <a:lnTo>
                  <a:pt x="954" y="312"/>
                </a:lnTo>
                <a:cubicBezTo>
                  <a:pt x="972" y="315"/>
                  <a:pt x="991" y="317"/>
                  <a:pt x="1009" y="320"/>
                </a:cubicBezTo>
                <a:close/>
                <a:moveTo>
                  <a:pt x="480" y="435"/>
                </a:moveTo>
                <a:lnTo>
                  <a:pt x="470" y="437"/>
                </a:lnTo>
                <a:lnTo>
                  <a:pt x="506" y="622"/>
                </a:lnTo>
                <a:lnTo>
                  <a:pt x="516" y="620"/>
                </a:lnTo>
                <a:lnTo>
                  <a:pt x="515" y="610"/>
                </a:lnTo>
                <a:lnTo>
                  <a:pt x="524" y="608"/>
                </a:lnTo>
                <a:lnTo>
                  <a:pt x="522" y="598"/>
                </a:lnTo>
                <a:lnTo>
                  <a:pt x="532" y="597"/>
                </a:lnTo>
                <a:lnTo>
                  <a:pt x="530" y="587"/>
                </a:lnTo>
                <a:lnTo>
                  <a:pt x="540" y="585"/>
                </a:lnTo>
                <a:lnTo>
                  <a:pt x="538" y="575"/>
                </a:lnTo>
                <a:lnTo>
                  <a:pt x="548" y="573"/>
                </a:lnTo>
                <a:lnTo>
                  <a:pt x="551" y="590"/>
                </a:lnTo>
                <a:lnTo>
                  <a:pt x="560" y="588"/>
                </a:lnTo>
                <a:lnTo>
                  <a:pt x="563" y="606"/>
                </a:lnTo>
                <a:lnTo>
                  <a:pt x="571" y="604"/>
                </a:lnTo>
                <a:lnTo>
                  <a:pt x="575" y="621"/>
                </a:lnTo>
                <a:lnTo>
                  <a:pt x="583" y="620"/>
                </a:lnTo>
                <a:lnTo>
                  <a:pt x="587" y="637"/>
                </a:lnTo>
                <a:lnTo>
                  <a:pt x="593" y="636"/>
                </a:lnTo>
                <a:lnTo>
                  <a:pt x="595" y="645"/>
                </a:lnTo>
                <a:lnTo>
                  <a:pt x="624" y="640"/>
                </a:lnTo>
                <a:lnTo>
                  <a:pt x="623" y="632"/>
                </a:lnTo>
                <a:lnTo>
                  <a:pt x="629" y="630"/>
                </a:lnTo>
                <a:lnTo>
                  <a:pt x="626" y="613"/>
                </a:lnTo>
                <a:lnTo>
                  <a:pt x="617" y="615"/>
                </a:lnTo>
                <a:lnTo>
                  <a:pt x="614" y="597"/>
                </a:lnTo>
                <a:lnTo>
                  <a:pt x="606" y="599"/>
                </a:lnTo>
                <a:lnTo>
                  <a:pt x="602" y="582"/>
                </a:lnTo>
                <a:lnTo>
                  <a:pt x="594" y="583"/>
                </a:lnTo>
                <a:lnTo>
                  <a:pt x="590" y="566"/>
                </a:lnTo>
                <a:lnTo>
                  <a:pt x="582" y="567"/>
                </a:lnTo>
                <a:lnTo>
                  <a:pt x="580" y="559"/>
                </a:lnTo>
                <a:lnTo>
                  <a:pt x="635" y="548"/>
                </a:lnTo>
                <a:lnTo>
                  <a:pt x="634" y="539"/>
                </a:lnTo>
                <a:lnTo>
                  <a:pt x="624" y="541"/>
                </a:lnTo>
                <a:lnTo>
                  <a:pt x="622" y="531"/>
                </a:lnTo>
                <a:lnTo>
                  <a:pt x="612" y="533"/>
                </a:lnTo>
                <a:lnTo>
                  <a:pt x="610" y="523"/>
                </a:lnTo>
                <a:lnTo>
                  <a:pt x="600" y="525"/>
                </a:lnTo>
                <a:lnTo>
                  <a:pt x="599" y="515"/>
                </a:lnTo>
                <a:lnTo>
                  <a:pt x="589" y="517"/>
                </a:lnTo>
                <a:lnTo>
                  <a:pt x="587" y="507"/>
                </a:lnTo>
                <a:lnTo>
                  <a:pt x="577" y="509"/>
                </a:lnTo>
                <a:lnTo>
                  <a:pt x="575" y="499"/>
                </a:lnTo>
                <a:lnTo>
                  <a:pt x="565" y="501"/>
                </a:lnTo>
                <a:lnTo>
                  <a:pt x="563" y="491"/>
                </a:lnTo>
                <a:lnTo>
                  <a:pt x="553" y="493"/>
                </a:lnTo>
                <a:lnTo>
                  <a:pt x="551" y="483"/>
                </a:lnTo>
                <a:lnTo>
                  <a:pt x="541" y="485"/>
                </a:lnTo>
                <a:lnTo>
                  <a:pt x="539" y="475"/>
                </a:lnTo>
                <a:lnTo>
                  <a:pt x="529" y="477"/>
                </a:lnTo>
                <a:lnTo>
                  <a:pt x="527" y="467"/>
                </a:lnTo>
                <a:lnTo>
                  <a:pt x="517" y="469"/>
                </a:lnTo>
                <a:lnTo>
                  <a:pt x="515" y="459"/>
                </a:lnTo>
                <a:lnTo>
                  <a:pt x="505" y="461"/>
                </a:lnTo>
                <a:lnTo>
                  <a:pt x="503" y="451"/>
                </a:lnTo>
                <a:lnTo>
                  <a:pt x="493" y="453"/>
                </a:lnTo>
                <a:lnTo>
                  <a:pt x="491" y="443"/>
                </a:lnTo>
                <a:lnTo>
                  <a:pt x="482" y="445"/>
                </a:lnTo>
                <a:lnTo>
                  <a:pt x="480" y="435"/>
                </a:lnTo>
                <a:close/>
                <a:moveTo>
                  <a:pt x="95" y="327"/>
                </a:moveTo>
                <a:lnTo>
                  <a:pt x="692" y="327"/>
                </a:lnTo>
                <a:lnTo>
                  <a:pt x="692" y="679"/>
                </a:lnTo>
                <a:lnTo>
                  <a:pt x="95" y="679"/>
                </a:lnTo>
                <a:lnTo>
                  <a:pt x="95" y="32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4" name="Freeform 37"/>
          <p:cNvSpPr>
            <a:spLocks noEditPoints="1"/>
          </p:cNvSpPr>
          <p:nvPr/>
        </p:nvSpPr>
        <p:spPr bwMode="auto">
          <a:xfrm>
            <a:off x="3468419" y="5462864"/>
            <a:ext cx="652211" cy="654058"/>
          </a:xfrm>
          <a:custGeom>
            <a:avLst/>
            <a:gdLst>
              <a:gd name="T0" fmla="*/ 0 w 915"/>
              <a:gd name="T1" fmla="*/ 458 h 915"/>
              <a:gd name="T2" fmla="*/ 915 w 915"/>
              <a:gd name="T3" fmla="*/ 458 h 915"/>
              <a:gd name="T4" fmla="*/ 672 w 915"/>
              <a:gd name="T5" fmla="*/ 498 h 915"/>
              <a:gd name="T6" fmla="*/ 806 w 915"/>
              <a:gd name="T7" fmla="*/ 498 h 915"/>
              <a:gd name="T8" fmla="*/ 662 w 915"/>
              <a:gd name="T9" fmla="*/ 608 h 915"/>
              <a:gd name="T10" fmla="*/ 662 w 915"/>
              <a:gd name="T11" fmla="*/ 307 h 915"/>
              <a:gd name="T12" fmla="*/ 762 w 915"/>
              <a:gd name="T13" fmla="*/ 285 h 915"/>
              <a:gd name="T14" fmla="*/ 672 w 915"/>
              <a:gd name="T15" fmla="*/ 417 h 915"/>
              <a:gd name="T16" fmla="*/ 592 w 915"/>
              <a:gd name="T17" fmla="*/ 498 h 915"/>
              <a:gd name="T18" fmla="*/ 582 w 915"/>
              <a:gd name="T19" fmla="*/ 597 h 915"/>
              <a:gd name="T20" fmla="*/ 334 w 915"/>
              <a:gd name="T21" fmla="*/ 597 h 915"/>
              <a:gd name="T22" fmla="*/ 592 w 915"/>
              <a:gd name="T23" fmla="*/ 498 h 915"/>
              <a:gd name="T24" fmla="*/ 582 w 915"/>
              <a:gd name="T25" fmla="*/ 317 h 915"/>
              <a:gd name="T26" fmla="*/ 324 w 915"/>
              <a:gd name="T27" fmla="*/ 417 h 915"/>
              <a:gd name="T28" fmla="*/ 582 w 915"/>
              <a:gd name="T29" fmla="*/ 317 h 915"/>
              <a:gd name="T30" fmla="*/ 710 w 915"/>
              <a:gd name="T31" fmla="*/ 215 h 915"/>
              <a:gd name="T32" fmla="*/ 617 w 915"/>
              <a:gd name="T33" fmla="*/ 146 h 915"/>
              <a:gd name="T34" fmla="*/ 710 w 915"/>
              <a:gd name="T35" fmla="*/ 215 h 915"/>
              <a:gd name="T36" fmla="*/ 564 w 915"/>
              <a:gd name="T37" fmla="*/ 238 h 915"/>
              <a:gd name="T38" fmla="*/ 374 w 915"/>
              <a:gd name="T39" fmla="*/ 175 h 915"/>
              <a:gd name="T40" fmla="*/ 504 w 915"/>
              <a:gd name="T41" fmla="*/ 111 h 915"/>
              <a:gd name="T42" fmla="*/ 564 w 915"/>
              <a:gd name="T43" fmla="*/ 238 h 915"/>
              <a:gd name="T44" fmla="*/ 298 w 915"/>
              <a:gd name="T45" fmla="*/ 146 h 915"/>
              <a:gd name="T46" fmla="*/ 205 w 915"/>
              <a:gd name="T47" fmla="*/ 215 h 915"/>
              <a:gd name="T48" fmla="*/ 298 w 915"/>
              <a:gd name="T49" fmla="*/ 146 h 915"/>
              <a:gd name="T50" fmla="*/ 298 w 915"/>
              <a:gd name="T51" fmla="*/ 769 h 915"/>
              <a:gd name="T52" fmla="*/ 205 w 915"/>
              <a:gd name="T53" fmla="*/ 700 h 915"/>
              <a:gd name="T54" fmla="*/ 298 w 915"/>
              <a:gd name="T55" fmla="*/ 769 h 915"/>
              <a:gd name="T56" fmla="*/ 351 w 915"/>
              <a:gd name="T57" fmla="*/ 677 h 915"/>
              <a:gd name="T58" fmla="*/ 542 w 915"/>
              <a:gd name="T59" fmla="*/ 741 h 915"/>
              <a:gd name="T60" fmla="*/ 411 w 915"/>
              <a:gd name="T61" fmla="*/ 805 h 915"/>
              <a:gd name="T62" fmla="*/ 351 w 915"/>
              <a:gd name="T63" fmla="*/ 677 h 915"/>
              <a:gd name="T64" fmla="*/ 617 w 915"/>
              <a:gd name="T65" fmla="*/ 769 h 915"/>
              <a:gd name="T66" fmla="*/ 710 w 915"/>
              <a:gd name="T67" fmla="*/ 700 h 915"/>
              <a:gd name="T68" fmla="*/ 617 w 915"/>
              <a:gd name="T69" fmla="*/ 769 h 915"/>
              <a:gd name="T70" fmla="*/ 254 w 915"/>
              <a:gd name="T71" fmla="*/ 608 h 915"/>
              <a:gd name="T72" fmla="*/ 110 w 915"/>
              <a:gd name="T73" fmla="*/ 498 h 915"/>
              <a:gd name="T74" fmla="*/ 254 w 915"/>
              <a:gd name="T75" fmla="*/ 608 h 915"/>
              <a:gd name="T76" fmla="*/ 243 w 915"/>
              <a:gd name="T77" fmla="*/ 417 h 915"/>
              <a:gd name="T78" fmla="*/ 153 w 915"/>
              <a:gd name="T79" fmla="*/ 285 h 915"/>
              <a:gd name="T80" fmla="*/ 243 w 915"/>
              <a:gd name="T81" fmla="*/ 417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15" h="915">
                <a:moveTo>
                  <a:pt x="458" y="0"/>
                </a:moveTo>
                <a:cubicBezTo>
                  <a:pt x="205" y="0"/>
                  <a:pt x="0" y="205"/>
                  <a:pt x="0" y="458"/>
                </a:cubicBezTo>
                <a:cubicBezTo>
                  <a:pt x="0" y="710"/>
                  <a:pt x="205" y="915"/>
                  <a:pt x="458" y="915"/>
                </a:cubicBezTo>
                <a:cubicBezTo>
                  <a:pt x="710" y="915"/>
                  <a:pt x="915" y="710"/>
                  <a:pt x="915" y="458"/>
                </a:cubicBezTo>
                <a:cubicBezTo>
                  <a:pt x="915" y="205"/>
                  <a:pt x="710" y="0"/>
                  <a:pt x="458" y="0"/>
                </a:cubicBezTo>
                <a:close/>
                <a:moveTo>
                  <a:pt x="672" y="498"/>
                </a:moveTo>
                <a:lnTo>
                  <a:pt x="672" y="498"/>
                </a:lnTo>
                <a:lnTo>
                  <a:pt x="806" y="498"/>
                </a:lnTo>
                <a:cubicBezTo>
                  <a:pt x="800" y="544"/>
                  <a:pt x="786" y="590"/>
                  <a:pt x="762" y="631"/>
                </a:cubicBezTo>
                <a:cubicBezTo>
                  <a:pt x="732" y="621"/>
                  <a:pt x="698" y="614"/>
                  <a:pt x="662" y="608"/>
                </a:cubicBezTo>
                <a:cubicBezTo>
                  <a:pt x="668" y="572"/>
                  <a:pt x="671" y="536"/>
                  <a:pt x="672" y="498"/>
                </a:cubicBezTo>
                <a:close/>
                <a:moveTo>
                  <a:pt x="662" y="307"/>
                </a:moveTo>
                <a:lnTo>
                  <a:pt x="662" y="307"/>
                </a:lnTo>
                <a:cubicBezTo>
                  <a:pt x="698" y="301"/>
                  <a:pt x="732" y="293"/>
                  <a:pt x="762" y="285"/>
                </a:cubicBezTo>
                <a:cubicBezTo>
                  <a:pt x="786" y="325"/>
                  <a:pt x="800" y="371"/>
                  <a:pt x="806" y="417"/>
                </a:cubicBezTo>
                <a:lnTo>
                  <a:pt x="672" y="417"/>
                </a:lnTo>
                <a:cubicBezTo>
                  <a:pt x="671" y="379"/>
                  <a:pt x="668" y="343"/>
                  <a:pt x="662" y="307"/>
                </a:cubicBezTo>
                <a:close/>
                <a:moveTo>
                  <a:pt x="592" y="498"/>
                </a:moveTo>
                <a:lnTo>
                  <a:pt x="592" y="498"/>
                </a:lnTo>
                <a:cubicBezTo>
                  <a:pt x="590" y="532"/>
                  <a:pt x="587" y="566"/>
                  <a:pt x="582" y="597"/>
                </a:cubicBezTo>
                <a:cubicBezTo>
                  <a:pt x="542" y="594"/>
                  <a:pt x="500" y="592"/>
                  <a:pt x="458" y="592"/>
                </a:cubicBezTo>
                <a:cubicBezTo>
                  <a:pt x="416" y="592"/>
                  <a:pt x="374" y="594"/>
                  <a:pt x="334" y="597"/>
                </a:cubicBezTo>
                <a:cubicBezTo>
                  <a:pt x="329" y="566"/>
                  <a:pt x="325" y="532"/>
                  <a:pt x="324" y="498"/>
                </a:cubicBezTo>
                <a:lnTo>
                  <a:pt x="592" y="498"/>
                </a:lnTo>
                <a:close/>
                <a:moveTo>
                  <a:pt x="582" y="317"/>
                </a:moveTo>
                <a:lnTo>
                  <a:pt x="582" y="317"/>
                </a:lnTo>
                <a:cubicBezTo>
                  <a:pt x="587" y="349"/>
                  <a:pt x="590" y="383"/>
                  <a:pt x="592" y="417"/>
                </a:cubicBezTo>
                <a:lnTo>
                  <a:pt x="324" y="417"/>
                </a:lnTo>
                <a:cubicBezTo>
                  <a:pt x="325" y="383"/>
                  <a:pt x="329" y="349"/>
                  <a:pt x="334" y="317"/>
                </a:cubicBezTo>
                <a:cubicBezTo>
                  <a:pt x="414" y="325"/>
                  <a:pt x="501" y="325"/>
                  <a:pt x="582" y="317"/>
                </a:cubicBezTo>
                <a:close/>
                <a:moveTo>
                  <a:pt x="710" y="215"/>
                </a:moveTo>
                <a:lnTo>
                  <a:pt x="710" y="215"/>
                </a:lnTo>
                <a:cubicBezTo>
                  <a:pt x="690" y="220"/>
                  <a:pt x="668" y="224"/>
                  <a:pt x="645" y="228"/>
                </a:cubicBezTo>
                <a:cubicBezTo>
                  <a:pt x="637" y="198"/>
                  <a:pt x="628" y="171"/>
                  <a:pt x="617" y="146"/>
                </a:cubicBezTo>
                <a:cubicBezTo>
                  <a:pt x="650" y="162"/>
                  <a:pt x="679" y="184"/>
                  <a:pt x="705" y="210"/>
                </a:cubicBezTo>
                <a:cubicBezTo>
                  <a:pt x="707" y="212"/>
                  <a:pt x="709" y="213"/>
                  <a:pt x="710" y="215"/>
                </a:cubicBezTo>
                <a:close/>
                <a:moveTo>
                  <a:pt x="564" y="238"/>
                </a:moveTo>
                <a:lnTo>
                  <a:pt x="564" y="238"/>
                </a:lnTo>
                <a:cubicBezTo>
                  <a:pt x="496" y="243"/>
                  <a:pt x="420" y="243"/>
                  <a:pt x="351" y="238"/>
                </a:cubicBezTo>
                <a:cubicBezTo>
                  <a:pt x="358" y="215"/>
                  <a:pt x="365" y="194"/>
                  <a:pt x="374" y="175"/>
                </a:cubicBezTo>
                <a:cubicBezTo>
                  <a:pt x="385" y="148"/>
                  <a:pt x="398" y="127"/>
                  <a:pt x="411" y="111"/>
                </a:cubicBezTo>
                <a:cubicBezTo>
                  <a:pt x="442" y="106"/>
                  <a:pt x="473" y="106"/>
                  <a:pt x="504" y="111"/>
                </a:cubicBezTo>
                <a:cubicBezTo>
                  <a:pt x="518" y="127"/>
                  <a:pt x="531" y="148"/>
                  <a:pt x="542" y="175"/>
                </a:cubicBezTo>
                <a:cubicBezTo>
                  <a:pt x="550" y="194"/>
                  <a:pt x="558" y="215"/>
                  <a:pt x="564" y="238"/>
                </a:cubicBezTo>
                <a:close/>
                <a:moveTo>
                  <a:pt x="298" y="146"/>
                </a:moveTo>
                <a:lnTo>
                  <a:pt x="298" y="146"/>
                </a:lnTo>
                <a:cubicBezTo>
                  <a:pt x="287" y="171"/>
                  <a:pt x="278" y="198"/>
                  <a:pt x="270" y="228"/>
                </a:cubicBezTo>
                <a:cubicBezTo>
                  <a:pt x="247" y="224"/>
                  <a:pt x="226" y="220"/>
                  <a:pt x="205" y="215"/>
                </a:cubicBezTo>
                <a:cubicBezTo>
                  <a:pt x="207" y="213"/>
                  <a:pt x="209" y="212"/>
                  <a:pt x="210" y="210"/>
                </a:cubicBezTo>
                <a:cubicBezTo>
                  <a:pt x="236" y="184"/>
                  <a:pt x="266" y="162"/>
                  <a:pt x="298" y="146"/>
                </a:cubicBezTo>
                <a:close/>
                <a:moveTo>
                  <a:pt x="298" y="769"/>
                </a:moveTo>
                <a:lnTo>
                  <a:pt x="298" y="769"/>
                </a:lnTo>
                <a:cubicBezTo>
                  <a:pt x="266" y="753"/>
                  <a:pt x="236" y="731"/>
                  <a:pt x="210" y="705"/>
                </a:cubicBezTo>
                <a:cubicBezTo>
                  <a:pt x="209" y="704"/>
                  <a:pt x="207" y="702"/>
                  <a:pt x="205" y="700"/>
                </a:cubicBezTo>
                <a:cubicBezTo>
                  <a:pt x="226" y="695"/>
                  <a:pt x="247" y="691"/>
                  <a:pt x="270" y="687"/>
                </a:cubicBezTo>
                <a:cubicBezTo>
                  <a:pt x="278" y="717"/>
                  <a:pt x="287" y="744"/>
                  <a:pt x="298" y="769"/>
                </a:cubicBezTo>
                <a:close/>
                <a:moveTo>
                  <a:pt x="351" y="677"/>
                </a:moveTo>
                <a:lnTo>
                  <a:pt x="351" y="677"/>
                </a:lnTo>
                <a:cubicBezTo>
                  <a:pt x="420" y="671"/>
                  <a:pt x="496" y="671"/>
                  <a:pt x="564" y="677"/>
                </a:cubicBezTo>
                <a:cubicBezTo>
                  <a:pt x="558" y="700"/>
                  <a:pt x="550" y="721"/>
                  <a:pt x="542" y="741"/>
                </a:cubicBezTo>
                <a:cubicBezTo>
                  <a:pt x="531" y="766"/>
                  <a:pt x="518" y="788"/>
                  <a:pt x="504" y="805"/>
                </a:cubicBezTo>
                <a:cubicBezTo>
                  <a:pt x="473" y="809"/>
                  <a:pt x="442" y="809"/>
                  <a:pt x="411" y="805"/>
                </a:cubicBezTo>
                <a:cubicBezTo>
                  <a:pt x="398" y="788"/>
                  <a:pt x="385" y="766"/>
                  <a:pt x="374" y="741"/>
                </a:cubicBezTo>
                <a:cubicBezTo>
                  <a:pt x="365" y="721"/>
                  <a:pt x="358" y="700"/>
                  <a:pt x="351" y="677"/>
                </a:cubicBezTo>
                <a:close/>
                <a:moveTo>
                  <a:pt x="617" y="769"/>
                </a:moveTo>
                <a:lnTo>
                  <a:pt x="617" y="769"/>
                </a:lnTo>
                <a:cubicBezTo>
                  <a:pt x="628" y="744"/>
                  <a:pt x="637" y="717"/>
                  <a:pt x="645" y="687"/>
                </a:cubicBezTo>
                <a:cubicBezTo>
                  <a:pt x="668" y="691"/>
                  <a:pt x="690" y="695"/>
                  <a:pt x="710" y="700"/>
                </a:cubicBezTo>
                <a:cubicBezTo>
                  <a:pt x="709" y="702"/>
                  <a:pt x="707" y="704"/>
                  <a:pt x="705" y="705"/>
                </a:cubicBezTo>
                <a:cubicBezTo>
                  <a:pt x="679" y="731"/>
                  <a:pt x="650" y="753"/>
                  <a:pt x="617" y="769"/>
                </a:cubicBezTo>
                <a:close/>
                <a:moveTo>
                  <a:pt x="254" y="608"/>
                </a:moveTo>
                <a:lnTo>
                  <a:pt x="254" y="608"/>
                </a:lnTo>
                <a:cubicBezTo>
                  <a:pt x="217" y="614"/>
                  <a:pt x="184" y="621"/>
                  <a:pt x="153" y="631"/>
                </a:cubicBezTo>
                <a:cubicBezTo>
                  <a:pt x="130" y="590"/>
                  <a:pt x="115" y="544"/>
                  <a:pt x="110" y="498"/>
                </a:cubicBezTo>
                <a:lnTo>
                  <a:pt x="243" y="498"/>
                </a:lnTo>
                <a:cubicBezTo>
                  <a:pt x="245" y="536"/>
                  <a:pt x="248" y="572"/>
                  <a:pt x="254" y="608"/>
                </a:cubicBezTo>
                <a:close/>
                <a:moveTo>
                  <a:pt x="243" y="417"/>
                </a:moveTo>
                <a:lnTo>
                  <a:pt x="243" y="417"/>
                </a:lnTo>
                <a:lnTo>
                  <a:pt x="110" y="417"/>
                </a:lnTo>
                <a:cubicBezTo>
                  <a:pt x="115" y="371"/>
                  <a:pt x="130" y="325"/>
                  <a:pt x="153" y="285"/>
                </a:cubicBezTo>
                <a:cubicBezTo>
                  <a:pt x="184" y="293"/>
                  <a:pt x="217" y="301"/>
                  <a:pt x="254" y="307"/>
                </a:cubicBezTo>
                <a:cubicBezTo>
                  <a:pt x="248" y="343"/>
                  <a:pt x="245" y="379"/>
                  <a:pt x="243" y="4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5" name="Freeform 38"/>
          <p:cNvSpPr>
            <a:spLocks noEditPoints="1"/>
          </p:cNvSpPr>
          <p:nvPr/>
        </p:nvSpPr>
        <p:spPr bwMode="auto">
          <a:xfrm>
            <a:off x="4632421" y="5442539"/>
            <a:ext cx="445277" cy="609715"/>
          </a:xfrm>
          <a:custGeom>
            <a:avLst/>
            <a:gdLst>
              <a:gd name="T0" fmla="*/ 82 w 625"/>
              <a:gd name="T1" fmla="*/ 138 h 853"/>
              <a:gd name="T2" fmla="*/ 69 w 625"/>
              <a:gd name="T3" fmla="*/ 853 h 853"/>
              <a:gd name="T4" fmla="*/ 625 w 625"/>
              <a:gd name="T5" fmla="*/ 210 h 853"/>
              <a:gd name="T6" fmla="*/ 577 w 625"/>
              <a:gd name="T7" fmla="*/ 225 h 853"/>
              <a:gd name="T8" fmla="*/ 71 w 625"/>
              <a:gd name="T9" fmla="*/ 803 h 853"/>
              <a:gd name="T10" fmla="*/ 270 w 625"/>
              <a:gd name="T11" fmla="*/ 91 h 853"/>
              <a:gd name="T12" fmla="*/ 354 w 625"/>
              <a:gd name="T13" fmla="*/ 91 h 853"/>
              <a:gd name="T14" fmla="*/ 311 w 625"/>
              <a:gd name="T15" fmla="*/ 136 h 853"/>
              <a:gd name="T16" fmla="*/ 218 w 625"/>
              <a:gd name="T17" fmla="*/ 93 h 853"/>
              <a:gd name="T18" fmla="*/ 114 w 625"/>
              <a:gd name="T19" fmla="*/ 216 h 853"/>
              <a:gd name="T20" fmla="*/ 510 w 625"/>
              <a:gd name="T21" fmla="*/ 216 h 853"/>
              <a:gd name="T22" fmla="*/ 406 w 625"/>
              <a:gd name="T23" fmla="*/ 93 h 853"/>
              <a:gd name="T24" fmla="*/ 218 w 625"/>
              <a:gd name="T25" fmla="*/ 93 h 853"/>
              <a:gd name="T26" fmla="*/ 220 w 625"/>
              <a:gd name="T27" fmla="*/ 648 h 853"/>
              <a:gd name="T28" fmla="*/ 151 w 625"/>
              <a:gd name="T29" fmla="*/ 667 h 853"/>
              <a:gd name="T30" fmla="*/ 136 w 625"/>
              <a:gd name="T31" fmla="*/ 682 h 853"/>
              <a:gd name="T32" fmla="*/ 220 w 625"/>
              <a:gd name="T33" fmla="*/ 689 h 853"/>
              <a:gd name="T34" fmla="*/ 132 w 625"/>
              <a:gd name="T35" fmla="*/ 732 h 853"/>
              <a:gd name="T36" fmla="*/ 242 w 625"/>
              <a:gd name="T37" fmla="*/ 678 h 853"/>
              <a:gd name="T38" fmla="*/ 242 w 625"/>
              <a:gd name="T39" fmla="*/ 643 h 853"/>
              <a:gd name="T40" fmla="*/ 110 w 625"/>
              <a:gd name="T41" fmla="*/ 650 h 853"/>
              <a:gd name="T42" fmla="*/ 214 w 625"/>
              <a:gd name="T43" fmla="*/ 760 h 853"/>
              <a:gd name="T44" fmla="*/ 214 w 625"/>
              <a:gd name="T45" fmla="*/ 335 h 853"/>
              <a:gd name="T46" fmla="*/ 151 w 625"/>
              <a:gd name="T47" fmla="*/ 354 h 853"/>
              <a:gd name="T48" fmla="*/ 173 w 625"/>
              <a:gd name="T49" fmla="*/ 410 h 853"/>
              <a:gd name="T50" fmla="*/ 132 w 625"/>
              <a:gd name="T51" fmla="*/ 425 h 853"/>
              <a:gd name="T52" fmla="*/ 214 w 625"/>
              <a:gd name="T53" fmla="*/ 313 h 853"/>
              <a:gd name="T54" fmla="*/ 110 w 625"/>
              <a:gd name="T55" fmla="*/ 423 h 853"/>
              <a:gd name="T56" fmla="*/ 241 w 625"/>
              <a:gd name="T57" fmla="*/ 360 h 853"/>
              <a:gd name="T58" fmla="*/ 240 w 625"/>
              <a:gd name="T59" fmla="*/ 330 h 853"/>
              <a:gd name="T60" fmla="*/ 220 w 625"/>
              <a:gd name="T61" fmla="*/ 503 h 853"/>
              <a:gd name="T62" fmla="*/ 136 w 625"/>
              <a:gd name="T63" fmla="*/ 525 h 853"/>
              <a:gd name="T64" fmla="*/ 220 w 625"/>
              <a:gd name="T65" fmla="*/ 581 h 853"/>
              <a:gd name="T66" fmla="*/ 241 w 625"/>
              <a:gd name="T67" fmla="*/ 487 h 853"/>
              <a:gd name="T68" fmla="*/ 110 w 625"/>
              <a:gd name="T69" fmla="*/ 492 h 853"/>
              <a:gd name="T70" fmla="*/ 220 w 625"/>
              <a:gd name="T71" fmla="*/ 602 h 853"/>
              <a:gd name="T72" fmla="*/ 289 w 625"/>
              <a:gd name="T73" fmla="*/ 465 h 853"/>
              <a:gd name="T74" fmla="*/ 326 w 625"/>
              <a:gd name="T75" fmla="*/ 723 h 853"/>
              <a:gd name="T76" fmla="*/ 501 w 625"/>
              <a:gd name="T77" fmla="*/ 669 h 853"/>
              <a:gd name="T78" fmla="*/ 320 w 625"/>
              <a:gd name="T79" fmla="*/ 717 h 853"/>
              <a:gd name="T80" fmla="*/ 501 w 625"/>
              <a:gd name="T81" fmla="*/ 507 h 853"/>
              <a:gd name="T82" fmla="*/ 320 w 625"/>
              <a:gd name="T83" fmla="*/ 410 h 853"/>
              <a:gd name="T84" fmla="*/ 320 w 625"/>
              <a:gd name="T85" fmla="*/ 352 h 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25" h="853">
                <a:moveTo>
                  <a:pt x="47" y="225"/>
                </a:moveTo>
                <a:cubicBezTo>
                  <a:pt x="47" y="201"/>
                  <a:pt x="58" y="189"/>
                  <a:pt x="82" y="188"/>
                </a:cubicBezTo>
                <a:lnTo>
                  <a:pt x="82" y="138"/>
                </a:lnTo>
                <a:cubicBezTo>
                  <a:pt x="39" y="139"/>
                  <a:pt x="0" y="167"/>
                  <a:pt x="0" y="210"/>
                </a:cubicBezTo>
                <a:lnTo>
                  <a:pt x="0" y="784"/>
                </a:lnTo>
                <a:cubicBezTo>
                  <a:pt x="0" y="819"/>
                  <a:pt x="34" y="853"/>
                  <a:pt x="69" y="853"/>
                </a:cubicBezTo>
                <a:lnTo>
                  <a:pt x="555" y="853"/>
                </a:lnTo>
                <a:cubicBezTo>
                  <a:pt x="590" y="853"/>
                  <a:pt x="625" y="819"/>
                  <a:pt x="625" y="784"/>
                </a:cubicBezTo>
                <a:lnTo>
                  <a:pt x="625" y="210"/>
                </a:lnTo>
                <a:cubicBezTo>
                  <a:pt x="625" y="167"/>
                  <a:pt x="586" y="139"/>
                  <a:pt x="542" y="138"/>
                </a:cubicBezTo>
                <a:lnTo>
                  <a:pt x="542" y="188"/>
                </a:lnTo>
                <a:cubicBezTo>
                  <a:pt x="566" y="189"/>
                  <a:pt x="577" y="201"/>
                  <a:pt x="577" y="225"/>
                </a:cubicBezTo>
                <a:lnTo>
                  <a:pt x="577" y="768"/>
                </a:lnTo>
                <a:cubicBezTo>
                  <a:pt x="577" y="786"/>
                  <a:pt x="570" y="803"/>
                  <a:pt x="553" y="803"/>
                </a:cubicBezTo>
                <a:lnTo>
                  <a:pt x="71" y="803"/>
                </a:lnTo>
                <a:cubicBezTo>
                  <a:pt x="53" y="803"/>
                  <a:pt x="47" y="783"/>
                  <a:pt x="47" y="764"/>
                </a:cubicBezTo>
                <a:lnTo>
                  <a:pt x="47" y="225"/>
                </a:lnTo>
                <a:close/>
                <a:moveTo>
                  <a:pt x="270" y="91"/>
                </a:moveTo>
                <a:cubicBezTo>
                  <a:pt x="270" y="71"/>
                  <a:pt x="289" y="52"/>
                  <a:pt x="309" y="52"/>
                </a:cubicBezTo>
                <a:lnTo>
                  <a:pt x="315" y="52"/>
                </a:lnTo>
                <a:cubicBezTo>
                  <a:pt x="335" y="52"/>
                  <a:pt x="354" y="71"/>
                  <a:pt x="354" y="91"/>
                </a:cubicBezTo>
                <a:lnTo>
                  <a:pt x="354" y="95"/>
                </a:lnTo>
                <a:cubicBezTo>
                  <a:pt x="354" y="117"/>
                  <a:pt x="335" y="136"/>
                  <a:pt x="313" y="136"/>
                </a:cubicBezTo>
                <a:lnTo>
                  <a:pt x="311" y="136"/>
                </a:lnTo>
                <a:cubicBezTo>
                  <a:pt x="289" y="136"/>
                  <a:pt x="270" y="117"/>
                  <a:pt x="270" y="95"/>
                </a:cubicBezTo>
                <a:lnTo>
                  <a:pt x="270" y="91"/>
                </a:lnTo>
                <a:close/>
                <a:moveTo>
                  <a:pt x="218" y="93"/>
                </a:moveTo>
                <a:lnTo>
                  <a:pt x="149" y="93"/>
                </a:lnTo>
                <a:cubicBezTo>
                  <a:pt x="125" y="93"/>
                  <a:pt x="114" y="104"/>
                  <a:pt x="114" y="128"/>
                </a:cubicBezTo>
                <a:lnTo>
                  <a:pt x="114" y="216"/>
                </a:lnTo>
                <a:cubicBezTo>
                  <a:pt x="114" y="231"/>
                  <a:pt x="124" y="246"/>
                  <a:pt x="138" y="246"/>
                </a:cubicBezTo>
                <a:lnTo>
                  <a:pt x="486" y="246"/>
                </a:lnTo>
                <a:cubicBezTo>
                  <a:pt x="500" y="246"/>
                  <a:pt x="510" y="231"/>
                  <a:pt x="510" y="216"/>
                </a:cubicBezTo>
                <a:lnTo>
                  <a:pt x="510" y="128"/>
                </a:lnTo>
                <a:cubicBezTo>
                  <a:pt x="510" y="104"/>
                  <a:pt x="499" y="93"/>
                  <a:pt x="475" y="93"/>
                </a:cubicBezTo>
                <a:lnTo>
                  <a:pt x="406" y="93"/>
                </a:lnTo>
                <a:cubicBezTo>
                  <a:pt x="406" y="45"/>
                  <a:pt x="366" y="0"/>
                  <a:pt x="320" y="0"/>
                </a:cubicBezTo>
                <a:lnTo>
                  <a:pt x="305" y="0"/>
                </a:lnTo>
                <a:cubicBezTo>
                  <a:pt x="259" y="0"/>
                  <a:pt x="218" y="45"/>
                  <a:pt x="218" y="93"/>
                </a:cubicBezTo>
                <a:close/>
                <a:moveTo>
                  <a:pt x="132" y="654"/>
                </a:moveTo>
                <a:cubicBezTo>
                  <a:pt x="132" y="649"/>
                  <a:pt x="133" y="648"/>
                  <a:pt x="138" y="648"/>
                </a:cubicBezTo>
                <a:lnTo>
                  <a:pt x="220" y="648"/>
                </a:lnTo>
                <a:lnTo>
                  <a:pt x="220" y="654"/>
                </a:lnTo>
                <a:cubicBezTo>
                  <a:pt x="220" y="661"/>
                  <a:pt x="186" y="681"/>
                  <a:pt x="179" y="684"/>
                </a:cubicBezTo>
                <a:cubicBezTo>
                  <a:pt x="174" y="679"/>
                  <a:pt x="160" y="667"/>
                  <a:pt x="151" y="667"/>
                </a:cubicBezTo>
                <a:lnTo>
                  <a:pt x="149" y="667"/>
                </a:lnTo>
                <a:cubicBezTo>
                  <a:pt x="144" y="667"/>
                  <a:pt x="136" y="675"/>
                  <a:pt x="136" y="680"/>
                </a:cubicBezTo>
                <a:lnTo>
                  <a:pt x="136" y="682"/>
                </a:lnTo>
                <a:cubicBezTo>
                  <a:pt x="136" y="688"/>
                  <a:pt x="167" y="721"/>
                  <a:pt x="173" y="721"/>
                </a:cubicBezTo>
                <a:lnTo>
                  <a:pt x="175" y="721"/>
                </a:lnTo>
                <a:cubicBezTo>
                  <a:pt x="180" y="721"/>
                  <a:pt x="213" y="693"/>
                  <a:pt x="220" y="689"/>
                </a:cubicBezTo>
                <a:cubicBezTo>
                  <a:pt x="220" y="700"/>
                  <a:pt x="225" y="738"/>
                  <a:pt x="214" y="738"/>
                </a:cubicBezTo>
                <a:lnTo>
                  <a:pt x="138" y="738"/>
                </a:lnTo>
                <a:cubicBezTo>
                  <a:pt x="133" y="738"/>
                  <a:pt x="132" y="737"/>
                  <a:pt x="132" y="732"/>
                </a:cubicBezTo>
                <a:lnTo>
                  <a:pt x="132" y="654"/>
                </a:lnTo>
                <a:close/>
                <a:moveTo>
                  <a:pt x="214" y="760"/>
                </a:moveTo>
                <a:cubicBezTo>
                  <a:pt x="255" y="760"/>
                  <a:pt x="239" y="715"/>
                  <a:pt x="242" y="678"/>
                </a:cubicBezTo>
                <a:cubicBezTo>
                  <a:pt x="243" y="659"/>
                  <a:pt x="291" y="642"/>
                  <a:pt x="296" y="624"/>
                </a:cubicBezTo>
                <a:lnTo>
                  <a:pt x="289" y="624"/>
                </a:lnTo>
                <a:cubicBezTo>
                  <a:pt x="275" y="624"/>
                  <a:pt x="253" y="638"/>
                  <a:pt x="242" y="643"/>
                </a:cubicBezTo>
                <a:cubicBezTo>
                  <a:pt x="236" y="635"/>
                  <a:pt x="232" y="626"/>
                  <a:pt x="218" y="626"/>
                </a:cubicBezTo>
                <a:lnTo>
                  <a:pt x="134" y="626"/>
                </a:lnTo>
                <a:cubicBezTo>
                  <a:pt x="121" y="626"/>
                  <a:pt x="110" y="637"/>
                  <a:pt x="110" y="650"/>
                </a:cubicBezTo>
                <a:lnTo>
                  <a:pt x="110" y="736"/>
                </a:lnTo>
                <a:cubicBezTo>
                  <a:pt x="110" y="751"/>
                  <a:pt x="123" y="760"/>
                  <a:pt x="138" y="760"/>
                </a:cubicBezTo>
                <a:lnTo>
                  <a:pt x="214" y="760"/>
                </a:lnTo>
                <a:close/>
                <a:moveTo>
                  <a:pt x="132" y="341"/>
                </a:moveTo>
                <a:cubicBezTo>
                  <a:pt x="132" y="336"/>
                  <a:pt x="133" y="335"/>
                  <a:pt x="138" y="335"/>
                </a:cubicBezTo>
                <a:lnTo>
                  <a:pt x="214" y="335"/>
                </a:lnTo>
                <a:cubicBezTo>
                  <a:pt x="219" y="335"/>
                  <a:pt x="220" y="336"/>
                  <a:pt x="220" y="341"/>
                </a:cubicBezTo>
                <a:cubicBezTo>
                  <a:pt x="220" y="347"/>
                  <a:pt x="184" y="371"/>
                  <a:pt x="179" y="371"/>
                </a:cubicBezTo>
                <a:cubicBezTo>
                  <a:pt x="175" y="371"/>
                  <a:pt x="164" y="354"/>
                  <a:pt x="151" y="354"/>
                </a:cubicBezTo>
                <a:cubicBezTo>
                  <a:pt x="145" y="354"/>
                  <a:pt x="136" y="361"/>
                  <a:pt x="136" y="367"/>
                </a:cubicBezTo>
                <a:lnTo>
                  <a:pt x="136" y="369"/>
                </a:lnTo>
                <a:cubicBezTo>
                  <a:pt x="136" y="378"/>
                  <a:pt x="166" y="407"/>
                  <a:pt x="173" y="410"/>
                </a:cubicBezTo>
                <a:lnTo>
                  <a:pt x="220" y="376"/>
                </a:lnTo>
                <a:lnTo>
                  <a:pt x="220" y="425"/>
                </a:lnTo>
                <a:lnTo>
                  <a:pt x="132" y="425"/>
                </a:lnTo>
                <a:lnTo>
                  <a:pt x="132" y="341"/>
                </a:lnTo>
                <a:close/>
                <a:moveTo>
                  <a:pt x="240" y="330"/>
                </a:moveTo>
                <a:cubicBezTo>
                  <a:pt x="237" y="319"/>
                  <a:pt x="228" y="313"/>
                  <a:pt x="214" y="313"/>
                </a:cubicBezTo>
                <a:lnTo>
                  <a:pt x="138" y="313"/>
                </a:lnTo>
                <a:cubicBezTo>
                  <a:pt x="123" y="313"/>
                  <a:pt x="110" y="322"/>
                  <a:pt x="110" y="337"/>
                </a:cubicBezTo>
                <a:lnTo>
                  <a:pt x="110" y="423"/>
                </a:lnTo>
                <a:cubicBezTo>
                  <a:pt x="110" y="436"/>
                  <a:pt x="121" y="447"/>
                  <a:pt x="134" y="447"/>
                </a:cubicBezTo>
                <a:lnTo>
                  <a:pt x="218" y="447"/>
                </a:lnTo>
                <a:cubicBezTo>
                  <a:pt x="252" y="447"/>
                  <a:pt x="242" y="394"/>
                  <a:pt x="241" y="360"/>
                </a:cubicBezTo>
                <a:lnTo>
                  <a:pt x="296" y="313"/>
                </a:lnTo>
                <a:cubicBezTo>
                  <a:pt x="296" y="313"/>
                  <a:pt x="292" y="311"/>
                  <a:pt x="292" y="311"/>
                </a:cubicBezTo>
                <a:cubicBezTo>
                  <a:pt x="270" y="311"/>
                  <a:pt x="253" y="329"/>
                  <a:pt x="240" y="330"/>
                </a:cubicBezTo>
                <a:close/>
                <a:moveTo>
                  <a:pt x="132" y="492"/>
                </a:moveTo>
                <a:lnTo>
                  <a:pt x="220" y="492"/>
                </a:lnTo>
                <a:lnTo>
                  <a:pt x="220" y="503"/>
                </a:lnTo>
                <a:lnTo>
                  <a:pt x="179" y="529"/>
                </a:lnTo>
                <a:lnTo>
                  <a:pt x="152" y="508"/>
                </a:lnTo>
                <a:cubicBezTo>
                  <a:pt x="145" y="513"/>
                  <a:pt x="136" y="515"/>
                  <a:pt x="136" y="525"/>
                </a:cubicBezTo>
                <a:cubicBezTo>
                  <a:pt x="136" y="531"/>
                  <a:pt x="167" y="566"/>
                  <a:pt x="173" y="566"/>
                </a:cubicBezTo>
                <a:cubicBezTo>
                  <a:pt x="183" y="566"/>
                  <a:pt x="209" y="536"/>
                  <a:pt x="220" y="533"/>
                </a:cubicBezTo>
                <a:lnTo>
                  <a:pt x="220" y="581"/>
                </a:lnTo>
                <a:lnTo>
                  <a:pt x="132" y="581"/>
                </a:lnTo>
                <a:lnTo>
                  <a:pt x="132" y="492"/>
                </a:lnTo>
                <a:close/>
                <a:moveTo>
                  <a:pt x="241" y="487"/>
                </a:moveTo>
                <a:cubicBezTo>
                  <a:pt x="238" y="480"/>
                  <a:pt x="233" y="471"/>
                  <a:pt x="220" y="471"/>
                </a:cubicBezTo>
                <a:lnTo>
                  <a:pt x="132" y="471"/>
                </a:lnTo>
                <a:cubicBezTo>
                  <a:pt x="121" y="471"/>
                  <a:pt x="110" y="481"/>
                  <a:pt x="110" y="492"/>
                </a:cubicBezTo>
                <a:lnTo>
                  <a:pt x="110" y="581"/>
                </a:lnTo>
                <a:cubicBezTo>
                  <a:pt x="110" y="592"/>
                  <a:pt x="121" y="602"/>
                  <a:pt x="132" y="602"/>
                </a:cubicBezTo>
                <a:lnTo>
                  <a:pt x="220" y="602"/>
                </a:lnTo>
                <a:cubicBezTo>
                  <a:pt x="252" y="602"/>
                  <a:pt x="242" y="547"/>
                  <a:pt x="241" y="515"/>
                </a:cubicBezTo>
                <a:lnTo>
                  <a:pt x="296" y="469"/>
                </a:lnTo>
                <a:lnTo>
                  <a:pt x="289" y="465"/>
                </a:lnTo>
                <a:lnTo>
                  <a:pt x="241" y="487"/>
                </a:lnTo>
                <a:close/>
                <a:moveTo>
                  <a:pt x="320" y="717"/>
                </a:moveTo>
                <a:cubicBezTo>
                  <a:pt x="320" y="722"/>
                  <a:pt x="321" y="723"/>
                  <a:pt x="326" y="723"/>
                </a:cubicBezTo>
                <a:lnTo>
                  <a:pt x="495" y="723"/>
                </a:lnTo>
                <a:cubicBezTo>
                  <a:pt x="500" y="723"/>
                  <a:pt x="501" y="722"/>
                  <a:pt x="501" y="717"/>
                </a:cubicBezTo>
                <a:lnTo>
                  <a:pt x="501" y="669"/>
                </a:lnTo>
                <a:cubicBezTo>
                  <a:pt x="501" y="664"/>
                  <a:pt x="500" y="663"/>
                  <a:pt x="495" y="663"/>
                </a:cubicBezTo>
                <a:lnTo>
                  <a:pt x="320" y="663"/>
                </a:lnTo>
                <a:lnTo>
                  <a:pt x="320" y="717"/>
                </a:lnTo>
                <a:close/>
                <a:moveTo>
                  <a:pt x="320" y="566"/>
                </a:moveTo>
                <a:lnTo>
                  <a:pt x="501" y="566"/>
                </a:lnTo>
                <a:lnTo>
                  <a:pt x="501" y="507"/>
                </a:lnTo>
                <a:lnTo>
                  <a:pt x="320" y="507"/>
                </a:lnTo>
                <a:lnTo>
                  <a:pt x="320" y="566"/>
                </a:lnTo>
                <a:close/>
                <a:moveTo>
                  <a:pt x="320" y="410"/>
                </a:moveTo>
                <a:lnTo>
                  <a:pt x="452" y="410"/>
                </a:lnTo>
                <a:lnTo>
                  <a:pt x="452" y="352"/>
                </a:lnTo>
                <a:lnTo>
                  <a:pt x="320" y="352"/>
                </a:lnTo>
                <a:lnTo>
                  <a:pt x="320" y="41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6" name="Freeform 39"/>
          <p:cNvSpPr>
            <a:spLocks noEditPoints="1"/>
          </p:cNvSpPr>
          <p:nvPr/>
        </p:nvSpPr>
        <p:spPr bwMode="auto">
          <a:xfrm>
            <a:off x="5716975" y="5501662"/>
            <a:ext cx="624496" cy="626344"/>
          </a:xfrm>
          <a:custGeom>
            <a:avLst/>
            <a:gdLst>
              <a:gd name="T0" fmla="*/ 155 w 876"/>
              <a:gd name="T1" fmla="*/ 601 h 875"/>
              <a:gd name="T2" fmla="*/ 721 w 876"/>
              <a:gd name="T3" fmla="*/ 274 h 875"/>
              <a:gd name="T4" fmla="*/ 630 w 876"/>
              <a:gd name="T5" fmla="*/ 770 h 875"/>
              <a:gd name="T6" fmla="*/ 246 w 876"/>
              <a:gd name="T7" fmla="*/ 106 h 875"/>
              <a:gd name="T8" fmla="*/ 630 w 876"/>
              <a:gd name="T9" fmla="*/ 770 h 875"/>
              <a:gd name="T10" fmla="*/ 204 w 876"/>
              <a:gd name="T11" fmla="*/ 573 h 875"/>
              <a:gd name="T12" fmla="*/ 672 w 876"/>
              <a:gd name="T13" fmla="*/ 303 h 875"/>
              <a:gd name="T14" fmla="*/ 584 w 876"/>
              <a:gd name="T15" fmla="*/ 691 h 875"/>
              <a:gd name="T16" fmla="*/ 292 w 876"/>
              <a:gd name="T17" fmla="*/ 184 h 875"/>
              <a:gd name="T18" fmla="*/ 584 w 876"/>
              <a:gd name="T19" fmla="*/ 691 h 875"/>
              <a:gd name="T20" fmla="*/ 438 w 876"/>
              <a:gd name="T21" fmla="*/ 479 h 875"/>
              <a:gd name="T22" fmla="*/ 438 w 876"/>
              <a:gd name="T23" fmla="*/ 396 h 875"/>
              <a:gd name="T24" fmla="*/ 457 w 876"/>
              <a:gd name="T25" fmla="*/ 201 h 875"/>
              <a:gd name="T26" fmla="*/ 437 w 876"/>
              <a:gd name="T27" fmla="*/ 219 h 875"/>
              <a:gd name="T28" fmla="*/ 419 w 876"/>
              <a:gd name="T29" fmla="*/ 172 h 875"/>
              <a:gd name="T30" fmla="*/ 439 w 876"/>
              <a:gd name="T31" fmla="*/ 154 h 875"/>
              <a:gd name="T32" fmla="*/ 457 w 876"/>
              <a:gd name="T33" fmla="*/ 201 h 875"/>
              <a:gd name="T34" fmla="*/ 439 w 876"/>
              <a:gd name="T35" fmla="*/ 721 h 875"/>
              <a:gd name="T36" fmla="*/ 419 w 876"/>
              <a:gd name="T37" fmla="*/ 703 h 875"/>
              <a:gd name="T38" fmla="*/ 437 w 876"/>
              <a:gd name="T39" fmla="*/ 656 h 875"/>
              <a:gd name="T40" fmla="*/ 457 w 876"/>
              <a:gd name="T41" fmla="*/ 674 h 875"/>
              <a:gd name="T42" fmla="*/ 202 w 876"/>
              <a:gd name="T43" fmla="*/ 415 h 875"/>
              <a:gd name="T44" fmla="*/ 220 w 876"/>
              <a:gd name="T45" fmla="*/ 435 h 875"/>
              <a:gd name="T46" fmla="*/ 173 w 876"/>
              <a:gd name="T47" fmla="*/ 453 h 875"/>
              <a:gd name="T48" fmla="*/ 155 w 876"/>
              <a:gd name="T49" fmla="*/ 433 h 875"/>
              <a:gd name="T50" fmla="*/ 202 w 876"/>
              <a:gd name="T51" fmla="*/ 415 h 875"/>
              <a:gd name="T52" fmla="*/ 721 w 876"/>
              <a:gd name="T53" fmla="*/ 433 h 875"/>
              <a:gd name="T54" fmla="*/ 703 w 876"/>
              <a:gd name="T55" fmla="*/ 453 h 875"/>
              <a:gd name="T56" fmla="*/ 656 w 876"/>
              <a:gd name="T57" fmla="*/ 435 h 875"/>
              <a:gd name="T58" fmla="*/ 674 w 876"/>
              <a:gd name="T59" fmla="*/ 415 h 875"/>
              <a:gd name="T60" fmla="*/ 462 w 876"/>
              <a:gd name="T61" fmla="*/ 437 h 875"/>
              <a:gd name="T62" fmla="*/ 416 w 876"/>
              <a:gd name="T63" fmla="*/ 437 h 875"/>
              <a:gd name="T64" fmla="*/ 439 w 876"/>
              <a:gd name="T65" fmla="*/ 256 h 875"/>
              <a:gd name="T66" fmla="*/ 462 w 876"/>
              <a:gd name="T67" fmla="*/ 437 h 875"/>
              <a:gd name="T68" fmla="*/ 333 w 876"/>
              <a:gd name="T69" fmla="*/ 546 h 875"/>
              <a:gd name="T70" fmla="*/ 418 w 876"/>
              <a:gd name="T71" fmla="*/ 428 h 875"/>
              <a:gd name="T72" fmla="*/ 451 w 876"/>
              <a:gd name="T73" fmla="*/ 460 h 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76" h="875">
                <a:moveTo>
                  <a:pt x="275" y="155"/>
                </a:moveTo>
                <a:cubicBezTo>
                  <a:pt x="119" y="245"/>
                  <a:pt x="65" y="445"/>
                  <a:pt x="155" y="601"/>
                </a:cubicBezTo>
                <a:cubicBezTo>
                  <a:pt x="245" y="757"/>
                  <a:pt x="445" y="810"/>
                  <a:pt x="601" y="720"/>
                </a:cubicBezTo>
                <a:cubicBezTo>
                  <a:pt x="757" y="630"/>
                  <a:pt x="811" y="430"/>
                  <a:pt x="721" y="274"/>
                </a:cubicBezTo>
                <a:cubicBezTo>
                  <a:pt x="631" y="118"/>
                  <a:pt x="431" y="65"/>
                  <a:pt x="275" y="155"/>
                </a:cubicBezTo>
                <a:close/>
                <a:moveTo>
                  <a:pt x="630" y="770"/>
                </a:moveTo>
                <a:cubicBezTo>
                  <a:pt x="447" y="875"/>
                  <a:pt x="212" y="812"/>
                  <a:pt x="106" y="629"/>
                </a:cubicBezTo>
                <a:cubicBezTo>
                  <a:pt x="0" y="446"/>
                  <a:pt x="63" y="211"/>
                  <a:pt x="246" y="106"/>
                </a:cubicBezTo>
                <a:cubicBezTo>
                  <a:pt x="429" y="0"/>
                  <a:pt x="664" y="63"/>
                  <a:pt x="770" y="246"/>
                </a:cubicBezTo>
                <a:cubicBezTo>
                  <a:pt x="876" y="429"/>
                  <a:pt x="813" y="664"/>
                  <a:pt x="630" y="770"/>
                </a:cubicBezTo>
                <a:close/>
                <a:moveTo>
                  <a:pt x="303" y="204"/>
                </a:moveTo>
                <a:cubicBezTo>
                  <a:pt x="174" y="278"/>
                  <a:pt x="130" y="444"/>
                  <a:pt x="204" y="573"/>
                </a:cubicBezTo>
                <a:cubicBezTo>
                  <a:pt x="279" y="701"/>
                  <a:pt x="444" y="746"/>
                  <a:pt x="573" y="671"/>
                </a:cubicBezTo>
                <a:cubicBezTo>
                  <a:pt x="702" y="597"/>
                  <a:pt x="746" y="432"/>
                  <a:pt x="672" y="303"/>
                </a:cubicBezTo>
                <a:cubicBezTo>
                  <a:pt x="597" y="174"/>
                  <a:pt x="432" y="130"/>
                  <a:pt x="303" y="204"/>
                </a:cubicBezTo>
                <a:close/>
                <a:moveTo>
                  <a:pt x="584" y="691"/>
                </a:moveTo>
                <a:cubicBezTo>
                  <a:pt x="445" y="772"/>
                  <a:pt x="265" y="724"/>
                  <a:pt x="185" y="584"/>
                </a:cubicBezTo>
                <a:cubicBezTo>
                  <a:pt x="104" y="444"/>
                  <a:pt x="152" y="265"/>
                  <a:pt x="292" y="184"/>
                </a:cubicBezTo>
                <a:cubicBezTo>
                  <a:pt x="431" y="104"/>
                  <a:pt x="611" y="152"/>
                  <a:pt x="691" y="291"/>
                </a:cubicBezTo>
                <a:cubicBezTo>
                  <a:pt x="772" y="431"/>
                  <a:pt x="724" y="610"/>
                  <a:pt x="584" y="691"/>
                </a:cubicBezTo>
                <a:close/>
                <a:moveTo>
                  <a:pt x="479" y="438"/>
                </a:moveTo>
                <a:cubicBezTo>
                  <a:pt x="479" y="460"/>
                  <a:pt x="461" y="479"/>
                  <a:pt x="438" y="479"/>
                </a:cubicBezTo>
                <a:cubicBezTo>
                  <a:pt x="415" y="479"/>
                  <a:pt x="397" y="460"/>
                  <a:pt x="397" y="438"/>
                </a:cubicBezTo>
                <a:cubicBezTo>
                  <a:pt x="397" y="415"/>
                  <a:pt x="415" y="396"/>
                  <a:pt x="438" y="396"/>
                </a:cubicBezTo>
                <a:cubicBezTo>
                  <a:pt x="461" y="396"/>
                  <a:pt x="479" y="415"/>
                  <a:pt x="479" y="438"/>
                </a:cubicBezTo>
                <a:close/>
                <a:moveTo>
                  <a:pt x="457" y="201"/>
                </a:moveTo>
                <a:cubicBezTo>
                  <a:pt x="457" y="211"/>
                  <a:pt x="449" y="219"/>
                  <a:pt x="439" y="219"/>
                </a:cubicBezTo>
                <a:lnTo>
                  <a:pt x="437" y="219"/>
                </a:lnTo>
                <a:cubicBezTo>
                  <a:pt x="427" y="219"/>
                  <a:pt x="419" y="211"/>
                  <a:pt x="419" y="201"/>
                </a:cubicBezTo>
                <a:lnTo>
                  <a:pt x="419" y="172"/>
                </a:lnTo>
                <a:cubicBezTo>
                  <a:pt x="419" y="162"/>
                  <a:pt x="427" y="154"/>
                  <a:pt x="437" y="154"/>
                </a:cubicBezTo>
                <a:lnTo>
                  <a:pt x="439" y="154"/>
                </a:lnTo>
                <a:cubicBezTo>
                  <a:pt x="449" y="154"/>
                  <a:pt x="457" y="162"/>
                  <a:pt x="457" y="172"/>
                </a:cubicBezTo>
                <a:lnTo>
                  <a:pt x="457" y="201"/>
                </a:lnTo>
                <a:close/>
                <a:moveTo>
                  <a:pt x="457" y="703"/>
                </a:moveTo>
                <a:cubicBezTo>
                  <a:pt x="457" y="713"/>
                  <a:pt x="449" y="721"/>
                  <a:pt x="439" y="721"/>
                </a:cubicBezTo>
                <a:lnTo>
                  <a:pt x="437" y="721"/>
                </a:lnTo>
                <a:cubicBezTo>
                  <a:pt x="427" y="721"/>
                  <a:pt x="419" y="713"/>
                  <a:pt x="419" y="703"/>
                </a:cubicBezTo>
                <a:lnTo>
                  <a:pt x="419" y="674"/>
                </a:lnTo>
                <a:cubicBezTo>
                  <a:pt x="419" y="664"/>
                  <a:pt x="427" y="656"/>
                  <a:pt x="437" y="656"/>
                </a:cubicBezTo>
                <a:lnTo>
                  <a:pt x="439" y="656"/>
                </a:lnTo>
                <a:cubicBezTo>
                  <a:pt x="449" y="656"/>
                  <a:pt x="457" y="664"/>
                  <a:pt x="457" y="674"/>
                </a:cubicBezTo>
                <a:lnTo>
                  <a:pt x="457" y="703"/>
                </a:lnTo>
                <a:close/>
                <a:moveTo>
                  <a:pt x="202" y="415"/>
                </a:moveTo>
                <a:cubicBezTo>
                  <a:pt x="212" y="415"/>
                  <a:pt x="220" y="423"/>
                  <a:pt x="220" y="433"/>
                </a:cubicBezTo>
                <a:lnTo>
                  <a:pt x="220" y="435"/>
                </a:lnTo>
                <a:cubicBezTo>
                  <a:pt x="220" y="445"/>
                  <a:pt x="212" y="453"/>
                  <a:pt x="202" y="453"/>
                </a:cubicBezTo>
                <a:lnTo>
                  <a:pt x="173" y="453"/>
                </a:lnTo>
                <a:cubicBezTo>
                  <a:pt x="163" y="453"/>
                  <a:pt x="155" y="445"/>
                  <a:pt x="155" y="435"/>
                </a:cubicBezTo>
                <a:lnTo>
                  <a:pt x="155" y="433"/>
                </a:lnTo>
                <a:cubicBezTo>
                  <a:pt x="155" y="423"/>
                  <a:pt x="163" y="415"/>
                  <a:pt x="173" y="415"/>
                </a:cubicBezTo>
                <a:lnTo>
                  <a:pt x="202" y="415"/>
                </a:lnTo>
                <a:close/>
                <a:moveTo>
                  <a:pt x="703" y="415"/>
                </a:moveTo>
                <a:cubicBezTo>
                  <a:pt x="713" y="415"/>
                  <a:pt x="721" y="423"/>
                  <a:pt x="721" y="433"/>
                </a:cubicBezTo>
                <a:lnTo>
                  <a:pt x="721" y="435"/>
                </a:lnTo>
                <a:cubicBezTo>
                  <a:pt x="721" y="445"/>
                  <a:pt x="713" y="453"/>
                  <a:pt x="703" y="453"/>
                </a:cubicBezTo>
                <a:lnTo>
                  <a:pt x="674" y="453"/>
                </a:lnTo>
                <a:cubicBezTo>
                  <a:pt x="664" y="453"/>
                  <a:pt x="656" y="445"/>
                  <a:pt x="656" y="435"/>
                </a:cubicBezTo>
                <a:lnTo>
                  <a:pt x="656" y="433"/>
                </a:lnTo>
                <a:cubicBezTo>
                  <a:pt x="656" y="423"/>
                  <a:pt x="664" y="415"/>
                  <a:pt x="674" y="415"/>
                </a:cubicBezTo>
                <a:lnTo>
                  <a:pt x="703" y="415"/>
                </a:lnTo>
                <a:close/>
                <a:moveTo>
                  <a:pt x="462" y="437"/>
                </a:moveTo>
                <a:cubicBezTo>
                  <a:pt x="462" y="450"/>
                  <a:pt x="451" y="461"/>
                  <a:pt x="439" y="461"/>
                </a:cubicBezTo>
                <a:cubicBezTo>
                  <a:pt x="426" y="461"/>
                  <a:pt x="416" y="450"/>
                  <a:pt x="416" y="437"/>
                </a:cubicBezTo>
                <a:lnTo>
                  <a:pt x="416" y="279"/>
                </a:lnTo>
                <a:cubicBezTo>
                  <a:pt x="416" y="266"/>
                  <a:pt x="426" y="256"/>
                  <a:pt x="439" y="256"/>
                </a:cubicBezTo>
                <a:cubicBezTo>
                  <a:pt x="451" y="256"/>
                  <a:pt x="462" y="266"/>
                  <a:pt x="462" y="279"/>
                </a:cubicBezTo>
                <a:lnTo>
                  <a:pt x="462" y="437"/>
                </a:lnTo>
                <a:close/>
                <a:moveTo>
                  <a:pt x="367" y="544"/>
                </a:moveTo>
                <a:cubicBezTo>
                  <a:pt x="357" y="554"/>
                  <a:pt x="342" y="554"/>
                  <a:pt x="333" y="546"/>
                </a:cubicBezTo>
                <a:cubicBezTo>
                  <a:pt x="324" y="537"/>
                  <a:pt x="325" y="521"/>
                  <a:pt x="335" y="511"/>
                </a:cubicBezTo>
                <a:lnTo>
                  <a:pt x="418" y="428"/>
                </a:lnTo>
                <a:cubicBezTo>
                  <a:pt x="428" y="418"/>
                  <a:pt x="444" y="417"/>
                  <a:pt x="453" y="426"/>
                </a:cubicBezTo>
                <a:cubicBezTo>
                  <a:pt x="462" y="434"/>
                  <a:pt x="461" y="450"/>
                  <a:pt x="451" y="460"/>
                </a:cubicBezTo>
                <a:lnTo>
                  <a:pt x="367" y="54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7" name="Freeform 40"/>
          <p:cNvSpPr>
            <a:spLocks/>
          </p:cNvSpPr>
          <p:nvPr/>
        </p:nvSpPr>
        <p:spPr bwMode="auto">
          <a:xfrm>
            <a:off x="6967815" y="5533072"/>
            <a:ext cx="395391" cy="519182"/>
          </a:xfrm>
          <a:custGeom>
            <a:avLst/>
            <a:gdLst>
              <a:gd name="T0" fmla="*/ 555 w 555"/>
              <a:gd name="T1" fmla="*/ 378 h 725"/>
              <a:gd name="T2" fmla="*/ 512 w 555"/>
              <a:gd name="T3" fmla="*/ 331 h 725"/>
              <a:gd name="T4" fmla="*/ 267 w 555"/>
              <a:gd name="T5" fmla="*/ 331 h 725"/>
              <a:gd name="T6" fmla="*/ 297 w 555"/>
              <a:gd name="T7" fmla="*/ 141 h 725"/>
              <a:gd name="T8" fmla="*/ 253 w 555"/>
              <a:gd name="T9" fmla="*/ 36 h 725"/>
              <a:gd name="T10" fmla="*/ 192 w 555"/>
              <a:gd name="T11" fmla="*/ 42 h 725"/>
              <a:gd name="T12" fmla="*/ 193 w 555"/>
              <a:gd name="T13" fmla="*/ 171 h 725"/>
              <a:gd name="T14" fmla="*/ 85 w 555"/>
              <a:gd name="T15" fmla="*/ 359 h 725"/>
              <a:gd name="T16" fmla="*/ 0 w 555"/>
              <a:gd name="T17" fmla="*/ 423 h 725"/>
              <a:gd name="T18" fmla="*/ 0 w 555"/>
              <a:gd name="T19" fmla="*/ 680 h 725"/>
              <a:gd name="T20" fmla="*/ 61 w 555"/>
              <a:gd name="T21" fmla="*/ 688 h 725"/>
              <a:gd name="T22" fmla="*/ 440 w 555"/>
              <a:gd name="T23" fmla="*/ 707 h 725"/>
              <a:gd name="T24" fmla="*/ 440 w 555"/>
              <a:gd name="T25" fmla="*/ 706 h 725"/>
              <a:gd name="T26" fmla="*/ 479 w 555"/>
              <a:gd name="T27" fmla="*/ 660 h 725"/>
              <a:gd name="T28" fmla="*/ 436 w 555"/>
              <a:gd name="T29" fmla="*/ 613 h 725"/>
              <a:gd name="T30" fmla="*/ 458 w 555"/>
              <a:gd name="T31" fmla="*/ 613 h 725"/>
              <a:gd name="T32" fmla="*/ 501 w 555"/>
              <a:gd name="T33" fmla="*/ 565 h 725"/>
              <a:gd name="T34" fmla="*/ 458 w 555"/>
              <a:gd name="T35" fmla="*/ 519 h 725"/>
              <a:gd name="T36" fmla="*/ 481 w 555"/>
              <a:gd name="T37" fmla="*/ 519 h 725"/>
              <a:gd name="T38" fmla="*/ 523 w 555"/>
              <a:gd name="T39" fmla="*/ 472 h 725"/>
              <a:gd name="T40" fmla="*/ 481 w 555"/>
              <a:gd name="T41" fmla="*/ 425 h 725"/>
              <a:gd name="T42" fmla="*/ 512 w 555"/>
              <a:gd name="T43" fmla="*/ 425 h 725"/>
              <a:gd name="T44" fmla="*/ 555 w 555"/>
              <a:gd name="T45" fmla="*/ 378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55" h="725">
                <a:moveTo>
                  <a:pt x="555" y="378"/>
                </a:moveTo>
                <a:cubicBezTo>
                  <a:pt x="555" y="352"/>
                  <a:pt x="536" y="331"/>
                  <a:pt x="512" y="331"/>
                </a:cubicBezTo>
                <a:lnTo>
                  <a:pt x="267" y="331"/>
                </a:lnTo>
                <a:cubicBezTo>
                  <a:pt x="301" y="247"/>
                  <a:pt x="297" y="141"/>
                  <a:pt x="297" y="141"/>
                </a:cubicBezTo>
                <a:cubicBezTo>
                  <a:pt x="289" y="87"/>
                  <a:pt x="275" y="55"/>
                  <a:pt x="253" y="36"/>
                </a:cubicBezTo>
                <a:cubicBezTo>
                  <a:pt x="214" y="0"/>
                  <a:pt x="192" y="42"/>
                  <a:pt x="192" y="42"/>
                </a:cubicBezTo>
                <a:cubicBezTo>
                  <a:pt x="192" y="42"/>
                  <a:pt x="207" y="123"/>
                  <a:pt x="193" y="171"/>
                </a:cubicBezTo>
                <a:cubicBezTo>
                  <a:pt x="180" y="219"/>
                  <a:pt x="85" y="359"/>
                  <a:pt x="85" y="359"/>
                </a:cubicBezTo>
                <a:cubicBezTo>
                  <a:pt x="79" y="375"/>
                  <a:pt x="20" y="413"/>
                  <a:pt x="0" y="423"/>
                </a:cubicBezTo>
                <a:lnTo>
                  <a:pt x="0" y="680"/>
                </a:lnTo>
                <a:cubicBezTo>
                  <a:pt x="0" y="680"/>
                  <a:pt x="42" y="679"/>
                  <a:pt x="61" y="688"/>
                </a:cubicBezTo>
                <a:cubicBezTo>
                  <a:pt x="135" y="725"/>
                  <a:pt x="440" y="707"/>
                  <a:pt x="440" y="707"/>
                </a:cubicBezTo>
                <a:cubicBezTo>
                  <a:pt x="440" y="707"/>
                  <a:pt x="440" y="706"/>
                  <a:pt x="440" y="706"/>
                </a:cubicBezTo>
                <a:cubicBezTo>
                  <a:pt x="461" y="704"/>
                  <a:pt x="479" y="684"/>
                  <a:pt x="479" y="660"/>
                </a:cubicBezTo>
                <a:cubicBezTo>
                  <a:pt x="479" y="634"/>
                  <a:pt x="459" y="613"/>
                  <a:pt x="436" y="613"/>
                </a:cubicBezTo>
                <a:lnTo>
                  <a:pt x="458" y="613"/>
                </a:lnTo>
                <a:cubicBezTo>
                  <a:pt x="482" y="613"/>
                  <a:pt x="501" y="592"/>
                  <a:pt x="501" y="565"/>
                </a:cubicBezTo>
                <a:cubicBezTo>
                  <a:pt x="501" y="540"/>
                  <a:pt x="482" y="519"/>
                  <a:pt x="458" y="519"/>
                </a:cubicBezTo>
                <a:lnTo>
                  <a:pt x="481" y="519"/>
                </a:lnTo>
                <a:cubicBezTo>
                  <a:pt x="504" y="519"/>
                  <a:pt x="523" y="498"/>
                  <a:pt x="523" y="472"/>
                </a:cubicBezTo>
                <a:cubicBezTo>
                  <a:pt x="523" y="446"/>
                  <a:pt x="504" y="425"/>
                  <a:pt x="481" y="425"/>
                </a:cubicBezTo>
                <a:lnTo>
                  <a:pt x="512" y="425"/>
                </a:lnTo>
                <a:cubicBezTo>
                  <a:pt x="536" y="425"/>
                  <a:pt x="555" y="404"/>
                  <a:pt x="555" y="37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8" name="Freeform 41"/>
          <p:cNvSpPr>
            <a:spLocks noEditPoints="1"/>
          </p:cNvSpPr>
          <p:nvPr/>
        </p:nvSpPr>
        <p:spPr bwMode="auto">
          <a:xfrm>
            <a:off x="6807071" y="5791740"/>
            <a:ext cx="131182" cy="266057"/>
          </a:xfrm>
          <a:custGeom>
            <a:avLst/>
            <a:gdLst>
              <a:gd name="T0" fmla="*/ 0 w 184"/>
              <a:gd name="T1" fmla="*/ 43 h 371"/>
              <a:gd name="T2" fmla="*/ 42 w 184"/>
              <a:gd name="T3" fmla="*/ 0 h 371"/>
              <a:gd name="T4" fmla="*/ 141 w 184"/>
              <a:gd name="T5" fmla="*/ 0 h 371"/>
              <a:gd name="T6" fmla="*/ 184 w 184"/>
              <a:gd name="T7" fmla="*/ 43 h 371"/>
              <a:gd name="T8" fmla="*/ 184 w 184"/>
              <a:gd name="T9" fmla="*/ 329 h 371"/>
              <a:gd name="T10" fmla="*/ 141 w 184"/>
              <a:gd name="T11" fmla="*/ 371 h 371"/>
              <a:gd name="T12" fmla="*/ 42 w 184"/>
              <a:gd name="T13" fmla="*/ 371 h 371"/>
              <a:gd name="T14" fmla="*/ 0 w 184"/>
              <a:gd name="T15" fmla="*/ 329 h 371"/>
              <a:gd name="T16" fmla="*/ 0 w 184"/>
              <a:gd name="T17" fmla="*/ 43 h 371"/>
              <a:gd name="T18" fmla="*/ 106 w 184"/>
              <a:gd name="T19" fmla="*/ 267 h 371"/>
              <a:gd name="T20" fmla="*/ 106 w 184"/>
              <a:gd name="T21" fmla="*/ 267 h 371"/>
              <a:gd name="T22" fmla="*/ 74 w 184"/>
              <a:gd name="T23" fmla="*/ 299 h 371"/>
              <a:gd name="T24" fmla="*/ 106 w 184"/>
              <a:gd name="T25" fmla="*/ 330 h 371"/>
              <a:gd name="T26" fmla="*/ 137 w 184"/>
              <a:gd name="T27" fmla="*/ 299 h 371"/>
              <a:gd name="T28" fmla="*/ 106 w 184"/>
              <a:gd name="T29" fmla="*/ 267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4" h="371">
                <a:moveTo>
                  <a:pt x="0" y="43"/>
                </a:moveTo>
                <a:cubicBezTo>
                  <a:pt x="0" y="19"/>
                  <a:pt x="19" y="0"/>
                  <a:pt x="42" y="0"/>
                </a:cubicBezTo>
                <a:lnTo>
                  <a:pt x="141" y="0"/>
                </a:lnTo>
                <a:cubicBezTo>
                  <a:pt x="165" y="0"/>
                  <a:pt x="184" y="19"/>
                  <a:pt x="184" y="43"/>
                </a:cubicBezTo>
                <a:lnTo>
                  <a:pt x="184" y="329"/>
                </a:lnTo>
                <a:cubicBezTo>
                  <a:pt x="184" y="352"/>
                  <a:pt x="165" y="371"/>
                  <a:pt x="141" y="371"/>
                </a:cubicBezTo>
                <a:lnTo>
                  <a:pt x="42" y="371"/>
                </a:lnTo>
                <a:cubicBezTo>
                  <a:pt x="19" y="371"/>
                  <a:pt x="0" y="352"/>
                  <a:pt x="0" y="329"/>
                </a:cubicBezTo>
                <a:lnTo>
                  <a:pt x="0" y="43"/>
                </a:lnTo>
                <a:close/>
                <a:moveTo>
                  <a:pt x="106" y="267"/>
                </a:moveTo>
                <a:lnTo>
                  <a:pt x="106" y="267"/>
                </a:lnTo>
                <a:cubicBezTo>
                  <a:pt x="88" y="267"/>
                  <a:pt x="74" y="282"/>
                  <a:pt x="74" y="299"/>
                </a:cubicBezTo>
                <a:cubicBezTo>
                  <a:pt x="74" y="316"/>
                  <a:pt x="88" y="330"/>
                  <a:pt x="106" y="330"/>
                </a:cubicBezTo>
                <a:cubicBezTo>
                  <a:pt x="123" y="330"/>
                  <a:pt x="137" y="316"/>
                  <a:pt x="137" y="299"/>
                </a:cubicBezTo>
                <a:cubicBezTo>
                  <a:pt x="137" y="282"/>
                  <a:pt x="123" y="267"/>
                  <a:pt x="106" y="2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9" name="Freeform 42"/>
          <p:cNvSpPr>
            <a:spLocks noEditPoints="1"/>
          </p:cNvSpPr>
          <p:nvPr/>
        </p:nvSpPr>
        <p:spPr bwMode="auto">
          <a:xfrm>
            <a:off x="7932273" y="1345168"/>
            <a:ext cx="652211" cy="456363"/>
          </a:xfrm>
          <a:custGeom>
            <a:avLst/>
            <a:gdLst>
              <a:gd name="T0" fmla="*/ 122 w 915"/>
              <a:gd name="T1" fmla="*/ 87 h 639"/>
              <a:gd name="T2" fmla="*/ 79 w 915"/>
              <a:gd name="T3" fmla="*/ 83 h 639"/>
              <a:gd name="T4" fmla="*/ 112 w 915"/>
              <a:gd name="T5" fmla="*/ 25 h 639"/>
              <a:gd name="T6" fmla="*/ 72 w 915"/>
              <a:gd name="T7" fmla="*/ 180 h 639"/>
              <a:gd name="T8" fmla="*/ 102 w 915"/>
              <a:gd name="T9" fmla="*/ 175 h 639"/>
              <a:gd name="T10" fmla="*/ 75 w 915"/>
              <a:gd name="T11" fmla="*/ 142 h 639"/>
              <a:gd name="T12" fmla="*/ 83 w 915"/>
              <a:gd name="T13" fmla="*/ 236 h 639"/>
              <a:gd name="T14" fmla="*/ 107 w 915"/>
              <a:gd name="T15" fmla="*/ 188 h 639"/>
              <a:gd name="T16" fmla="*/ 42 w 915"/>
              <a:gd name="T17" fmla="*/ 244 h 639"/>
              <a:gd name="T18" fmla="*/ 21 w 915"/>
              <a:gd name="T19" fmla="*/ 222 h 639"/>
              <a:gd name="T20" fmla="*/ 50 w 915"/>
              <a:gd name="T21" fmla="*/ 278 h 639"/>
              <a:gd name="T22" fmla="*/ 12 w 915"/>
              <a:gd name="T23" fmla="*/ 296 h 639"/>
              <a:gd name="T24" fmla="*/ 9 w 915"/>
              <a:gd name="T25" fmla="*/ 232 h 639"/>
              <a:gd name="T26" fmla="*/ 105 w 915"/>
              <a:gd name="T27" fmla="*/ 509 h 639"/>
              <a:gd name="T28" fmla="*/ 119 w 915"/>
              <a:gd name="T29" fmla="*/ 482 h 639"/>
              <a:gd name="T30" fmla="*/ 77 w 915"/>
              <a:gd name="T31" fmla="*/ 482 h 639"/>
              <a:gd name="T32" fmla="*/ 93 w 915"/>
              <a:gd name="T33" fmla="*/ 423 h 639"/>
              <a:gd name="T34" fmla="*/ 89 w 915"/>
              <a:gd name="T35" fmla="*/ 370 h 639"/>
              <a:gd name="T36" fmla="*/ 63 w 915"/>
              <a:gd name="T37" fmla="*/ 451 h 639"/>
              <a:gd name="T38" fmla="*/ 33 w 915"/>
              <a:gd name="T39" fmla="*/ 443 h 639"/>
              <a:gd name="T40" fmla="*/ 50 w 915"/>
              <a:gd name="T41" fmla="*/ 346 h 639"/>
              <a:gd name="T42" fmla="*/ 16 w 915"/>
              <a:gd name="T43" fmla="*/ 371 h 639"/>
              <a:gd name="T44" fmla="*/ 2 w 915"/>
              <a:gd name="T45" fmla="*/ 308 h 639"/>
              <a:gd name="T46" fmla="*/ 148 w 915"/>
              <a:gd name="T47" fmla="*/ 565 h 639"/>
              <a:gd name="T48" fmla="*/ 156 w 915"/>
              <a:gd name="T49" fmla="*/ 536 h 639"/>
              <a:gd name="T50" fmla="*/ 115 w 915"/>
              <a:gd name="T51" fmla="*/ 543 h 639"/>
              <a:gd name="T52" fmla="*/ 205 w 915"/>
              <a:gd name="T53" fmla="*/ 583 h 639"/>
              <a:gd name="T54" fmla="*/ 171 w 915"/>
              <a:gd name="T55" fmla="*/ 537 h 639"/>
              <a:gd name="T56" fmla="*/ 196 w 915"/>
              <a:gd name="T57" fmla="*/ 624 h 639"/>
              <a:gd name="T58" fmla="*/ 165 w 915"/>
              <a:gd name="T59" fmla="*/ 632 h 639"/>
              <a:gd name="T60" fmla="*/ 165 w 915"/>
              <a:gd name="T61" fmla="*/ 51 h 639"/>
              <a:gd name="T62" fmla="*/ 783 w 915"/>
              <a:gd name="T63" fmla="*/ 118 h 639"/>
              <a:gd name="T64" fmla="*/ 742 w 915"/>
              <a:gd name="T65" fmla="*/ 81 h 639"/>
              <a:gd name="T66" fmla="*/ 824 w 915"/>
              <a:gd name="T67" fmla="*/ 112 h 639"/>
              <a:gd name="T68" fmla="*/ 836 w 915"/>
              <a:gd name="T69" fmla="*/ 83 h 639"/>
              <a:gd name="T70" fmla="*/ 829 w 915"/>
              <a:gd name="T71" fmla="*/ 147 h 639"/>
              <a:gd name="T72" fmla="*/ 872 w 915"/>
              <a:gd name="T73" fmla="*/ 150 h 639"/>
              <a:gd name="T74" fmla="*/ 851 w 915"/>
              <a:gd name="T75" fmla="*/ 89 h 639"/>
              <a:gd name="T76" fmla="*/ 860 w 915"/>
              <a:gd name="T77" fmla="*/ 246 h 639"/>
              <a:gd name="T78" fmla="*/ 833 w 915"/>
              <a:gd name="T79" fmla="*/ 236 h 639"/>
              <a:gd name="T80" fmla="*/ 864 w 915"/>
              <a:gd name="T81" fmla="*/ 208 h 639"/>
              <a:gd name="T82" fmla="*/ 840 w 915"/>
              <a:gd name="T83" fmla="*/ 298 h 639"/>
              <a:gd name="T84" fmla="*/ 825 w 915"/>
              <a:gd name="T85" fmla="*/ 247 h 639"/>
              <a:gd name="T86" fmla="*/ 878 w 915"/>
              <a:gd name="T87" fmla="*/ 314 h 639"/>
              <a:gd name="T88" fmla="*/ 904 w 915"/>
              <a:gd name="T89" fmla="*/ 296 h 639"/>
              <a:gd name="T90" fmla="*/ 828 w 915"/>
              <a:gd name="T91" fmla="*/ 477 h 639"/>
              <a:gd name="T92" fmla="*/ 851 w 915"/>
              <a:gd name="T93" fmla="*/ 513 h 639"/>
              <a:gd name="T94" fmla="*/ 887 w 915"/>
              <a:gd name="T95" fmla="*/ 458 h 639"/>
              <a:gd name="T96" fmla="*/ 841 w 915"/>
              <a:gd name="T97" fmla="*/ 447 h 639"/>
              <a:gd name="T98" fmla="*/ 822 w 915"/>
              <a:gd name="T99" fmla="*/ 423 h 639"/>
              <a:gd name="T100" fmla="*/ 863 w 915"/>
              <a:gd name="T101" fmla="*/ 416 h 639"/>
              <a:gd name="T102" fmla="*/ 837 w 915"/>
              <a:gd name="T103" fmla="*/ 361 h 639"/>
              <a:gd name="T104" fmla="*/ 831 w 915"/>
              <a:gd name="T105" fmla="*/ 309 h 639"/>
              <a:gd name="T106" fmla="*/ 872 w 915"/>
              <a:gd name="T107" fmla="*/ 383 h 639"/>
              <a:gd name="T108" fmla="*/ 899 w 915"/>
              <a:gd name="T109" fmla="*/ 371 h 639"/>
              <a:gd name="T110" fmla="*/ 791 w 915"/>
              <a:gd name="T111" fmla="*/ 536 h 639"/>
              <a:gd name="T112" fmla="*/ 807 w 915"/>
              <a:gd name="T113" fmla="*/ 576 h 639"/>
              <a:gd name="T114" fmla="*/ 853 w 915"/>
              <a:gd name="T115" fmla="*/ 528 h 639"/>
              <a:gd name="T116" fmla="*/ 712 w 915"/>
              <a:gd name="T117" fmla="*/ 614 h 639"/>
              <a:gd name="T118" fmla="*/ 710 w 915"/>
              <a:gd name="T119" fmla="*/ 583 h 639"/>
              <a:gd name="T120" fmla="*/ 750 w 915"/>
              <a:gd name="T121" fmla="*/ 598 h 639"/>
              <a:gd name="T122" fmla="*/ 772 w 915"/>
              <a:gd name="T123" fmla="*/ 30 h 639"/>
              <a:gd name="T124" fmla="*/ 715 w 915"/>
              <a:gd name="T125" fmla="*/ 1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5" h="639">
                <a:moveTo>
                  <a:pt x="132" y="118"/>
                </a:moveTo>
                <a:cubicBezTo>
                  <a:pt x="116" y="127"/>
                  <a:pt x="104" y="124"/>
                  <a:pt x="102" y="118"/>
                </a:cubicBezTo>
                <a:cubicBezTo>
                  <a:pt x="99" y="112"/>
                  <a:pt x="104" y="97"/>
                  <a:pt x="122" y="87"/>
                </a:cubicBezTo>
                <a:cubicBezTo>
                  <a:pt x="145" y="74"/>
                  <a:pt x="173" y="81"/>
                  <a:pt x="173" y="81"/>
                </a:cubicBezTo>
                <a:cubicBezTo>
                  <a:pt x="173" y="81"/>
                  <a:pt x="153" y="105"/>
                  <a:pt x="132" y="118"/>
                </a:cubicBezTo>
                <a:close/>
                <a:moveTo>
                  <a:pt x="79" y="83"/>
                </a:moveTo>
                <a:cubicBezTo>
                  <a:pt x="75" y="104"/>
                  <a:pt x="85" y="112"/>
                  <a:pt x="91" y="112"/>
                </a:cubicBezTo>
                <a:cubicBezTo>
                  <a:pt x="97" y="111"/>
                  <a:pt x="108" y="100"/>
                  <a:pt x="112" y="80"/>
                </a:cubicBezTo>
                <a:cubicBezTo>
                  <a:pt x="118" y="54"/>
                  <a:pt x="112" y="25"/>
                  <a:pt x="112" y="25"/>
                </a:cubicBezTo>
                <a:cubicBezTo>
                  <a:pt x="112" y="25"/>
                  <a:pt x="83" y="55"/>
                  <a:pt x="79" y="83"/>
                </a:cubicBezTo>
                <a:close/>
                <a:moveTo>
                  <a:pt x="102" y="175"/>
                </a:moveTo>
                <a:cubicBezTo>
                  <a:pt x="88" y="187"/>
                  <a:pt x="75" y="185"/>
                  <a:pt x="72" y="180"/>
                </a:cubicBezTo>
                <a:cubicBezTo>
                  <a:pt x="68" y="175"/>
                  <a:pt x="71" y="159"/>
                  <a:pt x="86" y="147"/>
                </a:cubicBezTo>
                <a:cubicBezTo>
                  <a:pt x="106" y="130"/>
                  <a:pt x="134" y="132"/>
                  <a:pt x="134" y="132"/>
                </a:cubicBezTo>
                <a:cubicBezTo>
                  <a:pt x="134" y="132"/>
                  <a:pt x="120" y="159"/>
                  <a:pt x="102" y="175"/>
                </a:cubicBezTo>
                <a:close/>
                <a:moveTo>
                  <a:pt x="43" y="150"/>
                </a:moveTo>
                <a:cubicBezTo>
                  <a:pt x="44" y="171"/>
                  <a:pt x="55" y="178"/>
                  <a:pt x="60" y="176"/>
                </a:cubicBezTo>
                <a:cubicBezTo>
                  <a:pt x="67" y="174"/>
                  <a:pt x="75" y="161"/>
                  <a:pt x="75" y="142"/>
                </a:cubicBezTo>
                <a:cubicBezTo>
                  <a:pt x="76" y="115"/>
                  <a:pt x="64" y="89"/>
                  <a:pt x="64" y="89"/>
                </a:cubicBezTo>
                <a:cubicBezTo>
                  <a:pt x="64" y="88"/>
                  <a:pt x="42" y="122"/>
                  <a:pt x="43" y="150"/>
                </a:cubicBezTo>
                <a:close/>
                <a:moveTo>
                  <a:pt x="83" y="236"/>
                </a:moveTo>
                <a:cubicBezTo>
                  <a:pt x="71" y="250"/>
                  <a:pt x="59" y="250"/>
                  <a:pt x="55" y="246"/>
                </a:cubicBezTo>
                <a:cubicBezTo>
                  <a:pt x="50" y="242"/>
                  <a:pt x="49" y="226"/>
                  <a:pt x="62" y="211"/>
                </a:cubicBezTo>
                <a:cubicBezTo>
                  <a:pt x="79" y="191"/>
                  <a:pt x="107" y="188"/>
                  <a:pt x="107" y="188"/>
                </a:cubicBezTo>
                <a:cubicBezTo>
                  <a:pt x="106" y="188"/>
                  <a:pt x="97" y="217"/>
                  <a:pt x="83" y="236"/>
                </a:cubicBezTo>
                <a:close/>
                <a:moveTo>
                  <a:pt x="21" y="222"/>
                </a:moveTo>
                <a:cubicBezTo>
                  <a:pt x="25" y="242"/>
                  <a:pt x="37" y="247"/>
                  <a:pt x="42" y="244"/>
                </a:cubicBezTo>
                <a:cubicBezTo>
                  <a:pt x="48" y="241"/>
                  <a:pt x="54" y="227"/>
                  <a:pt x="51" y="208"/>
                </a:cubicBezTo>
                <a:cubicBezTo>
                  <a:pt x="46" y="182"/>
                  <a:pt x="30" y="158"/>
                  <a:pt x="30" y="158"/>
                </a:cubicBezTo>
                <a:cubicBezTo>
                  <a:pt x="29" y="158"/>
                  <a:pt x="15" y="194"/>
                  <a:pt x="21" y="222"/>
                </a:cubicBezTo>
                <a:close/>
                <a:moveTo>
                  <a:pt x="75" y="298"/>
                </a:moveTo>
                <a:cubicBezTo>
                  <a:pt x="66" y="314"/>
                  <a:pt x="54" y="317"/>
                  <a:pt x="49" y="314"/>
                </a:cubicBezTo>
                <a:cubicBezTo>
                  <a:pt x="44" y="310"/>
                  <a:pt x="40" y="294"/>
                  <a:pt x="50" y="278"/>
                </a:cubicBezTo>
                <a:cubicBezTo>
                  <a:pt x="63" y="256"/>
                  <a:pt x="90" y="247"/>
                  <a:pt x="90" y="247"/>
                </a:cubicBezTo>
                <a:cubicBezTo>
                  <a:pt x="90" y="248"/>
                  <a:pt x="86" y="277"/>
                  <a:pt x="75" y="298"/>
                </a:cubicBezTo>
                <a:close/>
                <a:moveTo>
                  <a:pt x="12" y="296"/>
                </a:moveTo>
                <a:cubicBezTo>
                  <a:pt x="19" y="315"/>
                  <a:pt x="32" y="317"/>
                  <a:pt x="37" y="314"/>
                </a:cubicBezTo>
                <a:cubicBezTo>
                  <a:pt x="42" y="310"/>
                  <a:pt x="45" y="295"/>
                  <a:pt x="39" y="277"/>
                </a:cubicBezTo>
                <a:cubicBezTo>
                  <a:pt x="30" y="253"/>
                  <a:pt x="9" y="232"/>
                  <a:pt x="9" y="232"/>
                </a:cubicBezTo>
                <a:cubicBezTo>
                  <a:pt x="9" y="232"/>
                  <a:pt x="1" y="270"/>
                  <a:pt x="12" y="296"/>
                </a:cubicBezTo>
                <a:close/>
                <a:moveTo>
                  <a:pt x="119" y="482"/>
                </a:moveTo>
                <a:cubicBezTo>
                  <a:pt x="120" y="500"/>
                  <a:pt x="111" y="509"/>
                  <a:pt x="105" y="509"/>
                </a:cubicBezTo>
                <a:cubicBezTo>
                  <a:pt x="99" y="508"/>
                  <a:pt x="87" y="496"/>
                  <a:pt x="87" y="477"/>
                </a:cubicBezTo>
                <a:cubicBezTo>
                  <a:pt x="87" y="450"/>
                  <a:pt x="106" y="429"/>
                  <a:pt x="106" y="429"/>
                </a:cubicBezTo>
                <a:cubicBezTo>
                  <a:pt x="105" y="430"/>
                  <a:pt x="118" y="457"/>
                  <a:pt x="119" y="482"/>
                </a:cubicBezTo>
                <a:close/>
                <a:moveTo>
                  <a:pt x="64" y="513"/>
                </a:moveTo>
                <a:cubicBezTo>
                  <a:pt x="81" y="526"/>
                  <a:pt x="93" y="521"/>
                  <a:pt x="95" y="515"/>
                </a:cubicBezTo>
                <a:cubicBezTo>
                  <a:pt x="97" y="509"/>
                  <a:pt x="92" y="494"/>
                  <a:pt x="77" y="482"/>
                </a:cubicBezTo>
                <a:cubicBezTo>
                  <a:pt x="56" y="465"/>
                  <a:pt x="28" y="458"/>
                  <a:pt x="28" y="458"/>
                </a:cubicBezTo>
                <a:cubicBezTo>
                  <a:pt x="28" y="458"/>
                  <a:pt x="41" y="495"/>
                  <a:pt x="64" y="513"/>
                </a:cubicBezTo>
                <a:close/>
                <a:moveTo>
                  <a:pt x="93" y="423"/>
                </a:moveTo>
                <a:cubicBezTo>
                  <a:pt x="90" y="441"/>
                  <a:pt x="80" y="448"/>
                  <a:pt x="75" y="447"/>
                </a:cubicBezTo>
                <a:cubicBezTo>
                  <a:pt x="68" y="445"/>
                  <a:pt x="59" y="432"/>
                  <a:pt x="63" y="413"/>
                </a:cubicBezTo>
                <a:cubicBezTo>
                  <a:pt x="67" y="387"/>
                  <a:pt x="89" y="370"/>
                  <a:pt x="89" y="370"/>
                </a:cubicBezTo>
                <a:cubicBezTo>
                  <a:pt x="89" y="370"/>
                  <a:pt x="96" y="399"/>
                  <a:pt x="93" y="423"/>
                </a:cubicBezTo>
                <a:close/>
                <a:moveTo>
                  <a:pt x="33" y="443"/>
                </a:moveTo>
                <a:cubicBezTo>
                  <a:pt x="47" y="459"/>
                  <a:pt x="60" y="456"/>
                  <a:pt x="63" y="451"/>
                </a:cubicBezTo>
                <a:cubicBezTo>
                  <a:pt x="66" y="445"/>
                  <a:pt x="64" y="430"/>
                  <a:pt x="52" y="416"/>
                </a:cubicBezTo>
                <a:cubicBezTo>
                  <a:pt x="35" y="396"/>
                  <a:pt x="8" y="384"/>
                  <a:pt x="8" y="384"/>
                </a:cubicBezTo>
                <a:cubicBezTo>
                  <a:pt x="8" y="384"/>
                  <a:pt x="14" y="423"/>
                  <a:pt x="33" y="443"/>
                </a:cubicBezTo>
                <a:close/>
                <a:moveTo>
                  <a:pt x="78" y="361"/>
                </a:moveTo>
                <a:cubicBezTo>
                  <a:pt x="73" y="379"/>
                  <a:pt x="61" y="384"/>
                  <a:pt x="56" y="381"/>
                </a:cubicBezTo>
                <a:cubicBezTo>
                  <a:pt x="50" y="378"/>
                  <a:pt x="44" y="364"/>
                  <a:pt x="50" y="346"/>
                </a:cubicBezTo>
                <a:cubicBezTo>
                  <a:pt x="59" y="321"/>
                  <a:pt x="84" y="308"/>
                  <a:pt x="84" y="309"/>
                </a:cubicBezTo>
                <a:cubicBezTo>
                  <a:pt x="84" y="309"/>
                  <a:pt x="86" y="339"/>
                  <a:pt x="78" y="361"/>
                </a:cubicBezTo>
                <a:close/>
                <a:moveTo>
                  <a:pt x="16" y="371"/>
                </a:moveTo>
                <a:cubicBezTo>
                  <a:pt x="27" y="388"/>
                  <a:pt x="40" y="388"/>
                  <a:pt x="44" y="383"/>
                </a:cubicBezTo>
                <a:cubicBezTo>
                  <a:pt x="48" y="378"/>
                  <a:pt x="49" y="364"/>
                  <a:pt x="39" y="347"/>
                </a:cubicBezTo>
                <a:cubicBezTo>
                  <a:pt x="26" y="325"/>
                  <a:pt x="2" y="308"/>
                  <a:pt x="2" y="308"/>
                </a:cubicBezTo>
                <a:cubicBezTo>
                  <a:pt x="1" y="308"/>
                  <a:pt x="0" y="347"/>
                  <a:pt x="16" y="371"/>
                </a:cubicBezTo>
                <a:close/>
                <a:moveTo>
                  <a:pt x="156" y="536"/>
                </a:moveTo>
                <a:cubicBezTo>
                  <a:pt x="161" y="554"/>
                  <a:pt x="154" y="564"/>
                  <a:pt x="148" y="565"/>
                </a:cubicBezTo>
                <a:cubicBezTo>
                  <a:pt x="142" y="565"/>
                  <a:pt x="128" y="556"/>
                  <a:pt x="124" y="536"/>
                </a:cubicBezTo>
                <a:cubicBezTo>
                  <a:pt x="118" y="510"/>
                  <a:pt x="133" y="486"/>
                  <a:pt x="133" y="486"/>
                </a:cubicBezTo>
                <a:cubicBezTo>
                  <a:pt x="132" y="486"/>
                  <a:pt x="150" y="511"/>
                  <a:pt x="156" y="536"/>
                </a:cubicBezTo>
                <a:close/>
                <a:moveTo>
                  <a:pt x="108" y="576"/>
                </a:moveTo>
                <a:cubicBezTo>
                  <a:pt x="127" y="586"/>
                  <a:pt x="138" y="579"/>
                  <a:pt x="139" y="573"/>
                </a:cubicBezTo>
                <a:cubicBezTo>
                  <a:pt x="140" y="567"/>
                  <a:pt x="132" y="553"/>
                  <a:pt x="115" y="543"/>
                </a:cubicBezTo>
                <a:cubicBezTo>
                  <a:pt x="91" y="530"/>
                  <a:pt x="62" y="528"/>
                  <a:pt x="62" y="528"/>
                </a:cubicBezTo>
                <a:cubicBezTo>
                  <a:pt x="61" y="528"/>
                  <a:pt x="81" y="563"/>
                  <a:pt x="108" y="576"/>
                </a:cubicBezTo>
                <a:close/>
                <a:moveTo>
                  <a:pt x="205" y="583"/>
                </a:moveTo>
                <a:cubicBezTo>
                  <a:pt x="213" y="600"/>
                  <a:pt x="209" y="612"/>
                  <a:pt x="203" y="614"/>
                </a:cubicBezTo>
                <a:cubicBezTo>
                  <a:pt x="197" y="615"/>
                  <a:pt x="181" y="608"/>
                  <a:pt x="172" y="589"/>
                </a:cubicBezTo>
                <a:cubicBezTo>
                  <a:pt x="161" y="564"/>
                  <a:pt x="171" y="537"/>
                  <a:pt x="171" y="537"/>
                </a:cubicBezTo>
                <a:cubicBezTo>
                  <a:pt x="170" y="538"/>
                  <a:pt x="193" y="560"/>
                  <a:pt x="205" y="583"/>
                </a:cubicBezTo>
                <a:close/>
                <a:moveTo>
                  <a:pt x="165" y="632"/>
                </a:moveTo>
                <a:cubicBezTo>
                  <a:pt x="187" y="639"/>
                  <a:pt x="196" y="630"/>
                  <a:pt x="196" y="624"/>
                </a:cubicBezTo>
                <a:cubicBezTo>
                  <a:pt x="195" y="617"/>
                  <a:pt x="184" y="604"/>
                  <a:pt x="165" y="598"/>
                </a:cubicBezTo>
                <a:cubicBezTo>
                  <a:pt x="138" y="589"/>
                  <a:pt x="109" y="592"/>
                  <a:pt x="109" y="592"/>
                </a:cubicBezTo>
                <a:cubicBezTo>
                  <a:pt x="108" y="592"/>
                  <a:pt x="135" y="624"/>
                  <a:pt x="165" y="632"/>
                </a:cubicBezTo>
                <a:close/>
                <a:moveTo>
                  <a:pt x="143" y="30"/>
                </a:moveTo>
                <a:cubicBezTo>
                  <a:pt x="127" y="46"/>
                  <a:pt x="128" y="61"/>
                  <a:pt x="132" y="65"/>
                </a:cubicBezTo>
                <a:cubicBezTo>
                  <a:pt x="137" y="68"/>
                  <a:pt x="151" y="66"/>
                  <a:pt x="165" y="51"/>
                </a:cubicBezTo>
                <a:cubicBezTo>
                  <a:pt x="184" y="31"/>
                  <a:pt x="200" y="1"/>
                  <a:pt x="200" y="1"/>
                </a:cubicBezTo>
                <a:cubicBezTo>
                  <a:pt x="201" y="0"/>
                  <a:pt x="165" y="8"/>
                  <a:pt x="143" y="30"/>
                </a:cubicBezTo>
                <a:close/>
                <a:moveTo>
                  <a:pt x="783" y="118"/>
                </a:moveTo>
                <a:cubicBezTo>
                  <a:pt x="799" y="127"/>
                  <a:pt x="811" y="124"/>
                  <a:pt x="813" y="118"/>
                </a:cubicBezTo>
                <a:cubicBezTo>
                  <a:pt x="816" y="112"/>
                  <a:pt x="811" y="97"/>
                  <a:pt x="794" y="87"/>
                </a:cubicBezTo>
                <a:cubicBezTo>
                  <a:pt x="770" y="74"/>
                  <a:pt x="742" y="81"/>
                  <a:pt x="742" y="81"/>
                </a:cubicBezTo>
                <a:cubicBezTo>
                  <a:pt x="743" y="81"/>
                  <a:pt x="762" y="105"/>
                  <a:pt x="783" y="118"/>
                </a:cubicBezTo>
                <a:close/>
                <a:moveTo>
                  <a:pt x="836" y="83"/>
                </a:moveTo>
                <a:cubicBezTo>
                  <a:pt x="840" y="104"/>
                  <a:pt x="830" y="112"/>
                  <a:pt x="824" y="112"/>
                </a:cubicBezTo>
                <a:cubicBezTo>
                  <a:pt x="818" y="111"/>
                  <a:pt x="807" y="100"/>
                  <a:pt x="803" y="80"/>
                </a:cubicBezTo>
                <a:cubicBezTo>
                  <a:pt x="797" y="54"/>
                  <a:pt x="803" y="25"/>
                  <a:pt x="803" y="25"/>
                </a:cubicBezTo>
                <a:cubicBezTo>
                  <a:pt x="803" y="25"/>
                  <a:pt x="832" y="55"/>
                  <a:pt x="836" y="83"/>
                </a:cubicBezTo>
                <a:close/>
                <a:moveTo>
                  <a:pt x="814" y="175"/>
                </a:moveTo>
                <a:cubicBezTo>
                  <a:pt x="827" y="187"/>
                  <a:pt x="840" y="185"/>
                  <a:pt x="843" y="180"/>
                </a:cubicBezTo>
                <a:cubicBezTo>
                  <a:pt x="847" y="175"/>
                  <a:pt x="844" y="159"/>
                  <a:pt x="829" y="147"/>
                </a:cubicBezTo>
                <a:cubicBezTo>
                  <a:pt x="809" y="130"/>
                  <a:pt x="781" y="132"/>
                  <a:pt x="781" y="132"/>
                </a:cubicBezTo>
                <a:cubicBezTo>
                  <a:pt x="781" y="132"/>
                  <a:pt x="795" y="159"/>
                  <a:pt x="814" y="175"/>
                </a:cubicBezTo>
                <a:close/>
                <a:moveTo>
                  <a:pt x="872" y="150"/>
                </a:moveTo>
                <a:cubicBezTo>
                  <a:pt x="872" y="171"/>
                  <a:pt x="860" y="178"/>
                  <a:pt x="855" y="176"/>
                </a:cubicBezTo>
                <a:cubicBezTo>
                  <a:pt x="848" y="174"/>
                  <a:pt x="840" y="161"/>
                  <a:pt x="840" y="142"/>
                </a:cubicBezTo>
                <a:cubicBezTo>
                  <a:pt x="839" y="115"/>
                  <a:pt x="851" y="89"/>
                  <a:pt x="851" y="89"/>
                </a:cubicBezTo>
                <a:cubicBezTo>
                  <a:pt x="851" y="88"/>
                  <a:pt x="873" y="122"/>
                  <a:pt x="872" y="150"/>
                </a:cubicBezTo>
                <a:close/>
                <a:moveTo>
                  <a:pt x="833" y="236"/>
                </a:moveTo>
                <a:cubicBezTo>
                  <a:pt x="844" y="250"/>
                  <a:pt x="856" y="250"/>
                  <a:pt x="860" y="246"/>
                </a:cubicBezTo>
                <a:cubicBezTo>
                  <a:pt x="865" y="242"/>
                  <a:pt x="866" y="226"/>
                  <a:pt x="853" y="211"/>
                </a:cubicBezTo>
                <a:cubicBezTo>
                  <a:pt x="836" y="191"/>
                  <a:pt x="808" y="188"/>
                  <a:pt x="808" y="188"/>
                </a:cubicBezTo>
                <a:cubicBezTo>
                  <a:pt x="809" y="188"/>
                  <a:pt x="818" y="217"/>
                  <a:pt x="833" y="236"/>
                </a:cubicBezTo>
                <a:close/>
                <a:moveTo>
                  <a:pt x="894" y="222"/>
                </a:moveTo>
                <a:cubicBezTo>
                  <a:pt x="890" y="242"/>
                  <a:pt x="878" y="247"/>
                  <a:pt x="873" y="244"/>
                </a:cubicBezTo>
                <a:cubicBezTo>
                  <a:pt x="867" y="241"/>
                  <a:pt x="861" y="227"/>
                  <a:pt x="864" y="208"/>
                </a:cubicBezTo>
                <a:cubicBezTo>
                  <a:pt x="869" y="182"/>
                  <a:pt x="885" y="158"/>
                  <a:pt x="886" y="158"/>
                </a:cubicBezTo>
                <a:cubicBezTo>
                  <a:pt x="886" y="158"/>
                  <a:pt x="900" y="194"/>
                  <a:pt x="894" y="222"/>
                </a:cubicBezTo>
                <a:close/>
                <a:moveTo>
                  <a:pt x="840" y="298"/>
                </a:moveTo>
                <a:cubicBezTo>
                  <a:pt x="849" y="314"/>
                  <a:pt x="861" y="317"/>
                  <a:pt x="866" y="314"/>
                </a:cubicBezTo>
                <a:cubicBezTo>
                  <a:pt x="871" y="310"/>
                  <a:pt x="875" y="294"/>
                  <a:pt x="865" y="278"/>
                </a:cubicBezTo>
                <a:cubicBezTo>
                  <a:pt x="852" y="256"/>
                  <a:pt x="825" y="247"/>
                  <a:pt x="825" y="247"/>
                </a:cubicBezTo>
                <a:cubicBezTo>
                  <a:pt x="825" y="248"/>
                  <a:pt x="829" y="277"/>
                  <a:pt x="840" y="298"/>
                </a:cubicBezTo>
                <a:close/>
                <a:moveTo>
                  <a:pt x="904" y="296"/>
                </a:moveTo>
                <a:cubicBezTo>
                  <a:pt x="896" y="315"/>
                  <a:pt x="883" y="317"/>
                  <a:pt x="878" y="314"/>
                </a:cubicBezTo>
                <a:cubicBezTo>
                  <a:pt x="873" y="310"/>
                  <a:pt x="870" y="295"/>
                  <a:pt x="876" y="277"/>
                </a:cubicBezTo>
                <a:cubicBezTo>
                  <a:pt x="885" y="253"/>
                  <a:pt x="906" y="232"/>
                  <a:pt x="906" y="232"/>
                </a:cubicBezTo>
                <a:cubicBezTo>
                  <a:pt x="907" y="232"/>
                  <a:pt x="914" y="270"/>
                  <a:pt x="904" y="296"/>
                </a:cubicBezTo>
                <a:close/>
                <a:moveTo>
                  <a:pt x="796" y="482"/>
                </a:moveTo>
                <a:cubicBezTo>
                  <a:pt x="795" y="500"/>
                  <a:pt x="804" y="509"/>
                  <a:pt x="810" y="509"/>
                </a:cubicBezTo>
                <a:cubicBezTo>
                  <a:pt x="816" y="508"/>
                  <a:pt x="828" y="496"/>
                  <a:pt x="828" y="477"/>
                </a:cubicBezTo>
                <a:cubicBezTo>
                  <a:pt x="828" y="450"/>
                  <a:pt x="810" y="429"/>
                  <a:pt x="810" y="429"/>
                </a:cubicBezTo>
                <a:cubicBezTo>
                  <a:pt x="810" y="430"/>
                  <a:pt x="798" y="457"/>
                  <a:pt x="796" y="482"/>
                </a:cubicBezTo>
                <a:close/>
                <a:moveTo>
                  <a:pt x="851" y="513"/>
                </a:moveTo>
                <a:cubicBezTo>
                  <a:pt x="834" y="526"/>
                  <a:pt x="822" y="521"/>
                  <a:pt x="820" y="515"/>
                </a:cubicBezTo>
                <a:cubicBezTo>
                  <a:pt x="818" y="509"/>
                  <a:pt x="823" y="494"/>
                  <a:pt x="838" y="482"/>
                </a:cubicBezTo>
                <a:cubicBezTo>
                  <a:pt x="859" y="465"/>
                  <a:pt x="887" y="458"/>
                  <a:pt x="887" y="458"/>
                </a:cubicBezTo>
                <a:cubicBezTo>
                  <a:pt x="887" y="458"/>
                  <a:pt x="874" y="495"/>
                  <a:pt x="851" y="513"/>
                </a:cubicBezTo>
                <a:close/>
                <a:moveTo>
                  <a:pt x="822" y="423"/>
                </a:moveTo>
                <a:cubicBezTo>
                  <a:pt x="825" y="441"/>
                  <a:pt x="835" y="448"/>
                  <a:pt x="841" y="447"/>
                </a:cubicBezTo>
                <a:cubicBezTo>
                  <a:pt x="847" y="445"/>
                  <a:pt x="856" y="432"/>
                  <a:pt x="852" y="413"/>
                </a:cubicBezTo>
                <a:cubicBezTo>
                  <a:pt x="848" y="387"/>
                  <a:pt x="826" y="370"/>
                  <a:pt x="826" y="370"/>
                </a:cubicBezTo>
                <a:cubicBezTo>
                  <a:pt x="826" y="370"/>
                  <a:pt x="819" y="399"/>
                  <a:pt x="822" y="423"/>
                </a:cubicBezTo>
                <a:close/>
                <a:moveTo>
                  <a:pt x="882" y="443"/>
                </a:moveTo>
                <a:cubicBezTo>
                  <a:pt x="868" y="459"/>
                  <a:pt x="855" y="456"/>
                  <a:pt x="852" y="451"/>
                </a:cubicBezTo>
                <a:cubicBezTo>
                  <a:pt x="849" y="445"/>
                  <a:pt x="851" y="430"/>
                  <a:pt x="863" y="416"/>
                </a:cubicBezTo>
                <a:cubicBezTo>
                  <a:pt x="880" y="396"/>
                  <a:pt x="907" y="384"/>
                  <a:pt x="907" y="384"/>
                </a:cubicBezTo>
                <a:cubicBezTo>
                  <a:pt x="907" y="384"/>
                  <a:pt x="901" y="423"/>
                  <a:pt x="882" y="443"/>
                </a:cubicBezTo>
                <a:close/>
                <a:moveTo>
                  <a:pt x="837" y="361"/>
                </a:moveTo>
                <a:cubicBezTo>
                  <a:pt x="843" y="379"/>
                  <a:pt x="854" y="384"/>
                  <a:pt x="859" y="381"/>
                </a:cubicBezTo>
                <a:cubicBezTo>
                  <a:pt x="865" y="378"/>
                  <a:pt x="871" y="364"/>
                  <a:pt x="865" y="346"/>
                </a:cubicBezTo>
                <a:cubicBezTo>
                  <a:pt x="856" y="321"/>
                  <a:pt x="831" y="308"/>
                  <a:pt x="831" y="309"/>
                </a:cubicBezTo>
                <a:cubicBezTo>
                  <a:pt x="831" y="309"/>
                  <a:pt x="829" y="339"/>
                  <a:pt x="837" y="361"/>
                </a:cubicBezTo>
                <a:close/>
                <a:moveTo>
                  <a:pt x="899" y="371"/>
                </a:moveTo>
                <a:cubicBezTo>
                  <a:pt x="888" y="388"/>
                  <a:pt x="875" y="388"/>
                  <a:pt x="872" y="383"/>
                </a:cubicBezTo>
                <a:cubicBezTo>
                  <a:pt x="867" y="378"/>
                  <a:pt x="866" y="364"/>
                  <a:pt x="876" y="347"/>
                </a:cubicBezTo>
                <a:cubicBezTo>
                  <a:pt x="889" y="325"/>
                  <a:pt x="913" y="308"/>
                  <a:pt x="913" y="308"/>
                </a:cubicBezTo>
                <a:cubicBezTo>
                  <a:pt x="914" y="308"/>
                  <a:pt x="915" y="347"/>
                  <a:pt x="899" y="371"/>
                </a:cubicBezTo>
                <a:close/>
                <a:moveTo>
                  <a:pt x="759" y="536"/>
                </a:moveTo>
                <a:cubicBezTo>
                  <a:pt x="754" y="554"/>
                  <a:pt x="761" y="564"/>
                  <a:pt x="767" y="565"/>
                </a:cubicBezTo>
                <a:cubicBezTo>
                  <a:pt x="773" y="565"/>
                  <a:pt x="787" y="556"/>
                  <a:pt x="791" y="536"/>
                </a:cubicBezTo>
                <a:cubicBezTo>
                  <a:pt x="797" y="510"/>
                  <a:pt x="782" y="486"/>
                  <a:pt x="783" y="486"/>
                </a:cubicBezTo>
                <a:cubicBezTo>
                  <a:pt x="783" y="486"/>
                  <a:pt x="765" y="511"/>
                  <a:pt x="759" y="536"/>
                </a:cubicBezTo>
                <a:close/>
                <a:moveTo>
                  <a:pt x="807" y="576"/>
                </a:moveTo>
                <a:cubicBezTo>
                  <a:pt x="788" y="586"/>
                  <a:pt x="777" y="579"/>
                  <a:pt x="776" y="573"/>
                </a:cubicBezTo>
                <a:cubicBezTo>
                  <a:pt x="775" y="567"/>
                  <a:pt x="783" y="553"/>
                  <a:pt x="800" y="543"/>
                </a:cubicBezTo>
                <a:cubicBezTo>
                  <a:pt x="824" y="530"/>
                  <a:pt x="853" y="528"/>
                  <a:pt x="853" y="528"/>
                </a:cubicBezTo>
                <a:cubicBezTo>
                  <a:pt x="854" y="528"/>
                  <a:pt x="834" y="563"/>
                  <a:pt x="807" y="576"/>
                </a:cubicBezTo>
                <a:close/>
                <a:moveTo>
                  <a:pt x="710" y="583"/>
                </a:moveTo>
                <a:cubicBezTo>
                  <a:pt x="702" y="600"/>
                  <a:pt x="706" y="612"/>
                  <a:pt x="712" y="614"/>
                </a:cubicBezTo>
                <a:cubicBezTo>
                  <a:pt x="718" y="615"/>
                  <a:pt x="734" y="608"/>
                  <a:pt x="743" y="589"/>
                </a:cubicBezTo>
                <a:cubicBezTo>
                  <a:pt x="754" y="564"/>
                  <a:pt x="744" y="537"/>
                  <a:pt x="745" y="537"/>
                </a:cubicBezTo>
                <a:cubicBezTo>
                  <a:pt x="745" y="538"/>
                  <a:pt x="722" y="560"/>
                  <a:pt x="710" y="583"/>
                </a:cubicBezTo>
                <a:close/>
                <a:moveTo>
                  <a:pt x="750" y="632"/>
                </a:moveTo>
                <a:cubicBezTo>
                  <a:pt x="729" y="639"/>
                  <a:pt x="719" y="630"/>
                  <a:pt x="719" y="624"/>
                </a:cubicBezTo>
                <a:cubicBezTo>
                  <a:pt x="720" y="617"/>
                  <a:pt x="731" y="604"/>
                  <a:pt x="750" y="598"/>
                </a:cubicBezTo>
                <a:cubicBezTo>
                  <a:pt x="777" y="589"/>
                  <a:pt x="806" y="592"/>
                  <a:pt x="806" y="592"/>
                </a:cubicBezTo>
                <a:cubicBezTo>
                  <a:pt x="807" y="592"/>
                  <a:pt x="780" y="624"/>
                  <a:pt x="750" y="632"/>
                </a:cubicBezTo>
                <a:close/>
                <a:moveTo>
                  <a:pt x="772" y="30"/>
                </a:moveTo>
                <a:cubicBezTo>
                  <a:pt x="788" y="46"/>
                  <a:pt x="787" y="61"/>
                  <a:pt x="783" y="65"/>
                </a:cubicBezTo>
                <a:cubicBezTo>
                  <a:pt x="778" y="68"/>
                  <a:pt x="764" y="66"/>
                  <a:pt x="750" y="51"/>
                </a:cubicBezTo>
                <a:cubicBezTo>
                  <a:pt x="731" y="31"/>
                  <a:pt x="715" y="1"/>
                  <a:pt x="715" y="1"/>
                </a:cubicBezTo>
                <a:cubicBezTo>
                  <a:pt x="714" y="0"/>
                  <a:pt x="750" y="8"/>
                  <a:pt x="772" y="3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0" name="Freeform 43"/>
          <p:cNvSpPr>
            <a:spLocks noEditPoints="1"/>
          </p:cNvSpPr>
          <p:nvPr/>
        </p:nvSpPr>
        <p:spPr bwMode="auto">
          <a:xfrm>
            <a:off x="8141054" y="2302031"/>
            <a:ext cx="347353" cy="347353"/>
          </a:xfrm>
          <a:custGeom>
            <a:avLst/>
            <a:gdLst>
              <a:gd name="T0" fmla="*/ 468 w 487"/>
              <a:gd name="T1" fmla="*/ 389 h 486"/>
              <a:gd name="T2" fmla="*/ 311 w 487"/>
              <a:gd name="T3" fmla="*/ 233 h 486"/>
              <a:gd name="T4" fmla="*/ 327 w 487"/>
              <a:gd name="T5" fmla="*/ 164 h 486"/>
              <a:gd name="T6" fmla="*/ 163 w 487"/>
              <a:gd name="T7" fmla="*/ 0 h 486"/>
              <a:gd name="T8" fmla="*/ 120 w 487"/>
              <a:gd name="T9" fmla="*/ 6 h 486"/>
              <a:gd name="T10" fmla="*/ 189 w 487"/>
              <a:gd name="T11" fmla="*/ 76 h 486"/>
              <a:gd name="T12" fmla="*/ 185 w 487"/>
              <a:gd name="T13" fmla="*/ 185 h 486"/>
              <a:gd name="T14" fmla="*/ 76 w 487"/>
              <a:gd name="T15" fmla="*/ 189 h 486"/>
              <a:gd name="T16" fmla="*/ 6 w 487"/>
              <a:gd name="T17" fmla="*/ 120 h 486"/>
              <a:gd name="T18" fmla="*/ 0 w 487"/>
              <a:gd name="T19" fmla="*/ 164 h 486"/>
              <a:gd name="T20" fmla="*/ 163 w 487"/>
              <a:gd name="T21" fmla="*/ 327 h 486"/>
              <a:gd name="T22" fmla="*/ 233 w 487"/>
              <a:gd name="T23" fmla="*/ 311 h 486"/>
              <a:gd name="T24" fmla="*/ 390 w 487"/>
              <a:gd name="T25" fmla="*/ 466 h 486"/>
              <a:gd name="T26" fmla="*/ 464 w 487"/>
              <a:gd name="T27" fmla="*/ 463 h 486"/>
              <a:gd name="T28" fmla="*/ 468 w 487"/>
              <a:gd name="T29" fmla="*/ 389 h 486"/>
              <a:gd name="T30" fmla="*/ 426 w 487"/>
              <a:gd name="T31" fmla="*/ 452 h 486"/>
              <a:gd name="T32" fmla="*/ 426 w 487"/>
              <a:gd name="T33" fmla="*/ 452 h 486"/>
              <a:gd name="T34" fmla="*/ 398 w 487"/>
              <a:gd name="T35" fmla="*/ 424 h 486"/>
              <a:gd name="T36" fmla="*/ 426 w 487"/>
              <a:gd name="T37" fmla="*/ 397 h 486"/>
              <a:gd name="T38" fmla="*/ 453 w 487"/>
              <a:gd name="T39" fmla="*/ 424 h 486"/>
              <a:gd name="T40" fmla="*/ 426 w 487"/>
              <a:gd name="T41" fmla="*/ 452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87" h="486">
                <a:moveTo>
                  <a:pt x="468" y="389"/>
                </a:moveTo>
                <a:lnTo>
                  <a:pt x="311" y="233"/>
                </a:lnTo>
                <a:cubicBezTo>
                  <a:pt x="321" y="212"/>
                  <a:pt x="327" y="189"/>
                  <a:pt x="327" y="164"/>
                </a:cubicBezTo>
                <a:cubicBezTo>
                  <a:pt x="327" y="73"/>
                  <a:pt x="254" y="0"/>
                  <a:pt x="163" y="0"/>
                </a:cubicBezTo>
                <a:cubicBezTo>
                  <a:pt x="148" y="0"/>
                  <a:pt x="134" y="3"/>
                  <a:pt x="120" y="6"/>
                </a:cubicBezTo>
                <a:lnTo>
                  <a:pt x="189" y="76"/>
                </a:lnTo>
                <a:cubicBezTo>
                  <a:pt x="218" y="105"/>
                  <a:pt x="216" y="154"/>
                  <a:pt x="185" y="185"/>
                </a:cubicBezTo>
                <a:cubicBezTo>
                  <a:pt x="153" y="216"/>
                  <a:pt x="105" y="218"/>
                  <a:pt x="76" y="189"/>
                </a:cubicBezTo>
                <a:lnTo>
                  <a:pt x="6" y="120"/>
                </a:lnTo>
                <a:cubicBezTo>
                  <a:pt x="3" y="134"/>
                  <a:pt x="0" y="148"/>
                  <a:pt x="0" y="164"/>
                </a:cubicBezTo>
                <a:cubicBezTo>
                  <a:pt x="0" y="254"/>
                  <a:pt x="73" y="327"/>
                  <a:pt x="163" y="327"/>
                </a:cubicBezTo>
                <a:cubicBezTo>
                  <a:pt x="188" y="327"/>
                  <a:pt x="212" y="321"/>
                  <a:pt x="233" y="311"/>
                </a:cubicBezTo>
                <a:lnTo>
                  <a:pt x="390" y="466"/>
                </a:lnTo>
                <a:cubicBezTo>
                  <a:pt x="410" y="486"/>
                  <a:pt x="443" y="485"/>
                  <a:pt x="464" y="463"/>
                </a:cubicBezTo>
                <a:cubicBezTo>
                  <a:pt x="486" y="442"/>
                  <a:pt x="487" y="408"/>
                  <a:pt x="468" y="389"/>
                </a:cubicBezTo>
                <a:close/>
                <a:moveTo>
                  <a:pt x="426" y="452"/>
                </a:moveTo>
                <a:lnTo>
                  <a:pt x="426" y="452"/>
                </a:lnTo>
                <a:cubicBezTo>
                  <a:pt x="410" y="452"/>
                  <a:pt x="398" y="440"/>
                  <a:pt x="398" y="424"/>
                </a:cubicBezTo>
                <a:cubicBezTo>
                  <a:pt x="398" y="409"/>
                  <a:pt x="410" y="397"/>
                  <a:pt x="426" y="397"/>
                </a:cubicBezTo>
                <a:cubicBezTo>
                  <a:pt x="441" y="397"/>
                  <a:pt x="453" y="409"/>
                  <a:pt x="453" y="424"/>
                </a:cubicBezTo>
                <a:cubicBezTo>
                  <a:pt x="453" y="440"/>
                  <a:pt x="441" y="452"/>
                  <a:pt x="426" y="45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1" name="Freeform 44"/>
          <p:cNvSpPr>
            <a:spLocks/>
          </p:cNvSpPr>
          <p:nvPr/>
        </p:nvSpPr>
        <p:spPr bwMode="auto">
          <a:xfrm>
            <a:off x="7978464" y="2139440"/>
            <a:ext cx="556135" cy="557981"/>
          </a:xfrm>
          <a:custGeom>
            <a:avLst/>
            <a:gdLst>
              <a:gd name="T0" fmla="*/ 680 w 782"/>
              <a:gd name="T1" fmla="*/ 319 h 782"/>
              <a:gd name="T2" fmla="*/ 637 w 782"/>
              <a:gd name="T3" fmla="*/ 270 h 782"/>
              <a:gd name="T4" fmla="*/ 656 w 782"/>
              <a:gd name="T5" fmla="*/ 232 h 782"/>
              <a:gd name="T6" fmla="*/ 685 w 782"/>
              <a:gd name="T7" fmla="*/ 132 h 782"/>
              <a:gd name="T8" fmla="*/ 571 w 782"/>
              <a:gd name="T9" fmla="*/ 110 h 782"/>
              <a:gd name="T10" fmla="*/ 494 w 782"/>
              <a:gd name="T11" fmla="*/ 142 h 782"/>
              <a:gd name="T12" fmla="*/ 465 w 782"/>
              <a:gd name="T13" fmla="*/ 92 h 782"/>
              <a:gd name="T14" fmla="*/ 415 w 782"/>
              <a:gd name="T15" fmla="*/ 1 h 782"/>
              <a:gd name="T16" fmla="*/ 319 w 782"/>
              <a:gd name="T17" fmla="*/ 65 h 782"/>
              <a:gd name="T18" fmla="*/ 319 w 782"/>
              <a:gd name="T19" fmla="*/ 103 h 782"/>
              <a:gd name="T20" fmla="*/ 318 w 782"/>
              <a:gd name="T21" fmla="*/ 107 h 782"/>
              <a:gd name="T22" fmla="*/ 316 w 782"/>
              <a:gd name="T23" fmla="*/ 115 h 782"/>
              <a:gd name="T24" fmla="*/ 314 w 782"/>
              <a:gd name="T25" fmla="*/ 120 h 782"/>
              <a:gd name="T26" fmla="*/ 240 w 782"/>
              <a:gd name="T27" fmla="*/ 135 h 782"/>
              <a:gd name="T28" fmla="*/ 202 w 782"/>
              <a:gd name="T29" fmla="*/ 98 h 782"/>
              <a:gd name="T30" fmla="*/ 98 w 782"/>
              <a:gd name="T31" fmla="*/ 201 h 782"/>
              <a:gd name="T32" fmla="*/ 137 w 782"/>
              <a:gd name="T33" fmla="*/ 240 h 782"/>
              <a:gd name="T34" fmla="*/ 141 w 782"/>
              <a:gd name="T35" fmla="*/ 246 h 782"/>
              <a:gd name="T36" fmla="*/ 144 w 782"/>
              <a:gd name="T37" fmla="*/ 253 h 782"/>
              <a:gd name="T38" fmla="*/ 145 w 782"/>
              <a:gd name="T39" fmla="*/ 258 h 782"/>
              <a:gd name="T40" fmla="*/ 132 w 782"/>
              <a:gd name="T41" fmla="*/ 303 h 782"/>
              <a:gd name="T42" fmla="*/ 66 w 782"/>
              <a:gd name="T43" fmla="*/ 317 h 782"/>
              <a:gd name="T44" fmla="*/ 0 w 782"/>
              <a:gd name="T45" fmla="*/ 413 h 782"/>
              <a:gd name="T46" fmla="*/ 102 w 782"/>
              <a:gd name="T47" fmla="*/ 464 h 782"/>
              <a:gd name="T48" fmla="*/ 111 w 782"/>
              <a:gd name="T49" fmla="*/ 466 h 782"/>
              <a:gd name="T50" fmla="*/ 135 w 782"/>
              <a:gd name="T51" fmla="*/ 543 h 782"/>
              <a:gd name="T52" fmla="*/ 109 w 782"/>
              <a:gd name="T53" fmla="*/ 569 h 782"/>
              <a:gd name="T54" fmla="*/ 130 w 782"/>
              <a:gd name="T55" fmla="*/ 683 h 782"/>
              <a:gd name="T56" fmla="*/ 238 w 782"/>
              <a:gd name="T57" fmla="*/ 647 h 782"/>
              <a:gd name="T58" fmla="*/ 242 w 782"/>
              <a:gd name="T59" fmla="*/ 644 h 782"/>
              <a:gd name="T60" fmla="*/ 249 w 782"/>
              <a:gd name="T61" fmla="*/ 641 h 782"/>
              <a:gd name="T62" fmla="*/ 254 w 782"/>
              <a:gd name="T63" fmla="*/ 639 h 782"/>
              <a:gd name="T64" fmla="*/ 258 w 782"/>
              <a:gd name="T65" fmla="*/ 637 h 782"/>
              <a:gd name="T66" fmla="*/ 266 w 782"/>
              <a:gd name="T67" fmla="*/ 636 h 782"/>
              <a:gd name="T68" fmla="*/ 317 w 782"/>
              <a:gd name="T69" fmla="*/ 691 h 782"/>
              <a:gd name="T70" fmla="*/ 367 w 782"/>
              <a:gd name="T71" fmla="*/ 782 h 782"/>
              <a:gd name="T72" fmla="*/ 464 w 782"/>
              <a:gd name="T73" fmla="*/ 718 h 782"/>
              <a:gd name="T74" fmla="*/ 464 w 782"/>
              <a:gd name="T75" fmla="*/ 680 h 782"/>
              <a:gd name="T76" fmla="*/ 477 w 782"/>
              <a:gd name="T77" fmla="*/ 653 h 782"/>
              <a:gd name="T78" fmla="*/ 490 w 782"/>
              <a:gd name="T79" fmla="*/ 643 h 782"/>
              <a:gd name="T80" fmla="*/ 494 w 782"/>
              <a:gd name="T81" fmla="*/ 641 h 782"/>
              <a:gd name="T82" fmla="*/ 177 w 782"/>
              <a:gd name="T83" fmla="*/ 391 h 782"/>
              <a:gd name="T84" fmla="*/ 597 w 782"/>
              <a:gd name="T85" fmla="*/ 450 h 782"/>
              <a:gd name="T86" fmla="*/ 667 w 782"/>
              <a:gd name="T87" fmla="*/ 469 h 782"/>
              <a:gd name="T88" fmla="*/ 717 w 782"/>
              <a:gd name="T89" fmla="*/ 466 h 782"/>
              <a:gd name="T90" fmla="*/ 782 w 782"/>
              <a:gd name="T91" fmla="*/ 370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82" h="782">
                <a:moveTo>
                  <a:pt x="733" y="319"/>
                </a:moveTo>
                <a:lnTo>
                  <a:pt x="717" y="319"/>
                </a:lnTo>
                <a:lnTo>
                  <a:pt x="680" y="319"/>
                </a:lnTo>
                <a:cubicBezTo>
                  <a:pt x="673" y="318"/>
                  <a:pt x="666" y="315"/>
                  <a:pt x="659" y="311"/>
                </a:cubicBezTo>
                <a:cubicBezTo>
                  <a:pt x="659" y="311"/>
                  <a:pt x="659" y="311"/>
                  <a:pt x="659" y="311"/>
                </a:cubicBezTo>
                <a:cubicBezTo>
                  <a:pt x="646" y="302"/>
                  <a:pt x="637" y="287"/>
                  <a:pt x="637" y="270"/>
                </a:cubicBezTo>
                <a:cubicBezTo>
                  <a:pt x="637" y="265"/>
                  <a:pt x="638" y="260"/>
                  <a:pt x="639" y="255"/>
                </a:cubicBezTo>
                <a:cubicBezTo>
                  <a:pt x="641" y="249"/>
                  <a:pt x="644" y="244"/>
                  <a:pt x="647" y="240"/>
                </a:cubicBezTo>
                <a:lnTo>
                  <a:pt x="656" y="232"/>
                </a:lnTo>
                <a:lnTo>
                  <a:pt x="674" y="214"/>
                </a:lnTo>
                <a:lnTo>
                  <a:pt x="685" y="202"/>
                </a:lnTo>
                <a:cubicBezTo>
                  <a:pt x="701" y="182"/>
                  <a:pt x="701" y="153"/>
                  <a:pt x="685" y="132"/>
                </a:cubicBezTo>
                <a:lnTo>
                  <a:pt x="652" y="99"/>
                </a:lnTo>
                <a:cubicBezTo>
                  <a:pt x="632" y="83"/>
                  <a:pt x="603" y="83"/>
                  <a:pt x="582" y="99"/>
                </a:cubicBezTo>
                <a:lnTo>
                  <a:pt x="571" y="110"/>
                </a:lnTo>
                <a:lnTo>
                  <a:pt x="544" y="136"/>
                </a:lnTo>
                <a:lnTo>
                  <a:pt x="544" y="136"/>
                </a:lnTo>
                <a:cubicBezTo>
                  <a:pt x="530" y="147"/>
                  <a:pt x="511" y="150"/>
                  <a:pt x="494" y="142"/>
                </a:cubicBezTo>
                <a:cubicBezTo>
                  <a:pt x="489" y="140"/>
                  <a:pt x="484" y="137"/>
                  <a:pt x="479" y="132"/>
                </a:cubicBezTo>
                <a:cubicBezTo>
                  <a:pt x="471" y="124"/>
                  <a:pt x="467" y="114"/>
                  <a:pt x="465" y="103"/>
                </a:cubicBezTo>
                <a:lnTo>
                  <a:pt x="465" y="92"/>
                </a:lnTo>
                <a:lnTo>
                  <a:pt x="466" y="66"/>
                </a:lnTo>
                <a:lnTo>
                  <a:pt x="466" y="50"/>
                </a:lnTo>
                <a:cubicBezTo>
                  <a:pt x="462" y="24"/>
                  <a:pt x="441" y="4"/>
                  <a:pt x="415" y="1"/>
                </a:cubicBezTo>
                <a:lnTo>
                  <a:pt x="369" y="0"/>
                </a:lnTo>
                <a:cubicBezTo>
                  <a:pt x="343" y="3"/>
                  <a:pt x="323" y="24"/>
                  <a:pt x="319" y="50"/>
                </a:cubicBezTo>
                <a:lnTo>
                  <a:pt x="319" y="65"/>
                </a:lnTo>
                <a:lnTo>
                  <a:pt x="319" y="92"/>
                </a:lnTo>
                <a:lnTo>
                  <a:pt x="319" y="102"/>
                </a:lnTo>
                <a:lnTo>
                  <a:pt x="319" y="103"/>
                </a:lnTo>
                <a:lnTo>
                  <a:pt x="319" y="103"/>
                </a:lnTo>
                <a:cubicBezTo>
                  <a:pt x="319" y="104"/>
                  <a:pt x="318" y="105"/>
                  <a:pt x="318" y="107"/>
                </a:cubicBezTo>
                <a:cubicBezTo>
                  <a:pt x="318" y="107"/>
                  <a:pt x="318" y="107"/>
                  <a:pt x="318" y="107"/>
                </a:cubicBezTo>
                <a:cubicBezTo>
                  <a:pt x="318" y="108"/>
                  <a:pt x="317" y="110"/>
                  <a:pt x="317" y="111"/>
                </a:cubicBezTo>
                <a:cubicBezTo>
                  <a:pt x="317" y="111"/>
                  <a:pt x="317" y="111"/>
                  <a:pt x="317" y="111"/>
                </a:cubicBezTo>
                <a:cubicBezTo>
                  <a:pt x="317" y="113"/>
                  <a:pt x="316" y="114"/>
                  <a:pt x="316" y="115"/>
                </a:cubicBezTo>
                <a:cubicBezTo>
                  <a:pt x="316" y="115"/>
                  <a:pt x="316" y="115"/>
                  <a:pt x="316" y="116"/>
                </a:cubicBezTo>
                <a:cubicBezTo>
                  <a:pt x="315" y="117"/>
                  <a:pt x="314" y="118"/>
                  <a:pt x="314" y="119"/>
                </a:cubicBezTo>
                <a:cubicBezTo>
                  <a:pt x="314" y="119"/>
                  <a:pt x="314" y="120"/>
                  <a:pt x="314" y="120"/>
                </a:cubicBezTo>
                <a:cubicBezTo>
                  <a:pt x="311" y="125"/>
                  <a:pt x="307" y="130"/>
                  <a:pt x="302" y="134"/>
                </a:cubicBezTo>
                <a:cubicBezTo>
                  <a:pt x="293" y="141"/>
                  <a:pt x="282" y="146"/>
                  <a:pt x="270" y="146"/>
                </a:cubicBezTo>
                <a:cubicBezTo>
                  <a:pt x="259" y="146"/>
                  <a:pt x="248" y="142"/>
                  <a:pt x="240" y="135"/>
                </a:cubicBezTo>
                <a:lnTo>
                  <a:pt x="232" y="127"/>
                </a:lnTo>
                <a:lnTo>
                  <a:pt x="213" y="109"/>
                </a:lnTo>
                <a:lnTo>
                  <a:pt x="202" y="98"/>
                </a:lnTo>
                <a:cubicBezTo>
                  <a:pt x="182" y="82"/>
                  <a:pt x="152" y="82"/>
                  <a:pt x="132" y="98"/>
                </a:cubicBezTo>
                <a:lnTo>
                  <a:pt x="100" y="130"/>
                </a:lnTo>
                <a:cubicBezTo>
                  <a:pt x="83" y="151"/>
                  <a:pt x="83" y="180"/>
                  <a:pt x="98" y="201"/>
                </a:cubicBezTo>
                <a:lnTo>
                  <a:pt x="110" y="212"/>
                </a:lnTo>
                <a:lnTo>
                  <a:pt x="136" y="238"/>
                </a:lnTo>
                <a:cubicBezTo>
                  <a:pt x="136" y="239"/>
                  <a:pt x="137" y="240"/>
                  <a:pt x="137" y="240"/>
                </a:cubicBezTo>
                <a:cubicBezTo>
                  <a:pt x="138" y="241"/>
                  <a:pt x="138" y="242"/>
                  <a:pt x="139" y="242"/>
                </a:cubicBezTo>
                <a:cubicBezTo>
                  <a:pt x="139" y="243"/>
                  <a:pt x="139" y="244"/>
                  <a:pt x="140" y="244"/>
                </a:cubicBezTo>
                <a:cubicBezTo>
                  <a:pt x="140" y="245"/>
                  <a:pt x="140" y="245"/>
                  <a:pt x="141" y="246"/>
                </a:cubicBezTo>
                <a:cubicBezTo>
                  <a:pt x="141" y="247"/>
                  <a:pt x="142" y="248"/>
                  <a:pt x="142" y="249"/>
                </a:cubicBezTo>
                <a:cubicBezTo>
                  <a:pt x="142" y="249"/>
                  <a:pt x="142" y="250"/>
                  <a:pt x="143" y="250"/>
                </a:cubicBezTo>
                <a:cubicBezTo>
                  <a:pt x="143" y="251"/>
                  <a:pt x="143" y="252"/>
                  <a:pt x="144" y="253"/>
                </a:cubicBezTo>
                <a:cubicBezTo>
                  <a:pt x="144" y="253"/>
                  <a:pt x="144" y="254"/>
                  <a:pt x="144" y="254"/>
                </a:cubicBezTo>
                <a:cubicBezTo>
                  <a:pt x="145" y="256"/>
                  <a:pt x="145" y="257"/>
                  <a:pt x="145" y="258"/>
                </a:cubicBezTo>
                <a:cubicBezTo>
                  <a:pt x="145" y="258"/>
                  <a:pt x="145" y="258"/>
                  <a:pt x="145" y="258"/>
                </a:cubicBezTo>
                <a:cubicBezTo>
                  <a:pt x="146" y="260"/>
                  <a:pt x="146" y="261"/>
                  <a:pt x="146" y="263"/>
                </a:cubicBezTo>
                <a:cubicBezTo>
                  <a:pt x="146" y="263"/>
                  <a:pt x="146" y="263"/>
                  <a:pt x="146" y="263"/>
                </a:cubicBezTo>
                <a:cubicBezTo>
                  <a:pt x="148" y="277"/>
                  <a:pt x="143" y="292"/>
                  <a:pt x="132" y="303"/>
                </a:cubicBezTo>
                <a:cubicBezTo>
                  <a:pt x="124" y="312"/>
                  <a:pt x="114" y="316"/>
                  <a:pt x="103" y="317"/>
                </a:cubicBezTo>
                <a:lnTo>
                  <a:pt x="92" y="317"/>
                </a:lnTo>
                <a:lnTo>
                  <a:pt x="66" y="317"/>
                </a:lnTo>
                <a:lnTo>
                  <a:pt x="50" y="317"/>
                </a:lnTo>
                <a:cubicBezTo>
                  <a:pt x="24" y="321"/>
                  <a:pt x="4" y="341"/>
                  <a:pt x="1" y="367"/>
                </a:cubicBezTo>
                <a:lnTo>
                  <a:pt x="0" y="413"/>
                </a:lnTo>
                <a:cubicBezTo>
                  <a:pt x="3" y="439"/>
                  <a:pt x="24" y="460"/>
                  <a:pt x="49" y="464"/>
                </a:cubicBezTo>
                <a:lnTo>
                  <a:pt x="65" y="464"/>
                </a:lnTo>
                <a:lnTo>
                  <a:pt x="102" y="464"/>
                </a:lnTo>
                <a:cubicBezTo>
                  <a:pt x="104" y="464"/>
                  <a:pt x="106" y="464"/>
                  <a:pt x="107" y="465"/>
                </a:cubicBezTo>
                <a:cubicBezTo>
                  <a:pt x="107" y="465"/>
                  <a:pt x="108" y="465"/>
                  <a:pt x="108" y="465"/>
                </a:cubicBezTo>
                <a:cubicBezTo>
                  <a:pt x="109" y="465"/>
                  <a:pt x="110" y="465"/>
                  <a:pt x="111" y="466"/>
                </a:cubicBezTo>
                <a:cubicBezTo>
                  <a:pt x="131" y="472"/>
                  <a:pt x="146" y="491"/>
                  <a:pt x="146" y="513"/>
                </a:cubicBezTo>
                <a:lnTo>
                  <a:pt x="146" y="513"/>
                </a:lnTo>
                <a:cubicBezTo>
                  <a:pt x="146" y="524"/>
                  <a:pt x="142" y="535"/>
                  <a:pt x="135" y="543"/>
                </a:cubicBezTo>
                <a:lnTo>
                  <a:pt x="127" y="551"/>
                </a:lnTo>
                <a:lnTo>
                  <a:pt x="127" y="551"/>
                </a:lnTo>
                <a:lnTo>
                  <a:pt x="109" y="569"/>
                </a:lnTo>
                <a:lnTo>
                  <a:pt x="97" y="580"/>
                </a:lnTo>
                <a:cubicBezTo>
                  <a:pt x="82" y="601"/>
                  <a:pt x="82" y="630"/>
                  <a:pt x="98" y="651"/>
                </a:cubicBezTo>
                <a:lnTo>
                  <a:pt x="130" y="683"/>
                </a:lnTo>
                <a:cubicBezTo>
                  <a:pt x="151" y="700"/>
                  <a:pt x="180" y="700"/>
                  <a:pt x="201" y="684"/>
                </a:cubicBezTo>
                <a:lnTo>
                  <a:pt x="212" y="673"/>
                </a:lnTo>
                <a:lnTo>
                  <a:pt x="238" y="647"/>
                </a:lnTo>
                <a:lnTo>
                  <a:pt x="238" y="647"/>
                </a:lnTo>
                <a:cubicBezTo>
                  <a:pt x="239" y="647"/>
                  <a:pt x="239" y="647"/>
                  <a:pt x="239" y="647"/>
                </a:cubicBezTo>
                <a:cubicBezTo>
                  <a:pt x="240" y="646"/>
                  <a:pt x="241" y="645"/>
                  <a:pt x="242" y="644"/>
                </a:cubicBezTo>
                <a:cubicBezTo>
                  <a:pt x="243" y="644"/>
                  <a:pt x="243" y="644"/>
                  <a:pt x="244" y="643"/>
                </a:cubicBezTo>
                <a:cubicBezTo>
                  <a:pt x="244" y="643"/>
                  <a:pt x="245" y="642"/>
                  <a:pt x="246" y="642"/>
                </a:cubicBezTo>
                <a:cubicBezTo>
                  <a:pt x="247" y="642"/>
                  <a:pt x="248" y="641"/>
                  <a:pt x="249" y="641"/>
                </a:cubicBezTo>
                <a:cubicBezTo>
                  <a:pt x="249" y="641"/>
                  <a:pt x="250" y="640"/>
                  <a:pt x="250" y="640"/>
                </a:cubicBezTo>
                <a:cubicBezTo>
                  <a:pt x="251" y="640"/>
                  <a:pt x="253" y="639"/>
                  <a:pt x="254" y="639"/>
                </a:cubicBezTo>
                <a:cubicBezTo>
                  <a:pt x="254" y="639"/>
                  <a:pt x="254" y="639"/>
                  <a:pt x="254" y="639"/>
                </a:cubicBezTo>
                <a:cubicBezTo>
                  <a:pt x="254" y="639"/>
                  <a:pt x="254" y="639"/>
                  <a:pt x="254" y="639"/>
                </a:cubicBezTo>
                <a:cubicBezTo>
                  <a:pt x="255" y="638"/>
                  <a:pt x="257" y="638"/>
                  <a:pt x="258" y="638"/>
                </a:cubicBezTo>
                <a:cubicBezTo>
                  <a:pt x="258" y="638"/>
                  <a:pt x="258" y="638"/>
                  <a:pt x="258" y="637"/>
                </a:cubicBezTo>
                <a:cubicBezTo>
                  <a:pt x="260" y="637"/>
                  <a:pt x="261" y="637"/>
                  <a:pt x="262" y="637"/>
                </a:cubicBezTo>
                <a:cubicBezTo>
                  <a:pt x="262" y="637"/>
                  <a:pt x="262" y="637"/>
                  <a:pt x="263" y="637"/>
                </a:cubicBezTo>
                <a:cubicBezTo>
                  <a:pt x="264" y="637"/>
                  <a:pt x="265" y="637"/>
                  <a:pt x="266" y="636"/>
                </a:cubicBezTo>
                <a:cubicBezTo>
                  <a:pt x="280" y="636"/>
                  <a:pt x="293" y="640"/>
                  <a:pt x="303" y="651"/>
                </a:cubicBezTo>
                <a:cubicBezTo>
                  <a:pt x="312" y="659"/>
                  <a:pt x="316" y="669"/>
                  <a:pt x="317" y="680"/>
                </a:cubicBezTo>
                <a:lnTo>
                  <a:pt x="317" y="691"/>
                </a:lnTo>
                <a:lnTo>
                  <a:pt x="317" y="717"/>
                </a:lnTo>
                <a:lnTo>
                  <a:pt x="317" y="733"/>
                </a:lnTo>
                <a:cubicBezTo>
                  <a:pt x="321" y="759"/>
                  <a:pt x="341" y="779"/>
                  <a:pt x="367" y="782"/>
                </a:cubicBezTo>
                <a:lnTo>
                  <a:pt x="413" y="782"/>
                </a:lnTo>
                <a:cubicBezTo>
                  <a:pt x="439" y="780"/>
                  <a:pt x="460" y="759"/>
                  <a:pt x="464" y="733"/>
                </a:cubicBezTo>
                <a:lnTo>
                  <a:pt x="464" y="718"/>
                </a:lnTo>
                <a:lnTo>
                  <a:pt x="464" y="691"/>
                </a:lnTo>
                <a:lnTo>
                  <a:pt x="464" y="680"/>
                </a:lnTo>
                <a:lnTo>
                  <a:pt x="464" y="680"/>
                </a:lnTo>
                <a:cubicBezTo>
                  <a:pt x="465" y="671"/>
                  <a:pt x="469" y="663"/>
                  <a:pt x="474" y="656"/>
                </a:cubicBezTo>
                <a:cubicBezTo>
                  <a:pt x="474" y="655"/>
                  <a:pt x="475" y="655"/>
                  <a:pt x="475" y="654"/>
                </a:cubicBezTo>
                <a:cubicBezTo>
                  <a:pt x="476" y="654"/>
                  <a:pt x="476" y="653"/>
                  <a:pt x="477" y="653"/>
                </a:cubicBezTo>
                <a:cubicBezTo>
                  <a:pt x="480" y="649"/>
                  <a:pt x="483" y="647"/>
                  <a:pt x="487" y="644"/>
                </a:cubicBezTo>
                <a:lnTo>
                  <a:pt x="487" y="644"/>
                </a:lnTo>
                <a:cubicBezTo>
                  <a:pt x="488" y="644"/>
                  <a:pt x="489" y="643"/>
                  <a:pt x="490" y="643"/>
                </a:cubicBezTo>
                <a:cubicBezTo>
                  <a:pt x="490" y="642"/>
                  <a:pt x="490" y="642"/>
                  <a:pt x="491" y="642"/>
                </a:cubicBezTo>
                <a:cubicBezTo>
                  <a:pt x="491" y="642"/>
                  <a:pt x="491" y="642"/>
                  <a:pt x="492" y="642"/>
                </a:cubicBezTo>
                <a:cubicBezTo>
                  <a:pt x="492" y="641"/>
                  <a:pt x="493" y="641"/>
                  <a:pt x="494" y="641"/>
                </a:cubicBezTo>
                <a:lnTo>
                  <a:pt x="450" y="597"/>
                </a:lnTo>
                <a:cubicBezTo>
                  <a:pt x="431" y="603"/>
                  <a:pt x="412" y="606"/>
                  <a:pt x="391" y="606"/>
                </a:cubicBezTo>
                <a:cubicBezTo>
                  <a:pt x="273" y="605"/>
                  <a:pt x="177" y="509"/>
                  <a:pt x="177" y="391"/>
                </a:cubicBezTo>
                <a:cubicBezTo>
                  <a:pt x="178" y="273"/>
                  <a:pt x="274" y="177"/>
                  <a:pt x="392" y="177"/>
                </a:cubicBezTo>
                <a:cubicBezTo>
                  <a:pt x="510" y="178"/>
                  <a:pt x="606" y="274"/>
                  <a:pt x="606" y="392"/>
                </a:cubicBezTo>
                <a:cubicBezTo>
                  <a:pt x="605" y="412"/>
                  <a:pt x="603" y="432"/>
                  <a:pt x="597" y="450"/>
                </a:cubicBezTo>
                <a:lnTo>
                  <a:pt x="641" y="493"/>
                </a:lnTo>
                <a:cubicBezTo>
                  <a:pt x="643" y="488"/>
                  <a:pt x="646" y="484"/>
                  <a:pt x="651" y="479"/>
                </a:cubicBezTo>
                <a:cubicBezTo>
                  <a:pt x="655" y="475"/>
                  <a:pt x="661" y="471"/>
                  <a:pt x="667" y="469"/>
                </a:cubicBezTo>
                <a:cubicBezTo>
                  <a:pt x="671" y="467"/>
                  <a:pt x="675" y="466"/>
                  <a:pt x="680" y="465"/>
                </a:cubicBezTo>
                <a:lnTo>
                  <a:pt x="691" y="466"/>
                </a:lnTo>
                <a:lnTo>
                  <a:pt x="717" y="466"/>
                </a:lnTo>
                <a:lnTo>
                  <a:pt x="733" y="466"/>
                </a:lnTo>
                <a:cubicBezTo>
                  <a:pt x="759" y="462"/>
                  <a:pt x="779" y="441"/>
                  <a:pt x="782" y="415"/>
                </a:cubicBezTo>
                <a:lnTo>
                  <a:pt x="782" y="370"/>
                </a:lnTo>
                <a:cubicBezTo>
                  <a:pt x="780" y="343"/>
                  <a:pt x="759" y="323"/>
                  <a:pt x="733" y="31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2" name="Freeform 45"/>
          <p:cNvSpPr>
            <a:spLocks noEditPoints="1"/>
          </p:cNvSpPr>
          <p:nvPr/>
        </p:nvSpPr>
        <p:spPr bwMode="auto">
          <a:xfrm>
            <a:off x="8039436" y="2895031"/>
            <a:ext cx="363982" cy="585697"/>
          </a:xfrm>
          <a:custGeom>
            <a:avLst/>
            <a:gdLst>
              <a:gd name="T0" fmla="*/ 472 w 511"/>
              <a:gd name="T1" fmla="*/ 0 h 819"/>
              <a:gd name="T2" fmla="*/ 38 w 511"/>
              <a:gd name="T3" fmla="*/ 0 h 819"/>
              <a:gd name="T4" fmla="*/ 0 w 511"/>
              <a:gd name="T5" fmla="*/ 37 h 819"/>
              <a:gd name="T6" fmla="*/ 0 w 511"/>
              <a:gd name="T7" fmla="*/ 782 h 819"/>
              <a:gd name="T8" fmla="*/ 38 w 511"/>
              <a:gd name="T9" fmla="*/ 819 h 819"/>
              <a:gd name="T10" fmla="*/ 472 w 511"/>
              <a:gd name="T11" fmla="*/ 819 h 819"/>
              <a:gd name="T12" fmla="*/ 511 w 511"/>
              <a:gd name="T13" fmla="*/ 782 h 819"/>
              <a:gd name="T14" fmla="*/ 511 w 511"/>
              <a:gd name="T15" fmla="*/ 37 h 819"/>
              <a:gd name="T16" fmla="*/ 472 w 511"/>
              <a:gd name="T17" fmla="*/ 0 h 819"/>
              <a:gd name="T18" fmla="*/ 206 w 511"/>
              <a:gd name="T19" fmla="*/ 19 h 819"/>
              <a:gd name="T20" fmla="*/ 206 w 511"/>
              <a:gd name="T21" fmla="*/ 19 h 819"/>
              <a:gd name="T22" fmla="*/ 297 w 511"/>
              <a:gd name="T23" fmla="*/ 19 h 819"/>
              <a:gd name="T24" fmla="*/ 310 w 511"/>
              <a:gd name="T25" fmla="*/ 32 h 819"/>
              <a:gd name="T26" fmla="*/ 297 w 511"/>
              <a:gd name="T27" fmla="*/ 45 h 819"/>
              <a:gd name="T28" fmla="*/ 206 w 511"/>
              <a:gd name="T29" fmla="*/ 45 h 819"/>
              <a:gd name="T30" fmla="*/ 193 w 511"/>
              <a:gd name="T31" fmla="*/ 32 h 819"/>
              <a:gd name="T32" fmla="*/ 206 w 511"/>
              <a:gd name="T33" fmla="*/ 19 h 819"/>
              <a:gd name="T34" fmla="*/ 388 w 511"/>
              <a:gd name="T35" fmla="*/ 759 h 819"/>
              <a:gd name="T36" fmla="*/ 388 w 511"/>
              <a:gd name="T37" fmla="*/ 759 h 819"/>
              <a:gd name="T38" fmla="*/ 372 w 511"/>
              <a:gd name="T39" fmla="*/ 774 h 819"/>
              <a:gd name="T40" fmla="*/ 109 w 511"/>
              <a:gd name="T41" fmla="*/ 774 h 819"/>
              <a:gd name="T42" fmla="*/ 93 w 511"/>
              <a:gd name="T43" fmla="*/ 759 h 819"/>
              <a:gd name="T44" fmla="*/ 93 w 511"/>
              <a:gd name="T45" fmla="*/ 758 h 819"/>
              <a:gd name="T46" fmla="*/ 109 w 511"/>
              <a:gd name="T47" fmla="*/ 742 h 819"/>
              <a:gd name="T48" fmla="*/ 372 w 511"/>
              <a:gd name="T49" fmla="*/ 742 h 819"/>
              <a:gd name="T50" fmla="*/ 388 w 511"/>
              <a:gd name="T51" fmla="*/ 758 h 819"/>
              <a:gd name="T52" fmla="*/ 388 w 511"/>
              <a:gd name="T53" fmla="*/ 759 h 819"/>
              <a:gd name="T54" fmla="*/ 446 w 511"/>
              <a:gd name="T55" fmla="*/ 774 h 819"/>
              <a:gd name="T56" fmla="*/ 446 w 511"/>
              <a:gd name="T57" fmla="*/ 774 h 819"/>
              <a:gd name="T58" fmla="*/ 430 w 511"/>
              <a:gd name="T59" fmla="*/ 758 h 819"/>
              <a:gd name="T60" fmla="*/ 446 w 511"/>
              <a:gd name="T61" fmla="*/ 742 h 819"/>
              <a:gd name="T62" fmla="*/ 463 w 511"/>
              <a:gd name="T63" fmla="*/ 758 h 819"/>
              <a:gd name="T64" fmla="*/ 446 w 511"/>
              <a:gd name="T65" fmla="*/ 774 h 819"/>
              <a:gd name="T66" fmla="*/ 465 w 511"/>
              <a:gd name="T67" fmla="*/ 695 h 819"/>
              <a:gd name="T68" fmla="*/ 465 w 511"/>
              <a:gd name="T69" fmla="*/ 695 h 819"/>
              <a:gd name="T70" fmla="*/ 45 w 511"/>
              <a:gd name="T71" fmla="*/ 695 h 819"/>
              <a:gd name="T72" fmla="*/ 45 w 511"/>
              <a:gd name="T73" fmla="*/ 73 h 819"/>
              <a:gd name="T74" fmla="*/ 465 w 511"/>
              <a:gd name="T75" fmla="*/ 73 h 819"/>
              <a:gd name="T76" fmla="*/ 465 w 511"/>
              <a:gd name="T77" fmla="*/ 695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11" h="819">
                <a:moveTo>
                  <a:pt x="472" y="0"/>
                </a:moveTo>
                <a:lnTo>
                  <a:pt x="38" y="0"/>
                </a:lnTo>
                <a:cubicBezTo>
                  <a:pt x="17" y="0"/>
                  <a:pt x="0" y="16"/>
                  <a:pt x="0" y="37"/>
                </a:cubicBezTo>
                <a:lnTo>
                  <a:pt x="0" y="782"/>
                </a:lnTo>
                <a:cubicBezTo>
                  <a:pt x="0" y="802"/>
                  <a:pt x="17" y="819"/>
                  <a:pt x="38" y="819"/>
                </a:cubicBezTo>
                <a:lnTo>
                  <a:pt x="472" y="819"/>
                </a:lnTo>
                <a:cubicBezTo>
                  <a:pt x="493" y="819"/>
                  <a:pt x="511" y="802"/>
                  <a:pt x="511" y="782"/>
                </a:cubicBezTo>
                <a:lnTo>
                  <a:pt x="511" y="37"/>
                </a:lnTo>
                <a:cubicBezTo>
                  <a:pt x="511" y="16"/>
                  <a:pt x="493" y="0"/>
                  <a:pt x="472" y="0"/>
                </a:cubicBezTo>
                <a:close/>
                <a:moveTo>
                  <a:pt x="206" y="19"/>
                </a:moveTo>
                <a:lnTo>
                  <a:pt x="206" y="19"/>
                </a:lnTo>
                <a:lnTo>
                  <a:pt x="297" y="19"/>
                </a:lnTo>
                <a:cubicBezTo>
                  <a:pt x="304" y="19"/>
                  <a:pt x="310" y="25"/>
                  <a:pt x="310" y="32"/>
                </a:cubicBezTo>
                <a:cubicBezTo>
                  <a:pt x="310" y="39"/>
                  <a:pt x="304" y="45"/>
                  <a:pt x="297" y="45"/>
                </a:cubicBezTo>
                <a:lnTo>
                  <a:pt x="206" y="45"/>
                </a:lnTo>
                <a:cubicBezTo>
                  <a:pt x="199" y="45"/>
                  <a:pt x="193" y="39"/>
                  <a:pt x="193" y="32"/>
                </a:cubicBezTo>
                <a:cubicBezTo>
                  <a:pt x="193" y="25"/>
                  <a:pt x="199" y="19"/>
                  <a:pt x="206" y="19"/>
                </a:cubicBezTo>
                <a:close/>
                <a:moveTo>
                  <a:pt x="388" y="759"/>
                </a:moveTo>
                <a:lnTo>
                  <a:pt x="388" y="759"/>
                </a:lnTo>
                <a:cubicBezTo>
                  <a:pt x="388" y="767"/>
                  <a:pt x="381" y="774"/>
                  <a:pt x="372" y="774"/>
                </a:cubicBezTo>
                <a:lnTo>
                  <a:pt x="109" y="774"/>
                </a:lnTo>
                <a:cubicBezTo>
                  <a:pt x="100" y="774"/>
                  <a:pt x="93" y="767"/>
                  <a:pt x="93" y="759"/>
                </a:cubicBezTo>
                <a:lnTo>
                  <a:pt x="93" y="758"/>
                </a:lnTo>
                <a:cubicBezTo>
                  <a:pt x="93" y="749"/>
                  <a:pt x="100" y="742"/>
                  <a:pt x="109" y="742"/>
                </a:cubicBezTo>
                <a:lnTo>
                  <a:pt x="372" y="742"/>
                </a:lnTo>
                <a:cubicBezTo>
                  <a:pt x="381" y="742"/>
                  <a:pt x="388" y="749"/>
                  <a:pt x="388" y="758"/>
                </a:cubicBezTo>
                <a:lnTo>
                  <a:pt x="388" y="759"/>
                </a:lnTo>
                <a:close/>
                <a:moveTo>
                  <a:pt x="446" y="774"/>
                </a:moveTo>
                <a:lnTo>
                  <a:pt x="446" y="774"/>
                </a:lnTo>
                <a:cubicBezTo>
                  <a:pt x="437" y="774"/>
                  <a:pt x="430" y="767"/>
                  <a:pt x="430" y="758"/>
                </a:cubicBezTo>
                <a:cubicBezTo>
                  <a:pt x="430" y="749"/>
                  <a:pt x="437" y="742"/>
                  <a:pt x="446" y="742"/>
                </a:cubicBezTo>
                <a:cubicBezTo>
                  <a:pt x="455" y="742"/>
                  <a:pt x="463" y="749"/>
                  <a:pt x="463" y="758"/>
                </a:cubicBezTo>
                <a:cubicBezTo>
                  <a:pt x="463" y="767"/>
                  <a:pt x="455" y="774"/>
                  <a:pt x="446" y="774"/>
                </a:cubicBezTo>
                <a:close/>
                <a:moveTo>
                  <a:pt x="465" y="695"/>
                </a:moveTo>
                <a:lnTo>
                  <a:pt x="465" y="695"/>
                </a:lnTo>
                <a:lnTo>
                  <a:pt x="45" y="695"/>
                </a:lnTo>
                <a:lnTo>
                  <a:pt x="45" y="73"/>
                </a:lnTo>
                <a:lnTo>
                  <a:pt x="465" y="73"/>
                </a:lnTo>
                <a:lnTo>
                  <a:pt x="465" y="69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3" name="Freeform 46"/>
          <p:cNvSpPr>
            <a:spLocks noEditPoints="1"/>
          </p:cNvSpPr>
          <p:nvPr/>
        </p:nvSpPr>
        <p:spPr bwMode="auto">
          <a:xfrm>
            <a:off x="7950749" y="3762371"/>
            <a:ext cx="670687" cy="539506"/>
          </a:xfrm>
          <a:custGeom>
            <a:avLst/>
            <a:gdLst>
              <a:gd name="T0" fmla="*/ 341 w 941"/>
              <a:gd name="T1" fmla="*/ 500 h 754"/>
              <a:gd name="T2" fmla="*/ 150 w 941"/>
              <a:gd name="T3" fmla="*/ 455 h 754"/>
              <a:gd name="T4" fmla="*/ 157 w 941"/>
              <a:gd name="T5" fmla="*/ 477 h 754"/>
              <a:gd name="T6" fmla="*/ 250 w 941"/>
              <a:gd name="T7" fmla="*/ 689 h 754"/>
              <a:gd name="T8" fmla="*/ 355 w 941"/>
              <a:gd name="T9" fmla="*/ 737 h 754"/>
              <a:gd name="T10" fmla="*/ 361 w 941"/>
              <a:gd name="T11" fmla="*/ 735 h 754"/>
              <a:gd name="T12" fmla="*/ 396 w 941"/>
              <a:gd name="T13" fmla="*/ 624 h 754"/>
              <a:gd name="T14" fmla="*/ 341 w 941"/>
              <a:gd name="T15" fmla="*/ 500 h 754"/>
              <a:gd name="T16" fmla="*/ 840 w 941"/>
              <a:gd name="T17" fmla="*/ 159 h 754"/>
              <a:gd name="T18" fmla="*/ 840 w 941"/>
              <a:gd name="T19" fmla="*/ 407 h 754"/>
              <a:gd name="T20" fmla="*/ 941 w 941"/>
              <a:gd name="T21" fmla="*/ 283 h 754"/>
              <a:gd name="T22" fmla="*/ 840 w 941"/>
              <a:gd name="T23" fmla="*/ 159 h 754"/>
              <a:gd name="T24" fmla="*/ 765 w 941"/>
              <a:gd name="T25" fmla="*/ 6 h 754"/>
              <a:gd name="T26" fmla="*/ 156 w 941"/>
              <a:gd name="T27" fmla="*/ 153 h 754"/>
              <a:gd name="T28" fmla="*/ 56 w 941"/>
              <a:gd name="T29" fmla="*/ 153 h 754"/>
              <a:gd name="T30" fmla="*/ 0 w 941"/>
              <a:gd name="T31" fmla="*/ 209 h 754"/>
              <a:gd name="T32" fmla="*/ 0 w 941"/>
              <a:gd name="T33" fmla="*/ 368 h 754"/>
              <a:gd name="T34" fmla="*/ 56 w 941"/>
              <a:gd name="T35" fmla="*/ 424 h 754"/>
              <a:gd name="T36" fmla="*/ 135 w 941"/>
              <a:gd name="T37" fmla="*/ 424 h 754"/>
              <a:gd name="T38" fmla="*/ 138 w 941"/>
              <a:gd name="T39" fmla="*/ 425 h 754"/>
              <a:gd name="T40" fmla="*/ 765 w 941"/>
              <a:gd name="T41" fmla="*/ 570 h 754"/>
              <a:gd name="T42" fmla="*/ 812 w 941"/>
              <a:gd name="T43" fmla="*/ 534 h 754"/>
              <a:gd name="T44" fmla="*/ 812 w 941"/>
              <a:gd name="T45" fmla="*/ 42 h 754"/>
              <a:gd name="T46" fmla="*/ 765 w 941"/>
              <a:gd name="T47" fmla="*/ 6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41" h="754">
                <a:moveTo>
                  <a:pt x="341" y="500"/>
                </a:moveTo>
                <a:lnTo>
                  <a:pt x="150" y="455"/>
                </a:lnTo>
                <a:cubicBezTo>
                  <a:pt x="152" y="462"/>
                  <a:pt x="154" y="469"/>
                  <a:pt x="157" y="477"/>
                </a:cubicBezTo>
                <a:lnTo>
                  <a:pt x="250" y="689"/>
                </a:lnTo>
                <a:cubicBezTo>
                  <a:pt x="269" y="732"/>
                  <a:pt x="316" y="754"/>
                  <a:pt x="355" y="737"/>
                </a:cubicBezTo>
                <a:lnTo>
                  <a:pt x="361" y="735"/>
                </a:lnTo>
                <a:cubicBezTo>
                  <a:pt x="400" y="718"/>
                  <a:pt x="415" y="668"/>
                  <a:pt x="396" y="624"/>
                </a:cubicBezTo>
                <a:lnTo>
                  <a:pt x="341" y="500"/>
                </a:lnTo>
                <a:close/>
                <a:moveTo>
                  <a:pt x="840" y="159"/>
                </a:moveTo>
                <a:lnTo>
                  <a:pt x="840" y="407"/>
                </a:lnTo>
                <a:cubicBezTo>
                  <a:pt x="898" y="394"/>
                  <a:pt x="941" y="344"/>
                  <a:pt x="941" y="283"/>
                </a:cubicBezTo>
                <a:cubicBezTo>
                  <a:pt x="941" y="222"/>
                  <a:pt x="898" y="171"/>
                  <a:pt x="840" y="159"/>
                </a:cubicBezTo>
                <a:close/>
                <a:moveTo>
                  <a:pt x="765" y="6"/>
                </a:moveTo>
                <a:lnTo>
                  <a:pt x="156" y="153"/>
                </a:lnTo>
                <a:lnTo>
                  <a:pt x="56" y="153"/>
                </a:lnTo>
                <a:cubicBezTo>
                  <a:pt x="25" y="153"/>
                  <a:pt x="0" y="178"/>
                  <a:pt x="0" y="209"/>
                </a:cubicBezTo>
                <a:lnTo>
                  <a:pt x="0" y="368"/>
                </a:lnTo>
                <a:cubicBezTo>
                  <a:pt x="0" y="399"/>
                  <a:pt x="25" y="424"/>
                  <a:pt x="56" y="424"/>
                </a:cubicBezTo>
                <a:lnTo>
                  <a:pt x="135" y="424"/>
                </a:lnTo>
                <a:cubicBezTo>
                  <a:pt x="136" y="424"/>
                  <a:pt x="137" y="425"/>
                  <a:pt x="138" y="425"/>
                </a:cubicBezTo>
                <a:lnTo>
                  <a:pt x="765" y="570"/>
                </a:lnTo>
                <a:cubicBezTo>
                  <a:pt x="790" y="576"/>
                  <a:pt x="812" y="560"/>
                  <a:pt x="812" y="534"/>
                </a:cubicBezTo>
                <a:lnTo>
                  <a:pt x="812" y="42"/>
                </a:lnTo>
                <a:cubicBezTo>
                  <a:pt x="812" y="16"/>
                  <a:pt x="790" y="0"/>
                  <a:pt x="765" y="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4" name="Freeform 47"/>
          <p:cNvSpPr>
            <a:spLocks noEditPoints="1"/>
          </p:cNvSpPr>
          <p:nvPr/>
        </p:nvSpPr>
        <p:spPr bwMode="auto">
          <a:xfrm>
            <a:off x="8013569" y="4609358"/>
            <a:ext cx="502553" cy="652211"/>
          </a:xfrm>
          <a:custGeom>
            <a:avLst/>
            <a:gdLst>
              <a:gd name="T0" fmla="*/ 588 w 706"/>
              <a:gd name="T1" fmla="*/ 49 h 913"/>
              <a:gd name="T2" fmla="*/ 411 w 706"/>
              <a:gd name="T3" fmla="*/ 416 h 913"/>
              <a:gd name="T4" fmla="*/ 302 w 706"/>
              <a:gd name="T5" fmla="*/ 509 h 913"/>
              <a:gd name="T6" fmla="*/ 187 w 706"/>
              <a:gd name="T7" fmla="*/ 416 h 913"/>
              <a:gd name="T8" fmla="*/ 361 w 706"/>
              <a:gd name="T9" fmla="*/ 832 h 913"/>
              <a:gd name="T10" fmla="*/ 399 w 706"/>
              <a:gd name="T11" fmla="*/ 872 h 913"/>
              <a:gd name="T12" fmla="*/ 318 w 706"/>
              <a:gd name="T13" fmla="*/ 872 h 913"/>
              <a:gd name="T14" fmla="*/ 355 w 706"/>
              <a:gd name="T15" fmla="*/ 832 h 913"/>
              <a:gd name="T16" fmla="*/ 197 w 706"/>
              <a:gd name="T17" fmla="*/ 872 h 913"/>
              <a:gd name="T18" fmla="*/ 116 w 706"/>
              <a:gd name="T19" fmla="*/ 872 h 913"/>
              <a:gd name="T20" fmla="*/ 131 w 706"/>
              <a:gd name="T21" fmla="*/ 821 h 913"/>
              <a:gd name="T22" fmla="*/ 319 w 706"/>
              <a:gd name="T23" fmla="*/ 640 h 913"/>
              <a:gd name="T24" fmla="*/ 172 w 706"/>
              <a:gd name="T25" fmla="*/ 555 h 913"/>
              <a:gd name="T26" fmla="*/ 537 w 706"/>
              <a:gd name="T27" fmla="*/ 620 h 913"/>
              <a:gd name="T28" fmla="*/ 391 w 706"/>
              <a:gd name="T29" fmla="*/ 777 h 913"/>
              <a:gd name="T30" fmla="*/ 591 w 706"/>
              <a:gd name="T31" fmla="*/ 839 h 913"/>
              <a:gd name="T32" fmla="*/ 569 w 706"/>
              <a:gd name="T33" fmla="*/ 913 h 913"/>
              <a:gd name="T34" fmla="*/ 531 w 706"/>
              <a:gd name="T35" fmla="*/ 858 h 913"/>
              <a:gd name="T36" fmla="*/ 620 w 706"/>
              <a:gd name="T37" fmla="*/ 434 h 913"/>
              <a:gd name="T38" fmla="*/ 603 w 706"/>
              <a:gd name="T39" fmla="*/ 515 h 913"/>
              <a:gd name="T40" fmla="*/ 593 w 706"/>
              <a:gd name="T41" fmla="*/ 605 h 913"/>
              <a:gd name="T42" fmla="*/ 663 w 706"/>
              <a:gd name="T43" fmla="*/ 434 h 913"/>
              <a:gd name="T44" fmla="*/ 582 w 706"/>
              <a:gd name="T45" fmla="*/ 389 h 913"/>
              <a:gd name="T46" fmla="*/ 86 w 706"/>
              <a:gd name="T47" fmla="*/ 434 h 913"/>
              <a:gd name="T48" fmla="*/ 124 w 706"/>
              <a:gd name="T49" fmla="*/ 389 h 913"/>
              <a:gd name="T50" fmla="*/ 44 w 706"/>
              <a:gd name="T51" fmla="*/ 434 h 913"/>
              <a:gd name="T52" fmla="*/ 113 w 706"/>
              <a:gd name="T53" fmla="*/ 605 h 913"/>
              <a:gd name="T54" fmla="*/ 103 w 706"/>
              <a:gd name="T55" fmla="*/ 515 h 913"/>
              <a:gd name="T56" fmla="*/ 218 w 706"/>
              <a:gd name="T57" fmla="*/ 109 h 913"/>
              <a:gd name="T58" fmla="*/ 218 w 706"/>
              <a:gd name="T59" fmla="*/ 141 h 913"/>
              <a:gd name="T60" fmla="*/ 505 w 706"/>
              <a:gd name="T61" fmla="*/ 109 h 913"/>
              <a:gd name="T62" fmla="*/ 260 w 706"/>
              <a:gd name="T63" fmla="*/ 285 h 913"/>
              <a:gd name="T64" fmla="*/ 260 w 706"/>
              <a:gd name="T65" fmla="*/ 318 h 913"/>
              <a:gd name="T66" fmla="*/ 463 w 706"/>
              <a:gd name="T67" fmla="*/ 285 h 913"/>
              <a:gd name="T68" fmla="*/ 237 w 706"/>
              <a:gd name="T69" fmla="*/ 193 h 913"/>
              <a:gd name="T70" fmla="*/ 237 w 706"/>
              <a:gd name="T71" fmla="*/ 226 h 913"/>
              <a:gd name="T72" fmla="*/ 486 w 706"/>
              <a:gd name="T73" fmla="*/ 193 h 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06" h="913">
                <a:moveTo>
                  <a:pt x="116" y="49"/>
                </a:moveTo>
                <a:cubicBezTo>
                  <a:pt x="272" y="3"/>
                  <a:pt x="429" y="0"/>
                  <a:pt x="588" y="49"/>
                </a:cubicBezTo>
                <a:cubicBezTo>
                  <a:pt x="579" y="191"/>
                  <a:pt x="558" y="314"/>
                  <a:pt x="525" y="416"/>
                </a:cubicBezTo>
                <a:lnTo>
                  <a:pt x="411" y="416"/>
                </a:lnTo>
                <a:lnTo>
                  <a:pt x="411" y="509"/>
                </a:lnTo>
                <a:lnTo>
                  <a:pt x="302" y="509"/>
                </a:lnTo>
                <a:lnTo>
                  <a:pt x="302" y="416"/>
                </a:lnTo>
                <a:lnTo>
                  <a:pt x="187" y="416"/>
                </a:lnTo>
                <a:cubicBezTo>
                  <a:pt x="155" y="314"/>
                  <a:pt x="128" y="199"/>
                  <a:pt x="116" y="49"/>
                </a:cubicBezTo>
                <a:close/>
                <a:moveTo>
                  <a:pt x="361" y="832"/>
                </a:moveTo>
                <a:lnTo>
                  <a:pt x="361" y="832"/>
                </a:lnTo>
                <a:cubicBezTo>
                  <a:pt x="382" y="833"/>
                  <a:pt x="399" y="851"/>
                  <a:pt x="399" y="872"/>
                </a:cubicBezTo>
                <a:cubicBezTo>
                  <a:pt x="399" y="895"/>
                  <a:pt x="381" y="913"/>
                  <a:pt x="358" y="913"/>
                </a:cubicBezTo>
                <a:cubicBezTo>
                  <a:pt x="336" y="913"/>
                  <a:pt x="318" y="895"/>
                  <a:pt x="318" y="872"/>
                </a:cubicBezTo>
                <a:cubicBezTo>
                  <a:pt x="318" y="851"/>
                  <a:pt x="335" y="833"/>
                  <a:pt x="356" y="832"/>
                </a:cubicBezTo>
                <a:lnTo>
                  <a:pt x="355" y="832"/>
                </a:lnTo>
                <a:cubicBezTo>
                  <a:pt x="299" y="832"/>
                  <a:pt x="246" y="841"/>
                  <a:pt x="194" y="858"/>
                </a:cubicBezTo>
                <a:cubicBezTo>
                  <a:pt x="196" y="862"/>
                  <a:pt x="197" y="867"/>
                  <a:pt x="197" y="872"/>
                </a:cubicBezTo>
                <a:cubicBezTo>
                  <a:pt x="197" y="895"/>
                  <a:pt x="179" y="913"/>
                  <a:pt x="157" y="913"/>
                </a:cubicBezTo>
                <a:cubicBezTo>
                  <a:pt x="134" y="913"/>
                  <a:pt x="116" y="895"/>
                  <a:pt x="116" y="872"/>
                </a:cubicBezTo>
                <a:cubicBezTo>
                  <a:pt x="116" y="857"/>
                  <a:pt x="125" y="844"/>
                  <a:pt x="138" y="837"/>
                </a:cubicBezTo>
                <a:lnTo>
                  <a:pt x="131" y="821"/>
                </a:lnTo>
                <a:cubicBezTo>
                  <a:pt x="191" y="796"/>
                  <a:pt x="254" y="781"/>
                  <a:pt x="319" y="777"/>
                </a:cubicBezTo>
                <a:lnTo>
                  <a:pt x="319" y="640"/>
                </a:lnTo>
                <a:cubicBezTo>
                  <a:pt x="270" y="638"/>
                  <a:pt x="221" y="631"/>
                  <a:pt x="172" y="620"/>
                </a:cubicBezTo>
                <a:cubicBezTo>
                  <a:pt x="172" y="593"/>
                  <a:pt x="172" y="581"/>
                  <a:pt x="172" y="555"/>
                </a:cubicBezTo>
                <a:cubicBezTo>
                  <a:pt x="294" y="555"/>
                  <a:pt x="416" y="555"/>
                  <a:pt x="537" y="555"/>
                </a:cubicBezTo>
                <a:cubicBezTo>
                  <a:pt x="537" y="581"/>
                  <a:pt x="537" y="593"/>
                  <a:pt x="537" y="620"/>
                </a:cubicBezTo>
                <a:cubicBezTo>
                  <a:pt x="488" y="631"/>
                  <a:pt x="440" y="637"/>
                  <a:pt x="391" y="640"/>
                </a:cubicBezTo>
                <a:lnTo>
                  <a:pt x="391" y="777"/>
                </a:lnTo>
                <a:cubicBezTo>
                  <a:pt x="458" y="781"/>
                  <a:pt x="526" y="795"/>
                  <a:pt x="598" y="821"/>
                </a:cubicBezTo>
                <a:lnTo>
                  <a:pt x="591" y="839"/>
                </a:lnTo>
                <a:cubicBezTo>
                  <a:pt x="602" y="846"/>
                  <a:pt x="609" y="858"/>
                  <a:pt x="609" y="872"/>
                </a:cubicBezTo>
                <a:cubicBezTo>
                  <a:pt x="609" y="895"/>
                  <a:pt x="591" y="913"/>
                  <a:pt x="569" y="913"/>
                </a:cubicBezTo>
                <a:cubicBezTo>
                  <a:pt x="547" y="913"/>
                  <a:pt x="528" y="895"/>
                  <a:pt x="528" y="872"/>
                </a:cubicBezTo>
                <a:cubicBezTo>
                  <a:pt x="528" y="867"/>
                  <a:pt x="529" y="863"/>
                  <a:pt x="531" y="858"/>
                </a:cubicBezTo>
                <a:cubicBezTo>
                  <a:pt x="472" y="841"/>
                  <a:pt x="415" y="833"/>
                  <a:pt x="361" y="832"/>
                </a:cubicBezTo>
                <a:close/>
                <a:moveTo>
                  <a:pt x="620" y="434"/>
                </a:moveTo>
                <a:lnTo>
                  <a:pt x="620" y="434"/>
                </a:lnTo>
                <a:cubicBezTo>
                  <a:pt x="618" y="466"/>
                  <a:pt x="612" y="492"/>
                  <a:pt x="603" y="515"/>
                </a:cubicBezTo>
                <a:cubicBezTo>
                  <a:pt x="594" y="539"/>
                  <a:pt x="580" y="559"/>
                  <a:pt x="564" y="575"/>
                </a:cubicBezTo>
                <a:lnTo>
                  <a:pt x="593" y="605"/>
                </a:lnTo>
                <a:cubicBezTo>
                  <a:pt x="614" y="585"/>
                  <a:pt x="630" y="561"/>
                  <a:pt x="643" y="531"/>
                </a:cubicBezTo>
                <a:cubicBezTo>
                  <a:pt x="653" y="504"/>
                  <a:pt x="660" y="472"/>
                  <a:pt x="663" y="434"/>
                </a:cubicBezTo>
                <a:cubicBezTo>
                  <a:pt x="686" y="428"/>
                  <a:pt x="705" y="413"/>
                  <a:pt x="706" y="389"/>
                </a:cubicBezTo>
                <a:lnTo>
                  <a:pt x="582" y="389"/>
                </a:lnTo>
                <a:cubicBezTo>
                  <a:pt x="581" y="413"/>
                  <a:pt x="598" y="428"/>
                  <a:pt x="620" y="434"/>
                </a:cubicBezTo>
                <a:close/>
                <a:moveTo>
                  <a:pt x="86" y="434"/>
                </a:moveTo>
                <a:lnTo>
                  <a:pt x="86" y="434"/>
                </a:lnTo>
                <a:cubicBezTo>
                  <a:pt x="108" y="428"/>
                  <a:pt x="126" y="413"/>
                  <a:pt x="124" y="389"/>
                </a:cubicBezTo>
                <a:lnTo>
                  <a:pt x="0" y="389"/>
                </a:lnTo>
                <a:cubicBezTo>
                  <a:pt x="2" y="413"/>
                  <a:pt x="21" y="428"/>
                  <a:pt x="44" y="434"/>
                </a:cubicBezTo>
                <a:cubicBezTo>
                  <a:pt x="46" y="472"/>
                  <a:pt x="53" y="504"/>
                  <a:pt x="64" y="531"/>
                </a:cubicBezTo>
                <a:cubicBezTo>
                  <a:pt x="76" y="561"/>
                  <a:pt x="93" y="585"/>
                  <a:pt x="113" y="605"/>
                </a:cubicBezTo>
                <a:lnTo>
                  <a:pt x="143" y="575"/>
                </a:lnTo>
                <a:cubicBezTo>
                  <a:pt x="126" y="559"/>
                  <a:pt x="113" y="539"/>
                  <a:pt x="103" y="515"/>
                </a:cubicBezTo>
                <a:cubicBezTo>
                  <a:pt x="94" y="492"/>
                  <a:pt x="88" y="466"/>
                  <a:pt x="86" y="434"/>
                </a:cubicBezTo>
                <a:close/>
                <a:moveTo>
                  <a:pt x="218" y="109"/>
                </a:moveTo>
                <a:lnTo>
                  <a:pt x="218" y="109"/>
                </a:lnTo>
                <a:lnTo>
                  <a:pt x="218" y="141"/>
                </a:lnTo>
                <a:lnTo>
                  <a:pt x="505" y="141"/>
                </a:lnTo>
                <a:lnTo>
                  <a:pt x="505" y="109"/>
                </a:lnTo>
                <a:lnTo>
                  <a:pt x="218" y="109"/>
                </a:lnTo>
                <a:close/>
                <a:moveTo>
                  <a:pt x="260" y="285"/>
                </a:moveTo>
                <a:lnTo>
                  <a:pt x="260" y="285"/>
                </a:lnTo>
                <a:lnTo>
                  <a:pt x="260" y="318"/>
                </a:lnTo>
                <a:lnTo>
                  <a:pt x="463" y="318"/>
                </a:lnTo>
                <a:lnTo>
                  <a:pt x="463" y="285"/>
                </a:lnTo>
                <a:lnTo>
                  <a:pt x="260" y="285"/>
                </a:lnTo>
                <a:close/>
                <a:moveTo>
                  <a:pt x="237" y="193"/>
                </a:moveTo>
                <a:lnTo>
                  <a:pt x="237" y="193"/>
                </a:lnTo>
                <a:lnTo>
                  <a:pt x="237" y="226"/>
                </a:lnTo>
                <a:lnTo>
                  <a:pt x="486" y="226"/>
                </a:lnTo>
                <a:lnTo>
                  <a:pt x="486" y="193"/>
                </a:lnTo>
                <a:lnTo>
                  <a:pt x="237" y="19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5" name="Freeform 48"/>
          <p:cNvSpPr>
            <a:spLocks noEditPoints="1"/>
          </p:cNvSpPr>
          <p:nvPr/>
        </p:nvSpPr>
        <p:spPr bwMode="auto">
          <a:xfrm>
            <a:off x="4628727" y="2091402"/>
            <a:ext cx="650362" cy="500706"/>
          </a:xfrm>
          <a:custGeom>
            <a:avLst/>
            <a:gdLst>
              <a:gd name="T0" fmla="*/ 42 w 910"/>
              <a:gd name="T1" fmla="*/ 459 h 701"/>
              <a:gd name="T2" fmla="*/ 0 w 910"/>
              <a:gd name="T3" fmla="*/ 660 h 701"/>
              <a:gd name="T4" fmla="*/ 200 w 910"/>
              <a:gd name="T5" fmla="*/ 701 h 701"/>
              <a:gd name="T6" fmla="*/ 242 w 910"/>
              <a:gd name="T7" fmla="*/ 501 h 701"/>
              <a:gd name="T8" fmla="*/ 534 w 910"/>
              <a:gd name="T9" fmla="*/ 459 h 701"/>
              <a:gd name="T10" fmla="*/ 376 w 910"/>
              <a:gd name="T11" fmla="*/ 459 h 701"/>
              <a:gd name="T12" fmla="*/ 334 w 910"/>
              <a:gd name="T13" fmla="*/ 660 h 701"/>
              <a:gd name="T14" fmla="*/ 534 w 910"/>
              <a:gd name="T15" fmla="*/ 701 h 701"/>
              <a:gd name="T16" fmla="*/ 576 w 910"/>
              <a:gd name="T17" fmla="*/ 501 h 701"/>
              <a:gd name="T18" fmla="*/ 868 w 910"/>
              <a:gd name="T19" fmla="*/ 459 h 701"/>
              <a:gd name="T20" fmla="*/ 710 w 910"/>
              <a:gd name="T21" fmla="*/ 459 h 701"/>
              <a:gd name="T22" fmla="*/ 668 w 910"/>
              <a:gd name="T23" fmla="*/ 660 h 701"/>
              <a:gd name="T24" fmla="*/ 868 w 910"/>
              <a:gd name="T25" fmla="*/ 701 h 701"/>
              <a:gd name="T26" fmla="*/ 910 w 910"/>
              <a:gd name="T27" fmla="*/ 501 h 701"/>
              <a:gd name="T28" fmla="*/ 534 w 910"/>
              <a:gd name="T29" fmla="*/ 267 h 701"/>
              <a:gd name="T30" fmla="*/ 702 w 910"/>
              <a:gd name="T31" fmla="*/ 435 h 701"/>
              <a:gd name="T32" fmla="*/ 777 w 910"/>
              <a:gd name="T33" fmla="*/ 434 h 701"/>
              <a:gd name="T34" fmla="*/ 534 w 910"/>
              <a:gd name="T35" fmla="*/ 267 h 701"/>
              <a:gd name="T36" fmla="*/ 339 w 910"/>
              <a:gd name="T37" fmla="*/ 220 h 701"/>
              <a:gd name="T38" fmla="*/ 343 w 910"/>
              <a:gd name="T39" fmla="*/ 226 h 701"/>
              <a:gd name="T40" fmla="*/ 352 w 910"/>
              <a:gd name="T41" fmla="*/ 234 h 701"/>
              <a:gd name="T42" fmla="*/ 358 w 910"/>
              <a:gd name="T43" fmla="*/ 238 h 701"/>
              <a:gd name="T44" fmla="*/ 366 w 910"/>
              <a:gd name="T45" fmla="*/ 241 h 701"/>
              <a:gd name="T46" fmla="*/ 376 w 910"/>
              <a:gd name="T47" fmla="*/ 242 h 701"/>
              <a:gd name="T48" fmla="*/ 544 w 910"/>
              <a:gd name="T49" fmla="*/ 241 h 701"/>
              <a:gd name="T50" fmla="*/ 552 w 910"/>
              <a:gd name="T51" fmla="*/ 238 h 701"/>
              <a:gd name="T52" fmla="*/ 561 w 910"/>
              <a:gd name="T53" fmla="*/ 233 h 701"/>
              <a:gd name="T54" fmla="*/ 568 w 910"/>
              <a:gd name="T55" fmla="*/ 225 h 701"/>
              <a:gd name="T56" fmla="*/ 576 w 910"/>
              <a:gd name="T57" fmla="*/ 200 h 701"/>
              <a:gd name="T58" fmla="*/ 534 w 910"/>
              <a:gd name="T59" fmla="*/ 0 h 701"/>
              <a:gd name="T60" fmla="*/ 334 w 910"/>
              <a:gd name="T61" fmla="*/ 42 h 701"/>
              <a:gd name="T62" fmla="*/ 339 w 910"/>
              <a:gd name="T63" fmla="*/ 220 h 701"/>
              <a:gd name="T64" fmla="*/ 361 w 910"/>
              <a:gd name="T65" fmla="*/ 265 h 701"/>
              <a:gd name="T66" fmla="*/ 318 w 910"/>
              <a:gd name="T67" fmla="*/ 233 h 701"/>
              <a:gd name="T68" fmla="*/ 192 w 910"/>
              <a:gd name="T69" fmla="*/ 434 h 701"/>
              <a:gd name="T70" fmla="*/ 485 w 910"/>
              <a:gd name="T71" fmla="*/ 434 h 701"/>
              <a:gd name="T72" fmla="*/ 485 w 910"/>
              <a:gd name="T73" fmla="*/ 267 h 701"/>
              <a:gd name="T74" fmla="*/ 425 w 910"/>
              <a:gd name="T75" fmla="*/ 434 h 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10" h="701">
                <a:moveTo>
                  <a:pt x="200" y="459"/>
                </a:moveTo>
                <a:lnTo>
                  <a:pt x="42" y="459"/>
                </a:lnTo>
                <a:cubicBezTo>
                  <a:pt x="19" y="459"/>
                  <a:pt x="0" y="478"/>
                  <a:pt x="0" y="501"/>
                </a:cubicBezTo>
                <a:lnTo>
                  <a:pt x="0" y="660"/>
                </a:lnTo>
                <a:cubicBezTo>
                  <a:pt x="0" y="683"/>
                  <a:pt x="19" y="701"/>
                  <a:pt x="42" y="701"/>
                </a:cubicBezTo>
                <a:lnTo>
                  <a:pt x="200" y="701"/>
                </a:lnTo>
                <a:cubicBezTo>
                  <a:pt x="223" y="701"/>
                  <a:pt x="242" y="683"/>
                  <a:pt x="242" y="660"/>
                </a:cubicBezTo>
                <a:lnTo>
                  <a:pt x="242" y="501"/>
                </a:lnTo>
                <a:cubicBezTo>
                  <a:pt x="242" y="478"/>
                  <a:pt x="223" y="459"/>
                  <a:pt x="200" y="459"/>
                </a:cubicBezTo>
                <a:close/>
                <a:moveTo>
                  <a:pt x="534" y="459"/>
                </a:moveTo>
                <a:lnTo>
                  <a:pt x="534" y="459"/>
                </a:lnTo>
                <a:lnTo>
                  <a:pt x="376" y="459"/>
                </a:lnTo>
                <a:cubicBezTo>
                  <a:pt x="353" y="459"/>
                  <a:pt x="334" y="478"/>
                  <a:pt x="334" y="501"/>
                </a:cubicBezTo>
                <a:lnTo>
                  <a:pt x="334" y="660"/>
                </a:lnTo>
                <a:cubicBezTo>
                  <a:pt x="334" y="683"/>
                  <a:pt x="353" y="701"/>
                  <a:pt x="376" y="701"/>
                </a:cubicBezTo>
                <a:lnTo>
                  <a:pt x="534" y="701"/>
                </a:lnTo>
                <a:cubicBezTo>
                  <a:pt x="557" y="701"/>
                  <a:pt x="576" y="683"/>
                  <a:pt x="576" y="660"/>
                </a:cubicBezTo>
                <a:lnTo>
                  <a:pt x="576" y="501"/>
                </a:lnTo>
                <a:cubicBezTo>
                  <a:pt x="576" y="478"/>
                  <a:pt x="557" y="459"/>
                  <a:pt x="534" y="459"/>
                </a:cubicBezTo>
                <a:close/>
                <a:moveTo>
                  <a:pt x="868" y="459"/>
                </a:moveTo>
                <a:lnTo>
                  <a:pt x="868" y="459"/>
                </a:lnTo>
                <a:lnTo>
                  <a:pt x="710" y="459"/>
                </a:lnTo>
                <a:cubicBezTo>
                  <a:pt x="687" y="459"/>
                  <a:pt x="668" y="478"/>
                  <a:pt x="668" y="501"/>
                </a:cubicBezTo>
                <a:lnTo>
                  <a:pt x="668" y="660"/>
                </a:lnTo>
                <a:cubicBezTo>
                  <a:pt x="668" y="683"/>
                  <a:pt x="687" y="701"/>
                  <a:pt x="710" y="701"/>
                </a:cubicBezTo>
                <a:lnTo>
                  <a:pt x="868" y="701"/>
                </a:lnTo>
                <a:cubicBezTo>
                  <a:pt x="891" y="701"/>
                  <a:pt x="910" y="683"/>
                  <a:pt x="910" y="660"/>
                </a:cubicBezTo>
                <a:lnTo>
                  <a:pt x="910" y="501"/>
                </a:lnTo>
                <a:cubicBezTo>
                  <a:pt x="910" y="478"/>
                  <a:pt x="891" y="459"/>
                  <a:pt x="868" y="459"/>
                </a:cubicBezTo>
                <a:close/>
                <a:moveTo>
                  <a:pt x="534" y="267"/>
                </a:moveTo>
                <a:lnTo>
                  <a:pt x="534" y="267"/>
                </a:lnTo>
                <a:lnTo>
                  <a:pt x="702" y="435"/>
                </a:lnTo>
                <a:cubicBezTo>
                  <a:pt x="704" y="435"/>
                  <a:pt x="707" y="434"/>
                  <a:pt x="710" y="434"/>
                </a:cubicBezTo>
                <a:lnTo>
                  <a:pt x="777" y="434"/>
                </a:lnTo>
                <a:lnTo>
                  <a:pt x="585" y="243"/>
                </a:lnTo>
                <a:cubicBezTo>
                  <a:pt x="573" y="258"/>
                  <a:pt x="555" y="267"/>
                  <a:pt x="534" y="267"/>
                </a:cubicBezTo>
                <a:close/>
                <a:moveTo>
                  <a:pt x="339" y="220"/>
                </a:moveTo>
                <a:lnTo>
                  <a:pt x="339" y="220"/>
                </a:lnTo>
                <a:cubicBezTo>
                  <a:pt x="340" y="222"/>
                  <a:pt x="341" y="224"/>
                  <a:pt x="342" y="225"/>
                </a:cubicBezTo>
                <a:cubicBezTo>
                  <a:pt x="343" y="225"/>
                  <a:pt x="343" y="226"/>
                  <a:pt x="343" y="226"/>
                </a:cubicBezTo>
                <a:cubicBezTo>
                  <a:pt x="345" y="229"/>
                  <a:pt x="348" y="231"/>
                  <a:pt x="350" y="233"/>
                </a:cubicBezTo>
                <a:cubicBezTo>
                  <a:pt x="351" y="234"/>
                  <a:pt x="351" y="234"/>
                  <a:pt x="352" y="234"/>
                </a:cubicBezTo>
                <a:cubicBezTo>
                  <a:pt x="353" y="235"/>
                  <a:pt x="354" y="236"/>
                  <a:pt x="355" y="236"/>
                </a:cubicBezTo>
                <a:cubicBezTo>
                  <a:pt x="356" y="237"/>
                  <a:pt x="357" y="238"/>
                  <a:pt x="358" y="238"/>
                </a:cubicBezTo>
                <a:cubicBezTo>
                  <a:pt x="359" y="239"/>
                  <a:pt x="360" y="239"/>
                  <a:pt x="361" y="239"/>
                </a:cubicBezTo>
                <a:cubicBezTo>
                  <a:pt x="363" y="240"/>
                  <a:pt x="364" y="240"/>
                  <a:pt x="366" y="241"/>
                </a:cubicBezTo>
                <a:cubicBezTo>
                  <a:pt x="366" y="241"/>
                  <a:pt x="367" y="241"/>
                  <a:pt x="368" y="241"/>
                </a:cubicBezTo>
                <a:cubicBezTo>
                  <a:pt x="371" y="242"/>
                  <a:pt x="373" y="242"/>
                  <a:pt x="376" y="242"/>
                </a:cubicBezTo>
                <a:lnTo>
                  <a:pt x="534" y="242"/>
                </a:lnTo>
                <a:cubicBezTo>
                  <a:pt x="538" y="242"/>
                  <a:pt x="541" y="242"/>
                  <a:pt x="544" y="241"/>
                </a:cubicBezTo>
                <a:cubicBezTo>
                  <a:pt x="544" y="241"/>
                  <a:pt x="545" y="241"/>
                  <a:pt x="546" y="240"/>
                </a:cubicBezTo>
                <a:cubicBezTo>
                  <a:pt x="548" y="240"/>
                  <a:pt x="550" y="239"/>
                  <a:pt x="552" y="238"/>
                </a:cubicBezTo>
                <a:cubicBezTo>
                  <a:pt x="553" y="237"/>
                  <a:pt x="554" y="237"/>
                  <a:pt x="554" y="237"/>
                </a:cubicBezTo>
                <a:cubicBezTo>
                  <a:pt x="557" y="236"/>
                  <a:pt x="559" y="234"/>
                  <a:pt x="561" y="233"/>
                </a:cubicBezTo>
                <a:cubicBezTo>
                  <a:pt x="561" y="232"/>
                  <a:pt x="561" y="232"/>
                  <a:pt x="562" y="232"/>
                </a:cubicBezTo>
                <a:cubicBezTo>
                  <a:pt x="564" y="230"/>
                  <a:pt x="566" y="228"/>
                  <a:pt x="568" y="225"/>
                </a:cubicBezTo>
                <a:lnTo>
                  <a:pt x="568" y="225"/>
                </a:lnTo>
                <a:cubicBezTo>
                  <a:pt x="573" y="218"/>
                  <a:pt x="576" y="210"/>
                  <a:pt x="576" y="200"/>
                </a:cubicBezTo>
                <a:lnTo>
                  <a:pt x="576" y="42"/>
                </a:lnTo>
                <a:cubicBezTo>
                  <a:pt x="576" y="19"/>
                  <a:pt x="557" y="0"/>
                  <a:pt x="534" y="0"/>
                </a:cubicBezTo>
                <a:lnTo>
                  <a:pt x="376" y="0"/>
                </a:lnTo>
                <a:cubicBezTo>
                  <a:pt x="353" y="0"/>
                  <a:pt x="334" y="19"/>
                  <a:pt x="334" y="42"/>
                </a:cubicBezTo>
                <a:lnTo>
                  <a:pt x="334" y="200"/>
                </a:lnTo>
                <a:cubicBezTo>
                  <a:pt x="334" y="207"/>
                  <a:pt x="336" y="214"/>
                  <a:pt x="339" y="220"/>
                </a:cubicBezTo>
                <a:cubicBezTo>
                  <a:pt x="339" y="220"/>
                  <a:pt x="339" y="220"/>
                  <a:pt x="339" y="220"/>
                </a:cubicBezTo>
                <a:close/>
                <a:moveTo>
                  <a:pt x="361" y="265"/>
                </a:moveTo>
                <a:lnTo>
                  <a:pt x="361" y="265"/>
                </a:lnTo>
                <a:cubicBezTo>
                  <a:pt x="342" y="261"/>
                  <a:pt x="327" y="249"/>
                  <a:pt x="318" y="233"/>
                </a:cubicBezTo>
                <a:lnTo>
                  <a:pt x="117" y="434"/>
                </a:lnTo>
                <a:lnTo>
                  <a:pt x="192" y="434"/>
                </a:lnTo>
                <a:lnTo>
                  <a:pt x="361" y="265"/>
                </a:lnTo>
                <a:close/>
                <a:moveTo>
                  <a:pt x="485" y="434"/>
                </a:moveTo>
                <a:lnTo>
                  <a:pt x="485" y="434"/>
                </a:lnTo>
                <a:lnTo>
                  <a:pt x="485" y="267"/>
                </a:lnTo>
                <a:lnTo>
                  <a:pt x="425" y="267"/>
                </a:lnTo>
                <a:lnTo>
                  <a:pt x="425" y="434"/>
                </a:lnTo>
                <a:lnTo>
                  <a:pt x="485" y="43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6" name="Freeform 49"/>
          <p:cNvSpPr>
            <a:spLocks noEditPoints="1"/>
          </p:cNvSpPr>
          <p:nvPr/>
        </p:nvSpPr>
        <p:spPr bwMode="auto">
          <a:xfrm>
            <a:off x="7963683" y="5667948"/>
            <a:ext cx="602325" cy="456363"/>
          </a:xfrm>
          <a:custGeom>
            <a:avLst/>
            <a:gdLst>
              <a:gd name="T0" fmla="*/ 228 w 844"/>
              <a:gd name="T1" fmla="*/ 536 h 639"/>
              <a:gd name="T2" fmla="*/ 383 w 844"/>
              <a:gd name="T3" fmla="*/ 639 h 639"/>
              <a:gd name="T4" fmla="*/ 508 w 844"/>
              <a:gd name="T5" fmla="*/ 172 h 639"/>
              <a:gd name="T6" fmla="*/ 843 w 844"/>
              <a:gd name="T7" fmla="*/ 119 h 639"/>
              <a:gd name="T8" fmla="*/ 508 w 844"/>
              <a:gd name="T9" fmla="*/ 66 h 639"/>
              <a:gd name="T10" fmla="*/ 50 w 844"/>
              <a:gd name="T11" fmla="*/ 132 h 639"/>
              <a:gd name="T12" fmla="*/ 336 w 844"/>
              <a:gd name="T13" fmla="*/ 133 h 639"/>
              <a:gd name="T14" fmla="*/ 336 w 844"/>
              <a:gd name="T15" fmla="*/ 26 h 639"/>
              <a:gd name="T16" fmla="*/ 50 w 844"/>
              <a:gd name="T17" fmla="*/ 132 h 639"/>
              <a:gd name="T18" fmla="*/ 53 w 844"/>
              <a:gd name="T19" fmla="*/ 237 h 639"/>
              <a:gd name="T20" fmla="*/ 252 w 844"/>
              <a:gd name="T21" fmla="*/ 260 h 639"/>
              <a:gd name="T22" fmla="*/ 336 w 844"/>
              <a:gd name="T23" fmla="*/ 237 h 639"/>
              <a:gd name="T24" fmla="*/ 369 w 844"/>
              <a:gd name="T25" fmla="*/ 150 h 639"/>
              <a:gd name="T26" fmla="*/ 20 w 844"/>
              <a:gd name="T27" fmla="*/ 151 h 639"/>
              <a:gd name="T28" fmla="*/ 574 w 844"/>
              <a:gd name="T29" fmla="*/ 339 h 639"/>
              <a:gd name="T30" fmla="*/ 567 w 844"/>
              <a:gd name="T31" fmla="*/ 327 h 639"/>
              <a:gd name="T32" fmla="*/ 355 w 844"/>
              <a:gd name="T33" fmla="*/ 271 h 639"/>
              <a:gd name="T34" fmla="*/ 198 w 844"/>
              <a:gd name="T35" fmla="*/ 329 h 639"/>
              <a:gd name="T36" fmla="*/ 190 w 844"/>
              <a:gd name="T37" fmla="*/ 343 h 639"/>
              <a:gd name="T38" fmla="*/ 190 w 844"/>
              <a:gd name="T39" fmla="*/ 358 h 639"/>
              <a:gd name="T40" fmla="*/ 195 w 844"/>
              <a:gd name="T41" fmla="*/ 368 h 639"/>
              <a:gd name="T42" fmla="*/ 259 w 844"/>
              <a:gd name="T43" fmla="*/ 411 h 639"/>
              <a:gd name="T44" fmla="*/ 291 w 844"/>
              <a:gd name="T45" fmla="*/ 420 h 639"/>
              <a:gd name="T46" fmla="*/ 326 w 844"/>
              <a:gd name="T47" fmla="*/ 426 h 639"/>
              <a:gd name="T48" fmla="*/ 383 w 844"/>
              <a:gd name="T49" fmla="*/ 430 h 639"/>
              <a:gd name="T50" fmla="*/ 568 w 844"/>
              <a:gd name="T51" fmla="*/ 373 h 639"/>
              <a:gd name="T52" fmla="*/ 573 w 844"/>
              <a:gd name="T53" fmla="*/ 365 h 639"/>
              <a:gd name="T54" fmla="*/ 576 w 844"/>
              <a:gd name="T55" fmla="*/ 356 h 639"/>
              <a:gd name="T56" fmla="*/ 574 w 844"/>
              <a:gd name="T57" fmla="*/ 339 h 639"/>
              <a:gd name="T58" fmla="*/ 53 w 844"/>
              <a:gd name="T59" fmla="*/ 341 h 639"/>
              <a:gd name="T60" fmla="*/ 160 w 844"/>
              <a:gd name="T61" fmla="*/ 338 h 639"/>
              <a:gd name="T62" fmla="*/ 166 w 844"/>
              <a:gd name="T63" fmla="*/ 320 h 639"/>
              <a:gd name="T64" fmla="*/ 20 w 844"/>
              <a:gd name="T65" fmla="*/ 255 h 639"/>
              <a:gd name="T66" fmla="*/ 650 w 844"/>
              <a:gd name="T67" fmla="*/ 230 h 639"/>
              <a:gd name="T68" fmla="*/ 466 w 844"/>
              <a:gd name="T69" fmla="*/ 247 h 639"/>
              <a:gd name="T70" fmla="*/ 791 w 844"/>
              <a:gd name="T71" fmla="*/ 276 h 639"/>
              <a:gd name="T72" fmla="*/ 824 w 844"/>
              <a:gd name="T73" fmla="*/ 190 h 639"/>
              <a:gd name="T74" fmla="*/ 650 w 844"/>
              <a:gd name="T75" fmla="*/ 334 h 639"/>
              <a:gd name="T76" fmla="*/ 607 w 844"/>
              <a:gd name="T77" fmla="*/ 354 h 639"/>
              <a:gd name="T78" fmla="*/ 650 w 844"/>
              <a:gd name="T79" fmla="*/ 407 h 639"/>
              <a:gd name="T80" fmla="*/ 843 w 844"/>
              <a:gd name="T81" fmla="*/ 327 h 639"/>
              <a:gd name="T82" fmla="*/ 40 w 844"/>
              <a:gd name="T83" fmla="*/ 370 h 639"/>
              <a:gd name="T84" fmla="*/ 161 w 844"/>
              <a:gd name="T85" fmla="*/ 471 h 639"/>
              <a:gd name="T86" fmla="*/ 575 w 844"/>
              <a:gd name="T87" fmla="*/ 445 h 639"/>
              <a:gd name="T88" fmla="*/ 569 w 844"/>
              <a:gd name="T89" fmla="*/ 435 h 639"/>
              <a:gd name="T90" fmla="*/ 537 w 844"/>
              <a:gd name="T91" fmla="*/ 432 h 639"/>
              <a:gd name="T92" fmla="*/ 501 w 844"/>
              <a:gd name="T93" fmla="*/ 445 h 639"/>
              <a:gd name="T94" fmla="*/ 383 w 844"/>
              <a:gd name="T95" fmla="*/ 461 h 639"/>
              <a:gd name="T96" fmla="*/ 266 w 844"/>
              <a:gd name="T97" fmla="*/ 446 h 639"/>
              <a:gd name="T98" fmla="*/ 209 w 844"/>
              <a:gd name="T99" fmla="*/ 421 h 639"/>
              <a:gd name="T100" fmla="*/ 191 w 844"/>
              <a:gd name="T101" fmla="*/ 465 h 639"/>
              <a:gd name="T102" fmla="*/ 572 w 844"/>
              <a:gd name="T103" fmla="*/ 471 h 639"/>
              <a:gd name="T104" fmla="*/ 576 w 844"/>
              <a:gd name="T105" fmla="*/ 460 h 639"/>
              <a:gd name="T106" fmla="*/ 824 w 844"/>
              <a:gd name="T107" fmla="*/ 399 h 639"/>
              <a:gd name="T108" fmla="*/ 605 w 844"/>
              <a:gd name="T109" fmla="*/ 436 h 639"/>
              <a:gd name="T110" fmla="*/ 791 w 844"/>
              <a:gd name="T111" fmla="*/ 485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44" h="639">
                <a:moveTo>
                  <a:pt x="557" y="526"/>
                </a:moveTo>
                <a:cubicBezTo>
                  <a:pt x="551" y="530"/>
                  <a:pt x="545" y="533"/>
                  <a:pt x="537" y="536"/>
                </a:cubicBezTo>
                <a:cubicBezTo>
                  <a:pt x="497" y="555"/>
                  <a:pt x="443" y="566"/>
                  <a:pt x="383" y="566"/>
                </a:cubicBezTo>
                <a:cubicBezTo>
                  <a:pt x="323" y="566"/>
                  <a:pt x="269" y="555"/>
                  <a:pt x="228" y="536"/>
                </a:cubicBezTo>
                <a:cubicBezTo>
                  <a:pt x="221" y="533"/>
                  <a:pt x="215" y="530"/>
                  <a:pt x="209" y="526"/>
                </a:cubicBezTo>
                <a:cubicBezTo>
                  <a:pt x="195" y="537"/>
                  <a:pt x="189" y="549"/>
                  <a:pt x="189" y="559"/>
                </a:cubicBezTo>
                <a:cubicBezTo>
                  <a:pt x="189" y="575"/>
                  <a:pt x="206" y="596"/>
                  <a:pt x="241" y="612"/>
                </a:cubicBezTo>
                <a:cubicBezTo>
                  <a:pt x="277" y="628"/>
                  <a:pt x="327" y="639"/>
                  <a:pt x="383" y="639"/>
                </a:cubicBezTo>
                <a:cubicBezTo>
                  <a:pt x="439" y="639"/>
                  <a:pt x="489" y="628"/>
                  <a:pt x="524" y="612"/>
                </a:cubicBezTo>
                <a:cubicBezTo>
                  <a:pt x="560" y="596"/>
                  <a:pt x="577" y="575"/>
                  <a:pt x="577" y="559"/>
                </a:cubicBezTo>
                <a:cubicBezTo>
                  <a:pt x="577" y="549"/>
                  <a:pt x="571" y="537"/>
                  <a:pt x="557" y="526"/>
                </a:cubicBezTo>
                <a:close/>
                <a:moveTo>
                  <a:pt x="508" y="172"/>
                </a:moveTo>
                <a:lnTo>
                  <a:pt x="508" y="172"/>
                </a:lnTo>
                <a:cubicBezTo>
                  <a:pt x="543" y="188"/>
                  <a:pt x="594" y="199"/>
                  <a:pt x="650" y="199"/>
                </a:cubicBezTo>
                <a:cubicBezTo>
                  <a:pt x="706" y="199"/>
                  <a:pt x="756" y="188"/>
                  <a:pt x="791" y="172"/>
                </a:cubicBezTo>
                <a:cubicBezTo>
                  <a:pt x="827" y="156"/>
                  <a:pt x="844" y="135"/>
                  <a:pt x="843" y="119"/>
                </a:cubicBezTo>
                <a:cubicBezTo>
                  <a:pt x="844" y="103"/>
                  <a:pt x="827" y="82"/>
                  <a:pt x="791" y="66"/>
                </a:cubicBezTo>
                <a:cubicBezTo>
                  <a:pt x="756" y="50"/>
                  <a:pt x="706" y="39"/>
                  <a:pt x="650" y="39"/>
                </a:cubicBezTo>
                <a:lnTo>
                  <a:pt x="649" y="39"/>
                </a:lnTo>
                <a:cubicBezTo>
                  <a:pt x="594" y="39"/>
                  <a:pt x="543" y="50"/>
                  <a:pt x="508" y="66"/>
                </a:cubicBezTo>
                <a:cubicBezTo>
                  <a:pt x="472" y="82"/>
                  <a:pt x="455" y="103"/>
                  <a:pt x="456" y="119"/>
                </a:cubicBezTo>
                <a:cubicBezTo>
                  <a:pt x="455" y="135"/>
                  <a:pt x="472" y="156"/>
                  <a:pt x="508" y="172"/>
                </a:cubicBezTo>
                <a:close/>
                <a:moveTo>
                  <a:pt x="50" y="132"/>
                </a:moveTo>
                <a:lnTo>
                  <a:pt x="50" y="132"/>
                </a:lnTo>
                <a:cubicBezTo>
                  <a:pt x="50" y="132"/>
                  <a:pt x="50" y="132"/>
                  <a:pt x="50" y="132"/>
                </a:cubicBezTo>
                <a:cubicBezTo>
                  <a:pt x="51" y="132"/>
                  <a:pt x="52" y="132"/>
                  <a:pt x="53" y="133"/>
                </a:cubicBezTo>
                <a:cubicBezTo>
                  <a:pt x="88" y="149"/>
                  <a:pt x="138" y="159"/>
                  <a:pt x="194" y="159"/>
                </a:cubicBezTo>
                <a:cubicBezTo>
                  <a:pt x="250" y="159"/>
                  <a:pt x="301" y="149"/>
                  <a:pt x="336" y="133"/>
                </a:cubicBezTo>
                <a:cubicBezTo>
                  <a:pt x="337" y="132"/>
                  <a:pt x="337" y="132"/>
                  <a:pt x="338" y="132"/>
                </a:cubicBezTo>
                <a:cubicBezTo>
                  <a:pt x="338" y="132"/>
                  <a:pt x="338" y="132"/>
                  <a:pt x="338" y="132"/>
                </a:cubicBezTo>
                <a:cubicBezTo>
                  <a:pt x="372" y="116"/>
                  <a:pt x="389" y="95"/>
                  <a:pt x="388" y="79"/>
                </a:cubicBezTo>
                <a:cubicBezTo>
                  <a:pt x="389" y="63"/>
                  <a:pt x="372" y="42"/>
                  <a:pt x="336" y="26"/>
                </a:cubicBezTo>
                <a:cubicBezTo>
                  <a:pt x="301" y="10"/>
                  <a:pt x="250" y="0"/>
                  <a:pt x="194" y="0"/>
                </a:cubicBezTo>
                <a:cubicBezTo>
                  <a:pt x="138" y="0"/>
                  <a:pt x="88" y="10"/>
                  <a:pt x="53" y="26"/>
                </a:cubicBezTo>
                <a:cubicBezTo>
                  <a:pt x="17" y="42"/>
                  <a:pt x="0" y="63"/>
                  <a:pt x="0" y="79"/>
                </a:cubicBezTo>
                <a:cubicBezTo>
                  <a:pt x="0" y="95"/>
                  <a:pt x="16" y="116"/>
                  <a:pt x="50" y="132"/>
                </a:cubicBezTo>
                <a:close/>
                <a:moveTo>
                  <a:pt x="50" y="236"/>
                </a:moveTo>
                <a:lnTo>
                  <a:pt x="50" y="236"/>
                </a:lnTo>
                <a:cubicBezTo>
                  <a:pt x="50" y="236"/>
                  <a:pt x="50" y="236"/>
                  <a:pt x="50" y="236"/>
                </a:cubicBezTo>
                <a:cubicBezTo>
                  <a:pt x="51" y="236"/>
                  <a:pt x="52" y="237"/>
                  <a:pt x="53" y="237"/>
                </a:cubicBezTo>
                <a:cubicBezTo>
                  <a:pt x="88" y="253"/>
                  <a:pt x="138" y="263"/>
                  <a:pt x="194" y="263"/>
                </a:cubicBezTo>
                <a:cubicBezTo>
                  <a:pt x="203" y="263"/>
                  <a:pt x="212" y="263"/>
                  <a:pt x="221" y="263"/>
                </a:cubicBezTo>
                <a:cubicBezTo>
                  <a:pt x="223" y="262"/>
                  <a:pt x="225" y="262"/>
                  <a:pt x="226" y="262"/>
                </a:cubicBezTo>
                <a:cubicBezTo>
                  <a:pt x="235" y="262"/>
                  <a:pt x="244" y="261"/>
                  <a:pt x="252" y="260"/>
                </a:cubicBezTo>
                <a:cubicBezTo>
                  <a:pt x="277" y="256"/>
                  <a:pt x="299" y="251"/>
                  <a:pt x="318" y="244"/>
                </a:cubicBezTo>
                <a:cubicBezTo>
                  <a:pt x="318" y="244"/>
                  <a:pt x="319" y="244"/>
                  <a:pt x="319" y="244"/>
                </a:cubicBezTo>
                <a:cubicBezTo>
                  <a:pt x="319" y="244"/>
                  <a:pt x="319" y="244"/>
                  <a:pt x="319" y="244"/>
                </a:cubicBezTo>
                <a:cubicBezTo>
                  <a:pt x="325" y="241"/>
                  <a:pt x="331" y="239"/>
                  <a:pt x="336" y="237"/>
                </a:cubicBezTo>
                <a:cubicBezTo>
                  <a:pt x="337" y="237"/>
                  <a:pt x="337" y="236"/>
                  <a:pt x="338" y="236"/>
                </a:cubicBezTo>
                <a:cubicBezTo>
                  <a:pt x="338" y="236"/>
                  <a:pt x="338" y="236"/>
                  <a:pt x="338" y="236"/>
                </a:cubicBezTo>
                <a:cubicBezTo>
                  <a:pt x="372" y="220"/>
                  <a:pt x="389" y="199"/>
                  <a:pt x="388" y="184"/>
                </a:cubicBezTo>
                <a:cubicBezTo>
                  <a:pt x="388" y="174"/>
                  <a:pt x="382" y="162"/>
                  <a:pt x="369" y="150"/>
                </a:cubicBezTo>
                <a:cubicBezTo>
                  <a:pt x="362" y="154"/>
                  <a:pt x="356" y="158"/>
                  <a:pt x="349" y="161"/>
                </a:cubicBezTo>
                <a:cubicBezTo>
                  <a:pt x="308" y="179"/>
                  <a:pt x="254" y="190"/>
                  <a:pt x="194" y="190"/>
                </a:cubicBezTo>
                <a:cubicBezTo>
                  <a:pt x="134" y="190"/>
                  <a:pt x="80" y="179"/>
                  <a:pt x="40" y="161"/>
                </a:cubicBezTo>
                <a:cubicBezTo>
                  <a:pt x="33" y="158"/>
                  <a:pt x="26" y="154"/>
                  <a:pt x="20" y="151"/>
                </a:cubicBezTo>
                <a:cubicBezTo>
                  <a:pt x="6" y="162"/>
                  <a:pt x="0" y="174"/>
                  <a:pt x="0" y="184"/>
                </a:cubicBezTo>
                <a:cubicBezTo>
                  <a:pt x="0" y="199"/>
                  <a:pt x="16" y="220"/>
                  <a:pt x="50" y="236"/>
                </a:cubicBezTo>
                <a:close/>
                <a:moveTo>
                  <a:pt x="574" y="339"/>
                </a:moveTo>
                <a:lnTo>
                  <a:pt x="574" y="339"/>
                </a:lnTo>
                <a:cubicBezTo>
                  <a:pt x="574" y="339"/>
                  <a:pt x="574" y="339"/>
                  <a:pt x="574" y="339"/>
                </a:cubicBezTo>
                <a:cubicBezTo>
                  <a:pt x="574" y="337"/>
                  <a:pt x="572" y="335"/>
                  <a:pt x="571" y="333"/>
                </a:cubicBezTo>
                <a:cubicBezTo>
                  <a:pt x="571" y="333"/>
                  <a:pt x="571" y="333"/>
                  <a:pt x="571" y="333"/>
                </a:cubicBezTo>
                <a:cubicBezTo>
                  <a:pt x="570" y="331"/>
                  <a:pt x="568" y="329"/>
                  <a:pt x="567" y="327"/>
                </a:cubicBezTo>
                <a:cubicBezTo>
                  <a:pt x="567" y="327"/>
                  <a:pt x="567" y="327"/>
                  <a:pt x="567" y="327"/>
                </a:cubicBezTo>
                <a:cubicBezTo>
                  <a:pt x="558" y="316"/>
                  <a:pt x="544" y="306"/>
                  <a:pt x="524" y="297"/>
                </a:cubicBezTo>
                <a:cubicBezTo>
                  <a:pt x="489" y="281"/>
                  <a:pt x="439" y="270"/>
                  <a:pt x="383" y="271"/>
                </a:cubicBezTo>
                <a:cubicBezTo>
                  <a:pt x="374" y="271"/>
                  <a:pt x="364" y="271"/>
                  <a:pt x="355" y="271"/>
                </a:cubicBezTo>
                <a:cubicBezTo>
                  <a:pt x="354" y="272"/>
                  <a:pt x="352" y="272"/>
                  <a:pt x="351" y="272"/>
                </a:cubicBezTo>
                <a:cubicBezTo>
                  <a:pt x="308" y="275"/>
                  <a:pt x="270" y="284"/>
                  <a:pt x="241" y="297"/>
                </a:cubicBezTo>
                <a:cubicBezTo>
                  <a:pt x="222" y="306"/>
                  <a:pt x="208" y="316"/>
                  <a:pt x="200" y="326"/>
                </a:cubicBezTo>
                <a:cubicBezTo>
                  <a:pt x="199" y="327"/>
                  <a:pt x="198" y="328"/>
                  <a:pt x="198" y="329"/>
                </a:cubicBezTo>
                <a:cubicBezTo>
                  <a:pt x="197" y="330"/>
                  <a:pt x="196" y="331"/>
                  <a:pt x="195" y="332"/>
                </a:cubicBezTo>
                <a:cubicBezTo>
                  <a:pt x="194" y="334"/>
                  <a:pt x="193" y="335"/>
                  <a:pt x="192" y="337"/>
                </a:cubicBezTo>
                <a:cubicBezTo>
                  <a:pt x="192" y="338"/>
                  <a:pt x="192" y="338"/>
                  <a:pt x="192" y="339"/>
                </a:cubicBezTo>
                <a:cubicBezTo>
                  <a:pt x="191" y="340"/>
                  <a:pt x="191" y="342"/>
                  <a:pt x="190" y="343"/>
                </a:cubicBezTo>
                <a:cubicBezTo>
                  <a:pt x="190" y="344"/>
                  <a:pt x="190" y="344"/>
                  <a:pt x="190" y="345"/>
                </a:cubicBezTo>
                <a:cubicBezTo>
                  <a:pt x="189" y="347"/>
                  <a:pt x="189" y="349"/>
                  <a:pt x="189" y="350"/>
                </a:cubicBezTo>
                <a:cubicBezTo>
                  <a:pt x="189" y="352"/>
                  <a:pt x="189" y="354"/>
                  <a:pt x="190" y="356"/>
                </a:cubicBezTo>
                <a:cubicBezTo>
                  <a:pt x="190" y="356"/>
                  <a:pt x="190" y="357"/>
                  <a:pt x="190" y="358"/>
                </a:cubicBezTo>
                <a:cubicBezTo>
                  <a:pt x="191" y="359"/>
                  <a:pt x="191" y="360"/>
                  <a:pt x="191" y="361"/>
                </a:cubicBezTo>
                <a:cubicBezTo>
                  <a:pt x="192" y="363"/>
                  <a:pt x="193" y="365"/>
                  <a:pt x="194" y="367"/>
                </a:cubicBezTo>
                <a:cubicBezTo>
                  <a:pt x="194" y="367"/>
                  <a:pt x="195" y="368"/>
                  <a:pt x="195" y="368"/>
                </a:cubicBezTo>
                <a:cubicBezTo>
                  <a:pt x="195" y="368"/>
                  <a:pt x="195" y="368"/>
                  <a:pt x="195" y="368"/>
                </a:cubicBezTo>
                <a:cubicBezTo>
                  <a:pt x="202" y="380"/>
                  <a:pt x="217" y="392"/>
                  <a:pt x="239" y="403"/>
                </a:cubicBezTo>
                <a:cubicBezTo>
                  <a:pt x="240" y="403"/>
                  <a:pt x="241" y="403"/>
                  <a:pt x="241" y="404"/>
                </a:cubicBezTo>
                <a:cubicBezTo>
                  <a:pt x="246" y="406"/>
                  <a:pt x="250" y="407"/>
                  <a:pt x="255" y="409"/>
                </a:cubicBezTo>
                <a:cubicBezTo>
                  <a:pt x="256" y="410"/>
                  <a:pt x="258" y="410"/>
                  <a:pt x="259" y="411"/>
                </a:cubicBezTo>
                <a:cubicBezTo>
                  <a:pt x="262" y="412"/>
                  <a:pt x="265" y="413"/>
                  <a:pt x="269" y="414"/>
                </a:cubicBezTo>
                <a:cubicBezTo>
                  <a:pt x="271" y="415"/>
                  <a:pt x="273" y="415"/>
                  <a:pt x="275" y="416"/>
                </a:cubicBezTo>
                <a:cubicBezTo>
                  <a:pt x="278" y="417"/>
                  <a:pt x="281" y="418"/>
                  <a:pt x="284" y="418"/>
                </a:cubicBezTo>
                <a:cubicBezTo>
                  <a:pt x="286" y="419"/>
                  <a:pt x="289" y="420"/>
                  <a:pt x="291" y="420"/>
                </a:cubicBezTo>
                <a:cubicBezTo>
                  <a:pt x="294" y="421"/>
                  <a:pt x="297" y="421"/>
                  <a:pt x="300" y="422"/>
                </a:cubicBezTo>
                <a:cubicBezTo>
                  <a:pt x="303" y="423"/>
                  <a:pt x="306" y="423"/>
                  <a:pt x="308" y="424"/>
                </a:cubicBezTo>
                <a:cubicBezTo>
                  <a:pt x="311" y="424"/>
                  <a:pt x="314" y="425"/>
                  <a:pt x="317" y="425"/>
                </a:cubicBezTo>
                <a:cubicBezTo>
                  <a:pt x="320" y="426"/>
                  <a:pt x="323" y="426"/>
                  <a:pt x="326" y="426"/>
                </a:cubicBezTo>
                <a:cubicBezTo>
                  <a:pt x="329" y="427"/>
                  <a:pt x="331" y="427"/>
                  <a:pt x="334" y="427"/>
                </a:cubicBezTo>
                <a:cubicBezTo>
                  <a:pt x="338" y="428"/>
                  <a:pt x="341" y="428"/>
                  <a:pt x="345" y="429"/>
                </a:cubicBezTo>
                <a:cubicBezTo>
                  <a:pt x="346" y="429"/>
                  <a:pt x="348" y="429"/>
                  <a:pt x="350" y="429"/>
                </a:cubicBezTo>
                <a:cubicBezTo>
                  <a:pt x="361" y="430"/>
                  <a:pt x="372" y="430"/>
                  <a:pt x="383" y="430"/>
                </a:cubicBezTo>
                <a:cubicBezTo>
                  <a:pt x="439" y="430"/>
                  <a:pt x="489" y="420"/>
                  <a:pt x="524" y="404"/>
                </a:cubicBezTo>
                <a:cubicBezTo>
                  <a:pt x="538" y="398"/>
                  <a:pt x="549" y="391"/>
                  <a:pt x="557" y="384"/>
                </a:cubicBezTo>
                <a:cubicBezTo>
                  <a:pt x="560" y="382"/>
                  <a:pt x="562" y="379"/>
                  <a:pt x="564" y="377"/>
                </a:cubicBezTo>
                <a:cubicBezTo>
                  <a:pt x="565" y="376"/>
                  <a:pt x="567" y="374"/>
                  <a:pt x="568" y="373"/>
                </a:cubicBezTo>
                <a:cubicBezTo>
                  <a:pt x="568" y="372"/>
                  <a:pt x="569" y="371"/>
                  <a:pt x="569" y="371"/>
                </a:cubicBezTo>
                <a:cubicBezTo>
                  <a:pt x="570" y="370"/>
                  <a:pt x="571" y="368"/>
                  <a:pt x="572" y="367"/>
                </a:cubicBezTo>
                <a:cubicBezTo>
                  <a:pt x="572" y="367"/>
                  <a:pt x="572" y="366"/>
                  <a:pt x="573" y="365"/>
                </a:cubicBezTo>
                <a:cubicBezTo>
                  <a:pt x="573" y="365"/>
                  <a:pt x="573" y="365"/>
                  <a:pt x="573" y="365"/>
                </a:cubicBezTo>
                <a:cubicBezTo>
                  <a:pt x="573" y="365"/>
                  <a:pt x="573" y="365"/>
                  <a:pt x="573" y="365"/>
                </a:cubicBezTo>
                <a:cubicBezTo>
                  <a:pt x="574" y="364"/>
                  <a:pt x="574" y="363"/>
                  <a:pt x="574" y="362"/>
                </a:cubicBezTo>
                <a:cubicBezTo>
                  <a:pt x="575" y="361"/>
                  <a:pt x="575" y="360"/>
                  <a:pt x="575" y="359"/>
                </a:cubicBezTo>
                <a:cubicBezTo>
                  <a:pt x="576" y="358"/>
                  <a:pt x="576" y="357"/>
                  <a:pt x="576" y="356"/>
                </a:cubicBezTo>
                <a:cubicBezTo>
                  <a:pt x="577" y="354"/>
                  <a:pt x="577" y="352"/>
                  <a:pt x="577" y="350"/>
                </a:cubicBezTo>
                <a:lnTo>
                  <a:pt x="577" y="350"/>
                </a:lnTo>
                <a:cubicBezTo>
                  <a:pt x="577" y="349"/>
                  <a:pt x="577" y="347"/>
                  <a:pt x="576" y="345"/>
                </a:cubicBezTo>
                <a:cubicBezTo>
                  <a:pt x="576" y="343"/>
                  <a:pt x="575" y="341"/>
                  <a:pt x="574" y="339"/>
                </a:cubicBezTo>
                <a:close/>
                <a:moveTo>
                  <a:pt x="20" y="255"/>
                </a:moveTo>
                <a:lnTo>
                  <a:pt x="20" y="255"/>
                </a:lnTo>
                <a:cubicBezTo>
                  <a:pt x="6" y="266"/>
                  <a:pt x="0" y="278"/>
                  <a:pt x="0" y="288"/>
                </a:cubicBezTo>
                <a:cubicBezTo>
                  <a:pt x="0" y="304"/>
                  <a:pt x="17" y="325"/>
                  <a:pt x="53" y="341"/>
                </a:cubicBezTo>
                <a:cubicBezTo>
                  <a:pt x="81" y="354"/>
                  <a:pt x="118" y="363"/>
                  <a:pt x="161" y="366"/>
                </a:cubicBezTo>
                <a:cubicBezTo>
                  <a:pt x="159" y="361"/>
                  <a:pt x="158" y="356"/>
                  <a:pt x="158" y="350"/>
                </a:cubicBezTo>
                <a:cubicBezTo>
                  <a:pt x="158" y="347"/>
                  <a:pt x="158" y="344"/>
                  <a:pt x="159" y="341"/>
                </a:cubicBezTo>
                <a:cubicBezTo>
                  <a:pt x="159" y="340"/>
                  <a:pt x="159" y="339"/>
                  <a:pt x="160" y="338"/>
                </a:cubicBezTo>
                <a:cubicBezTo>
                  <a:pt x="160" y="336"/>
                  <a:pt x="160" y="334"/>
                  <a:pt x="161" y="332"/>
                </a:cubicBezTo>
                <a:cubicBezTo>
                  <a:pt x="161" y="331"/>
                  <a:pt x="162" y="330"/>
                  <a:pt x="162" y="329"/>
                </a:cubicBezTo>
                <a:cubicBezTo>
                  <a:pt x="163" y="327"/>
                  <a:pt x="164" y="326"/>
                  <a:pt x="164" y="324"/>
                </a:cubicBezTo>
                <a:cubicBezTo>
                  <a:pt x="165" y="323"/>
                  <a:pt x="165" y="322"/>
                  <a:pt x="166" y="320"/>
                </a:cubicBezTo>
                <a:cubicBezTo>
                  <a:pt x="167" y="319"/>
                  <a:pt x="167" y="318"/>
                  <a:pt x="168" y="317"/>
                </a:cubicBezTo>
                <a:cubicBezTo>
                  <a:pt x="173" y="309"/>
                  <a:pt x="179" y="301"/>
                  <a:pt x="187" y="294"/>
                </a:cubicBezTo>
                <a:cubicBezTo>
                  <a:pt x="130" y="294"/>
                  <a:pt x="79" y="283"/>
                  <a:pt x="40" y="265"/>
                </a:cubicBezTo>
                <a:cubicBezTo>
                  <a:pt x="33" y="262"/>
                  <a:pt x="26" y="259"/>
                  <a:pt x="20" y="255"/>
                </a:cubicBezTo>
                <a:close/>
                <a:moveTo>
                  <a:pt x="824" y="190"/>
                </a:moveTo>
                <a:lnTo>
                  <a:pt x="824" y="190"/>
                </a:lnTo>
                <a:cubicBezTo>
                  <a:pt x="818" y="194"/>
                  <a:pt x="811" y="197"/>
                  <a:pt x="804" y="201"/>
                </a:cubicBezTo>
                <a:cubicBezTo>
                  <a:pt x="764" y="219"/>
                  <a:pt x="709" y="230"/>
                  <a:pt x="650" y="230"/>
                </a:cubicBezTo>
                <a:cubicBezTo>
                  <a:pt x="590" y="230"/>
                  <a:pt x="536" y="219"/>
                  <a:pt x="495" y="201"/>
                </a:cubicBezTo>
                <a:cubicBezTo>
                  <a:pt x="488" y="197"/>
                  <a:pt x="482" y="194"/>
                  <a:pt x="475" y="190"/>
                </a:cubicBezTo>
                <a:cubicBezTo>
                  <a:pt x="462" y="201"/>
                  <a:pt x="456" y="213"/>
                  <a:pt x="456" y="223"/>
                </a:cubicBezTo>
                <a:cubicBezTo>
                  <a:pt x="456" y="230"/>
                  <a:pt x="459" y="239"/>
                  <a:pt x="466" y="247"/>
                </a:cubicBezTo>
                <a:cubicBezTo>
                  <a:pt x="493" y="252"/>
                  <a:pt x="517" y="259"/>
                  <a:pt x="537" y="269"/>
                </a:cubicBezTo>
                <a:cubicBezTo>
                  <a:pt x="555" y="277"/>
                  <a:pt x="570" y="286"/>
                  <a:pt x="582" y="298"/>
                </a:cubicBezTo>
                <a:cubicBezTo>
                  <a:pt x="603" y="301"/>
                  <a:pt x="626" y="303"/>
                  <a:pt x="650" y="303"/>
                </a:cubicBezTo>
                <a:cubicBezTo>
                  <a:pt x="706" y="303"/>
                  <a:pt x="756" y="293"/>
                  <a:pt x="791" y="276"/>
                </a:cubicBezTo>
                <a:cubicBezTo>
                  <a:pt x="792" y="276"/>
                  <a:pt x="793" y="276"/>
                  <a:pt x="794" y="275"/>
                </a:cubicBezTo>
                <a:lnTo>
                  <a:pt x="794" y="275"/>
                </a:lnTo>
                <a:cubicBezTo>
                  <a:pt x="828" y="259"/>
                  <a:pt x="844" y="239"/>
                  <a:pt x="843" y="223"/>
                </a:cubicBezTo>
                <a:cubicBezTo>
                  <a:pt x="844" y="213"/>
                  <a:pt x="838" y="201"/>
                  <a:pt x="824" y="190"/>
                </a:cubicBezTo>
                <a:close/>
                <a:moveTo>
                  <a:pt x="824" y="294"/>
                </a:moveTo>
                <a:lnTo>
                  <a:pt x="824" y="294"/>
                </a:lnTo>
                <a:cubicBezTo>
                  <a:pt x="818" y="298"/>
                  <a:pt x="811" y="302"/>
                  <a:pt x="804" y="305"/>
                </a:cubicBezTo>
                <a:cubicBezTo>
                  <a:pt x="764" y="323"/>
                  <a:pt x="709" y="334"/>
                  <a:pt x="650" y="334"/>
                </a:cubicBezTo>
                <a:cubicBezTo>
                  <a:pt x="634" y="334"/>
                  <a:pt x="619" y="333"/>
                  <a:pt x="605" y="332"/>
                </a:cubicBezTo>
                <a:cubicBezTo>
                  <a:pt x="606" y="338"/>
                  <a:pt x="608" y="344"/>
                  <a:pt x="608" y="350"/>
                </a:cubicBezTo>
                <a:cubicBezTo>
                  <a:pt x="608" y="352"/>
                  <a:pt x="608" y="353"/>
                  <a:pt x="608" y="354"/>
                </a:cubicBezTo>
                <a:cubicBezTo>
                  <a:pt x="608" y="354"/>
                  <a:pt x="607" y="354"/>
                  <a:pt x="607" y="354"/>
                </a:cubicBezTo>
                <a:cubicBezTo>
                  <a:pt x="606" y="373"/>
                  <a:pt x="597" y="389"/>
                  <a:pt x="583" y="402"/>
                </a:cubicBezTo>
                <a:cubicBezTo>
                  <a:pt x="583" y="402"/>
                  <a:pt x="583" y="402"/>
                  <a:pt x="583" y="402"/>
                </a:cubicBezTo>
                <a:cubicBezTo>
                  <a:pt x="583" y="402"/>
                  <a:pt x="583" y="402"/>
                  <a:pt x="583" y="402"/>
                </a:cubicBezTo>
                <a:cubicBezTo>
                  <a:pt x="604" y="405"/>
                  <a:pt x="626" y="407"/>
                  <a:pt x="650" y="407"/>
                </a:cubicBezTo>
                <a:cubicBezTo>
                  <a:pt x="706" y="407"/>
                  <a:pt x="756" y="397"/>
                  <a:pt x="791" y="381"/>
                </a:cubicBezTo>
                <a:cubicBezTo>
                  <a:pt x="792" y="380"/>
                  <a:pt x="793" y="380"/>
                  <a:pt x="794" y="380"/>
                </a:cubicBezTo>
                <a:lnTo>
                  <a:pt x="794" y="380"/>
                </a:lnTo>
                <a:cubicBezTo>
                  <a:pt x="828" y="364"/>
                  <a:pt x="844" y="343"/>
                  <a:pt x="843" y="327"/>
                </a:cubicBezTo>
                <a:cubicBezTo>
                  <a:pt x="844" y="317"/>
                  <a:pt x="838" y="306"/>
                  <a:pt x="824" y="294"/>
                </a:cubicBezTo>
                <a:close/>
                <a:moveTo>
                  <a:pt x="179" y="399"/>
                </a:moveTo>
                <a:lnTo>
                  <a:pt x="179" y="399"/>
                </a:lnTo>
                <a:cubicBezTo>
                  <a:pt x="125" y="397"/>
                  <a:pt x="77" y="386"/>
                  <a:pt x="40" y="370"/>
                </a:cubicBezTo>
                <a:cubicBezTo>
                  <a:pt x="33" y="366"/>
                  <a:pt x="26" y="363"/>
                  <a:pt x="20" y="359"/>
                </a:cubicBezTo>
                <a:cubicBezTo>
                  <a:pt x="6" y="370"/>
                  <a:pt x="0" y="382"/>
                  <a:pt x="0" y="392"/>
                </a:cubicBezTo>
                <a:cubicBezTo>
                  <a:pt x="0" y="408"/>
                  <a:pt x="17" y="429"/>
                  <a:pt x="53" y="445"/>
                </a:cubicBezTo>
                <a:cubicBezTo>
                  <a:pt x="81" y="458"/>
                  <a:pt x="118" y="467"/>
                  <a:pt x="161" y="471"/>
                </a:cubicBezTo>
                <a:cubicBezTo>
                  <a:pt x="159" y="466"/>
                  <a:pt x="158" y="460"/>
                  <a:pt x="158" y="455"/>
                </a:cubicBezTo>
                <a:cubicBezTo>
                  <a:pt x="158" y="434"/>
                  <a:pt x="168" y="417"/>
                  <a:pt x="183" y="403"/>
                </a:cubicBezTo>
                <a:cubicBezTo>
                  <a:pt x="182" y="401"/>
                  <a:pt x="180" y="400"/>
                  <a:pt x="179" y="399"/>
                </a:cubicBezTo>
                <a:close/>
                <a:moveTo>
                  <a:pt x="575" y="445"/>
                </a:moveTo>
                <a:lnTo>
                  <a:pt x="575" y="445"/>
                </a:lnTo>
                <a:cubicBezTo>
                  <a:pt x="574" y="444"/>
                  <a:pt x="574" y="443"/>
                  <a:pt x="573" y="441"/>
                </a:cubicBezTo>
                <a:cubicBezTo>
                  <a:pt x="573" y="440"/>
                  <a:pt x="572" y="439"/>
                  <a:pt x="571" y="437"/>
                </a:cubicBezTo>
                <a:cubicBezTo>
                  <a:pt x="571" y="436"/>
                  <a:pt x="570" y="436"/>
                  <a:pt x="569" y="435"/>
                </a:cubicBezTo>
                <a:cubicBezTo>
                  <a:pt x="566" y="430"/>
                  <a:pt x="563" y="426"/>
                  <a:pt x="557" y="422"/>
                </a:cubicBezTo>
                <a:cubicBezTo>
                  <a:pt x="554" y="423"/>
                  <a:pt x="551" y="425"/>
                  <a:pt x="548" y="427"/>
                </a:cubicBezTo>
                <a:cubicBezTo>
                  <a:pt x="548" y="427"/>
                  <a:pt x="548" y="427"/>
                  <a:pt x="548" y="427"/>
                </a:cubicBezTo>
                <a:cubicBezTo>
                  <a:pt x="544" y="429"/>
                  <a:pt x="541" y="430"/>
                  <a:pt x="537" y="432"/>
                </a:cubicBezTo>
                <a:cubicBezTo>
                  <a:pt x="532" y="434"/>
                  <a:pt x="527" y="437"/>
                  <a:pt x="521" y="439"/>
                </a:cubicBezTo>
                <a:cubicBezTo>
                  <a:pt x="520" y="439"/>
                  <a:pt x="519" y="440"/>
                  <a:pt x="517" y="440"/>
                </a:cubicBezTo>
                <a:cubicBezTo>
                  <a:pt x="513" y="442"/>
                  <a:pt x="508" y="443"/>
                  <a:pt x="504" y="445"/>
                </a:cubicBezTo>
                <a:cubicBezTo>
                  <a:pt x="503" y="445"/>
                  <a:pt x="502" y="445"/>
                  <a:pt x="501" y="445"/>
                </a:cubicBezTo>
                <a:cubicBezTo>
                  <a:pt x="496" y="447"/>
                  <a:pt x="490" y="448"/>
                  <a:pt x="485" y="450"/>
                </a:cubicBezTo>
                <a:cubicBezTo>
                  <a:pt x="484" y="450"/>
                  <a:pt x="484" y="450"/>
                  <a:pt x="483" y="450"/>
                </a:cubicBezTo>
                <a:cubicBezTo>
                  <a:pt x="477" y="452"/>
                  <a:pt x="471" y="453"/>
                  <a:pt x="465" y="454"/>
                </a:cubicBezTo>
                <a:cubicBezTo>
                  <a:pt x="440" y="459"/>
                  <a:pt x="412" y="461"/>
                  <a:pt x="383" y="461"/>
                </a:cubicBezTo>
                <a:cubicBezTo>
                  <a:pt x="357" y="461"/>
                  <a:pt x="332" y="459"/>
                  <a:pt x="309" y="455"/>
                </a:cubicBezTo>
                <a:cubicBezTo>
                  <a:pt x="309" y="455"/>
                  <a:pt x="309" y="455"/>
                  <a:pt x="309" y="455"/>
                </a:cubicBezTo>
                <a:cubicBezTo>
                  <a:pt x="295" y="453"/>
                  <a:pt x="280" y="450"/>
                  <a:pt x="267" y="446"/>
                </a:cubicBezTo>
                <a:cubicBezTo>
                  <a:pt x="267" y="446"/>
                  <a:pt x="266" y="446"/>
                  <a:pt x="266" y="446"/>
                </a:cubicBezTo>
                <a:cubicBezTo>
                  <a:pt x="260" y="444"/>
                  <a:pt x="254" y="442"/>
                  <a:pt x="248" y="440"/>
                </a:cubicBezTo>
                <a:cubicBezTo>
                  <a:pt x="248" y="440"/>
                  <a:pt x="247" y="439"/>
                  <a:pt x="246" y="439"/>
                </a:cubicBezTo>
                <a:cubicBezTo>
                  <a:pt x="240" y="437"/>
                  <a:pt x="234" y="435"/>
                  <a:pt x="228" y="432"/>
                </a:cubicBezTo>
                <a:cubicBezTo>
                  <a:pt x="221" y="429"/>
                  <a:pt x="215" y="425"/>
                  <a:pt x="209" y="421"/>
                </a:cubicBezTo>
                <a:cubicBezTo>
                  <a:pt x="195" y="433"/>
                  <a:pt x="189" y="445"/>
                  <a:pt x="189" y="455"/>
                </a:cubicBezTo>
                <a:cubicBezTo>
                  <a:pt x="189" y="456"/>
                  <a:pt x="189" y="458"/>
                  <a:pt x="190" y="460"/>
                </a:cubicBezTo>
                <a:cubicBezTo>
                  <a:pt x="190" y="461"/>
                  <a:pt x="190" y="461"/>
                  <a:pt x="190" y="462"/>
                </a:cubicBezTo>
                <a:cubicBezTo>
                  <a:pt x="191" y="463"/>
                  <a:pt x="191" y="464"/>
                  <a:pt x="191" y="465"/>
                </a:cubicBezTo>
                <a:cubicBezTo>
                  <a:pt x="196" y="479"/>
                  <a:pt x="212" y="495"/>
                  <a:pt x="241" y="508"/>
                </a:cubicBezTo>
                <a:cubicBezTo>
                  <a:pt x="277" y="524"/>
                  <a:pt x="327" y="535"/>
                  <a:pt x="383" y="535"/>
                </a:cubicBezTo>
                <a:cubicBezTo>
                  <a:pt x="439" y="535"/>
                  <a:pt x="489" y="524"/>
                  <a:pt x="524" y="508"/>
                </a:cubicBezTo>
                <a:cubicBezTo>
                  <a:pt x="549" y="497"/>
                  <a:pt x="564" y="484"/>
                  <a:pt x="572" y="471"/>
                </a:cubicBezTo>
                <a:cubicBezTo>
                  <a:pt x="572" y="471"/>
                  <a:pt x="572" y="470"/>
                  <a:pt x="573" y="469"/>
                </a:cubicBezTo>
                <a:cubicBezTo>
                  <a:pt x="573" y="468"/>
                  <a:pt x="574" y="467"/>
                  <a:pt x="574" y="466"/>
                </a:cubicBezTo>
                <a:cubicBezTo>
                  <a:pt x="575" y="465"/>
                  <a:pt x="575" y="464"/>
                  <a:pt x="575" y="463"/>
                </a:cubicBezTo>
                <a:cubicBezTo>
                  <a:pt x="576" y="462"/>
                  <a:pt x="576" y="461"/>
                  <a:pt x="576" y="460"/>
                </a:cubicBezTo>
                <a:cubicBezTo>
                  <a:pt x="577" y="458"/>
                  <a:pt x="577" y="456"/>
                  <a:pt x="577" y="455"/>
                </a:cubicBezTo>
                <a:cubicBezTo>
                  <a:pt x="577" y="453"/>
                  <a:pt x="576" y="450"/>
                  <a:pt x="576" y="448"/>
                </a:cubicBezTo>
                <a:cubicBezTo>
                  <a:pt x="576" y="447"/>
                  <a:pt x="575" y="446"/>
                  <a:pt x="575" y="445"/>
                </a:cubicBezTo>
                <a:close/>
                <a:moveTo>
                  <a:pt x="824" y="399"/>
                </a:moveTo>
                <a:lnTo>
                  <a:pt x="824" y="399"/>
                </a:lnTo>
                <a:cubicBezTo>
                  <a:pt x="818" y="402"/>
                  <a:pt x="811" y="406"/>
                  <a:pt x="804" y="409"/>
                </a:cubicBezTo>
                <a:cubicBezTo>
                  <a:pt x="764" y="428"/>
                  <a:pt x="709" y="438"/>
                  <a:pt x="650" y="438"/>
                </a:cubicBezTo>
                <a:cubicBezTo>
                  <a:pt x="634" y="438"/>
                  <a:pt x="619" y="438"/>
                  <a:pt x="605" y="436"/>
                </a:cubicBezTo>
                <a:cubicBezTo>
                  <a:pt x="606" y="442"/>
                  <a:pt x="608" y="448"/>
                  <a:pt x="608" y="455"/>
                </a:cubicBezTo>
                <a:cubicBezTo>
                  <a:pt x="607" y="475"/>
                  <a:pt x="598" y="492"/>
                  <a:pt x="583" y="506"/>
                </a:cubicBezTo>
                <a:cubicBezTo>
                  <a:pt x="604" y="510"/>
                  <a:pt x="626" y="512"/>
                  <a:pt x="650" y="512"/>
                </a:cubicBezTo>
                <a:cubicBezTo>
                  <a:pt x="706" y="512"/>
                  <a:pt x="756" y="501"/>
                  <a:pt x="791" y="485"/>
                </a:cubicBezTo>
                <a:cubicBezTo>
                  <a:pt x="827" y="469"/>
                  <a:pt x="844" y="448"/>
                  <a:pt x="843" y="432"/>
                </a:cubicBezTo>
                <a:cubicBezTo>
                  <a:pt x="844" y="422"/>
                  <a:pt x="838" y="410"/>
                  <a:pt x="824" y="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7" name="Freeform 50"/>
          <p:cNvSpPr>
            <a:spLocks noEditPoints="1"/>
          </p:cNvSpPr>
          <p:nvPr/>
        </p:nvSpPr>
        <p:spPr bwMode="auto">
          <a:xfrm>
            <a:off x="2531675" y="1973154"/>
            <a:ext cx="360287" cy="681773"/>
          </a:xfrm>
          <a:custGeom>
            <a:avLst/>
            <a:gdLst>
              <a:gd name="T0" fmla="*/ 255 w 504"/>
              <a:gd name="T1" fmla="*/ 0 h 955"/>
              <a:gd name="T2" fmla="*/ 87 w 504"/>
              <a:gd name="T3" fmla="*/ 349 h 955"/>
              <a:gd name="T4" fmla="*/ 423 w 504"/>
              <a:gd name="T5" fmla="*/ 168 h 955"/>
              <a:gd name="T6" fmla="*/ 460 w 504"/>
              <a:gd name="T7" fmla="*/ 393 h 955"/>
              <a:gd name="T8" fmla="*/ 294 w 504"/>
              <a:gd name="T9" fmla="*/ 685 h 955"/>
              <a:gd name="T10" fmla="*/ 214 w 504"/>
              <a:gd name="T11" fmla="*/ 683 h 955"/>
              <a:gd name="T12" fmla="*/ 44 w 504"/>
              <a:gd name="T13" fmla="*/ 393 h 955"/>
              <a:gd name="T14" fmla="*/ 0 w 504"/>
              <a:gd name="T15" fmla="*/ 481 h 955"/>
              <a:gd name="T16" fmla="*/ 201 w 504"/>
              <a:gd name="T17" fmla="*/ 726 h 955"/>
              <a:gd name="T18" fmla="*/ 201 w 504"/>
              <a:gd name="T19" fmla="*/ 726 h 955"/>
              <a:gd name="T20" fmla="*/ 201 w 504"/>
              <a:gd name="T21" fmla="*/ 726 h 955"/>
              <a:gd name="T22" fmla="*/ 211 w 504"/>
              <a:gd name="T23" fmla="*/ 738 h 955"/>
              <a:gd name="T24" fmla="*/ 211 w 504"/>
              <a:gd name="T25" fmla="*/ 824 h 955"/>
              <a:gd name="T26" fmla="*/ 103 w 504"/>
              <a:gd name="T27" fmla="*/ 839 h 955"/>
              <a:gd name="T28" fmla="*/ 103 w 504"/>
              <a:gd name="T29" fmla="*/ 955 h 955"/>
              <a:gd name="T30" fmla="*/ 465 w 504"/>
              <a:gd name="T31" fmla="*/ 897 h 955"/>
              <a:gd name="T32" fmla="*/ 311 w 504"/>
              <a:gd name="T33" fmla="*/ 839 h 955"/>
              <a:gd name="T34" fmla="*/ 296 w 504"/>
              <a:gd name="T35" fmla="*/ 821 h 955"/>
              <a:gd name="T36" fmla="*/ 296 w 504"/>
              <a:gd name="T37" fmla="*/ 740 h 955"/>
              <a:gd name="T38" fmla="*/ 309 w 504"/>
              <a:gd name="T39" fmla="*/ 727 h 955"/>
              <a:gd name="T40" fmla="*/ 504 w 504"/>
              <a:gd name="T41" fmla="*/ 481 h 955"/>
              <a:gd name="T42" fmla="*/ 504 w 504"/>
              <a:gd name="T43" fmla="*/ 392 h 955"/>
              <a:gd name="T44" fmla="*/ 305 w 504"/>
              <a:gd name="T45" fmla="*/ 728 h 955"/>
              <a:gd name="T46" fmla="*/ 296 w 504"/>
              <a:gd name="T47" fmla="*/ 740 h 955"/>
              <a:gd name="T48" fmla="*/ 211 w 504"/>
              <a:gd name="T49" fmla="*/ 728 h 955"/>
              <a:gd name="T50" fmla="*/ 87 w 504"/>
              <a:gd name="T51" fmla="*/ 472 h 955"/>
              <a:gd name="T52" fmla="*/ 423 w 504"/>
              <a:gd name="T53" fmla="*/ 472 h 955"/>
              <a:gd name="T54" fmla="*/ 87 w 504"/>
              <a:gd name="T55" fmla="*/ 393 h 955"/>
              <a:gd name="T56" fmla="*/ 333 w 504"/>
              <a:gd name="T57" fmla="*/ 93 h 955"/>
              <a:gd name="T58" fmla="*/ 355 w 504"/>
              <a:gd name="T59" fmla="*/ 115 h 955"/>
              <a:gd name="T60" fmla="*/ 311 w 504"/>
              <a:gd name="T61" fmla="*/ 115 h 955"/>
              <a:gd name="T62" fmla="*/ 170 w 504"/>
              <a:gd name="T63" fmla="*/ 301 h 955"/>
              <a:gd name="T64" fmla="*/ 141 w 504"/>
              <a:gd name="T65" fmla="*/ 272 h 955"/>
              <a:gd name="T66" fmla="*/ 199 w 504"/>
              <a:gd name="T67" fmla="*/ 272 h 955"/>
              <a:gd name="T68" fmla="*/ 170 w 504"/>
              <a:gd name="T69" fmla="*/ 219 h 955"/>
              <a:gd name="T70" fmla="*/ 141 w 504"/>
              <a:gd name="T71" fmla="*/ 190 h 955"/>
              <a:gd name="T72" fmla="*/ 199 w 504"/>
              <a:gd name="T73" fmla="*/ 190 h 955"/>
              <a:gd name="T74" fmla="*/ 177 w 504"/>
              <a:gd name="T75" fmla="*/ 137 h 955"/>
              <a:gd name="T76" fmla="*/ 155 w 504"/>
              <a:gd name="T77" fmla="*/ 115 h 955"/>
              <a:gd name="T78" fmla="*/ 199 w 504"/>
              <a:gd name="T79" fmla="*/ 115 h 955"/>
              <a:gd name="T80" fmla="*/ 255 w 504"/>
              <a:gd name="T81" fmla="*/ 301 h 955"/>
              <a:gd name="T82" fmla="*/ 226 w 504"/>
              <a:gd name="T83" fmla="*/ 272 h 955"/>
              <a:gd name="T84" fmla="*/ 284 w 504"/>
              <a:gd name="T85" fmla="*/ 272 h 955"/>
              <a:gd name="T86" fmla="*/ 255 w 504"/>
              <a:gd name="T87" fmla="*/ 208 h 955"/>
              <a:gd name="T88" fmla="*/ 226 w 504"/>
              <a:gd name="T89" fmla="*/ 179 h 955"/>
              <a:gd name="T90" fmla="*/ 284 w 504"/>
              <a:gd name="T91" fmla="*/ 179 h 955"/>
              <a:gd name="T92" fmla="*/ 255 w 504"/>
              <a:gd name="T93" fmla="*/ 121 h 955"/>
              <a:gd name="T94" fmla="*/ 226 w 504"/>
              <a:gd name="T95" fmla="*/ 92 h 955"/>
              <a:gd name="T96" fmla="*/ 284 w 504"/>
              <a:gd name="T97" fmla="*/ 92 h 955"/>
              <a:gd name="T98" fmla="*/ 340 w 504"/>
              <a:gd name="T99" fmla="*/ 301 h 955"/>
              <a:gd name="T100" fmla="*/ 311 w 504"/>
              <a:gd name="T101" fmla="*/ 272 h 955"/>
              <a:gd name="T102" fmla="*/ 369 w 504"/>
              <a:gd name="T103" fmla="*/ 272 h 955"/>
              <a:gd name="T104" fmla="*/ 340 w 504"/>
              <a:gd name="T105" fmla="*/ 219 h 955"/>
              <a:gd name="T106" fmla="*/ 311 w 504"/>
              <a:gd name="T107" fmla="*/ 190 h 955"/>
              <a:gd name="T108" fmla="*/ 369 w 504"/>
              <a:gd name="T109" fmla="*/ 190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04" h="955">
                <a:moveTo>
                  <a:pt x="423" y="168"/>
                </a:moveTo>
                <a:cubicBezTo>
                  <a:pt x="423" y="75"/>
                  <a:pt x="348" y="0"/>
                  <a:pt x="255" y="0"/>
                </a:cubicBezTo>
                <a:cubicBezTo>
                  <a:pt x="163" y="0"/>
                  <a:pt x="87" y="75"/>
                  <a:pt x="87" y="168"/>
                </a:cubicBezTo>
                <a:lnTo>
                  <a:pt x="87" y="349"/>
                </a:lnTo>
                <a:lnTo>
                  <a:pt x="423" y="349"/>
                </a:lnTo>
                <a:lnTo>
                  <a:pt x="423" y="168"/>
                </a:lnTo>
                <a:close/>
                <a:moveTo>
                  <a:pt x="460" y="392"/>
                </a:moveTo>
                <a:lnTo>
                  <a:pt x="460" y="393"/>
                </a:lnTo>
                <a:lnTo>
                  <a:pt x="460" y="481"/>
                </a:lnTo>
                <a:cubicBezTo>
                  <a:pt x="460" y="585"/>
                  <a:pt x="389" y="669"/>
                  <a:pt x="294" y="685"/>
                </a:cubicBezTo>
                <a:cubicBezTo>
                  <a:pt x="283" y="687"/>
                  <a:pt x="271" y="688"/>
                  <a:pt x="259" y="688"/>
                </a:cubicBezTo>
                <a:cubicBezTo>
                  <a:pt x="244" y="688"/>
                  <a:pt x="228" y="687"/>
                  <a:pt x="214" y="683"/>
                </a:cubicBezTo>
                <a:cubicBezTo>
                  <a:pt x="118" y="663"/>
                  <a:pt x="44" y="578"/>
                  <a:pt x="44" y="481"/>
                </a:cubicBezTo>
                <a:lnTo>
                  <a:pt x="44" y="393"/>
                </a:lnTo>
                <a:lnTo>
                  <a:pt x="0" y="393"/>
                </a:lnTo>
                <a:lnTo>
                  <a:pt x="0" y="481"/>
                </a:lnTo>
                <a:cubicBezTo>
                  <a:pt x="0" y="598"/>
                  <a:pt x="87" y="699"/>
                  <a:pt x="200" y="726"/>
                </a:cubicBezTo>
                <a:cubicBezTo>
                  <a:pt x="200" y="726"/>
                  <a:pt x="200" y="726"/>
                  <a:pt x="201" y="726"/>
                </a:cubicBezTo>
                <a:lnTo>
                  <a:pt x="201" y="726"/>
                </a:lnTo>
                <a:lnTo>
                  <a:pt x="201" y="726"/>
                </a:lnTo>
                <a:lnTo>
                  <a:pt x="201" y="726"/>
                </a:lnTo>
                <a:lnTo>
                  <a:pt x="201" y="726"/>
                </a:lnTo>
                <a:lnTo>
                  <a:pt x="201" y="726"/>
                </a:lnTo>
                <a:cubicBezTo>
                  <a:pt x="207" y="727"/>
                  <a:pt x="211" y="732"/>
                  <a:pt x="211" y="738"/>
                </a:cubicBezTo>
                <a:lnTo>
                  <a:pt x="211" y="821"/>
                </a:lnTo>
                <a:lnTo>
                  <a:pt x="211" y="824"/>
                </a:lnTo>
                <a:cubicBezTo>
                  <a:pt x="211" y="832"/>
                  <a:pt x="204" y="839"/>
                  <a:pt x="195" y="839"/>
                </a:cubicBezTo>
                <a:lnTo>
                  <a:pt x="103" y="839"/>
                </a:lnTo>
                <a:cubicBezTo>
                  <a:pt x="71" y="839"/>
                  <a:pt x="45" y="865"/>
                  <a:pt x="45" y="897"/>
                </a:cubicBezTo>
                <a:cubicBezTo>
                  <a:pt x="45" y="929"/>
                  <a:pt x="71" y="955"/>
                  <a:pt x="103" y="955"/>
                </a:cubicBezTo>
                <a:lnTo>
                  <a:pt x="407" y="955"/>
                </a:lnTo>
                <a:cubicBezTo>
                  <a:pt x="439" y="955"/>
                  <a:pt x="465" y="929"/>
                  <a:pt x="465" y="897"/>
                </a:cubicBezTo>
                <a:cubicBezTo>
                  <a:pt x="465" y="865"/>
                  <a:pt x="439" y="839"/>
                  <a:pt x="407" y="839"/>
                </a:cubicBezTo>
                <a:lnTo>
                  <a:pt x="311" y="839"/>
                </a:lnTo>
                <a:cubicBezTo>
                  <a:pt x="303" y="839"/>
                  <a:pt x="296" y="832"/>
                  <a:pt x="296" y="824"/>
                </a:cubicBezTo>
                <a:lnTo>
                  <a:pt x="296" y="821"/>
                </a:lnTo>
                <a:lnTo>
                  <a:pt x="296" y="740"/>
                </a:lnTo>
                <a:lnTo>
                  <a:pt x="296" y="740"/>
                </a:lnTo>
                <a:cubicBezTo>
                  <a:pt x="296" y="735"/>
                  <a:pt x="300" y="730"/>
                  <a:pt x="305" y="728"/>
                </a:cubicBezTo>
                <a:cubicBezTo>
                  <a:pt x="306" y="728"/>
                  <a:pt x="307" y="727"/>
                  <a:pt x="309" y="727"/>
                </a:cubicBezTo>
                <a:cubicBezTo>
                  <a:pt x="309" y="727"/>
                  <a:pt x="309" y="727"/>
                  <a:pt x="309" y="727"/>
                </a:cubicBezTo>
                <a:cubicBezTo>
                  <a:pt x="421" y="704"/>
                  <a:pt x="504" y="604"/>
                  <a:pt x="504" y="481"/>
                </a:cubicBezTo>
                <a:lnTo>
                  <a:pt x="504" y="393"/>
                </a:lnTo>
                <a:lnTo>
                  <a:pt x="504" y="392"/>
                </a:lnTo>
                <a:lnTo>
                  <a:pt x="460" y="392"/>
                </a:lnTo>
                <a:close/>
                <a:moveTo>
                  <a:pt x="305" y="728"/>
                </a:moveTo>
                <a:cubicBezTo>
                  <a:pt x="302" y="729"/>
                  <a:pt x="299" y="729"/>
                  <a:pt x="296" y="730"/>
                </a:cubicBezTo>
                <a:lnTo>
                  <a:pt x="296" y="740"/>
                </a:lnTo>
                <a:moveTo>
                  <a:pt x="211" y="738"/>
                </a:moveTo>
                <a:lnTo>
                  <a:pt x="211" y="728"/>
                </a:lnTo>
                <a:cubicBezTo>
                  <a:pt x="207" y="727"/>
                  <a:pt x="204" y="726"/>
                  <a:pt x="201" y="726"/>
                </a:cubicBezTo>
                <a:moveTo>
                  <a:pt x="87" y="472"/>
                </a:moveTo>
                <a:cubicBezTo>
                  <a:pt x="87" y="565"/>
                  <a:pt x="163" y="640"/>
                  <a:pt x="255" y="640"/>
                </a:cubicBezTo>
                <a:cubicBezTo>
                  <a:pt x="348" y="640"/>
                  <a:pt x="423" y="565"/>
                  <a:pt x="423" y="472"/>
                </a:cubicBezTo>
                <a:lnTo>
                  <a:pt x="423" y="393"/>
                </a:lnTo>
                <a:lnTo>
                  <a:pt x="87" y="393"/>
                </a:lnTo>
                <a:lnTo>
                  <a:pt x="87" y="472"/>
                </a:lnTo>
                <a:close/>
                <a:moveTo>
                  <a:pt x="333" y="93"/>
                </a:moveTo>
                <a:lnTo>
                  <a:pt x="333" y="93"/>
                </a:lnTo>
                <a:cubicBezTo>
                  <a:pt x="346" y="93"/>
                  <a:pt x="355" y="103"/>
                  <a:pt x="355" y="115"/>
                </a:cubicBezTo>
                <a:cubicBezTo>
                  <a:pt x="355" y="127"/>
                  <a:pt x="346" y="137"/>
                  <a:pt x="333" y="137"/>
                </a:cubicBezTo>
                <a:cubicBezTo>
                  <a:pt x="321" y="137"/>
                  <a:pt x="311" y="127"/>
                  <a:pt x="311" y="115"/>
                </a:cubicBezTo>
                <a:cubicBezTo>
                  <a:pt x="311" y="103"/>
                  <a:pt x="321" y="93"/>
                  <a:pt x="333" y="93"/>
                </a:cubicBezTo>
                <a:close/>
                <a:moveTo>
                  <a:pt x="170" y="301"/>
                </a:moveTo>
                <a:lnTo>
                  <a:pt x="170" y="301"/>
                </a:lnTo>
                <a:cubicBezTo>
                  <a:pt x="154" y="301"/>
                  <a:pt x="141" y="288"/>
                  <a:pt x="141" y="272"/>
                </a:cubicBezTo>
                <a:cubicBezTo>
                  <a:pt x="141" y="256"/>
                  <a:pt x="154" y="243"/>
                  <a:pt x="170" y="243"/>
                </a:cubicBezTo>
                <a:cubicBezTo>
                  <a:pt x="186" y="243"/>
                  <a:pt x="199" y="256"/>
                  <a:pt x="199" y="272"/>
                </a:cubicBezTo>
                <a:cubicBezTo>
                  <a:pt x="199" y="288"/>
                  <a:pt x="186" y="301"/>
                  <a:pt x="170" y="301"/>
                </a:cubicBezTo>
                <a:close/>
                <a:moveTo>
                  <a:pt x="170" y="219"/>
                </a:moveTo>
                <a:lnTo>
                  <a:pt x="170" y="219"/>
                </a:lnTo>
                <a:cubicBezTo>
                  <a:pt x="154" y="219"/>
                  <a:pt x="141" y="206"/>
                  <a:pt x="141" y="190"/>
                </a:cubicBezTo>
                <a:cubicBezTo>
                  <a:pt x="141" y="174"/>
                  <a:pt x="154" y="161"/>
                  <a:pt x="170" y="161"/>
                </a:cubicBezTo>
                <a:cubicBezTo>
                  <a:pt x="186" y="161"/>
                  <a:pt x="199" y="174"/>
                  <a:pt x="199" y="190"/>
                </a:cubicBezTo>
                <a:cubicBezTo>
                  <a:pt x="199" y="206"/>
                  <a:pt x="186" y="219"/>
                  <a:pt x="170" y="219"/>
                </a:cubicBezTo>
                <a:close/>
                <a:moveTo>
                  <a:pt x="177" y="137"/>
                </a:moveTo>
                <a:lnTo>
                  <a:pt x="177" y="137"/>
                </a:lnTo>
                <a:cubicBezTo>
                  <a:pt x="165" y="137"/>
                  <a:pt x="155" y="127"/>
                  <a:pt x="155" y="115"/>
                </a:cubicBezTo>
                <a:cubicBezTo>
                  <a:pt x="155" y="103"/>
                  <a:pt x="165" y="93"/>
                  <a:pt x="177" y="93"/>
                </a:cubicBezTo>
                <a:cubicBezTo>
                  <a:pt x="189" y="93"/>
                  <a:pt x="199" y="103"/>
                  <a:pt x="199" y="115"/>
                </a:cubicBezTo>
                <a:cubicBezTo>
                  <a:pt x="199" y="127"/>
                  <a:pt x="189" y="137"/>
                  <a:pt x="177" y="137"/>
                </a:cubicBezTo>
                <a:close/>
                <a:moveTo>
                  <a:pt x="255" y="301"/>
                </a:moveTo>
                <a:lnTo>
                  <a:pt x="255" y="301"/>
                </a:lnTo>
                <a:cubicBezTo>
                  <a:pt x="239" y="301"/>
                  <a:pt x="226" y="288"/>
                  <a:pt x="226" y="272"/>
                </a:cubicBezTo>
                <a:cubicBezTo>
                  <a:pt x="226" y="256"/>
                  <a:pt x="239" y="243"/>
                  <a:pt x="255" y="243"/>
                </a:cubicBezTo>
                <a:cubicBezTo>
                  <a:pt x="271" y="243"/>
                  <a:pt x="284" y="256"/>
                  <a:pt x="284" y="272"/>
                </a:cubicBezTo>
                <a:cubicBezTo>
                  <a:pt x="284" y="288"/>
                  <a:pt x="271" y="301"/>
                  <a:pt x="255" y="301"/>
                </a:cubicBezTo>
                <a:close/>
                <a:moveTo>
                  <a:pt x="255" y="208"/>
                </a:moveTo>
                <a:lnTo>
                  <a:pt x="255" y="208"/>
                </a:lnTo>
                <a:cubicBezTo>
                  <a:pt x="239" y="208"/>
                  <a:pt x="226" y="195"/>
                  <a:pt x="226" y="179"/>
                </a:cubicBezTo>
                <a:cubicBezTo>
                  <a:pt x="226" y="163"/>
                  <a:pt x="239" y="150"/>
                  <a:pt x="255" y="150"/>
                </a:cubicBezTo>
                <a:cubicBezTo>
                  <a:pt x="271" y="150"/>
                  <a:pt x="284" y="163"/>
                  <a:pt x="284" y="179"/>
                </a:cubicBezTo>
                <a:cubicBezTo>
                  <a:pt x="284" y="195"/>
                  <a:pt x="271" y="208"/>
                  <a:pt x="255" y="208"/>
                </a:cubicBezTo>
                <a:close/>
                <a:moveTo>
                  <a:pt x="255" y="121"/>
                </a:moveTo>
                <a:lnTo>
                  <a:pt x="255" y="121"/>
                </a:lnTo>
                <a:cubicBezTo>
                  <a:pt x="239" y="121"/>
                  <a:pt x="226" y="108"/>
                  <a:pt x="226" y="92"/>
                </a:cubicBezTo>
                <a:cubicBezTo>
                  <a:pt x="226" y="76"/>
                  <a:pt x="239" y="63"/>
                  <a:pt x="255" y="63"/>
                </a:cubicBezTo>
                <a:cubicBezTo>
                  <a:pt x="271" y="63"/>
                  <a:pt x="284" y="76"/>
                  <a:pt x="284" y="92"/>
                </a:cubicBezTo>
                <a:cubicBezTo>
                  <a:pt x="284" y="108"/>
                  <a:pt x="271" y="121"/>
                  <a:pt x="255" y="121"/>
                </a:cubicBezTo>
                <a:close/>
                <a:moveTo>
                  <a:pt x="340" y="301"/>
                </a:moveTo>
                <a:lnTo>
                  <a:pt x="340" y="301"/>
                </a:lnTo>
                <a:cubicBezTo>
                  <a:pt x="324" y="301"/>
                  <a:pt x="311" y="288"/>
                  <a:pt x="311" y="272"/>
                </a:cubicBezTo>
                <a:cubicBezTo>
                  <a:pt x="311" y="256"/>
                  <a:pt x="324" y="243"/>
                  <a:pt x="340" y="243"/>
                </a:cubicBezTo>
                <a:cubicBezTo>
                  <a:pt x="356" y="243"/>
                  <a:pt x="369" y="256"/>
                  <a:pt x="369" y="272"/>
                </a:cubicBezTo>
                <a:cubicBezTo>
                  <a:pt x="369" y="288"/>
                  <a:pt x="356" y="301"/>
                  <a:pt x="340" y="301"/>
                </a:cubicBezTo>
                <a:close/>
                <a:moveTo>
                  <a:pt x="340" y="219"/>
                </a:moveTo>
                <a:lnTo>
                  <a:pt x="340" y="219"/>
                </a:lnTo>
                <a:cubicBezTo>
                  <a:pt x="324" y="219"/>
                  <a:pt x="311" y="206"/>
                  <a:pt x="311" y="190"/>
                </a:cubicBezTo>
                <a:cubicBezTo>
                  <a:pt x="311" y="174"/>
                  <a:pt x="324" y="161"/>
                  <a:pt x="340" y="161"/>
                </a:cubicBezTo>
                <a:cubicBezTo>
                  <a:pt x="356" y="161"/>
                  <a:pt x="369" y="174"/>
                  <a:pt x="369" y="190"/>
                </a:cubicBezTo>
                <a:cubicBezTo>
                  <a:pt x="369" y="206"/>
                  <a:pt x="356" y="219"/>
                  <a:pt x="340" y="21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8" name="Freeform 13"/>
          <p:cNvSpPr>
            <a:spLocks noEditPoints="1"/>
          </p:cNvSpPr>
          <p:nvPr/>
        </p:nvSpPr>
        <p:spPr bwMode="auto">
          <a:xfrm>
            <a:off x="10313801" y="3805499"/>
            <a:ext cx="687660" cy="540151"/>
          </a:xfrm>
          <a:custGeom>
            <a:avLst/>
            <a:gdLst>
              <a:gd name="T0" fmla="*/ 282 w 766"/>
              <a:gd name="T1" fmla="*/ 304 h 600"/>
              <a:gd name="T2" fmla="*/ 391 w 766"/>
              <a:gd name="T3" fmla="*/ 248 h 600"/>
              <a:gd name="T4" fmla="*/ 596 w 766"/>
              <a:gd name="T5" fmla="*/ 213 h 600"/>
              <a:gd name="T6" fmla="*/ 652 w 766"/>
              <a:gd name="T7" fmla="*/ 129 h 600"/>
              <a:gd name="T8" fmla="*/ 570 w 766"/>
              <a:gd name="T9" fmla="*/ 186 h 600"/>
              <a:gd name="T10" fmla="*/ 391 w 766"/>
              <a:gd name="T11" fmla="*/ 195 h 600"/>
              <a:gd name="T12" fmla="*/ 766 w 766"/>
              <a:gd name="T13" fmla="*/ 80 h 600"/>
              <a:gd name="T14" fmla="*/ 465 w 766"/>
              <a:gd name="T15" fmla="*/ 32 h 600"/>
              <a:gd name="T16" fmla="*/ 437 w 766"/>
              <a:gd name="T17" fmla="*/ 0 h 600"/>
              <a:gd name="T18" fmla="*/ 154 w 766"/>
              <a:gd name="T19" fmla="*/ 32 h 600"/>
              <a:gd name="T20" fmla="*/ 175 w 766"/>
              <a:gd name="T21" fmla="*/ 80 h 600"/>
              <a:gd name="T22" fmla="*/ 216 w 766"/>
              <a:gd name="T23" fmla="*/ 135 h 600"/>
              <a:gd name="T24" fmla="*/ 706 w 766"/>
              <a:gd name="T25" fmla="*/ 80 h 600"/>
              <a:gd name="T26" fmla="*/ 355 w 766"/>
              <a:gd name="T27" fmla="*/ 394 h 600"/>
              <a:gd name="T28" fmla="*/ 706 w 766"/>
              <a:gd name="T29" fmla="*/ 410 h 600"/>
              <a:gd name="T30" fmla="*/ 361 w 766"/>
              <a:gd name="T31" fmla="*/ 427 h 600"/>
              <a:gd name="T32" fmla="*/ 362 w 766"/>
              <a:gd name="T33" fmla="*/ 478 h 600"/>
              <a:gd name="T34" fmla="*/ 437 w 766"/>
              <a:gd name="T35" fmla="*/ 595 h 600"/>
              <a:gd name="T36" fmla="*/ 465 w 766"/>
              <a:gd name="T37" fmla="*/ 478 h 600"/>
              <a:gd name="T38" fmla="*/ 603 w 766"/>
              <a:gd name="T39" fmla="*/ 592 h 600"/>
              <a:gd name="T40" fmla="*/ 591 w 766"/>
              <a:gd name="T41" fmla="*/ 478 h 600"/>
              <a:gd name="T42" fmla="*/ 766 w 766"/>
              <a:gd name="T43" fmla="*/ 427 h 600"/>
              <a:gd name="T44" fmla="*/ 747 w 766"/>
              <a:gd name="T45" fmla="*/ 80 h 600"/>
              <a:gd name="T46" fmla="*/ 161 w 766"/>
              <a:gd name="T47" fmla="*/ 310 h 600"/>
              <a:gd name="T48" fmla="*/ 235 w 766"/>
              <a:gd name="T49" fmla="*/ 236 h 600"/>
              <a:gd name="T50" fmla="*/ 86 w 766"/>
              <a:gd name="T51" fmla="*/ 236 h 600"/>
              <a:gd name="T52" fmla="*/ 208 w 766"/>
              <a:gd name="T53" fmla="*/ 325 h 600"/>
              <a:gd name="T54" fmla="*/ 181 w 766"/>
              <a:gd name="T55" fmla="*/ 325 h 600"/>
              <a:gd name="T56" fmla="*/ 188 w 766"/>
              <a:gd name="T57" fmla="*/ 339 h 600"/>
              <a:gd name="T58" fmla="*/ 196 w 766"/>
              <a:gd name="T59" fmla="*/ 510 h 600"/>
              <a:gd name="T60" fmla="*/ 129 w 766"/>
              <a:gd name="T61" fmla="*/ 510 h 600"/>
              <a:gd name="T62" fmla="*/ 137 w 766"/>
              <a:gd name="T63" fmla="*/ 339 h 600"/>
              <a:gd name="T64" fmla="*/ 145 w 766"/>
              <a:gd name="T65" fmla="*/ 325 h 600"/>
              <a:gd name="T66" fmla="*/ 0 w 766"/>
              <a:gd name="T67" fmla="*/ 438 h 600"/>
              <a:gd name="T68" fmla="*/ 66 w 766"/>
              <a:gd name="T69" fmla="*/ 600 h 600"/>
              <a:gd name="T70" fmla="*/ 89 w 766"/>
              <a:gd name="T71" fmla="*/ 432 h 600"/>
              <a:gd name="T72" fmla="*/ 230 w 766"/>
              <a:gd name="T73" fmla="*/ 600 h 600"/>
              <a:gd name="T74" fmla="*/ 253 w 766"/>
              <a:gd name="T75" fmla="*/ 432 h 600"/>
              <a:gd name="T76" fmla="*/ 321 w 766"/>
              <a:gd name="T77" fmla="*/ 600 h 600"/>
              <a:gd name="T78" fmla="*/ 208 w 766"/>
              <a:gd name="T79" fmla="*/ 325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66" h="600">
                <a:moveTo>
                  <a:pt x="391" y="195"/>
                </a:moveTo>
                <a:lnTo>
                  <a:pt x="282" y="304"/>
                </a:lnTo>
                <a:cubicBezTo>
                  <a:pt x="293" y="310"/>
                  <a:pt x="303" y="317"/>
                  <a:pt x="312" y="326"/>
                </a:cubicBezTo>
                <a:lnTo>
                  <a:pt x="391" y="248"/>
                </a:lnTo>
                <a:lnTo>
                  <a:pt x="476" y="333"/>
                </a:lnTo>
                <a:lnTo>
                  <a:pt x="596" y="213"/>
                </a:lnTo>
                <a:lnTo>
                  <a:pt x="614" y="259"/>
                </a:lnTo>
                <a:lnTo>
                  <a:pt x="652" y="129"/>
                </a:lnTo>
                <a:lnTo>
                  <a:pt x="522" y="167"/>
                </a:lnTo>
                <a:lnTo>
                  <a:pt x="570" y="186"/>
                </a:lnTo>
                <a:lnTo>
                  <a:pt x="476" y="280"/>
                </a:lnTo>
                <a:lnTo>
                  <a:pt x="391" y="195"/>
                </a:lnTo>
                <a:close/>
                <a:moveTo>
                  <a:pt x="766" y="80"/>
                </a:moveTo>
                <a:lnTo>
                  <a:pt x="766" y="80"/>
                </a:lnTo>
                <a:lnTo>
                  <a:pt x="766" y="32"/>
                </a:lnTo>
                <a:lnTo>
                  <a:pt x="465" y="32"/>
                </a:lnTo>
                <a:lnTo>
                  <a:pt x="465" y="0"/>
                </a:lnTo>
                <a:lnTo>
                  <a:pt x="437" y="0"/>
                </a:lnTo>
                <a:lnTo>
                  <a:pt x="437" y="32"/>
                </a:lnTo>
                <a:lnTo>
                  <a:pt x="154" y="32"/>
                </a:lnTo>
                <a:lnTo>
                  <a:pt x="154" y="80"/>
                </a:lnTo>
                <a:lnTo>
                  <a:pt x="175" y="80"/>
                </a:lnTo>
                <a:lnTo>
                  <a:pt x="175" y="122"/>
                </a:lnTo>
                <a:cubicBezTo>
                  <a:pt x="190" y="124"/>
                  <a:pt x="203" y="128"/>
                  <a:pt x="216" y="135"/>
                </a:cubicBezTo>
                <a:lnTo>
                  <a:pt x="216" y="80"/>
                </a:lnTo>
                <a:lnTo>
                  <a:pt x="706" y="80"/>
                </a:lnTo>
                <a:lnTo>
                  <a:pt x="706" y="394"/>
                </a:lnTo>
                <a:lnTo>
                  <a:pt x="355" y="394"/>
                </a:lnTo>
                <a:cubicBezTo>
                  <a:pt x="356" y="399"/>
                  <a:pt x="358" y="404"/>
                  <a:pt x="359" y="410"/>
                </a:cubicBezTo>
                <a:lnTo>
                  <a:pt x="706" y="410"/>
                </a:lnTo>
                <a:lnTo>
                  <a:pt x="706" y="427"/>
                </a:lnTo>
                <a:lnTo>
                  <a:pt x="361" y="427"/>
                </a:lnTo>
                <a:cubicBezTo>
                  <a:pt x="361" y="430"/>
                  <a:pt x="362" y="434"/>
                  <a:pt x="362" y="438"/>
                </a:cubicBezTo>
                <a:lnTo>
                  <a:pt x="362" y="478"/>
                </a:lnTo>
                <a:lnTo>
                  <a:pt x="437" y="478"/>
                </a:lnTo>
                <a:lnTo>
                  <a:pt x="437" y="595"/>
                </a:lnTo>
                <a:lnTo>
                  <a:pt x="465" y="595"/>
                </a:lnTo>
                <a:lnTo>
                  <a:pt x="465" y="478"/>
                </a:lnTo>
                <a:lnTo>
                  <a:pt x="560" y="478"/>
                </a:lnTo>
                <a:lnTo>
                  <a:pt x="603" y="592"/>
                </a:lnTo>
                <a:lnTo>
                  <a:pt x="631" y="585"/>
                </a:lnTo>
                <a:lnTo>
                  <a:pt x="591" y="478"/>
                </a:lnTo>
                <a:lnTo>
                  <a:pt x="766" y="478"/>
                </a:lnTo>
                <a:lnTo>
                  <a:pt x="766" y="427"/>
                </a:lnTo>
                <a:lnTo>
                  <a:pt x="747" y="427"/>
                </a:lnTo>
                <a:lnTo>
                  <a:pt x="747" y="80"/>
                </a:lnTo>
                <a:lnTo>
                  <a:pt x="766" y="80"/>
                </a:lnTo>
                <a:close/>
                <a:moveTo>
                  <a:pt x="161" y="310"/>
                </a:moveTo>
                <a:lnTo>
                  <a:pt x="161" y="310"/>
                </a:lnTo>
                <a:cubicBezTo>
                  <a:pt x="202" y="310"/>
                  <a:pt x="235" y="277"/>
                  <a:pt x="235" y="236"/>
                </a:cubicBezTo>
                <a:cubicBezTo>
                  <a:pt x="235" y="194"/>
                  <a:pt x="202" y="161"/>
                  <a:pt x="161" y="161"/>
                </a:cubicBezTo>
                <a:cubicBezTo>
                  <a:pt x="119" y="161"/>
                  <a:pt x="86" y="194"/>
                  <a:pt x="86" y="236"/>
                </a:cubicBezTo>
                <a:cubicBezTo>
                  <a:pt x="86" y="277"/>
                  <a:pt x="119" y="310"/>
                  <a:pt x="161" y="310"/>
                </a:cubicBezTo>
                <a:close/>
                <a:moveTo>
                  <a:pt x="208" y="325"/>
                </a:moveTo>
                <a:lnTo>
                  <a:pt x="208" y="325"/>
                </a:lnTo>
                <a:lnTo>
                  <a:pt x="181" y="325"/>
                </a:lnTo>
                <a:lnTo>
                  <a:pt x="185" y="328"/>
                </a:lnTo>
                <a:cubicBezTo>
                  <a:pt x="188" y="331"/>
                  <a:pt x="190" y="336"/>
                  <a:pt x="188" y="339"/>
                </a:cubicBezTo>
                <a:lnTo>
                  <a:pt x="178" y="365"/>
                </a:lnTo>
                <a:lnTo>
                  <a:pt x="196" y="510"/>
                </a:lnTo>
                <a:lnTo>
                  <a:pt x="163" y="540"/>
                </a:lnTo>
                <a:lnTo>
                  <a:pt x="129" y="510"/>
                </a:lnTo>
                <a:lnTo>
                  <a:pt x="147" y="365"/>
                </a:lnTo>
                <a:lnTo>
                  <a:pt x="137" y="339"/>
                </a:lnTo>
                <a:cubicBezTo>
                  <a:pt x="135" y="336"/>
                  <a:pt x="137" y="331"/>
                  <a:pt x="140" y="328"/>
                </a:cubicBezTo>
                <a:lnTo>
                  <a:pt x="145" y="325"/>
                </a:lnTo>
                <a:lnTo>
                  <a:pt x="112" y="325"/>
                </a:lnTo>
                <a:cubicBezTo>
                  <a:pt x="50" y="325"/>
                  <a:pt x="0" y="376"/>
                  <a:pt x="0" y="438"/>
                </a:cubicBezTo>
                <a:lnTo>
                  <a:pt x="0" y="600"/>
                </a:lnTo>
                <a:lnTo>
                  <a:pt x="66" y="600"/>
                </a:lnTo>
                <a:lnTo>
                  <a:pt x="66" y="432"/>
                </a:lnTo>
                <a:lnTo>
                  <a:pt x="89" y="432"/>
                </a:lnTo>
                <a:lnTo>
                  <a:pt x="89" y="600"/>
                </a:lnTo>
                <a:lnTo>
                  <a:pt x="230" y="600"/>
                </a:lnTo>
                <a:lnTo>
                  <a:pt x="230" y="432"/>
                </a:lnTo>
                <a:lnTo>
                  <a:pt x="253" y="432"/>
                </a:lnTo>
                <a:lnTo>
                  <a:pt x="253" y="600"/>
                </a:lnTo>
                <a:lnTo>
                  <a:pt x="321" y="600"/>
                </a:lnTo>
                <a:lnTo>
                  <a:pt x="321" y="438"/>
                </a:lnTo>
                <a:cubicBezTo>
                  <a:pt x="321" y="376"/>
                  <a:pt x="271" y="325"/>
                  <a:pt x="208" y="3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9" name="Freeform 19"/>
          <p:cNvSpPr>
            <a:spLocks noEditPoints="1"/>
          </p:cNvSpPr>
          <p:nvPr/>
        </p:nvSpPr>
        <p:spPr bwMode="auto">
          <a:xfrm>
            <a:off x="9224686" y="2022876"/>
            <a:ext cx="614941" cy="582329"/>
          </a:xfrm>
          <a:custGeom>
            <a:avLst/>
            <a:gdLst>
              <a:gd name="T0" fmla="*/ 522 w 638"/>
              <a:gd name="T1" fmla="*/ 59 h 603"/>
              <a:gd name="T2" fmla="*/ 520 w 638"/>
              <a:gd name="T3" fmla="*/ 186 h 603"/>
              <a:gd name="T4" fmla="*/ 301 w 638"/>
              <a:gd name="T5" fmla="*/ 186 h 603"/>
              <a:gd name="T6" fmla="*/ 299 w 638"/>
              <a:gd name="T7" fmla="*/ 129 h 603"/>
              <a:gd name="T8" fmla="*/ 299 w 638"/>
              <a:gd name="T9" fmla="*/ 119 h 603"/>
              <a:gd name="T10" fmla="*/ 301 w 638"/>
              <a:gd name="T11" fmla="*/ 54 h 603"/>
              <a:gd name="T12" fmla="*/ 305 w 638"/>
              <a:gd name="T13" fmla="*/ 27 h 603"/>
              <a:gd name="T14" fmla="*/ 273 w 638"/>
              <a:gd name="T15" fmla="*/ 59 h 603"/>
              <a:gd name="T16" fmla="*/ 263 w 638"/>
              <a:gd name="T17" fmla="*/ 113 h 603"/>
              <a:gd name="T18" fmla="*/ 111 w 638"/>
              <a:gd name="T19" fmla="*/ 94 h 603"/>
              <a:gd name="T20" fmla="*/ 112 w 638"/>
              <a:gd name="T21" fmla="*/ 207 h 603"/>
              <a:gd name="T22" fmla="*/ 117 w 638"/>
              <a:gd name="T23" fmla="*/ 207 h 603"/>
              <a:gd name="T24" fmla="*/ 148 w 638"/>
              <a:gd name="T25" fmla="*/ 339 h 603"/>
              <a:gd name="T26" fmla="*/ 155 w 638"/>
              <a:gd name="T27" fmla="*/ 339 h 603"/>
              <a:gd name="T28" fmla="*/ 185 w 638"/>
              <a:gd name="T29" fmla="*/ 223 h 603"/>
              <a:gd name="T30" fmla="*/ 185 w 638"/>
              <a:gd name="T31" fmla="*/ 127 h 603"/>
              <a:gd name="T32" fmla="*/ 263 w 638"/>
              <a:gd name="T33" fmla="*/ 136 h 603"/>
              <a:gd name="T34" fmla="*/ 282 w 638"/>
              <a:gd name="T35" fmla="*/ 204 h 603"/>
              <a:gd name="T36" fmla="*/ 305 w 638"/>
              <a:gd name="T37" fmla="*/ 214 h 603"/>
              <a:gd name="T38" fmla="*/ 539 w 638"/>
              <a:gd name="T39" fmla="*/ 204 h 603"/>
              <a:gd name="T40" fmla="*/ 539 w 638"/>
              <a:gd name="T41" fmla="*/ 36 h 603"/>
              <a:gd name="T42" fmla="*/ 520 w 638"/>
              <a:gd name="T43" fmla="*/ 221 h 603"/>
              <a:gd name="T44" fmla="*/ 523 w 638"/>
              <a:gd name="T45" fmla="*/ 341 h 603"/>
              <a:gd name="T46" fmla="*/ 367 w 638"/>
              <a:gd name="T47" fmla="*/ 249 h 603"/>
              <a:gd name="T48" fmla="*/ 334 w 638"/>
              <a:gd name="T49" fmla="*/ 249 h 603"/>
              <a:gd name="T50" fmla="*/ 520 w 638"/>
              <a:gd name="T51" fmla="*/ 221 h 603"/>
              <a:gd name="T52" fmla="*/ 158 w 638"/>
              <a:gd name="T53" fmla="*/ 438 h 603"/>
              <a:gd name="T54" fmla="*/ 113 w 638"/>
              <a:gd name="T55" fmla="*/ 373 h 603"/>
              <a:gd name="T56" fmla="*/ 361 w 638"/>
              <a:gd name="T57" fmla="*/ 438 h 603"/>
              <a:gd name="T58" fmla="*/ 316 w 638"/>
              <a:gd name="T59" fmla="*/ 373 h 603"/>
              <a:gd name="T60" fmla="*/ 567 w 638"/>
              <a:gd name="T61" fmla="*/ 438 h 603"/>
              <a:gd name="T62" fmla="*/ 522 w 638"/>
              <a:gd name="T63" fmla="*/ 373 h 603"/>
              <a:gd name="T64" fmla="*/ 200 w 638"/>
              <a:gd name="T65" fmla="*/ 487 h 603"/>
              <a:gd name="T66" fmla="*/ 221 w 638"/>
              <a:gd name="T67" fmla="*/ 527 h 603"/>
              <a:gd name="T68" fmla="*/ 265 w 638"/>
              <a:gd name="T69" fmla="*/ 448 h 603"/>
              <a:gd name="T70" fmla="*/ 403 w 638"/>
              <a:gd name="T71" fmla="*/ 527 h 603"/>
              <a:gd name="T72" fmla="*/ 433 w 638"/>
              <a:gd name="T73" fmla="*/ 527 h 603"/>
              <a:gd name="T74" fmla="*/ 570 w 638"/>
              <a:gd name="T75" fmla="*/ 448 h 603"/>
              <a:gd name="T76" fmla="*/ 614 w 638"/>
              <a:gd name="T77" fmla="*/ 527 h 603"/>
              <a:gd name="T78" fmla="*/ 638 w 638"/>
              <a:gd name="T79" fmla="*/ 549 h 603"/>
              <a:gd name="T80" fmla="*/ 608 w 638"/>
              <a:gd name="T81" fmla="*/ 549 h 603"/>
              <a:gd name="T82" fmla="*/ 433 w 638"/>
              <a:gd name="T83" fmla="*/ 549 h 603"/>
              <a:gd name="T84" fmla="*/ 403 w 638"/>
              <a:gd name="T85" fmla="*/ 549 h 603"/>
              <a:gd name="T86" fmla="*/ 227 w 638"/>
              <a:gd name="T87" fmla="*/ 549 h 603"/>
              <a:gd name="T88" fmla="*/ 200 w 638"/>
              <a:gd name="T89" fmla="*/ 549 h 603"/>
              <a:gd name="T90" fmla="*/ 24 w 638"/>
              <a:gd name="T91" fmla="*/ 549 h 603"/>
              <a:gd name="T92" fmla="*/ 24 w 638"/>
              <a:gd name="T93" fmla="*/ 527 h 603"/>
              <a:gd name="T94" fmla="*/ 152 w 638"/>
              <a:gd name="T95" fmla="*/ 0 h 603"/>
              <a:gd name="T96" fmla="*/ 108 w 638"/>
              <a:gd name="T97" fmla="*/ 4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lnTo>
                  <a:pt x="520" y="186"/>
                </a:ln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lnTo>
                  <a:pt x="282" y="36"/>
                </a:ln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lnTo>
                  <a:pt x="282" y="204"/>
                </a:lnTo>
                <a:lnTo>
                  <a:pt x="282" y="204"/>
                </a:ln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lnTo>
                  <a:pt x="539" y="204"/>
                </a:ln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10" name="Freeform 21"/>
          <p:cNvSpPr>
            <a:spLocks noEditPoints="1"/>
          </p:cNvSpPr>
          <p:nvPr/>
        </p:nvSpPr>
        <p:spPr bwMode="auto">
          <a:xfrm>
            <a:off x="10434544" y="4487362"/>
            <a:ext cx="509994" cy="774207"/>
          </a:xfrm>
          <a:custGeom>
            <a:avLst/>
            <a:gdLst>
              <a:gd name="T0" fmla="*/ 72 w 401"/>
              <a:gd name="T1" fmla="*/ 59 h 610"/>
              <a:gd name="T2" fmla="*/ 92 w 401"/>
              <a:gd name="T3" fmla="*/ 27 h 610"/>
              <a:gd name="T4" fmla="*/ 130 w 401"/>
              <a:gd name="T5" fmla="*/ 23 h 610"/>
              <a:gd name="T6" fmla="*/ 110 w 401"/>
              <a:gd name="T7" fmla="*/ 55 h 610"/>
              <a:gd name="T8" fmla="*/ 72 w 401"/>
              <a:gd name="T9" fmla="*/ 59 h 610"/>
              <a:gd name="T10" fmla="*/ 150 w 401"/>
              <a:gd name="T11" fmla="*/ 453 h 610"/>
              <a:gd name="T12" fmla="*/ 194 w 401"/>
              <a:gd name="T13" fmla="*/ 458 h 610"/>
              <a:gd name="T14" fmla="*/ 291 w 401"/>
              <a:gd name="T15" fmla="*/ 431 h 610"/>
              <a:gd name="T16" fmla="*/ 297 w 401"/>
              <a:gd name="T17" fmla="*/ 408 h 610"/>
              <a:gd name="T18" fmla="*/ 275 w 401"/>
              <a:gd name="T19" fmla="*/ 403 h 610"/>
              <a:gd name="T20" fmla="*/ 158 w 401"/>
              <a:gd name="T21" fmla="*/ 422 h 610"/>
              <a:gd name="T22" fmla="*/ 62 w 401"/>
              <a:gd name="T23" fmla="*/ 353 h 610"/>
              <a:gd name="T24" fmla="*/ 43 w 401"/>
              <a:gd name="T25" fmla="*/ 236 h 610"/>
              <a:gd name="T26" fmla="*/ 103 w 401"/>
              <a:gd name="T27" fmla="*/ 146 h 610"/>
              <a:gd name="T28" fmla="*/ 207 w 401"/>
              <a:gd name="T29" fmla="*/ 316 h 610"/>
              <a:gd name="T30" fmla="*/ 208 w 401"/>
              <a:gd name="T31" fmla="*/ 318 h 610"/>
              <a:gd name="T32" fmla="*/ 208 w 401"/>
              <a:gd name="T33" fmla="*/ 318 h 610"/>
              <a:gd name="T34" fmla="*/ 267 w 401"/>
              <a:gd name="T35" fmla="*/ 311 h 610"/>
              <a:gd name="T36" fmla="*/ 299 w 401"/>
              <a:gd name="T37" fmla="*/ 262 h 610"/>
              <a:gd name="T38" fmla="*/ 300 w 401"/>
              <a:gd name="T39" fmla="*/ 261 h 610"/>
              <a:gd name="T40" fmla="*/ 147 w 401"/>
              <a:gd name="T41" fmla="*/ 14 h 610"/>
              <a:gd name="T42" fmla="*/ 147 w 401"/>
              <a:gd name="T43" fmla="*/ 14 h 610"/>
              <a:gd name="T44" fmla="*/ 147 w 401"/>
              <a:gd name="T45" fmla="*/ 13 h 610"/>
              <a:gd name="T46" fmla="*/ 87 w 401"/>
              <a:gd name="T47" fmla="*/ 18 h 610"/>
              <a:gd name="T48" fmla="*/ 55 w 401"/>
              <a:gd name="T49" fmla="*/ 69 h 610"/>
              <a:gd name="T50" fmla="*/ 56 w 401"/>
              <a:gd name="T51" fmla="*/ 70 h 610"/>
              <a:gd name="T52" fmla="*/ 56 w 401"/>
              <a:gd name="T53" fmla="*/ 70 h 610"/>
              <a:gd name="T54" fmla="*/ 86 w 401"/>
              <a:gd name="T55" fmla="*/ 119 h 610"/>
              <a:gd name="T56" fmla="*/ 12 w 401"/>
              <a:gd name="T57" fmla="*/ 228 h 610"/>
              <a:gd name="T58" fmla="*/ 35 w 401"/>
              <a:gd name="T59" fmla="*/ 369 h 610"/>
              <a:gd name="T60" fmla="*/ 150 w 401"/>
              <a:gd name="T61" fmla="*/ 453 h 610"/>
              <a:gd name="T62" fmla="*/ 386 w 401"/>
              <a:gd name="T63" fmla="*/ 356 h 610"/>
              <a:gd name="T64" fmla="*/ 163 w 401"/>
              <a:gd name="T65" fmla="*/ 356 h 610"/>
              <a:gd name="T66" fmla="*/ 148 w 401"/>
              <a:gd name="T67" fmla="*/ 371 h 610"/>
              <a:gd name="T68" fmla="*/ 163 w 401"/>
              <a:gd name="T69" fmla="*/ 387 h 610"/>
              <a:gd name="T70" fmla="*/ 386 w 401"/>
              <a:gd name="T71" fmla="*/ 387 h 610"/>
              <a:gd name="T72" fmla="*/ 401 w 401"/>
              <a:gd name="T73" fmla="*/ 371 h 610"/>
              <a:gd name="T74" fmla="*/ 386 w 401"/>
              <a:gd name="T75" fmla="*/ 356 h 610"/>
              <a:gd name="T76" fmla="*/ 202 w 401"/>
              <a:gd name="T77" fmla="*/ 506 h 610"/>
              <a:gd name="T78" fmla="*/ 183 w 401"/>
              <a:gd name="T79" fmla="*/ 526 h 610"/>
              <a:gd name="T80" fmla="*/ 163 w 401"/>
              <a:gd name="T81" fmla="*/ 506 h 610"/>
              <a:gd name="T82" fmla="*/ 183 w 401"/>
              <a:gd name="T83" fmla="*/ 487 h 610"/>
              <a:gd name="T84" fmla="*/ 202 w 401"/>
              <a:gd name="T85" fmla="*/ 506 h 610"/>
              <a:gd name="T86" fmla="*/ 142 w 401"/>
              <a:gd name="T87" fmla="*/ 506 h 610"/>
              <a:gd name="T88" fmla="*/ 183 w 401"/>
              <a:gd name="T89" fmla="*/ 547 h 610"/>
              <a:gd name="T90" fmla="*/ 223 w 401"/>
              <a:gd name="T91" fmla="*/ 506 h 610"/>
              <a:gd name="T92" fmla="*/ 183 w 401"/>
              <a:gd name="T93" fmla="*/ 466 h 610"/>
              <a:gd name="T94" fmla="*/ 142 w 401"/>
              <a:gd name="T95" fmla="*/ 506 h 610"/>
              <a:gd name="T96" fmla="*/ 237 w 401"/>
              <a:gd name="T97" fmla="*/ 525 h 610"/>
              <a:gd name="T98" fmla="*/ 183 w 401"/>
              <a:gd name="T99" fmla="*/ 564 h 610"/>
              <a:gd name="T100" fmla="*/ 128 w 401"/>
              <a:gd name="T101" fmla="*/ 525 h 610"/>
              <a:gd name="T102" fmla="*/ 55 w 401"/>
              <a:gd name="T103" fmla="*/ 594 h 610"/>
              <a:gd name="T104" fmla="*/ 54 w 401"/>
              <a:gd name="T105" fmla="*/ 605 h 610"/>
              <a:gd name="T106" fmla="*/ 64 w 401"/>
              <a:gd name="T107" fmla="*/ 610 h 610"/>
              <a:gd name="T108" fmla="*/ 302 w 401"/>
              <a:gd name="T109" fmla="*/ 610 h 610"/>
              <a:gd name="T110" fmla="*/ 302 w 401"/>
              <a:gd name="T111" fmla="*/ 610 h 610"/>
              <a:gd name="T112" fmla="*/ 312 w 401"/>
              <a:gd name="T113" fmla="*/ 599 h 610"/>
              <a:gd name="T114" fmla="*/ 310 w 401"/>
              <a:gd name="T115" fmla="*/ 593 h 610"/>
              <a:gd name="T116" fmla="*/ 237 w 401"/>
              <a:gd name="T117" fmla="*/ 525 h 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1" h="610">
                <a:moveTo>
                  <a:pt x="72" y="59"/>
                </a:moveTo>
                <a:cubicBezTo>
                  <a:pt x="67" y="51"/>
                  <a:pt x="76" y="36"/>
                  <a:pt x="92" y="27"/>
                </a:cubicBezTo>
                <a:cubicBezTo>
                  <a:pt x="108" y="17"/>
                  <a:pt x="125" y="15"/>
                  <a:pt x="130" y="23"/>
                </a:cubicBezTo>
                <a:cubicBezTo>
                  <a:pt x="134" y="31"/>
                  <a:pt x="126" y="45"/>
                  <a:pt x="110" y="55"/>
                </a:cubicBezTo>
                <a:cubicBezTo>
                  <a:pt x="94" y="65"/>
                  <a:pt x="77" y="67"/>
                  <a:pt x="72" y="59"/>
                </a:cubicBezTo>
                <a:close/>
                <a:moveTo>
                  <a:pt x="150" y="453"/>
                </a:moveTo>
                <a:cubicBezTo>
                  <a:pt x="165" y="457"/>
                  <a:pt x="179" y="458"/>
                  <a:pt x="194" y="458"/>
                </a:cubicBezTo>
                <a:cubicBezTo>
                  <a:pt x="228" y="458"/>
                  <a:pt x="262" y="449"/>
                  <a:pt x="291" y="431"/>
                </a:cubicBezTo>
                <a:cubicBezTo>
                  <a:pt x="299" y="426"/>
                  <a:pt x="301" y="416"/>
                  <a:pt x="297" y="408"/>
                </a:cubicBezTo>
                <a:cubicBezTo>
                  <a:pt x="292" y="401"/>
                  <a:pt x="282" y="399"/>
                  <a:pt x="275" y="403"/>
                </a:cubicBezTo>
                <a:cubicBezTo>
                  <a:pt x="239" y="425"/>
                  <a:pt x="198" y="432"/>
                  <a:pt x="158" y="422"/>
                </a:cubicBezTo>
                <a:cubicBezTo>
                  <a:pt x="118" y="412"/>
                  <a:pt x="84" y="388"/>
                  <a:pt x="62" y="353"/>
                </a:cubicBezTo>
                <a:cubicBezTo>
                  <a:pt x="40" y="317"/>
                  <a:pt x="34" y="276"/>
                  <a:pt x="43" y="236"/>
                </a:cubicBezTo>
                <a:cubicBezTo>
                  <a:pt x="52" y="199"/>
                  <a:pt x="73" y="168"/>
                  <a:pt x="103" y="146"/>
                </a:cubicBezTo>
                <a:lnTo>
                  <a:pt x="207" y="316"/>
                </a:lnTo>
                <a:lnTo>
                  <a:pt x="208" y="318"/>
                </a:lnTo>
                <a:lnTo>
                  <a:pt x="208" y="318"/>
                </a:lnTo>
                <a:cubicBezTo>
                  <a:pt x="217" y="328"/>
                  <a:pt x="243" y="325"/>
                  <a:pt x="267" y="311"/>
                </a:cubicBezTo>
                <a:cubicBezTo>
                  <a:pt x="291" y="296"/>
                  <a:pt x="305" y="274"/>
                  <a:pt x="299" y="262"/>
                </a:cubicBezTo>
                <a:lnTo>
                  <a:pt x="300" y="261"/>
                </a:lnTo>
                <a:lnTo>
                  <a:pt x="147" y="14"/>
                </a:lnTo>
                <a:lnTo>
                  <a:pt x="147" y="14"/>
                </a:lnTo>
                <a:cubicBezTo>
                  <a:pt x="147" y="13"/>
                  <a:pt x="147" y="13"/>
                  <a:pt x="147" y="13"/>
                </a:cubicBezTo>
                <a:cubicBezTo>
                  <a:pt x="139" y="0"/>
                  <a:pt x="112" y="3"/>
                  <a:pt x="87" y="18"/>
                </a:cubicBezTo>
                <a:cubicBezTo>
                  <a:pt x="62" y="34"/>
                  <a:pt x="48" y="57"/>
                  <a:pt x="55" y="69"/>
                </a:cubicBezTo>
                <a:cubicBezTo>
                  <a:pt x="55" y="69"/>
                  <a:pt x="56" y="70"/>
                  <a:pt x="56" y="70"/>
                </a:cubicBezTo>
                <a:lnTo>
                  <a:pt x="56" y="70"/>
                </a:lnTo>
                <a:lnTo>
                  <a:pt x="86" y="119"/>
                </a:lnTo>
                <a:cubicBezTo>
                  <a:pt x="49" y="145"/>
                  <a:pt x="23" y="184"/>
                  <a:pt x="12" y="228"/>
                </a:cubicBezTo>
                <a:cubicBezTo>
                  <a:pt x="0" y="277"/>
                  <a:pt x="9" y="327"/>
                  <a:pt x="35" y="369"/>
                </a:cubicBezTo>
                <a:cubicBezTo>
                  <a:pt x="61" y="412"/>
                  <a:pt x="102" y="442"/>
                  <a:pt x="150" y="453"/>
                </a:cubicBezTo>
                <a:close/>
                <a:moveTo>
                  <a:pt x="386" y="356"/>
                </a:moveTo>
                <a:lnTo>
                  <a:pt x="163" y="356"/>
                </a:lnTo>
                <a:cubicBezTo>
                  <a:pt x="155" y="356"/>
                  <a:pt x="148" y="363"/>
                  <a:pt x="148" y="371"/>
                </a:cubicBezTo>
                <a:cubicBezTo>
                  <a:pt x="148" y="380"/>
                  <a:pt x="155" y="387"/>
                  <a:pt x="163" y="387"/>
                </a:cubicBezTo>
                <a:lnTo>
                  <a:pt x="386" y="387"/>
                </a:lnTo>
                <a:cubicBezTo>
                  <a:pt x="394" y="387"/>
                  <a:pt x="401" y="380"/>
                  <a:pt x="401" y="371"/>
                </a:cubicBezTo>
                <a:cubicBezTo>
                  <a:pt x="401" y="363"/>
                  <a:pt x="394" y="356"/>
                  <a:pt x="386" y="356"/>
                </a:cubicBezTo>
                <a:close/>
                <a:moveTo>
                  <a:pt x="202" y="506"/>
                </a:moveTo>
                <a:cubicBezTo>
                  <a:pt x="202" y="517"/>
                  <a:pt x="193" y="526"/>
                  <a:pt x="183" y="526"/>
                </a:cubicBezTo>
                <a:cubicBezTo>
                  <a:pt x="172" y="526"/>
                  <a:pt x="163" y="517"/>
                  <a:pt x="163" y="506"/>
                </a:cubicBezTo>
                <a:cubicBezTo>
                  <a:pt x="163" y="495"/>
                  <a:pt x="172" y="487"/>
                  <a:pt x="183" y="487"/>
                </a:cubicBezTo>
                <a:cubicBezTo>
                  <a:pt x="193" y="487"/>
                  <a:pt x="202" y="495"/>
                  <a:pt x="202" y="506"/>
                </a:cubicBezTo>
                <a:close/>
                <a:moveTo>
                  <a:pt x="142" y="506"/>
                </a:moveTo>
                <a:cubicBezTo>
                  <a:pt x="142" y="529"/>
                  <a:pt x="160" y="547"/>
                  <a:pt x="183" y="547"/>
                </a:cubicBezTo>
                <a:cubicBezTo>
                  <a:pt x="205" y="547"/>
                  <a:pt x="223" y="529"/>
                  <a:pt x="223" y="506"/>
                </a:cubicBezTo>
                <a:cubicBezTo>
                  <a:pt x="223" y="484"/>
                  <a:pt x="205" y="466"/>
                  <a:pt x="183" y="466"/>
                </a:cubicBezTo>
                <a:cubicBezTo>
                  <a:pt x="160" y="466"/>
                  <a:pt x="142" y="484"/>
                  <a:pt x="142" y="506"/>
                </a:cubicBezTo>
                <a:close/>
                <a:moveTo>
                  <a:pt x="237" y="525"/>
                </a:moveTo>
                <a:cubicBezTo>
                  <a:pt x="229" y="548"/>
                  <a:pt x="208" y="564"/>
                  <a:pt x="183" y="564"/>
                </a:cubicBezTo>
                <a:cubicBezTo>
                  <a:pt x="157" y="564"/>
                  <a:pt x="136" y="548"/>
                  <a:pt x="128" y="525"/>
                </a:cubicBezTo>
                <a:cubicBezTo>
                  <a:pt x="85" y="548"/>
                  <a:pt x="56" y="591"/>
                  <a:pt x="55" y="594"/>
                </a:cubicBezTo>
                <a:cubicBezTo>
                  <a:pt x="52" y="597"/>
                  <a:pt x="52" y="601"/>
                  <a:pt x="54" y="605"/>
                </a:cubicBezTo>
                <a:cubicBezTo>
                  <a:pt x="56" y="608"/>
                  <a:pt x="60" y="610"/>
                  <a:pt x="64" y="610"/>
                </a:cubicBezTo>
                <a:lnTo>
                  <a:pt x="302" y="610"/>
                </a:lnTo>
                <a:lnTo>
                  <a:pt x="302" y="610"/>
                </a:lnTo>
                <a:cubicBezTo>
                  <a:pt x="308" y="610"/>
                  <a:pt x="312" y="605"/>
                  <a:pt x="312" y="599"/>
                </a:cubicBezTo>
                <a:cubicBezTo>
                  <a:pt x="312" y="597"/>
                  <a:pt x="312" y="595"/>
                  <a:pt x="310" y="593"/>
                </a:cubicBezTo>
                <a:cubicBezTo>
                  <a:pt x="306" y="587"/>
                  <a:pt x="278" y="547"/>
                  <a:pt x="237" y="5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11" name="Freeform 26"/>
          <p:cNvSpPr>
            <a:spLocks noEditPoints="1"/>
          </p:cNvSpPr>
          <p:nvPr/>
        </p:nvSpPr>
        <p:spPr bwMode="auto">
          <a:xfrm>
            <a:off x="9224685" y="1259451"/>
            <a:ext cx="652209" cy="605623"/>
          </a:xfrm>
          <a:custGeom>
            <a:avLst/>
            <a:gdLst>
              <a:gd name="T0" fmla="*/ 373 w 678"/>
              <a:gd name="T1" fmla="*/ 551 h 630"/>
              <a:gd name="T2" fmla="*/ 280 w 678"/>
              <a:gd name="T3" fmla="*/ 593 h 630"/>
              <a:gd name="T4" fmla="*/ 190 w 678"/>
              <a:gd name="T5" fmla="*/ 21 h 630"/>
              <a:gd name="T6" fmla="*/ 210 w 678"/>
              <a:gd name="T7" fmla="*/ 34 h 630"/>
              <a:gd name="T8" fmla="*/ 342 w 678"/>
              <a:gd name="T9" fmla="*/ 1 h 630"/>
              <a:gd name="T10" fmla="*/ 169 w 678"/>
              <a:gd name="T11" fmla="*/ 25 h 630"/>
              <a:gd name="T12" fmla="*/ 207 w 678"/>
              <a:gd name="T13" fmla="*/ 62 h 630"/>
              <a:gd name="T14" fmla="*/ 199 w 678"/>
              <a:gd name="T15" fmla="*/ 340 h 630"/>
              <a:gd name="T16" fmla="*/ 161 w 678"/>
              <a:gd name="T17" fmla="*/ 304 h 630"/>
              <a:gd name="T18" fmla="*/ 169 w 678"/>
              <a:gd name="T19" fmla="*/ 25 h 630"/>
              <a:gd name="T20" fmla="*/ 309 w 678"/>
              <a:gd name="T21" fmla="*/ 120 h 630"/>
              <a:gd name="T22" fmla="*/ 467 w 678"/>
              <a:gd name="T23" fmla="*/ 102 h 630"/>
              <a:gd name="T24" fmla="*/ 291 w 678"/>
              <a:gd name="T25" fmla="*/ 109 h 630"/>
              <a:gd name="T26" fmla="*/ 300 w 678"/>
              <a:gd name="T27" fmla="*/ 133 h 630"/>
              <a:gd name="T28" fmla="*/ 308 w 678"/>
              <a:gd name="T29" fmla="*/ 422 h 630"/>
              <a:gd name="T30" fmla="*/ 270 w 678"/>
              <a:gd name="T31" fmla="*/ 410 h 630"/>
              <a:gd name="T32" fmla="*/ 263 w 678"/>
              <a:gd name="T33" fmla="*/ 122 h 630"/>
              <a:gd name="T34" fmla="*/ 322 w 678"/>
              <a:gd name="T35" fmla="*/ 145 h 630"/>
              <a:gd name="T36" fmla="*/ 511 w 678"/>
              <a:gd name="T37" fmla="*/ 145 h 630"/>
              <a:gd name="T38" fmla="*/ 486 w 678"/>
              <a:gd name="T39" fmla="*/ 406 h 630"/>
              <a:gd name="T40" fmla="*/ 322 w 678"/>
              <a:gd name="T41" fmla="*/ 145 h 630"/>
              <a:gd name="T42" fmla="*/ 481 w 678"/>
              <a:gd name="T43" fmla="*/ 166 h 630"/>
              <a:gd name="T44" fmla="*/ 354 w 678"/>
              <a:gd name="T45" fmla="*/ 240 h 630"/>
              <a:gd name="T46" fmla="*/ 221 w 678"/>
              <a:gd name="T47" fmla="*/ 56 h 630"/>
              <a:gd name="T48" fmla="*/ 410 w 678"/>
              <a:gd name="T49" fmla="*/ 56 h 630"/>
              <a:gd name="T50" fmla="*/ 255 w 678"/>
              <a:gd name="T51" fmla="*/ 83 h 630"/>
              <a:gd name="T52" fmla="*/ 240 w 678"/>
              <a:gd name="T53" fmla="*/ 335 h 630"/>
              <a:gd name="T54" fmla="*/ 221 w 678"/>
              <a:gd name="T55" fmla="*/ 56 h 630"/>
              <a:gd name="T56" fmla="*/ 134 w 678"/>
              <a:gd name="T57" fmla="*/ 188 h 630"/>
              <a:gd name="T58" fmla="*/ 104 w 678"/>
              <a:gd name="T59" fmla="*/ 135 h 630"/>
              <a:gd name="T60" fmla="*/ 54 w 678"/>
              <a:gd name="T61" fmla="*/ 467 h 630"/>
              <a:gd name="T62" fmla="*/ 90 w 678"/>
              <a:gd name="T63" fmla="*/ 515 h 630"/>
              <a:gd name="T64" fmla="*/ 0 w 678"/>
              <a:gd name="T65" fmla="*/ 630 h 630"/>
              <a:gd name="T66" fmla="*/ 678 w 678"/>
              <a:gd name="T67" fmla="*/ 586 h 630"/>
              <a:gd name="T68" fmla="*/ 621 w 678"/>
              <a:gd name="T69" fmla="*/ 467 h 630"/>
              <a:gd name="T70" fmla="*/ 571 w 678"/>
              <a:gd name="T71" fmla="*/ 135 h 630"/>
              <a:gd name="T72" fmla="*/ 541 w 678"/>
              <a:gd name="T73" fmla="*/ 188 h 630"/>
              <a:gd name="T74" fmla="*/ 573 w 678"/>
              <a:gd name="T75" fmla="*/ 474 h 630"/>
              <a:gd name="T76" fmla="*/ 101 w 678"/>
              <a:gd name="T77" fmla="*/ 188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8" h="630">
                <a:moveTo>
                  <a:pt x="301" y="551"/>
                </a:moveTo>
                <a:lnTo>
                  <a:pt x="373" y="551"/>
                </a:lnTo>
                <a:lnTo>
                  <a:pt x="398" y="593"/>
                </a:lnTo>
                <a:lnTo>
                  <a:pt x="280" y="593"/>
                </a:lnTo>
                <a:lnTo>
                  <a:pt x="301" y="551"/>
                </a:lnTo>
                <a:close/>
                <a:moveTo>
                  <a:pt x="190" y="21"/>
                </a:moveTo>
                <a:lnTo>
                  <a:pt x="207" y="32"/>
                </a:lnTo>
                <a:cubicBezTo>
                  <a:pt x="208" y="32"/>
                  <a:pt x="209" y="33"/>
                  <a:pt x="210" y="34"/>
                </a:cubicBezTo>
                <a:lnTo>
                  <a:pt x="366" y="14"/>
                </a:lnTo>
                <a:cubicBezTo>
                  <a:pt x="362" y="5"/>
                  <a:pt x="353" y="0"/>
                  <a:pt x="342" y="1"/>
                </a:cubicBezTo>
                <a:lnTo>
                  <a:pt x="190" y="21"/>
                </a:lnTo>
                <a:close/>
                <a:moveTo>
                  <a:pt x="169" y="25"/>
                </a:moveTo>
                <a:lnTo>
                  <a:pt x="199" y="44"/>
                </a:lnTo>
                <a:cubicBezTo>
                  <a:pt x="203" y="47"/>
                  <a:pt x="207" y="55"/>
                  <a:pt x="207" y="62"/>
                </a:cubicBezTo>
                <a:lnTo>
                  <a:pt x="207" y="333"/>
                </a:lnTo>
                <a:cubicBezTo>
                  <a:pt x="207" y="340"/>
                  <a:pt x="203" y="343"/>
                  <a:pt x="199" y="340"/>
                </a:cubicBezTo>
                <a:lnTo>
                  <a:pt x="169" y="322"/>
                </a:lnTo>
                <a:cubicBezTo>
                  <a:pt x="165" y="319"/>
                  <a:pt x="161" y="311"/>
                  <a:pt x="161" y="304"/>
                </a:cubicBezTo>
                <a:lnTo>
                  <a:pt x="161" y="33"/>
                </a:lnTo>
                <a:cubicBezTo>
                  <a:pt x="161" y="26"/>
                  <a:pt x="165" y="23"/>
                  <a:pt x="169" y="25"/>
                </a:cubicBezTo>
                <a:close/>
                <a:moveTo>
                  <a:pt x="291" y="109"/>
                </a:moveTo>
                <a:lnTo>
                  <a:pt x="309" y="120"/>
                </a:lnTo>
                <a:cubicBezTo>
                  <a:pt x="310" y="121"/>
                  <a:pt x="310" y="122"/>
                  <a:pt x="311" y="122"/>
                </a:cubicBezTo>
                <a:lnTo>
                  <a:pt x="467" y="102"/>
                </a:lnTo>
                <a:cubicBezTo>
                  <a:pt x="464" y="94"/>
                  <a:pt x="454" y="88"/>
                  <a:pt x="443" y="90"/>
                </a:cubicBezTo>
                <a:lnTo>
                  <a:pt x="291" y="109"/>
                </a:lnTo>
                <a:close/>
                <a:moveTo>
                  <a:pt x="270" y="114"/>
                </a:moveTo>
                <a:lnTo>
                  <a:pt x="300" y="133"/>
                </a:lnTo>
                <a:cubicBezTo>
                  <a:pt x="304" y="136"/>
                  <a:pt x="308" y="144"/>
                  <a:pt x="308" y="151"/>
                </a:cubicBezTo>
                <a:lnTo>
                  <a:pt x="308" y="422"/>
                </a:lnTo>
                <a:cubicBezTo>
                  <a:pt x="308" y="428"/>
                  <a:pt x="304" y="432"/>
                  <a:pt x="300" y="429"/>
                </a:cubicBezTo>
                <a:lnTo>
                  <a:pt x="270" y="410"/>
                </a:lnTo>
                <a:cubicBezTo>
                  <a:pt x="266" y="407"/>
                  <a:pt x="263" y="400"/>
                  <a:pt x="263" y="393"/>
                </a:cubicBezTo>
                <a:lnTo>
                  <a:pt x="263" y="122"/>
                </a:lnTo>
                <a:cubicBezTo>
                  <a:pt x="263" y="115"/>
                  <a:pt x="266" y="111"/>
                  <a:pt x="270" y="114"/>
                </a:cubicBezTo>
                <a:close/>
                <a:moveTo>
                  <a:pt x="322" y="145"/>
                </a:moveTo>
                <a:lnTo>
                  <a:pt x="486" y="124"/>
                </a:lnTo>
                <a:cubicBezTo>
                  <a:pt x="500" y="122"/>
                  <a:pt x="511" y="131"/>
                  <a:pt x="511" y="145"/>
                </a:cubicBezTo>
                <a:lnTo>
                  <a:pt x="511" y="378"/>
                </a:lnTo>
                <a:cubicBezTo>
                  <a:pt x="511" y="391"/>
                  <a:pt x="500" y="404"/>
                  <a:pt x="486" y="406"/>
                </a:cubicBezTo>
                <a:lnTo>
                  <a:pt x="322" y="426"/>
                </a:lnTo>
                <a:lnTo>
                  <a:pt x="322" y="145"/>
                </a:lnTo>
                <a:close/>
                <a:moveTo>
                  <a:pt x="354" y="183"/>
                </a:moveTo>
                <a:lnTo>
                  <a:pt x="481" y="166"/>
                </a:lnTo>
                <a:lnTo>
                  <a:pt x="481" y="224"/>
                </a:lnTo>
                <a:lnTo>
                  <a:pt x="354" y="240"/>
                </a:lnTo>
                <a:lnTo>
                  <a:pt x="354" y="183"/>
                </a:lnTo>
                <a:close/>
                <a:moveTo>
                  <a:pt x="221" y="56"/>
                </a:moveTo>
                <a:lnTo>
                  <a:pt x="384" y="35"/>
                </a:lnTo>
                <a:cubicBezTo>
                  <a:pt x="398" y="33"/>
                  <a:pt x="410" y="43"/>
                  <a:pt x="410" y="56"/>
                </a:cubicBezTo>
                <a:lnTo>
                  <a:pt x="410" y="63"/>
                </a:lnTo>
                <a:lnTo>
                  <a:pt x="255" y="83"/>
                </a:lnTo>
                <a:cubicBezTo>
                  <a:pt x="244" y="86"/>
                  <a:pt x="240" y="93"/>
                  <a:pt x="240" y="107"/>
                </a:cubicBezTo>
                <a:lnTo>
                  <a:pt x="240" y="335"/>
                </a:lnTo>
                <a:lnTo>
                  <a:pt x="221" y="338"/>
                </a:lnTo>
                <a:lnTo>
                  <a:pt x="221" y="56"/>
                </a:lnTo>
                <a:close/>
                <a:moveTo>
                  <a:pt x="101" y="188"/>
                </a:moveTo>
                <a:lnTo>
                  <a:pt x="134" y="188"/>
                </a:lnTo>
                <a:lnTo>
                  <a:pt x="134" y="135"/>
                </a:lnTo>
                <a:lnTo>
                  <a:pt x="104" y="135"/>
                </a:lnTo>
                <a:cubicBezTo>
                  <a:pt x="76" y="135"/>
                  <a:pt x="54" y="158"/>
                  <a:pt x="54" y="186"/>
                </a:cubicBezTo>
                <a:lnTo>
                  <a:pt x="54" y="467"/>
                </a:lnTo>
                <a:cubicBezTo>
                  <a:pt x="54" y="490"/>
                  <a:pt x="69" y="509"/>
                  <a:pt x="90" y="515"/>
                </a:cubicBezTo>
                <a:lnTo>
                  <a:pt x="90" y="515"/>
                </a:lnTo>
                <a:lnTo>
                  <a:pt x="0" y="586"/>
                </a:lnTo>
                <a:lnTo>
                  <a:pt x="0" y="630"/>
                </a:lnTo>
                <a:lnTo>
                  <a:pt x="678" y="630"/>
                </a:lnTo>
                <a:lnTo>
                  <a:pt x="678" y="586"/>
                </a:lnTo>
                <a:lnTo>
                  <a:pt x="582" y="516"/>
                </a:lnTo>
                <a:cubicBezTo>
                  <a:pt x="604" y="511"/>
                  <a:pt x="621" y="491"/>
                  <a:pt x="621" y="467"/>
                </a:cubicBezTo>
                <a:lnTo>
                  <a:pt x="621" y="186"/>
                </a:lnTo>
                <a:cubicBezTo>
                  <a:pt x="621" y="158"/>
                  <a:pt x="598" y="135"/>
                  <a:pt x="571" y="135"/>
                </a:cubicBezTo>
                <a:lnTo>
                  <a:pt x="541" y="135"/>
                </a:lnTo>
                <a:lnTo>
                  <a:pt x="541" y="188"/>
                </a:lnTo>
                <a:lnTo>
                  <a:pt x="573" y="188"/>
                </a:lnTo>
                <a:lnTo>
                  <a:pt x="573" y="474"/>
                </a:lnTo>
                <a:lnTo>
                  <a:pt x="101" y="474"/>
                </a:lnTo>
                <a:lnTo>
                  <a:pt x="101" y="18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12" name="Freeform 27"/>
          <p:cNvSpPr>
            <a:spLocks noEditPoints="1"/>
          </p:cNvSpPr>
          <p:nvPr/>
        </p:nvSpPr>
        <p:spPr bwMode="auto">
          <a:xfrm>
            <a:off x="9091008" y="3649292"/>
            <a:ext cx="656868" cy="580001"/>
          </a:xfrm>
          <a:custGeom>
            <a:avLst/>
            <a:gdLst>
              <a:gd name="T0" fmla="*/ 284 w 683"/>
              <a:gd name="T1" fmla="*/ 381 h 601"/>
              <a:gd name="T2" fmla="*/ 595 w 683"/>
              <a:gd name="T3" fmla="*/ 392 h 601"/>
              <a:gd name="T4" fmla="*/ 589 w 683"/>
              <a:gd name="T5" fmla="*/ 359 h 601"/>
              <a:gd name="T6" fmla="*/ 285 w 683"/>
              <a:gd name="T7" fmla="*/ 371 h 601"/>
              <a:gd name="T8" fmla="*/ 589 w 683"/>
              <a:gd name="T9" fmla="*/ 359 h 601"/>
              <a:gd name="T10" fmla="*/ 282 w 683"/>
              <a:gd name="T11" fmla="*/ 338 h 601"/>
              <a:gd name="T12" fmla="*/ 591 w 683"/>
              <a:gd name="T13" fmla="*/ 349 h 601"/>
              <a:gd name="T14" fmla="*/ 269 w 683"/>
              <a:gd name="T15" fmla="*/ 324 h 601"/>
              <a:gd name="T16" fmla="*/ 607 w 683"/>
              <a:gd name="T17" fmla="*/ 408 h 601"/>
              <a:gd name="T18" fmla="*/ 261 w 683"/>
              <a:gd name="T19" fmla="*/ 432 h 601"/>
              <a:gd name="T20" fmla="*/ 242 w 683"/>
              <a:gd name="T21" fmla="*/ 316 h 601"/>
              <a:gd name="T22" fmla="*/ 607 w 683"/>
              <a:gd name="T23" fmla="*/ 300 h 601"/>
              <a:gd name="T24" fmla="*/ 269 w 683"/>
              <a:gd name="T25" fmla="*/ 324 h 601"/>
              <a:gd name="T26" fmla="*/ 345 w 683"/>
              <a:gd name="T27" fmla="*/ 39 h 601"/>
              <a:gd name="T28" fmla="*/ 335 w 683"/>
              <a:gd name="T29" fmla="*/ 3 h 601"/>
              <a:gd name="T30" fmla="*/ 350 w 683"/>
              <a:gd name="T31" fmla="*/ 1 h 601"/>
              <a:gd name="T32" fmla="*/ 411 w 683"/>
              <a:gd name="T33" fmla="*/ 39 h 601"/>
              <a:gd name="T34" fmla="*/ 367 w 683"/>
              <a:gd name="T35" fmla="*/ 56 h 601"/>
              <a:gd name="T36" fmla="*/ 366 w 683"/>
              <a:gd name="T37" fmla="*/ 105 h 601"/>
              <a:gd name="T38" fmla="*/ 353 w 683"/>
              <a:gd name="T39" fmla="*/ 218 h 601"/>
              <a:gd name="T40" fmla="*/ 380 w 683"/>
              <a:gd name="T41" fmla="*/ 107 h 601"/>
              <a:gd name="T42" fmla="*/ 486 w 683"/>
              <a:gd name="T43" fmla="*/ 87 h 601"/>
              <a:gd name="T44" fmla="*/ 441 w 683"/>
              <a:gd name="T45" fmla="*/ 285 h 601"/>
              <a:gd name="T46" fmla="*/ 406 w 683"/>
              <a:gd name="T47" fmla="*/ 285 h 601"/>
              <a:gd name="T48" fmla="*/ 361 w 683"/>
              <a:gd name="T49" fmla="*/ 87 h 601"/>
              <a:gd name="T50" fmla="*/ 430 w 683"/>
              <a:gd name="T51" fmla="*/ 30 h 601"/>
              <a:gd name="T52" fmla="*/ 429 w 683"/>
              <a:gd name="T53" fmla="*/ 88 h 601"/>
              <a:gd name="T54" fmla="*/ 237 w 683"/>
              <a:gd name="T55" fmla="*/ 540 h 601"/>
              <a:gd name="T56" fmla="*/ 637 w 683"/>
              <a:gd name="T57" fmla="*/ 553 h 601"/>
              <a:gd name="T58" fmla="*/ 237 w 683"/>
              <a:gd name="T59" fmla="*/ 540 h 601"/>
              <a:gd name="T60" fmla="*/ 634 w 683"/>
              <a:gd name="T61" fmla="*/ 515 h 601"/>
              <a:gd name="T62" fmla="*/ 239 w 683"/>
              <a:gd name="T63" fmla="*/ 528 h 601"/>
              <a:gd name="T64" fmla="*/ 231 w 683"/>
              <a:gd name="T65" fmla="*/ 491 h 601"/>
              <a:gd name="T66" fmla="*/ 635 w 683"/>
              <a:gd name="T67" fmla="*/ 504 h 601"/>
              <a:gd name="T68" fmla="*/ 231 w 683"/>
              <a:gd name="T69" fmla="*/ 491 h 601"/>
              <a:gd name="T70" fmla="*/ 652 w 683"/>
              <a:gd name="T71" fmla="*/ 570 h 601"/>
              <a:gd name="T72" fmla="*/ 219 w 683"/>
              <a:gd name="T73" fmla="*/ 598 h 601"/>
              <a:gd name="T74" fmla="*/ 683 w 683"/>
              <a:gd name="T75" fmla="*/ 580 h 601"/>
              <a:gd name="T76" fmla="*/ 662 w 683"/>
              <a:gd name="T77" fmla="*/ 447 h 601"/>
              <a:gd name="T78" fmla="*/ 219 w 683"/>
              <a:gd name="T79" fmla="*/ 475 h 601"/>
              <a:gd name="T80" fmla="*/ 223 w 683"/>
              <a:gd name="T81" fmla="*/ 189 h 601"/>
              <a:gd name="T82" fmla="*/ 103 w 683"/>
              <a:gd name="T83" fmla="*/ 549 h 601"/>
              <a:gd name="T84" fmla="*/ 223 w 683"/>
              <a:gd name="T85" fmla="*/ 189 h 601"/>
              <a:gd name="T86" fmla="*/ 72 w 683"/>
              <a:gd name="T87" fmla="*/ 534 h 601"/>
              <a:gd name="T88" fmla="*/ 213 w 683"/>
              <a:gd name="T89" fmla="*/ 187 h 601"/>
              <a:gd name="T90" fmla="*/ 183 w 683"/>
              <a:gd name="T91" fmla="*/ 168 h 601"/>
              <a:gd name="T92" fmla="*/ 62 w 683"/>
              <a:gd name="T93" fmla="*/ 531 h 601"/>
              <a:gd name="T94" fmla="*/ 183 w 683"/>
              <a:gd name="T95" fmla="*/ 168 h 601"/>
              <a:gd name="T96" fmla="*/ 114 w 683"/>
              <a:gd name="T97" fmla="*/ 568 h 601"/>
              <a:gd name="T98" fmla="*/ 280 w 683"/>
              <a:gd name="T99" fmla="*/ 192 h 601"/>
              <a:gd name="T100" fmla="*/ 112 w 683"/>
              <a:gd name="T101" fmla="*/ 597 h 601"/>
              <a:gd name="T102" fmla="*/ 4 w 683"/>
              <a:gd name="T103" fmla="*/ 536 h 601"/>
              <a:gd name="T104" fmla="*/ 173 w 683"/>
              <a:gd name="T105" fmla="*/ 15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83" h="601">
                <a:moveTo>
                  <a:pt x="591" y="381"/>
                </a:moveTo>
                <a:lnTo>
                  <a:pt x="284" y="381"/>
                </a:lnTo>
                <a:cubicBezTo>
                  <a:pt x="284" y="385"/>
                  <a:pt x="283" y="389"/>
                  <a:pt x="282" y="392"/>
                </a:cubicBezTo>
                <a:lnTo>
                  <a:pt x="595" y="392"/>
                </a:lnTo>
                <a:cubicBezTo>
                  <a:pt x="593" y="389"/>
                  <a:pt x="592" y="385"/>
                  <a:pt x="591" y="381"/>
                </a:cubicBezTo>
                <a:close/>
                <a:moveTo>
                  <a:pt x="589" y="359"/>
                </a:moveTo>
                <a:lnTo>
                  <a:pt x="285" y="359"/>
                </a:lnTo>
                <a:cubicBezTo>
                  <a:pt x="285" y="363"/>
                  <a:pt x="285" y="367"/>
                  <a:pt x="285" y="371"/>
                </a:cubicBezTo>
                <a:lnTo>
                  <a:pt x="589" y="371"/>
                </a:lnTo>
                <a:cubicBezTo>
                  <a:pt x="588" y="367"/>
                  <a:pt x="588" y="363"/>
                  <a:pt x="589" y="359"/>
                </a:cubicBezTo>
                <a:close/>
                <a:moveTo>
                  <a:pt x="595" y="338"/>
                </a:moveTo>
                <a:lnTo>
                  <a:pt x="282" y="338"/>
                </a:lnTo>
                <a:cubicBezTo>
                  <a:pt x="283" y="342"/>
                  <a:pt x="284" y="345"/>
                  <a:pt x="284" y="349"/>
                </a:cubicBezTo>
                <a:lnTo>
                  <a:pt x="591" y="349"/>
                </a:lnTo>
                <a:cubicBezTo>
                  <a:pt x="592" y="345"/>
                  <a:pt x="593" y="341"/>
                  <a:pt x="595" y="338"/>
                </a:cubicBezTo>
                <a:close/>
                <a:moveTo>
                  <a:pt x="269" y="324"/>
                </a:moveTo>
                <a:lnTo>
                  <a:pt x="269" y="408"/>
                </a:lnTo>
                <a:lnTo>
                  <a:pt x="607" y="408"/>
                </a:lnTo>
                <a:lnTo>
                  <a:pt x="607" y="432"/>
                </a:lnTo>
                <a:lnTo>
                  <a:pt x="261" y="432"/>
                </a:lnTo>
                <a:cubicBezTo>
                  <a:pt x="251" y="432"/>
                  <a:pt x="242" y="425"/>
                  <a:pt x="242" y="416"/>
                </a:cubicBezTo>
                <a:lnTo>
                  <a:pt x="242" y="316"/>
                </a:lnTo>
                <a:cubicBezTo>
                  <a:pt x="242" y="307"/>
                  <a:pt x="251" y="300"/>
                  <a:pt x="261" y="300"/>
                </a:cubicBezTo>
                <a:lnTo>
                  <a:pt x="607" y="300"/>
                </a:lnTo>
                <a:lnTo>
                  <a:pt x="607" y="324"/>
                </a:lnTo>
                <a:lnTo>
                  <a:pt x="269" y="324"/>
                </a:lnTo>
                <a:close/>
                <a:moveTo>
                  <a:pt x="367" y="56"/>
                </a:moveTo>
                <a:cubicBezTo>
                  <a:pt x="354" y="55"/>
                  <a:pt x="348" y="48"/>
                  <a:pt x="345" y="39"/>
                </a:cubicBezTo>
                <a:cubicBezTo>
                  <a:pt x="342" y="31"/>
                  <a:pt x="343" y="26"/>
                  <a:pt x="343" y="18"/>
                </a:cubicBezTo>
                <a:cubicBezTo>
                  <a:pt x="342" y="8"/>
                  <a:pt x="336" y="5"/>
                  <a:pt x="335" y="3"/>
                </a:cubicBezTo>
                <a:cubicBezTo>
                  <a:pt x="335" y="2"/>
                  <a:pt x="337" y="1"/>
                  <a:pt x="341" y="1"/>
                </a:cubicBezTo>
                <a:cubicBezTo>
                  <a:pt x="344" y="1"/>
                  <a:pt x="347" y="0"/>
                  <a:pt x="350" y="1"/>
                </a:cubicBezTo>
                <a:cubicBezTo>
                  <a:pt x="356" y="1"/>
                  <a:pt x="365" y="2"/>
                  <a:pt x="366" y="2"/>
                </a:cubicBezTo>
                <a:cubicBezTo>
                  <a:pt x="385" y="6"/>
                  <a:pt x="409" y="16"/>
                  <a:pt x="411" y="39"/>
                </a:cubicBezTo>
                <a:cubicBezTo>
                  <a:pt x="413" y="49"/>
                  <a:pt x="412" y="61"/>
                  <a:pt x="402" y="65"/>
                </a:cubicBezTo>
                <a:cubicBezTo>
                  <a:pt x="395" y="55"/>
                  <a:pt x="378" y="57"/>
                  <a:pt x="367" y="56"/>
                </a:cubicBezTo>
                <a:close/>
                <a:moveTo>
                  <a:pt x="394" y="102"/>
                </a:moveTo>
                <a:cubicBezTo>
                  <a:pt x="385" y="99"/>
                  <a:pt x="378" y="99"/>
                  <a:pt x="366" y="105"/>
                </a:cubicBezTo>
                <a:cubicBezTo>
                  <a:pt x="342" y="116"/>
                  <a:pt x="331" y="144"/>
                  <a:pt x="333" y="169"/>
                </a:cubicBezTo>
                <a:cubicBezTo>
                  <a:pt x="334" y="186"/>
                  <a:pt x="341" y="205"/>
                  <a:pt x="353" y="218"/>
                </a:cubicBezTo>
                <a:cubicBezTo>
                  <a:pt x="349" y="207"/>
                  <a:pt x="346" y="195"/>
                  <a:pt x="345" y="184"/>
                </a:cubicBezTo>
                <a:cubicBezTo>
                  <a:pt x="343" y="154"/>
                  <a:pt x="354" y="121"/>
                  <a:pt x="380" y="107"/>
                </a:cubicBezTo>
                <a:cubicBezTo>
                  <a:pt x="385" y="105"/>
                  <a:pt x="390" y="103"/>
                  <a:pt x="394" y="102"/>
                </a:cubicBezTo>
                <a:close/>
                <a:moveTo>
                  <a:pt x="486" y="87"/>
                </a:moveTo>
                <a:cubicBezTo>
                  <a:pt x="519" y="102"/>
                  <a:pt x="539" y="139"/>
                  <a:pt x="537" y="182"/>
                </a:cubicBezTo>
                <a:cubicBezTo>
                  <a:pt x="533" y="239"/>
                  <a:pt x="490" y="285"/>
                  <a:pt x="441" y="285"/>
                </a:cubicBezTo>
                <a:cubicBezTo>
                  <a:pt x="435" y="285"/>
                  <a:pt x="429" y="280"/>
                  <a:pt x="424" y="278"/>
                </a:cubicBezTo>
                <a:cubicBezTo>
                  <a:pt x="418" y="280"/>
                  <a:pt x="412" y="285"/>
                  <a:pt x="406" y="285"/>
                </a:cubicBezTo>
                <a:cubicBezTo>
                  <a:pt x="357" y="285"/>
                  <a:pt x="315" y="239"/>
                  <a:pt x="311" y="182"/>
                </a:cubicBezTo>
                <a:cubicBezTo>
                  <a:pt x="308" y="139"/>
                  <a:pt x="329" y="102"/>
                  <a:pt x="361" y="87"/>
                </a:cubicBezTo>
                <a:cubicBezTo>
                  <a:pt x="385" y="75"/>
                  <a:pt x="397" y="79"/>
                  <a:pt x="417" y="88"/>
                </a:cubicBezTo>
                <a:cubicBezTo>
                  <a:pt x="415" y="72"/>
                  <a:pt x="414" y="48"/>
                  <a:pt x="430" y="30"/>
                </a:cubicBezTo>
                <a:cubicBezTo>
                  <a:pt x="434" y="28"/>
                  <a:pt x="443" y="32"/>
                  <a:pt x="443" y="40"/>
                </a:cubicBezTo>
                <a:cubicBezTo>
                  <a:pt x="430" y="55"/>
                  <a:pt x="429" y="76"/>
                  <a:pt x="429" y="88"/>
                </a:cubicBezTo>
                <a:cubicBezTo>
                  <a:pt x="450" y="79"/>
                  <a:pt x="462" y="75"/>
                  <a:pt x="486" y="87"/>
                </a:cubicBezTo>
                <a:close/>
                <a:moveTo>
                  <a:pt x="237" y="540"/>
                </a:moveTo>
                <a:lnTo>
                  <a:pt x="635" y="540"/>
                </a:lnTo>
                <a:cubicBezTo>
                  <a:pt x="635" y="544"/>
                  <a:pt x="636" y="549"/>
                  <a:pt x="637" y="553"/>
                </a:cubicBezTo>
                <a:lnTo>
                  <a:pt x="231" y="553"/>
                </a:lnTo>
                <a:cubicBezTo>
                  <a:pt x="234" y="549"/>
                  <a:pt x="236" y="545"/>
                  <a:pt x="237" y="540"/>
                </a:cubicBezTo>
                <a:close/>
                <a:moveTo>
                  <a:pt x="239" y="515"/>
                </a:moveTo>
                <a:lnTo>
                  <a:pt x="634" y="515"/>
                </a:lnTo>
                <a:cubicBezTo>
                  <a:pt x="634" y="520"/>
                  <a:pt x="634" y="524"/>
                  <a:pt x="634" y="528"/>
                </a:cubicBezTo>
                <a:lnTo>
                  <a:pt x="239" y="528"/>
                </a:lnTo>
                <a:cubicBezTo>
                  <a:pt x="240" y="524"/>
                  <a:pt x="240" y="520"/>
                  <a:pt x="239" y="515"/>
                </a:cubicBezTo>
                <a:close/>
                <a:moveTo>
                  <a:pt x="231" y="491"/>
                </a:moveTo>
                <a:lnTo>
                  <a:pt x="637" y="491"/>
                </a:lnTo>
                <a:cubicBezTo>
                  <a:pt x="636" y="495"/>
                  <a:pt x="635" y="499"/>
                  <a:pt x="635" y="504"/>
                </a:cubicBezTo>
                <a:lnTo>
                  <a:pt x="237" y="504"/>
                </a:lnTo>
                <a:cubicBezTo>
                  <a:pt x="236" y="499"/>
                  <a:pt x="234" y="495"/>
                  <a:pt x="231" y="491"/>
                </a:cubicBezTo>
                <a:close/>
                <a:moveTo>
                  <a:pt x="652" y="475"/>
                </a:moveTo>
                <a:lnTo>
                  <a:pt x="652" y="570"/>
                </a:lnTo>
                <a:lnTo>
                  <a:pt x="219" y="570"/>
                </a:lnTo>
                <a:lnTo>
                  <a:pt x="219" y="598"/>
                </a:lnTo>
                <a:lnTo>
                  <a:pt x="662" y="598"/>
                </a:lnTo>
                <a:cubicBezTo>
                  <a:pt x="674" y="598"/>
                  <a:pt x="683" y="590"/>
                  <a:pt x="683" y="580"/>
                </a:cubicBezTo>
                <a:lnTo>
                  <a:pt x="683" y="465"/>
                </a:lnTo>
                <a:cubicBezTo>
                  <a:pt x="683" y="455"/>
                  <a:pt x="674" y="447"/>
                  <a:pt x="662" y="447"/>
                </a:cubicBezTo>
                <a:lnTo>
                  <a:pt x="219" y="447"/>
                </a:lnTo>
                <a:lnTo>
                  <a:pt x="219" y="475"/>
                </a:lnTo>
                <a:lnTo>
                  <a:pt x="652" y="475"/>
                </a:lnTo>
                <a:close/>
                <a:moveTo>
                  <a:pt x="223" y="189"/>
                </a:moveTo>
                <a:lnTo>
                  <a:pt x="93" y="543"/>
                </a:lnTo>
                <a:cubicBezTo>
                  <a:pt x="97" y="545"/>
                  <a:pt x="100" y="547"/>
                  <a:pt x="103" y="549"/>
                </a:cubicBezTo>
                <a:lnTo>
                  <a:pt x="236" y="188"/>
                </a:lnTo>
                <a:cubicBezTo>
                  <a:pt x="232" y="189"/>
                  <a:pt x="228" y="189"/>
                  <a:pt x="223" y="189"/>
                </a:cubicBezTo>
                <a:close/>
                <a:moveTo>
                  <a:pt x="201" y="183"/>
                </a:moveTo>
                <a:lnTo>
                  <a:pt x="72" y="534"/>
                </a:lnTo>
                <a:cubicBezTo>
                  <a:pt x="76" y="535"/>
                  <a:pt x="79" y="537"/>
                  <a:pt x="83" y="538"/>
                </a:cubicBezTo>
                <a:lnTo>
                  <a:pt x="213" y="187"/>
                </a:lnTo>
                <a:cubicBezTo>
                  <a:pt x="209" y="186"/>
                  <a:pt x="205" y="185"/>
                  <a:pt x="201" y="183"/>
                </a:cubicBezTo>
                <a:close/>
                <a:moveTo>
                  <a:pt x="183" y="168"/>
                </a:moveTo>
                <a:lnTo>
                  <a:pt x="50" y="529"/>
                </a:lnTo>
                <a:cubicBezTo>
                  <a:pt x="53" y="530"/>
                  <a:pt x="57" y="531"/>
                  <a:pt x="62" y="531"/>
                </a:cubicBezTo>
                <a:lnTo>
                  <a:pt x="192" y="177"/>
                </a:lnTo>
                <a:cubicBezTo>
                  <a:pt x="189" y="175"/>
                  <a:pt x="185" y="172"/>
                  <a:pt x="183" y="168"/>
                </a:cubicBezTo>
                <a:close/>
                <a:moveTo>
                  <a:pt x="31" y="537"/>
                </a:moveTo>
                <a:lnTo>
                  <a:pt x="114" y="568"/>
                </a:lnTo>
                <a:lnTo>
                  <a:pt x="256" y="183"/>
                </a:lnTo>
                <a:lnTo>
                  <a:pt x="280" y="192"/>
                </a:lnTo>
                <a:lnTo>
                  <a:pt x="135" y="585"/>
                </a:lnTo>
                <a:cubicBezTo>
                  <a:pt x="131" y="595"/>
                  <a:pt x="121" y="601"/>
                  <a:pt x="112" y="597"/>
                </a:cubicBezTo>
                <a:lnTo>
                  <a:pt x="13" y="561"/>
                </a:lnTo>
                <a:cubicBezTo>
                  <a:pt x="4" y="558"/>
                  <a:pt x="0" y="547"/>
                  <a:pt x="4" y="536"/>
                </a:cubicBezTo>
                <a:lnTo>
                  <a:pt x="149" y="144"/>
                </a:lnTo>
                <a:lnTo>
                  <a:pt x="173" y="152"/>
                </a:lnTo>
                <a:lnTo>
                  <a:pt x="31" y="5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13" name="Freeform 28"/>
          <p:cNvSpPr>
            <a:spLocks noEditPoints="1"/>
          </p:cNvSpPr>
          <p:nvPr/>
        </p:nvSpPr>
        <p:spPr bwMode="auto">
          <a:xfrm>
            <a:off x="10449601" y="2092322"/>
            <a:ext cx="568355" cy="570684"/>
          </a:xfrm>
          <a:custGeom>
            <a:avLst/>
            <a:gdLst>
              <a:gd name="T0" fmla="*/ 584 w 591"/>
              <a:gd name="T1" fmla="*/ 217 h 591"/>
              <a:gd name="T2" fmla="*/ 509 w 591"/>
              <a:gd name="T3" fmla="*/ 82 h 591"/>
              <a:gd name="T4" fmla="*/ 370 w 591"/>
              <a:gd name="T5" fmla="*/ 6 h 591"/>
              <a:gd name="T6" fmla="*/ 370 w 591"/>
              <a:gd name="T7" fmla="*/ 217 h 591"/>
              <a:gd name="T8" fmla="*/ 584 w 591"/>
              <a:gd name="T9" fmla="*/ 217 h 591"/>
              <a:gd name="T10" fmla="*/ 299 w 591"/>
              <a:gd name="T11" fmla="*/ 252 h 591"/>
              <a:gd name="T12" fmla="*/ 299 w 591"/>
              <a:gd name="T13" fmla="*/ 0 h 591"/>
              <a:gd name="T14" fmla="*/ 111 w 591"/>
              <a:gd name="T15" fmla="*/ 82 h 591"/>
              <a:gd name="T16" fmla="*/ 111 w 591"/>
              <a:gd name="T17" fmla="*/ 481 h 591"/>
              <a:gd name="T18" fmla="*/ 509 w 591"/>
              <a:gd name="T19" fmla="*/ 481 h 591"/>
              <a:gd name="T20" fmla="*/ 591 w 591"/>
              <a:gd name="T21" fmla="*/ 287 h 591"/>
              <a:gd name="T22" fmla="*/ 334 w 591"/>
              <a:gd name="T23" fmla="*/ 287 h 591"/>
              <a:gd name="T24" fmla="*/ 299 w 591"/>
              <a:gd name="T25" fmla="*/ 252 h 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91" h="591">
                <a:moveTo>
                  <a:pt x="584" y="217"/>
                </a:moveTo>
                <a:cubicBezTo>
                  <a:pt x="572" y="167"/>
                  <a:pt x="547" y="121"/>
                  <a:pt x="509" y="82"/>
                </a:cubicBezTo>
                <a:cubicBezTo>
                  <a:pt x="469" y="43"/>
                  <a:pt x="421" y="17"/>
                  <a:pt x="370" y="6"/>
                </a:cubicBezTo>
                <a:lnTo>
                  <a:pt x="370" y="217"/>
                </a:lnTo>
                <a:lnTo>
                  <a:pt x="584" y="217"/>
                </a:lnTo>
                <a:close/>
                <a:moveTo>
                  <a:pt x="299" y="252"/>
                </a:moveTo>
                <a:lnTo>
                  <a:pt x="299" y="0"/>
                </a:lnTo>
                <a:cubicBezTo>
                  <a:pt x="231" y="3"/>
                  <a:pt x="163" y="30"/>
                  <a:pt x="111" y="82"/>
                </a:cubicBezTo>
                <a:cubicBezTo>
                  <a:pt x="0" y="192"/>
                  <a:pt x="0" y="371"/>
                  <a:pt x="111" y="481"/>
                </a:cubicBezTo>
                <a:cubicBezTo>
                  <a:pt x="220" y="591"/>
                  <a:pt x="399" y="591"/>
                  <a:pt x="509" y="481"/>
                </a:cubicBezTo>
                <a:cubicBezTo>
                  <a:pt x="563" y="427"/>
                  <a:pt x="590" y="357"/>
                  <a:pt x="591" y="287"/>
                </a:cubicBezTo>
                <a:lnTo>
                  <a:pt x="334" y="287"/>
                </a:lnTo>
                <a:cubicBezTo>
                  <a:pt x="315" y="287"/>
                  <a:pt x="299" y="271"/>
                  <a:pt x="299" y="25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4" name="Freeform 35"/>
          <p:cNvSpPr>
            <a:spLocks noEditPoints="1"/>
          </p:cNvSpPr>
          <p:nvPr/>
        </p:nvSpPr>
        <p:spPr bwMode="auto">
          <a:xfrm>
            <a:off x="10434545" y="5520081"/>
            <a:ext cx="468192" cy="575343"/>
          </a:xfrm>
          <a:custGeom>
            <a:avLst/>
            <a:gdLst>
              <a:gd name="T0" fmla="*/ 0 w 486"/>
              <a:gd name="T1" fmla="*/ 262 h 598"/>
              <a:gd name="T2" fmla="*/ 0 w 486"/>
              <a:gd name="T3" fmla="*/ 500 h 598"/>
              <a:gd name="T4" fmla="*/ 98 w 486"/>
              <a:gd name="T5" fmla="*/ 598 h 598"/>
              <a:gd name="T6" fmla="*/ 388 w 486"/>
              <a:gd name="T7" fmla="*/ 598 h 598"/>
              <a:gd name="T8" fmla="*/ 486 w 486"/>
              <a:gd name="T9" fmla="*/ 500 h 598"/>
              <a:gd name="T10" fmla="*/ 486 w 486"/>
              <a:gd name="T11" fmla="*/ 262 h 598"/>
              <a:gd name="T12" fmla="*/ 445 w 486"/>
              <a:gd name="T13" fmla="*/ 262 h 598"/>
              <a:gd name="T14" fmla="*/ 445 w 486"/>
              <a:gd name="T15" fmla="*/ 199 h 598"/>
              <a:gd name="T16" fmla="*/ 246 w 486"/>
              <a:gd name="T17" fmla="*/ 0 h 598"/>
              <a:gd name="T18" fmla="*/ 48 w 486"/>
              <a:gd name="T19" fmla="*/ 199 h 598"/>
              <a:gd name="T20" fmla="*/ 48 w 486"/>
              <a:gd name="T21" fmla="*/ 262 h 598"/>
              <a:gd name="T22" fmla="*/ 0 w 486"/>
              <a:gd name="T23" fmla="*/ 262 h 598"/>
              <a:gd name="T24" fmla="*/ 370 w 486"/>
              <a:gd name="T25" fmla="*/ 262 h 598"/>
              <a:gd name="T26" fmla="*/ 122 w 486"/>
              <a:gd name="T27" fmla="*/ 262 h 598"/>
              <a:gd name="T28" fmla="*/ 123 w 486"/>
              <a:gd name="T29" fmla="*/ 199 h 598"/>
              <a:gd name="T30" fmla="*/ 246 w 486"/>
              <a:gd name="T31" fmla="*/ 75 h 598"/>
              <a:gd name="T32" fmla="*/ 370 w 486"/>
              <a:gd name="T33" fmla="*/ 199 h 598"/>
              <a:gd name="T34" fmla="*/ 370 w 486"/>
              <a:gd name="T35" fmla="*/ 262 h 598"/>
              <a:gd name="T36" fmla="*/ 276 w 486"/>
              <a:gd name="T37" fmla="*/ 438 h 598"/>
              <a:gd name="T38" fmla="*/ 276 w 486"/>
              <a:gd name="T39" fmla="*/ 438 h 598"/>
              <a:gd name="T40" fmla="*/ 276 w 486"/>
              <a:gd name="T41" fmla="*/ 491 h 598"/>
              <a:gd name="T42" fmla="*/ 243 w 486"/>
              <a:gd name="T43" fmla="*/ 523 h 598"/>
              <a:gd name="T44" fmla="*/ 210 w 486"/>
              <a:gd name="T45" fmla="*/ 491 h 598"/>
              <a:gd name="T46" fmla="*/ 210 w 486"/>
              <a:gd name="T47" fmla="*/ 438 h 598"/>
              <a:gd name="T48" fmla="*/ 187 w 486"/>
              <a:gd name="T49" fmla="*/ 392 h 598"/>
              <a:gd name="T50" fmla="*/ 243 w 486"/>
              <a:gd name="T51" fmla="*/ 336 h 598"/>
              <a:gd name="T52" fmla="*/ 299 w 486"/>
              <a:gd name="T53" fmla="*/ 392 h 598"/>
              <a:gd name="T54" fmla="*/ 276 w 486"/>
              <a:gd name="T55" fmla="*/ 438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6" h="598">
                <a:moveTo>
                  <a:pt x="0" y="262"/>
                </a:moveTo>
                <a:lnTo>
                  <a:pt x="0" y="500"/>
                </a:lnTo>
                <a:cubicBezTo>
                  <a:pt x="0" y="554"/>
                  <a:pt x="44" y="598"/>
                  <a:pt x="98" y="598"/>
                </a:cubicBezTo>
                <a:lnTo>
                  <a:pt x="388" y="598"/>
                </a:lnTo>
                <a:cubicBezTo>
                  <a:pt x="442" y="598"/>
                  <a:pt x="486" y="554"/>
                  <a:pt x="486" y="500"/>
                </a:cubicBezTo>
                <a:lnTo>
                  <a:pt x="486" y="262"/>
                </a:lnTo>
                <a:lnTo>
                  <a:pt x="445" y="262"/>
                </a:lnTo>
                <a:lnTo>
                  <a:pt x="445" y="199"/>
                </a:lnTo>
                <a:cubicBezTo>
                  <a:pt x="445" y="89"/>
                  <a:pt x="356" y="0"/>
                  <a:pt x="246" y="0"/>
                </a:cubicBezTo>
                <a:cubicBezTo>
                  <a:pt x="137" y="0"/>
                  <a:pt x="48" y="89"/>
                  <a:pt x="48" y="199"/>
                </a:cubicBezTo>
                <a:lnTo>
                  <a:pt x="48" y="262"/>
                </a:lnTo>
                <a:lnTo>
                  <a:pt x="0" y="262"/>
                </a:lnTo>
                <a:close/>
                <a:moveTo>
                  <a:pt x="370" y="262"/>
                </a:moveTo>
                <a:lnTo>
                  <a:pt x="122" y="262"/>
                </a:lnTo>
                <a:lnTo>
                  <a:pt x="123" y="199"/>
                </a:lnTo>
                <a:cubicBezTo>
                  <a:pt x="123" y="131"/>
                  <a:pt x="178" y="75"/>
                  <a:pt x="246" y="75"/>
                </a:cubicBezTo>
                <a:cubicBezTo>
                  <a:pt x="315" y="75"/>
                  <a:pt x="370" y="131"/>
                  <a:pt x="370" y="199"/>
                </a:cubicBezTo>
                <a:lnTo>
                  <a:pt x="370" y="262"/>
                </a:lnTo>
                <a:close/>
                <a:moveTo>
                  <a:pt x="276" y="438"/>
                </a:moveTo>
                <a:lnTo>
                  <a:pt x="276" y="438"/>
                </a:lnTo>
                <a:lnTo>
                  <a:pt x="276" y="491"/>
                </a:lnTo>
                <a:cubicBezTo>
                  <a:pt x="276" y="509"/>
                  <a:pt x="261" y="523"/>
                  <a:pt x="243" y="523"/>
                </a:cubicBezTo>
                <a:cubicBezTo>
                  <a:pt x="225" y="523"/>
                  <a:pt x="210" y="509"/>
                  <a:pt x="210" y="491"/>
                </a:cubicBezTo>
                <a:lnTo>
                  <a:pt x="210" y="438"/>
                </a:lnTo>
                <a:cubicBezTo>
                  <a:pt x="196" y="428"/>
                  <a:pt x="187" y="411"/>
                  <a:pt x="187" y="392"/>
                </a:cubicBezTo>
                <a:cubicBezTo>
                  <a:pt x="187" y="362"/>
                  <a:pt x="212" y="336"/>
                  <a:pt x="243" y="336"/>
                </a:cubicBezTo>
                <a:cubicBezTo>
                  <a:pt x="274" y="336"/>
                  <a:pt x="299" y="362"/>
                  <a:pt x="299" y="392"/>
                </a:cubicBezTo>
                <a:cubicBezTo>
                  <a:pt x="299" y="411"/>
                  <a:pt x="290" y="428"/>
                  <a:pt x="276" y="4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15" name="Freeform 37"/>
          <p:cNvSpPr>
            <a:spLocks noEditPoints="1"/>
          </p:cNvSpPr>
          <p:nvPr/>
        </p:nvSpPr>
        <p:spPr bwMode="auto">
          <a:xfrm>
            <a:off x="9180806" y="2932707"/>
            <a:ext cx="545060" cy="591647"/>
          </a:xfrm>
          <a:custGeom>
            <a:avLst/>
            <a:gdLst>
              <a:gd name="T0" fmla="*/ 38 w 566"/>
              <a:gd name="T1" fmla="*/ 38 h 613"/>
              <a:gd name="T2" fmla="*/ 151 w 566"/>
              <a:gd name="T3" fmla="*/ 37 h 613"/>
              <a:gd name="T4" fmla="*/ 271 w 566"/>
              <a:gd name="T5" fmla="*/ 5 h 613"/>
              <a:gd name="T6" fmla="*/ 283 w 566"/>
              <a:gd name="T7" fmla="*/ 0 h 613"/>
              <a:gd name="T8" fmla="*/ 294 w 566"/>
              <a:gd name="T9" fmla="*/ 5 h 613"/>
              <a:gd name="T10" fmla="*/ 415 w 566"/>
              <a:gd name="T11" fmla="*/ 37 h 613"/>
              <a:gd name="T12" fmla="*/ 528 w 566"/>
              <a:gd name="T13" fmla="*/ 38 h 613"/>
              <a:gd name="T14" fmla="*/ 566 w 566"/>
              <a:gd name="T15" fmla="*/ 33 h 613"/>
              <a:gd name="T16" fmla="*/ 566 w 566"/>
              <a:gd name="T17" fmla="*/ 77 h 613"/>
              <a:gd name="T18" fmla="*/ 486 w 566"/>
              <a:gd name="T19" fmla="*/ 464 h 613"/>
              <a:gd name="T20" fmla="*/ 291 w 566"/>
              <a:gd name="T21" fmla="*/ 611 h 613"/>
              <a:gd name="T22" fmla="*/ 283 w 566"/>
              <a:gd name="T23" fmla="*/ 613 h 613"/>
              <a:gd name="T24" fmla="*/ 275 w 566"/>
              <a:gd name="T25" fmla="*/ 611 h 613"/>
              <a:gd name="T26" fmla="*/ 80 w 566"/>
              <a:gd name="T27" fmla="*/ 464 h 613"/>
              <a:gd name="T28" fmla="*/ 0 w 566"/>
              <a:gd name="T29" fmla="*/ 77 h 613"/>
              <a:gd name="T30" fmla="*/ 0 w 566"/>
              <a:gd name="T31" fmla="*/ 33 h 613"/>
              <a:gd name="T32" fmla="*/ 38 w 566"/>
              <a:gd name="T33" fmla="*/ 38 h 613"/>
              <a:gd name="T34" fmla="*/ 283 w 566"/>
              <a:gd name="T35" fmla="*/ 312 h 613"/>
              <a:gd name="T36" fmla="*/ 283 w 566"/>
              <a:gd name="T37" fmla="*/ 312 h 613"/>
              <a:gd name="T38" fmla="*/ 472 w 566"/>
              <a:gd name="T39" fmla="*/ 312 h 613"/>
              <a:gd name="T40" fmla="*/ 496 w 566"/>
              <a:gd name="T41" fmla="*/ 117 h 613"/>
              <a:gd name="T42" fmla="*/ 407 w 566"/>
              <a:gd name="T43" fmla="*/ 113 h 613"/>
              <a:gd name="T44" fmla="*/ 283 w 566"/>
              <a:gd name="T45" fmla="*/ 81 h 613"/>
              <a:gd name="T46" fmla="*/ 283 w 566"/>
              <a:gd name="T47" fmla="*/ 312 h 613"/>
              <a:gd name="T48" fmla="*/ 283 w 566"/>
              <a:gd name="T49" fmla="*/ 535 h 613"/>
              <a:gd name="T50" fmla="*/ 283 w 566"/>
              <a:gd name="T51" fmla="*/ 535 h 613"/>
              <a:gd name="T52" fmla="*/ 283 w 566"/>
              <a:gd name="T53" fmla="*/ 312 h 613"/>
              <a:gd name="T54" fmla="*/ 94 w 566"/>
              <a:gd name="T55" fmla="*/ 312 h 613"/>
              <a:gd name="T56" fmla="*/ 137 w 566"/>
              <a:gd name="T57" fmla="*/ 423 h 613"/>
              <a:gd name="T58" fmla="*/ 283 w 566"/>
              <a:gd name="T59" fmla="*/ 535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66" h="613">
                <a:moveTo>
                  <a:pt x="38" y="38"/>
                </a:moveTo>
                <a:cubicBezTo>
                  <a:pt x="74" y="43"/>
                  <a:pt x="112" y="42"/>
                  <a:pt x="151" y="37"/>
                </a:cubicBezTo>
                <a:cubicBezTo>
                  <a:pt x="190" y="32"/>
                  <a:pt x="230" y="21"/>
                  <a:pt x="271" y="5"/>
                </a:cubicBezTo>
                <a:lnTo>
                  <a:pt x="283" y="0"/>
                </a:lnTo>
                <a:lnTo>
                  <a:pt x="294" y="5"/>
                </a:lnTo>
                <a:cubicBezTo>
                  <a:pt x="336" y="21"/>
                  <a:pt x="376" y="32"/>
                  <a:pt x="415" y="37"/>
                </a:cubicBezTo>
                <a:cubicBezTo>
                  <a:pt x="454" y="42"/>
                  <a:pt x="491" y="43"/>
                  <a:pt x="528" y="38"/>
                </a:cubicBezTo>
                <a:lnTo>
                  <a:pt x="566" y="33"/>
                </a:lnTo>
                <a:lnTo>
                  <a:pt x="566" y="77"/>
                </a:lnTo>
                <a:cubicBezTo>
                  <a:pt x="564" y="260"/>
                  <a:pt x="534" y="382"/>
                  <a:pt x="486" y="464"/>
                </a:cubicBezTo>
                <a:cubicBezTo>
                  <a:pt x="436" y="550"/>
                  <a:pt x="368" y="591"/>
                  <a:pt x="291" y="611"/>
                </a:cubicBezTo>
                <a:lnTo>
                  <a:pt x="283" y="613"/>
                </a:lnTo>
                <a:lnTo>
                  <a:pt x="275" y="611"/>
                </a:lnTo>
                <a:cubicBezTo>
                  <a:pt x="198" y="591"/>
                  <a:pt x="130" y="550"/>
                  <a:pt x="80" y="464"/>
                </a:cubicBezTo>
                <a:cubicBezTo>
                  <a:pt x="32" y="382"/>
                  <a:pt x="2" y="260"/>
                  <a:pt x="0" y="77"/>
                </a:cubicBezTo>
                <a:lnTo>
                  <a:pt x="0" y="33"/>
                </a:lnTo>
                <a:lnTo>
                  <a:pt x="38" y="38"/>
                </a:lnTo>
                <a:close/>
                <a:moveTo>
                  <a:pt x="283" y="312"/>
                </a:moveTo>
                <a:lnTo>
                  <a:pt x="283" y="312"/>
                </a:lnTo>
                <a:lnTo>
                  <a:pt x="472" y="312"/>
                </a:lnTo>
                <a:cubicBezTo>
                  <a:pt x="485" y="259"/>
                  <a:pt x="493" y="195"/>
                  <a:pt x="496" y="117"/>
                </a:cubicBezTo>
                <a:cubicBezTo>
                  <a:pt x="467" y="119"/>
                  <a:pt x="437" y="117"/>
                  <a:pt x="407" y="113"/>
                </a:cubicBezTo>
                <a:cubicBezTo>
                  <a:pt x="367" y="108"/>
                  <a:pt x="325" y="97"/>
                  <a:pt x="283" y="81"/>
                </a:cubicBezTo>
                <a:lnTo>
                  <a:pt x="283" y="312"/>
                </a:lnTo>
                <a:close/>
                <a:moveTo>
                  <a:pt x="283" y="535"/>
                </a:moveTo>
                <a:lnTo>
                  <a:pt x="283" y="535"/>
                </a:lnTo>
                <a:lnTo>
                  <a:pt x="283" y="312"/>
                </a:lnTo>
                <a:lnTo>
                  <a:pt x="94" y="312"/>
                </a:lnTo>
                <a:cubicBezTo>
                  <a:pt x="105" y="357"/>
                  <a:pt x="120" y="393"/>
                  <a:pt x="137" y="423"/>
                </a:cubicBezTo>
                <a:cubicBezTo>
                  <a:pt x="174" y="486"/>
                  <a:pt x="225" y="518"/>
                  <a:pt x="283" y="5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16" name="Freeform 40"/>
          <p:cNvSpPr>
            <a:spLocks/>
          </p:cNvSpPr>
          <p:nvPr/>
        </p:nvSpPr>
        <p:spPr bwMode="auto">
          <a:xfrm>
            <a:off x="10434545" y="1345169"/>
            <a:ext cx="571893" cy="526912"/>
          </a:xfrm>
          <a:custGeom>
            <a:avLst/>
            <a:gdLst>
              <a:gd name="T0" fmla="*/ 646 w 646"/>
              <a:gd name="T1" fmla="*/ 149 h 595"/>
              <a:gd name="T2" fmla="*/ 601 w 646"/>
              <a:gd name="T3" fmla="*/ 98 h 595"/>
              <a:gd name="T4" fmla="*/ 282 w 646"/>
              <a:gd name="T5" fmla="*/ 54 h 595"/>
              <a:gd name="T6" fmla="*/ 282 w 646"/>
              <a:gd name="T7" fmla="*/ 42 h 595"/>
              <a:gd name="T8" fmla="*/ 259 w 646"/>
              <a:gd name="T9" fmla="*/ 11 h 595"/>
              <a:gd name="T10" fmla="*/ 173 w 646"/>
              <a:gd name="T11" fmla="*/ 0 h 595"/>
              <a:gd name="T12" fmla="*/ 150 w 646"/>
              <a:gd name="T13" fmla="*/ 12 h 595"/>
              <a:gd name="T14" fmla="*/ 204 w 646"/>
              <a:gd name="T15" fmla="*/ 18 h 595"/>
              <a:gd name="T16" fmla="*/ 240 w 646"/>
              <a:gd name="T17" fmla="*/ 47 h 595"/>
              <a:gd name="T18" fmla="*/ 248 w 646"/>
              <a:gd name="T19" fmla="*/ 74 h 595"/>
              <a:gd name="T20" fmla="*/ 569 w 646"/>
              <a:gd name="T21" fmla="*/ 115 h 595"/>
              <a:gd name="T22" fmla="*/ 617 w 646"/>
              <a:gd name="T23" fmla="*/ 164 h 595"/>
              <a:gd name="T24" fmla="*/ 609 w 646"/>
              <a:gd name="T25" fmla="*/ 530 h 595"/>
              <a:gd name="T26" fmla="*/ 575 w 646"/>
              <a:gd name="T27" fmla="*/ 206 h 595"/>
              <a:gd name="T28" fmla="*/ 534 w 646"/>
              <a:gd name="T29" fmla="*/ 159 h 595"/>
              <a:gd name="T30" fmla="*/ 226 w 646"/>
              <a:gd name="T31" fmla="*/ 118 h 595"/>
              <a:gd name="T32" fmla="*/ 184 w 646"/>
              <a:gd name="T33" fmla="*/ 59 h 595"/>
              <a:gd name="T34" fmla="*/ 76 w 646"/>
              <a:gd name="T35" fmla="*/ 45 h 595"/>
              <a:gd name="T36" fmla="*/ 68 w 646"/>
              <a:gd name="T37" fmla="*/ 105 h 595"/>
              <a:gd name="T38" fmla="*/ 0 w 646"/>
              <a:gd name="T39" fmla="*/ 99 h 595"/>
              <a:gd name="T40" fmla="*/ 60 w 646"/>
              <a:gd name="T41" fmla="*/ 508 h 595"/>
              <a:gd name="T42" fmla="*/ 622 w 646"/>
              <a:gd name="T43" fmla="*/ 595 h 595"/>
              <a:gd name="T44" fmla="*/ 646 w 646"/>
              <a:gd name="T45" fmla="*/ 149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46" h="595">
                <a:moveTo>
                  <a:pt x="646" y="149"/>
                </a:moveTo>
                <a:cubicBezTo>
                  <a:pt x="646" y="149"/>
                  <a:pt x="643" y="106"/>
                  <a:pt x="601" y="98"/>
                </a:cubicBezTo>
                <a:cubicBezTo>
                  <a:pt x="571" y="92"/>
                  <a:pt x="282" y="54"/>
                  <a:pt x="282" y="54"/>
                </a:cubicBezTo>
                <a:lnTo>
                  <a:pt x="282" y="42"/>
                </a:lnTo>
                <a:cubicBezTo>
                  <a:pt x="282" y="42"/>
                  <a:pt x="283" y="17"/>
                  <a:pt x="259" y="11"/>
                </a:cubicBezTo>
                <a:cubicBezTo>
                  <a:pt x="234" y="6"/>
                  <a:pt x="173" y="0"/>
                  <a:pt x="173" y="0"/>
                </a:cubicBezTo>
                <a:lnTo>
                  <a:pt x="150" y="12"/>
                </a:lnTo>
                <a:lnTo>
                  <a:pt x="204" y="18"/>
                </a:lnTo>
                <a:cubicBezTo>
                  <a:pt x="204" y="18"/>
                  <a:pt x="232" y="20"/>
                  <a:pt x="240" y="47"/>
                </a:cubicBezTo>
                <a:cubicBezTo>
                  <a:pt x="248" y="74"/>
                  <a:pt x="248" y="74"/>
                  <a:pt x="248" y="74"/>
                </a:cubicBezTo>
                <a:lnTo>
                  <a:pt x="569" y="115"/>
                </a:lnTo>
                <a:cubicBezTo>
                  <a:pt x="569" y="115"/>
                  <a:pt x="608" y="115"/>
                  <a:pt x="617" y="164"/>
                </a:cubicBezTo>
                <a:cubicBezTo>
                  <a:pt x="621" y="189"/>
                  <a:pt x="605" y="432"/>
                  <a:pt x="609" y="530"/>
                </a:cubicBezTo>
                <a:lnTo>
                  <a:pt x="575" y="206"/>
                </a:lnTo>
                <a:cubicBezTo>
                  <a:pt x="575" y="206"/>
                  <a:pt x="574" y="164"/>
                  <a:pt x="534" y="159"/>
                </a:cubicBezTo>
                <a:cubicBezTo>
                  <a:pt x="493" y="154"/>
                  <a:pt x="226" y="118"/>
                  <a:pt x="226" y="118"/>
                </a:cubicBezTo>
                <a:cubicBezTo>
                  <a:pt x="226" y="118"/>
                  <a:pt x="217" y="62"/>
                  <a:pt x="184" y="59"/>
                </a:cubicBezTo>
                <a:cubicBezTo>
                  <a:pt x="151" y="56"/>
                  <a:pt x="76" y="45"/>
                  <a:pt x="76" y="45"/>
                </a:cubicBezTo>
                <a:cubicBezTo>
                  <a:pt x="76" y="45"/>
                  <a:pt x="49" y="42"/>
                  <a:pt x="68" y="105"/>
                </a:cubicBezTo>
                <a:lnTo>
                  <a:pt x="0" y="99"/>
                </a:lnTo>
                <a:lnTo>
                  <a:pt x="60" y="508"/>
                </a:lnTo>
                <a:lnTo>
                  <a:pt x="622" y="595"/>
                </a:lnTo>
                <a:lnTo>
                  <a:pt x="646" y="14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17" name="Freeform 42"/>
          <p:cNvSpPr>
            <a:spLocks noEditPoints="1"/>
          </p:cNvSpPr>
          <p:nvPr/>
        </p:nvSpPr>
        <p:spPr bwMode="auto">
          <a:xfrm>
            <a:off x="10468410" y="2978836"/>
            <a:ext cx="558686" cy="547331"/>
          </a:xfrm>
          <a:custGeom>
            <a:avLst/>
            <a:gdLst>
              <a:gd name="T0" fmla="*/ 25 w 596"/>
              <a:gd name="T1" fmla="*/ 345 h 583"/>
              <a:gd name="T2" fmla="*/ 25 w 596"/>
              <a:gd name="T3" fmla="*/ 62 h 583"/>
              <a:gd name="T4" fmla="*/ 61 w 596"/>
              <a:gd name="T5" fmla="*/ 26 h 583"/>
              <a:gd name="T6" fmla="*/ 534 w 596"/>
              <a:gd name="T7" fmla="*/ 26 h 583"/>
              <a:gd name="T8" fmla="*/ 570 w 596"/>
              <a:gd name="T9" fmla="*/ 62 h 583"/>
              <a:gd name="T10" fmla="*/ 570 w 596"/>
              <a:gd name="T11" fmla="*/ 345 h 583"/>
              <a:gd name="T12" fmla="*/ 534 w 596"/>
              <a:gd name="T13" fmla="*/ 381 h 583"/>
              <a:gd name="T14" fmla="*/ 61 w 596"/>
              <a:gd name="T15" fmla="*/ 381 h 583"/>
              <a:gd name="T16" fmla="*/ 25 w 596"/>
              <a:gd name="T17" fmla="*/ 345 h 583"/>
              <a:gd name="T18" fmla="*/ 534 w 596"/>
              <a:gd name="T19" fmla="*/ 406 h 583"/>
              <a:gd name="T20" fmla="*/ 596 w 596"/>
              <a:gd name="T21" fmla="*/ 345 h 583"/>
              <a:gd name="T22" fmla="*/ 596 w 596"/>
              <a:gd name="T23" fmla="*/ 62 h 583"/>
              <a:gd name="T24" fmla="*/ 534 w 596"/>
              <a:gd name="T25" fmla="*/ 0 h 583"/>
              <a:gd name="T26" fmla="*/ 61 w 596"/>
              <a:gd name="T27" fmla="*/ 0 h 583"/>
              <a:gd name="T28" fmla="*/ 0 w 596"/>
              <a:gd name="T29" fmla="*/ 62 h 583"/>
              <a:gd name="T30" fmla="*/ 0 w 596"/>
              <a:gd name="T31" fmla="*/ 345 h 583"/>
              <a:gd name="T32" fmla="*/ 61 w 596"/>
              <a:gd name="T33" fmla="*/ 406 h 583"/>
              <a:gd name="T34" fmla="*/ 245 w 596"/>
              <a:gd name="T35" fmla="*/ 406 h 583"/>
              <a:gd name="T36" fmla="*/ 245 w 596"/>
              <a:gd name="T37" fmla="*/ 462 h 583"/>
              <a:gd name="T38" fmla="*/ 61 w 596"/>
              <a:gd name="T39" fmla="*/ 462 h 583"/>
              <a:gd name="T40" fmla="*/ 0 w 596"/>
              <a:gd name="T41" fmla="*/ 524 h 583"/>
              <a:gd name="T42" fmla="*/ 0 w 596"/>
              <a:gd name="T43" fmla="*/ 570 h 583"/>
              <a:gd name="T44" fmla="*/ 12 w 596"/>
              <a:gd name="T45" fmla="*/ 583 h 583"/>
              <a:gd name="T46" fmla="*/ 583 w 596"/>
              <a:gd name="T47" fmla="*/ 583 h 583"/>
              <a:gd name="T48" fmla="*/ 596 w 596"/>
              <a:gd name="T49" fmla="*/ 570 h 583"/>
              <a:gd name="T50" fmla="*/ 596 w 596"/>
              <a:gd name="T51" fmla="*/ 524 h 583"/>
              <a:gd name="T52" fmla="*/ 534 w 596"/>
              <a:gd name="T53" fmla="*/ 462 h 583"/>
              <a:gd name="T54" fmla="*/ 351 w 596"/>
              <a:gd name="T55" fmla="*/ 462 h 583"/>
              <a:gd name="T56" fmla="*/ 351 w 596"/>
              <a:gd name="T57" fmla="*/ 406 h 583"/>
              <a:gd name="T58" fmla="*/ 534 w 596"/>
              <a:gd name="T59" fmla="*/ 406 h 583"/>
              <a:gd name="T60" fmla="*/ 544 w 596"/>
              <a:gd name="T61" fmla="*/ 345 h 583"/>
              <a:gd name="T62" fmla="*/ 544 w 596"/>
              <a:gd name="T63" fmla="*/ 62 h 583"/>
              <a:gd name="T64" fmla="*/ 534 w 596"/>
              <a:gd name="T65" fmla="*/ 52 h 583"/>
              <a:gd name="T66" fmla="*/ 61 w 596"/>
              <a:gd name="T67" fmla="*/ 52 h 583"/>
              <a:gd name="T68" fmla="*/ 51 w 596"/>
              <a:gd name="T69" fmla="*/ 62 h 583"/>
              <a:gd name="T70" fmla="*/ 51 w 596"/>
              <a:gd name="T71" fmla="*/ 345 h 583"/>
              <a:gd name="T72" fmla="*/ 61 w 596"/>
              <a:gd name="T73" fmla="*/ 355 h 583"/>
              <a:gd name="T74" fmla="*/ 534 w 596"/>
              <a:gd name="T75" fmla="*/ 355 h 583"/>
              <a:gd name="T76" fmla="*/ 544 w 596"/>
              <a:gd name="T77" fmla="*/ 345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96" h="583">
                <a:moveTo>
                  <a:pt x="25" y="345"/>
                </a:moveTo>
                <a:lnTo>
                  <a:pt x="25" y="62"/>
                </a:lnTo>
                <a:cubicBezTo>
                  <a:pt x="25" y="42"/>
                  <a:pt x="41" y="26"/>
                  <a:pt x="61" y="26"/>
                </a:cubicBezTo>
                <a:lnTo>
                  <a:pt x="534" y="26"/>
                </a:lnTo>
                <a:cubicBezTo>
                  <a:pt x="554" y="26"/>
                  <a:pt x="570" y="42"/>
                  <a:pt x="570" y="62"/>
                </a:cubicBezTo>
                <a:lnTo>
                  <a:pt x="570" y="345"/>
                </a:lnTo>
                <a:cubicBezTo>
                  <a:pt x="570" y="365"/>
                  <a:pt x="554" y="381"/>
                  <a:pt x="534" y="381"/>
                </a:cubicBezTo>
                <a:lnTo>
                  <a:pt x="61" y="381"/>
                </a:lnTo>
                <a:cubicBezTo>
                  <a:pt x="41" y="381"/>
                  <a:pt x="25" y="365"/>
                  <a:pt x="25" y="345"/>
                </a:cubicBezTo>
                <a:close/>
                <a:moveTo>
                  <a:pt x="534" y="406"/>
                </a:moveTo>
                <a:cubicBezTo>
                  <a:pt x="568" y="406"/>
                  <a:pt x="596" y="379"/>
                  <a:pt x="596" y="345"/>
                </a:cubicBezTo>
                <a:lnTo>
                  <a:pt x="596" y="62"/>
                </a:lnTo>
                <a:cubicBezTo>
                  <a:pt x="596" y="28"/>
                  <a:pt x="568" y="0"/>
                  <a:pt x="534" y="0"/>
                </a:cubicBezTo>
                <a:lnTo>
                  <a:pt x="61" y="0"/>
                </a:lnTo>
                <a:cubicBezTo>
                  <a:pt x="27" y="0"/>
                  <a:pt x="0" y="28"/>
                  <a:pt x="0" y="62"/>
                </a:cubicBezTo>
                <a:lnTo>
                  <a:pt x="0" y="345"/>
                </a:lnTo>
                <a:cubicBezTo>
                  <a:pt x="0" y="379"/>
                  <a:pt x="27" y="406"/>
                  <a:pt x="61" y="406"/>
                </a:cubicBezTo>
                <a:lnTo>
                  <a:pt x="245" y="406"/>
                </a:lnTo>
                <a:lnTo>
                  <a:pt x="245" y="462"/>
                </a:lnTo>
                <a:lnTo>
                  <a:pt x="61" y="462"/>
                </a:lnTo>
                <a:cubicBezTo>
                  <a:pt x="27" y="462"/>
                  <a:pt x="0" y="490"/>
                  <a:pt x="0" y="524"/>
                </a:cubicBezTo>
                <a:lnTo>
                  <a:pt x="0" y="570"/>
                </a:lnTo>
                <a:cubicBezTo>
                  <a:pt x="0" y="577"/>
                  <a:pt x="5" y="583"/>
                  <a:pt x="12" y="583"/>
                </a:cubicBezTo>
                <a:lnTo>
                  <a:pt x="583" y="583"/>
                </a:lnTo>
                <a:cubicBezTo>
                  <a:pt x="590" y="583"/>
                  <a:pt x="596" y="577"/>
                  <a:pt x="596" y="570"/>
                </a:cubicBezTo>
                <a:lnTo>
                  <a:pt x="596" y="524"/>
                </a:lnTo>
                <a:cubicBezTo>
                  <a:pt x="596" y="490"/>
                  <a:pt x="568" y="462"/>
                  <a:pt x="534" y="462"/>
                </a:cubicBezTo>
                <a:lnTo>
                  <a:pt x="351" y="462"/>
                </a:lnTo>
                <a:lnTo>
                  <a:pt x="351" y="406"/>
                </a:lnTo>
                <a:lnTo>
                  <a:pt x="534" y="406"/>
                </a:lnTo>
                <a:close/>
                <a:moveTo>
                  <a:pt x="544" y="345"/>
                </a:moveTo>
                <a:lnTo>
                  <a:pt x="544" y="62"/>
                </a:lnTo>
                <a:cubicBezTo>
                  <a:pt x="544" y="56"/>
                  <a:pt x="540" y="52"/>
                  <a:pt x="534" y="52"/>
                </a:cubicBezTo>
                <a:lnTo>
                  <a:pt x="61" y="52"/>
                </a:lnTo>
                <a:cubicBezTo>
                  <a:pt x="56" y="52"/>
                  <a:pt x="51" y="56"/>
                  <a:pt x="51" y="62"/>
                </a:cubicBezTo>
                <a:lnTo>
                  <a:pt x="51" y="345"/>
                </a:lnTo>
                <a:cubicBezTo>
                  <a:pt x="51" y="350"/>
                  <a:pt x="56" y="355"/>
                  <a:pt x="61" y="355"/>
                </a:cubicBezTo>
                <a:lnTo>
                  <a:pt x="534" y="355"/>
                </a:lnTo>
                <a:cubicBezTo>
                  <a:pt x="540" y="355"/>
                  <a:pt x="544" y="350"/>
                  <a:pt x="544" y="3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grpSp>
        <p:nvGrpSpPr>
          <p:cNvPr id="118" name="组合 117"/>
          <p:cNvGrpSpPr/>
          <p:nvPr/>
        </p:nvGrpSpPr>
        <p:grpSpPr>
          <a:xfrm>
            <a:off x="9043377" y="4562798"/>
            <a:ext cx="682490" cy="631247"/>
            <a:chOff x="2438399" y="4906963"/>
            <a:chExt cx="465137" cy="430213"/>
          </a:xfrm>
          <a:solidFill>
            <a:schemeClr val="tx1"/>
          </a:solidFill>
        </p:grpSpPr>
        <p:sp>
          <p:nvSpPr>
            <p:cNvPr id="119" name="Freeform 43"/>
            <p:cNvSpPr>
              <a:spLocks noEditPoints="1"/>
            </p:cNvSpPr>
            <p:nvPr/>
          </p:nvSpPr>
          <p:spPr bwMode="auto">
            <a:xfrm>
              <a:off x="2438399" y="5080001"/>
              <a:ext cx="230187" cy="231775"/>
            </a:xfrm>
            <a:custGeom>
              <a:avLst/>
              <a:gdLst>
                <a:gd name="T0" fmla="*/ 101 w 351"/>
                <a:gd name="T1" fmla="*/ 239 h 353"/>
                <a:gd name="T2" fmla="*/ 172 w 351"/>
                <a:gd name="T3" fmla="*/ 119 h 353"/>
                <a:gd name="T4" fmla="*/ 234 w 351"/>
                <a:gd name="T5" fmla="*/ 151 h 353"/>
                <a:gd name="T6" fmla="*/ 188 w 351"/>
                <a:gd name="T7" fmla="*/ 0 h 353"/>
                <a:gd name="T8" fmla="*/ 1 w 351"/>
                <a:gd name="T9" fmla="*/ 31 h 353"/>
                <a:gd name="T10" fmla="*/ 56 w 351"/>
                <a:gd name="T11" fmla="*/ 60 h 353"/>
                <a:gd name="T12" fmla="*/ 14 w 351"/>
                <a:gd name="T13" fmla="*/ 123 h 353"/>
                <a:gd name="T14" fmla="*/ 29 w 351"/>
                <a:gd name="T15" fmla="*/ 201 h 353"/>
                <a:gd name="T16" fmla="*/ 120 w 351"/>
                <a:gd name="T17" fmla="*/ 332 h 353"/>
                <a:gd name="T18" fmla="*/ 101 w 351"/>
                <a:gd name="T19" fmla="*/ 239 h 353"/>
                <a:gd name="T20" fmla="*/ 334 w 351"/>
                <a:gd name="T21" fmla="*/ 214 h 353"/>
                <a:gd name="T22" fmla="*/ 334 w 351"/>
                <a:gd name="T23" fmla="*/ 214 h 353"/>
                <a:gd name="T24" fmla="*/ 132 w 351"/>
                <a:gd name="T25" fmla="*/ 221 h 353"/>
                <a:gd name="T26" fmla="*/ 125 w 351"/>
                <a:gd name="T27" fmla="*/ 282 h 353"/>
                <a:gd name="T28" fmla="*/ 144 w 351"/>
                <a:gd name="T29" fmla="*/ 340 h 353"/>
                <a:gd name="T30" fmla="*/ 185 w 351"/>
                <a:gd name="T31" fmla="*/ 353 h 353"/>
                <a:gd name="T32" fmla="*/ 351 w 351"/>
                <a:gd name="T33" fmla="*/ 345 h 353"/>
                <a:gd name="T34" fmla="*/ 334 w 351"/>
                <a:gd name="T35" fmla="*/ 214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1" h="353">
                  <a:moveTo>
                    <a:pt x="101" y="239"/>
                  </a:moveTo>
                  <a:cubicBezTo>
                    <a:pt x="102" y="212"/>
                    <a:pt x="149" y="149"/>
                    <a:pt x="172" y="119"/>
                  </a:cubicBezTo>
                  <a:lnTo>
                    <a:pt x="234" y="151"/>
                  </a:lnTo>
                  <a:lnTo>
                    <a:pt x="188" y="0"/>
                  </a:lnTo>
                  <a:lnTo>
                    <a:pt x="1" y="31"/>
                  </a:lnTo>
                  <a:lnTo>
                    <a:pt x="56" y="60"/>
                  </a:lnTo>
                  <a:cubicBezTo>
                    <a:pt x="43" y="77"/>
                    <a:pt x="24" y="104"/>
                    <a:pt x="14" y="123"/>
                  </a:cubicBezTo>
                  <a:cubicBezTo>
                    <a:pt x="0" y="154"/>
                    <a:pt x="14" y="172"/>
                    <a:pt x="29" y="201"/>
                  </a:cubicBezTo>
                  <a:cubicBezTo>
                    <a:pt x="44" y="230"/>
                    <a:pt x="120" y="332"/>
                    <a:pt x="120" y="332"/>
                  </a:cubicBezTo>
                  <a:cubicBezTo>
                    <a:pt x="120" y="332"/>
                    <a:pt x="100" y="276"/>
                    <a:pt x="101" y="239"/>
                  </a:cubicBezTo>
                  <a:close/>
                  <a:moveTo>
                    <a:pt x="334" y="214"/>
                  </a:moveTo>
                  <a:lnTo>
                    <a:pt x="334" y="214"/>
                  </a:lnTo>
                  <a:lnTo>
                    <a:pt x="132" y="221"/>
                  </a:lnTo>
                  <a:cubicBezTo>
                    <a:pt x="132" y="221"/>
                    <a:pt x="115" y="229"/>
                    <a:pt x="125" y="282"/>
                  </a:cubicBezTo>
                  <a:cubicBezTo>
                    <a:pt x="133" y="322"/>
                    <a:pt x="144" y="340"/>
                    <a:pt x="144" y="340"/>
                  </a:cubicBezTo>
                  <a:cubicBezTo>
                    <a:pt x="144" y="340"/>
                    <a:pt x="151" y="352"/>
                    <a:pt x="185" y="353"/>
                  </a:cubicBezTo>
                  <a:cubicBezTo>
                    <a:pt x="214" y="353"/>
                    <a:pt x="351" y="345"/>
                    <a:pt x="351" y="345"/>
                  </a:cubicBezTo>
                  <a:lnTo>
                    <a:pt x="334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120" name="Freeform 44"/>
            <p:cNvSpPr>
              <a:spLocks noEditPoints="1"/>
            </p:cNvSpPr>
            <p:nvPr/>
          </p:nvSpPr>
          <p:spPr bwMode="auto">
            <a:xfrm>
              <a:off x="2522537" y="4906963"/>
              <a:ext cx="295275" cy="161925"/>
            </a:xfrm>
            <a:custGeom>
              <a:avLst/>
              <a:gdLst>
                <a:gd name="T0" fmla="*/ 222 w 450"/>
                <a:gd name="T1" fmla="*/ 42 h 247"/>
                <a:gd name="T2" fmla="*/ 285 w 450"/>
                <a:gd name="T3" fmla="*/ 170 h 247"/>
                <a:gd name="T4" fmla="*/ 226 w 450"/>
                <a:gd name="T5" fmla="*/ 202 h 247"/>
                <a:gd name="T6" fmla="*/ 401 w 450"/>
                <a:gd name="T7" fmla="*/ 226 h 247"/>
                <a:gd name="T8" fmla="*/ 450 w 450"/>
                <a:gd name="T9" fmla="*/ 81 h 247"/>
                <a:gd name="T10" fmla="*/ 397 w 450"/>
                <a:gd name="T11" fmla="*/ 110 h 247"/>
                <a:gd name="T12" fmla="*/ 366 w 450"/>
                <a:gd name="T13" fmla="*/ 38 h 247"/>
                <a:gd name="T14" fmla="*/ 293 w 450"/>
                <a:gd name="T15" fmla="*/ 5 h 247"/>
                <a:gd name="T16" fmla="*/ 134 w 450"/>
                <a:gd name="T17" fmla="*/ 3 h 247"/>
                <a:gd name="T18" fmla="*/ 222 w 450"/>
                <a:gd name="T19" fmla="*/ 42 h 247"/>
                <a:gd name="T20" fmla="*/ 119 w 450"/>
                <a:gd name="T21" fmla="*/ 247 h 247"/>
                <a:gd name="T22" fmla="*/ 119 w 450"/>
                <a:gd name="T23" fmla="*/ 247 h 247"/>
                <a:gd name="T24" fmla="*/ 221 w 450"/>
                <a:gd name="T25" fmla="*/ 78 h 247"/>
                <a:gd name="T26" fmla="*/ 173 w 450"/>
                <a:gd name="T27" fmla="*/ 37 h 247"/>
                <a:gd name="T28" fmla="*/ 115 w 450"/>
                <a:gd name="T29" fmla="*/ 18 h 247"/>
                <a:gd name="T30" fmla="*/ 82 w 450"/>
                <a:gd name="T31" fmla="*/ 44 h 247"/>
                <a:gd name="T32" fmla="*/ 0 w 450"/>
                <a:gd name="T33" fmla="*/ 185 h 247"/>
                <a:gd name="T34" fmla="*/ 119 w 450"/>
                <a:gd name="T35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0" h="247">
                  <a:moveTo>
                    <a:pt x="222" y="42"/>
                  </a:moveTo>
                  <a:cubicBezTo>
                    <a:pt x="245" y="58"/>
                    <a:pt x="273" y="134"/>
                    <a:pt x="285" y="170"/>
                  </a:cubicBezTo>
                  <a:lnTo>
                    <a:pt x="226" y="202"/>
                  </a:lnTo>
                  <a:lnTo>
                    <a:pt x="401" y="226"/>
                  </a:lnTo>
                  <a:lnTo>
                    <a:pt x="450" y="81"/>
                  </a:lnTo>
                  <a:lnTo>
                    <a:pt x="397" y="110"/>
                  </a:lnTo>
                  <a:cubicBezTo>
                    <a:pt x="389" y="89"/>
                    <a:pt x="377" y="57"/>
                    <a:pt x="366" y="38"/>
                  </a:cubicBezTo>
                  <a:cubicBezTo>
                    <a:pt x="347" y="8"/>
                    <a:pt x="325" y="10"/>
                    <a:pt x="293" y="5"/>
                  </a:cubicBezTo>
                  <a:cubicBezTo>
                    <a:pt x="260" y="0"/>
                    <a:pt x="134" y="3"/>
                    <a:pt x="134" y="3"/>
                  </a:cubicBezTo>
                  <a:cubicBezTo>
                    <a:pt x="134" y="3"/>
                    <a:pt x="192" y="19"/>
                    <a:pt x="222" y="42"/>
                  </a:cubicBezTo>
                  <a:close/>
                  <a:moveTo>
                    <a:pt x="119" y="247"/>
                  </a:moveTo>
                  <a:lnTo>
                    <a:pt x="119" y="247"/>
                  </a:lnTo>
                  <a:lnTo>
                    <a:pt x="221" y="78"/>
                  </a:lnTo>
                  <a:cubicBezTo>
                    <a:pt x="221" y="78"/>
                    <a:pt x="223" y="60"/>
                    <a:pt x="173" y="37"/>
                  </a:cubicBezTo>
                  <a:cubicBezTo>
                    <a:pt x="136" y="19"/>
                    <a:pt x="115" y="18"/>
                    <a:pt x="115" y="18"/>
                  </a:cubicBezTo>
                  <a:cubicBezTo>
                    <a:pt x="115" y="18"/>
                    <a:pt x="100" y="17"/>
                    <a:pt x="82" y="44"/>
                  </a:cubicBezTo>
                  <a:cubicBezTo>
                    <a:pt x="66" y="68"/>
                    <a:pt x="0" y="185"/>
                    <a:pt x="0" y="185"/>
                  </a:cubicBezTo>
                  <a:lnTo>
                    <a:pt x="119" y="2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121" name="Freeform 45"/>
            <p:cNvSpPr>
              <a:spLocks noEditPoints="1"/>
            </p:cNvSpPr>
            <p:nvPr/>
          </p:nvSpPr>
          <p:spPr bwMode="auto">
            <a:xfrm>
              <a:off x="2692399" y="5038726"/>
              <a:ext cx="211137" cy="298450"/>
            </a:xfrm>
            <a:custGeom>
              <a:avLst/>
              <a:gdLst>
                <a:gd name="T0" fmla="*/ 256 w 324"/>
                <a:gd name="T1" fmla="*/ 262 h 453"/>
                <a:gd name="T2" fmla="*/ 114 w 324"/>
                <a:gd name="T3" fmla="*/ 265 h 453"/>
                <a:gd name="T4" fmla="*/ 105 w 324"/>
                <a:gd name="T5" fmla="*/ 198 h 453"/>
                <a:gd name="T6" fmla="*/ 0 w 324"/>
                <a:gd name="T7" fmla="*/ 331 h 453"/>
                <a:gd name="T8" fmla="*/ 137 w 324"/>
                <a:gd name="T9" fmla="*/ 453 h 453"/>
                <a:gd name="T10" fmla="*/ 130 w 324"/>
                <a:gd name="T11" fmla="*/ 392 h 453"/>
                <a:gd name="T12" fmla="*/ 207 w 324"/>
                <a:gd name="T13" fmla="*/ 394 h 453"/>
                <a:gd name="T14" fmla="*/ 265 w 324"/>
                <a:gd name="T15" fmla="*/ 341 h 453"/>
                <a:gd name="T16" fmla="*/ 324 w 324"/>
                <a:gd name="T17" fmla="*/ 198 h 453"/>
                <a:gd name="T18" fmla="*/ 256 w 324"/>
                <a:gd name="T19" fmla="*/ 262 h 453"/>
                <a:gd name="T20" fmla="*/ 102 w 324"/>
                <a:gd name="T21" fmla="*/ 82 h 453"/>
                <a:gd name="T22" fmla="*/ 102 w 324"/>
                <a:gd name="T23" fmla="*/ 82 h 453"/>
                <a:gd name="T24" fmla="*/ 223 w 324"/>
                <a:gd name="T25" fmla="*/ 246 h 453"/>
                <a:gd name="T26" fmla="*/ 279 w 324"/>
                <a:gd name="T27" fmla="*/ 219 h 453"/>
                <a:gd name="T28" fmla="*/ 317 w 324"/>
                <a:gd name="T29" fmla="*/ 174 h 453"/>
                <a:gd name="T30" fmla="*/ 305 w 324"/>
                <a:gd name="T31" fmla="*/ 134 h 453"/>
                <a:gd name="T32" fmla="*/ 203 w 324"/>
                <a:gd name="T33" fmla="*/ 0 h 453"/>
                <a:gd name="T34" fmla="*/ 102 w 324"/>
                <a:gd name="T35" fmla="*/ 8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4" h="453">
                  <a:moveTo>
                    <a:pt x="256" y="262"/>
                  </a:moveTo>
                  <a:cubicBezTo>
                    <a:pt x="232" y="276"/>
                    <a:pt x="152" y="269"/>
                    <a:pt x="114" y="265"/>
                  </a:cubicBezTo>
                  <a:lnTo>
                    <a:pt x="105" y="198"/>
                  </a:lnTo>
                  <a:lnTo>
                    <a:pt x="0" y="331"/>
                  </a:lnTo>
                  <a:lnTo>
                    <a:pt x="137" y="453"/>
                  </a:lnTo>
                  <a:lnTo>
                    <a:pt x="130" y="392"/>
                  </a:lnTo>
                  <a:cubicBezTo>
                    <a:pt x="152" y="394"/>
                    <a:pt x="186" y="396"/>
                    <a:pt x="207" y="394"/>
                  </a:cubicBezTo>
                  <a:cubicBezTo>
                    <a:pt x="242" y="390"/>
                    <a:pt x="249" y="369"/>
                    <a:pt x="265" y="341"/>
                  </a:cubicBezTo>
                  <a:cubicBezTo>
                    <a:pt x="281" y="314"/>
                    <a:pt x="324" y="198"/>
                    <a:pt x="324" y="198"/>
                  </a:cubicBezTo>
                  <a:cubicBezTo>
                    <a:pt x="324" y="198"/>
                    <a:pt x="288" y="243"/>
                    <a:pt x="256" y="262"/>
                  </a:cubicBezTo>
                  <a:close/>
                  <a:moveTo>
                    <a:pt x="102" y="82"/>
                  </a:moveTo>
                  <a:lnTo>
                    <a:pt x="102" y="82"/>
                  </a:lnTo>
                  <a:lnTo>
                    <a:pt x="223" y="246"/>
                  </a:lnTo>
                  <a:cubicBezTo>
                    <a:pt x="223" y="246"/>
                    <a:pt x="239" y="255"/>
                    <a:pt x="279" y="219"/>
                  </a:cubicBezTo>
                  <a:cubicBezTo>
                    <a:pt x="308" y="192"/>
                    <a:pt x="317" y="174"/>
                    <a:pt x="317" y="174"/>
                  </a:cubicBezTo>
                  <a:cubicBezTo>
                    <a:pt x="317" y="174"/>
                    <a:pt x="323" y="161"/>
                    <a:pt x="305" y="134"/>
                  </a:cubicBezTo>
                  <a:cubicBezTo>
                    <a:pt x="288" y="108"/>
                    <a:pt x="203" y="0"/>
                    <a:pt x="203" y="0"/>
                  </a:cubicBezTo>
                  <a:lnTo>
                    <a:pt x="102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sp>
        <p:nvSpPr>
          <p:cNvPr id="122" name="Freeform 46"/>
          <p:cNvSpPr>
            <a:spLocks noEditPoints="1"/>
          </p:cNvSpPr>
          <p:nvPr/>
        </p:nvSpPr>
        <p:spPr bwMode="auto">
          <a:xfrm>
            <a:off x="9292206" y="5409238"/>
            <a:ext cx="507792" cy="654539"/>
          </a:xfrm>
          <a:custGeom>
            <a:avLst/>
            <a:gdLst>
              <a:gd name="T0" fmla="*/ 394 w 527"/>
              <a:gd name="T1" fmla="*/ 362 h 679"/>
              <a:gd name="T2" fmla="*/ 340 w 527"/>
              <a:gd name="T3" fmla="*/ 239 h 679"/>
              <a:gd name="T4" fmla="*/ 276 w 527"/>
              <a:gd name="T5" fmla="*/ 270 h 679"/>
              <a:gd name="T6" fmla="*/ 257 w 527"/>
              <a:gd name="T7" fmla="*/ 247 h 679"/>
              <a:gd name="T8" fmla="*/ 256 w 527"/>
              <a:gd name="T9" fmla="*/ 242 h 679"/>
              <a:gd name="T10" fmla="*/ 255 w 527"/>
              <a:gd name="T11" fmla="*/ 237 h 679"/>
              <a:gd name="T12" fmla="*/ 255 w 527"/>
              <a:gd name="T13" fmla="*/ 231 h 679"/>
              <a:gd name="T14" fmla="*/ 255 w 527"/>
              <a:gd name="T15" fmla="*/ 227 h 679"/>
              <a:gd name="T16" fmla="*/ 256 w 527"/>
              <a:gd name="T17" fmla="*/ 222 h 679"/>
              <a:gd name="T18" fmla="*/ 258 w 527"/>
              <a:gd name="T19" fmla="*/ 217 h 679"/>
              <a:gd name="T20" fmla="*/ 261 w 527"/>
              <a:gd name="T21" fmla="*/ 211 h 679"/>
              <a:gd name="T22" fmla="*/ 275 w 527"/>
              <a:gd name="T23" fmla="*/ 196 h 679"/>
              <a:gd name="T24" fmla="*/ 437 w 527"/>
              <a:gd name="T25" fmla="*/ 174 h 679"/>
              <a:gd name="T26" fmla="*/ 349 w 527"/>
              <a:gd name="T27" fmla="*/ 69 h 679"/>
              <a:gd name="T28" fmla="*/ 274 w 527"/>
              <a:gd name="T29" fmla="*/ 138 h 679"/>
              <a:gd name="T30" fmla="*/ 254 w 527"/>
              <a:gd name="T31" fmla="*/ 138 h 679"/>
              <a:gd name="T32" fmla="*/ 225 w 527"/>
              <a:gd name="T33" fmla="*/ 144 h 679"/>
              <a:gd name="T34" fmla="*/ 207 w 527"/>
              <a:gd name="T35" fmla="*/ 150 h 679"/>
              <a:gd name="T36" fmla="*/ 198 w 527"/>
              <a:gd name="T37" fmla="*/ 155 h 679"/>
              <a:gd name="T38" fmla="*/ 189 w 527"/>
              <a:gd name="T39" fmla="*/ 159 h 679"/>
              <a:gd name="T40" fmla="*/ 181 w 527"/>
              <a:gd name="T41" fmla="*/ 165 h 679"/>
              <a:gd name="T42" fmla="*/ 165 w 527"/>
              <a:gd name="T43" fmla="*/ 177 h 679"/>
              <a:gd name="T44" fmla="*/ 158 w 527"/>
              <a:gd name="T45" fmla="*/ 184 h 679"/>
              <a:gd name="T46" fmla="*/ 151 w 527"/>
              <a:gd name="T47" fmla="*/ 193 h 679"/>
              <a:gd name="T48" fmla="*/ 145 w 527"/>
              <a:gd name="T49" fmla="*/ 200 h 679"/>
              <a:gd name="T50" fmla="*/ 138 w 527"/>
              <a:gd name="T51" fmla="*/ 211 h 679"/>
              <a:gd name="T52" fmla="*/ 181 w 527"/>
              <a:gd name="T53" fmla="*/ 430 h 679"/>
              <a:gd name="T54" fmla="*/ 17 w 527"/>
              <a:gd name="T55" fmla="*/ 580 h 679"/>
              <a:gd name="T56" fmla="*/ 44 w 527"/>
              <a:gd name="T57" fmla="*/ 667 h 679"/>
              <a:gd name="T58" fmla="*/ 91 w 527"/>
              <a:gd name="T59" fmla="*/ 614 h 679"/>
              <a:gd name="T60" fmla="*/ 140 w 527"/>
              <a:gd name="T61" fmla="*/ 532 h 679"/>
              <a:gd name="T62" fmla="*/ 253 w 527"/>
              <a:gd name="T63" fmla="*/ 434 h 679"/>
              <a:gd name="T64" fmla="*/ 256 w 527"/>
              <a:gd name="T65" fmla="*/ 434 h 679"/>
              <a:gd name="T66" fmla="*/ 264 w 527"/>
              <a:gd name="T67" fmla="*/ 435 h 679"/>
              <a:gd name="T68" fmla="*/ 272 w 527"/>
              <a:gd name="T69" fmla="*/ 435 h 679"/>
              <a:gd name="T70" fmla="*/ 280 w 527"/>
              <a:gd name="T71" fmla="*/ 434 h 679"/>
              <a:gd name="T72" fmla="*/ 301 w 527"/>
              <a:gd name="T73" fmla="*/ 198 h 679"/>
              <a:gd name="T74" fmla="*/ 298 w 527"/>
              <a:gd name="T75" fmla="*/ 190 h 679"/>
              <a:gd name="T76" fmla="*/ 329 w 527"/>
              <a:gd name="T77" fmla="*/ 203 h 679"/>
              <a:gd name="T78" fmla="*/ 364 w 527"/>
              <a:gd name="T79" fmla="*/ 87 h 679"/>
              <a:gd name="T80" fmla="*/ 485 w 527"/>
              <a:gd name="T81" fmla="*/ 44 h 679"/>
              <a:gd name="T82" fmla="*/ 376 w 527"/>
              <a:gd name="T83" fmla="*/ 187 h 679"/>
              <a:gd name="T84" fmla="*/ 366 w 527"/>
              <a:gd name="T85" fmla="*/ 176 h 679"/>
              <a:gd name="T86" fmla="*/ 364 w 527"/>
              <a:gd name="T87" fmla="*/ 175 h 679"/>
              <a:gd name="T88" fmla="*/ 358 w 527"/>
              <a:gd name="T89" fmla="*/ 170 h 679"/>
              <a:gd name="T90" fmla="*/ 351 w 527"/>
              <a:gd name="T91" fmla="*/ 165 h 679"/>
              <a:gd name="T92" fmla="*/ 342 w 527"/>
              <a:gd name="T93" fmla="*/ 159 h 679"/>
              <a:gd name="T94" fmla="*/ 333 w 527"/>
              <a:gd name="T95" fmla="*/ 154 h 679"/>
              <a:gd name="T96" fmla="*/ 313 w 527"/>
              <a:gd name="T97" fmla="*/ 145 h 679"/>
              <a:gd name="T98" fmla="*/ 37 w 527"/>
              <a:gd name="T99" fmla="*/ 592 h 679"/>
              <a:gd name="T100" fmla="*/ 125 w 527"/>
              <a:gd name="T101" fmla="*/ 444 h 679"/>
              <a:gd name="T102" fmla="*/ 41 w 527"/>
              <a:gd name="T103" fmla="*/ 613 h 679"/>
              <a:gd name="T104" fmla="*/ 37 w 527"/>
              <a:gd name="T105" fmla="*/ 592 h 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27" h="679">
                <a:moveTo>
                  <a:pt x="320" y="425"/>
                </a:moveTo>
                <a:cubicBezTo>
                  <a:pt x="350" y="413"/>
                  <a:pt x="376" y="392"/>
                  <a:pt x="394" y="362"/>
                </a:cubicBezTo>
                <a:cubicBezTo>
                  <a:pt x="421" y="316"/>
                  <a:pt x="421" y="262"/>
                  <a:pt x="398" y="217"/>
                </a:cubicBezTo>
                <a:cubicBezTo>
                  <a:pt x="378" y="228"/>
                  <a:pt x="358" y="236"/>
                  <a:pt x="340" y="239"/>
                </a:cubicBezTo>
                <a:cubicBezTo>
                  <a:pt x="339" y="245"/>
                  <a:pt x="338" y="250"/>
                  <a:pt x="335" y="255"/>
                </a:cubicBezTo>
                <a:cubicBezTo>
                  <a:pt x="322" y="275"/>
                  <a:pt x="296" y="282"/>
                  <a:pt x="276" y="270"/>
                </a:cubicBezTo>
                <a:cubicBezTo>
                  <a:pt x="268" y="265"/>
                  <a:pt x="262" y="259"/>
                  <a:pt x="259" y="251"/>
                </a:cubicBezTo>
                <a:cubicBezTo>
                  <a:pt x="258" y="250"/>
                  <a:pt x="257" y="248"/>
                  <a:pt x="257" y="247"/>
                </a:cubicBezTo>
                <a:cubicBezTo>
                  <a:pt x="257" y="246"/>
                  <a:pt x="257" y="246"/>
                  <a:pt x="257" y="246"/>
                </a:cubicBezTo>
                <a:cubicBezTo>
                  <a:pt x="256" y="245"/>
                  <a:pt x="256" y="243"/>
                  <a:pt x="256" y="242"/>
                </a:cubicBezTo>
                <a:cubicBezTo>
                  <a:pt x="256" y="242"/>
                  <a:pt x="256" y="241"/>
                  <a:pt x="255" y="241"/>
                </a:cubicBezTo>
                <a:cubicBezTo>
                  <a:pt x="255" y="240"/>
                  <a:pt x="255" y="238"/>
                  <a:pt x="255" y="237"/>
                </a:cubicBezTo>
                <a:cubicBezTo>
                  <a:pt x="255" y="237"/>
                  <a:pt x="255" y="236"/>
                  <a:pt x="255" y="236"/>
                </a:cubicBezTo>
                <a:cubicBezTo>
                  <a:pt x="255" y="235"/>
                  <a:pt x="255" y="233"/>
                  <a:pt x="255" y="231"/>
                </a:cubicBezTo>
                <a:cubicBezTo>
                  <a:pt x="255" y="231"/>
                  <a:pt x="255" y="231"/>
                  <a:pt x="255" y="231"/>
                </a:cubicBezTo>
                <a:cubicBezTo>
                  <a:pt x="255" y="230"/>
                  <a:pt x="255" y="228"/>
                  <a:pt x="255" y="227"/>
                </a:cubicBezTo>
                <a:cubicBezTo>
                  <a:pt x="255" y="226"/>
                  <a:pt x="255" y="226"/>
                  <a:pt x="255" y="225"/>
                </a:cubicBezTo>
                <a:cubicBezTo>
                  <a:pt x="256" y="224"/>
                  <a:pt x="256" y="223"/>
                  <a:pt x="256" y="222"/>
                </a:cubicBezTo>
                <a:cubicBezTo>
                  <a:pt x="256" y="221"/>
                  <a:pt x="257" y="221"/>
                  <a:pt x="257" y="220"/>
                </a:cubicBezTo>
                <a:cubicBezTo>
                  <a:pt x="257" y="219"/>
                  <a:pt x="257" y="218"/>
                  <a:pt x="258" y="217"/>
                </a:cubicBezTo>
                <a:cubicBezTo>
                  <a:pt x="258" y="217"/>
                  <a:pt x="258" y="216"/>
                  <a:pt x="258" y="216"/>
                </a:cubicBezTo>
                <a:cubicBezTo>
                  <a:pt x="259" y="214"/>
                  <a:pt x="260" y="213"/>
                  <a:pt x="261" y="211"/>
                </a:cubicBezTo>
                <a:cubicBezTo>
                  <a:pt x="262" y="210"/>
                  <a:pt x="263" y="208"/>
                  <a:pt x="264" y="207"/>
                </a:cubicBezTo>
                <a:cubicBezTo>
                  <a:pt x="267" y="203"/>
                  <a:pt x="271" y="199"/>
                  <a:pt x="275" y="196"/>
                </a:cubicBezTo>
                <a:cubicBezTo>
                  <a:pt x="277" y="203"/>
                  <a:pt x="279" y="209"/>
                  <a:pt x="283" y="213"/>
                </a:cubicBezTo>
                <a:cubicBezTo>
                  <a:pt x="307" y="242"/>
                  <a:pt x="376" y="225"/>
                  <a:pt x="437" y="174"/>
                </a:cubicBezTo>
                <a:cubicBezTo>
                  <a:pt x="498" y="123"/>
                  <a:pt x="527" y="58"/>
                  <a:pt x="503" y="29"/>
                </a:cubicBezTo>
                <a:cubicBezTo>
                  <a:pt x="479" y="0"/>
                  <a:pt x="410" y="18"/>
                  <a:pt x="349" y="69"/>
                </a:cubicBezTo>
                <a:cubicBezTo>
                  <a:pt x="322" y="91"/>
                  <a:pt x="302" y="116"/>
                  <a:pt x="289" y="140"/>
                </a:cubicBezTo>
                <a:cubicBezTo>
                  <a:pt x="284" y="139"/>
                  <a:pt x="279" y="138"/>
                  <a:pt x="274" y="138"/>
                </a:cubicBezTo>
                <a:lnTo>
                  <a:pt x="274" y="138"/>
                </a:lnTo>
                <a:cubicBezTo>
                  <a:pt x="268" y="138"/>
                  <a:pt x="261" y="138"/>
                  <a:pt x="254" y="138"/>
                </a:cubicBezTo>
                <a:cubicBezTo>
                  <a:pt x="254" y="138"/>
                  <a:pt x="254" y="138"/>
                  <a:pt x="254" y="138"/>
                </a:cubicBezTo>
                <a:cubicBezTo>
                  <a:pt x="244" y="139"/>
                  <a:pt x="235" y="141"/>
                  <a:pt x="225" y="144"/>
                </a:cubicBezTo>
                <a:cubicBezTo>
                  <a:pt x="225" y="144"/>
                  <a:pt x="225" y="144"/>
                  <a:pt x="225" y="144"/>
                </a:cubicBezTo>
                <a:cubicBezTo>
                  <a:pt x="219" y="145"/>
                  <a:pt x="213" y="148"/>
                  <a:pt x="207" y="150"/>
                </a:cubicBezTo>
                <a:cubicBezTo>
                  <a:pt x="206" y="150"/>
                  <a:pt x="206" y="151"/>
                  <a:pt x="206" y="151"/>
                </a:cubicBezTo>
                <a:cubicBezTo>
                  <a:pt x="203" y="152"/>
                  <a:pt x="200" y="153"/>
                  <a:pt x="198" y="155"/>
                </a:cubicBezTo>
                <a:cubicBezTo>
                  <a:pt x="197" y="155"/>
                  <a:pt x="197" y="155"/>
                  <a:pt x="197" y="155"/>
                </a:cubicBezTo>
                <a:cubicBezTo>
                  <a:pt x="194" y="156"/>
                  <a:pt x="191" y="158"/>
                  <a:pt x="189" y="159"/>
                </a:cubicBezTo>
                <a:cubicBezTo>
                  <a:pt x="188" y="160"/>
                  <a:pt x="188" y="160"/>
                  <a:pt x="188" y="160"/>
                </a:cubicBezTo>
                <a:cubicBezTo>
                  <a:pt x="185" y="162"/>
                  <a:pt x="183" y="163"/>
                  <a:pt x="181" y="165"/>
                </a:cubicBezTo>
                <a:cubicBezTo>
                  <a:pt x="180" y="165"/>
                  <a:pt x="180" y="165"/>
                  <a:pt x="179" y="166"/>
                </a:cubicBezTo>
                <a:cubicBezTo>
                  <a:pt x="174" y="169"/>
                  <a:pt x="170" y="173"/>
                  <a:pt x="165" y="177"/>
                </a:cubicBezTo>
                <a:cubicBezTo>
                  <a:pt x="165" y="178"/>
                  <a:pt x="164" y="178"/>
                  <a:pt x="163" y="179"/>
                </a:cubicBezTo>
                <a:cubicBezTo>
                  <a:pt x="162" y="181"/>
                  <a:pt x="160" y="183"/>
                  <a:pt x="158" y="184"/>
                </a:cubicBezTo>
                <a:cubicBezTo>
                  <a:pt x="158" y="185"/>
                  <a:pt x="157" y="185"/>
                  <a:pt x="157" y="186"/>
                </a:cubicBezTo>
                <a:cubicBezTo>
                  <a:pt x="155" y="188"/>
                  <a:pt x="153" y="190"/>
                  <a:pt x="151" y="193"/>
                </a:cubicBezTo>
                <a:cubicBezTo>
                  <a:pt x="150" y="193"/>
                  <a:pt x="150" y="194"/>
                  <a:pt x="149" y="194"/>
                </a:cubicBezTo>
                <a:cubicBezTo>
                  <a:pt x="148" y="196"/>
                  <a:pt x="146" y="198"/>
                  <a:pt x="145" y="200"/>
                </a:cubicBezTo>
                <a:cubicBezTo>
                  <a:pt x="144" y="201"/>
                  <a:pt x="144" y="202"/>
                  <a:pt x="143" y="203"/>
                </a:cubicBezTo>
                <a:cubicBezTo>
                  <a:pt x="142" y="205"/>
                  <a:pt x="140" y="208"/>
                  <a:pt x="138" y="211"/>
                </a:cubicBezTo>
                <a:cubicBezTo>
                  <a:pt x="96" y="281"/>
                  <a:pt x="120" y="372"/>
                  <a:pt x="190" y="414"/>
                </a:cubicBezTo>
                <a:lnTo>
                  <a:pt x="181" y="430"/>
                </a:lnTo>
                <a:cubicBezTo>
                  <a:pt x="161" y="418"/>
                  <a:pt x="145" y="403"/>
                  <a:pt x="132" y="386"/>
                </a:cubicBezTo>
                <a:lnTo>
                  <a:pt x="17" y="580"/>
                </a:lnTo>
                <a:cubicBezTo>
                  <a:pt x="0" y="609"/>
                  <a:pt x="9" y="647"/>
                  <a:pt x="39" y="664"/>
                </a:cubicBezTo>
                <a:lnTo>
                  <a:pt x="44" y="667"/>
                </a:lnTo>
                <a:cubicBezTo>
                  <a:pt x="64" y="679"/>
                  <a:pt x="88" y="678"/>
                  <a:pt x="106" y="667"/>
                </a:cubicBezTo>
                <a:lnTo>
                  <a:pt x="91" y="614"/>
                </a:lnTo>
                <a:lnTo>
                  <a:pt x="158" y="595"/>
                </a:lnTo>
                <a:lnTo>
                  <a:pt x="140" y="532"/>
                </a:lnTo>
                <a:lnTo>
                  <a:pt x="204" y="519"/>
                </a:lnTo>
                <a:lnTo>
                  <a:pt x="253" y="434"/>
                </a:lnTo>
                <a:cubicBezTo>
                  <a:pt x="254" y="434"/>
                  <a:pt x="254" y="434"/>
                  <a:pt x="255" y="434"/>
                </a:cubicBezTo>
                <a:cubicBezTo>
                  <a:pt x="255" y="434"/>
                  <a:pt x="256" y="434"/>
                  <a:pt x="256" y="434"/>
                </a:cubicBezTo>
                <a:cubicBezTo>
                  <a:pt x="258" y="435"/>
                  <a:pt x="260" y="435"/>
                  <a:pt x="263" y="435"/>
                </a:cubicBezTo>
                <a:cubicBezTo>
                  <a:pt x="263" y="435"/>
                  <a:pt x="264" y="435"/>
                  <a:pt x="264" y="435"/>
                </a:cubicBezTo>
                <a:cubicBezTo>
                  <a:pt x="266" y="435"/>
                  <a:pt x="269" y="435"/>
                  <a:pt x="271" y="435"/>
                </a:cubicBezTo>
                <a:cubicBezTo>
                  <a:pt x="271" y="435"/>
                  <a:pt x="272" y="435"/>
                  <a:pt x="272" y="435"/>
                </a:cubicBezTo>
                <a:cubicBezTo>
                  <a:pt x="275" y="435"/>
                  <a:pt x="277" y="434"/>
                  <a:pt x="280" y="434"/>
                </a:cubicBezTo>
                <a:cubicBezTo>
                  <a:pt x="280" y="434"/>
                  <a:pt x="280" y="434"/>
                  <a:pt x="280" y="434"/>
                </a:cubicBezTo>
                <a:cubicBezTo>
                  <a:pt x="294" y="433"/>
                  <a:pt x="307" y="430"/>
                  <a:pt x="320" y="425"/>
                </a:cubicBezTo>
                <a:close/>
                <a:moveTo>
                  <a:pt x="301" y="198"/>
                </a:moveTo>
                <a:lnTo>
                  <a:pt x="301" y="198"/>
                </a:lnTo>
                <a:cubicBezTo>
                  <a:pt x="299" y="196"/>
                  <a:pt x="298" y="194"/>
                  <a:pt x="298" y="190"/>
                </a:cubicBezTo>
                <a:cubicBezTo>
                  <a:pt x="305" y="190"/>
                  <a:pt x="313" y="192"/>
                  <a:pt x="320" y="196"/>
                </a:cubicBezTo>
                <a:cubicBezTo>
                  <a:pt x="323" y="198"/>
                  <a:pt x="326" y="201"/>
                  <a:pt x="329" y="203"/>
                </a:cubicBezTo>
                <a:cubicBezTo>
                  <a:pt x="315" y="205"/>
                  <a:pt x="305" y="203"/>
                  <a:pt x="301" y="198"/>
                </a:cubicBezTo>
                <a:close/>
                <a:moveTo>
                  <a:pt x="364" y="87"/>
                </a:moveTo>
                <a:lnTo>
                  <a:pt x="364" y="87"/>
                </a:lnTo>
                <a:cubicBezTo>
                  <a:pt x="419" y="40"/>
                  <a:pt x="474" y="30"/>
                  <a:pt x="485" y="44"/>
                </a:cubicBezTo>
                <a:cubicBezTo>
                  <a:pt x="497" y="58"/>
                  <a:pt x="477" y="110"/>
                  <a:pt x="422" y="156"/>
                </a:cubicBezTo>
                <a:cubicBezTo>
                  <a:pt x="406" y="169"/>
                  <a:pt x="391" y="179"/>
                  <a:pt x="376" y="187"/>
                </a:cubicBezTo>
                <a:cubicBezTo>
                  <a:pt x="373" y="183"/>
                  <a:pt x="370" y="180"/>
                  <a:pt x="366" y="176"/>
                </a:cubicBezTo>
                <a:cubicBezTo>
                  <a:pt x="366" y="176"/>
                  <a:pt x="366" y="176"/>
                  <a:pt x="366" y="176"/>
                </a:cubicBezTo>
                <a:cubicBezTo>
                  <a:pt x="366" y="176"/>
                  <a:pt x="366" y="176"/>
                  <a:pt x="366" y="176"/>
                </a:cubicBezTo>
                <a:cubicBezTo>
                  <a:pt x="365" y="176"/>
                  <a:pt x="365" y="175"/>
                  <a:pt x="364" y="175"/>
                </a:cubicBezTo>
                <a:cubicBezTo>
                  <a:pt x="363" y="174"/>
                  <a:pt x="362" y="173"/>
                  <a:pt x="360" y="171"/>
                </a:cubicBezTo>
                <a:cubicBezTo>
                  <a:pt x="360" y="171"/>
                  <a:pt x="359" y="170"/>
                  <a:pt x="358" y="170"/>
                </a:cubicBezTo>
                <a:cubicBezTo>
                  <a:pt x="357" y="169"/>
                  <a:pt x="356" y="168"/>
                  <a:pt x="354" y="167"/>
                </a:cubicBezTo>
                <a:cubicBezTo>
                  <a:pt x="353" y="166"/>
                  <a:pt x="352" y="165"/>
                  <a:pt x="351" y="165"/>
                </a:cubicBezTo>
                <a:cubicBezTo>
                  <a:pt x="350" y="164"/>
                  <a:pt x="349" y="163"/>
                  <a:pt x="348" y="163"/>
                </a:cubicBezTo>
                <a:cubicBezTo>
                  <a:pt x="346" y="161"/>
                  <a:pt x="344" y="160"/>
                  <a:pt x="342" y="159"/>
                </a:cubicBezTo>
                <a:cubicBezTo>
                  <a:pt x="339" y="157"/>
                  <a:pt x="337" y="156"/>
                  <a:pt x="334" y="154"/>
                </a:cubicBezTo>
                <a:cubicBezTo>
                  <a:pt x="334" y="154"/>
                  <a:pt x="334" y="154"/>
                  <a:pt x="333" y="154"/>
                </a:cubicBezTo>
                <a:cubicBezTo>
                  <a:pt x="331" y="153"/>
                  <a:pt x="328" y="151"/>
                  <a:pt x="326" y="150"/>
                </a:cubicBezTo>
                <a:cubicBezTo>
                  <a:pt x="321" y="148"/>
                  <a:pt x="317" y="147"/>
                  <a:pt x="313" y="145"/>
                </a:cubicBezTo>
                <a:cubicBezTo>
                  <a:pt x="323" y="127"/>
                  <a:pt x="340" y="106"/>
                  <a:pt x="364" y="87"/>
                </a:cubicBezTo>
                <a:close/>
                <a:moveTo>
                  <a:pt x="37" y="592"/>
                </a:moveTo>
                <a:lnTo>
                  <a:pt x="37" y="592"/>
                </a:lnTo>
                <a:lnTo>
                  <a:pt x="125" y="444"/>
                </a:lnTo>
                <a:lnTo>
                  <a:pt x="136" y="451"/>
                </a:lnTo>
                <a:lnTo>
                  <a:pt x="41" y="613"/>
                </a:lnTo>
                <a:cubicBezTo>
                  <a:pt x="38" y="618"/>
                  <a:pt x="36" y="623"/>
                  <a:pt x="36" y="628"/>
                </a:cubicBezTo>
                <a:cubicBezTo>
                  <a:pt x="30" y="617"/>
                  <a:pt x="30" y="603"/>
                  <a:pt x="37" y="59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23" name="Freeform 7"/>
          <p:cNvSpPr>
            <a:spLocks noEditPoints="1"/>
          </p:cNvSpPr>
          <p:nvPr/>
        </p:nvSpPr>
        <p:spPr bwMode="auto">
          <a:xfrm>
            <a:off x="2490647" y="1270087"/>
            <a:ext cx="492645" cy="492645"/>
          </a:xfrm>
          <a:custGeom>
            <a:avLst/>
            <a:gdLst>
              <a:gd name="T0" fmla="*/ 948 w 948"/>
              <a:gd name="T1" fmla="*/ 787 h 933"/>
              <a:gd name="T2" fmla="*/ 0 w 948"/>
              <a:gd name="T3" fmla="*/ 787 h 933"/>
              <a:gd name="T4" fmla="*/ 77 w 948"/>
              <a:gd name="T5" fmla="*/ 730 h 933"/>
              <a:gd name="T6" fmla="*/ 871 w 948"/>
              <a:gd name="T7" fmla="*/ 730 h 933"/>
              <a:gd name="T8" fmla="*/ 241 w 948"/>
              <a:gd name="T9" fmla="*/ 32 h 933"/>
              <a:gd name="T10" fmla="*/ 328 w 948"/>
              <a:gd name="T11" fmla="*/ 118 h 933"/>
              <a:gd name="T12" fmla="*/ 155 w 948"/>
              <a:gd name="T13" fmla="*/ 118 h 933"/>
              <a:gd name="T14" fmla="*/ 706 w 948"/>
              <a:gd name="T15" fmla="*/ 32 h 933"/>
              <a:gd name="T16" fmla="*/ 620 w 948"/>
              <a:gd name="T17" fmla="*/ 118 h 933"/>
              <a:gd name="T18" fmla="*/ 792 w 948"/>
              <a:gd name="T19" fmla="*/ 118 h 933"/>
              <a:gd name="T20" fmla="*/ 621 w 948"/>
              <a:gd name="T21" fmla="*/ 528 h 933"/>
              <a:gd name="T22" fmla="*/ 621 w 948"/>
              <a:gd name="T23" fmla="*/ 755 h 933"/>
              <a:gd name="T24" fmla="*/ 706 w 948"/>
              <a:gd name="T25" fmla="*/ 596 h 933"/>
              <a:gd name="T26" fmla="*/ 796 w 948"/>
              <a:gd name="T27" fmla="*/ 755 h 933"/>
              <a:gd name="T28" fmla="*/ 840 w 948"/>
              <a:gd name="T29" fmla="*/ 431 h 933"/>
              <a:gd name="T30" fmla="*/ 759 w 948"/>
              <a:gd name="T31" fmla="*/ 220 h 933"/>
              <a:gd name="T32" fmla="*/ 639 w 948"/>
              <a:gd name="T33" fmla="*/ 222 h 933"/>
              <a:gd name="T34" fmla="*/ 660 w 948"/>
              <a:gd name="T35" fmla="*/ 434 h 933"/>
              <a:gd name="T36" fmla="*/ 476 w 948"/>
              <a:gd name="T37" fmla="*/ 0 h 933"/>
              <a:gd name="T38" fmla="*/ 569 w 948"/>
              <a:gd name="T39" fmla="*/ 94 h 933"/>
              <a:gd name="T40" fmla="*/ 382 w 948"/>
              <a:gd name="T41" fmla="*/ 94 h 933"/>
              <a:gd name="T42" fmla="*/ 568 w 948"/>
              <a:gd name="T43" fmla="*/ 513 h 933"/>
              <a:gd name="T44" fmla="*/ 617 w 948"/>
              <a:gd name="T45" fmla="*/ 434 h 933"/>
              <a:gd name="T46" fmla="*/ 528 w 948"/>
              <a:gd name="T47" fmla="*/ 205 h 933"/>
              <a:gd name="T48" fmla="*/ 329 w 948"/>
              <a:gd name="T49" fmla="*/ 294 h 933"/>
              <a:gd name="T50" fmla="*/ 377 w 948"/>
              <a:gd name="T51" fmla="*/ 513 h 933"/>
              <a:gd name="T52" fmla="*/ 449 w 948"/>
              <a:gd name="T53" fmla="*/ 787 h 933"/>
              <a:gd name="T54" fmla="*/ 502 w 948"/>
              <a:gd name="T55" fmla="*/ 787 h 933"/>
              <a:gd name="T56" fmla="*/ 568 w 948"/>
              <a:gd name="T57" fmla="*/ 513 h 933"/>
              <a:gd name="T58" fmla="*/ 327 w 948"/>
              <a:gd name="T59" fmla="*/ 528 h 933"/>
              <a:gd name="T60" fmla="*/ 287 w 948"/>
              <a:gd name="T61" fmla="*/ 294 h 933"/>
              <a:gd name="T62" fmla="*/ 289 w 948"/>
              <a:gd name="T63" fmla="*/ 220 h 933"/>
              <a:gd name="T64" fmla="*/ 107 w 948"/>
              <a:gd name="T65" fmla="*/ 302 h 933"/>
              <a:gd name="T66" fmla="*/ 151 w 948"/>
              <a:gd name="T67" fmla="*/ 503 h 933"/>
              <a:gd name="T68" fmla="*/ 217 w 948"/>
              <a:gd name="T69" fmla="*/ 755 h 933"/>
              <a:gd name="T70" fmla="*/ 266 w 948"/>
              <a:gd name="T71" fmla="*/ 755 h 933"/>
              <a:gd name="T72" fmla="*/ 327 w 948"/>
              <a:gd name="T73" fmla="*/ 528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48" h="933">
                <a:moveTo>
                  <a:pt x="848" y="697"/>
                </a:moveTo>
                <a:cubicBezTo>
                  <a:pt x="911" y="721"/>
                  <a:pt x="948" y="753"/>
                  <a:pt x="948" y="787"/>
                </a:cubicBezTo>
                <a:cubicBezTo>
                  <a:pt x="948" y="867"/>
                  <a:pt x="736" y="933"/>
                  <a:pt x="474" y="933"/>
                </a:cubicBezTo>
                <a:cubicBezTo>
                  <a:pt x="212" y="933"/>
                  <a:pt x="0" y="867"/>
                  <a:pt x="0" y="787"/>
                </a:cubicBezTo>
                <a:cubicBezTo>
                  <a:pt x="0" y="753"/>
                  <a:pt x="38" y="721"/>
                  <a:pt x="101" y="697"/>
                </a:cubicBezTo>
                <a:cubicBezTo>
                  <a:pt x="86" y="707"/>
                  <a:pt x="77" y="718"/>
                  <a:pt x="77" y="730"/>
                </a:cubicBezTo>
                <a:cubicBezTo>
                  <a:pt x="77" y="785"/>
                  <a:pt x="255" y="829"/>
                  <a:pt x="474" y="829"/>
                </a:cubicBezTo>
                <a:cubicBezTo>
                  <a:pt x="694" y="829"/>
                  <a:pt x="871" y="785"/>
                  <a:pt x="871" y="730"/>
                </a:cubicBezTo>
                <a:cubicBezTo>
                  <a:pt x="871" y="718"/>
                  <a:pt x="863" y="707"/>
                  <a:pt x="848" y="697"/>
                </a:cubicBezTo>
                <a:close/>
                <a:moveTo>
                  <a:pt x="241" y="32"/>
                </a:moveTo>
                <a:lnTo>
                  <a:pt x="241" y="32"/>
                </a:lnTo>
                <a:cubicBezTo>
                  <a:pt x="289" y="32"/>
                  <a:pt x="328" y="71"/>
                  <a:pt x="328" y="118"/>
                </a:cubicBezTo>
                <a:cubicBezTo>
                  <a:pt x="328" y="166"/>
                  <a:pt x="289" y="204"/>
                  <a:pt x="241" y="204"/>
                </a:cubicBezTo>
                <a:cubicBezTo>
                  <a:pt x="194" y="204"/>
                  <a:pt x="155" y="166"/>
                  <a:pt x="155" y="118"/>
                </a:cubicBezTo>
                <a:cubicBezTo>
                  <a:pt x="155" y="71"/>
                  <a:pt x="194" y="32"/>
                  <a:pt x="241" y="32"/>
                </a:cubicBezTo>
                <a:close/>
                <a:moveTo>
                  <a:pt x="706" y="32"/>
                </a:moveTo>
                <a:lnTo>
                  <a:pt x="706" y="32"/>
                </a:lnTo>
                <a:cubicBezTo>
                  <a:pt x="658" y="32"/>
                  <a:pt x="620" y="71"/>
                  <a:pt x="620" y="118"/>
                </a:cubicBezTo>
                <a:cubicBezTo>
                  <a:pt x="620" y="166"/>
                  <a:pt x="658" y="204"/>
                  <a:pt x="706" y="204"/>
                </a:cubicBezTo>
                <a:cubicBezTo>
                  <a:pt x="753" y="204"/>
                  <a:pt x="792" y="166"/>
                  <a:pt x="792" y="118"/>
                </a:cubicBezTo>
                <a:cubicBezTo>
                  <a:pt x="792" y="71"/>
                  <a:pt x="753" y="32"/>
                  <a:pt x="706" y="32"/>
                </a:cubicBezTo>
                <a:close/>
                <a:moveTo>
                  <a:pt x="621" y="528"/>
                </a:moveTo>
                <a:lnTo>
                  <a:pt x="621" y="528"/>
                </a:lnTo>
                <a:lnTo>
                  <a:pt x="621" y="755"/>
                </a:lnTo>
                <a:lnTo>
                  <a:pt x="681" y="755"/>
                </a:lnTo>
                <a:lnTo>
                  <a:pt x="706" y="596"/>
                </a:lnTo>
                <a:lnTo>
                  <a:pt x="730" y="755"/>
                </a:lnTo>
                <a:lnTo>
                  <a:pt x="796" y="755"/>
                </a:lnTo>
                <a:lnTo>
                  <a:pt x="796" y="503"/>
                </a:lnTo>
                <a:cubicBezTo>
                  <a:pt x="822" y="490"/>
                  <a:pt x="840" y="462"/>
                  <a:pt x="840" y="431"/>
                </a:cubicBezTo>
                <a:lnTo>
                  <a:pt x="840" y="302"/>
                </a:lnTo>
                <a:cubicBezTo>
                  <a:pt x="840" y="257"/>
                  <a:pt x="804" y="220"/>
                  <a:pt x="759" y="220"/>
                </a:cubicBezTo>
                <a:lnTo>
                  <a:pt x="658" y="220"/>
                </a:lnTo>
                <a:cubicBezTo>
                  <a:pt x="651" y="220"/>
                  <a:pt x="645" y="221"/>
                  <a:pt x="639" y="222"/>
                </a:cubicBezTo>
                <a:cubicBezTo>
                  <a:pt x="652" y="243"/>
                  <a:pt x="660" y="268"/>
                  <a:pt x="660" y="294"/>
                </a:cubicBezTo>
                <a:lnTo>
                  <a:pt x="660" y="434"/>
                </a:lnTo>
                <a:cubicBezTo>
                  <a:pt x="660" y="470"/>
                  <a:pt x="645" y="504"/>
                  <a:pt x="621" y="528"/>
                </a:cubicBezTo>
                <a:close/>
                <a:moveTo>
                  <a:pt x="476" y="0"/>
                </a:moveTo>
                <a:lnTo>
                  <a:pt x="476" y="0"/>
                </a:lnTo>
                <a:cubicBezTo>
                  <a:pt x="528" y="0"/>
                  <a:pt x="569" y="42"/>
                  <a:pt x="569" y="94"/>
                </a:cubicBezTo>
                <a:cubicBezTo>
                  <a:pt x="569" y="146"/>
                  <a:pt x="528" y="188"/>
                  <a:pt x="476" y="188"/>
                </a:cubicBezTo>
                <a:cubicBezTo>
                  <a:pt x="424" y="188"/>
                  <a:pt x="382" y="146"/>
                  <a:pt x="382" y="94"/>
                </a:cubicBezTo>
                <a:cubicBezTo>
                  <a:pt x="382" y="42"/>
                  <a:pt x="424" y="0"/>
                  <a:pt x="476" y="0"/>
                </a:cubicBezTo>
                <a:close/>
                <a:moveTo>
                  <a:pt x="568" y="513"/>
                </a:moveTo>
                <a:lnTo>
                  <a:pt x="568" y="513"/>
                </a:lnTo>
                <a:cubicBezTo>
                  <a:pt x="597" y="498"/>
                  <a:pt x="617" y="468"/>
                  <a:pt x="617" y="434"/>
                </a:cubicBezTo>
                <a:lnTo>
                  <a:pt x="617" y="294"/>
                </a:lnTo>
                <a:cubicBezTo>
                  <a:pt x="617" y="245"/>
                  <a:pt x="577" y="205"/>
                  <a:pt x="528" y="205"/>
                </a:cubicBezTo>
                <a:lnTo>
                  <a:pt x="418" y="205"/>
                </a:lnTo>
                <a:cubicBezTo>
                  <a:pt x="369" y="205"/>
                  <a:pt x="329" y="245"/>
                  <a:pt x="329" y="294"/>
                </a:cubicBezTo>
                <a:lnTo>
                  <a:pt x="329" y="434"/>
                </a:lnTo>
                <a:cubicBezTo>
                  <a:pt x="329" y="468"/>
                  <a:pt x="349" y="498"/>
                  <a:pt x="377" y="513"/>
                </a:cubicBezTo>
                <a:lnTo>
                  <a:pt x="377" y="787"/>
                </a:lnTo>
                <a:lnTo>
                  <a:pt x="449" y="787"/>
                </a:lnTo>
                <a:lnTo>
                  <a:pt x="476" y="614"/>
                </a:lnTo>
                <a:lnTo>
                  <a:pt x="502" y="787"/>
                </a:lnTo>
                <a:lnTo>
                  <a:pt x="568" y="787"/>
                </a:lnTo>
                <a:lnTo>
                  <a:pt x="568" y="513"/>
                </a:lnTo>
                <a:close/>
                <a:moveTo>
                  <a:pt x="327" y="528"/>
                </a:moveTo>
                <a:lnTo>
                  <a:pt x="327" y="528"/>
                </a:lnTo>
                <a:cubicBezTo>
                  <a:pt x="302" y="504"/>
                  <a:pt x="287" y="470"/>
                  <a:pt x="287" y="434"/>
                </a:cubicBezTo>
                <a:lnTo>
                  <a:pt x="287" y="294"/>
                </a:lnTo>
                <a:cubicBezTo>
                  <a:pt x="287" y="268"/>
                  <a:pt x="295" y="243"/>
                  <a:pt x="308" y="222"/>
                </a:cubicBezTo>
                <a:cubicBezTo>
                  <a:pt x="302" y="221"/>
                  <a:pt x="296" y="220"/>
                  <a:pt x="289" y="220"/>
                </a:cubicBezTo>
                <a:lnTo>
                  <a:pt x="189" y="220"/>
                </a:lnTo>
                <a:cubicBezTo>
                  <a:pt x="144" y="220"/>
                  <a:pt x="107" y="257"/>
                  <a:pt x="107" y="302"/>
                </a:cubicBezTo>
                <a:lnTo>
                  <a:pt x="107" y="431"/>
                </a:lnTo>
                <a:cubicBezTo>
                  <a:pt x="107" y="462"/>
                  <a:pt x="125" y="490"/>
                  <a:pt x="151" y="503"/>
                </a:cubicBezTo>
                <a:lnTo>
                  <a:pt x="151" y="755"/>
                </a:lnTo>
                <a:lnTo>
                  <a:pt x="217" y="755"/>
                </a:lnTo>
                <a:lnTo>
                  <a:pt x="242" y="596"/>
                </a:lnTo>
                <a:lnTo>
                  <a:pt x="266" y="755"/>
                </a:lnTo>
                <a:lnTo>
                  <a:pt x="327" y="755"/>
                </a:lnTo>
                <a:lnTo>
                  <a:pt x="327" y="52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24" name="Freeform 8"/>
          <p:cNvSpPr>
            <a:spLocks noEditPoints="1"/>
          </p:cNvSpPr>
          <p:nvPr/>
        </p:nvSpPr>
        <p:spPr bwMode="auto">
          <a:xfrm>
            <a:off x="5868434" y="1326693"/>
            <a:ext cx="449311" cy="531418"/>
          </a:xfrm>
          <a:custGeom>
            <a:avLst/>
            <a:gdLst>
              <a:gd name="T0" fmla="*/ 121 w 865"/>
              <a:gd name="T1" fmla="*/ 572 h 1009"/>
              <a:gd name="T2" fmla="*/ 213 w 865"/>
              <a:gd name="T3" fmla="*/ 571 h 1009"/>
              <a:gd name="T4" fmla="*/ 277 w 865"/>
              <a:gd name="T5" fmla="*/ 550 h 1009"/>
              <a:gd name="T6" fmla="*/ 393 w 865"/>
              <a:gd name="T7" fmla="*/ 793 h 1009"/>
              <a:gd name="T8" fmla="*/ 420 w 865"/>
              <a:gd name="T9" fmla="*/ 640 h 1009"/>
              <a:gd name="T10" fmla="*/ 401 w 865"/>
              <a:gd name="T11" fmla="*/ 631 h 1009"/>
              <a:gd name="T12" fmla="*/ 401 w 865"/>
              <a:gd name="T13" fmla="*/ 610 h 1009"/>
              <a:gd name="T14" fmla="*/ 485 w 865"/>
              <a:gd name="T15" fmla="*/ 610 h 1009"/>
              <a:gd name="T16" fmla="*/ 486 w 865"/>
              <a:gd name="T17" fmla="*/ 631 h 1009"/>
              <a:gd name="T18" fmla="*/ 466 w 865"/>
              <a:gd name="T19" fmla="*/ 640 h 1009"/>
              <a:gd name="T20" fmla="*/ 493 w 865"/>
              <a:gd name="T21" fmla="*/ 787 h 1009"/>
              <a:gd name="T22" fmla="*/ 592 w 865"/>
              <a:gd name="T23" fmla="*/ 559 h 1009"/>
              <a:gd name="T24" fmla="*/ 650 w 865"/>
              <a:gd name="T25" fmla="*/ 567 h 1009"/>
              <a:gd name="T26" fmla="*/ 736 w 865"/>
              <a:gd name="T27" fmla="*/ 567 h 1009"/>
              <a:gd name="T28" fmla="*/ 853 w 865"/>
              <a:gd name="T29" fmla="*/ 932 h 1009"/>
              <a:gd name="T30" fmla="*/ 734 w 865"/>
              <a:gd name="T31" fmla="*/ 974 h 1009"/>
              <a:gd name="T32" fmla="*/ 717 w 865"/>
              <a:gd name="T33" fmla="*/ 919 h 1009"/>
              <a:gd name="T34" fmla="*/ 680 w 865"/>
              <a:gd name="T35" fmla="*/ 984 h 1009"/>
              <a:gd name="T36" fmla="*/ 165 w 865"/>
              <a:gd name="T37" fmla="*/ 987 h 1009"/>
              <a:gd name="T38" fmla="*/ 127 w 865"/>
              <a:gd name="T39" fmla="*/ 919 h 1009"/>
              <a:gd name="T40" fmla="*/ 109 w 865"/>
              <a:gd name="T41" fmla="*/ 977 h 1009"/>
              <a:gd name="T42" fmla="*/ 0 w 865"/>
              <a:gd name="T43" fmla="*/ 932 h 1009"/>
              <a:gd name="T44" fmla="*/ 121 w 865"/>
              <a:gd name="T45" fmla="*/ 572 h 1009"/>
              <a:gd name="T46" fmla="*/ 249 w 865"/>
              <a:gd name="T47" fmla="*/ 390 h 1009"/>
              <a:gd name="T48" fmla="*/ 249 w 865"/>
              <a:gd name="T49" fmla="*/ 390 h 1009"/>
              <a:gd name="T50" fmla="*/ 219 w 865"/>
              <a:gd name="T51" fmla="*/ 355 h 1009"/>
              <a:gd name="T52" fmla="*/ 209 w 865"/>
              <a:gd name="T53" fmla="*/ 288 h 1009"/>
              <a:gd name="T54" fmla="*/ 209 w 865"/>
              <a:gd name="T55" fmla="*/ 280 h 1009"/>
              <a:gd name="T56" fmla="*/ 216 w 865"/>
              <a:gd name="T57" fmla="*/ 275 h 1009"/>
              <a:gd name="T58" fmla="*/ 220 w 865"/>
              <a:gd name="T59" fmla="*/ 272 h 1009"/>
              <a:gd name="T60" fmla="*/ 268 w 865"/>
              <a:gd name="T61" fmla="*/ 64 h 1009"/>
              <a:gd name="T62" fmla="*/ 571 w 865"/>
              <a:gd name="T63" fmla="*/ 57 h 1009"/>
              <a:gd name="T64" fmla="*/ 629 w 865"/>
              <a:gd name="T65" fmla="*/ 270 h 1009"/>
              <a:gd name="T66" fmla="*/ 637 w 865"/>
              <a:gd name="T67" fmla="*/ 275 h 1009"/>
              <a:gd name="T68" fmla="*/ 644 w 865"/>
              <a:gd name="T69" fmla="*/ 280 h 1009"/>
              <a:gd name="T70" fmla="*/ 645 w 865"/>
              <a:gd name="T71" fmla="*/ 288 h 1009"/>
              <a:gd name="T72" fmla="*/ 635 w 865"/>
              <a:gd name="T73" fmla="*/ 354 h 1009"/>
              <a:gd name="T74" fmla="*/ 606 w 865"/>
              <a:gd name="T75" fmla="*/ 389 h 1009"/>
              <a:gd name="T76" fmla="*/ 443 w 865"/>
              <a:gd name="T77" fmla="*/ 536 h 1009"/>
              <a:gd name="T78" fmla="*/ 403 w 865"/>
              <a:gd name="T79" fmla="*/ 532 h 1009"/>
              <a:gd name="T80" fmla="*/ 249 w 865"/>
              <a:gd name="T81" fmla="*/ 390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65" h="1009">
                <a:moveTo>
                  <a:pt x="121" y="572"/>
                </a:moveTo>
                <a:cubicBezTo>
                  <a:pt x="154" y="572"/>
                  <a:pt x="185" y="571"/>
                  <a:pt x="213" y="571"/>
                </a:cubicBezTo>
                <a:cubicBezTo>
                  <a:pt x="240" y="574"/>
                  <a:pt x="262" y="567"/>
                  <a:pt x="277" y="550"/>
                </a:cubicBezTo>
                <a:lnTo>
                  <a:pt x="393" y="793"/>
                </a:lnTo>
                <a:lnTo>
                  <a:pt x="420" y="640"/>
                </a:lnTo>
                <a:lnTo>
                  <a:pt x="401" y="631"/>
                </a:lnTo>
                <a:lnTo>
                  <a:pt x="401" y="610"/>
                </a:lnTo>
                <a:lnTo>
                  <a:pt x="485" y="610"/>
                </a:lnTo>
                <a:lnTo>
                  <a:pt x="486" y="631"/>
                </a:lnTo>
                <a:lnTo>
                  <a:pt x="466" y="640"/>
                </a:lnTo>
                <a:lnTo>
                  <a:pt x="493" y="787"/>
                </a:lnTo>
                <a:lnTo>
                  <a:pt x="592" y="559"/>
                </a:lnTo>
                <a:cubicBezTo>
                  <a:pt x="607" y="567"/>
                  <a:pt x="627" y="569"/>
                  <a:pt x="650" y="567"/>
                </a:cubicBezTo>
                <a:cubicBezTo>
                  <a:pt x="677" y="567"/>
                  <a:pt x="705" y="567"/>
                  <a:pt x="736" y="567"/>
                </a:cubicBezTo>
                <a:cubicBezTo>
                  <a:pt x="815" y="641"/>
                  <a:pt x="865" y="818"/>
                  <a:pt x="853" y="932"/>
                </a:cubicBezTo>
                <a:cubicBezTo>
                  <a:pt x="828" y="949"/>
                  <a:pt x="786" y="963"/>
                  <a:pt x="734" y="974"/>
                </a:cubicBezTo>
                <a:lnTo>
                  <a:pt x="717" y="919"/>
                </a:lnTo>
                <a:lnTo>
                  <a:pt x="680" y="984"/>
                </a:lnTo>
                <a:cubicBezTo>
                  <a:pt x="527" y="1007"/>
                  <a:pt x="314" y="1009"/>
                  <a:pt x="165" y="987"/>
                </a:cubicBezTo>
                <a:lnTo>
                  <a:pt x="127" y="919"/>
                </a:lnTo>
                <a:lnTo>
                  <a:pt x="109" y="977"/>
                </a:lnTo>
                <a:cubicBezTo>
                  <a:pt x="58" y="966"/>
                  <a:pt x="19" y="951"/>
                  <a:pt x="0" y="932"/>
                </a:cubicBezTo>
                <a:cubicBezTo>
                  <a:pt x="2" y="832"/>
                  <a:pt x="20" y="659"/>
                  <a:pt x="121" y="572"/>
                </a:cubicBezTo>
                <a:close/>
                <a:moveTo>
                  <a:pt x="249" y="390"/>
                </a:moveTo>
                <a:lnTo>
                  <a:pt x="249" y="390"/>
                </a:lnTo>
                <a:cubicBezTo>
                  <a:pt x="236" y="383"/>
                  <a:pt x="226" y="371"/>
                  <a:pt x="219" y="355"/>
                </a:cubicBezTo>
                <a:cubicBezTo>
                  <a:pt x="212" y="338"/>
                  <a:pt x="209" y="315"/>
                  <a:pt x="209" y="288"/>
                </a:cubicBezTo>
                <a:lnTo>
                  <a:pt x="209" y="280"/>
                </a:lnTo>
                <a:lnTo>
                  <a:pt x="216" y="275"/>
                </a:lnTo>
                <a:cubicBezTo>
                  <a:pt x="218" y="274"/>
                  <a:pt x="219" y="273"/>
                  <a:pt x="220" y="272"/>
                </a:cubicBezTo>
                <a:cubicBezTo>
                  <a:pt x="205" y="158"/>
                  <a:pt x="218" y="105"/>
                  <a:pt x="268" y="64"/>
                </a:cubicBezTo>
                <a:cubicBezTo>
                  <a:pt x="345" y="0"/>
                  <a:pt x="492" y="0"/>
                  <a:pt x="571" y="57"/>
                </a:cubicBezTo>
                <a:cubicBezTo>
                  <a:pt x="624" y="96"/>
                  <a:pt x="643" y="166"/>
                  <a:pt x="629" y="270"/>
                </a:cubicBezTo>
                <a:cubicBezTo>
                  <a:pt x="632" y="271"/>
                  <a:pt x="635" y="273"/>
                  <a:pt x="637" y="275"/>
                </a:cubicBezTo>
                <a:lnTo>
                  <a:pt x="644" y="280"/>
                </a:lnTo>
                <a:lnTo>
                  <a:pt x="645" y="288"/>
                </a:lnTo>
                <a:cubicBezTo>
                  <a:pt x="645" y="315"/>
                  <a:pt x="642" y="337"/>
                  <a:pt x="635" y="354"/>
                </a:cubicBezTo>
                <a:cubicBezTo>
                  <a:pt x="628" y="370"/>
                  <a:pt x="619" y="382"/>
                  <a:pt x="606" y="389"/>
                </a:cubicBezTo>
                <a:cubicBezTo>
                  <a:pt x="585" y="456"/>
                  <a:pt x="515" y="528"/>
                  <a:pt x="443" y="536"/>
                </a:cubicBezTo>
                <a:cubicBezTo>
                  <a:pt x="430" y="537"/>
                  <a:pt x="415" y="537"/>
                  <a:pt x="403" y="532"/>
                </a:cubicBezTo>
                <a:cubicBezTo>
                  <a:pt x="324" y="504"/>
                  <a:pt x="274" y="472"/>
                  <a:pt x="249" y="39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25" name="Freeform 9"/>
          <p:cNvSpPr>
            <a:spLocks noEditPoints="1"/>
          </p:cNvSpPr>
          <p:nvPr/>
        </p:nvSpPr>
        <p:spPr bwMode="auto">
          <a:xfrm>
            <a:off x="6862500" y="1231023"/>
            <a:ext cx="488082" cy="634052"/>
          </a:xfrm>
          <a:custGeom>
            <a:avLst/>
            <a:gdLst>
              <a:gd name="T0" fmla="*/ 737 w 941"/>
              <a:gd name="T1" fmla="*/ 582 h 1206"/>
              <a:gd name="T2" fmla="*/ 571 w 941"/>
              <a:gd name="T3" fmla="*/ 725 h 1206"/>
              <a:gd name="T4" fmla="*/ 791 w 941"/>
              <a:gd name="T5" fmla="*/ 759 h 1206"/>
              <a:gd name="T6" fmla="*/ 796 w 941"/>
              <a:gd name="T7" fmla="*/ 577 h 1206"/>
              <a:gd name="T8" fmla="*/ 941 w 941"/>
              <a:gd name="T9" fmla="*/ 497 h 1206"/>
              <a:gd name="T10" fmla="*/ 886 w 941"/>
              <a:gd name="T11" fmla="*/ 577 h 1206"/>
              <a:gd name="T12" fmla="*/ 845 w 941"/>
              <a:gd name="T13" fmla="*/ 805 h 1206"/>
              <a:gd name="T14" fmla="*/ 748 w 941"/>
              <a:gd name="T15" fmla="*/ 840 h 1206"/>
              <a:gd name="T16" fmla="*/ 524 w 941"/>
              <a:gd name="T17" fmla="*/ 852 h 1206"/>
              <a:gd name="T18" fmla="*/ 743 w 941"/>
              <a:gd name="T19" fmla="*/ 1079 h 1206"/>
              <a:gd name="T20" fmla="*/ 782 w 941"/>
              <a:gd name="T21" fmla="*/ 1150 h 1206"/>
              <a:gd name="T22" fmla="*/ 670 w 941"/>
              <a:gd name="T23" fmla="*/ 1150 h 1206"/>
              <a:gd name="T24" fmla="*/ 507 w 941"/>
              <a:gd name="T25" fmla="*/ 1074 h 1206"/>
              <a:gd name="T26" fmla="*/ 540 w 941"/>
              <a:gd name="T27" fmla="*/ 1150 h 1206"/>
              <a:gd name="T28" fmla="*/ 429 w 941"/>
              <a:gd name="T29" fmla="*/ 1150 h 1206"/>
              <a:gd name="T30" fmla="*/ 452 w 941"/>
              <a:gd name="T31" fmla="*/ 1072 h 1206"/>
              <a:gd name="T32" fmla="*/ 288 w 941"/>
              <a:gd name="T33" fmla="*/ 1150 h 1206"/>
              <a:gd name="T34" fmla="*/ 176 w 941"/>
              <a:gd name="T35" fmla="*/ 1150 h 1206"/>
              <a:gd name="T36" fmla="*/ 206 w 941"/>
              <a:gd name="T37" fmla="*/ 1079 h 1206"/>
              <a:gd name="T38" fmla="*/ 411 w 941"/>
              <a:gd name="T39" fmla="*/ 852 h 1206"/>
              <a:gd name="T40" fmla="*/ 182 w 941"/>
              <a:gd name="T41" fmla="*/ 836 h 1206"/>
              <a:gd name="T42" fmla="*/ 97 w 941"/>
              <a:gd name="T43" fmla="*/ 805 h 1206"/>
              <a:gd name="T44" fmla="*/ 56 w 941"/>
              <a:gd name="T45" fmla="*/ 577 h 1206"/>
              <a:gd name="T46" fmla="*/ 0 w 941"/>
              <a:gd name="T47" fmla="*/ 497 h 1206"/>
              <a:gd name="T48" fmla="*/ 145 w 941"/>
              <a:gd name="T49" fmla="*/ 577 h 1206"/>
              <a:gd name="T50" fmla="*/ 151 w 941"/>
              <a:gd name="T51" fmla="*/ 759 h 1206"/>
              <a:gd name="T52" fmla="*/ 375 w 941"/>
              <a:gd name="T53" fmla="*/ 724 h 1206"/>
              <a:gd name="T54" fmla="*/ 199 w 941"/>
              <a:gd name="T55" fmla="*/ 582 h 1206"/>
              <a:gd name="T56" fmla="*/ 700 w 941"/>
              <a:gd name="T57" fmla="*/ 150 h 1206"/>
              <a:gd name="T58" fmla="*/ 586 w 941"/>
              <a:gd name="T59" fmla="*/ 198 h 1206"/>
              <a:gd name="T60" fmla="*/ 352 w 941"/>
              <a:gd name="T61" fmla="*/ 229 h 1206"/>
              <a:gd name="T62" fmla="*/ 340 w 941"/>
              <a:gd name="T63" fmla="*/ 323 h 1206"/>
              <a:gd name="T64" fmla="*/ 597 w 941"/>
              <a:gd name="T65" fmla="*/ 354 h 1206"/>
              <a:gd name="T66" fmla="*/ 340 w 941"/>
              <a:gd name="T67" fmla="*/ 323 h 1206"/>
              <a:gd name="T68" fmla="*/ 609 w 941"/>
              <a:gd name="T69" fmla="*/ 454 h 1206"/>
              <a:gd name="T70" fmla="*/ 328 w 941"/>
              <a:gd name="T71" fmla="*/ 484 h 1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41" h="1206">
                <a:moveTo>
                  <a:pt x="700" y="150"/>
                </a:moveTo>
                <a:cubicBezTo>
                  <a:pt x="713" y="294"/>
                  <a:pt x="725" y="438"/>
                  <a:pt x="737" y="582"/>
                </a:cubicBezTo>
                <a:cubicBezTo>
                  <a:pt x="719" y="614"/>
                  <a:pt x="652" y="635"/>
                  <a:pt x="571" y="644"/>
                </a:cubicBezTo>
                <a:lnTo>
                  <a:pt x="571" y="725"/>
                </a:lnTo>
                <a:cubicBezTo>
                  <a:pt x="650" y="733"/>
                  <a:pt x="717" y="751"/>
                  <a:pt x="739" y="778"/>
                </a:cubicBezTo>
                <a:lnTo>
                  <a:pt x="791" y="759"/>
                </a:lnTo>
                <a:lnTo>
                  <a:pt x="823" y="577"/>
                </a:lnTo>
                <a:lnTo>
                  <a:pt x="796" y="577"/>
                </a:lnTo>
                <a:lnTo>
                  <a:pt x="776" y="497"/>
                </a:lnTo>
                <a:lnTo>
                  <a:pt x="941" y="497"/>
                </a:lnTo>
                <a:lnTo>
                  <a:pt x="920" y="577"/>
                </a:lnTo>
                <a:lnTo>
                  <a:pt x="886" y="577"/>
                </a:lnTo>
                <a:lnTo>
                  <a:pt x="848" y="787"/>
                </a:lnTo>
                <a:lnTo>
                  <a:pt x="845" y="805"/>
                </a:lnTo>
                <a:lnTo>
                  <a:pt x="828" y="811"/>
                </a:lnTo>
                <a:lnTo>
                  <a:pt x="748" y="840"/>
                </a:lnTo>
                <a:lnTo>
                  <a:pt x="748" y="852"/>
                </a:lnTo>
                <a:lnTo>
                  <a:pt x="524" y="852"/>
                </a:lnTo>
                <a:lnTo>
                  <a:pt x="524" y="1026"/>
                </a:lnTo>
                <a:cubicBezTo>
                  <a:pt x="597" y="1032"/>
                  <a:pt x="670" y="1050"/>
                  <a:pt x="743" y="1079"/>
                </a:cubicBezTo>
                <a:lnTo>
                  <a:pt x="737" y="1095"/>
                </a:lnTo>
                <a:cubicBezTo>
                  <a:pt x="762" y="1100"/>
                  <a:pt x="782" y="1123"/>
                  <a:pt x="782" y="1150"/>
                </a:cubicBezTo>
                <a:cubicBezTo>
                  <a:pt x="782" y="1181"/>
                  <a:pt x="757" y="1206"/>
                  <a:pt x="726" y="1206"/>
                </a:cubicBezTo>
                <a:cubicBezTo>
                  <a:pt x="695" y="1206"/>
                  <a:pt x="670" y="1181"/>
                  <a:pt x="670" y="1150"/>
                </a:cubicBezTo>
                <a:cubicBezTo>
                  <a:pt x="670" y="1135"/>
                  <a:pt x="676" y="1121"/>
                  <a:pt x="687" y="1111"/>
                </a:cubicBezTo>
                <a:cubicBezTo>
                  <a:pt x="627" y="1090"/>
                  <a:pt x="567" y="1077"/>
                  <a:pt x="507" y="1074"/>
                </a:cubicBezTo>
                <a:lnTo>
                  <a:pt x="510" y="1101"/>
                </a:lnTo>
                <a:cubicBezTo>
                  <a:pt x="528" y="1110"/>
                  <a:pt x="540" y="1129"/>
                  <a:pt x="540" y="1150"/>
                </a:cubicBezTo>
                <a:cubicBezTo>
                  <a:pt x="540" y="1181"/>
                  <a:pt x="515" y="1206"/>
                  <a:pt x="484" y="1206"/>
                </a:cubicBezTo>
                <a:cubicBezTo>
                  <a:pt x="454" y="1206"/>
                  <a:pt x="429" y="1181"/>
                  <a:pt x="429" y="1150"/>
                </a:cubicBezTo>
                <a:cubicBezTo>
                  <a:pt x="429" y="1131"/>
                  <a:pt x="439" y="1113"/>
                  <a:pt x="454" y="1103"/>
                </a:cubicBezTo>
                <a:lnTo>
                  <a:pt x="452" y="1072"/>
                </a:lnTo>
                <a:cubicBezTo>
                  <a:pt x="391" y="1074"/>
                  <a:pt x="329" y="1085"/>
                  <a:pt x="268" y="1107"/>
                </a:cubicBezTo>
                <a:cubicBezTo>
                  <a:pt x="280" y="1118"/>
                  <a:pt x="288" y="1133"/>
                  <a:pt x="288" y="1150"/>
                </a:cubicBezTo>
                <a:cubicBezTo>
                  <a:pt x="288" y="1181"/>
                  <a:pt x="263" y="1206"/>
                  <a:pt x="232" y="1206"/>
                </a:cubicBezTo>
                <a:cubicBezTo>
                  <a:pt x="201" y="1206"/>
                  <a:pt x="176" y="1181"/>
                  <a:pt x="176" y="1150"/>
                </a:cubicBezTo>
                <a:cubicBezTo>
                  <a:pt x="176" y="1126"/>
                  <a:pt x="192" y="1105"/>
                  <a:pt x="213" y="1098"/>
                </a:cubicBezTo>
                <a:lnTo>
                  <a:pt x="206" y="1079"/>
                </a:lnTo>
                <a:cubicBezTo>
                  <a:pt x="274" y="1049"/>
                  <a:pt x="342" y="1032"/>
                  <a:pt x="411" y="1026"/>
                </a:cubicBezTo>
                <a:lnTo>
                  <a:pt x="411" y="852"/>
                </a:lnTo>
                <a:lnTo>
                  <a:pt x="182" y="852"/>
                </a:lnTo>
                <a:lnTo>
                  <a:pt x="182" y="836"/>
                </a:lnTo>
                <a:lnTo>
                  <a:pt x="113" y="811"/>
                </a:lnTo>
                <a:lnTo>
                  <a:pt x="97" y="805"/>
                </a:lnTo>
                <a:lnTo>
                  <a:pt x="93" y="787"/>
                </a:lnTo>
                <a:lnTo>
                  <a:pt x="56" y="577"/>
                </a:lnTo>
                <a:lnTo>
                  <a:pt x="21" y="577"/>
                </a:lnTo>
                <a:lnTo>
                  <a:pt x="0" y="497"/>
                </a:lnTo>
                <a:lnTo>
                  <a:pt x="166" y="497"/>
                </a:lnTo>
                <a:lnTo>
                  <a:pt x="145" y="577"/>
                </a:lnTo>
                <a:lnTo>
                  <a:pt x="118" y="577"/>
                </a:lnTo>
                <a:lnTo>
                  <a:pt x="151" y="759"/>
                </a:lnTo>
                <a:lnTo>
                  <a:pt x="194" y="775"/>
                </a:lnTo>
                <a:cubicBezTo>
                  <a:pt x="221" y="748"/>
                  <a:pt x="292" y="731"/>
                  <a:pt x="375" y="724"/>
                </a:cubicBezTo>
                <a:lnTo>
                  <a:pt x="375" y="646"/>
                </a:lnTo>
                <a:cubicBezTo>
                  <a:pt x="285" y="638"/>
                  <a:pt x="211" y="616"/>
                  <a:pt x="199" y="582"/>
                </a:cubicBezTo>
                <a:cubicBezTo>
                  <a:pt x="212" y="438"/>
                  <a:pt x="224" y="294"/>
                  <a:pt x="236" y="150"/>
                </a:cubicBezTo>
                <a:cubicBezTo>
                  <a:pt x="260" y="7"/>
                  <a:pt x="666" y="0"/>
                  <a:pt x="700" y="150"/>
                </a:cubicBezTo>
                <a:close/>
                <a:moveTo>
                  <a:pt x="352" y="198"/>
                </a:moveTo>
                <a:lnTo>
                  <a:pt x="586" y="198"/>
                </a:lnTo>
                <a:lnTo>
                  <a:pt x="586" y="229"/>
                </a:lnTo>
                <a:lnTo>
                  <a:pt x="352" y="229"/>
                </a:lnTo>
                <a:lnTo>
                  <a:pt x="352" y="198"/>
                </a:lnTo>
                <a:close/>
                <a:moveTo>
                  <a:pt x="340" y="323"/>
                </a:moveTo>
                <a:lnTo>
                  <a:pt x="597" y="323"/>
                </a:lnTo>
                <a:lnTo>
                  <a:pt x="597" y="354"/>
                </a:lnTo>
                <a:lnTo>
                  <a:pt x="340" y="354"/>
                </a:lnTo>
                <a:lnTo>
                  <a:pt x="340" y="323"/>
                </a:lnTo>
                <a:close/>
                <a:moveTo>
                  <a:pt x="328" y="454"/>
                </a:moveTo>
                <a:lnTo>
                  <a:pt x="609" y="454"/>
                </a:lnTo>
                <a:lnTo>
                  <a:pt x="609" y="484"/>
                </a:lnTo>
                <a:lnTo>
                  <a:pt x="328" y="484"/>
                </a:lnTo>
                <a:lnTo>
                  <a:pt x="328" y="4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26" name="Freeform 10"/>
          <p:cNvSpPr>
            <a:spLocks noEditPoints="1"/>
          </p:cNvSpPr>
          <p:nvPr/>
        </p:nvSpPr>
        <p:spPr bwMode="auto">
          <a:xfrm>
            <a:off x="1118536" y="1231181"/>
            <a:ext cx="658044" cy="701913"/>
          </a:xfrm>
          <a:custGeom>
            <a:avLst/>
            <a:gdLst>
              <a:gd name="T0" fmla="*/ 517 w 920"/>
              <a:gd name="T1" fmla="*/ 164 h 968"/>
              <a:gd name="T2" fmla="*/ 561 w 920"/>
              <a:gd name="T3" fmla="*/ 180 h 968"/>
              <a:gd name="T4" fmla="*/ 712 w 920"/>
              <a:gd name="T5" fmla="*/ 322 h 968"/>
              <a:gd name="T6" fmla="*/ 723 w 920"/>
              <a:gd name="T7" fmla="*/ 513 h 968"/>
              <a:gd name="T8" fmla="*/ 709 w 920"/>
              <a:gd name="T9" fmla="*/ 558 h 968"/>
              <a:gd name="T10" fmla="*/ 630 w 920"/>
              <a:gd name="T11" fmla="*/ 533 h 968"/>
              <a:gd name="T12" fmla="*/ 644 w 920"/>
              <a:gd name="T13" fmla="*/ 493 h 968"/>
              <a:gd name="T14" fmla="*/ 636 w 920"/>
              <a:gd name="T15" fmla="*/ 355 h 968"/>
              <a:gd name="T16" fmla="*/ 529 w 920"/>
              <a:gd name="T17" fmla="*/ 256 h 968"/>
              <a:gd name="T18" fmla="*/ 492 w 920"/>
              <a:gd name="T19" fmla="*/ 243 h 968"/>
              <a:gd name="T20" fmla="*/ 517 w 920"/>
              <a:gd name="T21" fmla="*/ 164 h 968"/>
              <a:gd name="T22" fmla="*/ 604 w 920"/>
              <a:gd name="T23" fmla="*/ 892 h 968"/>
              <a:gd name="T24" fmla="*/ 604 w 920"/>
              <a:gd name="T25" fmla="*/ 892 h 968"/>
              <a:gd name="T26" fmla="*/ 650 w 920"/>
              <a:gd name="T27" fmla="*/ 868 h 968"/>
              <a:gd name="T28" fmla="*/ 489 w 920"/>
              <a:gd name="T29" fmla="*/ 605 h 968"/>
              <a:gd name="T30" fmla="*/ 465 w 920"/>
              <a:gd name="T31" fmla="*/ 618 h 968"/>
              <a:gd name="T32" fmla="*/ 441 w 920"/>
              <a:gd name="T33" fmla="*/ 630 h 968"/>
              <a:gd name="T34" fmla="*/ 405 w 920"/>
              <a:gd name="T35" fmla="*/ 648 h 968"/>
              <a:gd name="T36" fmla="*/ 398 w 920"/>
              <a:gd name="T37" fmla="*/ 652 h 968"/>
              <a:gd name="T38" fmla="*/ 342 w 920"/>
              <a:gd name="T39" fmla="*/ 681 h 968"/>
              <a:gd name="T40" fmla="*/ 199 w 920"/>
              <a:gd name="T41" fmla="*/ 386 h 968"/>
              <a:gd name="T42" fmla="*/ 248 w 920"/>
              <a:gd name="T43" fmla="*/ 361 h 968"/>
              <a:gd name="T44" fmla="*/ 319 w 920"/>
              <a:gd name="T45" fmla="*/ 325 h 968"/>
              <a:gd name="T46" fmla="*/ 340 w 920"/>
              <a:gd name="T47" fmla="*/ 314 h 968"/>
              <a:gd name="T48" fmla="*/ 224 w 920"/>
              <a:gd name="T49" fmla="*/ 29 h 968"/>
              <a:gd name="T50" fmla="*/ 183 w 920"/>
              <a:gd name="T51" fmla="*/ 50 h 968"/>
              <a:gd name="T52" fmla="*/ 146 w 920"/>
              <a:gd name="T53" fmla="*/ 68 h 968"/>
              <a:gd name="T54" fmla="*/ 125 w 920"/>
              <a:gd name="T55" fmla="*/ 79 h 968"/>
              <a:gd name="T56" fmla="*/ 104 w 920"/>
              <a:gd name="T57" fmla="*/ 90 h 968"/>
              <a:gd name="T58" fmla="*/ 8 w 920"/>
              <a:gd name="T59" fmla="*/ 239 h 968"/>
              <a:gd name="T60" fmla="*/ 9 w 920"/>
              <a:gd name="T61" fmla="*/ 242 h 968"/>
              <a:gd name="T62" fmla="*/ 9 w 920"/>
              <a:gd name="T63" fmla="*/ 242 h 968"/>
              <a:gd name="T64" fmla="*/ 348 w 920"/>
              <a:gd name="T65" fmla="*/ 922 h 968"/>
              <a:gd name="T66" fmla="*/ 525 w 920"/>
              <a:gd name="T67" fmla="*/ 932 h 968"/>
              <a:gd name="T68" fmla="*/ 553 w 920"/>
              <a:gd name="T69" fmla="*/ 918 h 968"/>
              <a:gd name="T70" fmla="*/ 604 w 920"/>
              <a:gd name="T71" fmla="*/ 892 h 968"/>
              <a:gd name="T72" fmla="*/ 500 w 920"/>
              <a:gd name="T73" fmla="*/ 361 h 968"/>
              <a:gd name="T74" fmla="*/ 500 w 920"/>
              <a:gd name="T75" fmla="*/ 361 h 968"/>
              <a:gd name="T76" fmla="*/ 403 w 920"/>
              <a:gd name="T77" fmla="*/ 411 h 968"/>
              <a:gd name="T78" fmla="*/ 453 w 920"/>
              <a:gd name="T79" fmla="*/ 508 h 968"/>
              <a:gd name="T80" fmla="*/ 550 w 920"/>
              <a:gd name="T81" fmla="*/ 457 h 968"/>
              <a:gd name="T82" fmla="*/ 500 w 920"/>
              <a:gd name="T83" fmla="*/ 361 h 968"/>
              <a:gd name="T84" fmla="*/ 569 w 920"/>
              <a:gd name="T85" fmla="*/ 0 h 968"/>
              <a:gd name="T86" fmla="*/ 569 w 920"/>
              <a:gd name="T87" fmla="*/ 0 h 968"/>
              <a:gd name="T88" fmla="*/ 544 w 920"/>
              <a:gd name="T89" fmla="*/ 78 h 968"/>
              <a:gd name="T90" fmla="*/ 590 w 920"/>
              <a:gd name="T91" fmla="*/ 92 h 968"/>
              <a:gd name="T92" fmla="*/ 776 w 920"/>
              <a:gd name="T93" fmla="*/ 251 h 968"/>
              <a:gd name="T94" fmla="*/ 813 w 920"/>
              <a:gd name="T95" fmla="*/ 519 h 968"/>
              <a:gd name="T96" fmla="*/ 794 w 920"/>
              <a:gd name="T97" fmla="*/ 585 h 968"/>
              <a:gd name="T98" fmla="*/ 873 w 920"/>
              <a:gd name="T99" fmla="*/ 610 h 968"/>
              <a:gd name="T100" fmla="*/ 893 w 920"/>
              <a:gd name="T101" fmla="*/ 537 h 968"/>
              <a:gd name="T102" fmla="*/ 848 w 920"/>
              <a:gd name="T103" fmla="*/ 210 h 968"/>
              <a:gd name="T104" fmla="*/ 619 w 920"/>
              <a:gd name="T105" fmla="*/ 15 h 968"/>
              <a:gd name="T106" fmla="*/ 569 w 920"/>
              <a:gd name="T107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20" h="968">
                <a:moveTo>
                  <a:pt x="517" y="164"/>
                </a:moveTo>
                <a:cubicBezTo>
                  <a:pt x="532" y="169"/>
                  <a:pt x="547" y="174"/>
                  <a:pt x="561" y="180"/>
                </a:cubicBezTo>
                <a:cubicBezTo>
                  <a:pt x="637" y="212"/>
                  <a:pt x="686" y="262"/>
                  <a:pt x="712" y="322"/>
                </a:cubicBezTo>
                <a:cubicBezTo>
                  <a:pt x="738" y="381"/>
                  <a:pt x="740" y="447"/>
                  <a:pt x="723" y="513"/>
                </a:cubicBezTo>
                <a:cubicBezTo>
                  <a:pt x="720" y="528"/>
                  <a:pt x="715" y="543"/>
                  <a:pt x="709" y="558"/>
                </a:cubicBezTo>
                <a:lnTo>
                  <a:pt x="630" y="533"/>
                </a:lnTo>
                <a:cubicBezTo>
                  <a:pt x="636" y="520"/>
                  <a:pt x="640" y="507"/>
                  <a:pt x="644" y="493"/>
                </a:cubicBezTo>
                <a:cubicBezTo>
                  <a:pt x="656" y="445"/>
                  <a:pt x="654" y="396"/>
                  <a:pt x="636" y="355"/>
                </a:cubicBezTo>
                <a:cubicBezTo>
                  <a:pt x="619" y="314"/>
                  <a:pt x="584" y="279"/>
                  <a:pt x="529" y="256"/>
                </a:cubicBezTo>
                <a:cubicBezTo>
                  <a:pt x="518" y="251"/>
                  <a:pt x="505" y="247"/>
                  <a:pt x="492" y="243"/>
                </a:cubicBezTo>
                <a:lnTo>
                  <a:pt x="517" y="164"/>
                </a:lnTo>
                <a:close/>
                <a:moveTo>
                  <a:pt x="604" y="892"/>
                </a:moveTo>
                <a:lnTo>
                  <a:pt x="604" y="892"/>
                </a:lnTo>
                <a:lnTo>
                  <a:pt x="650" y="868"/>
                </a:lnTo>
                <a:cubicBezTo>
                  <a:pt x="624" y="749"/>
                  <a:pt x="513" y="612"/>
                  <a:pt x="489" y="605"/>
                </a:cubicBezTo>
                <a:lnTo>
                  <a:pt x="465" y="618"/>
                </a:lnTo>
                <a:lnTo>
                  <a:pt x="441" y="630"/>
                </a:lnTo>
                <a:lnTo>
                  <a:pt x="405" y="648"/>
                </a:lnTo>
                <a:lnTo>
                  <a:pt x="398" y="652"/>
                </a:lnTo>
                <a:lnTo>
                  <a:pt x="342" y="681"/>
                </a:lnTo>
                <a:cubicBezTo>
                  <a:pt x="264" y="563"/>
                  <a:pt x="250" y="522"/>
                  <a:pt x="199" y="386"/>
                </a:cubicBezTo>
                <a:lnTo>
                  <a:pt x="248" y="361"/>
                </a:lnTo>
                <a:lnTo>
                  <a:pt x="319" y="325"/>
                </a:lnTo>
                <a:lnTo>
                  <a:pt x="340" y="314"/>
                </a:lnTo>
                <a:cubicBezTo>
                  <a:pt x="350" y="271"/>
                  <a:pt x="278" y="75"/>
                  <a:pt x="224" y="29"/>
                </a:cubicBezTo>
                <a:lnTo>
                  <a:pt x="183" y="50"/>
                </a:lnTo>
                <a:lnTo>
                  <a:pt x="146" y="68"/>
                </a:lnTo>
                <a:lnTo>
                  <a:pt x="125" y="79"/>
                </a:lnTo>
                <a:lnTo>
                  <a:pt x="104" y="90"/>
                </a:lnTo>
                <a:cubicBezTo>
                  <a:pt x="32" y="128"/>
                  <a:pt x="0" y="178"/>
                  <a:pt x="8" y="239"/>
                </a:cubicBezTo>
                <a:lnTo>
                  <a:pt x="9" y="242"/>
                </a:lnTo>
                <a:lnTo>
                  <a:pt x="9" y="242"/>
                </a:lnTo>
                <a:cubicBezTo>
                  <a:pt x="61" y="510"/>
                  <a:pt x="164" y="723"/>
                  <a:pt x="348" y="922"/>
                </a:cubicBezTo>
                <a:cubicBezTo>
                  <a:pt x="392" y="965"/>
                  <a:pt x="451" y="968"/>
                  <a:pt x="525" y="932"/>
                </a:cubicBezTo>
                <a:lnTo>
                  <a:pt x="553" y="918"/>
                </a:lnTo>
                <a:lnTo>
                  <a:pt x="604" y="892"/>
                </a:lnTo>
                <a:close/>
                <a:moveTo>
                  <a:pt x="500" y="361"/>
                </a:moveTo>
                <a:lnTo>
                  <a:pt x="500" y="361"/>
                </a:lnTo>
                <a:cubicBezTo>
                  <a:pt x="459" y="348"/>
                  <a:pt x="416" y="371"/>
                  <a:pt x="403" y="411"/>
                </a:cubicBezTo>
                <a:cubicBezTo>
                  <a:pt x="391" y="451"/>
                  <a:pt x="413" y="495"/>
                  <a:pt x="453" y="508"/>
                </a:cubicBezTo>
                <a:cubicBezTo>
                  <a:pt x="494" y="520"/>
                  <a:pt x="537" y="498"/>
                  <a:pt x="550" y="457"/>
                </a:cubicBezTo>
                <a:cubicBezTo>
                  <a:pt x="563" y="417"/>
                  <a:pt x="541" y="374"/>
                  <a:pt x="500" y="361"/>
                </a:cubicBezTo>
                <a:close/>
                <a:moveTo>
                  <a:pt x="569" y="0"/>
                </a:moveTo>
                <a:lnTo>
                  <a:pt x="569" y="0"/>
                </a:lnTo>
                <a:lnTo>
                  <a:pt x="544" y="78"/>
                </a:lnTo>
                <a:cubicBezTo>
                  <a:pt x="560" y="82"/>
                  <a:pt x="575" y="87"/>
                  <a:pt x="590" y="92"/>
                </a:cubicBezTo>
                <a:cubicBezTo>
                  <a:pt x="668" y="122"/>
                  <a:pt x="734" y="178"/>
                  <a:pt x="776" y="251"/>
                </a:cubicBezTo>
                <a:cubicBezTo>
                  <a:pt x="818" y="325"/>
                  <a:pt x="835" y="417"/>
                  <a:pt x="813" y="519"/>
                </a:cubicBezTo>
                <a:cubicBezTo>
                  <a:pt x="808" y="541"/>
                  <a:pt x="802" y="562"/>
                  <a:pt x="794" y="585"/>
                </a:cubicBezTo>
                <a:lnTo>
                  <a:pt x="873" y="610"/>
                </a:lnTo>
                <a:cubicBezTo>
                  <a:pt x="881" y="585"/>
                  <a:pt x="888" y="561"/>
                  <a:pt x="893" y="537"/>
                </a:cubicBezTo>
                <a:cubicBezTo>
                  <a:pt x="920" y="413"/>
                  <a:pt x="899" y="301"/>
                  <a:pt x="848" y="210"/>
                </a:cubicBezTo>
                <a:cubicBezTo>
                  <a:pt x="796" y="120"/>
                  <a:pt x="715" y="51"/>
                  <a:pt x="619" y="15"/>
                </a:cubicBezTo>
                <a:cubicBezTo>
                  <a:pt x="603" y="9"/>
                  <a:pt x="586" y="4"/>
                  <a:pt x="56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02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605">
        <p14:prism/>
      </p:transition>
    </mc:Choice>
    <mc:Fallback xmlns="">
      <p:transition spd="slow" advTm="2605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4658221" y="4120839"/>
            <a:ext cx="7108687" cy="938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5D7F"/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汇报完毕  谢谢大家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458421" y="6186715"/>
            <a:ext cx="515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sz="2400" dirty="0">
                <a:solidFill>
                  <a:srgbClr val="3C3D42"/>
                </a:solidFill>
                <a:latin typeface="微软雅黑"/>
                <a:ea typeface="微软雅黑"/>
              </a:rPr>
              <a:t>恒好美佳网络科技有限公司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3C3D42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554765" y="5203650"/>
            <a:ext cx="2063442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CN" altLang="en-US" dirty="0" smtClean="0">
                <a:solidFill>
                  <a:srgbClr val="FFFFFF"/>
                </a:solidFill>
                <a:latin typeface="微软雅黑"/>
                <a:ea typeface="微软雅黑"/>
              </a:rPr>
              <a:t>时间：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2022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3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月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322518" y="5197803"/>
            <a:ext cx="208823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汇报</a:t>
            </a:r>
            <a:r>
              <a:rPr lang="zh-CN" altLang="en-US" dirty="0" smtClean="0">
                <a:solidFill>
                  <a:srgbClr val="FFFFFF"/>
                </a:solidFill>
                <a:latin typeface="微软雅黑"/>
                <a:ea typeface="微软雅黑"/>
              </a:rPr>
              <a:t>人：恒</a:t>
            </a:r>
            <a:r>
              <a:rPr lang="zh-CN" altLang="en-US" dirty="0">
                <a:solidFill>
                  <a:srgbClr val="FFFFFF"/>
                </a:solidFill>
                <a:latin typeface="微软雅黑"/>
                <a:ea typeface="微软雅黑"/>
              </a:rPr>
              <a:t>好美佳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54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52">
        <p:blinds dir="vert"/>
      </p:transition>
    </mc:Choice>
    <mc:Fallback xmlns="">
      <p:transition spd="slow" advTm="7852">
        <p:blinds dir="vert"/>
      </p:transition>
    </mc:Fallback>
  </mc:AlternateContent>
  <p:extLst mod="1">
    <p:ext uri="{E180D4A7-C9FB-4DFB-919C-405C955672EB}">
      <p14:showEvtLst xmlns:p14="http://schemas.microsoft.com/office/powerpoint/2010/main">
        <p14:playEvt time="28" objId="2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C5CD29A-3ACC-4FB8-9CFB-5F9A5988C3F9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DZb60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2W+t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DZb60i+fNZIuQIAAFEKAAAhAAAAdW5pdmVyc2FsL2ZsYXNoX3NraW5fc2V0dGluZ3MueG1slVbbTuMwEH3nK6ruO2GvZSVTCUpXQmIXBIh3p5kmVh07sp2y/fv1ODax24ZmO0KqZ87xXDwzhegNE/OzyYSsJJfqGYxhotSoCboJK66meWuMFOcrKQwIcy6kqimfzj/9ch+SOeQpltyCGstZ0xX0bmbuM4bifXyfoQwRVrJuqNjdy1Ke53S1KZVsRXEytGrXgOJMbCzy4udssRx0wJk2dwbqJKblJco4SqNAa8CQfixRTrI4zYEHTxfuM5LTu/o4+z3almlmHO36M8oQraElpEW+vEYZxgt7e/oqM5SPCQb+Ggv9+gVlEMrpDlR6+e03lEGGbNrmf3qkUbLEgqacjx/xncMlLez4YVQXKCcJmBA6OvkKvjwu19sI5L/Gc09wXJXkj1jXvYWAj55zmBvVAsnCqbPpSr49tMbOB8zXlGsLiFU96NEG/UhbHa5JdT3uCd6YKCKQV/SIV8nbGhZdvBEw1ff4xeLGrYo4vnddFKCCrVdGEfbKHvnHlvUAGSl75DNnBTwIvjuA71s6TnjiG+ofM6q+jz4pvzWDoPYYChZOwYqu7nFydeTbKwKmlgXMNcbzwmrAZyOZ03UxZQdBEUG3rKSGSfEbcfnOZaNJtmfwrXa8sYhhhsOxfnMx2i0dP5g7n50sCOl+FfrkuvPE2CV+NaXG0FVV218lPZ14np0SW5hpdpyBa9LCQd2JtRzJqanagHqRko/1IqSBGOsyGwLLbrSG4CSLSkCy40Um/pJj1RdtnYNa2kdjELom1XW4ipUVt3/mlcEbFClhwNgxTWWvE5S9N2Wk8B0AVK2q0LLdobPULTeMwxbC5EcKl/BQZkTbFh3qtmtzD2sT95vXjGpIvyj6RolxqeEI4dXGJdOVExtG9LyhuXaZJWMfVnB/c7KUwy7D1ovXmDv7TkoutvbDClol/iv5D1BLAwQUAAIACAA2W+tIKpYPZ/4CAACXCwAAJgAAAHVuaXZlcnNhbC9odG1sX3B1Ymxpc2hpbmdfc2V0dGluZ3MueG1szZZvTxoxGMDf8ymaLr6UU+emI3cYIxiJToiwTV+Zci1cY6+9tT3wfLVPsw+2T7KnV0CIjp1GloUQ6NM+v+df+7Th0X0q0IRpw5WM8G59ByMmY0W5HEf4y+B0+xAjY4mkRCjJIiwVRkfNWpjlQ8FN0mfWwlKDACNNI7MRTqzNGkEwnU7r3GTazSqRW+CbeqzSINPMMGmZDjJBCvixRcYMnhEqAOCbKjlTa9ZqCIWe9FnRXDDEKXguuQuKiDObChz4VUMS3421yiU9UUJppMfDCL87PHaf+RpPavGUSZcS0wShE9sGoZQ7J4jo8weGEsbHCXh7sI/RlFObRHhv31FgdfCUUrJ95MRRThSkQNoZPmWWUGKJH3p7lt1bMxd4ES0kSXk8gBnkwo9wa3B7dtNrX110Ls9vB93uxaDT806UOsEqJwxWDYXgkMp1zBZ2QmItiRPwG3RGRBgWBsui+bKRkivOuTEaKgGpL7UwGoGnoojwseZEYMQtETxezFqix8yecgExON3d+kha/Aj08cYJ0YYtG5rPGJfFuPlN5YKiQuVI8DuGrEIQUZ7Cv4Sh5XSjkVZpKRXEWGQEpwxNOJsyelRmaQb8k6EbMJHmoAmbLxPMegvfc/6AhmykNHAZmcBWBTk3nl9/ETgjxjxCydzHrf5Fp9W+7Vy22tdbLkBCJ0TGL4RDCVma2Y3wSYGksnM9SEdMcsPKolBOy7kqsdVfXwbD01z4Mr91MZbQGyzJZqy8pDB/9aCy2YRMyoPoDleJhiPIoSSeCRMxHHcuc1YVGBOJlBQFIjE0KuOO9YSr3IDEH2CPNq/30OsjLsvRGG4OsKgp05WQO7t77/c/fDw4/NSoB79+/NxeqzRr4T1BnDnfw0/WNvFFI3/aDcPA9c7n27DV+b/qwr2r9tcqmbpsXw8qFandr4TrVlnVPa+y6spfG72lK6OSC9Bmxv7YQKMRPOWW0bfcNK8o/Pr712+LNyr8BqNYu33/3yD8aPHcWnlfhcGzD8AayFcf083ab1BLAwQUAAIACAA2W+tItIcUDKABAAAuBgAAHwAAAHVuaXZlcnNhbC9odG1sX3NraW5fc2V0dGluZ3MuanONlE1vwjAMhu/8CpRdJ8Q+YbuhwSQkDpPGbdohFFMq0jhKAoMh/vvq8NWk6SC+NK+evo4dOdtGs1gsYc3X5tZ9u/2Hv3cakGb1Em59XdToOenMiGwK4ywHkUlgAbIiZMaFgZO+OyMxZyad62TzSb6mZMjwZFYSVcRCRzQT0VYR7SeirWOJf49go1TVvqJSnydLa1G2EpQWpG1J1Dl3DLt5d6tcYADjCvQFdMYT8Ew7btWRZ8enDkWZSzBXXG5GmGJrwpNFqnEpp3X55xsFurjxxR5ov3TeBp6dyIwdWsjDxIMuRT2pNBgDh7zPA4ooLPgERMm37dY/qGdcLSigV5nJ7JHu3VGUacVTqHSp26PwMVl4VbrZoahyFtZ2TzzcU3iE4BvQFav+I4UHolqqKy5QaUypIxW02vMTKpBPM5keUrcpohwdlmzruncu1B2/z7wRwmCE5pGJzOsejium3kYH1wRZR7GZFzExlhcjmor9HDyQx9PY8Bmh/VeTcWt5Ms+L16F4GanjYIpv0EM5QxJyrhegx4iiqOf70snD5I3dH1BLAwQUAAIACAA2W+tI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A2W+tIlBOzImkAAABuAAAAHAAAAHVuaXZlcnNhbC9sb2NhbF9zZXR0aW5ncy54bWwNzDEOgzAMQNGdU1jeKe3WgcDGVpbSA1jERZEcG5GA4PZk+8PTb/szChy8pWDq8PV4IrDO5oMuDn/TUL8RUib1JKbsUA2h76pWbCb5cs4FJliFLt4mjiUyjxSLHHYRqOFTXv/AHpuuugF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NlvrSD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A3W+tIzZF56aEOAADyXgAAFwAAAHVuaXZlcnNhbC91bml2ZXJzYWwucG5n7dx5VNLbvgBwy6HJTnUalDJJTbunCdRKKZRs0DzZeE3rlIJD0mm4ZJSCMaTlTdPkqCl4NGny1r1mZB0PDihiKVEG1dXMVMggKRIRUQEZfpfee2sd1Hfe/2+tH2vxc/32z9+ePpu9v/ufnbl3d8jsmYtn2tjYzA7dsW2/jY1dmI2NbeJ0B0uKecvqEMufKfj9IVtsHghdvlhu7LBBu4JsbCpps4wx9pb7Gad3HMLb2Hz35Nt3Ch93L97GJvpy6LagcEK0sodLK2m/2ZIIdFy79ipXeGtL+I6f3ctu3tgRFHRxW5zg1o5jedW+S1F5N+q1y3YPvDiPHeWI+oU+LzSVl6pjOr6qEcwqFcnUOtbc09eVLCEna7VcwDSAoxq6RAAnZeQ5SnhhioMzZtyFQndIAJzXxK/LVbKdNFSjhgkYo8yy7dDXWZP+N8fZ+VQ8xYBgcMiGiNX7ZkEwE/K7IW48tlzalQWlGivN8JxwL9XtYJ9GG1tH+B+XVzGY3/KcpOc2ruVIm3oen0+YkAfm1LfnaKqpChN7pnn8u98uxthvz5+/qV2N8MA+nfB8M30Kz9KXcyfVDIPdDFeH9uanTWqUXf6DGbkChmFiPZb5YWJuuf8rY2L5cExMXqSnp7DIe2LDjjY2bdsePm9S2Y1Nd8ozfrgxUDyh7NTuC+mZV+65T+yhxgvpodEF1/yxLZNbN2v+wn3b4ycxzsp/4P6PC7W4iY07Y7vIa+WtK88mdeMiL+KB/R9LIBPToxxWh4VvW5g7qZtWh9VeYUxVNExs3bPZBxn3Mla6T3I6yJAdCM3EJ0xMPwt5CN8378C2iQU4P4R/WRk78x4IAUKAECAECAFCgBAgBAgBQoAQIAQIAUKAECAECAFCgBAgBAgBQoAQIAQIAUKAECAECAFCgBAgBAgBQoAQIAQIAUKAECAECAFCgBAgBAgBQoAQIAQIAUKAECAECAFCgBAgBAgBQoAQIAQIAUKAECAECAFCgBAgBAgBQoAQIAQIAUKAECDE/0+IRkrMkEkrkej5kImFWy4A9kP6k8EZvP/llL33FzCxMXExTyc92mSblrlnJnPBpMYsYzAOFR3ynlQD05+D/FmyT9m1ScnuttF5tmF2wanhNyd0y2LH6V5pmZimSVWlqdeHNZhGu+r2oEzDA59e0JNV9VpxzyYVB48HsvnrXSWEEql6QxsMFVJAH1dgtaRxVN+/JpAeMMZo0fSoRUzz8N3PCJVOT1P5coHXUNUiieq9SC9NFxT74QbEZG1P8azl2igxgSNNNKQ/wbmOH/asVFyDvi8BeAW4BcUi5UtR7AKlOlCk1Btz8ZCLmR4ooF3fL3Gdlr8nUC871JxHrJYmQhEl/GjRkdqzav8U6jzUxzbDoBXU5gSM0W2somHLxx0LDtaLQqDk30jCTWLsSGLp1y5+T+DoXvfvvERVwVf59WP2n95/Lbq904nmYUjHnWOJB5BWPfh5A9y8eezinEBdT0saBBEhZJ5wRIxV85ei+uiyjIuC19NSslTsJs2Cr0UelixuG5w0BX/FyS9aDb7WRt37QrbOZaQS+u/nzXEAga1Tt0SxhL2fu+zzX0byyFdGWnPLsvi5po/JC+q0+AdWnTMMcUZ3fVzEfIeWeleQ0FI+p4pGHP5ac194nBMF77TLv1v7ub2Z4ELmZrDCCJvmW70qc2h54UsRodnxQHfiUdk/S0+Y36KEhJ+FitU5lnfnhQm3bEw3DrSyUWY1zSmyy2Nv/R5z8UVf61+00sGSgWy4TVPVTgbeukl/oBrVkStYwriRJN5yRy+o5banPJI1YB7r4IqjFs+IoA+FZ6wlutxNEZTJTw/Pml/hepdtoNqNO2sS9yEL1lCtm3OOqUB0xgH+5aKLfLP6byYpeaQ9cs4VL+4heCdKLXYdJuPOP0tH2omg5sHLdVSjFMpNOcYkj3ZuZ16YQ3SRU8xy1xeERnmDyJMWR/Wjl/JGvStcL7MNL2nWo/V72w5zcQh0iDP8qyT5XHCHsRKnjoOaio+LrhdjzmBifL7TK7vYwCl7KRBYBdd/O+FTY7ja3ExGV494z6NBschCfIzsPU9Wp2qoW+L9xY3pUq4ZTOIirGeTzbEf3Kjpg7qtvSaUtMBBgxAZVFygnE2Tp0Ipul7gfPRZhTQb2FAKE9ISj1egAt8SuGrVMPGtIvsNzU9MRRaq8d0Uid6ZL4ozatUaf61mKQ4q9xM3BPDVEj5/KUBGsgK0JlhAlp4AHRoJs8u35cU7ZM6DDhwOz6YrTnLJ+k/0FXFNcW6uO0IeMiSjq66ruayFYS2iU5QltF436mORAsnpweVY//JOt1mG5kL6pVQ9WUjuaYHMbtE8xEta8E3tfIgIxje0ys8Y5Ps1BbN9g5ej6O0QT+gJQPPOoUTNIZCKgVOGEn3bquAW6CMarkue41GajdMgha6Kj0RdLvPfZWjRNvghu/x9z/vY82YM1GXjnTi01XOCSNBbd2d6PU77myiBtB+9eFeEvFdJwVuveKkeDtFciunGQR/gFTEwk7kqQznfAAn7XaQJ7mawfmTcjDOQdwfQSqjT66Nw2apNDVflkSFbGs3kCOxZAb9EFMQX4SgAnidroKG4Ih2RJs/xdVY+eYWUKJceGarWSrDvDl4XmZVpAndGa/uzxkT0XMa5k3W1zst2H+C1e0Z9f7QvT9bN3UNu3enKp/hs+LH3gvkXet/9/xpaueNPfCVkcxfKwz8zymlqjiIcDgFMGpFltlLELgzrU8QuCQlGQiRrTVnrLVULJbwz3zRlb6Pb5avjRPiSrGt/ZX2ojoBDNkTIPRgnpwrM8N29Rf4OZsPpU+hbj1amle+s/YQ5o6i8umf4MmlpfjuRUCdxsZ7cP2Sk7kxrNFuY8NJMgw7791/Ul592YXxKh0WsukoqsyYcMTIz9dRyRvk1Pem4Q/qJCi0MwYRQWuKWYOFc83Odqpwu64909/3+qqou6v5JaEdVmkDnneP8voGWLoiN8UllmTcw9PYnE34u3knj/5TUj0YlKebjKPtLx7RxqJz2FT8NpdQtqNBqiz2tF5cSn4cppWdkSnmDY5MxrUwzwzQKc4C4xXA2xhiQx0glaknIunfmx1G01lc+5gB0zuOx/XO1JpcIplMIxXx36huCUSMPoJTKF3kZmF8phIfkH4Q19O7pXlyS95s1T5Vl/anRZ/5JWzg9Z21YH82P5zctXz2DovDcKI/4S/me4zhtsZt1bVy8B8XnVVHDVahRUQj/19i1YaPUwy/Nnghf135po8ITIeV3U7zb9GdKTJLl+Uho9PV9Q5W/U4+hpC2ko82k0JeUmEdjui4Y0VuIBdiqfidkOY3OIVvGEI0uuwQTFM0VvkwfdVq3IlxLzi1t9+xJ/iI/Lg981c8tFMTZ31n4TBmZLQ7O11fttkyM5ZqhJC7ReuZohA/SucZP+9IEZPTp4bYOeJHIVkvdKcyFHamN+pcLWUwcIHYqNJgR0kBbF7sXWzcXMZJXYgg0G3dubSk6ufW1ec5bVtX/jKJLvHiDH+9+dOFjUxPr7o+dTx/X3rmdwYYBNQUYH1fDaGvwOghwnmIfz3uKi18FiIXT/6jHVkcOST8U9Dq+yhGhZctaUd2l5Vl4mKAz5FrNaoiKO/a+qFx+pRx/mAwcgENwkkBVDyxs1NL+xHhO9zHzUTfN0Z0aeT10yREPhuP88seIkST0k3hLjOGQcUq9yWmXw68Q+9+p7GHP1GVBSHiPk8eDkTc32uO6g/PxsPqNi39Zm6o06HYVWs0Du20lFIOynvrki6KmlZBHRVc7Z2WoAw1cQYLdBX06hk9LXOnaCvxOdvRY1gqUktY8O4HqKIECbcRsel+rs48YV9JRw1T5s9TIFA4ZtZoBxRp87hAb5lwN0ahpB1rhiQLWtDRBKsYHvduHqaNN3cBdPKTTkpa+JRkU67HlWT+Rp6okgTYlxSmmCF48ssU0ta877tD1y+xkc7DcEin90Xll/z1lFYSOlfRHiKnnotlD/syhRJJlRXNqzksstKxpxOe2G2vjq1XeV9/4oelJA18zssv45llTAw6M1MmQLL3gN1qYpnUtgtYuHU7i5o4bI+LGu0zKT067IpjT6EgcSSiRW0KhGv/C6V51LOyjNHihS9yW38iZwulTpFQR1+H4iHdLF85eXeXKrzkYG/PRr7IAgcNe+mPi8J5NGuRNO/A6/lxSSCnLHC3GGiv86Q0LsKW30wWpdBlyA+NwkPGIK1+RmFInCR836VxL9cOJkZ+/FiFH8bwTVE67nFdFNR4e00lImpdn7j/cCOPFzw9rSZO9d0JSstvLCC6USjREnRRsFQT4J2BIs7NOoER1BTSuT+IqmuY9TWqJCg4GqqKvtxPqMI9meElHdnU0VHuwbg7555iaku2qtYmF1ovX4AJR5QPTkaFnfPQh1JB3qcHgQhTWb7yrH/VnIJvHehc7nY3vTFTWvCU4SvkHo3L4vU7DBfOsu+FbaPaCDmOZp8k6CGvPD8flsDorfbzF8s/88zkqvwHCOQdBlxQzdORF9+vn66LlZ6/uuaP2zu/YS3TphFFmpKi+nrSOFH1PK1EMc4Xtk1w5RzRiiV0fB2zcuyNQa8nBJTdK+iFv62gDmetch08WWtEqIc5UuOkIen0iep3/WIkWEchELd6Zl9r0WvTSn5E9h1Qx8iT34g7JiqgklwB/VfJ5rq5mfvK4aH6VreiLvj9Xzv2CF48ygef8UaWTfb5s2mADhRc7cSuZKk/YDO80rkGIlEPIaO6HifuU00stOxjM0D309ncrFOcC910vxx8dl0fp2wsYd8Z0r0k7nIe+gx8vQymn/xLoPXHrZykW7ZgdMfQRDYzRbdWhvD87uNyyE8n/v54nA4aXz2U/c09nw9qknIkbwOpdtrdzs3Eoy4KglABmdt4dr0lbvs0Vqa+D+9iAQ74aarYEe90mnZRWNe32QE9CDx42kD6+3h9+dQieBdkVb1BSbd5hbP0kkeQMG8sndPvubQ+2YNL+A1BLAwQUAAIACAA3W+tIle6RfksAAABrAAAAGwAAAHVuaXZlcnNhbC91bml2ZXJzYWwucG5nLnhtbLOxr8jNUShLLSrOzM+zVTLUM1Cyt+PlsikoSi3LTC1XqACKAQUhQEmhEsg1QnDLM1NKMoBCBuZmCMGM1Mz0jBJbJQsDc7igPtBMAFBLAQIAABQAAgAIADZb60gVDq0oZAQAAAcRAAAdAAAAAAAAAAEAAAAAAAAAAAB1bml2ZXJzYWwvY29tbW9uX21lc3NhZ2VzLmxuZ1BLAQIAABQAAgAIADZb60gIfgsjKQMAAIYMAAAnAAAAAAAAAAEAAAAAAJ8EAAB1bml2ZXJzYWwvZmxhc2hfcHVibGlzaGluZ19zZXR0aW5ncy54bWxQSwECAAAUAAIACAA2W+tIvnzWSLkCAABRCgAAIQAAAAAAAAABAAAAAAANCAAAdW5pdmVyc2FsL2ZsYXNoX3NraW5fc2V0dGluZ3MueG1sUEsBAgAAFAACAAgANlvrSCqWD2f+AgAAlwsAACYAAAAAAAAAAQAAAAAABQsAAHVuaXZlcnNhbC9odG1sX3B1Ymxpc2hpbmdfc2V0dGluZ3MueG1sUEsBAgAAFAACAAgANlvrSLSHFAygAQAALgYAAB8AAAAAAAAAAQAAAAAARw4AAHVuaXZlcnNhbC9odG1sX3NraW5fc2V0dGluZ3MuanNQSwECAAAUAAIACAA2W+tIPTwv0cEAAADlAQAAGgAAAAAAAAABAAAAAAAkEAAAdW5pdmVyc2FsL2kxOG5fcHJlc2V0cy54bWxQSwECAAAUAAIACAA2W+tIlBOzImkAAABuAAAAHAAAAAAAAAABAAAAAAAdEQAAdW5pdmVyc2FsL2xvY2FsX3NldHRpbmdzLnhtbFBLAQIAABQAAgAIAESUV0cjtE77+wIAALAIAAAUAAAAAAAAAAEAAAAAAMARAAB1bml2ZXJzYWwvcGxheWVyLnhtbFBLAQIAABQAAgAIADZb60g129mtaAEAAPMCAAApAAAAAAAAAAEAAAAAAO0UAAB1bml2ZXJzYWwvc2tpbl9jdXN0b21pemF0aW9uX3NldHRpbmdzLnhtbFBLAQIAABQAAgAIADdb60jNkXnpoQ4AAPJeAAAXAAAAAAAAAAAAAAAAAJwWAAB1bml2ZXJzYWwvdW5pdmVyc2FsLnBuZ1BLAQIAABQAAgAIADdb60iV7pF+SwAAAGsAAAAbAAAAAAAAAAEAAAAAAHIlAAB1bml2ZXJzYWwvdW5pdmVyc2FsLnBuZy54bWxQSwUGAAAAAAsACwBJAwAA9iUAAAAA"/>
  <p:tag name="ISPRING_PRESENTATION_TITLE" val="导出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1_默认设计模板">
  <a:themeElements>
    <a:clrScheme name="自定义 1">
      <a:dk1>
        <a:srgbClr val="005D7F"/>
      </a:dk1>
      <a:lt1>
        <a:srgbClr val="1DB5CD"/>
      </a:lt1>
      <a:dk2>
        <a:srgbClr val="FFB530"/>
      </a:dk2>
      <a:lt2>
        <a:srgbClr val="E26136"/>
      </a:lt2>
      <a:accent1>
        <a:srgbClr val="3C3D42"/>
      </a:accent1>
      <a:accent2>
        <a:srgbClr val="FFFFFF"/>
      </a:accent2>
      <a:accent3>
        <a:srgbClr val="969696"/>
      </a:accent3>
      <a:accent4>
        <a:srgbClr val="005D7F"/>
      </a:accent4>
      <a:accent5>
        <a:srgbClr val="1DB5CD"/>
      </a:accent5>
      <a:accent6>
        <a:srgbClr val="FFB530"/>
      </a:accent6>
      <a:hlink>
        <a:srgbClr val="FD7B3F"/>
      </a:hlink>
      <a:folHlink>
        <a:srgbClr val="484849"/>
      </a:folHlink>
    </a:clrScheme>
    <a:fontScheme name="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14199</TotalTime>
  <Pages>0</Pages>
  <Words>3260</Words>
  <Characters>0</Characters>
  <Application>Microsoft Office PowerPoint</Application>
  <DocSecurity>0</DocSecurity>
  <PresentationFormat>自定义</PresentationFormat>
  <Lines>0</Lines>
  <Paragraphs>399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4" baseType="lpstr">
      <vt:lpstr>Lifeline JL</vt:lpstr>
      <vt:lpstr>仿宋</vt:lpstr>
      <vt:lpstr>仿宋_GB2312</vt:lpstr>
      <vt:lpstr>黑体</vt:lpstr>
      <vt:lpstr>宋体</vt:lpstr>
      <vt:lpstr>微软雅黑</vt:lpstr>
      <vt:lpstr>Arial</vt:lpstr>
      <vt:lpstr>Calibri</vt:lpstr>
      <vt:lpstr>Segoe UI Light</vt:lpstr>
      <vt:lpstr>Times New Roman</vt:lpstr>
      <vt:lpstr>Wingdings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>恒好美佳   </dc:subject>
  <dc:description>恒好美佳   https://sppt.taobao.com/</dc:description>
  <cp:lastModifiedBy>微软用户</cp:lastModifiedBy>
  <cp:revision>2</cp:revision>
  <dcterms:created xsi:type="dcterms:W3CDTF">2013-01-25T01:44:32Z</dcterms:created>
  <dcterms:modified xsi:type="dcterms:W3CDTF">2018-08-31T11:12:08Z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2052-9.1.0.4429</vt:lpwstr>
  </property>
</Properties>
</file>